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6" r:id="rId1"/>
  </p:sldMasterIdLst>
  <p:notesMasterIdLst>
    <p:notesMasterId r:id="rId46"/>
  </p:notesMasterIdLst>
  <p:sldIdLst>
    <p:sldId id="256" r:id="rId2"/>
    <p:sldId id="294" r:id="rId3"/>
    <p:sldId id="295" r:id="rId4"/>
    <p:sldId id="257" r:id="rId5"/>
    <p:sldId id="258" r:id="rId6"/>
    <p:sldId id="259" r:id="rId7"/>
    <p:sldId id="260" r:id="rId8"/>
    <p:sldId id="261" r:id="rId9"/>
    <p:sldId id="262" r:id="rId10"/>
    <p:sldId id="263" r:id="rId11"/>
    <p:sldId id="264" r:id="rId12"/>
    <p:sldId id="266" r:id="rId13"/>
    <p:sldId id="265" r:id="rId14"/>
    <p:sldId id="292" r:id="rId15"/>
    <p:sldId id="267" r:id="rId16"/>
    <p:sldId id="268" r:id="rId17"/>
    <p:sldId id="269" r:id="rId18"/>
    <p:sldId id="270" r:id="rId19"/>
    <p:sldId id="271" r:id="rId20"/>
    <p:sldId id="273" r:id="rId21"/>
    <p:sldId id="272" r:id="rId22"/>
    <p:sldId id="274" r:id="rId23"/>
    <p:sldId id="296" r:id="rId24"/>
    <p:sldId id="297" r:id="rId25"/>
    <p:sldId id="275" r:id="rId26"/>
    <p:sldId id="276" r:id="rId27"/>
    <p:sldId id="277" r:id="rId28"/>
    <p:sldId id="279" r:id="rId29"/>
    <p:sldId id="278" r:id="rId30"/>
    <p:sldId id="280" r:id="rId31"/>
    <p:sldId id="281" r:id="rId32"/>
    <p:sldId id="282" r:id="rId33"/>
    <p:sldId id="283" r:id="rId34"/>
    <p:sldId id="284" r:id="rId35"/>
    <p:sldId id="293" r:id="rId36"/>
    <p:sldId id="285" r:id="rId37"/>
    <p:sldId id="286" r:id="rId38"/>
    <p:sldId id="287" r:id="rId39"/>
    <p:sldId id="288" r:id="rId40"/>
    <p:sldId id="289" r:id="rId41"/>
    <p:sldId id="290" r:id="rId42"/>
    <p:sldId id="291" r:id="rId43"/>
    <p:sldId id="298" r:id="rId44"/>
    <p:sldId id="299"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D0DF72-34D4-4A40-BB6A-944A0D657FF1}" type="datetimeFigureOut">
              <a:rPr lang="en-US" smtClean="0"/>
              <a:t>4/22/2024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AB6CAD-E065-4B61-9F31-8BB42849F7F3}" type="slidenum">
              <a:rPr lang="en-US" smtClean="0"/>
              <a:t>‹#›</a:t>
            </a:fld>
            <a:endParaRPr lang="en-US"/>
          </a:p>
        </p:txBody>
      </p:sp>
    </p:spTree>
    <p:extLst>
      <p:ext uri="{BB962C8B-B14F-4D97-AF65-F5344CB8AC3E}">
        <p14:creationId xmlns:p14="http://schemas.microsoft.com/office/powerpoint/2010/main" val="3575149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71744C1-5283-4F78-8F6B-8A645D524181}" type="datetime1">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48887A-A4CC-4316-807A-66FD0148A172}"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87669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0F0505-487A-40AB-BC6C-C29FF92D8A83}" type="datetime1">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1675805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EBCE580-8BDF-495E-9A1E-8409E97805E7}" type="datetime1">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48887A-A4CC-4316-807A-66FD0148A172}"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4269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ADCA41-7DF4-4B3F-A1B2-9A22F20311F6}" type="datetime1">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5684151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77989FE-9E47-48E2-AA5D-AE2C2E8D2F0C}" type="datetime1">
              <a:rPr lang="en-US" smtClean="0"/>
              <a:t>4/22/2024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2669012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3298DE2-7A24-4F67-B0DD-406B16693EC0}" type="datetime1">
              <a:rPr lang="en-US" smtClean="0"/>
              <a:t>4/22/2024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942975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8E730A7-C62B-4264-AB75-53B1CAE622D6}" type="datetime1">
              <a:rPr lang="en-US" smtClean="0"/>
              <a:t>4/22/2024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3359819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25398E3A-5626-4721-B8DC-23E179E1D176}" type="datetime1">
              <a:rPr lang="en-US" smtClean="0"/>
              <a:t>4/22/2024</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A48887A-A4CC-4316-807A-66FD0148A172}" type="slidenum">
              <a:rPr lang="en-US" smtClean="0"/>
              <a:t>‹#›</a:t>
            </a:fld>
            <a:endParaRPr lang="en-US"/>
          </a:p>
        </p:txBody>
      </p:sp>
    </p:spTree>
    <p:extLst>
      <p:ext uri="{BB962C8B-B14F-4D97-AF65-F5344CB8AC3E}">
        <p14:creationId xmlns:p14="http://schemas.microsoft.com/office/powerpoint/2010/main" val="670579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0658229-FA35-4614-BEA0-731B941D0407}" type="datetime1">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4243855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A201513-5034-4BFE-A8B9-BF2504BAE8DE}" type="datetime1">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1022596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DE9A88-AE1B-4852-B7B9-C89EA65EEEA7}" type="datetime1">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48887A-A4CC-4316-807A-66FD0148A172}" type="slidenum">
              <a:rPr lang="en-US" smtClean="0"/>
              <a:t>‹#›</a:t>
            </a:fld>
            <a:endParaRPr lang="en-US"/>
          </a:p>
        </p:txBody>
      </p:sp>
    </p:spTree>
    <p:extLst>
      <p:ext uri="{BB962C8B-B14F-4D97-AF65-F5344CB8AC3E}">
        <p14:creationId xmlns:p14="http://schemas.microsoft.com/office/powerpoint/2010/main" val="2473609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827E6DEF-4D2F-42BA-A6FC-E7721AF9DEBA}" type="datetime1">
              <a:rPr lang="en-US" smtClean="0"/>
              <a:t>4/22/2024</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2A48887A-A4CC-4316-807A-66FD0148A172}"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607401"/>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advTm="40000">
        <p:fade/>
      </p:transition>
    </mc:Fallback>
  </mc:AlternateContent>
  <p:timing>
    <p:tnLst>
      <p:par>
        <p:cTn id="1" dur="indefinite" restart="never" nodeType="tmRoot"/>
      </p:par>
    </p:tnLst>
  </p:timing>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2960" y="758952"/>
            <a:ext cx="7543800" cy="3203448"/>
          </a:xfrm>
        </p:spPr>
        <p:txBody>
          <a:bodyPr>
            <a:noAutofit/>
          </a:bodyPr>
          <a:lstStyle/>
          <a:p>
            <a:pPr algn="ctr"/>
            <a:r>
              <a:rPr lang="en-US" sz="4400" b="1" dirty="0">
                <a:latin typeface="Arial" panose="020B0604020202020204" pitchFamily="34" charset="0"/>
                <a:cs typeface="Arial" panose="020B0604020202020204" pitchFamily="34" charset="0"/>
              </a:rPr>
              <a:t>RESEARCH METHODS AND TECHNICAL WRITING </a:t>
            </a:r>
            <a:br>
              <a:rPr lang="en-US" sz="4400" b="1" dirty="0">
                <a:latin typeface="Arial" panose="020B0604020202020204" pitchFamily="34" charset="0"/>
                <a:cs typeface="Arial" panose="020B0604020202020204" pitchFamily="34" charset="0"/>
              </a:rPr>
            </a:br>
            <a:r>
              <a:rPr lang="en-US" sz="4400" b="1" dirty="0">
                <a:latin typeface="Arial" panose="020B0604020202020204" pitchFamily="34" charset="0"/>
                <a:cs typeface="Arial" panose="020B0604020202020204" pitchFamily="34" charset="0"/>
              </a:rPr>
              <a:t>BAR </a:t>
            </a:r>
            <a:r>
              <a:rPr lang="en-US" sz="4400" b="1" dirty="0" smtClean="0">
                <a:latin typeface="Arial" panose="020B0604020202020204" pitchFamily="34" charset="0"/>
                <a:cs typeface="Arial" panose="020B0604020202020204" pitchFamily="34" charset="0"/>
              </a:rPr>
              <a:t>301</a:t>
            </a:r>
            <a:endParaRPr lang="en-US" sz="44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825038" y="4455621"/>
            <a:ext cx="7543800" cy="1176554"/>
          </a:xfrm>
        </p:spPr>
        <p:txBody>
          <a:bodyPr>
            <a:normAutofit fontScale="70000" lnSpcReduction="20000"/>
          </a:bodyPr>
          <a:lstStyle/>
          <a:p>
            <a:pPr algn="ctr"/>
            <a:r>
              <a:rPr lang="en-US" sz="4000" dirty="0">
                <a:latin typeface="Arial" panose="020B0604020202020204" pitchFamily="34" charset="0"/>
                <a:cs typeface="Arial" panose="020B0604020202020204" pitchFamily="34" charset="0"/>
              </a:rPr>
              <a:t>WEEK </a:t>
            </a:r>
            <a:r>
              <a:rPr lang="en-US" sz="4000" dirty="0" smtClean="0">
                <a:latin typeface="Arial" panose="020B0604020202020204" pitchFamily="34" charset="0"/>
                <a:cs typeface="Arial" panose="020B0604020202020204" pitchFamily="34" charset="0"/>
              </a:rPr>
              <a:t>4: </a:t>
            </a:r>
            <a:r>
              <a:rPr lang="en-GB" sz="4000" dirty="0">
                <a:latin typeface="Arial" panose="020B0604020202020204" pitchFamily="34" charset="0"/>
                <a:cs typeface="Arial" panose="020B0604020202020204" pitchFamily="34" charset="0"/>
              </a:rPr>
              <a:t>Research Problem</a:t>
            </a:r>
            <a:endParaRPr lang="en-US" sz="4000" dirty="0">
              <a:latin typeface="Arial" panose="020B0604020202020204" pitchFamily="34" charset="0"/>
              <a:cs typeface="Arial" panose="020B0604020202020204" pitchFamily="34" charset="0"/>
            </a:endParaRPr>
          </a:p>
          <a:p>
            <a:pPr algn="ctr"/>
            <a:r>
              <a:rPr lang="en-US" sz="2900" b="1" dirty="0">
                <a:latin typeface="Arial" panose="020B0604020202020204" pitchFamily="34" charset="0"/>
                <a:cs typeface="Arial" panose="020B0604020202020204" pitchFamily="34" charset="0"/>
              </a:rPr>
              <a:t>BY </a:t>
            </a:r>
          </a:p>
          <a:p>
            <a:pPr algn="ctr"/>
            <a:r>
              <a:rPr lang="en-US" sz="2900" b="1" dirty="0">
                <a:latin typeface="Arial" panose="020B0604020202020204" pitchFamily="34" charset="0"/>
                <a:cs typeface="Arial" panose="020B0604020202020204" pitchFamily="34" charset="0"/>
              </a:rPr>
              <a:t>Dr. Julius Kahuthia </a:t>
            </a:r>
            <a:r>
              <a:rPr lang="en-US" sz="2900" b="1" dirty="0" err="1">
                <a:latin typeface="Arial" panose="020B0604020202020204" pitchFamily="34" charset="0"/>
                <a:cs typeface="Arial" panose="020B0604020202020204" pitchFamily="34" charset="0"/>
              </a:rPr>
              <a:t>Mwangi</a:t>
            </a:r>
            <a:endParaRPr lang="en-US" sz="29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0195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Learning Objectives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US" sz="2400" dirty="0" smtClean="0">
                <a:latin typeface="Arial" panose="020B0604020202020204" pitchFamily="34" charset="0"/>
                <a:cs typeface="Arial" panose="020B0604020202020204" pitchFamily="34" charset="0"/>
              </a:rPr>
              <a:t>By the end of this lesson, you should be able to;</a:t>
            </a: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Define a research problem</a:t>
            </a: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Give steps of identifying a research problem</a:t>
            </a: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Identify sources of a research problem</a:t>
            </a: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Discuss the various types of variables</a:t>
            </a: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Highlight criteria for a good research title. </a:t>
            </a:r>
          </a:p>
        </p:txBody>
      </p:sp>
      <p:sp>
        <p:nvSpPr>
          <p:cNvPr id="4" name="Slide Number Placeholder 3"/>
          <p:cNvSpPr>
            <a:spLocks noGrp="1"/>
          </p:cNvSpPr>
          <p:nvPr>
            <p:ph type="sldNum" sz="quarter" idx="12"/>
          </p:nvPr>
        </p:nvSpPr>
        <p:spPr/>
        <p:txBody>
          <a:bodyPr/>
          <a:lstStyle/>
          <a:p>
            <a:fld id="{2A48887A-A4CC-4316-807A-66FD0148A172}" type="slidenum">
              <a:rPr lang="en-US" smtClean="0"/>
              <a:t>2</a:t>
            </a:fld>
            <a:endParaRPr lang="en-US"/>
          </a:p>
        </p:txBody>
      </p:sp>
    </p:spTree>
    <p:extLst>
      <p:ext uri="{BB962C8B-B14F-4D97-AF65-F5344CB8AC3E}">
        <p14:creationId xmlns:p14="http://schemas.microsoft.com/office/powerpoint/2010/main" val="791857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One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Introduction</a:t>
            </a:r>
          </a:p>
          <a:p>
            <a:pPr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Sources of research problem</a:t>
            </a:r>
          </a:p>
          <a:p>
            <a:pPr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Steps in Identification of problems for academic research</a:t>
            </a:r>
            <a:r>
              <a:rPr lang="en-US" dirty="0" smtClean="0">
                <a:latin typeface="Arial" panose="020B0604020202020204" pitchFamily="34" charset="0"/>
                <a:cs typeface="Arial" panose="020B0604020202020204" pitchFamily="34" charset="0"/>
              </a:rPr>
              <a:t>.</a:t>
            </a:r>
          </a:p>
          <a:p>
            <a:pPr algn="just">
              <a:lnSpc>
                <a:spcPct val="150000"/>
              </a:lnSpc>
              <a:buFont typeface="Wingdings" panose="05000000000000000000" pitchFamily="2" charset="2"/>
              <a:buChar char="q"/>
            </a:pPr>
            <a:r>
              <a:rPr lang="en-US" dirty="0">
                <a:latin typeface="Arial" panose="020B0604020202020204" pitchFamily="34" charset="0"/>
                <a:cs typeface="Arial" panose="020B0604020202020204" pitchFamily="34" charset="0"/>
              </a:rPr>
              <a:t>Internal criteria </a:t>
            </a:r>
            <a:r>
              <a:rPr lang="en-US" dirty="0" smtClean="0">
                <a:latin typeface="Arial" panose="020B0604020202020204" pitchFamily="34" charset="0"/>
                <a:cs typeface="Arial" panose="020B0604020202020204" pitchFamily="34" charset="0"/>
              </a:rPr>
              <a:t>of selecting a problem</a:t>
            </a:r>
          </a:p>
          <a:p>
            <a:pPr algn="just">
              <a:lnSpc>
                <a:spcPct val="15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External </a:t>
            </a:r>
            <a:r>
              <a:rPr lang="en-US" dirty="0">
                <a:latin typeface="Arial" panose="020B0604020202020204" pitchFamily="34" charset="0"/>
                <a:cs typeface="Arial" panose="020B0604020202020204" pitchFamily="34" charset="0"/>
              </a:rPr>
              <a:t>criteria of selecting a problem</a:t>
            </a:r>
            <a:r>
              <a:rPr lang="en-US" dirty="0" smtClean="0">
                <a:latin typeface="Arial" panose="020B0604020202020204" pitchFamily="34" charset="0"/>
                <a:cs typeface="Arial" panose="020B0604020202020204" pitchFamily="34" charset="0"/>
              </a:rPr>
              <a:t> </a:t>
            </a:r>
          </a:p>
          <a:p>
            <a:pPr algn="just">
              <a:lnSpc>
                <a:spcPct val="150000"/>
              </a:lnSpc>
              <a:buFont typeface="Wingdings" panose="05000000000000000000" pitchFamily="2" charset="2"/>
              <a:buChar char="q"/>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a:t>
            </a:fld>
            <a:endParaRPr lang="en-US"/>
          </a:p>
        </p:txBody>
      </p:sp>
    </p:spTree>
    <p:extLst>
      <p:ext uri="{BB962C8B-B14F-4D97-AF65-F5344CB8AC3E}">
        <p14:creationId xmlns:p14="http://schemas.microsoft.com/office/powerpoint/2010/main" val="1420387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Introduction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a:latin typeface="Arial" panose="020B0604020202020204" pitchFamily="34" charset="0"/>
                <a:cs typeface="Arial" panose="020B0604020202020204" pitchFamily="34" charset="0"/>
              </a:rPr>
              <a:t>A research problem is a gap in existing knowledge, a contradiction in an established theory, or a real-world challenge that a researcher aims to address in their research.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It</a:t>
            </a:r>
            <a:r>
              <a:rPr lang="en-US" sz="2400" dirty="0">
                <a:latin typeface="Arial" panose="020B0604020202020204" pitchFamily="34" charset="0"/>
                <a:cs typeface="Arial" panose="020B0604020202020204" pitchFamily="34" charset="0"/>
              </a:rPr>
              <a:t> is at the heart of any scientific inquiry, directing the path of an investigation.</a:t>
            </a:r>
          </a:p>
        </p:txBody>
      </p:sp>
      <p:sp>
        <p:nvSpPr>
          <p:cNvPr id="4" name="Slide Number Placeholder 3"/>
          <p:cNvSpPr>
            <a:spLocks noGrp="1"/>
          </p:cNvSpPr>
          <p:nvPr>
            <p:ph type="sldNum" sz="quarter" idx="12"/>
          </p:nvPr>
        </p:nvSpPr>
        <p:spPr/>
        <p:txBody>
          <a:bodyPr/>
          <a:lstStyle/>
          <a:p>
            <a:fld id="{2A48887A-A4CC-4316-807A-66FD0148A172}" type="slidenum">
              <a:rPr lang="en-US" smtClean="0"/>
              <a:t>4</a:t>
            </a:fld>
            <a:endParaRPr lang="en-US"/>
          </a:p>
        </p:txBody>
      </p:sp>
    </p:spTree>
    <p:extLst>
      <p:ext uri="{BB962C8B-B14F-4D97-AF65-F5344CB8AC3E}">
        <p14:creationId xmlns:p14="http://schemas.microsoft.com/office/powerpoint/2010/main" val="4062074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Sources of Problems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US" dirty="0" smtClean="0">
                <a:latin typeface="Arial" panose="020B0604020202020204" pitchFamily="34" charset="0"/>
                <a:cs typeface="Arial" panose="020B0604020202020204" pitchFamily="34" charset="0"/>
              </a:rPr>
              <a:t>1</a:t>
            </a:r>
            <a:r>
              <a:rPr lang="en-US" b="1" dirty="0">
                <a:latin typeface="Arial" panose="020B0604020202020204" pitchFamily="34" charset="0"/>
                <a:cs typeface="Arial" panose="020B0604020202020204" pitchFamily="34" charset="0"/>
              </a:rPr>
              <a:t>. Reading</a:t>
            </a:r>
            <a:r>
              <a:rPr lang="en-US" dirty="0">
                <a:latin typeface="Arial" panose="020B0604020202020204" pitchFamily="34" charset="0"/>
                <a:cs typeface="Arial" panose="020B0604020202020204" pitchFamily="34" charset="0"/>
              </a:rPr>
              <a:t>: When we critically study books and articles relating to the subject of our interest, pertinent questions may arise in our mind. Similarly, areas of research may strike to our mind when we </a:t>
            </a:r>
            <a:r>
              <a:rPr lang="en-US" dirty="0" smtClean="0">
                <a:latin typeface="Arial" panose="020B0604020202020204" pitchFamily="34" charset="0"/>
                <a:cs typeface="Arial" panose="020B0604020202020204" pitchFamily="34" charset="0"/>
              </a:rPr>
              <a:t>read research </a:t>
            </a:r>
            <a:r>
              <a:rPr lang="en-US" dirty="0">
                <a:latin typeface="Arial" panose="020B0604020202020204" pitchFamily="34" charset="0"/>
                <a:cs typeface="Arial" panose="020B0604020202020204" pitchFamily="34" charset="0"/>
              </a:rPr>
              <a:t>reports.</a:t>
            </a:r>
          </a:p>
          <a:p>
            <a:pPr marL="0" indent="0" algn="just">
              <a:lnSpc>
                <a:spcPct val="150000"/>
              </a:lnSpc>
              <a:buNone/>
            </a:pPr>
            <a:r>
              <a:rPr lang="en-US" b="1" dirty="0">
                <a:latin typeface="Arial" panose="020B0604020202020204" pitchFamily="34" charset="0"/>
                <a:cs typeface="Arial" panose="020B0604020202020204" pitchFamily="34" charset="0"/>
              </a:rPr>
              <a:t>2. Academic experience</a:t>
            </a:r>
            <a:r>
              <a:rPr lang="en-US" dirty="0">
                <a:latin typeface="Arial" panose="020B0604020202020204" pitchFamily="34" charset="0"/>
                <a:cs typeface="Arial" panose="020B0604020202020204" pitchFamily="34" charset="0"/>
              </a:rPr>
              <a:t>: Classroom lectures, class discussions, seminar discussions and out-of-class exchanges of ideas with fellow students and professors will suggest many stimulating problems to be studied</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5</a:t>
            </a:fld>
            <a:endParaRPr lang="en-US"/>
          </a:p>
        </p:txBody>
      </p:sp>
    </p:spTree>
    <p:extLst>
      <p:ext uri="{BB962C8B-B14F-4D97-AF65-F5344CB8AC3E}">
        <p14:creationId xmlns:p14="http://schemas.microsoft.com/office/powerpoint/2010/main" val="24321081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Sources of Problems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marL="0" indent="0" algn="just">
              <a:lnSpc>
                <a:spcPct val="150000"/>
              </a:lnSpc>
              <a:buNone/>
            </a:pPr>
            <a:r>
              <a:rPr lang="en-US" b="1" dirty="0" smtClean="0">
                <a:latin typeface="Arial" panose="020B0604020202020204" pitchFamily="34" charset="0"/>
                <a:cs typeface="Arial" panose="020B0604020202020204" pitchFamily="34" charset="0"/>
              </a:rPr>
              <a:t>3</a:t>
            </a:r>
            <a:r>
              <a:rPr lang="en-US" b="1" dirty="0">
                <a:latin typeface="Arial" panose="020B0604020202020204" pitchFamily="34" charset="0"/>
                <a:cs typeface="Arial" panose="020B0604020202020204" pitchFamily="34" charset="0"/>
              </a:rPr>
              <a:t>. Daily experience</a:t>
            </a:r>
            <a:r>
              <a:rPr lang="en-US" dirty="0">
                <a:latin typeface="Arial" panose="020B0604020202020204" pitchFamily="34" charset="0"/>
                <a:cs typeface="Arial" panose="020B0604020202020204" pitchFamily="34" charset="0"/>
              </a:rPr>
              <a:t>: Life is dynamic. We learn new things and undergo new experiences every day. If we are alert, inquisitive and sensitive to life situations, we may hit upon questions worth of investigation, "It is a mark of scientific genius to be sensitive to difficulties where less gifted people pass untroubled by doubts."  The story about Newton justifies to this. Though apples might have fallen on the heads of people before Newton's time, only the sensitive Newton applied his mind on this event which led to the discovery of "Law of Gravitation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6</a:t>
            </a:fld>
            <a:endParaRPr lang="en-US"/>
          </a:p>
        </p:txBody>
      </p:sp>
    </p:spTree>
    <p:extLst>
      <p:ext uri="{BB962C8B-B14F-4D97-AF65-F5344CB8AC3E}">
        <p14:creationId xmlns:p14="http://schemas.microsoft.com/office/powerpoint/2010/main" val="9759629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Sources of Problems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4</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Exposure to field situations</a:t>
            </a:r>
            <a:r>
              <a:rPr lang="en-US" dirty="0">
                <a:latin typeface="Arial" panose="020B0604020202020204" pitchFamily="34" charset="0"/>
                <a:cs typeface="Arial" panose="020B0604020202020204" pitchFamily="34" charset="0"/>
              </a:rPr>
              <a:t>: Field visits, internship training and extension work provide exposure to practical problems which call for study.</a:t>
            </a:r>
          </a:p>
          <a:p>
            <a:pPr algn="just">
              <a:lnSpc>
                <a:spcPct val="150000"/>
              </a:lnSpc>
            </a:pPr>
            <a:r>
              <a:rPr lang="en-US" dirty="0">
                <a:latin typeface="Arial" panose="020B0604020202020204" pitchFamily="34" charset="0"/>
                <a:cs typeface="Arial" panose="020B0604020202020204" pitchFamily="34" charset="0"/>
              </a:rPr>
              <a:t>5. </a:t>
            </a:r>
            <a:r>
              <a:rPr lang="en-US" b="1" dirty="0">
                <a:latin typeface="Arial" panose="020B0604020202020204" pitchFamily="34" charset="0"/>
                <a:cs typeface="Arial" panose="020B0604020202020204" pitchFamily="34" charset="0"/>
              </a:rPr>
              <a:t>Consultations</a:t>
            </a:r>
            <a:r>
              <a:rPr lang="en-US" dirty="0">
                <a:latin typeface="Arial" panose="020B0604020202020204" pitchFamily="34" charset="0"/>
                <a:cs typeface="Arial" panose="020B0604020202020204" pitchFamily="34" charset="0"/>
              </a:rPr>
              <a:t>: Discussions with experts, researchers, administrators and business executives will help a researcher to identify meaningful problems for research</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7</a:t>
            </a:fld>
            <a:endParaRPr lang="en-US"/>
          </a:p>
        </p:txBody>
      </p:sp>
    </p:spTree>
    <p:extLst>
      <p:ext uri="{BB962C8B-B14F-4D97-AF65-F5344CB8AC3E}">
        <p14:creationId xmlns:p14="http://schemas.microsoft.com/office/powerpoint/2010/main" val="6964591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Sources of Problems</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6</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Brain storming</a:t>
            </a:r>
            <a:r>
              <a:rPr lang="en-US" dirty="0">
                <a:latin typeface="Arial" panose="020B0604020202020204" pitchFamily="34" charset="0"/>
                <a:cs typeface="Arial" panose="020B0604020202020204" pitchFamily="34" charset="0"/>
              </a:rPr>
              <a:t>: Intensified discussion within a group of interested persons may often be a means of identifying pertinent questions, and of developing new ideas about a problem.  </a:t>
            </a:r>
          </a:p>
          <a:p>
            <a:pPr algn="just">
              <a:lnSpc>
                <a:spcPct val="150000"/>
              </a:lnSpc>
            </a:pPr>
            <a:r>
              <a:rPr lang="en-US" dirty="0">
                <a:latin typeface="Arial" panose="020B0604020202020204" pitchFamily="34" charset="0"/>
                <a:cs typeface="Arial" panose="020B0604020202020204" pitchFamily="34" charset="0"/>
              </a:rPr>
              <a:t>7. </a:t>
            </a:r>
            <a:r>
              <a:rPr lang="en-US" b="1" dirty="0">
                <a:latin typeface="Arial" panose="020B0604020202020204" pitchFamily="34" charset="0"/>
                <a:cs typeface="Arial" panose="020B0604020202020204" pitchFamily="34" charset="0"/>
              </a:rPr>
              <a:t>Research</a:t>
            </a:r>
            <a:r>
              <a:rPr lang="en-US" dirty="0">
                <a:latin typeface="Arial" panose="020B0604020202020204" pitchFamily="34" charset="0"/>
                <a:cs typeface="Arial" panose="020B0604020202020204" pitchFamily="34" charset="0"/>
              </a:rPr>
              <a:t>: Research on one problem may suggest problems for further research.</a:t>
            </a:r>
          </a:p>
          <a:p>
            <a:pPr algn="just">
              <a:lnSpc>
                <a:spcPct val="150000"/>
              </a:lnSpc>
            </a:pPr>
            <a:r>
              <a:rPr lang="en-US" dirty="0">
                <a:latin typeface="Arial" panose="020B0604020202020204" pitchFamily="34" charset="0"/>
                <a:cs typeface="Arial" panose="020B0604020202020204" pitchFamily="34" charset="0"/>
              </a:rPr>
              <a:t>8. </a:t>
            </a:r>
            <a:r>
              <a:rPr lang="en-US" b="1" dirty="0">
                <a:latin typeface="Arial" panose="020B0604020202020204" pitchFamily="34" charset="0"/>
                <a:cs typeface="Arial" panose="020B0604020202020204" pitchFamily="34" charset="0"/>
              </a:rPr>
              <a:t>Intuition</a:t>
            </a:r>
            <a:r>
              <a:rPr lang="en-US" dirty="0">
                <a:latin typeface="Arial" panose="020B0604020202020204" pitchFamily="34" charset="0"/>
                <a:cs typeface="Arial" panose="020B0604020202020204" pitchFamily="34" charset="0"/>
              </a:rPr>
              <a:t>: Sometimes new ideas may strike to one's mind like a flash. Reflective mind is a spring of knowledge.</a:t>
            </a:r>
          </a:p>
        </p:txBody>
      </p:sp>
      <p:sp>
        <p:nvSpPr>
          <p:cNvPr id="4" name="Slide Number Placeholder 3"/>
          <p:cNvSpPr>
            <a:spLocks noGrp="1"/>
          </p:cNvSpPr>
          <p:nvPr>
            <p:ph type="sldNum" sz="quarter" idx="12"/>
          </p:nvPr>
        </p:nvSpPr>
        <p:spPr/>
        <p:txBody>
          <a:bodyPr/>
          <a:lstStyle/>
          <a:p>
            <a:fld id="{2A48887A-A4CC-4316-807A-66FD0148A172}" type="slidenum">
              <a:rPr lang="en-US" smtClean="0"/>
              <a:t>8</a:t>
            </a:fld>
            <a:endParaRPr lang="en-US"/>
          </a:p>
        </p:txBody>
      </p:sp>
    </p:spTree>
    <p:extLst>
      <p:ext uri="{BB962C8B-B14F-4D97-AF65-F5344CB8AC3E}">
        <p14:creationId xmlns:p14="http://schemas.microsoft.com/office/powerpoint/2010/main" val="3701477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latin typeface="Arial" panose="020B0604020202020204" pitchFamily="34" charset="0"/>
                <a:cs typeface="Arial" panose="020B0604020202020204" pitchFamily="34" charset="0"/>
              </a:rPr>
              <a:t>Steps in Identification of problems for academic research.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1</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Selection of the discipline</a:t>
            </a:r>
            <a:r>
              <a:rPr lang="en-US" dirty="0">
                <a:latin typeface="Arial" panose="020B0604020202020204" pitchFamily="34" charset="0"/>
                <a:cs typeface="Arial" panose="020B0604020202020204" pitchFamily="34" charset="0"/>
              </a:rPr>
              <a:t>: The discipline or subject in which one proposes to do research may be selected, e.g., Economics, Commerce, Management, Technology, Psychology etc.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One </a:t>
            </a:r>
            <a:r>
              <a:rPr lang="en-US" dirty="0">
                <a:latin typeface="Arial" panose="020B0604020202020204" pitchFamily="34" charset="0"/>
                <a:cs typeface="Arial" panose="020B0604020202020204" pitchFamily="34" charset="0"/>
              </a:rPr>
              <a:t>can select any subject, which one has studied thoroughly and which has interested </a:t>
            </a:r>
            <a:r>
              <a:rPr lang="en-US" dirty="0" smtClean="0">
                <a:latin typeface="Arial" panose="020B0604020202020204" pitchFamily="34" charset="0"/>
                <a:cs typeface="Arial" panose="020B0604020202020204" pitchFamily="34" charset="0"/>
              </a:rPr>
              <a:t>most</a:t>
            </a:r>
            <a:r>
              <a:rPr lang="en-US" dirty="0">
                <a:latin typeface="Arial" panose="020B0604020202020204" pitchFamily="34" charset="0"/>
                <a:cs typeface="Arial" panose="020B0604020202020204" pitchFamily="34" charset="0"/>
              </a:rPr>
              <a:t>. Where one has to do research in his field of specialization (e.g., Marketing Management or Finance Management or Personnel Management in M.B.A. </a:t>
            </a:r>
            <a:r>
              <a:rPr lang="en-US" dirty="0" err="1">
                <a:latin typeface="Arial" panose="020B0604020202020204" pitchFamily="34" charset="0"/>
                <a:cs typeface="Arial" panose="020B0604020202020204" pitchFamily="34" charset="0"/>
              </a:rPr>
              <a:t>Programme</a:t>
            </a:r>
            <a:r>
              <a:rPr lang="en-US" dirty="0">
                <a:latin typeface="Arial" panose="020B0604020202020204" pitchFamily="34" charset="0"/>
                <a:cs typeface="Arial" panose="020B0604020202020204" pitchFamily="34" charset="0"/>
              </a:rPr>
              <a:t>), one has to choose the subject of one's specialization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9</a:t>
            </a:fld>
            <a:endParaRPr lang="en-US"/>
          </a:p>
        </p:txBody>
      </p:sp>
    </p:spTree>
    <p:extLst>
      <p:ext uri="{BB962C8B-B14F-4D97-AF65-F5344CB8AC3E}">
        <p14:creationId xmlns:p14="http://schemas.microsoft.com/office/powerpoint/2010/main" val="28502525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latin typeface="Arial" panose="020B0604020202020204" pitchFamily="34" charset="0"/>
                <a:cs typeface="Arial" panose="020B0604020202020204" pitchFamily="34" charset="0"/>
              </a:rPr>
              <a:t>Steps in Identification of problems for academic research. </a:t>
            </a:r>
            <a:endParaRPr lang="en-US" sz="3600" dirty="0"/>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2</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Demarcating the broad area or a particular aspect of the selected subject</a:t>
            </a:r>
            <a:r>
              <a:rPr lang="en-US" dirty="0">
                <a:latin typeface="Arial" panose="020B0604020202020204" pitchFamily="34" charset="0"/>
                <a:cs typeface="Arial" panose="020B0604020202020204" pitchFamily="34" charset="0"/>
              </a:rPr>
              <a:t>: The second step is to select a </a:t>
            </a:r>
            <a:r>
              <a:rPr lang="en-US" i="1" dirty="0">
                <a:latin typeface="Arial" panose="020B0604020202020204" pitchFamily="34" charset="0"/>
                <a:cs typeface="Arial" panose="020B0604020202020204" pitchFamily="34" charset="0"/>
              </a:rPr>
              <a:t>particular aspect </a:t>
            </a:r>
            <a:r>
              <a:rPr lang="en-US" dirty="0">
                <a:latin typeface="Arial" panose="020B0604020202020204" pitchFamily="34" charset="0"/>
                <a:cs typeface="Arial" panose="020B0604020202020204" pitchFamily="34" charset="0"/>
              </a:rPr>
              <a:t>of the selected subject. For example, if the selected subject is Financial Management, then one may select capital budgeting, financial leverage, working capital management or profit management as specific area of study.</a:t>
            </a:r>
          </a:p>
          <a:p>
            <a:pPr algn="just">
              <a:lnSpc>
                <a:spcPct val="150000"/>
              </a:lnSpc>
            </a:pPr>
            <a:r>
              <a:rPr lang="en-US" dirty="0" smtClean="0">
                <a:latin typeface="Arial" panose="020B0604020202020204" pitchFamily="34" charset="0"/>
                <a:cs typeface="Arial" panose="020B0604020202020204" pitchFamily="34" charset="0"/>
              </a:rPr>
              <a:t>One </a:t>
            </a:r>
            <a:r>
              <a:rPr lang="en-US" dirty="0">
                <a:latin typeface="Arial" panose="020B0604020202020204" pitchFamily="34" charset="0"/>
                <a:cs typeface="Arial" panose="020B0604020202020204" pitchFamily="34" charset="0"/>
              </a:rPr>
              <a:t>should identify </a:t>
            </a: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specific area of interest.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lgn="just">
              <a:lnSpc>
                <a:spcPct val="15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10</a:t>
            </a:fld>
            <a:endParaRPr lang="en-US"/>
          </a:p>
        </p:txBody>
      </p:sp>
    </p:spTree>
    <p:extLst>
      <p:ext uri="{BB962C8B-B14F-4D97-AF65-F5344CB8AC3E}">
        <p14:creationId xmlns:p14="http://schemas.microsoft.com/office/powerpoint/2010/main" val="259902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latin typeface="Arial" panose="020B0604020202020204" pitchFamily="34" charset="0"/>
                <a:cs typeface="Arial" panose="020B0604020202020204" pitchFamily="34" charset="0"/>
              </a:rPr>
              <a:t>Steps in Identification of problems for academic research. </a:t>
            </a:r>
            <a:endParaRPr lang="en-US" sz="3600" dirty="0"/>
          </a:p>
        </p:txBody>
      </p:sp>
      <p:sp>
        <p:nvSpPr>
          <p:cNvPr id="3" name="Content Placeholder 2"/>
          <p:cNvSpPr>
            <a:spLocks noGrp="1"/>
          </p:cNvSpPr>
          <p:nvPr>
            <p:ph idx="1"/>
          </p:nvPr>
        </p:nvSpPr>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3</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Identifying two or more specific topics in the selected broad area: </a:t>
            </a:r>
            <a:r>
              <a:rPr lang="en-US" dirty="0">
                <a:latin typeface="Arial" panose="020B0604020202020204" pitchFamily="34" charset="0"/>
                <a:cs typeface="Arial" panose="020B0604020202020204" pitchFamily="34" charset="0"/>
              </a:rPr>
              <a:t>This is the final step in </a:t>
            </a:r>
            <a:r>
              <a:rPr lang="en-US" i="1" dirty="0">
                <a:latin typeface="Arial" panose="020B0604020202020204" pitchFamily="34" charset="0"/>
                <a:cs typeface="Arial" panose="020B0604020202020204" pitchFamily="34" charset="0"/>
              </a:rPr>
              <a:t>identification, of problem. </a:t>
            </a:r>
            <a:r>
              <a:rPr lang="en-US" dirty="0">
                <a:latin typeface="Arial" panose="020B0604020202020204" pitchFamily="34" charset="0"/>
                <a:cs typeface="Arial" panose="020B0604020202020204" pitchFamily="34" charset="0"/>
              </a:rPr>
              <a:t>This requires a grasp of the branch of the subject as a whole and awareness of work already done on it.</a:t>
            </a:r>
          </a:p>
          <a:p>
            <a:pPr algn="just">
              <a:lnSpc>
                <a:spcPct val="150000"/>
              </a:lnSpc>
            </a:pPr>
            <a:r>
              <a:rPr lang="en-US" dirty="0">
                <a:latin typeface="Arial" panose="020B0604020202020204" pitchFamily="34" charset="0"/>
                <a:cs typeface="Arial" panose="020B0604020202020204" pitchFamily="34" charset="0"/>
              </a:rPr>
              <a:t>A review of concerned literature including research theses and survey of published research, intensive reading and reflective thinking, and discussion with the guide will help a student in identifying specific topics or issues for research</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11</a:t>
            </a:fld>
            <a:endParaRPr lang="en-US"/>
          </a:p>
        </p:txBody>
      </p:sp>
    </p:spTree>
    <p:extLst>
      <p:ext uri="{BB962C8B-B14F-4D97-AF65-F5344CB8AC3E}">
        <p14:creationId xmlns:p14="http://schemas.microsoft.com/office/powerpoint/2010/main" val="28831846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Selection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selection of one appropriate researchable problem out of the identified problems requires </a:t>
            </a:r>
            <a:r>
              <a:rPr lang="en-US" i="1" dirty="0">
                <a:latin typeface="Arial" panose="020B0604020202020204" pitchFamily="34" charset="0"/>
                <a:cs typeface="Arial" panose="020B0604020202020204" pitchFamily="34" charset="0"/>
              </a:rPr>
              <a:t>evaluation </a:t>
            </a:r>
            <a:r>
              <a:rPr lang="en-US" dirty="0">
                <a:latin typeface="Arial" panose="020B0604020202020204" pitchFamily="34" charset="0"/>
                <a:cs typeface="Arial" panose="020B0604020202020204" pitchFamily="34" charset="0"/>
              </a:rPr>
              <a:t>of those alternatives against certain criteria. These criteria may be grouped into:</a:t>
            </a:r>
          </a:p>
          <a:p>
            <a:pPr algn="just">
              <a:lnSpc>
                <a:spcPct val="150000"/>
              </a:lnSpc>
            </a:pPr>
            <a:r>
              <a:rPr lang="en-US" dirty="0">
                <a:latin typeface="Arial" panose="020B0604020202020204" pitchFamily="34" charset="0"/>
                <a:cs typeface="Arial" panose="020B0604020202020204" pitchFamily="34" charset="0"/>
              </a:rPr>
              <a:t>(a) Internal (or personal) criteria or factors, and</a:t>
            </a:r>
          </a:p>
          <a:p>
            <a:pPr algn="just">
              <a:lnSpc>
                <a:spcPct val="150000"/>
              </a:lnSpc>
            </a:pPr>
            <a:r>
              <a:rPr lang="en-US" dirty="0">
                <a:latin typeface="Arial" panose="020B0604020202020204" pitchFamily="34" charset="0"/>
                <a:cs typeface="Arial" panose="020B0604020202020204" pitchFamily="34" charset="0"/>
              </a:rPr>
              <a:t>(b) External criteria or factors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12</a:t>
            </a:fld>
            <a:endParaRPr lang="en-US"/>
          </a:p>
        </p:txBody>
      </p:sp>
    </p:spTree>
    <p:extLst>
      <p:ext uri="{BB962C8B-B14F-4D97-AF65-F5344CB8AC3E}">
        <p14:creationId xmlns:p14="http://schemas.microsoft.com/office/powerpoint/2010/main" val="3653382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a:t>
            </a:r>
            <a:r>
              <a:rPr lang="en-US" sz="3600" b="1" dirty="0" smtClean="0">
                <a:latin typeface="Arial" panose="020B0604020202020204" pitchFamily="34" charset="0"/>
                <a:cs typeface="Arial" panose="020B0604020202020204" pitchFamily="34" charset="0"/>
              </a:rPr>
              <a:t>Selection: </a:t>
            </a:r>
            <a:r>
              <a:rPr lang="en-US" sz="3600" dirty="0">
                <a:latin typeface="Arial" panose="020B0604020202020204" pitchFamily="34" charset="0"/>
                <a:cs typeface="Arial" panose="020B0604020202020204" pitchFamily="34" charset="0"/>
              </a:rPr>
              <a:t>Internal criteria </a:t>
            </a: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1) </a:t>
            </a:r>
            <a:r>
              <a:rPr lang="en-US" b="1" dirty="0">
                <a:latin typeface="Arial" panose="020B0604020202020204" pitchFamily="34" charset="0"/>
                <a:cs typeface="Arial" panose="020B0604020202020204" pitchFamily="34" charset="0"/>
              </a:rPr>
              <a:t>Researcher's interest</a:t>
            </a:r>
            <a:r>
              <a:rPr lang="en-US" dirty="0">
                <a:latin typeface="Arial" panose="020B0604020202020204" pitchFamily="34" charset="0"/>
                <a:cs typeface="Arial" panose="020B0604020202020204" pitchFamily="34" charset="0"/>
              </a:rPr>
              <a:t>: The problem should interest the researcher and be a </a:t>
            </a:r>
            <a:r>
              <a:rPr lang="en-US" i="1" dirty="0" smtClean="0">
                <a:latin typeface="Arial" panose="020B0604020202020204" pitchFamily="34" charset="0"/>
                <a:cs typeface="Arial" panose="020B0604020202020204" pitchFamily="34" charset="0"/>
              </a:rPr>
              <a:t>challenge.</a:t>
            </a:r>
            <a:r>
              <a:rPr lang="en-US" dirty="0" smtClean="0">
                <a:latin typeface="Arial" panose="020B0604020202020204" pitchFamily="34" charset="0"/>
                <a:cs typeface="Arial" panose="020B0604020202020204" pitchFamily="34" charset="0"/>
              </a:rPr>
              <a:t> </a:t>
            </a:r>
          </a:p>
          <a:p>
            <a:pPr algn="just">
              <a:lnSpc>
                <a:spcPct val="150000"/>
              </a:lnSpc>
            </a:pPr>
            <a:r>
              <a:rPr lang="en-US" dirty="0" smtClean="0">
                <a:latin typeface="Arial" panose="020B0604020202020204" pitchFamily="34" charset="0"/>
                <a:cs typeface="Arial" panose="020B0604020202020204" pitchFamily="34" charset="0"/>
              </a:rPr>
              <a:t>Without </a:t>
            </a:r>
            <a:r>
              <a:rPr lang="en-US" dirty="0">
                <a:latin typeface="Arial" panose="020B0604020202020204" pitchFamily="34" charset="0"/>
                <a:cs typeface="Arial" panose="020B0604020202020204" pitchFamily="34" charset="0"/>
              </a:rPr>
              <a:t>interest and curiosity, </a:t>
            </a:r>
            <a:r>
              <a:rPr lang="en-US" dirty="0" smtClean="0">
                <a:latin typeface="Arial" panose="020B0604020202020204" pitchFamily="34" charset="0"/>
                <a:cs typeface="Arial" panose="020B0604020202020204" pitchFamily="34" charset="0"/>
              </a:rPr>
              <a:t>the researcher may </a:t>
            </a:r>
            <a:r>
              <a:rPr lang="en-US" dirty="0">
                <a:latin typeface="Arial" panose="020B0604020202020204" pitchFamily="34" charset="0"/>
                <a:cs typeface="Arial" panose="020B0604020202020204" pitchFamily="34" charset="0"/>
              </a:rPr>
              <a:t>not develop sustained </a:t>
            </a:r>
            <a:r>
              <a:rPr lang="en-US" i="1" dirty="0">
                <a:latin typeface="Arial" panose="020B0604020202020204" pitchFamily="34" charset="0"/>
                <a:cs typeface="Arial" panose="020B0604020202020204" pitchFamily="34" charset="0"/>
              </a:rPr>
              <a:t>perseverance. </a:t>
            </a:r>
            <a:r>
              <a:rPr lang="en-US" dirty="0" smtClean="0">
                <a:latin typeface="Arial" panose="020B0604020202020204" pitchFamily="34" charset="0"/>
                <a:cs typeface="Arial" panose="020B0604020202020204" pitchFamily="34" charset="0"/>
              </a:rPr>
              <a:t> </a:t>
            </a:r>
          </a:p>
          <a:p>
            <a:pPr algn="just">
              <a:lnSpc>
                <a:spcPct val="150000"/>
              </a:lnSpc>
            </a:pPr>
            <a:r>
              <a:rPr lang="en-US" dirty="0" smtClean="0">
                <a:latin typeface="Arial" panose="020B0604020202020204" pitchFamily="34" charset="0"/>
                <a:cs typeface="Arial" panose="020B0604020202020204" pitchFamily="34" charset="0"/>
              </a:rPr>
              <a:t>Interest </a:t>
            </a:r>
            <a:r>
              <a:rPr lang="en-US" dirty="0">
                <a:latin typeface="Arial" panose="020B0604020202020204" pitchFamily="34" charset="0"/>
                <a:cs typeface="Arial" panose="020B0604020202020204" pitchFamily="34" charset="0"/>
              </a:rPr>
              <a:t>in a problem depends upon the researcher's educational background, experience, outlook and sensitivity.</a:t>
            </a:r>
          </a:p>
          <a:p>
            <a:pPr algn="just">
              <a:lnSpc>
                <a:spcPct val="15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13</a:t>
            </a:fld>
            <a:endParaRPr lang="en-US"/>
          </a:p>
        </p:txBody>
      </p:sp>
    </p:spTree>
    <p:extLst>
      <p:ext uri="{BB962C8B-B14F-4D97-AF65-F5344CB8AC3E}">
        <p14:creationId xmlns:p14="http://schemas.microsoft.com/office/powerpoint/2010/main" val="947344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a:t>
            </a:r>
            <a:r>
              <a:rPr lang="en-US" sz="3600" b="1" dirty="0" smtClean="0">
                <a:latin typeface="Arial" panose="020B0604020202020204" pitchFamily="34" charset="0"/>
                <a:cs typeface="Arial" panose="020B0604020202020204" pitchFamily="34" charset="0"/>
              </a:rPr>
              <a:t>Selection: </a:t>
            </a:r>
            <a:r>
              <a:rPr lang="en-US" sz="3600" dirty="0">
                <a:latin typeface="Arial" panose="020B0604020202020204" pitchFamily="34" charset="0"/>
                <a:cs typeface="Arial" panose="020B0604020202020204" pitchFamily="34" charset="0"/>
              </a:rPr>
              <a:t>Internal criteria </a:t>
            </a:r>
          </a:p>
        </p:txBody>
      </p:sp>
      <p:sp>
        <p:nvSpPr>
          <p:cNvPr id="3" name="Content Placeholder 2"/>
          <p:cNvSpPr>
            <a:spLocks noGrp="1"/>
          </p:cNvSpPr>
          <p:nvPr>
            <p:ph idx="1"/>
          </p:nvPr>
        </p:nvSpPr>
        <p:spPr/>
        <p:txBody>
          <a:bodyPr>
            <a:normAutofit/>
          </a:bodyPr>
          <a:lstStyle/>
          <a:p>
            <a:pPr algn="just">
              <a:lnSpc>
                <a:spcPct val="150000"/>
              </a:lnSpc>
            </a:pP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2) </a:t>
            </a:r>
            <a:r>
              <a:rPr lang="en-US" b="1" dirty="0">
                <a:latin typeface="Arial" panose="020B0604020202020204" pitchFamily="34" charset="0"/>
                <a:cs typeface="Arial" panose="020B0604020202020204" pitchFamily="34" charset="0"/>
              </a:rPr>
              <a:t>Researcher's competence</a:t>
            </a:r>
            <a:r>
              <a:rPr lang="en-US" dirty="0">
                <a:latin typeface="Arial" panose="020B0604020202020204" pitchFamily="34" charset="0"/>
                <a:cs typeface="Arial" panose="020B0604020202020204" pitchFamily="34" charset="0"/>
              </a:rPr>
              <a:t>: A mere interest in a problem will not do.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researcher must be competent to plan and carry out a study of the problem. </a:t>
            </a:r>
            <a:r>
              <a:rPr lang="en-US" dirty="0" smtClean="0">
                <a:latin typeface="Arial" panose="020B0604020202020204" pitchFamily="34" charset="0"/>
                <a:cs typeface="Arial" panose="020B0604020202020204" pitchFamily="34" charset="0"/>
              </a:rPr>
              <a:t>S/He </a:t>
            </a:r>
            <a:r>
              <a:rPr lang="en-US" dirty="0">
                <a:latin typeface="Arial" panose="020B0604020202020204" pitchFamily="34" charset="0"/>
                <a:cs typeface="Arial" panose="020B0604020202020204" pitchFamily="34" charset="0"/>
              </a:rPr>
              <a:t>must have the ability to grasp and deal with it</a:t>
            </a:r>
            <a:r>
              <a:rPr lang="en-US" dirty="0" smtClean="0">
                <a:latin typeface="Arial" panose="020B0604020202020204" pitchFamily="34" charset="0"/>
                <a:cs typeface="Arial" panose="020B0604020202020204" pitchFamily="34" charset="0"/>
              </a:rPr>
              <a:t>.</a:t>
            </a:r>
          </a:p>
          <a:p>
            <a:pPr algn="just">
              <a:lnSpc>
                <a:spcPct val="150000"/>
              </a:lnSpc>
            </a:pPr>
            <a:r>
              <a:rPr lang="en-US" dirty="0" smtClean="0">
                <a:latin typeface="Arial" panose="020B0604020202020204" pitchFamily="34" charset="0"/>
                <a:cs typeface="Arial" panose="020B0604020202020204" pitchFamily="34" charset="0"/>
              </a:rPr>
              <a:t>S/He </a:t>
            </a:r>
            <a:r>
              <a:rPr lang="en-US" dirty="0">
                <a:latin typeface="Arial" panose="020B0604020202020204" pitchFamily="34" charset="0"/>
                <a:cs typeface="Arial" panose="020B0604020202020204" pitchFamily="34" charset="0"/>
              </a:rPr>
              <a:t>must possess adequate knowledge of the subject matter, relevant methodology and statistical procedures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14</a:t>
            </a:fld>
            <a:endParaRPr lang="en-US"/>
          </a:p>
        </p:txBody>
      </p:sp>
    </p:spTree>
    <p:extLst>
      <p:ext uri="{BB962C8B-B14F-4D97-AF65-F5344CB8AC3E}">
        <p14:creationId xmlns:p14="http://schemas.microsoft.com/office/powerpoint/2010/main" val="1329521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a:t>
            </a:r>
            <a:r>
              <a:rPr lang="en-US" sz="3600" b="1" dirty="0" smtClean="0">
                <a:latin typeface="Arial" panose="020B0604020202020204" pitchFamily="34" charset="0"/>
                <a:cs typeface="Arial" panose="020B0604020202020204" pitchFamily="34" charset="0"/>
              </a:rPr>
              <a:t>Selection: </a:t>
            </a:r>
            <a:r>
              <a:rPr lang="en-US" sz="3600" dirty="0">
                <a:latin typeface="Arial" panose="020B0604020202020204" pitchFamily="34" charset="0"/>
                <a:cs typeface="Arial" panose="020B0604020202020204" pitchFamily="34" charset="0"/>
              </a:rPr>
              <a:t>Internal criteria </a:t>
            </a:r>
          </a:p>
        </p:txBody>
      </p:sp>
      <p:sp>
        <p:nvSpPr>
          <p:cNvPr id="3" name="Content Placeholder 2"/>
          <p:cNvSpPr>
            <a:spLocks noGrp="1"/>
          </p:cNvSpPr>
          <p:nvPr>
            <p:ph idx="1"/>
          </p:nvPr>
        </p:nvSpPr>
        <p:spPr>
          <a:xfrm>
            <a:off x="822959" y="1737361"/>
            <a:ext cx="7543801" cy="4265873"/>
          </a:xfrm>
        </p:spPr>
        <p:txBody>
          <a:bodyPr>
            <a:noAutofit/>
          </a:bodyPr>
          <a:lstStyle/>
          <a:p>
            <a:pPr algn="just">
              <a:lnSpc>
                <a:spcPct val="160000"/>
              </a:lnSpc>
            </a:pP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3) </a:t>
            </a:r>
            <a:r>
              <a:rPr lang="en-US" b="1" dirty="0">
                <a:latin typeface="Arial" panose="020B0604020202020204" pitchFamily="34" charset="0"/>
                <a:cs typeface="Arial" panose="020B0604020202020204" pitchFamily="34" charset="0"/>
              </a:rPr>
              <a:t>Researcher's own resources</a:t>
            </a:r>
            <a:r>
              <a:rPr lang="en-US" dirty="0">
                <a:latin typeface="Arial" panose="020B0604020202020204" pitchFamily="34" charset="0"/>
                <a:cs typeface="Arial" panose="020B0604020202020204" pitchFamily="34" charset="0"/>
              </a:rPr>
              <a:t>: In the case of a research to be done by a researcher on </a:t>
            </a:r>
            <a:r>
              <a:rPr lang="en-US" dirty="0" smtClean="0">
                <a:latin typeface="Arial" panose="020B0604020202020204" pitchFamily="34" charset="0"/>
                <a:cs typeface="Arial" panose="020B0604020202020204" pitchFamily="34" charset="0"/>
              </a:rPr>
              <a:t>his/her </a:t>
            </a:r>
            <a:r>
              <a:rPr lang="en-US" dirty="0">
                <a:latin typeface="Arial" panose="020B0604020202020204" pitchFamily="34" charset="0"/>
                <a:cs typeface="Arial" panose="020B0604020202020204" pitchFamily="34" charset="0"/>
              </a:rPr>
              <a:t>own, consideration of </a:t>
            </a:r>
            <a:r>
              <a:rPr lang="en-US" dirty="0" smtClean="0">
                <a:latin typeface="Arial" panose="020B0604020202020204" pitchFamily="34" charset="0"/>
                <a:cs typeface="Arial" panose="020B0604020202020204" pitchFamily="34" charset="0"/>
              </a:rPr>
              <a:t>her/his </a:t>
            </a:r>
            <a:r>
              <a:rPr lang="en-US" dirty="0">
                <a:latin typeface="Arial" panose="020B0604020202020204" pitchFamily="34" charset="0"/>
                <a:cs typeface="Arial" panose="020B0604020202020204" pitchFamily="34" charset="0"/>
              </a:rPr>
              <a:t>own financial resource is pertinent. </a:t>
            </a:r>
            <a:r>
              <a:rPr lang="en-US" dirty="0" smtClean="0">
                <a:latin typeface="Arial" panose="020B0604020202020204" pitchFamily="34" charset="0"/>
                <a:cs typeface="Arial" panose="020B0604020202020204" pitchFamily="34" charset="0"/>
              </a:rPr>
              <a:t>Does </a:t>
            </a:r>
            <a:r>
              <a:rPr lang="en-US" dirty="0">
                <a:latin typeface="Arial" panose="020B0604020202020204" pitchFamily="34" charset="0"/>
                <a:cs typeface="Arial" panose="020B0604020202020204" pitchFamily="34" charset="0"/>
              </a:rPr>
              <a:t>the cost involved in conducting the study of the problem </a:t>
            </a:r>
            <a:r>
              <a:rPr lang="en-US" dirty="0" smtClean="0">
                <a:latin typeface="Arial" panose="020B0604020202020204" pitchFamily="34" charset="0"/>
                <a:cs typeface="Arial" panose="020B0604020202020204" pitchFamily="34" charset="0"/>
              </a:rPr>
              <a:t>within </a:t>
            </a:r>
            <a:r>
              <a:rPr lang="en-US" dirty="0">
                <a:latin typeface="Arial" panose="020B0604020202020204" pitchFamily="34" charset="0"/>
                <a:cs typeface="Arial" panose="020B0604020202020204" pitchFamily="34" charset="0"/>
              </a:rPr>
              <a:t>the means of the researcher</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60000"/>
              </a:lnSpc>
            </a:pPr>
            <a:r>
              <a:rPr lang="en-US" dirty="0">
                <a:latin typeface="Arial" panose="020B0604020202020204" pitchFamily="34" charset="0"/>
                <a:cs typeface="Arial" panose="020B0604020202020204" pitchFamily="34" charset="0"/>
              </a:rPr>
              <a:t>Time resource is more important than finance. Research is a time consuming process. What is the time that the researcher can be able to spare for the research work? Is it adequate to meet the time requirements of the problem?</a:t>
            </a:r>
          </a:p>
        </p:txBody>
      </p:sp>
      <p:sp>
        <p:nvSpPr>
          <p:cNvPr id="4" name="Slide Number Placeholder 3"/>
          <p:cNvSpPr>
            <a:spLocks noGrp="1"/>
          </p:cNvSpPr>
          <p:nvPr>
            <p:ph type="sldNum" sz="quarter" idx="12"/>
          </p:nvPr>
        </p:nvSpPr>
        <p:spPr/>
        <p:txBody>
          <a:bodyPr/>
          <a:lstStyle/>
          <a:p>
            <a:fld id="{2A48887A-A4CC-4316-807A-66FD0148A172}" type="slidenum">
              <a:rPr lang="en-US" smtClean="0"/>
              <a:t>15</a:t>
            </a:fld>
            <a:endParaRPr lang="en-US"/>
          </a:p>
        </p:txBody>
      </p:sp>
    </p:spTree>
    <p:extLst>
      <p:ext uri="{BB962C8B-B14F-4D97-AF65-F5344CB8AC3E}">
        <p14:creationId xmlns:p14="http://schemas.microsoft.com/office/powerpoint/2010/main" val="869328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Selection: </a:t>
            </a:r>
            <a:r>
              <a:rPr lang="en-US" sz="3600" dirty="0">
                <a:latin typeface="Arial" panose="020B0604020202020204" pitchFamily="34" charset="0"/>
                <a:cs typeface="Arial" panose="020B0604020202020204" pitchFamily="34" charset="0"/>
              </a:rPr>
              <a:t>External factors </a:t>
            </a:r>
            <a:r>
              <a:rPr lang="en-US" sz="3600" dirty="0" smtClean="0">
                <a:latin typeface="Arial" panose="020B0604020202020204" pitchFamily="34" charset="0"/>
                <a:cs typeface="Arial" panose="020B0604020202020204" pitchFamily="34" charset="0"/>
              </a:rPr>
              <a:t>include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59" y="1737360"/>
            <a:ext cx="7543801" cy="4358639"/>
          </a:xfrm>
        </p:spPr>
        <p:txBody>
          <a:bodyPr>
            <a:noAutofit/>
          </a:bodyPr>
          <a:lstStyle/>
          <a:p>
            <a:pPr algn="just">
              <a:lnSpc>
                <a:spcPct val="160000"/>
              </a:lnSpc>
            </a:pPr>
            <a:r>
              <a:rPr lang="en-US" b="1" dirty="0" smtClean="0">
                <a:latin typeface="Arial" panose="020B0604020202020204" pitchFamily="34" charset="0"/>
                <a:cs typeface="Arial" panose="020B0604020202020204" pitchFamily="34" charset="0"/>
              </a:rPr>
              <a:t>(</a:t>
            </a:r>
            <a:r>
              <a:rPr lang="en-US" b="1" dirty="0">
                <a:latin typeface="Arial" panose="020B0604020202020204" pitchFamily="34" charset="0"/>
                <a:cs typeface="Arial" panose="020B0604020202020204" pitchFamily="34" charset="0"/>
              </a:rPr>
              <a:t>1) </a:t>
            </a:r>
            <a:r>
              <a:rPr lang="en-US" b="1" dirty="0" err="1">
                <a:latin typeface="Arial" panose="020B0604020202020204" pitchFamily="34" charset="0"/>
                <a:cs typeface="Arial" panose="020B0604020202020204" pitchFamily="34" charset="0"/>
              </a:rPr>
              <a:t>Researchability</a:t>
            </a:r>
            <a:r>
              <a:rPr lang="en-US" b="1" dirty="0">
                <a:latin typeface="Arial" panose="020B0604020202020204" pitchFamily="34" charset="0"/>
                <a:cs typeface="Arial" panose="020B0604020202020204" pitchFamily="34" charset="0"/>
              </a:rPr>
              <a:t> of the problem</a:t>
            </a:r>
            <a:r>
              <a:rPr lang="en-US" dirty="0">
                <a:latin typeface="Arial" panose="020B0604020202020204" pitchFamily="34" charset="0"/>
                <a:cs typeface="Arial" panose="020B0604020202020204" pitchFamily="34" charset="0"/>
              </a:rPr>
              <a:t>: The problem should be researchable, i.e., amenable for finding answers to the questions involved in it through scientific method. </a:t>
            </a:r>
            <a:endParaRPr lang="en-US" dirty="0" smtClean="0">
              <a:latin typeface="Arial" panose="020B0604020202020204" pitchFamily="34" charset="0"/>
              <a:cs typeface="Arial" panose="020B0604020202020204" pitchFamily="34" charset="0"/>
            </a:endParaRPr>
          </a:p>
          <a:p>
            <a:pPr algn="just">
              <a:lnSpc>
                <a:spcPct val="160000"/>
              </a:lnSpc>
            </a:pPr>
            <a:r>
              <a:rPr lang="en-US" dirty="0" smtClean="0">
                <a:latin typeface="Arial" panose="020B0604020202020204" pitchFamily="34" charset="0"/>
                <a:cs typeface="Arial" panose="020B0604020202020204" pitchFamily="34" charset="0"/>
              </a:rPr>
              <a:t>To </a:t>
            </a:r>
            <a:r>
              <a:rPr lang="en-US" dirty="0">
                <a:latin typeface="Arial" panose="020B0604020202020204" pitchFamily="34" charset="0"/>
                <a:cs typeface="Arial" panose="020B0604020202020204" pitchFamily="34" charset="0"/>
              </a:rPr>
              <a:t>be researchable a question must be one for which </a:t>
            </a:r>
            <a:r>
              <a:rPr lang="en-US" i="1" dirty="0">
                <a:latin typeface="Arial" panose="020B0604020202020204" pitchFamily="34" charset="0"/>
                <a:cs typeface="Arial" panose="020B0604020202020204" pitchFamily="34" charset="0"/>
              </a:rPr>
              <a:t>observation </a:t>
            </a:r>
            <a:r>
              <a:rPr lang="en-US" dirty="0">
                <a:latin typeface="Arial" panose="020B0604020202020204" pitchFamily="34" charset="0"/>
                <a:cs typeface="Arial" panose="020B0604020202020204" pitchFamily="34" charset="0"/>
              </a:rPr>
              <a:t>or other </a:t>
            </a:r>
            <a:r>
              <a:rPr lang="en-US" i="1" dirty="0">
                <a:latin typeface="Arial" panose="020B0604020202020204" pitchFamily="34" charset="0"/>
                <a:cs typeface="Arial" panose="020B0604020202020204" pitchFamily="34" charset="0"/>
              </a:rPr>
              <a:t>data collection </a:t>
            </a:r>
            <a:r>
              <a:rPr lang="en-US" dirty="0">
                <a:latin typeface="Arial" panose="020B0604020202020204" pitchFamily="34" charset="0"/>
                <a:cs typeface="Arial" panose="020B0604020202020204" pitchFamily="34" charset="0"/>
              </a:rPr>
              <a:t>in the real world can provide the answer. </a:t>
            </a:r>
            <a:endParaRPr lang="en-US" dirty="0" smtClean="0">
              <a:latin typeface="Arial" panose="020B0604020202020204" pitchFamily="34" charset="0"/>
              <a:cs typeface="Arial" panose="020B0604020202020204" pitchFamily="34" charset="0"/>
            </a:endParaRPr>
          </a:p>
          <a:p>
            <a:pPr algn="just">
              <a:lnSpc>
                <a:spcPct val="160000"/>
              </a:lnSpc>
            </a:pPr>
            <a:r>
              <a:rPr lang="en-US" dirty="0" smtClean="0">
                <a:latin typeface="Arial" panose="020B0604020202020204" pitchFamily="34" charset="0"/>
                <a:cs typeface="Arial" panose="020B0604020202020204" pitchFamily="34" charset="0"/>
              </a:rPr>
              <a:t>Some </a:t>
            </a:r>
            <a:r>
              <a:rPr lang="en-US" dirty="0">
                <a:latin typeface="Arial" panose="020B0604020202020204" pitchFamily="34" charset="0"/>
                <a:cs typeface="Arial" panose="020B0604020202020204" pitchFamily="34" charset="0"/>
              </a:rPr>
              <a:t>questions may not be </a:t>
            </a:r>
            <a:r>
              <a:rPr lang="en-US" dirty="0" smtClean="0">
                <a:latin typeface="Arial" panose="020B0604020202020204" pitchFamily="34" charset="0"/>
                <a:cs typeface="Arial" panose="020B0604020202020204" pitchFamily="34" charset="0"/>
              </a:rPr>
              <a:t>researchable, </a:t>
            </a:r>
            <a:r>
              <a:rPr lang="en-US" dirty="0">
                <a:latin typeface="Arial" panose="020B0604020202020204" pitchFamily="34" charset="0"/>
                <a:cs typeface="Arial" panose="020B0604020202020204" pitchFamily="34" charset="0"/>
              </a:rPr>
              <a:t>e.g., how will a new fiscal policy affect distributive justice? Which new management trainees have potential for </a:t>
            </a:r>
            <a:r>
              <a:rPr lang="en-US" dirty="0" smtClean="0">
                <a:latin typeface="Arial" panose="020B0604020202020204" pitchFamily="34" charset="0"/>
                <a:cs typeface="Arial" panose="020B0604020202020204" pitchFamily="34" charset="0"/>
              </a:rPr>
              <a:t>top management?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16</a:t>
            </a:fld>
            <a:endParaRPr lang="en-US"/>
          </a:p>
        </p:txBody>
      </p:sp>
    </p:spTree>
    <p:extLst>
      <p:ext uri="{BB962C8B-B14F-4D97-AF65-F5344CB8AC3E}">
        <p14:creationId xmlns:p14="http://schemas.microsoft.com/office/powerpoint/2010/main" val="27276836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Selection: </a:t>
            </a:r>
            <a:r>
              <a:rPr lang="en-US" sz="3600" dirty="0">
                <a:latin typeface="Arial" panose="020B0604020202020204" pitchFamily="34" charset="0"/>
                <a:cs typeface="Arial" panose="020B0604020202020204" pitchFamily="34" charset="0"/>
              </a:rPr>
              <a:t>External factors </a:t>
            </a:r>
            <a:r>
              <a:rPr lang="en-US" sz="3600" dirty="0" smtClean="0">
                <a:latin typeface="Arial" panose="020B0604020202020204" pitchFamily="34" charset="0"/>
                <a:cs typeface="Arial" panose="020B0604020202020204" pitchFamily="34" charset="0"/>
              </a:rPr>
              <a:t>include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a:t>
            </a:r>
            <a:r>
              <a:rPr lang="en-US" b="1" dirty="0">
                <a:latin typeface="Arial" panose="020B0604020202020204" pitchFamily="34" charset="0"/>
                <a:cs typeface="Arial" panose="020B0604020202020204" pitchFamily="34" charset="0"/>
              </a:rPr>
              <a:t>2) Importance and urgency: </a:t>
            </a:r>
            <a:r>
              <a:rPr lang="en-US" dirty="0">
                <a:latin typeface="Arial" panose="020B0604020202020204" pitchFamily="34" charset="0"/>
                <a:cs typeface="Arial" panose="020B0604020202020204" pitchFamily="34" charset="0"/>
              </a:rPr>
              <a:t>Problems requiring investigation are unlimited, but available research efforts are very much limited. Therefore in selecting problems for research, their </a:t>
            </a:r>
            <a:r>
              <a:rPr lang="en-US" i="1" dirty="0">
                <a:latin typeface="Arial" panose="020B0604020202020204" pitchFamily="34" charset="0"/>
                <a:cs typeface="Arial" panose="020B0604020202020204" pitchFamily="34" charset="0"/>
              </a:rPr>
              <a:t>relative importance </a:t>
            </a:r>
            <a:r>
              <a:rPr lang="en-US" dirty="0">
                <a:latin typeface="Arial" panose="020B0604020202020204" pitchFamily="34" charset="0"/>
                <a:cs typeface="Arial" panose="020B0604020202020204" pitchFamily="34" charset="0"/>
              </a:rPr>
              <a:t>and significance should be considered. </a:t>
            </a:r>
            <a:r>
              <a:rPr lang="en-US" dirty="0" smtClean="0">
                <a:latin typeface="Arial" panose="020B0604020202020204" pitchFamily="34" charset="0"/>
                <a:cs typeface="Arial" panose="020B0604020202020204" pitchFamily="34" charset="0"/>
              </a:rPr>
              <a:t>·</a:t>
            </a:r>
          </a:p>
          <a:p>
            <a:pPr marL="0" indent="0" algn="just">
              <a:lnSpc>
                <a:spcPct val="150000"/>
              </a:lnSpc>
              <a:buNone/>
            </a:pPr>
            <a:r>
              <a:rPr lang="en-US" dirty="0" smtClean="0">
                <a:latin typeface="Arial" panose="020B0604020202020204" pitchFamily="34" charset="0"/>
                <a:cs typeface="Arial" panose="020B0604020202020204" pitchFamily="34" charset="0"/>
              </a:rPr>
              <a:t>An </a:t>
            </a:r>
            <a:r>
              <a:rPr lang="en-US" dirty="0">
                <a:latin typeface="Arial" panose="020B0604020202020204" pitchFamily="34" charset="0"/>
                <a:cs typeface="Arial" panose="020B0604020202020204" pitchFamily="34" charset="0"/>
              </a:rPr>
              <a:t>important and urgent problem should be given priority over an unimportant one. </a:t>
            </a:r>
            <a:endParaRPr lang="en-US" dirty="0" smtClean="0">
              <a:latin typeface="Arial" panose="020B0604020202020204" pitchFamily="34" charset="0"/>
              <a:cs typeface="Arial" panose="020B0604020202020204" pitchFamily="34" charset="0"/>
            </a:endParaRPr>
          </a:p>
          <a:p>
            <a:pPr marL="0" indent="0" algn="just">
              <a:lnSpc>
                <a:spcPct val="150000"/>
              </a:lnSpc>
              <a:buNone/>
            </a:pPr>
            <a:r>
              <a:rPr lang="en-US" dirty="0" smtClean="0">
                <a:latin typeface="Arial" panose="020B0604020202020204" pitchFamily="34" charset="0"/>
                <a:cs typeface="Arial" panose="020B0604020202020204" pitchFamily="34" charset="0"/>
              </a:rPr>
              <a:t>Research </a:t>
            </a:r>
            <a:r>
              <a:rPr lang="en-US" dirty="0">
                <a:latin typeface="Arial" panose="020B0604020202020204" pitchFamily="34" charset="0"/>
                <a:cs typeface="Arial" panose="020B0604020202020204" pitchFamily="34" charset="0"/>
              </a:rPr>
              <a:t>must be focused on useful and urgent problems</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17</a:t>
            </a:fld>
            <a:endParaRPr lang="en-US"/>
          </a:p>
        </p:txBody>
      </p:sp>
    </p:spTree>
    <p:extLst>
      <p:ext uri="{BB962C8B-B14F-4D97-AF65-F5344CB8AC3E}">
        <p14:creationId xmlns:p14="http://schemas.microsoft.com/office/powerpoint/2010/main" val="1090277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Selection: </a:t>
            </a:r>
            <a:r>
              <a:rPr lang="en-US" sz="3600" dirty="0">
                <a:latin typeface="Arial" panose="020B0604020202020204" pitchFamily="34" charset="0"/>
                <a:cs typeface="Arial" panose="020B0604020202020204" pitchFamily="34" charset="0"/>
              </a:rPr>
              <a:t>External factors </a:t>
            </a:r>
            <a:r>
              <a:rPr lang="en-US" sz="3600" dirty="0" smtClean="0">
                <a:latin typeface="Arial" panose="020B0604020202020204" pitchFamily="34" charset="0"/>
                <a:cs typeface="Arial" panose="020B0604020202020204" pitchFamily="34" charset="0"/>
              </a:rPr>
              <a:t>include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US" b="1" dirty="0" smtClean="0">
                <a:latin typeface="Arial" panose="020B0604020202020204" pitchFamily="34" charset="0"/>
                <a:cs typeface="Arial" panose="020B0604020202020204" pitchFamily="34" charset="0"/>
              </a:rPr>
              <a:t>(</a:t>
            </a:r>
            <a:r>
              <a:rPr lang="en-US" b="1" dirty="0">
                <a:latin typeface="Arial" panose="020B0604020202020204" pitchFamily="34" charset="0"/>
                <a:cs typeface="Arial" panose="020B0604020202020204" pitchFamily="34" charset="0"/>
              </a:rPr>
              <a:t>3) Novelty or originality: </a:t>
            </a:r>
            <a:r>
              <a:rPr lang="en-US" dirty="0">
                <a:latin typeface="Arial" panose="020B0604020202020204" pitchFamily="34" charset="0"/>
                <a:cs typeface="Arial" panose="020B0604020202020204" pitchFamily="34" charset="0"/>
              </a:rPr>
              <a:t>The problem must have novelty. There is no use of wasting one's time and energy on a problem already studied thoroughly by others.</a:t>
            </a:r>
          </a:p>
          <a:p>
            <a:pPr marL="0" indent="0" algn="just">
              <a:lnSpc>
                <a:spcPct val="150000"/>
              </a:lnSpc>
              <a:buNone/>
            </a:pPr>
            <a:r>
              <a:rPr lang="en-US" dirty="0">
                <a:latin typeface="Arial" panose="020B0604020202020204" pitchFamily="34" charset="0"/>
                <a:cs typeface="Arial" panose="020B0604020202020204" pitchFamily="34" charset="0"/>
              </a:rPr>
              <a:t>This does not mean that replication is always needless. In social sciences in some cases, it is appropriate to replicate (repeat) a study in order to verify the validity of its findings to a different situation</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18</a:t>
            </a:fld>
            <a:endParaRPr lang="en-US"/>
          </a:p>
        </p:txBody>
      </p:sp>
    </p:spTree>
    <p:extLst>
      <p:ext uri="{BB962C8B-B14F-4D97-AF65-F5344CB8AC3E}">
        <p14:creationId xmlns:p14="http://schemas.microsoft.com/office/powerpoint/2010/main" val="702471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Selection: </a:t>
            </a:r>
            <a:r>
              <a:rPr lang="en-US" sz="3600" dirty="0">
                <a:latin typeface="Arial" panose="020B0604020202020204" pitchFamily="34" charset="0"/>
                <a:cs typeface="Arial" panose="020B0604020202020204" pitchFamily="34" charset="0"/>
              </a:rPr>
              <a:t>External factors </a:t>
            </a:r>
            <a:r>
              <a:rPr lang="en-US" sz="3600" dirty="0" smtClean="0">
                <a:latin typeface="Arial" panose="020B0604020202020204" pitchFamily="34" charset="0"/>
                <a:cs typeface="Arial" panose="020B0604020202020204" pitchFamily="34" charset="0"/>
              </a:rPr>
              <a:t>include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59" y="1845734"/>
            <a:ext cx="7543801" cy="4422544"/>
          </a:xfrm>
        </p:spPr>
        <p:txBody>
          <a:bodyPr>
            <a:noAutofit/>
          </a:bodyPr>
          <a:lstStyle/>
          <a:p>
            <a:pPr algn="just">
              <a:lnSpc>
                <a:spcPct val="100000"/>
              </a:lnSpc>
            </a:pPr>
            <a:r>
              <a:rPr lang="en-US" sz="2400" b="1" dirty="0"/>
              <a:t>(4) Feasibility</a:t>
            </a:r>
            <a:r>
              <a:rPr lang="en-US" sz="2400" dirty="0"/>
              <a:t>: A problem may be a new one and also important, but if research on it is not feasible, it cannot be </a:t>
            </a:r>
            <a:r>
              <a:rPr lang="en-US" sz="2400" dirty="0" smtClean="0"/>
              <a:t>selected.</a:t>
            </a:r>
            <a:endParaRPr lang="en-US" sz="2400" dirty="0"/>
          </a:p>
          <a:p>
            <a:pPr algn="just">
              <a:lnSpc>
                <a:spcPct val="100000"/>
              </a:lnSpc>
            </a:pPr>
            <a:r>
              <a:rPr lang="en-US" sz="2400" dirty="0"/>
              <a:t>Some of the </a:t>
            </a:r>
            <a:r>
              <a:rPr lang="en-US" sz="2400" i="1" dirty="0"/>
              <a:t>questions </a:t>
            </a:r>
            <a:r>
              <a:rPr lang="en-US" sz="2400" dirty="0"/>
              <a:t>that should be considered in examining the feasibility are:</a:t>
            </a:r>
          </a:p>
          <a:p>
            <a:pPr lvl="1" algn="just">
              <a:lnSpc>
                <a:spcPct val="100000"/>
              </a:lnSpc>
              <a:buFont typeface="Wingdings" panose="05000000000000000000" pitchFamily="2" charset="2"/>
              <a:buChar char="ü"/>
            </a:pPr>
            <a:r>
              <a:rPr lang="en-US" sz="2000" dirty="0"/>
              <a:t> Are suitable research techniques such as measurement devices and techniques of analysis available?</a:t>
            </a:r>
          </a:p>
          <a:p>
            <a:pPr lvl="1" algn="just">
              <a:lnSpc>
                <a:spcPct val="100000"/>
              </a:lnSpc>
              <a:buFont typeface="Wingdings" panose="05000000000000000000" pitchFamily="2" charset="2"/>
              <a:buChar char="ü"/>
            </a:pPr>
            <a:r>
              <a:rPr lang="en-US" sz="2000" dirty="0"/>
              <a:t>Are accurate and reliable data available? </a:t>
            </a:r>
            <a:r>
              <a:rPr lang="en-US" sz="2000" dirty="0" smtClean="0"/>
              <a:t>In </a:t>
            </a:r>
            <a:r>
              <a:rPr lang="en-US" sz="2000" dirty="0"/>
              <a:t>some cases, available data may be tinged by emotions. Ethnic conflicts, strikes and lockouts, poverty and affluence are examples of topics heavily weighted by emotions </a:t>
            </a:r>
            <a:r>
              <a:rPr lang="en-US" sz="2000" dirty="0" smtClean="0"/>
              <a:t>.</a:t>
            </a:r>
            <a:endParaRPr lang="en-US" sz="2000" dirty="0"/>
          </a:p>
        </p:txBody>
      </p:sp>
      <p:sp>
        <p:nvSpPr>
          <p:cNvPr id="4" name="Slide Number Placeholder 3"/>
          <p:cNvSpPr>
            <a:spLocks noGrp="1"/>
          </p:cNvSpPr>
          <p:nvPr>
            <p:ph type="sldNum" sz="quarter" idx="12"/>
          </p:nvPr>
        </p:nvSpPr>
        <p:spPr/>
        <p:txBody>
          <a:bodyPr/>
          <a:lstStyle/>
          <a:p>
            <a:fld id="{2A48887A-A4CC-4316-807A-66FD0148A172}" type="slidenum">
              <a:rPr lang="en-US" smtClean="0"/>
              <a:t>19</a:t>
            </a:fld>
            <a:endParaRPr lang="en-US"/>
          </a:p>
        </p:txBody>
      </p:sp>
    </p:spTree>
    <p:extLst>
      <p:ext uri="{BB962C8B-B14F-4D97-AF65-F5344CB8AC3E}">
        <p14:creationId xmlns:p14="http://schemas.microsoft.com/office/powerpoint/2010/main" val="15702651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Selection: </a:t>
            </a:r>
            <a:r>
              <a:rPr lang="en-US" sz="3600" dirty="0">
                <a:latin typeface="Arial" panose="020B0604020202020204" pitchFamily="34" charset="0"/>
                <a:cs typeface="Arial" panose="020B0604020202020204" pitchFamily="34" charset="0"/>
              </a:rPr>
              <a:t>External factors </a:t>
            </a:r>
            <a:r>
              <a:rPr lang="en-US" sz="3600" dirty="0" smtClean="0">
                <a:latin typeface="Arial" panose="020B0604020202020204" pitchFamily="34" charset="0"/>
                <a:cs typeface="Arial" panose="020B0604020202020204" pitchFamily="34" charset="0"/>
              </a:rPr>
              <a:t>include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1" algn="just">
              <a:lnSpc>
                <a:spcPct val="150000"/>
              </a:lnSpc>
              <a:buFont typeface="Wingdings" panose="05000000000000000000" pitchFamily="2" charset="2"/>
              <a:buChar char="ü"/>
            </a:pPr>
            <a:r>
              <a:rPr lang="en-US" sz="2000" dirty="0" smtClean="0">
                <a:latin typeface="Arial" panose="020B0604020202020204" pitchFamily="34" charset="0"/>
                <a:cs typeface="Arial" panose="020B0604020202020204" pitchFamily="34" charset="0"/>
              </a:rPr>
              <a:t>Will </a:t>
            </a:r>
            <a:r>
              <a:rPr lang="en-US" sz="2000" dirty="0">
                <a:latin typeface="Arial" panose="020B0604020202020204" pitchFamily="34" charset="0"/>
                <a:cs typeface="Arial" panose="020B0604020202020204" pitchFamily="34" charset="0"/>
              </a:rPr>
              <a:t>the authorities of the concerned institutions extend the required cooperation in furnishing data or permit access to records? Some organizations </a:t>
            </a:r>
            <a:r>
              <a:rPr lang="en-US" sz="2000" dirty="0" smtClean="0">
                <a:latin typeface="Arial" panose="020B0604020202020204" pitchFamily="34" charset="0"/>
                <a:cs typeface="Arial" panose="020B0604020202020204" pitchFamily="34" charset="0"/>
              </a:rPr>
              <a:t>do </a:t>
            </a:r>
            <a:r>
              <a:rPr lang="en-US" sz="2000" dirty="0">
                <a:latin typeface="Arial" panose="020B0604020202020204" pitchFamily="34" charset="0"/>
                <a:cs typeface="Arial" panose="020B0604020202020204" pitchFamily="34" charset="0"/>
              </a:rPr>
              <a:t>not easily extend cooperation to researchers .</a:t>
            </a:r>
          </a:p>
          <a:p>
            <a:pPr lvl="1"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 Will the respondents be willing to be interviewed?</a:t>
            </a:r>
          </a:p>
          <a:p>
            <a:pPr lvl="1" algn="just">
              <a:lnSpc>
                <a:spcPct val="15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Can the study be completed within the time available</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20</a:t>
            </a:fld>
            <a:endParaRPr lang="en-US"/>
          </a:p>
        </p:txBody>
      </p:sp>
    </p:spTree>
    <p:extLst>
      <p:ext uri="{BB962C8B-B14F-4D97-AF65-F5344CB8AC3E}">
        <p14:creationId xmlns:p14="http://schemas.microsoft.com/office/powerpoint/2010/main" val="42006207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Criteria of Selection: </a:t>
            </a:r>
            <a:r>
              <a:rPr lang="en-US" sz="3600" dirty="0">
                <a:latin typeface="Arial" panose="020B0604020202020204" pitchFamily="34" charset="0"/>
                <a:cs typeface="Arial" panose="020B0604020202020204" pitchFamily="34" charset="0"/>
              </a:rPr>
              <a:t>External factors </a:t>
            </a:r>
            <a:r>
              <a:rPr lang="en-US" sz="3600" dirty="0" smtClean="0">
                <a:latin typeface="Arial" panose="020B0604020202020204" pitchFamily="34" charset="0"/>
                <a:cs typeface="Arial" panose="020B0604020202020204" pitchFamily="34" charset="0"/>
              </a:rPr>
              <a:t>include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59" y="1845734"/>
            <a:ext cx="7543801" cy="4409292"/>
          </a:xfrm>
        </p:spPr>
        <p:txBody>
          <a:bodyPr>
            <a:normAutofit lnSpcReduction="10000"/>
          </a:bodyPr>
          <a:lstStyle/>
          <a:p>
            <a:pPr algn="just">
              <a:lnSpc>
                <a:spcPct val="150000"/>
              </a:lnSpc>
            </a:pPr>
            <a:r>
              <a:rPr lang="en-US" b="1" dirty="0" smtClean="0"/>
              <a:t>(</a:t>
            </a:r>
            <a:r>
              <a:rPr lang="en-US" b="1" dirty="0"/>
              <a:t>5) Facilities</a:t>
            </a:r>
            <a:r>
              <a:rPr lang="en-US" dirty="0"/>
              <a:t>: Research requires certain facilities such as well-equipped library facility, suitable and competent guidance, data processing facility, etc. Hence, the availability of the facilities relevant to the problem must be considered.</a:t>
            </a:r>
          </a:p>
          <a:p>
            <a:pPr algn="just">
              <a:lnSpc>
                <a:spcPct val="150000"/>
              </a:lnSpc>
            </a:pPr>
            <a:r>
              <a:rPr lang="en-US" dirty="0"/>
              <a:t> </a:t>
            </a:r>
            <a:r>
              <a:rPr lang="en-US" b="1" dirty="0"/>
              <a:t>(6) Usefulness and social relevance</a:t>
            </a:r>
            <a:r>
              <a:rPr lang="en-US" dirty="0"/>
              <a:t>: 'Above all, the study of the problem should make significant contribution to the concerned body of knowledge or to the solution of some significant practical problem. It should be </a:t>
            </a:r>
            <a:r>
              <a:rPr lang="en-US" i="1" dirty="0"/>
              <a:t>socially relevant. </a:t>
            </a:r>
            <a:r>
              <a:rPr lang="en-US" dirty="0"/>
              <a:t>This consideration is particularly important in the case of higher-level academic research and sponsored research.</a:t>
            </a:r>
          </a:p>
          <a:p>
            <a:pPr marL="0" indent="0" algn="just">
              <a:lnSpc>
                <a:spcPct val="150000"/>
              </a:lnSpc>
              <a:buNone/>
            </a:pPr>
            <a:endParaRPr lang="en-US" dirty="0"/>
          </a:p>
        </p:txBody>
      </p:sp>
      <p:sp>
        <p:nvSpPr>
          <p:cNvPr id="4" name="Slide Number Placeholder 3"/>
          <p:cNvSpPr>
            <a:spLocks noGrp="1"/>
          </p:cNvSpPr>
          <p:nvPr>
            <p:ph type="sldNum" sz="quarter" idx="12"/>
          </p:nvPr>
        </p:nvSpPr>
        <p:spPr/>
        <p:txBody>
          <a:bodyPr/>
          <a:lstStyle/>
          <a:p>
            <a:fld id="{2A48887A-A4CC-4316-807A-66FD0148A172}" type="slidenum">
              <a:rPr lang="en-US" smtClean="0"/>
              <a:t>21</a:t>
            </a:fld>
            <a:endParaRPr lang="en-US"/>
          </a:p>
        </p:txBody>
      </p:sp>
    </p:spTree>
    <p:extLst>
      <p:ext uri="{BB962C8B-B14F-4D97-AF65-F5344CB8AC3E}">
        <p14:creationId xmlns:p14="http://schemas.microsoft.com/office/powerpoint/2010/main" val="3638453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Criteria of Selection: </a:t>
            </a:r>
            <a:r>
              <a:rPr lang="en-US" sz="3600" dirty="0" smtClean="0">
                <a:latin typeface="Arial" panose="020B0604020202020204" pitchFamily="34" charset="0"/>
                <a:cs typeface="Arial" panose="020B0604020202020204" pitchFamily="34" charset="0"/>
              </a:rPr>
              <a:t>External factors include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b="1" dirty="0" smtClean="0">
                <a:latin typeface="Arial" panose="020B0604020202020204" pitchFamily="34" charset="0"/>
                <a:cs typeface="Arial" panose="020B0604020202020204" pitchFamily="34" charset="0"/>
              </a:rPr>
              <a:t>(7) Research personnel: </a:t>
            </a:r>
            <a:r>
              <a:rPr lang="en-US" dirty="0" smtClean="0">
                <a:latin typeface="Arial" panose="020B0604020202020204" pitchFamily="34" charset="0"/>
                <a:cs typeface="Arial" panose="020B0604020202020204" pitchFamily="34" charset="0"/>
              </a:rPr>
              <a:t>Research undertaken by professors and by research organizations require the services of investigators and research officers. </a:t>
            </a:r>
          </a:p>
          <a:p>
            <a:pPr algn="just">
              <a:lnSpc>
                <a:spcPct val="150000"/>
              </a:lnSpc>
            </a:pPr>
            <a:r>
              <a:rPr lang="en-US" dirty="0" smtClean="0">
                <a:latin typeface="Arial" panose="020B0604020202020204" pitchFamily="34" charset="0"/>
                <a:cs typeface="Arial" panose="020B0604020202020204" pitchFamily="34" charset="0"/>
              </a:rPr>
              <a:t>Appropriate qualified and experienced research personnel are not easily available for the study of some problems.</a:t>
            </a:r>
          </a:p>
        </p:txBody>
      </p:sp>
      <p:sp>
        <p:nvSpPr>
          <p:cNvPr id="4" name="Slide Number Placeholder 3"/>
          <p:cNvSpPr>
            <a:spLocks noGrp="1"/>
          </p:cNvSpPr>
          <p:nvPr>
            <p:ph type="sldNum" sz="quarter" idx="12"/>
          </p:nvPr>
        </p:nvSpPr>
        <p:spPr/>
        <p:txBody>
          <a:bodyPr/>
          <a:lstStyle/>
          <a:p>
            <a:fld id="{2A48887A-A4CC-4316-807A-66FD0148A172}" type="slidenum">
              <a:rPr lang="en-US" smtClean="0"/>
              <a:t>22</a:t>
            </a:fld>
            <a:endParaRPr lang="en-US"/>
          </a:p>
        </p:txBody>
      </p:sp>
    </p:spTree>
    <p:extLst>
      <p:ext uri="{BB962C8B-B14F-4D97-AF65-F5344CB8AC3E}">
        <p14:creationId xmlns:p14="http://schemas.microsoft.com/office/powerpoint/2010/main" val="2141628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normAutofit/>
            <a:scene3d>
              <a:camera prst="orthographicFront">
                <a:rot lat="0" lon="21299999" rev="0"/>
              </a:camera>
              <a:lightRig rig="threePt" dir="t"/>
            </a:scene3d>
          </a:bodyPr>
          <a:lstStyle/>
          <a:p>
            <a:pPr algn="ctr"/>
            <a:r>
              <a:rPr lang="en-US" sz="6600" dirty="0" smtClean="0"/>
              <a:t>End of part one</a:t>
            </a:r>
            <a:endParaRPr lang="en-US" sz="6600" dirty="0"/>
          </a:p>
        </p:txBody>
      </p:sp>
      <p:sp>
        <p:nvSpPr>
          <p:cNvPr id="4" name="Slide Number Placeholder 3"/>
          <p:cNvSpPr>
            <a:spLocks noGrp="1"/>
          </p:cNvSpPr>
          <p:nvPr>
            <p:ph type="sldNum" sz="quarter" idx="12"/>
          </p:nvPr>
        </p:nvSpPr>
        <p:spPr/>
        <p:txBody>
          <a:bodyPr/>
          <a:lstStyle/>
          <a:p>
            <a:fld id="{2A48887A-A4CC-4316-807A-66FD0148A172}" type="slidenum">
              <a:rPr lang="en-US" smtClean="0"/>
              <a:t>23</a:t>
            </a:fld>
            <a:endParaRPr lang="en-US"/>
          </a:p>
        </p:txBody>
      </p:sp>
    </p:spTree>
    <p:extLst>
      <p:ext uri="{BB962C8B-B14F-4D97-AF65-F5344CB8AC3E}">
        <p14:creationId xmlns:p14="http://schemas.microsoft.com/office/powerpoint/2010/main" val="2911493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two</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Features of a good research </a:t>
            </a:r>
            <a:r>
              <a:rPr lang="en-GB" dirty="0" smtClean="0">
                <a:latin typeface="Arial" panose="020B0604020202020204" pitchFamily="34" charset="0"/>
                <a:cs typeface="Arial" panose="020B0604020202020204" pitchFamily="34" charset="0"/>
              </a:rPr>
              <a:t>problem</a:t>
            </a:r>
          </a:p>
          <a:p>
            <a:pPr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Research </a:t>
            </a:r>
            <a:r>
              <a:rPr lang="en-GB" dirty="0" smtClean="0">
                <a:latin typeface="Arial" panose="020B0604020202020204" pitchFamily="34" charset="0"/>
                <a:cs typeface="Arial" panose="020B0604020202020204" pitchFamily="34" charset="0"/>
              </a:rPr>
              <a:t>Variables</a:t>
            </a:r>
          </a:p>
          <a:p>
            <a:pPr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Conceptual </a:t>
            </a:r>
            <a:r>
              <a:rPr lang="en-GB" dirty="0" smtClean="0">
                <a:latin typeface="Arial" panose="020B0604020202020204" pitchFamily="34" charset="0"/>
                <a:cs typeface="Arial" panose="020B0604020202020204" pitchFamily="34" charset="0"/>
              </a:rPr>
              <a:t>Framework</a:t>
            </a:r>
          </a:p>
          <a:p>
            <a:pPr algn="just">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Stating the Topic / Title of the research project</a:t>
            </a:r>
            <a:endParaRPr lang="en-US" dirty="0"/>
          </a:p>
        </p:txBody>
      </p:sp>
      <p:sp>
        <p:nvSpPr>
          <p:cNvPr id="4" name="Slide Number Placeholder 3"/>
          <p:cNvSpPr>
            <a:spLocks noGrp="1"/>
          </p:cNvSpPr>
          <p:nvPr>
            <p:ph type="sldNum" sz="quarter" idx="12"/>
          </p:nvPr>
        </p:nvSpPr>
        <p:spPr/>
        <p:txBody>
          <a:bodyPr/>
          <a:lstStyle/>
          <a:p>
            <a:fld id="{2A48887A-A4CC-4316-807A-66FD0148A172}" type="slidenum">
              <a:rPr lang="en-US" smtClean="0"/>
              <a:t>24</a:t>
            </a:fld>
            <a:endParaRPr lang="en-US"/>
          </a:p>
        </p:txBody>
      </p:sp>
    </p:spTree>
    <p:extLst>
      <p:ext uri="{BB962C8B-B14F-4D97-AF65-F5344CB8AC3E}">
        <p14:creationId xmlns:p14="http://schemas.microsoft.com/office/powerpoint/2010/main" val="1180441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Features of a good research problem</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385763" indent="-385763" algn="just">
              <a:lnSpc>
                <a:spcPct val="150000"/>
              </a:lnSpc>
              <a:buFont typeface="+mj-lt"/>
              <a:buAutoNum type="romanLcPeriod"/>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should be original</a:t>
            </a:r>
            <a:endParaRPr lang="en-US" dirty="0">
              <a:latin typeface="Arial" panose="020B0604020202020204" pitchFamily="34" charset="0"/>
              <a:cs typeface="Arial" panose="020B0604020202020204" pitchFamily="34" charset="0"/>
            </a:endParaRPr>
          </a:p>
          <a:p>
            <a:pPr marL="385763" indent="-385763" algn="just">
              <a:lnSpc>
                <a:spcPct val="150000"/>
              </a:lnSpc>
              <a:buFont typeface="+mj-lt"/>
              <a:buAutoNum type="romanLcPeriod"/>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should be neither very general nor very specific</a:t>
            </a:r>
            <a:endParaRPr lang="en-US" dirty="0">
              <a:latin typeface="Arial" panose="020B0604020202020204" pitchFamily="34" charset="0"/>
              <a:cs typeface="Arial" panose="020B0604020202020204" pitchFamily="34" charset="0"/>
            </a:endParaRPr>
          </a:p>
          <a:p>
            <a:pPr marL="385763" indent="-385763" algn="just">
              <a:lnSpc>
                <a:spcPct val="150000"/>
              </a:lnSpc>
              <a:buFont typeface="+mj-lt"/>
              <a:buAutoNum type="romanLcPeriod"/>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should be solvable</a:t>
            </a:r>
            <a:endParaRPr lang="en-US" dirty="0">
              <a:latin typeface="Arial" panose="020B0604020202020204" pitchFamily="34" charset="0"/>
              <a:cs typeface="Arial" panose="020B0604020202020204" pitchFamily="34" charset="0"/>
            </a:endParaRPr>
          </a:p>
          <a:p>
            <a:pPr marL="385763" indent="-385763" algn="just">
              <a:lnSpc>
                <a:spcPct val="150000"/>
              </a:lnSpc>
              <a:buFont typeface="+mj-lt"/>
              <a:buAutoNum type="romanLcPeriod"/>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should be feasible </a:t>
            </a:r>
            <a:endParaRPr lang="en-US" dirty="0">
              <a:latin typeface="Arial" panose="020B0604020202020204" pitchFamily="34" charset="0"/>
              <a:cs typeface="Arial" panose="020B0604020202020204" pitchFamily="34" charset="0"/>
            </a:endParaRPr>
          </a:p>
          <a:p>
            <a:pPr marL="385763" indent="-385763" algn="just">
              <a:lnSpc>
                <a:spcPct val="150000"/>
              </a:lnSpc>
              <a:buFont typeface="+mj-lt"/>
              <a:buAutoNum type="romanLcPeriod"/>
            </a:pPr>
            <a:r>
              <a:rPr lang="en-GB" dirty="0" smtClean="0">
                <a:latin typeface="Arial" panose="020B0604020202020204" pitchFamily="34" charset="0"/>
                <a:cs typeface="Arial" panose="020B0604020202020204" pitchFamily="34" charset="0"/>
              </a:rPr>
              <a:t>There </a:t>
            </a:r>
            <a:r>
              <a:rPr lang="en-GB" dirty="0">
                <a:latin typeface="Arial" panose="020B0604020202020204" pitchFamily="34" charset="0"/>
                <a:cs typeface="Arial" panose="020B0604020202020204" pitchFamily="34" charset="0"/>
              </a:rPr>
              <a:t>should be a discrepancy between what is known and what should be known or what exists and what should </a:t>
            </a:r>
            <a:r>
              <a:rPr lang="en-GB" dirty="0" smtClean="0">
                <a:latin typeface="Arial" panose="020B0604020202020204" pitchFamily="34" charset="0"/>
                <a:cs typeface="Arial" panose="020B0604020202020204" pitchFamily="34" charset="0"/>
              </a:rPr>
              <a:t>exist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25</a:t>
            </a:fld>
            <a:endParaRPr lang="en-US"/>
          </a:p>
        </p:txBody>
      </p:sp>
    </p:spTree>
    <p:extLst>
      <p:ext uri="{BB962C8B-B14F-4D97-AF65-F5344CB8AC3E}">
        <p14:creationId xmlns:p14="http://schemas.microsoft.com/office/powerpoint/2010/main" val="1355677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702365"/>
            <a:ext cx="7543800" cy="1034996"/>
          </a:xfrm>
        </p:spPr>
        <p:txBody>
          <a:bodyPr>
            <a:normAutofit/>
          </a:bodyPr>
          <a:lstStyle/>
          <a:p>
            <a:r>
              <a:rPr lang="en-GB" sz="3600" b="1" dirty="0" smtClean="0">
                <a:latin typeface="Arial" panose="020B0604020202020204" pitchFamily="34" charset="0"/>
                <a:cs typeface="Arial" panose="020B0604020202020204" pitchFamily="34" charset="0"/>
              </a:rPr>
              <a:t>Research Variables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variable is any kind of </a:t>
            </a:r>
            <a:r>
              <a:rPr lang="en-US" dirty="0" smtClean="0">
                <a:latin typeface="Arial" panose="020B0604020202020204" pitchFamily="34" charset="0"/>
                <a:cs typeface="Arial" panose="020B0604020202020204" pitchFamily="34" charset="0"/>
              </a:rPr>
              <a:t>attribute, characteristic or </a:t>
            </a:r>
            <a:r>
              <a:rPr lang="en-GB" dirty="0">
                <a:latin typeface="Arial" panose="020B0604020202020204" pitchFamily="34" charset="0"/>
                <a:cs typeface="Arial" panose="020B0604020202020204" pitchFamily="34" charset="0"/>
              </a:rPr>
              <a:t>property of the population that is capable of taking on different values </a:t>
            </a:r>
            <a:r>
              <a:rPr lang="en-US" dirty="0" smtClean="0">
                <a:latin typeface="Arial" panose="020B0604020202020204" pitchFamily="34" charset="0"/>
                <a:cs typeface="Arial" panose="020B0604020202020204" pitchFamily="34" charset="0"/>
              </a:rPr>
              <a:t>that </a:t>
            </a:r>
            <a:r>
              <a:rPr lang="en-US" dirty="0">
                <a:latin typeface="Arial" panose="020B0604020202020204" pitchFamily="34" charset="0"/>
                <a:cs typeface="Arial" panose="020B0604020202020204" pitchFamily="34" charset="0"/>
              </a:rPr>
              <a:t>you are trying to measure, manipulate and control in </a:t>
            </a:r>
            <a:r>
              <a:rPr lang="en-US" dirty="0" smtClean="0">
                <a:latin typeface="Arial" panose="020B0604020202020204" pitchFamily="34" charset="0"/>
                <a:cs typeface="Arial" panose="020B0604020202020204" pitchFamily="34" charset="0"/>
              </a:rPr>
              <a:t>a research</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All </a:t>
            </a:r>
            <a:r>
              <a:rPr lang="en-US" dirty="0">
                <a:latin typeface="Arial" panose="020B0604020202020204" pitchFamily="34" charset="0"/>
                <a:cs typeface="Arial" panose="020B0604020202020204" pitchFamily="34" charset="0"/>
              </a:rPr>
              <a:t>studies analyze a variable, which can describe a person, place, </a:t>
            </a:r>
            <a:r>
              <a:rPr lang="en-US" dirty="0" smtClean="0">
                <a:latin typeface="Arial" panose="020B0604020202020204" pitchFamily="34" charset="0"/>
                <a:cs typeface="Arial" panose="020B0604020202020204" pitchFamily="34" charset="0"/>
              </a:rPr>
              <a:t>situation, thing </a:t>
            </a:r>
            <a:r>
              <a:rPr lang="en-US" dirty="0">
                <a:latin typeface="Arial" panose="020B0604020202020204" pitchFamily="34" charset="0"/>
                <a:cs typeface="Arial" panose="020B0604020202020204" pitchFamily="34" charset="0"/>
              </a:rPr>
              <a:t>or idea.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variable's value can change between </a:t>
            </a:r>
            <a:r>
              <a:rPr lang="en-US" dirty="0" smtClean="0">
                <a:latin typeface="Arial" panose="020B0604020202020204" pitchFamily="34" charset="0"/>
                <a:cs typeface="Arial" panose="020B0604020202020204" pitchFamily="34" charset="0"/>
              </a:rPr>
              <a:t>groups, places </a:t>
            </a:r>
            <a:r>
              <a:rPr lang="en-US" dirty="0">
                <a:latin typeface="Arial" panose="020B0604020202020204" pitchFamily="34" charset="0"/>
                <a:cs typeface="Arial" panose="020B0604020202020204" pitchFamily="34" charset="0"/>
              </a:rPr>
              <a:t>or over </a:t>
            </a:r>
            <a:r>
              <a:rPr lang="en-US" dirty="0" smtClean="0">
                <a:latin typeface="Arial" panose="020B0604020202020204" pitchFamily="34" charset="0"/>
                <a:cs typeface="Arial" panose="020B0604020202020204" pitchFamily="34" charset="0"/>
              </a:rPr>
              <a:t>time</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26</a:t>
            </a:fld>
            <a:endParaRPr lang="en-US"/>
          </a:p>
        </p:txBody>
      </p:sp>
    </p:spTree>
    <p:extLst>
      <p:ext uri="{BB962C8B-B14F-4D97-AF65-F5344CB8AC3E}">
        <p14:creationId xmlns:p14="http://schemas.microsoft.com/office/powerpoint/2010/main" val="1340068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 </a:t>
            </a:r>
            <a:r>
              <a:rPr lang="en-US" sz="3600" dirty="0" smtClean="0">
                <a:latin typeface="Arial" panose="020B0604020202020204" pitchFamily="34" charset="0"/>
                <a:cs typeface="Arial" panose="020B0604020202020204" pitchFamily="34" charset="0"/>
              </a:rPr>
              <a:t>Independent </a:t>
            </a:r>
            <a:r>
              <a:rPr lang="en-US" sz="3600" dirty="0">
                <a:latin typeface="Arial" panose="020B0604020202020204" pitchFamily="34" charset="0"/>
                <a:cs typeface="Arial" panose="020B0604020202020204" pitchFamily="34" charset="0"/>
              </a:rPr>
              <a:t>variables</a:t>
            </a: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af-ZA" dirty="0" smtClean="0">
                <a:latin typeface="Arial" panose="020B0604020202020204" pitchFamily="34" charset="0"/>
                <a:cs typeface="Arial" panose="020B0604020202020204" pitchFamily="34" charset="0"/>
              </a:rPr>
              <a:t>Independent </a:t>
            </a:r>
            <a:r>
              <a:rPr lang="af-ZA" dirty="0">
                <a:latin typeface="Arial" panose="020B0604020202020204" pitchFamily="34" charset="0"/>
                <a:cs typeface="Arial" panose="020B0604020202020204" pitchFamily="34" charset="0"/>
              </a:rPr>
              <a:t>variables, also known as predictor variables or explanatory variables, are factors that are manipulated or controlled by the researcher in an experiment or study. </a:t>
            </a:r>
            <a:endParaRPr lang="af-ZA"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af-ZA" dirty="0" smtClean="0">
                <a:latin typeface="Arial" panose="020B0604020202020204" pitchFamily="34" charset="0"/>
                <a:cs typeface="Arial" panose="020B0604020202020204" pitchFamily="34" charset="0"/>
              </a:rPr>
              <a:t>These </a:t>
            </a:r>
            <a:r>
              <a:rPr lang="af-ZA" dirty="0">
                <a:latin typeface="Arial" panose="020B0604020202020204" pitchFamily="34" charset="0"/>
                <a:cs typeface="Arial" panose="020B0604020202020204" pitchFamily="34" charset="0"/>
              </a:rPr>
              <a:t>variables are believed to have an effect on the dependent variable, which is the outcome or response being </a:t>
            </a:r>
            <a:r>
              <a:rPr lang="af-ZA" dirty="0" smtClean="0">
                <a:latin typeface="Arial" panose="020B0604020202020204" pitchFamily="34" charset="0"/>
                <a:cs typeface="Arial" panose="020B0604020202020204" pitchFamily="34" charset="0"/>
              </a:rPr>
              <a:t>measured</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27</a:t>
            </a:fld>
            <a:endParaRPr lang="en-US"/>
          </a:p>
        </p:txBody>
      </p:sp>
    </p:spTree>
    <p:extLst>
      <p:ext uri="{BB962C8B-B14F-4D97-AF65-F5344CB8AC3E}">
        <p14:creationId xmlns:p14="http://schemas.microsoft.com/office/powerpoint/2010/main" val="35241731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 </a:t>
            </a:r>
            <a:r>
              <a:rPr lang="en-GB" sz="3600" dirty="0" smtClean="0">
                <a:latin typeface="Arial" panose="020B0604020202020204" pitchFamily="34" charset="0"/>
                <a:cs typeface="Arial" panose="020B0604020202020204" pitchFamily="34" charset="0"/>
              </a:rPr>
              <a:t>Dependent </a:t>
            </a:r>
            <a:r>
              <a:rPr lang="en-GB" sz="3600" dirty="0">
                <a:latin typeface="Arial" panose="020B0604020202020204" pitchFamily="34" charset="0"/>
                <a:cs typeface="Arial" panose="020B0604020202020204" pitchFamily="34" charset="0"/>
              </a:rPr>
              <a:t>Variables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Courier New" panose="02070309020205020404" pitchFamily="49" charset="0"/>
              <a:buChar char="o"/>
            </a:pPr>
            <a:r>
              <a:rPr lang="af-ZA" dirty="0" smtClean="0">
                <a:latin typeface="Arial" panose="020B0604020202020204" pitchFamily="34" charset="0"/>
                <a:cs typeface="Arial" panose="020B0604020202020204" pitchFamily="34" charset="0"/>
              </a:rPr>
              <a:t>Dependent </a:t>
            </a:r>
            <a:r>
              <a:rPr lang="af-ZA" dirty="0">
                <a:latin typeface="Arial" panose="020B0604020202020204" pitchFamily="34" charset="0"/>
                <a:cs typeface="Arial" panose="020B0604020202020204" pitchFamily="34" charset="0"/>
              </a:rPr>
              <a:t>variables, also known as outcome variables or response variables, are the variables that are observed and measured in a study. </a:t>
            </a:r>
            <a:endParaRPr lang="af-ZA"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are the variables that are hypothesized to be influenced by the independent variables.</a:t>
            </a:r>
            <a:endParaRPr lang="en-US" dirty="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GB" dirty="0" smtClean="0">
                <a:latin typeface="Arial" panose="020B0604020202020204" pitchFamily="34" charset="0"/>
                <a:cs typeface="Arial" panose="020B0604020202020204" pitchFamily="34" charset="0"/>
              </a:rPr>
              <a:t>These </a:t>
            </a:r>
            <a:r>
              <a:rPr lang="en-GB" dirty="0">
                <a:latin typeface="Arial" panose="020B0604020202020204" pitchFamily="34" charset="0"/>
                <a:cs typeface="Arial" panose="020B0604020202020204" pitchFamily="34" charset="0"/>
              </a:rPr>
              <a:t>are factors whose value or behaviour changes as a result of a change in other aspects or variables influencing them. </a:t>
            </a:r>
            <a:endParaRPr lang="en-US" dirty="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endParaRPr lang="en-US"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28</a:t>
            </a:fld>
            <a:endParaRPr lang="en-US"/>
          </a:p>
        </p:txBody>
      </p:sp>
    </p:spTree>
    <p:extLst>
      <p:ext uri="{BB962C8B-B14F-4D97-AF65-F5344CB8AC3E}">
        <p14:creationId xmlns:p14="http://schemas.microsoft.com/office/powerpoint/2010/main" val="1097433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a:t>
            </a:r>
            <a:r>
              <a:rPr lang="en-US" sz="3600" dirty="0" smtClean="0">
                <a:latin typeface="Arial" panose="020B0604020202020204" pitchFamily="34" charset="0"/>
                <a:cs typeface="Arial" panose="020B0604020202020204" pitchFamily="34" charset="0"/>
              </a:rPr>
              <a:t>Intervening/ mediating </a:t>
            </a:r>
            <a:r>
              <a:rPr lang="en-US" sz="3600" dirty="0">
                <a:latin typeface="Arial" panose="020B0604020202020204" pitchFamily="34" charset="0"/>
                <a:cs typeface="Arial" panose="020B0604020202020204" pitchFamily="34" charset="0"/>
              </a:rPr>
              <a:t>variables</a:t>
            </a:r>
          </a:p>
        </p:txBody>
      </p:sp>
      <p:sp>
        <p:nvSpPr>
          <p:cNvPr id="3" name="Content Placeholder 2"/>
          <p:cNvSpPr>
            <a:spLocks noGrp="1"/>
          </p:cNvSpPr>
          <p:nvPr>
            <p:ph idx="1"/>
          </p:nvPr>
        </p:nvSpPr>
        <p:spPr>
          <a:xfrm>
            <a:off x="822959" y="1895061"/>
            <a:ext cx="7543801" cy="4399721"/>
          </a:xfrm>
        </p:spPr>
        <p:txBody>
          <a:bodyPr>
            <a:noAutofit/>
          </a:bodyPr>
          <a:lstStyle/>
          <a:p>
            <a:pPr algn="just">
              <a:lnSpc>
                <a:spcPct val="100000"/>
              </a:lnSpc>
              <a:buFont typeface="Wingdings" panose="05000000000000000000" pitchFamily="2" charset="2"/>
              <a:buChar char="§"/>
            </a:pPr>
            <a:r>
              <a:rPr lang="af-ZA" dirty="0" smtClean="0">
                <a:latin typeface="Arial" panose="020B0604020202020204" pitchFamily="34" charset="0"/>
                <a:cs typeface="Arial" panose="020B0604020202020204" pitchFamily="34" charset="0"/>
              </a:rPr>
              <a:t>These are </a:t>
            </a:r>
            <a:r>
              <a:rPr lang="af-ZA" dirty="0">
                <a:latin typeface="Arial" panose="020B0604020202020204" pitchFamily="34" charset="0"/>
                <a:cs typeface="Arial" panose="020B0604020202020204" pitchFamily="34" charset="0"/>
              </a:rPr>
              <a:t>variables that come between an independent variable and a dependent variable in a causal chain. </a:t>
            </a:r>
            <a:endParaRPr lang="af-ZA"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explain the relationship between the independent and dependent variables by clarifying the underlying mechanism or process through which the independent variable influences the dependent variable.</a:t>
            </a:r>
            <a:endParaRPr lang="en-US" dirty="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af-ZA" dirty="0">
                <a:latin typeface="Arial" panose="020B0604020202020204" pitchFamily="34" charset="0"/>
                <a:cs typeface="Arial" panose="020B0604020202020204" pitchFamily="34" charset="0"/>
              </a:rPr>
              <a:t>Intervening variables are essential for understanding the full causal pathway between the independent and dependent variables. </a:t>
            </a:r>
            <a:endParaRPr lang="af-ZA"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provide insight into how and why changes in the independent variable lead to changes in the dependent variable</a:t>
            </a:r>
            <a:r>
              <a:rPr lang="af-ZA"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29</a:t>
            </a:fld>
            <a:endParaRPr lang="en-US"/>
          </a:p>
        </p:txBody>
      </p:sp>
    </p:spTree>
    <p:extLst>
      <p:ext uri="{BB962C8B-B14F-4D97-AF65-F5344CB8AC3E}">
        <p14:creationId xmlns:p14="http://schemas.microsoft.com/office/powerpoint/2010/main" val="3168919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 </a:t>
            </a:r>
            <a:r>
              <a:rPr lang="en-US" sz="3600" dirty="0" smtClean="0">
                <a:latin typeface="Arial" panose="020B0604020202020204" pitchFamily="34" charset="0"/>
                <a:cs typeface="Arial" panose="020B0604020202020204" pitchFamily="34" charset="0"/>
              </a:rPr>
              <a:t>Moderating/moderator </a:t>
            </a:r>
            <a:r>
              <a:rPr lang="en-US" sz="3600" dirty="0">
                <a:latin typeface="Arial" panose="020B0604020202020204" pitchFamily="34" charset="0"/>
                <a:cs typeface="Arial" panose="020B0604020202020204" pitchFamily="34" charset="0"/>
              </a:rPr>
              <a:t>variables</a:t>
            </a:r>
          </a:p>
        </p:txBody>
      </p:sp>
      <p:sp>
        <p:nvSpPr>
          <p:cNvPr id="3" name="Content Placeholder 2"/>
          <p:cNvSpPr>
            <a:spLocks noGrp="1"/>
          </p:cNvSpPr>
          <p:nvPr>
            <p:ph idx="1"/>
          </p:nvPr>
        </p:nvSpPr>
        <p:spPr/>
        <p:txBody>
          <a:bodyPr>
            <a:normAutofit/>
          </a:bodyPr>
          <a:lstStyle/>
          <a:p>
            <a:pPr algn="just">
              <a:lnSpc>
                <a:spcPct val="100000"/>
              </a:lnSpc>
              <a:buFont typeface="Wingdings" panose="05000000000000000000" pitchFamily="2" charset="2"/>
              <a:buChar char="Ø"/>
            </a:pPr>
            <a:r>
              <a:rPr lang="af-ZA" dirty="0" smtClean="0">
                <a:latin typeface="Arial" panose="020B0604020202020204" pitchFamily="34" charset="0"/>
                <a:cs typeface="Arial" panose="020B0604020202020204" pitchFamily="34" charset="0"/>
              </a:rPr>
              <a:t>These are </a:t>
            </a:r>
            <a:r>
              <a:rPr lang="af-ZA" dirty="0">
                <a:latin typeface="Arial" panose="020B0604020202020204" pitchFamily="34" charset="0"/>
                <a:cs typeface="Arial" panose="020B0604020202020204" pitchFamily="34" charset="0"/>
              </a:rPr>
              <a:t>variables that influence the strength or direction of the relationship between an independent variable and a dependent variable. </a:t>
            </a:r>
            <a:endParaRPr lang="en-US"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af-ZA" dirty="0" smtClean="0">
                <a:latin typeface="Arial" panose="020B0604020202020204" pitchFamily="34" charset="0"/>
                <a:cs typeface="Arial" panose="020B0604020202020204" pitchFamily="34" charset="0"/>
              </a:rPr>
              <a:t>In </a:t>
            </a:r>
            <a:r>
              <a:rPr lang="af-ZA" dirty="0">
                <a:latin typeface="Arial" panose="020B0604020202020204" pitchFamily="34" charset="0"/>
                <a:cs typeface="Arial" panose="020B0604020202020204" pitchFamily="34" charset="0"/>
              </a:rPr>
              <a:t>other words, moderating variables specify when or for whom an independent variable is likely to have an effect on a dependent variable. </a:t>
            </a:r>
            <a:endParaRPr lang="af-ZA"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can amplify, diminish, or even reverse the relationship between the independent and dependent variables</a:t>
            </a:r>
            <a:r>
              <a:rPr lang="af-ZA"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Ø"/>
            </a:pPr>
            <a:r>
              <a:rPr lang="af-ZA" dirty="0">
                <a:latin typeface="Arial" panose="020B0604020202020204" pitchFamily="34" charset="0"/>
                <a:cs typeface="Arial" panose="020B0604020202020204" pitchFamily="34" charset="0"/>
              </a:rPr>
              <a:t>Moderating variables are important because they help researchers understand the conditions under which certain effects occur.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30</a:t>
            </a:fld>
            <a:endParaRPr lang="en-US"/>
          </a:p>
        </p:txBody>
      </p:sp>
    </p:spTree>
    <p:extLst>
      <p:ext uri="{BB962C8B-B14F-4D97-AF65-F5344CB8AC3E}">
        <p14:creationId xmlns:p14="http://schemas.microsoft.com/office/powerpoint/2010/main" val="3321772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a:t>
            </a:r>
            <a:r>
              <a:rPr lang="en-US" sz="3600" dirty="0">
                <a:latin typeface="Arial" panose="020B0604020202020204" pitchFamily="34" charset="0"/>
                <a:cs typeface="Arial" panose="020B0604020202020204" pitchFamily="34" charset="0"/>
              </a:rPr>
              <a:t> </a:t>
            </a:r>
            <a:r>
              <a:rPr lang="af-ZA" sz="3600" dirty="0" smtClean="0">
                <a:latin typeface="Arial" panose="020B0604020202020204" pitchFamily="34" charset="0"/>
                <a:cs typeface="Arial" panose="020B0604020202020204" pitchFamily="34" charset="0"/>
              </a:rPr>
              <a:t>Extraneous </a:t>
            </a:r>
            <a:r>
              <a:rPr lang="af-ZA" sz="3600" dirty="0">
                <a:latin typeface="Arial" panose="020B0604020202020204" pitchFamily="34" charset="0"/>
                <a:cs typeface="Arial" panose="020B0604020202020204" pitchFamily="34" charset="0"/>
              </a:rPr>
              <a:t>variables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00000"/>
              </a:lnSpc>
              <a:buFont typeface="Wingdings" panose="05000000000000000000" pitchFamily="2" charset="2"/>
              <a:buChar char="§"/>
            </a:pPr>
            <a:r>
              <a:rPr lang="af-ZA" dirty="0" smtClean="0">
                <a:latin typeface="Arial" panose="020B0604020202020204" pitchFamily="34" charset="0"/>
                <a:cs typeface="Arial" panose="020B0604020202020204" pitchFamily="34" charset="0"/>
              </a:rPr>
              <a:t>These are </a:t>
            </a:r>
            <a:r>
              <a:rPr lang="af-ZA" dirty="0">
                <a:latin typeface="Arial" panose="020B0604020202020204" pitchFamily="34" charset="0"/>
                <a:cs typeface="Arial" panose="020B0604020202020204" pitchFamily="34" charset="0"/>
              </a:rPr>
              <a:t>variables that are not the focus of a study but can affect the results nonetheless. </a:t>
            </a:r>
            <a:endParaRPr lang="af-ZA"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are external factors that may influence the relationship between the independent and dependent variables, leading to incorrect conclusions if not properly controlled for.</a:t>
            </a:r>
            <a:endParaRPr lang="en-US" dirty="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af-ZA" dirty="0">
                <a:latin typeface="Arial" panose="020B0604020202020204" pitchFamily="34" charset="0"/>
                <a:cs typeface="Arial" panose="020B0604020202020204" pitchFamily="34" charset="0"/>
              </a:rPr>
              <a:t>Extraneous variables can introduce bias or error into research findings by obscuring or distorting the true relationship between the variables of interest. </a:t>
            </a:r>
            <a:endParaRPr lang="af-ZA"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can arise from various sources, such as environmental factors, participant characteristics, measurement errors, or experimental conditions</a:t>
            </a:r>
            <a:r>
              <a:rPr lang="af-ZA"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31</a:t>
            </a:fld>
            <a:endParaRPr lang="en-US"/>
          </a:p>
        </p:txBody>
      </p:sp>
    </p:spTree>
    <p:extLst>
      <p:ext uri="{BB962C8B-B14F-4D97-AF65-F5344CB8AC3E}">
        <p14:creationId xmlns:p14="http://schemas.microsoft.com/office/powerpoint/2010/main" val="72417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 </a:t>
            </a:r>
            <a:r>
              <a:rPr lang="af-ZA" sz="3600" dirty="0" smtClean="0">
                <a:latin typeface="Arial" panose="020B0604020202020204" pitchFamily="34" charset="0"/>
                <a:cs typeface="Arial" panose="020B0604020202020204" pitchFamily="34" charset="0"/>
              </a:rPr>
              <a:t>Confounding </a:t>
            </a:r>
            <a:r>
              <a:rPr lang="af-ZA" sz="3600" dirty="0">
                <a:latin typeface="Arial" panose="020B0604020202020204" pitchFamily="34" charset="0"/>
                <a:cs typeface="Arial" panose="020B0604020202020204" pitchFamily="34" charset="0"/>
              </a:rPr>
              <a:t>variables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00000"/>
              </a:lnSpc>
              <a:buFont typeface="Wingdings" panose="05000000000000000000" pitchFamily="2" charset="2"/>
              <a:buChar char="v"/>
            </a:pPr>
            <a:r>
              <a:rPr lang="af-ZA" dirty="0" smtClean="0">
                <a:latin typeface="Arial" panose="020B0604020202020204" pitchFamily="34" charset="0"/>
                <a:cs typeface="Arial" panose="020B0604020202020204" pitchFamily="34" charset="0"/>
              </a:rPr>
              <a:t>These are </a:t>
            </a:r>
            <a:r>
              <a:rPr lang="af-ZA" dirty="0">
                <a:latin typeface="Arial" panose="020B0604020202020204" pitchFamily="34" charset="0"/>
                <a:cs typeface="Arial" panose="020B0604020202020204" pitchFamily="34" charset="0"/>
              </a:rPr>
              <a:t>a specific type of extraneous variable that can affect the results of a study by influencing both the independent and dependent variables. </a:t>
            </a:r>
            <a:endParaRPr lang="af-ZA"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are variables that are related to both the independent variable and the dependent variable but are not part of the causal pathway being studied.</a:t>
            </a:r>
            <a:endParaRPr lang="en-US" dirty="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af-ZA" dirty="0">
                <a:latin typeface="Arial" panose="020B0604020202020204" pitchFamily="34" charset="0"/>
                <a:cs typeface="Arial" panose="020B0604020202020204" pitchFamily="34" charset="0"/>
              </a:rPr>
              <a:t>Confounding variables can lead to spurious or misleading associations between the independent and dependent variables if they are not properly controlled for. </a:t>
            </a:r>
            <a:endParaRPr lang="af-ZA"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can obscure the true relationship between the variables of interest, leading to incorrect conclusions about causality.</a:t>
            </a:r>
            <a:endParaRPr lang="en-US" dirty="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v"/>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32</a:t>
            </a:fld>
            <a:endParaRPr lang="en-US"/>
          </a:p>
        </p:txBody>
      </p:sp>
    </p:spTree>
    <p:extLst>
      <p:ext uri="{BB962C8B-B14F-4D97-AF65-F5344CB8AC3E}">
        <p14:creationId xmlns:p14="http://schemas.microsoft.com/office/powerpoint/2010/main" val="3379246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 </a:t>
            </a:r>
            <a:r>
              <a:rPr lang="en-US" sz="3600" dirty="0" smtClean="0">
                <a:latin typeface="Arial" panose="020B0604020202020204" pitchFamily="34" charset="0"/>
                <a:cs typeface="Arial" panose="020B0604020202020204" pitchFamily="34" charset="0"/>
              </a:rPr>
              <a:t>Control/covariates </a:t>
            </a:r>
            <a:r>
              <a:rPr lang="en-US" sz="3600" dirty="0">
                <a:latin typeface="Arial" panose="020B0604020202020204" pitchFamily="34" charset="0"/>
                <a:cs typeface="Arial" panose="020B0604020202020204" pitchFamily="34" charset="0"/>
              </a:rPr>
              <a:t>variables</a:t>
            </a:r>
          </a:p>
        </p:txBody>
      </p:sp>
      <p:sp>
        <p:nvSpPr>
          <p:cNvPr id="3" name="Content Placeholder 2"/>
          <p:cNvSpPr>
            <a:spLocks noGrp="1"/>
          </p:cNvSpPr>
          <p:nvPr>
            <p:ph idx="1"/>
          </p:nvPr>
        </p:nvSpPr>
        <p:spPr/>
        <p:txBody>
          <a:bodyPr>
            <a:noAutofit/>
          </a:bodyPr>
          <a:lstStyle/>
          <a:p>
            <a:pPr algn="just">
              <a:lnSpc>
                <a:spcPct val="10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These are </a:t>
            </a:r>
            <a:r>
              <a:rPr lang="en-US" dirty="0">
                <a:latin typeface="Arial" panose="020B0604020202020204" pitchFamily="34" charset="0"/>
                <a:cs typeface="Arial" panose="020B0604020202020204" pitchFamily="34" charset="0"/>
              </a:rPr>
              <a:t>variables that are held constant or accounted for in a study to minimize their potential influence on the relationship between the independent and dependent variables. </a:t>
            </a:r>
            <a:endParaRPr lang="en-US"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q"/>
            </a:pPr>
            <a:r>
              <a:rPr lang="en-US" dirty="0" smtClean="0">
                <a:latin typeface="Arial" panose="020B0604020202020204" pitchFamily="34" charset="0"/>
                <a:cs typeface="Arial" panose="020B0604020202020204" pitchFamily="34" charset="0"/>
              </a:rPr>
              <a:t>Unlike </a:t>
            </a:r>
            <a:r>
              <a:rPr lang="en-US" dirty="0">
                <a:latin typeface="Arial" panose="020B0604020202020204" pitchFamily="34" charset="0"/>
                <a:cs typeface="Arial" panose="020B0604020202020204" pitchFamily="34" charset="0"/>
              </a:rPr>
              <a:t>confounding variables, which are related to both the independent and dependent variables, control variables are not of primary interest in the study but are included to increase the accuracy and precision of the analysis.</a:t>
            </a:r>
          </a:p>
          <a:p>
            <a:pPr algn="just">
              <a:lnSpc>
                <a:spcPct val="100000"/>
              </a:lnSpc>
            </a:pPr>
            <a:r>
              <a:rPr lang="en-US" dirty="0">
                <a:latin typeface="Arial" panose="020B0604020202020204" pitchFamily="34" charset="0"/>
                <a:cs typeface="Arial" panose="020B0604020202020204" pitchFamily="34" charset="0"/>
              </a:rPr>
              <a:t>Control variables can serve several purposes:</a:t>
            </a:r>
          </a:p>
          <a:p>
            <a:pPr lvl="5" algn="just">
              <a:lnSpc>
                <a:spcPct val="10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Minimize Bias:</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5" algn="just">
              <a:lnSpc>
                <a:spcPct val="10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Increase Precision:</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lvl="5" algn="just">
              <a:lnSpc>
                <a:spcPct val="10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Enhance </a:t>
            </a:r>
            <a:r>
              <a:rPr lang="en-US" sz="1600" b="1" dirty="0">
                <a:latin typeface="Arial" panose="020B0604020202020204" pitchFamily="34" charset="0"/>
                <a:cs typeface="Arial" panose="020B0604020202020204" pitchFamily="34" charset="0"/>
              </a:rPr>
              <a:t>Generalizability:</a:t>
            </a:r>
            <a:r>
              <a:rPr lang="en-US" sz="1600" dirty="0">
                <a:latin typeface="Arial" panose="020B0604020202020204" pitchFamily="34" charset="0"/>
                <a:cs typeface="Arial" panose="020B0604020202020204" pitchFamily="34" charset="0"/>
              </a:rPr>
              <a:t> </a:t>
            </a:r>
            <a:r>
              <a:rPr lang="en-US" sz="1600" dirty="0" smtClean="0">
                <a:latin typeface="Arial" panose="020B060402020202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33</a:t>
            </a:fld>
            <a:endParaRPr lang="en-US"/>
          </a:p>
        </p:txBody>
      </p:sp>
    </p:spTree>
    <p:extLst>
      <p:ext uri="{BB962C8B-B14F-4D97-AF65-F5344CB8AC3E}">
        <p14:creationId xmlns:p14="http://schemas.microsoft.com/office/powerpoint/2010/main" val="3363501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 </a:t>
            </a:r>
            <a:r>
              <a:rPr lang="en-US" sz="3600" dirty="0" smtClean="0">
                <a:latin typeface="Arial" panose="020B0604020202020204" pitchFamily="34" charset="0"/>
                <a:cs typeface="Arial" panose="020B0604020202020204" pitchFamily="34" charset="0"/>
              </a:rPr>
              <a:t>Composite </a:t>
            </a:r>
            <a:r>
              <a:rPr lang="en-US" sz="3600" dirty="0">
                <a:latin typeface="Arial" panose="020B0604020202020204" pitchFamily="34" charset="0"/>
                <a:cs typeface="Arial" panose="020B0604020202020204" pitchFamily="34" charset="0"/>
              </a:rPr>
              <a:t>variables</a:t>
            </a:r>
          </a:p>
        </p:txBody>
      </p:sp>
      <p:sp>
        <p:nvSpPr>
          <p:cNvPr id="3" name="Content Placeholder 2"/>
          <p:cNvSpPr>
            <a:spLocks noGrp="1"/>
          </p:cNvSpPr>
          <p:nvPr>
            <p:ph idx="1"/>
          </p:nvPr>
        </p:nvSpPr>
        <p:spPr>
          <a:xfrm>
            <a:off x="822960" y="1737361"/>
            <a:ext cx="7543800" cy="4517665"/>
          </a:xfrm>
        </p:spPr>
        <p:txBody>
          <a:bodyPr>
            <a:noAutofit/>
          </a:bodyPr>
          <a:lstStyle/>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Composite variables, also known as composite scores or composite measures, are created by combining multiple individual variables into a single, aggregate measure. </a:t>
            </a:r>
            <a:endParaRPr lang="en-US"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is done to capture a broader construct or concept that cannot be adequately represented by any single variable alone.</a:t>
            </a:r>
          </a:p>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Composite variables are often used in research and statistical analysis when studying complex phenomena or constructs that involve multiple dimensions. </a:t>
            </a:r>
          </a:p>
        </p:txBody>
      </p:sp>
      <p:sp>
        <p:nvSpPr>
          <p:cNvPr id="4" name="Slide Number Placeholder 3"/>
          <p:cNvSpPr>
            <a:spLocks noGrp="1"/>
          </p:cNvSpPr>
          <p:nvPr>
            <p:ph type="sldNum" sz="quarter" idx="12"/>
          </p:nvPr>
        </p:nvSpPr>
        <p:spPr/>
        <p:txBody>
          <a:bodyPr/>
          <a:lstStyle/>
          <a:p>
            <a:fld id="{2A48887A-A4CC-4316-807A-66FD0148A172}" type="slidenum">
              <a:rPr lang="en-US" smtClean="0"/>
              <a:t>34</a:t>
            </a:fld>
            <a:endParaRPr lang="en-US"/>
          </a:p>
        </p:txBody>
      </p:sp>
    </p:spTree>
    <p:extLst>
      <p:ext uri="{BB962C8B-B14F-4D97-AF65-F5344CB8AC3E}">
        <p14:creationId xmlns:p14="http://schemas.microsoft.com/office/powerpoint/2010/main" val="12284091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Types of </a:t>
            </a:r>
            <a:r>
              <a:rPr lang="en-GB" sz="3600" b="1" dirty="0" smtClean="0">
                <a:latin typeface="Arial" panose="020B0604020202020204" pitchFamily="34" charset="0"/>
                <a:cs typeface="Arial" panose="020B0604020202020204" pitchFamily="34" charset="0"/>
              </a:rPr>
              <a:t>variables: </a:t>
            </a:r>
            <a:r>
              <a:rPr lang="en-US" sz="3600" dirty="0" smtClean="0">
                <a:latin typeface="Arial" panose="020B0604020202020204" pitchFamily="34" charset="0"/>
                <a:cs typeface="Arial" panose="020B0604020202020204" pitchFamily="34" charset="0"/>
              </a:rPr>
              <a:t>Composite </a:t>
            </a:r>
            <a:r>
              <a:rPr lang="en-US" sz="3600" dirty="0">
                <a:latin typeface="Arial" panose="020B0604020202020204" pitchFamily="34" charset="0"/>
                <a:cs typeface="Arial" panose="020B0604020202020204" pitchFamily="34" charset="0"/>
              </a:rPr>
              <a:t>variables</a:t>
            </a:r>
          </a:p>
        </p:txBody>
      </p:sp>
      <p:sp>
        <p:nvSpPr>
          <p:cNvPr id="3" name="Content Placeholder 2"/>
          <p:cNvSpPr>
            <a:spLocks noGrp="1"/>
          </p:cNvSpPr>
          <p:nvPr>
            <p:ph idx="1"/>
          </p:nvPr>
        </p:nvSpPr>
        <p:spPr>
          <a:xfrm>
            <a:off x="822960" y="1737361"/>
            <a:ext cx="7543800" cy="4517665"/>
          </a:xfrm>
        </p:spPr>
        <p:txBody>
          <a:bodyPr>
            <a:noAutofit/>
          </a:bodyPr>
          <a:lstStyle/>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There </a:t>
            </a:r>
            <a:r>
              <a:rPr lang="en-US" dirty="0">
                <a:latin typeface="Arial" panose="020B0604020202020204" pitchFamily="34" charset="0"/>
                <a:cs typeface="Arial" panose="020B0604020202020204" pitchFamily="34" charset="0"/>
              </a:rPr>
              <a:t>are several methods for creating composite variables:</a:t>
            </a:r>
          </a:p>
          <a:p>
            <a:pPr lvl="0" algn="just">
              <a:lnSpc>
                <a:spcPct val="150000"/>
              </a:lnSpc>
              <a:buFont typeface="Wingdings" panose="05000000000000000000" pitchFamily="2" charset="2"/>
              <a:buChar char="v"/>
            </a:pPr>
            <a:r>
              <a:rPr lang="en-US" b="1" dirty="0">
                <a:latin typeface="Arial" panose="020B0604020202020204" pitchFamily="34" charset="0"/>
                <a:cs typeface="Arial" panose="020B0604020202020204" pitchFamily="34" charset="0"/>
              </a:rPr>
              <a:t>Weighted </a:t>
            </a:r>
            <a:r>
              <a:rPr lang="en-US" b="1" dirty="0" smtClean="0">
                <a:latin typeface="Arial" panose="020B0604020202020204" pitchFamily="34" charset="0"/>
                <a:cs typeface="Arial" panose="020B0604020202020204" pitchFamily="34" charset="0"/>
              </a:rPr>
              <a:t>Sum:</a:t>
            </a:r>
            <a:r>
              <a:rPr lang="en-US" dirty="0" smtClean="0">
                <a:latin typeface="Arial" panose="020B0604020202020204" pitchFamily="34" charset="0"/>
                <a:cs typeface="Arial" panose="020B0604020202020204" pitchFamily="34" charset="0"/>
              </a:rPr>
              <a:t> Individual variables are combined by multiplying each variable by a weight and then summing the products.  </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v"/>
            </a:pPr>
            <a:r>
              <a:rPr lang="en-US" b="1" dirty="0">
                <a:latin typeface="Arial" panose="020B0604020202020204" pitchFamily="34" charset="0"/>
                <a:cs typeface="Arial" panose="020B0604020202020204" pitchFamily="34" charset="0"/>
              </a:rPr>
              <a:t>Factor </a:t>
            </a:r>
            <a:r>
              <a:rPr lang="en-US" b="1" dirty="0" smtClean="0">
                <a:latin typeface="Arial" panose="020B0604020202020204" pitchFamily="34" charset="0"/>
                <a:cs typeface="Arial" panose="020B0604020202020204" pitchFamily="34" charset="0"/>
              </a:rPr>
              <a:t>Scores:</a:t>
            </a:r>
            <a:r>
              <a:rPr lang="en-US" dirty="0" smtClean="0">
                <a:latin typeface="Arial" panose="020B0604020202020204" pitchFamily="34" charset="0"/>
                <a:cs typeface="Arial" panose="020B0604020202020204" pitchFamily="34" charset="0"/>
              </a:rPr>
              <a:t> Factor analysis can be used to identify underlying factors or dimensions in a set of variables.  </a:t>
            </a:r>
            <a:endParaRPr lang="en-US" dirty="0">
              <a:latin typeface="Arial" panose="020B0604020202020204" pitchFamily="34" charset="0"/>
              <a:cs typeface="Arial" panose="020B0604020202020204" pitchFamily="34" charset="0"/>
            </a:endParaRPr>
          </a:p>
          <a:p>
            <a:pPr lvl="0" algn="just">
              <a:lnSpc>
                <a:spcPct val="150000"/>
              </a:lnSpc>
              <a:buFont typeface="Wingdings" panose="05000000000000000000" pitchFamily="2" charset="2"/>
              <a:buChar char="v"/>
            </a:pPr>
            <a:r>
              <a:rPr lang="en-US" b="1" dirty="0">
                <a:latin typeface="Arial" panose="020B0604020202020204" pitchFamily="34" charset="0"/>
                <a:cs typeface="Arial" panose="020B0604020202020204" pitchFamily="34" charset="0"/>
              </a:rPr>
              <a:t>Index or Scale:</a:t>
            </a:r>
            <a:r>
              <a:rPr lang="en-US" dirty="0">
                <a:latin typeface="Arial" panose="020B0604020202020204" pitchFamily="34" charset="0"/>
                <a:cs typeface="Arial" panose="020B0604020202020204" pitchFamily="34" charset="0"/>
              </a:rPr>
              <a:t> Composite variables can be created by averaging or summing scores on individual variables that measure different aspects of the same construct. </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35</a:t>
            </a:fld>
            <a:endParaRPr lang="en-US"/>
          </a:p>
        </p:txBody>
      </p:sp>
    </p:spTree>
    <p:extLst>
      <p:ext uri="{BB962C8B-B14F-4D97-AF65-F5344CB8AC3E}">
        <p14:creationId xmlns:p14="http://schemas.microsoft.com/office/powerpoint/2010/main" val="1884597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Arial" panose="020B0604020202020204" pitchFamily="34" charset="0"/>
                <a:cs typeface="Arial" panose="020B0604020202020204" pitchFamily="34" charset="0"/>
              </a:rPr>
              <a:t>Conceptual </a:t>
            </a:r>
            <a:r>
              <a:rPr lang="en-GB" sz="3600" b="1" dirty="0">
                <a:latin typeface="Arial" panose="020B0604020202020204" pitchFamily="34" charset="0"/>
                <a:cs typeface="Arial" panose="020B0604020202020204" pitchFamily="34" charset="0"/>
              </a:rPr>
              <a:t>Framework</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It is a diagram of proposed causal linkages among a set of variables / concepts believed to be related to a particular problem. </a:t>
            </a:r>
            <a:endParaRPr lang="en-GB"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It is drawn from one or more theories, empirical evidence or knowledge specific to the particular case.</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variable/ concept and/ or its indicators are in boxes while the relationships are shown by arrows as seen in the figure on next </a:t>
            </a:r>
            <a:r>
              <a:rPr lang="en-GB" dirty="0" smtClean="0">
                <a:latin typeface="Arial" panose="020B0604020202020204" pitchFamily="34" charset="0"/>
                <a:cs typeface="Arial" panose="020B0604020202020204" pitchFamily="34" charset="0"/>
              </a:rPr>
              <a:t>slide;</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36</a:t>
            </a:fld>
            <a:endParaRPr lang="en-US"/>
          </a:p>
        </p:txBody>
      </p:sp>
    </p:spTree>
    <p:extLst>
      <p:ext uri="{BB962C8B-B14F-4D97-AF65-F5344CB8AC3E}">
        <p14:creationId xmlns:p14="http://schemas.microsoft.com/office/powerpoint/2010/main" val="2614954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4410" y="826652"/>
            <a:ext cx="7200897" cy="758410"/>
          </a:xfrm>
        </p:spPr>
        <p:txBody>
          <a:bodyPr>
            <a:normAutofit/>
          </a:bodyPr>
          <a:lstStyle/>
          <a:p>
            <a:r>
              <a:rPr lang="en-GB" sz="3600" b="1" dirty="0" smtClean="0">
                <a:latin typeface="Arial" panose="020B0604020202020204" pitchFamily="34" charset="0"/>
                <a:cs typeface="Arial" panose="020B0604020202020204" pitchFamily="34" charset="0"/>
              </a:rPr>
              <a:t>A Conceptual </a:t>
            </a:r>
            <a:r>
              <a:rPr lang="en-GB" sz="3600" b="1" dirty="0">
                <a:latin typeface="Arial" panose="020B0604020202020204" pitchFamily="34" charset="0"/>
                <a:cs typeface="Arial" panose="020B0604020202020204" pitchFamily="34" charset="0"/>
              </a:rPr>
              <a:t>Framework</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endParaRPr lang="en-US" dirty="0"/>
          </a:p>
          <a:p>
            <a:pPr marL="0" indent="0">
              <a:buNone/>
            </a:pPr>
            <a:endParaRPr lang="en-US"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2171491" y="2082799"/>
            <a:ext cx="4801016" cy="3292125"/>
          </a:xfrm>
          <a:prstGeom prst="rect">
            <a:avLst/>
          </a:prstGeom>
        </p:spPr>
      </p:pic>
      <p:sp>
        <p:nvSpPr>
          <p:cNvPr id="5" name="Slide Number Placeholder 4"/>
          <p:cNvSpPr>
            <a:spLocks noGrp="1"/>
          </p:cNvSpPr>
          <p:nvPr>
            <p:ph type="sldNum" sz="quarter" idx="12"/>
          </p:nvPr>
        </p:nvSpPr>
        <p:spPr/>
        <p:txBody>
          <a:bodyPr/>
          <a:lstStyle/>
          <a:p>
            <a:fld id="{2A48887A-A4CC-4316-807A-66FD0148A172}" type="slidenum">
              <a:rPr lang="en-US" smtClean="0"/>
              <a:t>37</a:t>
            </a:fld>
            <a:endParaRPr lang="en-US"/>
          </a:p>
        </p:txBody>
      </p:sp>
    </p:spTree>
    <p:extLst>
      <p:ext uri="{BB962C8B-B14F-4D97-AF65-F5344CB8AC3E}">
        <p14:creationId xmlns:p14="http://schemas.microsoft.com/office/powerpoint/2010/main" val="5233246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latin typeface="Arial" panose="020B0604020202020204" pitchFamily="34" charset="0"/>
                <a:cs typeface="Arial" panose="020B0604020202020204" pitchFamily="34" charset="0"/>
              </a:rPr>
              <a:t>Example</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GB" sz="2400" dirty="0" smtClean="0">
                <a:latin typeface="Arial" panose="020B0604020202020204" pitchFamily="34" charset="0"/>
                <a:cs typeface="Arial" panose="020B0604020202020204" pitchFamily="34" charset="0"/>
              </a:rPr>
              <a:t>A </a:t>
            </a:r>
            <a:r>
              <a:rPr lang="en-GB" sz="2400" dirty="0">
                <a:latin typeface="Arial" panose="020B0604020202020204" pitchFamily="34" charset="0"/>
                <a:cs typeface="Arial" panose="020B0604020202020204" pitchFamily="34" charset="0"/>
              </a:rPr>
              <a:t>study has the following variables;</a:t>
            </a:r>
            <a:endParaRPr lang="en-US" sz="24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Independent variable - Staff Skills</a:t>
            </a:r>
            <a:endParaRPr lang="en-US" sz="20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Dependent variable - Employee productivity</a:t>
            </a:r>
            <a:endParaRPr lang="en-US" sz="20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Intervening variable - allocation of tasks</a:t>
            </a:r>
            <a:endParaRPr lang="en-US" sz="20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Control variable - Company policy</a:t>
            </a:r>
            <a:endParaRPr lang="en-US" sz="20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Extraneous variables - Gender, Attitude towards work</a:t>
            </a:r>
            <a:endParaRPr lang="en-US" sz="2000" dirty="0">
              <a:latin typeface="Arial" panose="020B0604020202020204" pitchFamily="34" charset="0"/>
              <a:cs typeface="Arial" panose="020B0604020202020204" pitchFamily="34" charset="0"/>
            </a:endParaRPr>
          </a:p>
          <a:p>
            <a:pPr algn="just">
              <a:lnSpc>
                <a:spcPct val="150000"/>
              </a:lnSpc>
            </a:pPr>
            <a:r>
              <a:rPr lang="en-GB" sz="2400" dirty="0">
                <a:latin typeface="Arial" panose="020B0604020202020204" pitchFamily="34" charset="0"/>
                <a:cs typeface="Arial" panose="020B0604020202020204" pitchFamily="34" charset="0"/>
              </a:rPr>
              <a:t>The conceptual framework diagram will be as follows: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38</a:t>
            </a:fld>
            <a:endParaRPr lang="en-US"/>
          </a:p>
        </p:txBody>
      </p:sp>
    </p:spTree>
    <p:extLst>
      <p:ext uri="{BB962C8B-B14F-4D97-AF65-F5344CB8AC3E}">
        <p14:creationId xmlns:p14="http://schemas.microsoft.com/office/powerpoint/2010/main" val="3158864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latin typeface="Arial" panose="020B0604020202020204" pitchFamily="34" charset="0"/>
                <a:cs typeface="Arial" panose="020B0604020202020204" pitchFamily="34" charset="0"/>
              </a:rPr>
              <a:t>Example</a:t>
            </a:r>
            <a:endParaRPr lang="en-US"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1444487" y="1945342"/>
            <a:ext cx="5928406" cy="4031387"/>
          </a:xfrm>
          <a:prstGeom prst="rect">
            <a:avLst/>
          </a:prstGeom>
        </p:spPr>
      </p:pic>
      <p:sp>
        <p:nvSpPr>
          <p:cNvPr id="3" name="Slide Number Placeholder 2"/>
          <p:cNvSpPr>
            <a:spLocks noGrp="1"/>
          </p:cNvSpPr>
          <p:nvPr>
            <p:ph type="sldNum" sz="quarter" idx="12"/>
          </p:nvPr>
        </p:nvSpPr>
        <p:spPr/>
        <p:txBody>
          <a:bodyPr/>
          <a:lstStyle/>
          <a:p>
            <a:fld id="{2A48887A-A4CC-4316-807A-66FD0148A172}" type="slidenum">
              <a:rPr lang="en-US" smtClean="0"/>
              <a:t>39</a:t>
            </a:fld>
            <a:endParaRPr lang="en-US"/>
          </a:p>
        </p:txBody>
      </p:sp>
    </p:spTree>
    <p:extLst>
      <p:ext uri="{BB962C8B-B14F-4D97-AF65-F5344CB8AC3E}">
        <p14:creationId xmlns:p14="http://schemas.microsoft.com/office/powerpoint/2010/main" val="2040563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Arial" panose="020B0604020202020204" pitchFamily="34" charset="0"/>
                <a:cs typeface="Arial" panose="020B0604020202020204" pitchFamily="34" charset="0"/>
              </a:rPr>
              <a:t>Stating the Topic / Title of the research project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2959" y="1845733"/>
            <a:ext cx="7543801" cy="4303275"/>
          </a:xfrm>
        </p:spPr>
        <p:txBody>
          <a:bodyPr>
            <a:noAutofit/>
          </a:bodyPr>
          <a:lstStyle/>
          <a:p>
            <a:pPr algn="just">
              <a:lnSpc>
                <a:spcPct val="150000"/>
              </a:lnSpc>
              <a:buFont typeface="Wingdings" panose="05000000000000000000" pitchFamily="2" charset="2"/>
              <a:buChar char="Ø"/>
            </a:pPr>
            <a:r>
              <a:rPr lang="en-GB" dirty="0" smtClean="0">
                <a:latin typeface="Arial" panose="020B0604020202020204" pitchFamily="34" charset="0"/>
                <a:cs typeface="Arial" panose="020B0604020202020204" pitchFamily="34" charset="0"/>
              </a:rPr>
              <a:t>Topic </a:t>
            </a:r>
            <a:r>
              <a:rPr lang="en-GB" dirty="0">
                <a:latin typeface="Arial" panose="020B0604020202020204" pitchFamily="34" charset="0"/>
                <a:cs typeface="Arial" panose="020B0604020202020204" pitchFamily="34" charset="0"/>
              </a:rPr>
              <a:t>is a sentence which conveys the message of what the proposal is about. </a:t>
            </a:r>
            <a:endParaRPr lang="en-GB"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is related to the purpose of the study and should contain the major variables to be used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the dependent and independent variables.</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It must be brief, concise and accurate, reflecting the content of the research. </a:t>
            </a:r>
            <a:endParaRPr lang="en-GB"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dirty="0" smtClean="0">
                <a:latin typeface="Arial" panose="020B0604020202020204" pitchFamily="34" charset="0"/>
                <a:cs typeface="Arial" panose="020B0604020202020204" pitchFamily="34" charset="0"/>
              </a:rPr>
              <a:t>A good title has 10-25 words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40</a:t>
            </a:fld>
            <a:endParaRPr lang="en-US"/>
          </a:p>
        </p:txBody>
      </p:sp>
    </p:spTree>
    <p:extLst>
      <p:ext uri="{BB962C8B-B14F-4D97-AF65-F5344CB8AC3E}">
        <p14:creationId xmlns:p14="http://schemas.microsoft.com/office/powerpoint/2010/main" val="3267329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latin typeface="Arial" panose="020B0604020202020204" pitchFamily="34" charset="0"/>
                <a:cs typeface="Arial" panose="020B0604020202020204" pitchFamily="34" charset="0"/>
              </a:rPr>
              <a:t>Criteria for a research title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400" dirty="0">
                <a:latin typeface="Arial" panose="020B0604020202020204" pitchFamily="34" charset="0"/>
                <a:cs typeface="Arial" panose="020B0604020202020204" pitchFamily="34" charset="0"/>
              </a:rPr>
              <a:t>Normally a research topic should satisfy the following criteria:</a:t>
            </a:r>
            <a:endParaRPr lang="en-US" sz="24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ü"/>
            </a:pPr>
            <a:r>
              <a:rPr lang="en-GB" sz="2000" dirty="0">
                <a:latin typeface="Arial" panose="020B0604020202020204" pitchFamily="34" charset="0"/>
                <a:cs typeface="Arial" panose="020B0604020202020204" pitchFamily="34" charset="0"/>
              </a:rPr>
              <a:t>state the key variables included in the study,</a:t>
            </a:r>
            <a:endParaRPr lang="en-US" sz="20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ü"/>
            </a:pPr>
            <a:r>
              <a:rPr lang="en-GB" sz="2000" dirty="0">
                <a:latin typeface="Arial" panose="020B0604020202020204" pitchFamily="34" charset="0"/>
                <a:cs typeface="Arial" panose="020B0604020202020204" pitchFamily="34" charset="0"/>
              </a:rPr>
              <a:t>relate it to the research design and/or state relationship between variables for associational studies</a:t>
            </a:r>
            <a:r>
              <a:rPr lang="en-GB" sz="2000" dirty="0" smtClean="0">
                <a:latin typeface="Arial" panose="020B0604020202020204" pitchFamily="34" charset="0"/>
                <a:cs typeface="Arial" panose="020B0604020202020204" pitchFamily="34" charset="0"/>
              </a:rPr>
              <a:t>,</a:t>
            </a:r>
          </a:p>
          <a:p>
            <a:pPr lvl="1" algn="just">
              <a:lnSpc>
                <a:spcPct val="150000"/>
              </a:lnSpc>
              <a:buFont typeface="Wingdings" panose="05000000000000000000" pitchFamily="2" charset="2"/>
              <a:buChar char="ü"/>
            </a:pPr>
            <a:r>
              <a:rPr lang="en-GB" sz="2000" dirty="0" smtClean="0">
                <a:latin typeface="Arial" panose="020B0604020202020204" pitchFamily="34" charset="0"/>
                <a:cs typeface="Arial" panose="020B0604020202020204" pitchFamily="34" charset="0"/>
              </a:rPr>
              <a:t>state the population/area/organisation to which results would be applicable or where the data will be collected from.</a:t>
            </a:r>
            <a:endParaRPr lang="en-US" sz="20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41</a:t>
            </a:fld>
            <a:endParaRPr lang="en-US"/>
          </a:p>
        </p:txBody>
      </p:sp>
    </p:spTree>
    <p:extLst>
      <p:ext uri="{BB962C8B-B14F-4D97-AF65-F5344CB8AC3E}">
        <p14:creationId xmlns:p14="http://schemas.microsoft.com/office/powerpoint/2010/main" val="37995435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latin typeface="Arial" panose="020B0604020202020204" pitchFamily="34" charset="0"/>
                <a:cs typeface="Arial" panose="020B0604020202020204" pitchFamily="34" charset="0"/>
              </a:rPr>
              <a:t>Criteria for a research topic</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400" dirty="0">
                <a:latin typeface="Arial" panose="020B0604020202020204" pitchFamily="34" charset="0"/>
                <a:cs typeface="Arial" panose="020B0604020202020204" pitchFamily="34" charset="0"/>
              </a:rPr>
              <a:t>Normally a research topic should satisfy the following criteria</a:t>
            </a:r>
            <a:r>
              <a:rPr lang="en-GB"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ü"/>
            </a:pPr>
            <a:r>
              <a:rPr lang="en-GB" sz="2000" dirty="0" smtClean="0">
                <a:latin typeface="Arial" panose="020B0604020202020204" pitchFamily="34" charset="0"/>
                <a:cs typeface="Arial" panose="020B0604020202020204" pitchFamily="34" charset="0"/>
              </a:rPr>
              <a:t>avoid </a:t>
            </a:r>
            <a:r>
              <a:rPr lang="en-GB" sz="2000" dirty="0">
                <a:latin typeface="Arial" panose="020B0604020202020204" pitchFamily="34" charset="0"/>
                <a:cs typeface="Arial" panose="020B0604020202020204" pitchFamily="34" charset="0"/>
              </a:rPr>
              <a:t>redundant words like impact, relationship, effectiveness, etc.,</a:t>
            </a:r>
            <a:endParaRPr lang="en-US" sz="20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ü"/>
            </a:pPr>
            <a:r>
              <a:rPr lang="en-GB" sz="2000" dirty="0">
                <a:latin typeface="Arial" panose="020B0604020202020204" pitchFamily="34" charset="0"/>
                <a:cs typeface="Arial" panose="020B0604020202020204" pitchFamily="34" charset="0"/>
              </a:rPr>
              <a:t>use only acceptable discipline-related terms,</a:t>
            </a:r>
            <a:endParaRPr lang="en-US" sz="2000"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ü"/>
            </a:pPr>
            <a:r>
              <a:rPr lang="en-GB" sz="2000" dirty="0">
                <a:latin typeface="Arial" panose="020B0604020202020204" pitchFamily="34" charset="0"/>
                <a:cs typeface="Arial" panose="020B0604020202020204" pitchFamily="34" charset="0"/>
              </a:rPr>
              <a:t>should neither be too long to be over explicit nor too short to be over implicit; it should be concise and to the point.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42</a:t>
            </a:fld>
            <a:endParaRPr lang="en-US"/>
          </a:p>
        </p:txBody>
      </p:sp>
    </p:spTree>
    <p:extLst>
      <p:ext uri="{BB962C8B-B14F-4D97-AF65-F5344CB8AC3E}">
        <p14:creationId xmlns:p14="http://schemas.microsoft.com/office/powerpoint/2010/main" val="1271264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restige"/>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a:xfrm>
            <a:off x="822959" y="1737361"/>
            <a:ext cx="7543801" cy="4544169"/>
          </a:xfrm>
        </p:spPr>
        <p:txBody>
          <a:bodyPr>
            <a:normAutofit fontScale="55000" lnSpcReduction="20000"/>
          </a:bodyPr>
          <a:lstStyle/>
          <a:p>
            <a:pPr algn="just">
              <a:lnSpc>
                <a:spcPct val="120000"/>
              </a:lnSpc>
              <a:buFont typeface="Wingdings" panose="05000000000000000000" pitchFamily="2" charset="2"/>
              <a:buChar char="ü"/>
            </a:pPr>
            <a:r>
              <a:rPr lang="en-US" sz="4200" dirty="0" smtClean="0">
                <a:latin typeface="Arial" panose="020B0604020202020204" pitchFamily="34" charset="0"/>
                <a:cs typeface="Arial" panose="020B0604020202020204" pitchFamily="34" charset="0"/>
              </a:rPr>
              <a:t>Sources </a:t>
            </a:r>
            <a:r>
              <a:rPr lang="en-US" sz="4200" dirty="0">
                <a:latin typeface="Arial" panose="020B0604020202020204" pitchFamily="34" charset="0"/>
                <a:cs typeface="Arial" panose="020B0604020202020204" pitchFamily="34" charset="0"/>
              </a:rPr>
              <a:t>of research problem</a:t>
            </a:r>
          </a:p>
          <a:p>
            <a:pPr algn="just">
              <a:lnSpc>
                <a:spcPct val="120000"/>
              </a:lnSpc>
              <a:buFont typeface="Wingdings" panose="05000000000000000000" pitchFamily="2" charset="2"/>
              <a:buChar char="ü"/>
            </a:pPr>
            <a:r>
              <a:rPr lang="en-US" sz="4200" dirty="0">
                <a:latin typeface="Arial" panose="020B0604020202020204" pitchFamily="34" charset="0"/>
                <a:cs typeface="Arial" panose="020B0604020202020204" pitchFamily="34" charset="0"/>
              </a:rPr>
              <a:t>Steps in Identification of problems for academic research.</a:t>
            </a:r>
          </a:p>
          <a:p>
            <a:pPr algn="just">
              <a:lnSpc>
                <a:spcPct val="120000"/>
              </a:lnSpc>
              <a:buFont typeface="Wingdings" panose="05000000000000000000" pitchFamily="2" charset="2"/>
              <a:buChar char="ü"/>
            </a:pPr>
            <a:r>
              <a:rPr lang="en-US" sz="4200" dirty="0" smtClean="0">
                <a:latin typeface="Arial" panose="020B0604020202020204" pitchFamily="34" charset="0"/>
                <a:cs typeface="Arial" panose="020B0604020202020204" pitchFamily="34" charset="0"/>
              </a:rPr>
              <a:t>Criteria </a:t>
            </a:r>
            <a:r>
              <a:rPr lang="en-US" sz="4200" dirty="0">
                <a:latin typeface="Arial" panose="020B0604020202020204" pitchFamily="34" charset="0"/>
                <a:cs typeface="Arial" panose="020B0604020202020204" pitchFamily="34" charset="0"/>
              </a:rPr>
              <a:t>of selecting a </a:t>
            </a:r>
            <a:r>
              <a:rPr lang="en-US" sz="4200" dirty="0" smtClean="0">
                <a:latin typeface="Arial" panose="020B0604020202020204" pitchFamily="34" charset="0"/>
                <a:cs typeface="Arial" panose="020B0604020202020204" pitchFamily="34" charset="0"/>
              </a:rPr>
              <a:t>problem (internal and External)</a:t>
            </a:r>
            <a:endParaRPr lang="en-US" sz="4200" dirty="0">
              <a:latin typeface="Arial" panose="020B0604020202020204" pitchFamily="34" charset="0"/>
              <a:cs typeface="Arial" panose="020B0604020202020204" pitchFamily="34" charset="0"/>
            </a:endParaRPr>
          </a:p>
          <a:p>
            <a:pPr algn="just">
              <a:lnSpc>
                <a:spcPct val="120000"/>
              </a:lnSpc>
              <a:buFont typeface="Wingdings" panose="05000000000000000000" pitchFamily="2" charset="2"/>
              <a:buChar char="ü"/>
            </a:pPr>
            <a:r>
              <a:rPr lang="en-GB" sz="4200" dirty="0" smtClean="0">
                <a:latin typeface="Arial" panose="020B0604020202020204" pitchFamily="34" charset="0"/>
                <a:cs typeface="Arial" panose="020B0604020202020204" pitchFamily="34" charset="0"/>
              </a:rPr>
              <a:t>Features </a:t>
            </a:r>
            <a:r>
              <a:rPr lang="en-GB" sz="4200" dirty="0">
                <a:latin typeface="Arial" panose="020B0604020202020204" pitchFamily="34" charset="0"/>
                <a:cs typeface="Arial" panose="020B0604020202020204" pitchFamily="34" charset="0"/>
              </a:rPr>
              <a:t>of a good research problem</a:t>
            </a:r>
          </a:p>
          <a:p>
            <a:pPr algn="just">
              <a:lnSpc>
                <a:spcPct val="120000"/>
              </a:lnSpc>
              <a:buFont typeface="Wingdings" panose="05000000000000000000" pitchFamily="2" charset="2"/>
              <a:buChar char="ü"/>
            </a:pPr>
            <a:r>
              <a:rPr lang="en-GB" sz="4200" dirty="0">
                <a:latin typeface="Arial" panose="020B0604020202020204" pitchFamily="34" charset="0"/>
                <a:cs typeface="Arial" panose="020B0604020202020204" pitchFamily="34" charset="0"/>
              </a:rPr>
              <a:t>Research Variables</a:t>
            </a:r>
          </a:p>
          <a:p>
            <a:pPr algn="just">
              <a:lnSpc>
                <a:spcPct val="120000"/>
              </a:lnSpc>
              <a:buFont typeface="Wingdings" panose="05000000000000000000" pitchFamily="2" charset="2"/>
              <a:buChar char="ü"/>
            </a:pPr>
            <a:r>
              <a:rPr lang="en-GB" sz="4200" dirty="0">
                <a:latin typeface="Arial" panose="020B0604020202020204" pitchFamily="34" charset="0"/>
                <a:cs typeface="Arial" panose="020B0604020202020204" pitchFamily="34" charset="0"/>
              </a:rPr>
              <a:t>Conceptual Framework</a:t>
            </a:r>
          </a:p>
          <a:p>
            <a:pPr algn="just">
              <a:lnSpc>
                <a:spcPct val="120000"/>
              </a:lnSpc>
              <a:buFont typeface="Wingdings" panose="05000000000000000000" pitchFamily="2" charset="2"/>
              <a:buChar char="ü"/>
            </a:pPr>
            <a:r>
              <a:rPr lang="en-GB" sz="4200" dirty="0">
                <a:latin typeface="Arial" panose="020B0604020202020204" pitchFamily="34" charset="0"/>
                <a:cs typeface="Arial" panose="020B0604020202020204" pitchFamily="34" charset="0"/>
              </a:rPr>
              <a:t>Stating the Topic / Title of the research </a:t>
            </a:r>
            <a:r>
              <a:rPr lang="en-GB" sz="4200" dirty="0" smtClean="0">
                <a:latin typeface="Arial" panose="020B0604020202020204" pitchFamily="34" charset="0"/>
                <a:cs typeface="Arial" panose="020B0604020202020204" pitchFamily="34" charset="0"/>
              </a:rPr>
              <a:t>project</a:t>
            </a:r>
            <a:endParaRPr lang="en-US" sz="4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43</a:t>
            </a:fld>
            <a:endParaRPr lang="en-US"/>
          </a:p>
        </p:txBody>
      </p:sp>
    </p:spTree>
    <p:extLst>
      <p:ext uri="{BB962C8B-B14F-4D97-AF65-F5344CB8AC3E}">
        <p14:creationId xmlns:p14="http://schemas.microsoft.com/office/powerpoint/2010/main" val="2416310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End of lesson four</a:t>
            </a:r>
            <a:endParaRPr lang="en-US" b="1" dirty="0"/>
          </a:p>
        </p:txBody>
      </p:sp>
      <p:sp>
        <p:nvSpPr>
          <p:cNvPr id="3" name="Content Placeholder 2"/>
          <p:cNvSpPr>
            <a:spLocks noGrp="1"/>
          </p:cNvSpPr>
          <p:nvPr>
            <p:ph idx="1"/>
          </p:nvPr>
        </p:nvSpPr>
        <p:spPr/>
        <p:txBody>
          <a:bodyPr/>
          <a:lstStyle/>
          <a:p>
            <a:pPr marL="0" indent="0" algn="just">
              <a:lnSpc>
                <a:spcPct val="100000"/>
              </a:lnSpc>
              <a:buNone/>
            </a:pPr>
            <a:r>
              <a:rPr lang="en-US" b="1" dirty="0" smtClean="0">
                <a:latin typeface="Arial" panose="020B0604020202020204" pitchFamily="34" charset="0"/>
                <a:cs typeface="Arial" panose="020B0604020202020204" pitchFamily="34" charset="0"/>
              </a:rPr>
              <a:t>References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methods for business: A skill-building approach. </a:t>
            </a:r>
            <a:r>
              <a:rPr lang="en-US" dirty="0" err="1">
                <a:latin typeface="Arial" panose="020B0604020202020204" pitchFamily="34" charset="0"/>
                <a:cs typeface="Arial" panose="020B0604020202020204" pitchFamily="34" charset="0"/>
              </a:rPr>
              <a:t>Sekaran</a:t>
            </a:r>
            <a:r>
              <a:rPr lang="en-US" dirty="0">
                <a:latin typeface="Arial" panose="020B0604020202020204" pitchFamily="34" charset="0"/>
                <a:cs typeface="Arial" panose="020B0604020202020204" pitchFamily="34" charset="0"/>
              </a:rPr>
              <a:t>, U., &amp; </a:t>
            </a:r>
            <a:r>
              <a:rPr lang="en-US" dirty="0" err="1">
                <a:latin typeface="Arial" panose="020B0604020202020204" pitchFamily="34" charset="0"/>
                <a:cs typeface="Arial" panose="020B0604020202020204" pitchFamily="34" charset="0"/>
              </a:rPr>
              <a:t>Bougie</a:t>
            </a:r>
            <a:r>
              <a:rPr lang="en-US" dirty="0">
                <a:latin typeface="Arial" panose="020B0604020202020204" pitchFamily="34" charset="0"/>
                <a:cs typeface="Arial" panose="020B0604020202020204" pitchFamily="34" charset="0"/>
              </a:rPr>
              <a:t>, R. John Wiley &amp; Sons, Inc.,</a:t>
            </a:r>
            <a:r>
              <a:rPr lang="en-US" dirty="0" smtClean="0">
                <a:latin typeface="Arial" panose="020B0604020202020204" pitchFamily="34" charset="0"/>
                <a:cs typeface="Arial" panose="020B0604020202020204" pitchFamily="34" charset="0"/>
              </a:rPr>
              <a:t>2013.</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methods: Quantitative and qualitative approaches. </a:t>
            </a:r>
            <a:r>
              <a:rPr lang="en-US" dirty="0" err="1" smtClean="0">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O. M. &amp;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A. G. </a:t>
            </a:r>
            <a:r>
              <a:rPr lang="en-US" dirty="0" smtClean="0">
                <a:latin typeface="Arial" panose="020B0604020202020204" pitchFamily="34" charset="0"/>
                <a:cs typeface="Arial" panose="020B0604020202020204" pitchFamily="34" charset="0"/>
              </a:rPr>
              <a:t>Nairobi</a:t>
            </a:r>
            <a:r>
              <a:rPr lang="en-US" dirty="0">
                <a:latin typeface="Arial" panose="020B0604020202020204" pitchFamily="34" charset="0"/>
                <a:cs typeface="Arial" panose="020B0604020202020204" pitchFamily="34" charset="0"/>
              </a:rPr>
              <a:t>: ACTS </a:t>
            </a:r>
            <a:r>
              <a:rPr lang="en-US" dirty="0" smtClean="0">
                <a:latin typeface="Arial" panose="020B0604020202020204" pitchFamily="34" charset="0"/>
                <a:cs typeface="Arial" panose="020B0604020202020204" pitchFamily="34" charset="0"/>
              </a:rPr>
              <a:t>Press, 2003. </a:t>
            </a:r>
          </a:p>
          <a:p>
            <a:pPr algn="just">
              <a:lnSpc>
                <a:spcPct val="100000"/>
              </a:lnSpc>
              <a:buFont typeface="Wingdings" panose="05000000000000000000" pitchFamily="2" charset="2"/>
              <a:buChar char="ü"/>
            </a:pPr>
            <a:r>
              <a:rPr lang="en-US" dirty="0">
                <a:latin typeface="Arial" panose="020B0604020202020204" pitchFamily="34" charset="0"/>
                <a:cs typeface="Arial" panose="020B0604020202020204" pitchFamily="34" charset="0"/>
              </a:rPr>
              <a:t>Research for Business students (5th Ed.). </a:t>
            </a:r>
            <a:r>
              <a:rPr lang="en-US" dirty="0" smtClean="0">
                <a:latin typeface="Arial" panose="020B0604020202020204" pitchFamily="34" charset="0"/>
                <a:cs typeface="Arial" panose="020B0604020202020204" pitchFamily="34" charset="0"/>
              </a:rPr>
              <a:t>Saunders </a:t>
            </a:r>
            <a:r>
              <a:rPr lang="en-US" dirty="0">
                <a:latin typeface="Arial" panose="020B0604020202020204" pitchFamily="34" charset="0"/>
                <a:cs typeface="Arial" panose="020B0604020202020204" pitchFamily="34" charset="0"/>
              </a:rPr>
              <a:t>et </a:t>
            </a:r>
            <a:r>
              <a:rPr lang="en-US" dirty="0" smtClean="0">
                <a:latin typeface="Arial" panose="020B0604020202020204" pitchFamily="34" charset="0"/>
                <a:cs typeface="Arial" panose="020B0604020202020204" pitchFamily="34" charset="0"/>
              </a:rPr>
              <a:t>al. London</a:t>
            </a:r>
            <a:r>
              <a:rPr lang="en-US" dirty="0">
                <a:latin typeface="Arial" panose="020B0604020202020204" pitchFamily="34" charset="0"/>
                <a:cs typeface="Arial" panose="020B0604020202020204" pitchFamily="34" charset="0"/>
              </a:rPr>
              <a:t>: Prentice </a:t>
            </a:r>
            <a:r>
              <a:rPr lang="en-US" dirty="0" smtClean="0">
                <a:latin typeface="Arial" panose="020B0604020202020204" pitchFamily="34" charset="0"/>
                <a:cs typeface="Arial" panose="020B0604020202020204" pitchFamily="34" charset="0"/>
              </a:rPr>
              <a:t>Hall, 2009. </a:t>
            </a:r>
          </a:p>
          <a:p>
            <a:pPr algn="just">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Qualitative </a:t>
            </a:r>
            <a:r>
              <a:rPr lang="en-US" dirty="0">
                <a:latin typeface="Arial" panose="020B0604020202020204" pitchFamily="34" charset="0"/>
                <a:cs typeface="Arial" panose="020B0604020202020204" pitchFamily="34" charset="0"/>
              </a:rPr>
              <a:t>research methods for the social sciences</a:t>
            </a: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Berg, B. L</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Boston: Allyn </a:t>
            </a:r>
            <a:r>
              <a:rPr lang="en-US" dirty="0" smtClean="0">
                <a:latin typeface="Arial" panose="020B0604020202020204" pitchFamily="34" charset="0"/>
                <a:cs typeface="Arial" panose="020B0604020202020204" pitchFamily="34" charset="0"/>
              </a:rPr>
              <a:t>Bacon, 2009.</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2A48887A-A4CC-4316-807A-66FD0148A172}" type="slidenum">
              <a:rPr lang="en-US" smtClean="0"/>
              <a:t>44</a:t>
            </a:fld>
            <a:endParaRPr lang="en-US"/>
          </a:p>
        </p:txBody>
      </p:sp>
    </p:spTree>
    <p:extLst>
      <p:ext uri="{BB962C8B-B14F-4D97-AF65-F5344CB8AC3E}">
        <p14:creationId xmlns:p14="http://schemas.microsoft.com/office/powerpoint/2010/main" val="38377514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381</TotalTime>
  <Words>2843</Words>
  <Application>Microsoft Office PowerPoint</Application>
  <PresentationFormat>On-screen Show (4:3)</PresentationFormat>
  <Paragraphs>227</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Courier New</vt:lpstr>
      <vt:lpstr>Wingdings</vt:lpstr>
      <vt:lpstr>Retrospect</vt:lpstr>
      <vt:lpstr>RESEARCH METHODS AND TECHNICAL WRITING  BAR 301</vt:lpstr>
      <vt:lpstr>Learning Objectives</vt:lpstr>
      <vt:lpstr>Part One</vt:lpstr>
      <vt:lpstr>Introduction </vt:lpstr>
      <vt:lpstr>Sources of Problems</vt:lpstr>
      <vt:lpstr>Sources of Problems</vt:lpstr>
      <vt:lpstr>Sources of Problems</vt:lpstr>
      <vt:lpstr>Sources of Problems</vt:lpstr>
      <vt:lpstr>Steps in Identification of problems for academic research. </vt:lpstr>
      <vt:lpstr>Steps in Identification of problems for academic research. </vt:lpstr>
      <vt:lpstr>Steps in Identification of problems for academic research. </vt:lpstr>
      <vt:lpstr>Criteria of Selection</vt:lpstr>
      <vt:lpstr>Criteria of Selection: Internal criteria </vt:lpstr>
      <vt:lpstr>Criteria of Selection: Internal criteria </vt:lpstr>
      <vt:lpstr>Criteria of Selection: Internal criteria </vt:lpstr>
      <vt:lpstr>Criteria of Selection: External factors include</vt:lpstr>
      <vt:lpstr>Criteria of Selection: External factors include</vt:lpstr>
      <vt:lpstr>Criteria of Selection: External factors include</vt:lpstr>
      <vt:lpstr>Criteria of Selection: External factors include</vt:lpstr>
      <vt:lpstr>Criteria of Selection: External factors include</vt:lpstr>
      <vt:lpstr>Criteria of Selection: External factors include</vt:lpstr>
      <vt:lpstr>Criteria of Selection: External factors include</vt:lpstr>
      <vt:lpstr>PowerPoint Presentation</vt:lpstr>
      <vt:lpstr>Part two</vt:lpstr>
      <vt:lpstr>Features of a good research problem</vt:lpstr>
      <vt:lpstr>Research Variables</vt:lpstr>
      <vt:lpstr>Types of variables: Independent variables</vt:lpstr>
      <vt:lpstr>Types of variables: Dependent Variables</vt:lpstr>
      <vt:lpstr>Types of variables:Intervening/ mediating variables</vt:lpstr>
      <vt:lpstr>Types of variables: Moderating/moderator variables</vt:lpstr>
      <vt:lpstr>Types of variables: Extraneous variables</vt:lpstr>
      <vt:lpstr>Types of variables: Confounding variables</vt:lpstr>
      <vt:lpstr>Types of variables: Control/covariates variables</vt:lpstr>
      <vt:lpstr>Types of variables: Composite variables</vt:lpstr>
      <vt:lpstr>Types of variables: Composite variables</vt:lpstr>
      <vt:lpstr>Conceptual Framework</vt:lpstr>
      <vt:lpstr>A Conceptual Framework</vt:lpstr>
      <vt:lpstr>Example</vt:lpstr>
      <vt:lpstr>Example</vt:lpstr>
      <vt:lpstr>Stating the Topic / Title of the research project</vt:lpstr>
      <vt:lpstr>Criteria for a research title</vt:lpstr>
      <vt:lpstr>Criteria for a research topic</vt:lpstr>
      <vt:lpstr>Summary </vt:lpstr>
      <vt:lpstr>End of lesson four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Problem</dc:title>
  <dc:creator>Kahuthia</dc:creator>
  <cp:lastModifiedBy>Kahuthia</cp:lastModifiedBy>
  <cp:revision>32</cp:revision>
  <dcterms:created xsi:type="dcterms:W3CDTF">2024-04-20T09:35:42Z</dcterms:created>
  <dcterms:modified xsi:type="dcterms:W3CDTF">2024-04-22T13:34:33Z</dcterms:modified>
</cp:coreProperties>
</file>