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sldIdLst>
    <p:sldId id="256" r:id="rId2"/>
    <p:sldId id="307" r:id="rId3"/>
    <p:sldId id="308" r:id="rId4"/>
    <p:sldId id="257" r:id="rId5"/>
    <p:sldId id="258" r:id="rId6"/>
    <p:sldId id="259" r:id="rId7"/>
    <p:sldId id="260" r:id="rId8"/>
    <p:sldId id="261" r:id="rId9"/>
    <p:sldId id="262" r:id="rId10"/>
    <p:sldId id="281" r:id="rId11"/>
    <p:sldId id="282" r:id="rId12"/>
    <p:sldId id="283" r:id="rId13"/>
    <p:sldId id="263" r:id="rId14"/>
    <p:sldId id="284" r:id="rId15"/>
    <p:sldId id="286" r:id="rId16"/>
    <p:sldId id="264" r:id="rId17"/>
    <p:sldId id="287" r:id="rId18"/>
    <p:sldId id="288" r:id="rId19"/>
    <p:sldId id="289" r:id="rId20"/>
    <p:sldId id="265" r:id="rId21"/>
    <p:sldId id="290" r:id="rId22"/>
    <p:sldId id="291" r:id="rId23"/>
    <p:sldId id="292" r:id="rId24"/>
    <p:sldId id="266" r:id="rId25"/>
    <p:sldId id="293" r:id="rId26"/>
    <p:sldId id="294" r:id="rId27"/>
    <p:sldId id="305" r:id="rId28"/>
    <p:sldId id="306" r:id="rId29"/>
    <p:sldId id="267" r:id="rId30"/>
    <p:sldId id="295" r:id="rId31"/>
    <p:sldId id="296" r:id="rId32"/>
    <p:sldId id="268" r:id="rId33"/>
    <p:sldId id="297" r:id="rId34"/>
    <p:sldId id="298" r:id="rId35"/>
    <p:sldId id="299" r:id="rId36"/>
    <p:sldId id="269" r:id="rId37"/>
    <p:sldId id="300" r:id="rId38"/>
    <p:sldId id="270" r:id="rId39"/>
    <p:sldId id="301" r:id="rId40"/>
    <p:sldId id="302" r:id="rId41"/>
    <p:sldId id="271" r:id="rId42"/>
    <p:sldId id="303" r:id="rId43"/>
    <p:sldId id="304" r:id="rId44"/>
    <p:sldId id="272" r:id="rId45"/>
    <p:sldId id="273" r:id="rId46"/>
    <p:sldId id="274" r:id="rId47"/>
    <p:sldId id="275" r:id="rId48"/>
    <p:sldId id="276" r:id="rId49"/>
    <p:sldId id="277" r:id="rId50"/>
    <p:sldId id="280" r:id="rId51"/>
    <p:sldId id="309" r:id="rId5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B0CDE3-6EA8-403C-A343-EFCF9CC4FEFE}"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1920119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AB0CDE3-6EA8-403C-A343-EFCF9CC4FEFE}"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173424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B0CDE3-6EA8-403C-A343-EFCF9CC4FEFE}"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1409302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AB0CDE3-6EA8-403C-A343-EFCF9CC4FEFE}" type="datetimeFigureOut">
              <a:rPr lang="en-US" smtClean="0"/>
              <a:t>4/22/2024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2928737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AB0CDE3-6EA8-403C-A343-EFCF9CC4FEFE}" type="datetimeFigureOut">
              <a:rPr lang="en-US" smtClean="0"/>
              <a:t>4/22/2024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1607511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AB0CDE3-6EA8-403C-A343-EFCF9CC4FEFE}" type="datetimeFigureOut">
              <a:rPr lang="en-US" smtClean="0"/>
              <a:t>4/22/2024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2487578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B0CDE3-6EA8-403C-A343-EFCF9CC4FEFE}" type="datetimeFigureOut">
              <a:rPr lang="en-US" smtClean="0"/>
              <a:t>4/22/2024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3879822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AB0CDE3-6EA8-403C-A343-EFCF9CC4FEFE}" type="datetimeFigureOut">
              <a:rPr lang="en-US" smtClean="0"/>
              <a:t>4/22/2024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3478766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AB0CDE3-6EA8-403C-A343-EFCF9CC4FEFE}" type="datetimeFigureOut">
              <a:rPr lang="en-US" smtClean="0"/>
              <a:t>4/22/2024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156699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B0CDE3-6EA8-403C-A343-EFCF9CC4FEFE}"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3283431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B0CDE3-6EA8-403C-A343-EFCF9CC4FEFE}"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6CFD93-762C-4360-A7B2-388BA150DB94}"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189856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B0CDE3-6EA8-403C-A343-EFCF9CC4FEFE}"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32516769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B0CDE3-6EA8-403C-A343-EFCF9CC4FEFE}"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6CFD93-762C-4360-A7B2-388BA150DB94}"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286054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B0CDE3-6EA8-403C-A343-EFCF9CC4FEFE}"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37606496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AB0CDE3-6EA8-403C-A343-EFCF9CC4FEFE}"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1876099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AB0CDE3-6EA8-403C-A343-EFCF9CC4FEFE}"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6CFD93-762C-4360-A7B2-388BA150DB94}" type="slidenum">
              <a:rPr lang="en-US" smtClean="0"/>
              <a:t>‹#›</a:t>
            </a:fld>
            <a:endParaRPr lang="en-US"/>
          </a:p>
        </p:txBody>
      </p:sp>
    </p:spTree>
    <p:extLst>
      <p:ext uri="{BB962C8B-B14F-4D97-AF65-F5344CB8AC3E}">
        <p14:creationId xmlns:p14="http://schemas.microsoft.com/office/powerpoint/2010/main" val="1052022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AB0CDE3-6EA8-403C-A343-EFCF9CC4FEFE}" type="datetimeFigureOut">
              <a:rPr lang="en-US" smtClean="0"/>
              <a:t>4/22/2024</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ED6CFD93-762C-4360-A7B2-388BA150DB94}" type="slidenum">
              <a:rPr lang="en-US" smtClean="0"/>
              <a:t>‹#›</a:t>
            </a:fld>
            <a:endParaRPr lang="en-US"/>
          </a:p>
        </p:txBody>
      </p:sp>
    </p:spTree>
    <p:extLst>
      <p:ext uri="{BB962C8B-B14F-4D97-AF65-F5344CB8AC3E}">
        <p14:creationId xmlns:p14="http://schemas.microsoft.com/office/powerpoint/2010/main" val="2839576782"/>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 id="2147483839" r:id="rId12"/>
    <p:sldLayoutId id="2147483840" r:id="rId13"/>
    <p:sldLayoutId id="2147483841" r:id="rId14"/>
    <p:sldLayoutId id="2147483842" r:id="rId15"/>
    <p:sldLayoutId id="214748384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9113" y="1033670"/>
            <a:ext cx="6732104" cy="3017166"/>
          </a:xfrm>
        </p:spPr>
        <p:txBody>
          <a:bodyPr>
            <a:noAutofit/>
          </a:bodyPr>
          <a:lstStyle/>
          <a:p>
            <a:pPr algn="ctr"/>
            <a:r>
              <a:rPr lang="en-US" sz="4400" b="1" dirty="0">
                <a:latin typeface="Arial" panose="020B0604020202020204" pitchFamily="34" charset="0"/>
                <a:cs typeface="Arial" panose="020B0604020202020204" pitchFamily="34" charset="0"/>
              </a:rPr>
              <a:t>RESEARCH METHODS AND TECHNICAL WRITING </a:t>
            </a:r>
            <a:br>
              <a:rPr lang="en-US" sz="4400" b="1" dirty="0">
                <a:latin typeface="Arial" panose="020B0604020202020204" pitchFamily="34" charset="0"/>
                <a:cs typeface="Arial" panose="020B0604020202020204" pitchFamily="34" charset="0"/>
              </a:rPr>
            </a:br>
            <a:r>
              <a:rPr lang="en-US" sz="4400" b="1" dirty="0">
                <a:latin typeface="Arial" panose="020B0604020202020204" pitchFamily="34" charset="0"/>
                <a:cs typeface="Arial" panose="020B0604020202020204" pitchFamily="34" charset="0"/>
              </a:rPr>
              <a:t>BAR </a:t>
            </a:r>
            <a:r>
              <a:rPr lang="en-US" sz="4400" b="1" dirty="0" smtClean="0">
                <a:latin typeface="Arial" panose="020B0604020202020204" pitchFamily="34" charset="0"/>
                <a:cs typeface="Arial" panose="020B0604020202020204" pitchFamily="34" charset="0"/>
              </a:rPr>
              <a:t>301</a:t>
            </a:r>
            <a:endParaRPr lang="en-US" sz="4400" dirty="0"/>
          </a:p>
        </p:txBody>
      </p:sp>
      <p:sp>
        <p:nvSpPr>
          <p:cNvPr id="3" name="Subtitle 2"/>
          <p:cNvSpPr>
            <a:spLocks noGrp="1"/>
          </p:cNvSpPr>
          <p:nvPr>
            <p:ph type="subTitle" idx="1"/>
          </p:nvPr>
        </p:nvSpPr>
        <p:spPr>
          <a:xfrm>
            <a:off x="1130595" y="4050834"/>
            <a:ext cx="5826719" cy="1554836"/>
          </a:xfrm>
        </p:spPr>
        <p:txBody>
          <a:bodyPr>
            <a:normAutofit fontScale="92500" lnSpcReduction="10000"/>
          </a:bodyPr>
          <a:lstStyle/>
          <a:p>
            <a:pPr algn="ctr"/>
            <a:r>
              <a:rPr lang="en-US" sz="2900" dirty="0">
                <a:latin typeface="Arial" panose="020B0604020202020204" pitchFamily="34" charset="0"/>
                <a:cs typeface="Arial" panose="020B0604020202020204" pitchFamily="34" charset="0"/>
              </a:rPr>
              <a:t>WEEK </a:t>
            </a:r>
            <a:r>
              <a:rPr lang="en-US" sz="2900" dirty="0" smtClean="0">
                <a:latin typeface="Arial" panose="020B0604020202020204" pitchFamily="34" charset="0"/>
                <a:cs typeface="Arial" panose="020B0604020202020204" pitchFamily="34" charset="0"/>
              </a:rPr>
              <a:t>5: </a:t>
            </a:r>
            <a:r>
              <a:rPr lang="en-US" sz="2900" dirty="0"/>
              <a:t>Strategies Of Research And Research Designs</a:t>
            </a:r>
            <a:endParaRPr lang="en-US" sz="2900" dirty="0">
              <a:latin typeface="Arial" panose="020B0604020202020204" pitchFamily="34" charset="0"/>
              <a:cs typeface="Arial" panose="020B0604020202020204" pitchFamily="34" charset="0"/>
            </a:endParaRPr>
          </a:p>
          <a:p>
            <a:pPr algn="ctr"/>
            <a:r>
              <a:rPr lang="en-US" b="1" dirty="0">
                <a:latin typeface="Arial" panose="020B0604020202020204" pitchFamily="34" charset="0"/>
                <a:cs typeface="Arial" panose="020B0604020202020204" pitchFamily="34" charset="0"/>
              </a:rPr>
              <a:t>BY </a:t>
            </a:r>
          </a:p>
          <a:p>
            <a:pPr algn="ctr"/>
            <a:r>
              <a:rPr lang="en-US" b="1" dirty="0">
                <a:latin typeface="Arial" panose="020B0604020202020204" pitchFamily="34" charset="0"/>
                <a:cs typeface="Arial" panose="020B0604020202020204" pitchFamily="34" charset="0"/>
              </a:rPr>
              <a:t>Dr. Julius Kahuthia </a:t>
            </a:r>
            <a:r>
              <a:rPr lang="en-US" b="1" dirty="0" err="1">
                <a:latin typeface="Arial" panose="020B0604020202020204" pitchFamily="34" charset="0"/>
                <a:cs typeface="Arial" panose="020B0604020202020204" pitchFamily="34" charset="0"/>
              </a:rPr>
              <a:t>Mwangi</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79144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p:txBody>
          <a:bodyPr>
            <a:normAutofit/>
          </a:bodyPr>
          <a:lstStyle/>
          <a:p>
            <a:pPr marL="0" indent="0" algn="just">
              <a:buNone/>
            </a:pPr>
            <a:r>
              <a:rPr lang="en-US" sz="2000" dirty="0" smtClean="0"/>
              <a:t>By the end of this lesson, you should be able to;</a:t>
            </a:r>
          </a:p>
          <a:p>
            <a:pPr algn="just">
              <a:buFont typeface="Wingdings" panose="05000000000000000000" pitchFamily="2" charset="2"/>
              <a:buChar char="ü"/>
            </a:pPr>
            <a:r>
              <a:rPr lang="en-US" sz="2000" dirty="0" smtClean="0"/>
              <a:t>Explain the various research strategies</a:t>
            </a:r>
          </a:p>
          <a:p>
            <a:pPr algn="just">
              <a:buFont typeface="Wingdings" panose="05000000000000000000" pitchFamily="2" charset="2"/>
              <a:buChar char="ü"/>
            </a:pPr>
            <a:r>
              <a:rPr lang="en-US" sz="2000" dirty="0" smtClean="0"/>
              <a:t>Discuss the various research design</a:t>
            </a:r>
          </a:p>
          <a:p>
            <a:pPr algn="just">
              <a:buFont typeface="Wingdings" panose="05000000000000000000" pitchFamily="2" charset="2"/>
              <a:buChar char="ü"/>
            </a:pPr>
            <a:r>
              <a:rPr lang="en-US" sz="2000" dirty="0" smtClean="0"/>
              <a:t>Identify a good research design to be used in a given research</a:t>
            </a:r>
            <a:endParaRPr lang="en-US" sz="2000" dirty="0"/>
          </a:p>
        </p:txBody>
      </p:sp>
    </p:spTree>
    <p:extLst>
      <p:ext uri="{BB962C8B-B14F-4D97-AF65-F5344CB8AC3E}">
        <p14:creationId xmlns:p14="http://schemas.microsoft.com/office/powerpoint/2010/main" val="3569770340"/>
      </p:ext>
    </p:extLst>
  </p:cSld>
  <p:clrMapOvr>
    <a:masterClrMapping/>
  </p:clrMapOvr>
  <mc:AlternateContent xmlns:mc="http://schemas.openxmlformats.org/markup-compatibility/2006" xmlns:p14="http://schemas.microsoft.com/office/powerpoint/2010/main">
    <mc:Choice Requires="p14">
      <p:transition spd="slow" p14:dur="4000">
        <p:dissolve/>
      </p:transition>
    </mc:Choice>
    <mc:Fallback xmlns="">
      <p:transition spd="slow">
        <p:dissolv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one</a:t>
            </a:r>
            <a:endParaRPr lang="en-US" dirty="0"/>
          </a:p>
        </p:txBody>
      </p:sp>
      <p:sp>
        <p:nvSpPr>
          <p:cNvPr id="3" name="Content Placeholder 2"/>
          <p:cNvSpPr>
            <a:spLocks noGrp="1"/>
          </p:cNvSpPr>
          <p:nvPr>
            <p:ph idx="1"/>
          </p:nvPr>
        </p:nvSpPr>
        <p:spPr/>
        <p:txBody>
          <a:bodyPr/>
          <a:lstStyle/>
          <a:p>
            <a:r>
              <a:rPr lang="en-US" dirty="0" smtClean="0"/>
              <a:t>Research strategies</a:t>
            </a:r>
          </a:p>
          <a:p>
            <a:r>
              <a:rPr lang="en-GB" b="1" dirty="0"/>
              <a:t>RESEARCH DESIGNS BASED ON PURPOSE OF THE RESEARCH </a:t>
            </a:r>
            <a:endParaRPr lang="en-GB" b="1" dirty="0" smtClean="0"/>
          </a:p>
          <a:p>
            <a:r>
              <a:rPr lang="en-GB" b="1" dirty="0" smtClean="0"/>
              <a:t>Descriptive </a:t>
            </a:r>
            <a:r>
              <a:rPr lang="en-GB" b="1" dirty="0"/>
              <a:t>research</a:t>
            </a:r>
            <a:r>
              <a:rPr lang="en-GB" dirty="0" smtClean="0"/>
              <a:t>.</a:t>
            </a:r>
          </a:p>
          <a:p>
            <a:r>
              <a:rPr lang="en-GB" b="1" dirty="0"/>
              <a:t>Exploratory research</a:t>
            </a:r>
            <a:endParaRPr lang="en-US" dirty="0" smtClean="0"/>
          </a:p>
          <a:p>
            <a:r>
              <a:rPr lang="en-GB" b="1" dirty="0"/>
              <a:t>Explanatory </a:t>
            </a:r>
            <a:r>
              <a:rPr lang="en-GB" b="1" dirty="0" smtClean="0"/>
              <a:t>research</a:t>
            </a:r>
          </a:p>
          <a:p>
            <a:r>
              <a:rPr lang="en-GB" b="1" dirty="0"/>
              <a:t>Predictive </a:t>
            </a:r>
            <a:r>
              <a:rPr lang="en-GB" b="1" dirty="0" smtClean="0"/>
              <a:t>research</a:t>
            </a:r>
          </a:p>
          <a:p>
            <a:r>
              <a:rPr lang="en-GB" b="1" dirty="0"/>
              <a:t>Comparative research designs</a:t>
            </a:r>
            <a:endParaRPr lang="en-US" dirty="0"/>
          </a:p>
        </p:txBody>
      </p:sp>
    </p:spTree>
    <p:extLst>
      <p:ext uri="{BB962C8B-B14F-4D97-AF65-F5344CB8AC3E}">
        <p14:creationId xmlns:p14="http://schemas.microsoft.com/office/powerpoint/2010/main" val="3251592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STRATEGIES OF RESEARCH</a:t>
            </a:r>
            <a:endParaRPr lang="en-US" dirty="0"/>
          </a:p>
        </p:txBody>
      </p:sp>
      <p:sp>
        <p:nvSpPr>
          <p:cNvPr id="3" name="Content Placeholder 2"/>
          <p:cNvSpPr>
            <a:spLocks noGrp="1"/>
          </p:cNvSpPr>
          <p:nvPr>
            <p:ph idx="1"/>
          </p:nvPr>
        </p:nvSpPr>
        <p:spPr/>
        <p:txBody>
          <a:bodyPr>
            <a:normAutofit/>
          </a:bodyPr>
          <a:lstStyle/>
          <a:p>
            <a:pPr marL="0" indent="0" algn="just">
              <a:lnSpc>
                <a:spcPct val="150000"/>
              </a:lnSpc>
              <a:buNone/>
            </a:pPr>
            <a:r>
              <a:rPr lang="en-GB" sz="2000" dirty="0" smtClean="0"/>
              <a:t>The </a:t>
            </a:r>
            <a:r>
              <a:rPr lang="en-GB" sz="2000" dirty="0"/>
              <a:t>following are the three generic research strategies;</a:t>
            </a:r>
            <a:endParaRPr lang="en-US" sz="2000" dirty="0"/>
          </a:p>
          <a:p>
            <a:pPr algn="just">
              <a:lnSpc>
                <a:spcPct val="150000"/>
              </a:lnSpc>
            </a:pPr>
            <a:r>
              <a:rPr lang="en-GB" sz="2000" dirty="0"/>
              <a:t>1. Experiments</a:t>
            </a:r>
            <a:endParaRPr lang="en-US" sz="2000" dirty="0"/>
          </a:p>
          <a:p>
            <a:pPr algn="just">
              <a:lnSpc>
                <a:spcPct val="150000"/>
              </a:lnSpc>
            </a:pPr>
            <a:r>
              <a:rPr lang="en-GB" sz="2000" dirty="0"/>
              <a:t>2. Case study</a:t>
            </a:r>
            <a:endParaRPr lang="en-US" sz="2000" dirty="0"/>
          </a:p>
          <a:p>
            <a:pPr algn="just">
              <a:lnSpc>
                <a:spcPct val="150000"/>
              </a:lnSpc>
            </a:pPr>
            <a:r>
              <a:rPr lang="en-GB" sz="2000" dirty="0"/>
              <a:t>3. Survey</a:t>
            </a:r>
            <a:endParaRPr lang="en-US" sz="2000" dirty="0"/>
          </a:p>
        </p:txBody>
      </p:sp>
    </p:spTree>
    <p:extLst>
      <p:ext uri="{BB962C8B-B14F-4D97-AF65-F5344CB8AC3E}">
        <p14:creationId xmlns:p14="http://schemas.microsoft.com/office/powerpoint/2010/main" val="2136530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STRATEGIES OF RESEARCH: Experiments </a:t>
            </a:r>
            <a:endParaRPr lang="en-US" dirty="0"/>
          </a:p>
        </p:txBody>
      </p:sp>
      <p:sp>
        <p:nvSpPr>
          <p:cNvPr id="3" name="Content Placeholder 2"/>
          <p:cNvSpPr>
            <a:spLocks noGrp="1"/>
          </p:cNvSpPr>
          <p:nvPr>
            <p:ph idx="1"/>
          </p:nvPr>
        </p:nvSpPr>
        <p:spPr/>
        <p:txBody>
          <a:bodyPr>
            <a:normAutofit/>
          </a:bodyPr>
          <a:lstStyle/>
          <a:p>
            <a:pPr algn="just"/>
            <a:r>
              <a:rPr lang="en-GB" sz="2000" dirty="0" smtClean="0"/>
              <a:t>These </a:t>
            </a:r>
            <a:r>
              <a:rPr lang="en-GB" sz="2000" dirty="0"/>
              <a:t>represent a scientific approach in which a selected sample is subjected to a particular condition (stimulus) and then changes that result from this condition are recorded and reported. </a:t>
            </a:r>
            <a:endParaRPr lang="en-GB" sz="2000" dirty="0" smtClean="0"/>
          </a:p>
          <a:p>
            <a:pPr algn="just"/>
            <a:r>
              <a:rPr lang="en-GB" sz="2000" dirty="0" smtClean="0"/>
              <a:t>These </a:t>
            </a:r>
            <a:r>
              <a:rPr lang="en-GB" sz="2000" dirty="0"/>
              <a:t>changes may be compared with a control group not subjected to the condition or stimulus or with the state of the same group before the stimulus condition was applied. </a:t>
            </a:r>
            <a:endParaRPr lang="en-GB" sz="2000" dirty="0" smtClean="0"/>
          </a:p>
          <a:p>
            <a:pPr algn="just"/>
            <a:r>
              <a:rPr lang="en-GB" sz="2000" dirty="0" smtClean="0"/>
              <a:t>Experiments </a:t>
            </a:r>
            <a:r>
              <a:rPr lang="en-GB" sz="2000" dirty="0"/>
              <a:t>may either be field experiments or </a:t>
            </a:r>
            <a:r>
              <a:rPr lang="en-GB" sz="2000" dirty="0" smtClean="0"/>
              <a:t>laboratory </a:t>
            </a:r>
            <a:r>
              <a:rPr lang="en-GB" sz="2000" dirty="0"/>
              <a:t>experiments.</a:t>
            </a:r>
            <a:endParaRPr lang="en-US" sz="2000" dirty="0"/>
          </a:p>
        </p:txBody>
      </p:sp>
    </p:spTree>
    <p:extLst>
      <p:ext uri="{BB962C8B-B14F-4D97-AF65-F5344CB8AC3E}">
        <p14:creationId xmlns:p14="http://schemas.microsoft.com/office/powerpoint/2010/main" val="5933149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STRATEGIES OF </a:t>
            </a:r>
            <a:r>
              <a:rPr lang="en-GB" b="1" dirty="0" smtClean="0"/>
              <a:t>RESEARCH: </a:t>
            </a:r>
            <a:r>
              <a:rPr lang="en-GB" b="1" dirty="0"/>
              <a:t>Case Study</a:t>
            </a:r>
            <a:endParaRPr lang="en-US" dirty="0"/>
          </a:p>
        </p:txBody>
      </p:sp>
      <p:sp>
        <p:nvSpPr>
          <p:cNvPr id="3" name="Content Placeholder 2"/>
          <p:cNvSpPr>
            <a:spLocks noGrp="1"/>
          </p:cNvSpPr>
          <p:nvPr>
            <p:ph idx="1"/>
          </p:nvPr>
        </p:nvSpPr>
        <p:spPr/>
        <p:txBody>
          <a:bodyPr>
            <a:normAutofit/>
          </a:bodyPr>
          <a:lstStyle/>
          <a:p>
            <a:pPr algn="just"/>
            <a:r>
              <a:rPr lang="en-GB" sz="2000" dirty="0" smtClean="0"/>
              <a:t>This </a:t>
            </a:r>
            <a:r>
              <a:rPr lang="en-GB" sz="2000" dirty="0"/>
              <a:t>is an intensive study of one or a few related cases in the population. </a:t>
            </a:r>
            <a:endParaRPr lang="en-GB" sz="2000" dirty="0" smtClean="0"/>
          </a:p>
          <a:p>
            <a:pPr algn="just"/>
            <a:r>
              <a:rPr lang="en-GB" sz="2000" dirty="0" smtClean="0"/>
              <a:t>It </a:t>
            </a:r>
            <a:r>
              <a:rPr lang="en-GB" sz="2000" dirty="0"/>
              <a:t>is usually used when the researcher is more interested in a deeper understanding of a problem than in generalizing the findings across the population. </a:t>
            </a:r>
            <a:endParaRPr lang="en-GB" sz="2000" dirty="0" smtClean="0"/>
          </a:p>
          <a:p>
            <a:pPr algn="just"/>
            <a:r>
              <a:rPr lang="en-GB" sz="2000" dirty="0" smtClean="0"/>
              <a:t>The </a:t>
            </a:r>
            <a:r>
              <a:rPr lang="en-GB" sz="2000" dirty="0"/>
              <a:t>in-depth investigation in the case study may be aimed at identifying or questioning an existing theory. </a:t>
            </a:r>
            <a:endParaRPr lang="en-US" sz="2000" dirty="0"/>
          </a:p>
        </p:txBody>
      </p:sp>
    </p:spTree>
    <p:extLst>
      <p:ext uri="{BB962C8B-B14F-4D97-AF65-F5344CB8AC3E}">
        <p14:creationId xmlns:p14="http://schemas.microsoft.com/office/powerpoint/2010/main" val="2916288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STRATEGIES OF </a:t>
            </a:r>
            <a:r>
              <a:rPr lang="en-GB" b="1" dirty="0" smtClean="0"/>
              <a:t>RESEARCH: </a:t>
            </a:r>
            <a:r>
              <a:rPr lang="en-GB" b="1" dirty="0"/>
              <a:t>Survey </a:t>
            </a:r>
            <a:endParaRPr lang="en-US" dirty="0"/>
          </a:p>
        </p:txBody>
      </p:sp>
      <p:sp>
        <p:nvSpPr>
          <p:cNvPr id="3" name="Content Placeholder 2"/>
          <p:cNvSpPr>
            <a:spLocks noGrp="1"/>
          </p:cNvSpPr>
          <p:nvPr>
            <p:ph idx="1"/>
          </p:nvPr>
        </p:nvSpPr>
        <p:spPr/>
        <p:txBody>
          <a:bodyPr>
            <a:normAutofit/>
          </a:bodyPr>
          <a:lstStyle/>
          <a:p>
            <a:pPr algn="just"/>
            <a:r>
              <a:rPr lang="en-GB" sz="2000" dirty="0" smtClean="0"/>
              <a:t>This </a:t>
            </a:r>
            <a:r>
              <a:rPr lang="en-GB" sz="2000" dirty="0"/>
              <a:t>is the most commonly used strategy in </a:t>
            </a:r>
            <a:r>
              <a:rPr lang="en-GB" sz="2000" dirty="0" smtClean="0"/>
              <a:t>social science and business research. </a:t>
            </a:r>
          </a:p>
          <a:p>
            <a:pPr algn="just"/>
            <a:r>
              <a:rPr lang="en-GB" sz="2000" dirty="0" smtClean="0"/>
              <a:t>Data </a:t>
            </a:r>
            <a:r>
              <a:rPr lang="en-GB" sz="2000" dirty="0"/>
              <a:t>is collected from the entire population or in a larger sample and more often not many variables are investigated. </a:t>
            </a:r>
            <a:endParaRPr lang="en-GB" sz="2000" dirty="0" smtClean="0"/>
          </a:p>
          <a:p>
            <a:pPr algn="just"/>
            <a:r>
              <a:rPr lang="en-GB" sz="2000" dirty="0" smtClean="0"/>
              <a:t>Because </a:t>
            </a:r>
            <a:r>
              <a:rPr lang="en-GB" sz="2000" dirty="0"/>
              <a:t>of this wider coverage, surveys permit comparison and generalization of findings in a cross section of the study area (other conditions constant). </a:t>
            </a:r>
            <a:endParaRPr lang="en-US" sz="2000" dirty="0"/>
          </a:p>
        </p:txBody>
      </p:sp>
    </p:spTree>
    <p:extLst>
      <p:ext uri="{BB962C8B-B14F-4D97-AF65-F5344CB8AC3E}">
        <p14:creationId xmlns:p14="http://schemas.microsoft.com/office/powerpoint/2010/main" val="1335540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RESEARCH DESIGNS</a:t>
            </a:r>
            <a:endParaRPr lang="en-US" dirty="0"/>
          </a:p>
        </p:txBody>
      </p:sp>
      <p:sp>
        <p:nvSpPr>
          <p:cNvPr id="3" name="Content Placeholder 2"/>
          <p:cNvSpPr>
            <a:spLocks noGrp="1"/>
          </p:cNvSpPr>
          <p:nvPr>
            <p:ph idx="1"/>
          </p:nvPr>
        </p:nvSpPr>
        <p:spPr/>
        <p:txBody>
          <a:bodyPr>
            <a:normAutofit/>
          </a:bodyPr>
          <a:lstStyle/>
          <a:p>
            <a:pPr marL="0" indent="0" algn="just">
              <a:buNone/>
            </a:pPr>
            <a:r>
              <a:rPr lang="en-GB" sz="2000" dirty="0" smtClean="0"/>
              <a:t>A </a:t>
            </a:r>
            <a:r>
              <a:rPr lang="en-GB" sz="2000" dirty="0"/>
              <a:t>Research design is the determination of the approach and strategy that will best meet the research objectives and answer the research questions. </a:t>
            </a:r>
            <a:endParaRPr lang="en-US" sz="2000" dirty="0"/>
          </a:p>
          <a:p>
            <a:pPr algn="just"/>
            <a:r>
              <a:rPr lang="en-GB" sz="2000" dirty="0"/>
              <a:t>Research designs are broadly categorised into the following:</a:t>
            </a:r>
            <a:endParaRPr lang="en-US" sz="2000" dirty="0"/>
          </a:p>
          <a:p>
            <a:pPr marL="400050" lvl="1" indent="0" algn="just">
              <a:buNone/>
            </a:pPr>
            <a:r>
              <a:rPr lang="en-GB" sz="2000" dirty="0"/>
              <a:t>1. Research Designs Based On Purpose of The Research</a:t>
            </a:r>
            <a:endParaRPr lang="en-US" sz="2000" dirty="0"/>
          </a:p>
          <a:p>
            <a:pPr marL="400050" lvl="1" indent="0" algn="just">
              <a:buNone/>
            </a:pPr>
            <a:r>
              <a:rPr lang="en-GB" sz="2000" dirty="0"/>
              <a:t>2. Research Designs Based On Time Series</a:t>
            </a:r>
            <a:endParaRPr lang="en-US" sz="2000" dirty="0"/>
          </a:p>
          <a:p>
            <a:pPr marL="400050" lvl="1" indent="0" algn="just">
              <a:buNone/>
            </a:pPr>
            <a:r>
              <a:rPr lang="en-GB" sz="2000" dirty="0"/>
              <a:t>3. Other </a:t>
            </a:r>
            <a:r>
              <a:rPr lang="en-GB" sz="1800" dirty="0"/>
              <a:t>Types of Research Designs</a:t>
            </a:r>
            <a:endParaRPr lang="en-US" sz="1800" dirty="0"/>
          </a:p>
        </p:txBody>
      </p:sp>
    </p:spTree>
    <p:extLst>
      <p:ext uri="{BB962C8B-B14F-4D97-AF65-F5344CB8AC3E}">
        <p14:creationId xmlns:p14="http://schemas.microsoft.com/office/powerpoint/2010/main" val="985272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639340" cy="1320800"/>
          </a:xfrm>
        </p:spPr>
        <p:txBody>
          <a:bodyPr>
            <a:normAutofit fontScale="90000"/>
          </a:bodyPr>
          <a:lstStyle/>
          <a:p>
            <a:r>
              <a:rPr lang="en-GB" b="1" dirty="0" smtClean="0"/>
              <a:t>RESEARCH </a:t>
            </a:r>
            <a:r>
              <a:rPr lang="en-GB" b="1" dirty="0"/>
              <a:t>DESIGNS BASED ON PURPOSE OF THE </a:t>
            </a:r>
            <a:r>
              <a:rPr lang="en-GB" b="1" dirty="0" smtClean="0"/>
              <a:t>RESEARCH:  </a:t>
            </a:r>
            <a:r>
              <a:rPr lang="en-GB" b="1" dirty="0"/>
              <a:t>Descriptive research</a:t>
            </a:r>
            <a:r>
              <a:rPr lang="en-GB" dirty="0"/>
              <a:t>. </a:t>
            </a:r>
            <a:r>
              <a:rPr lang="en-US" dirty="0"/>
              <a:t/>
            </a:r>
            <a:br>
              <a:rPr lang="en-US" dirty="0"/>
            </a:br>
            <a:endParaRPr lang="en-US" dirty="0"/>
          </a:p>
        </p:txBody>
      </p:sp>
      <p:sp>
        <p:nvSpPr>
          <p:cNvPr id="3" name="Content Placeholder 2"/>
          <p:cNvSpPr>
            <a:spLocks noGrp="1"/>
          </p:cNvSpPr>
          <p:nvPr>
            <p:ph idx="1"/>
          </p:nvPr>
        </p:nvSpPr>
        <p:spPr/>
        <p:txBody>
          <a:bodyPr>
            <a:noAutofit/>
          </a:bodyPr>
          <a:lstStyle/>
          <a:p>
            <a:pPr algn="just">
              <a:lnSpc>
                <a:spcPct val="110000"/>
              </a:lnSpc>
            </a:pPr>
            <a:r>
              <a:rPr lang="en-GB" sz="2000" dirty="0" smtClean="0"/>
              <a:t>This </a:t>
            </a:r>
            <a:r>
              <a:rPr lang="en-GB" sz="2000" dirty="0"/>
              <a:t>describes the phenomena as they exist. It is undertaken in order to ascertain and be able to describe the characteristics of the variables of interest in a situation. </a:t>
            </a:r>
            <a:endParaRPr lang="en-US" sz="2000" dirty="0"/>
          </a:p>
          <a:p>
            <a:pPr algn="just">
              <a:lnSpc>
                <a:spcPct val="110000"/>
              </a:lnSpc>
            </a:pPr>
            <a:r>
              <a:rPr lang="af-ZA" sz="2000" dirty="0"/>
              <a:t>Descriptive research is a type of research design that aims to describe and characterize a phenomenon or population without manipulating variables or attempting to establish causal relationships. Instead, it focuses on observing, documenting, and analyzing existing conditions or behaviors as they naturally occur</a:t>
            </a:r>
            <a:r>
              <a:rPr lang="af-ZA" sz="2000" dirty="0" smtClean="0"/>
              <a:t>.</a:t>
            </a:r>
            <a:endParaRPr lang="en-US" sz="2000" dirty="0"/>
          </a:p>
        </p:txBody>
      </p:sp>
    </p:spTree>
    <p:extLst>
      <p:ext uri="{BB962C8B-B14F-4D97-AF65-F5344CB8AC3E}">
        <p14:creationId xmlns:p14="http://schemas.microsoft.com/office/powerpoint/2010/main" val="38783128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639340" cy="1320800"/>
          </a:xfrm>
        </p:spPr>
        <p:txBody>
          <a:bodyPr>
            <a:normAutofit fontScale="90000"/>
          </a:bodyPr>
          <a:lstStyle/>
          <a:p>
            <a:r>
              <a:rPr lang="en-GB" b="1" dirty="0" smtClean="0"/>
              <a:t>RESEARCH </a:t>
            </a:r>
            <a:r>
              <a:rPr lang="en-GB" b="1" dirty="0"/>
              <a:t>DESIGNS BASED ON PURPOSE OF THE </a:t>
            </a:r>
            <a:r>
              <a:rPr lang="en-GB" b="1" dirty="0" smtClean="0"/>
              <a:t>RESEARCH:  </a:t>
            </a:r>
            <a:r>
              <a:rPr lang="en-GB" b="1" dirty="0"/>
              <a:t>Descriptive research</a:t>
            </a:r>
            <a:r>
              <a:rPr lang="en-GB" dirty="0"/>
              <a:t>. </a:t>
            </a:r>
            <a:r>
              <a:rPr lang="en-US" dirty="0"/>
              <a:t/>
            </a:r>
            <a:br>
              <a:rPr lang="en-US" dirty="0"/>
            </a:br>
            <a:endParaRPr lang="en-US" dirty="0"/>
          </a:p>
        </p:txBody>
      </p:sp>
      <p:sp>
        <p:nvSpPr>
          <p:cNvPr id="3" name="Content Placeholder 2"/>
          <p:cNvSpPr>
            <a:spLocks noGrp="1"/>
          </p:cNvSpPr>
          <p:nvPr>
            <p:ph idx="1"/>
          </p:nvPr>
        </p:nvSpPr>
        <p:spPr/>
        <p:txBody>
          <a:bodyPr>
            <a:noAutofit/>
          </a:bodyPr>
          <a:lstStyle/>
          <a:p>
            <a:pPr algn="just">
              <a:lnSpc>
                <a:spcPct val="150000"/>
              </a:lnSpc>
            </a:pPr>
            <a:r>
              <a:rPr lang="af-ZA" sz="2000" dirty="0" smtClean="0"/>
              <a:t>The </a:t>
            </a:r>
            <a:r>
              <a:rPr lang="af-ZA" sz="2000" dirty="0"/>
              <a:t>primary goal of descriptive research is to provide a detailed and accurate portrayal of the characteristics of a particular situation or phenomenon. </a:t>
            </a:r>
            <a:endParaRPr lang="af-ZA" sz="2000" dirty="0" smtClean="0"/>
          </a:p>
          <a:p>
            <a:pPr algn="just">
              <a:lnSpc>
                <a:spcPct val="150000"/>
              </a:lnSpc>
            </a:pPr>
            <a:r>
              <a:rPr lang="af-ZA" sz="2000" dirty="0" smtClean="0"/>
              <a:t>It </a:t>
            </a:r>
            <a:r>
              <a:rPr lang="af-ZA" sz="2000" dirty="0"/>
              <a:t>is often used to answer questions about who, what, where, when, and how, rather than why</a:t>
            </a:r>
            <a:r>
              <a:rPr lang="af-ZA" sz="2000" dirty="0" smtClean="0"/>
              <a:t>.</a:t>
            </a:r>
            <a:endParaRPr lang="en-US" sz="2000" dirty="0"/>
          </a:p>
        </p:txBody>
      </p:sp>
    </p:spTree>
    <p:extLst>
      <p:ext uri="{BB962C8B-B14F-4D97-AF65-F5344CB8AC3E}">
        <p14:creationId xmlns:p14="http://schemas.microsoft.com/office/powerpoint/2010/main" val="1374206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639340" cy="1320800"/>
          </a:xfrm>
        </p:spPr>
        <p:txBody>
          <a:bodyPr>
            <a:normAutofit fontScale="90000"/>
          </a:bodyPr>
          <a:lstStyle/>
          <a:p>
            <a:r>
              <a:rPr lang="en-GB" b="1" dirty="0" smtClean="0"/>
              <a:t>RESEARCH </a:t>
            </a:r>
            <a:r>
              <a:rPr lang="en-GB" b="1" dirty="0"/>
              <a:t>DESIGNS BASED ON PURPOSE OF THE </a:t>
            </a:r>
            <a:r>
              <a:rPr lang="en-GB" b="1" dirty="0" smtClean="0"/>
              <a:t>RESEARCH:  </a:t>
            </a:r>
            <a:r>
              <a:rPr lang="en-GB" b="1" dirty="0"/>
              <a:t>Descriptive research</a:t>
            </a:r>
            <a:r>
              <a:rPr lang="en-GB" dirty="0"/>
              <a:t>. </a:t>
            </a:r>
            <a:r>
              <a:rPr lang="en-US" dirty="0"/>
              <a:t/>
            </a:r>
            <a:br>
              <a:rPr lang="en-US" dirty="0"/>
            </a:br>
            <a:endParaRPr lang="en-US" dirty="0"/>
          </a:p>
        </p:txBody>
      </p:sp>
      <p:sp>
        <p:nvSpPr>
          <p:cNvPr id="3" name="Content Placeholder 2"/>
          <p:cNvSpPr>
            <a:spLocks noGrp="1"/>
          </p:cNvSpPr>
          <p:nvPr>
            <p:ph idx="1"/>
          </p:nvPr>
        </p:nvSpPr>
        <p:spPr>
          <a:xfrm>
            <a:off x="609599" y="2160590"/>
            <a:ext cx="6639340" cy="3880773"/>
          </a:xfrm>
        </p:spPr>
        <p:txBody>
          <a:bodyPr>
            <a:noAutofit/>
          </a:bodyPr>
          <a:lstStyle/>
          <a:p>
            <a:pPr marL="0" indent="0" algn="just">
              <a:buNone/>
            </a:pPr>
            <a:r>
              <a:rPr lang="af-ZA" sz="2000" dirty="0" smtClean="0"/>
              <a:t>Descriptive </a:t>
            </a:r>
            <a:r>
              <a:rPr lang="af-ZA" sz="2000" dirty="0"/>
              <a:t>research methods typically include:</a:t>
            </a:r>
            <a:endParaRPr lang="en-US" sz="2000" dirty="0"/>
          </a:p>
          <a:p>
            <a:pPr lvl="0" algn="just"/>
            <a:r>
              <a:rPr lang="af-ZA" sz="2000" b="1" dirty="0"/>
              <a:t>Observational Studies:</a:t>
            </a:r>
            <a:r>
              <a:rPr lang="af-ZA" sz="2000" dirty="0"/>
              <a:t> Researchers observe and document behavior, events, or phenomena in their natural settings without intervening or manipulating variables. </a:t>
            </a:r>
            <a:r>
              <a:rPr lang="en-US" sz="2000" dirty="0" smtClean="0"/>
              <a:t> </a:t>
            </a:r>
            <a:endParaRPr lang="en-US" sz="2000" dirty="0"/>
          </a:p>
          <a:p>
            <a:pPr lvl="0" algn="just"/>
            <a:r>
              <a:rPr lang="af-ZA" sz="2000" b="1" dirty="0"/>
              <a:t>Surveys and Questionnaires:</a:t>
            </a:r>
            <a:r>
              <a:rPr lang="af-ZA" sz="2000" dirty="0"/>
              <a:t> Researchers collect data from a sample of individuals using structured instruments such as surveys or questionnaires. </a:t>
            </a:r>
            <a:r>
              <a:rPr lang="af-ZA" sz="2000" dirty="0" smtClean="0"/>
              <a:t> </a:t>
            </a:r>
            <a:endParaRPr lang="en-US" sz="2000" dirty="0"/>
          </a:p>
        </p:txBody>
      </p:sp>
    </p:spTree>
    <p:extLst>
      <p:ext uri="{BB962C8B-B14F-4D97-AF65-F5344CB8AC3E}">
        <p14:creationId xmlns:p14="http://schemas.microsoft.com/office/powerpoint/2010/main" val="32181873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639340" cy="1320800"/>
          </a:xfrm>
        </p:spPr>
        <p:txBody>
          <a:bodyPr>
            <a:normAutofit fontScale="90000"/>
          </a:bodyPr>
          <a:lstStyle/>
          <a:p>
            <a:r>
              <a:rPr lang="en-GB" b="1" dirty="0" smtClean="0"/>
              <a:t>RESEARCH </a:t>
            </a:r>
            <a:r>
              <a:rPr lang="en-GB" b="1" dirty="0"/>
              <a:t>DESIGNS BASED ON PURPOSE OF THE </a:t>
            </a:r>
            <a:r>
              <a:rPr lang="en-GB" b="1" dirty="0" smtClean="0"/>
              <a:t>RESEARCH:  </a:t>
            </a:r>
            <a:r>
              <a:rPr lang="en-GB" b="1" dirty="0"/>
              <a:t>Descriptive research</a:t>
            </a:r>
            <a:r>
              <a:rPr lang="en-GB" dirty="0"/>
              <a:t>. </a:t>
            </a:r>
            <a:r>
              <a:rPr lang="en-US" dirty="0"/>
              <a:t/>
            </a:r>
            <a:br>
              <a:rPr lang="en-US" dirty="0"/>
            </a:br>
            <a:endParaRPr lang="en-US" dirty="0"/>
          </a:p>
        </p:txBody>
      </p:sp>
      <p:sp>
        <p:nvSpPr>
          <p:cNvPr id="3" name="Content Placeholder 2"/>
          <p:cNvSpPr>
            <a:spLocks noGrp="1"/>
          </p:cNvSpPr>
          <p:nvPr>
            <p:ph idx="1"/>
          </p:nvPr>
        </p:nvSpPr>
        <p:spPr>
          <a:xfrm>
            <a:off x="477078" y="2160590"/>
            <a:ext cx="6891131" cy="3880773"/>
          </a:xfrm>
        </p:spPr>
        <p:txBody>
          <a:bodyPr>
            <a:noAutofit/>
          </a:bodyPr>
          <a:lstStyle/>
          <a:p>
            <a:pPr marL="0" indent="0" algn="just">
              <a:lnSpc>
                <a:spcPct val="120000"/>
              </a:lnSpc>
              <a:buNone/>
            </a:pPr>
            <a:r>
              <a:rPr lang="af-ZA" sz="2000" dirty="0" smtClean="0"/>
              <a:t>Descriptive </a:t>
            </a:r>
            <a:r>
              <a:rPr lang="af-ZA" sz="2000" dirty="0"/>
              <a:t>research methods typically include:</a:t>
            </a:r>
            <a:endParaRPr lang="en-US" sz="2000" dirty="0"/>
          </a:p>
          <a:p>
            <a:pPr lvl="0" algn="just">
              <a:lnSpc>
                <a:spcPct val="120000"/>
              </a:lnSpc>
            </a:pPr>
            <a:r>
              <a:rPr lang="af-ZA" sz="2000" b="1" dirty="0" smtClean="0"/>
              <a:t>Case </a:t>
            </a:r>
            <a:r>
              <a:rPr lang="af-ZA" sz="2000" b="1" dirty="0"/>
              <a:t>Studies:</a:t>
            </a:r>
            <a:r>
              <a:rPr lang="af-ZA" sz="2000" dirty="0"/>
              <a:t> Researchers conduct in-depth investigations of a single individual, group, or organization to gain a detailed understanding of their characteristics, behaviors, experiences, and outcomes.</a:t>
            </a:r>
            <a:endParaRPr lang="en-US" sz="2000" dirty="0"/>
          </a:p>
          <a:p>
            <a:pPr lvl="0" algn="just">
              <a:lnSpc>
                <a:spcPct val="120000"/>
              </a:lnSpc>
            </a:pPr>
            <a:r>
              <a:rPr lang="af-ZA" sz="2000" b="1" dirty="0"/>
              <a:t>Archival Research:</a:t>
            </a:r>
            <a:r>
              <a:rPr lang="af-ZA" sz="2000" dirty="0"/>
              <a:t> Researchers analyze existing data or records, such as historical documents, government records, medical records, or organizational records, to describe patterns, trends, or relationships over time</a:t>
            </a:r>
            <a:r>
              <a:rPr lang="af-ZA" sz="2000" dirty="0" smtClean="0"/>
              <a:t>.</a:t>
            </a:r>
            <a:endParaRPr lang="en-US" sz="2000" dirty="0"/>
          </a:p>
        </p:txBody>
      </p:sp>
    </p:spTree>
    <p:extLst>
      <p:ext uri="{BB962C8B-B14F-4D97-AF65-F5344CB8AC3E}">
        <p14:creationId xmlns:p14="http://schemas.microsoft.com/office/powerpoint/2010/main" val="35773343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RESEARCH</a:t>
            </a:r>
            <a:r>
              <a:rPr lang="en-GB" b="1" dirty="0" smtClean="0"/>
              <a:t>:</a:t>
            </a:r>
            <a:br>
              <a:rPr lang="en-GB" b="1" dirty="0" smtClean="0"/>
            </a:br>
            <a:r>
              <a:rPr lang="en-GB" b="1" dirty="0"/>
              <a:t>Exploratory research</a:t>
            </a:r>
            <a:r>
              <a:rPr lang="en-GB" dirty="0"/>
              <a:t>. </a:t>
            </a:r>
            <a:r>
              <a:rPr lang="en-US" dirty="0"/>
              <a:t/>
            </a:r>
            <a:br>
              <a:rPr lang="en-US" dirty="0"/>
            </a:br>
            <a:endParaRPr lang="en-US" dirty="0"/>
          </a:p>
        </p:txBody>
      </p:sp>
      <p:sp>
        <p:nvSpPr>
          <p:cNvPr id="3" name="Content Placeholder 2"/>
          <p:cNvSpPr>
            <a:spLocks noGrp="1"/>
          </p:cNvSpPr>
          <p:nvPr>
            <p:ph idx="1"/>
          </p:nvPr>
        </p:nvSpPr>
        <p:spPr>
          <a:xfrm>
            <a:off x="609598" y="2160590"/>
            <a:ext cx="6851376" cy="3880773"/>
          </a:xfrm>
        </p:spPr>
        <p:txBody>
          <a:bodyPr>
            <a:noAutofit/>
          </a:bodyPr>
          <a:lstStyle/>
          <a:p>
            <a:pPr algn="just"/>
            <a:r>
              <a:rPr lang="en-GB" dirty="0" smtClean="0"/>
              <a:t>This </a:t>
            </a:r>
            <a:r>
              <a:rPr lang="en-GB" dirty="0"/>
              <a:t>is used in circumstances where little is known about the problem under investigation and the purpose of the research is to break ground about the characteristic and the nature of the problem. </a:t>
            </a:r>
            <a:endParaRPr lang="en-US" dirty="0"/>
          </a:p>
          <a:p>
            <a:pPr algn="just"/>
            <a:r>
              <a:rPr lang="af-ZA" dirty="0" smtClean="0"/>
              <a:t>It is </a:t>
            </a:r>
            <a:r>
              <a:rPr lang="af-ZA" dirty="0"/>
              <a:t>conducted when a researcher is interested in exploring a topic or phenomenon that is not well understood or has not been extensively studied. </a:t>
            </a:r>
            <a:r>
              <a:rPr lang="en-US" dirty="0" smtClean="0"/>
              <a:t> </a:t>
            </a:r>
            <a:endParaRPr lang="en-US" dirty="0"/>
          </a:p>
          <a:p>
            <a:pPr algn="just"/>
            <a:r>
              <a:rPr lang="af-ZA" dirty="0"/>
              <a:t>The primary goal of exploratory research is to gain a deeper understanding of a research problem or phenomenon and to identify potential avenues for future research. </a:t>
            </a:r>
            <a:endParaRPr lang="af-ZA" dirty="0" smtClean="0"/>
          </a:p>
          <a:p>
            <a:pPr algn="just"/>
            <a:r>
              <a:rPr lang="af-ZA" dirty="0" smtClean="0"/>
              <a:t>It </a:t>
            </a:r>
            <a:r>
              <a:rPr lang="af-ZA" dirty="0"/>
              <a:t>is often used in the early stages of a research project when the researcher is exploring new territory or when the topic is complex and multifaceted</a:t>
            </a:r>
            <a:r>
              <a:rPr lang="af-ZA" dirty="0" smtClean="0"/>
              <a:t>.</a:t>
            </a:r>
            <a:r>
              <a:rPr lang="en-GB" dirty="0"/>
              <a:t> </a:t>
            </a:r>
            <a:endParaRPr lang="en-US" dirty="0"/>
          </a:p>
        </p:txBody>
      </p:sp>
    </p:spTree>
    <p:extLst>
      <p:ext uri="{BB962C8B-B14F-4D97-AF65-F5344CB8AC3E}">
        <p14:creationId xmlns:p14="http://schemas.microsoft.com/office/powerpoint/2010/main" val="633722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RESEARCH</a:t>
            </a:r>
            <a:r>
              <a:rPr lang="en-GB" b="1" dirty="0" smtClean="0"/>
              <a:t>:</a:t>
            </a:r>
            <a:br>
              <a:rPr lang="en-GB" b="1" dirty="0" smtClean="0"/>
            </a:br>
            <a:r>
              <a:rPr lang="en-GB" b="1" dirty="0"/>
              <a:t>Exploratory research</a:t>
            </a:r>
            <a:r>
              <a:rPr lang="en-GB" dirty="0"/>
              <a:t>. </a:t>
            </a:r>
            <a:r>
              <a:rPr lang="en-US" dirty="0"/>
              <a:t/>
            </a:r>
            <a:br>
              <a:rPr lang="en-US" dirty="0"/>
            </a:br>
            <a:endParaRPr lang="en-US" dirty="0"/>
          </a:p>
        </p:txBody>
      </p:sp>
      <p:sp>
        <p:nvSpPr>
          <p:cNvPr id="3" name="Content Placeholder 2"/>
          <p:cNvSpPr>
            <a:spLocks noGrp="1"/>
          </p:cNvSpPr>
          <p:nvPr>
            <p:ph idx="1"/>
          </p:nvPr>
        </p:nvSpPr>
        <p:spPr/>
        <p:txBody>
          <a:bodyPr>
            <a:noAutofit/>
          </a:bodyPr>
          <a:lstStyle/>
          <a:p>
            <a:pPr marL="0" indent="0" algn="just">
              <a:buNone/>
            </a:pPr>
            <a:r>
              <a:rPr lang="af-ZA" sz="2000" dirty="0" smtClean="0"/>
              <a:t>Exploratory </a:t>
            </a:r>
            <a:r>
              <a:rPr lang="af-ZA" sz="2000" dirty="0"/>
              <a:t>research methods are flexible and open-ended, allowing researchers to gather qualitative or quantitative data through various techniques, including:</a:t>
            </a:r>
            <a:endParaRPr lang="en-US" sz="2000" dirty="0"/>
          </a:p>
          <a:p>
            <a:pPr lvl="0" algn="just"/>
            <a:r>
              <a:rPr lang="af-ZA" sz="2000" b="1" dirty="0" smtClean="0"/>
              <a:t>Literature Review:</a:t>
            </a:r>
            <a:r>
              <a:rPr lang="af-ZA" sz="2000" dirty="0" smtClean="0"/>
              <a:t> Researchers review existing literature on a topic to gain insights into previous research findings, theoretical frameworks, and gaps in knowledge.</a:t>
            </a:r>
            <a:endParaRPr lang="en-US" sz="2000" dirty="0" smtClean="0"/>
          </a:p>
          <a:p>
            <a:pPr lvl="0" algn="just"/>
            <a:r>
              <a:rPr lang="af-ZA" sz="2000" b="1" dirty="0" smtClean="0"/>
              <a:t>Interviews:</a:t>
            </a:r>
            <a:r>
              <a:rPr lang="af-ZA" sz="2000" dirty="0" smtClean="0"/>
              <a:t> Researchers conduct interviews with individuals who have expertise or experience relevant to the research topic to gather qualitative data and explore their perspectives, opinions, and experiences.</a:t>
            </a:r>
            <a:endParaRPr lang="en-US" sz="2000" dirty="0" smtClean="0"/>
          </a:p>
        </p:txBody>
      </p:sp>
    </p:spTree>
    <p:extLst>
      <p:ext uri="{BB962C8B-B14F-4D97-AF65-F5344CB8AC3E}">
        <p14:creationId xmlns:p14="http://schemas.microsoft.com/office/powerpoint/2010/main" val="2904842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RESEARCH</a:t>
            </a:r>
            <a:r>
              <a:rPr lang="en-GB" b="1" dirty="0" smtClean="0"/>
              <a:t>:</a:t>
            </a:r>
            <a:br>
              <a:rPr lang="en-GB" b="1" dirty="0" smtClean="0"/>
            </a:br>
            <a:r>
              <a:rPr lang="en-GB" b="1" dirty="0"/>
              <a:t>Exploratory research</a:t>
            </a:r>
            <a:r>
              <a:rPr lang="en-GB" dirty="0"/>
              <a:t>. </a:t>
            </a:r>
            <a:r>
              <a:rPr lang="en-US" dirty="0"/>
              <a:t/>
            </a:r>
            <a:br>
              <a:rPr lang="en-US" dirty="0"/>
            </a:br>
            <a:endParaRPr lang="en-US" dirty="0"/>
          </a:p>
        </p:txBody>
      </p:sp>
      <p:sp>
        <p:nvSpPr>
          <p:cNvPr id="3" name="Content Placeholder 2"/>
          <p:cNvSpPr>
            <a:spLocks noGrp="1"/>
          </p:cNvSpPr>
          <p:nvPr>
            <p:ph idx="1"/>
          </p:nvPr>
        </p:nvSpPr>
        <p:spPr>
          <a:xfrm>
            <a:off x="424070" y="2160590"/>
            <a:ext cx="7010400" cy="4001671"/>
          </a:xfrm>
        </p:spPr>
        <p:txBody>
          <a:bodyPr>
            <a:noAutofit/>
          </a:bodyPr>
          <a:lstStyle/>
          <a:p>
            <a:pPr lvl="0" algn="just"/>
            <a:r>
              <a:rPr lang="af-ZA" sz="1900" b="1" dirty="0" smtClean="0"/>
              <a:t>Focus Groups:</a:t>
            </a:r>
            <a:r>
              <a:rPr lang="af-ZA" sz="1900" dirty="0" smtClean="0"/>
              <a:t> Researchers convene small groups of participants to engage in structured discussions about the research topic, allowing for the exploration of diverse viewpoints and the generation of ideas and insights.</a:t>
            </a:r>
            <a:endParaRPr lang="en-US" sz="1900" dirty="0" smtClean="0"/>
          </a:p>
          <a:p>
            <a:pPr lvl="0" algn="just"/>
            <a:r>
              <a:rPr lang="af-ZA" sz="1900" b="1" dirty="0" smtClean="0"/>
              <a:t>Observations:</a:t>
            </a:r>
            <a:r>
              <a:rPr lang="af-ZA" sz="1900" dirty="0" smtClean="0"/>
              <a:t> Researchers may conduct observations of behaviors, events, or phenomena in natural settings to gain firsthand insights and observations about the topic.</a:t>
            </a:r>
            <a:endParaRPr lang="en-US" sz="1900" dirty="0" smtClean="0"/>
          </a:p>
          <a:p>
            <a:pPr lvl="0" algn="just"/>
            <a:r>
              <a:rPr lang="af-ZA" sz="1900" b="1" dirty="0" smtClean="0"/>
              <a:t>Pilot Studies:</a:t>
            </a:r>
            <a:r>
              <a:rPr lang="af-ZA" sz="1900" dirty="0" smtClean="0"/>
              <a:t> Researchers conduct small-scale studies or experiments to test research procedures, measures, or hypotheses and to identify potential challenges or limitations before conducting larger-scale research.</a:t>
            </a:r>
            <a:r>
              <a:rPr lang="en-GB" sz="1900" dirty="0"/>
              <a:t> </a:t>
            </a:r>
            <a:endParaRPr lang="en-US" sz="1900" dirty="0"/>
          </a:p>
        </p:txBody>
      </p:sp>
    </p:spTree>
    <p:extLst>
      <p:ext uri="{BB962C8B-B14F-4D97-AF65-F5344CB8AC3E}">
        <p14:creationId xmlns:p14="http://schemas.microsoft.com/office/powerpoint/2010/main" val="9436198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a:t>
            </a:r>
            <a:r>
              <a:rPr lang="en-GB" b="1" dirty="0" smtClean="0"/>
              <a:t>RESEARCH: Explanatory </a:t>
            </a:r>
            <a:r>
              <a:rPr lang="en-GB" b="1" dirty="0"/>
              <a:t>research.</a:t>
            </a:r>
            <a:r>
              <a:rPr lang="en-US" dirty="0"/>
              <a:t/>
            </a:r>
            <a:br>
              <a:rPr lang="en-US" dirty="0"/>
            </a:br>
            <a:endParaRPr lang="en-US" dirty="0"/>
          </a:p>
        </p:txBody>
      </p:sp>
      <p:sp>
        <p:nvSpPr>
          <p:cNvPr id="3" name="Content Placeholder 2"/>
          <p:cNvSpPr>
            <a:spLocks noGrp="1"/>
          </p:cNvSpPr>
          <p:nvPr>
            <p:ph idx="1"/>
          </p:nvPr>
        </p:nvSpPr>
        <p:spPr/>
        <p:txBody>
          <a:bodyPr>
            <a:noAutofit/>
          </a:bodyPr>
          <a:lstStyle/>
          <a:p>
            <a:pPr algn="just"/>
            <a:r>
              <a:rPr lang="en-GB" sz="2000" dirty="0" smtClean="0"/>
              <a:t>This </a:t>
            </a:r>
            <a:r>
              <a:rPr lang="en-GB" sz="2000" dirty="0"/>
              <a:t>is where the phenomenon is well known but the research is interested in explaining why it happens the way it does. </a:t>
            </a:r>
            <a:endParaRPr lang="en-GB" sz="2000" dirty="0" smtClean="0"/>
          </a:p>
          <a:p>
            <a:pPr algn="just"/>
            <a:r>
              <a:rPr lang="en-GB" sz="2000" dirty="0" smtClean="0"/>
              <a:t>Explanatory </a:t>
            </a:r>
            <a:r>
              <a:rPr lang="en-GB" sz="2000" dirty="0"/>
              <a:t>research aims at answering the questions “how” and “why</a:t>
            </a:r>
            <a:r>
              <a:rPr lang="en-GB" sz="2000" dirty="0" smtClean="0"/>
              <a:t>”.</a:t>
            </a:r>
            <a:endParaRPr lang="en-US" sz="2000" dirty="0" smtClean="0"/>
          </a:p>
          <a:p>
            <a:pPr algn="just"/>
            <a:r>
              <a:rPr lang="af-ZA" sz="2000" dirty="0" smtClean="0"/>
              <a:t>It’s </a:t>
            </a:r>
            <a:r>
              <a:rPr lang="af-ZA" sz="2000" dirty="0"/>
              <a:t>also known as causal research or hypothesis-testing </a:t>
            </a:r>
            <a:r>
              <a:rPr lang="af-ZA" sz="2000" dirty="0" smtClean="0"/>
              <a:t>research and it seeks </a:t>
            </a:r>
            <a:r>
              <a:rPr lang="af-ZA" sz="2000" dirty="0"/>
              <a:t>to identify and explain causal relationships between variables. </a:t>
            </a:r>
            <a:endParaRPr lang="en-US" sz="2000" dirty="0"/>
          </a:p>
        </p:txBody>
      </p:sp>
    </p:spTree>
    <p:extLst>
      <p:ext uri="{BB962C8B-B14F-4D97-AF65-F5344CB8AC3E}">
        <p14:creationId xmlns:p14="http://schemas.microsoft.com/office/powerpoint/2010/main" val="40043137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a:t>
            </a:r>
            <a:r>
              <a:rPr lang="en-GB" b="1" dirty="0" smtClean="0"/>
              <a:t>RESEARCH: Explanatory </a:t>
            </a:r>
            <a:r>
              <a:rPr lang="en-GB" b="1" dirty="0"/>
              <a:t>research.</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r>
              <a:rPr lang="af-ZA" sz="2000" dirty="0" smtClean="0"/>
              <a:t>The </a:t>
            </a:r>
            <a:r>
              <a:rPr lang="af-ZA" sz="2000" dirty="0"/>
              <a:t>primary goal of explanatory research is to determine whether changes in one variable cause changes in another variable and to identify the underlying mechanisms or processes that link the variables together</a:t>
            </a:r>
            <a:r>
              <a:rPr lang="af-ZA" sz="2000" dirty="0" smtClean="0"/>
              <a:t>.</a:t>
            </a:r>
          </a:p>
          <a:p>
            <a:pPr algn="just"/>
            <a:r>
              <a:rPr lang="af-ZA" sz="2000" dirty="0" smtClean="0"/>
              <a:t>It </a:t>
            </a:r>
            <a:r>
              <a:rPr lang="af-ZA" sz="2000" dirty="0"/>
              <a:t>is often used to answer questions about why and how certain outcomes occur, as well as to evaluate the effectiveness of interventions or treatments</a:t>
            </a:r>
            <a:r>
              <a:rPr lang="af-ZA" sz="2000" dirty="0" smtClean="0"/>
              <a:t>.</a:t>
            </a:r>
            <a:endParaRPr lang="en-US" sz="2000" dirty="0"/>
          </a:p>
        </p:txBody>
      </p:sp>
    </p:spTree>
    <p:extLst>
      <p:ext uri="{BB962C8B-B14F-4D97-AF65-F5344CB8AC3E}">
        <p14:creationId xmlns:p14="http://schemas.microsoft.com/office/powerpoint/2010/main" val="3507896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a:t>
            </a:r>
            <a:r>
              <a:rPr lang="en-GB" b="1" dirty="0" smtClean="0"/>
              <a:t>RESEARCH: Explanatory </a:t>
            </a:r>
            <a:r>
              <a:rPr lang="en-GB" b="1" dirty="0"/>
              <a:t>research.</a:t>
            </a:r>
            <a:r>
              <a:rPr lang="en-US" dirty="0"/>
              <a:t/>
            </a:r>
            <a:br>
              <a:rPr lang="en-US" dirty="0"/>
            </a:br>
            <a:endParaRPr lang="en-US" dirty="0"/>
          </a:p>
        </p:txBody>
      </p:sp>
      <p:sp>
        <p:nvSpPr>
          <p:cNvPr id="3" name="Content Placeholder 2"/>
          <p:cNvSpPr>
            <a:spLocks noGrp="1"/>
          </p:cNvSpPr>
          <p:nvPr>
            <p:ph idx="1"/>
          </p:nvPr>
        </p:nvSpPr>
        <p:spPr>
          <a:xfrm>
            <a:off x="397565" y="2160590"/>
            <a:ext cx="6970644" cy="4134193"/>
          </a:xfrm>
        </p:spPr>
        <p:txBody>
          <a:bodyPr>
            <a:noAutofit/>
          </a:bodyPr>
          <a:lstStyle/>
          <a:p>
            <a:pPr marL="0" indent="0" algn="just">
              <a:buNone/>
            </a:pPr>
            <a:r>
              <a:rPr lang="af-ZA" sz="2000" dirty="0" smtClean="0"/>
              <a:t>Explanatory </a:t>
            </a:r>
            <a:r>
              <a:rPr lang="af-ZA" sz="2000" dirty="0"/>
              <a:t>research typically involves the following steps:</a:t>
            </a:r>
            <a:endParaRPr lang="en-US" sz="2000" dirty="0"/>
          </a:p>
          <a:p>
            <a:pPr lvl="0" algn="just"/>
            <a:r>
              <a:rPr lang="af-ZA" sz="2000" b="1" dirty="0"/>
              <a:t>Formulating Hypotheses:</a:t>
            </a:r>
            <a:r>
              <a:rPr lang="af-ZA" sz="2000" dirty="0"/>
              <a:t> Researchers develop hypotheses about the relationships between variables based on existing theory, previous research, or observations.</a:t>
            </a:r>
            <a:endParaRPr lang="en-US" sz="2000" dirty="0"/>
          </a:p>
          <a:p>
            <a:pPr lvl="0" algn="just"/>
            <a:r>
              <a:rPr lang="af-ZA" sz="2000" b="1" dirty="0"/>
              <a:t>Experimental or Quasi-Experimental Designs:</a:t>
            </a:r>
            <a:r>
              <a:rPr lang="af-ZA" sz="2000" dirty="0"/>
              <a:t> Researchers manipulate one or more independent variables and observe the effects on one or more dependent variables. Experimental designs involve random assignment to treatment conditions, while quasi-experimental designs involve non-random assignment</a:t>
            </a:r>
            <a:r>
              <a:rPr lang="af-ZA" sz="2000" dirty="0" smtClean="0"/>
              <a:t>.</a:t>
            </a:r>
            <a:endParaRPr lang="en-US" sz="2000" dirty="0"/>
          </a:p>
        </p:txBody>
      </p:sp>
    </p:spTree>
    <p:extLst>
      <p:ext uri="{BB962C8B-B14F-4D97-AF65-F5344CB8AC3E}">
        <p14:creationId xmlns:p14="http://schemas.microsoft.com/office/powerpoint/2010/main" val="41864962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a:t>
            </a:r>
            <a:r>
              <a:rPr lang="en-GB" b="1" dirty="0" smtClean="0"/>
              <a:t>RESEARCH: Explanatory </a:t>
            </a:r>
            <a:r>
              <a:rPr lang="en-GB" b="1" dirty="0"/>
              <a:t>research.</a:t>
            </a:r>
            <a:r>
              <a:rPr lang="en-US" dirty="0"/>
              <a:t/>
            </a:r>
            <a:br>
              <a:rPr lang="en-US" dirty="0"/>
            </a:br>
            <a:endParaRPr lang="en-US" dirty="0"/>
          </a:p>
        </p:txBody>
      </p:sp>
      <p:sp>
        <p:nvSpPr>
          <p:cNvPr id="3" name="Content Placeholder 2"/>
          <p:cNvSpPr>
            <a:spLocks noGrp="1"/>
          </p:cNvSpPr>
          <p:nvPr>
            <p:ph idx="1"/>
          </p:nvPr>
        </p:nvSpPr>
        <p:spPr>
          <a:xfrm>
            <a:off x="172278" y="2160590"/>
            <a:ext cx="7275443" cy="4240210"/>
          </a:xfrm>
        </p:spPr>
        <p:txBody>
          <a:bodyPr>
            <a:noAutofit/>
          </a:bodyPr>
          <a:lstStyle/>
          <a:p>
            <a:pPr lvl="0" algn="just">
              <a:lnSpc>
                <a:spcPct val="110000"/>
              </a:lnSpc>
            </a:pPr>
            <a:r>
              <a:rPr lang="af-ZA" b="1" dirty="0" smtClean="0"/>
              <a:t>Control </a:t>
            </a:r>
            <a:r>
              <a:rPr lang="af-ZA" b="1" dirty="0"/>
              <a:t>of Extraneous Variables:</a:t>
            </a:r>
            <a:r>
              <a:rPr lang="af-ZA" dirty="0"/>
              <a:t> Researchers control for extraneous variables that could influence the relationship between the independent and dependent variables, either through random assignment (in experimental designs) or statistical techniques (in quasi-experimental designs).</a:t>
            </a:r>
            <a:endParaRPr lang="en-US" dirty="0"/>
          </a:p>
          <a:p>
            <a:pPr lvl="0" algn="just">
              <a:lnSpc>
                <a:spcPct val="110000"/>
              </a:lnSpc>
            </a:pPr>
            <a:r>
              <a:rPr lang="af-ZA" b="1" dirty="0"/>
              <a:t>Data Collection and Analysis:</a:t>
            </a:r>
            <a:r>
              <a:rPr lang="af-ZA" dirty="0"/>
              <a:t> Researchers collect data on the independent and dependent variables and analyze the data to test the hypotheses using statistical methods such as regression analysis, analysis of variance (ANOVA), or structural equation modeling (SEM).</a:t>
            </a:r>
            <a:endParaRPr lang="en-US" dirty="0"/>
          </a:p>
          <a:p>
            <a:pPr lvl="0" algn="just">
              <a:lnSpc>
                <a:spcPct val="110000"/>
              </a:lnSpc>
            </a:pPr>
            <a:r>
              <a:rPr lang="af-ZA" b="1" dirty="0"/>
              <a:t>Interpreting Results:</a:t>
            </a:r>
            <a:r>
              <a:rPr lang="af-ZA" dirty="0"/>
              <a:t> Researchers interpret the results of the analysis to determine whether the hypotheses were supported and to draw conclusions about the causal relationships between variables</a:t>
            </a:r>
            <a:r>
              <a:rPr lang="af-ZA" dirty="0" smtClean="0"/>
              <a:t>.</a:t>
            </a:r>
            <a:endParaRPr lang="en-US" dirty="0"/>
          </a:p>
        </p:txBody>
      </p:sp>
    </p:spTree>
    <p:extLst>
      <p:ext uri="{BB962C8B-B14F-4D97-AF65-F5344CB8AC3E}">
        <p14:creationId xmlns:p14="http://schemas.microsoft.com/office/powerpoint/2010/main" val="1661715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a:t>
            </a:r>
            <a:r>
              <a:rPr lang="en-GB" b="1" dirty="0" smtClean="0"/>
              <a:t>RESEARCH: Predictive </a:t>
            </a:r>
            <a:r>
              <a:rPr lang="en-GB" b="1" dirty="0"/>
              <a:t>research</a:t>
            </a:r>
            <a:endParaRPr lang="en-US" dirty="0"/>
          </a:p>
        </p:txBody>
      </p:sp>
      <p:sp>
        <p:nvSpPr>
          <p:cNvPr id="3" name="Content Placeholder 2"/>
          <p:cNvSpPr>
            <a:spLocks noGrp="1"/>
          </p:cNvSpPr>
          <p:nvPr>
            <p:ph idx="1"/>
          </p:nvPr>
        </p:nvSpPr>
        <p:spPr/>
        <p:txBody>
          <a:bodyPr>
            <a:normAutofit/>
          </a:bodyPr>
          <a:lstStyle/>
          <a:p>
            <a:pPr algn="just"/>
            <a:r>
              <a:rPr lang="af-ZA" sz="2000" dirty="0" smtClean="0"/>
              <a:t>Predictive </a:t>
            </a:r>
            <a:r>
              <a:rPr lang="af-ZA" sz="2000" dirty="0"/>
              <a:t>research, also known as predictive analytics or predictive modeling, is a type of research that aims to forecast future outcomes or trends based on patterns and relationships identified in historical data. </a:t>
            </a:r>
            <a:endParaRPr lang="af-ZA" sz="2000" dirty="0" smtClean="0"/>
          </a:p>
          <a:p>
            <a:pPr algn="just"/>
            <a:r>
              <a:rPr lang="af-ZA" sz="2000" dirty="0" smtClean="0"/>
              <a:t>It </a:t>
            </a:r>
            <a:r>
              <a:rPr lang="af-ZA" sz="2000" dirty="0"/>
              <a:t>involves the use of statistical, machine learning, or data mining techniques to develop predictive models that can make accurate predictions about future events or behaviors</a:t>
            </a:r>
            <a:r>
              <a:rPr lang="af-ZA" sz="2000" dirty="0" smtClean="0"/>
              <a:t>.</a:t>
            </a:r>
            <a:endParaRPr lang="en-US" sz="2000" dirty="0"/>
          </a:p>
        </p:txBody>
      </p:sp>
    </p:spTree>
    <p:extLst>
      <p:ext uri="{BB962C8B-B14F-4D97-AF65-F5344CB8AC3E}">
        <p14:creationId xmlns:p14="http://schemas.microsoft.com/office/powerpoint/2010/main" val="697217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a:t>
            </a:r>
            <a:r>
              <a:rPr lang="en-GB" b="1" dirty="0" smtClean="0"/>
              <a:t>RESEARCH: Predictive </a:t>
            </a:r>
            <a:r>
              <a:rPr lang="en-GB" b="1" dirty="0"/>
              <a:t>research</a:t>
            </a:r>
            <a:endParaRPr lang="en-US" dirty="0"/>
          </a:p>
        </p:txBody>
      </p:sp>
      <p:sp>
        <p:nvSpPr>
          <p:cNvPr id="3" name="Content Placeholder 2"/>
          <p:cNvSpPr>
            <a:spLocks noGrp="1"/>
          </p:cNvSpPr>
          <p:nvPr>
            <p:ph idx="1"/>
          </p:nvPr>
        </p:nvSpPr>
        <p:spPr/>
        <p:txBody>
          <a:bodyPr>
            <a:normAutofit/>
          </a:bodyPr>
          <a:lstStyle/>
          <a:p>
            <a:pPr algn="just"/>
            <a:r>
              <a:rPr lang="af-ZA" sz="2000" dirty="0" smtClean="0"/>
              <a:t>The </a:t>
            </a:r>
            <a:r>
              <a:rPr lang="af-ZA" sz="2000" dirty="0"/>
              <a:t>primary goal of predictive research is to leverage existing data to make informed decisions and take proactive actions to anticipate and mitigate potential risks or opportunities</a:t>
            </a:r>
            <a:r>
              <a:rPr lang="af-ZA" sz="2000" dirty="0" smtClean="0"/>
              <a:t>.</a:t>
            </a:r>
          </a:p>
          <a:p>
            <a:pPr algn="just"/>
            <a:r>
              <a:rPr lang="af-ZA" sz="2000" dirty="0" smtClean="0"/>
              <a:t>Predictive </a:t>
            </a:r>
            <a:r>
              <a:rPr lang="af-ZA" sz="2000" dirty="0"/>
              <a:t>models are used in various fields and industries to forecast outcomes such as customer behavior, market trends, financial performance, health outcomes, and more</a:t>
            </a:r>
            <a:r>
              <a:rPr lang="af-ZA" sz="2000" dirty="0" smtClean="0"/>
              <a:t>.</a:t>
            </a:r>
            <a:endParaRPr lang="en-US" sz="2000" dirty="0"/>
          </a:p>
        </p:txBody>
      </p:sp>
    </p:spTree>
    <p:extLst>
      <p:ext uri="{BB962C8B-B14F-4D97-AF65-F5344CB8AC3E}">
        <p14:creationId xmlns:p14="http://schemas.microsoft.com/office/powerpoint/2010/main" val="24740535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a:t>
            </a:r>
            <a:r>
              <a:rPr lang="en-GB" b="1" dirty="0" smtClean="0"/>
              <a:t>RESEARCH: Predictive </a:t>
            </a:r>
            <a:r>
              <a:rPr lang="en-GB" b="1" dirty="0"/>
              <a:t>research</a:t>
            </a:r>
            <a:endParaRPr lang="en-US" dirty="0"/>
          </a:p>
        </p:txBody>
      </p:sp>
      <p:sp>
        <p:nvSpPr>
          <p:cNvPr id="3" name="Content Placeholder 2"/>
          <p:cNvSpPr>
            <a:spLocks noGrp="1"/>
          </p:cNvSpPr>
          <p:nvPr>
            <p:ph idx="1"/>
          </p:nvPr>
        </p:nvSpPr>
        <p:spPr>
          <a:xfrm>
            <a:off x="318052" y="2160590"/>
            <a:ext cx="7142921" cy="4160697"/>
          </a:xfrm>
        </p:spPr>
        <p:txBody>
          <a:bodyPr>
            <a:normAutofit/>
          </a:bodyPr>
          <a:lstStyle/>
          <a:p>
            <a:pPr marL="0" indent="0" algn="just">
              <a:buNone/>
            </a:pPr>
            <a:r>
              <a:rPr lang="af-ZA" dirty="0" smtClean="0"/>
              <a:t>Predictive </a:t>
            </a:r>
            <a:r>
              <a:rPr lang="af-ZA" dirty="0"/>
              <a:t>research typically involves the following steps:</a:t>
            </a:r>
            <a:endParaRPr lang="en-US" dirty="0"/>
          </a:p>
          <a:p>
            <a:pPr lvl="0" algn="just"/>
            <a:r>
              <a:rPr lang="af-ZA" b="1" dirty="0"/>
              <a:t>Data Collection:</a:t>
            </a:r>
            <a:r>
              <a:rPr lang="af-ZA" dirty="0"/>
              <a:t> Researchers gather historical data on relevant variables that are believed to be predictive of the outcome of interest. </a:t>
            </a:r>
            <a:r>
              <a:rPr lang="en-US" dirty="0" smtClean="0"/>
              <a:t> </a:t>
            </a:r>
            <a:endParaRPr lang="en-US" dirty="0"/>
          </a:p>
          <a:p>
            <a:pPr lvl="0" algn="just"/>
            <a:r>
              <a:rPr lang="af-ZA" b="1" dirty="0"/>
              <a:t>Data Preprocessing:</a:t>
            </a:r>
            <a:r>
              <a:rPr lang="af-ZA" dirty="0"/>
              <a:t> Researchers clean and preprocess the data to remove errors, outliers, and missing values, and to transform the data into a format suitable for analysis.</a:t>
            </a:r>
            <a:endParaRPr lang="en-US" dirty="0"/>
          </a:p>
          <a:p>
            <a:pPr lvl="0" algn="just"/>
            <a:r>
              <a:rPr lang="af-ZA" b="1" dirty="0"/>
              <a:t>Feature Selection and Engineering:</a:t>
            </a:r>
            <a:r>
              <a:rPr lang="af-ZA" dirty="0"/>
              <a:t> Researchers identify the most relevant variables (features) that are predictive of the outcome and may perform feature engineering to create new variables or transformations of existing variables that improve predictive performance</a:t>
            </a:r>
            <a:r>
              <a:rPr lang="af-ZA" dirty="0" smtClean="0"/>
              <a:t>.</a:t>
            </a:r>
            <a:endParaRPr lang="en-US" dirty="0"/>
          </a:p>
        </p:txBody>
      </p:sp>
    </p:spTree>
    <p:extLst>
      <p:ext uri="{BB962C8B-B14F-4D97-AF65-F5344CB8AC3E}">
        <p14:creationId xmlns:p14="http://schemas.microsoft.com/office/powerpoint/2010/main" val="23866424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a:t>
            </a:r>
            <a:r>
              <a:rPr lang="en-GB" b="1" dirty="0" smtClean="0"/>
              <a:t>RESEARCH: Predictive </a:t>
            </a:r>
            <a:r>
              <a:rPr lang="en-GB" b="1" dirty="0"/>
              <a:t>research</a:t>
            </a:r>
            <a:endParaRPr lang="en-US" dirty="0"/>
          </a:p>
        </p:txBody>
      </p:sp>
      <p:sp>
        <p:nvSpPr>
          <p:cNvPr id="3" name="Content Placeholder 2"/>
          <p:cNvSpPr>
            <a:spLocks noGrp="1"/>
          </p:cNvSpPr>
          <p:nvPr>
            <p:ph idx="1"/>
          </p:nvPr>
        </p:nvSpPr>
        <p:spPr>
          <a:xfrm>
            <a:off x="384314" y="2160590"/>
            <a:ext cx="6944138" cy="4332975"/>
          </a:xfrm>
        </p:spPr>
        <p:txBody>
          <a:bodyPr>
            <a:normAutofit/>
          </a:bodyPr>
          <a:lstStyle/>
          <a:p>
            <a:pPr lvl="0" algn="just">
              <a:lnSpc>
                <a:spcPct val="110000"/>
              </a:lnSpc>
            </a:pPr>
            <a:r>
              <a:rPr lang="af-ZA" b="1" dirty="0" smtClean="0"/>
              <a:t>Model </a:t>
            </a:r>
            <a:r>
              <a:rPr lang="af-ZA" b="1" dirty="0"/>
              <a:t>Development:</a:t>
            </a:r>
            <a:r>
              <a:rPr lang="af-ZA" dirty="0"/>
              <a:t> Researchers select an appropriate predictive modeling technique, such as regression analysis, decision trees, neural networks, or support vector machines, and train the model using the historical data.</a:t>
            </a:r>
            <a:endParaRPr lang="en-US" dirty="0"/>
          </a:p>
          <a:p>
            <a:pPr lvl="0" algn="just">
              <a:lnSpc>
                <a:spcPct val="110000"/>
              </a:lnSpc>
            </a:pPr>
            <a:r>
              <a:rPr lang="af-ZA" b="1" dirty="0"/>
              <a:t>Model Evaluation:</a:t>
            </a:r>
            <a:r>
              <a:rPr lang="af-ZA" dirty="0"/>
              <a:t> Researchers evaluate the performance of the predictive model using techniques such as cross-validation, holdout validation, or out-of-sample testing to assess its accuracy, reliability, and generalizability.</a:t>
            </a:r>
            <a:endParaRPr lang="en-US" dirty="0"/>
          </a:p>
          <a:p>
            <a:pPr lvl="0" algn="just">
              <a:lnSpc>
                <a:spcPct val="110000"/>
              </a:lnSpc>
            </a:pPr>
            <a:r>
              <a:rPr lang="af-ZA" b="1" dirty="0"/>
              <a:t>Deployment and Monitoring:</a:t>
            </a:r>
            <a:r>
              <a:rPr lang="af-ZA" dirty="0"/>
              <a:t> Once the predictive model is developed and validated, it can be deployed in real-world settings to make predictions about future events or behaviors. The model may also be monitored and updated periodically to ensure its continued accuracy and relevance</a:t>
            </a:r>
            <a:r>
              <a:rPr lang="af-ZA" dirty="0" smtClean="0"/>
              <a:t>.</a:t>
            </a:r>
            <a:endParaRPr lang="en-US" dirty="0"/>
          </a:p>
        </p:txBody>
      </p:sp>
    </p:spTree>
    <p:extLst>
      <p:ext uri="{BB962C8B-B14F-4D97-AF65-F5344CB8AC3E}">
        <p14:creationId xmlns:p14="http://schemas.microsoft.com/office/powerpoint/2010/main" val="35089615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RESEARCH</a:t>
            </a:r>
            <a:r>
              <a:rPr lang="en-GB" b="1" dirty="0" smtClean="0"/>
              <a:t>: </a:t>
            </a:r>
            <a:r>
              <a:rPr lang="en-GB" b="1" dirty="0"/>
              <a:t>Comparative research designs </a:t>
            </a:r>
            <a:endParaRPr lang="en-US" dirty="0"/>
          </a:p>
        </p:txBody>
      </p:sp>
      <p:sp>
        <p:nvSpPr>
          <p:cNvPr id="3" name="Content Placeholder 2"/>
          <p:cNvSpPr>
            <a:spLocks noGrp="1"/>
          </p:cNvSpPr>
          <p:nvPr>
            <p:ph idx="1"/>
          </p:nvPr>
        </p:nvSpPr>
        <p:spPr/>
        <p:txBody>
          <a:bodyPr>
            <a:normAutofit/>
          </a:bodyPr>
          <a:lstStyle/>
          <a:p>
            <a:pPr algn="just"/>
            <a:r>
              <a:rPr lang="en-GB" sz="2000" dirty="0" smtClean="0"/>
              <a:t>These </a:t>
            </a:r>
            <a:r>
              <a:rPr lang="en-GB" sz="2000" dirty="0"/>
              <a:t>are aimed at comparing a given variable between groups in the same population or in different </a:t>
            </a:r>
            <a:r>
              <a:rPr lang="en-GB" sz="2000" dirty="0" smtClean="0"/>
              <a:t>populations</a:t>
            </a:r>
            <a:endParaRPr lang="en-US" sz="2000" dirty="0"/>
          </a:p>
          <a:p>
            <a:pPr algn="just"/>
            <a:r>
              <a:rPr lang="af-ZA" sz="2000" dirty="0"/>
              <a:t>Comparative research design involves comparing two or more groups, conditions, or variables to identify similarities, differences, or relationships. </a:t>
            </a:r>
            <a:endParaRPr lang="af-ZA" sz="2000" dirty="0" smtClean="0"/>
          </a:p>
          <a:p>
            <a:pPr algn="just"/>
            <a:r>
              <a:rPr lang="af-ZA" sz="2000" dirty="0" smtClean="0"/>
              <a:t>This </a:t>
            </a:r>
            <a:r>
              <a:rPr lang="af-ZA" sz="2000" dirty="0"/>
              <a:t>type of research design is commonly used in various disciplines to investigate phenomena across different contexts, populations, or time periods</a:t>
            </a:r>
            <a:r>
              <a:rPr lang="af-ZA" sz="2000" dirty="0" smtClean="0"/>
              <a:t>.</a:t>
            </a:r>
            <a:endParaRPr lang="en-US" sz="2000" dirty="0"/>
          </a:p>
        </p:txBody>
      </p:sp>
    </p:spTree>
    <p:extLst>
      <p:ext uri="{BB962C8B-B14F-4D97-AF65-F5344CB8AC3E}">
        <p14:creationId xmlns:p14="http://schemas.microsoft.com/office/powerpoint/2010/main" val="32778065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RESEARCH</a:t>
            </a:r>
            <a:r>
              <a:rPr lang="en-GB" b="1" dirty="0" smtClean="0"/>
              <a:t>: </a:t>
            </a:r>
            <a:r>
              <a:rPr lang="en-GB" b="1" dirty="0"/>
              <a:t>Comparative research designs </a:t>
            </a:r>
            <a:endParaRPr lang="en-US" dirty="0"/>
          </a:p>
        </p:txBody>
      </p:sp>
      <p:sp>
        <p:nvSpPr>
          <p:cNvPr id="3" name="Content Placeholder 2"/>
          <p:cNvSpPr>
            <a:spLocks noGrp="1"/>
          </p:cNvSpPr>
          <p:nvPr>
            <p:ph idx="1"/>
          </p:nvPr>
        </p:nvSpPr>
        <p:spPr>
          <a:xfrm>
            <a:off x="291548" y="2160590"/>
            <a:ext cx="7089913" cy="3880773"/>
          </a:xfrm>
        </p:spPr>
        <p:txBody>
          <a:bodyPr>
            <a:noAutofit/>
          </a:bodyPr>
          <a:lstStyle/>
          <a:p>
            <a:pPr algn="just">
              <a:lnSpc>
                <a:spcPct val="120000"/>
              </a:lnSpc>
            </a:pPr>
            <a:r>
              <a:rPr lang="af-ZA" dirty="0" smtClean="0"/>
              <a:t>There </a:t>
            </a:r>
            <a:r>
              <a:rPr lang="af-ZA" dirty="0"/>
              <a:t>are several approaches to comparative research design:</a:t>
            </a:r>
            <a:endParaRPr lang="en-US" dirty="0"/>
          </a:p>
          <a:p>
            <a:pPr lvl="0" algn="just">
              <a:lnSpc>
                <a:spcPct val="120000"/>
              </a:lnSpc>
            </a:pPr>
            <a:r>
              <a:rPr lang="af-ZA" b="1" dirty="0"/>
              <a:t>Cross-sectional Comparative Design:</a:t>
            </a:r>
            <a:r>
              <a:rPr lang="af-ZA" dirty="0"/>
              <a:t> In this design, data is collected at a single point in time from different groups or populations. Researchers compare these groups to identify differences or similarities in variables of interest. </a:t>
            </a:r>
            <a:r>
              <a:rPr lang="en-US" dirty="0" smtClean="0"/>
              <a:t> </a:t>
            </a:r>
            <a:endParaRPr lang="en-US" dirty="0"/>
          </a:p>
          <a:p>
            <a:pPr lvl="0" algn="just">
              <a:lnSpc>
                <a:spcPct val="120000"/>
              </a:lnSpc>
            </a:pPr>
            <a:r>
              <a:rPr lang="af-ZA" b="1" dirty="0"/>
              <a:t>Longitudinal Comparative Design:</a:t>
            </a:r>
            <a:r>
              <a:rPr lang="af-ZA" dirty="0"/>
              <a:t> In longitudinal comparative research, data is collected from the same groups or populations at multiple points in time. This allows researchers to examine changes or trends over time within each group and to compare these changes between groups. </a:t>
            </a:r>
            <a:r>
              <a:rPr lang="af-ZA" dirty="0" smtClean="0"/>
              <a:t> </a:t>
            </a:r>
            <a:endParaRPr lang="en-US" dirty="0"/>
          </a:p>
        </p:txBody>
      </p:sp>
    </p:spTree>
    <p:extLst>
      <p:ext uri="{BB962C8B-B14F-4D97-AF65-F5344CB8AC3E}">
        <p14:creationId xmlns:p14="http://schemas.microsoft.com/office/powerpoint/2010/main" val="29887594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RESEARCH</a:t>
            </a:r>
            <a:r>
              <a:rPr lang="en-GB" b="1" dirty="0" smtClean="0"/>
              <a:t>: </a:t>
            </a:r>
            <a:r>
              <a:rPr lang="en-GB" b="1" dirty="0"/>
              <a:t>Comparative research designs </a:t>
            </a:r>
            <a:endParaRPr lang="en-US" dirty="0"/>
          </a:p>
        </p:txBody>
      </p:sp>
      <p:sp>
        <p:nvSpPr>
          <p:cNvPr id="3" name="Content Placeholder 2"/>
          <p:cNvSpPr>
            <a:spLocks noGrp="1"/>
          </p:cNvSpPr>
          <p:nvPr>
            <p:ph idx="1"/>
          </p:nvPr>
        </p:nvSpPr>
        <p:spPr>
          <a:xfrm>
            <a:off x="463826" y="2160590"/>
            <a:ext cx="6944139" cy="3880773"/>
          </a:xfrm>
        </p:spPr>
        <p:txBody>
          <a:bodyPr>
            <a:noAutofit/>
          </a:bodyPr>
          <a:lstStyle/>
          <a:p>
            <a:pPr lvl="0" algn="just">
              <a:lnSpc>
                <a:spcPct val="110000"/>
              </a:lnSpc>
            </a:pPr>
            <a:r>
              <a:rPr lang="af-ZA" sz="1500" b="1" dirty="0" smtClean="0"/>
              <a:t>Cross-cultural </a:t>
            </a:r>
            <a:r>
              <a:rPr lang="af-ZA" sz="1500" b="1" dirty="0"/>
              <a:t>Comparative Design:</a:t>
            </a:r>
            <a:r>
              <a:rPr lang="af-ZA" sz="1500" dirty="0"/>
              <a:t> This design involves comparing groups from different cultural backgrounds to investigate cultural differences or similarities in attitudes, behaviors, or outcomes. Cross-cultural research aims to understand how cultural factors influence various aspects of human behavior. </a:t>
            </a:r>
            <a:r>
              <a:rPr lang="en-US" sz="1500" dirty="0" smtClean="0"/>
              <a:t> </a:t>
            </a:r>
            <a:endParaRPr lang="en-US" sz="1500" dirty="0"/>
          </a:p>
          <a:p>
            <a:pPr lvl="0" algn="just">
              <a:lnSpc>
                <a:spcPct val="110000"/>
              </a:lnSpc>
            </a:pPr>
            <a:r>
              <a:rPr lang="af-ZA" sz="1500" b="1" dirty="0"/>
              <a:t>Case Study Comparative Design:</a:t>
            </a:r>
            <a:r>
              <a:rPr lang="af-ZA" sz="1500" dirty="0"/>
              <a:t> In this approach, researchers conduct in-depth investigations of one or more cases to compare and contrast different phenomena, processes, or interventions. Case studies allow researchers to explore complex, real-life situations in depth and to generate rich, contextually nuanced insights. </a:t>
            </a:r>
            <a:r>
              <a:rPr lang="en-US" sz="1500" dirty="0" smtClean="0"/>
              <a:t> </a:t>
            </a:r>
            <a:endParaRPr lang="en-US" sz="1500" dirty="0"/>
          </a:p>
          <a:p>
            <a:pPr lvl="0" algn="just">
              <a:lnSpc>
                <a:spcPct val="110000"/>
              </a:lnSpc>
            </a:pPr>
            <a:r>
              <a:rPr lang="af-ZA" sz="1500" b="1" dirty="0"/>
              <a:t>Experimental Comparative Design:</a:t>
            </a:r>
            <a:r>
              <a:rPr lang="af-ZA" sz="1500" dirty="0"/>
              <a:t> Experimental comparative research involves manipulating one or more variables across different groups or conditions to assess their effects on outcomes of interest. This design allows researchers to establish causal relationships between variables and to compare the effectiveness of different interventions or treatments. </a:t>
            </a:r>
            <a:r>
              <a:rPr lang="af-ZA" sz="1500" dirty="0" smtClean="0"/>
              <a:t> </a:t>
            </a:r>
            <a:endParaRPr lang="en-US" sz="1500" dirty="0"/>
          </a:p>
        </p:txBody>
      </p:sp>
    </p:spTree>
    <p:extLst>
      <p:ext uri="{BB962C8B-B14F-4D97-AF65-F5344CB8AC3E}">
        <p14:creationId xmlns:p14="http://schemas.microsoft.com/office/powerpoint/2010/main" val="30874816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End of part one</a:t>
            </a:r>
            <a:endParaRPr lang="en-US" dirty="0"/>
          </a:p>
        </p:txBody>
      </p:sp>
    </p:spTree>
    <p:extLst>
      <p:ext uri="{BB962C8B-B14F-4D97-AF65-F5344CB8AC3E}">
        <p14:creationId xmlns:p14="http://schemas.microsoft.com/office/powerpoint/2010/main" val="1636702944"/>
      </p:ext>
    </p:extLst>
  </p:cSld>
  <p:clrMapOvr>
    <a:masterClrMapping/>
  </p:clrMapOvr>
  <mc:AlternateContent xmlns:mc="http://schemas.openxmlformats.org/markup-compatibility/2006" xmlns:p14="http://schemas.microsoft.com/office/powerpoint/2010/main">
    <mc:Choice Requires="p14">
      <p:transition spd="slow" p14:dur="4000">
        <p14:glitter pattern="hexagon"/>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a:t>
            </a:r>
            <a:endParaRPr lang="en-US" dirty="0"/>
          </a:p>
        </p:txBody>
      </p:sp>
      <p:sp>
        <p:nvSpPr>
          <p:cNvPr id="3" name="Content Placeholder 2"/>
          <p:cNvSpPr>
            <a:spLocks noGrp="1"/>
          </p:cNvSpPr>
          <p:nvPr>
            <p:ph idx="1"/>
          </p:nvPr>
        </p:nvSpPr>
        <p:spPr/>
        <p:txBody>
          <a:bodyPr>
            <a:normAutofit/>
          </a:bodyPr>
          <a:lstStyle/>
          <a:p>
            <a:pPr algn="just"/>
            <a:r>
              <a:rPr lang="en-GB" sz="2000" dirty="0" smtClean="0"/>
              <a:t>Research designs based on purpose of the research: Associational Research Design (Causal Versus Correlational); Evaluative Research; Analytical Research</a:t>
            </a:r>
          </a:p>
          <a:p>
            <a:pPr algn="just"/>
            <a:r>
              <a:rPr lang="en-GB" sz="2000" dirty="0" smtClean="0"/>
              <a:t>Research designs based on time series: Longitudinal Research; Cross-sectional Research; </a:t>
            </a:r>
            <a:r>
              <a:rPr lang="af-ZA" sz="2000" dirty="0" smtClean="0"/>
              <a:t>Panel Data Research</a:t>
            </a:r>
            <a:endParaRPr lang="en-US" sz="2000" dirty="0" smtClean="0"/>
          </a:p>
          <a:p>
            <a:pPr algn="just"/>
            <a:r>
              <a:rPr lang="en-US" sz="2000" dirty="0" smtClean="0"/>
              <a:t>Other types of </a:t>
            </a:r>
            <a:r>
              <a:rPr lang="en-GB" sz="2000" dirty="0" smtClean="0"/>
              <a:t>research: Ethnographical Research; Action Research; Participatory Research; Triangulation; </a:t>
            </a:r>
            <a:r>
              <a:rPr lang="en-US" sz="2000" dirty="0" smtClean="0"/>
              <a:t>Historical Research Design</a:t>
            </a:r>
            <a:endParaRPr lang="en-GB" sz="2000" dirty="0" smtClean="0"/>
          </a:p>
          <a:p>
            <a:pPr algn="just"/>
            <a:r>
              <a:rPr lang="en-US" sz="2000" dirty="0" smtClean="0"/>
              <a:t>Characteristics of a </a:t>
            </a:r>
            <a:r>
              <a:rPr lang="en-GB" sz="2000" dirty="0" smtClean="0"/>
              <a:t>good research design </a:t>
            </a:r>
            <a:endParaRPr lang="en-US" sz="2000" dirty="0"/>
          </a:p>
        </p:txBody>
      </p:sp>
    </p:spTree>
    <p:extLst>
      <p:ext uri="{BB962C8B-B14F-4D97-AF65-F5344CB8AC3E}">
        <p14:creationId xmlns:p14="http://schemas.microsoft.com/office/powerpoint/2010/main" val="7240558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265043"/>
            <a:ext cx="6639340" cy="1665357"/>
          </a:xfrm>
        </p:spPr>
        <p:txBody>
          <a:bodyPr>
            <a:normAutofit fontScale="90000"/>
          </a:bodyPr>
          <a:lstStyle/>
          <a:p>
            <a:r>
              <a:rPr lang="en-GB" b="1" dirty="0"/>
              <a:t>RESEARCH DESIGNS BASED ON PURPOSE OF THE RESEARCH</a:t>
            </a:r>
            <a:r>
              <a:rPr lang="en-GB" b="1" dirty="0" smtClean="0"/>
              <a:t>: </a:t>
            </a:r>
            <a:r>
              <a:rPr lang="en-GB" b="1" dirty="0"/>
              <a:t>Associational Research Design (Causal Versus Correlational)</a:t>
            </a:r>
            <a:r>
              <a:rPr lang="en-US" dirty="0"/>
              <a:t/>
            </a:r>
            <a:br>
              <a:rPr lang="en-US" dirty="0"/>
            </a:br>
            <a:r>
              <a:rPr lang="en-GB" b="1" dirty="0" smtClean="0"/>
              <a:t> </a:t>
            </a:r>
            <a:endParaRPr lang="en-US" dirty="0"/>
          </a:p>
        </p:txBody>
      </p:sp>
      <p:sp>
        <p:nvSpPr>
          <p:cNvPr id="3" name="Content Placeholder 2"/>
          <p:cNvSpPr>
            <a:spLocks noGrp="1"/>
          </p:cNvSpPr>
          <p:nvPr>
            <p:ph idx="1"/>
          </p:nvPr>
        </p:nvSpPr>
        <p:spPr>
          <a:xfrm>
            <a:off x="503583" y="2345635"/>
            <a:ext cx="6904382" cy="4094922"/>
          </a:xfrm>
        </p:spPr>
        <p:txBody>
          <a:bodyPr>
            <a:normAutofit lnSpcReduction="10000"/>
          </a:bodyPr>
          <a:lstStyle/>
          <a:p>
            <a:pPr algn="just">
              <a:lnSpc>
                <a:spcPct val="110000"/>
              </a:lnSpc>
            </a:pPr>
            <a:r>
              <a:rPr lang="af-ZA" dirty="0" smtClean="0"/>
              <a:t>Associational </a:t>
            </a:r>
            <a:r>
              <a:rPr lang="af-ZA" dirty="0"/>
              <a:t>research design, also known as correlational research design, is a type of research that seeks to identify relationships or associations between variables without manipulating them. Instead of attempting to establish causality, associational research examines the extent to which changes in one variable are related to changes in another variable.</a:t>
            </a:r>
            <a:endParaRPr lang="en-US" dirty="0"/>
          </a:p>
          <a:p>
            <a:pPr algn="just">
              <a:lnSpc>
                <a:spcPct val="110000"/>
              </a:lnSpc>
            </a:pPr>
            <a:r>
              <a:rPr lang="af-ZA" dirty="0"/>
              <a:t>Associational research design is often used when it is not feasible or ethical to manipulate variables, or when the primary goal is to understand the strength and direction of relationships between variables. </a:t>
            </a:r>
          </a:p>
          <a:p>
            <a:pPr algn="just">
              <a:lnSpc>
                <a:spcPct val="110000"/>
              </a:lnSpc>
            </a:pPr>
            <a:r>
              <a:rPr lang="af-ZA" dirty="0" smtClean="0"/>
              <a:t>This </a:t>
            </a:r>
            <a:r>
              <a:rPr lang="af-ZA" dirty="0"/>
              <a:t>type of research is common in fields such as psychology, sociology, and public health</a:t>
            </a:r>
            <a:r>
              <a:rPr lang="af-ZA" dirty="0" smtClean="0"/>
              <a:t>.</a:t>
            </a:r>
            <a:endParaRPr lang="en-US" dirty="0"/>
          </a:p>
        </p:txBody>
      </p:sp>
    </p:spTree>
    <p:extLst>
      <p:ext uri="{BB962C8B-B14F-4D97-AF65-F5344CB8AC3E}">
        <p14:creationId xmlns:p14="http://schemas.microsoft.com/office/powerpoint/2010/main" val="3342693090"/>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265043"/>
            <a:ext cx="6639340" cy="1665357"/>
          </a:xfrm>
        </p:spPr>
        <p:txBody>
          <a:bodyPr>
            <a:normAutofit fontScale="90000"/>
          </a:bodyPr>
          <a:lstStyle/>
          <a:p>
            <a:r>
              <a:rPr lang="en-GB" b="1" dirty="0"/>
              <a:t>RESEARCH DESIGNS BASED ON PURPOSE OF THE RESEARCH</a:t>
            </a:r>
            <a:r>
              <a:rPr lang="en-GB" b="1" dirty="0" smtClean="0"/>
              <a:t>: </a:t>
            </a:r>
            <a:r>
              <a:rPr lang="en-GB" b="1" dirty="0"/>
              <a:t>Associational Research Design (Causal Versus Correlational)</a:t>
            </a:r>
            <a:r>
              <a:rPr lang="en-US" dirty="0"/>
              <a:t/>
            </a:r>
            <a:br>
              <a:rPr lang="en-US" dirty="0"/>
            </a:br>
            <a:r>
              <a:rPr lang="en-GB" b="1" dirty="0" smtClean="0"/>
              <a:t> </a:t>
            </a:r>
            <a:endParaRPr lang="en-US" dirty="0"/>
          </a:p>
        </p:txBody>
      </p:sp>
      <p:sp>
        <p:nvSpPr>
          <p:cNvPr id="3" name="Content Placeholder 2"/>
          <p:cNvSpPr>
            <a:spLocks noGrp="1"/>
          </p:cNvSpPr>
          <p:nvPr>
            <p:ph idx="1"/>
          </p:nvPr>
        </p:nvSpPr>
        <p:spPr>
          <a:xfrm>
            <a:off x="503583" y="2345634"/>
            <a:ext cx="6745356" cy="3935895"/>
          </a:xfrm>
        </p:spPr>
        <p:txBody>
          <a:bodyPr>
            <a:noAutofit/>
          </a:bodyPr>
          <a:lstStyle/>
          <a:p>
            <a:pPr marL="0" indent="0" algn="just">
              <a:lnSpc>
                <a:spcPct val="110000"/>
              </a:lnSpc>
              <a:buNone/>
            </a:pPr>
            <a:r>
              <a:rPr lang="af-ZA" sz="2000" dirty="0" smtClean="0"/>
              <a:t>Key </a:t>
            </a:r>
            <a:r>
              <a:rPr lang="af-ZA" sz="2000" dirty="0"/>
              <a:t>characteristics of associational research design include:</a:t>
            </a:r>
            <a:endParaRPr lang="en-US" sz="2000" dirty="0"/>
          </a:p>
          <a:p>
            <a:pPr lvl="0" algn="just">
              <a:lnSpc>
                <a:spcPct val="110000"/>
              </a:lnSpc>
            </a:pPr>
            <a:r>
              <a:rPr lang="af-ZA" sz="2000" b="1" dirty="0"/>
              <a:t>Measurement of Variables:</a:t>
            </a:r>
            <a:r>
              <a:rPr lang="af-ZA" sz="2000" dirty="0"/>
              <a:t> Researchers measure two or more variables of interest without intervening or manipulating them. These variables can be quantitative (e.g., height, weight, income) or qualitative (e.g., gender, ethnicity, marital status).</a:t>
            </a:r>
            <a:endParaRPr lang="en-US" sz="2000" dirty="0"/>
          </a:p>
          <a:p>
            <a:pPr lvl="0" algn="just">
              <a:lnSpc>
                <a:spcPct val="110000"/>
              </a:lnSpc>
            </a:pPr>
            <a:r>
              <a:rPr lang="af-ZA" sz="2000" b="1" dirty="0"/>
              <a:t>Assessment of Relationships:</a:t>
            </a:r>
            <a:r>
              <a:rPr lang="af-ZA" sz="2000" dirty="0"/>
              <a:t> Researchers analyze the data to determine the extent to which changes in one variable are associated with changes in another variable. </a:t>
            </a:r>
            <a:r>
              <a:rPr lang="af-ZA" sz="2000" dirty="0" smtClean="0"/>
              <a:t> </a:t>
            </a:r>
            <a:endParaRPr lang="en-US" sz="2000" dirty="0"/>
          </a:p>
        </p:txBody>
      </p:sp>
    </p:spTree>
    <p:extLst>
      <p:ext uri="{BB962C8B-B14F-4D97-AF65-F5344CB8AC3E}">
        <p14:creationId xmlns:p14="http://schemas.microsoft.com/office/powerpoint/2010/main" val="2837685065"/>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265043"/>
            <a:ext cx="6639340" cy="1665357"/>
          </a:xfrm>
        </p:spPr>
        <p:txBody>
          <a:bodyPr>
            <a:normAutofit fontScale="90000"/>
          </a:bodyPr>
          <a:lstStyle/>
          <a:p>
            <a:r>
              <a:rPr lang="en-GB" b="1" dirty="0"/>
              <a:t>RESEARCH DESIGNS BASED ON PURPOSE OF THE RESEARCH</a:t>
            </a:r>
            <a:r>
              <a:rPr lang="en-GB" b="1" dirty="0" smtClean="0"/>
              <a:t>: </a:t>
            </a:r>
            <a:r>
              <a:rPr lang="en-GB" b="1" dirty="0"/>
              <a:t>Associational Research Design (Causal Versus Correlational)</a:t>
            </a:r>
            <a:r>
              <a:rPr lang="en-US" dirty="0"/>
              <a:t/>
            </a:r>
            <a:br>
              <a:rPr lang="en-US" dirty="0"/>
            </a:br>
            <a:r>
              <a:rPr lang="en-GB" b="1" dirty="0" smtClean="0"/>
              <a:t> </a:t>
            </a:r>
            <a:endParaRPr lang="en-US" dirty="0"/>
          </a:p>
        </p:txBody>
      </p:sp>
      <p:sp>
        <p:nvSpPr>
          <p:cNvPr id="3" name="Content Placeholder 2"/>
          <p:cNvSpPr>
            <a:spLocks noGrp="1"/>
          </p:cNvSpPr>
          <p:nvPr>
            <p:ph idx="1"/>
          </p:nvPr>
        </p:nvSpPr>
        <p:spPr>
          <a:xfrm>
            <a:off x="609599" y="2345635"/>
            <a:ext cx="6347714" cy="3695728"/>
          </a:xfrm>
        </p:spPr>
        <p:txBody>
          <a:bodyPr>
            <a:normAutofit/>
          </a:bodyPr>
          <a:lstStyle/>
          <a:p>
            <a:pPr lvl="0" algn="just">
              <a:lnSpc>
                <a:spcPct val="110000"/>
              </a:lnSpc>
            </a:pPr>
            <a:r>
              <a:rPr lang="af-ZA" sz="2000" b="1" dirty="0" smtClean="0"/>
              <a:t>Direction </a:t>
            </a:r>
            <a:r>
              <a:rPr lang="af-ZA" sz="2000" b="1" dirty="0"/>
              <a:t>and Strength of Relationships:</a:t>
            </a:r>
            <a:r>
              <a:rPr lang="af-ZA" sz="2000" dirty="0"/>
              <a:t> Researchers examine the direction (positive, negative, or neutral) and strength (magnitude) of the relationships between variables. </a:t>
            </a:r>
            <a:r>
              <a:rPr lang="en-US" sz="2000" dirty="0" smtClean="0"/>
              <a:t> </a:t>
            </a:r>
            <a:endParaRPr lang="en-US" sz="2000" dirty="0"/>
          </a:p>
          <a:p>
            <a:pPr lvl="0" algn="just">
              <a:lnSpc>
                <a:spcPct val="110000"/>
              </a:lnSpc>
            </a:pPr>
            <a:r>
              <a:rPr lang="af-ZA" sz="2000" b="1" dirty="0"/>
              <a:t>Control of Extraneous Variables:</a:t>
            </a:r>
            <a:r>
              <a:rPr lang="af-ZA" sz="2000" dirty="0"/>
              <a:t> Researchers attempt to control for extraneous variables that could influence the relationship between the variables of interest. </a:t>
            </a:r>
            <a:r>
              <a:rPr lang="af-ZA" sz="2000" dirty="0" smtClean="0"/>
              <a:t> </a:t>
            </a:r>
            <a:endParaRPr lang="en-US" sz="2000" dirty="0"/>
          </a:p>
        </p:txBody>
      </p:sp>
    </p:spTree>
    <p:extLst>
      <p:ext uri="{BB962C8B-B14F-4D97-AF65-F5344CB8AC3E}">
        <p14:creationId xmlns:p14="http://schemas.microsoft.com/office/powerpoint/2010/main" val="2753164616"/>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RESEARCH</a:t>
            </a:r>
            <a:r>
              <a:rPr lang="en-GB" b="1" dirty="0" smtClean="0"/>
              <a:t>: </a:t>
            </a:r>
            <a:r>
              <a:rPr lang="en-GB" b="1" dirty="0"/>
              <a:t> Evaluative research</a:t>
            </a:r>
            <a:r>
              <a:rPr lang="en-US" dirty="0"/>
              <a:t/>
            </a:r>
            <a:br>
              <a:rPr lang="en-US" dirty="0"/>
            </a:br>
            <a:endParaRPr lang="en-US" dirty="0"/>
          </a:p>
        </p:txBody>
      </p:sp>
      <p:sp>
        <p:nvSpPr>
          <p:cNvPr id="3" name="Content Placeholder 2"/>
          <p:cNvSpPr>
            <a:spLocks noGrp="1"/>
          </p:cNvSpPr>
          <p:nvPr>
            <p:ph idx="1"/>
          </p:nvPr>
        </p:nvSpPr>
        <p:spPr>
          <a:xfrm>
            <a:off x="424070" y="2160590"/>
            <a:ext cx="6917633" cy="3880773"/>
          </a:xfrm>
        </p:spPr>
        <p:txBody>
          <a:bodyPr>
            <a:noAutofit/>
          </a:bodyPr>
          <a:lstStyle/>
          <a:p>
            <a:pPr algn="just">
              <a:lnSpc>
                <a:spcPct val="110000"/>
              </a:lnSpc>
            </a:pPr>
            <a:r>
              <a:rPr lang="af-ZA" sz="2000" dirty="0" smtClean="0"/>
              <a:t>Evaluative </a:t>
            </a:r>
            <a:r>
              <a:rPr lang="af-ZA" sz="2000" dirty="0"/>
              <a:t>research, also known as evaluation research, is a type of research design that focuses on assessing the effectiveness, efficiency, relevance, or impact of programs, policies, interventions, or practices. </a:t>
            </a:r>
            <a:endParaRPr lang="af-ZA" sz="2000" dirty="0" smtClean="0"/>
          </a:p>
          <a:p>
            <a:pPr algn="just">
              <a:lnSpc>
                <a:spcPct val="110000"/>
              </a:lnSpc>
            </a:pPr>
            <a:r>
              <a:rPr lang="af-ZA" sz="2000" dirty="0" smtClean="0"/>
              <a:t>The </a:t>
            </a:r>
            <a:r>
              <a:rPr lang="af-ZA" sz="2000" dirty="0"/>
              <a:t>primary goal of evaluative research is to provide evidence-based information that can be used to make informed decisions, improve programs or policies, and demonstrate accountability.</a:t>
            </a:r>
            <a:endParaRPr lang="en-US" sz="2000" dirty="0"/>
          </a:p>
          <a:p>
            <a:pPr algn="just">
              <a:lnSpc>
                <a:spcPct val="110000"/>
              </a:lnSpc>
            </a:pPr>
            <a:r>
              <a:rPr lang="af-ZA" sz="2000" dirty="0"/>
              <a:t>Evaluative research involves systematic investigation and analysis to determine the extent to which a program or intervention achieves its intended outcomes and objectives. </a:t>
            </a:r>
            <a:endParaRPr lang="en-US" sz="2000" dirty="0"/>
          </a:p>
        </p:txBody>
      </p:sp>
    </p:spTree>
    <p:extLst>
      <p:ext uri="{BB962C8B-B14F-4D97-AF65-F5344CB8AC3E}">
        <p14:creationId xmlns:p14="http://schemas.microsoft.com/office/powerpoint/2010/main" val="1181678875"/>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RESEARCH</a:t>
            </a:r>
            <a:r>
              <a:rPr lang="en-GB" b="1" dirty="0" smtClean="0"/>
              <a:t>: </a:t>
            </a:r>
            <a:r>
              <a:rPr lang="en-GB" b="1" dirty="0"/>
              <a:t> Evaluative research</a:t>
            </a:r>
            <a:r>
              <a:rPr lang="en-US" dirty="0"/>
              <a:t/>
            </a:r>
            <a:br>
              <a:rPr lang="en-US" dirty="0"/>
            </a:br>
            <a:endParaRPr lang="en-US" dirty="0"/>
          </a:p>
        </p:txBody>
      </p:sp>
      <p:sp>
        <p:nvSpPr>
          <p:cNvPr id="3" name="Content Placeholder 2"/>
          <p:cNvSpPr>
            <a:spLocks noGrp="1"/>
          </p:cNvSpPr>
          <p:nvPr>
            <p:ph idx="1"/>
          </p:nvPr>
        </p:nvSpPr>
        <p:spPr>
          <a:xfrm>
            <a:off x="450574" y="2160589"/>
            <a:ext cx="6877877" cy="4147445"/>
          </a:xfrm>
        </p:spPr>
        <p:txBody>
          <a:bodyPr>
            <a:normAutofit/>
          </a:bodyPr>
          <a:lstStyle/>
          <a:p>
            <a:pPr marL="0" indent="0" algn="just">
              <a:lnSpc>
                <a:spcPct val="110000"/>
              </a:lnSpc>
              <a:buNone/>
            </a:pPr>
            <a:r>
              <a:rPr lang="af-ZA" dirty="0" smtClean="0"/>
              <a:t>Evaluative </a:t>
            </a:r>
            <a:r>
              <a:rPr lang="af-ZA" dirty="0"/>
              <a:t>research </a:t>
            </a:r>
            <a:r>
              <a:rPr lang="af-ZA" dirty="0" smtClean="0"/>
              <a:t>typically </a:t>
            </a:r>
            <a:r>
              <a:rPr lang="af-ZA" dirty="0"/>
              <a:t>involves the following key components:</a:t>
            </a:r>
            <a:endParaRPr lang="en-US" dirty="0"/>
          </a:p>
          <a:p>
            <a:pPr lvl="0" algn="just">
              <a:lnSpc>
                <a:spcPct val="110000"/>
              </a:lnSpc>
            </a:pPr>
            <a:r>
              <a:rPr lang="af-ZA" b="1" dirty="0"/>
              <a:t>Setting Objectives and Criteria:</a:t>
            </a:r>
            <a:r>
              <a:rPr lang="af-ZA" dirty="0"/>
              <a:t> Researchers work with stakeholders to define clear and measurable objectives for the program or intervention being evaluated. </a:t>
            </a:r>
            <a:r>
              <a:rPr lang="en-US" dirty="0" smtClean="0"/>
              <a:t> </a:t>
            </a:r>
            <a:endParaRPr lang="en-US" dirty="0"/>
          </a:p>
          <a:p>
            <a:pPr lvl="0" algn="just">
              <a:lnSpc>
                <a:spcPct val="110000"/>
              </a:lnSpc>
            </a:pPr>
            <a:r>
              <a:rPr lang="af-ZA" b="1" dirty="0"/>
              <a:t>Data Collection:</a:t>
            </a:r>
            <a:r>
              <a:rPr lang="af-ZA" dirty="0"/>
              <a:t> Researchers collect data on relevant indicators, outcomes, or measures before, during, and/or after the implementation of the program or intervention. </a:t>
            </a:r>
            <a:r>
              <a:rPr lang="en-US" dirty="0" smtClean="0"/>
              <a:t> </a:t>
            </a:r>
            <a:endParaRPr lang="en-US" dirty="0"/>
          </a:p>
          <a:p>
            <a:pPr lvl="0" algn="just">
              <a:lnSpc>
                <a:spcPct val="110000"/>
              </a:lnSpc>
            </a:pPr>
            <a:r>
              <a:rPr lang="af-ZA" b="1" dirty="0"/>
              <a:t>Analysis of Data:</a:t>
            </a:r>
            <a:r>
              <a:rPr lang="af-ZA" dirty="0"/>
              <a:t> Researchers analyze the data collected to assess the extent to which the program or intervention has achieved its objectives and criteria for success. </a:t>
            </a:r>
            <a:r>
              <a:rPr lang="af-ZA" dirty="0" smtClean="0"/>
              <a:t> </a:t>
            </a:r>
            <a:endParaRPr lang="en-US" dirty="0"/>
          </a:p>
        </p:txBody>
      </p:sp>
    </p:spTree>
    <p:extLst>
      <p:ext uri="{BB962C8B-B14F-4D97-AF65-F5344CB8AC3E}">
        <p14:creationId xmlns:p14="http://schemas.microsoft.com/office/powerpoint/2010/main" val="1788149357"/>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RESEARCH</a:t>
            </a:r>
            <a:r>
              <a:rPr lang="en-GB" b="1" dirty="0" smtClean="0"/>
              <a:t>: </a:t>
            </a:r>
            <a:r>
              <a:rPr lang="en-GB" b="1" dirty="0"/>
              <a:t> Evaluative research</a:t>
            </a:r>
            <a:r>
              <a:rPr lang="en-US" dirty="0"/>
              <a:t/>
            </a:r>
            <a:br>
              <a:rPr lang="en-US" dirty="0"/>
            </a:br>
            <a:endParaRPr lang="en-US" dirty="0"/>
          </a:p>
        </p:txBody>
      </p:sp>
      <p:sp>
        <p:nvSpPr>
          <p:cNvPr id="3" name="Content Placeholder 2"/>
          <p:cNvSpPr>
            <a:spLocks noGrp="1"/>
          </p:cNvSpPr>
          <p:nvPr>
            <p:ph idx="1"/>
          </p:nvPr>
        </p:nvSpPr>
        <p:spPr>
          <a:xfrm>
            <a:off x="609599" y="2160590"/>
            <a:ext cx="6506818" cy="3880773"/>
          </a:xfrm>
        </p:spPr>
        <p:txBody>
          <a:bodyPr>
            <a:noAutofit/>
          </a:bodyPr>
          <a:lstStyle/>
          <a:p>
            <a:pPr marL="0" indent="0" algn="just">
              <a:lnSpc>
                <a:spcPct val="120000"/>
              </a:lnSpc>
              <a:buNone/>
            </a:pPr>
            <a:r>
              <a:rPr lang="af-ZA" dirty="0" smtClean="0"/>
              <a:t>Evaluative </a:t>
            </a:r>
            <a:r>
              <a:rPr lang="af-ZA" dirty="0"/>
              <a:t>research </a:t>
            </a:r>
            <a:r>
              <a:rPr lang="af-ZA" dirty="0" smtClean="0"/>
              <a:t>typically </a:t>
            </a:r>
            <a:r>
              <a:rPr lang="af-ZA" dirty="0"/>
              <a:t>involves the following key components:</a:t>
            </a:r>
            <a:endParaRPr lang="en-US" dirty="0"/>
          </a:p>
          <a:p>
            <a:pPr lvl="0" algn="just">
              <a:lnSpc>
                <a:spcPct val="120000"/>
              </a:lnSpc>
            </a:pPr>
            <a:r>
              <a:rPr lang="af-ZA" b="1" dirty="0" smtClean="0"/>
              <a:t>Interpretation </a:t>
            </a:r>
            <a:r>
              <a:rPr lang="af-ZA" b="1" dirty="0"/>
              <a:t>of Findings:</a:t>
            </a:r>
            <a:r>
              <a:rPr lang="af-ZA" dirty="0"/>
              <a:t> Researchers interpret the findings of the evaluation to draw conclusions about the effectiveness, efficiency, relevance, or impact of the program or intervention. </a:t>
            </a:r>
            <a:r>
              <a:rPr lang="en-US" dirty="0" smtClean="0"/>
              <a:t> </a:t>
            </a:r>
            <a:endParaRPr lang="en-US" dirty="0"/>
          </a:p>
          <a:p>
            <a:pPr lvl="0" algn="just">
              <a:lnSpc>
                <a:spcPct val="120000"/>
              </a:lnSpc>
            </a:pPr>
            <a:r>
              <a:rPr lang="af-ZA" b="1" dirty="0"/>
              <a:t>Communication of Results:</a:t>
            </a:r>
            <a:r>
              <a:rPr lang="af-ZA" dirty="0"/>
              <a:t> Researchers communicate the findings of the evaluation to stakeholders, policymakers, program administrators, and other relevant audiences. This may involve writing evaluation reports, presenting findings at conferences or meetings, and disseminating results through various channels</a:t>
            </a:r>
            <a:r>
              <a:rPr lang="af-ZA" dirty="0" smtClean="0"/>
              <a:t>.</a:t>
            </a:r>
            <a:endParaRPr lang="en-US" dirty="0"/>
          </a:p>
        </p:txBody>
      </p:sp>
    </p:spTree>
    <p:extLst>
      <p:ext uri="{BB962C8B-B14F-4D97-AF65-F5344CB8AC3E}">
        <p14:creationId xmlns:p14="http://schemas.microsoft.com/office/powerpoint/2010/main" val="2706173018"/>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RESEARCH</a:t>
            </a:r>
            <a:r>
              <a:rPr lang="en-GB" b="1" dirty="0" smtClean="0"/>
              <a:t>: </a:t>
            </a:r>
            <a:r>
              <a:rPr lang="en-GB" b="1" dirty="0"/>
              <a:t> Evaluative research</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r>
              <a:rPr lang="af-ZA" sz="2000" dirty="0" smtClean="0"/>
              <a:t>Evaluative </a:t>
            </a:r>
            <a:r>
              <a:rPr lang="af-ZA" sz="2000" dirty="0"/>
              <a:t>research can take various forms, including formative evaluation (assessing the design and implementation of a program), summative evaluation (assessing the overall effectiveness of a program), process evaluation (assessing how a program is implemented), and impact evaluation (assessing the long-term effects of a program</a:t>
            </a:r>
            <a:r>
              <a:rPr lang="af-ZA" sz="2000" dirty="0" smtClean="0"/>
              <a:t>).</a:t>
            </a:r>
            <a:endParaRPr lang="en-US" sz="2000" dirty="0"/>
          </a:p>
        </p:txBody>
      </p:sp>
    </p:spTree>
    <p:extLst>
      <p:ext uri="{BB962C8B-B14F-4D97-AF65-F5344CB8AC3E}">
        <p14:creationId xmlns:p14="http://schemas.microsoft.com/office/powerpoint/2010/main" val="3494577489"/>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RESEARCH</a:t>
            </a:r>
            <a:r>
              <a:rPr lang="en-GB" b="1" dirty="0" smtClean="0"/>
              <a:t>: Analytical </a:t>
            </a:r>
            <a:r>
              <a:rPr lang="en-GB" b="1" dirty="0"/>
              <a:t>research </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r>
              <a:rPr lang="af-ZA" sz="2000" dirty="0" smtClean="0"/>
              <a:t>This is a type of research design that aims to understand the underlying mechanisms, processes, or relationships between variables. </a:t>
            </a:r>
            <a:r>
              <a:rPr lang="en-US" sz="2000" dirty="0" smtClean="0"/>
              <a:t> </a:t>
            </a:r>
          </a:p>
          <a:p>
            <a:pPr algn="just"/>
            <a:r>
              <a:rPr lang="af-ZA" sz="2000" dirty="0" smtClean="0"/>
              <a:t>The </a:t>
            </a:r>
            <a:r>
              <a:rPr lang="af-ZA" sz="2000" dirty="0"/>
              <a:t>primary goal of analytical research is to generate new insights, theories, or explanations about the relationships between variables and to test hypotheses derived from existing theories or observations. </a:t>
            </a:r>
            <a:endParaRPr lang="af-ZA" sz="2000" dirty="0" smtClean="0"/>
          </a:p>
          <a:p>
            <a:pPr algn="just"/>
            <a:r>
              <a:rPr lang="af-ZA" sz="2000" dirty="0" smtClean="0"/>
              <a:t>It </a:t>
            </a:r>
            <a:r>
              <a:rPr lang="af-ZA" sz="2000" dirty="0"/>
              <a:t>involves analyzing data to uncover patterns, trends, or associations and to identify causal relationships between variables</a:t>
            </a:r>
            <a:r>
              <a:rPr lang="af-ZA" sz="2000" dirty="0" smtClean="0"/>
              <a:t>.</a:t>
            </a:r>
            <a:endParaRPr lang="en-US" sz="2000" dirty="0"/>
          </a:p>
        </p:txBody>
      </p:sp>
    </p:spTree>
    <p:extLst>
      <p:ext uri="{BB962C8B-B14F-4D97-AF65-F5344CB8AC3E}">
        <p14:creationId xmlns:p14="http://schemas.microsoft.com/office/powerpoint/2010/main" val="1574044586"/>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PURPOSE OF THE RESEARCH</a:t>
            </a:r>
            <a:r>
              <a:rPr lang="en-GB" b="1" dirty="0" smtClean="0"/>
              <a:t>: Analytical </a:t>
            </a:r>
            <a:r>
              <a:rPr lang="en-GB" b="1" dirty="0"/>
              <a:t>research </a:t>
            </a:r>
            <a:r>
              <a:rPr lang="en-US" dirty="0"/>
              <a:t/>
            </a:r>
            <a:br>
              <a:rPr lang="en-US" dirty="0"/>
            </a:br>
            <a:endParaRPr lang="en-US" dirty="0"/>
          </a:p>
        </p:txBody>
      </p:sp>
      <p:sp>
        <p:nvSpPr>
          <p:cNvPr id="3" name="Content Placeholder 2"/>
          <p:cNvSpPr>
            <a:spLocks noGrp="1"/>
          </p:cNvSpPr>
          <p:nvPr>
            <p:ph idx="1"/>
          </p:nvPr>
        </p:nvSpPr>
        <p:spPr>
          <a:xfrm>
            <a:off x="384313" y="2160590"/>
            <a:ext cx="7036904" cy="4200453"/>
          </a:xfrm>
        </p:spPr>
        <p:txBody>
          <a:bodyPr>
            <a:normAutofit fontScale="92500" lnSpcReduction="10000"/>
          </a:bodyPr>
          <a:lstStyle/>
          <a:p>
            <a:pPr marL="0" indent="0" algn="just">
              <a:lnSpc>
                <a:spcPct val="120000"/>
              </a:lnSpc>
              <a:buNone/>
            </a:pPr>
            <a:r>
              <a:rPr lang="af-ZA" dirty="0" smtClean="0"/>
              <a:t>Analytical </a:t>
            </a:r>
            <a:r>
              <a:rPr lang="af-ZA" dirty="0"/>
              <a:t>research typically involves the following key components:</a:t>
            </a:r>
            <a:endParaRPr lang="en-US" dirty="0"/>
          </a:p>
          <a:p>
            <a:pPr lvl="0" algn="just">
              <a:lnSpc>
                <a:spcPct val="120000"/>
              </a:lnSpc>
            </a:pPr>
            <a:r>
              <a:rPr lang="af-ZA" b="1" dirty="0"/>
              <a:t>Formulating Hypotheses:</a:t>
            </a:r>
            <a:r>
              <a:rPr lang="af-ZA" dirty="0"/>
              <a:t> </a:t>
            </a:r>
            <a:r>
              <a:rPr lang="af-ZA" dirty="0" smtClean="0"/>
              <a:t>These </a:t>
            </a:r>
            <a:r>
              <a:rPr lang="af-ZA" dirty="0"/>
              <a:t>hypotheses are then tested using empirical data.</a:t>
            </a:r>
            <a:endParaRPr lang="en-US" dirty="0"/>
          </a:p>
          <a:p>
            <a:pPr lvl="0" algn="just">
              <a:lnSpc>
                <a:spcPct val="120000"/>
              </a:lnSpc>
            </a:pPr>
            <a:r>
              <a:rPr lang="af-ZA" b="1" dirty="0"/>
              <a:t>Data Collection:</a:t>
            </a:r>
            <a:r>
              <a:rPr lang="af-ZA" dirty="0"/>
              <a:t> </a:t>
            </a:r>
            <a:r>
              <a:rPr lang="en-US" dirty="0" smtClean="0"/>
              <a:t> </a:t>
            </a:r>
            <a:endParaRPr lang="en-US" dirty="0"/>
          </a:p>
          <a:p>
            <a:pPr lvl="0" algn="just">
              <a:lnSpc>
                <a:spcPct val="120000"/>
              </a:lnSpc>
            </a:pPr>
            <a:r>
              <a:rPr lang="af-ZA" b="1" dirty="0"/>
              <a:t>Data Analysis:</a:t>
            </a:r>
            <a:r>
              <a:rPr lang="af-ZA" dirty="0"/>
              <a:t> Researchers analyze the data to test hypotheses and uncover patterns or relationships between variables. </a:t>
            </a:r>
            <a:r>
              <a:rPr lang="en-US" dirty="0" smtClean="0"/>
              <a:t> </a:t>
            </a:r>
            <a:endParaRPr lang="en-US" dirty="0"/>
          </a:p>
          <a:p>
            <a:pPr lvl="0" algn="just">
              <a:lnSpc>
                <a:spcPct val="120000"/>
              </a:lnSpc>
            </a:pPr>
            <a:r>
              <a:rPr lang="af-ZA" b="1" dirty="0"/>
              <a:t>Interpretation of Findings:</a:t>
            </a:r>
            <a:r>
              <a:rPr lang="af-ZA" dirty="0"/>
              <a:t> Researchers interpret the results of the analysis to draw conclusions about the relationships between variables and to explain the underlying mechanisms or processes. </a:t>
            </a:r>
            <a:r>
              <a:rPr lang="en-US" dirty="0" smtClean="0"/>
              <a:t> </a:t>
            </a:r>
            <a:endParaRPr lang="en-US" dirty="0"/>
          </a:p>
          <a:p>
            <a:pPr lvl="0" algn="just">
              <a:lnSpc>
                <a:spcPct val="120000"/>
              </a:lnSpc>
            </a:pPr>
            <a:r>
              <a:rPr lang="af-ZA" b="1" dirty="0"/>
              <a:t>Validation and Generalization:</a:t>
            </a:r>
            <a:r>
              <a:rPr lang="af-ZA" dirty="0"/>
              <a:t> </a:t>
            </a:r>
            <a:r>
              <a:rPr lang="af-ZA" dirty="0" smtClean="0"/>
              <a:t>Researchers validate their findings by considering the reliability and validity of the data and analysis methods used. </a:t>
            </a:r>
            <a:r>
              <a:rPr lang="en-US" dirty="0" smtClean="0"/>
              <a:t> </a:t>
            </a:r>
            <a:endParaRPr lang="en-US" dirty="0"/>
          </a:p>
        </p:txBody>
      </p:sp>
    </p:spTree>
    <p:extLst>
      <p:ext uri="{BB962C8B-B14F-4D97-AF65-F5344CB8AC3E}">
        <p14:creationId xmlns:p14="http://schemas.microsoft.com/office/powerpoint/2010/main" val="2813321849"/>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RESEARCH </a:t>
            </a:r>
            <a:r>
              <a:rPr lang="en-GB" b="1" dirty="0"/>
              <a:t>DESIGNS BASED ON TIME </a:t>
            </a:r>
            <a:r>
              <a:rPr lang="en-GB" b="1" dirty="0" smtClean="0"/>
              <a:t>SERIES: Longitudinal </a:t>
            </a:r>
            <a:r>
              <a:rPr lang="en-GB" b="1" dirty="0"/>
              <a:t>research</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lnSpc>
                <a:spcPct val="150000"/>
              </a:lnSpc>
            </a:pPr>
            <a:r>
              <a:rPr lang="en-GB" sz="2000" dirty="0" smtClean="0"/>
              <a:t>This </a:t>
            </a:r>
            <a:r>
              <a:rPr lang="en-GB" sz="2000" dirty="0"/>
              <a:t>is carried out where the researcher wants to study people or phenomena at more than one point in time in order to answer the research question </a:t>
            </a:r>
            <a:r>
              <a:rPr lang="en-GB" sz="2000" dirty="0" err="1"/>
              <a:t>e.g</a:t>
            </a:r>
            <a:r>
              <a:rPr lang="en-GB" sz="2000" dirty="0"/>
              <a:t> the researcher might want to study employee’s behaviour before and after a change in the top management, to learn the effects of the change. </a:t>
            </a:r>
            <a:endParaRPr lang="en-US" sz="2000" dirty="0"/>
          </a:p>
        </p:txBody>
      </p:sp>
    </p:spTree>
    <p:extLst>
      <p:ext uri="{BB962C8B-B14F-4D97-AF65-F5344CB8AC3E}">
        <p14:creationId xmlns:p14="http://schemas.microsoft.com/office/powerpoint/2010/main" val="4245751359"/>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RESEARCH </a:t>
            </a:r>
            <a:r>
              <a:rPr lang="en-GB" b="1" dirty="0"/>
              <a:t>DESIGNS BASED ON TIME </a:t>
            </a:r>
            <a:r>
              <a:rPr lang="en-GB" b="1" dirty="0" smtClean="0"/>
              <a:t>SERIES: Longitudinal </a:t>
            </a:r>
            <a:r>
              <a:rPr lang="en-GB" b="1" dirty="0"/>
              <a:t>research</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lnSpc>
                <a:spcPct val="150000"/>
              </a:lnSpc>
            </a:pPr>
            <a:r>
              <a:rPr lang="af-ZA" sz="2000" dirty="0" smtClean="0"/>
              <a:t>Longitudinal </a:t>
            </a:r>
            <a:r>
              <a:rPr lang="af-ZA" sz="2000" dirty="0"/>
              <a:t>research provides several advantages over cross-sectional or snapshot studies:</a:t>
            </a:r>
            <a:endParaRPr lang="en-US" sz="2000" dirty="0"/>
          </a:p>
          <a:p>
            <a:pPr lvl="0" algn="just">
              <a:lnSpc>
                <a:spcPct val="150000"/>
              </a:lnSpc>
            </a:pPr>
            <a:r>
              <a:rPr lang="af-ZA" sz="2000" b="1" dirty="0"/>
              <a:t>Tracking Changes Over Time:</a:t>
            </a:r>
            <a:r>
              <a:rPr lang="af-ZA" sz="2000" dirty="0"/>
              <a:t> </a:t>
            </a:r>
            <a:r>
              <a:rPr lang="en-US" sz="2000" dirty="0" smtClean="0"/>
              <a:t> </a:t>
            </a:r>
            <a:endParaRPr lang="en-US" sz="2000" dirty="0"/>
          </a:p>
          <a:p>
            <a:pPr lvl="0" algn="just">
              <a:lnSpc>
                <a:spcPct val="150000"/>
              </a:lnSpc>
            </a:pPr>
            <a:r>
              <a:rPr lang="af-ZA" sz="2000" b="1" dirty="0"/>
              <a:t>Assessing Stability and Change:</a:t>
            </a:r>
            <a:r>
              <a:rPr lang="af-ZA" sz="2000" dirty="0"/>
              <a:t> </a:t>
            </a:r>
            <a:r>
              <a:rPr lang="en-US" sz="2000" dirty="0" smtClean="0"/>
              <a:t> </a:t>
            </a:r>
            <a:endParaRPr lang="en-US" sz="2000" dirty="0"/>
          </a:p>
          <a:p>
            <a:pPr lvl="0" algn="just">
              <a:lnSpc>
                <a:spcPct val="150000"/>
              </a:lnSpc>
            </a:pPr>
            <a:r>
              <a:rPr lang="af-ZA" sz="2000" b="1" dirty="0"/>
              <a:t>Examining Causal Relationships:</a:t>
            </a:r>
            <a:r>
              <a:rPr lang="af-ZA" sz="2000" dirty="0"/>
              <a:t> </a:t>
            </a:r>
            <a:r>
              <a:rPr lang="af-ZA" sz="2000" dirty="0" smtClean="0"/>
              <a:t> .</a:t>
            </a:r>
            <a:endParaRPr lang="en-US" sz="2000" dirty="0"/>
          </a:p>
          <a:p>
            <a:pPr lvl="0" algn="just">
              <a:lnSpc>
                <a:spcPct val="150000"/>
              </a:lnSpc>
            </a:pPr>
            <a:r>
              <a:rPr lang="af-ZA" sz="2000" b="1" dirty="0"/>
              <a:t>Reducing Bias:</a:t>
            </a:r>
            <a:r>
              <a:rPr lang="af-ZA" sz="2000" dirty="0"/>
              <a:t> </a:t>
            </a:r>
            <a:r>
              <a:rPr lang="en-US" sz="2000" dirty="0" smtClean="0"/>
              <a:t> </a:t>
            </a:r>
            <a:endParaRPr lang="en-US" sz="2000" dirty="0"/>
          </a:p>
        </p:txBody>
      </p:sp>
    </p:spTree>
    <p:extLst>
      <p:ext uri="{BB962C8B-B14F-4D97-AF65-F5344CB8AC3E}">
        <p14:creationId xmlns:p14="http://schemas.microsoft.com/office/powerpoint/2010/main" val="1849583556"/>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RESEARCH </a:t>
            </a:r>
            <a:r>
              <a:rPr lang="en-GB" b="1" dirty="0"/>
              <a:t>DESIGNS BASED ON TIME </a:t>
            </a:r>
            <a:r>
              <a:rPr lang="en-GB" b="1" dirty="0" smtClean="0"/>
              <a:t>SERIES: Longitudinal </a:t>
            </a:r>
            <a:r>
              <a:rPr lang="en-GB" b="1" dirty="0"/>
              <a:t>research</a:t>
            </a:r>
            <a:r>
              <a:rPr lang="en-US" dirty="0"/>
              <a:t/>
            </a:r>
            <a:br>
              <a:rPr lang="en-US" dirty="0"/>
            </a:br>
            <a:endParaRPr lang="en-US" dirty="0"/>
          </a:p>
        </p:txBody>
      </p:sp>
      <p:sp>
        <p:nvSpPr>
          <p:cNvPr id="3" name="Content Placeholder 2"/>
          <p:cNvSpPr>
            <a:spLocks noGrp="1"/>
          </p:cNvSpPr>
          <p:nvPr>
            <p:ph idx="1"/>
          </p:nvPr>
        </p:nvSpPr>
        <p:spPr>
          <a:xfrm>
            <a:off x="384314" y="2160590"/>
            <a:ext cx="7089912" cy="4067932"/>
          </a:xfrm>
        </p:spPr>
        <p:txBody>
          <a:bodyPr>
            <a:noAutofit/>
          </a:bodyPr>
          <a:lstStyle/>
          <a:p>
            <a:pPr marL="0" indent="0" algn="just">
              <a:buNone/>
            </a:pPr>
            <a:r>
              <a:rPr lang="af-ZA" sz="2000" dirty="0" smtClean="0"/>
              <a:t>Longitudinal </a:t>
            </a:r>
            <a:r>
              <a:rPr lang="af-ZA" sz="2000" dirty="0"/>
              <a:t>research can take various forms, including:</a:t>
            </a:r>
            <a:endParaRPr lang="en-US" sz="2000" dirty="0"/>
          </a:p>
          <a:p>
            <a:pPr lvl="0" algn="just"/>
            <a:r>
              <a:rPr lang="af-ZA" sz="2000" b="1" dirty="0"/>
              <a:t>Panel Studies:</a:t>
            </a:r>
            <a:r>
              <a:rPr lang="af-ZA" sz="2000" dirty="0"/>
              <a:t> In panel studies, the same group of individuals is surveyed or assessed at multiple time points. </a:t>
            </a:r>
            <a:r>
              <a:rPr lang="en-US" sz="2000" dirty="0" smtClean="0"/>
              <a:t> </a:t>
            </a:r>
            <a:endParaRPr lang="en-US" sz="2000" dirty="0"/>
          </a:p>
          <a:p>
            <a:pPr lvl="0" algn="just"/>
            <a:r>
              <a:rPr lang="af-ZA" sz="2000" b="1" dirty="0"/>
              <a:t>Cohort Studies:</a:t>
            </a:r>
            <a:r>
              <a:rPr lang="af-ZA" sz="2000" dirty="0"/>
              <a:t> Cohort studies follow groups of individuals who share a common characteristic or experience (e.g., birth cohort, age cohort) over time. </a:t>
            </a:r>
            <a:r>
              <a:rPr lang="en-US" sz="2000" dirty="0" smtClean="0"/>
              <a:t> </a:t>
            </a:r>
            <a:endParaRPr lang="en-US" sz="2000" dirty="0"/>
          </a:p>
          <a:p>
            <a:pPr lvl="0" algn="just"/>
            <a:r>
              <a:rPr lang="af-ZA" sz="2000" b="1" dirty="0"/>
              <a:t>Retrospective Longitudinal Studies:</a:t>
            </a:r>
            <a:r>
              <a:rPr lang="af-ZA" sz="2000" dirty="0"/>
              <a:t> Retrospective longitudinal studies collect data on past events or experiences from individuals at a single point in time and then follow them forward in time to assess subsequent outcomes. </a:t>
            </a:r>
            <a:r>
              <a:rPr lang="af-ZA" sz="2000" dirty="0" smtClean="0"/>
              <a:t> </a:t>
            </a:r>
            <a:endParaRPr lang="en-US" sz="2000" dirty="0"/>
          </a:p>
        </p:txBody>
      </p:sp>
    </p:spTree>
    <p:extLst>
      <p:ext uri="{BB962C8B-B14F-4D97-AF65-F5344CB8AC3E}">
        <p14:creationId xmlns:p14="http://schemas.microsoft.com/office/powerpoint/2010/main" val="1955772913"/>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TIME SERIES</a:t>
            </a:r>
            <a:r>
              <a:rPr lang="en-GB" b="1" dirty="0" smtClean="0"/>
              <a:t>: </a:t>
            </a:r>
            <a:r>
              <a:rPr lang="en-GB" b="1" dirty="0"/>
              <a:t>Cross-sectional research</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r>
              <a:rPr lang="en-GB" sz="2000" dirty="0" smtClean="0"/>
              <a:t>This </a:t>
            </a:r>
            <a:r>
              <a:rPr lang="en-GB" sz="2000" dirty="0"/>
              <a:t>occurs where data are gathered just once, perhaps over a period of days or weeks or months in order to answer a research question. </a:t>
            </a:r>
            <a:endParaRPr lang="en-GB" sz="2000" dirty="0" smtClean="0"/>
          </a:p>
          <a:p>
            <a:pPr algn="just"/>
            <a:r>
              <a:rPr lang="en-GB" sz="2000" dirty="0" smtClean="0"/>
              <a:t>Several </a:t>
            </a:r>
            <a:r>
              <a:rPr lang="en-GB" sz="2000" dirty="0"/>
              <a:t>similar cases are studied at a particular time. </a:t>
            </a:r>
            <a:endParaRPr lang="en-GB" sz="2000" dirty="0" smtClean="0"/>
          </a:p>
          <a:p>
            <a:pPr algn="just"/>
            <a:r>
              <a:rPr lang="en-GB" sz="2000" dirty="0" smtClean="0"/>
              <a:t>This </a:t>
            </a:r>
            <a:r>
              <a:rPr lang="en-GB" sz="2000" dirty="0"/>
              <a:t>is also called a snap-shot or one-shot research. </a:t>
            </a:r>
            <a:endParaRPr lang="en-GB" sz="2000" dirty="0" smtClean="0"/>
          </a:p>
          <a:p>
            <a:pPr algn="just"/>
            <a:r>
              <a:rPr lang="en-GB" sz="2000" dirty="0" smtClean="0"/>
              <a:t>The </a:t>
            </a:r>
            <a:r>
              <a:rPr lang="en-GB" sz="2000" dirty="0"/>
              <a:t>population or sample is observed as it is at the time. </a:t>
            </a:r>
            <a:endParaRPr lang="en-US" sz="2000" dirty="0"/>
          </a:p>
        </p:txBody>
      </p:sp>
    </p:spTree>
    <p:extLst>
      <p:ext uri="{BB962C8B-B14F-4D97-AF65-F5344CB8AC3E}">
        <p14:creationId xmlns:p14="http://schemas.microsoft.com/office/powerpoint/2010/main" val="3590796406"/>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TIME SERIES</a:t>
            </a:r>
            <a:r>
              <a:rPr lang="en-GB" b="1" dirty="0" smtClean="0"/>
              <a:t>: </a:t>
            </a:r>
            <a:r>
              <a:rPr lang="en-GB" b="1" dirty="0"/>
              <a:t>Cross-sectional research</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r>
              <a:rPr lang="af-ZA" sz="2000" dirty="0" smtClean="0"/>
              <a:t>Cross-sectional </a:t>
            </a:r>
            <a:r>
              <a:rPr lang="af-ZA" sz="2000" dirty="0"/>
              <a:t>research is commonly used in various fields, including psychology, sociology, public health, and market research. </a:t>
            </a:r>
            <a:endParaRPr lang="af-ZA" sz="2000" dirty="0" smtClean="0"/>
          </a:p>
          <a:p>
            <a:pPr marL="0" indent="0" algn="just">
              <a:buNone/>
            </a:pPr>
            <a:r>
              <a:rPr lang="af-ZA" sz="2000" dirty="0" smtClean="0"/>
              <a:t>It </a:t>
            </a:r>
            <a:r>
              <a:rPr lang="af-ZA" sz="2000" dirty="0"/>
              <a:t>offers several advantages:</a:t>
            </a:r>
            <a:endParaRPr lang="en-US" sz="2000" dirty="0"/>
          </a:p>
          <a:p>
            <a:pPr lvl="0" algn="just"/>
            <a:r>
              <a:rPr lang="af-ZA" sz="2000" b="1" dirty="0" smtClean="0"/>
              <a:t>Efficiency</a:t>
            </a:r>
            <a:endParaRPr lang="en-US" sz="2000" dirty="0"/>
          </a:p>
          <a:p>
            <a:pPr lvl="0" algn="just"/>
            <a:r>
              <a:rPr lang="af-ZA" sz="2000" b="1" dirty="0"/>
              <a:t>Breadth of </a:t>
            </a:r>
            <a:r>
              <a:rPr lang="af-ZA" sz="2000" b="1" dirty="0" smtClean="0"/>
              <a:t>Coverage</a:t>
            </a:r>
            <a:r>
              <a:rPr lang="en-US" sz="2000" dirty="0" smtClean="0"/>
              <a:t> </a:t>
            </a:r>
            <a:endParaRPr lang="en-US" sz="2000" dirty="0"/>
          </a:p>
          <a:p>
            <a:pPr lvl="0" algn="just"/>
            <a:r>
              <a:rPr lang="af-ZA" sz="2000" b="1" dirty="0"/>
              <a:t>Comparative </a:t>
            </a:r>
            <a:r>
              <a:rPr lang="af-ZA" sz="2000" b="1" dirty="0" smtClean="0"/>
              <a:t>Analysis</a:t>
            </a:r>
            <a:r>
              <a:rPr lang="en-US" sz="2000" dirty="0" smtClean="0"/>
              <a:t> </a:t>
            </a:r>
            <a:endParaRPr lang="en-US" sz="2000" dirty="0"/>
          </a:p>
          <a:p>
            <a:pPr lvl="0" algn="just"/>
            <a:r>
              <a:rPr lang="af-ZA" sz="2000" b="1" dirty="0"/>
              <a:t>Exploratory </a:t>
            </a:r>
            <a:r>
              <a:rPr lang="af-ZA" sz="2000" b="1" dirty="0" smtClean="0"/>
              <a:t>Analysis</a:t>
            </a:r>
            <a:endParaRPr lang="en-US" sz="2000" dirty="0"/>
          </a:p>
        </p:txBody>
      </p:sp>
    </p:spTree>
    <p:extLst>
      <p:ext uri="{BB962C8B-B14F-4D97-AF65-F5344CB8AC3E}">
        <p14:creationId xmlns:p14="http://schemas.microsoft.com/office/powerpoint/2010/main" val="2648944067"/>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TIME SERIES</a:t>
            </a:r>
            <a:r>
              <a:rPr lang="en-GB" b="1" dirty="0" smtClean="0"/>
              <a:t>: </a:t>
            </a:r>
            <a:r>
              <a:rPr lang="en-GB" b="1" dirty="0"/>
              <a:t>Cross-sectional research</a:t>
            </a:r>
            <a:r>
              <a:rPr lang="en-US" dirty="0"/>
              <a:t/>
            </a:r>
            <a:br>
              <a:rPr lang="en-US" dirty="0"/>
            </a:br>
            <a:endParaRPr lang="en-US" dirty="0"/>
          </a:p>
        </p:txBody>
      </p:sp>
      <p:sp>
        <p:nvSpPr>
          <p:cNvPr id="3" name="Content Placeholder 2"/>
          <p:cNvSpPr>
            <a:spLocks noGrp="1"/>
          </p:cNvSpPr>
          <p:nvPr>
            <p:ph idx="1"/>
          </p:nvPr>
        </p:nvSpPr>
        <p:spPr>
          <a:xfrm>
            <a:off x="609599" y="2160590"/>
            <a:ext cx="6652592" cy="4041427"/>
          </a:xfrm>
        </p:spPr>
        <p:txBody>
          <a:bodyPr>
            <a:noAutofit/>
          </a:bodyPr>
          <a:lstStyle/>
          <a:p>
            <a:pPr marL="0" indent="0" algn="just">
              <a:buNone/>
            </a:pPr>
            <a:r>
              <a:rPr lang="af-ZA" sz="2000" dirty="0" smtClean="0"/>
              <a:t>Cross-sectional </a:t>
            </a:r>
            <a:r>
              <a:rPr lang="af-ZA" sz="2000" dirty="0"/>
              <a:t>research also has limitations:</a:t>
            </a:r>
            <a:endParaRPr lang="en-US" sz="2000" dirty="0"/>
          </a:p>
          <a:p>
            <a:pPr lvl="0" algn="just"/>
            <a:r>
              <a:rPr lang="af-ZA" sz="2000" b="1" dirty="0"/>
              <a:t>Limited Causality:</a:t>
            </a:r>
            <a:r>
              <a:rPr lang="af-ZA" sz="2000" dirty="0"/>
              <a:t> Cross-sectional research cannot establish causality or determine the direction of causality between variables. </a:t>
            </a:r>
            <a:r>
              <a:rPr lang="en-US" sz="2000" dirty="0" smtClean="0"/>
              <a:t> </a:t>
            </a:r>
            <a:endParaRPr lang="en-US" sz="2000" dirty="0"/>
          </a:p>
          <a:p>
            <a:pPr lvl="0" algn="just"/>
            <a:r>
              <a:rPr lang="af-ZA" sz="2000" b="1" dirty="0"/>
              <a:t>Temporal Ambiguity:</a:t>
            </a:r>
            <a:r>
              <a:rPr lang="af-ZA" sz="2000" dirty="0"/>
              <a:t> Because cross-sectional research collects data at a single point in time, it cannot capture changes or developments in variables over time. </a:t>
            </a:r>
            <a:r>
              <a:rPr lang="en-US" sz="2000" dirty="0" smtClean="0"/>
              <a:t> </a:t>
            </a:r>
            <a:endParaRPr lang="en-US" sz="2000" dirty="0"/>
          </a:p>
          <a:p>
            <a:pPr lvl="0" algn="just"/>
            <a:r>
              <a:rPr lang="af-ZA" sz="2000" b="1" dirty="0"/>
              <a:t>Potential Biases:</a:t>
            </a:r>
            <a:r>
              <a:rPr lang="af-ZA" sz="2000" dirty="0"/>
              <a:t> Cross-sectional research may be subject to selection bias, response bias, or other types of bias that can affect the validity and generalizability of findings. </a:t>
            </a:r>
            <a:r>
              <a:rPr lang="en-US" sz="2000" dirty="0" smtClean="0"/>
              <a:t> </a:t>
            </a:r>
            <a:endParaRPr lang="en-US" sz="2000" dirty="0"/>
          </a:p>
          <a:p>
            <a:pPr algn="just"/>
            <a:endParaRPr lang="en-US" sz="2000" dirty="0"/>
          </a:p>
        </p:txBody>
      </p:sp>
    </p:spTree>
    <p:extLst>
      <p:ext uri="{BB962C8B-B14F-4D97-AF65-F5344CB8AC3E}">
        <p14:creationId xmlns:p14="http://schemas.microsoft.com/office/powerpoint/2010/main" val="355895417"/>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RESEARCH DESIGNS BASED ON TIME </a:t>
            </a:r>
            <a:r>
              <a:rPr lang="en-GB" b="1" dirty="0" smtClean="0"/>
              <a:t>SERIES:</a:t>
            </a:r>
            <a:r>
              <a:rPr lang="af-ZA" b="1" dirty="0"/>
              <a:t>Panel Data Research </a:t>
            </a:r>
            <a:r>
              <a:rPr lang="en-US" dirty="0"/>
              <a:t/>
            </a:r>
            <a:br>
              <a:rPr lang="en-US" dirty="0"/>
            </a:br>
            <a:endParaRPr lang="en-US" dirty="0"/>
          </a:p>
        </p:txBody>
      </p:sp>
      <p:sp>
        <p:nvSpPr>
          <p:cNvPr id="3" name="Content Placeholder 2"/>
          <p:cNvSpPr>
            <a:spLocks noGrp="1"/>
          </p:cNvSpPr>
          <p:nvPr>
            <p:ph idx="1"/>
          </p:nvPr>
        </p:nvSpPr>
        <p:spPr>
          <a:xfrm>
            <a:off x="463826" y="2160590"/>
            <a:ext cx="6665843" cy="3880773"/>
          </a:xfrm>
        </p:spPr>
        <p:txBody>
          <a:bodyPr>
            <a:noAutofit/>
          </a:bodyPr>
          <a:lstStyle/>
          <a:p>
            <a:pPr algn="just"/>
            <a:r>
              <a:rPr lang="af-ZA" sz="2000" dirty="0" smtClean="0"/>
              <a:t>Panel </a:t>
            </a:r>
            <a:r>
              <a:rPr lang="af-ZA" sz="2000" dirty="0"/>
              <a:t>data research combines both longitudinal and cross-sectional data. </a:t>
            </a:r>
            <a:endParaRPr lang="af-ZA" sz="2000" dirty="0" smtClean="0"/>
          </a:p>
          <a:p>
            <a:pPr algn="just"/>
            <a:r>
              <a:rPr lang="af-ZA" sz="2000" dirty="0" smtClean="0"/>
              <a:t>It </a:t>
            </a:r>
            <a:r>
              <a:rPr lang="af-ZA" sz="2000" dirty="0"/>
              <a:t>applies multi-dimensional data involving measurements of different characteristics of different organisations over time. </a:t>
            </a:r>
            <a:endParaRPr lang="af-ZA" sz="2000" dirty="0" smtClean="0"/>
          </a:p>
          <a:p>
            <a:pPr algn="just"/>
            <a:r>
              <a:rPr lang="af-ZA" sz="2000" dirty="0" smtClean="0"/>
              <a:t>Panel </a:t>
            </a:r>
            <a:r>
              <a:rPr lang="af-ZA" sz="2000" dirty="0"/>
              <a:t>data contain observations of multiple phenomena obtained over multiple time periods for the same firms or individuals. </a:t>
            </a:r>
            <a:endParaRPr lang="af-ZA" sz="2000" dirty="0" smtClean="0"/>
          </a:p>
          <a:p>
            <a:pPr algn="just"/>
            <a:r>
              <a:rPr lang="af-ZA" sz="2000" dirty="0" smtClean="0"/>
              <a:t>As </a:t>
            </a:r>
            <a:r>
              <a:rPr lang="af-ZA" sz="2000" dirty="0"/>
              <a:t>such, panel data consists of researcher's observations of numerous phenomena that were collected over several time periods for the same group of units or entities. </a:t>
            </a:r>
            <a:endParaRPr lang="en-US" sz="2000" dirty="0"/>
          </a:p>
          <a:p>
            <a:pPr algn="just"/>
            <a:endParaRPr lang="af-ZA" sz="2000" dirty="0"/>
          </a:p>
        </p:txBody>
      </p:sp>
    </p:spTree>
    <p:extLst>
      <p:ext uri="{BB962C8B-B14F-4D97-AF65-F5344CB8AC3E}">
        <p14:creationId xmlns:p14="http://schemas.microsoft.com/office/powerpoint/2010/main" val="2871449225"/>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OTHER TYPES OF RESEARCH </a:t>
            </a:r>
            <a:r>
              <a:rPr lang="en-GB" b="1" dirty="0" smtClean="0"/>
              <a:t>DESIGNS:</a:t>
            </a:r>
            <a:r>
              <a:rPr lang="en-GB" b="1" dirty="0"/>
              <a:t> Ethnographical research</a:t>
            </a:r>
            <a:endParaRPr lang="en-US" dirty="0"/>
          </a:p>
        </p:txBody>
      </p:sp>
      <p:sp>
        <p:nvSpPr>
          <p:cNvPr id="3" name="Content Placeholder 2"/>
          <p:cNvSpPr>
            <a:spLocks noGrp="1"/>
          </p:cNvSpPr>
          <p:nvPr>
            <p:ph idx="1"/>
          </p:nvPr>
        </p:nvSpPr>
        <p:spPr/>
        <p:txBody>
          <a:bodyPr>
            <a:normAutofit/>
          </a:bodyPr>
          <a:lstStyle/>
          <a:p>
            <a:pPr algn="just"/>
            <a:r>
              <a:rPr lang="en-GB" sz="2000" dirty="0" smtClean="0"/>
              <a:t>This </a:t>
            </a:r>
            <a:r>
              <a:rPr lang="en-GB" sz="2000" dirty="0"/>
              <a:t>stems from anthropology which is a study of society and their customs. </a:t>
            </a:r>
            <a:endParaRPr lang="en-GB" sz="2000" dirty="0" smtClean="0"/>
          </a:p>
          <a:p>
            <a:pPr algn="just"/>
            <a:r>
              <a:rPr lang="en-GB" sz="2000" dirty="0" smtClean="0"/>
              <a:t>Ethnography </a:t>
            </a:r>
            <a:r>
              <a:rPr lang="en-GB" sz="2000" dirty="0"/>
              <a:t>is a phenomenological research methodology in which a researcher seeks to understand patterns of human activity using socially acquired and shared knowledge. </a:t>
            </a:r>
            <a:endParaRPr lang="en-GB" sz="2000" dirty="0" smtClean="0"/>
          </a:p>
          <a:p>
            <a:pPr algn="just"/>
            <a:r>
              <a:rPr lang="en-GB" sz="2000" dirty="0" smtClean="0"/>
              <a:t>For </a:t>
            </a:r>
            <a:r>
              <a:rPr lang="en-GB" sz="2000" dirty="0"/>
              <a:t>example, one may want to find out whether there is loss of productive hours due to cultural activities such as funerals, weddings, etc. </a:t>
            </a:r>
            <a:endParaRPr lang="en-US" sz="2000" dirty="0" smtClean="0"/>
          </a:p>
        </p:txBody>
      </p:sp>
    </p:spTree>
    <p:extLst>
      <p:ext uri="{BB962C8B-B14F-4D97-AF65-F5344CB8AC3E}">
        <p14:creationId xmlns:p14="http://schemas.microsoft.com/office/powerpoint/2010/main" val="993738192"/>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OTHER TYPES OF RESEARCH </a:t>
            </a:r>
            <a:r>
              <a:rPr lang="en-GB" b="1" dirty="0" smtClean="0"/>
              <a:t>DESIGNS: Action </a:t>
            </a:r>
            <a:r>
              <a:rPr lang="en-GB" b="1" dirty="0"/>
              <a:t>Research</a:t>
            </a:r>
            <a:endParaRPr lang="en-US" dirty="0"/>
          </a:p>
        </p:txBody>
      </p:sp>
      <p:sp>
        <p:nvSpPr>
          <p:cNvPr id="3" name="Content Placeholder 2"/>
          <p:cNvSpPr>
            <a:spLocks noGrp="1"/>
          </p:cNvSpPr>
          <p:nvPr>
            <p:ph idx="1"/>
          </p:nvPr>
        </p:nvSpPr>
        <p:spPr/>
        <p:txBody>
          <a:bodyPr>
            <a:normAutofit/>
          </a:bodyPr>
          <a:lstStyle/>
          <a:p>
            <a:pPr algn="just"/>
            <a:r>
              <a:rPr lang="en-US" sz="2000" dirty="0" smtClean="0"/>
              <a:t>Action </a:t>
            </a:r>
            <a:r>
              <a:rPr lang="en-US" sz="2000" dirty="0"/>
              <a:t>research is a type of research </a:t>
            </a:r>
            <a:r>
              <a:rPr lang="en-US" sz="2000" dirty="0" smtClean="0"/>
              <a:t>that </a:t>
            </a:r>
            <a:r>
              <a:rPr lang="en-US" sz="2000" dirty="0"/>
              <a:t>focuses on addressing real-world problems or issues through a collaborative, cyclical process of problem-solving, action, and reflection. </a:t>
            </a:r>
            <a:endParaRPr lang="en-US" sz="2000" dirty="0" smtClean="0"/>
          </a:p>
          <a:p>
            <a:pPr algn="just"/>
            <a:r>
              <a:rPr lang="en-US" sz="2000" dirty="0" smtClean="0"/>
              <a:t>It </a:t>
            </a:r>
            <a:r>
              <a:rPr lang="en-US" sz="2000" dirty="0"/>
              <a:t>involves active participation from stakeholders, such as practitioners, researchers, and community members, in identifying problems, developing solutions, implementing interventions, and evaluating outcomes.</a:t>
            </a:r>
          </a:p>
          <a:p>
            <a:pPr algn="just"/>
            <a:r>
              <a:rPr lang="en-GB" sz="2000" dirty="0" smtClean="0"/>
              <a:t>It </a:t>
            </a:r>
            <a:r>
              <a:rPr lang="en-GB" sz="2000" dirty="0"/>
              <a:t>is usually applicable when the organization is planning change in social systems. </a:t>
            </a:r>
            <a:r>
              <a:rPr lang="en-US" sz="2000" dirty="0" smtClean="0"/>
              <a:t> </a:t>
            </a:r>
            <a:endParaRPr lang="en-US" sz="2000" dirty="0"/>
          </a:p>
        </p:txBody>
      </p:sp>
    </p:spTree>
    <p:extLst>
      <p:ext uri="{BB962C8B-B14F-4D97-AF65-F5344CB8AC3E}">
        <p14:creationId xmlns:p14="http://schemas.microsoft.com/office/powerpoint/2010/main" val="2706825834"/>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OTHER TYPES OF RESEARCH DESIGNS</a:t>
            </a:r>
            <a:r>
              <a:rPr lang="en-GB" b="1" dirty="0" smtClean="0"/>
              <a:t>: </a:t>
            </a:r>
            <a:r>
              <a:rPr lang="en-GB" b="1" dirty="0"/>
              <a:t>Participatory </a:t>
            </a:r>
            <a:r>
              <a:rPr lang="en-GB" b="1" dirty="0" smtClean="0"/>
              <a:t>Research</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r>
              <a:rPr lang="af-ZA" sz="2000" dirty="0" smtClean="0"/>
              <a:t>Participatory </a:t>
            </a:r>
            <a:r>
              <a:rPr lang="af-ZA" sz="2000" dirty="0"/>
              <a:t>research is a collaborative approach to inquiry that involves active participation from stakeholders, including community members, practitioners, and researchers, throughout the research process. </a:t>
            </a:r>
            <a:endParaRPr lang="af-ZA" sz="2000" dirty="0" smtClean="0"/>
          </a:p>
          <a:p>
            <a:pPr algn="just"/>
            <a:r>
              <a:rPr lang="af-ZA" sz="2000" dirty="0" smtClean="0"/>
              <a:t>It </a:t>
            </a:r>
            <a:r>
              <a:rPr lang="af-ZA" sz="2000" dirty="0"/>
              <a:t>seeks to empower individuals and communities to contribute their knowledge, expertise, and perspectives to the research process and to address issues of concern in a meaningful and equitable manner</a:t>
            </a:r>
            <a:r>
              <a:rPr lang="af-ZA" sz="2000" dirty="0" smtClean="0"/>
              <a:t>.</a:t>
            </a:r>
            <a:endParaRPr lang="en-US" sz="2000" dirty="0"/>
          </a:p>
        </p:txBody>
      </p:sp>
    </p:spTree>
    <p:extLst>
      <p:ext uri="{BB962C8B-B14F-4D97-AF65-F5344CB8AC3E}">
        <p14:creationId xmlns:p14="http://schemas.microsoft.com/office/powerpoint/2010/main" val="541870541"/>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OTHER TYPES OF RESEARCH DESIGNS</a:t>
            </a:r>
            <a:r>
              <a:rPr lang="en-GB" b="1" dirty="0" smtClean="0"/>
              <a:t>: Triangulation</a:t>
            </a:r>
            <a:endParaRPr lang="en-US" dirty="0"/>
          </a:p>
        </p:txBody>
      </p:sp>
      <p:sp>
        <p:nvSpPr>
          <p:cNvPr id="3" name="Content Placeholder 2"/>
          <p:cNvSpPr>
            <a:spLocks noGrp="1"/>
          </p:cNvSpPr>
          <p:nvPr>
            <p:ph idx="1"/>
          </p:nvPr>
        </p:nvSpPr>
        <p:spPr/>
        <p:txBody>
          <a:bodyPr>
            <a:normAutofit/>
          </a:bodyPr>
          <a:lstStyle/>
          <a:p>
            <a:pPr algn="just"/>
            <a:r>
              <a:rPr lang="en-GB" sz="2000" dirty="0" smtClean="0"/>
              <a:t>Triangulation </a:t>
            </a:r>
            <a:r>
              <a:rPr lang="en-GB" sz="2000" dirty="0"/>
              <a:t>is simply using different methods to research the same issue with the same unit of analysis. </a:t>
            </a:r>
            <a:endParaRPr lang="en-GB" sz="2000" dirty="0" smtClean="0"/>
          </a:p>
          <a:p>
            <a:pPr algn="just"/>
            <a:r>
              <a:rPr lang="en-GB" sz="2000" dirty="0" smtClean="0"/>
              <a:t>Triangulation </a:t>
            </a:r>
            <a:r>
              <a:rPr lang="en-GB" sz="2000" dirty="0"/>
              <a:t>may come at various stages of the research process. </a:t>
            </a:r>
            <a:endParaRPr lang="en-GB" sz="2000" dirty="0" smtClean="0"/>
          </a:p>
          <a:p>
            <a:pPr algn="just"/>
            <a:r>
              <a:rPr lang="en-GB" sz="2000" dirty="0" smtClean="0"/>
              <a:t>As </a:t>
            </a:r>
            <a:r>
              <a:rPr lang="en-GB" sz="2000" dirty="0"/>
              <a:t>opposed to relying on one single form of evidence or perspective as the basis for findings, multiple forms of diverse types of evidence are used to check the validity and reliability of the findings. </a:t>
            </a:r>
            <a:endParaRPr lang="en-US" sz="2000" dirty="0"/>
          </a:p>
        </p:txBody>
      </p:sp>
    </p:spTree>
    <p:extLst>
      <p:ext uri="{BB962C8B-B14F-4D97-AF65-F5344CB8AC3E}">
        <p14:creationId xmlns:p14="http://schemas.microsoft.com/office/powerpoint/2010/main" val="2927928221"/>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OTHER TYPES OF RESEARCH </a:t>
            </a:r>
            <a:r>
              <a:rPr lang="en-GB" b="1" dirty="0" smtClean="0"/>
              <a:t>DESIGNS:</a:t>
            </a:r>
            <a:r>
              <a:rPr lang="en-US" b="1" dirty="0"/>
              <a:t>Historical Research Design</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r>
              <a:rPr lang="en-US" sz="2000" dirty="0" smtClean="0"/>
              <a:t>Historical </a:t>
            </a:r>
            <a:r>
              <a:rPr lang="en-US" sz="2000" dirty="0"/>
              <a:t>research design involves the systematic investigation and analysis of past events, phenomena, or social processes to uncover patterns, trends, causes, and effects. </a:t>
            </a:r>
            <a:endParaRPr lang="en-US" sz="2000" dirty="0" smtClean="0"/>
          </a:p>
          <a:p>
            <a:pPr algn="just"/>
            <a:r>
              <a:rPr lang="en-US" sz="2000" dirty="0" smtClean="0"/>
              <a:t>It </a:t>
            </a:r>
            <a:r>
              <a:rPr lang="en-US" sz="2000" dirty="0"/>
              <a:t>seeks to understand how events unfolded over time, how they were influenced by various factors, and their implications for the present and future</a:t>
            </a:r>
            <a:r>
              <a:rPr lang="en-US" sz="2000" dirty="0" smtClean="0"/>
              <a:t>.</a:t>
            </a:r>
          </a:p>
          <a:p>
            <a:pPr algn="just"/>
            <a:r>
              <a:rPr lang="en-US" sz="2000" dirty="0"/>
              <a:t>The steps in historical research are: formulate an idea, formulate a plan, gather data, analyze data, and analyze the sources of data.</a:t>
            </a:r>
          </a:p>
          <a:p>
            <a:pPr algn="just"/>
            <a:endParaRPr lang="en-US" sz="2000" dirty="0"/>
          </a:p>
        </p:txBody>
      </p:sp>
    </p:spTree>
    <p:extLst>
      <p:ext uri="{BB962C8B-B14F-4D97-AF65-F5344CB8AC3E}">
        <p14:creationId xmlns:p14="http://schemas.microsoft.com/office/powerpoint/2010/main" val="1719081169"/>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Characteristics of a </a:t>
            </a:r>
            <a:r>
              <a:rPr lang="en-GB" b="1" dirty="0"/>
              <a:t>good research design </a:t>
            </a:r>
            <a:endParaRPr lang="en-US" b="1" dirty="0"/>
          </a:p>
        </p:txBody>
      </p:sp>
      <p:sp>
        <p:nvSpPr>
          <p:cNvPr id="3" name="Content Placeholder 2"/>
          <p:cNvSpPr>
            <a:spLocks noGrp="1"/>
          </p:cNvSpPr>
          <p:nvPr>
            <p:ph idx="1"/>
          </p:nvPr>
        </p:nvSpPr>
        <p:spPr>
          <a:xfrm>
            <a:off x="609599" y="2160590"/>
            <a:ext cx="6771862" cy="3880773"/>
          </a:xfrm>
        </p:spPr>
        <p:txBody>
          <a:bodyPr>
            <a:normAutofit/>
          </a:bodyPr>
          <a:lstStyle/>
          <a:p>
            <a:pPr lvl="0" algn="just"/>
            <a:r>
              <a:rPr lang="en-GB" dirty="0" smtClean="0"/>
              <a:t>It </a:t>
            </a:r>
            <a:r>
              <a:rPr lang="en-GB" dirty="0"/>
              <a:t>should be based on the problem definition and research objectives</a:t>
            </a:r>
            <a:endParaRPr lang="en-US" dirty="0"/>
          </a:p>
          <a:p>
            <a:pPr lvl="0" algn="just"/>
            <a:r>
              <a:rPr lang="en-GB" dirty="0"/>
              <a:t>It should consider the extent of the rigor desired in relation to cost considerations</a:t>
            </a:r>
            <a:endParaRPr lang="en-US" dirty="0"/>
          </a:p>
          <a:p>
            <a:pPr lvl="0" algn="just"/>
            <a:r>
              <a:rPr lang="en-GB" dirty="0"/>
              <a:t>It should minimize the bias and maximize the reliability of the data collected and conclusions reached.</a:t>
            </a:r>
            <a:endParaRPr lang="en-US" dirty="0"/>
          </a:p>
          <a:p>
            <a:pPr lvl="0" algn="just"/>
            <a:r>
              <a:rPr lang="en-GB" dirty="0"/>
              <a:t>It should ensure adequate means of collecting data</a:t>
            </a:r>
            <a:endParaRPr lang="en-US" dirty="0"/>
          </a:p>
          <a:p>
            <a:pPr lvl="0" algn="just"/>
            <a:r>
              <a:rPr lang="en-GB" dirty="0"/>
              <a:t>The researcher must select the research design in light of the availability of skills to handle the particular design</a:t>
            </a:r>
            <a:endParaRPr lang="en-US" dirty="0"/>
          </a:p>
          <a:p>
            <a:pPr lvl="0" algn="just"/>
            <a:r>
              <a:rPr lang="en-GB" dirty="0"/>
              <a:t>The researcher must ensure that there is enough time or money to complete the study using the selected design.</a:t>
            </a:r>
            <a:endParaRPr lang="en-US" dirty="0"/>
          </a:p>
        </p:txBody>
      </p:sp>
    </p:spTree>
    <p:extLst>
      <p:ext uri="{BB962C8B-B14F-4D97-AF65-F5344CB8AC3E}">
        <p14:creationId xmlns:p14="http://schemas.microsoft.com/office/powerpoint/2010/main" val="500512414"/>
      </p:ext>
    </p:extLst>
  </p:cSld>
  <p:clrMapOvr>
    <a:masterClrMapping/>
  </p:clrMapOvr>
  <mc:AlternateContent xmlns:mc="http://schemas.openxmlformats.org/markup-compatibility/2006" xmlns:p14="http://schemas.microsoft.com/office/powerpoint/2010/main">
    <mc:Choice Requires="p14">
      <p:transition spd="slow" p14:dur="4000">
        <p14:ferris dir="l"/>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End of lesson five</a:t>
            </a:r>
            <a:endParaRPr lang="en-US" dirty="0"/>
          </a:p>
        </p:txBody>
      </p:sp>
      <p:sp>
        <p:nvSpPr>
          <p:cNvPr id="3" name="Content Placeholder 2"/>
          <p:cNvSpPr>
            <a:spLocks noGrp="1"/>
          </p:cNvSpPr>
          <p:nvPr>
            <p:ph idx="1"/>
          </p:nvPr>
        </p:nvSpPr>
        <p:spPr/>
        <p:txBody>
          <a:bodyPr/>
          <a:lstStyle/>
          <a:p>
            <a:pPr marL="0" indent="0">
              <a:buNone/>
            </a:pPr>
            <a:r>
              <a:rPr lang="en-US" dirty="0" smtClean="0"/>
              <a:t>References: </a:t>
            </a:r>
          </a:p>
          <a:p>
            <a:pPr algn="just">
              <a:lnSpc>
                <a:spcPct val="100000"/>
              </a:lnSpc>
              <a:buFont typeface="Wingdings" panose="05000000000000000000" pitchFamily="2" charset="2"/>
              <a:buChar char="ü"/>
            </a:pPr>
            <a:r>
              <a:rPr lang="en-US" dirty="0">
                <a:latin typeface="Arial" panose="020B0604020202020204" pitchFamily="34" charset="0"/>
                <a:cs typeface="Arial" panose="020B0604020202020204" pitchFamily="34" charset="0"/>
              </a:rPr>
              <a:t>Research methods for business: A skill-building approach. </a:t>
            </a:r>
            <a:r>
              <a:rPr lang="en-US" dirty="0" err="1">
                <a:latin typeface="Arial" panose="020B0604020202020204" pitchFamily="34" charset="0"/>
                <a:cs typeface="Arial" panose="020B0604020202020204" pitchFamily="34" charset="0"/>
              </a:rPr>
              <a:t>Sekaran</a:t>
            </a:r>
            <a:r>
              <a:rPr lang="en-US" dirty="0">
                <a:latin typeface="Arial" panose="020B0604020202020204" pitchFamily="34" charset="0"/>
                <a:cs typeface="Arial" panose="020B0604020202020204" pitchFamily="34" charset="0"/>
              </a:rPr>
              <a:t>, U., &amp; </a:t>
            </a:r>
            <a:r>
              <a:rPr lang="en-US" dirty="0" err="1">
                <a:latin typeface="Arial" panose="020B0604020202020204" pitchFamily="34" charset="0"/>
                <a:cs typeface="Arial" panose="020B0604020202020204" pitchFamily="34" charset="0"/>
              </a:rPr>
              <a:t>Bougie</a:t>
            </a:r>
            <a:r>
              <a:rPr lang="en-US" dirty="0">
                <a:latin typeface="Arial" panose="020B0604020202020204" pitchFamily="34" charset="0"/>
                <a:cs typeface="Arial" panose="020B0604020202020204" pitchFamily="34" charset="0"/>
              </a:rPr>
              <a:t>, R. John Wiley &amp; Sons, Inc.,2013.</a:t>
            </a:r>
          </a:p>
          <a:p>
            <a:pPr algn="just">
              <a:lnSpc>
                <a:spcPct val="100000"/>
              </a:lnSpc>
              <a:buFont typeface="Wingdings" panose="05000000000000000000" pitchFamily="2" charset="2"/>
              <a:buChar char="ü"/>
            </a:pPr>
            <a:r>
              <a:rPr lang="en-US" dirty="0">
                <a:latin typeface="Arial" panose="020B0604020202020204" pitchFamily="34" charset="0"/>
                <a:cs typeface="Arial" panose="020B0604020202020204" pitchFamily="34" charset="0"/>
              </a:rPr>
              <a:t>Research methods: Quantitative and qualitative approaches. </a:t>
            </a:r>
            <a:r>
              <a:rPr lang="en-US" dirty="0" err="1">
                <a:latin typeface="Arial" panose="020B0604020202020204" pitchFamily="34" charset="0"/>
                <a:cs typeface="Arial" panose="020B0604020202020204" pitchFamily="34" charset="0"/>
              </a:rPr>
              <a:t>Mugenda</a:t>
            </a:r>
            <a:r>
              <a:rPr lang="en-US" dirty="0">
                <a:latin typeface="Arial" panose="020B0604020202020204" pitchFamily="34" charset="0"/>
                <a:cs typeface="Arial" panose="020B0604020202020204" pitchFamily="34" charset="0"/>
              </a:rPr>
              <a:t>, O. M. &amp; </a:t>
            </a:r>
            <a:r>
              <a:rPr lang="en-US" dirty="0" err="1">
                <a:latin typeface="Arial" panose="020B0604020202020204" pitchFamily="34" charset="0"/>
                <a:cs typeface="Arial" panose="020B0604020202020204" pitchFamily="34" charset="0"/>
              </a:rPr>
              <a:t>Mugenda</a:t>
            </a:r>
            <a:r>
              <a:rPr lang="en-US" dirty="0">
                <a:latin typeface="Arial" panose="020B0604020202020204" pitchFamily="34" charset="0"/>
                <a:cs typeface="Arial" panose="020B0604020202020204" pitchFamily="34" charset="0"/>
              </a:rPr>
              <a:t>, A. G. Nairobi: ACTS Press, 2003. </a:t>
            </a:r>
          </a:p>
          <a:p>
            <a:pPr algn="just">
              <a:lnSpc>
                <a:spcPct val="100000"/>
              </a:lnSpc>
              <a:buFont typeface="Wingdings" panose="05000000000000000000" pitchFamily="2" charset="2"/>
              <a:buChar char="ü"/>
            </a:pPr>
            <a:r>
              <a:rPr lang="en-US" dirty="0">
                <a:latin typeface="Arial" panose="020B0604020202020204" pitchFamily="34" charset="0"/>
                <a:cs typeface="Arial" panose="020B0604020202020204" pitchFamily="34" charset="0"/>
              </a:rPr>
              <a:t>Research for Business students (5th Ed.). Saunders et al. London: Prentice Hall, 2009. </a:t>
            </a:r>
          </a:p>
          <a:p>
            <a:pPr algn="just">
              <a:lnSpc>
                <a:spcPct val="100000"/>
              </a:lnSpc>
              <a:buFont typeface="Wingdings" panose="05000000000000000000" pitchFamily="2" charset="2"/>
              <a:buChar char="ü"/>
            </a:pPr>
            <a:r>
              <a:rPr lang="en-US" dirty="0">
                <a:latin typeface="Arial" panose="020B0604020202020204" pitchFamily="34" charset="0"/>
                <a:cs typeface="Arial" panose="020B0604020202020204" pitchFamily="34" charset="0"/>
              </a:rPr>
              <a:t>Qualitative research methods for the social sciences. Berg, B. L., Boston: Allyn Bacon, 2009</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4122106"/>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293</TotalTime>
  <Words>4015</Words>
  <Application>Microsoft Office PowerPoint</Application>
  <PresentationFormat>On-screen Show (4:3)</PresentationFormat>
  <Paragraphs>219</Paragraphs>
  <Slides>51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51</vt:i4>
      </vt:variant>
    </vt:vector>
  </HeadingPairs>
  <TitlesOfParts>
    <vt:vector size="56" baseType="lpstr">
      <vt:lpstr>Arial</vt:lpstr>
      <vt:lpstr>Trebuchet MS</vt:lpstr>
      <vt:lpstr>Wingdings</vt:lpstr>
      <vt:lpstr>Wingdings 3</vt:lpstr>
      <vt:lpstr>Facet</vt:lpstr>
      <vt:lpstr>RESEARCH METHODS AND TECHNICAL WRITING  BAR 301</vt:lpstr>
      <vt:lpstr>Learning objectives</vt:lpstr>
      <vt:lpstr>Part one</vt:lpstr>
      <vt:lpstr>STRATEGIES OF RESEARCH</vt:lpstr>
      <vt:lpstr>STRATEGIES OF RESEARCH: Experiments </vt:lpstr>
      <vt:lpstr>STRATEGIES OF RESEARCH: Case Study</vt:lpstr>
      <vt:lpstr>STRATEGIES OF RESEARCH: Survey </vt:lpstr>
      <vt:lpstr>RESEARCH DESIGNS</vt:lpstr>
      <vt:lpstr>RESEARCH DESIGNS BASED ON PURPOSE OF THE RESEARCH:  Descriptive research.  </vt:lpstr>
      <vt:lpstr>RESEARCH DESIGNS BASED ON PURPOSE OF THE RESEARCH:  Descriptive research.  </vt:lpstr>
      <vt:lpstr>RESEARCH DESIGNS BASED ON PURPOSE OF THE RESEARCH:  Descriptive research.  </vt:lpstr>
      <vt:lpstr>RESEARCH DESIGNS BASED ON PURPOSE OF THE RESEARCH:  Descriptive research.  </vt:lpstr>
      <vt:lpstr>RESEARCH DESIGNS BASED ON PURPOSE OF THE RESEARCH: Exploratory research.  </vt:lpstr>
      <vt:lpstr>RESEARCH DESIGNS BASED ON PURPOSE OF THE RESEARCH: Exploratory research.  </vt:lpstr>
      <vt:lpstr>RESEARCH DESIGNS BASED ON PURPOSE OF THE RESEARCH: Exploratory research.  </vt:lpstr>
      <vt:lpstr>RESEARCH DESIGNS BASED ON PURPOSE OF THE RESEARCH: Explanatory research. </vt:lpstr>
      <vt:lpstr>RESEARCH DESIGNS BASED ON PURPOSE OF THE RESEARCH: Explanatory research. </vt:lpstr>
      <vt:lpstr>RESEARCH DESIGNS BASED ON PURPOSE OF THE RESEARCH: Explanatory research. </vt:lpstr>
      <vt:lpstr>RESEARCH DESIGNS BASED ON PURPOSE OF THE RESEARCH: Explanatory research. </vt:lpstr>
      <vt:lpstr>RESEARCH DESIGNS BASED ON PURPOSE OF THE RESEARCH: Predictive research</vt:lpstr>
      <vt:lpstr>RESEARCH DESIGNS BASED ON PURPOSE OF THE RESEARCH: Predictive research</vt:lpstr>
      <vt:lpstr>RESEARCH DESIGNS BASED ON PURPOSE OF THE RESEARCH: Predictive research</vt:lpstr>
      <vt:lpstr>RESEARCH DESIGNS BASED ON PURPOSE OF THE RESEARCH: Predictive research</vt:lpstr>
      <vt:lpstr>RESEARCH DESIGNS BASED ON PURPOSE OF THE RESEARCH: Comparative research designs </vt:lpstr>
      <vt:lpstr>RESEARCH DESIGNS BASED ON PURPOSE OF THE RESEARCH: Comparative research designs </vt:lpstr>
      <vt:lpstr>RESEARCH DESIGNS BASED ON PURPOSE OF THE RESEARCH: Comparative research designs </vt:lpstr>
      <vt:lpstr>PowerPoint Presentation</vt:lpstr>
      <vt:lpstr>Part two</vt:lpstr>
      <vt:lpstr>RESEARCH DESIGNS BASED ON PURPOSE OF THE RESEARCH: Associational Research Design (Causal Versus Correlational)  </vt:lpstr>
      <vt:lpstr>RESEARCH DESIGNS BASED ON PURPOSE OF THE RESEARCH: Associational Research Design (Causal Versus Correlational)  </vt:lpstr>
      <vt:lpstr>RESEARCH DESIGNS BASED ON PURPOSE OF THE RESEARCH: Associational Research Design (Causal Versus Correlational)  </vt:lpstr>
      <vt:lpstr>RESEARCH DESIGNS BASED ON PURPOSE OF THE RESEARCH:  Evaluative research </vt:lpstr>
      <vt:lpstr>RESEARCH DESIGNS BASED ON PURPOSE OF THE RESEARCH:  Evaluative research </vt:lpstr>
      <vt:lpstr>RESEARCH DESIGNS BASED ON PURPOSE OF THE RESEARCH:  Evaluative research </vt:lpstr>
      <vt:lpstr>RESEARCH DESIGNS BASED ON PURPOSE OF THE RESEARCH:  Evaluative research </vt:lpstr>
      <vt:lpstr>RESEARCH DESIGNS BASED ON PURPOSE OF THE RESEARCH: Analytical research  </vt:lpstr>
      <vt:lpstr>RESEARCH DESIGNS BASED ON PURPOSE OF THE RESEARCH: Analytical research  </vt:lpstr>
      <vt:lpstr>RESEARCH DESIGNS BASED ON TIME SERIES: Longitudinal research </vt:lpstr>
      <vt:lpstr>RESEARCH DESIGNS BASED ON TIME SERIES: Longitudinal research </vt:lpstr>
      <vt:lpstr>RESEARCH DESIGNS BASED ON TIME SERIES: Longitudinal research </vt:lpstr>
      <vt:lpstr>RESEARCH DESIGNS BASED ON TIME SERIES: Cross-sectional research </vt:lpstr>
      <vt:lpstr>RESEARCH DESIGNS BASED ON TIME SERIES: Cross-sectional research </vt:lpstr>
      <vt:lpstr>RESEARCH DESIGNS BASED ON TIME SERIES: Cross-sectional research </vt:lpstr>
      <vt:lpstr>RESEARCH DESIGNS BASED ON TIME SERIES:Panel Data Research  </vt:lpstr>
      <vt:lpstr>OTHER TYPES OF RESEARCH DESIGNS: Ethnographical research</vt:lpstr>
      <vt:lpstr>OTHER TYPES OF RESEARCH DESIGNS: Action Research</vt:lpstr>
      <vt:lpstr>OTHER TYPES OF RESEARCH DESIGNS: Participatory Research </vt:lpstr>
      <vt:lpstr>OTHER TYPES OF RESEARCH DESIGNS: Triangulation</vt:lpstr>
      <vt:lpstr>OTHER TYPES OF RESEARCH DESIGNS:Historical Research Design </vt:lpstr>
      <vt:lpstr>Characteristics of a good research design </vt:lpstr>
      <vt:lpstr>End of lesson five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Types, Approaches, Strategies Of Research And Research Designs</dc:title>
  <dc:creator>Kahuthia</dc:creator>
  <cp:lastModifiedBy>Kahuthia</cp:lastModifiedBy>
  <cp:revision>26</cp:revision>
  <dcterms:created xsi:type="dcterms:W3CDTF">2024-04-22T08:28:51Z</dcterms:created>
  <dcterms:modified xsi:type="dcterms:W3CDTF">2024-04-22T13:26:57Z</dcterms:modified>
</cp:coreProperties>
</file>