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96" r:id="rId1"/>
  </p:sldMasterIdLst>
  <p:notesMasterIdLst>
    <p:notesMasterId r:id="rId44"/>
  </p:notesMasterIdLst>
  <p:sldIdLst>
    <p:sldId id="256" r:id="rId2"/>
    <p:sldId id="293" r:id="rId3"/>
    <p:sldId id="294"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1" r:id="rId18"/>
    <p:sldId id="295" r:id="rId19"/>
    <p:sldId id="296" r:id="rId20"/>
    <p:sldId id="272" r:id="rId21"/>
    <p:sldId id="278" r:id="rId22"/>
    <p:sldId id="273" r:id="rId23"/>
    <p:sldId id="274" r:id="rId24"/>
    <p:sldId id="275" r:id="rId25"/>
    <p:sldId id="276" r:id="rId26"/>
    <p:sldId id="277" r:id="rId27"/>
    <p:sldId id="279" r:id="rId28"/>
    <p:sldId id="280" r:id="rId29"/>
    <p:sldId id="281" r:id="rId30"/>
    <p:sldId id="282" r:id="rId31"/>
    <p:sldId id="283" r:id="rId32"/>
    <p:sldId id="284" r:id="rId33"/>
    <p:sldId id="285" r:id="rId34"/>
    <p:sldId id="286" r:id="rId35"/>
    <p:sldId id="288" r:id="rId36"/>
    <p:sldId id="287" r:id="rId37"/>
    <p:sldId id="289" r:id="rId38"/>
    <p:sldId id="290" r:id="rId39"/>
    <p:sldId id="291" r:id="rId40"/>
    <p:sldId id="292" r:id="rId41"/>
    <p:sldId id="297" r:id="rId42"/>
    <p:sldId id="298" r:id="rId4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snapToGrid="0">
      <p:cViewPr varScale="1">
        <p:scale>
          <a:sx n="72" d="100"/>
          <a:sy n="72" d="100"/>
        </p:scale>
        <p:origin x="1344"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642C90A-058A-4D36-9288-36D62C691F85}" type="datetimeFigureOut">
              <a:rPr lang="en-US" smtClean="0"/>
              <a:t>5/15/2024</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659860-1F57-4BBA-8208-7EB44EAF2EFA}" type="slidenum">
              <a:rPr lang="en-US" smtClean="0"/>
              <a:t>‹#›</a:t>
            </a:fld>
            <a:endParaRPr lang="en-US"/>
          </a:p>
        </p:txBody>
      </p:sp>
    </p:spTree>
    <p:extLst>
      <p:ext uri="{BB962C8B-B14F-4D97-AF65-F5344CB8AC3E}">
        <p14:creationId xmlns:p14="http://schemas.microsoft.com/office/powerpoint/2010/main" val="4541813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CE4F85B-B05D-439C-AD95-F82CC41F3644}" type="datetime1">
              <a:rPr lang="en-US" smtClean="0"/>
              <a:t>5/15/2024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33356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87C34AD-CBC0-489A-A16E-91157D1C8241}" type="datetime1">
              <a:rPr lang="en-US" smtClean="0"/>
              <a:t>5/15/2024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365055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B21A19B-8D9C-4D9E-A719-3B05274E024D}" type="datetime1">
              <a:rPr lang="en-US" smtClean="0"/>
              <a:t>5/15/2024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4388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85E5783-4FAC-428B-B19C-DE3991710F8B}" type="datetime1">
              <a:rPr lang="en-US" smtClean="0"/>
              <a:t>5/15/2024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9953792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22960" y="2582334"/>
            <a:ext cx="370332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63440" y="2582334"/>
            <a:ext cx="370332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EB37D79-C7F2-413F-970F-733D9F54A9C8}" type="datetime1">
              <a:rPr lang="en-US" smtClean="0"/>
              <a:t>5/15/2024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332281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5C52B70-EDF7-4200-9E78-7FFF6686CD48}" type="datetime1">
              <a:rPr lang="en-US" smtClean="0"/>
              <a:t>5/15/2024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747932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6A03DB3F-97FA-4BBE-B662-6AF8284F12C0}" type="datetime1">
              <a:rPr lang="en-US" smtClean="0"/>
              <a:t>5/15/2024</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96670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0957D039-CB81-446D-A867-722A64EDD84A}" type="datetime1">
              <a:rPr lang="en-US" smtClean="0"/>
              <a:t>5/15/2024</a:t>
            </a:fld>
            <a:endParaRPr lang="en-US" dirty="0"/>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D22F896-40B5-4ADD-8801-0D06FADFA095}" type="slidenum">
              <a:rPr lang="en-US" smtClean="0"/>
              <a:t>‹#›</a:t>
            </a:fld>
            <a:endParaRPr lang="en-US" dirty="0"/>
          </a:p>
        </p:txBody>
      </p:sp>
    </p:spTree>
    <p:extLst>
      <p:ext uri="{BB962C8B-B14F-4D97-AF65-F5344CB8AC3E}">
        <p14:creationId xmlns:p14="http://schemas.microsoft.com/office/powerpoint/2010/main" val="3435760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5234"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60"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78A4728-B363-4CF8-9909-31583022919D}" type="datetime1">
              <a:rPr lang="en-US" smtClean="0"/>
              <a:t>5/15/2024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28344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367AB12-DF9B-4270-A683-9EEE2B3D549F}" type="datetime1">
              <a:rPr lang="en-US" smtClean="0"/>
              <a:t>5/15/2024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711274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2302"/>
            <a:ext cx="1971675" cy="57598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2302"/>
            <a:ext cx="5800725" cy="5759898"/>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F52D1C2-B91F-4E10-9CDF-EC37086743DE}" type="datetime1">
              <a:rPr lang="en-US" smtClean="0"/>
              <a:t>5/15/2024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755669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E68D2D98-78D6-4E2D-B541-1F1D0BA6CE37}" type="datetime1">
              <a:rPr lang="en-US" smtClean="0"/>
              <a:t>5/15/2024</a:t>
            </a:fld>
            <a:endParaRPr lang="en-US" dirty="0"/>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6D22F896-40B5-4ADD-8801-0D06FADFA095}" type="slidenum">
              <a:rPr lang="en-US" smtClean="0"/>
              <a:pPr/>
              <a:t>‹#›</a:t>
            </a:fld>
            <a:endParaRPr lang="en-US" dirty="0"/>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36566460"/>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www.hufocw.org/"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5038" y="281281"/>
            <a:ext cx="7543800" cy="3566160"/>
          </a:xfrm>
        </p:spPr>
        <p:txBody>
          <a:bodyPr>
            <a:noAutofit/>
          </a:bodyPr>
          <a:lstStyle/>
          <a:p>
            <a:pPr algn="ctr"/>
            <a:r>
              <a:rPr lang="en-US" sz="5400" b="1" dirty="0">
                <a:latin typeface="Arial" panose="020B0604020202020204" pitchFamily="34" charset="0"/>
                <a:cs typeface="Arial" panose="020B0604020202020204" pitchFamily="34" charset="0"/>
              </a:rPr>
              <a:t>RESEARCH METHODS AND TECHNICAL WRITING </a:t>
            </a:r>
            <a:br>
              <a:rPr lang="en-US" sz="5400" b="1" dirty="0">
                <a:latin typeface="Arial" panose="020B0604020202020204" pitchFamily="34" charset="0"/>
                <a:cs typeface="Arial" panose="020B0604020202020204" pitchFamily="34" charset="0"/>
              </a:rPr>
            </a:br>
            <a:r>
              <a:rPr lang="en-US" sz="5400" b="1" dirty="0">
                <a:latin typeface="Arial" panose="020B0604020202020204" pitchFamily="34" charset="0"/>
                <a:cs typeface="Arial" panose="020B0604020202020204" pitchFamily="34" charset="0"/>
              </a:rPr>
              <a:t>BAR </a:t>
            </a:r>
            <a:r>
              <a:rPr lang="en-US" sz="5400" b="1" dirty="0" smtClean="0">
                <a:latin typeface="Arial" panose="020B0604020202020204" pitchFamily="34" charset="0"/>
                <a:cs typeface="Arial" panose="020B0604020202020204" pitchFamily="34" charset="0"/>
              </a:rPr>
              <a:t>301</a:t>
            </a:r>
            <a:endParaRPr lang="en-US" sz="5400" dirty="0"/>
          </a:p>
        </p:txBody>
      </p:sp>
      <p:sp>
        <p:nvSpPr>
          <p:cNvPr id="3" name="Subtitle 2"/>
          <p:cNvSpPr>
            <a:spLocks noGrp="1"/>
          </p:cNvSpPr>
          <p:nvPr>
            <p:ph type="subTitle" idx="1"/>
          </p:nvPr>
        </p:nvSpPr>
        <p:spPr>
          <a:xfrm>
            <a:off x="825038" y="4455620"/>
            <a:ext cx="7543800" cy="1713167"/>
          </a:xfrm>
        </p:spPr>
        <p:txBody>
          <a:bodyPr>
            <a:normAutofit/>
          </a:bodyPr>
          <a:lstStyle/>
          <a:p>
            <a:pPr algn="ctr"/>
            <a:r>
              <a:rPr lang="en-US" sz="2800" b="1" dirty="0">
                <a:latin typeface="Arial" panose="020B0604020202020204" pitchFamily="34" charset="0"/>
                <a:cs typeface="Arial" panose="020B0604020202020204" pitchFamily="34" charset="0"/>
              </a:rPr>
              <a:t>WEEK 7: THE LITERATURE REVIEW</a:t>
            </a:r>
          </a:p>
          <a:p>
            <a:pPr algn="ctr"/>
            <a:r>
              <a:rPr lang="en-US" b="1" dirty="0">
                <a:latin typeface="Arial" panose="020B0604020202020204" pitchFamily="34" charset="0"/>
                <a:cs typeface="Arial" panose="020B0604020202020204" pitchFamily="34" charset="0"/>
              </a:rPr>
              <a:t>BY </a:t>
            </a:r>
          </a:p>
          <a:p>
            <a:pPr algn="ctr"/>
            <a:r>
              <a:rPr lang="en-US" dirty="0">
                <a:latin typeface="Arial" panose="020B0604020202020204" pitchFamily="34" charset="0"/>
                <a:cs typeface="Arial" panose="020B0604020202020204" pitchFamily="34" charset="0"/>
              </a:rPr>
              <a:t>Dr. Julius Kahuthia </a:t>
            </a:r>
            <a:r>
              <a:rPr lang="en-US" dirty="0" err="1">
                <a:latin typeface="Arial" panose="020B0604020202020204" pitchFamily="34" charset="0"/>
                <a:cs typeface="Arial" panose="020B0604020202020204" pitchFamily="34" charset="0"/>
              </a:rPr>
              <a:t>Mwangi</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640253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fracture"/>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Learning outcomes</a:t>
            </a:r>
            <a:endParaRPr lang="en-US" dirty="0"/>
          </a:p>
        </p:txBody>
      </p:sp>
      <p:sp>
        <p:nvSpPr>
          <p:cNvPr id="3" name="Content Placeholder 2"/>
          <p:cNvSpPr>
            <a:spLocks noGrp="1"/>
          </p:cNvSpPr>
          <p:nvPr>
            <p:ph idx="1"/>
          </p:nvPr>
        </p:nvSpPr>
        <p:spPr/>
        <p:txBody>
          <a:bodyPr/>
          <a:lstStyle/>
          <a:p>
            <a:r>
              <a:rPr lang="en-US" dirty="0" smtClean="0">
                <a:latin typeface="Arial" panose="020B0604020202020204" pitchFamily="34" charset="0"/>
                <a:cs typeface="Arial" panose="020B0604020202020204" pitchFamily="34" charset="0"/>
              </a:rPr>
              <a:t>By the end of this lesson, you should be able to;</a:t>
            </a:r>
          </a:p>
          <a:p>
            <a:pPr marL="749808" lvl="1" indent="-457200">
              <a:lnSpc>
                <a:spcPct val="150000"/>
              </a:lnSpc>
              <a:buFont typeface="+mj-lt"/>
              <a:buAutoNum type="alphaLcParenR"/>
            </a:pPr>
            <a:r>
              <a:rPr lang="en-US" sz="2000" dirty="0" smtClean="0">
                <a:latin typeface="Arial" panose="020B0604020202020204" pitchFamily="34" charset="0"/>
                <a:cs typeface="Arial" panose="020B0604020202020204" pitchFamily="34" charset="0"/>
              </a:rPr>
              <a:t>Identify sources of literature in research</a:t>
            </a:r>
          </a:p>
          <a:p>
            <a:pPr marL="749808" lvl="1" indent="-457200">
              <a:lnSpc>
                <a:spcPct val="150000"/>
              </a:lnSpc>
              <a:buFont typeface="+mj-lt"/>
              <a:buAutoNum type="alphaLcParenR"/>
            </a:pPr>
            <a:r>
              <a:rPr lang="en-US" sz="2000" dirty="0" smtClean="0">
                <a:latin typeface="Arial" panose="020B0604020202020204" pitchFamily="34" charset="0"/>
                <a:cs typeface="Arial" panose="020B0604020202020204" pitchFamily="34" charset="0"/>
              </a:rPr>
              <a:t>Explain the importance of literature review</a:t>
            </a:r>
          </a:p>
          <a:p>
            <a:pPr marL="749808" lvl="1" indent="-457200">
              <a:lnSpc>
                <a:spcPct val="150000"/>
              </a:lnSpc>
              <a:buFont typeface="+mj-lt"/>
              <a:buAutoNum type="alphaLcParenR"/>
            </a:pPr>
            <a:r>
              <a:rPr lang="en-US" sz="2000" dirty="0" smtClean="0">
                <a:latin typeface="Arial" panose="020B0604020202020204" pitchFamily="34" charset="0"/>
                <a:cs typeface="Arial" panose="020B0604020202020204" pitchFamily="34" charset="0"/>
              </a:rPr>
              <a:t>Discuss the various types of literature review</a:t>
            </a:r>
          </a:p>
          <a:p>
            <a:pPr marL="749808" lvl="1" indent="-457200">
              <a:lnSpc>
                <a:spcPct val="150000"/>
              </a:lnSpc>
              <a:buFont typeface="+mj-lt"/>
              <a:buAutoNum type="alphaLcParenR"/>
            </a:pPr>
            <a:r>
              <a:rPr lang="en-US" sz="2000" dirty="0" smtClean="0">
                <a:latin typeface="Arial" panose="020B0604020202020204" pitchFamily="34" charset="0"/>
                <a:cs typeface="Arial" panose="020B0604020202020204" pitchFamily="34" charset="0"/>
              </a:rPr>
              <a:t>Explain the various ways of presenting </a:t>
            </a:r>
            <a:r>
              <a:rPr lang="en-US" sz="2000" dirty="0" err="1" smtClean="0">
                <a:latin typeface="Arial" panose="020B0604020202020204" pitchFamily="34" charset="0"/>
                <a:cs typeface="Arial" panose="020B0604020202020204" pitchFamily="34" charset="0"/>
              </a:rPr>
              <a:t>literatur</a:t>
            </a:r>
            <a:endParaRPr lang="en-US" dirty="0" smtClean="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2</a:t>
            </a:fld>
            <a:endParaRPr lang="en-US" dirty="0"/>
          </a:p>
        </p:txBody>
      </p:sp>
    </p:spTree>
    <p:extLst>
      <p:ext uri="{BB962C8B-B14F-4D97-AF65-F5344CB8AC3E}">
        <p14:creationId xmlns:p14="http://schemas.microsoft.com/office/powerpoint/2010/main" val="1998613449"/>
      </p:ext>
    </p:extLst>
  </p:cSld>
  <p:clrMapOvr>
    <a:masterClrMapping/>
  </p:clrMapOvr>
  <mc:AlternateContent xmlns:mc="http://schemas.openxmlformats.org/markup-compatibility/2006" xmlns:p14="http://schemas.microsoft.com/office/powerpoint/2010/main">
    <mc:Choice Requires="p14">
      <p:transition spd="slow" p14:dur="4000">
        <p:randomBar dir="vert"/>
      </p:transition>
    </mc:Choice>
    <mc:Fallback xmlns="">
      <p:transition spd="slow">
        <p:randomBar dir="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one</a:t>
            </a:r>
            <a:endParaRPr lang="en-US" dirty="0"/>
          </a:p>
        </p:txBody>
      </p:sp>
      <p:sp>
        <p:nvSpPr>
          <p:cNvPr id="3" name="Content Placeholder 2"/>
          <p:cNvSpPr>
            <a:spLocks noGrp="1"/>
          </p:cNvSpPr>
          <p:nvPr>
            <p:ph idx="1"/>
          </p:nvPr>
        </p:nvSpPr>
        <p:spPr/>
        <p:txBody>
          <a:bodyPr/>
          <a:lstStyle/>
          <a:p>
            <a:pPr>
              <a:lnSpc>
                <a:spcPct val="200000"/>
              </a:lnSpc>
              <a:buFont typeface="Wingdings" panose="05000000000000000000" pitchFamily="2" charset="2"/>
              <a:buChar char="Ø"/>
            </a:pPr>
            <a:r>
              <a:rPr lang="en-US" dirty="0" smtClean="0">
                <a:latin typeface="Arial" panose="020B0604020202020204" pitchFamily="34" charset="0"/>
                <a:cs typeface="Arial" panose="020B0604020202020204" pitchFamily="34" charset="0"/>
              </a:rPr>
              <a:t>Introduction</a:t>
            </a:r>
          </a:p>
          <a:p>
            <a:pPr>
              <a:lnSpc>
                <a:spcPct val="200000"/>
              </a:lnSpc>
              <a:buFont typeface="Wingdings" panose="05000000000000000000" pitchFamily="2" charset="2"/>
              <a:buChar char="Ø"/>
            </a:pPr>
            <a:r>
              <a:rPr lang="en-US" dirty="0">
                <a:latin typeface="Arial" panose="020B0604020202020204" pitchFamily="34" charset="0"/>
                <a:cs typeface="Arial" panose="020B0604020202020204" pitchFamily="34" charset="0"/>
              </a:rPr>
              <a:t>Sources of </a:t>
            </a:r>
            <a:r>
              <a:rPr lang="en-US" dirty="0" smtClean="0">
                <a:latin typeface="Arial" panose="020B0604020202020204" pitchFamily="34" charset="0"/>
                <a:cs typeface="Arial" panose="020B0604020202020204" pitchFamily="34" charset="0"/>
              </a:rPr>
              <a:t>literature</a:t>
            </a:r>
          </a:p>
          <a:p>
            <a:pPr>
              <a:lnSpc>
                <a:spcPct val="200000"/>
              </a:lnSpc>
              <a:buFont typeface="Wingdings" panose="05000000000000000000" pitchFamily="2" charset="2"/>
              <a:buChar char="Ø"/>
            </a:pPr>
            <a:r>
              <a:rPr lang="en-US" dirty="0">
                <a:latin typeface="Arial" panose="020B0604020202020204" pitchFamily="34" charset="0"/>
                <a:cs typeface="Arial" panose="020B0604020202020204" pitchFamily="34" charset="0"/>
              </a:rPr>
              <a:t>Importance of Literature </a:t>
            </a:r>
            <a:r>
              <a:rPr lang="en-US" dirty="0" smtClean="0">
                <a:latin typeface="Arial" panose="020B0604020202020204" pitchFamily="34" charset="0"/>
                <a:cs typeface="Arial" panose="020B0604020202020204" pitchFamily="34" charset="0"/>
              </a:rPr>
              <a:t>Review</a:t>
            </a:r>
          </a:p>
          <a:p>
            <a:pPr>
              <a:lnSpc>
                <a:spcPct val="200000"/>
              </a:lnSpc>
              <a:buFont typeface="Wingdings" panose="05000000000000000000" pitchFamily="2" charset="2"/>
              <a:buChar char="Ø"/>
            </a:pPr>
            <a:r>
              <a:rPr lang="en-US" dirty="0">
                <a:latin typeface="Arial" panose="020B0604020202020204" pitchFamily="34" charset="0"/>
                <a:cs typeface="Arial" panose="020B0604020202020204" pitchFamily="34" charset="0"/>
              </a:rPr>
              <a:t>The purpose of a literature </a:t>
            </a:r>
          </a:p>
          <a:p>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3</a:t>
            </a:fld>
            <a:endParaRPr lang="en-US" dirty="0"/>
          </a:p>
        </p:txBody>
      </p:sp>
    </p:spTree>
    <p:extLst>
      <p:ext uri="{BB962C8B-B14F-4D97-AF65-F5344CB8AC3E}">
        <p14:creationId xmlns:p14="http://schemas.microsoft.com/office/powerpoint/2010/main" val="39301292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 </a:t>
            </a:r>
          </a:p>
        </p:txBody>
      </p:sp>
      <p:sp>
        <p:nvSpPr>
          <p:cNvPr id="3" name="Content Placeholder 2"/>
          <p:cNvSpPr>
            <a:spLocks noGrp="1"/>
          </p:cNvSpPr>
          <p:nvPr>
            <p:ph idx="1"/>
          </p:nvPr>
        </p:nvSpPr>
        <p:spPr/>
        <p:txBody>
          <a:bodyPr>
            <a:normAutofit/>
          </a:bodyPr>
          <a:lstStyle/>
          <a:p>
            <a:pPr algn="just">
              <a:lnSpc>
                <a:spcPct val="150000"/>
              </a:lnSpc>
              <a:buFont typeface="Wingdings" panose="05000000000000000000" pitchFamily="2" charset="2"/>
              <a:buChar char="§"/>
            </a:pPr>
            <a:r>
              <a:rPr lang="en-US" dirty="0">
                <a:latin typeface="Arial" panose="020B0604020202020204" pitchFamily="34" charset="0"/>
                <a:cs typeface="Arial" panose="020B0604020202020204" pitchFamily="34" charset="0"/>
              </a:rPr>
              <a:t>A </a:t>
            </a:r>
            <a:r>
              <a:rPr lang="en-US" b="1" dirty="0">
                <a:solidFill>
                  <a:srgbClr val="FF0000"/>
                </a:solidFill>
                <a:latin typeface="Arial" panose="020B0604020202020204" pitchFamily="34" charset="0"/>
                <a:cs typeface="Arial" panose="020B0604020202020204" pitchFamily="34" charset="0"/>
              </a:rPr>
              <a:t>LITERATURE REVIEW</a:t>
            </a:r>
            <a:r>
              <a:rPr lang="en-US" dirty="0">
                <a:latin typeface="Arial" panose="020B0604020202020204" pitchFamily="34" charset="0"/>
                <a:cs typeface="Arial" panose="020B0604020202020204" pitchFamily="34" charset="0"/>
              </a:rPr>
              <a:t> is a formal survey of professional literature that is pertinent to your particular question. </a:t>
            </a:r>
            <a:endParaRPr lang="en-US"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In </a:t>
            </a:r>
            <a:r>
              <a:rPr lang="en-US" dirty="0">
                <a:latin typeface="Arial" panose="020B0604020202020204" pitchFamily="34" charset="0"/>
                <a:cs typeface="Arial" panose="020B0604020202020204" pitchFamily="34" charset="0"/>
              </a:rPr>
              <a:t>this way you will find out exactly what others have learned in relation to your question. </a:t>
            </a:r>
            <a:endParaRPr lang="en-US"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This </a:t>
            </a:r>
            <a:r>
              <a:rPr lang="en-US" dirty="0">
                <a:latin typeface="Arial" panose="020B0604020202020204" pitchFamily="34" charset="0"/>
                <a:cs typeface="Arial" panose="020B0604020202020204" pitchFamily="34" charset="0"/>
              </a:rPr>
              <a:t>process will also help frame and focus your question and move you closer to the hypothesis or focused question</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4</a:t>
            </a:fld>
            <a:endParaRPr lang="en-US" dirty="0"/>
          </a:p>
        </p:txBody>
      </p:sp>
    </p:spTree>
    <p:extLst>
      <p:ext uri="{BB962C8B-B14F-4D97-AF65-F5344CB8AC3E}">
        <p14:creationId xmlns:p14="http://schemas.microsoft.com/office/powerpoint/2010/main" val="706219162"/>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 </a:t>
            </a:r>
          </a:p>
        </p:txBody>
      </p:sp>
      <p:sp>
        <p:nvSpPr>
          <p:cNvPr id="3" name="Content Placeholder 2"/>
          <p:cNvSpPr>
            <a:spLocks noGrp="1"/>
          </p:cNvSpPr>
          <p:nvPr>
            <p:ph idx="1"/>
          </p:nvPr>
        </p:nvSpPr>
        <p:spPr>
          <a:xfrm>
            <a:off x="822959" y="1845733"/>
            <a:ext cx="7543801" cy="4282111"/>
          </a:xfrm>
        </p:spPr>
        <p:txBody>
          <a:bodyPr>
            <a:normAutofit lnSpcReduction="10000"/>
          </a:bodyPr>
          <a:lstStyle/>
          <a:p>
            <a:pPr algn="just">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A </a:t>
            </a:r>
            <a:r>
              <a:rPr lang="en-US" dirty="0">
                <a:latin typeface="Arial" panose="020B0604020202020204" pitchFamily="34" charset="0"/>
                <a:cs typeface="Arial" panose="020B0604020202020204" pitchFamily="34" charset="0"/>
              </a:rPr>
              <a:t>literature review surveys books, scholarly articles, and any other sources relevant to a particular issue, area of research, or theory, and by so doing, provides a description, summary, and critical evaluation of these works in relation to the research problem being investigated. </a:t>
            </a:r>
            <a:endParaRPr lang="en-US"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Literature </a:t>
            </a:r>
            <a:r>
              <a:rPr lang="en-US" dirty="0">
                <a:latin typeface="Arial" panose="020B0604020202020204" pitchFamily="34" charset="0"/>
                <a:cs typeface="Arial" panose="020B0604020202020204" pitchFamily="34" charset="0"/>
              </a:rPr>
              <a:t>reviews are designed to provide an overview of sources you have explored while researching a particular topic and to demonstrate to your readers how your research fits within a larger field of study</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5</a:t>
            </a:fld>
            <a:endParaRPr lang="en-US" dirty="0"/>
          </a:p>
        </p:txBody>
      </p:sp>
    </p:spTree>
    <p:extLst>
      <p:ext uri="{BB962C8B-B14F-4D97-AF65-F5344CB8AC3E}">
        <p14:creationId xmlns:p14="http://schemas.microsoft.com/office/powerpoint/2010/main" val="101443811"/>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Sources of literature</a:t>
            </a:r>
            <a:endParaRPr lang="en-US" dirty="0"/>
          </a:p>
        </p:txBody>
      </p:sp>
      <p:sp>
        <p:nvSpPr>
          <p:cNvPr id="3" name="Content Placeholder 2"/>
          <p:cNvSpPr>
            <a:spLocks noGrp="1"/>
          </p:cNvSpPr>
          <p:nvPr>
            <p:ph idx="1"/>
          </p:nvPr>
        </p:nvSpPr>
        <p:spPr/>
        <p:txBody>
          <a:bodyPr>
            <a:normAutofit/>
          </a:bodyPr>
          <a:lstStyle/>
          <a:p>
            <a:pPr lvl="0" algn="just">
              <a:lnSpc>
                <a:spcPct val="150000"/>
              </a:lnSpc>
              <a:buFont typeface="Wingdings" panose="05000000000000000000" pitchFamily="2" charset="2"/>
              <a:buChar char="Ø"/>
            </a:pPr>
            <a:r>
              <a:rPr lang="en-US" b="1" dirty="0">
                <a:solidFill>
                  <a:srgbClr val="FF0000"/>
                </a:solidFill>
                <a:latin typeface="Arial" panose="020B0604020202020204" pitchFamily="34" charset="0"/>
                <a:cs typeface="Arial" panose="020B0604020202020204" pitchFamily="34" charset="0"/>
              </a:rPr>
              <a:t>Academic Journals</a:t>
            </a:r>
            <a:r>
              <a:rPr lang="en-US" dirty="0">
                <a:latin typeface="Arial" panose="020B0604020202020204" pitchFamily="34" charset="0"/>
                <a:cs typeface="Arial" panose="020B0604020202020204" pitchFamily="34" charset="0"/>
              </a:rPr>
              <a:t>: These are publications that contain articles written by experts in various fields. Journals are often peer-reviewed, meaning articles are evaluated by other experts before publication to ensure quality and credibility.</a:t>
            </a:r>
          </a:p>
          <a:p>
            <a:pPr lvl="0" algn="just">
              <a:lnSpc>
                <a:spcPct val="150000"/>
              </a:lnSpc>
              <a:buFont typeface="Wingdings" panose="05000000000000000000" pitchFamily="2" charset="2"/>
              <a:buChar char="Ø"/>
            </a:pPr>
            <a:r>
              <a:rPr lang="en-US" b="1" dirty="0">
                <a:solidFill>
                  <a:srgbClr val="FF0000"/>
                </a:solidFill>
                <a:latin typeface="Arial" panose="020B0604020202020204" pitchFamily="34" charset="0"/>
                <a:cs typeface="Arial" panose="020B0604020202020204" pitchFamily="34" charset="0"/>
              </a:rPr>
              <a:t>Books and Book Chapters</a:t>
            </a:r>
            <a:r>
              <a:rPr lang="en-US" dirty="0">
                <a:latin typeface="Arial" panose="020B0604020202020204" pitchFamily="34" charset="0"/>
                <a:cs typeface="Arial" panose="020B0604020202020204" pitchFamily="34" charset="0"/>
              </a:rPr>
              <a:t>: Books provide in-depth coverage of topics and are often written by experts in the field. Book chapters can also be valuable sources of literature, offering focused discussions on specific aspects of a topic</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6</a:t>
            </a:fld>
            <a:endParaRPr lang="en-US" dirty="0"/>
          </a:p>
        </p:txBody>
      </p:sp>
    </p:spTree>
    <p:extLst>
      <p:ext uri="{BB962C8B-B14F-4D97-AF65-F5344CB8AC3E}">
        <p14:creationId xmlns:p14="http://schemas.microsoft.com/office/powerpoint/2010/main" val="2202809491"/>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Sources of literature</a:t>
            </a:r>
            <a:endParaRPr lang="en-US" dirty="0"/>
          </a:p>
        </p:txBody>
      </p:sp>
      <p:sp>
        <p:nvSpPr>
          <p:cNvPr id="3" name="Content Placeholder 2"/>
          <p:cNvSpPr>
            <a:spLocks noGrp="1"/>
          </p:cNvSpPr>
          <p:nvPr>
            <p:ph idx="1"/>
          </p:nvPr>
        </p:nvSpPr>
        <p:spPr/>
        <p:txBody>
          <a:bodyPr>
            <a:noAutofit/>
          </a:bodyPr>
          <a:lstStyle/>
          <a:p>
            <a:pPr lvl="0" algn="just">
              <a:lnSpc>
                <a:spcPct val="150000"/>
              </a:lnSpc>
              <a:buFont typeface="Wingdings" panose="05000000000000000000" pitchFamily="2" charset="2"/>
              <a:buChar char="Ø"/>
            </a:pPr>
            <a:r>
              <a:rPr lang="en-US" b="1" dirty="0" smtClean="0">
                <a:solidFill>
                  <a:srgbClr val="FF0000"/>
                </a:solidFill>
                <a:latin typeface="Arial" panose="020B0604020202020204" pitchFamily="34" charset="0"/>
                <a:cs typeface="Arial" panose="020B0604020202020204" pitchFamily="34" charset="0"/>
              </a:rPr>
              <a:t>Conference </a:t>
            </a:r>
            <a:r>
              <a:rPr lang="en-US" b="1" dirty="0">
                <a:solidFill>
                  <a:srgbClr val="FF0000"/>
                </a:solidFill>
                <a:latin typeface="Arial" panose="020B0604020202020204" pitchFamily="34" charset="0"/>
                <a:cs typeface="Arial" panose="020B0604020202020204" pitchFamily="34" charset="0"/>
              </a:rPr>
              <a:t>Proceedings</a:t>
            </a:r>
            <a:r>
              <a:rPr lang="en-US" dirty="0">
                <a:latin typeface="Arial" panose="020B0604020202020204" pitchFamily="34" charset="0"/>
                <a:cs typeface="Arial" panose="020B0604020202020204" pitchFamily="34" charset="0"/>
              </a:rPr>
              <a:t>: Conferences are events where researchers present their latest findings. Conference proceedings compile these presentations into a publication format, providing access to cutting-edge research in a particular field.</a:t>
            </a:r>
          </a:p>
          <a:p>
            <a:pPr lvl="0" algn="just">
              <a:lnSpc>
                <a:spcPct val="150000"/>
              </a:lnSpc>
              <a:buFont typeface="Wingdings" panose="05000000000000000000" pitchFamily="2" charset="2"/>
              <a:buChar char="Ø"/>
            </a:pPr>
            <a:r>
              <a:rPr lang="en-US" b="1" dirty="0">
                <a:solidFill>
                  <a:srgbClr val="FF0000"/>
                </a:solidFill>
                <a:latin typeface="Arial" panose="020B0604020202020204" pitchFamily="34" charset="0"/>
                <a:cs typeface="Arial" panose="020B0604020202020204" pitchFamily="34" charset="0"/>
              </a:rPr>
              <a:t>Dissertations and Theses</a:t>
            </a:r>
            <a:r>
              <a:rPr lang="en-US" dirty="0">
                <a:latin typeface="Arial" panose="020B0604020202020204" pitchFamily="34" charset="0"/>
                <a:cs typeface="Arial" panose="020B0604020202020204" pitchFamily="34" charset="0"/>
              </a:rPr>
              <a:t>: Graduate students often conduct original research as part of their degree programs, and their dissertations or theses can be valuable sources of literature, especially for niche topics</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7</a:t>
            </a:fld>
            <a:endParaRPr lang="en-US" dirty="0"/>
          </a:p>
        </p:txBody>
      </p:sp>
    </p:spTree>
    <p:extLst>
      <p:ext uri="{BB962C8B-B14F-4D97-AF65-F5344CB8AC3E}">
        <p14:creationId xmlns:p14="http://schemas.microsoft.com/office/powerpoint/2010/main" val="1941784169"/>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Sources of literature</a:t>
            </a:r>
            <a:endParaRPr lang="en-US" dirty="0"/>
          </a:p>
        </p:txBody>
      </p:sp>
      <p:sp>
        <p:nvSpPr>
          <p:cNvPr id="3" name="Content Placeholder 2"/>
          <p:cNvSpPr>
            <a:spLocks noGrp="1"/>
          </p:cNvSpPr>
          <p:nvPr>
            <p:ph idx="1"/>
          </p:nvPr>
        </p:nvSpPr>
        <p:spPr/>
        <p:txBody>
          <a:bodyPr>
            <a:normAutofit fontScale="92500"/>
          </a:bodyPr>
          <a:lstStyle/>
          <a:p>
            <a:pPr lvl="0" algn="just">
              <a:lnSpc>
                <a:spcPct val="150000"/>
              </a:lnSpc>
              <a:buFont typeface="Wingdings" panose="05000000000000000000" pitchFamily="2" charset="2"/>
              <a:buChar char="Ø"/>
            </a:pPr>
            <a:r>
              <a:rPr lang="en-US" sz="2200" b="1" dirty="0" smtClean="0">
                <a:solidFill>
                  <a:srgbClr val="FF0000"/>
                </a:solidFill>
                <a:latin typeface="Arial" panose="020B0604020202020204" pitchFamily="34" charset="0"/>
                <a:cs typeface="Arial" panose="020B0604020202020204" pitchFamily="34" charset="0"/>
              </a:rPr>
              <a:t>Government </a:t>
            </a:r>
            <a:r>
              <a:rPr lang="en-US" sz="2200" b="1" dirty="0">
                <a:solidFill>
                  <a:srgbClr val="FF0000"/>
                </a:solidFill>
                <a:latin typeface="Arial" panose="020B0604020202020204" pitchFamily="34" charset="0"/>
                <a:cs typeface="Arial" panose="020B0604020202020204" pitchFamily="34" charset="0"/>
              </a:rPr>
              <a:t>Publications</a:t>
            </a:r>
            <a:r>
              <a:rPr lang="en-US" sz="2200" dirty="0">
                <a:latin typeface="Arial" panose="020B0604020202020204" pitchFamily="34" charset="0"/>
                <a:cs typeface="Arial" panose="020B0604020202020204" pitchFamily="34" charset="0"/>
              </a:rPr>
              <a:t>: Government agencies often publish reports, white papers, and other documents containing valuable data and analysis on various topics, ranging from public health to economics.</a:t>
            </a:r>
          </a:p>
          <a:p>
            <a:pPr lvl="0" algn="just">
              <a:lnSpc>
                <a:spcPct val="150000"/>
              </a:lnSpc>
              <a:buFont typeface="Wingdings" panose="05000000000000000000" pitchFamily="2" charset="2"/>
              <a:buChar char="Ø"/>
            </a:pPr>
            <a:r>
              <a:rPr lang="en-US" sz="2200" b="1" dirty="0">
                <a:solidFill>
                  <a:srgbClr val="FF0000"/>
                </a:solidFill>
                <a:latin typeface="Arial" panose="020B0604020202020204" pitchFamily="34" charset="0"/>
                <a:cs typeface="Arial" panose="020B0604020202020204" pitchFamily="34" charset="0"/>
              </a:rPr>
              <a:t>Grey Literature</a:t>
            </a:r>
            <a:r>
              <a:rPr lang="en-US" sz="2200" dirty="0">
                <a:latin typeface="Arial" panose="020B0604020202020204" pitchFamily="34" charset="0"/>
                <a:cs typeface="Arial" panose="020B0604020202020204" pitchFamily="34" charset="0"/>
              </a:rPr>
              <a:t>: This includes sources such as reports, working papers, and technical documents produced by organizations outside of traditional academic publishing channels. Grey literature can offer valuable insights, particularly in applied fields.</a:t>
            </a:r>
          </a:p>
          <a:p>
            <a:pPr marL="0" indent="0">
              <a:buNone/>
            </a:pP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8</a:t>
            </a:fld>
            <a:endParaRPr lang="en-US" dirty="0"/>
          </a:p>
        </p:txBody>
      </p:sp>
    </p:spTree>
    <p:extLst>
      <p:ext uri="{BB962C8B-B14F-4D97-AF65-F5344CB8AC3E}">
        <p14:creationId xmlns:p14="http://schemas.microsoft.com/office/powerpoint/2010/main" val="2355403312"/>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Sources of literature</a:t>
            </a:r>
            <a:endParaRPr lang="en-US" dirty="0"/>
          </a:p>
        </p:txBody>
      </p:sp>
      <p:sp>
        <p:nvSpPr>
          <p:cNvPr id="3" name="Content Placeholder 2"/>
          <p:cNvSpPr>
            <a:spLocks noGrp="1"/>
          </p:cNvSpPr>
          <p:nvPr>
            <p:ph idx="1"/>
          </p:nvPr>
        </p:nvSpPr>
        <p:spPr/>
        <p:txBody>
          <a:bodyPr>
            <a:normAutofit/>
          </a:bodyPr>
          <a:lstStyle/>
          <a:p>
            <a:pPr lvl="0" algn="just">
              <a:lnSpc>
                <a:spcPct val="150000"/>
              </a:lnSpc>
              <a:buFont typeface="Wingdings" panose="05000000000000000000" pitchFamily="2" charset="2"/>
              <a:buChar char="Ø"/>
            </a:pPr>
            <a:r>
              <a:rPr lang="en-US" b="1" dirty="0" smtClean="0">
                <a:solidFill>
                  <a:srgbClr val="FF0000"/>
                </a:solidFill>
                <a:latin typeface="Arial" panose="020B0604020202020204" pitchFamily="34" charset="0"/>
                <a:cs typeface="Arial" panose="020B0604020202020204" pitchFamily="34" charset="0"/>
              </a:rPr>
              <a:t>Online </a:t>
            </a:r>
            <a:r>
              <a:rPr lang="en-US" b="1" dirty="0">
                <a:solidFill>
                  <a:srgbClr val="FF0000"/>
                </a:solidFill>
                <a:latin typeface="Arial" panose="020B0604020202020204" pitchFamily="34" charset="0"/>
                <a:cs typeface="Arial" panose="020B0604020202020204" pitchFamily="34" charset="0"/>
              </a:rPr>
              <a:t>Databases</a:t>
            </a:r>
            <a:r>
              <a:rPr lang="en-US" dirty="0">
                <a:latin typeface="Arial" panose="020B0604020202020204" pitchFamily="34" charset="0"/>
                <a:cs typeface="Arial" panose="020B0604020202020204" pitchFamily="34" charset="0"/>
              </a:rPr>
              <a:t>: Academic databases like </a:t>
            </a:r>
            <a:r>
              <a:rPr lang="en-US" dirty="0" smtClean="0">
                <a:latin typeface="Arial" panose="020B0604020202020204" pitchFamily="34" charset="0"/>
                <a:cs typeface="Arial" panose="020B0604020202020204" pitchFamily="34" charset="0"/>
                <a:hlinkClick r:id="rId2"/>
              </a:rPr>
              <a:t>www.hufocw.org</a:t>
            </a:r>
            <a:r>
              <a:rPr lang="en-US" dirty="0" smtClean="0">
                <a:latin typeface="Arial" panose="020B0604020202020204" pitchFamily="34" charset="0"/>
                <a:cs typeface="Arial" panose="020B0604020202020204" pitchFamily="34" charset="0"/>
              </a:rPr>
              <a:t>, EBSCO, </a:t>
            </a:r>
            <a:r>
              <a:rPr lang="en-US" dirty="0">
                <a:latin typeface="Arial" panose="020B0604020202020204" pitchFamily="34" charset="0"/>
                <a:cs typeface="Arial" panose="020B0604020202020204" pitchFamily="34" charset="0"/>
              </a:rPr>
              <a:t>JSTOR, Scopus, and Google Scholar provide access to a vast array of scholarly literature across multiple disciplines.</a:t>
            </a:r>
          </a:p>
          <a:p>
            <a:pPr lvl="0" algn="just">
              <a:lnSpc>
                <a:spcPct val="150000"/>
              </a:lnSpc>
              <a:buFont typeface="Wingdings" panose="05000000000000000000" pitchFamily="2" charset="2"/>
              <a:buChar char="Ø"/>
            </a:pPr>
            <a:r>
              <a:rPr lang="en-US" b="1" dirty="0">
                <a:solidFill>
                  <a:srgbClr val="FF0000"/>
                </a:solidFill>
                <a:latin typeface="Arial" panose="020B0604020202020204" pitchFamily="34" charset="0"/>
                <a:cs typeface="Arial" panose="020B0604020202020204" pitchFamily="34" charset="0"/>
              </a:rPr>
              <a:t>Media Sources</a:t>
            </a:r>
            <a:r>
              <a:rPr lang="en-US" dirty="0">
                <a:latin typeface="Arial" panose="020B0604020202020204" pitchFamily="34" charset="0"/>
                <a:cs typeface="Arial" panose="020B0604020202020204" pitchFamily="34" charset="0"/>
              </a:rPr>
              <a:t>: Newspapers, magazines, and online news outlets can also be sources of literature, particularly for research on current events or societal trends</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9</a:t>
            </a:fld>
            <a:endParaRPr lang="en-US" dirty="0"/>
          </a:p>
        </p:txBody>
      </p:sp>
    </p:spTree>
    <p:extLst>
      <p:ext uri="{BB962C8B-B14F-4D97-AF65-F5344CB8AC3E}">
        <p14:creationId xmlns:p14="http://schemas.microsoft.com/office/powerpoint/2010/main" val="1996431062"/>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Sources of literature</a:t>
            </a:r>
            <a:endParaRPr lang="en-US" dirty="0"/>
          </a:p>
        </p:txBody>
      </p:sp>
      <p:sp>
        <p:nvSpPr>
          <p:cNvPr id="3" name="Content Placeholder 2"/>
          <p:cNvSpPr>
            <a:spLocks noGrp="1"/>
          </p:cNvSpPr>
          <p:nvPr>
            <p:ph idx="1"/>
          </p:nvPr>
        </p:nvSpPr>
        <p:spPr/>
        <p:txBody>
          <a:bodyPr>
            <a:normAutofit/>
          </a:bodyPr>
          <a:lstStyle/>
          <a:p>
            <a:pPr lvl="0" algn="just">
              <a:lnSpc>
                <a:spcPct val="150000"/>
              </a:lnSpc>
              <a:buFont typeface="Wingdings" panose="05000000000000000000" pitchFamily="2" charset="2"/>
              <a:buChar char="Ø"/>
            </a:pPr>
            <a:r>
              <a:rPr lang="en-US" b="1" dirty="0" smtClean="0">
                <a:solidFill>
                  <a:srgbClr val="FF0000"/>
                </a:solidFill>
                <a:latin typeface="Arial" panose="020B0604020202020204" pitchFamily="34" charset="0"/>
                <a:cs typeface="Arial" panose="020B0604020202020204" pitchFamily="34" charset="0"/>
              </a:rPr>
              <a:t>Archival </a:t>
            </a:r>
            <a:r>
              <a:rPr lang="en-US" b="1" dirty="0">
                <a:solidFill>
                  <a:srgbClr val="FF0000"/>
                </a:solidFill>
                <a:latin typeface="Arial" panose="020B0604020202020204" pitchFamily="34" charset="0"/>
                <a:cs typeface="Arial" panose="020B0604020202020204" pitchFamily="34" charset="0"/>
              </a:rPr>
              <a:t>Materials</a:t>
            </a:r>
            <a:r>
              <a:rPr lang="en-US" dirty="0">
                <a:latin typeface="Arial" panose="020B0604020202020204" pitchFamily="34" charset="0"/>
                <a:cs typeface="Arial" panose="020B0604020202020204" pitchFamily="34" charset="0"/>
              </a:rPr>
              <a:t>: Archives contain primary sources such as letters, diaries, photographs, and other historical documents that can be used as sources of literature for historical or qualitative research.</a:t>
            </a:r>
          </a:p>
          <a:p>
            <a:pPr lvl="0" algn="just">
              <a:lnSpc>
                <a:spcPct val="150000"/>
              </a:lnSpc>
              <a:buFont typeface="Wingdings" panose="05000000000000000000" pitchFamily="2" charset="2"/>
              <a:buChar char="Ø"/>
            </a:pPr>
            <a:r>
              <a:rPr lang="en-US" b="1" dirty="0">
                <a:solidFill>
                  <a:srgbClr val="FF0000"/>
                </a:solidFill>
                <a:latin typeface="Arial" panose="020B0604020202020204" pitchFamily="34" charset="0"/>
                <a:cs typeface="Arial" panose="020B0604020202020204" pitchFamily="34" charset="0"/>
              </a:rPr>
              <a:t>Blogs and Websites</a:t>
            </a:r>
            <a:r>
              <a:rPr lang="en-US" dirty="0">
                <a:latin typeface="Arial" panose="020B0604020202020204" pitchFamily="34" charset="0"/>
                <a:cs typeface="Arial" panose="020B0604020202020204" pitchFamily="34" charset="0"/>
              </a:rPr>
              <a:t>: While not always peer-reviewed, blogs and websites maintained by experts or reputable organizations can provide valuable insights and commentary on various topics.</a:t>
            </a:r>
          </a:p>
        </p:txBody>
      </p:sp>
      <p:sp>
        <p:nvSpPr>
          <p:cNvPr id="4" name="Slide Number Placeholder 3"/>
          <p:cNvSpPr>
            <a:spLocks noGrp="1"/>
          </p:cNvSpPr>
          <p:nvPr>
            <p:ph type="sldNum" sz="quarter" idx="12"/>
          </p:nvPr>
        </p:nvSpPr>
        <p:spPr/>
        <p:txBody>
          <a:bodyPr/>
          <a:lstStyle/>
          <a:p>
            <a:fld id="{6D22F896-40B5-4ADD-8801-0D06FADFA095}" type="slidenum">
              <a:rPr lang="en-US" smtClean="0"/>
              <a:t>10</a:t>
            </a:fld>
            <a:endParaRPr lang="en-US" dirty="0"/>
          </a:p>
        </p:txBody>
      </p:sp>
    </p:spTree>
    <p:extLst>
      <p:ext uri="{BB962C8B-B14F-4D97-AF65-F5344CB8AC3E}">
        <p14:creationId xmlns:p14="http://schemas.microsoft.com/office/powerpoint/2010/main" val="314448841"/>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Importance </a:t>
            </a:r>
            <a:r>
              <a:rPr lang="en-US" sz="4400" dirty="0" smtClean="0"/>
              <a:t>of </a:t>
            </a:r>
            <a:r>
              <a:rPr lang="en-US" sz="4400" dirty="0"/>
              <a:t>Literature Review</a:t>
            </a:r>
          </a:p>
        </p:txBody>
      </p:sp>
      <p:sp>
        <p:nvSpPr>
          <p:cNvPr id="3" name="Content Placeholder 2"/>
          <p:cNvSpPr>
            <a:spLocks noGrp="1"/>
          </p:cNvSpPr>
          <p:nvPr>
            <p:ph idx="1"/>
          </p:nvPr>
        </p:nvSpPr>
        <p:spPr>
          <a:xfrm>
            <a:off x="822959" y="1845733"/>
            <a:ext cx="7543801" cy="4418589"/>
          </a:xfrm>
        </p:spPr>
        <p:txBody>
          <a:bodyPr>
            <a:normAutofit/>
          </a:bodyPr>
          <a:lstStyle/>
          <a:p>
            <a:pPr lvl="0" algn="just">
              <a:lnSpc>
                <a:spcPct val="150000"/>
              </a:lnSpc>
              <a:buFont typeface="Wingdings" panose="05000000000000000000" pitchFamily="2" charset="2"/>
              <a:buChar char="v"/>
            </a:pPr>
            <a:r>
              <a:rPr lang="en-US" b="1" dirty="0">
                <a:solidFill>
                  <a:srgbClr val="0070C0"/>
                </a:solidFill>
                <a:latin typeface="Arial" panose="020B0604020202020204" pitchFamily="34" charset="0"/>
                <a:cs typeface="Arial" panose="020B0604020202020204" pitchFamily="34" charset="0"/>
              </a:rPr>
              <a:t>Contextualization of Research</a:t>
            </a:r>
            <a:r>
              <a:rPr lang="en-US" dirty="0">
                <a:latin typeface="Arial" panose="020B0604020202020204" pitchFamily="34" charset="0"/>
                <a:cs typeface="Arial" panose="020B0604020202020204" pitchFamily="34" charset="0"/>
              </a:rPr>
              <a:t>: It provides a context for your research by summarizing existing knowledge and identifying gaps or controversies in the literature. </a:t>
            </a:r>
            <a:r>
              <a:rPr lang="en-US" dirty="0" smtClean="0">
                <a:latin typeface="Arial" panose="020B0604020202020204" pitchFamily="34" charset="0"/>
                <a:cs typeface="Arial" panose="020B0604020202020204" pitchFamily="34" charset="0"/>
              </a:rPr>
              <a:t>This </a:t>
            </a:r>
            <a:r>
              <a:rPr lang="en-US" dirty="0">
                <a:latin typeface="Arial" panose="020B0604020202020204" pitchFamily="34" charset="0"/>
                <a:cs typeface="Arial" panose="020B0604020202020204" pitchFamily="34" charset="0"/>
              </a:rPr>
              <a:t>helps to establish the significance of your research question or hypothesis.</a:t>
            </a:r>
          </a:p>
          <a:p>
            <a:pPr lvl="0" algn="just">
              <a:lnSpc>
                <a:spcPct val="150000"/>
              </a:lnSpc>
              <a:buFont typeface="Wingdings" panose="05000000000000000000" pitchFamily="2" charset="2"/>
              <a:buChar char="v"/>
            </a:pPr>
            <a:r>
              <a:rPr lang="en-US" b="1" dirty="0">
                <a:solidFill>
                  <a:srgbClr val="0070C0"/>
                </a:solidFill>
                <a:latin typeface="Arial" panose="020B0604020202020204" pitchFamily="34" charset="0"/>
                <a:cs typeface="Arial" panose="020B0604020202020204" pitchFamily="34" charset="0"/>
              </a:rPr>
              <a:t>Identification of Research Gaps</a:t>
            </a:r>
            <a:r>
              <a:rPr lang="en-US" dirty="0">
                <a:latin typeface="Arial" panose="020B0604020202020204" pitchFamily="34" charset="0"/>
                <a:cs typeface="Arial" panose="020B0604020202020204" pitchFamily="34" charset="0"/>
              </a:rPr>
              <a:t>: A thorough literature review helps identify areas where further research is needed. </a:t>
            </a:r>
            <a:r>
              <a:rPr lang="en-US" dirty="0" smtClean="0">
                <a:latin typeface="Arial" panose="020B0604020202020204" pitchFamily="34" charset="0"/>
                <a:cs typeface="Arial" panose="020B0604020202020204" pitchFamily="34" charset="0"/>
              </a:rPr>
              <a:t>By </a:t>
            </a:r>
            <a:r>
              <a:rPr lang="en-US" dirty="0">
                <a:latin typeface="Arial" panose="020B0604020202020204" pitchFamily="34" charset="0"/>
                <a:cs typeface="Arial" panose="020B0604020202020204" pitchFamily="34" charset="0"/>
              </a:rPr>
              <a:t>pinpointing gaps in existing knowledge, you can contribute new insights and advance the field</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11</a:t>
            </a:fld>
            <a:endParaRPr lang="en-US" dirty="0"/>
          </a:p>
        </p:txBody>
      </p:sp>
    </p:spTree>
    <p:extLst>
      <p:ext uri="{BB962C8B-B14F-4D97-AF65-F5344CB8AC3E}">
        <p14:creationId xmlns:p14="http://schemas.microsoft.com/office/powerpoint/2010/main" val="1956087207"/>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Importance </a:t>
            </a:r>
            <a:r>
              <a:rPr lang="en-US" sz="4400" dirty="0" smtClean="0"/>
              <a:t>of </a:t>
            </a:r>
            <a:r>
              <a:rPr lang="en-US" sz="4400" dirty="0"/>
              <a:t>Literature Review</a:t>
            </a:r>
          </a:p>
        </p:txBody>
      </p:sp>
      <p:sp>
        <p:nvSpPr>
          <p:cNvPr id="3" name="Content Placeholder 2"/>
          <p:cNvSpPr>
            <a:spLocks noGrp="1"/>
          </p:cNvSpPr>
          <p:nvPr>
            <p:ph idx="1"/>
          </p:nvPr>
        </p:nvSpPr>
        <p:spPr/>
        <p:txBody>
          <a:bodyPr>
            <a:normAutofit/>
          </a:bodyPr>
          <a:lstStyle/>
          <a:p>
            <a:pPr lvl="0" algn="just">
              <a:lnSpc>
                <a:spcPct val="150000"/>
              </a:lnSpc>
              <a:buFont typeface="Wingdings" panose="05000000000000000000" pitchFamily="2" charset="2"/>
              <a:buChar char="v"/>
            </a:pPr>
            <a:r>
              <a:rPr lang="en-US" b="1" dirty="0" smtClean="0">
                <a:solidFill>
                  <a:srgbClr val="0070C0"/>
                </a:solidFill>
                <a:latin typeface="Arial" panose="020B0604020202020204" pitchFamily="34" charset="0"/>
                <a:cs typeface="Arial" panose="020B0604020202020204" pitchFamily="34" charset="0"/>
              </a:rPr>
              <a:t>Methodological </a:t>
            </a:r>
            <a:r>
              <a:rPr lang="en-US" b="1" dirty="0">
                <a:solidFill>
                  <a:srgbClr val="0070C0"/>
                </a:solidFill>
                <a:latin typeface="Arial" panose="020B0604020202020204" pitchFamily="34" charset="0"/>
                <a:cs typeface="Arial" panose="020B0604020202020204" pitchFamily="34" charset="0"/>
              </a:rPr>
              <a:t>Guidance</a:t>
            </a:r>
            <a:r>
              <a:rPr lang="en-US" dirty="0">
                <a:latin typeface="Arial" panose="020B0604020202020204" pitchFamily="34" charset="0"/>
                <a:cs typeface="Arial" panose="020B0604020202020204" pitchFamily="34" charset="0"/>
              </a:rPr>
              <a:t>: Literature reviews often summarize the methodologies used in previous studies. This can help you choose appropriate methods for your own research and avoid repeating mistakes or pitfalls encountered by others.</a:t>
            </a:r>
          </a:p>
          <a:p>
            <a:pPr lvl="0" algn="just">
              <a:lnSpc>
                <a:spcPct val="150000"/>
              </a:lnSpc>
              <a:buFont typeface="Wingdings" panose="05000000000000000000" pitchFamily="2" charset="2"/>
              <a:buChar char="v"/>
            </a:pPr>
            <a:r>
              <a:rPr lang="en-US" b="1" dirty="0">
                <a:solidFill>
                  <a:srgbClr val="0070C0"/>
                </a:solidFill>
                <a:latin typeface="Arial" panose="020B0604020202020204" pitchFamily="34" charset="0"/>
                <a:cs typeface="Arial" panose="020B0604020202020204" pitchFamily="34" charset="0"/>
              </a:rPr>
              <a:t>Theoretical Framework</a:t>
            </a:r>
            <a:r>
              <a:rPr lang="en-US" dirty="0">
                <a:latin typeface="Arial" panose="020B0604020202020204" pitchFamily="34" charset="0"/>
                <a:cs typeface="Arial" panose="020B0604020202020204" pitchFamily="34" charset="0"/>
              </a:rPr>
              <a:t>: Literature reviews help in establishing a theoretical framework for your research. They identify key theories, concepts, and models relevant to your topic, providing a foundation for your study's theoretical framework.</a:t>
            </a:r>
          </a:p>
          <a:p>
            <a:pPr marL="0" indent="0">
              <a:buNone/>
            </a:pP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12</a:t>
            </a:fld>
            <a:endParaRPr lang="en-US" dirty="0"/>
          </a:p>
        </p:txBody>
      </p:sp>
    </p:spTree>
    <p:extLst>
      <p:ext uri="{BB962C8B-B14F-4D97-AF65-F5344CB8AC3E}">
        <p14:creationId xmlns:p14="http://schemas.microsoft.com/office/powerpoint/2010/main" val="3932984035"/>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Importance </a:t>
            </a:r>
            <a:r>
              <a:rPr lang="en-US" sz="4400" dirty="0" smtClean="0"/>
              <a:t>of </a:t>
            </a:r>
            <a:r>
              <a:rPr lang="en-US" sz="4400" dirty="0"/>
              <a:t>Literature Review</a:t>
            </a:r>
          </a:p>
        </p:txBody>
      </p:sp>
      <p:sp>
        <p:nvSpPr>
          <p:cNvPr id="3" name="Content Placeholder 2"/>
          <p:cNvSpPr>
            <a:spLocks noGrp="1"/>
          </p:cNvSpPr>
          <p:nvPr>
            <p:ph idx="1"/>
          </p:nvPr>
        </p:nvSpPr>
        <p:spPr/>
        <p:txBody>
          <a:bodyPr>
            <a:normAutofit/>
          </a:bodyPr>
          <a:lstStyle/>
          <a:p>
            <a:pPr lvl="0" algn="just">
              <a:lnSpc>
                <a:spcPct val="150000"/>
              </a:lnSpc>
              <a:buFont typeface="Wingdings" panose="05000000000000000000" pitchFamily="2" charset="2"/>
              <a:buChar char="v"/>
            </a:pPr>
            <a:r>
              <a:rPr lang="en-US" b="1" dirty="0" smtClean="0">
                <a:solidFill>
                  <a:srgbClr val="0070C0"/>
                </a:solidFill>
                <a:latin typeface="Arial" panose="020B0604020202020204" pitchFamily="34" charset="0"/>
                <a:cs typeface="Arial" panose="020B0604020202020204" pitchFamily="34" charset="0"/>
              </a:rPr>
              <a:t>Validation </a:t>
            </a:r>
            <a:r>
              <a:rPr lang="en-US" b="1" dirty="0">
                <a:solidFill>
                  <a:srgbClr val="0070C0"/>
                </a:solidFill>
                <a:latin typeface="Arial" panose="020B0604020202020204" pitchFamily="34" charset="0"/>
                <a:cs typeface="Arial" panose="020B0604020202020204" pitchFamily="34" charset="0"/>
              </a:rPr>
              <a:t>of Research Approach</a:t>
            </a:r>
            <a:r>
              <a:rPr lang="en-US" dirty="0">
                <a:latin typeface="Arial" panose="020B0604020202020204" pitchFamily="34" charset="0"/>
                <a:cs typeface="Arial" panose="020B0604020202020204" pitchFamily="34" charset="0"/>
              </a:rPr>
              <a:t>: By demonstrating familiarity with existing research, a literature review validates the approach and methods you intend to use in your study. It shows that your research is built on a solid foundation of prior scholarship.</a:t>
            </a:r>
          </a:p>
          <a:p>
            <a:pPr lvl="0" algn="just">
              <a:lnSpc>
                <a:spcPct val="150000"/>
              </a:lnSpc>
              <a:buFont typeface="Wingdings" panose="05000000000000000000" pitchFamily="2" charset="2"/>
              <a:buChar char="v"/>
            </a:pPr>
            <a:r>
              <a:rPr lang="en-US" b="1" dirty="0">
                <a:solidFill>
                  <a:srgbClr val="0070C0"/>
                </a:solidFill>
                <a:latin typeface="Arial" panose="020B0604020202020204" pitchFamily="34" charset="0"/>
                <a:cs typeface="Arial" panose="020B0604020202020204" pitchFamily="34" charset="0"/>
              </a:rPr>
              <a:t>Avoiding Redundancy and Duplication</a:t>
            </a:r>
            <a:r>
              <a:rPr lang="en-US" dirty="0">
                <a:latin typeface="Arial" panose="020B0604020202020204" pitchFamily="34" charset="0"/>
                <a:cs typeface="Arial" panose="020B0604020202020204" pitchFamily="34" charset="0"/>
              </a:rPr>
              <a:t>: A comprehensive literature review ensures that you are not duplicating research that has already been conducted. It helps you build on existing knowledge rather than reiterating what is already known</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13</a:t>
            </a:fld>
            <a:endParaRPr lang="en-US" dirty="0"/>
          </a:p>
        </p:txBody>
      </p:sp>
    </p:spTree>
    <p:extLst>
      <p:ext uri="{BB962C8B-B14F-4D97-AF65-F5344CB8AC3E}">
        <p14:creationId xmlns:p14="http://schemas.microsoft.com/office/powerpoint/2010/main" val="4224259003"/>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Importance </a:t>
            </a:r>
            <a:r>
              <a:rPr lang="en-US" sz="4400" dirty="0" smtClean="0"/>
              <a:t>of </a:t>
            </a:r>
            <a:r>
              <a:rPr lang="en-US" sz="4400" dirty="0"/>
              <a:t>Literature Review</a:t>
            </a:r>
          </a:p>
        </p:txBody>
      </p:sp>
      <p:sp>
        <p:nvSpPr>
          <p:cNvPr id="3" name="Content Placeholder 2"/>
          <p:cNvSpPr>
            <a:spLocks noGrp="1"/>
          </p:cNvSpPr>
          <p:nvPr>
            <p:ph idx="1"/>
          </p:nvPr>
        </p:nvSpPr>
        <p:spPr>
          <a:xfrm>
            <a:off x="822959" y="1845734"/>
            <a:ext cx="7543801" cy="4459532"/>
          </a:xfrm>
        </p:spPr>
        <p:txBody>
          <a:bodyPr>
            <a:normAutofit/>
          </a:bodyPr>
          <a:lstStyle/>
          <a:p>
            <a:pPr lvl="0" algn="just">
              <a:lnSpc>
                <a:spcPct val="150000"/>
              </a:lnSpc>
              <a:buFont typeface="Wingdings" panose="05000000000000000000" pitchFamily="2" charset="2"/>
              <a:buChar char="v"/>
            </a:pPr>
            <a:r>
              <a:rPr lang="en-US" b="1" dirty="0" smtClean="0">
                <a:solidFill>
                  <a:srgbClr val="0070C0"/>
                </a:solidFill>
                <a:latin typeface="Arial" panose="020B0604020202020204" pitchFamily="34" charset="0"/>
                <a:cs typeface="Arial" panose="020B0604020202020204" pitchFamily="34" charset="0"/>
              </a:rPr>
              <a:t>Critical </a:t>
            </a:r>
            <a:r>
              <a:rPr lang="en-US" b="1" dirty="0">
                <a:solidFill>
                  <a:srgbClr val="0070C0"/>
                </a:solidFill>
                <a:latin typeface="Arial" panose="020B0604020202020204" pitchFamily="34" charset="0"/>
                <a:cs typeface="Arial" panose="020B0604020202020204" pitchFamily="34" charset="0"/>
              </a:rPr>
              <a:t>Analysis and Synthesis</a:t>
            </a:r>
            <a:r>
              <a:rPr lang="en-US" dirty="0">
                <a:latin typeface="Arial" panose="020B0604020202020204" pitchFamily="34" charset="0"/>
                <a:cs typeface="Arial" panose="020B0604020202020204" pitchFamily="34" charset="0"/>
              </a:rPr>
              <a:t>: A good literature review involves critical analysis and synthesis of existing research findings. This requires evaluating the strengths and weaknesses of previous studies, identifying patterns or trends, and drawing conclusions based on the evidence.</a:t>
            </a:r>
          </a:p>
          <a:p>
            <a:pPr lvl="0" algn="just">
              <a:lnSpc>
                <a:spcPct val="150000"/>
              </a:lnSpc>
              <a:buFont typeface="Wingdings" panose="05000000000000000000" pitchFamily="2" charset="2"/>
              <a:buChar char="v"/>
            </a:pPr>
            <a:r>
              <a:rPr lang="en-US" b="1" dirty="0">
                <a:solidFill>
                  <a:srgbClr val="0070C0"/>
                </a:solidFill>
                <a:latin typeface="Arial" panose="020B0604020202020204" pitchFamily="34" charset="0"/>
                <a:cs typeface="Arial" panose="020B0604020202020204" pitchFamily="34" charset="0"/>
              </a:rPr>
              <a:t>Support for Arguments and Interpretations</a:t>
            </a:r>
            <a:r>
              <a:rPr lang="en-US" dirty="0">
                <a:latin typeface="Arial" panose="020B0604020202020204" pitchFamily="34" charset="0"/>
                <a:cs typeface="Arial" panose="020B0604020202020204" pitchFamily="34" charset="0"/>
              </a:rPr>
              <a:t>: In academic writing, literature reviews provide support for your arguments and interpretations. They demonstrate that your claims are grounded in existing scholarship and are not merely speculative</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14</a:t>
            </a:fld>
            <a:endParaRPr lang="en-US" dirty="0"/>
          </a:p>
        </p:txBody>
      </p:sp>
    </p:spTree>
    <p:extLst>
      <p:ext uri="{BB962C8B-B14F-4D97-AF65-F5344CB8AC3E}">
        <p14:creationId xmlns:p14="http://schemas.microsoft.com/office/powerpoint/2010/main" val="1351195823"/>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Importance </a:t>
            </a:r>
            <a:r>
              <a:rPr lang="en-US" sz="4400" dirty="0" smtClean="0"/>
              <a:t>of </a:t>
            </a:r>
            <a:r>
              <a:rPr lang="en-US" sz="4400" dirty="0"/>
              <a:t>Literature Review</a:t>
            </a:r>
          </a:p>
        </p:txBody>
      </p:sp>
      <p:sp>
        <p:nvSpPr>
          <p:cNvPr id="3" name="Content Placeholder 2"/>
          <p:cNvSpPr>
            <a:spLocks noGrp="1"/>
          </p:cNvSpPr>
          <p:nvPr>
            <p:ph idx="1"/>
          </p:nvPr>
        </p:nvSpPr>
        <p:spPr>
          <a:xfrm>
            <a:off x="822959" y="1845734"/>
            <a:ext cx="7543801" cy="4445884"/>
          </a:xfrm>
        </p:spPr>
        <p:txBody>
          <a:bodyPr>
            <a:normAutofit fontScale="92500" lnSpcReduction="10000"/>
          </a:bodyPr>
          <a:lstStyle/>
          <a:p>
            <a:pPr lvl="0" algn="just">
              <a:lnSpc>
                <a:spcPct val="150000"/>
              </a:lnSpc>
              <a:buFont typeface="Wingdings" panose="05000000000000000000" pitchFamily="2" charset="2"/>
              <a:buChar char="v"/>
            </a:pPr>
            <a:r>
              <a:rPr lang="en-US" b="1" dirty="0" smtClean="0">
                <a:solidFill>
                  <a:srgbClr val="0070C0"/>
                </a:solidFill>
                <a:latin typeface="Arial" panose="020B0604020202020204" pitchFamily="34" charset="0"/>
                <a:cs typeface="Arial" panose="020B0604020202020204" pitchFamily="34" charset="0"/>
              </a:rPr>
              <a:t>Demonstration </a:t>
            </a:r>
            <a:r>
              <a:rPr lang="en-US" b="1" dirty="0">
                <a:solidFill>
                  <a:srgbClr val="0070C0"/>
                </a:solidFill>
                <a:latin typeface="Arial" panose="020B0604020202020204" pitchFamily="34" charset="0"/>
                <a:cs typeface="Arial" panose="020B0604020202020204" pitchFamily="34" charset="0"/>
              </a:rPr>
              <a:t>of Scholarly Competence</a:t>
            </a:r>
            <a:r>
              <a:rPr lang="en-US" dirty="0">
                <a:latin typeface="Arial" panose="020B0604020202020204" pitchFamily="34" charset="0"/>
                <a:cs typeface="Arial" panose="020B0604020202020204" pitchFamily="34" charset="0"/>
              </a:rPr>
              <a:t>: A well-executed literature review showcases your scholarly competence as a researcher. It demonstrates your ability to engage critically with the existing literature, synthesize complex information, and identify avenues for further inquiry.</a:t>
            </a:r>
          </a:p>
          <a:p>
            <a:pPr algn="just">
              <a:lnSpc>
                <a:spcPct val="150000"/>
              </a:lnSpc>
              <a:buFont typeface="Wingdings" panose="05000000000000000000" pitchFamily="2" charset="2"/>
              <a:buChar char="v"/>
            </a:pPr>
            <a:r>
              <a:rPr lang="en-US" b="1" dirty="0">
                <a:solidFill>
                  <a:srgbClr val="0070C0"/>
                </a:solidFill>
                <a:latin typeface="Arial" panose="020B0604020202020204" pitchFamily="34" charset="0"/>
                <a:cs typeface="Arial" panose="020B0604020202020204" pitchFamily="34" charset="0"/>
              </a:rPr>
              <a:t>Contribution to Knowledge</a:t>
            </a:r>
            <a:r>
              <a:rPr lang="en-US" dirty="0">
                <a:latin typeface="Arial" panose="020B0604020202020204" pitchFamily="34" charset="0"/>
                <a:cs typeface="Arial" panose="020B0604020202020204" pitchFamily="34" charset="0"/>
              </a:rPr>
              <a:t>: Ultimately, a good literature review contributes to the advancement of knowledge in your field. By synthesizing existing research, identifying gaps, and proposing new directions for inquiry, your literature review sets the stage for your own research to make a meaningful contribution to the field.</a:t>
            </a:r>
          </a:p>
        </p:txBody>
      </p:sp>
      <p:sp>
        <p:nvSpPr>
          <p:cNvPr id="4" name="Slide Number Placeholder 3"/>
          <p:cNvSpPr>
            <a:spLocks noGrp="1"/>
          </p:cNvSpPr>
          <p:nvPr>
            <p:ph type="sldNum" sz="quarter" idx="12"/>
          </p:nvPr>
        </p:nvSpPr>
        <p:spPr/>
        <p:txBody>
          <a:bodyPr/>
          <a:lstStyle/>
          <a:p>
            <a:fld id="{6D22F896-40B5-4ADD-8801-0D06FADFA095}" type="slidenum">
              <a:rPr lang="en-US" smtClean="0"/>
              <a:t>15</a:t>
            </a:fld>
            <a:endParaRPr lang="en-US" dirty="0"/>
          </a:p>
        </p:txBody>
      </p:sp>
    </p:spTree>
    <p:extLst>
      <p:ext uri="{BB962C8B-B14F-4D97-AF65-F5344CB8AC3E}">
        <p14:creationId xmlns:p14="http://schemas.microsoft.com/office/powerpoint/2010/main" val="3629472709"/>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The purpose of a literature  </a:t>
            </a:r>
            <a:endParaRPr lang="en-US" dirty="0"/>
          </a:p>
        </p:txBody>
      </p:sp>
      <p:sp>
        <p:nvSpPr>
          <p:cNvPr id="3" name="Content Placeholder 2"/>
          <p:cNvSpPr>
            <a:spLocks noGrp="1"/>
          </p:cNvSpPr>
          <p:nvPr>
            <p:ph idx="1"/>
          </p:nvPr>
        </p:nvSpPr>
        <p:spPr/>
        <p:txBody>
          <a:bodyPr>
            <a:normAutofit lnSpcReduction="10000"/>
          </a:bodyPr>
          <a:lstStyle/>
          <a:p>
            <a:pPr lvl="0" algn="just">
              <a:lnSpc>
                <a:spcPct val="150000"/>
              </a:lnSpc>
              <a:buFont typeface="Wingdings" panose="05000000000000000000" pitchFamily="2" charset="2"/>
              <a:buChar char="q"/>
            </a:pPr>
            <a:r>
              <a:rPr lang="en-US" dirty="0" smtClean="0">
                <a:latin typeface="Arial" panose="020B0604020202020204" pitchFamily="34" charset="0"/>
                <a:cs typeface="Arial" panose="020B0604020202020204" pitchFamily="34" charset="0"/>
              </a:rPr>
              <a:t>Place </a:t>
            </a:r>
            <a:r>
              <a:rPr lang="en-US" dirty="0">
                <a:latin typeface="Arial" panose="020B0604020202020204" pitchFamily="34" charset="0"/>
                <a:cs typeface="Arial" panose="020B0604020202020204" pitchFamily="34" charset="0"/>
              </a:rPr>
              <a:t>each work in the context of its contribution to understanding the research problem being studied.</a:t>
            </a:r>
          </a:p>
          <a:p>
            <a:pPr lvl="0" algn="just">
              <a:lnSpc>
                <a:spcPct val="150000"/>
              </a:lnSpc>
              <a:buFont typeface="Wingdings" panose="05000000000000000000" pitchFamily="2" charset="2"/>
              <a:buChar char="q"/>
            </a:pPr>
            <a:r>
              <a:rPr lang="en-US" dirty="0">
                <a:latin typeface="Arial" panose="020B0604020202020204" pitchFamily="34" charset="0"/>
                <a:cs typeface="Arial" panose="020B0604020202020204" pitchFamily="34" charset="0"/>
              </a:rPr>
              <a:t>Describe the relationship of each work to the others under consideration.</a:t>
            </a:r>
          </a:p>
          <a:p>
            <a:pPr lvl="0" algn="just">
              <a:lnSpc>
                <a:spcPct val="150000"/>
              </a:lnSpc>
              <a:buFont typeface="Wingdings" panose="05000000000000000000" pitchFamily="2" charset="2"/>
              <a:buChar char="q"/>
            </a:pPr>
            <a:r>
              <a:rPr lang="en-US" dirty="0">
                <a:latin typeface="Arial" panose="020B0604020202020204" pitchFamily="34" charset="0"/>
                <a:cs typeface="Arial" panose="020B0604020202020204" pitchFamily="34" charset="0"/>
              </a:rPr>
              <a:t>Identify new ways to interpret prior research.</a:t>
            </a:r>
          </a:p>
          <a:p>
            <a:pPr lvl="0" algn="just">
              <a:lnSpc>
                <a:spcPct val="150000"/>
              </a:lnSpc>
              <a:buFont typeface="Wingdings" panose="05000000000000000000" pitchFamily="2" charset="2"/>
              <a:buChar char="q"/>
            </a:pPr>
            <a:r>
              <a:rPr lang="en-US" dirty="0" smtClean="0">
                <a:latin typeface="Arial" panose="020B0604020202020204" pitchFamily="34" charset="0"/>
                <a:cs typeface="Arial" panose="020B0604020202020204" pitchFamily="34" charset="0"/>
              </a:rPr>
              <a:t> Identify areas of prior scholarship to prevent duplication of effort.</a:t>
            </a:r>
          </a:p>
          <a:p>
            <a:pPr lvl="0" algn="just">
              <a:lnSpc>
                <a:spcPct val="150000"/>
              </a:lnSpc>
              <a:buFont typeface="Wingdings" panose="05000000000000000000" pitchFamily="2" charset="2"/>
              <a:buChar char="q"/>
            </a:pPr>
            <a:r>
              <a:rPr lang="en-US" dirty="0" smtClean="0">
                <a:latin typeface="Arial" panose="020B0604020202020204" pitchFamily="34" charset="0"/>
                <a:cs typeface="Arial" panose="020B0604020202020204" pitchFamily="34" charset="0"/>
              </a:rPr>
              <a:t>Point the way in fulfilling a need for additional research.</a:t>
            </a:r>
          </a:p>
          <a:p>
            <a:pPr lvl="0" algn="just"/>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16</a:t>
            </a:fld>
            <a:endParaRPr lang="en-US" dirty="0"/>
          </a:p>
        </p:txBody>
      </p:sp>
    </p:spTree>
    <p:extLst>
      <p:ext uri="{BB962C8B-B14F-4D97-AF65-F5344CB8AC3E}">
        <p14:creationId xmlns:p14="http://schemas.microsoft.com/office/powerpoint/2010/main" val="4012807803"/>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The purpose of a literature  </a:t>
            </a:r>
            <a:endParaRPr lang="en-US" dirty="0"/>
          </a:p>
        </p:txBody>
      </p:sp>
      <p:sp>
        <p:nvSpPr>
          <p:cNvPr id="3" name="Content Placeholder 2"/>
          <p:cNvSpPr>
            <a:spLocks noGrp="1"/>
          </p:cNvSpPr>
          <p:nvPr>
            <p:ph idx="1"/>
          </p:nvPr>
        </p:nvSpPr>
        <p:spPr>
          <a:xfrm>
            <a:off x="822959" y="1737361"/>
            <a:ext cx="7543801" cy="4473179"/>
          </a:xfrm>
        </p:spPr>
        <p:txBody>
          <a:bodyPr>
            <a:normAutofit/>
          </a:bodyPr>
          <a:lstStyle/>
          <a:p>
            <a:pPr algn="just">
              <a:lnSpc>
                <a:spcPct val="150000"/>
              </a:lnSpc>
              <a:buFont typeface="Wingdings" panose="05000000000000000000" pitchFamily="2" charset="2"/>
              <a:buChar char="q"/>
            </a:pPr>
            <a:r>
              <a:rPr lang="en-US" dirty="0" smtClean="0">
                <a:latin typeface="Arial" panose="020B0604020202020204" pitchFamily="34" charset="0"/>
                <a:cs typeface="Arial" panose="020B0604020202020204" pitchFamily="34" charset="0"/>
              </a:rPr>
              <a:t>Provide a foundation of knowledge on a topic</a:t>
            </a:r>
          </a:p>
          <a:p>
            <a:pPr lvl="0" algn="just">
              <a:lnSpc>
                <a:spcPct val="150000"/>
              </a:lnSpc>
              <a:buFont typeface="Wingdings" panose="05000000000000000000" pitchFamily="2" charset="2"/>
              <a:buChar char="q"/>
            </a:pPr>
            <a:r>
              <a:rPr lang="en-US" dirty="0" smtClean="0">
                <a:latin typeface="Arial" panose="020B0604020202020204" pitchFamily="34" charset="0"/>
                <a:cs typeface="Arial" panose="020B0604020202020204" pitchFamily="34" charset="0"/>
              </a:rPr>
              <a:t>Identify </a:t>
            </a:r>
            <a:r>
              <a:rPr lang="en-US" dirty="0">
                <a:latin typeface="Arial" panose="020B0604020202020204" pitchFamily="34" charset="0"/>
                <a:cs typeface="Arial" panose="020B0604020202020204" pitchFamily="34" charset="0"/>
              </a:rPr>
              <a:t>inconstancies: gaps in research, conflicts in previous studies, open questions left from other research</a:t>
            </a:r>
          </a:p>
          <a:p>
            <a:pPr lvl="0" algn="just">
              <a:lnSpc>
                <a:spcPct val="150000"/>
              </a:lnSpc>
              <a:buFont typeface="Wingdings" panose="05000000000000000000" pitchFamily="2" charset="2"/>
              <a:buChar char="q"/>
            </a:pPr>
            <a:r>
              <a:rPr lang="en-US" dirty="0">
                <a:latin typeface="Arial" panose="020B0604020202020204" pitchFamily="34" charset="0"/>
                <a:cs typeface="Arial" panose="020B0604020202020204" pitchFamily="34" charset="0"/>
              </a:rPr>
              <a:t>Identify the need for additional research (justifying your research)</a:t>
            </a:r>
          </a:p>
          <a:p>
            <a:pPr lvl="0" algn="just">
              <a:lnSpc>
                <a:spcPct val="150000"/>
              </a:lnSpc>
              <a:buFont typeface="Wingdings" panose="05000000000000000000" pitchFamily="2" charset="2"/>
              <a:buChar char="q"/>
            </a:pPr>
            <a:r>
              <a:rPr lang="en-US" dirty="0">
                <a:latin typeface="Arial" panose="020B0604020202020204" pitchFamily="34" charset="0"/>
                <a:cs typeface="Arial" panose="020B0604020202020204" pitchFamily="34" charset="0"/>
              </a:rPr>
              <a:t>Identify the relationship of works in the context of their contribution to the topic and other works</a:t>
            </a:r>
          </a:p>
          <a:p>
            <a:pPr lvl="0" algn="just">
              <a:lnSpc>
                <a:spcPct val="150000"/>
              </a:lnSpc>
              <a:buFont typeface="Wingdings" panose="05000000000000000000" pitchFamily="2" charset="2"/>
              <a:buChar char="q"/>
            </a:pPr>
            <a:r>
              <a:rPr lang="en-US" dirty="0">
                <a:latin typeface="Arial" panose="020B0604020202020204" pitchFamily="34" charset="0"/>
                <a:cs typeface="Arial" panose="020B0604020202020204" pitchFamily="34" charset="0"/>
              </a:rPr>
              <a:t>Place your own research within the context of existing literature, making a case for why further study is needed.</a:t>
            </a:r>
          </a:p>
        </p:txBody>
      </p:sp>
      <p:sp>
        <p:nvSpPr>
          <p:cNvPr id="4" name="Slide Number Placeholder 3"/>
          <p:cNvSpPr>
            <a:spLocks noGrp="1"/>
          </p:cNvSpPr>
          <p:nvPr>
            <p:ph type="sldNum" sz="quarter" idx="12"/>
          </p:nvPr>
        </p:nvSpPr>
        <p:spPr/>
        <p:txBody>
          <a:bodyPr/>
          <a:lstStyle/>
          <a:p>
            <a:fld id="{6D22F896-40B5-4ADD-8801-0D06FADFA095}" type="slidenum">
              <a:rPr lang="en-US" smtClean="0"/>
              <a:t>17</a:t>
            </a:fld>
            <a:endParaRPr lang="en-US" dirty="0"/>
          </a:p>
        </p:txBody>
      </p:sp>
    </p:spTree>
    <p:extLst>
      <p:ext uri="{BB962C8B-B14F-4D97-AF65-F5344CB8AC3E}">
        <p14:creationId xmlns:p14="http://schemas.microsoft.com/office/powerpoint/2010/main" val="3363557115"/>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ctr"/>
            <a:endParaRPr lang="en-US" dirty="0" smtClean="0"/>
          </a:p>
          <a:p>
            <a:pPr algn="ctr"/>
            <a:endParaRPr lang="en-US" dirty="0"/>
          </a:p>
          <a:p>
            <a:pPr algn="ctr"/>
            <a:endParaRPr lang="en-US" dirty="0" smtClean="0"/>
          </a:p>
          <a:p>
            <a:pPr algn="ctr"/>
            <a:r>
              <a:rPr lang="en-US" sz="8800" dirty="0" smtClean="0"/>
              <a:t>End of part one</a:t>
            </a:r>
            <a:endParaRPr lang="en-US" sz="8800" dirty="0"/>
          </a:p>
        </p:txBody>
      </p:sp>
      <p:sp>
        <p:nvSpPr>
          <p:cNvPr id="2" name="Slide Number Placeholder 1"/>
          <p:cNvSpPr>
            <a:spLocks noGrp="1"/>
          </p:cNvSpPr>
          <p:nvPr>
            <p:ph type="sldNum" sz="quarter" idx="12"/>
          </p:nvPr>
        </p:nvSpPr>
        <p:spPr/>
        <p:txBody>
          <a:bodyPr/>
          <a:lstStyle/>
          <a:p>
            <a:fld id="{6D22F896-40B5-4ADD-8801-0D06FADFA095}" type="slidenum">
              <a:rPr lang="en-US" smtClean="0"/>
              <a:t>18</a:t>
            </a:fld>
            <a:endParaRPr lang="en-US" dirty="0"/>
          </a:p>
        </p:txBody>
      </p:sp>
    </p:spTree>
    <p:extLst>
      <p:ext uri="{BB962C8B-B14F-4D97-AF65-F5344CB8AC3E}">
        <p14:creationId xmlns:p14="http://schemas.microsoft.com/office/powerpoint/2010/main" val="19324814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crush"/>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two</a:t>
            </a:r>
            <a:endParaRPr lang="en-US" dirty="0"/>
          </a:p>
        </p:txBody>
      </p:sp>
      <p:sp>
        <p:nvSpPr>
          <p:cNvPr id="3" name="Content Placeholder 2"/>
          <p:cNvSpPr>
            <a:spLocks noGrp="1"/>
          </p:cNvSpPr>
          <p:nvPr>
            <p:ph idx="1"/>
          </p:nvPr>
        </p:nvSpPr>
        <p:spPr/>
        <p:txBody>
          <a:bodyPr/>
          <a:lstStyle/>
          <a:p>
            <a:pPr>
              <a:buFont typeface="Wingdings" panose="05000000000000000000" pitchFamily="2" charset="2"/>
              <a:buChar char="Ø"/>
            </a:pPr>
            <a:r>
              <a:rPr lang="en-US" dirty="0">
                <a:latin typeface="Arial" panose="020B0604020202020204" pitchFamily="34" charset="0"/>
                <a:cs typeface="Arial" panose="020B0604020202020204" pitchFamily="34" charset="0"/>
              </a:rPr>
              <a:t>Types of Literature </a:t>
            </a:r>
            <a:r>
              <a:rPr lang="en-US" dirty="0" smtClean="0">
                <a:latin typeface="Arial" panose="020B0604020202020204" pitchFamily="34" charset="0"/>
                <a:cs typeface="Arial" panose="020B0604020202020204" pitchFamily="34" charset="0"/>
              </a:rPr>
              <a:t>Reviews</a:t>
            </a:r>
          </a:p>
          <a:p>
            <a:pPr>
              <a:buFont typeface="Wingdings" panose="05000000000000000000" pitchFamily="2" charset="2"/>
              <a:buChar char="Ø"/>
            </a:pPr>
            <a:r>
              <a:rPr lang="en-US" dirty="0">
                <a:latin typeface="Arial" panose="020B0604020202020204" pitchFamily="34" charset="0"/>
                <a:cs typeface="Arial" panose="020B0604020202020204" pitchFamily="34" charset="0"/>
              </a:rPr>
              <a:t>Organizing Literature </a:t>
            </a:r>
            <a:r>
              <a:rPr lang="en-US" dirty="0" smtClean="0">
                <a:latin typeface="Arial" panose="020B0604020202020204" pitchFamily="34" charset="0"/>
                <a:cs typeface="Arial" panose="020B0604020202020204" pitchFamily="34" charset="0"/>
              </a:rPr>
              <a:t>Review</a:t>
            </a:r>
          </a:p>
          <a:p>
            <a:pPr>
              <a:buFont typeface="Wingdings" panose="05000000000000000000" pitchFamily="2" charset="2"/>
              <a:buChar char="Ø"/>
            </a:pPr>
            <a:r>
              <a:rPr lang="en-US" dirty="0">
                <a:latin typeface="Arial" panose="020B0604020202020204" pitchFamily="34" charset="0"/>
                <a:cs typeface="Arial" panose="020B0604020202020204" pitchFamily="34" charset="0"/>
              </a:rPr>
              <a:t>Guide on Writing Literature </a:t>
            </a:r>
            <a:r>
              <a:rPr lang="en-US" dirty="0" smtClean="0">
                <a:latin typeface="Arial" panose="020B0604020202020204" pitchFamily="34" charset="0"/>
                <a:cs typeface="Arial" panose="020B0604020202020204" pitchFamily="34" charset="0"/>
              </a:rPr>
              <a:t>Review</a:t>
            </a:r>
          </a:p>
          <a:p>
            <a:pPr>
              <a:buFont typeface="Wingdings" panose="05000000000000000000" pitchFamily="2" charset="2"/>
              <a:buChar char="Ø"/>
            </a:pPr>
            <a:r>
              <a:rPr lang="en-US" dirty="0">
                <a:latin typeface="Arial" panose="020B0604020202020204" pitchFamily="34" charset="0"/>
                <a:cs typeface="Arial" panose="020B0604020202020204" pitchFamily="34" charset="0"/>
              </a:rPr>
              <a:t>Common Mistakes to Avoid</a:t>
            </a:r>
          </a:p>
        </p:txBody>
      </p:sp>
      <p:sp>
        <p:nvSpPr>
          <p:cNvPr id="4" name="Slide Number Placeholder 3"/>
          <p:cNvSpPr>
            <a:spLocks noGrp="1"/>
          </p:cNvSpPr>
          <p:nvPr>
            <p:ph type="sldNum" sz="quarter" idx="12"/>
          </p:nvPr>
        </p:nvSpPr>
        <p:spPr/>
        <p:txBody>
          <a:bodyPr/>
          <a:lstStyle/>
          <a:p>
            <a:fld id="{6D22F896-40B5-4ADD-8801-0D06FADFA095}" type="slidenum">
              <a:rPr lang="en-US" smtClean="0"/>
              <a:t>19</a:t>
            </a:fld>
            <a:endParaRPr lang="en-US" dirty="0"/>
          </a:p>
        </p:txBody>
      </p:sp>
    </p:spTree>
    <p:extLst>
      <p:ext uri="{BB962C8B-B14F-4D97-AF65-F5344CB8AC3E}">
        <p14:creationId xmlns:p14="http://schemas.microsoft.com/office/powerpoint/2010/main" val="6388732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Literature </a:t>
            </a:r>
            <a:r>
              <a:rPr lang="en-US" dirty="0" smtClean="0"/>
              <a:t>Reviews: </a:t>
            </a:r>
            <a:r>
              <a:rPr lang="en-US" b="1" dirty="0" smtClean="0"/>
              <a:t>Argumentative Review </a:t>
            </a:r>
            <a:endParaRPr lang="en-US" dirty="0"/>
          </a:p>
        </p:txBody>
      </p:sp>
      <p:sp>
        <p:nvSpPr>
          <p:cNvPr id="3" name="Content Placeholder 2"/>
          <p:cNvSpPr>
            <a:spLocks noGrp="1"/>
          </p:cNvSpPr>
          <p:nvPr>
            <p:ph idx="1"/>
          </p:nvPr>
        </p:nvSpPr>
        <p:spPr/>
        <p:txBody>
          <a:bodyPr>
            <a:normAutofit/>
          </a:bodyPr>
          <a:lstStyle/>
          <a:p>
            <a:pPr algn="just">
              <a:lnSpc>
                <a:spcPct val="150000"/>
              </a:lnSpc>
            </a:pPr>
            <a:r>
              <a:rPr lang="en-US" dirty="0" smtClean="0">
                <a:latin typeface="Arial" panose="020B0604020202020204" pitchFamily="34" charset="0"/>
                <a:cs typeface="Arial" panose="020B0604020202020204" pitchFamily="34" charset="0"/>
              </a:rPr>
              <a:t>This </a:t>
            </a:r>
            <a:r>
              <a:rPr lang="en-US" dirty="0">
                <a:latin typeface="Arial" panose="020B0604020202020204" pitchFamily="34" charset="0"/>
                <a:cs typeface="Arial" panose="020B0604020202020204" pitchFamily="34" charset="0"/>
              </a:rPr>
              <a:t>form examines literature selectively in order to support or refute an argument, deeply imbedded assumption, or philosophical problem already established in the literature.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purpose is to develop a body of literature that establishes a contrarian viewpoint. </a:t>
            </a:r>
            <a:endParaRPr lang="en-US" dirty="0" smtClean="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20</a:t>
            </a:fld>
            <a:endParaRPr lang="en-US" dirty="0"/>
          </a:p>
        </p:txBody>
      </p:sp>
    </p:spTree>
    <p:extLst>
      <p:ext uri="{BB962C8B-B14F-4D97-AF65-F5344CB8AC3E}">
        <p14:creationId xmlns:p14="http://schemas.microsoft.com/office/powerpoint/2010/main" val="1055536195"/>
      </p:ext>
    </p:extLst>
  </p:cSld>
  <p:clrMapOvr>
    <a:masterClrMapping/>
  </p:clrMapOvr>
  <mc:AlternateContent xmlns:mc="http://schemas.openxmlformats.org/markup-compatibility/2006" xmlns:p14="http://schemas.microsoft.com/office/powerpoint/2010/main">
    <mc:Choice Requires="p14">
      <p:transition spd="slow" p14:dur="4000">
        <p14:flip dir="l"/>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Literature </a:t>
            </a:r>
            <a:r>
              <a:rPr lang="en-US" dirty="0" smtClean="0"/>
              <a:t>Reviews: </a:t>
            </a:r>
            <a:r>
              <a:rPr lang="en-US" b="1" dirty="0" smtClean="0"/>
              <a:t>Argumentative Review </a:t>
            </a:r>
            <a:endParaRPr lang="en-US" dirty="0"/>
          </a:p>
        </p:txBody>
      </p:sp>
      <p:sp>
        <p:nvSpPr>
          <p:cNvPr id="3" name="Content Placeholder 2"/>
          <p:cNvSpPr>
            <a:spLocks noGrp="1"/>
          </p:cNvSpPr>
          <p:nvPr>
            <p:ph idx="1"/>
          </p:nvPr>
        </p:nvSpPr>
        <p:spPr/>
        <p:txBody>
          <a:bodyPr>
            <a:normAutofit/>
          </a:bodyPr>
          <a:lstStyle/>
          <a:p>
            <a:pPr algn="just">
              <a:lnSpc>
                <a:spcPct val="150000"/>
              </a:lnSpc>
            </a:pPr>
            <a:r>
              <a:rPr lang="en-US" dirty="0" smtClean="0">
                <a:latin typeface="Arial" panose="020B0604020202020204" pitchFamily="34" charset="0"/>
                <a:cs typeface="Arial" panose="020B0604020202020204" pitchFamily="34" charset="0"/>
              </a:rPr>
              <a:t>Given </a:t>
            </a:r>
            <a:r>
              <a:rPr lang="en-US" dirty="0">
                <a:latin typeface="Arial" panose="020B0604020202020204" pitchFamily="34" charset="0"/>
                <a:cs typeface="Arial" panose="020B0604020202020204" pitchFamily="34" charset="0"/>
              </a:rPr>
              <a:t>the value-laden nature of some social science research [e.g., educational reform; immigration control], argumentative approaches to analyzing the literature can be a legitimate and important form of discourse.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However</a:t>
            </a:r>
            <a:r>
              <a:rPr lang="en-US" dirty="0">
                <a:latin typeface="Arial" panose="020B0604020202020204" pitchFamily="34" charset="0"/>
                <a:cs typeface="Arial" panose="020B0604020202020204" pitchFamily="34" charset="0"/>
              </a:rPr>
              <a:t>, note that they can also introduce problems of bias when they are used to make summary claims of the sort found in systematic reviews </a:t>
            </a:r>
          </a:p>
        </p:txBody>
      </p:sp>
      <p:sp>
        <p:nvSpPr>
          <p:cNvPr id="4" name="Slide Number Placeholder 3"/>
          <p:cNvSpPr>
            <a:spLocks noGrp="1"/>
          </p:cNvSpPr>
          <p:nvPr>
            <p:ph type="sldNum" sz="quarter" idx="12"/>
          </p:nvPr>
        </p:nvSpPr>
        <p:spPr/>
        <p:txBody>
          <a:bodyPr/>
          <a:lstStyle/>
          <a:p>
            <a:fld id="{6D22F896-40B5-4ADD-8801-0D06FADFA095}" type="slidenum">
              <a:rPr lang="en-US" smtClean="0"/>
              <a:t>21</a:t>
            </a:fld>
            <a:endParaRPr lang="en-US" dirty="0"/>
          </a:p>
        </p:txBody>
      </p:sp>
    </p:spTree>
    <p:extLst>
      <p:ext uri="{BB962C8B-B14F-4D97-AF65-F5344CB8AC3E}">
        <p14:creationId xmlns:p14="http://schemas.microsoft.com/office/powerpoint/2010/main" val="2647029585"/>
      </p:ext>
    </p:extLst>
  </p:cSld>
  <p:clrMapOvr>
    <a:masterClrMapping/>
  </p:clrMapOvr>
  <mc:AlternateContent xmlns:mc="http://schemas.openxmlformats.org/markup-compatibility/2006" xmlns:p14="http://schemas.microsoft.com/office/powerpoint/2010/main">
    <mc:Choice Requires="p14">
      <p:transition spd="slow" p14:dur="4000">
        <p14:flip dir="l"/>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Literature </a:t>
            </a:r>
            <a:r>
              <a:rPr lang="en-US" dirty="0" smtClean="0"/>
              <a:t>Reviews: </a:t>
            </a:r>
            <a:r>
              <a:rPr lang="en-US" b="1" dirty="0" smtClean="0"/>
              <a:t>Integrative Review </a:t>
            </a:r>
            <a:endParaRPr lang="en-US" dirty="0"/>
          </a:p>
        </p:txBody>
      </p:sp>
      <p:sp>
        <p:nvSpPr>
          <p:cNvPr id="3" name="Content Placeholder 2"/>
          <p:cNvSpPr>
            <a:spLocks noGrp="1"/>
          </p:cNvSpPr>
          <p:nvPr>
            <p:ph idx="1"/>
          </p:nvPr>
        </p:nvSpPr>
        <p:spPr>
          <a:xfrm>
            <a:off x="822959" y="1737361"/>
            <a:ext cx="7543801" cy="4404941"/>
          </a:xfrm>
        </p:spPr>
        <p:txBody>
          <a:bodyPr>
            <a:normAutofit fontScale="92500" lnSpcReduction="10000"/>
          </a:bodyPr>
          <a:lstStyle/>
          <a:p>
            <a:pPr algn="just">
              <a:lnSpc>
                <a:spcPct val="150000"/>
              </a:lnSpc>
            </a:pPr>
            <a:r>
              <a:rPr lang="en-US" dirty="0" smtClean="0">
                <a:latin typeface="Arial" panose="020B0604020202020204" pitchFamily="34" charset="0"/>
                <a:cs typeface="Arial" panose="020B0604020202020204" pitchFamily="34" charset="0"/>
              </a:rPr>
              <a:t>Considered </a:t>
            </a:r>
            <a:r>
              <a:rPr lang="en-US" dirty="0">
                <a:latin typeface="Arial" panose="020B0604020202020204" pitchFamily="34" charset="0"/>
                <a:cs typeface="Arial" panose="020B0604020202020204" pitchFamily="34" charset="0"/>
              </a:rPr>
              <a:t>a form of research that reviews, critiques, and synthesizes representative literature on a topic in an integrated way such that new frameworks and perspectives on the topic are generated.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body of literature includes all studies that address related or identical hypotheses or research problems.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A </a:t>
            </a:r>
            <a:r>
              <a:rPr lang="en-US" dirty="0">
                <a:latin typeface="Arial" panose="020B0604020202020204" pitchFamily="34" charset="0"/>
                <a:cs typeface="Arial" panose="020B0604020202020204" pitchFamily="34" charset="0"/>
              </a:rPr>
              <a:t>well-done integrative review meets the same standards as primary research in regard to clarity, rigor, and replication.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This </a:t>
            </a:r>
            <a:r>
              <a:rPr lang="en-US" dirty="0">
                <a:latin typeface="Arial" panose="020B0604020202020204" pitchFamily="34" charset="0"/>
                <a:cs typeface="Arial" panose="020B0604020202020204" pitchFamily="34" charset="0"/>
              </a:rPr>
              <a:t>is the most common form of review in the social sciences.</a:t>
            </a:r>
          </a:p>
        </p:txBody>
      </p:sp>
      <p:sp>
        <p:nvSpPr>
          <p:cNvPr id="4" name="Slide Number Placeholder 3"/>
          <p:cNvSpPr>
            <a:spLocks noGrp="1"/>
          </p:cNvSpPr>
          <p:nvPr>
            <p:ph type="sldNum" sz="quarter" idx="12"/>
          </p:nvPr>
        </p:nvSpPr>
        <p:spPr/>
        <p:txBody>
          <a:bodyPr/>
          <a:lstStyle/>
          <a:p>
            <a:fld id="{6D22F896-40B5-4ADD-8801-0D06FADFA095}" type="slidenum">
              <a:rPr lang="en-US" smtClean="0"/>
              <a:t>22</a:t>
            </a:fld>
            <a:endParaRPr lang="en-US" dirty="0"/>
          </a:p>
        </p:txBody>
      </p:sp>
    </p:spTree>
    <p:extLst>
      <p:ext uri="{BB962C8B-B14F-4D97-AF65-F5344CB8AC3E}">
        <p14:creationId xmlns:p14="http://schemas.microsoft.com/office/powerpoint/2010/main" val="4200728216"/>
      </p:ext>
    </p:extLst>
  </p:cSld>
  <p:clrMapOvr>
    <a:masterClrMapping/>
  </p:clrMapOvr>
  <mc:AlternateContent xmlns:mc="http://schemas.openxmlformats.org/markup-compatibility/2006" xmlns:p14="http://schemas.microsoft.com/office/powerpoint/2010/main">
    <mc:Choice Requires="p14">
      <p:transition spd="slow" p14:dur="4000">
        <p14:flip dir="l"/>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Literature </a:t>
            </a:r>
            <a:r>
              <a:rPr lang="en-US" dirty="0" smtClean="0"/>
              <a:t>Reviews: </a:t>
            </a:r>
            <a:r>
              <a:rPr lang="en-US" b="1" dirty="0" smtClean="0"/>
              <a:t>Historical Review</a:t>
            </a:r>
            <a:endParaRPr lang="en-US" dirty="0"/>
          </a:p>
        </p:txBody>
      </p:sp>
      <p:sp>
        <p:nvSpPr>
          <p:cNvPr id="3" name="Content Placeholder 2"/>
          <p:cNvSpPr>
            <a:spLocks noGrp="1"/>
          </p:cNvSpPr>
          <p:nvPr>
            <p:ph idx="1"/>
          </p:nvPr>
        </p:nvSpPr>
        <p:spPr/>
        <p:txBody>
          <a:bodyPr>
            <a:normAutofit lnSpcReduction="10000"/>
          </a:bodyPr>
          <a:lstStyle/>
          <a:p>
            <a:pPr algn="just">
              <a:lnSpc>
                <a:spcPct val="150000"/>
              </a:lnSpc>
            </a:pPr>
            <a:r>
              <a:rPr lang="en-US" dirty="0" smtClean="0">
                <a:latin typeface="Arial" panose="020B0604020202020204" pitchFamily="34" charset="0"/>
                <a:cs typeface="Arial" panose="020B0604020202020204" pitchFamily="34" charset="0"/>
              </a:rPr>
              <a:t>Few </a:t>
            </a:r>
            <a:r>
              <a:rPr lang="en-US" dirty="0">
                <a:latin typeface="Arial" panose="020B0604020202020204" pitchFamily="34" charset="0"/>
                <a:cs typeface="Arial" panose="020B0604020202020204" pitchFamily="34" charset="0"/>
              </a:rPr>
              <a:t>things rest in isolation from historical precedent.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Historical </a:t>
            </a:r>
            <a:r>
              <a:rPr lang="en-US" dirty="0">
                <a:latin typeface="Arial" panose="020B0604020202020204" pitchFamily="34" charset="0"/>
                <a:cs typeface="Arial" panose="020B0604020202020204" pitchFamily="34" charset="0"/>
              </a:rPr>
              <a:t>literature reviews focus on examining research throughout a period of time, often starting with the first time an issue, concept, theory, phenomena emerged in the literature, then tracing its evolution within the scholarship of a discipline.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purpose is to place research in a historical context to show familiarity with state-of-the-art developments and to identify the likely directions for future research.</a:t>
            </a:r>
          </a:p>
        </p:txBody>
      </p:sp>
      <p:sp>
        <p:nvSpPr>
          <p:cNvPr id="4" name="Slide Number Placeholder 3"/>
          <p:cNvSpPr>
            <a:spLocks noGrp="1"/>
          </p:cNvSpPr>
          <p:nvPr>
            <p:ph type="sldNum" sz="quarter" idx="12"/>
          </p:nvPr>
        </p:nvSpPr>
        <p:spPr/>
        <p:txBody>
          <a:bodyPr/>
          <a:lstStyle/>
          <a:p>
            <a:fld id="{6D22F896-40B5-4ADD-8801-0D06FADFA095}" type="slidenum">
              <a:rPr lang="en-US" smtClean="0"/>
              <a:t>23</a:t>
            </a:fld>
            <a:endParaRPr lang="en-US" dirty="0"/>
          </a:p>
        </p:txBody>
      </p:sp>
    </p:spTree>
    <p:extLst>
      <p:ext uri="{BB962C8B-B14F-4D97-AF65-F5344CB8AC3E}">
        <p14:creationId xmlns:p14="http://schemas.microsoft.com/office/powerpoint/2010/main" val="3105734293"/>
      </p:ext>
    </p:extLst>
  </p:cSld>
  <p:clrMapOvr>
    <a:masterClrMapping/>
  </p:clrMapOvr>
  <mc:AlternateContent xmlns:mc="http://schemas.openxmlformats.org/markup-compatibility/2006" xmlns:p14="http://schemas.microsoft.com/office/powerpoint/2010/main">
    <mc:Choice Requires="p14">
      <p:transition spd="slow" p14:dur="4000">
        <p14:flip dir="l"/>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Literature </a:t>
            </a:r>
            <a:r>
              <a:rPr lang="en-US" dirty="0" smtClean="0"/>
              <a:t>Reviews: </a:t>
            </a:r>
            <a:r>
              <a:rPr lang="en-US" b="1" dirty="0" smtClean="0"/>
              <a:t>Methodological Review</a:t>
            </a:r>
            <a:endParaRPr lang="en-US" dirty="0"/>
          </a:p>
        </p:txBody>
      </p:sp>
      <p:sp>
        <p:nvSpPr>
          <p:cNvPr id="3" name="Content Placeholder 2"/>
          <p:cNvSpPr>
            <a:spLocks noGrp="1"/>
          </p:cNvSpPr>
          <p:nvPr>
            <p:ph idx="1"/>
          </p:nvPr>
        </p:nvSpPr>
        <p:spPr>
          <a:xfrm>
            <a:off x="822959" y="1845734"/>
            <a:ext cx="7543801" cy="4432236"/>
          </a:xfrm>
        </p:spPr>
        <p:txBody>
          <a:bodyPr>
            <a:normAutofit lnSpcReduction="10000"/>
          </a:bodyPr>
          <a:lstStyle/>
          <a:p>
            <a:pPr algn="just">
              <a:lnSpc>
                <a:spcPct val="100000"/>
              </a:lnSpc>
            </a:pPr>
            <a:r>
              <a:rPr lang="en-US" dirty="0" smtClean="0">
                <a:latin typeface="Arial" panose="020B0604020202020204" pitchFamily="34" charset="0"/>
                <a:cs typeface="Arial" panose="020B0604020202020204" pitchFamily="34" charset="0"/>
              </a:rPr>
              <a:t>A review does not always focus on </a:t>
            </a:r>
            <a:r>
              <a:rPr lang="en-US" b="1" dirty="0" smtClean="0">
                <a:latin typeface="Arial" panose="020B0604020202020204" pitchFamily="34" charset="0"/>
                <a:cs typeface="Arial" panose="020B0604020202020204" pitchFamily="34" charset="0"/>
              </a:rPr>
              <a:t>what</a:t>
            </a:r>
            <a:r>
              <a:rPr lang="en-US" dirty="0" smtClean="0">
                <a:latin typeface="Arial" panose="020B0604020202020204" pitchFamily="34" charset="0"/>
                <a:cs typeface="Arial" panose="020B0604020202020204" pitchFamily="34" charset="0"/>
              </a:rPr>
              <a:t> someone said [findings], but </a:t>
            </a:r>
            <a:r>
              <a:rPr lang="en-US" b="1" dirty="0" smtClean="0">
                <a:latin typeface="Arial" panose="020B0604020202020204" pitchFamily="34" charset="0"/>
                <a:cs typeface="Arial" panose="020B0604020202020204" pitchFamily="34" charset="0"/>
              </a:rPr>
              <a:t>how</a:t>
            </a:r>
            <a:r>
              <a:rPr lang="en-US" dirty="0" smtClean="0">
                <a:latin typeface="Arial" panose="020B0604020202020204" pitchFamily="34" charset="0"/>
                <a:cs typeface="Arial" panose="020B0604020202020204" pitchFamily="34" charset="0"/>
              </a:rPr>
              <a:t> they came about saying what they say [method of analysis]. </a:t>
            </a:r>
          </a:p>
          <a:p>
            <a:pPr algn="just">
              <a:lnSpc>
                <a:spcPct val="100000"/>
              </a:lnSpc>
            </a:pPr>
            <a:r>
              <a:rPr lang="en-US" dirty="0" smtClean="0">
                <a:latin typeface="Arial" panose="020B0604020202020204" pitchFamily="34" charset="0"/>
                <a:cs typeface="Arial" panose="020B0604020202020204" pitchFamily="34" charset="0"/>
              </a:rPr>
              <a:t>Reviewing </a:t>
            </a:r>
            <a:r>
              <a:rPr lang="en-US" dirty="0">
                <a:latin typeface="Arial" panose="020B0604020202020204" pitchFamily="34" charset="0"/>
                <a:cs typeface="Arial" panose="020B0604020202020204" pitchFamily="34" charset="0"/>
              </a:rPr>
              <a:t>methods of analysis provides a framework of understanding at different levels [i.e. those of theory, substantive fields, research approaches, and data collection and analysis techniques], how researchers draw upon a wide variety of knowledge ranging from the conceptual level to practical documents for use in fieldwork in the areas of ontological and epistemological consideration, quantitative and qualitative integration, sampling, interviewing, data collection, and data analysis. </a:t>
            </a:r>
            <a:endParaRPr lang="en-US" dirty="0" smtClean="0">
              <a:latin typeface="Arial" panose="020B0604020202020204" pitchFamily="34" charset="0"/>
              <a:cs typeface="Arial" panose="020B0604020202020204" pitchFamily="34" charset="0"/>
            </a:endParaRPr>
          </a:p>
          <a:p>
            <a:pPr algn="just">
              <a:lnSpc>
                <a:spcPct val="100000"/>
              </a:lnSpc>
            </a:pPr>
            <a:r>
              <a:rPr lang="en-US" dirty="0" smtClean="0">
                <a:latin typeface="Arial" panose="020B0604020202020204" pitchFamily="34" charset="0"/>
                <a:cs typeface="Arial" panose="020B0604020202020204" pitchFamily="34" charset="0"/>
              </a:rPr>
              <a:t>This </a:t>
            </a:r>
            <a:r>
              <a:rPr lang="en-US" dirty="0">
                <a:latin typeface="Arial" panose="020B0604020202020204" pitchFamily="34" charset="0"/>
                <a:cs typeface="Arial" panose="020B0604020202020204" pitchFamily="34" charset="0"/>
              </a:rPr>
              <a:t>approach helps highlight ethical issues which you should be aware of and consider as you go through your own study.</a:t>
            </a:r>
          </a:p>
        </p:txBody>
      </p:sp>
      <p:sp>
        <p:nvSpPr>
          <p:cNvPr id="4" name="Slide Number Placeholder 3"/>
          <p:cNvSpPr>
            <a:spLocks noGrp="1"/>
          </p:cNvSpPr>
          <p:nvPr>
            <p:ph type="sldNum" sz="quarter" idx="12"/>
          </p:nvPr>
        </p:nvSpPr>
        <p:spPr/>
        <p:txBody>
          <a:bodyPr/>
          <a:lstStyle/>
          <a:p>
            <a:fld id="{6D22F896-40B5-4ADD-8801-0D06FADFA095}" type="slidenum">
              <a:rPr lang="en-US" smtClean="0"/>
              <a:t>24</a:t>
            </a:fld>
            <a:endParaRPr lang="en-US" dirty="0"/>
          </a:p>
        </p:txBody>
      </p:sp>
    </p:spTree>
    <p:extLst>
      <p:ext uri="{BB962C8B-B14F-4D97-AF65-F5344CB8AC3E}">
        <p14:creationId xmlns:p14="http://schemas.microsoft.com/office/powerpoint/2010/main" val="605013581"/>
      </p:ext>
    </p:extLst>
  </p:cSld>
  <p:clrMapOvr>
    <a:masterClrMapping/>
  </p:clrMapOvr>
  <mc:AlternateContent xmlns:mc="http://schemas.openxmlformats.org/markup-compatibility/2006" xmlns:p14="http://schemas.microsoft.com/office/powerpoint/2010/main">
    <mc:Choice Requires="p14">
      <p:transition spd="slow" p14:dur="4000">
        <p14:flip dir="l"/>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Literature </a:t>
            </a:r>
            <a:r>
              <a:rPr lang="en-US" dirty="0" smtClean="0"/>
              <a:t>Reviews: </a:t>
            </a:r>
            <a:r>
              <a:rPr lang="en-US" b="1" dirty="0" smtClean="0"/>
              <a:t>Systematic Review</a:t>
            </a:r>
            <a:endParaRPr lang="en-US" dirty="0"/>
          </a:p>
        </p:txBody>
      </p:sp>
      <p:sp>
        <p:nvSpPr>
          <p:cNvPr id="3" name="Content Placeholder 2"/>
          <p:cNvSpPr>
            <a:spLocks noGrp="1"/>
          </p:cNvSpPr>
          <p:nvPr>
            <p:ph idx="1"/>
          </p:nvPr>
        </p:nvSpPr>
        <p:spPr/>
        <p:txBody>
          <a:bodyPr/>
          <a:lstStyle/>
          <a:p>
            <a:pPr algn="just">
              <a:lnSpc>
                <a:spcPct val="150000"/>
              </a:lnSpc>
            </a:pPr>
            <a:r>
              <a:rPr lang="en-US" dirty="0" smtClean="0">
                <a:latin typeface="Arial" panose="020B0604020202020204" pitchFamily="34" charset="0"/>
                <a:cs typeface="Arial" panose="020B0604020202020204" pitchFamily="34" charset="0"/>
              </a:rPr>
              <a:t>This </a:t>
            </a:r>
            <a:r>
              <a:rPr lang="en-US" dirty="0">
                <a:latin typeface="Arial" panose="020B0604020202020204" pitchFamily="34" charset="0"/>
                <a:cs typeface="Arial" panose="020B0604020202020204" pitchFamily="34" charset="0"/>
              </a:rPr>
              <a:t>form consists of an overview of existing evidence pertinent to a clearly formulated research question, which uses pre-specified and standardized methods to identify and critically appraise relevant research, and to collect, report, and analyze data from the studies that are included in the review.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Typically </a:t>
            </a:r>
            <a:r>
              <a:rPr lang="en-US" dirty="0">
                <a:latin typeface="Arial" panose="020B0604020202020204" pitchFamily="34" charset="0"/>
                <a:cs typeface="Arial" panose="020B0604020202020204" pitchFamily="34" charset="0"/>
              </a:rPr>
              <a:t>it focuses on a very specific empirical question, often posed in a cause-and-effect form, such as "To what extent does A contribute to B?"</a:t>
            </a:r>
          </a:p>
        </p:txBody>
      </p:sp>
      <p:sp>
        <p:nvSpPr>
          <p:cNvPr id="4" name="Slide Number Placeholder 3"/>
          <p:cNvSpPr>
            <a:spLocks noGrp="1"/>
          </p:cNvSpPr>
          <p:nvPr>
            <p:ph type="sldNum" sz="quarter" idx="12"/>
          </p:nvPr>
        </p:nvSpPr>
        <p:spPr/>
        <p:txBody>
          <a:bodyPr/>
          <a:lstStyle/>
          <a:p>
            <a:fld id="{6D22F896-40B5-4ADD-8801-0D06FADFA095}" type="slidenum">
              <a:rPr lang="en-US" smtClean="0"/>
              <a:t>25</a:t>
            </a:fld>
            <a:endParaRPr lang="en-US" dirty="0"/>
          </a:p>
        </p:txBody>
      </p:sp>
    </p:spTree>
    <p:extLst>
      <p:ext uri="{BB962C8B-B14F-4D97-AF65-F5344CB8AC3E}">
        <p14:creationId xmlns:p14="http://schemas.microsoft.com/office/powerpoint/2010/main" val="3870900033"/>
      </p:ext>
    </p:extLst>
  </p:cSld>
  <p:clrMapOvr>
    <a:masterClrMapping/>
  </p:clrMapOvr>
  <mc:AlternateContent xmlns:mc="http://schemas.openxmlformats.org/markup-compatibility/2006" xmlns:p14="http://schemas.microsoft.com/office/powerpoint/2010/main">
    <mc:Choice Requires="p14">
      <p:transition spd="slow" p14:dur="4000">
        <p14:flip dir="l"/>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Literature </a:t>
            </a:r>
            <a:r>
              <a:rPr lang="en-US" dirty="0" smtClean="0"/>
              <a:t>Reviews: </a:t>
            </a:r>
            <a:r>
              <a:rPr lang="en-US" b="1" dirty="0" smtClean="0"/>
              <a:t>Theoretical Review </a:t>
            </a:r>
            <a:endParaRPr lang="en-US" dirty="0"/>
          </a:p>
        </p:txBody>
      </p:sp>
      <p:sp>
        <p:nvSpPr>
          <p:cNvPr id="3" name="Content Placeholder 2"/>
          <p:cNvSpPr>
            <a:spLocks noGrp="1"/>
          </p:cNvSpPr>
          <p:nvPr>
            <p:ph idx="1"/>
          </p:nvPr>
        </p:nvSpPr>
        <p:spPr/>
        <p:txBody>
          <a:bodyPr>
            <a:normAutofit lnSpcReduction="10000"/>
          </a:bodyPr>
          <a:lstStyle/>
          <a:p>
            <a:pPr algn="just">
              <a:lnSpc>
                <a:spcPct val="100000"/>
              </a:lnSpc>
            </a:pPr>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purpose of this form is to examine the corpus of theory that has accumulated in regard to an issue, concept, theory, phenomena. </a:t>
            </a:r>
            <a:endParaRPr lang="en-US" dirty="0" smtClean="0">
              <a:latin typeface="Arial" panose="020B0604020202020204" pitchFamily="34" charset="0"/>
              <a:cs typeface="Arial" panose="020B0604020202020204" pitchFamily="34" charset="0"/>
            </a:endParaRPr>
          </a:p>
          <a:p>
            <a:pPr algn="just">
              <a:lnSpc>
                <a:spcPct val="100000"/>
              </a:lnSpc>
            </a:pPr>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theoretical literature review helps to establish what theories already exist, the relationships between them, to what degree the existing theories have been investigated, and to develop new hypotheses to be tested. </a:t>
            </a:r>
            <a:endParaRPr lang="en-US" dirty="0" smtClean="0">
              <a:latin typeface="Arial" panose="020B0604020202020204" pitchFamily="34" charset="0"/>
              <a:cs typeface="Arial" panose="020B0604020202020204" pitchFamily="34" charset="0"/>
            </a:endParaRPr>
          </a:p>
          <a:p>
            <a:pPr algn="just">
              <a:lnSpc>
                <a:spcPct val="100000"/>
              </a:lnSpc>
            </a:pPr>
            <a:r>
              <a:rPr lang="en-US" dirty="0" smtClean="0">
                <a:latin typeface="Arial" panose="020B0604020202020204" pitchFamily="34" charset="0"/>
                <a:cs typeface="Arial" panose="020B0604020202020204" pitchFamily="34" charset="0"/>
              </a:rPr>
              <a:t>Often </a:t>
            </a:r>
            <a:r>
              <a:rPr lang="en-US" dirty="0">
                <a:latin typeface="Arial" panose="020B0604020202020204" pitchFamily="34" charset="0"/>
                <a:cs typeface="Arial" panose="020B0604020202020204" pitchFamily="34" charset="0"/>
              </a:rPr>
              <a:t>this form is used to help establish a lack of appropriate theories or reveal that current theories are inadequate for explaining new or emerging research problems. </a:t>
            </a:r>
            <a:endParaRPr lang="en-US" dirty="0" smtClean="0">
              <a:latin typeface="Arial" panose="020B0604020202020204" pitchFamily="34" charset="0"/>
              <a:cs typeface="Arial" panose="020B0604020202020204" pitchFamily="34" charset="0"/>
            </a:endParaRPr>
          </a:p>
          <a:p>
            <a:pPr algn="just">
              <a:lnSpc>
                <a:spcPct val="100000"/>
              </a:lnSpc>
            </a:pPr>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unit of analysis can focus on a theoretical concept or a whole theory or framework.</a:t>
            </a:r>
          </a:p>
        </p:txBody>
      </p:sp>
      <p:sp>
        <p:nvSpPr>
          <p:cNvPr id="4" name="Slide Number Placeholder 3"/>
          <p:cNvSpPr>
            <a:spLocks noGrp="1"/>
          </p:cNvSpPr>
          <p:nvPr>
            <p:ph type="sldNum" sz="quarter" idx="12"/>
          </p:nvPr>
        </p:nvSpPr>
        <p:spPr/>
        <p:txBody>
          <a:bodyPr/>
          <a:lstStyle/>
          <a:p>
            <a:fld id="{6D22F896-40B5-4ADD-8801-0D06FADFA095}" type="slidenum">
              <a:rPr lang="en-US" smtClean="0"/>
              <a:t>26</a:t>
            </a:fld>
            <a:endParaRPr lang="en-US" dirty="0"/>
          </a:p>
        </p:txBody>
      </p:sp>
    </p:spTree>
    <p:extLst>
      <p:ext uri="{BB962C8B-B14F-4D97-AF65-F5344CB8AC3E}">
        <p14:creationId xmlns:p14="http://schemas.microsoft.com/office/powerpoint/2010/main" val="382328037"/>
      </p:ext>
    </p:extLst>
  </p:cSld>
  <p:clrMapOvr>
    <a:masterClrMapping/>
  </p:clrMapOvr>
  <mc:AlternateContent xmlns:mc="http://schemas.openxmlformats.org/markup-compatibility/2006" xmlns:p14="http://schemas.microsoft.com/office/powerpoint/2010/main">
    <mc:Choice Requires="p14">
      <p:transition spd="slow" p14:dur="4000">
        <p14:flip dir="l"/>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Literature </a:t>
            </a:r>
            <a:r>
              <a:rPr lang="en-US" dirty="0" smtClean="0"/>
              <a:t>Reviews:</a:t>
            </a:r>
            <a:r>
              <a:rPr lang="en-US" b="1" dirty="0" smtClean="0"/>
              <a:t> Realist Review</a:t>
            </a:r>
            <a:endParaRPr lang="en-US" dirty="0"/>
          </a:p>
        </p:txBody>
      </p:sp>
      <p:sp>
        <p:nvSpPr>
          <p:cNvPr id="3" name="Content Placeholder 2"/>
          <p:cNvSpPr>
            <a:spLocks noGrp="1"/>
          </p:cNvSpPr>
          <p:nvPr>
            <p:ph idx="1"/>
          </p:nvPr>
        </p:nvSpPr>
        <p:spPr/>
        <p:txBody>
          <a:bodyPr>
            <a:normAutofit fontScale="92500" lnSpcReduction="20000"/>
          </a:bodyPr>
          <a:lstStyle/>
          <a:p>
            <a:pPr algn="just">
              <a:lnSpc>
                <a:spcPct val="150000"/>
              </a:lnSpc>
            </a:pPr>
            <a:r>
              <a:rPr lang="en-US" dirty="0" smtClean="0">
                <a:latin typeface="Arial" panose="020B0604020202020204" pitchFamily="34" charset="0"/>
                <a:cs typeface="Arial" panose="020B0604020202020204" pitchFamily="34" charset="0"/>
              </a:rPr>
              <a:t>Realist </a:t>
            </a:r>
            <a:r>
              <a:rPr lang="en-US" dirty="0">
                <a:latin typeface="Arial" panose="020B0604020202020204" pitchFamily="34" charset="0"/>
                <a:cs typeface="Arial" panose="020B0604020202020204" pitchFamily="34" charset="0"/>
              </a:rPr>
              <a:t>reviews are a type of literature review commonly used in social science and healthcare research.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They </a:t>
            </a:r>
            <a:r>
              <a:rPr lang="en-US" dirty="0">
                <a:latin typeface="Arial" panose="020B0604020202020204" pitchFamily="34" charset="0"/>
                <a:cs typeface="Arial" panose="020B0604020202020204" pitchFamily="34" charset="0"/>
              </a:rPr>
              <a:t>aim to understand how complex interventions work in specific contexts by examining underlying mechanisms, contextual factors, and outcomes.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Realist </a:t>
            </a:r>
            <a:r>
              <a:rPr lang="en-US" dirty="0">
                <a:latin typeface="Arial" panose="020B0604020202020204" pitchFamily="34" charset="0"/>
                <a:cs typeface="Arial" panose="020B0604020202020204" pitchFamily="34" charset="0"/>
              </a:rPr>
              <a:t>reviews typically involve iterative stages of theory development, empirical testing, and refinement to uncover the causal processes underlying interventions and identify best practices for implementation</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27</a:t>
            </a:fld>
            <a:endParaRPr lang="en-US" dirty="0"/>
          </a:p>
        </p:txBody>
      </p:sp>
    </p:spTree>
    <p:extLst>
      <p:ext uri="{BB962C8B-B14F-4D97-AF65-F5344CB8AC3E}">
        <p14:creationId xmlns:p14="http://schemas.microsoft.com/office/powerpoint/2010/main" val="2722913475"/>
      </p:ext>
    </p:extLst>
  </p:cSld>
  <p:clrMapOvr>
    <a:masterClrMapping/>
  </p:clrMapOvr>
  <mc:AlternateContent xmlns:mc="http://schemas.openxmlformats.org/markup-compatibility/2006" xmlns:p14="http://schemas.microsoft.com/office/powerpoint/2010/main">
    <mc:Choice Requires="p14">
      <p:transition spd="slow" p14:dur="4000">
        <p14:flip dir="l"/>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Literature </a:t>
            </a:r>
            <a:r>
              <a:rPr lang="en-US" dirty="0" smtClean="0"/>
              <a:t>Reviews: </a:t>
            </a:r>
            <a:r>
              <a:rPr lang="en-US" b="1" dirty="0" smtClean="0"/>
              <a:t>Critical Literature Review</a:t>
            </a:r>
            <a:endParaRPr lang="en-US" dirty="0"/>
          </a:p>
        </p:txBody>
      </p:sp>
      <p:sp>
        <p:nvSpPr>
          <p:cNvPr id="3" name="Content Placeholder 2"/>
          <p:cNvSpPr>
            <a:spLocks noGrp="1"/>
          </p:cNvSpPr>
          <p:nvPr>
            <p:ph idx="1"/>
          </p:nvPr>
        </p:nvSpPr>
        <p:spPr/>
        <p:txBody>
          <a:bodyPr>
            <a:normAutofit lnSpcReduction="10000"/>
          </a:bodyPr>
          <a:lstStyle/>
          <a:p>
            <a:pPr algn="just">
              <a:lnSpc>
                <a:spcPct val="150000"/>
              </a:lnSpc>
            </a:pPr>
            <a:r>
              <a:rPr lang="en-US" dirty="0" smtClean="0">
                <a:latin typeface="Arial" panose="020B0604020202020204" pitchFamily="34" charset="0"/>
                <a:cs typeface="Arial" panose="020B0604020202020204" pitchFamily="34" charset="0"/>
              </a:rPr>
              <a:t>A </a:t>
            </a:r>
            <a:r>
              <a:rPr lang="en-US" dirty="0">
                <a:latin typeface="Arial" panose="020B0604020202020204" pitchFamily="34" charset="0"/>
                <a:cs typeface="Arial" panose="020B0604020202020204" pitchFamily="34" charset="0"/>
              </a:rPr>
              <a:t>critical review involves a comprehensive evaluation and critique of the strengths and weaknesses of the existing literature on a particular topic.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It </a:t>
            </a:r>
            <a:r>
              <a:rPr lang="en-US" dirty="0">
                <a:latin typeface="Arial" panose="020B0604020202020204" pitchFamily="34" charset="0"/>
                <a:cs typeface="Arial" panose="020B0604020202020204" pitchFamily="34" charset="0"/>
              </a:rPr>
              <a:t>requires careful analysis of the methods, assumptions, and interpretations of individual studies, as well as consideration of broader theoretical or methodological issues.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Critical </a:t>
            </a:r>
            <a:r>
              <a:rPr lang="en-US" dirty="0">
                <a:latin typeface="Arial" panose="020B0604020202020204" pitchFamily="34" charset="0"/>
                <a:cs typeface="Arial" panose="020B0604020202020204" pitchFamily="34" charset="0"/>
              </a:rPr>
              <a:t>reviews aim to identify biases, inconsistencies, or areas of controversy in the literature and offer insights for future research.</a:t>
            </a:r>
          </a:p>
          <a:p>
            <a:pPr algn="just">
              <a:lnSpc>
                <a:spcPct val="150000"/>
              </a:lnSpc>
            </a:pP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28</a:t>
            </a:fld>
            <a:endParaRPr lang="en-US" dirty="0"/>
          </a:p>
        </p:txBody>
      </p:sp>
    </p:spTree>
    <p:extLst>
      <p:ext uri="{BB962C8B-B14F-4D97-AF65-F5344CB8AC3E}">
        <p14:creationId xmlns:p14="http://schemas.microsoft.com/office/powerpoint/2010/main" val="3020358918"/>
      </p:ext>
    </p:extLst>
  </p:cSld>
  <p:clrMapOvr>
    <a:masterClrMapping/>
  </p:clrMapOvr>
  <mc:AlternateContent xmlns:mc="http://schemas.openxmlformats.org/markup-compatibility/2006" xmlns:p14="http://schemas.microsoft.com/office/powerpoint/2010/main">
    <mc:Choice Requires="p14">
      <p:transition spd="slow" p14:dur="4000">
        <p14:flip dir="l"/>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Literature </a:t>
            </a:r>
            <a:r>
              <a:rPr lang="en-US" dirty="0" smtClean="0"/>
              <a:t>Reviews:</a:t>
            </a:r>
            <a:r>
              <a:rPr lang="en-US" b="1" dirty="0" smtClean="0"/>
              <a:t> Scoping Review</a:t>
            </a:r>
            <a:endParaRPr lang="en-US" dirty="0"/>
          </a:p>
        </p:txBody>
      </p:sp>
      <p:sp>
        <p:nvSpPr>
          <p:cNvPr id="3" name="Content Placeholder 2"/>
          <p:cNvSpPr>
            <a:spLocks noGrp="1"/>
          </p:cNvSpPr>
          <p:nvPr>
            <p:ph idx="1"/>
          </p:nvPr>
        </p:nvSpPr>
        <p:spPr/>
        <p:txBody>
          <a:bodyPr/>
          <a:lstStyle/>
          <a:p>
            <a:pPr algn="just">
              <a:lnSpc>
                <a:spcPct val="150000"/>
              </a:lnSpc>
            </a:pPr>
            <a:r>
              <a:rPr lang="en-US" dirty="0" smtClean="0">
                <a:latin typeface="Arial" panose="020B0604020202020204" pitchFamily="34" charset="0"/>
                <a:cs typeface="Arial" panose="020B0604020202020204" pitchFamily="34" charset="0"/>
              </a:rPr>
              <a:t>A </a:t>
            </a:r>
            <a:r>
              <a:rPr lang="en-US" dirty="0">
                <a:latin typeface="Arial" panose="020B0604020202020204" pitchFamily="34" charset="0"/>
                <a:cs typeface="Arial" panose="020B0604020202020204" pitchFamily="34" charset="0"/>
              </a:rPr>
              <a:t>scoping review aims to map the existing literature on a broad topic, identifying key concepts, sources, and gaps in the literature.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Unlike </a:t>
            </a:r>
            <a:r>
              <a:rPr lang="en-US" dirty="0">
                <a:latin typeface="Arial" panose="020B0604020202020204" pitchFamily="34" charset="0"/>
                <a:cs typeface="Arial" panose="020B0604020202020204" pitchFamily="34" charset="0"/>
              </a:rPr>
              <a:t>systematic reviews, scoping reviews do not typically assess the quality of individual studies or conduct meta-analysis.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Instead</a:t>
            </a:r>
            <a:r>
              <a:rPr lang="en-US" dirty="0">
                <a:latin typeface="Arial" panose="020B0604020202020204" pitchFamily="34" charset="0"/>
                <a:cs typeface="Arial" panose="020B0604020202020204" pitchFamily="34" charset="0"/>
              </a:rPr>
              <a:t>, they provide a broad overview of the literature to inform future research directions or policy decisions.</a:t>
            </a:r>
          </a:p>
        </p:txBody>
      </p:sp>
      <p:sp>
        <p:nvSpPr>
          <p:cNvPr id="4" name="Slide Number Placeholder 3"/>
          <p:cNvSpPr>
            <a:spLocks noGrp="1"/>
          </p:cNvSpPr>
          <p:nvPr>
            <p:ph type="sldNum" sz="quarter" idx="12"/>
          </p:nvPr>
        </p:nvSpPr>
        <p:spPr/>
        <p:txBody>
          <a:bodyPr/>
          <a:lstStyle/>
          <a:p>
            <a:fld id="{6D22F896-40B5-4ADD-8801-0D06FADFA095}" type="slidenum">
              <a:rPr lang="en-US" smtClean="0"/>
              <a:t>29</a:t>
            </a:fld>
            <a:endParaRPr lang="en-US" dirty="0"/>
          </a:p>
        </p:txBody>
      </p:sp>
    </p:spTree>
    <p:extLst>
      <p:ext uri="{BB962C8B-B14F-4D97-AF65-F5344CB8AC3E}">
        <p14:creationId xmlns:p14="http://schemas.microsoft.com/office/powerpoint/2010/main" val="1294256362"/>
      </p:ext>
    </p:extLst>
  </p:cSld>
  <p:clrMapOvr>
    <a:masterClrMapping/>
  </p:clrMapOvr>
  <mc:AlternateContent xmlns:mc="http://schemas.openxmlformats.org/markup-compatibility/2006" xmlns:p14="http://schemas.microsoft.com/office/powerpoint/2010/main">
    <mc:Choice Requires="p14">
      <p:transition spd="slow" p14:dur="4000">
        <p14:flip dir="l"/>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Literature </a:t>
            </a:r>
            <a:r>
              <a:rPr lang="en-US" dirty="0" smtClean="0"/>
              <a:t>Reviews: </a:t>
            </a:r>
            <a:r>
              <a:rPr lang="en-US" b="1" dirty="0" smtClean="0"/>
              <a:t>Meta-analysis</a:t>
            </a:r>
            <a:endParaRPr lang="en-US" dirty="0"/>
          </a:p>
        </p:txBody>
      </p:sp>
      <p:sp>
        <p:nvSpPr>
          <p:cNvPr id="3" name="Content Placeholder 2"/>
          <p:cNvSpPr>
            <a:spLocks noGrp="1"/>
          </p:cNvSpPr>
          <p:nvPr>
            <p:ph idx="1"/>
          </p:nvPr>
        </p:nvSpPr>
        <p:spPr/>
        <p:txBody>
          <a:bodyPr>
            <a:normAutofit lnSpcReduction="10000"/>
          </a:bodyPr>
          <a:lstStyle/>
          <a:p>
            <a:pPr algn="just">
              <a:lnSpc>
                <a:spcPct val="150000"/>
              </a:lnSpc>
            </a:pPr>
            <a:r>
              <a:rPr lang="en-US" dirty="0" smtClean="0">
                <a:latin typeface="Arial" panose="020B0604020202020204" pitchFamily="34" charset="0"/>
                <a:cs typeface="Arial" panose="020B0604020202020204" pitchFamily="34" charset="0"/>
              </a:rPr>
              <a:t>Meta-analysis </a:t>
            </a:r>
            <a:r>
              <a:rPr lang="en-US" dirty="0">
                <a:latin typeface="Arial" panose="020B0604020202020204" pitchFamily="34" charset="0"/>
                <a:cs typeface="Arial" panose="020B0604020202020204" pitchFamily="34" charset="0"/>
              </a:rPr>
              <a:t>is a quantitative method used to statistically combine the results of multiple studies on a particular topic</a:t>
            </a:r>
            <a:r>
              <a:rPr lang="en-US" dirty="0" smtClean="0">
                <a:latin typeface="Arial" panose="020B0604020202020204" pitchFamily="34" charset="0"/>
                <a:cs typeface="Arial" panose="020B0604020202020204" pitchFamily="34" charset="0"/>
              </a:rPr>
              <a:t>.</a:t>
            </a:r>
          </a:p>
          <a:p>
            <a:pPr algn="just">
              <a:lnSpc>
                <a:spcPct val="150000"/>
              </a:lnSpc>
            </a:pPr>
            <a:r>
              <a:rPr lang="en-US" dirty="0" smtClean="0">
                <a:latin typeface="Arial" panose="020B0604020202020204" pitchFamily="34" charset="0"/>
                <a:cs typeface="Arial" panose="020B0604020202020204" pitchFamily="34" charset="0"/>
              </a:rPr>
              <a:t>It </a:t>
            </a:r>
            <a:r>
              <a:rPr lang="en-US" dirty="0">
                <a:latin typeface="Arial" panose="020B0604020202020204" pitchFamily="34" charset="0"/>
                <a:cs typeface="Arial" panose="020B0604020202020204" pitchFamily="34" charset="0"/>
              </a:rPr>
              <a:t>involves pooling data from individual studies to calculate overall effect sizes and assess the consistency and generalizability of findings across studies.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Meta-analyses </a:t>
            </a:r>
            <a:r>
              <a:rPr lang="en-US" dirty="0">
                <a:latin typeface="Arial" panose="020B0604020202020204" pitchFamily="34" charset="0"/>
                <a:cs typeface="Arial" panose="020B0604020202020204" pitchFamily="34" charset="0"/>
              </a:rPr>
              <a:t>are valuable for synthesizing large bodies of research and providing more precise estimates of treatment effects or associations.</a:t>
            </a:r>
          </a:p>
        </p:txBody>
      </p:sp>
      <p:sp>
        <p:nvSpPr>
          <p:cNvPr id="4" name="Slide Number Placeholder 3"/>
          <p:cNvSpPr>
            <a:spLocks noGrp="1"/>
          </p:cNvSpPr>
          <p:nvPr>
            <p:ph type="sldNum" sz="quarter" idx="12"/>
          </p:nvPr>
        </p:nvSpPr>
        <p:spPr/>
        <p:txBody>
          <a:bodyPr/>
          <a:lstStyle/>
          <a:p>
            <a:fld id="{6D22F896-40B5-4ADD-8801-0D06FADFA095}" type="slidenum">
              <a:rPr lang="en-US" smtClean="0"/>
              <a:t>30</a:t>
            </a:fld>
            <a:endParaRPr lang="en-US" dirty="0"/>
          </a:p>
        </p:txBody>
      </p:sp>
    </p:spTree>
    <p:extLst>
      <p:ext uri="{BB962C8B-B14F-4D97-AF65-F5344CB8AC3E}">
        <p14:creationId xmlns:p14="http://schemas.microsoft.com/office/powerpoint/2010/main" val="1180471285"/>
      </p:ext>
    </p:extLst>
  </p:cSld>
  <p:clrMapOvr>
    <a:masterClrMapping/>
  </p:clrMapOvr>
  <mc:AlternateContent xmlns:mc="http://schemas.openxmlformats.org/markup-compatibility/2006" xmlns:p14="http://schemas.microsoft.com/office/powerpoint/2010/main">
    <mc:Choice Requires="p14">
      <p:transition spd="slow" p14:dur="4000">
        <p14:flip dir="l"/>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Literature </a:t>
            </a:r>
            <a:r>
              <a:rPr lang="en-US" dirty="0" smtClean="0"/>
              <a:t>Reviews:</a:t>
            </a:r>
            <a:r>
              <a:rPr lang="en-US" b="1" dirty="0" smtClean="0"/>
              <a:t> Narrative Literature Review</a:t>
            </a:r>
            <a:endParaRPr lang="en-US" dirty="0"/>
          </a:p>
        </p:txBody>
      </p:sp>
      <p:sp>
        <p:nvSpPr>
          <p:cNvPr id="3" name="Content Placeholder 2"/>
          <p:cNvSpPr>
            <a:spLocks noGrp="1"/>
          </p:cNvSpPr>
          <p:nvPr>
            <p:ph idx="1"/>
          </p:nvPr>
        </p:nvSpPr>
        <p:spPr/>
        <p:txBody>
          <a:bodyPr/>
          <a:lstStyle/>
          <a:p>
            <a:pPr algn="just">
              <a:lnSpc>
                <a:spcPct val="150000"/>
              </a:lnSpc>
            </a:pPr>
            <a:r>
              <a:rPr lang="en-US" dirty="0" smtClean="0">
                <a:latin typeface="Arial" panose="020B0604020202020204" pitchFamily="34" charset="0"/>
                <a:cs typeface="Arial" panose="020B0604020202020204" pitchFamily="34" charset="0"/>
              </a:rPr>
              <a:t>This </a:t>
            </a:r>
            <a:r>
              <a:rPr lang="en-US" dirty="0">
                <a:latin typeface="Arial" panose="020B0604020202020204" pitchFamily="34" charset="0"/>
                <a:cs typeface="Arial" panose="020B0604020202020204" pitchFamily="34" charset="0"/>
              </a:rPr>
              <a:t>type of review provides a comprehensive summary and synthesis of the existing literature on a particular topic.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It </a:t>
            </a:r>
            <a:r>
              <a:rPr lang="en-US" dirty="0">
                <a:latin typeface="Arial" panose="020B0604020202020204" pitchFamily="34" charset="0"/>
                <a:cs typeface="Arial" panose="020B0604020202020204" pitchFamily="34" charset="0"/>
              </a:rPr>
              <a:t>typically follows a narrative structure, organizing the literature based on themes, theories, or chronological order.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Narrative </a:t>
            </a:r>
            <a:r>
              <a:rPr lang="en-US" dirty="0">
                <a:latin typeface="Arial" panose="020B0604020202020204" pitchFamily="34" charset="0"/>
                <a:cs typeface="Arial" panose="020B0604020202020204" pitchFamily="34" charset="0"/>
              </a:rPr>
              <a:t>reviews are useful for providing an overview of the literature and identifying key concepts and debates.</a:t>
            </a:r>
          </a:p>
        </p:txBody>
      </p:sp>
      <p:sp>
        <p:nvSpPr>
          <p:cNvPr id="4" name="Slide Number Placeholder 3"/>
          <p:cNvSpPr>
            <a:spLocks noGrp="1"/>
          </p:cNvSpPr>
          <p:nvPr>
            <p:ph type="sldNum" sz="quarter" idx="12"/>
          </p:nvPr>
        </p:nvSpPr>
        <p:spPr/>
        <p:txBody>
          <a:bodyPr/>
          <a:lstStyle/>
          <a:p>
            <a:fld id="{6D22F896-40B5-4ADD-8801-0D06FADFA095}" type="slidenum">
              <a:rPr lang="en-US" smtClean="0"/>
              <a:t>31</a:t>
            </a:fld>
            <a:endParaRPr lang="en-US" dirty="0"/>
          </a:p>
        </p:txBody>
      </p:sp>
    </p:spTree>
    <p:extLst>
      <p:ext uri="{BB962C8B-B14F-4D97-AF65-F5344CB8AC3E}">
        <p14:creationId xmlns:p14="http://schemas.microsoft.com/office/powerpoint/2010/main" val="3542316708"/>
      </p:ext>
    </p:extLst>
  </p:cSld>
  <p:clrMapOvr>
    <a:masterClrMapping/>
  </p:clrMapOvr>
  <mc:AlternateContent xmlns:mc="http://schemas.openxmlformats.org/markup-compatibility/2006" xmlns:p14="http://schemas.microsoft.com/office/powerpoint/2010/main">
    <mc:Choice Requires="p14">
      <p:transition spd="slow" p14:dur="4000">
        <p14:flip dir="l"/>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Organizing Literature Review: </a:t>
            </a:r>
            <a:r>
              <a:rPr lang="en-US" b="1" dirty="0" smtClean="0"/>
              <a:t>Chronological of Events</a:t>
            </a:r>
            <a:r>
              <a:rPr lang="en-US" dirty="0" smtClean="0"/>
              <a:t> </a:t>
            </a:r>
            <a:endParaRPr lang="en-US" dirty="0"/>
          </a:p>
        </p:txBody>
      </p:sp>
      <p:sp>
        <p:nvSpPr>
          <p:cNvPr id="3" name="Content Placeholder 2"/>
          <p:cNvSpPr>
            <a:spLocks noGrp="1"/>
          </p:cNvSpPr>
          <p:nvPr>
            <p:ph idx="1"/>
          </p:nvPr>
        </p:nvSpPr>
        <p:spPr/>
        <p:txBody>
          <a:bodyPr>
            <a:normAutofit lnSpcReduction="10000"/>
          </a:bodyPr>
          <a:lstStyle/>
          <a:p>
            <a:pPr algn="just">
              <a:lnSpc>
                <a:spcPct val="150000"/>
              </a:lnSpc>
            </a:pPr>
            <a:r>
              <a:rPr lang="en-US" dirty="0" smtClean="0">
                <a:latin typeface="Arial" panose="020B0604020202020204" pitchFamily="34" charset="0"/>
                <a:cs typeface="Arial" panose="020B0604020202020204" pitchFamily="34" charset="0"/>
              </a:rPr>
              <a:t>If </a:t>
            </a:r>
            <a:r>
              <a:rPr lang="en-US" dirty="0">
                <a:latin typeface="Arial" panose="020B0604020202020204" pitchFamily="34" charset="0"/>
                <a:cs typeface="Arial" panose="020B0604020202020204" pitchFamily="34" charset="0"/>
              </a:rPr>
              <a:t>your review follows the chronological method, you could write about the materials according to when they were published.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This </a:t>
            </a:r>
            <a:r>
              <a:rPr lang="en-US" dirty="0">
                <a:latin typeface="Arial" panose="020B0604020202020204" pitchFamily="34" charset="0"/>
                <a:cs typeface="Arial" panose="020B0604020202020204" pitchFamily="34" charset="0"/>
              </a:rPr>
              <a:t>approach should only be followed if a clear path of research building on previous research can be identified and that these trends follow a clear chronological order of development.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For </a:t>
            </a:r>
            <a:r>
              <a:rPr lang="en-US" dirty="0">
                <a:latin typeface="Arial" panose="020B0604020202020204" pitchFamily="34" charset="0"/>
                <a:cs typeface="Arial" panose="020B0604020202020204" pitchFamily="34" charset="0"/>
              </a:rPr>
              <a:t>example, a literature review that focuses on continuing research about the </a:t>
            </a:r>
            <a:r>
              <a:rPr lang="en-US" dirty="0" smtClean="0">
                <a:latin typeface="Arial" panose="020B0604020202020204" pitchFamily="34" charset="0"/>
                <a:cs typeface="Arial" panose="020B0604020202020204" pitchFamily="34" charset="0"/>
              </a:rPr>
              <a:t>various education systems in Kenya since Independence </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32</a:t>
            </a:fld>
            <a:endParaRPr lang="en-US" dirty="0"/>
          </a:p>
        </p:txBody>
      </p:sp>
    </p:spTree>
    <p:extLst>
      <p:ext uri="{BB962C8B-B14F-4D97-AF65-F5344CB8AC3E}">
        <p14:creationId xmlns:p14="http://schemas.microsoft.com/office/powerpoint/2010/main" val="2954942767"/>
      </p:ext>
    </p:extLst>
  </p:cSld>
  <p:clrMapOvr>
    <a:masterClrMapping/>
  </p:clrMapOvr>
  <mc:AlternateContent xmlns:mc="http://schemas.openxmlformats.org/markup-compatibility/2006" xmlns:p14="http://schemas.microsoft.com/office/powerpoint/2010/main">
    <mc:Choice Requires="p14">
      <p:transition spd="slow" p14:dur="4000">
        <p14:flip dir="l"/>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Organizing Literature Review: </a:t>
            </a:r>
            <a:r>
              <a:rPr lang="en-US" b="1" dirty="0" smtClean="0"/>
              <a:t>By Publication</a:t>
            </a:r>
            <a:endParaRPr lang="en-US" dirty="0"/>
          </a:p>
        </p:txBody>
      </p:sp>
      <p:sp>
        <p:nvSpPr>
          <p:cNvPr id="3" name="Content Placeholder 2"/>
          <p:cNvSpPr>
            <a:spLocks noGrp="1"/>
          </p:cNvSpPr>
          <p:nvPr>
            <p:ph idx="1"/>
          </p:nvPr>
        </p:nvSpPr>
        <p:spPr/>
        <p:txBody>
          <a:bodyPr/>
          <a:lstStyle/>
          <a:p>
            <a:pPr algn="just">
              <a:lnSpc>
                <a:spcPct val="150000"/>
              </a:lnSpc>
            </a:pPr>
            <a:r>
              <a:rPr lang="en-US" dirty="0" smtClean="0">
                <a:latin typeface="Arial" panose="020B0604020202020204" pitchFamily="34" charset="0"/>
                <a:cs typeface="Arial" panose="020B0604020202020204" pitchFamily="34" charset="0"/>
              </a:rPr>
              <a:t>Order </a:t>
            </a:r>
            <a:r>
              <a:rPr lang="en-US" dirty="0">
                <a:latin typeface="Arial" panose="020B0604020202020204" pitchFamily="34" charset="0"/>
                <a:cs typeface="Arial" panose="020B0604020202020204" pitchFamily="34" charset="0"/>
              </a:rPr>
              <a:t>your sources by publication chronology, then, only if the order demonstrates a more important trend.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For </a:t>
            </a:r>
            <a:r>
              <a:rPr lang="en-US" dirty="0">
                <a:latin typeface="Arial" panose="020B0604020202020204" pitchFamily="34" charset="0"/>
                <a:cs typeface="Arial" panose="020B0604020202020204" pitchFamily="34" charset="0"/>
              </a:rPr>
              <a:t>instance, you could order a review of literature on environmental studies of </a:t>
            </a:r>
            <a:r>
              <a:rPr lang="en-US" dirty="0" smtClean="0">
                <a:latin typeface="Arial" panose="020B0604020202020204" pitchFamily="34" charset="0"/>
                <a:cs typeface="Arial" panose="020B0604020202020204" pitchFamily="34" charset="0"/>
              </a:rPr>
              <a:t>climate change if </a:t>
            </a:r>
            <a:r>
              <a:rPr lang="en-US" dirty="0">
                <a:latin typeface="Arial" panose="020B0604020202020204" pitchFamily="34" charset="0"/>
                <a:cs typeface="Arial" panose="020B0604020202020204" pitchFamily="34" charset="0"/>
              </a:rPr>
              <a:t>the progression </a:t>
            </a:r>
            <a:r>
              <a:rPr lang="en-US" dirty="0" smtClean="0">
                <a:latin typeface="Arial" panose="020B0604020202020204" pitchFamily="34" charset="0"/>
                <a:cs typeface="Arial" panose="020B0604020202020204" pitchFamily="34" charset="0"/>
              </a:rPr>
              <a:t>revealed, </a:t>
            </a:r>
            <a:r>
              <a:rPr lang="en-US" dirty="0">
                <a:latin typeface="Arial" panose="020B0604020202020204" pitchFamily="34" charset="0"/>
                <a:cs typeface="Arial" panose="020B0604020202020204" pitchFamily="34" charset="0"/>
              </a:rPr>
              <a:t>for example, a change in the </a:t>
            </a:r>
            <a:r>
              <a:rPr lang="en-US" dirty="0" smtClean="0">
                <a:latin typeface="Arial" panose="020B0604020202020204" pitchFamily="34" charset="0"/>
                <a:cs typeface="Arial" panose="020B0604020202020204" pitchFamily="34" charset="0"/>
              </a:rPr>
              <a:t>weather patterns according to the </a:t>
            </a:r>
            <a:r>
              <a:rPr lang="en-US" dirty="0">
                <a:latin typeface="Arial" panose="020B0604020202020204" pitchFamily="34" charset="0"/>
                <a:cs typeface="Arial" panose="020B0604020202020204" pitchFamily="34" charset="0"/>
              </a:rPr>
              <a:t>researchers who wrote and/or conducted the studies.</a:t>
            </a:r>
          </a:p>
        </p:txBody>
      </p:sp>
      <p:sp>
        <p:nvSpPr>
          <p:cNvPr id="4" name="Slide Number Placeholder 3"/>
          <p:cNvSpPr>
            <a:spLocks noGrp="1"/>
          </p:cNvSpPr>
          <p:nvPr>
            <p:ph type="sldNum" sz="quarter" idx="12"/>
          </p:nvPr>
        </p:nvSpPr>
        <p:spPr/>
        <p:txBody>
          <a:bodyPr/>
          <a:lstStyle/>
          <a:p>
            <a:fld id="{6D22F896-40B5-4ADD-8801-0D06FADFA095}" type="slidenum">
              <a:rPr lang="en-US" smtClean="0"/>
              <a:t>33</a:t>
            </a:fld>
            <a:endParaRPr lang="en-US" dirty="0"/>
          </a:p>
        </p:txBody>
      </p:sp>
    </p:spTree>
    <p:extLst>
      <p:ext uri="{BB962C8B-B14F-4D97-AF65-F5344CB8AC3E}">
        <p14:creationId xmlns:p14="http://schemas.microsoft.com/office/powerpoint/2010/main" val="2027327604"/>
      </p:ext>
    </p:extLst>
  </p:cSld>
  <p:clrMapOvr>
    <a:masterClrMapping/>
  </p:clrMapOvr>
  <mc:AlternateContent xmlns:mc="http://schemas.openxmlformats.org/markup-compatibility/2006" xmlns:p14="http://schemas.microsoft.com/office/powerpoint/2010/main">
    <mc:Choice Requires="p14">
      <p:transition spd="slow" p14:dur="4000">
        <p14:flip dir="l"/>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Organizing Literature Review: </a:t>
            </a:r>
            <a:r>
              <a:rPr lang="en-US" b="1" dirty="0" smtClean="0"/>
              <a:t>Thematic [conceptual categories]</a:t>
            </a:r>
            <a:endParaRPr lang="en-US" dirty="0"/>
          </a:p>
        </p:txBody>
      </p:sp>
      <p:sp>
        <p:nvSpPr>
          <p:cNvPr id="3" name="Content Placeholder 2"/>
          <p:cNvSpPr>
            <a:spLocks noGrp="1"/>
          </p:cNvSpPr>
          <p:nvPr>
            <p:ph idx="1"/>
          </p:nvPr>
        </p:nvSpPr>
        <p:spPr>
          <a:xfrm>
            <a:off x="822959" y="1845733"/>
            <a:ext cx="7543801" cy="4363997"/>
          </a:xfrm>
        </p:spPr>
        <p:txBody>
          <a:bodyPr>
            <a:normAutofit fontScale="92500" lnSpcReduction="10000"/>
          </a:bodyPr>
          <a:lstStyle/>
          <a:p>
            <a:pPr algn="just">
              <a:lnSpc>
                <a:spcPct val="150000"/>
              </a:lnSpc>
            </a:pPr>
            <a:r>
              <a:rPr lang="en-US" dirty="0" smtClean="0">
                <a:latin typeface="Arial" panose="020B0604020202020204" pitchFamily="34" charset="0"/>
                <a:cs typeface="Arial" panose="020B0604020202020204" pitchFamily="34" charset="0"/>
              </a:rPr>
              <a:t>Thematic </a:t>
            </a:r>
            <a:r>
              <a:rPr lang="en-US" dirty="0">
                <a:latin typeface="Arial" panose="020B0604020202020204" pitchFamily="34" charset="0"/>
                <a:cs typeface="Arial" panose="020B0604020202020204" pitchFamily="34" charset="0"/>
              </a:rPr>
              <a:t>reviews of literature are organized around a topic or issue, rather than the progression of time.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However</a:t>
            </a:r>
            <a:r>
              <a:rPr lang="en-US" dirty="0">
                <a:latin typeface="Arial" panose="020B0604020202020204" pitchFamily="34" charset="0"/>
                <a:cs typeface="Arial" panose="020B0604020202020204" pitchFamily="34" charset="0"/>
              </a:rPr>
              <a:t>, progression of time may still be an important factor in a thematic review.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For </a:t>
            </a:r>
            <a:r>
              <a:rPr lang="en-US" dirty="0">
                <a:latin typeface="Arial" panose="020B0604020202020204" pitchFamily="34" charset="0"/>
                <a:cs typeface="Arial" panose="020B0604020202020204" pitchFamily="34" charset="0"/>
              </a:rPr>
              <a:t>example, a review of the Internet’s impact on </a:t>
            </a:r>
            <a:r>
              <a:rPr lang="en-US" dirty="0" smtClean="0">
                <a:latin typeface="Arial" panose="020B0604020202020204" pitchFamily="34" charset="0"/>
                <a:cs typeface="Arial" panose="020B0604020202020204" pitchFamily="34" charset="0"/>
              </a:rPr>
              <a:t>Kenyan </a:t>
            </a:r>
            <a:r>
              <a:rPr lang="en-US" dirty="0">
                <a:latin typeface="Arial" panose="020B0604020202020204" pitchFamily="34" charset="0"/>
                <a:cs typeface="Arial" panose="020B0604020202020204" pitchFamily="34" charset="0"/>
              </a:rPr>
              <a:t>presidential politics could focus on the development of online political satire.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While </a:t>
            </a:r>
            <a:r>
              <a:rPr lang="en-US" dirty="0">
                <a:latin typeface="Arial" panose="020B0604020202020204" pitchFamily="34" charset="0"/>
                <a:cs typeface="Arial" panose="020B0604020202020204" pitchFamily="34" charset="0"/>
              </a:rPr>
              <a:t>the study focuses on one topic, the Internet’s impact on </a:t>
            </a:r>
            <a:r>
              <a:rPr lang="en-US" dirty="0" smtClean="0">
                <a:latin typeface="Arial" panose="020B0604020202020204" pitchFamily="34" charset="0"/>
                <a:cs typeface="Arial" panose="020B0604020202020204" pitchFamily="34" charset="0"/>
              </a:rPr>
              <a:t>Kenyan </a:t>
            </a:r>
            <a:r>
              <a:rPr lang="en-US" dirty="0">
                <a:latin typeface="Arial" panose="020B0604020202020204" pitchFamily="34" charset="0"/>
                <a:cs typeface="Arial" panose="020B0604020202020204" pitchFamily="34" charset="0"/>
              </a:rPr>
              <a:t>presidential politics, it will still be organized chronologically reflecting technological developments in media. </a:t>
            </a:r>
            <a:endParaRPr lang="en-US" dirty="0" smtClean="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34</a:t>
            </a:fld>
            <a:endParaRPr lang="en-US" dirty="0"/>
          </a:p>
        </p:txBody>
      </p:sp>
    </p:spTree>
    <p:extLst>
      <p:ext uri="{BB962C8B-B14F-4D97-AF65-F5344CB8AC3E}">
        <p14:creationId xmlns:p14="http://schemas.microsoft.com/office/powerpoint/2010/main" val="927289896"/>
      </p:ext>
    </p:extLst>
  </p:cSld>
  <p:clrMapOvr>
    <a:masterClrMapping/>
  </p:clrMapOvr>
  <mc:AlternateContent xmlns:mc="http://schemas.openxmlformats.org/markup-compatibility/2006" xmlns:p14="http://schemas.microsoft.com/office/powerpoint/2010/main">
    <mc:Choice Requires="p14">
      <p:transition spd="slow" p14:dur="4000">
        <p14:flip dir="l"/>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Organizing Literature Review: </a:t>
            </a:r>
            <a:r>
              <a:rPr lang="en-US" b="1" dirty="0" smtClean="0"/>
              <a:t>Thematic [conceptual categories]</a:t>
            </a:r>
            <a:endParaRPr lang="en-US" dirty="0"/>
          </a:p>
        </p:txBody>
      </p:sp>
      <p:sp>
        <p:nvSpPr>
          <p:cNvPr id="3" name="Content Placeholder 2"/>
          <p:cNvSpPr>
            <a:spLocks noGrp="1"/>
          </p:cNvSpPr>
          <p:nvPr>
            <p:ph idx="1"/>
          </p:nvPr>
        </p:nvSpPr>
        <p:spPr/>
        <p:txBody>
          <a:bodyPr>
            <a:normAutofit/>
          </a:bodyPr>
          <a:lstStyle/>
          <a:p>
            <a:pPr algn="just">
              <a:lnSpc>
                <a:spcPct val="150000"/>
              </a:lnSpc>
            </a:pPr>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only difference here between a "chronological" and a "thematic" approach is what is emphasized the most: the role of the Internet in presidential politics.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Note </a:t>
            </a:r>
            <a:r>
              <a:rPr lang="en-US" dirty="0">
                <a:latin typeface="Arial" panose="020B0604020202020204" pitchFamily="34" charset="0"/>
                <a:cs typeface="Arial" panose="020B0604020202020204" pitchFamily="34" charset="0"/>
              </a:rPr>
              <a:t>however that more authentic thematic reviews tend to break away from chronological order.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A </a:t>
            </a:r>
            <a:r>
              <a:rPr lang="en-US" dirty="0">
                <a:latin typeface="Arial" panose="020B0604020202020204" pitchFamily="34" charset="0"/>
                <a:cs typeface="Arial" panose="020B0604020202020204" pitchFamily="34" charset="0"/>
              </a:rPr>
              <a:t>review organized in this manner would shift between time periods within each section according to the point made.</a:t>
            </a:r>
          </a:p>
        </p:txBody>
      </p:sp>
      <p:sp>
        <p:nvSpPr>
          <p:cNvPr id="4" name="Slide Number Placeholder 3"/>
          <p:cNvSpPr>
            <a:spLocks noGrp="1"/>
          </p:cNvSpPr>
          <p:nvPr>
            <p:ph type="sldNum" sz="quarter" idx="12"/>
          </p:nvPr>
        </p:nvSpPr>
        <p:spPr/>
        <p:txBody>
          <a:bodyPr/>
          <a:lstStyle/>
          <a:p>
            <a:fld id="{6D22F896-40B5-4ADD-8801-0D06FADFA095}" type="slidenum">
              <a:rPr lang="en-US" smtClean="0"/>
              <a:t>35</a:t>
            </a:fld>
            <a:endParaRPr lang="en-US" dirty="0"/>
          </a:p>
        </p:txBody>
      </p:sp>
    </p:spTree>
    <p:extLst>
      <p:ext uri="{BB962C8B-B14F-4D97-AF65-F5344CB8AC3E}">
        <p14:creationId xmlns:p14="http://schemas.microsoft.com/office/powerpoint/2010/main" val="3815126560"/>
      </p:ext>
    </p:extLst>
  </p:cSld>
  <p:clrMapOvr>
    <a:masterClrMapping/>
  </p:clrMapOvr>
  <mc:AlternateContent xmlns:mc="http://schemas.openxmlformats.org/markup-compatibility/2006" xmlns:p14="http://schemas.microsoft.com/office/powerpoint/2010/main">
    <mc:Choice Requires="p14">
      <p:transition spd="slow" p14:dur="4000">
        <p14:flip dir="l"/>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Organizing Literature Review: </a:t>
            </a:r>
            <a:r>
              <a:rPr lang="en-US" b="1" dirty="0" smtClean="0"/>
              <a:t>Methodological</a:t>
            </a:r>
            <a:endParaRPr lang="en-US" dirty="0"/>
          </a:p>
        </p:txBody>
      </p:sp>
      <p:sp>
        <p:nvSpPr>
          <p:cNvPr id="3" name="Content Placeholder 2"/>
          <p:cNvSpPr>
            <a:spLocks noGrp="1"/>
          </p:cNvSpPr>
          <p:nvPr>
            <p:ph idx="1"/>
          </p:nvPr>
        </p:nvSpPr>
        <p:spPr/>
        <p:txBody>
          <a:bodyPr/>
          <a:lstStyle/>
          <a:p>
            <a:pPr algn="just">
              <a:lnSpc>
                <a:spcPct val="150000"/>
              </a:lnSpc>
            </a:pPr>
            <a:r>
              <a:rPr lang="en-US" dirty="0" smtClean="0">
                <a:latin typeface="Arial" panose="020B0604020202020204" pitchFamily="34" charset="0"/>
                <a:cs typeface="Arial" panose="020B0604020202020204" pitchFamily="34" charset="0"/>
              </a:rPr>
              <a:t>A </a:t>
            </a:r>
            <a:r>
              <a:rPr lang="en-US" dirty="0">
                <a:latin typeface="Arial" panose="020B0604020202020204" pitchFamily="34" charset="0"/>
                <a:cs typeface="Arial" panose="020B0604020202020204" pitchFamily="34" charset="0"/>
              </a:rPr>
              <a:t>methodological approach focuses on the methods utilized by the researcher.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For </a:t>
            </a:r>
            <a:r>
              <a:rPr lang="en-US" dirty="0">
                <a:latin typeface="Arial" panose="020B0604020202020204" pitchFamily="34" charset="0"/>
                <a:cs typeface="Arial" panose="020B0604020202020204" pitchFamily="34" charset="0"/>
              </a:rPr>
              <a:t>the Internet in </a:t>
            </a:r>
            <a:r>
              <a:rPr lang="en-US" dirty="0" smtClean="0">
                <a:latin typeface="Arial" panose="020B0604020202020204" pitchFamily="34" charset="0"/>
                <a:cs typeface="Arial" panose="020B0604020202020204" pitchFamily="34" charset="0"/>
              </a:rPr>
              <a:t>Kenyan </a:t>
            </a:r>
            <a:r>
              <a:rPr lang="en-US" dirty="0">
                <a:latin typeface="Arial" panose="020B0604020202020204" pitchFamily="34" charset="0"/>
                <a:cs typeface="Arial" panose="020B0604020202020204" pitchFamily="34" charset="0"/>
              </a:rPr>
              <a:t>presidential politics project, one methodological approach would be to look at cultural differences between the portrayal of </a:t>
            </a:r>
            <a:r>
              <a:rPr lang="en-US" dirty="0" smtClean="0">
                <a:latin typeface="Arial" panose="020B0604020202020204" pitchFamily="34" charset="0"/>
                <a:cs typeface="Arial" panose="020B0604020202020204" pitchFamily="34" charset="0"/>
              </a:rPr>
              <a:t>Kenyan  </a:t>
            </a:r>
            <a:r>
              <a:rPr lang="en-US" dirty="0">
                <a:latin typeface="Arial" panose="020B0604020202020204" pitchFamily="34" charset="0"/>
                <a:cs typeface="Arial" panose="020B0604020202020204" pitchFamily="34" charset="0"/>
              </a:rPr>
              <a:t>presidents on </a:t>
            </a:r>
            <a:r>
              <a:rPr lang="en-US" dirty="0" smtClean="0">
                <a:latin typeface="Arial" panose="020B0604020202020204" pitchFamily="34" charset="0"/>
                <a:cs typeface="Arial" panose="020B0604020202020204" pitchFamily="34" charset="0"/>
              </a:rPr>
              <a:t>Kenyan, African, </a:t>
            </a:r>
            <a:r>
              <a:rPr lang="en-US" dirty="0">
                <a:latin typeface="Arial" panose="020B0604020202020204" pitchFamily="34" charset="0"/>
                <a:cs typeface="Arial" panose="020B0604020202020204" pitchFamily="34" charset="0"/>
              </a:rPr>
              <a:t>and </a:t>
            </a:r>
            <a:r>
              <a:rPr lang="en-US" dirty="0" smtClean="0">
                <a:latin typeface="Arial" panose="020B0604020202020204" pitchFamily="34" charset="0"/>
                <a:cs typeface="Arial" panose="020B0604020202020204" pitchFamily="34" charset="0"/>
              </a:rPr>
              <a:t>European </a:t>
            </a:r>
            <a:r>
              <a:rPr lang="en-US" dirty="0">
                <a:latin typeface="Arial" panose="020B0604020202020204" pitchFamily="34" charset="0"/>
                <a:cs typeface="Arial" panose="020B0604020202020204" pitchFamily="34" charset="0"/>
              </a:rPr>
              <a:t>websites. </a:t>
            </a:r>
            <a:endParaRPr lang="en-US" dirty="0" smtClean="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36</a:t>
            </a:fld>
            <a:endParaRPr lang="en-US" dirty="0"/>
          </a:p>
        </p:txBody>
      </p:sp>
    </p:spTree>
    <p:extLst>
      <p:ext uri="{BB962C8B-B14F-4D97-AF65-F5344CB8AC3E}">
        <p14:creationId xmlns:p14="http://schemas.microsoft.com/office/powerpoint/2010/main" val="2808916379"/>
      </p:ext>
    </p:extLst>
  </p:cSld>
  <p:clrMapOvr>
    <a:masterClrMapping/>
  </p:clrMapOvr>
  <mc:AlternateContent xmlns:mc="http://schemas.openxmlformats.org/markup-compatibility/2006" xmlns:p14="http://schemas.microsoft.com/office/powerpoint/2010/main">
    <mc:Choice Requires="p14">
      <p:transition spd="slow" p14:dur="4000">
        <p14:flip dir="l"/>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Organizing Literature Review: </a:t>
            </a:r>
            <a:r>
              <a:rPr lang="en-US" b="1" dirty="0" smtClean="0"/>
              <a:t>Methodological</a:t>
            </a:r>
            <a:endParaRPr lang="en-US" dirty="0"/>
          </a:p>
        </p:txBody>
      </p:sp>
      <p:sp>
        <p:nvSpPr>
          <p:cNvPr id="3" name="Content Placeholder 2"/>
          <p:cNvSpPr>
            <a:spLocks noGrp="1"/>
          </p:cNvSpPr>
          <p:nvPr>
            <p:ph idx="1"/>
          </p:nvPr>
        </p:nvSpPr>
        <p:spPr/>
        <p:txBody>
          <a:bodyPr/>
          <a:lstStyle/>
          <a:p>
            <a:pPr algn="just">
              <a:lnSpc>
                <a:spcPct val="150000"/>
              </a:lnSpc>
            </a:pPr>
            <a:r>
              <a:rPr lang="en-US" dirty="0" smtClean="0">
                <a:latin typeface="Arial" panose="020B0604020202020204" pitchFamily="34" charset="0"/>
                <a:cs typeface="Arial" panose="020B0604020202020204" pitchFamily="34" charset="0"/>
              </a:rPr>
              <a:t>Or </a:t>
            </a:r>
            <a:r>
              <a:rPr lang="en-US" dirty="0">
                <a:latin typeface="Arial" panose="020B0604020202020204" pitchFamily="34" charset="0"/>
                <a:cs typeface="Arial" panose="020B0604020202020204" pitchFamily="34" charset="0"/>
              </a:rPr>
              <a:t>the review might focus on the fundraising impact of the Internet on a particular political party.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A </a:t>
            </a:r>
            <a:r>
              <a:rPr lang="en-US" dirty="0">
                <a:latin typeface="Arial" panose="020B0604020202020204" pitchFamily="34" charset="0"/>
                <a:cs typeface="Arial" panose="020B0604020202020204" pitchFamily="34" charset="0"/>
              </a:rPr>
              <a:t>methodological scope will influence either the types of documents in the review or the way in which these documents are discussed.</a:t>
            </a:r>
          </a:p>
        </p:txBody>
      </p:sp>
      <p:sp>
        <p:nvSpPr>
          <p:cNvPr id="4" name="Slide Number Placeholder 3"/>
          <p:cNvSpPr>
            <a:spLocks noGrp="1"/>
          </p:cNvSpPr>
          <p:nvPr>
            <p:ph type="sldNum" sz="quarter" idx="12"/>
          </p:nvPr>
        </p:nvSpPr>
        <p:spPr/>
        <p:txBody>
          <a:bodyPr/>
          <a:lstStyle/>
          <a:p>
            <a:fld id="{6D22F896-40B5-4ADD-8801-0D06FADFA095}" type="slidenum">
              <a:rPr lang="en-US" smtClean="0"/>
              <a:t>37</a:t>
            </a:fld>
            <a:endParaRPr lang="en-US" dirty="0"/>
          </a:p>
        </p:txBody>
      </p:sp>
    </p:spTree>
    <p:extLst>
      <p:ext uri="{BB962C8B-B14F-4D97-AF65-F5344CB8AC3E}">
        <p14:creationId xmlns:p14="http://schemas.microsoft.com/office/powerpoint/2010/main" val="3031279561"/>
      </p:ext>
    </p:extLst>
  </p:cSld>
  <p:clrMapOvr>
    <a:masterClrMapping/>
  </p:clrMapOvr>
  <mc:AlternateContent xmlns:mc="http://schemas.openxmlformats.org/markup-compatibility/2006" xmlns:p14="http://schemas.microsoft.com/office/powerpoint/2010/main">
    <mc:Choice Requires="p14">
      <p:transition spd="slow" p14:dur="4000">
        <p14:flip dir="l"/>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7797" y="286604"/>
            <a:ext cx="7738963" cy="1450757"/>
          </a:xfrm>
        </p:spPr>
        <p:txBody>
          <a:bodyPr>
            <a:normAutofit/>
          </a:bodyPr>
          <a:lstStyle/>
          <a:p>
            <a:r>
              <a:rPr lang="en-US" sz="4400" b="1" dirty="0" smtClean="0"/>
              <a:t>Guide on Writing Literature Review</a:t>
            </a:r>
            <a:endParaRPr lang="en-US" sz="4400" b="1" dirty="0"/>
          </a:p>
        </p:txBody>
      </p:sp>
      <p:sp>
        <p:nvSpPr>
          <p:cNvPr id="3" name="Content Placeholder 2"/>
          <p:cNvSpPr>
            <a:spLocks noGrp="1"/>
          </p:cNvSpPr>
          <p:nvPr>
            <p:ph idx="1"/>
          </p:nvPr>
        </p:nvSpPr>
        <p:spPr/>
        <p:txBody>
          <a:bodyPr>
            <a:normAutofit lnSpcReduction="10000"/>
          </a:bodyPr>
          <a:lstStyle/>
          <a:p>
            <a:pPr marL="0" indent="0" algn="just">
              <a:buNone/>
            </a:pPr>
            <a:r>
              <a:rPr lang="en-US" dirty="0" smtClean="0">
                <a:latin typeface="Arial" panose="020B0604020202020204" pitchFamily="34" charset="0"/>
                <a:cs typeface="Arial" panose="020B0604020202020204" pitchFamily="34" charset="0"/>
              </a:rPr>
              <a:t>When </a:t>
            </a:r>
            <a:r>
              <a:rPr lang="en-US" dirty="0">
                <a:latin typeface="Arial" panose="020B0604020202020204" pitchFamily="34" charset="0"/>
                <a:cs typeface="Arial" panose="020B0604020202020204" pitchFamily="34" charset="0"/>
              </a:rPr>
              <a:t>writing </a:t>
            </a:r>
            <a:r>
              <a:rPr lang="en-US" dirty="0" smtClean="0">
                <a:latin typeface="Arial" panose="020B0604020202020204" pitchFamily="34" charset="0"/>
                <a:cs typeface="Arial" panose="020B0604020202020204" pitchFamily="34" charset="0"/>
              </a:rPr>
              <a:t>literature review</a:t>
            </a:r>
            <a:r>
              <a:rPr lang="en-US" dirty="0">
                <a:latin typeface="Arial" panose="020B0604020202020204" pitchFamily="34" charset="0"/>
                <a:cs typeface="Arial" panose="020B0604020202020204" pitchFamily="34" charset="0"/>
              </a:rPr>
              <a:t>, keep in mind these issues</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Ø"/>
            </a:pPr>
            <a:r>
              <a:rPr lang="en-US" dirty="0" smtClean="0">
                <a:latin typeface="Arial" panose="020B0604020202020204" pitchFamily="34" charset="0"/>
                <a:cs typeface="Arial" panose="020B0604020202020204" pitchFamily="34" charset="0"/>
              </a:rPr>
              <a:t>Use </a:t>
            </a:r>
            <a:r>
              <a:rPr lang="en-US" dirty="0">
                <a:latin typeface="Arial" panose="020B0604020202020204" pitchFamily="34" charset="0"/>
                <a:cs typeface="Arial" panose="020B0604020202020204" pitchFamily="34" charset="0"/>
              </a:rPr>
              <a:t>Evidence</a:t>
            </a:r>
          </a:p>
          <a:p>
            <a:pPr algn="just">
              <a:lnSpc>
                <a:spcPct val="150000"/>
              </a:lnSpc>
              <a:buFont typeface="Wingdings" panose="05000000000000000000" pitchFamily="2" charset="2"/>
              <a:buChar char="Ø"/>
            </a:pPr>
            <a:r>
              <a:rPr lang="en-US" dirty="0" smtClean="0">
                <a:latin typeface="Arial" panose="020B0604020202020204" pitchFamily="34" charset="0"/>
                <a:cs typeface="Arial" panose="020B0604020202020204" pitchFamily="34" charset="0"/>
              </a:rPr>
              <a:t>Be Selective</a:t>
            </a:r>
            <a:endParaRPr lang="en-US" dirty="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Ø"/>
            </a:pPr>
            <a:r>
              <a:rPr lang="en-US" dirty="0">
                <a:latin typeface="Arial" panose="020B0604020202020204" pitchFamily="34" charset="0"/>
                <a:cs typeface="Arial" panose="020B0604020202020204" pitchFamily="34" charset="0"/>
              </a:rPr>
              <a:t>Use Quotes Sparingly</a:t>
            </a:r>
          </a:p>
          <a:p>
            <a:pPr algn="just">
              <a:lnSpc>
                <a:spcPct val="150000"/>
              </a:lnSpc>
              <a:buFont typeface="Wingdings" panose="05000000000000000000" pitchFamily="2" charset="2"/>
              <a:buChar char="Ø"/>
            </a:pPr>
            <a:r>
              <a:rPr lang="en-US" dirty="0" smtClean="0">
                <a:latin typeface="Arial" panose="020B0604020202020204" pitchFamily="34" charset="0"/>
                <a:cs typeface="Arial" panose="020B0604020202020204" pitchFamily="34" charset="0"/>
              </a:rPr>
              <a:t>Summarize </a:t>
            </a:r>
            <a:r>
              <a:rPr lang="en-US" dirty="0">
                <a:latin typeface="Arial" panose="020B0604020202020204" pitchFamily="34" charset="0"/>
                <a:cs typeface="Arial" panose="020B0604020202020204" pitchFamily="34" charset="0"/>
              </a:rPr>
              <a:t>and Synthesize</a:t>
            </a:r>
          </a:p>
          <a:p>
            <a:pPr algn="just">
              <a:lnSpc>
                <a:spcPct val="150000"/>
              </a:lnSpc>
              <a:buFont typeface="Wingdings" panose="05000000000000000000" pitchFamily="2" charset="2"/>
              <a:buChar char="Ø"/>
            </a:pPr>
            <a:r>
              <a:rPr lang="en-US" dirty="0" smtClean="0">
                <a:latin typeface="Arial" panose="020B0604020202020204" pitchFamily="34" charset="0"/>
                <a:cs typeface="Arial" panose="020B0604020202020204" pitchFamily="34" charset="0"/>
              </a:rPr>
              <a:t>Keep </a:t>
            </a:r>
            <a:r>
              <a:rPr lang="en-US" dirty="0">
                <a:latin typeface="Arial" panose="020B0604020202020204" pitchFamily="34" charset="0"/>
                <a:cs typeface="Arial" panose="020B0604020202020204" pitchFamily="34" charset="0"/>
              </a:rPr>
              <a:t>Your Own Voice</a:t>
            </a:r>
          </a:p>
          <a:p>
            <a:pPr algn="just">
              <a:lnSpc>
                <a:spcPct val="150000"/>
              </a:lnSpc>
              <a:buFont typeface="Wingdings" panose="05000000000000000000" pitchFamily="2" charset="2"/>
              <a:buChar char="Ø"/>
            </a:pPr>
            <a:r>
              <a:rPr lang="en-US" dirty="0" smtClean="0">
                <a:latin typeface="Arial" panose="020B0604020202020204" pitchFamily="34" charset="0"/>
                <a:cs typeface="Arial" panose="020B0604020202020204" pitchFamily="34" charset="0"/>
              </a:rPr>
              <a:t>Use </a:t>
            </a:r>
            <a:r>
              <a:rPr lang="en-US" dirty="0">
                <a:latin typeface="Arial" panose="020B0604020202020204" pitchFamily="34" charset="0"/>
                <a:cs typeface="Arial" panose="020B0604020202020204" pitchFamily="34" charset="0"/>
              </a:rPr>
              <a:t>Caution When </a:t>
            </a:r>
            <a:r>
              <a:rPr lang="en-US" dirty="0" smtClean="0">
                <a:latin typeface="Arial" panose="020B0604020202020204" pitchFamily="34" charset="0"/>
                <a:cs typeface="Arial" panose="020B0604020202020204" pitchFamily="34" charset="0"/>
              </a:rPr>
              <a:t>Paraphrasing</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38</a:t>
            </a:fld>
            <a:endParaRPr lang="en-US" dirty="0"/>
          </a:p>
        </p:txBody>
      </p:sp>
    </p:spTree>
    <p:extLst>
      <p:ext uri="{BB962C8B-B14F-4D97-AF65-F5344CB8AC3E}">
        <p14:creationId xmlns:p14="http://schemas.microsoft.com/office/powerpoint/2010/main" val="1987993490"/>
      </p:ext>
    </p:extLst>
  </p:cSld>
  <p:clrMapOvr>
    <a:masterClrMapping/>
  </p:clrMapOvr>
  <mc:AlternateContent xmlns:mc="http://schemas.openxmlformats.org/markup-compatibility/2006" xmlns:p14="http://schemas.microsoft.com/office/powerpoint/2010/main">
    <mc:Choice Requires="p14">
      <p:transition spd="slow" p14:dur="4000">
        <p14:flip dir="l"/>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Common Mistakes to Avoid</a:t>
            </a:r>
          </a:p>
        </p:txBody>
      </p:sp>
      <p:sp>
        <p:nvSpPr>
          <p:cNvPr id="3" name="Content Placeholder 2"/>
          <p:cNvSpPr>
            <a:spLocks noGrp="1"/>
          </p:cNvSpPr>
          <p:nvPr>
            <p:ph idx="1"/>
          </p:nvPr>
        </p:nvSpPr>
        <p:spPr>
          <a:xfrm>
            <a:off x="822959" y="1737361"/>
            <a:ext cx="7543801" cy="4486828"/>
          </a:xfrm>
        </p:spPr>
        <p:txBody>
          <a:bodyPr>
            <a:normAutofit fontScale="92500" lnSpcReduction="20000"/>
          </a:bodyPr>
          <a:lstStyle/>
          <a:p>
            <a:pPr lvl="0" algn="just">
              <a:lnSpc>
                <a:spcPct val="160000"/>
              </a:lnSpc>
              <a:buFont typeface="Wingdings" panose="05000000000000000000" pitchFamily="2" charset="2"/>
              <a:buChar char="§"/>
            </a:pPr>
            <a:r>
              <a:rPr lang="en-US" dirty="0">
                <a:latin typeface="Arial" panose="020B0604020202020204" pitchFamily="34" charset="0"/>
                <a:cs typeface="Arial" panose="020B0604020202020204" pitchFamily="34" charset="0"/>
              </a:rPr>
              <a:t>Sources in literature review do not clearly relate to the research </a:t>
            </a:r>
            <a:r>
              <a:rPr lang="en-US" dirty="0" smtClean="0">
                <a:latin typeface="Arial" panose="020B0604020202020204" pitchFamily="34" charset="0"/>
                <a:cs typeface="Arial" panose="020B0604020202020204" pitchFamily="34" charset="0"/>
              </a:rPr>
              <a:t>problem</a:t>
            </a:r>
            <a:endParaRPr lang="en-US" dirty="0">
              <a:latin typeface="Arial" panose="020B0604020202020204" pitchFamily="34" charset="0"/>
              <a:cs typeface="Arial" panose="020B0604020202020204" pitchFamily="34" charset="0"/>
            </a:endParaRPr>
          </a:p>
          <a:p>
            <a:pPr lvl="0" algn="just">
              <a:lnSpc>
                <a:spcPct val="160000"/>
              </a:lnSpc>
              <a:buFont typeface="Wingdings" panose="05000000000000000000" pitchFamily="2" charset="2"/>
              <a:buChar char="§"/>
            </a:pPr>
            <a:r>
              <a:rPr lang="en-US" dirty="0">
                <a:latin typeface="Arial" panose="020B0604020202020204" pitchFamily="34" charset="0"/>
                <a:cs typeface="Arial" panose="020B0604020202020204" pitchFamily="34" charset="0"/>
              </a:rPr>
              <a:t>Failure to take sufficient time to define and identify the most relevant sources to use in the literature review related to the research </a:t>
            </a:r>
            <a:r>
              <a:rPr lang="en-US" dirty="0" smtClean="0">
                <a:latin typeface="Arial" panose="020B0604020202020204" pitchFamily="34" charset="0"/>
                <a:cs typeface="Arial" panose="020B0604020202020204" pitchFamily="34" charset="0"/>
              </a:rPr>
              <a:t>problem</a:t>
            </a:r>
            <a:endParaRPr lang="en-US" dirty="0">
              <a:latin typeface="Arial" panose="020B0604020202020204" pitchFamily="34" charset="0"/>
              <a:cs typeface="Arial" panose="020B0604020202020204" pitchFamily="34" charset="0"/>
            </a:endParaRPr>
          </a:p>
          <a:p>
            <a:pPr lvl="0" algn="just">
              <a:lnSpc>
                <a:spcPct val="160000"/>
              </a:lnSpc>
              <a:buFont typeface="Wingdings" panose="05000000000000000000" pitchFamily="2" charset="2"/>
              <a:buChar char="§"/>
            </a:pPr>
            <a:r>
              <a:rPr lang="en-US" dirty="0">
                <a:latin typeface="Arial" panose="020B0604020202020204" pitchFamily="34" charset="0"/>
                <a:cs typeface="Arial" panose="020B0604020202020204" pitchFamily="34" charset="0"/>
              </a:rPr>
              <a:t>Relies exclusively on secondary analytical sources rather than including relevant primary research studies or </a:t>
            </a:r>
            <a:r>
              <a:rPr lang="en-US" dirty="0" smtClean="0">
                <a:latin typeface="Arial" panose="020B0604020202020204" pitchFamily="34" charset="0"/>
                <a:cs typeface="Arial" panose="020B0604020202020204" pitchFamily="34" charset="0"/>
              </a:rPr>
              <a:t>data</a:t>
            </a:r>
            <a:endParaRPr lang="en-US" dirty="0">
              <a:latin typeface="Arial" panose="020B0604020202020204" pitchFamily="34" charset="0"/>
              <a:cs typeface="Arial" panose="020B0604020202020204" pitchFamily="34" charset="0"/>
            </a:endParaRPr>
          </a:p>
          <a:p>
            <a:pPr lvl="0" algn="just">
              <a:lnSpc>
                <a:spcPct val="160000"/>
              </a:lnSpc>
              <a:buFont typeface="Wingdings" panose="05000000000000000000" pitchFamily="2" charset="2"/>
              <a:buChar char="§"/>
            </a:pPr>
            <a:r>
              <a:rPr lang="en-US" dirty="0">
                <a:latin typeface="Arial" panose="020B0604020202020204" pitchFamily="34" charset="0"/>
                <a:cs typeface="Arial" panose="020B0604020202020204" pitchFamily="34" charset="0"/>
              </a:rPr>
              <a:t>Uncritically accepts another researcher's findings and interpretations as valid, rather than examining critically all aspects of the research design and </a:t>
            </a:r>
            <a:r>
              <a:rPr lang="en-US" dirty="0" smtClean="0">
                <a:latin typeface="Arial" panose="020B0604020202020204" pitchFamily="34" charset="0"/>
                <a:cs typeface="Arial" panose="020B0604020202020204" pitchFamily="34" charset="0"/>
              </a:rPr>
              <a:t>analysis</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39</a:t>
            </a:fld>
            <a:endParaRPr lang="en-US" dirty="0"/>
          </a:p>
        </p:txBody>
      </p:sp>
    </p:spTree>
    <p:extLst>
      <p:ext uri="{BB962C8B-B14F-4D97-AF65-F5344CB8AC3E}">
        <p14:creationId xmlns:p14="http://schemas.microsoft.com/office/powerpoint/2010/main" val="1344645751"/>
      </p:ext>
    </p:extLst>
  </p:cSld>
  <p:clrMapOvr>
    <a:masterClrMapping/>
  </p:clrMapOvr>
  <mc:AlternateContent xmlns:mc="http://schemas.openxmlformats.org/markup-compatibility/2006" xmlns:p14="http://schemas.microsoft.com/office/powerpoint/2010/main">
    <mc:Choice Requires="p14">
      <p:transition spd="slow" p14:dur="4000">
        <p14:flip dir="l"/>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Common Mistakes to Avoid</a:t>
            </a:r>
          </a:p>
        </p:txBody>
      </p:sp>
      <p:sp>
        <p:nvSpPr>
          <p:cNvPr id="3" name="Content Placeholder 2"/>
          <p:cNvSpPr>
            <a:spLocks noGrp="1"/>
          </p:cNvSpPr>
          <p:nvPr>
            <p:ph idx="1"/>
          </p:nvPr>
        </p:nvSpPr>
        <p:spPr/>
        <p:txBody>
          <a:bodyPr>
            <a:normAutofit/>
          </a:bodyPr>
          <a:lstStyle/>
          <a:p>
            <a:pPr lvl="0" algn="just">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Does </a:t>
            </a:r>
            <a:r>
              <a:rPr lang="en-US" dirty="0">
                <a:latin typeface="Arial" panose="020B0604020202020204" pitchFamily="34" charset="0"/>
                <a:cs typeface="Arial" panose="020B0604020202020204" pitchFamily="34" charset="0"/>
              </a:rPr>
              <a:t>not describe the search procedures that were used in identifying the literature to </a:t>
            </a:r>
            <a:r>
              <a:rPr lang="en-US" dirty="0" smtClean="0">
                <a:latin typeface="Arial" panose="020B0604020202020204" pitchFamily="34" charset="0"/>
                <a:cs typeface="Arial" panose="020B0604020202020204" pitchFamily="34" charset="0"/>
              </a:rPr>
              <a:t>review</a:t>
            </a:r>
            <a:endParaRPr lang="en-US" dirty="0">
              <a:latin typeface="Arial" panose="020B0604020202020204" pitchFamily="34" charset="0"/>
              <a:cs typeface="Arial" panose="020B0604020202020204" pitchFamily="34" charset="0"/>
            </a:endParaRPr>
          </a:p>
          <a:p>
            <a:pPr lvl="0" algn="just">
              <a:lnSpc>
                <a:spcPct val="150000"/>
              </a:lnSpc>
              <a:buFont typeface="Wingdings" panose="05000000000000000000" pitchFamily="2" charset="2"/>
              <a:buChar char="§"/>
            </a:pPr>
            <a:r>
              <a:rPr lang="en-US" dirty="0">
                <a:latin typeface="Arial" panose="020B0604020202020204" pitchFamily="34" charset="0"/>
                <a:cs typeface="Arial" panose="020B0604020202020204" pitchFamily="34" charset="0"/>
              </a:rPr>
              <a:t>Reports isolated statistical results rather than synthesizing them in chi-squared or meta-analytic </a:t>
            </a:r>
            <a:r>
              <a:rPr lang="en-US" dirty="0" smtClean="0">
                <a:latin typeface="Arial" panose="020B0604020202020204" pitchFamily="34" charset="0"/>
                <a:cs typeface="Arial" panose="020B0604020202020204" pitchFamily="34" charset="0"/>
              </a:rPr>
              <a:t>methods</a:t>
            </a:r>
            <a:endParaRPr lang="en-US" dirty="0">
              <a:latin typeface="Arial" panose="020B0604020202020204" pitchFamily="34" charset="0"/>
              <a:cs typeface="Arial" panose="020B0604020202020204" pitchFamily="34" charset="0"/>
            </a:endParaRPr>
          </a:p>
          <a:p>
            <a:pPr lvl="0" algn="just">
              <a:lnSpc>
                <a:spcPct val="150000"/>
              </a:lnSpc>
              <a:buFont typeface="Wingdings" panose="05000000000000000000" pitchFamily="2" charset="2"/>
              <a:buChar char="§"/>
            </a:pPr>
            <a:r>
              <a:rPr lang="en-US" dirty="0">
                <a:latin typeface="Arial" panose="020B0604020202020204" pitchFamily="34" charset="0"/>
                <a:cs typeface="Arial" panose="020B0604020202020204" pitchFamily="34" charset="0"/>
              </a:rPr>
              <a:t>Only includes research that validates assumptions and does not consider contrary findings and alternative interpretations found in the literature.</a:t>
            </a:r>
          </a:p>
        </p:txBody>
      </p:sp>
      <p:sp>
        <p:nvSpPr>
          <p:cNvPr id="4" name="Slide Number Placeholder 3"/>
          <p:cNvSpPr>
            <a:spLocks noGrp="1"/>
          </p:cNvSpPr>
          <p:nvPr>
            <p:ph type="sldNum" sz="quarter" idx="12"/>
          </p:nvPr>
        </p:nvSpPr>
        <p:spPr/>
        <p:txBody>
          <a:bodyPr/>
          <a:lstStyle/>
          <a:p>
            <a:fld id="{6D22F896-40B5-4ADD-8801-0D06FADFA095}" type="slidenum">
              <a:rPr lang="en-US" smtClean="0"/>
              <a:t>40</a:t>
            </a:fld>
            <a:endParaRPr lang="en-US" dirty="0"/>
          </a:p>
        </p:txBody>
      </p:sp>
    </p:spTree>
    <p:extLst>
      <p:ext uri="{BB962C8B-B14F-4D97-AF65-F5344CB8AC3E}">
        <p14:creationId xmlns:p14="http://schemas.microsoft.com/office/powerpoint/2010/main" val="3533052826"/>
      </p:ext>
    </p:extLst>
  </p:cSld>
  <p:clrMapOvr>
    <a:masterClrMapping/>
  </p:clrMapOvr>
  <mc:AlternateContent xmlns:mc="http://schemas.openxmlformats.org/markup-compatibility/2006" xmlns:p14="http://schemas.microsoft.com/office/powerpoint/2010/main">
    <mc:Choice Requires="p14">
      <p:transition spd="slow" p14:dur="4000">
        <p14:flip dir="l"/>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a:xfrm>
            <a:off x="822959" y="1845734"/>
            <a:ext cx="7543801" cy="4418588"/>
          </a:xfrm>
        </p:spPr>
        <p:txBody>
          <a:bodyPr>
            <a:normAutofit/>
          </a:bodyPr>
          <a:lstStyle/>
          <a:p>
            <a:pPr algn="just">
              <a:lnSpc>
                <a:spcPct val="120000"/>
              </a:lnSpc>
              <a:buFont typeface="Wingdings" panose="05000000000000000000" pitchFamily="2" charset="2"/>
              <a:buChar char="ü"/>
            </a:pPr>
            <a:r>
              <a:rPr lang="en-US" dirty="0">
                <a:latin typeface="Arial" panose="020B0604020202020204" pitchFamily="34" charset="0"/>
                <a:cs typeface="Arial" panose="020B0604020202020204" pitchFamily="34" charset="0"/>
              </a:rPr>
              <a:t>Introduction</a:t>
            </a:r>
          </a:p>
          <a:p>
            <a:pPr algn="just">
              <a:lnSpc>
                <a:spcPct val="120000"/>
              </a:lnSpc>
              <a:buFont typeface="Wingdings" panose="05000000000000000000" pitchFamily="2" charset="2"/>
              <a:buChar char="ü"/>
            </a:pPr>
            <a:r>
              <a:rPr lang="en-US" dirty="0">
                <a:latin typeface="Arial" panose="020B0604020202020204" pitchFamily="34" charset="0"/>
                <a:cs typeface="Arial" panose="020B0604020202020204" pitchFamily="34" charset="0"/>
              </a:rPr>
              <a:t>Sources of literature</a:t>
            </a:r>
          </a:p>
          <a:p>
            <a:pPr algn="just">
              <a:lnSpc>
                <a:spcPct val="120000"/>
              </a:lnSpc>
              <a:buFont typeface="Wingdings" panose="05000000000000000000" pitchFamily="2" charset="2"/>
              <a:buChar char="ü"/>
            </a:pPr>
            <a:r>
              <a:rPr lang="en-US" dirty="0">
                <a:latin typeface="Arial" panose="020B0604020202020204" pitchFamily="34" charset="0"/>
                <a:cs typeface="Arial" panose="020B0604020202020204" pitchFamily="34" charset="0"/>
              </a:rPr>
              <a:t>Importance of Literature Review</a:t>
            </a:r>
          </a:p>
          <a:p>
            <a:pPr algn="just">
              <a:lnSpc>
                <a:spcPct val="120000"/>
              </a:lnSpc>
              <a:buFont typeface="Wingdings" panose="05000000000000000000" pitchFamily="2" charset="2"/>
              <a:buChar char="ü"/>
            </a:pPr>
            <a:r>
              <a:rPr lang="en-US" dirty="0">
                <a:latin typeface="Arial" panose="020B0604020202020204" pitchFamily="34" charset="0"/>
                <a:cs typeface="Arial" panose="020B0604020202020204" pitchFamily="34" charset="0"/>
              </a:rPr>
              <a:t>The purpose of a literature </a:t>
            </a:r>
            <a:endParaRPr lang="en-US" dirty="0" smtClean="0">
              <a:latin typeface="Arial" panose="020B0604020202020204" pitchFamily="34" charset="0"/>
              <a:cs typeface="Arial" panose="020B0604020202020204" pitchFamily="34" charset="0"/>
            </a:endParaRPr>
          </a:p>
          <a:p>
            <a:pPr algn="just">
              <a:lnSpc>
                <a:spcPct val="120000"/>
              </a:lnSpc>
              <a:buFont typeface="Wingdings" panose="05000000000000000000" pitchFamily="2" charset="2"/>
              <a:buChar char="ü"/>
            </a:pPr>
            <a:r>
              <a:rPr lang="en-US" dirty="0" smtClean="0">
                <a:latin typeface="Arial" panose="020B0604020202020204" pitchFamily="34" charset="0"/>
                <a:cs typeface="Arial" panose="020B0604020202020204" pitchFamily="34" charset="0"/>
              </a:rPr>
              <a:t>Types </a:t>
            </a:r>
            <a:r>
              <a:rPr lang="en-US" dirty="0">
                <a:latin typeface="Arial" panose="020B0604020202020204" pitchFamily="34" charset="0"/>
                <a:cs typeface="Arial" panose="020B0604020202020204" pitchFamily="34" charset="0"/>
              </a:rPr>
              <a:t>of Literature </a:t>
            </a:r>
            <a:r>
              <a:rPr lang="en-US" dirty="0" smtClean="0">
                <a:latin typeface="Arial" panose="020B0604020202020204" pitchFamily="34" charset="0"/>
                <a:cs typeface="Arial" panose="020B0604020202020204" pitchFamily="34" charset="0"/>
              </a:rPr>
              <a:t>Reviews</a:t>
            </a:r>
          </a:p>
          <a:p>
            <a:pPr algn="just">
              <a:lnSpc>
                <a:spcPct val="120000"/>
              </a:lnSpc>
              <a:buFont typeface="Wingdings" panose="05000000000000000000" pitchFamily="2" charset="2"/>
              <a:buChar char="ü"/>
            </a:pPr>
            <a:r>
              <a:rPr lang="en-US" dirty="0">
                <a:latin typeface="Arial" panose="020B0604020202020204" pitchFamily="34" charset="0"/>
                <a:cs typeface="Arial" panose="020B0604020202020204" pitchFamily="34" charset="0"/>
              </a:rPr>
              <a:t>Organizing Literature </a:t>
            </a:r>
            <a:r>
              <a:rPr lang="en-US" dirty="0" smtClean="0">
                <a:latin typeface="Arial" panose="020B0604020202020204" pitchFamily="34" charset="0"/>
                <a:cs typeface="Arial" panose="020B0604020202020204" pitchFamily="34" charset="0"/>
              </a:rPr>
              <a:t>Review</a:t>
            </a:r>
          </a:p>
          <a:p>
            <a:pPr algn="just">
              <a:lnSpc>
                <a:spcPct val="120000"/>
              </a:lnSpc>
              <a:buFont typeface="Wingdings" panose="05000000000000000000" pitchFamily="2" charset="2"/>
              <a:buChar char="ü"/>
            </a:pPr>
            <a:r>
              <a:rPr lang="en-US" dirty="0">
                <a:latin typeface="Arial" panose="020B0604020202020204" pitchFamily="34" charset="0"/>
                <a:cs typeface="Arial" panose="020B0604020202020204" pitchFamily="34" charset="0"/>
              </a:rPr>
              <a:t>Guide on Writing Literature </a:t>
            </a:r>
            <a:r>
              <a:rPr lang="en-US" dirty="0" smtClean="0">
                <a:latin typeface="Arial" panose="020B0604020202020204" pitchFamily="34" charset="0"/>
                <a:cs typeface="Arial" panose="020B0604020202020204" pitchFamily="34" charset="0"/>
              </a:rPr>
              <a:t>Review</a:t>
            </a:r>
          </a:p>
          <a:p>
            <a:pPr algn="just">
              <a:lnSpc>
                <a:spcPct val="120000"/>
              </a:lnSpc>
              <a:buFont typeface="Wingdings" panose="05000000000000000000" pitchFamily="2" charset="2"/>
              <a:buChar char="ü"/>
            </a:pPr>
            <a:r>
              <a:rPr lang="en-US" dirty="0">
                <a:latin typeface="Arial" panose="020B0604020202020204" pitchFamily="34" charset="0"/>
                <a:cs typeface="Arial" panose="020B0604020202020204" pitchFamily="34" charset="0"/>
              </a:rPr>
              <a:t>Common Mistakes to Avoid</a:t>
            </a:r>
          </a:p>
        </p:txBody>
      </p:sp>
      <p:sp>
        <p:nvSpPr>
          <p:cNvPr id="4" name="Slide Number Placeholder 3"/>
          <p:cNvSpPr>
            <a:spLocks noGrp="1"/>
          </p:cNvSpPr>
          <p:nvPr>
            <p:ph type="sldNum" sz="quarter" idx="12"/>
          </p:nvPr>
        </p:nvSpPr>
        <p:spPr/>
        <p:txBody>
          <a:bodyPr/>
          <a:lstStyle/>
          <a:p>
            <a:fld id="{6D22F896-40B5-4ADD-8801-0D06FADFA095}" type="slidenum">
              <a:rPr lang="en-US" smtClean="0"/>
              <a:t>41</a:t>
            </a:fld>
            <a:endParaRPr lang="en-US" dirty="0"/>
          </a:p>
        </p:txBody>
      </p:sp>
    </p:spTree>
    <p:extLst>
      <p:ext uri="{BB962C8B-B14F-4D97-AF65-F5344CB8AC3E}">
        <p14:creationId xmlns:p14="http://schemas.microsoft.com/office/powerpoint/2010/main" val="3202450480"/>
      </p:ext>
    </p:extLst>
  </p:cSld>
  <p:clrMapOvr>
    <a:masterClrMapping/>
  </p:clrMapOvr>
  <mc:AlternateContent xmlns:mc="http://schemas.openxmlformats.org/markup-compatibility/2006" xmlns:p14="http://schemas.microsoft.com/office/powerpoint/2010/main">
    <mc:Choice Requires="p14">
      <p:transition spd="slow" p14:dur="4000">
        <p:wheel spokes="1"/>
      </p:transition>
    </mc:Choice>
    <mc:Fallback xmlns="">
      <p:transition spd="slow">
        <p:wheel spokes="1"/>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 </a:t>
            </a:r>
            <a:endParaRPr lang="en-US" dirty="0"/>
          </a:p>
        </p:txBody>
      </p:sp>
      <p:sp>
        <p:nvSpPr>
          <p:cNvPr id="3" name="Content Placeholder 2"/>
          <p:cNvSpPr>
            <a:spLocks noGrp="1"/>
          </p:cNvSpPr>
          <p:nvPr>
            <p:ph idx="1"/>
          </p:nvPr>
        </p:nvSpPr>
        <p:spPr/>
        <p:txBody>
          <a:bodyPr>
            <a:normAutofit/>
          </a:bodyPr>
          <a:lstStyle/>
          <a:p>
            <a:pPr algn="just">
              <a:lnSpc>
                <a:spcPct val="100000"/>
              </a:lnSpc>
              <a:buFont typeface="Wingdings" panose="05000000000000000000" pitchFamily="2" charset="2"/>
              <a:buChar char="ü"/>
            </a:pPr>
            <a:r>
              <a:rPr lang="en-US" dirty="0" smtClean="0">
                <a:latin typeface="Arial" panose="020B0604020202020204" pitchFamily="34" charset="0"/>
                <a:cs typeface="Arial" panose="020B0604020202020204" pitchFamily="34" charset="0"/>
              </a:rPr>
              <a:t>Research </a:t>
            </a:r>
            <a:r>
              <a:rPr lang="en-US" dirty="0">
                <a:latin typeface="Arial" panose="020B0604020202020204" pitchFamily="34" charset="0"/>
                <a:cs typeface="Arial" panose="020B0604020202020204" pitchFamily="34" charset="0"/>
              </a:rPr>
              <a:t>methods for business: A skill-building approach. </a:t>
            </a:r>
            <a:r>
              <a:rPr lang="en-US" dirty="0" err="1">
                <a:latin typeface="Arial" panose="020B0604020202020204" pitchFamily="34" charset="0"/>
                <a:cs typeface="Arial" panose="020B0604020202020204" pitchFamily="34" charset="0"/>
              </a:rPr>
              <a:t>Sekaran</a:t>
            </a:r>
            <a:r>
              <a:rPr lang="en-US" dirty="0">
                <a:latin typeface="Arial" panose="020B0604020202020204" pitchFamily="34" charset="0"/>
                <a:cs typeface="Arial" panose="020B0604020202020204" pitchFamily="34" charset="0"/>
              </a:rPr>
              <a:t>, U., &amp; </a:t>
            </a:r>
            <a:r>
              <a:rPr lang="en-US" dirty="0" err="1">
                <a:latin typeface="Arial" panose="020B0604020202020204" pitchFamily="34" charset="0"/>
                <a:cs typeface="Arial" panose="020B0604020202020204" pitchFamily="34" charset="0"/>
              </a:rPr>
              <a:t>Bougie</a:t>
            </a:r>
            <a:r>
              <a:rPr lang="en-US" dirty="0">
                <a:latin typeface="Arial" panose="020B0604020202020204" pitchFamily="34" charset="0"/>
                <a:cs typeface="Arial" panose="020B0604020202020204" pitchFamily="34" charset="0"/>
              </a:rPr>
              <a:t>, R. John Wiley &amp; Sons, Inc.,2013.</a:t>
            </a:r>
          </a:p>
          <a:p>
            <a:pPr algn="just">
              <a:lnSpc>
                <a:spcPct val="100000"/>
              </a:lnSpc>
              <a:buFont typeface="Wingdings" panose="05000000000000000000" pitchFamily="2" charset="2"/>
              <a:buChar char="ü"/>
            </a:pPr>
            <a:r>
              <a:rPr lang="en-US" dirty="0">
                <a:latin typeface="Arial" panose="020B0604020202020204" pitchFamily="34" charset="0"/>
                <a:cs typeface="Arial" panose="020B0604020202020204" pitchFamily="34" charset="0"/>
              </a:rPr>
              <a:t>Research methods: Quantitative and qualitative approaches. </a:t>
            </a:r>
            <a:r>
              <a:rPr lang="en-US" dirty="0" err="1">
                <a:latin typeface="Arial" panose="020B0604020202020204" pitchFamily="34" charset="0"/>
                <a:cs typeface="Arial" panose="020B0604020202020204" pitchFamily="34" charset="0"/>
              </a:rPr>
              <a:t>Mugenda</a:t>
            </a:r>
            <a:r>
              <a:rPr lang="en-US" dirty="0">
                <a:latin typeface="Arial" panose="020B0604020202020204" pitchFamily="34" charset="0"/>
                <a:cs typeface="Arial" panose="020B0604020202020204" pitchFamily="34" charset="0"/>
              </a:rPr>
              <a:t>, O. M. &amp; </a:t>
            </a:r>
            <a:r>
              <a:rPr lang="en-US" dirty="0" err="1">
                <a:latin typeface="Arial" panose="020B0604020202020204" pitchFamily="34" charset="0"/>
                <a:cs typeface="Arial" panose="020B0604020202020204" pitchFamily="34" charset="0"/>
              </a:rPr>
              <a:t>Mugenda</a:t>
            </a:r>
            <a:r>
              <a:rPr lang="en-US" dirty="0">
                <a:latin typeface="Arial" panose="020B0604020202020204" pitchFamily="34" charset="0"/>
                <a:cs typeface="Arial" panose="020B0604020202020204" pitchFamily="34" charset="0"/>
              </a:rPr>
              <a:t>, A. G. Nairobi: ACTS Press, 2003. </a:t>
            </a:r>
          </a:p>
          <a:p>
            <a:pPr algn="just">
              <a:lnSpc>
                <a:spcPct val="100000"/>
              </a:lnSpc>
              <a:buFont typeface="Wingdings" panose="05000000000000000000" pitchFamily="2" charset="2"/>
              <a:buChar char="ü"/>
            </a:pPr>
            <a:r>
              <a:rPr lang="en-US" dirty="0">
                <a:latin typeface="Arial" panose="020B0604020202020204" pitchFamily="34" charset="0"/>
                <a:cs typeface="Arial" panose="020B0604020202020204" pitchFamily="34" charset="0"/>
              </a:rPr>
              <a:t>Research for Business students (5th Ed.). Saunders et al. London: Prentice Hall, 2009. </a:t>
            </a:r>
          </a:p>
          <a:p>
            <a:pPr algn="just">
              <a:lnSpc>
                <a:spcPct val="100000"/>
              </a:lnSpc>
              <a:buFont typeface="Wingdings" panose="05000000000000000000" pitchFamily="2" charset="2"/>
              <a:buChar char="ü"/>
            </a:pPr>
            <a:r>
              <a:rPr lang="en-US" dirty="0">
                <a:latin typeface="Arial" panose="020B0604020202020204" pitchFamily="34" charset="0"/>
                <a:cs typeface="Arial" panose="020B0604020202020204" pitchFamily="34" charset="0"/>
              </a:rPr>
              <a:t>Business research methods (10th Ed.), Cooper D. R., &amp; Schindler, P. S., Illinois: McGraw-Hill, 2006. </a:t>
            </a:r>
          </a:p>
          <a:p>
            <a:pPr algn="just">
              <a:lnSpc>
                <a:spcPct val="100000"/>
              </a:lnSpc>
              <a:buFont typeface="Wingdings" panose="05000000000000000000" pitchFamily="2" charset="2"/>
              <a:buChar char="ü"/>
            </a:pPr>
            <a:r>
              <a:rPr lang="en-US" dirty="0">
                <a:latin typeface="Arial" panose="020B0604020202020204" pitchFamily="34" charset="0"/>
                <a:cs typeface="Arial" panose="020B0604020202020204" pitchFamily="34" charset="0"/>
              </a:rPr>
              <a:t>Research methodology (3rd Ed.),Kothari, C. R., New Delhi: New Age International Publishers, 2008.</a:t>
            </a:r>
          </a:p>
          <a:p>
            <a:pPr algn="just">
              <a:lnSpc>
                <a:spcPct val="100000"/>
              </a:lnSpc>
              <a:buFont typeface="Wingdings" panose="05000000000000000000" pitchFamily="2" charset="2"/>
              <a:buChar char="ü"/>
            </a:pPr>
            <a:endParaRPr lang="en-US" dirty="0">
              <a:latin typeface="Arial" panose="020B0604020202020204" pitchFamily="34" charset="0"/>
              <a:cs typeface="Arial" panose="020B0604020202020204" pitchFamily="34" charset="0"/>
            </a:endParaRPr>
          </a:p>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42</a:t>
            </a:fld>
            <a:endParaRPr lang="en-US" dirty="0"/>
          </a:p>
        </p:txBody>
      </p:sp>
    </p:spTree>
    <p:extLst>
      <p:ext uri="{BB962C8B-B14F-4D97-AF65-F5344CB8AC3E}">
        <p14:creationId xmlns:p14="http://schemas.microsoft.com/office/powerpoint/2010/main" val="175207265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236</TotalTime>
  <Words>2730</Words>
  <Application>Microsoft Office PowerPoint</Application>
  <PresentationFormat>On-screen Show (4:3)</PresentationFormat>
  <Paragraphs>215</Paragraphs>
  <Slides>42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42</vt:i4>
      </vt:variant>
    </vt:vector>
  </HeadingPairs>
  <TitlesOfParts>
    <vt:vector size="47" baseType="lpstr">
      <vt:lpstr>Arial</vt:lpstr>
      <vt:lpstr>Calibri</vt:lpstr>
      <vt:lpstr>Calibri Light</vt:lpstr>
      <vt:lpstr>Wingdings</vt:lpstr>
      <vt:lpstr>Retrospect</vt:lpstr>
      <vt:lpstr>RESEARCH METHODS AND TECHNICAL WRITING  BAR 301</vt:lpstr>
      <vt:lpstr>Learning outcomes</vt:lpstr>
      <vt:lpstr>Part one</vt:lpstr>
      <vt:lpstr>Introduction </vt:lpstr>
      <vt:lpstr>Introduction </vt:lpstr>
      <vt:lpstr>Sources of literature</vt:lpstr>
      <vt:lpstr>Sources of literature</vt:lpstr>
      <vt:lpstr>Sources of literature</vt:lpstr>
      <vt:lpstr>Sources of literature</vt:lpstr>
      <vt:lpstr>Sources of literature</vt:lpstr>
      <vt:lpstr>Importance of Literature Review</vt:lpstr>
      <vt:lpstr>Importance of Literature Review</vt:lpstr>
      <vt:lpstr>Importance of Literature Review</vt:lpstr>
      <vt:lpstr>Importance of Literature Review</vt:lpstr>
      <vt:lpstr>Importance of Literature Review</vt:lpstr>
      <vt:lpstr>The purpose of a literature  </vt:lpstr>
      <vt:lpstr>The purpose of a literature  </vt:lpstr>
      <vt:lpstr>PowerPoint Presentation</vt:lpstr>
      <vt:lpstr>Part two</vt:lpstr>
      <vt:lpstr>Types of Literature Reviews: Argumentative Review </vt:lpstr>
      <vt:lpstr>Types of Literature Reviews: Argumentative Review </vt:lpstr>
      <vt:lpstr>Types of Literature Reviews: Integrative Review </vt:lpstr>
      <vt:lpstr>Types of Literature Reviews: Historical Review</vt:lpstr>
      <vt:lpstr>Types of Literature Reviews: Methodological Review</vt:lpstr>
      <vt:lpstr>Types of Literature Reviews: Systematic Review</vt:lpstr>
      <vt:lpstr>Types of Literature Reviews: Theoretical Review </vt:lpstr>
      <vt:lpstr>Types of Literature Reviews: Realist Review</vt:lpstr>
      <vt:lpstr>Types of Literature Reviews: Critical Literature Review</vt:lpstr>
      <vt:lpstr>Types of Literature Reviews: Scoping Review</vt:lpstr>
      <vt:lpstr>Types of Literature Reviews: Meta-analysis</vt:lpstr>
      <vt:lpstr>Types of Literature Reviews: Narrative Literature Review</vt:lpstr>
      <vt:lpstr>Organizing Literature Review: Chronological of Events </vt:lpstr>
      <vt:lpstr>Organizing Literature Review: By Publication</vt:lpstr>
      <vt:lpstr>Organizing Literature Review: Thematic [conceptual categories]</vt:lpstr>
      <vt:lpstr>Organizing Literature Review: Thematic [conceptual categories]</vt:lpstr>
      <vt:lpstr>Organizing Literature Review: Methodological</vt:lpstr>
      <vt:lpstr>Organizing Literature Review: Methodological</vt:lpstr>
      <vt:lpstr>Guide on Writing Literature Review</vt:lpstr>
      <vt:lpstr>Common Mistakes to Avoid</vt:lpstr>
      <vt:lpstr>Common Mistakes to Avoid</vt:lpstr>
      <vt:lpstr>Summary</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LITERATURE REVIEW</dc:title>
  <dc:creator>Kahuthia</dc:creator>
  <cp:lastModifiedBy>Kahuthia</cp:lastModifiedBy>
  <cp:revision>17</cp:revision>
  <dcterms:created xsi:type="dcterms:W3CDTF">2024-05-14T12:03:46Z</dcterms:created>
  <dcterms:modified xsi:type="dcterms:W3CDTF">2024-05-15T06:34:11Z</dcterms:modified>
</cp:coreProperties>
</file>