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0" r:id="rId1"/>
  </p:sldMasterIdLst>
  <p:notesMasterIdLst>
    <p:notesMasterId r:id="rId52"/>
  </p:notesMasterIdLst>
  <p:sldIdLst>
    <p:sldId id="256" r:id="rId2"/>
    <p:sldId id="299" r:id="rId3"/>
    <p:sldId id="300" r:id="rId4"/>
    <p:sldId id="257" r:id="rId5"/>
    <p:sldId id="258" r:id="rId6"/>
    <p:sldId id="259" r:id="rId7"/>
    <p:sldId id="261" r:id="rId8"/>
    <p:sldId id="262" r:id="rId9"/>
    <p:sldId id="264" r:id="rId10"/>
    <p:sldId id="263" r:id="rId11"/>
    <p:sldId id="265" r:id="rId12"/>
    <p:sldId id="260" r:id="rId13"/>
    <p:sldId id="266" r:id="rId14"/>
    <p:sldId id="267" r:id="rId15"/>
    <p:sldId id="268" r:id="rId16"/>
    <p:sldId id="269" r:id="rId17"/>
    <p:sldId id="301" r:id="rId18"/>
    <p:sldId id="303"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96" r:id="rId33"/>
    <p:sldId id="283" r:id="rId34"/>
    <p:sldId id="284" r:id="rId35"/>
    <p:sldId id="297" r:id="rId36"/>
    <p:sldId id="285" r:id="rId37"/>
    <p:sldId id="286" r:id="rId38"/>
    <p:sldId id="298" r:id="rId39"/>
    <p:sldId id="287" r:id="rId40"/>
    <p:sldId id="288" r:id="rId41"/>
    <p:sldId id="289" r:id="rId42"/>
    <p:sldId id="290" r:id="rId43"/>
    <p:sldId id="291" r:id="rId44"/>
    <p:sldId id="292" r:id="rId45"/>
    <p:sldId id="293" r:id="rId46"/>
    <p:sldId id="294" r:id="rId47"/>
    <p:sldId id="295" r:id="rId48"/>
    <p:sldId id="304" r:id="rId49"/>
    <p:sldId id="305" r:id="rId50"/>
    <p:sldId id="306"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5CA8AD-79D8-4FE7-B435-B0BA979EE8E5}" type="datetimeFigureOut">
              <a:rPr lang="en-US" smtClean="0"/>
              <a:t>5/17/2024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7241EB-594D-4BF2-99A2-804CA0A30639}" type="slidenum">
              <a:rPr lang="en-US" smtClean="0"/>
              <a:t>‹#›</a:t>
            </a:fld>
            <a:endParaRPr lang="en-US"/>
          </a:p>
        </p:txBody>
      </p:sp>
    </p:spTree>
    <p:extLst>
      <p:ext uri="{BB962C8B-B14F-4D97-AF65-F5344CB8AC3E}">
        <p14:creationId xmlns:p14="http://schemas.microsoft.com/office/powerpoint/2010/main" val="428832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1DDCA0C4-C33B-4069-A236-29E5771CC73D}" type="datetime1">
              <a:rPr lang="en-US" smtClean="0"/>
              <a:t>5/17/2024</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US"/>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530722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AA3D90-757B-4FF4-9FF9-0B63690874AF}"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8214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FD8A45-44FA-4028-869C-526977C558CA}"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681407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B7CCFF5-3878-44F7-AAB8-228F8C45432C}" type="datetime1">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688877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9CC6F0B-A6EA-416A-81D6-DCB1E489A625}" type="datetime1">
              <a:rPr lang="en-US" smtClean="0"/>
              <a:t>5/17/2024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499097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794895-6A22-49E4-AC0D-124DC0D451EE}" type="datetime1">
              <a:rPr lang="en-US" smtClean="0"/>
              <a:t>5/17/2024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2872703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E11A5CEE-4AB2-49A7-BA5D-99EC1DF375CE}" type="datetime1">
              <a:rPr lang="en-US" smtClean="0"/>
              <a:t>5/17/2024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3882175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38B07D-DCC5-4E4C-93B2-3A056D5E72DA}" type="datetime1">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435765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4A7D3C5-7CB2-4466-BD94-61C1B932BB06}" type="datetime1">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395085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8DDC312-1D0E-4D6D-9621-D902D40CDD9E}" type="datetime1">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2300391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0572BEF-F795-4E0F-8A0D-2A63776B4EF8}"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12484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9522CCA-5500-42F7-A2C9-3C785750173D}"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3071863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DDBC24-B655-4C02-B55C-A860E480EE3D}"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1998679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B6D5F60-1502-4751-9F2C-5E69C9FCB8FD}" type="datetime1">
              <a:rPr lang="en-US" smtClean="0"/>
              <a:t>5/17/2024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011728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74289FB-060D-421E-87B3-B35BE4FEBA07}" type="datetime1">
              <a:rPr lang="en-US" smtClean="0"/>
              <a:t>5/17/2024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16659895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8FFFCA-4FE5-4BCE-9A4F-EDFD9B7E7748}"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23030624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5ADA63-D695-45A5-8007-4EAC8F87BD25}" type="datetime1">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734F58B0-CD4E-4C32-8683-1F45A144236C}" type="slidenum">
              <a:rPr lang="en-US" smtClean="0"/>
              <a:t>‹#›</a:t>
            </a:fld>
            <a:endParaRPr lang="en-US"/>
          </a:p>
        </p:txBody>
      </p:sp>
    </p:spTree>
    <p:extLst>
      <p:ext uri="{BB962C8B-B14F-4D97-AF65-F5344CB8AC3E}">
        <p14:creationId xmlns:p14="http://schemas.microsoft.com/office/powerpoint/2010/main" val="2040242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E4BAEE1B-E8B3-4C8B-974E-8F5BADE513A2}" type="datetime1">
              <a:rPr lang="en-US" smtClean="0"/>
              <a:t>5/17/2024</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734F58B0-CD4E-4C32-8683-1F45A144236C}" type="slidenum">
              <a:rPr lang="en-US" smtClean="0"/>
              <a:t>‹#›</a:t>
            </a:fld>
            <a:endParaRPr lang="en-US"/>
          </a:p>
        </p:txBody>
      </p:sp>
    </p:spTree>
    <p:extLst>
      <p:ext uri="{BB962C8B-B14F-4D97-AF65-F5344CB8AC3E}">
        <p14:creationId xmlns:p14="http://schemas.microsoft.com/office/powerpoint/2010/main" val="173447337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hf hdr="0" ftr="0" dt="0"/>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38718" y="1563894"/>
            <a:ext cx="5917679" cy="2550877"/>
          </a:xfrm>
        </p:spPr>
        <p:txBody>
          <a:bodyPr/>
          <a:lstStyle/>
          <a:p>
            <a:pPr algn="ctr"/>
            <a:r>
              <a:rPr lang="en-US" sz="4000" b="1" dirty="0">
                <a:latin typeface="Arial" panose="020B0604020202020204" pitchFamily="34" charset="0"/>
                <a:cs typeface="Arial" panose="020B0604020202020204" pitchFamily="34" charset="0"/>
              </a:rPr>
              <a:t>RESEARCH METHODS AND TECHNICAL WRITING </a:t>
            </a:r>
            <a:br>
              <a:rPr lang="en-US" sz="4000" b="1" dirty="0">
                <a:latin typeface="Arial" panose="020B0604020202020204" pitchFamily="34" charset="0"/>
                <a:cs typeface="Arial" panose="020B0604020202020204" pitchFamily="34" charset="0"/>
              </a:rPr>
            </a:br>
            <a:r>
              <a:rPr lang="en-US" sz="4000" b="1" dirty="0">
                <a:latin typeface="Arial" panose="020B0604020202020204" pitchFamily="34" charset="0"/>
                <a:cs typeface="Arial" panose="020B0604020202020204" pitchFamily="34" charset="0"/>
              </a:rPr>
              <a:t>BAR 301</a:t>
            </a:r>
            <a:endParaRPr lang="en-US" sz="40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919449" y="4379815"/>
            <a:ext cx="5917679" cy="1318620"/>
          </a:xfrm>
        </p:spPr>
        <p:txBody>
          <a:bodyPr>
            <a:normAutofit fontScale="92500"/>
          </a:bodyPr>
          <a:lstStyle/>
          <a:p>
            <a:pPr algn="ctr"/>
            <a:r>
              <a:rPr lang="en-US" sz="2400" b="1" dirty="0" smtClean="0">
                <a:latin typeface="Arial" panose="020B0604020202020204" pitchFamily="34" charset="0"/>
                <a:cs typeface="Arial" panose="020B0604020202020204" pitchFamily="34" charset="0"/>
              </a:rPr>
              <a:t>Week 8:  Population </a:t>
            </a:r>
            <a:r>
              <a:rPr lang="en-US" sz="2400" b="1" dirty="0">
                <a:latin typeface="Arial" panose="020B0604020202020204" pitchFamily="34" charset="0"/>
                <a:cs typeface="Arial" panose="020B0604020202020204" pitchFamily="34" charset="0"/>
              </a:rPr>
              <a:t>and </a:t>
            </a:r>
            <a:r>
              <a:rPr lang="en-US" sz="2400" b="1" dirty="0" smtClean="0">
                <a:latin typeface="Arial" panose="020B0604020202020204" pitchFamily="34" charset="0"/>
                <a:cs typeface="Arial" panose="020B0604020202020204" pitchFamily="34" charset="0"/>
              </a:rPr>
              <a:t>Sampling</a:t>
            </a:r>
            <a:endParaRPr lang="en-US" sz="2400" b="1" dirty="0">
              <a:latin typeface="Arial" panose="020B0604020202020204" pitchFamily="34" charset="0"/>
              <a:cs typeface="Arial" panose="020B0604020202020204" pitchFamily="34" charset="0"/>
            </a:endParaRPr>
          </a:p>
          <a:p>
            <a:pPr algn="ctr"/>
            <a:r>
              <a:rPr lang="en-US" sz="2000" b="1" dirty="0" smtClean="0">
                <a:latin typeface="Arial" panose="020B0604020202020204" pitchFamily="34" charset="0"/>
                <a:cs typeface="Arial" panose="020B0604020202020204" pitchFamily="34" charset="0"/>
              </a:rPr>
              <a:t>BY </a:t>
            </a:r>
            <a:endParaRPr lang="en-US" sz="2000" b="1" dirty="0">
              <a:latin typeface="Arial" panose="020B0604020202020204" pitchFamily="34" charset="0"/>
              <a:cs typeface="Arial" panose="020B0604020202020204" pitchFamily="34" charset="0"/>
            </a:endParaRPr>
          </a:p>
          <a:p>
            <a:pPr algn="ctr"/>
            <a:r>
              <a:rPr lang="en-US" sz="2000" b="1" dirty="0">
                <a:latin typeface="Arial" panose="020B0604020202020204" pitchFamily="34" charset="0"/>
                <a:cs typeface="Arial" panose="020B0604020202020204" pitchFamily="34" charset="0"/>
              </a:rPr>
              <a:t>Dr. Julius Kahuthia </a:t>
            </a:r>
            <a:r>
              <a:rPr lang="en-US" sz="2000" b="1" dirty="0" err="1" smtClean="0">
                <a:latin typeface="Arial" panose="020B0604020202020204" pitchFamily="34" charset="0"/>
                <a:cs typeface="Arial" panose="020B0604020202020204" pitchFamily="34" charset="0"/>
              </a:rPr>
              <a:t>Mwangi</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14088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Arial" panose="020B0604020202020204" pitchFamily="34" charset="0"/>
                <a:cs typeface="Arial" panose="020B0604020202020204" pitchFamily="34" charset="0"/>
              </a:rPr>
              <a:t>Learning outcomes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US" sz="2000" dirty="0" smtClean="0">
                <a:latin typeface="Arial" panose="020B0604020202020204" pitchFamily="34" charset="0"/>
                <a:cs typeface="Arial" panose="020B0604020202020204" pitchFamily="34" charset="0"/>
              </a:rPr>
              <a:t>By the end of this lesson, you should be able to;</a:t>
            </a:r>
          </a:p>
          <a:p>
            <a:pPr algn="just">
              <a:lnSpc>
                <a:spcPct val="150000"/>
              </a:lnSpc>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differentiate population and sample</a:t>
            </a:r>
          </a:p>
          <a:p>
            <a:pPr algn="just">
              <a:lnSpc>
                <a:spcPct val="150000"/>
              </a:lnSpc>
            </a:pPr>
            <a:r>
              <a:rPr lang="en-US" sz="2000" dirty="0" smtClean="0">
                <a:latin typeface="Arial" panose="020B0604020202020204" pitchFamily="34" charset="0"/>
                <a:cs typeface="Arial" panose="020B0604020202020204" pitchFamily="34" charset="0"/>
              </a:rPr>
              <a:t>Explain types of population</a:t>
            </a:r>
          </a:p>
          <a:p>
            <a:pPr algn="just">
              <a:lnSpc>
                <a:spcPct val="150000"/>
              </a:lnSpc>
            </a:pPr>
            <a:r>
              <a:rPr lang="en-US" sz="2000" dirty="0" smtClean="0">
                <a:latin typeface="Arial" panose="020B0604020202020204" pitchFamily="34" charset="0"/>
                <a:cs typeface="Arial" panose="020B0604020202020204" pitchFamily="34" charset="0"/>
              </a:rPr>
              <a:t>Give reasons for sampling</a:t>
            </a:r>
          </a:p>
          <a:p>
            <a:pPr algn="just">
              <a:lnSpc>
                <a:spcPct val="150000"/>
              </a:lnSpc>
            </a:pPr>
            <a:r>
              <a:rPr lang="en-US" sz="2000" dirty="0" smtClean="0">
                <a:latin typeface="Arial" panose="020B0604020202020204" pitchFamily="34" charset="0"/>
                <a:cs typeface="Arial" panose="020B0604020202020204" pitchFamily="34" charset="0"/>
              </a:rPr>
              <a:t>Explain the various sampling techniques</a:t>
            </a: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a:t>
            </a:fld>
            <a:endParaRPr lang="en-US"/>
          </a:p>
        </p:txBody>
      </p:sp>
    </p:spTree>
    <p:extLst>
      <p:ext uri="{BB962C8B-B14F-4D97-AF65-F5344CB8AC3E}">
        <p14:creationId xmlns:p14="http://schemas.microsoft.com/office/powerpoint/2010/main" val="1835137260"/>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Arial" panose="020B0604020202020204" pitchFamily="34" charset="0"/>
                <a:cs typeface="Arial" panose="020B0604020202020204" pitchFamily="34" charset="0"/>
              </a:rPr>
              <a:t>Part One</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000" dirty="0" smtClean="0">
                <a:latin typeface="Arial" panose="020B0604020202020204" pitchFamily="34" charset="0"/>
                <a:cs typeface="Arial" panose="020B0604020202020204" pitchFamily="34" charset="0"/>
              </a:rPr>
              <a:t>Introduction </a:t>
            </a:r>
          </a:p>
          <a:p>
            <a:pPr algn="just">
              <a:lnSpc>
                <a:spcPct val="150000"/>
              </a:lnSpc>
            </a:pPr>
            <a:r>
              <a:rPr lang="en-US" sz="2000" dirty="0" smtClean="0">
                <a:latin typeface="Arial" panose="020B0604020202020204" pitchFamily="34" charset="0"/>
                <a:cs typeface="Arial" panose="020B0604020202020204" pitchFamily="34" charset="0"/>
              </a:rPr>
              <a:t>Key terms used in population</a:t>
            </a:r>
          </a:p>
          <a:p>
            <a:pPr algn="just">
              <a:lnSpc>
                <a:spcPct val="150000"/>
              </a:lnSpc>
            </a:pPr>
            <a:r>
              <a:rPr lang="en-US" sz="2000" dirty="0" smtClean="0">
                <a:latin typeface="Arial" panose="020B0604020202020204" pitchFamily="34" charset="0"/>
                <a:cs typeface="Arial" panose="020B0604020202020204" pitchFamily="34" charset="0"/>
              </a:rPr>
              <a:t>Types of populations</a:t>
            </a:r>
          </a:p>
          <a:p>
            <a:pPr algn="just">
              <a:lnSpc>
                <a:spcPct val="150000"/>
              </a:lnSpc>
            </a:pPr>
            <a:r>
              <a:rPr lang="en-US" sz="2000" dirty="0" smtClean="0">
                <a:latin typeface="Arial" panose="020B0604020202020204" pitchFamily="34" charset="0"/>
                <a:cs typeface="Arial" panose="020B0604020202020204" pitchFamily="34" charset="0"/>
              </a:rPr>
              <a:t>Importance of population in research</a:t>
            </a:r>
          </a:p>
          <a:p>
            <a:pPr algn="just">
              <a:lnSpc>
                <a:spcPct val="150000"/>
              </a:lnSpc>
            </a:pPr>
            <a:r>
              <a:rPr lang="en-US" sz="2000" dirty="0" smtClean="0">
                <a:latin typeface="Arial" panose="020B0604020202020204" pitchFamily="34" charset="0"/>
                <a:cs typeface="Arial" panose="020B0604020202020204" pitchFamily="34" charset="0"/>
              </a:rPr>
              <a:t>Definition of sampling</a:t>
            </a:r>
          </a:p>
          <a:p>
            <a:pPr algn="just">
              <a:lnSpc>
                <a:spcPct val="150000"/>
              </a:lnSpc>
            </a:pPr>
            <a:r>
              <a:rPr lang="en-US" sz="2000" dirty="0" smtClean="0">
                <a:latin typeface="Arial" panose="020B0604020202020204" pitchFamily="34" charset="0"/>
                <a:cs typeface="Arial" panose="020B0604020202020204" pitchFamily="34" charset="0"/>
              </a:rPr>
              <a:t>Reasons for sampling</a:t>
            </a:r>
          </a:p>
          <a:p>
            <a:pPr algn="just">
              <a:lnSpc>
                <a:spcPct val="150000"/>
              </a:lnSpc>
            </a:pPr>
            <a:r>
              <a:rPr lang="en-US" sz="2000" dirty="0" smtClean="0">
                <a:latin typeface="Arial" panose="020B0604020202020204" pitchFamily="34" charset="0"/>
                <a:cs typeface="Arial" panose="020B0604020202020204" pitchFamily="34" charset="0"/>
              </a:rPr>
              <a:t>Limitations of sampling</a:t>
            </a: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a:t>
            </a:fld>
            <a:endParaRPr lang="en-US"/>
          </a:p>
        </p:txBody>
      </p:sp>
    </p:spTree>
    <p:extLst>
      <p:ext uri="{BB962C8B-B14F-4D97-AF65-F5344CB8AC3E}">
        <p14:creationId xmlns:p14="http://schemas.microsoft.com/office/powerpoint/2010/main" val="3801201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latin typeface="Arial" panose="020B0604020202020204" pitchFamily="34" charset="0"/>
                <a:cs typeface="Arial" panose="020B0604020202020204" pitchFamily="34" charset="0"/>
              </a:rPr>
              <a:t>Population</a:t>
            </a:r>
            <a:endParaRPr lang="en-US" sz="4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af-ZA" sz="2000" dirty="0" smtClean="0">
                <a:latin typeface="Arial" panose="020B0604020202020204" pitchFamily="34" charset="0"/>
                <a:cs typeface="Arial" panose="020B0604020202020204" pitchFamily="34" charset="0"/>
              </a:rPr>
              <a:t>The </a:t>
            </a:r>
            <a:r>
              <a:rPr lang="af-ZA" sz="2000" dirty="0">
                <a:solidFill>
                  <a:srgbClr val="FF0000"/>
                </a:solidFill>
                <a:latin typeface="Arial" panose="020B0604020202020204" pitchFamily="34" charset="0"/>
                <a:cs typeface="Arial" panose="020B0604020202020204" pitchFamily="34" charset="0"/>
              </a:rPr>
              <a:t>population</a:t>
            </a:r>
            <a:r>
              <a:rPr lang="af-ZA" sz="2000" dirty="0">
                <a:latin typeface="Arial" panose="020B0604020202020204" pitchFamily="34" charset="0"/>
                <a:cs typeface="Arial" panose="020B0604020202020204" pitchFamily="34" charset="0"/>
              </a:rPr>
              <a:t> is the entire group of subjects or items that possess the attributes being studied. </a:t>
            </a:r>
            <a:endParaRPr lang="af-ZA" sz="2000" dirty="0" smtClean="0">
              <a:latin typeface="Arial" panose="020B0604020202020204" pitchFamily="34" charset="0"/>
              <a:cs typeface="Arial" panose="020B0604020202020204" pitchFamily="34" charset="0"/>
            </a:endParaRPr>
          </a:p>
          <a:p>
            <a:pPr algn="just">
              <a:lnSpc>
                <a:spcPct val="150000"/>
              </a:lnSpc>
            </a:pPr>
            <a:r>
              <a:rPr lang="af-ZA" sz="2000" dirty="0" smtClean="0">
                <a:latin typeface="Arial" panose="020B0604020202020204" pitchFamily="34" charset="0"/>
                <a:cs typeface="Arial" panose="020B0604020202020204" pitchFamily="34" charset="0"/>
              </a:rPr>
              <a:t>This </a:t>
            </a:r>
            <a:r>
              <a:rPr lang="af-ZA" sz="2000" dirty="0">
                <a:latin typeface="Arial" panose="020B0604020202020204" pitchFamily="34" charset="0"/>
                <a:cs typeface="Arial" panose="020B0604020202020204" pitchFamily="34" charset="0"/>
              </a:rPr>
              <a:t>can include humans, animals, plants, organizations, events, etc.</a:t>
            </a:r>
            <a:endParaRPr lang="en-US" sz="20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734F58B0-CD4E-4C32-8683-1F45A144236C}" type="slidenum">
              <a:rPr lang="en-US" smtClean="0"/>
              <a:t>4</a:t>
            </a:fld>
            <a:endParaRPr lang="en-US"/>
          </a:p>
        </p:txBody>
      </p:sp>
    </p:spTree>
    <p:extLst>
      <p:ext uri="{BB962C8B-B14F-4D97-AF65-F5344CB8AC3E}">
        <p14:creationId xmlns:p14="http://schemas.microsoft.com/office/powerpoint/2010/main" val="309219838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7" y="927098"/>
            <a:ext cx="7447722" cy="709865"/>
          </a:xfrm>
        </p:spPr>
        <p:txBody>
          <a:bodyPr>
            <a:noAutofit/>
          </a:bodyPr>
          <a:lstStyle/>
          <a:p>
            <a:pPr lvl="0"/>
            <a:r>
              <a:rPr lang="en-GB" sz="4000" b="1" dirty="0" smtClean="0">
                <a:latin typeface="Arial" panose="020B0604020202020204" pitchFamily="34" charset="0"/>
                <a:cs typeface="Arial" panose="020B0604020202020204" pitchFamily="34" charset="0"/>
              </a:rPr>
              <a:t>Key terms used in Population</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93346" y="2173355"/>
            <a:ext cx="7739270" cy="4028661"/>
          </a:xfrm>
        </p:spPr>
        <p:txBody>
          <a:bodyPr>
            <a:noAutofit/>
          </a:bodyPr>
          <a:lstStyle/>
          <a:p>
            <a:pPr lvl="0" algn="just">
              <a:lnSpc>
                <a:spcPct val="120000"/>
              </a:lnSpc>
            </a:pPr>
            <a:r>
              <a:rPr lang="en-GB" sz="2000" b="1" dirty="0" smtClean="0">
                <a:solidFill>
                  <a:srgbClr val="FF0000"/>
                </a:solidFill>
                <a:latin typeface="Arial" panose="020B0604020202020204" pitchFamily="34" charset="0"/>
                <a:cs typeface="Arial" panose="020B0604020202020204" pitchFamily="34" charset="0"/>
              </a:rPr>
              <a:t>Target/Survey </a:t>
            </a:r>
            <a:r>
              <a:rPr lang="en-GB" sz="2000" b="1" dirty="0">
                <a:solidFill>
                  <a:srgbClr val="FF0000"/>
                </a:solidFill>
                <a:latin typeface="Arial" panose="020B0604020202020204" pitchFamily="34" charset="0"/>
                <a:cs typeface="Arial" panose="020B0604020202020204" pitchFamily="34" charset="0"/>
              </a:rPr>
              <a:t>Population: </a:t>
            </a:r>
            <a:r>
              <a:rPr lang="en-GB" sz="2000" dirty="0">
                <a:latin typeface="Arial" panose="020B0604020202020204" pitchFamily="34" charset="0"/>
                <a:cs typeface="Arial" panose="020B0604020202020204" pitchFamily="34" charset="0"/>
              </a:rPr>
              <a:t>Refers to the entire group of people, events or things of interest that the researcher wishes to investigate. </a:t>
            </a:r>
            <a:endParaRPr lang="en-US" sz="2000" dirty="0">
              <a:latin typeface="Arial" panose="020B0604020202020204" pitchFamily="34" charset="0"/>
              <a:cs typeface="Arial" panose="020B0604020202020204" pitchFamily="34" charset="0"/>
            </a:endParaRPr>
          </a:p>
          <a:p>
            <a:pPr lvl="0" algn="just">
              <a:lnSpc>
                <a:spcPct val="120000"/>
              </a:lnSpc>
            </a:pPr>
            <a:r>
              <a:rPr lang="en-US" sz="2000" b="1" dirty="0">
                <a:solidFill>
                  <a:srgbClr val="FF0000"/>
                </a:solidFill>
                <a:latin typeface="Arial" panose="020B0604020202020204" pitchFamily="34" charset="0"/>
                <a:cs typeface="Arial" panose="020B0604020202020204" pitchFamily="34" charset="0"/>
              </a:rPr>
              <a:t>Accessible Population</a:t>
            </a:r>
            <a:r>
              <a:rPr lang="en-US" sz="2000" dirty="0">
                <a:solidFill>
                  <a:srgbClr val="FF000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subset of the target population that is available and accessible to the researcher.</a:t>
            </a:r>
          </a:p>
          <a:p>
            <a:pPr algn="just">
              <a:lnSpc>
                <a:spcPct val="120000"/>
              </a:lnSpc>
            </a:pPr>
            <a:r>
              <a:rPr lang="en-GB" sz="2000" b="1" dirty="0" smtClean="0">
                <a:solidFill>
                  <a:srgbClr val="FF0000"/>
                </a:solidFill>
                <a:latin typeface="Arial" panose="020B0604020202020204" pitchFamily="34" charset="0"/>
                <a:cs typeface="Arial" panose="020B0604020202020204" pitchFamily="34" charset="0"/>
              </a:rPr>
              <a:t>An </a:t>
            </a:r>
            <a:r>
              <a:rPr lang="en-GB" sz="2000" b="1" dirty="0">
                <a:solidFill>
                  <a:srgbClr val="FF0000"/>
                </a:solidFill>
                <a:latin typeface="Arial" panose="020B0604020202020204" pitchFamily="34" charset="0"/>
                <a:cs typeface="Arial" panose="020B0604020202020204" pitchFamily="34" charset="0"/>
              </a:rPr>
              <a:t>element: </a:t>
            </a:r>
            <a:r>
              <a:rPr lang="en-GB" sz="2000" dirty="0">
                <a:latin typeface="Arial" panose="020B0604020202020204" pitchFamily="34" charset="0"/>
                <a:cs typeface="Arial" panose="020B0604020202020204" pitchFamily="34" charset="0"/>
              </a:rPr>
              <a:t>It is a single member of the population. </a:t>
            </a:r>
            <a:endParaRPr lang="en-US" sz="2000" dirty="0">
              <a:latin typeface="Arial" panose="020B0604020202020204" pitchFamily="34" charset="0"/>
              <a:cs typeface="Arial" panose="020B0604020202020204" pitchFamily="34" charset="0"/>
            </a:endParaRPr>
          </a:p>
          <a:p>
            <a:pPr algn="just">
              <a:lnSpc>
                <a:spcPct val="120000"/>
              </a:lnSpc>
            </a:pPr>
            <a:r>
              <a:rPr lang="en-GB" sz="2000" b="1" dirty="0" smtClean="0">
                <a:solidFill>
                  <a:srgbClr val="FF0000"/>
                </a:solidFill>
                <a:latin typeface="Arial" panose="020B0604020202020204" pitchFamily="34" charset="0"/>
                <a:cs typeface="Arial" panose="020B0604020202020204" pitchFamily="34" charset="0"/>
              </a:rPr>
              <a:t>Census</a:t>
            </a:r>
            <a:r>
              <a:rPr lang="en-GB" sz="2000" b="1" dirty="0">
                <a:solidFill>
                  <a:srgbClr val="FF0000"/>
                </a:solidFill>
                <a:latin typeface="Arial" panose="020B0604020202020204" pitchFamily="34" charset="0"/>
                <a:cs typeface="Arial" panose="020B0604020202020204" pitchFamily="34" charset="0"/>
              </a:rPr>
              <a:t>:</a:t>
            </a:r>
            <a:r>
              <a:rPr lang="en-GB" sz="2000" b="1"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It is a count of all the elements in the population</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20000"/>
              </a:lnSpc>
            </a:pPr>
            <a:r>
              <a:rPr lang="en-GB" sz="2000" b="1" dirty="0" smtClean="0">
                <a:solidFill>
                  <a:srgbClr val="FF0000"/>
                </a:solidFill>
                <a:latin typeface="Arial" panose="020B0604020202020204" pitchFamily="34" charset="0"/>
                <a:cs typeface="Arial" panose="020B0604020202020204" pitchFamily="34" charset="0"/>
              </a:rPr>
              <a:t>Sample</a:t>
            </a:r>
            <a:r>
              <a:rPr lang="en-GB" sz="2000" b="1" dirty="0">
                <a:solidFill>
                  <a:srgbClr val="FF0000"/>
                </a:solidFill>
                <a:latin typeface="Arial" panose="020B0604020202020204" pitchFamily="34" charset="0"/>
                <a:cs typeface="Arial" panose="020B0604020202020204" pitchFamily="34" charset="0"/>
              </a:rPr>
              <a:t>:</a:t>
            </a:r>
            <a:r>
              <a:rPr lang="en-GB" sz="2000" b="1"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It is a sub-set of the population. It comprises some members selected from the population. In other words, some but not all elements of the population would form the sample.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5</a:t>
            </a:fld>
            <a:endParaRPr lang="en-US"/>
          </a:p>
        </p:txBody>
      </p:sp>
    </p:spTree>
    <p:extLst>
      <p:ext uri="{BB962C8B-B14F-4D97-AF65-F5344CB8AC3E}">
        <p14:creationId xmlns:p14="http://schemas.microsoft.com/office/powerpoint/2010/main" val="353285797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4000" b="1" dirty="0">
                <a:latin typeface="Arial" panose="020B0604020202020204" pitchFamily="34" charset="0"/>
                <a:cs typeface="Arial" panose="020B0604020202020204" pitchFamily="34" charset="0"/>
              </a:rPr>
              <a:t>Types of </a:t>
            </a:r>
            <a:r>
              <a:rPr lang="en-US" sz="4000" b="1" dirty="0" smtClean="0">
                <a:latin typeface="Arial" panose="020B0604020202020204" pitchFamily="34" charset="0"/>
                <a:cs typeface="Arial" panose="020B0604020202020204" pitchFamily="34" charset="0"/>
              </a:rPr>
              <a:t>Populations</a:t>
            </a:r>
            <a:endParaRPr lang="en-US" sz="4800" dirty="0"/>
          </a:p>
        </p:txBody>
      </p:sp>
      <p:sp>
        <p:nvSpPr>
          <p:cNvPr id="3" name="Content Placeholder 2"/>
          <p:cNvSpPr>
            <a:spLocks noGrp="1"/>
          </p:cNvSpPr>
          <p:nvPr>
            <p:ph idx="1"/>
          </p:nvPr>
        </p:nvSpPr>
        <p:spPr/>
        <p:txBody>
          <a:bodyPr>
            <a:normAutofit/>
          </a:bodyPr>
          <a:lstStyle/>
          <a:p>
            <a:pPr lvl="1" algn="just">
              <a:lnSpc>
                <a:spcPct val="150000"/>
              </a:lnSpc>
            </a:pPr>
            <a:r>
              <a:rPr lang="en-US" sz="2000" b="1" dirty="0" smtClean="0">
                <a:solidFill>
                  <a:srgbClr val="92D050"/>
                </a:solidFill>
                <a:latin typeface="Arial" panose="020B0604020202020204" pitchFamily="34" charset="0"/>
                <a:cs typeface="Arial" panose="020B0604020202020204" pitchFamily="34" charset="0"/>
              </a:rPr>
              <a:t>Finite </a:t>
            </a:r>
            <a:r>
              <a:rPr lang="en-US" sz="2000" b="1" dirty="0">
                <a:solidFill>
                  <a:srgbClr val="92D050"/>
                </a:solidFill>
                <a:latin typeface="Arial" panose="020B0604020202020204" pitchFamily="34" charset="0"/>
                <a:cs typeface="Arial" panose="020B0604020202020204" pitchFamily="34" charset="0"/>
              </a:rPr>
              <a:t>Population</a:t>
            </a:r>
            <a:r>
              <a:rPr lang="en-US" sz="2000" dirty="0">
                <a:solidFill>
                  <a:srgbClr val="92D05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number of members is fixed and countable (e.g., all students in a school).</a:t>
            </a:r>
            <a:endParaRPr lang="en-US" sz="2800" dirty="0">
              <a:latin typeface="Arial" panose="020B0604020202020204" pitchFamily="34" charset="0"/>
              <a:cs typeface="Arial" panose="020B0604020202020204" pitchFamily="34" charset="0"/>
            </a:endParaRPr>
          </a:p>
          <a:p>
            <a:pPr lvl="1" algn="just">
              <a:lnSpc>
                <a:spcPct val="150000"/>
              </a:lnSpc>
            </a:pPr>
            <a:r>
              <a:rPr lang="en-US" sz="2000" b="1" dirty="0">
                <a:solidFill>
                  <a:srgbClr val="92D050"/>
                </a:solidFill>
                <a:latin typeface="Arial" panose="020B0604020202020204" pitchFamily="34" charset="0"/>
                <a:cs typeface="Arial" panose="020B0604020202020204" pitchFamily="34" charset="0"/>
              </a:rPr>
              <a:t>Infinite Population</a:t>
            </a:r>
            <a:r>
              <a:rPr lang="en-US" sz="2000" dirty="0">
                <a:solidFill>
                  <a:srgbClr val="92D05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number of members is not countable or is theoretically infinite (e.g., the set of all possible outcomes of a random experiment).</a:t>
            </a: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6</a:t>
            </a:fld>
            <a:endParaRPr lang="en-US"/>
          </a:p>
        </p:txBody>
      </p:sp>
    </p:spTree>
    <p:extLst>
      <p:ext uri="{BB962C8B-B14F-4D97-AF65-F5344CB8AC3E}">
        <p14:creationId xmlns:p14="http://schemas.microsoft.com/office/powerpoint/2010/main" val="628247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826" y="596348"/>
            <a:ext cx="7620000" cy="1040615"/>
          </a:xfrm>
        </p:spPr>
        <p:txBody>
          <a:bodyPr>
            <a:noAutofit/>
          </a:bodyPr>
          <a:lstStyle/>
          <a:p>
            <a:r>
              <a:rPr lang="en-US" sz="4000" dirty="0">
                <a:latin typeface="Arial" panose="020B0604020202020204" pitchFamily="34" charset="0"/>
                <a:cs typeface="Arial" panose="020B0604020202020204" pitchFamily="34" charset="0"/>
              </a:rPr>
              <a:t>Importance of Population in Research</a:t>
            </a:r>
          </a:p>
        </p:txBody>
      </p:sp>
      <p:sp>
        <p:nvSpPr>
          <p:cNvPr id="3" name="Content Placeholder 2"/>
          <p:cNvSpPr>
            <a:spLocks noGrp="1"/>
          </p:cNvSpPr>
          <p:nvPr>
            <p:ph idx="1"/>
          </p:nvPr>
        </p:nvSpPr>
        <p:spPr>
          <a:xfrm>
            <a:off x="463826" y="2226365"/>
            <a:ext cx="8203096" cy="3793435"/>
          </a:xfrm>
        </p:spPr>
        <p:txBody>
          <a:bodyPr>
            <a:noAutofit/>
          </a:bodyPr>
          <a:lstStyle/>
          <a:p>
            <a:pPr algn="just">
              <a:lnSpc>
                <a:spcPct val="150000"/>
              </a:lnSpc>
            </a:pPr>
            <a:r>
              <a:rPr lang="en-US" sz="2000" b="1" dirty="0">
                <a:solidFill>
                  <a:srgbClr val="00B0F0"/>
                </a:solidFill>
                <a:latin typeface="Arial" panose="020B0604020202020204" pitchFamily="34" charset="0"/>
                <a:cs typeface="Arial" panose="020B0604020202020204" pitchFamily="34" charset="0"/>
              </a:rPr>
              <a:t>Defining the Scope</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population determines the boundaries of the research study. Clearly defining the population helps in understanding whom or what the research findings will apply to, thus setting the scope and limits of the investigation.</a:t>
            </a:r>
          </a:p>
          <a:p>
            <a:pPr algn="just">
              <a:lnSpc>
                <a:spcPct val="150000"/>
              </a:lnSpc>
            </a:pPr>
            <a:r>
              <a:rPr lang="en-US" sz="2000" b="1" dirty="0">
                <a:solidFill>
                  <a:srgbClr val="00B0F0"/>
                </a:solidFill>
                <a:latin typeface="Arial" panose="020B0604020202020204" pitchFamily="34" charset="0"/>
                <a:cs typeface="Arial" panose="020B0604020202020204" pitchFamily="34" charset="0"/>
              </a:rPr>
              <a:t>Ensuring Representativeness</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By identifying the population, researchers can select a sample that accurately reflects the characteristics of that population. A representative sample ensures that the findings can be generalized to the entire population, enhancing the study's external validity</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7</a:t>
            </a:fld>
            <a:endParaRPr lang="en-US"/>
          </a:p>
        </p:txBody>
      </p:sp>
    </p:spTree>
    <p:extLst>
      <p:ext uri="{BB962C8B-B14F-4D97-AF65-F5344CB8AC3E}">
        <p14:creationId xmlns:p14="http://schemas.microsoft.com/office/powerpoint/2010/main" val="200127791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952813" cy="709865"/>
          </a:xfrm>
        </p:spPr>
        <p:txBody>
          <a:bodyPr>
            <a:noAutofit/>
          </a:bodyPr>
          <a:lstStyle/>
          <a:p>
            <a:r>
              <a:rPr lang="en-US" sz="4000" dirty="0">
                <a:latin typeface="Arial" panose="020B0604020202020204" pitchFamily="34" charset="0"/>
                <a:cs typeface="Arial" panose="020B0604020202020204" pitchFamily="34" charset="0"/>
              </a:rPr>
              <a:t>Importance of Population in Research</a:t>
            </a:r>
          </a:p>
        </p:txBody>
      </p:sp>
      <p:sp>
        <p:nvSpPr>
          <p:cNvPr id="3" name="Content Placeholder 2"/>
          <p:cNvSpPr>
            <a:spLocks noGrp="1"/>
          </p:cNvSpPr>
          <p:nvPr>
            <p:ph idx="1"/>
          </p:nvPr>
        </p:nvSpPr>
        <p:spPr>
          <a:xfrm>
            <a:off x="503583" y="2160103"/>
            <a:ext cx="8136834" cy="4293705"/>
          </a:xfrm>
        </p:spPr>
        <p:txBody>
          <a:bodyPr>
            <a:noAutofit/>
          </a:bodyPr>
          <a:lstStyle/>
          <a:p>
            <a:pPr algn="just">
              <a:lnSpc>
                <a:spcPct val="150000"/>
              </a:lnSpc>
            </a:pPr>
            <a:r>
              <a:rPr lang="en-US" sz="2000" b="1" dirty="0" smtClean="0">
                <a:solidFill>
                  <a:srgbClr val="00B0F0"/>
                </a:solidFill>
                <a:latin typeface="Arial" panose="020B0604020202020204" pitchFamily="34" charset="0"/>
                <a:cs typeface="Arial" panose="020B0604020202020204" pitchFamily="34" charset="0"/>
              </a:rPr>
              <a:t>Guiding </a:t>
            </a:r>
            <a:r>
              <a:rPr lang="en-US" sz="2000" b="1" dirty="0">
                <a:solidFill>
                  <a:srgbClr val="00B0F0"/>
                </a:solidFill>
                <a:latin typeface="Arial" panose="020B0604020202020204" pitchFamily="34" charset="0"/>
                <a:cs typeface="Arial" panose="020B0604020202020204" pitchFamily="34" charset="0"/>
              </a:rPr>
              <a:t>Sampling Methods</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Understanding the population is crucial for choosing the most appropriate sampling method. Different populations may require different sampling techniques (e.g., stratified, cluster, or random sampling) to ensure that all relevant subgroups are adequately represented.</a:t>
            </a:r>
          </a:p>
          <a:p>
            <a:pPr algn="just">
              <a:lnSpc>
                <a:spcPct val="150000"/>
              </a:lnSpc>
            </a:pPr>
            <a:r>
              <a:rPr lang="en-US" sz="2000" b="1" dirty="0">
                <a:solidFill>
                  <a:srgbClr val="00B0F0"/>
                </a:solidFill>
                <a:latin typeface="Arial" panose="020B0604020202020204" pitchFamily="34" charset="0"/>
                <a:cs typeface="Arial" panose="020B0604020202020204" pitchFamily="34" charset="0"/>
              </a:rPr>
              <a:t>Determining Sample Size</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Knowledge of the population size and characteristics informs the calculation of the sample size needed to achieve reliable and statistically significant results. This helps in avoiding errors related to under- or over-sampling</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8</a:t>
            </a:fld>
            <a:endParaRPr lang="en-US"/>
          </a:p>
        </p:txBody>
      </p:sp>
    </p:spTree>
    <p:extLst>
      <p:ext uri="{BB962C8B-B14F-4D97-AF65-F5344CB8AC3E}">
        <p14:creationId xmlns:p14="http://schemas.microsoft.com/office/powerpoint/2010/main" val="413167638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701021" cy="709865"/>
          </a:xfrm>
        </p:spPr>
        <p:txBody>
          <a:bodyPr>
            <a:noAutofit/>
          </a:bodyPr>
          <a:lstStyle/>
          <a:p>
            <a:r>
              <a:rPr lang="en-US" sz="4000" dirty="0">
                <a:latin typeface="Arial" panose="020B0604020202020204" pitchFamily="34" charset="0"/>
                <a:cs typeface="Arial" panose="020B0604020202020204" pitchFamily="34" charset="0"/>
              </a:rPr>
              <a:t>Importance of Population in Research</a:t>
            </a:r>
          </a:p>
        </p:txBody>
      </p:sp>
      <p:sp>
        <p:nvSpPr>
          <p:cNvPr id="3" name="Content Placeholder 2"/>
          <p:cNvSpPr>
            <a:spLocks noGrp="1"/>
          </p:cNvSpPr>
          <p:nvPr>
            <p:ph idx="1"/>
          </p:nvPr>
        </p:nvSpPr>
        <p:spPr>
          <a:xfrm>
            <a:off x="530087" y="2186609"/>
            <a:ext cx="8163339" cy="4293704"/>
          </a:xfrm>
        </p:spPr>
        <p:txBody>
          <a:bodyPr>
            <a:noAutofit/>
          </a:bodyPr>
          <a:lstStyle/>
          <a:p>
            <a:pPr algn="just"/>
            <a:r>
              <a:rPr lang="en-US" sz="2000" b="1" dirty="0" smtClean="0">
                <a:solidFill>
                  <a:srgbClr val="00B0F0"/>
                </a:solidFill>
                <a:latin typeface="Arial" panose="020B0604020202020204" pitchFamily="34" charset="0"/>
                <a:cs typeface="Arial" panose="020B0604020202020204" pitchFamily="34" charset="0"/>
              </a:rPr>
              <a:t>Enhancing </a:t>
            </a:r>
            <a:r>
              <a:rPr lang="en-US" sz="2000" b="1" dirty="0">
                <a:solidFill>
                  <a:srgbClr val="00B0F0"/>
                </a:solidFill>
                <a:latin typeface="Arial" panose="020B0604020202020204" pitchFamily="34" charset="0"/>
                <a:cs typeface="Arial" panose="020B0604020202020204" pitchFamily="34" charset="0"/>
              </a:rPr>
              <a:t>Validity and Reliability</a:t>
            </a:r>
            <a:r>
              <a:rPr lang="en-US" sz="2000" dirty="0">
                <a:solidFill>
                  <a:srgbClr val="00B0F0"/>
                </a:solidFill>
                <a:latin typeface="Arial" panose="020B0604020202020204" pitchFamily="34" charset="0"/>
                <a:cs typeface="Arial" panose="020B0604020202020204" pitchFamily="34" charset="0"/>
              </a:rPr>
              <a:t>:</a:t>
            </a:r>
          </a:p>
          <a:p>
            <a:pPr lvl="1" algn="just"/>
            <a:r>
              <a:rPr lang="en-US" sz="2000" b="1" dirty="0">
                <a:latin typeface="Arial" panose="020B0604020202020204" pitchFamily="34" charset="0"/>
                <a:cs typeface="Arial" panose="020B0604020202020204" pitchFamily="34" charset="0"/>
              </a:rPr>
              <a:t>Internal Validity</a:t>
            </a:r>
            <a:r>
              <a:rPr lang="en-US" sz="2000" dirty="0">
                <a:latin typeface="Arial" panose="020B0604020202020204" pitchFamily="34" charset="0"/>
                <a:cs typeface="Arial" panose="020B0604020202020204" pitchFamily="34" charset="0"/>
              </a:rPr>
              <a:t>: A well-defined population helps in controlling extraneous variables, ensuring that the observed effects are due to the variables being studied rather than outside influences.</a:t>
            </a:r>
          </a:p>
          <a:p>
            <a:pPr lvl="1" algn="just"/>
            <a:r>
              <a:rPr lang="en-US" sz="2000" b="1" dirty="0">
                <a:latin typeface="Arial" panose="020B0604020202020204" pitchFamily="34" charset="0"/>
                <a:cs typeface="Arial" panose="020B0604020202020204" pitchFamily="34" charset="0"/>
              </a:rPr>
              <a:t>External Validity</a:t>
            </a:r>
            <a:r>
              <a:rPr lang="en-US" sz="2000" dirty="0">
                <a:latin typeface="Arial" panose="020B0604020202020204" pitchFamily="34" charset="0"/>
                <a:cs typeface="Arial" panose="020B0604020202020204" pitchFamily="34" charset="0"/>
              </a:rPr>
              <a:t>: The ability to generalize findings to the broader population depends on how well the sample represents that population.</a:t>
            </a:r>
          </a:p>
          <a:p>
            <a:pPr algn="just"/>
            <a:r>
              <a:rPr lang="en-US" sz="2000" b="1" dirty="0">
                <a:solidFill>
                  <a:srgbClr val="00B0F0"/>
                </a:solidFill>
                <a:latin typeface="Arial" panose="020B0604020202020204" pitchFamily="34" charset="0"/>
                <a:cs typeface="Arial" panose="020B0604020202020204" pitchFamily="34" charset="0"/>
              </a:rPr>
              <a:t>Addressing Diversity and Variability</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Populations often have diverse characteristics (e.g., age, gender, socioeconomic status). Recognizing and accounting for this diversity is crucial for understanding the variability within the data and for making accurate inferences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9</a:t>
            </a:fld>
            <a:endParaRPr lang="en-US"/>
          </a:p>
        </p:txBody>
      </p:sp>
    </p:spTree>
    <p:extLst>
      <p:ext uri="{BB962C8B-B14F-4D97-AF65-F5344CB8AC3E}">
        <p14:creationId xmlns:p14="http://schemas.microsoft.com/office/powerpoint/2010/main" val="195922757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648013" cy="709865"/>
          </a:xfrm>
        </p:spPr>
        <p:txBody>
          <a:bodyPr>
            <a:noAutofit/>
          </a:bodyPr>
          <a:lstStyle/>
          <a:p>
            <a:r>
              <a:rPr lang="en-US" sz="4000" dirty="0">
                <a:latin typeface="Arial" panose="020B0604020202020204" pitchFamily="34" charset="0"/>
                <a:cs typeface="Arial" panose="020B0604020202020204" pitchFamily="34" charset="0"/>
              </a:rPr>
              <a:t>Importance of Population in </a:t>
            </a:r>
            <a:r>
              <a:rPr lang="en-US" sz="4000" dirty="0" smtClean="0">
                <a:latin typeface="Arial" panose="020B0604020202020204" pitchFamily="34" charset="0"/>
                <a:cs typeface="Arial" panose="020B0604020202020204" pitchFamily="34" charset="0"/>
              </a:rPr>
              <a:t>Research</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65043" y="2210904"/>
            <a:ext cx="8494644" cy="3871843"/>
          </a:xfrm>
        </p:spPr>
        <p:txBody>
          <a:bodyPr>
            <a:noAutofit/>
          </a:bodyPr>
          <a:lstStyle/>
          <a:p>
            <a:pPr algn="just">
              <a:lnSpc>
                <a:spcPct val="150000"/>
              </a:lnSpc>
            </a:pPr>
            <a:r>
              <a:rPr lang="en-US" sz="2000" b="1" dirty="0" smtClean="0">
                <a:solidFill>
                  <a:srgbClr val="00B0F0"/>
                </a:solidFill>
                <a:latin typeface="Arial" panose="020B0604020202020204" pitchFamily="34" charset="0"/>
                <a:cs typeface="Arial" panose="020B0604020202020204" pitchFamily="34" charset="0"/>
              </a:rPr>
              <a:t>Facilitating </a:t>
            </a:r>
            <a:r>
              <a:rPr lang="en-US" sz="2000" b="1" dirty="0">
                <a:solidFill>
                  <a:srgbClr val="00B0F0"/>
                </a:solidFill>
                <a:latin typeface="Arial" panose="020B0604020202020204" pitchFamily="34" charset="0"/>
                <a:cs typeface="Arial" panose="020B0604020202020204" pitchFamily="34" charset="0"/>
              </a:rPr>
              <a:t>Ethical Research</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Clear definition and understanding of the population help in ensuring that the research is conducted ethically. It helps in identifying vulnerable groups, obtaining appropriate consent, and ensuring that the study does not harm participants.</a:t>
            </a:r>
          </a:p>
          <a:p>
            <a:pPr algn="just">
              <a:lnSpc>
                <a:spcPct val="150000"/>
              </a:lnSpc>
            </a:pPr>
            <a:r>
              <a:rPr lang="en-US" sz="2000" b="1" dirty="0">
                <a:solidFill>
                  <a:srgbClr val="00B0F0"/>
                </a:solidFill>
                <a:latin typeface="Arial" panose="020B0604020202020204" pitchFamily="34" charset="0"/>
                <a:cs typeface="Arial" panose="020B0604020202020204" pitchFamily="34" charset="0"/>
              </a:rPr>
              <a:t>Informing Data Collection</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Knowing the population helps in designing effective data collection strategies tailored to the population’s characteristics. This can include choosing the right instruments, modes of communication, and considering cultural or contextual factors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10</a:t>
            </a:fld>
            <a:endParaRPr lang="en-US"/>
          </a:p>
        </p:txBody>
      </p:sp>
    </p:spTree>
    <p:extLst>
      <p:ext uri="{BB962C8B-B14F-4D97-AF65-F5344CB8AC3E}">
        <p14:creationId xmlns:p14="http://schemas.microsoft.com/office/powerpoint/2010/main" val="428082284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621508" cy="709865"/>
          </a:xfrm>
        </p:spPr>
        <p:txBody>
          <a:bodyPr>
            <a:noAutofit/>
          </a:bodyPr>
          <a:lstStyle/>
          <a:p>
            <a:r>
              <a:rPr lang="en-US" sz="4000" dirty="0">
                <a:latin typeface="Arial" panose="020B0604020202020204" pitchFamily="34" charset="0"/>
                <a:cs typeface="Arial" panose="020B0604020202020204" pitchFamily="34" charset="0"/>
              </a:rPr>
              <a:t>Importance of Population in Research</a:t>
            </a:r>
          </a:p>
        </p:txBody>
      </p:sp>
      <p:sp>
        <p:nvSpPr>
          <p:cNvPr id="3" name="Content Placeholder 2"/>
          <p:cNvSpPr>
            <a:spLocks noGrp="1"/>
          </p:cNvSpPr>
          <p:nvPr>
            <p:ph idx="1"/>
          </p:nvPr>
        </p:nvSpPr>
        <p:spPr>
          <a:xfrm>
            <a:off x="583096" y="2266122"/>
            <a:ext cx="8097078" cy="3753678"/>
          </a:xfrm>
        </p:spPr>
        <p:txBody>
          <a:bodyPr>
            <a:normAutofit/>
          </a:bodyPr>
          <a:lstStyle/>
          <a:p>
            <a:pPr algn="just">
              <a:lnSpc>
                <a:spcPct val="150000"/>
              </a:lnSpc>
            </a:pPr>
            <a:r>
              <a:rPr lang="en-US" sz="2000" b="1" dirty="0" smtClean="0">
                <a:solidFill>
                  <a:srgbClr val="00B0F0"/>
                </a:solidFill>
                <a:latin typeface="Arial" panose="020B0604020202020204" pitchFamily="34" charset="0"/>
                <a:cs typeface="Arial" panose="020B0604020202020204" pitchFamily="34" charset="0"/>
              </a:rPr>
              <a:t>Generalizability </a:t>
            </a:r>
            <a:r>
              <a:rPr lang="en-US" sz="2000" b="1" dirty="0">
                <a:solidFill>
                  <a:srgbClr val="00B0F0"/>
                </a:solidFill>
                <a:latin typeface="Arial" panose="020B0604020202020204" pitchFamily="34" charset="0"/>
                <a:cs typeface="Arial" panose="020B0604020202020204" pitchFamily="34" charset="0"/>
              </a:rPr>
              <a:t>of Results</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The ultimate goal of many research studies is to apply the findings to a broader context. A well-defined population ensures that the conclusions drawn from the sample can be appropriately extended to the entire population.</a:t>
            </a:r>
          </a:p>
          <a:p>
            <a:pPr algn="just">
              <a:lnSpc>
                <a:spcPct val="150000"/>
              </a:lnSpc>
            </a:pPr>
            <a:r>
              <a:rPr lang="en-US" sz="2000" b="1" dirty="0">
                <a:solidFill>
                  <a:srgbClr val="00B0F0"/>
                </a:solidFill>
                <a:latin typeface="Arial" panose="020B0604020202020204" pitchFamily="34" charset="0"/>
                <a:cs typeface="Arial" panose="020B0604020202020204" pitchFamily="34" charset="0"/>
              </a:rPr>
              <a:t>Planning and Resource Allocation</a:t>
            </a:r>
            <a:r>
              <a:rPr lang="en-US" sz="2000" dirty="0">
                <a:solidFill>
                  <a:srgbClr val="00B0F0"/>
                </a:solidFill>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Understanding the population size and distribution helps in planning the logistics of the research, including time management, budgeting, and resource allocation.</a:t>
            </a:r>
          </a:p>
        </p:txBody>
      </p:sp>
      <p:sp>
        <p:nvSpPr>
          <p:cNvPr id="4" name="Slide Number Placeholder 3"/>
          <p:cNvSpPr>
            <a:spLocks noGrp="1"/>
          </p:cNvSpPr>
          <p:nvPr>
            <p:ph type="sldNum" sz="quarter" idx="12"/>
          </p:nvPr>
        </p:nvSpPr>
        <p:spPr/>
        <p:txBody>
          <a:bodyPr/>
          <a:lstStyle/>
          <a:p>
            <a:fld id="{734F58B0-CD4E-4C32-8683-1F45A144236C}" type="slidenum">
              <a:rPr lang="en-US" smtClean="0"/>
              <a:t>11</a:t>
            </a:fld>
            <a:endParaRPr lang="en-US"/>
          </a:p>
        </p:txBody>
      </p:sp>
    </p:spTree>
    <p:extLst>
      <p:ext uri="{BB962C8B-B14F-4D97-AF65-F5344CB8AC3E}">
        <p14:creationId xmlns:p14="http://schemas.microsoft.com/office/powerpoint/2010/main" val="161097552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t>Sampling</a:t>
            </a:r>
            <a:r>
              <a:rPr lang="en-GB" b="1" dirty="0" smtClean="0"/>
              <a:t> </a:t>
            </a:r>
            <a:endParaRPr lang="en-US" dirty="0"/>
          </a:p>
        </p:txBody>
      </p:sp>
      <p:sp>
        <p:nvSpPr>
          <p:cNvPr id="3" name="Content Placeholder 2"/>
          <p:cNvSpPr>
            <a:spLocks noGrp="1"/>
          </p:cNvSpPr>
          <p:nvPr>
            <p:ph idx="1"/>
          </p:nvPr>
        </p:nvSpPr>
        <p:spPr>
          <a:xfrm>
            <a:off x="622853" y="2489200"/>
            <a:ext cx="7805530" cy="3530600"/>
          </a:xfrm>
        </p:spPr>
        <p:txBody>
          <a:bodyPr>
            <a:normAutofit/>
          </a:bodyPr>
          <a:lstStyle/>
          <a:p>
            <a:pPr algn="just">
              <a:lnSpc>
                <a:spcPct val="150000"/>
              </a:lnSpc>
            </a:pPr>
            <a:r>
              <a:rPr lang="en-GB" sz="2000" b="1" dirty="0" smtClean="0">
                <a:solidFill>
                  <a:schemeClr val="accent6"/>
                </a:solidFill>
                <a:latin typeface="Arial" panose="020B0604020202020204" pitchFamily="34" charset="0"/>
                <a:cs typeface="Arial" panose="020B0604020202020204" pitchFamily="34" charset="0"/>
              </a:rPr>
              <a:t>sampling</a:t>
            </a:r>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is the process of selecting a sufficient number of elements from the population (sample) so that by studying the sample, and understanding the properties or characteristics of the sample subjects, it would be possible to generalize the properties or characteristics to the population elements.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12</a:t>
            </a:fld>
            <a:endParaRPr lang="en-US"/>
          </a:p>
        </p:txBody>
      </p:sp>
    </p:spTree>
    <p:extLst>
      <p:ext uri="{BB962C8B-B14F-4D97-AF65-F5344CB8AC3E}">
        <p14:creationId xmlns:p14="http://schemas.microsoft.com/office/powerpoint/2010/main" val="182750766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348" y="927098"/>
            <a:ext cx="7275443" cy="709865"/>
          </a:xfrm>
        </p:spPr>
        <p:txBody>
          <a:bodyPr/>
          <a:lstStyle/>
          <a:p>
            <a:r>
              <a:rPr lang="en-GB" sz="4000" b="1" dirty="0">
                <a:latin typeface="Arial" panose="020B0604020202020204" pitchFamily="34" charset="0"/>
                <a:cs typeface="Arial" panose="020B0604020202020204" pitchFamily="34" charset="0"/>
              </a:rPr>
              <a:t>Key terms used in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7078" y="2266122"/>
            <a:ext cx="8083826" cy="3949148"/>
          </a:xfrm>
        </p:spPr>
        <p:txBody>
          <a:bodyPr>
            <a:normAutofit lnSpcReduction="10000"/>
          </a:bodyPr>
          <a:lstStyle/>
          <a:p>
            <a:pPr algn="just">
              <a:lnSpc>
                <a:spcPct val="150000"/>
              </a:lnSpc>
              <a:buFont typeface="Wingdings" panose="05000000000000000000" pitchFamily="2" charset="2"/>
              <a:buChar char="§"/>
            </a:pPr>
            <a:r>
              <a:rPr lang="en-GB" sz="2000" b="1" dirty="0" smtClean="0">
                <a:solidFill>
                  <a:schemeClr val="accent3">
                    <a:lumMod val="75000"/>
                  </a:schemeClr>
                </a:solidFill>
                <a:latin typeface="Arial" panose="020B0604020202020204" pitchFamily="34" charset="0"/>
                <a:cs typeface="Arial" panose="020B0604020202020204" pitchFamily="34" charset="0"/>
              </a:rPr>
              <a:t>Sampling </a:t>
            </a:r>
            <a:r>
              <a:rPr lang="en-GB" sz="2000" b="1" dirty="0">
                <a:solidFill>
                  <a:schemeClr val="accent3">
                    <a:lumMod val="75000"/>
                  </a:schemeClr>
                </a:solidFill>
                <a:latin typeface="Arial" panose="020B0604020202020204" pitchFamily="34" charset="0"/>
                <a:cs typeface="Arial" panose="020B0604020202020204" pitchFamily="34" charset="0"/>
              </a:rPr>
              <a:t>frame: </a:t>
            </a:r>
            <a:r>
              <a:rPr lang="en-GB" sz="2000" dirty="0">
                <a:latin typeface="Arial" panose="020B0604020202020204" pitchFamily="34" charset="0"/>
                <a:cs typeface="Arial" panose="020B0604020202020204" pitchFamily="34" charset="0"/>
              </a:rPr>
              <a:t>It is a listing of all the elements in the population from which the sample is drawn. </a:t>
            </a:r>
            <a:endParaRPr lang="en-US" sz="2000"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GB" sz="2000" b="1" dirty="0" smtClean="0">
                <a:solidFill>
                  <a:schemeClr val="accent3">
                    <a:lumMod val="75000"/>
                  </a:schemeClr>
                </a:solidFill>
                <a:latin typeface="Arial" panose="020B0604020202020204" pitchFamily="34" charset="0"/>
                <a:cs typeface="Arial" panose="020B0604020202020204" pitchFamily="34" charset="0"/>
              </a:rPr>
              <a:t>Subject</a:t>
            </a:r>
            <a:r>
              <a:rPr lang="en-GB" sz="2000" b="1" dirty="0">
                <a:solidFill>
                  <a:schemeClr val="accent3">
                    <a:lumMod val="75000"/>
                  </a:schemeClr>
                </a:solidFill>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It is a single member of the sample, just as an element is a single member of the population. </a:t>
            </a:r>
            <a:endParaRPr lang="en-US" sz="2000"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GB" sz="2000" b="1" dirty="0" smtClean="0">
                <a:solidFill>
                  <a:schemeClr val="accent3">
                    <a:lumMod val="75000"/>
                  </a:schemeClr>
                </a:solidFill>
                <a:latin typeface="Arial" panose="020B0604020202020204" pitchFamily="34" charset="0"/>
                <a:cs typeface="Arial" panose="020B0604020202020204" pitchFamily="34" charset="0"/>
              </a:rPr>
              <a:t>Sampling </a:t>
            </a:r>
            <a:r>
              <a:rPr lang="en-GB" sz="2000" b="1" dirty="0">
                <a:solidFill>
                  <a:schemeClr val="accent3">
                    <a:lumMod val="75000"/>
                  </a:schemeClr>
                </a:solidFill>
                <a:latin typeface="Arial" panose="020B0604020202020204" pitchFamily="34" charset="0"/>
                <a:cs typeface="Arial" panose="020B0604020202020204" pitchFamily="34" charset="0"/>
              </a:rPr>
              <a:t>Unit: </a:t>
            </a:r>
            <a:r>
              <a:rPr lang="en-GB" sz="2000" dirty="0">
                <a:latin typeface="Arial" panose="020B0604020202020204" pitchFamily="34" charset="0"/>
                <a:cs typeface="Arial" panose="020B0604020202020204" pitchFamily="34" charset="0"/>
              </a:rPr>
              <a:t>It is the basic unit containing the elements of the population to be sampled. It may be the element itself or the subject on which measurements are taken or a unit in which the element is contained.</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13</a:t>
            </a:fld>
            <a:endParaRPr lang="en-US"/>
          </a:p>
        </p:txBody>
      </p:sp>
    </p:spTree>
    <p:extLst>
      <p:ext uri="{BB962C8B-B14F-4D97-AF65-F5344CB8AC3E}">
        <p14:creationId xmlns:p14="http://schemas.microsoft.com/office/powerpoint/2010/main" val="357823242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Reasons for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43339" y="2489200"/>
            <a:ext cx="7977809" cy="3898348"/>
          </a:xfrm>
        </p:spPr>
        <p:txBody>
          <a:bodyPr>
            <a:normAutofit lnSpcReduction="10000"/>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Resources and in particular time and money are often not adequate to cover the entire population. Sampling saves time and money.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2. Sometimes it is not possible to inquire from the entire population e.g. when a research is on safety of a product that involves the justification of the product.</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3. Sampling achieves better response rates than an attempt at complete </a:t>
            </a:r>
            <a:r>
              <a:rPr lang="en-GB" sz="2000" dirty="0" smtClean="0">
                <a:latin typeface="Arial" panose="020B0604020202020204" pitchFamily="34" charset="0"/>
                <a:cs typeface="Arial" panose="020B0604020202020204" pitchFamily="34" charset="0"/>
              </a:rPr>
              <a:t>coverage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14</a:t>
            </a:fld>
            <a:endParaRPr lang="en-US"/>
          </a:p>
        </p:txBody>
      </p:sp>
    </p:spTree>
    <p:extLst>
      <p:ext uri="{BB962C8B-B14F-4D97-AF65-F5344CB8AC3E}">
        <p14:creationId xmlns:p14="http://schemas.microsoft.com/office/powerpoint/2010/main" val="346491552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Reasons for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90329" y="2489200"/>
            <a:ext cx="8004313" cy="3765826"/>
          </a:xfrm>
        </p:spPr>
        <p:txBody>
          <a:bodyPr>
            <a:norm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4</a:t>
            </a:r>
            <a:r>
              <a:rPr lang="en-GB" sz="2000" dirty="0">
                <a:latin typeface="Arial" panose="020B0604020202020204" pitchFamily="34" charset="0"/>
                <a:cs typeface="Arial" panose="020B0604020202020204" pitchFamily="34" charset="0"/>
              </a:rPr>
              <a:t>. The use of sampling permits employment of highly qualified personnel which translates into greater degree of accuracy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5. A well designed and scientifically drawn sample coupled with a well conducted survey will produce results sufficiently close to the population characteristics with no statistically significant with differences.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6. Saves money and other resource like human and machines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15</a:t>
            </a:fld>
            <a:endParaRPr lang="en-US"/>
          </a:p>
        </p:txBody>
      </p:sp>
    </p:spTree>
    <p:extLst>
      <p:ext uri="{BB962C8B-B14F-4D97-AF65-F5344CB8AC3E}">
        <p14:creationId xmlns:p14="http://schemas.microsoft.com/office/powerpoint/2010/main" val="9503107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latin typeface="Arial" panose="020B0604020202020204" pitchFamily="34" charset="0"/>
                <a:cs typeface="Arial" panose="020B0604020202020204" pitchFamily="34" charset="0"/>
              </a:rPr>
              <a:t>Limitations </a:t>
            </a:r>
            <a:r>
              <a:rPr lang="en-US" sz="4000" b="1" dirty="0">
                <a:latin typeface="Arial" panose="020B0604020202020204" pitchFamily="34" charset="0"/>
                <a:cs typeface="Arial" panose="020B0604020202020204" pitchFamily="34" charset="0"/>
              </a:rPr>
              <a:t>of sampling</a:t>
            </a:r>
            <a:endParaRPr lang="en-US" sz="40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5970" y="2226365"/>
            <a:ext cx="6992568" cy="4002157"/>
          </a:xfrm>
        </p:spPr>
        <p:txBody>
          <a:bodyPr>
            <a:no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Chances of bias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2. Difficulties in selecting a truly representative sample</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3. Inadequate knowledge in sampling techniques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4. Changeability of units</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smtClean="0">
                <a:latin typeface="Arial" panose="020B0604020202020204" pitchFamily="34" charset="0"/>
                <a:cs typeface="Arial" panose="020B0604020202020204" pitchFamily="34" charset="0"/>
              </a:rPr>
              <a:t>5</a:t>
            </a:r>
            <a:r>
              <a:rPr lang="en-GB" sz="2000" dirty="0">
                <a:latin typeface="Arial" panose="020B0604020202020204" pitchFamily="34" charset="0"/>
                <a:cs typeface="Arial" panose="020B0604020202020204" pitchFamily="34" charset="0"/>
              </a:rPr>
              <a:t>. Impossibility of sampling</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6. </a:t>
            </a:r>
            <a:r>
              <a:rPr lang="en-US" sz="2000" dirty="0">
                <a:latin typeface="Arial" panose="020B0604020202020204" pitchFamily="34" charset="0"/>
                <a:cs typeface="Arial" panose="020B0604020202020204" pitchFamily="34" charset="0"/>
              </a:rPr>
              <a:t>Chances of selecting specific class of samples only</a:t>
            </a:r>
          </a:p>
          <a:p>
            <a:pPr marL="0" indent="0" algn="just">
              <a:lnSpc>
                <a:spcPct val="150000"/>
              </a:lnSpc>
              <a:buNone/>
            </a:pPr>
            <a:r>
              <a:rPr lang="en-US" sz="2000" dirty="0">
                <a:latin typeface="Arial" panose="020B0604020202020204" pitchFamily="34" charset="0"/>
                <a:cs typeface="Arial" panose="020B0604020202020204" pitchFamily="34" charset="0"/>
              </a:rPr>
              <a:t>7. Redundant and monotonous work</a:t>
            </a:r>
          </a:p>
        </p:txBody>
      </p:sp>
      <p:sp>
        <p:nvSpPr>
          <p:cNvPr id="4" name="Slide Number Placeholder 3"/>
          <p:cNvSpPr>
            <a:spLocks noGrp="1"/>
          </p:cNvSpPr>
          <p:nvPr>
            <p:ph type="sldNum" sz="quarter" idx="12"/>
          </p:nvPr>
        </p:nvSpPr>
        <p:spPr/>
        <p:txBody>
          <a:bodyPr/>
          <a:lstStyle/>
          <a:p>
            <a:fld id="{734F58B0-CD4E-4C32-8683-1F45A144236C}" type="slidenum">
              <a:rPr lang="en-US" smtClean="0"/>
              <a:t>16</a:t>
            </a:fld>
            <a:endParaRPr lang="en-US"/>
          </a:p>
        </p:txBody>
      </p:sp>
    </p:spTree>
    <p:extLst>
      <p:ext uri="{BB962C8B-B14F-4D97-AF65-F5344CB8AC3E}">
        <p14:creationId xmlns:p14="http://schemas.microsoft.com/office/powerpoint/2010/main" val="339159480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3895" y="1906104"/>
            <a:ext cx="6345260" cy="3530600"/>
          </a:xfrm>
        </p:spPr>
        <p:txBody>
          <a:bodyPr/>
          <a:lstStyle/>
          <a:p>
            <a:pPr algn="ctr"/>
            <a:endParaRPr lang="en-US" dirty="0" smtClean="0"/>
          </a:p>
          <a:p>
            <a:pPr algn="ctr"/>
            <a:endParaRPr lang="en-US" dirty="0"/>
          </a:p>
          <a:p>
            <a:pPr marL="0" indent="0" algn="ctr">
              <a:buNone/>
            </a:pPr>
            <a:endParaRPr lang="en-US" dirty="0" smtClean="0"/>
          </a:p>
          <a:p>
            <a:pPr marL="0" indent="0" algn="ctr">
              <a:buNone/>
            </a:pPr>
            <a:r>
              <a:rPr lang="en-US" sz="5400" dirty="0" smtClean="0">
                <a:latin typeface="Arial" panose="020B0604020202020204" pitchFamily="34" charset="0"/>
                <a:cs typeface="Arial" panose="020B0604020202020204" pitchFamily="34" charset="0"/>
              </a:rPr>
              <a:t>End of part one</a:t>
            </a:r>
            <a:endParaRPr lang="en-US" sz="54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734F58B0-CD4E-4C32-8683-1F45A144236C}" type="slidenum">
              <a:rPr lang="en-US" smtClean="0"/>
              <a:t>17</a:t>
            </a:fld>
            <a:endParaRPr lang="en-US"/>
          </a:p>
        </p:txBody>
      </p:sp>
    </p:spTree>
    <p:extLst>
      <p:ext uri="{BB962C8B-B14F-4D97-AF65-F5344CB8AC3E}">
        <p14:creationId xmlns:p14="http://schemas.microsoft.com/office/powerpoint/2010/main" val="402690978"/>
      </p:ext>
    </p:extLst>
  </p:cSld>
  <p:clrMapOvr>
    <a:masterClrMapping/>
  </p:clrMapOvr>
  <mc:AlternateContent xmlns:mc="http://schemas.openxmlformats.org/markup-compatibility/2006" xmlns:p14="http://schemas.microsoft.com/office/powerpoint/2010/main">
    <mc:Choice Requires="p14">
      <p:transition spd="slow" p14:dur="4000">
        <p14:flythroug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Arial" panose="020B0604020202020204" pitchFamily="34" charset="0"/>
                <a:cs typeface="Arial" panose="020B0604020202020204" pitchFamily="34" charset="0"/>
              </a:rPr>
              <a:t>Part Two</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16835" y="2489200"/>
            <a:ext cx="7991061" cy="3530600"/>
          </a:xfrm>
        </p:spPr>
        <p:txBody>
          <a:bodyPr>
            <a:normAutofit/>
          </a:bodyPr>
          <a:lstStyle/>
          <a:p>
            <a:pPr algn="just">
              <a:lnSpc>
                <a:spcPct val="200000"/>
              </a:lnSpc>
            </a:pPr>
            <a:r>
              <a:rPr lang="en-GB" sz="2000" dirty="0" smtClean="0">
                <a:latin typeface="Arial" panose="020B0604020202020204" pitchFamily="34" charset="0"/>
                <a:cs typeface="Arial" panose="020B0604020202020204" pitchFamily="34" charset="0"/>
              </a:rPr>
              <a:t>Probability/ random sampling techniques</a:t>
            </a:r>
          </a:p>
          <a:p>
            <a:pPr algn="just">
              <a:lnSpc>
                <a:spcPct val="200000"/>
              </a:lnSpc>
            </a:pPr>
            <a:r>
              <a:rPr lang="en-GB" sz="2000" dirty="0" smtClean="0">
                <a:latin typeface="Arial" panose="020B0604020202020204" pitchFamily="34" charset="0"/>
                <a:cs typeface="Arial" panose="020B0604020202020204" pitchFamily="34" charset="0"/>
              </a:rPr>
              <a:t>Nonprobability/ non-random sampling techniques</a:t>
            </a:r>
            <a:endParaRPr lang="en-US" sz="2000" dirty="0" smtClean="0">
              <a:latin typeface="Arial" panose="020B0604020202020204" pitchFamily="34" charset="0"/>
              <a:cs typeface="Arial" panose="020B0604020202020204" pitchFamily="34" charset="0"/>
            </a:endParaRPr>
          </a:p>
          <a:p>
            <a:pPr algn="just">
              <a:lnSpc>
                <a:spcPct val="200000"/>
              </a:lnSpc>
            </a:pPr>
            <a:r>
              <a:rPr lang="en-US" sz="2000" dirty="0" smtClean="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Considerations when selecting a method for selecting a sample</a:t>
            </a:r>
          </a:p>
          <a:p>
            <a:pPr algn="just">
              <a:lnSpc>
                <a:spcPct val="200000"/>
              </a:lnSpc>
            </a:pPr>
            <a:r>
              <a:rPr lang="en-GB" sz="2000" dirty="0" smtClean="0">
                <a:latin typeface="Arial" panose="020B0604020202020204" pitchFamily="34" charset="0"/>
                <a:cs typeface="Arial" panose="020B0604020202020204" pitchFamily="34" charset="0"/>
              </a:rPr>
              <a:t>Summary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18</a:t>
            </a:fld>
            <a:endParaRPr lang="en-US"/>
          </a:p>
        </p:txBody>
      </p:sp>
    </p:spTree>
    <p:extLst>
      <p:ext uri="{BB962C8B-B14F-4D97-AF65-F5344CB8AC3E}">
        <p14:creationId xmlns:p14="http://schemas.microsoft.com/office/powerpoint/2010/main" val="3863159924"/>
      </p:ext>
    </p:extLst>
  </p:cSld>
  <p:clrMapOvr>
    <a:masterClrMapping/>
  </p:clrMapOvr>
  <mc:AlternateContent xmlns:mc="http://schemas.openxmlformats.org/markup-compatibility/2006" xmlns:p14="http://schemas.microsoft.com/office/powerpoint/2010/main">
    <mc:Choice Requires="p14">
      <p:transition spd="slow" p14:dur="4000">
        <p:blinds dir="vert"/>
      </p:transition>
    </mc:Choice>
    <mc:Fallback xmlns="">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634760" cy="709865"/>
          </a:xfrm>
        </p:spPr>
        <p:txBody>
          <a:bodyPr>
            <a:noAutofit/>
          </a:bodyPr>
          <a:lstStyle/>
          <a:p>
            <a:r>
              <a:rPr lang="en-GB" sz="4000" b="1" dirty="0">
                <a:latin typeface="Arial" panose="020B0604020202020204" pitchFamily="34" charset="0"/>
                <a:cs typeface="Arial" panose="020B0604020202020204" pitchFamily="34" charset="0"/>
              </a:rPr>
              <a:t>SAMPLING TECHNIQUES/ DESIGNS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There </a:t>
            </a:r>
            <a:r>
              <a:rPr lang="en-GB" sz="2000" dirty="0">
                <a:latin typeface="Arial" panose="020B0604020202020204" pitchFamily="34" charset="0"/>
                <a:cs typeface="Arial" panose="020B0604020202020204" pitchFamily="34" charset="0"/>
              </a:rPr>
              <a:t>are two major types of sampling designs: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A) probability/ random sampling techniques and, </a:t>
            </a:r>
            <a:endParaRPr lang="en-US" sz="2000" b="1" dirty="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B)Nonprobability</a:t>
            </a:r>
            <a:r>
              <a:rPr lang="en-GB" sz="2000" dirty="0">
                <a:latin typeface="Arial" panose="020B0604020202020204" pitchFamily="34" charset="0"/>
                <a:cs typeface="Arial" panose="020B0604020202020204" pitchFamily="34" charset="0"/>
              </a:rPr>
              <a:t>/ non-random sampling techniques</a:t>
            </a:r>
            <a:endParaRPr lang="en-US" sz="20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19</a:t>
            </a:fld>
            <a:endParaRPr lang="en-US"/>
          </a:p>
        </p:txBody>
      </p:sp>
    </p:spTree>
    <p:extLst>
      <p:ext uri="{BB962C8B-B14F-4D97-AF65-F5344CB8AC3E}">
        <p14:creationId xmlns:p14="http://schemas.microsoft.com/office/powerpoint/2010/main" val="1809625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927098"/>
            <a:ext cx="6732105" cy="709865"/>
          </a:xfrm>
        </p:spPr>
        <p:txBody>
          <a:bodyPr>
            <a:noAutofit/>
          </a:bodyPr>
          <a:lstStyle/>
          <a:p>
            <a:pPr algn="ctr"/>
            <a:r>
              <a:rPr lang="en-GB" sz="4000" b="1" dirty="0" smtClean="0">
                <a:latin typeface="Arial" panose="020B0604020202020204" pitchFamily="34" charset="0"/>
                <a:cs typeface="Arial" panose="020B0604020202020204" pitchFamily="34" charset="0"/>
              </a:rPr>
              <a:t>PROBABILITY</a:t>
            </a:r>
            <a:r>
              <a:rPr lang="en-GB" sz="4000" b="1" dirty="0">
                <a:latin typeface="Arial" panose="020B0604020202020204" pitchFamily="34" charset="0"/>
                <a:cs typeface="Arial" panose="020B0604020202020204" pitchFamily="34" charset="0"/>
              </a:rPr>
              <a:t>/ RANDOM SAMPLING TECHNIQUES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0087" y="2489200"/>
            <a:ext cx="8057321" cy="3530600"/>
          </a:xfrm>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used when the elements in the population have some </a:t>
            </a:r>
            <a:r>
              <a:rPr lang="en-GB" sz="2000" dirty="0">
                <a:solidFill>
                  <a:srgbClr val="00B0F0"/>
                </a:solidFill>
                <a:latin typeface="Arial" panose="020B0604020202020204" pitchFamily="34" charset="0"/>
                <a:cs typeface="Arial" panose="020B0604020202020204" pitchFamily="34" charset="0"/>
              </a:rPr>
              <a:t>known chance or probability of being selected </a:t>
            </a:r>
            <a:r>
              <a:rPr lang="en-GB" sz="2000" dirty="0">
                <a:latin typeface="Arial" panose="020B0604020202020204" pitchFamily="34" charset="0"/>
                <a:cs typeface="Arial" panose="020B0604020202020204" pitchFamily="34" charset="0"/>
              </a:rPr>
              <a:t>as sample subjects.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Probability sampling can either </a:t>
            </a:r>
            <a:r>
              <a:rPr lang="en-GB" sz="2000" dirty="0" smtClean="0">
                <a:latin typeface="Arial" panose="020B0604020202020204" pitchFamily="34" charset="0"/>
                <a:cs typeface="Arial" panose="020B0604020202020204" pitchFamily="34" charset="0"/>
              </a:rPr>
              <a:t>be:</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a) unrestricted (or simple random sampling) or </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b) restricted (or complex probability sampling) in nature.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20</a:t>
            </a:fld>
            <a:endParaRPr lang="en-US"/>
          </a:p>
        </p:txBody>
      </p:sp>
    </p:spTree>
    <p:extLst>
      <p:ext uri="{BB962C8B-B14F-4D97-AF65-F5344CB8AC3E}">
        <p14:creationId xmlns:p14="http://schemas.microsoft.com/office/powerpoint/2010/main" val="2144167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780534" cy="709865"/>
          </a:xfrm>
        </p:spPr>
        <p:txBody>
          <a:bodyPr>
            <a:noAutofit/>
          </a:bodyPr>
          <a:lstStyle/>
          <a:p>
            <a:r>
              <a:rPr lang="en-GB" sz="4000" b="1" dirty="0">
                <a:latin typeface="Arial" panose="020B0604020202020204" pitchFamily="34" charset="0"/>
                <a:cs typeface="Arial" panose="020B0604020202020204" pitchFamily="34" charset="0"/>
              </a:rPr>
              <a:t>Unrestricted or Simple Random Sampling</a:t>
            </a:r>
            <a:endParaRPr lang="en-US" sz="4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69843" y="2239617"/>
            <a:ext cx="8057321" cy="3780183"/>
          </a:xfrm>
        </p:spPr>
        <p:txBody>
          <a:bodyPr>
            <a:noAutofit/>
          </a:bodyPr>
          <a:lstStyle/>
          <a:p>
            <a:pPr algn="just"/>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where all members/ elements </a:t>
            </a:r>
            <a:r>
              <a:rPr lang="en-GB" sz="2000" dirty="0">
                <a:solidFill>
                  <a:srgbClr val="00B0F0"/>
                </a:solidFill>
                <a:latin typeface="Arial" panose="020B0604020202020204" pitchFamily="34" charset="0"/>
                <a:cs typeface="Arial" panose="020B0604020202020204" pitchFamily="34" charset="0"/>
              </a:rPr>
              <a:t>have an equal chance of being selected</a:t>
            </a:r>
            <a:r>
              <a:rPr lang="en-GB" sz="2000" dirty="0">
                <a:latin typeface="Arial" panose="020B0604020202020204" pitchFamily="34" charset="0"/>
                <a:cs typeface="Arial" panose="020B0604020202020204" pitchFamily="34" charset="0"/>
              </a:rPr>
              <a:t>.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may be done with or without replacement.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Random </a:t>
            </a:r>
            <a:r>
              <a:rPr lang="en-GB" sz="2000" dirty="0">
                <a:latin typeface="Arial" panose="020B0604020202020204" pitchFamily="34" charset="0"/>
                <a:cs typeface="Arial" panose="020B0604020202020204" pitchFamily="34" charset="0"/>
              </a:rPr>
              <a:t>sampling with replacement is a situation where population members once selected into the sample are put back into the pool such that there is chance that they may be reselected.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also referred to as unrestricted sampling</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Random sampling without replacement is whereby once members are selected they cannot be selected again</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21</a:t>
            </a:fld>
            <a:endParaRPr lang="en-US"/>
          </a:p>
        </p:txBody>
      </p:sp>
    </p:spTree>
    <p:extLst>
      <p:ext uri="{BB962C8B-B14F-4D97-AF65-F5344CB8AC3E}">
        <p14:creationId xmlns:p14="http://schemas.microsoft.com/office/powerpoint/2010/main" val="14429029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Unrestricted or Simple Random Sampling</a:t>
            </a:r>
            <a:endParaRPr lang="en-US" sz="4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7077" y="2305878"/>
            <a:ext cx="8163339" cy="3713922"/>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There </a:t>
            </a:r>
            <a:r>
              <a:rPr lang="en-GB" sz="2000" dirty="0">
                <a:latin typeface="Arial" panose="020B0604020202020204" pitchFamily="34" charset="0"/>
                <a:cs typeface="Arial" panose="020B0604020202020204" pitchFamily="34" charset="0"/>
              </a:rPr>
              <a:t>are two basic procedures that are used to select a random sample</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0" indent="0" algn="just">
              <a:buNone/>
            </a:pPr>
            <a:r>
              <a:rPr lang="en-US" sz="2000" dirty="0" smtClean="0">
                <a:latin typeface="Arial" panose="020B0604020202020204" pitchFamily="34" charset="0"/>
                <a:cs typeface="Arial" panose="020B0604020202020204" pitchFamily="34" charset="0"/>
              </a:rPr>
              <a:t>A) </a:t>
            </a:r>
            <a:r>
              <a:rPr lang="en-GB" sz="2000" dirty="0" smtClean="0">
                <a:latin typeface="Arial" panose="020B0604020202020204" pitchFamily="34" charset="0"/>
                <a:cs typeface="Arial" panose="020B0604020202020204" pitchFamily="34" charset="0"/>
              </a:rPr>
              <a:t>Assign </a:t>
            </a:r>
            <a:r>
              <a:rPr lang="en-GB" sz="2000" dirty="0">
                <a:latin typeface="Arial" panose="020B0604020202020204" pitchFamily="34" charset="0"/>
                <a:cs typeface="Arial" panose="020B0604020202020204" pitchFamily="34" charset="0"/>
              </a:rPr>
              <a:t>different numbers to members of the population ranging from 1 to N, then put these numbers into a container or urn, mix the numbers thoroughly and pick n items where N is the population size and n is the sample size. This is sometimes referred to as the urn method</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b) Assign numbers to members of the population and use computer generated random numbers or random number tables to pick n items.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22</a:t>
            </a:fld>
            <a:endParaRPr lang="en-US"/>
          </a:p>
        </p:txBody>
      </p:sp>
    </p:spTree>
    <p:extLst>
      <p:ext uri="{BB962C8B-B14F-4D97-AF65-F5344CB8AC3E}">
        <p14:creationId xmlns:p14="http://schemas.microsoft.com/office/powerpoint/2010/main" val="28975575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Restricted or Complex Probability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37322" y="2173356"/>
            <a:ext cx="8203095" cy="4240695"/>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offers viable and sometimes more efficient alternatives to the unrestricted design. Efficiency is improved in that more information can be obtained for a given size using some of the complex probability sampling procedures than simple random sampling design. </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These techniques include the following </a:t>
            </a: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Systematic/ quasi-random </a:t>
            </a:r>
            <a:r>
              <a:rPr lang="en-GB" sz="2000" dirty="0" smtClean="0">
                <a:latin typeface="Arial" panose="020B0604020202020204" pitchFamily="34" charset="0"/>
                <a:cs typeface="Arial" panose="020B0604020202020204" pitchFamily="34" charset="0"/>
              </a:rPr>
              <a:t>sampling</a:t>
            </a:r>
            <a:r>
              <a:rPr lang="en-US" sz="2000" dirty="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2</a:t>
            </a:r>
            <a:r>
              <a:rPr lang="en-GB" sz="2000" dirty="0">
                <a:latin typeface="Arial" panose="020B0604020202020204" pitchFamily="34" charset="0"/>
                <a:cs typeface="Arial" panose="020B0604020202020204" pitchFamily="34" charset="0"/>
              </a:rPr>
              <a:t>) Stratified random sampling </a:t>
            </a:r>
            <a:r>
              <a:rPr lang="en-GB" sz="2000" dirty="0" smtClean="0">
                <a:latin typeface="Arial" panose="020B0604020202020204" pitchFamily="34" charset="0"/>
                <a:cs typeface="Arial" panose="020B0604020202020204" pitchFamily="34" charset="0"/>
              </a:rPr>
              <a:t> 3</a:t>
            </a:r>
            <a:r>
              <a:rPr lang="en-GB" sz="2000" dirty="0">
                <a:latin typeface="Arial" panose="020B0604020202020204" pitchFamily="34" charset="0"/>
                <a:cs typeface="Arial" panose="020B0604020202020204" pitchFamily="34" charset="0"/>
              </a:rPr>
              <a:t>) Cluster </a:t>
            </a:r>
            <a:r>
              <a:rPr lang="en-GB" sz="2000" dirty="0" smtClean="0">
                <a:latin typeface="Arial" panose="020B0604020202020204" pitchFamily="34" charset="0"/>
                <a:cs typeface="Arial" panose="020B0604020202020204" pitchFamily="34" charset="0"/>
              </a:rPr>
              <a:t>sampling 4</a:t>
            </a:r>
            <a:r>
              <a:rPr lang="en-GB" sz="2000" dirty="0">
                <a:latin typeface="Arial" panose="020B0604020202020204" pitchFamily="34" charset="0"/>
                <a:cs typeface="Arial" panose="020B0604020202020204" pitchFamily="34" charset="0"/>
              </a:rPr>
              <a:t>) Multi stage sampling </a:t>
            </a:r>
            <a:r>
              <a:rPr lang="en-GB" sz="2000" dirty="0" smtClean="0">
                <a:latin typeface="Arial" panose="020B0604020202020204" pitchFamily="34" charset="0"/>
                <a:cs typeface="Arial" panose="020B0604020202020204" pitchFamily="34" charset="0"/>
              </a:rPr>
              <a:t>5) Multi- Phase Sampling / Double sampling 6)Area sampling 7)Sequential </a:t>
            </a:r>
            <a:r>
              <a:rPr lang="en-GB" sz="2000" dirty="0">
                <a:latin typeface="Arial" panose="020B0604020202020204" pitchFamily="34" charset="0"/>
                <a:cs typeface="Arial" panose="020B0604020202020204" pitchFamily="34" charset="0"/>
              </a:rPr>
              <a:t>Sampling or Sampling in Instalments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23</a:t>
            </a:fld>
            <a:endParaRPr lang="en-US"/>
          </a:p>
        </p:txBody>
      </p:sp>
    </p:spTree>
    <p:extLst>
      <p:ext uri="{BB962C8B-B14F-4D97-AF65-F5344CB8AC3E}">
        <p14:creationId xmlns:p14="http://schemas.microsoft.com/office/powerpoint/2010/main" val="3014379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873300" cy="709865"/>
          </a:xfrm>
        </p:spPr>
        <p:txBody>
          <a:bodyPr>
            <a:noAutofit/>
          </a:bodyPr>
          <a:lstStyle/>
          <a:p>
            <a:r>
              <a:rPr lang="en-GB" sz="4000" b="1" dirty="0">
                <a:latin typeface="Arial" panose="020B0604020202020204" pitchFamily="34" charset="0"/>
                <a:cs typeface="Arial" panose="020B0604020202020204" pitchFamily="34" charset="0"/>
              </a:rPr>
              <a:t>Systematic/ Quasi-Random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000" dirty="0">
                <a:latin typeface="Arial" panose="020B0604020202020204" pitchFamily="34" charset="0"/>
                <a:cs typeface="Arial" panose="020B0604020202020204" pitchFamily="34" charset="0"/>
              </a:rPr>
              <a:t>Systematic sampling is a type of probability sampling method where researchers select elements from an ordered population using a fixed, periodic interval called the sampling interval.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This </a:t>
            </a:r>
            <a:r>
              <a:rPr lang="en-US" sz="2000" dirty="0">
                <a:latin typeface="Arial" panose="020B0604020202020204" pitchFamily="34" charset="0"/>
                <a:cs typeface="Arial" panose="020B0604020202020204" pitchFamily="34" charset="0"/>
              </a:rPr>
              <a:t>method is straightforward and easy to implement, making it a popular choice for researchers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24</a:t>
            </a:fld>
            <a:endParaRPr lang="en-US"/>
          </a:p>
        </p:txBody>
      </p:sp>
    </p:spTree>
    <p:extLst>
      <p:ext uri="{BB962C8B-B14F-4D97-AF65-F5344CB8AC3E}">
        <p14:creationId xmlns:p14="http://schemas.microsoft.com/office/powerpoint/2010/main" val="1846225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820291" cy="709865"/>
          </a:xfrm>
        </p:spPr>
        <p:txBody>
          <a:bodyPr>
            <a:noAutofit/>
          </a:bodyPr>
          <a:lstStyle/>
          <a:p>
            <a:r>
              <a:rPr lang="en-GB" sz="4000" b="1" dirty="0">
                <a:latin typeface="Arial" panose="020B0604020202020204" pitchFamily="34" charset="0"/>
                <a:cs typeface="Arial" panose="020B0604020202020204" pitchFamily="34" charset="0"/>
              </a:rPr>
              <a:t>Systematic/ Quasi-Random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9600" y="2489200"/>
            <a:ext cx="6600042" cy="3530600"/>
          </a:xfrm>
        </p:spPr>
        <p:txBody>
          <a:bodyPr>
            <a:normAutofit lnSpcReduction="10000"/>
          </a:bodyPr>
          <a:lstStyle/>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following is the </a:t>
            </a:r>
            <a:r>
              <a:rPr lang="en-GB" sz="2000" dirty="0" smtClean="0">
                <a:latin typeface="Arial" panose="020B0604020202020204" pitchFamily="34" charset="0"/>
                <a:cs typeface="Arial" panose="020B0604020202020204" pitchFamily="34" charset="0"/>
              </a:rPr>
              <a:t>procedure</a:t>
            </a:r>
          </a:p>
          <a:p>
            <a:pPr algn="just">
              <a:lnSpc>
                <a:spcPct val="150000"/>
              </a:lnSpc>
            </a:pPr>
            <a:r>
              <a:rPr lang="en-US" sz="2000" b="1" dirty="0" smtClean="0">
                <a:latin typeface="Arial" panose="020B0604020202020204" pitchFamily="34" charset="0"/>
                <a:cs typeface="Arial" panose="020B0604020202020204" pitchFamily="34" charset="0"/>
              </a:rPr>
              <a:t>Define </a:t>
            </a:r>
            <a:r>
              <a:rPr lang="en-US" sz="2000" b="1" dirty="0">
                <a:latin typeface="Arial" panose="020B0604020202020204" pitchFamily="34" charset="0"/>
                <a:cs typeface="Arial" panose="020B0604020202020204" pitchFamily="34" charset="0"/>
              </a:rPr>
              <a:t>the Population</a:t>
            </a:r>
            <a:r>
              <a:rPr lang="en-US" sz="2000" dirty="0">
                <a:latin typeface="Arial" panose="020B0604020202020204" pitchFamily="34" charset="0"/>
                <a:cs typeface="Arial" panose="020B0604020202020204" pitchFamily="34" charset="0"/>
              </a:rPr>
              <a:t>: Identify the entire population from which you want to draw your sample. Ensure that the population list is ordered in some manner (e.g., alphabetical, numerical, chronological).</a:t>
            </a:r>
          </a:p>
          <a:p>
            <a:pPr algn="just">
              <a:lnSpc>
                <a:spcPct val="150000"/>
              </a:lnSpc>
            </a:pPr>
            <a:r>
              <a:rPr lang="en-US" sz="2000" b="1" dirty="0">
                <a:latin typeface="Arial" panose="020B0604020202020204" pitchFamily="34" charset="0"/>
                <a:cs typeface="Arial" panose="020B0604020202020204" pitchFamily="34" charset="0"/>
              </a:rPr>
              <a:t>Determine the Sample Size (n)</a:t>
            </a:r>
            <a:r>
              <a:rPr lang="en-US" sz="2000" dirty="0">
                <a:latin typeface="Arial" panose="020B0604020202020204" pitchFamily="34" charset="0"/>
                <a:cs typeface="Arial" panose="020B0604020202020204" pitchFamily="34" charset="0"/>
              </a:rPr>
              <a:t>: Decide on the number of elements you need in your sample</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25</a:t>
            </a:fld>
            <a:endParaRPr lang="en-US"/>
          </a:p>
        </p:txBody>
      </p:sp>
    </p:spTree>
    <p:extLst>
      <p:ext uri="{BB962C8B-B14F-4D97-AF65-F5344CB8AC3E}">
        <p14:creationId xmlns:p14="http://schemas.microsoft.com/office/powerpoint/2010/main" val="8757226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966065" cy="709865"/>
          </a:xfrm>
        </p:spPr>
        <p:txBody>
          <a:bodyPr>
            <a:noAutofit/>
          </a:bodyPr>
          <a:lstStyle/>
          <a:p>
            <a:r>
              <a:rPr lang="en-GB" sz="4000" b="1" dirty="0">
                <a:latin typeface="Arial" panose="020B0604020202020204" pitchFamily="34" charset="0"/>
                <a:cs typeface="Arial" panose="020B0604020202020204" pitchFamily="34" charset="0"/>
              </a:rPr>
              <a:t>Systematic/ Quasi-Random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US" sz="2000" b="1" dirty="0" smtClean="0">
                <a:latin typeface="Arial" panose="020B0604020202020204" pitchFamily="34" charset="0"/>
                <a:cs typeface="Arial" panose="020B0604020202020204" pitchFamily="34" charset="0"/>
              </a:rPr>
              <a:t>Calculate the Sampling Interval (k)</a:t>
            </a:r>
            <a:r>
              <a:rPr lang="en-US" sz="2000" dirty="0" smtClean="0">
                <a:latin typeface="Arial" panose="020B0604020202020204" pitchFamily="34" charset="0"/>
                <a:cs typeface="Arial" panose="020B0604020202020204" pitchFamily="34" charset="0"/>
              </a:rPr>
              <a:t>: This interval is determined by dividing the total population size (N) by the desired sample size (n). </a:t>
            </a:r>
          </a:p>
          <a:p>
            <a:pPr marL="0" indent="0" algn="just">
              <a:lnSpc>
                <a:spcPct val="150000"/>
              </a:lnSpc>
              <a:buNone/>
            </a:pPr>
            <a:r>
              <a:rPr lang="en-US" sz="2000" dirty="0" smtClean="0">
                <a:latin typeface="Arial" panose="020B0604020202020204" pitchFamily="34" charset="0"/>
                <a:cs typeface="Arial" panose="020B0604020202020204" pitchFamily="34" charset="0"/>
              </a:rPr>
              <a:t>The formula is:</a:t>
            </a:r>
          </a:p>
          <a:p>
            <a:pPr marL="0" indent="0" algn="just">
              <a:lnSpc>
                <a:spcPct val="150000"/>
              </a:lnSpc>
              <a:buNone/>
            </a:pPr>
            <a:r>
              <a:rPr lang="en-US" sz="2000" dirty="0" smtClean="0">
                <a:latin typeface="Arial" panose="020B0604020202020204" pitchFamily="34" charset="0"/>
                <a:cs typeface="Arial" panose="020B0604020202020204" pitchFamily="34" charset="0"/>
              </a:rPr>
              <a:t>      𝑘=𝑁𝑛</a:t>
            </a:r>
            <a:r>
              <a:rPr lang="en-US" sz="2000" i="1" dirty="0" smtClean="0">
                <a:latin typeface="Arial" panose="020B0604020202020204" pitchFamily="34" charset="0"/>
                <a:cs typeface="Arial" panose="020B0604020202020204" pitchFamily="34" charset="0"/>
              </a:rPr>
              <a:t>k</a:t>
            </a:r>
            <a:r>
              <a:rPr lang="en-US" sz="2000" dirty="0" smtClean="0">
                <a:latin typeface="Arial" panose="020B0604020202020204" pitchFamily="34" charset="0"/>
                <a:cs typeface="Arial" panose="020B0604020202020204" pitchFamily="34" charset="0"/>
              </a:rPr>
              <a:t>=</a:t>
            </a:r>
            <a:r>
              <a:rPr lang="en-US" sz="2000" i="1" dirty="0" err="1" smtClean="0">
                <a:latin typeface="Arial" panose="020B0604020202020204" pitchFamily="34" charset="0"/>
                <a:cs typeface="Arial" panose="020B0604020202020204" pitchFamily="34" charset="0"/>
              </a:rPr>
              <a:t>nN</a:t>
            </a:r>
            <a:r>
              <a:rPr lang="en-US" sz="2000" dirty="0" smtClean="0">
                <a:latin typeface="Arial" panose="020B0604020202020204" pitchFamily="34" charset="0"/>
                <a:cs typeface="Arial" panose="020B0604020202020204" pitchFamily="34" charset="0"/>
              </a:rPr>
              <a:t>​</a:t>
            </a:r>
          </a:p>
          <a:p>
            <a:pPr algn="just">
              <a:lnSpc>
                <a:spcPct val="150000"/>
              </a:lnSpc>
            </a:pPr>
            <a:r>
              <a:rPr lang="en-US" sz="2000" dirty="0" smtClean="0">
                <a:latin typeface="Arial" panose="020B0604020202020204" pitchFamily="34" charset="0"/>
                <a:cs typeface="Arial" panose="020B0604020202020204" pitchFamily="34" charset="0"/>
              </a:rPr>
              <a:t>For </a:t>
            </a:r>
            <a:r>
              <a:rPr lang="en-US" sz="2000" dirty="0">
                <a:latin typeface="Arial" panose="020B0604020202020204" pitchFamily="34" charset="0"/>
                <a:cs typeface="Arial" panose="020B0604020202020204" pitchFamily="34" charset="0"/>
              </a:rPr>
              <a:t>example, if your population size (N) is 1,000 and you need a sample size (n) of 100, then your sampling interval (k) would be 10.</a:t>
            </a:r>
          </a:p>
          <a:p>
            <a:endParaRPr lang="en-US" dirty="0"/>
          </a:p>
        </p:txBody>
      </p:sp>
      <p:sp>
        <p:nvSpPr>
          <p:cNvPr id="4" name="Slide Number Placeholder 3"/>
          <p:cNvSpPr>
            <a:spLocks noGrp="1"/>
          </p:cNvSpPr>
          <p:nvPr>
            <p:ph type="sldNum" sz="quarter" idx="12"/>
          </p:nvPr>
        </p:nvSpPr>
        <p:spPr/>
        <p:txBody>
          <a:bodyPr/>
          <a:lstStyle/>
          <a:p>
            <a:fld id="{734F58B0-CD4E-4C32-8683-1F45A144236C}" type="slidenum">
              <a:rPr lang="en-US" smtClean="0"/>
              <a:t>26</a:t>
            </a:fld>
            <a:endParaRPr lang="en-US"/>
          </a:p>
        </p:txBody>
      </p:sp>
    </p:spTree>
    <p:extLst>
      <p:ext uri="{BB962C8B-B14F-4D97-AF65-F5344CB8AC3E}">
        <p14:creationId xmlns:p14="http://schemas.microsoft.com/office/powerpoint/2010/main" val="19317606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873300" cy="709865"/>
          </a:xfrm>
        </p:spPr>
        <p:txBody>
          <a:bodyPr>
            <a:noAutofit/>
          </a:bodyPr>
          <a:lstStyle/>
          <a:p>
            <a:r>
              <a:rPr lang="en-GB" sz="4000" b="1" dirty="0">
                <a:latin typeface="Arial" panose="020B0604020202020204" pitchFamily="34" charset="0"/>
                <a:cs typeface="Arial" panose="020B0604020202020204" pitchFamily="34" charset="0"/>
              </a:rPr>
              <a:t>Systematic/ Quasi-Random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16835" y="2279374"/>
            <a:ext cx="7818782" cy="3740426"/>
          </a:xfrm>
        </p:spPr>
        <p:txBody>
          <a:bodyPr>
            <a:noAutofit/>
          </a:bodyPr>
          <a:lstStyle/>
          <a:p>
            <a:pPr algn="just">
              <a:lnSpc>
                <a:spcPct val="150000"/>
              </a:lnSpc>
            </a:pPr>
            <a:r>
              <a:rPr lang="en-US" sz="2000" b="1" dirty="0" smtClean="0">
                <a:latin typeface="Arial" panose="020B0604020202020204" pitchFamily="34" charset="0"/>
                <a:cs typeface="Arial" panose="020B0604020202020204" pitchFamily="34" charset="0"/>
              </a:rPr>
              <a:t>Random </a:t>
            </a:r>
            <a:r>
              <a:rPr lang="en-US" sz="2000" b="1" dirty="0">
                <a:latin typeface="Arial" panose="020B0604020202020204" pitchFamily="34" charset="0"/>
                <a:cs typeface="Arial" panose="020B0604020202020204" pitchFamily="34" charset="0"/>
              </a:rPr>
              <a:t>Start</a:t>
            </a:r>
            <a:r>
              <a:rPr lang="en-US" sz="2000" dirty="0">
                <a:latin typeface="Arial" panose="020B0604020202020204" pitchFamily="34" charset="0"/>
                <a:cs typeface="Arial" panose="020B0604020202020204" pitchFamily="34" charset="0"/>
              </a:rPr>
              <a:t>: Choose a random starting point within the first interval. This can be done using a random number generator. If your interval (k) is 10, you would randomly select a starting point between 1 and 10.</a:t>
            </a:r>
          </a:p>
          <a:p>
            <a:pPr algn="just">
              <a:lnSpc>
                <a:spcPct val="150000"/>
              </a:lnSpc>
            </a:pPr>
            <a:r>
              <a:rPr lang="en-US" sz="2000" b="1" dirty="0">
                <a:latin typeface="Arial" panose="020B0604020202020204" pitchFamily="34" charset="0"/>
                <a:cs typeface="Arial" panose="020B0604020202020204" pitchFamily="34" charset="0"/>
              </a:rPr>
              <a:t>Select Every k-</a:t>
            </a:r>
            <a:r>
              <a:rPr lang="en-US" sz="2000" b="1" dirty="0" err="1">
                <a:latin typeface="Arial" panose="020B0604020202020204" pitchFamily="34" charset="0"/>
                <a:cs typeface="Arial" panose="020B0604020202020204" pitchFamily="34" charset="0"/>
              </a:rPr>
              <a:t>th</a:t>
            </a:r>
            <a:r>
              <a:rPr lang="en-US" sz="2000" b="1" dirty="0">
                <a:latin typeface="Arial" panose="020B0604020202020204" pitchFamily="34" charset="0"/>
                <a:cs typeface="Arial" panose="020B0604020202020204" pitchFamily="34" charset="0"/>
              </a:rPr>
              <a:t> Element</a:t>
            </a:r>
            <a:r>
              <a:rPr lang="en-US" sz="2000" dirty="0">
                <a:latin typeface="Arial" panose="020B0604020202020204" pitchFamily="34" charset="0"/>
                <a:cs typeface="Arial" panose="020B0604020202020204" pitchFamily="34" charset="0"/>
              </a:rPr>
              <a:t>: From the starting point, select every k-</a:t>
            </a:r>
            <a:r>
              <a:rPr lang="en-US" sz="2000" dirty="0" err="1">
                <a:latin typeface="Arial" panose="020B0604020202020204" pitchFamily="34" charset="0"/>
                <a:cs typeface="Arial" panose="020B0604020202020204" pitchFamily="34" charset="0"/>
              </a:rPr>
              <a:t>th</a:t>
            </a:r>
            <a:r>
              <a:rPr lang="en-US" sz="2000" dirty="0">
                <a:latin typeface="Arial" panose="020B0604020202020204" pitchFamily="34" charset="0"/>
                <a:cs typeface="Arial" panose="020B0604020202020204" pitchFamily="34" charset="0"/>
              </a:rPr>
              <a:t> element in the population list. For instance, if you start at position 5 and your interval is 10, you would select the 5th, 15th, 25th, 35th, and so on, until you reach your desired sample size.</a:t>
            </a:r>
          </a:p>
        </p:txBody>
      </p:sp>
      <p:sp>
        <p:nvSpPr>
          <p:cNvPr id="4" name="Slide Number Placeholder 3"/>
          <p:cNvSpPr>
            <a:spLocks noGrp="1"/>
          </p:cNvSpPr>
          <p:nvPr>
            <p:ph type="sldNum" sz="quarter" idx="12"/>
          </p:nvPr>
        </p:nvSpPr>
        <p:spPr/>
        <p:txBody>
          <a:bodyPr/>
          <a:lstStyle/>
          <a:p>
            <a:fld id="{734F58B0-CD4E-4C32-8683-1F45A144236C}" type="slidenum">
              <a:rPr lang="en-US" smtClean="0"/>
              <a:t>27</a:t>
            </a:fld>
            <a:endParaRPr lang="en-US"/>
          </a:p>
        </p:txBody>
      </p:sp>
    </p:spTree>
    <p:extLst>
      <p:ext uri="{BB962C8B-B14F-4D97-AF65-F5344CB8AC3E}">
        <p14:creationId xmlns:p14="http://schemas.microsoft.com/office/powerpoint/2010/main" val="2965562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smtClean="0">
                <a:latin typeface="Arial" panose="020B0604020202020204" pitchFamily="34" charset="0"/>
                <a:cs typeface="Arial" panose="020B0604020202020204" pitchFamily="34" charset="0"/>
              </a:rPr>
              <a:t>Stratified</a:t>
            </a:r>
            <a:r>
              <a:rPr lang="en-GB" b="1" dirty="0" smtClean="0"/>
              <a:t> </a:t>
            </a:r>
            <a:r>
              <a:rPr lang="en-GB" b="1" dirty="0"/>
              <a:t>Random Sampling</a:t>
            </a:r>
            <a:endParaRPr lang="en-US" dirty="0"/>
          </a:p>
        </p:txBody>
      </p:sp>
      <p:sp>
        <p:nvSpPr>
          <p:cNvPr id="3" name="Content Placeholder 2"/>
          <p:cNvSpPr>
            <a:spLocks noGrp="1"/>
          </p:cNvSpPr>
          <p:nvPr>
            <p:ph idx="1"/>
          </p:nvPr>
        </p:nvSpPr>
        <p:spPr>
          <a:xfrm>
            <a:off x="516835" y="2239617"/>
            <a:ext cx="8110330" cy="3780183"/>
          </a:xfrm>
        </p:spPr>
        <p:txBody>
          <a:bodyPr>
            <a:noAutofit/>
          </a:bodyPr>
          <a:lstStyle/>
          <a:p>
            <a:pPr algn="just">
              <a:lnSpc>
                <a:spcPct val="150000"/>
              </a:lnSpc>
            </a:pPr>
            <a:r>
              <a:rPr lang="en-GB" sz="2000" dirty="0">
                <a:latin typeface="Arial" panose="020B0604020202020204" pitchFamily="34" charset="0"/>
                <a:cs typeface="Arial" panose="020B0604020202020204" pitchFamily="34" charset="0"/>
              </a:rPr>
              <a:t>Stratified random sampling is a form of restricted random sampling. A sample as whole is not a random one because not all possible samples of size n have an equal opportunity of being the sample selected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process </a:t>
            </a:r>
            <a:r>
              <a:rPr lang="en-GB" sz="2000" dirty="0">
                <a:latin typeface="Arial" panose="020B0604020202020204" pitchFamily="34" charset="0"/>
                <a:cs typeface="Arial" panose="020B0604020202020204" pitchFamily="34" charset="0"/>
              </a:rPr>
              <a:t>of sample selection </a:t>
            </a:r>
            <a:r>
              <a:rPr lang="en-GB" sz="2000" dirty="0" smtClean="0">
                <a:latin typeface="Arial" panose="020B0604020202020204" pitchFamily="34" charset="0"/>
                <a:cs typeface="Arial" panose="020B0604020202020204" pitchFamily="34" charset="0"/>
              </a:rPr>
              <a:t>involves</a:t>
            </a:r>
            <a:r>
              <a:rPr lang="en-GB"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a) dividing the population into non-over lapping groups called strata basing on the stratification factor</a:t>
            </a:r>
            <a:endParaRPr lang="en-US" sz="2000" dirty="0">
              <a:latin typeface="Arial" panose="020B0604020202020204" pitchFamily="34" charset="0"/>
              <a:cs typeface="Arial" panose="020B0604020202020204" pitchFamily="34" charset="0"/>
            </a:endParaRPr>
          </a:p>
          <a:p>
            <a:pPr marL="0" indent="0" algn="just">
              <a:lnSpc>
                <a:spcPct val="150000"/>
              </a:lnSpc>
              <a:buNone/>
            </a:pPr>
            <a:r>
              <a:rPr lang="en-GB" sz="2000" dirty="0">
                <a:latin typeface="Arial" panose="020B0604020202020204" pitchFamily="34" charset="0"/>
                <a:cs typeface="Arial" panose="020B0604020202020204" pitchFamily="34" charset="0"/>
              </a:rPr>
              <a:t>b) selecting a sample from each stratum using a random technique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28</a:t>
            </a:fld>
            <a:endParaRPr lang="en-US"/>
          </a:p>
        </p:txBody>
      </p:sp>
    </p:spTree>
    <p:extLst>
      <p:ext uri="{BB962C8B-B14F-4D97-AF65-F5344CB8AC3E}">
        <p14:creationId xmlns:p14="http://schemas.microsoft.com/office/powerpoint/2010/main" val="3745986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852" y="927098"/>
            <a:ext cx="7116418" cy="709865"/>
          </a:xfrm>
        </p:spPr>
        <p:txBody>
          <a:bodyPr/>
          <a:lstStyle/>
          <a:p>
            <a:r>
              <a:rPr lang="en-GB" sz="4000" b="1" dirty="0" smtClean="0">
                <a:latin typeface="Arial" panose="020B0604020202020204" pitchFamily="34" charset="0"/>
                <a:cs typeface="Arial" panose="020B0604020202020204" pitchFamily="34" charset="0"/>
              </a:rPr>
              <a:t>Stratified </a:t>
            </a:r>
            <a:r>
              <a:rPr lang="en-GB" sz="4000" b="1" dirty="0">
                <a:latin typeface="Arial" panose="020B0604020202020204" pitchFamily="34" charset="0"/>
                <a:cs typeface="Arial" panose="020B0604020202020204" pitchFamily="34" charset="0"/>
              </a:rPr>
              <a:t>Random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7078" y="2266122"/>
            <a:ext cx="8189844" cy="3753678"/>
          </a:xfrm>
        </p:spPr>
        <p:txBody>
          <a:bodyPr>
            <a:noAutofit/>
          </a:bodyPr>
          <a:lstStyle/>
          <a:p>
            <a:pPr algn="just"/>
            <a:r>
              <a:rPr lang="en-GB" sz="2000" b="1" dirty="0" smtClean="0">
                <a:latin typeface="Arial" panose="020B0604020202020204" pitchFamily="34" charset="0"/>
                <a:cs typeface="Arial" panose="020B0604020202020204" pitchFamily="34" charset="0"/>
              </a:rPr>
              <a:t>Conditions </a:t>
            </a:r>
            <a:r>
              <a:rPr lang="en-GB" sz="2000" b="1" dirty="0">
                <a:latin typeface="Arial" panose="020B0604020202020204" pitchFamily="34" charset="0"/>
                <a:cs typeface="Arial" panose="020B0604020202020204" pitchFamily="34" charset="0"/>
              </a:rPr>
              <a:t>That Should Be Satisfied In Order To Use Stratified Random Sampling</a:t>
            </a:r>
            <a:endParaRPr lang="en-US" sz="2000" dirty="0">
              <a:latin typeface="Arial" panose="020B0604020202020204" pitchFamily="34" charset="0"/>
              <a:cs typeface="Arial" panose="020B0604020202020204" pitchFamily="34" charset="0"/>
            </a:endParaRPr>
          </a:p>
          <a:p>
            <a:pPr marL="0" indent="0" algn="just">
              <a:buNone/>
            </a:pPr>
            <a:r>
              <a:rPr lang="en-GB" sz="2000" dirty="0" err="1">
                <a:latin typeface="Arial" panose="020B0604020202020204" pitchFamily="34" charset="0"/>
                <a:cs typeface="Arial" panose="020B0604020202020204" pitchFamily="34" charset="0"/>
              </a:rPr>
              <a:t>i</a:t>
            </a:r>
            <a:r>
              <a:rPr lang="en-GB" sz="2000" dirty="0">
                <a:latin typeface="Arial" panose="020B0604020202020204" pitchFamily="34" charset="0"/>
                <a:cs typeface="Arial" panose="020B0604020202020204" pitchFamily="34" charset="0"/>
              </a:rPr>
              <a:t>. The strata must be mutually exclusive i.e. no member of the population should belong to more than one stratum</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ii. There should be maximum homogeneity within each strata and maximum heterogeneity between strata </a:t>
            </a:r>
            <a:r>
              <a:rPr lang="en-GB" sz="2000" dirty="0" err="1">
                <a:latin typeface="Arial" panose="020B0604020202020204" pitchFamily="34" charset="0"/>
                <a:cs typeface="Arial" panose="020B0604020202020204" pitchFamily="34" charset="0"/>
              </a:rPr>
              <a:t>viz</a:t>
            </a:r>
            <a:r>
              <a:rPr lang="en-GB" sz="2000" dirty="0">
                <a:latin typeface="Arial" panose="020B0604020202020204" pitchFamily="34" charset="0"/>
                <a:cs typeface="Arial" panose="020B0604020202020204" pitchFamily="34" charset="0"/>
              </a:rPr>
              <a:t> the variable interest. </a:t>
            </a:r>
            <a:r>
              <a:rPr lang="en-GB" sz="2000" dirty="0" err="1">
                <a:latin typeface="Arial" panose="020B0604020202020204" pitchFamily="34" charset="0"/>
                <a:cs typeface="Arial" panose="020B0604020202020204" pitchFamily="34" charset="0"/>
              </a:rPr>
              <a:t>Eg</a:t>
            </a:r>
            <a:r>
              <a:rPr lang="en-GB" sz="2000" dirty="0">
                <a:latin typeface="Arial" panose="020B0604020202020204" pitchFamily="34" charset="0"/>
                <a:cs typeface="Arial" panose="020B0604020202020204" pitchFamily="34" charset="0"/>
              </a:rPr>
              <a:t> students from different universities</a:t>
            </a:r>
            <a:r>
              <a:rPr lang="en-GB" sz="2000" dirty="0" smtClean="0">
                <a:latin typeface="Arial" panose="020B0604020202020204" pitchFamily="34" charset="0"/>
                <a:cs typeface="Arial" panose="020B0604020202020204" pitchFamily="34" charset="0"/>
              </a:rPr>
              <a:t>.</a:t>
            </a:r>
          </a:p>
          <a:p>
            <a:pPr marL="0" indent="0" algn="just">
              <a:buNone/>
            </a:pPr>
            <a:r>
              <a:rPr lang="en-GB" sz="2000" dirty="0">
                <a:latin typeface="Arial" panose="020B0604020202020204" pitchFamily="34" charset="0"/>
                <a:cs typeface="Arial" panose="020B0604020202020204" pitchFamily="34" charset="0"/>
              </a:rPr>
              <a:t>iii. Sampling within each stratum is done using a random based technique i.e. either systematic or simple random sampling. Each stratum must contribute to the final sample </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29</a:t>
            </a:fld>
            <a:endParaRPr lang="en-US"/>
          </a:p>
        </p:txBody>
      </p:sp>
    </p:spTree>
    <p:extLst>
      <p:ext uri="{BB962C8B-B14F-4D97-AF65-F5344CB8AC3E}">
        <p14:creationId xmlns:p14="http://schemas.microsoft.com/office/powerpoint/2010/main" val="29012693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3. </a:t>
            </a:r>
            <a:r>
              <a:rPr lang="en-GB" sz="4000" b="1" dirty="0">
                <a:latin typeface="Arial" panose="020B0604020202020204" pitchFamily="34" charset="0"/>
                <a:cs typeface="Arial" panose="020B0604020202020204" pitchFamily="34" charset="0"/>
              </a:rPr>
              <a:t>Cluster</a:t>
            </a:r>
            <a:r>
              <a:rPr lang="en-GB" b="1" dirty="0"/>
              <a:t> Sampling</a:t>
            </a:r>
            <a:endParaRPr lang="en-US" dirty="0"/>
          </a:p>
        </p:txBody>
      </p:sp>
      <p:sp>
        <p:nvSpPr>
          <p:cNvPr id="3" name="Content Placeholder 2"/>
          <p:cNvSpPr>
            <a:spLocks noGrp="1"/>
          </p:cNvSpPr>
          <p:nvPr>
            <p:ph idx="1"/>
          </p:nvPr>
        </p:nvSpPr>
        <p:spPr>
          <a:xfrm>
            <a:off x="516835" y="2279374"/>
            <a:ext cx="8030817" cy="3935896"/>
          </a:xfrm>
        </p:spPr>
        <p:txBody>
          <a:bodyPr>
            <a:noAutofit/>
          </a:bodyPr>
          <a:lstStyle/>
          <a:p>
            <a:pPr algn="just"/>
            <a:r>
              <a:rPr lang="en-GB" sz="2000" dirty="0">
                <a:latin typeface="Arial" panose="020B0604020202020204" pitchFamily="34" charset="0"/>
                <a:cs typeface="Arial" panose="020B0604020202020204" pitchFamily="34" charset="0"/>
              </a:rPr>
              <a:t>This is a sampling method where blocks of the population are chosen to constitute a sample. It consists of first selecting, at random, groups/ blocks of units called clusters from the universe then all the units in the clusters chosen make up the sample and are all interviewed. </a:t>
            </a:r>
            <a:endParaRPr lang="en-US"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It is commonly used where;</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a) There is no satisfactory sampling frame that covers the entire population </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b) Where the population is sparsely spread such that it could be inconvenient and costly to cover the far and wide elements that will be chosen by other probability sampling methods.</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30</a:t>
            </a:fld>
            <a:endParaRPr lang="en-US"/>
          </a:p>
        </p:txBody>
      </p:sp>
    </p:spTree>
    <p:extLst>
      <p:ext uri="{BB962C8B-B14F-4D97-AF65-F5344CB8AC3E}">
        <p14:creationId xmlns:p14="http://schemas.microsoft.com/office/powerpoint/2010/main" val="3355374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Conditions for cluster sampling </a:t>
            </a:r>
            <a:endParaRPr lang="en-US" sz="40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56592" y="2292627"/>
            <a:ext cx="7818783" cy="3846443"/>
          </a:xfrm>
        </p:spPr>
        <p:txBody>
          <a:bodyPr>
            <a:noAutofit/>
          </a:bodyPr>
          <a:lstStyle/>
          <a:p>
            <a:pPr algn="just">
              <a:lnSpc>
                <a:spcPct val="150000"/>
              </a:lnSpc>
            </a:pPr>
            <a:r>
              <a:rPr lang="en-GB" sz="2000" dirty="0" err="1" smtClean="0">
                <a:latin typeface="Arial" panose="020B0604020202020204" pitchFamily="34" charset="0"/>
                <a:cs typeface="Arial" panose="020B0604020202020204" pitchFamily="34" charset="0"/>
              </a:rPr>
              <a:t>i</a:t>
            </a:r>
            <a:r>
              <a:rPr lang="en-GB" sz="2000" dirty="0">
                <a:latin typeface="Arial" panose="020B0604020202020204" pitchFamily="34" charset="0"/>
                <a:cs typeface="Arial" panose="020B0604020202020204" pitchFamily="34" charset="0"/>
              </a:rPr>
              <a:t>. It should be possible to separate the population into discernible groups/cluster.</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ii. Clusters must contain maximum heterogeneity within each cluster and maximum homogeneity between the clusters. This condition is important or crucial to cluster sampling. It implies that if one inquires from one or a few cluster, the entire variation in the population is computed. </a:t>
            </a:r>
            <a:r>
              <a:rPr lang="en-GB" sz="2000" dirty="0" err="1">
                <a:latin typeface="Arial" panose="020B0604020202020204" pitchFamily="34" charset="0"/>
                <a:cs typeface="Arial" panose="020B0604020202020204" pitchFamily="34" charset="0"/>
              </a:rPr>
              <a:t>Eg</a:t>
            </a:r>
            <a:r>
              <a:rPr lang="en-GB" sz="2000" dirty="0">
                <a:latin typeface="Arial" panose="020B0604020202020204" pitchFamily="34" charset="0"/>
                <a:cs typeface="Arial" panose="020B0604020202020204" pitchFamily="34" charset="0"/>
              </a:rPr>
              <a:t> Behaviour of residents of flats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31</a:t>
            </a:fld>
            <a:endParaRPr lang="en-US"/>
          </a:p>
        </p:txBody>
      </p:sp>
    </p:spTree>
    <p:extLst>
      <p:ext uri="{BB962C8B-B14F-4D97-AF65-F5344CB8AC3E}">
        <p14:creationId xmlns:p14="http://schemas.microsoft.com/office/powerpoint/2010/main" val="1389682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Conditions for cluster sampling </a:t>
            </a:r>
            <a:endParaRPr lang="en-US" sz="40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iii</a:t>
            </a:r>
            <a:r>
              <a:rPr lang="en-GB" sz="2000" dirty="0">
                <a:latin typeface="Arial" panose="020B0604020202020204" pitchFamily="34" charset="0"/>
                <a:cs typeface="Arial" panose="020B0604020202020204" pitchFamily="34" charset="0"/>
              </a:rPr>
              <a:t>. Once the sample clusters have been selected they must be covered by the investigator 100% i.e. every member of the cluster must be inquired from.</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iv. Choice of the sample cluster must be through a random method of selection i.e. simple random sampling or systematic sampling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32</a:t>
            </a:fld>
            <a:endParaRPr lang="en-US"/>
          </a:p>
        </p:txBody>
      </p:sp>
    </p:spTree>
    <p:extLst>
      <p:ext uri="{BB962C8B-B14F-4D97-AF65-F5344CB8AC3E}">
        <p14:creationId xmlns:p14="http://schemas.microsoft.com/office/powerpoint/2010/main" val="921250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4. Multi- Stage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pPr>
            <a:r>
              <a:rPr lang="en-GB" sz="2000" dirty="0" smtClean="0">
                <a:latin typeface="Arial" panose="020B0604020202020204" pitchFamily="34" charset="0"/>
                <a:cs typeface="Arial" panose="020B0604020202020204" pitchFamily="34" charset="0"/>
              </a:rPr>
              <a:t>Under </a:t>
            </a:r>
            <a:r>
              <a:rPr lang="en-GB" sz="2000" dirty="0">
                <a:latin typeface="Arial" panose="020B0604020202020204" pitchFamily="34" charset="0"/>
                <a:cs typeface="Arial" panose="020B0604020202020204" pitchFamily="34" charset="0"/>
              </a:rPr>
              <a:t>this method, a sample is selected in </a:t>
            </a:r>
            <a:r>
              <a:rPr lang="en-GB" sz="2000" dirty="0" smtClean="0">
                <a:latin typeface="Arial" panose="020B0604020202020204" pitchFamily="34" charset="0"/>
                <a:cs typeface="Arial" panose="020B0604020202020204" pitchFamily="34" charset="0"/>
              </a:rPr>
              <a:t>stages.</a:t>
            </a: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population is divided into a number of large sampling units, each of which in turn is divided into smaller units, and so on.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random sample is taken of the large units at the first stage and from those selected a further random sample, </a:t>
            </a:r>
            <a:r>
              <a:rPr lang="en-GB" sz="2000" dirty="0" err="1">
                <a:latin typeface="Arial" panose="020B0604020202020204" pitchFamily="34" charset="0"/>
                <a:cs typeface="Arial" panose="020B0604020202020204" pitchFamily="34" charset="0"/>
              </a:rPr>
              <a:t>i.e</a:t>
            </a:r>
            <a:r>
              <a:rPr lang="en-GB" sz="2000" dirty="0">
                <a:latin typeface="Arial" panose="020B0604020202020204" pitchFamily="34" charset="0"/>
                <a:cs typeface="Arial" panose="020B0604020202020204" pitchFamily="34" charset="0"/>
              </a:rPr>
              <a:t>, the second stage is collected of the smaller units.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33</a:t>
            </a:fld>
            <a:endParaRPr lang="en-US"/>
          </a:p>
        </p:txBody>
      </p:sp>
    </p:spTree>
    <p:extLst>
      <p:ext uri="{BB962C8B-B14F-4D97-AF65-F5344CB8AC3E}">
        <p14:creationId xmlns:p14="http://schemas.microsoft.com/office/powerpoint/2010/main" val="27269476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4. Multi- Stage </a:t>
            </a:r>
            <a:r>
              <a:rPr lang="en-GB" sz="4000" b="1" dirty="0" smtClean="0">
                <a:latin typeface="Arial" panose="020B0604020202020204" pitchFamily="34" charset="0"/>
                <a:cs typeface="Arial" panose="020B0604020202020204" pitchFamily="34" charset="0"/>
              </a:rPr>
              <a:t>Sampling example</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252870"/>
            <a:ext cx="7060418" cy="3766930"/>
          </a:xfrm>
        </p:spPr>
        <p:txBody>
          <a:bodyPr>
            <a:noAutofit/>
          </a:bodyPr>
          <a:lstStyle/>
          <a:p>
            <a:pPr algn="just">
              <a:lnSpc>
                <a:spcPct val="150000"/>
              </a:lnSpc>
            </a:pPr>
            <a:r>
              <a:rPr lang="en-GB" sz="2000" dirty="0">
                <a:latin typeface="Arial" panose="020B0604020202020204" pitchFamily="34" charset="0"/>
                <a:cs typeface="Arial" panose="020B0604020202020204" pitchFamily="34" charset="0"/>
              </a:rPr>
              <a:t>The following stages are followed.</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a:pPr>
            <a:r>
              <a:rPr lang="en-GB" sz="2000" dirty="0">
                <a:latin typeface="Arial" panose="020B0604020202020204" pitchFamily="34" charset="0"/>
                <a:cs typeface="Arial" panose="020B0604020202020204" pitchFamily="34" charset="0"/>
              </a:rPr>
              <a:t>Divide the district into divisions (counties)</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a:pPr>
            <a:r>
              <a:rPr lang="en-GB" sz="2000" dirty="0">
                <a:latin typeface="Arial" panose="020B0604020202020204" pitchFamily="34" charset="0"/>
                <a:cs typeface="Arial" panose="020B0604020202020204" pitchFamily="34" charset="0"/>
              </a:rPr>
              <a:t>Select a sample of divisions / counties using either simple or systematic sampling</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a:pPr>
            <a:r>
              <a:rPr lang="en-GB" sz="2000" dirty="0">
                <a:latin typeface="Arial" panose="020B0604020202020204" pitchFamily="34" charset="0"/>
                <a:cs typeface="Arial" panose="020B0604020202020204" pitchFamily="34" charset="0"/>
              </a:rPr>
              <a:t>Stratify the division/ counties into sub-counties.</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a:pPr>
            <a:r>
              <a:rPr lang="en-GB" sz="2000" dirty="0">
                <a:latin typeface="Arial" panose="020B0604020202020204" pitchFamily="34" charset="0"/>
                <a:cs typeface="Arial" panose="020B0604020202020204" pitchFamily="34" charset="0"/>
              </a:rPr>
              <a:t>Then select a sample of sub-counties using either simple or systematic </a:t>
            </a:r>
            <a:r>
              <a:rPr lang="en-GB" sz="2000" dirty="0" smtClean="0">
                <a:latin typeface="Arial" panose="020B0604020202020204" pitchFamily="34" charset="0"/>
                <a:cs typeface="Arial" panose="020B0604020202020204" pitchFamily="34" charset="0"/>
              </a:rPr>
              <a:t>sampling</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34</a:t>
            </a:fld>
            <a:endParaRPr lang="en-US"/>
          </a:p>
        </p:txBody>
      </p:sp>
    </p:spTree>
    <p:extLst>
      <p:ext uri="{BB962C8B-B14F-4D97-AF65-F5344CB8AC3E}">
        <p14:creationId xmlns:p14="http://schemas.microsoft.com/office/powerpoint/2010/main" val="3697201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4. Multi- Stage </a:t>
            </a:r>
            <a:r>
              <a:rPr lang="en-GB" sz="4000" b="1" dirty="0" smtClean="0">
                <a:latin typeface="Arial" panose="020B0604020202020204" pitchFamily="34" charset="0"/>
                <a:cs typeface="Arial" panose="020B0604020202020204" pitchFamily="34" charset="0"/>
              </a:rPr>
              <a:t>Sampling example</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345635"/>
            <a:ext cx="7060418" cy="3674165"/>
          </a:xfrm>
        </p:spPr>
        <p:txBody>
          <a:bodyPr>
            <a:noAutofit/>
          </a:bodyPr>
          <a:lstStyle/>
          <a:p>
            <a:pPr marL="571500" lvl="0" indent="-571500" algn="just">
              <a:lnSpc>
                <a:spcPct val="150000"/>
              </a:lnSpc>
              <a:buFont typeface="+mj-lt"/>
              <a:buAutoNum type="romanLcPeriod" startAt="5"/>
            </a:pPr>
            <a:r>
              <a:rPr lang="en-GB" sz="2000" dirty="0" smtClean="0">
                <a:latin typeface="Arial" panose="020B0604020202020204" pitchFamily="34" charset="0"/>
                <a:cs typeface="Arial" panose="020B0604020202020204" pitchFamily="34" charset="0"/>
              </a:rPr>
              <a:t>Stratify the sub-counties according to parishes </a:t>
            </a:r>
            <a:endParaRPr lang="en-US" sz="2000" dirty="0" smtClean="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startAt="5"/>
            </a:pPr>
            <a:r>
              <a:rPr lang="en-GB" sz="2000" dirty="0" smtClean="0">
                <a:latin typeface="Arial" panose="020B0604020202020204" pitchFamily="34" charset="0"/>
                <a:cs typeface="Arial" panose="020B0604020202020204" pitchFamily="34" charset="0"/>
              </a:rPr>
              <a:t>Select </a:t>
            </a:r>
            <a:r>
              <a:rPr lang="en-GB" sz="2000" dirty="0">
                <a:latin typeface="Arial" panose="020B0604020202020204" pitchFamily="34" charset="0"/>
                <a:cs typeface="Arial" panose="020B0604020202020204" pitchFamily="34" charset="0"/>
              </a:rPr>
              <a:t>a sample of parishes using simple random sampling or systematic sampling. </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startAt="5"/>
            </a:pPr>
            <a:r>
              <a:rPr lang="en-GB" sz="2000" dirty="0">
                <a:latin typeface="Arial" panose="020B0604020202020204" pitchFamily="34" charset="0"/>
                <a:cs typeface="Arial" panose="020B0604020202020204" pitchFamily="34" charset="0"/>
              </a:rPr>
              <a:t>Stratify the parishes into villages</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startAt="5"/>
            </a:pPr>
            <a:r>
              <a:rPr lang="en-GB" sz="2000" dirty="0">
                <a:latin typeface="Arial" panose="020B0604020202020204" pitchFamily="34" charset="0"/>
                <a:cs typeface="Arial" panose="020B0604020202020204" pitchFamily="34" charset="0"/>
              </a:rPr>
              <a:t>Select a sample of villages using simple random or systematic sampling</a:t>
            </a:r>
            <a:endParaRPr lang="en-US" sz="2000" dirty="0">
              <a:latin typeface="Arial" panose="020B0604020202020204" pitchFamily="34" charset="0"/>
              <a:cs typeface="Arial" panose="020B0604020202020204" pitchFamily="34" charset="0"/>
            </a:endParaRPr>
          </a:p>
          <a:p>
            <a:pPr marL="571500" lvl="0" indent="-571500" algn="just">
              <a:lnSpc>
                <a:spcPct val="150000"/>
              </a:lnSpc>
              <a:buFont typeface="+mj-lt"/>
              <a:buAutoNum type="romanLcPeriod" startAt="5"/>
            </a:pPr>
            <a:r>
              <a:rPr lang="en-GB" sz="2000" dirty="0">
                <a:latin typeface="Arial" panose="020B0604020202020204" pitchFamily="34" charset="0"/>
                <a:cs typeface="Arial" panose="020B0604020202020204" pitchFamily="34" charset="0"/>
              </a:rPr>
              <a:t>From the villages selected, study the SMEs.</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35</a:t>
            </a:fld>
            <a:endParaRPr lang="en-US"/>
          </a:p>
        </p:txBody>
      </p:sp>
    </p:spTree>
    <p:extLst>
      <p:ext uri="{BB962C8B-B14F-4D97-AF65-F5344CB8AC3E}">
        <p14:creationId xmlns:p14="http://schemas.microsoft.com/office/powerpoint/2010/main" val="3371920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5. Multi- Phase Sample / Double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algn="just">
              <a:lnSpc>
                <a:spcPct val="150000"/>
              </a:lnSpc>
            </a:pPr>
            <a:r>
              <a:rPr lang="en-US" sz="2000" dirty="0" smtClean="0">
                <a:latin typeface="Arial" panose="020B0604020202020204" pitchFamily="34" charset="0"/>
                <a:cs typeface="Arial" panose="020B0604020202020204" pitchFamily="34" charset="0"/>
              </a:rPr>
              <a:t>Multi-phase </a:t>
            </a:r>
            <a:r>
              <a:rPr lang="en-US" sz="2000" dirty="0">
                <a:latin typeface="Arial" panose="020B0604020202020204" pitchFamily="34" charset="0"/>
                <a:cs typeface="Arial" panose="020B0604020202020204" pitchFamily="34" charset="0"/>
              </a:rPr>
              <a:t>sampling, also known as double sampling (when involving two phases), is a sophisticated sampling technique used in research to enhance efficiency and data quality. </a:t>
            </a:r>
            <a:endParaRPr lang="en-US" sz="2000" dirty="0" smtClean="0">
              <a:latin typeface="Arial" panose="020B0604020202020204" pitchFamily="34" charset="0"/>
              <a:cs typeface="Arial" panose="020B0604020202020204" pitchFamily="34" charset="0"/>
            </a:endParaRPr>
          </a:p>
          <a:p>
            <a:pPr algn="just">
              <a:lnSpc>
                <a:spcPct val="150000"/>
              </a:lnSpc>
            </a:pPr>
            <a:r>
              <a:rPr lang="en-US" sz="2000" dirty="0" smtClean="0">
                <a:latin typeface="Arial" panose="020B0604020202020204" pitchFamily="34" charset="0"/>
                <a:cs typeface="Arial" panose="020B0604020202020204" pitchFamily="34" charset="0"/>
              </a:rPr>
              <a:t>It </a:t>
            </a:r>
            <a:r>
              <a:rPr lang="en-US" sz="2000" dirty="0">
                <a:latin typeface="Arial" panose="020B0604020202020204" pitchFamily="34" charset="0"/>
                <a:cs typeface="Arial" panose="020B0604020202020204" pitchFamily="34" charset="0"/>
              </a:rPr>
              <a:t>involves collecting data in stages, each phase building on the previous one, allowing researchers to refine their sample and focus on specific subgroups or variables.</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36</a:t>
            </a:fld>
            <a:endParaRPr lang="en-US"/>
          </a:p>
        </p:txBody>
      </p:sp>
    </p:spTree>
    <p:extLst>
      <p:ext uri="{BB962C8B-B14F-4D97-AF65-F5344CB8AC3E}">
        <p14:creationId xmlns:p14="http://schemas.microsoft.com/office/powerpoint/2010/main" val="36179846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714273" cy="709865"/>
          </a:xfrm>
        </p:spPr>
        <p:txBody>
          <a:bodyPr>
            <a:noAutofit/>
          </a:bodyPr>
          <a:lstStyle/>
          <a:p>
            <a:r>
              <a:rPr lang="en-US" sz="4000" b="1" dirty="0">
                <a:latin typeface="Arial" panose="020B0604020202020204" pitchFamily="34" charset="0"/>
                <a:cs typeface="Arial" panose="020B0604020202020204" pitchFamily="34" charset="0"/>
              </a:rPr>
              <a:t>How Multi-Phase Sampling </a:t>
            </a:r>
            <a:r>
              <a:rPr lang="en-US" sz="4000" b="1" dirty="0" smtClean="0">
                <a:latin typeface="Arial" panose="020B0604020202020204" pitchFamily="34" charset="0"/>
                <a:cs typeface="Arial" panose="020B0604020202020204" pitchFamily="34" charset="0"/>
              </a:rPr>
              <a:t>Works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5" y="2199861"/>
            <a:ext cx="8123583" cy="3819939"/>
          </a:xfrm>
        </p:spPr>
        <p:txBody>
          <a:bodyPr>
            <a:noAutofit/>
          </a:bodyPr>
          <a:lstStyle/>
          <a:p>
            <a:pPr algn="just">
              <a:lnSpc>
                <a:spcPct val="150000"/>
              </a:lnSpc>
            </a:pPr>
            <a:r>
              <a:rPr lang="en-US" sz="2000" b="1" dirty="0" smtClean="0">
                <a:latin typeface="Arial" panose="020B0604020202020204" pitchFamily="34" charset="0"/>
                <a:cs typeface="Arial" panose="020B0604020202020204" pitchFamily="34" charset="0"/>
              </a:rPr>
              <a:t>First </a:t>
            </a:r>
            <a:r>
              <a:rPr lang="en-US" sz="2000" b="1" dirty="0">
                <a:latin typeface="Arial" panose="020B0604020202020204" pitchFamily="34" charset="0"/>
                <a:cs typeface="Arial" panose="020B0604020202020204" pitchFamily="34" charset="0"/>
              </a:rPr>
              <a:t>Phase (Initial Sampling)</a:t>
            </a:r>
            <a:r>
              <a:rPr lang="en-US" sz="2000" dirty="0">
                <a:latin typeface="Arial" panose="020B0604020202020204" pitchFamily="34" charset="0"/>
                <a:cs typeface="Arial" panose="020B0604020202020204" pitchFamily="34" charset="0"/>
              </a:rPr>
              <a:t>:</a:t>
            </a:r>
          </a:p>
          <a:p>
            <a:pPr lvl="1" algn="just">
              <a:lnSpc>
                <a:spcPct val="150000"/>
              </a:lnSpc>
            </a:pPr>
            <a:r>
              <a:rPr lang="en-US" sz="2000" b="1" dirty="0">
                <a:latin typeface="Arial" panose="020B0604020202020204" pitchFamily="34" charset="0"/>
                <a:cs typeface="Arial" panose="020B0604020202020204" pitchFamily="34" charset="0"/>
              </a:rPr>
              <a:t>Selection</a:t>
            </a:r>
            <a:r>
              <a:rPr lang="en-US" sz="2000" dirty="0">
                <a:latin typeface="Arial" panose="020B0604020202020204" pitchFamily="34" charset="0"/>
                <a:cs typeface="Arial" panose="020B0604020202020204" pitchFamily="34" charset="0"/>
              </a:rPr>
              <a:t>: A large, often random sample is selected from the population.</a:t>
            </a:r>
          </a:p>
          <a:p>
            <a:pPr lvl="1" algn="just">
              <a:lnSpc>
                <a:spcPct val="150000"/>
              </a:lnSpc>
            </a:pPr>
            <a:r>
              <a:rPr lang="en-US" sz="2000" b="1" dirty="0">
                <a:latin typeface="Arial" panose="020B0604020202020204" pitchFamily="34" charset="0"/>
                <a:cs typeface="Arial" panose="020B0604020202020204" pitchFamily="34" charset="0"/>
              </a:rPr>
              <a:t>Data Collection</a:t>
            </a:r>
            <a:r>
              <a:rPr lang="en-US" sz="2000" dirty="0">
                <a:latin typeface="Arial" panose="020B0604020202020204" pitchFamily="34" charset="0"/>
                <a:cs typeface="Arial" panose="020B0604020202020204" pitchFamily="34" charset="0"/>
              </a:rPr>
              <a:t>: Basic or preliminary information is gathered. This phase aims to get a broad overview and may use simple, cost-effective methods like short surveys or existing records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37</a:t>
            </a:fld>
            <a:endParaRPr lang="en-US"/>
          </a:p>
        </p:txBody>
      </p:sp>
    </p:spTree>
    <p:extLst>
      <p:ext uri="{BB962C8B-B14F-4D97-AF65-F5344CB8AC3E}">
        <p14:creationId xmlns:p14="http://schemas.microsoft.com/office/powerpoint/2010/main" val="3763247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714273" cy="709865"/>
          </a:xfrm>
        </p:spPr>
        <p:txBody>
          <a:bodyPr>
            <a:noAutofit/>
          </a:bodyPr>
          <a:lstStyle/>
          <a:p>
            <a:r>
              <a:rPr lang="en-US" sz="4000" b="1" dirty="0">
                <a:latin typeface="Arial" panose="020B0604020202020204" pitchFamily="34" charset="0"/>
                <a:cs typeface="Arial" panose="020B0604020202020204" pitchFamily="34" charset="0"/>
              </a:rPr>
              <a:t>How Multi-Phase Sampling </a:t>
            </a:r>
            <a:r>
              <a:rPr lang="en-US" sz="4000" b="1" dirty="0" smtClean="0">
                <a:latin typeface="Arial" panose="020B0604020202020204" pitchFamily="34" charset="0"/>
                <a:cs typeface="Arial" panose="020B0604020202020204" pitchFamily="34" charset="0"/>
              </a:rPr>
              <a:t>Works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5" y="2199861"/>
            <a:ext cx="8123583" cy="3819939"/>
          </a:xfrm>
        </p:spPr>
        <p:txBody>
          <a:bodyPr>
            <a:noAutofit/>
          </a:bodyPr>
          <a:lstStyle/>
          <a:p>
            <a:pPr algn="just">
              <a:lnSpc>
                <a:spcPct val="150000"/>
              </a:lnSpc>
            </a:pPr>
            <a:r>
              <a:rPr lang="en-US" sz="2000" b="1" dirty="0" smtClean="0">
                <a:latin typeface="Arial" panose="020B0604020202020204" pitchFamily="34" charset="0"/>
                <a:cs typeface="Arial" panose="020B0604020202020204" pitchFamily="34" charset="0"/>
              </a:rPr>
              <a:t>Second </a:t>
            </a:r>
            <a:r>
              <a:rPr lang="en-US" sz="2000" b="1" dirty="0">
                <a:latin typeface="Arial" panose="020B0604020202020204" pitchFamily="34" charset="0"/>
                <a:cs typeface="Arial" panose="020B0604020202020204" pitchFamily="34" charset="0"/>
              </a:rPr>
              <a:t>Phase (Subsequent Sampling)</a:t>
            </a:r>
            <a:r>
              <a:rPr lang="en-US" sz="2000" dirty="0">
                <a:latin typeface="Arial" panose="020B0604020202020204" pitchFamily="34" charset="0"/>
                <a:cs typeface="Arial" panose="020B0604020202020204" pitchFamily="34" charset="0"/>
              </a:rPr>
              <a:t>:</a:t>
            </a:r>
          </a:p>
          <a:p>
            <a:pPr lvl="1" algn="just">
              <a:lnSpc>
                <a:spcPct val="150000"/>
              </a:lnSpc>
            </a:pPr>
            <a:r>
              <a:rPr lang="en-US" sz="2000" b="1" dirty="0">
                <a:latin typeface="Arial" panose="020B0604020202020204" pitchFamily="34" charset="0"/>
                <a:cs typeface="Arial" panose="020B0604020202020204" pitchFamily="34" charset="0"/>
              </a:rPr>
              <a:t>Selection</a:t>
            </a:r>
            <a:r>
              <a:rPr lang="en-US" sz="2000" dirty="0">
                <a:latin typeface="Arial" panose="020B0604020202020204" pitchFamily="34" charset="0"/>
                <a:cs typeface="Arial" panose="020B0604020202020204" pitchFamily="34" charset="0"/>
              </a:rPr>
              <a:t>: A sub-sample is drawn from the initial sample, based on criteria or findings from the first phase.</a:t>
            </a:r>
          </a:p>
          <a:p>
            <a:pPr lvl="1" algn="just">
              <a:lnSpc>
                <a:spcPct val="150000"/>
              </a:lnSpc>
            </a:pPr>
            <a:r>
              <a:rPr lang="en-US" sz="2000" b="1" dirty="0">
                <a:latin typeface="Arial" panose="020B0604020202020204" pitchFamily="34" charset="0"/>
                <a:cs typeface="Arial" panose="020B0604020202020204" pitchFamily="34" charset="0"/>
              </a:rPr>
              <a:t>Data Collection</a:t>
            </a:r>
            <a:r>
              <a:rPr lang="en-US" sz="2000" dirty="0">
                <a:latin typeface="Arial" panose="020B0604020202020204" pitchFamily="34" charset="0"/>
                <a:cs typeface="Arial" panose="020B0604020202020204" pitchFamily="34" charset="0"/>
              </a:rPr>
              <a:t>: More detailed and specific data are collected from this sub-sample. This phase can involve more intensive and costly methods such as in-depth interviews, detailed surveys, or physical examinations.</a:t>
            </a:r>
          </a:p>
        </p:txBody>
      </p:sp>
      <p:sp>
        <p:nvSpPr>
          <p:cNvPr id="4" name="Slide Number Placeholder 3"/>
          <p:cNvSpPr>
            <a:spLocks noGrp="1"/>
          </p:cNvSpPr>
          <p:nvPr>
            <p:ph type="sldNum" sz="quarter" idx="12"/>
          </p:nvPr>
        </p:nvSpPr>
        <p:spPr/>
        <p:txBody>
          <a:bodyPr/>
          <a:lstStyle/>
          <a:p>
            <a:fld id="{734F58B0-CD4E-4C32-8683-1F45A144236C}" type="slidenum">
              <a:rPr lang="en-US" smtClean="0"/>
              <a:t>38</a:t>
            </a:fld>
            <a:endParaRPr lang="en-US"/>
          </a:p>
        </p:txBody>
      </p:sp>
    </p:spTree>
    <p:extLst>
      <p:ext uri="{BB962C8B-B14F-4D97-AF65-F5344CB8AC3E}">
        <p14:creationId xmlns:p14="http://schemas.microsoft.com/office/powerpoint/2010/main" val="2892480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097" y="927098"/>
            <a:ext cx="7911546" cy="709865"/>
          </a:xfrm>
        </p:spPr>
        <p:txBody>
          <a:bodyPr>
            <a:noAutofit/>
          </a:bodyPr>
          <a:lstStyle/>
          <a:p>
            <a:r>
              <a:rPr lang="en-GB" sz="4000" b="1" dirty="0">
                <a:latin typeface="Arial" panose="020B0604020202020204" pitchFamily="34" charset="0"/>
                <a:cs typeface="Arial" panose="020B0604020202020204" pitchFamily="34" charset="0"/>
              </a:rPr>
              <a:t>6. Area Sampling (Geographical Cluster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4069" y="2489200"/>
            <a:ext cx="8163339" cy="3530600"/>
          </a:xfrm>
        </p:spPr>
        <p:txBody>
          <a:bodyPr>
            <a:noAutofit/>
          </a:bodyPr>
          <a:lstStyle/>
          <a:p>
            <a:pPr algn="just"/>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sampling design constitutes geographic clusters: that is when the research pertains to populations within identifiable geographic areas such as counties, city blocks, or particular boundaries within a locality, area sampling may be done.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Thus</a:t>
            </a:r>
            <a:r>
              <a:rPr lang="en-GB" sz="2000" dirty="0">
                <a:latin typeface="Arial" panose="020B0604020202020204" pitchFamily="34" charset="0"/>
                <a:cs typeface="Arial" panose="020B0604020202020204" pitchFamily="34" charset="0"/>
              </a:rPr>
              <a:t>, area sampling is a form cluster within as area.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It </a:t>
            </a:r>
            <a:r>
              <a:rPr lang="en-GB" sz="2000" dirty="0">
                <a:latin typeface="Arial" panose="020B0604020202020204" pitchFamily="34" charset="0"/>
                <a:cs typeface="Arial" panose="020B0604020202020204" pitchFamily="34" charset="0"/>
              </a:rPr>
              <a:t>is a form of sampling in which a region is subdivided and some of the divisions are then selected at random for a complete </a:t>
            </a:r>
            <a:r>
              <a:rPr lang="en-GB" sz="2000" dirty="0" smtClean="0">
                <a:latin typeface="Arial" panose="020B0604020202020204" pitchFamily="34" charset="0"/>
                <a:cs typeface="Arial" panose="020B0604020202020204" pitchFamily="34" charset="0"/>
              </a:rPr>
              <a:t>survey.</a:t>
            </a:r>
          </a:p>
          <a:p>
            <a:pPr algn="just"/>
            <a:r>
              <a:rPr lang="en-GB" sz="2000" dirty="0" smtClean="0">
                <a:latin typeface="Arial" panose="020B0604020202020204" pitchFamily="34" charset="0"/>
                <a:cs typeface="Arial" panose="020B0604020202020204" pitchFamily="34" charset="0"/>
              </a:rPr>
              <a:t>Each </a:t>
            </a:r>
            <a:r>
              <a:rPr lang="en-GB" sz="2000" dirty="0">
                <a:latin typeface="Arial" panose="020B0604020202020204" pitchFamily="34" charset="0"/>
                <a:cs typeface="Arial" panose="020B0604020202020204" pitchFamily="34" charset="0"/>
              </a:rPr>
              <a:t>of the chosen sub-areas is then fully inspected and enumerated, and may form a frame for further sampling if desired. </a:t>
            </a:r>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map is used to select the area and can work as a sampling frame.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39</a:t>
            </a:fld>
            <a:endParaRPr lang="en-US"/>
          </a:p>
        </p:txBody>
      </p:sp>
    </p:spTree>
    <p:extLst>
      <p:ext uri="{BB962C8B-B14F-4D97-AF65-F5344CB8AC3E}">
        <p14:creationId xmlns:p14="http://schemas.microsoft.com/office/powerpoint/2010/main" val="1661310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82" y="913845"/>
            <a:ext cx="6609844" cy="709865"/>
          </a:xfrm>
        </p:spPr>
        <p:txBody>
          <a:bodyPr>
            <a:noAutofit/>
          </a:bodyPr>
          <a:lstStyle/>
          <a:p>
            <a:r>
              <a:rPr lang="en-GB" sz="4000" b="1" dirty="0">
                <a:latin typeface="Arial" panose="020B0604020202020204" pitchFamily="34" charset="0"/>
                <a:cs typeface="Arial" panose="020B0604020202020204" pitchFamily="34" charset="0"/>
              </a:rPr>
              <a:t>7. Sequential Sampling or Sampling in Instalments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71061" y="2252870"/>
            <a:ext cx="8269355" cy="3766930"/>
          </a:xfrm>
        </p:spPr>
        <p:txBody>
          <a:bodyPr>
            <a:noAutofit/>
          </a:bodyPr>
          <a:lstStyle/>
          <a:p>
            <a:pPr algn="just">
              <a:lnSpc>
                <a:spcPct val="150000"/>
              </a:lnSpc>
            </a:pPr>
            <a:r>
              <a:rPr lang="en-GB" sz="1900" dirty="0" smtClean="0">
                <a:latin typeface="Arial" panose="020B0604020202020204" pitchFamily="34" charset="0"/>
                <a:cs typeface="Arial" panose="020B0604020202020204" pitchFamily="34" charset="0"/>
              </a:rPr>
              <a:t>Under </a:t>
            </a:r>
            <a:r>
              <a:rPr lang="en-GB" sz="1900" dirty="0">
                <a:latin typeface="Arial" panose="020B0604020202020204" pitchFamily="34" charset="0"/>
                <a:cs typeface="Arial" panose="020B0604020202020204" pitchFamily="34" charset="0"/>
              </a:rPr>
              <a:t>this method, the researcher takes a very small sample in the beginning and tries to draw inference on the basis of that sample. </a:t>
            </a:r>
            <a:endParaRPr lang="en-GB" sz="1900" dirty="0" smtClean="0">
              <a:latin typeface="Arial" panose="020B0604020202020204" pitchFamily="34" charset="0"/>
              <a:cs typeface="Arial" panose="020B0604020202020204" pitchFamily="34" charset="0"/>
            </a:endParaRPr>
          </a:p>
          <a:p>
            <a:pPr algn="just">
              <a:lnSpc>
                <a:spcPct val="150000"/>
              </a:lnSpc>
            </a:pPr>
            <a:r>
              <a:rPr lang="en-GB" sz="1900" dirty="0" smtClean="0">
                <a:latin typeface="Arial" panose="020B0604020202020204" pitchFamily="34" charset="0"/>
                <a:cs typeface="Arial" panose="020B0604020202020204" pitchFamily="34" charset="0"/>
              </a:rPr>
              <a:t>If </a:t>
            </a:r>
            <a:r>
              <a:rPr lang="en-GB" sz="1900" dirty="0">
                <a:latin typeface="Arial" panose="020B0604020202020204" pitchFamily="34" charset="0"/>
                <a:cs typeface="Arial" panose="020B0604020202020204" pitchFamily="34" charset="0"/>
              </a:rPr>
              <a:t>no clear-cut inference is possible, he/she adds some more units to the sample (often one at a time) and weighs the enlarged sample evidence to see if the inference can be drawn now. </a:t>
            </a:r>
          </a:p>
          <a:p>
            <a:pPr algn="just">
              <a:lnSpc>
                <a:spcPct val="150000"/>
              </a:lnSpc>
            </a:pPr>
            <a:r>
              <a:rPr lang="en-GB" sz="1900" dirty="0" smtClean="0">
                <a:latin typeface="Arial" panose="020B0604020202020204" pitchFamily="34" charset="0"/>
                <a:cs typeface="Arial" panose="020B0604020202020204" pitchFamily="34" charset="0"/>
              </a:rPr>
              <a:t>This is continued until a point is reached at which a clear-cut inference can be drawn within some previously chosen degree of confidence. In this way, the researcher works on the basis of a pre-determined sample-plan which tells how long he/she should go on increasing the sample.</a:t>
            </a:r>
            <a:endParaRPr lang="en-US" sz="19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40</a:t>
            </a:fld>
            <a:endParaRPr lang="en-US"/>
          </a:p>
        </p:txBody>
      </p:sp>
    </p:spTree>
    <p:extLst>
      <p:ext uri="{BB962C8B-B14F-4D97-AF65-F5344CB8AC3E}">
        <p14:creationId xmlns:p14="http://schemas.microsoft.com/office/powerpoint/2010/main" val="1475807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7469647" cy="709865"/>
          </a:xfrm>
        </p:spPr>
        <p:txBody>
          <a:bodyPr>
            <a:noAutofit/>
          </a:bodyPr>
          <a:lstStyle/>
          <a:p>
            <a:r>
              <a:rPr lang="en-GB" b="1" dirty="0" smtClean="0">
                <a:latin typeface="Arial" panose="020B0604020202020204" pitchFamily="34" charset="0"/>
                <a:cs typeface="Arial" panose="020B0604020202020204" pitchFamily="34" charset="0"/>
              </a:rPr>
              <a:t>NON-RANDOM </a:t>
            </a:r>
            <a:r>
              <a:rPr lang="en-GB" b="1" dirty="0">
                <a:latin typeface="Arial" panose="020B0604020202020204" pitchFamily="34" charset="0"/>
                <a:cs typeface="Arial" panose="020B0604020202020204" pitchFamily="34" charset="0"/>
              </a:rPr>
              <a:t>METHODS OF SAMPLING/NON PROBABILITY SAMPLING TECHNIQUES </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0086" y="2250661"/>
            <a:ext cx="7977809" cy="3530600"/>
          </a:xfrm>
        </p:spPr>
        <p:txBody>
          <a:bodyPr>
            <a:noAutofit/>
          </a:bodyPr>
          <a:lstStyle/>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many research situations, it may not be possible to assign a calculable probability of selection to each member of the target population. Therefore probability-sampling design cannot be used and the researcher has to use subjective judgment.</a:t>
            </a:r>
            <a:endParaRPr lang="en-US"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include the following</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1) Quota sampling</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2) Purposive sampling </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3) Convenience (Accidental or haphazard) sampling </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4) Snow ball (Chain referral) sampling</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5) Self selected (Voluntary) sampling </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41</a:t>
            </a:fld>
            <a:endParaRPr lang="en-US"/>
          </a:p>
        </p:txBody>
      </p:sp>
    </p:spTree>
    <p:extLst>
      <p:ext uri="{BB962C8B-B14F-4D97-AF65-F5344CB8AC3E}">
        <p14:creationId xmlns:p14="http://schemas.microsoft.com/office/powerpoint/2010/main" val="2339176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Arial" panose="020B0604020202020204" pitchFamily="34" charset="0"/>
                <a:cs typeface="Arial" panose="020B0604020202020204" pitchFamily="34" charset="0"/>
              </a:rPr>
              <a:t>1. Quota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56591" y="2489200"/>
            <a:ext cx="7938052" cy="3739322"/>
          </a:xfrm>
        </p:spPr>
        <p:txBody>
          <a:bodyPr>
            <a:normAutofit fontScale="92500" lnSpcReduction="10000"/>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This </a:t>
            </a:r>
            <a:r>
              <a:rPr lang="en-GB" sz="2000" dirty="0">
                <a:latin typeface="Arial" panose="020B0604020202020204" pitchFamily="34" charset="0"/>
                <a:cs typeface="Arial" panose="020B0604020202020204" pitchFamily="34" charset="0"/>
              </a:rPr>
              <a:t>is a form of stratified sampling in which the selection of the actual sample is non-random. </a:t>
            </a:r>
            <a:endParaRPr lang="en-GB" sz="2000" dirty="0" smtClean="0">
              <a:latin typeface="Arial" panose="020B0604020202020204" pitchFamily="34" charset="0"/>
              <a:cs typeface="Arial" panose="020B0604020202020204" pitchFamily="34" charset="0"/>
            </a:endParaRPr>
          </a:p>
          <a:p>
            <a:pPr marL="0" indent="0" algn="just">
              <a:lnSpc>
                <a:spcPct val="150000"/>
              </a:lnSpc>
              <a:buNone/>
            </a:pPr>
            <a:r>
              <a:rPr lang="en-GB" sz="2000" dirty="0" smtClean="0">
                <a:latin typeface="Arial" panose="020B0604020202020204" pitchFamily="34" charset="0"/>
                <a:cs typeface="Arial" panose="020B0604020202020204" pitchFamily="34" charset="0"/>
              </a:rPr>
              <a:t>Quota </a:t>
            </a:r>
            <a:r>
              <a:rPr lang="en-GB" sz="2000" dirty="0">
                <a:latin typeface="Arial" panose="020B0604020202020204" pitchFamily="34" charset="0"/>
                <a:cs typeface="Arial" panose="020B0604020202020204" pitchFamily="34" charset="0"/>
              </a:rPr>
              <a:t>sampling attempts to cover the entire population by dividing it into categories and allocating a quota to each category e.g. a population may be divided by gender i.e. category of men and women. </a:t>
            </a:r>
            <a:endParaRPr lang="en-GB" sz="2000" dirty="0" smtClean="0">
              <a:latin typeface="Arial" panose="020B0604020202020204" pitchFamily="34" charset="0"/>
              <a:cs typeface="Arial" panose="020B0604020202020204" pitchFamily="34" charset="0"/>
            </a:endParaRPr>
          </a:p>
          <a:p>
            <a:pPr marL="0" indent="0" algn="just">
              <a:lnSpc>
                <a:spcPct val="150000"/>
              </a:lnSpc>
              <a:buNone/>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allocation of quotas should be determined by the relative predominance of particular category in the target population. </a:t>
            </a:r>
            <a:endParaRPr lang="en-GB" sz="2000" dirty="0" smtClean="0">
              <a:latin typeface="Arial" panose="020B0604020202020204" pitchFamily="34" charset="0"/>
              <a:cs typeface="Arial" panose="020B0604020202020204" pitchFamily="34" charset="0"/>
            </a:endParaRPr>
          </a:p>
          <a:p>
            <a:pPr marL="0" indent="0" algn="just">
              <a:lnSpc>
                <a:spcPct val="150000"/>
              </a:lnSpc>
              <a:buNone/>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predominance should be related to the variable under investigation.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42</a:t>
            </a:fld>
            <a:endParaRPr lang="en-US"/>
          </a:p>
        </p:txBody>
      </p:sp>
    </p:spTree>
    <p:extLst>
      <p:ext uri="{BB962C8B-B14F-4D97-AF65-F5344CB8AC3E}">
        <p14:creationId xmlns:p14="http://schemas.microsoft.com/office/powerpoint/2010/main" val="2447600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2. Purposive Sampling (Judgment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lnSpc>
                <a:spcPct val="150000"/>
              </a:lnSpc>
              <a:buNone/>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this sampling technique elements in the sample are selected from the population because they conform to certain characteristics that the investigator or the researcher is interested in. </a:t>
            </a:r>
            <a:endParaRPr lang="en-GB" sz="2000" dirty="0" smtClean="0">
              <a:latin typeface="Arial" panose="020B0604020202020204" pitchFamily="34" charset="0"/>
              <a:cs typeface="Arial" panose="020B0604020202020204" pitchFamily="34" charset="0"/>
            </a:endParaRPr>
          </a:p>
          <a:p>
            <a:pPr marL="0" indent="0" algn="just">
              <a:lnSpc>
                <a:spcPct val="150000"/>
              </a:lnSpc>
              <a:buNone/>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other words the researcher deliberately picks elements of the population that are responsible or relevant to the purpose of the investigation.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43</a:t>
            </a:fld>
            <a:endParaRPr lang="en-US"/>
          </a:p>
        </p:txBody>
      </p:sp>
    </p:spTree>
    <p:extLst>
      <p:ext uri="{BB962C8B-B14F-4D97-AF65-F5344CB8AC3E}">
        <p14:creationId xmlns:p14="http://schemas.microsoft.com/office/powerpoint/2010/main" val="6753705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69" y="927098"/>
            <a:ext cx="6820291" cy="709865"/>
          </a:xfrm>
        </p:spPr>
        <p:txBody>
          <a:bodyPr>
            <a:noAutofit/>
          </a:bodyPr>
          <a:lstStyle/>
          <a:p>
            <a:r>
              <a:rPr lang="en-GB" sz="4000" b="1" dirty="0">
                <a:latin typeface="Arial" panose="020B0604020202020204" pitchFamily="34" charset="0"/>
                <a:cs typeface="Arial" panose="020B0604020202020204" pitchFamily="34" charset="0"/>
              </a:rPr>
              <a:t>3. Convenience (Accidental or haphazard)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0572" y="2160104"/>
            <a:ext cx="8150089" cy="3740426"/>
          </a:xfrm>
        </p:spPr>
        <p:txBody>
          <a:bodyPr>
            <a:noAutofit/>
          </a:bodyPr>
          <a:lstStyle/>
          <a:p>
            <a:pPr algn="just">
              <a:lnSpc>
                <a:spcPct val="150000"/>
              </a:lnSpc>
            </a:pPr>
            <a:r>
              <a:rPr lang="en-GB" sz="2000" dirty="0" smtClean="0">
                <a:latin typeface="Arial" panose="020B0604020202020204" pitchFamily="34" charset="0"/>
                <a:cs typeface="Arial" panose="020B0604020202020204" pitchFamily="34" charset="0"/>
              </a:rPr>
              <a:t>Under </a:t>
            </a:r>
            <a:r>
              <a:rPr lang="en-GB" sz="2000" dirty="0">
                <a:latin typeface="Arial" panose="020B0604020202020204" pitchFamily="34" charset="0"/>
                <a:cs typeface="Arial" panose="020B0604020202020204" pitchFamily="34" charset="0"/>
              </a:rPr>
              <a:t>this technique the researcher chooses elements that are:-</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a) Easy to identify and locate.</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b) Easy and convenient to collect data from</a:t>
            </a:r>
            <a:r>
              <a:rPr lang="en-GB"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algn="just">
              <a:lnSpc>
                <a:spcPct val="150000"/>
              </a:lnSpc>
            </a:pPr>
            <a:r>
              <a:rPr lang="en-GB" sz="2000" dirty="0">
                <a:latin typeface="Arial" panose="020B0604020202020204" pitchFamily="34" charset="0"/>
                <a:cs typeface="Arial" panose="020B0604020202020204" pitchFamily="34" charset="0"/>
              </a:rPr>
              <a:t>The researcher interviews informally met or readily available persons on the road or shop, office or anywhere.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Sampling </a:t>
            </a:r>
            <a:r>
              <a:rPr lang="en-GB" sz="2000" dirty="0">
                <a:latin typeface="Arial" panose="020B0604020202020204" pitchFamily="34" charset="0"/>
                <a:cs typeface="Arial" panose="020B0604020202020204" pitchFamily="34" charset="0"/>
              </a:rPr>
              <a:t>inaccuracy may be very high but time and money are saved</a:t>
            </a:r>
            <a:r>
              <a:rPr lang="en-GB" sz="2000" dirty="0" smtClean="0">
                <a:latin typeface="Arial" panose="020B0604020202020204" pitchFamily="34" charset="0"/>
                <a:cs typeface="Arial" panose="020B0604020202020204" pitchFamily="34" charset="0"/>
              </a:rPr>
              <a:t>. </a:t>
            </a:r>
          </a:p>
          <a:p>
            <a:pPr algn="just">
              <a:lnSpc>
                <a:spcPct val="150000"/>
              </a:lnSpc>
            </a:pPr>
            <a:r>
              <a:rPr lang="en-GB" sz="2000" dirty="0" smtClean="0">
                <a:latin typeface="Arial" panose="020B0604020202020204" pitchFamily="34" charset="0"/>
                <a:cs typeface="Arial" panose="020B0604020202020204" pitchFamily="34" charset="0"/>
              </a:rPr>
              <a:t>Sample </a:t>
            </a:r>
            <a:r>
              <a:rPr lang="en-GB" sz="2000" dirty="0">
                <a:latin typeface="Arial" panose="020B0604020202020204" pitchFamily="34" charset="0"/>
                <a:cs typeface="Arial" panose="020B0604020202020204" pitchFamily="34" charset="0"/>
              </a:rPr>
              <a:t>selection continues until the required sample size has been obtained.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44</a:t>
            </a:fld>
            <a:endParaRPr lang="en-US"/>
          </a:p>
        </p:txBody>
      </p:sp>
    </p:spTree>
    <p:extLst>
      <p:ext uri="{BB962C8B-B14F-4D97-AF65-F5344CB8AC3E}">
        <p14:creationId xmlns:p14="http://schemas.microsoft.com/office/powerpoint/2010/main" val="3523672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7217856" cy="709865"/>
          </a:xfrm>
        </p:spPr>
        <p:txBody>
          <a:bodyPr>
            <a:noAutofit/>
          </a:bodyPr>
          <a:lstStyle/>
          <a:p>
            <a:r>
              <a:rPr lang="en-GB" sz="4000" b="1" dirty="0">
                <a:latin typeface="Arial" panose="020B0604020202020204" pitchFamily="34" charset="0"/>
                <a:cs typeface="Arial" panose="020B0604020202020204" pitchFamily="34" charset="0"/>
              </a:rPr>
              <a:t>4. Snow-Ball (Chain referral)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77077" y="2226365"/>
            <a:ext cx="8123583" cy="4094922"/>
          </a:xfrm>
        </p:spPr>
        <p:txBody>
          <a:bodyPr>
            <a:normAutofit/>
          </a:bodyPr>
          <a:lstStyle/>
          <a:p>
            <a:pPr algn="just">
              <a:lnSpc>
                <a:spcPct val="110000"/>
              </a:lnSpc>
            </a:pPr>
            <a:r>
              <a:rPr lang="en-GB" sz="2000" dirty="0" smtClean="0">
                <a:latin typeface="Arial" panose="020B0604020202020204" pitchFamily="34" charset="0"/>
                <a:cs typeface="Arial" panose="020B0604020202020204" pitchFamily="34" charset="0"/>
              </a:rPr>
              <a:t>Sampling </a:t>
            </a:r>
            <a:r>
              <a:rPr lang="en-GB" sz="2000" dirty="0">
                <a:latin typeface="Arial" panose="020B0604020202020204" pitchFamily="34" charset="0"/>
                <a:cs typeface="Arial" panose="020B0604020202020204" pitchFamily="34" charset="0"/>
              </a:rPr>
              <a:t>is done in stages. </a:t>
            </a:r>
            <a:endParaRPr lang="en-GB" sz="2000" dirty="0" smtClean="0">
              <a:latin typeface="Arial" panose="020B0604020202020204" pitchFamily="34" charset="0"/>
              <a:cs typeface="Arial" panose="020B0604020202020204" pitchFamily="34" charset="0"/>
            </a:endParaRPr>
          </a:p>
          <a:p>
            <a:pPr algn="just">
              <a:lnSpc>
                <a:spcPct val="110000"/>
              </a:lnSpc>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the first stage the researcher chooses one or a few respondents whom he/she believes have attributes, benefiting his/her </a:t>
            </a:r>
            <a:r>
              <a:rPr lang="en-GB" sz="2000" dirty="0" smtClean="0">
                <a:latin typeface="Arial" panose="020B0604020202020204" pitchFamily="34" charset="0"/>
                <a:cs typeface="Arial" panose="020B0604020202020204" pitchFamily="34" charset="0"/>
              </a:rPr>
              <a:t>research.</a:t>
            </a:r>
          </a:p>
          <a:p>
            <a:pPr algn="just">
              <a:lnSpc>
                <a:spcPct val="110000"/>
              </a:lnSpc>
            </a:pPr>
            <a:r>
              <a:rPr lang="en-GB" sz="2000" dirty="0" smtClean="0">
                <a:latin typeface="Arial" panose="020B0604020202020204" pitchFamily="34" charset="0"/>
                <a:cs typeface="Arial" panose="020B0604020202020204" pitchFamily="34" charset="0"/>
              </a:rPr>
              <a:t>He/she </a:t>
            </a:r>
            <a:r>
              <a:rPr lang="en-GB" sz="2000" dirty="0">
                <a:latin typeface="Arial" panose="020B0604020202020204" pitchFamily="34" charset="0"/>
                <a:cs typeface="Arial" panose="020B0604020202020204" pitchFamily="34" charset="0"/>
              </a:rPr>
              <a:t>interviews them and asks them for other people having the same or even better characteristics he/she is looking for. </a:t>
            </a:r>
            <a:endParaRPr lang="en-GB" sz="2000" dirty="0" smtClean="0">
              <a:latin typeface="Arial" panose="020B0604020202020204" pitchFamily="34" charset="0"/>
              <a:cs typeface="Arial" panose="020B0604020202020204" pitchFamily="34" charset="0"/>
            </a:endParaRPr>
          </a:p>
          <a:p>
            <a:pPr algn="just">
              <a:lnSpc>
                <a:spcPct val="110000"/>
              </a:lnSpc>
            </a:pPr>
            <a:r>
              <a:rPr lang="en-GB" sz="2000" dirty="0" smtClean="0">
                <a:latin typeface="Arial" panose="020B0604020202020204" pitchFamily="34" charset="0"/>
                <a:cs typeface="Arial" panose="020B0604020202020204" pitchFamily="34" charset="0"/>
              </a:rPr>
              <a:t>At </a:t>
            </a:r>
            <a:r>
              <a:rPr lang="en-GB" sz="2000" dirty="0">
                <a:latin typeface="Arial" panose="020B0604020202020204" pitchFamily="34" charset="0"/>
                <a:cs typeface="Arial" panose="020B0604020202020204" pitchFamily="34" charset="0"/>
              </a:rPr>
              <a:t>the second stage, he/she interviews respondents whom the previous respondents suggested to him/her. </a:t>
            </a:r>
            <a:endParaRPr lang="en-GB" sz="2000" dirty="0" smtClean="0">
              <a:latin typeface="Arial" panose="020B0604020202020204" pitchFamily="34" charset="0"/>
              <a:cs typeface="Arial" panose="020B0604020202020204" pitchFamily="34" charset="0"/>
            </a:endParaRPr>
          </a:p>
          <a:p>
            <a:pPr algn="just">
              <a:lnSpc>
                <a:spcPct val="110000"/>
              </a:lnSpc>
            </a:pPr>
            <a:r>
              <a:rPr lang="en-GB" sz="2000" dirty="0" smtClean="0">
                <a:latin typeface="Arial" panose="020B0604020202020204" pitchFamily="34" charset="0"/>
                <a:cs typeface="Arial" panose="020B0604020202020204" pitchFamily="34" charset="0"/>
              </a:rPr>
              <a:t>These </a:t>
            </a:r>
            <a:r>
              <a:rPr lang="en-GB" sz="2000" dirty="0">
                <a:latin typeface="Arial" panose="020B0604020202020204" pitchFamily="34" charset="0"/>
                <a:cs typeface="Arial" panose="020B0604020202020204" pitchFamily="34" charset="0"/>
              </a:rPr>
              <a:t>also suggest other interviewees for the third stage. </a:t>
            </a:r>
            <a:endParaRPr lang="en-GB" sz="2000" dirty="0" smtClean="0">
              <a:latin typeface="Arial" panose="020B0604020202020204" pitchFamily="34" charset="0"/>
              <a:cs typeface="Arial" panose="020B0604020202020204" pitchFamily="34" charset="0"/>
            </a:endParaRPr>
          </a:p>
          <a:p>
            <a:pPr algn="just">
              <a:lnSpc>
                <a:spcPct val="11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chain goes on until a sample that is enough is obtained.</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45</a:t>
            </a:fld>
            <a:endParaRPr lang="en-US"/>
          </a:p>
        </p:txBody>
      </p:sp>
    </p:spTree>
    <p:extLst>
      <p:ext uri="{BB962C8B-B14F-4D97-AF65-F5344CB8AC3E}">
        <p14:creationId xmlns:p14="http://schemas.microsoft.com/office/powerpoint/2010/main" val="397633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Arial" panose="020B0604020202020204" pitchFamily="34" charset="0"/>
                <a:cs typeface="Arial" panose="020B0604020202020204" pitchFamily="34" charset="0"/>
              </a:rPr>
              <a:t>5. Self-Selected/ Voluntary Sampling</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this technique the researcher allows elements usually individuals to express their interest in taking part in the survey. </a:t>
            </a:r>
            <a:endParaRPr lang="en-GB" sz="2000" dirty="0" smtClean="0">
              <a:latin typeface="Arial" panose="020B0604020202020204" pitchFamily="34" charset="0"/>
              <a:cs typeface="Arial" panose="020B0604020202020204" pitchFamily="34" charset="0"/>
            </a:endParaRPr>
          </a:p>
          <a:p>
            <a:pPr algn="just">
              <a:lnSpc>
                <a:spcPct val="150000"/>
              </a:lnSpc>
            </a:pPr>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researcher publicizes the need for participants and collects information from those who respond. </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46</a:t>
            </a:fld>
            <a:endParaRPr lang="en-US"/>
          </a:p>
        </p:txBody>
      </p:sp>
    </p:spTree>
    <p:extLst>
      <p:ext uri="{BB962C8B-B14F-4D97-AF65-F5344CB8AC3E}">
        <p14:creationId xmlns:p14="http://schemas.microsoft.com/office/powerpoint/2010/main" val="2617724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27098"/>
            <a:ext cx="7951303" cy="709865"/>
          </a:xfrm>
        </p:spPr>
        <p:txBody>
          <a:bodyPr>
            <a:noAutofit/>
          </a:bodyPr>
          <a:lstStyle/>
          <a:p>
            <a:r>
              <a:rPr lang="en-GB" sz="4000" b="1" dirty="0">
                <a:latin typeface="Arial" panose="020B0604020202020204" pitchFamily="34" charset="0"/>
                <a:cs typeface="Arial" panose="020B0604020202020204" pitchFamily="34" charset="0"/>
              </a:rPr>
              <a:t>Considerations when selecting a method for selecting a sample</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90329" y="2489199"/>
            <a:ext cx="8070574" cy="3885097"/>
          </a:xfrm>
        </p:spPr>
        <p:txBody>
          <a:bodyPr>
            <a:noAutofit/>
          </a:bodyPr>
          <a:lstStyle/>
          <a:p>
            <a:pPr marL="0" indent="0" algn="just">
              <a:buNone/>
            </a:pPr>
            <a:r>
              <a:rPr lang="en-GB" sz="2000" dirty="0" smtClean="0">
                <a:latin typeface="Arial" panose="020B0604020202020204" pitchFamily="34" charset="0"/>
                <a:cs typeface="Arial" panose="020B0604020202020204" pitchFamily="34" charset="0"/>
              </a:rPr>
              <a:t>1</a:t>
            </a:r>
            <a:r>
              <a:rPr lang="en-GB" sz="2000" dirty="0">
                <a:latin typeface="Arial" panose="020B0604020202020204" pitchFamily="34" charset="0"/>
                <a:cs typeface="Arial" panose="020B0604020202020204" pitchFamily="34" charset="0"/>
              </a:rPr>
              <a:t>. The need to avoid bias in the selection of the sample. Bias is introduced in a simple if members selected from the population favour certain events. </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2. Trying to achieve maximum precision in the results for a given cost outlay.</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3. The relevant target population of focus to the study.</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4. The parameters or variables being investigated.</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5. The sample size needed.</a:t>
            </a:r>
            <a:endParaRPr lang="en-US" sz="2000" dirty="0">
              <a:latin typeface="Arial" panose="020B0604020202020204" pitchFamily="34" charset="0"/>
              <a:cs typeface="Arial" panose="020B0604020202020204" pitchFamily="34" charset="0"/>
            </a:endParaRPr>
          </a:p>
          <a:p>
            <a:pPr marL="0" indent="0" algn="just">
              <a:buNone/>
            </a:pPr>
            <a:r>
              <a:rPr lang="en-GB" sz="2000" dirty="0">
                <a:latin typeface="Arial" panose="020B0604020202020204" pitchFamily="34" charset="0"/>
                <a:cs typeface="Arial" panose="020B0604020202020204" pitchFamily="34" charset="0"/>
              </a:rPr>
              <a:t>6. The time that can be spent in collecting the data from the sample.</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47</a:t>
            </a:fld>
            <a:endParaRPr lang="en-US"/>
          </a:p>
        </p:txBody>
      </p:sp>
    </p:spTree>
    <p:extLst>
      <p:ext uri="{BB962C8B-B14F-4D97-AF65-F5344CB8AC3E}">
        <p14:creationId xmlns:p14="http://schemas.microsoft.com/office/powerpoint/2010/main" val="8620212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panose="020B0604020202020204" pitchFamily="34" charset="0"/>
                <a:cs typeface="Arial" panose="020B0604020202020204" pitchFamily="34" charset="0"/>
              </a:rPr>
              <a:t>Summary </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279373"/>
            <a:ext cx="6345260" cy="4161183"/>
          </a:xfrm>
        </p:spPr>
        <p:txBody>
          <a:bodyPr>
            <a:normAutofit fontScale="92500" lnSpcReduction="20000"/>
          </a:bodyPr>
          <a:lstStyle/>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Population </a:t>
            </a:r>
          </a:p>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Types of populations</a:t>
            </a:r>
          </a:p>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Importance of population in research</a:t>
            </a:r>
          </a:p>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Sampling </a:t>
            </a:r>
          </a:p>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Reasons for sampling</a:t>
            </a:r>
          </a:p>
          <a:p>
            <a:pPr algn="just">
              <a:lnSpc>
                <a:spcPct val="120000"/>
              </a:lnSpc>
              <a:buFont typeface="Wingdings" panose="05000000000000000000" pitchFamily="2" charset="2"/>
              <a:buChar char="Ø"/>
            </a:pPr>
            <a:r>
              <a:rPr lang="en-US" sz="2400" dirty="0" smtClean="0">
                <a:latin typeface="Arial" panose="020B0604020202020204" pitchFamily="34" charset="0"/>
                <a:cs typeface="Arial" panose="020B0604020202020204" pitchFamily="34" charset="0"/>
              </a:rPr>
              <a:t>Limitations of sampling</a:t>
            </a:r>
          </a:p>
          <a:p>
            <a:pPr algn="just">
              <a:lnSpc>
                <a:spcPct val="120000"/>
              </a:lnSpc>
              <a:buFont typeface="Wingdings" panose="05000000000000000000" pitchFamily="2" charset="2"/>
              <a:buChar char="Ø"/>
            </a:pPr>
            <a:r>
              <a:rPr lang="en-GB" sz="2400" dirty="0" smtClean="0">
                <a:latin typeface="Arial" panose="020B0604020202020204" pitchFamily="34" charset="0"/>
                <a:cs typeface="Arial" panose="020B0604020202020204" pitchFamily="34" charset="0"/>
              </a:rPr>
              <a:t>Sampling </a:t>
            </a:r>
            <a:r>
              <a:rPr lang="en-GB" sz="2400" dirty="0">
                <a:latin typeface="Arial" panose="020B0604020202020204" pitchFamily="34" charset="0"/>
                <a:cs typeface="Arial" panose="020B0604020202020204" pitchFamily="34" charset="0"/>
              </a:rPr>
              <a:t>techniques</a:t>
            </a:r>
          </a:p>
          <a:p>
            <a:pPr algn="just">
              <a:lnSpc>
                <a:spcPct val="120000"/>
              </a:lnSpc>
              <a:buFont typeface="Wingdings" panose="05000000000000000000" pitchFamily="2" charset="2"/>
              <a:buChar char="Ø"/>
            </a:pPr>
            <a:r>
              <a:rPr lang="en-GB" sz="2400" dirty="0" smtClean="0">
                <a:latin typeface="Arial" panose="020B0604020202020204" pitchFamily="34" charset="0"/>
                <a:cs typeface="Arial" panose="020B0604020202020204" pitchFamily="34" charset="0"/>
              </a:rPr>
              <a:t>Considerations </a:t>
            </a:r>
            <a:r>
              <a:rPr lang="en-GB" sz="2400" dirty="0">
                <a:latin typeface="Arial" panose="020B0604020202020204" pitchFamily="34" charset="0"/>
                <a:cs typeface="Arial" panose="020B0604020202020204" pitchFamily="34" charset="0"/>
              </a:rPr>
              <a:t>when selecting a method for selecting a sample</a:t>
            </a: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smtClean="0">
              <a:latin typeface="Arial" panose="020B0604020202020204" pitchFamily="34" charset="0"/>
              <a:cs typeface="Arial" panose="020B0604020202020204" pitchFamily="34" charset="0"/>
            </a:endParaRPr>
          </a:p>
          <a:p>
            <a:pPr algn="just">
              <a:lnSpc>
                <a:spcPct val="150000"/>
              </a:lnSpc>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48</a:t>
            </a:fld>
            <a:endParaRPr lang="en-US"/>
          </a:p>
        </p:txBody>
      </p:sp>
    </p:spTree>
    <p:extLst>
      <p:ext uri="{BB962C8B-B14F-4D97-AF65-F5344CB8AC3E}">
        <p14:creationId xmlns:p14="http://schemas.microsoft.com/office/powerpoint/2010/main" val="2243520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fractur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sz="4000" dirty="0" smtClean="0">
                <a:latin typeface="Arial" panose="020B0604020202020204" pitchFamily="34" charset="0"/>
                <a:cs typeface="Arial" panose="020B0604020202020204" pitchFamily="34" charset="0"/>
              </a:rPr>
              <a:t>References</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64382" y="2489200"/>
            <a:ext cx="7696522" cy="3752574"/>
          </a:xfrm>
        </p:spPr>
        <p:txBody>
          <a:bodyPr>
            <a:normAutofit/>
          </a:bodyPr>
          <a:lstStyle/>
          <a:p>
            <a:pPr algn="just">
              <a:lnSpc>
                <a:spcPct val="100000"/>
              </a:lnSpc>
              <a:buFont typeface="Wingdings" panose="05000000000000000000" pitchFamily="2" charset="2"/>
              <a:buChar char="ü"/>
            </a:pPr>
            <a:r>
              <a:rPr lang="en-US" sz="2000" dirty="0" smtClean="0">
                <a:latin typeface="Arial" panose="020B0604020202020204" pitchFamily="34" charset="0"/>
                <a:cs typeface="Arial" panose="020B0604020202020204" pitchFamily="34" charset="0"/>
              </a:rPr>
              <a:t>Research </a:t>
            </a:r>
            <a:r>
              <a:rPr lang="en-US" sz="2000" dirty="0">
                <a:latin typeface="Arial" panose="020B0604020202020204" pitchFamily="34" charset="0"/>
                <a:cs typeface="Arial" panose="020B0604020202020204" pitchFamily="34" charset="0"/>
              </a:rPr>
              <a:t>methods for business: A skill-building approach. </a:t>
            </a:r>
            <a:r>
              <a:rPr lang="en-US" sz="2000" dirty="0" err="1">
                <a:latin typeface="Arial" panose="020B0604020202020204" pitchFamily="34" charset="0"/>
                <a:cs typeface="Arial" panose="020B0604020202020204" pitchFamily="34" charset="0"/>
              </a:rPr>
              <a:t>Sekaran</a:t>
            </a:r>
            <a:r>
              <a:rPr lang="en-US" sz="2000" dirty="0">
                <a:latin typeface="Arial" panose="020B0604020202020204" pitchFamily="34" charset="0"/>
                <a:cs typeface="Arial" panose="020B0604020202020204" pitchFamily="34" charset="0"/>
              </a:rPr>
              <a:t>, U., &amp; </a:t>
            </a:r>
            <a:r>
              <a:rPr lang="en-US" sz="2000" dirty="0" err="1">
                <a:latin typeface="Arial" panose="020B0604020202020204" pitchFamily="34" charset="0"/>
                <a:cs typeface="Arial" panose="020B0604020202020204" pitchFamily="34" charset="0"/>
              </a:rPr>
              <a:t>Bougie</a:t>
            </a:r>
            <a:r>
              <a:rPr lang="en-US" sz="2000" dirty="0">
                <a:latin typeface="Arial" panose="020B0604020202020204" pitchFamily="34" charset="0"/>
                <a:cs typeface="Arial" panose="020B0604020202020204" pitchFamily="34" charset="0"/>
              </a:rPr>
              <a:t>, R. John Wiley &amp; Sons, Inc.,2013.</a:t>
            </a:r>
          </a:p>
          <a:p>
            <a:pPr algn="just">
              <a:lnSpc>
                <a:spcPct val="10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methods: Quantitative and qualitative approaches. </a:t>
            </a:r>
            <a:r>
              <a:rPr lang="en-US" sz="2000" dirty="0" err="1">
                <a:latin typeface="Arial" panose="020B0604020202020204" pitchFamily="34" charset="0"/>
                <a:cs typeface="Arial" panose="020B0604020202020204" pitchFamily="34" charset="0"/>
              </a:rPr>
              <a:t>Mugenda</a:t>
            </a:r>
            <a:r>
              <a:rPr lang="en-US" sz="2000" dirty="0">
                <a:latin typeface="Arial" panose="020B0604020202020204" pitchFamily="34" charset="0"/>
                <a:cs typeface="Arial" panose="020B0604020202020204" pitchFamily="34" charset="0"/>
              </a:rPr>
              <a:t>, O. M. &amp; </a:t>
            </a:r>
            <a:r>
              <a:rPr lang="en-US" sz="2000" dirty="0" err="1">
                <a:latin typeface="Arial" panose="020B0604020202020204" pitchFamily="34" charset="0"/>
                <a:cs typeface="Arial" panose="020B0604020202020204" pitchFamily="34" charset="0"/>
              </a:rPr>
              <a:t>Mugenda</a:t>
            </a:r>
            <a:r>
              <a:rPr lang="en-US" sz="2000" dirty="0">
                <a:latin typeface="Arial" panose="020B0604020202020204" pitchFamily="34" charset="0"/>
                <a:cs typeface="Arial" panose="020B0604020202020204" pitchFamily="34" charset="0"/>
              </a:rPr>
              <a:t>, A. G. Nairobi: ACTS Press, 2003.</a:t>
            </a:r>
          </a:p>
          <a:p>
            <a:pPr algn="just">
              <a:lnSpc>
                <a:spcPct val="100000"/>
              </a:lnSpc>
              <a:buFont typeface="Wingdings" panose="05000000000000000000" pitchFamily="2" charset="2"/>
              <a:buChar char="ü"/>
            </a:pPr>
            <a:r>
              <a:rPr lang="en-US" sz="2000" dirty="0">
                <a:latin typeface="Arial" panose="020B0604020202020204" pitchFamily="34" charset="0"/>
                <a:cs typeface="Arial" panose="020B0604020202020204" pitchFamily="34" charset="0"/>
              </a:rPr>
              <a:t>Research methodology (3rd Ed.),Kothari, C. R., New Delhi: New Age International Publishers, 2008.</a:t>
            </a:r>
          </a:p>
          <a:p>
            <a:pPr algn="just">
              <a:lnSpc>
                <a:spcPct val="100000"/>
              </a:lnSpc>
              <a:buFont typeface="Wingdings" panose="05000000000000000000" pitchFamily="2" charset="2"/>
              <a:buChar char="ü"/>
            </a:pP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49</a:t>
            </a:fld>
            <a:endParaRPr lang="en-US"/>
          </a:p>
        </p:txBody>
      </p:sp>
    </p:spTree>
    <p:extLst>
      <p:ext uri="{BB962C8B-B14F-4D97-AF65-F5344CB8AC3E}">
        <p14:creationId xmlns:p14="http://schemas.microsoft.com/office/powerpoint/2010/main" val="3099542410"/>
      </p:ext>
    </p:extLst>
  </p:cSld>
  <p:clrMapOvr>
    <a:masterClrMapping/>
  </p:clrMapOvr>
  <mc:AlternateContent xmlns:mc="http://schemas.openxmlformats.org/markup-compatibility/2006" xmlns:p14="http://schemas.microsoft.com/office/powerpoint/2010/main">
    <mc:Choice Requires="p14">
      <p:transition spd="slow" p14:dur="4000">
        <p14:glitter pattern="hexagon"/>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The End of Lesson 8</a:t>
            </a:r>
            <a:endParaRPr lang="en-US" sz="4000" dirty="0"/>
          </a:p>
        </p:txBody>
      </p:sp>
      <p:sp>
        <p:nvSpPr>
          <p:cNvPr id="3" name="Content Placeholder 2"/>
          <p:cNvSpPr>
            <a:spLocks noGrp="1"/>
          </p:cNvSpPr>
          <p:nvPr>
            <p:ph idx="1"/>
          </p:nvPr>
        </p:nvSpPr>
        <p:spPr/>
        <p:txBody>
          <a:bodyPr>
            <a:normAutofit/>
          </a:bodyPr>
          <a:lstStyle/>
          <a:p>
            <a:pPr marL="0" indent="0" algn="ctr">
              <a:buNone/>
            </a:pPr>
            <a:endParaRPr lang="en-US" sz="8000" dirty="0" smtClean="0">
              <a:latin typeface="Arial" panose="020B0604020202020204" pitchFamily="34" charset="0"/>
              <a:cs typeface="Arial" panose="020B0604020202020204" pitchFamily="34" charset="0"/>
            </a:endParaRPr>
          </a:p>
          <a:p>
            <a:pPr marL="0" indent="0" algn="ctr">
              <a:buNone/>
            </a:pPr>
            <a:r>
              <a:rPr lang="en-US" sz="8000" dirty="0" smtClean="0">
                <a:latin typeface="Arial" panose="020B0604020202020204" pitchFamily="34" charset="0"/>
                <a:cs typeface="Arial" panose="020B0604020202020204" pitchFamily="34" charset="0"/>
              </a:rPr>
              <a:t>Thank you</a:t>
            </a:r>
            <a:endParaRPr lang="en-US" sz="8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734F58B0-CD4E-4C32-8683-1F45A144236C}" type="slidenum">
              <a:rPr lang="en-US" smtClean="0"/>
              <a:t>50</a:t>
            </a:fld>
            <a:endParaRPr lang="en-US"/>
          </a:p>
        </p:txBody>
      </p:sp>
    </p:spTree>
    <p:extLst>
      <p:ext uri="{BB962C8B-B14F-4D97-AF65-F5344CB8AC3E}">
        <p14:creationId xmlns:p14="http://schemas.microsoft.com/office/powerpoint/2010/main" val="2581686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548</TotalTime>
  <Words>3025</Words>
  <Application>Microsoft Office PowerPoint</Application>
  <PresentationFormat>On-screen Show (4:3)</PresentationFormat>
  <Paragraphs>283</Paragraphs>
  <Slides>50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Century Gothic</vt:lpstr>
      <vt:lpstr>Wingdings</vt:lpstr>
      <vt:lpstr>Wingdings 3</vt:lpstr>
      <vt:lpstr>Ion Boardroom</vt:lpstr>
      <vt:lpstr>RESEARCH METHODS AND TECHNICAL WRITING  BAR 301</vt:lpstr>
      <vt:lpstr>Learning outcomes</vt:lpstr>
      <vt:lpstr>Part One</vt:lpstr>
      <vt:lpstr>Population</vt:lpstr>
      <vt:lpstr>Key terms used in Population</vt:lpstr>
      <vt:lpstr>Types of Populations</vt:lpstr>
      <vt:lpstr>Importance of Population in Research</vt:lpstr>
      <vt:lpstr>Importance of Population in Research</vt:lpstr>
      <vt:lpstr>Importance of Population in Research</vt:lpstr>
      <vt:lpstr>Importance of Population in Research</vt:lpstr>
      <vt:lpstr>Importance of Population in Research</vt:lpstr>
      <vt:lpstr>Sampling </vt:lpstr>
      <vt:lpstr>Key terms used in sampling</vt:lpstr>
      <vt:lpstr>Reasons for sampling</vt:lpstr>
      <vt:lpstr>Reasons for sampling</vt:lpstr>
      <vt:lpstr>Limitations of sampling</vt:lpstr>
      <vt:lpstr>PowerPoint Presentation</vt:lpstr>
      <vt:lpstr>Part Two</vt:lpstr>
      <vt:lpstr>SAMPLING TECHNIQUES/ DESIGNS</vt:lpstr>
      <vt:lpstr>PROBABILITY/ RANDOM SAMPLING TECHNIQUES</vt:lpstr>
      <vt:lpstr>Unrestricted or Simple Random Sampling</vt:lpstr>
      <vt:lpstr>Unrestricted or Simple Random Sampling</vt:lpstr>
      <vt:lpstr>Restricted or Complex Probability Sampling</vt:lpstr>
      <vt:lpstr>Systematic/ Quasi-Random Sampling</vt:lpstr>
      <vt:lpstr>Systematic/ Quasi-Random Sampling</vt:lpstr>
      <vt:lpstr>Systematic/ Quasi-Random Sampling</vt:lpstr>
      <vt:lpstr>Systematic/ Quasi-Random Sampling</vt:lpstr>
      <vt:lpstr>Stratified Random Sampling</vt:lpstr>
      <vt:lpstr>Stratified Random Sampling</vt:lpstr>
      <vt:lpstr>3. Cluster Sampling</vt:lpstr>
      <vt:lpstr>Conditions for cluster sampling </vt:lpstr>
      <vt:lpstr>Conditions for cluster sampling </vt:lpstr>
      <vt:lpstr>4. Multi- Stage Sampling</vt:lpstr>
      <vt:lpstr>4. Multi- Stage Sampling example</vt:lpstr>
      <vt:lpstr>4. Multi- Stage Sampling example</vt:lpstr>
      <vt:lpstr>5. Multi- Phase Sample / Double sampling</vt:lpstr>
      <vt:lpstr>How Multi-Phase Sampling Works</vt:lpstr>
      <vt:lpstr>How Multi-Phase Sampling Works</vt:lpstr>
      <vt:lpstr>6. Area Sampling (Geographical Cluster Sampling)</vt:lpstr>
      <vt:lpstr>7. Sequential Sampling or Sampling in Instalments</vt:lpstr>
      <vt:lpstr>NON-RANDOM METHODS OF SAMPLING/NON PROBABILITY SAMPLING TECHNIQUES </vt:lpstr>
      <vt:lpstr>1. Quota Sampling</vt:lpstr>
      <vt:lpstr>2. Purposive Sampling (Judgment Sampling)</vt:lpstr>
      <vt:lpstr>3. Convenience (Accidental or haphazard) Sampling</vt:lpstr>
      <vt:lpstr>4. Snow-Ball (Chain referral) Sampling</vt:lpstr>
      <vt:lpstr>5. Self-Selected/ Voluntary Sampling</vt:lpstr>
      <vt:lpstr>Considerations when selecting a method for selecting a sample</vt:lpstr>
      <vt:lpstr>Summary </vt:lpstr>
      <vt:lpstr>References</vt:lpstr>
      <vt:lpstr>The End of Lesson 8</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27</cp:revision>
  <dcterms:created xsi:type="dcterms:W3CDTF">2024-05-16T13:32:22Z</dcterms:created>
  <dcterms:modified xsi:type="dcterms:W3CDTF">2024-05-17T06:19:33Z</dcterms:modified>
</cp:coreProperties>
</file>