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929" r:id="rId1"/>
  </p:sldMasterIdLst>
  <p:notesMasterIdLst>
    <p:notesMasterId r:id="rId57"/>
  </p:notesMasterIdLst>
  <p:sldIdLst>
    <p:sldId id="256" r:id="rId2"/>
    <p:sldId id="312" r:id="rId3"/>
    <p:sldId id="305"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310" r:id="rId24"/>
    <p:sldId id="307"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6" r:id="rId54"/>
    <p:sldId id="313" r:id="rId55"/>
    <p:sldId id="309" r:id="rId5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2" d="100"/>
          <a:sy n="72" d="100"/>
        </p:scale>
        <p:origin x="126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E83598-4E2F-4619-8402-2D9B0627D2FF}" type="datetimeFigureOut">
              <a:rPr lang="en-US" smtClean="0"/>
              <a:t>5/18/2024</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031AF3-D9C0-42A6-A61C-79C5C86FEA5F}" type="slidenum">
              <a:rPr lang="en-US" smtClean="0"/>
              <a:t>‹#›</a:t>
            </a:fld>
            <a:endParaRPr lang="en-US"/>
          </a:p>
        </p:txBody>
      </p:sp>
    </p:spTree>
    <p:extLst>
      <p:ext uri="{BB962C8B-B14F-4D97-AF65-F5344CB8AC3E}">
        <p14:creationId xmlns:p14="http://schemas.microsoft.com/office/powerpoint/2010/main" val="3377740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2C56E45-423D-44FD-8F78-D366BC1673F1}" type="datetime1">
              <a:rPr lang="en-US" smtClean="0"/>
              <a:t>5/18/2024</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endParaRPr lang="en-US" dirty="0"/>
          </a:p>
        </p:txBody>
      </p:sp>
      <p:sp>
        <p:nvSpPr>
          <p:cNvPr id="6" name="Slide Number Placeholder 5"/>
          <p:cNvSpPr>
            <a:spLocks noGrp="1"/>
          </p:cNvSpPr>
          <p:nvPr>
            <p:ph type="sldNum" sz="quarter" idx="12"/>
          </p:nvPr>
        </p:nvSpPr>
        <p:spPr>
          <a:xfrm>
            <a:off x="1434703" y="798973"/>
            <a:ext cx="802005" cy="503578"/>
          </a:xfrm>
        </p:spPr>
        <p:txBody>
          <a:bodyPr/>
          <a:lstStyle/>
          <a:p>
            <a:fld id="{4FAB73BC-B049-4115-A692-8D63A059BFB8}" type="slidenum">
              <a:rPr lang="en-US" smtClean="0"/>
              <a:pPr/>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10818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89A251D-63BB-42D2-8F0D-895FD04FA0A4}" type="datetime1">
              <a:rPr lang="en-US" smtClean="0"/>
              <a:t>5/18/2024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58800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B41BAD9-4E4D-4DCE-8327-8F271A28263F}" type="datetime1">
              <a:rPr lang="en-US" smtClean="0"/>
              <a:t>5/18/2024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09582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1A79948-601D-4F20-ABFC-790DD563710F}" type="datetime1">
              <a:rPr lang="en-US" smtClean="0"/>
              <a:t>5/18/2024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14871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FB89CDA-AF6D-4C95-ACB4-DA7B9FDC9F66}" type="datetime1">
              <a:rPr lang="en-US" smtClean="0"/>
              <a:t>5/18/2024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711708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BF95D0-CC2F-4903-8AB7-53A2C74CAB84}" type="datetime1">
              <a:rPr lang="en-US" smtClean="0"/>
              <a:t>5/18/2024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42327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46AC96-751A-4227-81DC-4C8C4FD3E5D3}" type="datetime1">
              <a:rPr lang="en-US" smtClean="0"/>
              <a:t>5/18/2024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358521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341ECB9-9C18-460A-AED9-90145D82489E}" type="datetime1">
              <a:rPr lang="en-US" smtClean="0"/>
              <a:t>5/18/2024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03915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92D0C52-7543-4425-83A6-ABC89A727FDD}" type="datetime1">
              <a:rPr lang="en-US" smtClean="0"/>
              <a:t>5/18/2024</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54169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01144C-0BA3-4107-A430-6BF45D40F606}" type="datetime1">
              <a:rPr lang="en-US" smtClean="0"/>
              <a:t>5/18/2024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45249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202BDF-5533-488F-B622-7628F3652D4C}" type="datetime1">
              <a:rPr lang="en-US" smtClean="0"/>
              <a:t>5/18/2024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16310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C885D5A-714D-4D2A-AFA4-936E9A582D77}" type="datetime1">
              <a:rPr lang="en-US" smtClean="0"/>
              <a:t>5/18/2024</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30111904"/>
      </p:ext>
    </p:extLst>
  </p:cSld>
  <p:clrMap bg1="lt1" tx1="dk1" bg2="lt2" tx2="dk2" accent1="accent1" accent2="accent2" accent3="accent3" accent4="accent4" accent5="accent5" accent6="accent6" hlink="hlink" folHlink="folHlink"/>
  <p:sldLayoutIdLst>
    <p:sldLayoutId id="2147483930" r:id="rId1"/>
    <p:sldLayoutId id="2147483931" r:id="rId2"/>
    <p:sldLayoutId id="2147483932" r:id="rId3"/>
    <p:sldLayoutId id="2147483933" r:id="rId4"/>
    <p:sldLayoutId id="2147483934" r:id="rId5"/>
    <p:sldLayoutId id="2147483935" r:id="rId6"/>
    <p:sldLayoutId id="2147483936" r:id="rId7"/>
    <p:sldLayoutId id="2147483937" r:id="rId8"/>
    <p:sldLayoutId id="2147483938" r:id="rId9"/>
    <p:sldLayoutId id="2147483939" r:id="rId10"/>
    <p:sldLayoutId id="2147483940" r:id="rId11"/>
  </p:sldLayoutIdLst>
  <p:hf hdr="0" ftr="0" dt="0"/>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0748" y="802299"/>
            <a:ext cx="6930887" cy="2541431"/>
          </a:xfrm>
        </p:spPr>
        <p:txBody>
          <a:bodyPr>
            <a:noAutofit/>
          </a:bodyPr>
          <a:lstStyle/>
          <a:p>
            <a:pPr algn="ctr"/>
            <a:r>
              <a:rPr lang="en-US" sz="4000" b="1" dirty="0">
                <a:latin typeface="Arial" panose="020B0604020202020204" pitchFamily="34" charset="0"/>
                <a:cs typeface="Arial" panose="020B0604020202020204" pitchFamily="34" charset="0"/>
              </a:rPr>
              <a:t>RESEARCH METHODS AND TECHNICAL WRITING </a:t>
            </a:r>
            <a:br>
              <a:rPr lang="en-US" sz="4000" b="1" dirty="0">
                <a:latin typeface="Arial" panose="020B0604020202020204" pitchFamily="34" charset="0"/>
                <a:cs typeface="Arial" panose="020B0604020202020204" pitchFamily="34" charset="0"/>
              </a:rPr>
            </a:br>
            <a:r>
              <a:rPr lang="en-US" sz="4000" b="1" dirty="0">
                <a:latin typeface="Arial" panose="020B0604020202020204" pitchFamily="34" charset="0"/>
                <a:cs typeface="Arial" panose="020B0604020202020204" pitchFamily="34" charset="0"/>
              </a:rPr>
              <a:t>BAR </a:t>
            </a:r>
            <a:r>
              <a:rPr lang="en-US" sz="4000" b="1" dirty="0" smtClean="0">
                <a:latin typeface="Arial" panose="020B0604020202020204" pitchFamily="34" charset="0"/>
                <a:cs typeface="Arial" panose="020B0604020202020204" pitchFamily="34" charset="0"/>
              </a:rPr>
              <a:t>301</a:t>
            </a:r>
            <a:endParaRPr lang="en-US" sz="4000" dirty="0"/>
          </a:p>
        </p:txBody>
      </p:sp>
      <p:sp>
        <p:nvSpPr>
          <p:cNvPr id="3" name="Subtitle 2"/>
          <p:cNvSpPr>
            <a:spLocks noGrp="1"/>
          </p:cNvSpPr>
          <p:nvPr>
            <p:ph type="subTitle" idx="1"/>
          </p:nvPr>
        </p:nvSpPr>
        <p:spPr>
          <a:xfrm>
            <a:off x="1510749" y="3531205"/>
            <a:ext cx="6504086" cy="1623891"/>
          </a:xfrm>
        </p:spPr>
        <p:txBody>
          <a:bodyPr>
            <a:normAutofit/>
          </a:bodyPr>
          <a:lstStyle/>
          <a:p>
            <a:pPr algn="ctr"/>
            <a:r>
              <a:rPr lang="en-US" sz="2000" dirty="0">
                <a:latin typeface="Arial" panose="020B0604020202020204" pitchFamily="34" charset="0"/>
                <a:cs typeface="Arial" panose="020B0604020202020204" pitchFamily="34" charset="0"/>
              </a:rPr>
              <a:t>Week </a:t>
            </a:r>
            <a:r>
              <a:rPr lang="en-US" sz="2000" dirty="0" smtClean="0">
                <a:latin typeface="Arial" panose="020B0604020202020204" pitchFamily="34" charset="0"/>
                <a:cs typeface="Arial" panose="020B0604020202020204" pitchFamily="34" charset="0"/>
              </a:rPr>
              <a:t>9: MEASUREMENT</a:t>
            </a:r>
            <a:r>
              <a:rPr lang="en-US" sz="2000" dirty="0">
                <a:latin typeface="Arial" panose="020B0604020202020204" pitchFamily="34" charset="0"/>
                <a:cs typeface="Arial" panose="020B0604020202020204" pitchFamily="34" charset="0"/>
              </a:rPr>
              <a:t>: measurement </a:t>
            </a:r>
            <a:r>
              <a:rPr lang="en-US" sz="2000" dirty="0" smtClean="0">
                <a:latin typeface="Arial" panose="020B0604020202020204" pitchFamily="34" charset="0"/>
                <a:cs typeface="Arial" panose="020B0604020202020204" pitchFamily="34" charset="0"/>
              </a:rPr>
              <a:t>scales</a:t>
            </a:r>
            <a:endParaRPr lang="en-US" sz="2000" dirty="0">
              <a:latin typeface="Arial" panose="020B0604020202020204" pitchFamily="34" charset="0"/>
              <a:cs typeface="Arial" panose="020B0604020202020204" pitchFamily="34" charset="0"/>
            </a:endParaRPr>
          </a:p>
          <a:p>
            <a:pPr algn="ctr"/>
            <a:r>
              <a:rPr lang="en-US" sz="1800" b="1" dirty="0">
                <a:latin typeface="Arial" panose="020B0604020202020204" pitchFamily="34" charset="0"/>
                <a:cs typeface="Arial" panose="020B0604020202020204" pitchFamily="34" charset="0"/>
              </a:rPr>
              <a:t>BY </a:t>
            </a:r>
          </a:p>
          <a:p>
            <a:pPr algn="ctr"/>
            <a:r>
              <a:rPr lang="en-US" sz="1800" dirty="0">
                <a:latin typeface="Arial" panose="020B0604020202020204" pitchFamily="34" charset="0"/>
                <a:cs typeface="Arial" panose="020B0604020202020204" pitchFamily="34" charset="0"/>
              </a:rPr>
              <a:t>Dr. Julius Kahuthia </a:t>
            </a:r>
            <a:r>
              <a:rPr lang="en-US" sz="1800" dirty="0" err="1" smtClean="0">
                <a:latin typeface="Arial" panose="020B0604020202020204" pitchFamily="34" charset="0"/>
                <a:cs typeface="Arial" panose="020B0604020202020204" pitchFamily="34" charset="0"/>
              </a:rPr>
              <a:t>Mwangi</a:t>
            </a: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9603813"/>
      </p:ext>
    </p:extLst>
  </p:cSld>
  <p:clrMapOvr>
    <a:masterClrMapping/>
  </p:clrMapOvr>
  <mc:AlternateContent xmlns:mc="http://schemas.openxmlformats.org/markup-compatibility/2006" xmlns:p14="http://schemas.microsoft.com/office/powerpoint/2010/main">
    <mc:Choice Requires="p14">
      <p:transition spd="slow" p14:dur="4000">
        <p:wheel spokes="1"/>
      </p:transition>
    </mc:Choice>
    <mc:Fallback xmlns="">
      <p:transition spd="slow">
        <p:wheel spokes="1"/>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520"/>
            <a:ext cx="7037900" cy="1049235"/>
          </a:xfrm>
        </p:spPr>
        <p:txBody>
          <a:bodyPr>
            <a:noAutofit/>
          </a:bodyPr>
          <a:lstStyle/>
          <a:p>
            <a:r>
              <a:rPr lang="en-US" sz="3600" dirty="0" smtClean="0">
                <a:latin typeface="Arial" panose="020B0604020202020204" pitchFamily="34" charset="0"/>
                <a:cs typeface="Arial" panose="020B0604020202020204" pitchFamily="34" charset="0"/>
              </a:rPr>
              <a:t>Expected learning outcomes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US" dirty="0">
                <a:latin typeface="Arial" panose="020B0604020202020204" pitchFamily="34" charset="0"/>
                <a:cs typeface="Arial" panose="020B0604020202020204" pitchFamily="34" charset="0"/>
              </a:rPr>
              <a:t>By the end of </a:t>
            </a:r>
            <a:r>
              <a:rPr lang="en-US" dirty="0" smtClean="0">
                <a:latin typeface="Arial" panose="020B0604020202020204" pitchFamily="34" charset="0"/>
                <a:cs typeface="Arial" panose="020B0604020202020204" pitchFamily="34" charset="0"/>
              </a:rPr>
              <a:t>this lesson, you </a:t>
            </a:r>
            <a:r>
              <a:rPr lang="en-US" dirty="0">
                <a:latin typeface="Arial" panose="020B0604020202020204" pitchFamily="34" charset="0"/>
                <a:cs typeface="Arial" panose="020B0604020202020204" pitchFamily="34" charset="0"/>
              </a:rPr>
              <a:t>will be able to;</a:t>
            </a:r>
          </a:p>
          <a:p>
            <a:pPr lvl="0" hangingPunct="0">
              <a:buFont typeface="Wingdings" panose="05000000000000000000" pitchFamily="2" charset="2"/>
              <a:buChar char="Ø"/>
            </a:pPr>
            <a:r>
              <a:rPr lang="en-US" dirty="0" err="1" smtClean="0">
                <a:latin typeface="Arial" panose="020B0604020202020204" pitchFamily="34" charset="0"/>
                <a:cs typeface="Arial" panose="020B0604020202020204" pitchFamily="34" charset="0"/>
              </a:rPr>
              <a:t>Operationalise</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break down abstract concepts/variables into observable </a:t>
            </a:r>
            <a:r>
              <a:rPr lang="en-US" dirty="0" err="1">
                <a:latin typeface="Arial" panose="020B0604020202020204" pitchFamily="34" charset="0"/>
                <a:cs typeface="Arial" panose="020B0604020202020204" pitchFamily="34" charset="0"/>
              </a:rPr>
              <a:t>behaviour</a:t>
            </a:r>
            <a:endParaRPr lang="en-US" dirty="0">
              <a:latin typeface="Arial" panose="020B0604020202020204" pitchFamily="34" charset="0"/>
              <a:cs typeface="Arial" panose="020B0604020202020204" pitchFamily="34" charset="0"/>
            </a:endParaRPr>
          </a:p>
          <a:p>
            <a:pPr lvl="0" hangingPunct="0">
              <a:buFont typeface="Wingdings" panose="05000000000000000000" pitchFamily="2" charset="2"/>
              <a:buChar char="Ø"/>
            </a:pPr>
            <a:r>
              <a:rPr lang="en-US" dirty="0" smtClean="0">
                <a:latin typeface="Arial" panose="020B0604020202020204" pitchFamily="34" charset="0"/>
                <a:cs typeface="Arial" panose="020B0604020202020204" pitchFamily="34" charset="0"/>
              </a:rPr>
              <a:t>Incorporate </a:t>
            </a:r>
            <a:r>
              <a:rPr lang="en-US" dirty="0">
                <a:latin typeface="Arial" panose="020B0604020202020204" pitchFamily="34" charset="0"/>
                <a:cs typeface="Arial" panose="020B0604020202020204" pitchFamily="34" charset="0"/>
              </a:rPr>
              <a:t>appropriate scales of measurements while designing data collection instruments or </a:t>
            </a:r>
            <a:r>
              <a:rPr lang="en-US" dirty="0" smtClean="0">
                <a:latin typeface="Arial" panose="020B0604020202020204" pitchFamily="34" charset="0"/>
                <a:cs typeface="Arial" panose="020B0604020202020204" pitchFamily="34" charset="0"/>
              </a:rPr>
              <a:t>tools</a:t>
            </a:r>
          </a:p>
          <a:p>
            <a:pPr lvl="0" hangingPunct="0">
              <a:buFont typeface="Wingdings" panose="05000000000000000000" pitchFamily="2" charset="2"/>
              <a:buChar char="Ø"/>
            </a:pPr>
            <a:r>
              <a:rPr lang="en-US" dirty="0" smtClean="0">
                <a:latin typeface="Arial" panose="020B0604020202020204" pitchFamily="34" charset="0"/>
                <a:cs typeface="Arial" panose="020B0604020202020204" pitchFamily="34" charset="0"/>
              </a:rPr>
              <a:t>Minimize measurement error while designing data collection instruments.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2</a:t>
            </a:fld>
            <a:endParaRPr lang="en-US" dirty="0"/>
          </a:p>
        </p:txBody>
      </p:sp>
    </p:spTree>
    <p:extLst>
      <p:ext uri="{BB962C8B-B14F-4D97-AF65-F5344CB8AC3E}">
        <p14:creationId xmlns:p14="http://schemas.microsoft.com/office/powerpoint/2010/main" val="1503298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drap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One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Introduction </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Conceptualization</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Operationalization</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Nominal Scale</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Ordinal scale</a:t>
            </a:r>
          </a:p>
          <a:p>
            <a:pPr algn="just">
              <a:lnSpc>
                <a:spcPct val="150000"/>
              </a:lnSpc>
              <a:buFont typeface="Wingdings" panose="05000000000000000000" pitchFamily="2" charset="2"/>
              <a:buChar char="Ø"/>
            </a:pPr>
            <a:r>
              <a:rPr lang="en-US" dirty="0" smtClean="0">
                <a:latin typeface="Arial" panose="020B0604020202020204" pitchFamily="34" charset="0"/>
                <a:cs typeface="Arial" panose="020B0604020202020204" pitchFamily="34" charset="0"/>
              </a:rPr>
              <a:t>Interval scale</a:t>
            </a:r>
          </a:p>
        </p:txBody>
      </p:sp>
      <p:sp>
        <p:nvSpPr>
          <p:cNvPr id="4" name="Slide Number Placeholder 3"/>
          <p:cNvSpPr>
            <a:spLocks noGrp="1"/>
          </p:cNvSpPr>
          <p:nvPr>
            <p:ph type="sldNum" sz="quarter" idx="12"/>
          </p:nvPr>
        </p:nvSpPr>
        <p:spPr/>
        <p:txBody>
          <a:bodyPr/>
          <a:lstStyle/>
          <a:p>
            <a:fld id="{4FAB73BC-B049-4115-A692-8D63A059BFB8}" type="slidenum">
              <a:rPr lang="en-US" smtClean="0"/>
              <a:t>3</a:t>
            </a:fld>
            <a:endParaRPr lang="en-US" dirty="0"/>
          </a:p>
        </p:txBody>
      </p:sp>
    </p:spTree>
    <p:extLst>
      <p:ext uri="{BB962C8B-B14F-4D97-AF65-F5344CB8AC3E}">
        <p14:creationId xmlns:p14="http://schemas.microsoft.com/office/powerpoint/2010/main" val="32769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airplan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Introduction</a:t>
            </a:r>
            <a:r>
              <a:rPr lang="en-US" sz="3600" dirty="0" smtClean="0"/>
              <a:t> </a:t>
            </a:r>
            <a:endParaRPr lang="en-US" sz="3600" dirty="0"/>
          </a:p>
        </p:txBody>
      </p:sp>
      <p:sp>
        <p:nvSpPr>
          <p:cNvPr id="3" name="Content Placeholder 2"/>
          <p:cNvSpPr>
            <a:spLocks noGrp="1"/>
          </p:cNvSpPr>
          <p:nvPr>
            <p:ph idx="1"/>
          </p:nvPr>
        </p:nvSpPr>
        <p:spPr/>
        <p:txBody>
          <a:bodyPr>
            <a:normAutofit lnSpcReduction="10000"/>
          </a:bodyPr>
          <a:lstStyle/>
          <a:p>
            <a:pPr algn="just">
              <a:lnSpc>
                <a:spcPct val="150000"/>
              </a:lnSpc>
            </a:pPr>
            <a:r>
              <a:rPr lang="en-GB" b="1" dirty="0" smtClean="0">
                <a:latin typeface="Arial" panose="020B0604020202020204" pitchFamily="34" charset="0"/>
                <a:cs typeface="Arial" panose="020B0604020202020204" pitchFamily="34" charset="0"/>
              </a:rPr>
              <a:t>Measurement </a:t>
            </a:r>
            <a:r>
              <a:rPr lang="en-GB" dirty="0" smtClean="0">
                <a:latin typeface="Arial" panose="020B0604020202020204" pitchFamily="34" charset="0"/>
                <a:cs typeface="Arial" panose="020B0604020202020204" pitchFamily="34" charset="0"/>
              </a:rPr>
              <a:t>refers </a:t>
            </a:r>
            <a:r>
              <a:rPr lang="en-GB" dirty="0">
                <a:latin typeface="Arial" panose="020B0604020202020204" pitchFamily="34" charset="0"/>
                <a:cs typeface="Arial" panose="020B0604020202020204" pitchFamily="34" charset="0"/>
              </a:rPr>
              <a:t>to the process of assigning values to objects of observation.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the process of quantifying or scoring a subject’s performance or response. </a:t>
            </a:r>
            <a:endParaRPr lang="en-GB" dirty="0" smtClean="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also a standardized process of assigning numbers or other symbols to certain characteristics of objects of interests according to pre-specified rules.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a:t>
            </a:fld>
            <a:endParaRPr lang="en-US" dirty="0"/>
          </a:p>
        </p:txBody>
      </p:sp>
    </p:spTree>
    <p:extLst>
      <p:ext uri="{BB962C8B-B14F-4D97-AF65-F5344CB8AC3E}">
        <p14:creationId xmlns:p14="http://schemas.microsoft.com/office/powerpoint/2010/main" val="15793619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Conceptualization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lvl="0" algn="just">
              <a:lnSpc>
                <a:spcPct val="150000"/>
              </a:lnSpc>
            </a:pPr>
            <a:r>
              <a:rPr lang="en-US" dirty="0" smtClean="0">
                <a:latin typeface="Arial" panose="020B0604020202020204" pitchFamily="34" charset="0"/>
                <a:cs typeface="Arial" panose="020B0604020202020204" pitchFamily="34" charset="0"/>
              </a:rPr>
              <a:t>This is defining </a:t>
            </a:r>
            <a:r>
              <a:rPr lang="en-US" dirty="0">
                <a:latin typeface="Arial" panose="020B0604020202020204" pitchFamily="34" charset="0"/>
                <a:cs typeface="Arial" panose="020B0604020202020204" pitchFamily="34" charset="0"/>
              </a:rPr>
              <a:t>what is to be measured in clear, theoretical terms. </a:t>
            </a:r>
            <a:endParaRPr lang="en-US" dirty="0" smtClean="0">
              <a:latin typeface="Arial" panose="020B0604020202020204" pitchFamily="34" charset="0"/>
              <a:cs typeface="Arial" panose="020B0604020202020204" pitchFamily="34" charset="0"/>
            </a:endParaRPr>
          </a:p>
          <a:p>
            <a:pPr lvl="0"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involves specifying the abstract concepts or constructs (e.g., intelligence, satisfaction) to be studied.</a:t>
            </a:r>
          </a:p>
        </p:txBody>
      </p:sp>
      <p:sp>
        <p:nvSpPr>
          <p:cNvPr id="4" name="Slide Number Placeholder 3"/>
          <p:cNvSpPr>
            <a:spLocks noGrp="1"/>
          </p:cNvSpPr>
          <p:nvPr>
            <p:ph type="sldNum" sz="quarter" idx="12"/>
          </p:nvPr>
        </p:nvSpPr>
        <p:spPr/>
        <p:txBody>
          <a:bodyPr/>
          <a:lstStyle/>
          <a:p>
            <a:fld id="{4FAB73BC-B049-4115-A692-8D63A059BFB8}" type="slidenum">
              <a:rPr lang="en-US" smtClean="0"/>
              <a:t>5</a:t>
            </a:fld>
            <a:endParaRPr lang="en-US" dirty="0"/>
          </a:p>
        </p:txBody>
      </p:sp>
    </p:spTree>
    <p:extLst>
      <p:ext uri="{BB962C8B-B14F-4D97-AF65-F5344CB8AC3E}">
        <p14:creationId xmlns:p14="http://schemas.microsoft.com/office/powerpoint/2010/main" val="2401319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Operationalization</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49357" y="1853755"/>
            <a:ext cx="7527233" cy="3450613"/>
          </a:xfrm>
        </p:spPr>
        <p:txBody>
          <a:bodyPr>
            <a:noAutofit/>
          </a:bodyPr>
          <a:lstStyle/>
          <a:p>
            <a:pPr algn="just">
              <a:lnSpc>
                <a:spcPct val="100000"/>
              </a:lnSpc>
            </a:pPr>
            <a:r>
              <a:rPr lang="en-GB" dirty="0">
                <a:latin typeface="Arial" panose="020B0604020202020204" pitchFamily="34" charset="0"/>
                <a:cs typeface="Arial" panose="020B0604020202020204" pitchFamily="34" charset="0"/>
              </a:rPr>
              <a:t>In </a:t>
            </a:r>
            <a:r>
              <a:rPr lang="en-GB" dirty="0" smtClean="0">
                <a:latin typeface="Arial" panose="020B0604020202020204" pitchFamily="34" charset="0"/>
                <a:cs typeface="Arial" panose="020B0604020202020204" pitchFamily="34" charset="0"/>
              </a:rPr>
              <a:t>research</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at times we </a:t>
            </a:r>
            <a:r>
              <a:rPr lang="en-GB" dirty="0">
                <a:latin typeface="Arial" panose="020B0604020202020204" pitchFamily="34" charset="0"/>
                <a:cs typeface="Arial" panose="020B0604020202020204" pitchFamily="34" charset="0"/>
              </a:rPr>
              <a:t>deal with people’s subjective feelings, attitudes and perceptions, whose measurement is difficult.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There </a:t>
            </a:r>
            <a:r>
              <a:rPr lang="en-GB" dirty="0">
                <a:latin typeface="Arial" panose="020B0604020202020204" pitchFamily="34" charset="0"/>
                <a:cs typeface="Arial" panose="020B0604020202020204" pitchFamily="34" charset="0"/>
              </a:rPr>
              <a:t>is lack of objective physical measuring devises to measure such subjective feelings, attitudes and </a:t>
            </a:r>
            <a:r>
              <a:rPr lang="en-GB" dirty="0" smtClean="0">
                <a:latin typeface="Arial" panose="020B0604020202020204" pitchFamily="34" charset="0"/>
                <a:cs typeface="Arial" panose="020B0604020202020204" pitchFamily="34" charset="0"/>
              </a:rPr>
              <a:t>perceptions.</a:t>
            </a:r>
          </a:p>
          <a:p>
            <a:pPr algn="just">
              <a:lnSpc>
                <a:spcPct val="100000"/>
              </a:lnSpc>
            </a:pPr>
            <a:r>
              <a:rPr lang="en-US" dirty="0">
                <a:latin typeface="Arial" panose="020B0604020202020204" pitchFamily="34" charset="0"/>
                <a:cs typeface="Arial" panose="020B0604020202020204" pitchFamily="34" charset="0"/>
              </a:rPr>
              <a:t>Translating these concepts into measurable variables involves defining how the concept will be measured in practical, observable terms (e.g., IQ tests for intelligence, surveys for satisfaction</a:t>
            </a:r>
            <a:r>
              <a:rPr lang="en-US" dirty="0" smtClean="0">
                <a:latin typeface="Arial" panose="020B0604020202020204" pitchFamily="34" charset="0"/>
                <a:cs typeface="Arial" panose="020B0604020202020204" pitchFamily="34" charset="0"/>
              </a:rPr>
              <a:t>).</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One </a:t>
            </a:r>
            <a:r>
              <a:rPr lang="en-GB" dirty="0">
                <a:latin typeface="Arial" panose="020B0604020202020204" pitchFamily="34" charset="0"/>
                <a:cs typeface="Arial" panose="020B0604020202020204" pitchFamily="34" charset="0"/>
              </a:rPr>
              <a:t>technique is to reduce the abstract concepts to observable behaviour and characteristics,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operationalising them. </a:t>
            </a:r>
            <a:endParaRPr lang="en-GB" dirty="0" smtClean="0">
              <a:latin typeface="Arial" panose="020B0604020202020204" pitchFamily="34" charset="0"/>
              <a:cs typeface="Arial" panose="020B0604020202020204" pitchFamily="34" charset="0"/>
            </a:endParaRPr>
          </a:p>
          <a:p>
            <a:pPr algn="just">
              <a:lnSpc>
                <a:spcPct val="100000"/>
              </a:lnSpc>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6</a:t>
            </a:fld>
            <a:endParaRPr lang="en-US" dirty="0"/>
          </a:p>
        </p:txBody>
      </p:sp>
    </p:spTree>
    <p:extLst>
      <p:ext uri="{BB962C8B-B14F-4D97-AF65-F5344CB8AC3E}">
        <p14:creationId xmlns:p14="http://schemas.microsoft.com/office/powerpoint/2010/main" val="38751761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latin typeface="Arial" panose="020B0604020202020204" pitchFamily="34" charset="0"/>
                <a:cs typeface="Arial" panose="020B0604020202020204" pitchFamily="34" charset="0"/>
              </a:rPr>
              <a:t>The Process of Operationalising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50000"/>
              </a:lnSpc>
              <a:buNone/>
            </a:pPr>
            <a:r>
              <a:rPr lang="en-GB" dirty="0">
                <a:latin typeface="Arial" panose="020B0604020202020204" pitchFamily="34" charset="0"/>
                <a:cs typeface="Arial" panose="020B0604020202020204" pitchFamily="34" charset="0"/>
              </a:rPr>
              <a:t>Operationalising involves the following steps;</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1. Identify the concept (variable) to be operationalised. </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2. Identify the elements or behavioural dimensions or facets or characteristics that we would hope to find in people or elements with that attribute. </a:t>
            </a:r>
            <a:endParaRPr lang="en-US" dirty="0">
              <a:latin typeface="Arial" panose="020B0604020202020204" pitchFamily="34" charset="0"/>
              <a:cs typeface="Arial" panose="020B0604020202020204" pitchFamily="34" charset="0"/>
            </a:endParaRPr>
          </a:p>
          <a:p>
            <a:pPr algn="just">
              <a:lnSpc>
                <a:spcPct val="150000"/>
              </a:lnSpc>
            </a:pPr>
            <a:r>
              <a:rPr lang="en-GB" dirty="0">
                <a:latin typeface="Arial" panose="020B0604020202020204" pitchFamily="34" charset="0"/>
                <a:cs typeface="Arial" panose="020B0604020202020204" pitchFamily="34" charset="0"/>
              </a:rPr>
              <a:t>3. Examining each of the five dimensions and break it further into its elements.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7</a:t>
            </a:fld>
            <a:endParaRPr lang="en-US" dirty="0"/>
          </a:p>
        </p:txBody>
      </p:sp>
    </p:spTree>
    <p:extLst>
      <p:ext uri="{BB962C8B-B14F-4D97-AF65-F5344CB8AC3E}">
        <p14:creationId xmlns:p14="http://schemas.microsoft.com/office/powerpoint/2010/main" val="3375745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latin typeface="Arial" panose="020B0604020202020204" pitchFamily="34" charset="0"/>
                <a:cs typeface="Arial" panose="020B0604020202020204" pitchFamily="34" charset="0"/>
              </a:rPr>
              <a:t>The Process of Operationalising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50000"/>
              </a:lnSpc>
              <a:buNone/>
            </a:pPr>
            <a:r>
              <a:rPr lang="en-GB" dirty="0">
                <a:latin typeface="Arial" panose="020B0604020202020204" pitchFamily="34" charset="0"/>
                <a:cs typeface="Arial" panose="020B0604020202020204" pitchFamily="34" charset="0"/>
              </a:rPr>
              <a:t>Operationalising involves the following steps;</a:t>
            </a:r>
            <a:endParaRPr lang="en-US" dirty="0">
              <a:latin typeface="Arial" panose="020B0604020202020204" pitchFamily="34" charset="0"/>
              <a:cs typeface="Arial" panose="020B0604020202020204" pitchFamily="34" charset="0"/>
            </a:endParaRPr>
          </a:p>
          <a:p>
            <a:pPr algn="just">
              <a:lnSpc>
                <a:spcPct val="150000"/>
              </a:lnSpc>
            </a:pPr>
            <a:r>
              <a:rPr lang="en-GB" dirty="0" smtClean="0">
                <a:latin typeface="Arial" panose="020B0604020202020204" pitchFamily="34" charset="0"/>
                <a:cs typeface="Arial" panose="020B0604020202020204" pitchFamily="34" charset="0"/>
              </a:rPr>
              <a:t>4</a:t>
            </a:r>
            <a:r>
              <a:rPr lang="en-GB" dirty="0">
                <a:latin typeface="Arial" panose="020B0604020202020204" pitchFamily="34" charset="0"/>
                <a:cs typeface="Arial" panose="020B0604020202020204" pitchFamily="34" charset="0"/>
              </a:rPr>
              <a:t>. Having operationalised the concept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achievement motivation above), by reducing its level of abstraction to observable behaviours, it is possible to develop a good measure to tap the concept. Its usefulness is that others could use the same measure thus ensuring replicability. This is done by developing a scale of measurement for each aspect.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8</a:t>
            </a:fld>
            <a:endParaRPr lang="en-US" dirty="0"/>
          </a:p>
        </p:txBody>
      </p:sp>
    </p:spTree>
    <p:extLst>
      <p:ext uri="{BB962C8B-B14F-4D97-AF65-F5344CB8AC3E}">
        <p14:creationId xmlns:p14="http://schemas.microsoft.com/office/powerpoint/2010/main" val="3443611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Scales of Measurement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20417" y="1853755"/>
            <a:ext cx="7209183" cy="4109723"/>
          </a:xfrm>
        </p:spPr>
        <p:txBody>
          <a:bodyPr>
            <a:normAutofit lnSpcReduction="10000"/>
          </a:bodyPr>
          <a:lstStyle/>
          <a:p>
            <a:pPr algn="just">
              <a:lnSpc>
                <a:spcPct val="160000"/>
              </a:lnSpc>
            </a:pPr>
            <a:r>
              <a:rPr lang="en-GB" dirty="0">
                <a:latin typeface="Arial" panose="020B0604020202020204" pitchFamily="34" charset="0"/>
                <a:cs typeface="Arial" panose="020B0604020202020204" pitchFamily="34" charset="0"/>
              </a:rPr>
              <a:t>A scale is a tool or mechanism by which individuals are distinguished on how they differ from one another on the variables of interest to our study</a:t>
            </a:r>
            <a:r>
              <a:rPr lang="en-GB" dirty="0" smtClean="0">
                <a:latin typeface="Arial" panose="020B0604020202020204" pitchFamily="34" charset="0"/>
                <a:cs typeface="Arial" panose="020B0604020202020204" pitchFamily="34" charset="0"/>
              </a:rPr>
              <a:t>.</a:t>
            </a:r>
          </a:p>
          <a:p>
            <a:pPr algn="just">
              <a:lnSpc>
                <a:spcPct val="160000"/>
              </a:lnSpc>
            </a:pPr>
            <a:r>
              <a:rPr lang="en-US" dirty="0">
                <a:latin typeface="Arial" panose="020B0604020202020204" pitchFamily="34" charset="0"/>
                <a:cs typeface="Arial" panose="020B0604020202020204" pitchFamily="34" charset="0"/>
              </a:rPr>
              <a:t>Understanding these scales is crucial because they determine the types of statistical analyses that can be performed</a:t>
            </a:r>
            <a:r>
              <a:rPr lang="en-US" dirty="0" smtClean="0">
                <a:latin typeface="Arial" panose="020B0604020202020204" pitchFamily="34" charset="0"/>
                <a:cs typeface="Arial" panose="020B0604020202020204" pitchFamily="34" charset="0"/>
              </a:rPr>
              <a:t>.</a:t>
            </a:r>
          </a:p>
          <a:p>
            <a:pPr algn="just">
              <a:lnSpc>
                <a:spcPct val="160000"/>
              </a:lnSpc>
            </a:pPr>
            <a:r>
              <a:rPr lang="en-GB" dirty="0">
                <a:latin typeface="Arial" panose="020B0604020202020204" pitchFamily="34" charset="0"/>
                <a:cs typeface="Arial" panose="020B0604020202020204" pitchFamily="34" charset="0"/>
              </a:rPr>
              <a:t>There are 4 levels of scales of measurement namely; </a:t>
            </a:r>
            <a:r>
              <a:rPr lang="en-GB" dirty="0" smtClean="0">
                <a:latin typeface="Arial" panose="020B0604020202020204" pitchFamily="34" charset="0"/>
                <a:cs typeface="Arial" panose="020B0604020202020204" pitchFamily="34" charset="0"/>
              </a:rPr>
              <a:t>Nominal scale, Ordinal </a:t>
            </a:r>
            <a:r>
              <a:rPr lang="en-GB" dirty="0">
                <a:latin typeface="Arial" panose="020B0604020202020204" pitchFamily="34" charset="0"/>
                <a:cs typeface="Arial" panose="020B0604020202020204" pitchFamily="34" charset="0"/>
              </a:rPr>
              <a:t>scale </a:t>
            </a:r>
            <a:r>
              <a:rPr lang="en-GB" dirty="0" smtClean="0">
                <a:latin typeface="Arial" panose="020B0604020202020204" pitchFamily="34" charset="0"/>
                <a:cs typeface="Arial" panose="020B0604020202020204" pitchFamily="34" charset="0"/>
              </a:rPr>
              <a:t>,Interval scale, and Ratio </a:t>
            </a:r>
            <a:r>
              <a:rPr lang="en-GB" dirty="0">
                <a:latin typeface="Arial" panose="020B0604020202020204" pitchFamily="34" charset="0"/>
                <a:cs typeface="Arial" panose="020B0604020202020204" pitchFamily="34" charset="0"/>
              </a:rPr>
              <a:t>scale</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9</a:t>
            </a:fld>
            <a:endParaRPr lang="en-US" dirty="0"/>
          </a:p>
        </p:txBody>
      </p:sp>
    </p:spTree>
    <p:extLst>
      <p:ext uri="{BB962C8B-B14F-4D97-AF65-F5344CB8AC3E}">
        <p14:creationId xmlns:p14="http://schemas.microsoft.com/office/powerpoint/2010/main" val="2447563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Nominal </a:t>
            </a:r>
            <a:r>
              <a:rPr lang="en-GB" sz="3600" b="1" dirty="0">
                <a:latin typeface="Arial" panose="020B0604020202020204" pitchFamily="34" charset="0"/>
                <a:cs typeface="Arial" panose="020B0604020202020204" pitchFamily="34" charset="0"/>
              </a:rPr>
              <a:t>scale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97565" y="1853755"/>
            <a:ext cx="7871791" cy="3450613"/>
          </a:xfrm>
        </p:spPr>
        <p:txBody>
          <a:bodyPr>
            <a:noAutofit/>
          </a:bodyPr>
          <a:lstStyle/>
          <a:p>
            <a:pPr algn="just">
              <a:lnSpc>
                <a:spcPct val="100000"/>
              </a:lnSpc>
            </a:pPr>
            <a:r>
              <a:rPr lang="en-GB" dirty="0" smtClean="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nominal </a:t>
            </a:r>
            <a:r>
              <a:rPr lang="en-GB" dirty="0" smtClean="0">
                <a:latin typeface="Arial" panose="020B0604020202020204" pitchFamily="34" charset="0"/>
                <a:cs typeface="Arial" panose="020B0604020202020204" pitchFamily="34" charset="0"/>
              </a:rPr>
              <a:t>scale is </a:t>
            </a:r>
            <a:r>
              <a:rPr lang="en-GB" dirty="0">
                <a:latin typeface="Arial" panose="020B0604020202020204" pitchFamily="34" charset="0"/>
                <a:cs typeface="Arial" panose="020B0604020202020204" pitchFamily="34" charset="0"/>
              </a:rPr>
              <a:t>simply some placing of data into categories, without any order or structure.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Nominal </a:t>
            </a:r>
            <a:r>
              <a:rPr lang="en-GB" dirty="0">
                <a:latin typeface="Arial" panose="020B0604020202020204" pitchFamily="34" charset="0"/>
                <a:cs typeface="Arial" panose="020B0604020202020204" pitchFamily="34" charset="0"/>
              </a:rPr>
              <a:t>scales categorise individuals or objects into non-overlapping mutually exclusive and collectively exhaustive groups.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The </a:t>
            </a:r>
            <a:r>
              <a:rPr lang="en-GB" dirty="0">
                <a:latin typeface="Arial" panose="020B0604020202020204" pitchFamily="34" charset="0"/>
                <a:cs typeface="Arial" panose="020B0604020202020204" pitchFamily="34" charset="0"/>
              </a:rPr>
              <a:t>number of observations from each category may be added to form a frequency distribution. </a:t>
            </a:r>
            <a:endParaRPr lang="en-GB" dirty="0" smtClean="0">
              <a:latin typeface="Arial" panose="020B0604020202020204" pitchFamily="34" charset="0"/>
              <a:cs typeface="Arial" panose="020B0604020202020204" pitchFamily="34" charset="0"/>
            </a:endParaRPr>
          </a:p>
          <a:p>
            <a:pPr algn="just">
              <a:lnSpc>
                <a:spcPct val="100000"/>
              </a:lnSpc>
            </a:pPr>
            <a:r>
              <a:rPr lang="en-GB" dirty="0" smtClean="0">
                <a:latin typeface="Arial" panose="020B0604020202020204" pitchFamily="34" charset="0"/>
                <a:cs typeface="Arial" panose="020B0604020202020204" pitchFamily="34" charset="0"/>
              </a:rPr>
              <a:t>For </a:t>
            </a:r>
            <a:r>
              <a:rPr lang="en-GB" dirty="0">
                <a:latin typeface="Arial" panose="020B0604020202020204" pitchFamily="34" charset="0"/>
                <a:cs typeface="Arial" panose="020B0604020202020204" pitchFamily="34" charset="0"/>
              </a:rPr>
              <a:t>example with respect to the variable of gender, respondents can be grouped into two categories </a:t>
            </a:r>
            <a:r>
              <a:rPr lang="en-GB" dirty="0" err="1">
                <a:latin typeface="Arial" panose="020B0604020202020204" pitchFamily="34" charset="0"/>
                <a:cs typeface="Arial" panose="020B0604020202020204" pitchFamily="34" charset="0"/>
              </a:rPr>
              <a:t>ie</a:t>
            </a:r>
            <a:r>
              <a:rPr lang="en-GB" dirty="0">
                <a:latin typeface="Arial" panose="020B0604020202020204" pitchFamily="34" charset="0"/>
                <a:cs typeface="Arial" panose="020B0604020202020204" pitchFamily="34" charset="0"/>
              </a:rPr>
              <a:t> male and female. These two groups can be assigned code numbers 1 and 2. These numbers serve as simple and convenient category labels with no intrinsic value and therefore no arithmetic operations can be done on them.</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10</a:t>
            </a:fld>
            <a:endParaRPr lang="en-US" dirty="0"/>
          </a:p>
        </p:txBody>
      </p:sp>
    </p:spTree>
    <p:extLst>
      <p:ext uri="{BB962C8B-B14F-4D97-AF65-F5344CB8AC3E}">
        <p14:creationId xmlns:p14="http://schemas.microsoft.com/office/powerpoint/2010/main" val="3025648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Characteristics of the Nominal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Categorization:</a:t>
            </a:r>
            <a:r>
              <a:rPr lang="en-US" dirty="0">
                <a:latin typeface="Arial" panose="020B0604020202020204" pitchFamily="34" charset="0"/>
                <a:cs typeface="Arial" panose="020B0604020202020204" pitchFamily="34" charset="0"/>
              </a:rPr>
              <a:t> The nominal scale classifies data into distinct categories. Each category is unique and does not overlap with others.</a:t>
            </a:r>
          </a:p>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No Order:</a:t>
            </a:r>
            <a:r>
              <a:rPr lang="en-US" dirty="0">
                <a:latin typeface="Arial" panose="020B0604020202020204" pitchFamily="34" charset="0"/>
                <a:cs typeface="Arial" panose="020B0604020202020204" pitchFamily="34" charset="0"/>
              </a:rPr>
              <a:t> There is no inherent order or ranking among the categories. The numbers or labels assigned to categories are arbitrary.</a:t>
            </a:r>
          </a:p>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Mutual Exclusivity:</a:t>
            </a:r>
            <a:r>
              <a:rPr lang="en-US" dirty="0">
                <a:latin typeface="Arial" panose="020B0604020202020204" pitchFamily="34" charset="0"/>
                <a:cs typeface="Arial" panose="020B0604020202020204" pitchFamily="34" charset="0"/>
              </a:rPr>
              <a:t> Each data point belongs to one and only one category.</a:t>
            </a:r>
          </a:p>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Collective Exhaustiveness:</a:t>
            </a:r>
            <a:r>
              <a:rPr lang="en-US" dirty="0">
                <a:latin typeface="Arial" panose="020B0604020202020204" pitchFamily="34" charset="0"/>
                <a:cs typeface="Arial" panose="020B0604020202020204" pitchFamily="34" charset="0"/>
              </a:rPr>
              <a:t> All possible categories are represented, covering all potential cases.</a:t>
            </a:r>
          </a:p>
        </p:txBody>
      </p:sp>
      <p:sp>
        <p:nvSpPr>
          <p:cNvPr id="4" name="Slide Number Placeholder 3"/>
          <p:cNvSpPr>
            <a:spLocks noGrp="1"/>
          </p:cNvSpPr>
          <p:nvPr>
            <p:ph type="sldNum" sz="quarter" idx="12"/>
          </p:nvPr>
        </p:nvSpPr>
        <p:spPr/>
        <p:txBody>
          <a:bodyPr/>
          <a:lstStyle/>
          <a:p>
            <a:fld id="{4FAB73BC-B049-4115-A692-8D63A059BFB8}" type="slidenum">
              <a:rPr lang="en-US" smtClean="0"/>
              <a:t>11</a:t>
            </a:fld>
            <a:endParaRPr lang="en-US" dirty="0"/>
          </a:p>
        </p:txBody>
      </p:sp>
    </p:spTree>
    <p:extLst>
      <p:ext uri="{BB962C8B-B14F-4D97-AF65-F5344CB8AC3E}">
        <p14:creationId xmlns:p14="http://schemas.microsoft.com/office/powerpoint/2010/main" val="42108929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Examples of Nominal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lvl="0"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Gender</a:t>
            </a:r>
            <a:r>
              <a:rPr lang="en-US" b="1"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Male, Female, Non-binary</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Marital Status:</a:t>
            </a:r>
            <a:r>
              <a:rPr lang="en-US" dirty="0">
                <a:latin typeface="Arial" panose="020B0604020202020204" pitchFamily="34" charset="0"/>
                <a:cs typeface="Arial" panose="020B0604020202020204" pitchFamily="34" charset="0"/>
              </a:rPr>
              <a:t> Single, Married, Divorced, Widowed</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Blood Type:</a:t>
            </a:r>
            <a:r>
              <a:rPr lang="en-US" dirty="0">
                <a:latin typeface="Arial" panose="020B0604020202020204" pitchFamily="34" charset="0"/>
                <a:cs typeface="Arial" panose="020B0604020202020204" pitchFamily="34" charset="0"/>
              </a:rPr>
              <a:t> A, B, AB, O</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Hair Color:</a:t>
            </a:r>
            <a:r>
              <a:rPr lang="en-US" dirty="0">
                <a:latin typeface="Arial" panose="020B0604020202020204" pitchFamily="34" charset="0"/>
                <a:cs typeface="Arial" panose="020B0604020202020204" pitchFamily="34" charset="0"/>
              </a:rPr>
              <a:t> Blonde, Brown, Black, Red</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Nationality:</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Kenyan, </a:t>
            </a:r>
            <a:r>
              <a:rPr lang="en-US" dirty="0">
                <a:latin typeface="Arial" panose="020B0604020202020204" pitchFamily="34" charset="0"/>
                <a:cs typeface="Arial" panose="020B0604020202020204" pitchFamily="34" charset="0"/>
              </a:rPr>
              <a:t>Canadian, </a:t>
            </a:r>
            <a:r>
              <a:rPr lang="en-US" dirty="0" smtClean="0">
                <a:latin typeface="Arial" panose="020B0604020202020204" pitchFamily="34" charset="0"/>
                <a:cs typeface="Arial" panose="020B0604020202020204" pitchFamily="34" charset="0"/>
              </a:rPr>
              <a:t>Korean, </a:t>
            </a:r>
            <a:r>
              <a:rPr lang="en-US" dirty="0">
                <a:latin typeface="Arial" panose="020B0604020202020204" pitchFamily="34" charset="0"/>
                <a:cs typeface="Arial" panose="020B0604020202020204" pitchFamily="34" charset="0"/>
              </a:rPr>
              <a:t>Japanese</a:t>
            </a:r>
          </a:p>
        </p:txBody>
      </p:sp>
      <p:sp>
        <p:nvSpPr>
          <p:cNvPr id="4" name="Slide Number Placeholder 3"/>
          <p:cNvSpPr>
            <a:spLocks noGrp="1"/>
          </p:cNvSpPr>
          <p:nvPr>
            <p:ph type="sldNum" sz="quarter" idx="12"/>
          </p:nvPr>
        </p:nvSpPr>
        <p:spPr/>
        <p:txBody>
          <a:bodyPr/>
          <a:lstStyle/>
          <a:p>
            <a:fld id="{4FAB73BC-B049-4115-A692-8D63A059BFB8}" type="slidenum">
              <a:rPr lang="en-US" smtClean="0"/>
              <a:t>12</a:t>
            </a:fld>
            <a:endParaRPr lang="en-US" dirty="0"/>
          </a:p>
        </p:txBody>
      </p:sp>
    </p:spTree>
    <p:extLst>
      <p:ext uri="{BB962C8B-B14F-4D97-AF65-F5344CB8AC3E}">
        <p14:creationId xmlns:p14="http://schemas.microsoft.com/office/powerpoint/2010/main" val="9814688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Statistical Operations for Nominal Data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00000"/>
              </a:lnSpc>
              <a:buNone/>
            </a:pPr>
            <a:r>
              <a:rPr lang="en-US" dirty="0" smtClean="0">
                <a:latin typeface="Arial" panose="020B0604020202020204" pitchFamily="34" charset="0"/>
                <a:cs typeface="Arial" panose="020B0604020202020204" pitchFamily="34" charset="0"/>
              </a:rPr>
              <a:t>Since </a:t>
            </a:r>
            <a:r>
              <a:rPr lang="en-US" dirty="0">
                <a:latin typeface="Arial" panose="020B0604020202020204" pitchFamily="34" charset="0"/>
                <a:cs typeface="Arial" panose="020B0604020202020204" pitchFamily="34" charset="0"/>
              </a:rPr>
              <a:t>the nominal scale involves categorization without numerical significance, the statistical operations that can be performed are limited:</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Frequency Counts:</a:t>
            </a:r>
            <a:r>
              <a:rPr lang="en-US" dirty="0">
                <a:latin typeface="Arial" panose="020B0604020202020204" pitchFamily="34" charset="0"/>
                <a:cs typeface="Arial" panose="020B0604020202020204" pitchFamily="34" charset="0"/>
              </a:rPr>
              <a:t> Counting the number of occurrences in each category.</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Mode:</a:t>
            </a:r>
            <a:r>
              <a:rPr lang="en-US" dirty="0">
                <a:latin typeface="Arial" panose="020B0604020202020204" pitchFamily="34" charset="0"/>
                <a:cs typeface="Arial" panose="020B0604020202020204" pitchFamily="34" charset="0"/>
              </a:rPr>
              <a:t> Identifying the category with the highest frequency.</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Proportions/Percentages:</a:t>
            </a:r>
            <a:r>
              <a:rPr lang="en-US" dirty="0">
                <a:latin typeface="Arial" panose="020B0604020202020204" pitchFamily="34" charset="0"/>
                <a:cs typeface="Arial" panose="020B0604020202020204" pitchFamily="34" charset="0"/>
              </a:rPr>
              <a:t> Calculating the proportion or percentage of cases in each category.</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Chi-Square Test:</a:t>
            </a:r>
            <a:r>
              <a:rPr lang="en-US" dirty="0">
                <a:latin typeface="Arial" panose="020B0604020202020204" pitchFamily="34" charset="0"/>
                <a:cs typeface="Arial" panose="020B0604020202020204" pitchFamily="34" charset="0"/>
              </a:rPr>
              <a:t> Assessing the independence or association between categorical variables.</a:t>
            </a:r>
          </a:p>
        </p:txBody>
      </p:sp>
      <p:sp>
        <p:nvSpPr>
          <p:cNvPr id="4" name="Slide Number Placeholder 3"/>
          <p:cNvSpPr>
            <a:spLocks noGrp="1"/>
          </p:cNvSpPr>
          <p:nvPr>
            <p:ph type="sldNum" sz="quarter" idx="12"/>
          </p:nvPr>
        </p:nvSpPr>
        <p:spPr/>
        <p:txBody>
          <a:bodyPr/>
          <a:lstStyle/>
          <a:p>
            <a:fld id="{4FAB73BC-B049-4115-A692-8D63A059BFB8}" type="slidenum">
              <a:rPr lang="en-US" smtClean="0"/>
              <a:t>13</a:t>
            </a:fld>
            <a:endParaRPr lang="en-US" dirty="0"/>
          </a:p>
        </p:txBody>
      </p:sp>
    </p:spTree>
    <p:extLst>
      <p:ext uri="{BB962C8B-B14F-4D97-AF65-F5344CB8AC3E}">
        <p14:creationId xmlns:p14="http://schemas.microsoft.com/office/powerpoint/2010/main" val="3901345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Ordinal </a:t>
            </a:r>
            <a:r>
              <a:rPr lang="en-GB" sz="3600" b="1" dirty="0">
                <a:latin typeface="Arial" panose="020B0604020202020204" pitchFamily="34" charset="0"/>
                <a:cs typeface="Arial" panose="020B0604020202020204" pitchFamily="34" charset="0"/>
              </a:rPr>
              <a:t>scale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14400" y="1853755"/>
            <a:ext cx="7222435" cy="4202488"/>
          </a:xfrm>
        </p:spPr>
        <p:txBody>
          <a:bodyPr>
            <a:normAutofit lnSpcReduction="10000"/>
          </a:bodyPr>
          <a:lstStyle/>
          <a:p>
            <a:pPr algn="just">
              <a:lnSpc>
                <a:spcPct val="150000"/>
              </a:lnSpc>
            </a:pPr>
            <a:r>
              <a:rPr lang="en-US" dirty="0">
                <a:latin typeface="Arial" panose="020B0604020202020204" pitchFamily="34" charset="0"/>
                <a:cs typeface="Arial" panose="020B0604020202020204" pitchFamily="34" charset="0"/>
              </a:rPr>
              <a:t>The ordinal scale is a type of measurement scale that categorizes variables into distinct groups with a meaningful order or rank among them.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However</a:t>
            </a:r>
            <a:r>
              <a:rPr lang="en-US" dirty="0">
                <a:latin typeface="Arial" panose="020B0604020202020204" pitchFamily="34" charset="0"/>
                <a:cs typeface="Arial" panose="020B0604020202020204" pitchFamily="34" charset="0"/>
              </a:rPr>
              <a:t>, the differences between the ranks are not necessarily equal or quantifiable.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scale provides more information than the nominal scale by indicating the relative position of items but does not allow for precise measurement of the differences between categories.</a:t>
            </a:r>
          </a:p>
        </p:txBody>
      </p:sp>
      <p:sp>
        <p:nvSpPr>
          <p:cNvPr id="4" name="Slide Number Placeholder 3"/>
          <p:cNvSpPr>
            <a:spLocks noGrp="1"/>
          </p:cNvSpPr>
          <p:nvPr>
            <p:ph type="sldNum" sz="quarter" idx="12"/>
          </p:nvPr>
        </p:nvSpPr>
        <p:spPr/>
        <p:txBody>
          <a:bodyPr/>
          <a:lstStyle/>
          <a:p>
            <a:fld id="{4FAB73BC-B049-4115-A692-8D63A059BFB8}" type="slidenum">
              <a:rPr lang="en-US" smtClean="0"/>
              <a:t>14</a:t>
            </a:fld>
            <a:endParaRPr lang="en-US" dirty="0"/>
          </a:p>
        </p:txBody>
      </p:sp>
    </p:spTree>
    <p:extLst>
      <p:ext uri="{BB962C8B-B14F-4D97-AF65-F5344CB8AC3E}">
        <p14:creationId xmlns:p14="http://schemas.microsoft.com/office/powerpoint/2010/main" val="1612428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Characteristics of the Ordinal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00000"/>
              </a:lnSpc>
              <a:buFont typeface="Wingdings" panose="05000000000000000000" pitchFamily="2" charset="2"/>
              <a:buChar char="q"/>
            </a:pPr>
            <a:r>
              <a:rPr lang="en-US" b="1" dirty="0" smtClean="0">
                <a:latin typeface="Arial" panose="020B0604020202020204" pitchFamily="34" charset="0"/>
                <a:cs typeface="Arial" panose="020B0604020202020204" pitchFamily="34" charset="0"/>
              </a:rPr>
              <a:t>Ordered </a:t>
            </a:r>
            <a:r>
              <a:rPr lang="en-US" b="1" dirty="0">
                <a:latin typeface="Arial" panose="020B0604020202020204" pitchFamily="34" charset="0"/>
                <a:cs typeface="Arial" panose="020B0604020202020204" pitchFamily="34" charset="0"/>
              </a:rPr>
              <a:t>Categories:</a:t>
            </a:r>
            <a:r>
              <a:rPr lang="en-US" dirty="0">
                <a:latin typeface="Arial" panose="020B0604020202020204" pitchFamily="34" charset="0"/>
                <a:cs typeface="Arial" panose="020B0604020202020204" pitchFamily="34" charset="0"/>
              </a:rPr>
              <a:t> The categories have a logical order, indicating a ranking or sequence.</a:t>
            </a:r>
          </a:p>
          <a:p>
            <a:pPr lvl="0" algn="just">
              <a:lnSpc>
                <a:spcPct val="100000"/>
              </a:lnSpc>
              <a:buFont typeface="Wingdings" panose="05000000000000000000" pitchFamily="2" charset="2"/>
              <a:buChar char="q"/>
            </a:pPr>
            <a:r>
              <a:rPr lang="en-US" b="1" dirty="0">
                <a:latin typeface="Arial" panose="020B0604020202020204" pitchFamily="34" charset="0"/>
                <a:cs typeface="Arial" panose="020B0604020202020204" pitchFamily="34" charset="0"/>
              </a:rPr>
              <a:t>Relative Position:</a:t>
            </a:r>
            <a:r>
              <a:rPr lang="en-US" dirty="0">
                <a:latin typeface="Arial" panose="020B0604020202020204" pitchFamily="34" charset="0"/>
                <a:cs typeface="Arial" panose="020B0604020202020204" pitchFamily="34" charset="0"/>
              </a:rPr>
              <a:t> The scale shows the relative position of each category (e.g., first, second, third) but does not specify the magnitude of difference between them.</a:t>
            </a:r>
          </a:p>
          <a:p>
            <a:pPr lvl="0" algn="just">
              <a:lnSpc>
                <a:spcPct val="100000"/>
              </a:lnSpc>
              <a:buFont typeface="Wingdings" panose="05000000000000000000" pitchFamily="2" charset="2"/>
              <a:buChar char="q"/>
            </a:pPr>
            <a:r>
              <a:rPr lang="en-US" b="1" dirty="0">
                <a:latin typeface="Arial" panose="020B0604020202020204" pitchFamily="34" charset="0"/>
                <a:cs typeface="Arial" panose="020B0604020202020204" pitchFamily="34" charset="0"/>
              </a:rPr>
              <a:t>No Equal Intervals:</a:t>
            </a:r>
            <a:r>
              <a:rPr lang="en-US" dirty="0">
                <a:latin typeface="Arial" panose="020B0604020202020204" pitchFamily="34" charset="0"/>
                <a:cs typeface="Arial" panose="020B0604020202020204" pitchFamily="34" charset="0"/>
              </a:rPr>
              <a:t> The intervals between the categories are not consistent or known.</a:t>
            </a:r>
          </a:p>
          <a:p>
            <a:pPr lvl="0" algn="just">
              <a:lnSpc>
                <a:spcPct val="100000"/>
              </a:lnSpc>
              <a:buFont typeface="Wingdings" panose="05000000000000000000" pitchFamily="2" charset="2"/>
              <a:buChar char="q"/>
            </a:pPr>
            <a:r>
              <a:rPr lang="en-US" b="1" dirty="0">
                <a:latin typeface="Arial" panose="020B0604020202020204" pitchFamily="34" charset="0"/>
                <a:cs typeface="Arial" panose="020B0604020202020204" pitchFamily="34" charset="0"/>
              </a:rPr>
              <a:t>Non-Numeric Labels:</a:t>
            </a:r>
            <a:r>
              <a:rPr lang="en-US" dirty="0">
                <a:latin typeface="Arial" panose="020B0604020202020204" pitchFamily="34" charset="0"/>
                <a:cs typeface="Arial" panose="020B0604020202020204" pitchFamily="34" charset="0"/>
              </a:rPr>
              <a:t> The labels or numbers assigned to the categories are not for quantitative analysis but for ranking purposes.</a:t>
            </a:r>
          </a:p>
        </p:txBody>
      </p:sp>
      <p:sp>
        <p:nvSpPr>
          <p:cNvPr id="4" name="Slide Number Placeholder 3"/>
          <p:cNvSpPr>
            <a:spLocks noGrp="1"/>
          </p:cNvSpPr>
          <p:nvPr>
            <p:ph type="sldNum" sz="quarter" idx="12"/>
          </p:nvPr>
        </p:nvSpPr>
        <p:spPr/>
        <p:txBody>
          <a:bodyPr/>
          <a:lstStyle/>
          <a:p>
            <a:fld id="{4FAB73BC-B049-4115-A692-8D63A059BFB8}" type="slidenum">
              <a:rPr lang="en-US" smtClean="0"/>
              <a:t>15</a:t>
            </a:fld>
            <a:endParaRPr lang="en-US" dirty="0"/>
          </a:p>
        </p:txBody>
      </p:sp>
    </p:spTree>
    <p:extLst>
      <p:ext uri="{BB962C8B-B14F-4D97-AF65-F5344CB8AC3E}">
        <p14:creationId xmlns:p14="http://schemas.microsoft.com/office/powerpoint/2010/main" val="1978502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Examples of Ordinal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48139" y="1853755"/>
            <a:ext cx="7487478" cy="4252545"/>
          </a:xfrm>
        </p:spPr>
        <p:txBody>
          <a:bodyPr>
            <a:normAutofit/>
          </a:bodyPr>
          <a:lstStyle/>
          <a:p>
            <a:pPr lvl="0" algn="just">
              <a:lnSpc>
                <a:spcPct val="160000"/>
              </a:lnSpc>
              <a:buFont typeface="Wingdings" panose="05000000000000000000" pitchFamily="2" charset="2"/>
              <a:buChar char="§"/>
            </a:pPr>
            <a:r>
              <a:rPr lang="en-US" b="1" dirty="0" smtClean="0">
                <a:latin typeface="Arial" panose="020B0604020202020204" pitchFamily="34" charset="0"/>
                <a:cs typeface="Arial" panose="020B0604020202020204" pitchFamily="34" charset="0"/>
              </a:rPr>
              <a:t>Education </a:t>
            </a:r>
            <a:r>
              <a:rPr lang="en-US" b="1" dirty="0">
                <a:latin typeface="Arial" panose="020B0604020202020204" pitchFamily="34" charset="0"/>
                <a:cs typeface="Arial" panose="020B0604020202020204" pitchFamily="34" charset="0"/>
              </a:rPr>
              <a:t>Level:</a:t>
            </a:r>
            <a:r>
              <a:rPr lang="en-US" dirty="0">
                <a:latin typeface="Arial" panose="020B0604020202020204" pitchFamily="34" charset="0"/>
                <a:cs typeface="Arial" panose="020B0604020202020204" pitchFamily="34" charset="0"/>
              </a:rPr>
              <a:t> High school, Bachelor’s degree, Master’s degree, Doctorate</a:t>
            </a:r>
          </a:p>
          <a:p>
            <a:pPr lvl="0" algn="just">
              <a:lnSpc>
                <a:spcPct val="160000"/>
              </a:lnSpc>
              <a:buFont typeface="Wingdings" panose="05000000000000000000" pitchFamily="2" charset="2"/>
              <a:buChar char="§"/>
            </a:pPr>
            <a:r>
              <a:rPr lang="en-US" b="1" dirty="0">
                <a:latin typeface="Arial" panose="020B0604020202020204" pitchFamily="34" charset="0"/>
                <a:cs typeface="Arial" panose="020B0604020202020204" pitchFamily="34" charset="0"/>
              </a:rPr>
              <a:t>Likert Scale Responses:</a:t>
            </a:r>
            <a:r>
              <a:rPr lang="en-US" dirty="0">
                <a:latin typeface="Arial" panose="020B0604020202020204" pitchFamily="34" charset="0"/>
                <a:cs typeface="Arial" panose="020B0604020202020204" pitchFamily="34" charset="0"/>
              </a:rPr>
              <a:t> Strongly disagree, Disagree, Neutral, Agree, Strongly agree</a:t>
            </a:r>
          </a:p>
          <a:p>
            <a:pPr lvl="0" algn="just">
              <a:lnSpc>
                <a:spcPct val="160000"/>
              </a:lnSpc>
              <a:buFont typeface="Wingdings" panose="05000000000000000000" pitchFamily="2" charset="2"/>
              <a:buChar char="§"/>
            </a:pPr>
            <a:r>
              <a:rPr lang="en-US" b="1" dirty="0">
                <a:latin typeface="Arial" panose="020B0604020202020204" pitchFamily="34" charset="0"/>
                <a:cs typeface="Arial" panose="020B0604020202020204" pitchFamily="34" charset="0"/>
              </a:rPr>
              <a:t>Socioeconomic Status:</a:t>
            </a:r>
            <a:r>
              <a:rPr lang="en-US" dirty="0">
                <a:latin typeface="Arial" panose="020B0604020202020204" pitchFamily="34" charset="0"/>
                <a:cs typeface="Arial" panose="020B0604020202020204" pitchFamily="34" charset="0"/>
              </a:rPr>
              <a:t> Low, Middle, High</a:t>
            </a:r>
          </a:p>
          <a:p>
            <a:pPr lvl="0" algn="just">
              <a:lnSpc>
                <a:spcPct val="160000"/>
              </a:lnSpc>
              <a:buFont typeface="Wingdings" panose="05000000000000000000" pitchFamily="2" charset="2"/>
              <a:buChar char="§"/>
            </a:pPr>
            <a:r>
              <a:rPr lang="en-US" b="1" dirty="0">
                <a:latin typeface="Arial" panose="020B0604020202020204" pitchFamily="34" charset="0"/>
                <a:cs typeface="Arial" panose="020B0604020202020204" pitchFamily="34" charset="0"/>
              </a:rPr>
              <a:t>Pain Severity:</a:t>
            </a:r>
            <a:r>
              <a:rPr lang="en-US" dirty="0">
                <a:latin typeface="Arial" panose="020B0604020202020204" pitchFamily="34" charset="0"/>
                <a:cs typeface="Arial" panose="020B0604020202020204" pitchFamily="34" charset="0"/>
              </a:rPr>
              <a:t> No pain, Mild pain, Moderate pain, Severe pain</a:t>
            </a:r>
          </a:p>
          <a:p>
            <a:pPr lvl="0" algn="just">
              <a:lnSpc>
                <a:spcPct val="160000"/>
              </a:lnSpc>
              <a:buFont typeface="Wingdings" panose="05000000000000000000" pitchFamily="2" charset="2"/>
              <a:buChar char="§"/>
            </a:pPr>
            <a:r>
              <a:rPr lang="en-US" b="1" dirty="0">
                <a:latin typeface="Arial" panose="020B0604020202020204" pitchFamily="34" charset="0"/>
                <a:cs typeface="Arial" panose="020B0604020202020204" pitchFamily="34" charset="0"/>
              </a:rPr>
              <a:t>Race Positions:</a:t>
            </a:r>
            <a:r>
              <a:rPr lang="en-US" dirty="0">
                <a:latin typeface="Arial" panose="020B0604020202020204" pitchFamily="34" charset="0"/>
                <a:cs typeface="Arial" panose="020B0604020202020204" pitchFamily="34" charset="0"/>
              </a:rPr>
              <a:t> 1st place, 2nd place, 3rd place</a:t>
            </a:r>
          </a:p>
        </p:txBody>
      </p:sp>
      <p:sp>
        <p:nvSpPr>
          <p:cNvPr id="4" name="Slide Number Placeholder 3"/>
          <p:cNvSpPr>
            <a:spLocks noGrp="1"/>
          </p:cNvSpPr>
          <p:nvPr>
            <p:ph type="sldNum" sz="quarter" idx="12"/>
          </p:nvPr>
        </p:nvSpPr>
        <p:spPr/>
        <p:txBody>
          <a:bodyPr/>
          <a:lstStyle/>
          <a:p>
            <a:fld id="{4FAB73BC-B049-4115-A692-8D63A059BFB8}" type="slidenum">
              <a:rPr lang="en-US" smtClean="0"/>
              <a:t>16</a:t>
            </a:fld>
            <a:endParaRPr lang="en-US" dirty="0"/>
          </a:p>
        </p:txBody>
      </p:sp>
    </p:spTree>
    <p:extLst>
      <p:ext uri="{BB962C8B-B14F-4D97-AF65-F5344CB8AC3E}">
        <p14:creationId xmlns:p14="http://schemas.microsoft.com/office/powerpoint/2010/main" val="1981841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Statistical Operations for Ordinal Data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56591" y="1853755"/>
            <a:ext cx="7566992" cy="3450613"/>
          </a:xfrm>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Since </a:t>
            </a:r>
            <a:r>
              <a:rPr lang="en-US" dirty="0">
                <a:latin typeface="Arial" panose="020B0604020202020204" pitchFamily="34" charset="0"/>
                <a:cs typeface="Arial" panose="020B0604020202020204" pitchFamily="34" charset="0"/>
              </a:rPr>
              <a:t>ordinal data provides information about order but not the precise differences between categories, the statistical operations that can be performed are limited:</a:t>
            </a:r>
          </a:p>
          <a:p>
            <a:pPr lvl="0" algn="just">
              <a:lnSpc>
                <a:spcPct val="15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Median:</a:t>
            </a:r>
            <a:r>
              <a:rPr lang="en-US" dirty="0">
                <a:latin typeface="Arial" panose="020B0604020202020204" pitchFamily="34" charset="0"/>
                <a:cs typeface="Arial" panose="020B0604020202020204" pitchFamily="34" charset="0"/>
              </a:rPr>
              <a:t> The middle value when data are ordered.</a:t>
            </a:r>
          </a:p>
          <a:p>
            <a:pPr lvl="0" algn="just">
              <a:lnSpc>
                <a:spcPct val="15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Mode:</a:t>
            </a:r>
            <a:r>
              <a:rPr lang="en-US" dirty="0">
                <a:latin typeface="Arial" panose="020B0604020202020204" pitchFamily="34" charset="0"/>
                <a:cs typeface="Arial" panose="020B0604020202020204" pitchFamily="34" charset="0"/>
              </a:rPr>
              <a:t> The most frequently occurring category.</a:t>
            </a:r>
          </a:p>
          <a:p>
            <a:pPr lvl="0" algn="just">
              <a:lnSpc>
                <a:spcPct val="15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Rank Order:</a:t>
            </a:r>
            <a:r>
              <a:rPr lang="en-US" dirty="0">
                <a:latin typeface="Arial" panose="020B0604020202020204" pitchFamily="34" charset="0"/>
                <a:cs typeface="Arial" panose="020B0604020202020204" pitchFamily="34" charset="0"/>
              </a:rPr>
              <a:t> Arranging data in order of rank.</a:t>
            </a:r>
          </a:p>
          <a:p>
            <a:pPr lvl="0" algn="just">
              <a:lnSpc>
                <a:spcPct val="150000"/>
              </a:lnSpc>
              <a:buFont typeface="Courier New" panose="02070309020205020404" pitchFamily="49" charset="0"/>
              <a:buChar char="o"/>
            </a:pPr>
            <a:r>
              <a:rPr lang="en-US" b="1" dirty="0">
                <a:latin typeface="Arial" panose="020B0604020202020204" pitchFamily="34" charset="0"/>
                <a:cs typeface="Arial" panose="020B0604020202020204" pitchFamily="34" charset="0"/>
              </a:rPr>
              <a:t>Non-parametric Tests:</a:t>
            </a:r>
            <a:r>
              <a:rPr lang="en-US" dirty="0">
                <a:latin typeface="Arial" panose="020B0604020202020204" pitchFamily="34" charset="0"/>
                <a:cs typeface="Arial" panose="020B0604020202020204" pitchFamily="34" charset="0"/>
              </a:rPr>
              <a:t> Such as Spearman’s rank correlation coefficient and the Mann-Whitney U test.</a:t>
            </a:r>
          </a:p>
        </p:txBody>
      </p:sp>
      <p:sp>
        <p:nvSpPr>
          <p:cNvPr id="4" name="Slide Number Placeholder 3"/>
          <p:cNvSpPr>
            <a:spLocks noGrp="1"/>
          </p:cNvSpPr>
          <p:nvPr>
            <p:ph type="sldNum" sz="quarter" idx="12"/>
          </p:nvPr>
        </p:nvSpPr>
        <p:spPr/>
        <p:txBody>
          <a:bodyPr/>
          <a:lstStyle/>
          <a:p>
            <a:fld id="{4FAB73BC-B049-4115-A692-8D63A059BFB8}" type="slidenum">
              <a:rPr lang="en-US" smtClean="0"/>
              <a:t>17</a:t>
            </a:fld>
            <a:endParaRPr lang="en-US" dirty="0"/>
          </a:p>
        </p:txBody>
      </p:sp>
    </p:spTree>
    <p:extLst>
      <p:ext uri="{BB962C8B-B14F-4D97-AF65-F5344CB8AC3E}">
        <p14:creationId xmlns:p14="http://schemas.microsoft.com/office/powerpoint/2010/main" val="1123689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Interval </a:t>
            </a:r>
            <a:r>
              <a:rPr lang="en-GB" sz="3600" b="1" dirty="0">
                <a:latin typeface="Arial" panose="020B0604020202020204" pitchFamily="34" charset="0"/>
                <a:cs typeface="Arial" panose="020B0604020202020204" pitchFamily="34" charset="0"/>
              </a:rPr>
              <a:t>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00000"/>
              </a:lnSpc>
            </a:pPr>
            <a:r>
              <a:rPr lang="af-ZA" dirty="0" smtClean="0">
                <a:latin typeface="Arial" panose="020B0604020202020204" pitchFamily="34" charset="0"/>
                <a:cs typeface="Arial" panose="020B0604020202020204" pitchFamily="34" charset="0"/>
              </a:rPr>
              <a:t>The </a:t>
            </a:r>
            <a:r>
              <a:rPr lang="af-ZA" dirty="0">
                <a:latin typeface="Arial" panose="020B0604020202020204" pitchFamily="34" charset="0"/>
                <a:cs typeface="Arial" panose="020B0604020202020204" pitchFamily="34" charset="0"/>
              </a:rPr>
              <a:t>interval scale of measurement has the properties of identity, magnitude, and equal intervals. </a:t>
            </a:r>
            <a:endParaRPr lang="af-ZA" dirty="0" smtClean="0">
              <a:latin typeface="Arial" panose="020B0604020202020204" pitchFamily="34" charset="0"/>
              <a:cs typeface="Arial" panose="020B0604020202020204" pitchFamily="34" charset="0"/>
            </a:endParaRPr>
          </a:p>
          <a:p>
            <a:pPr algn="just">
              <a:lnSpc>
                <a:spcPct val="100000"/>
              </a:lnSpc>
            </a:pPr>
            <a:r>
              <a:rPr lang="af-ZA" dirty="0" smtClean="0">
                <a:latin typeface="Arial" panose="020B0604020202020204" pitchFamily="34" charset="0"/>
                <a:cs typeface="Arial" panose="020B0604020202020204" pitchFamily="34" charset="0"/>
              </a:rPr>
              <a:t>An </a:t>
            </a:r>
            <a:r>
              <a:rPr lang="af-ZA" dirty="0">
                <a:latin typeface="Arial" panose="020B0604020202020204" pitchFamily="34" charset="0"/>
                <a:cs typeface="Arial" panose="020B0604020202020204" pitchFamily="34" charset="0"/>
              </a:rPr>
              <a:t>interval scale allows us to perform certain arithmetical operations on the data collected from the respondents. </a:t>
            </a:r>
            <a:endParaRPr lang="af-ZA" dirty="0" smtClean="0">
              <a:latin typeface="Arial" panose="020B0604020202020204" pitchFamily="34" charset="0"/>
              <a:cs typeface="Arial" panose="020B0604020202020204" pitchFamily="34" charset="0"/>
            </a:endParaRPr>
          </a:p>
          <a:p>
            <a:pPr algn="just">
              <a:lnSpc>
                <a:spcPct val="100000"/>
              </a:lnSpc>
            </a:pPr>
            <a:r>
              <a:rPr lang="af-ZA" dirty="0" smtClean="0">
                <a:latin typeface="Arial" panose="020B0604020202020204" pitchFamily="34" charset="0"/>
                <a:cs typeface="Arial" panose="020B0604020202020204" pitchFamily="34" charset="0"/>
              </a:rPr>
              <a:t>The interval </a:t>
            </a:r>
            <a:r>
              <a:rPr lang="af-ZA" dirty="0">
                <a:latin typeface="Arial" panose="020B0604020202020204" pitchFamily="34" charset="0"/>
                <a:cs typeface="Arial" panose="020B0604020202020204" pitchFamily="34" charset="0"/>
              </a:rPr>
              <a:t>scale allows us to measure the distance between any two points on the scale. </a:t>
            </a:r>
            <a:endParaRPr lang="af-ZA" dirty="0" smtClean="0">
              <a:latin typeface="Arial" panose="020B0604020202020204" pitchFamily="34" charset="0"/>
              <a:cs typeface="Arial" panose="020B0604020202020204" pitchFamily="34" charset="0"/>
            </a:endParaRPr>
          </a:p>
          <a:p>
            <a:pPr algn="just">
              <a:lnSpc>
                <a:spcPct val="100000"/>
              </a:lnSpc>
            </a:pPr>
            <a:r>
              <a:rPr lang="af-ZA" dirty="0" smtClean="0">
                <a:latin typeface="Arial" panose="020B0604020202020204" pitchFamily="34" charset="0"/>
                <a:cs typeface="Arial" panose="020B0604020202020204" pitchFamily="34" charset="0"/>
              </a:rPr>
              <a:t>This </a:t>
            </a:r>
            <a:r>
              <a:rPr lang="af-ZA" dirty="0">
                <a:latin typeface="Arial" panose="020B0604020202020204" pitchFamily="34" charset="0"/>
                <a:cs typeface="Arial" panose="020B0604020202020204" pitchFamily="34" charset="0"/>
              </a:rPr>
              <a:t>helps us to compute the means and standard deviations of the responses on the variables.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18</a:t>
            </a:fld>
            <a:endParaRPr lang="en-US" dirty="0"/>
          </a:p>
        </p:txBody>
      </p:sp>
    </p:spTree>
    <p:extLst>
      <p:ext uri="{BB962C8B-B14F-4D97-AF65-F5344CB8AC3E}">
        <p14:creationId xmlns:p14="http://schemas.microsoft.com/office/powerpoint/2010/main" val="4200590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Characteristics of the Interval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90331" y="1853755"/>
            <a:ext cx="7765774" cy="3612591"/>
          </a:xfrm>
        </p:spPr>
        <p:txBody>
          <a:bodyPr>
            <a:noAutofit/>
          </a:bodyPr>
          <a:lstStyle/>
          <a:p>
            <a:pPr lvl="0" algn="just">
              <a:lnSpc>
                <a:spcPct val="100000"/>
              </a:lnSpc>
              <a:buFont typeface="Wingdings" panose="05000000000000000000" pitchFamily="2" charset="2"/>
              <a:buChar char="Ø"/>
            </a:pPr>
            <a:r>
              <a:rPr lang="en-US" b="1" dirty="0" smtClean="0">
                <a:latin typeface="Arial" panose="020B0604020202020204" pitchFamily="34" charset="0"/>
                <a:cs typeface="Arial" panose="020B0604020202020204" pitchFamily="34" charset="0"/>
              </a:rPr>
              <a:t>Equal </a:t>
            </a:r>
            <a:r>
              <a:rPr lang="en-US" b="1" dirty="0">
                <a:latin typeface="Arial" panose="020B0604020202020204" pitchFamily="34" charset="0"/>
                <a:cs typeface="Arial" panose="020B0604020202020204" pitchFamily="34" charset="0"/>
              </a:rPr>
              <a:t>Intervals:</a:t>
            </a:r>
            <a:r>
              <a:rPr lang="en-US" dirty="0">
                <a:latin typeface="Arial" panose="020B0604020202020204" pitchFamily="34" charset="0"/>
                <a:cs typeface="Arial" panose="020B0604020202020204" pitchFamily="34" charset="0"/>
              </a:rPr>
              <a:t> The intervals between values are consistent and meaningful, allowing for precise quantification of the difference between values.</a:t>
            </a:r>
          </a:p>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No True Zero:</a:t>
            </a:r>
            <a:r>
              <a:rPr lang="en-US" dirty="0">
                <a:latin typeface="Arial" panose="020B0604020202020204" pitchFamily="34" charset="0"/>
                <a:cs typeface="Arial" panose="020B0604020202020204" pitchFamily="34" charset="0"/>
              </a:rPr>
              <a:t> The scale does not have an absolute zero point that indicates the absence of the variable. For example, a temperature of 0°C does not mean there is no temperature; it is just a point on the scale.</a:t>
            </a:r>
          </a:p>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Order and Rank:</a:t>
            </a:r>
            <a:r>
              <a:rPr lang="en-US" dirty="0">
                <a:latin typeface="Arial" panose="020B0604020202020204" pitchFamily="34" charset="0"/>
                <a:cs typeface="Arial" panose="020B0604020202020204" pitchFamily="34" charset="0"/>
              </a:rPr>
              <a:t> Like the ordinal scale, the interval scale maintains a meaningful order among the categories.</a:t>
            </a:r>
          </a:p>
          <a:p>
            <a:pPr lvl="0" algn="just">
              <a:lnSpc>
                <a:spcPct val="100000"/>
              </a:lnSpc>
              <a:buFont typeface="Wingdings" panose="05000000000000000000" pitchFamily="2" charset="2"/>
              <a:buChar char="Ø"/>
            </a:pPr>
            <a:r>
              <a:rPr lang="en-US" b="1" dirty="0">
                <a:latin typeface="Arial" panose="020B0604020202020204" pitchFamily="34" charset="0"/>
                <a:cs typeface="Arial" panose="020B0604020202020204" pitchFamily="34" charset="0"/>
              </a:rPr>
              <a:t>Arithmetic Operations:</a:t>
            </a:r>
            <a:r>
              <a:rPr lang="en-US" dirty="0">
                <a:latin typeface="Arial" panose="020B0604020202020204" pitchFamily="34" charset="0"/>
                <a:cs typeface="Arial" panose="020B0604020202020204" pitchFamily="34" charset="0"/>
              </a:rPr>
              <a:t> Addition and subtraction are meaningful with interval data, but multiplication and division are not because there is no true zero</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19</a:t>
            </a:fld>
            <a:endParaRPr lang="en-US" dirty="0"/>
          </a:p>
        </p:txBody>
      </p:sp>
    </p:spTree>
    <p:extLst>
      <p:ext uri="{BB962C8B-B14F-4D97-AF65-F5344CB8AC3E}">
        <p14:creationId xmlns:p14="http://schemas.microsoft.com/office/powerpoint/2010/main" val="2155685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Examples of Interval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42123" y="1853755"/>
            <a:ext cx="7699512" cy="3450613"/>
          </a:xfrm>
        </p:spPr>
        <p:txBody>
          <a:bodyPr>
            <a:noAutofit/>
          </a:bodyPr>
          <a:lstStyle/>
          <a:p>
            <a:pPr lvl="0" algn="just">
              <a:lnSpc>
                <a:spcPct val="150000"/>
              </a:lnSpc>
              <a:buFont typeface="Wingdings" panose="05000000000000000000" pitchFamily="2" charset="2"/>
              <a:buChar char="v"/>
            </a:pPr>
            <a:r>
              <a:rPr lang="en-US" b="1" dirty="0" smtClean="0">
                <a:latin typeface="Arial" panose="020B0604020202020204" pitchFamily="34" charset="0"/>
                <a:cs typeface="Arial" panose="020B0604020202020204" pitchFamily="34" charset="0"/>
              </a:rPr>
              <a:t>Temperature</a:t>
            </a:r>
            <a:r>
              <a:rPr lang="en-US" b="1"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Measured in Celsius or Fahrenheit. The difference between 20°C and 30°C is the same as the difference between 30°C and 40°C.</a:t>
            </a:r>
          </a:p>
          <a:p>
            <a:pPr lvl="0" algn="just">
              <a:lnSpc>
                <a:spcPct val="150000"/>
              </a:lnSpc>
              <a:buFont typeface="Wingdings" panose="05000000000000000000" pitchFamily="2" charset="2"/>
              <a:buChar char="v"/>
            </a:pPr>
            <a:r>
              <a:rPr lang="en-US" b="1" dirty="0">
                <a:latin typeface="Arial" panose="020B0604020202020204" pitchFamily="34" charset="0"/>
                <a:cs typeface="Arial" panose="020B0604020202020204" pitchFamily="34" charset="0"/>
              </a:rPr>
              <a:t>IQ Scores:</a:t>
            </a:r>
            <a:r>
              <a:rPr lang="en-US" dirty="0">
                <a:latin typeface="Arial" panose="020B0604020202020204" pitchFamily="34" charset="0"/>
                <a:cs typeface="Arial" panose="020B0604020202020204" pitchFamily="34" charset="0"/>
              </a:rPr>
              <a:t> The difference between scores is consistent, but there is no true zero indicating the absence of intelligence.</a:t>
            </a:r>
          </a:p>
          <a:p>
            <a:pPr lvl="0" algn="just">
              <a:lnSpc>
                <a:spcPct val="150000"/>
              </a:lnSpc>
              <a:buFont typeface="Wingdings" panose="05000000000000000000" pitchFamily="2" charset="2"/>
              <a:buChar char="v"/>
            </a:pPr>
            <a:r>
              <a:rPr lang="en-US" b="1" dirty="0">
                <a:latin typeface="Arial" panose="020B0604020202020204" pitchFamily="34" charset="0"/>
                <a:cs typeface="Arial" panose="020B0604020202020204" pitchFamily="34" charset="0"/>
              </a:rPr>
              <a:t>Calendar Years:</a:t>
            </a:r>
            <a:r>
              <a:rPr lang="en-US" dirty="0">
                <a:latin typeface="Arial" panose="020B0604020202020204" pitchFamily="34" charset="0"/>
                <a:cs typeface="Arial" panose="020B0604020202020204" pitchFamily="34" charset="0"/>
              </a:rPr>
              <a:t> The difference between years is consistent, but there is no year zero in the common era calendar (e.g., 2000 to 2001 is the same interval as 2020 to 2021).</a:t>
            </a:r>
          </a:p>
        </p:txBody>
      </p:sp>
      <p:sp>
        <p:nvSpPr>
          <p:cNvPr id="4" name="Slide Number Placeholder 3"/>
          <p:cNvSpPr>
            <a:spLocks noGrp="1"/>
          </p:cNvSpPr>
          <p:nvPr>
            <p:ph type="sldNum" sz="quarter" idx="12"/>
          </p:nvPr>
        </p:nvSpPr>
        <p:spPr/>
        <p:txBody>
          <a:bodyPr/>
          <a:lstStyle/>
          <a:p>
            <a:fld id="{4FAB73BC-B049-4115-A692-8D63A059BFB8}" type="slidenum">
              <a:rPr lang="en-US" smtClean="0"/>
              <a:t>20</a:t>
            </a:fld>
            <a:endParaRPr lang="en-US" dirty="0"/>
          </a:p>
        </p:txBody>
      </p:sp>
    </p:spTree>
    <p:extLst>
      <p:ext uri="{BB962C8B-B14F-4D97-AF65-F5344CB8AC3E}">
        <p14:creationId xmlns:p14="http://schemas.microsoft.com/office/powerpoint/2010/main" val="4054376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Statistical Operations for Interval Data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50000"/>
              </a:lnSpc>
              <a:buNone/>
            </a:pP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interval scale supports a wide range of statistical operations because of its equal intervals, but it is limited by the lack of a true zero. Common operations include:</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Mean (Average):</a:t>
            </a:r>
            <a:r>
              <a:rPr lang="en-US" dirty="0">
                <a:latin typeface="Arial" panose="020B0604020202020204" pitchFamily="34" charset="0"/>
                <a:cs typeface="Arial" panose="020B0604020202020204" pitchFamily="34" charset="0"/>
              </a:rPr>
              <a:t> Summing all values and dividing by the number of values.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Median:</a:t>
            </a:r>
            <a:r>
              <a:rPr lang="en-US" dirty="0">
                <a:latin typeface="Arial" panose="020B0604020202020204" pitchFamily="34" charset="0"/>
                <a:cs typeface="Arial" panose="020B0604020202020204" pitchFamily="34" charset="0"/>
              </a:rPr>
              <a:t> The middle value when data are ordered.</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Mode:</a:t>
            </a:r>
            <a:r>
              <a:rPr lang="en-US" dirty="0">
                <a:latin typeface="Arial" panose="020B0604020202020204" pitchFamily="34" charset="0"/>
                <a:cs typeface="Arial" panose="020B0604020202020204" pitchFamily="34" charset="0"/>
              </a:rPr>
              <a:t> The most frequently occurring value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21</a:t>
            </a:fld>
            <a:endParaRPr lang="en-US" dirty="0"/>
          </a:p>
        </p:txBody>
      </p:sp>
    </p:spTree>
    <p:extLst>
      <p:ext uri="{BB962C8B-B14F-4D97-AF65-F5344CB8AC3E}">
        <p14:creationId xmlns:p14="http://schemas.microsoft.com/office/powerpoint/2010/main" val="38140962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Statistical Operations for Interval Data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Standard </a:t>
            </a:r>
            <a:r>
              <a:rPr lang="en-US" b="1" dirty="0">
                <a:latin typeface="Arial" panose="020B0604020202020204" pitchFamily="34" charset="0"/>
                <a:cs typeface="Arial" panose="020B0604020202020204" pitchFamily="34" charset="0"/>
              </a:rPr>
              <a:t>Deviation:</a:t>
            </a:r>
            <a:r>
              <a:rPr lang="en-US" dirty="0">
                <a:latin typeface="Arial" panose="020B0604020202020204" pitchFamily="34" charset="0"/>
                <a:cs typeface="Arial" panose="020B0604020202020204" pitchFamily="34" charset="0"/>
              </a:rPr>
              <a:t> A measure of the amount of variation or dispersion in a set of values.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Correlation and Regression:</a:t>
            </a:r>
            <a:r>
              <a:rPr lang="en-US" dirty="0">
                <a:latin typeface="Arial" panose="020B0604020202020204" pitchFamily="34" charset="0"/>
                <a:cs typeface="Arial" panose="020B0604020202020204" pitchFamily="34" charset="0"/>
              </a:rPr>
              <a:t> Analyzing relationships between interval variables.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Addition and Subtraction:</a:t>
            </a:r>
            <a:r>
              <a:rPr lang="en-US" dirty="0">
                <a:latin typeface="Arial" panose="020B0604020202020204" pitchFamily="34" charset="0"/>
                <a:cs typeface="Arial" panose="020B0604020202020204" pitchFamily="34" charset="0"/>
              </a:rPr>
              <a:t> Meaningful for interval data (e.g., temperature changes).</a:t>
            </a:r>
          </a:p>
        </p:txBody>
      </p:sp>
      <p:sp>
        <p:nvSpPr>
          <p:cNvPr id="4" name="Slide Number Placeholder 3"/>
          <p:cNvSpPr>
            <a:spLocks noGrp="1"/>
          </p:cNvSpPr>
          <p:nvPr>
            <p:ph type="sldNum" sz="quarter" idx="12"/>
          </p:nvPr>
        </p:nvSpPr>
        <p:spPr/>
        <p:txBody>
          <a:bodyPr/>
          <a:lstStyle/>
          <a:p>
            <a:fld id="{4FAB73BC-B049-4115-A692-8D63A059BFB8}" type="slidenum">
              <a:rPr lang="en-US" smtClean="0"/>
              <a:t>22</a:t>
            </a:fld>
            <a:endParaRPr lang="en-US" dirty="0"/>
          </a:p>
        </p:txBody>
      </p:sp>
    </p:spTree>
    <p:extLst>
      <p:ext uri="{BB962C8B-B14F-4D97-AF65-F5344CB8AC3E}">
        <p14:creationId xmlns:p14="http://schemas.microsoft.com/office/powerpoint/2010/main" val="36291564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peelOff"/>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a:normAutofit/>
          </a:bodyPr>
          <a:lstStyle/>
          <a:p>
            <a:endParaRPr lang="en-US" sz="6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a:p>
            <a:pPr marL="0" indent="0">
              <a:buNone/>
            </a:pPr>
            <a:r>
              <a:rPr lang="en-US" sz="60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End of Part One</a:t>
            </a:r>
            <a:endParaRPr lang="en-US"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 name="Slide Number Placeholder 1"/>
          <p:cNvSpPr>
            <a:spLocks noGrp="1"/>
          </p:cNvSpPr>
          <p:nvPr>
            <p:ph type="sldNum" sz="quarter" idx="12"/>
          </p:nvPr>
        </p:nvSpPr>
        <p:spPr/>
        <p:txBody>
          <a:bodyPr/>
          <a:lstStyle/>
          <a:p>
            <a:fld id="{4FAB73BC-B049-4115-A692-8D63A059BFB8}" type="slidenum">
              <a:rPr lang="en-US" smtClean="0"/>
              <a:t>23</a:t>
            </a:fld>
            <a:endParaRPr lang="en-US" dirty="0"/>
          </a:p>
        </p:txBody>
      </p:sp>
    </p:spTree>
    <p:extLst>
      <p:ext uri="{BB962C8B-B14F-4D97-AF65-F5344CB8AC3E}">
        <p14:creationId xmlns:p14="http://schemas.microsoft.com/office/powerpoint/2010/main" val="342841947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Part Two</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Ratio Scale</a:t>
            </a: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Rating Scales</a:t>
            </a: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Ranking scales</a:t>
            </a: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Sources of errors in measurement</a:t>
            </a:r>
          </a:p>
          <a:p>
            <a:pPr algn="just">
              <a:lnSpc>
                <a:spcPct val="150000"/>
              </a:lnSpc>
              <a:buFont typeface="Wingdings" panose="05000000000000000000" pitchFamily="2" charset="2"/>
              <a:buChar char="v"/>
            </a:pPr>
            <a:r>
              <a:rPr lang="en-US" dirty="0" smtClean="0">
                <a:latin typeface="Arial" panose="020B0604020202020204" pitchFamily="34" charset="0"/>
                <a:cs typeface="Arial" panose="020B0604020202020204" pitchFamily="34" charset="0"/>
              </a:rPr>
              <a:t>Minimizing measurement errors  </a:t>
            </a:r>
          </a:p>
          <a:p>
            <a:pPr algn="just">
              <a:lnSpc>
                <a:spcPct val="150000"/>
              </a:lnSpc>
              <a:buFont typeface="Wingdings" panose="05000000000000000000" pitchFamily="2" charset="2"/>
              <a:buChar char="v"/>
            </a:pP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24</a:t>
            </a:fld>
            <a:endParaRPr lang="en-US" dirty="0"/>
          </a:p>
        </p:txBody>
      </p:sp>
    </p:spTree>
    <p:extLst>
      <p:ext uri="{BB962C8B-B14F-4D97-AF65-F5344CB8AC3E}">
        <p14:creationId xmlns:p14="http://schemas.microsoft.com/office/powerpoint/2010/main" val="9353123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wind"/>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Ratio </a:t>
            </a:r>
            <a:r>
              <a:rPr lang="en-GB" b="1" dirty="0"/>
              <a:t>Scale</a:t>
            </a:r>
            <a:endParaRPr lang="en-US" dirty="0"/>
          </a:p>
        </p:txBody>
      </p:sp>
      <p:sp>
        <p:nvSpPr>
          <p:cNvPr id="3" name="Content Placeholder 2"/>
          <p:cNvSpPr>
            <a:spLocks noGrp="1"/>
          </p:cNvSpPr>
          <p:nvPr>
            <p:ph idx="1"/>
          </p:nvPr>
        </p:nvSpPr>
        <p:spPr>
          <a:xfrm>
            <a:off x="887897" y="1853754"/>
            <a:ext cx="7126938" cy="4228993"/>
          </a:xfrm>
        </p:spPr>
        <p:txBody>
          <a:bodyPr>
            <a:normAutofit/>
          </a:bodyPr>
          <a:lstStyle/>
          <a:p>
            <a:pPr algn="just">
              <a:lnSpc>
                <a:spcPct val="150000"/>
              </a:lnSpc>
            </a:pPr>
            <a:r>
              <a:rPr lang="en-US" dirty="0">
                <a:latin typeface="Arial" panose="020B0604020202020204" pitchFamily="34" charset="0"/>
                <a:cs typeface="Arial" panose="020B0604020202020204" pitchFamily="34" charset="0"/>
              </a:rPr>
              <a:t>The ratio scale is the highest level of measurement scale and includes the features of all the other scales (nominal, ordinal, and interval) along with a true zero point, which allows for a wide range of statistical operations and meaningful mathematical computations. </a:t>
            </a:r>
            <a:endParaRPr lang="en-US" dirty="0" smtClean="0">
              <a:latin typeface="Arial" panose="020B0604020202020204" pitchFamily="34" charset="0"/>
              <a:cs typeface="Arial" panose="020B0604020202020204" pitchFamily="34" charset="0"/>
            </a:endParaRPr>
          </a:p>
          <a:p>
            <a:pPr algn="just">
              <a:lnSpc>
                <a:spcPct val="150000"/>
              </a:lnSpc>
            </a:pPr>
            <a:r>
              <a:rPr lang="en-US" dirty="0" smtClean="0">
                <a:latin typeface="Arial" panose="020B0604020202020204" pitchFamily="34" charset="0"/>
                <a:cs typeface="Arial" panose="020B0604020202020204" pitchFamily="34" charset="0"/>
              </a:rPr>
              <a:t>This </a:t>
            </a:r>
            <a:r>
              <a:rPr lang="en-US" dirty="0">
                <a:latin typeface="Arial" panose="020B0604020202020204" pitchFamily="34" charset="0"/>
                <a:cs typeface="Arial" panose="020B0604020202020204" pitchFamily="34" charset="0"/>
              </a:rPr>
              <a:t>scale is used to measure variables that have both equal intervals and an absolute zero, indicating the absence of the variable being measured.</a:t>
            </a:r>
          </a:p>
        </p:txBody>
      </p:sp>
      <p:sp>
        <p:nvSpPr>
          <p:cNvPr id="4" name="Slide Number Placeholder 3"/>
          <p:cNvSpPr>
            <a:spLocks noGrp="1"/>
          </p:cNvSpPr>
          <p:nvPr>
            <p:ph type="sldNum" sz="quarter" idx="12"/>
          </p:nvPr>
        </p:nvSpPr>
        <p:spPr/>
        <p:txBody>
          <a:bodyPr/>
          <a:lstStyle/>
          <a:p>
            <a:fld id="{4FAB73BC-B049-4115-A692-8D63A059BFB8}" type="slidenum">
              <a:rPr lang="en-US" smtClean="0"/>
              <a:t>25</a:t>
            </a:fld>
            <a:endParaRPr lang="en-US" dirty="0"/>
          </a:p>
        </p:txBody>
      </p:sp>
    </p:spTree>
    <p:extLst>
      <p:ext uri="{BB962C8B-B14F-4D97-AF65-F5344CB8AC3E}">
        <p14:creationId xmlns:p14="http://schemas.microsoft.com/office/powerpoint/2010/main" val="225942017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Characteristics of the Ratio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43490" y="1986276"/>
            <a:ext cx="6571343" cy="3450613"/>
          </a:xfrm>
        </p:spPr>
        <p:txBody>
          <a:bodyPr>
            <a:noAutofit/>
          </a:bodyPr>
          <a:lstStyle/>
          <a:p>
            <a:pPr lvl="0" algn="just">
              <a:lnSpc>
                <a:spcPct val="100000"/>
              </a:lnSpc>
              <a:buFont typeface="Wingdings" panose="05000000000000000000" pitchFamily="2" charset="2"/>
              <a:buChar char="v"/>
            </a:pPr>
            <a:r>
              <a:rPr lang="en-US" b="1" dirty="0" smtClean="0">
                <a:latin typeface="Arial" panose="020B0604020202020204" pitchFamily="34" charset="0"/>
                <a:cs typeface="Arial" panose="020B0604020202020204" pitchFamily="34" charset="0"/>
              </a:rPr>
              <a:t>Equal </a:t>
            </a:r>
            <a:r>
              <a:rPr lang="en-US" b="1" dirty="0">
                <a:latin typeface="Arial" panose="020B0604020202020204" pitchFamily="34" charset="0"/>
                <a:cs typeface="Arial" panose="020B0604020202020204" pitchFamily="34" charset="0"/>
              </a:rPr>
              <a:t>Intervals:</a:t>
            </a:r>
            <a:r>
              <a:rPr lang="en-US" dirty="0">
                <a:latin typeface="Arial" panose="020B0604020202020204" pitchFamily="34" charset="0"/>
                <a:cs typeface="Arial" panose="020B0604020202020204" pitchFamily="34" charset="0"/>
              </a:rPr>
              <a:t> The differences between values are consistent and meaningful.</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True Zero Point:</a:t>
            </a:r>
            <a:r>
              <a:rPr lang="en-US" dirty="0">
                <a:latin typeface="Arial" panose="020B0604020202020204" pitchFamily="34" charset="0"/>
                <a:cs typeface="Arial" panose="020B0604020202020204" pitchFamily="34" charset="0"/>
              </a:rPr>
              <a:t> The scale includes a true zero, indicating the absence of the variable being measured. This allows for meaningful ratios.</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Order and Rank:</a:t>
            </a:r>
            <a:r>
              <a:rPr lang="en-US" dirty="0">
                <a:latin typeface="Arial" panose="020B0604020202020204" pitchFamily="34" charset="0"/>
                <a:cs typeface="Arial" panose="020B0604020202020204" pitchFamily="34" charset="0"/>
              </a:rPr>
              <a:t> Like ordinal and interval scales, it maintains a meaningful order among categories.</a:t>
            </a:r>
          </a:p>
          <a:p>
            <a:pPr lvl="0" algn="just">
              <a:lnSpc>
                <a:spcPct val="100000"/>
              </a:lnSpc>
              <a:buFont typeface="Wingdings" panose="05000000000000000000" pitchFamily="2" charset="2"/>
              <a:buChar char="v"/>
            </a:pPr>
            <a:r>
              <a:rPr lang="en-US" b="1" dirty="0">
                <a:latin typeface="Arial" panose="020B0604020202020204" pitchFamily="34" charset="0"/>
                <a:cs typeface="Arial" panose="020B0604020202020204" pitchFamily="34" charset="0"/>
              </a:rPr>
              <a:t>Arithmetic Operations:</a:t>
            </a:r>
            <a:r>
              <a:rPr lang="en-US" dirty="0">
                <a:latin typeface="Arial" panose="020B0604020202020204" pitchFamily="34" charset="0"/>
                <a:cs typeface="Arial" panose="020B0604020202020204" pitchFamily="34" charset="0"/>
              </a:rPr>
              <a:t> All mathematical operations, including addition, subtraction, multiplication, and division, are meaningful.</a:t>
            </a:r>
          </a:p>
        </p:txBody>
      </p:sp>
      <p:sp>
        <p:nvSpPr>
          <p:cNvPr id="4" name="Slide Number Placeholder 3"/>
          <p:cNvSpPr>
            <a:spLocks noGrp="1"/>
          </p:cNvSpPr>
          <p:nvPr>
            <p:ph type="sldNum" sz="quarter" idx="12"/>
          </p:nvPr>
        </p:nvSpPr>
        <p:spPr/>
        <p:txBody>
          <a:bodyPr/>
          <a:lstStyle/>
          <a:p>
            <a:fld id="{4FAB73BC-B049-4115-A692-8D63A059BFB8}" type="slidenum">
              <a:rPr lang="en-US" smtClean="0"/>
              <a:t>26</a:t>
            </a:fld>
            <a:endParaRPr lang="en-US" dirty="0"/>
          </a:p>
        </p:txBody>
      </p:sp>
    </p:spTree>
    <p:extLst>
      <p:ext uri="{BB962C8B-B14F-4D97-AF65-F5344CB8AC3E}">
        <p14:creationId xmlns:p14="http://schemas.microsoft.com/office/powerpoint/2010/main" val="330768797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8957" y="804520"/>
            <a:ext cx="6755877" cy="1049235"/>
          </a:xfrm>
        </p:spPr>
        <p:txBody>
          <a:bodyPr>
            <a:noAutofit/>
          </a:bodyPr>
          <a:lstStyle/>
          <a:p>
            <a:r>
              <a:rPr lang="en-US" sz="3600" b="1" dirty="0">
                <a:latin typeface="Arial" panose="020B0604020202020204" pitchFamily="34" charset="0"/>
                <a:cs typeface="Arial" panose="020B0604020202020204" pitchFamily="34" charset="0"/>
              </a:rPr>
              <a:t>Examples of Ratio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58957" y="1853755"/>
            <a:ext cx="6755877" cy="3450613"/>
          </a:xfrm>
        </p:spPr>
        <p:txBody>
          <a:bodyPr>
            <a:noAutofit/>
          </a:bodyPr>
          <a:lstStyle/>
          <a:p>
            <a:pPr lvl="0" algn="just">
              <a:lnSpc>
                <a:spcPct val="100000"/>
              </a:lnSpc>
            </a:pPr>
            <a:r>
              <a:rPr lang="en-US" b="1" dirty="0" smtClean="0">
                <a:latin typeface="Arial" panose="020B0604020202020204" pitchFamily="34" charset="0"/>
                <a:cs typeface="Arial" panose="020B0604020202020204" pitchFamily="34" charset="0"/>
              </a:rPr>
              <a:t>Height</a:t>
            </a:r>
            <a:r>
              <a:rPr lang="en-US" b="1" dirty="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Measured in centimeters or inches. Zero height means no height.</a:t>
            </a:r>
          </a:p>
          <a:p>
            <a:pPr lvl="0" algn="just">
              <a:lnSpc>
                <a:spcPct val="100000"/>
              </a:lnSpc>
            </a:pPr>
            <a:r>
              <a:rPr lang="en-US" b="1" dirty="0">
                <a:latin typeface="Arial" panose="020B0604020202020204" pitchFamily="34" charset="0"/>
                <a:cs typeface="Arial" panose="020B0604020202020204" pitchFamily="34" charset="0"/>
              </a:rPr>
              <a:t>Weight:</a:t>
            </a:r>
            <a:r>
              <a:rPr lang="en-US" dirty="0">
                <a:latin typeface="Arial" panose="020B0604020202020204" pitchFamily="34" charset="0"/>
                <a:cs typeface="Arial" panose="020B0604020202020204" pitchFamily="34" charset="0"/>
              </a:rPr>
              <a:t> Measured in kilograms or pounds. Zero weight indicates no weight.</a:t>
            </a:r>
          </a:p>
          <a:p>
            <a:pPr lvl="0" algn="just">
              <a:lnSpc>
                <a:spcPct val="100000"/>
              </a:lnSpc>
            </a:pPr>
            <a:r>
              <a:rPr lang="en-US" b="1" dirty="0">
                <a:latin typeface="Arial" panose="020B0604020202020204" pitchFamily="34" charset="0"/>
                <a:cs typeface="Arial" panose="020B0604020202020204" pitchFamily="34" charset="0"/>
              </a:rPr>
              <a:t>Time:</a:t>
            </a:r>
            <a:r>
              <a:rPr lang="en-US" dirty="0">
                <a:latin typeface="Arial" panose="020B0604020202020204" pitchFamily="34" charset="0"/>
                <a:cs typeface="Arial" panose="020B0604020202020204" pitchFamily="34" charset="0"/>
              </a:rPr>
              <a:t> Measured in seconds, minutes, hours. Zero time means the absence of time duration.</a:t>
            </a:r>
          </a:p>
          <a:p>
            <a:pPr lvl="0" algn="just">
              <a:lnSpc>
                <a:spcPct val="150000"/>
              </a:lnSpc>
            </a:pPr>
            <a:r>
              <a:rPr lang="en-US" b="1" dirty="0">
                <a:latin typeface="Arial" panose="020B0604020202020204" pitchFamily="34" charset="0"/>
                <a:cs typeface="Arial" panose="020B0604020202020204" pitchFamily="34" charset="0"/>
              </a:rPr>
              <a:t>Distance:</a:t>
            </a:r>
            <a:r>
              <a:rPr lang="en-US" dirty="0">
                <a:latin typeface="Arial" panose="020B0604020202020204" pitchFamily="34" charset="0"/>
                <a:cs typeface="Arial" panose="020B0604020202020204" pitchFamily="34" charset="0"/>
              </a:rPr>
              <a:t> Measured in meters, kilometers, miles. Zero distance indicates no distance.</a:t>
            </a:r>
          </a:p>
          <a:p>
            <a:pPr lvl="0" algn="just">
              <a:lnSpc>
                <a:spcPct val="150000"/>
              </a:lnSpc>
            </a:pPr>
            <a:r>
              <a:rPr lang="en-US" b="1" dirty="0">
                <a:latin typeface="Arial" panose="020B0604020202020204" pitchFamily="34" charset="0"/>
                <a:cs typeface="Arial" panose="020B0604020202020204" pitchFamily="34" charset="0"/>
              </a:rPr>
              <a:t>Income:</a:t>
            </a:r>
            <a:r>
              <a:rPr lang="en-US" dirty="0">
                <a:latin typeface="Arial" panose="020B0604020202020204" pitchFamily="34" charset="0"/>
                <a:cs typeface="Arial" panose="020B0604020202020204" pitchFamily="34" charset="0"/>
              </a:rPr>
              <a:t> Measured in dollars, where zero income indicates no earnings.</a:t>
            </a:r>
          </a:p>
        </p:txBody>
      </p:sp>
      <p:sp>
        <p:nvSpPr>
          <p:cNvPr id="4" name="Slide Number Placeholder 3"/>
          <p:cNvSpPr>
            <a:spLocks noGrp="1"/>
          </p:cNvSpPr>
          <p:nvPr>
            <p:ph type="sldNum" sz="quarter" idx="12"/>
          </p:nvPr>
        </p:nvSpPr>
        <p:spPr/>
        <p:txBody>
          <a:bodyPr/>
          <a:lstStyle/>
          <a:p>
            <a:fld id="{4FAB73BC-B049-4115-A692-8D63A059BFB8}" type="slidenum">
              <a:rPr lang="en-US" smtClean="0"/>
              <a:t>27</a:t>
            </a:fld>
            <a:endParaRPr lang="en-US" dirty="0"/>
          </a:p>
        </p:txBody>
      </p:sp>
    </p:spTree>
    <p:extLst>
      <p:ext uri="{BB962C8B-B14F-4D97-AF65-F5344CB8AC3E}">
        <p14:creationId xmlns:p14="http://schemas.microsoft.com/office/powerpoint/2010/main" val="263909331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Statistical Operations for Ratio Data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algn="just">
              <a:lnSpc>
                <a:spcPct val="150000"/>
              </a:lnSpc>
            </a:pPr>
            <a:r>
              <a:rPr lang="en-US" dirty="0" smtClean="0">
                <a:latin typeface="Arial" panose="020B0604020202020204" pitchFamily="34" charset="0"/>
                <a:cs typeface="Arial" panose="020B0604020202020204" pitchFamily="34" charset="0"/>
              </a:rPr>
              <a:t>Since ratio </a:t>
            </a:r>
            <a:r>
              <a:rPr lang="en-US" dirty="0">
                <a:latin typeface="Arial" panose="020B0604020202020204" pitchFamily="34" charset="0"/>
                <a:cs typeface="Arial" panose="020B0604020202020204" pitchFamily="34" charset="0"/>
              </a:rPr>
              <a:t>data have equal intervals and a true zero, they support a wide range of statistical and mathematical operations: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Mean (Average):</a:t>
            </a:r>
            <a:r>
              <a:rPr lang="en-US" dirty="0">
                <a:latin typeface="Arial" panose="020B0604020202020204" pitchFamily="34" charset="0"/>
                <a:cs typeface="Arial" panose="020B0604020202020204" pitchFamily="34" charset="0"/>
              </a:rPr>
              <a:t> Summing all values and dividing by the number of values.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Median:</a:t>
            </a:r>
            <a:r>
              <a:rPr lang="en-US" dirty="0">
                <a:latin typeface="Arial" panose="020B0604020202020204" pitchFamily="34" charset="0"/>
                <a:cs typeface="Arial" panose="020B0604020202020204" pitchFamily="34" charset="0"/>
              </a:rPr>
              <a:t> The middle value when data are ordered.</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Mode:</a:t>
            </a:r>
            <a:r>
              <a:rPr lang="en-US" dirty="0">
                <a:latin typeface="Arial" panose="020B0604020202020204" pitchFamily="34" charset="0"/>
                <a:cs typeface="Arial" panose="020B0604020202020204" pitchFamily="34" charset="0"/>
              </a:rPr>
              <a:t> The most frequently occurring value</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28</a:t>
            </a:fld>
            <a:endParaRPr lang="en-US" dirty="0"/>
          </a:p>
        </p:txBody>
      </p:sp>
    </p:spTree>
    <p:extLst>
      <p:ext uri="{BB962C8B-B14F-4D97-AF65-F5344CB8AC3E}">
        <p14:creationId xmlns:p14="http://schemas.microsoft.com/office/powerpoint/2010/main" val="312952722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Statistical Operations for Ratio Data</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lvl="0" algn="just">
              <a:lnSpc>
                <a:spcPct val="150000"/>
              </a:lnSpc>
              <a:buFont typeface="Wingdings" panose="05000000000000000000" pitchFamily="2" charset="2"/>
              <a:buChar char="ü"/>
            </a:pPr>
            <a:r>
              <a:rPr lang="en-US" b="1" dirty="0" smtClean="0">
                <a:latin typeface="Arial" panose="020B0604020202020204" pitchFamily="34" charset="0"/>
                <a:cs typeface="Arial" panose="020B0604020202020204" pitchFamily="34" charset="0"/>
              </a:rPr>
              <a:t>Standard </a:t>
            </a:r>
            <a:r>
              <a:rPr lang="en-US" b="1" dirty="0">
                <a:latin typeface="Arial" panose="020B0604020202020204" pitchFamily="34" charset="0"/>
                <a:cs typeface="Arial" panose="020B0604020202020204" pitchFamily="34" charset="0"/>
              </a:rPr>
              <a:t>Deviation:</a:t>
            </a:r>
            <a:r>
              <a:rPr lang="en-US" dirty="0">
                <a:latin typeface="Arial" panose="020B0604020202020204" pitchFamily="34" charset="0"/>
                <a:cs typeface="Arial" panose="020B0604020202020204" pitchFamily="34" charset="0"/>
              </a:rPr>
              <a:t> A measure of the amount of variation or dispersion in a set of values.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Correlation and Regression:</a:t>
            </a:r>
            <a:r>
              <a:rPr lang="en-US" dirty="0">
                <a:latin typeface="Arial" panose="020B0604020202020204" pitchFamily="34" charset="0"/>
                <a:cs typeface="Arial" panose="020B0604020202020204" pitchFamily="34" charset="0"/>
              </a:rPr>
              <a:t> Analyzing relationships between ratio variables.</a:t>
            </a:r>
          </a:p>
          <a:p>
            <a:pPr lvl="0"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Addition and Subtraction:</a:t>
            </a:r>
            <a:r>
              <a:rPr lang="en-US" dirty="0">
                <a:latin typeface="Arial" panose="020B0604020202020204" pitchFamily="34" charset="0"/>
                <a:cs typeface="Arial" panose="020B0604020202020204" pitchFamily="34" charset="0"/>
              </a:rPr>
              <a:t> Meaningful for ratio data.</a:t>
            </a:r>
          </a:p>
          <a:p>
            <a:pPr algn="just">
              <a:lnSpc>
                <a:spcPct val="150000"/>
              </a:lnSpc>
              <a:buFont typeface="Wingdings" panose="05000000000000000000" pitchFamily="2" charset="2"/>
              <a:buChar char="ü"/>
            </a:pPr>
            <a:r>
              <a:rPr lang="en-US" b="1" dirty="0">
                <a:latin typeface="Arial" panose="020B0604020202020204" pitchFamily="34" charset="0"/>
                <a:cs typeface="Arial" panose="020B0604020202020204" pitchFamily="34" charset="0"/>
              </a:rPr>
              <a:t>Multiplication and Division:</a:t>
            </a:r>
            <a:r>
              <a:rPr lang="en-US" dirty="0">
                <a:latin typeface="Arial" panose="020B0604020202020204" pitchFamily="34" charset="0"/>
                <a:cs typeface="Arial" panose="020B0604020202020204" pitchFamily="34" charset="0"/>
              </a:rPr>
              <a:t> Meaningful for ratio data (e.g., doubling, halving).</a:t>
            </a:r>
          </a:p>
        </p:txBody>
      </p:sp>
      <p:sp>
        <p:nvSpPr>
          <p:cNvPr id="4" name="Slide Number Placeholder 3"/>
          <p:cNvSpPr>
            <a:spLocks noGrp="1"/>
          </p:cNvSpPr>
          <p:nvPr>
            <p:ph type="sldNum" sz="quarter" idx="12"/>
          </p:nvPr>
        </p:nvSpPr>
        <p:spPr/>
        <p:txBody>
          <a:bodyPr/>
          <a:lstStyle/>
          <a:p>
            <a:fld id="{4FAB73BC-B049-4115-A692-8D63A059BFB8}" type="slidenum">
              <a:rPr lang="en-US" smtClean="0"/>
              <a:t>29</a:t>
            </a:fld>
            <a:endParaRPr lang="en-US" dirty="0"/>
          </a:p>
        </p:txBody>
      </p:sp>
    </p:spTree>
    <p:extLst>
      <p:ext uri="{BB962C8B-B14F-4D97-AF65-F5344CB8AC3E}">
        <p14:creationId xmlns:p14="http://schemas.microsoft.com/office/powerpoint/2010/main" val="311375426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latin typeface="Arial" panose="020B0604020202020204" pitchFamily="34" charset="0"/>
                <a:cs typeface="Arial" panose="020B0604020202020204" pitchFamily="34" charset="0"/>
              </a:rPr>
              <a:t>Scaling Techniques Frequently Used</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020417" y="2015733"/>
            <a:ext cx="6994417" cy="3450613"/>
          </a:xfrm>
        </p:spPr>
        <p:txBody>
          <a:bodyPr>
            <a:noAutofit/>
          </a:bodyPr>
          <a:lstStyle/>
          <a:p>
            <a:pPr algn="just">
              <a:lnSpc>
                <a:spcPct val="15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These </a:t>
            </a:r>
            <a:r>
              <a:rPr lang="en-GB" dirty="0">
                <a:latin typeface="Arial" panose="020B0604020202020204" pitchFamily="34" charset="0"/>
                <a:cs typeface="Arial" panose="020B0604020202020204" pitchFamily="34" charset="0"/>
              </a:rPr>
              <a:t>are the methods of scaling aimed at getting the attitudinal responses of subjects, events or persons. They give the difference formats available to one when asking questions or seeking information. They can be applied on different scale types (nominal, ordinal, interval or ratio). </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There </a:t>
            </a:r>
            <a:r>
              <a:rPr lang="en-GB" dirty="0">
                <a:latin typeface="Arial" panose="020B0604020202020204" pitchFamily="34" charset="0"/>
                <a:cs typeface="Arial" panose="020B0604020202020204" pitchFamily="34" charset="0"/>
              </a:rPr>
              <a:t>are two main categories of attitudinal </a:t>
            </a:r>
            <a:r>
              <a:rPr lang="en-GB" dirty="0" smtClean="0">
                <a:latin typeface="Arial" panose="020B0604020202020204" pitchFamily="34" charset="0"/>
                <a:cs typeface="Arial" panose="020B0604020202020204" pitchFamily="34" charset="0"/>
              </a:rPr>
              <a:t>scales;</a:t>
            </a: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1</a:t>
            </a:r>
            <a:r>
              <a:rPr lang="en-GB" dirty="0">
                <a:latin typeface="Arial" panose="020B0604020202020204" pitchFamily="34" charset="0"/>
                <a:cs typeface="Arial" panose="020B0604020202020204" pitchFamily="34" charset="0"/>
              </a:rPr>
              <a:t>. Rating </a:t>
            </a:r>
            <a:r>
              <a:rPr lang="en-GB" dirty="0" smtClean="0">
                <a:latin typeface="Arial" panose="020B0604020202020204" pitchFamily="34" charset="0"/>
                <a:cs typeface="Arial" panose="020B0604020202020204" pitchFamily="34" charset="0"/>
              </a:rPr>
              <a:t>scales  2</a:t>
            </a:r>
            <a:r>
              <a:rPr lang="en-GB" dirty="0">
                <a:latin typeface="Arial" panose="020B0604020202020204" pitchFamily="34" charset="0"/>
                <a:cs typeface="Arial" panose="020B0604020202020204" pitchFamily="34" charset="0"/>
              </a:rPr>
              <a:t>. Ranking scales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30</a:t>
            </a:fld>
            <a:endParaRPr lang="en-US" dirty="0"/>
          </a:p>
        </p:txBody>
      </p:sp>
    </p:spTree>
    <p:extLst>
      <p:ext uri="{BB962C8B-B14F-4D97-AF65-F5344CB8AC3E}">
        <p14:creationId xmlns:p14="http://schemas.microsoft.com/office/powerpoint/2010/main" val="2610859073"/>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Rating </a:t>
            </a:r>
            <a:r>
              <a:rPr lang="en-GB" sz="3600" b="1" dirty="0">
                <a:latin typeface="Arial" panose="020B0604020202020204" pitchFamily="34" charset="0"/>
                <a:cs typeface="Arial" panose="020B0604020202020204" pitchFamily="34" charset="0"/>
              </a:rPr>
              <a:t>scales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43491" y="1853755"/>
            <a:ext cx="6571343" cy="3450613"/>
          </a:xfrm>
        </p:spPr>
        <p:txBody>
          <a:bodyPr>
            <a:noAutofit/>
          </a:bodyPr>
          <a:lstStyle/>
          <a:p>
            <a:pPr algn="just">
              <a:lnSpc>
                <a:spcPct val="150000"/>
              </a:lnSpc>
              <a:buFont typeface="Wingdings" panose="05000000000000000000" pitchFamily="2" charset="2"/>
              <a:buChar char="§"/>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are measurement scales that allow a respondent to register the degree (or amount) of a characteristic or attribute possessed by an object directly on the scale</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GB" dirty="0">
                <a:latin typeface="Arial" panose="020B0604020202020204" pitchFamily="34" charset="0"/>
                <a:cs typeface="Arial" panose="020B0604020202020204" pitchFamily="34" charset="0"/>
              </a:rPr>
              <a:t>The following rating scales are some of the often used in organisational research;</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
            </a:pPr>
            <a:r>
              <a:rPr lang="en-GB" dirty="0">
                <a:latin typeface="Arial" panose="020B0604020202020204" pitchFamily="34" charset="0"/>
                <a:cs typeface="Arial" panose="020B0604020202020204" pitchFamily="34" charset="0"/>
              </a:rPr>
              <a:t>a) Dichotomous </a:t>
            </a:r>
            <a:r>
              <a:rPr lang="en-GB" dirty="0" smtClean="0">
                <a:latin typeface="Arial" panose="020B0604020202020204" pitchFamily="34" charset="0"/>
                <a:cs typeface="Arial" panose="020B0604020202020204" pitchFamily="34" charset="0"/>
              </a:rPr>
              <a:t>scale; b</a:t>
            </a:r>
            <a:r>
              <a:rPr lang="en-GB" dirty="0">
                <a:latin typeface="Arial" panose="020B0604020202020204" pitchFamily="34" charset="0"/>
                <a:cs typeface="Arial" panose="020B0604020202020204" pitchFamily="34" charset="0"/>
              </a:rPr>
              <a:t>) Category </a:t>
            </a:r>
            <a:r>
              <a:rPr lang="en-GB" dirty="0" smtClean="0">
                <a:latin typeface="Arial" panose="020B0604020202020204" pitchFamily="34" charset="0"/>
                <a:cs typeface="Arial" panose="020B0604020202020204" pitchFamily="34" charset="0"/>
              </a:rPr>
              <a:t>scale; c</a:t>
            </a:r>
            <a:r>
              <a:rPr lang="en-GB" dirty="0">
                <a:latin typeface="Arial" panose="020B0604020202020204" pitchFamily="34" charset="0"/>
                <a:cs typeface="Arial" panose="020B0604020202020204" pitchFamily="34" charset="0"/>
              </a:rPr>
              <a:t>) Likert </a:t>
            </a:r>
            <a:r>
              <a:rPr lang="en-GB" dirty="0" smtClean="0">
                <a:latin typeface="Arial" panose="020B0604020202020204" pitchFamily="34" charset="0"/>
                <a:cs typeface="Arial" panose="020B0604020202020204" pitchFamily="34" charset="0"/>
              </a:rPr>
              <a:t>scale;      d</a:t>
            </a:r>
            <a:r>
              <a:rPr lang="en-GB" dirty="0">
                <a:latin typeface="Arial" panose="020B0604020202020204" pitchFamily="34" charset="0"/>
                <a:cs typeface="Arial" panose="020B0604020202020204" pitchFamily="34" charset="0"/>
              </a:rPr>
              <a:t>) Semantic differential </a:t>
            </a:r>
            <a:r>
              <a:rPr lang="en-GB" dirty="0" smtClean="0">
                <a:latin typeface="Arial" panose="020B0604020202020204" pitchFamily="34" charset="0"/>
                <a:cs typeface="Arial" panose="020B0604020202020204" pitchFamily="34" charset="0"/>
              </a:rPr>
              <a:t>scale; e</a:t>
            </a:r>
            <a:r>
              <a:rPr lang="en-GB" dirty="0">
                <a:latin typeface="Arial" panose="020B0604020202020204" pitchFamily="34" charset="0"/>
                <a:cs typeface="Arial" panose="020B0604020202020204" pitchFamily="34" charset="0"/>
              </a:rPr>
              <a:t>) Numerical </a:t>
            </a:r>
            <a:r>
              <a:rPr lang="en-GB" dirty="0" smtClean="0">
                <a:latin typeface="Arial" panose="020B0604020202020204" pitchFamily="34" charset="0"/>
                <a:cs typeface="Arial" panose="020B0604020202020204" pitchFamily="34" charset="0"/>
              </a:rPr>
              <a:t>scales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31</a:t>
            </a:fld>
            <a:endParaRPr lang="en-US" dirty="0"/>
          </a:p>
        </p:txBody>
      </p:sp>
    </p:spTree>
    <p:extLst>
      <p:ext uri="{BB962C8B-B14F-4D97-AF65-F5344CB8AC3E}">
        <p14:creationId xmlns:p14="http://schemas.microsoft.com/office/powerpoint/2010/main" val="243049775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Arial" panose="020B0604020202020204" pitchFamily="34" charset="0"/>
                <a:cs typeface="Arial" panose="020B0604020202020204" pitchFamily="34" charset="0"/>
              </a:rPr>
              <a:t>a) </a:t>
            </a:r>
            <a:r>
              <a:rPr lang="en-GB" sz="3600" b="1" dirty="0">
                <a:latin typeface="Arial" panose="020B0604020202020204" pitchFamily="34" charset="0"/>
                <a:cs typeface="Arial" panose="020B0604020202020204" pitchFamily="34" charset="0"/>
              </a:rPr>
              <a:t>Dichotomous </a:t>
            </a:r>
            <a:r>
              <a:rPr lang="en-GB" sz="3600" b="1" dirty="0" smtClean="0">
                <a:latin typeface="Arial" panose="020B0604020202020204" pitchFamily="34" charset="0"/>
                <a:cs typeface="Arial" panose="020B0604020202020204" pitchFamily="34" charset="0"/>
              </a:rPr>
              <a:t>scale</a:t>
            </a:r>
            <a:r>
              <a:rPr lang="en-GB" sz="3600" dirty="0" smtClean="0">
                <a:latin typeface="Arial" panose="020B0604020202020204" pitchFamily="34" charset="0"/>
                <a:cs typeface="Arial" panose="020B0604020202020204" pitchFamily="34" charset="0"/>
              </a:rPr>
              <a:t>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v"/>
            </a:pPr>
            <a:r>
              <a:rPr lang="en-GB" dirty="0" smtClean="0">
                <a:latin typeface="Arial" panose="020B0604020202020204" pitchFamily="34" charset="0"/>
                <a:cs typeface="Arial" panose="020B0604020202020204" pitchFamily="34" charset="0"/>
              </a:rPr>
              <a:t>A </a:t>
            </a:r>
            <a:r>
              <a:rPr lang="en-GB" dirty="0">
                <a:latin typeface="Arial" panose="020B0604020202020204" pitchFamily="34" charset="0"/>
                <a:cs typeface="Arial" panose="020B0604020202020204" pitchFamily="34" charset="0"/>
              </a:rPr>
              <a:t>dichotomous scale is one with only two alternatives and the responded is expected to select one. </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Eg</a:t>
            </a:r>
            <a:r>
              <a:rPr lang="en-GB" dirty="0" smtClean="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Yes or No, Male or Female, True or False </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32</a:t>
            </a:fld>
            <a:endParaRPr lang="en-US" dirty="0"/>
          </a:p>
        </p:txBody>
      </p:sp>
    </p:spTree>
    <p:extLst>
      <p:ext uri="{BB962C8B-B14F-4D97-AF65-F5344CB8AC3E}">
        <p14:creationId xmlns:p14="http://schemas.microsoft.com/office/powerpoint/2010/main" val="421480399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Arial" panose="020B0604020202020204" pitchFamily="34" charset="0"/>
                <a:cs typeface="Arial" panose="020B0604020202020204" pitchFamily="34" charset="0"/>
              </a:rPr>
              <a:t>b) </a:t>
            </a:r>
            <a:r>
              <a:rPr lang="en-GB" sz="3600" b="1" dirty="0">
                <a:latin typeface="Arial" panose="020B0604020202020204" pitchFamily="34" charset="0"/>
                <a:cs typeface="Arial" panose="020B0604020202020204" pitchFamily="34" charset="0"/>
              </a:rPr>
              <a:t>Category </a:t>
            </a:r>
            <a:r>
              <a:rPr lang="en-GB" sz="3600" b="1" dirty="0" smtClean="0">
                <a:latin typeface="Arial" panose="020B0604020202020204" pitchFamily="34" charset="0"/>
                <a:cs typeface="Arial" panose="020B0604020202020204" pitchFamily="34" charset="0"/>
              </a:rPr>
              <a:t>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just">
              <a:lnSpc>
                <a:spcPct val="150000"/>
              </a:lnSpc>
              <a:buFont typeface="Wingdings" panose="05000000000000000000" pitchFamily="2" charset="2"/>
              <a:buChar char="q"/>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a rating scale which the response options provided for a closed-ended question are labelled with specific descriptions.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33</a:t>
            </a:fld>
            <a:endParaRPr lang="en-US" dirty="0"/>
          </a:p>
        </p:txBody>
      </p:sp>
    </p:spTree>
    <p:extLst>
      <p:ext uri="{BB962C8B-B14F-4D97-AF65-F5344CB8AC3E}">
        <p14:creationId xmlns:p14="http://schemas.microsoft.com/office/powerpoint/2010/main" val="248570727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 </a:t>
            </a:r>
            <a:r>
              <a:rPr lang="en-GB" b="1" dirty="0"/>
              <a:t>Likert scale</a:t>
            </a:r>
            <a:endParaRPr lang="en-US" dirty="0"/>
          </a:p>
        </p:txBody>
      </p:sp>
      <p:sp>
        <p:nvSpPr>
          <p:cNvPr id="3" name="Content Placeholder 2"/>
          <p:cNvSpPr>
            <a:spLocks noGrp="1"/>
          </p:cNvSpPr>
          <p:nvPr>
            <p:ph idx="1"/>
          </p:nvPr>
        </p:nvSpPr>
        <p:spPr/>
        <p:txBody>
          <a:bodyPr/>
          <a:lstStyle/>
          <a:p>
            <a:pPr algn="just">
              <a:lnSpc>
                <a:spcPct val="100000"/>
              </a:lnSpc>
              <a:buFont typeface="Wingdings" panose="05000000000000000000" pitchFamily="2" charset="2"/>
              <a:buChar char="Ø"/>
            </a:pPr>
            <a:r>
              <a:rPr lang="en-GB" dirty="0" smtClean="0">
                <a:latin typeface="Arial" panose="020B0604020202020204" pitchFamily="34" charset="0"/>
                <a:cs typeface="Arial" panose="020B0604020202020204" pitchFamily="34" charset="0"/>
              </a:rPr>
              <a:t>It </a:t>
            </a:r>
            <a:r>
              <a:rPr lang="en-GB" dirty="0">
                <a:latin typeface="Arial" panose="020B0604020202020204" pitchFamily="34" charset="0"/>
                <a:cs typeface="Arial" panose="020B0604020202020204" pitchFamily="34" charset="0"/>
              </a:rPr>
              <a:t>is one in which a statement is used and the participant decides how strongly they agree or disagree with the statements. For example the participant decides whether they strongly agree/ agree/ undecided/ disagree/strongly disagree </a:t>
            </a:r>
            <a:r>
              <a:rPr lang="en-GB" dirty="0" err="1">
                <a:latin typeface="Arial" panose="020B0604020202020204" pitchFamily="34" charset="0"/>
                <a:cs typeface="Arial" panose="020B0604020202020204" pitchFamily="34" charset="0"/>
              </a:rPr>
              <a:t>eg</a:t>
            </a:r>
            <a:r>
              <a:rPr lang="en-GB" dirty="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My property is properly valued before tax is levied.(to those not in formal employment</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p>
            <a:pPr algn="just">
              <a:lnSpc>
                <a:spcPct val="100000"/>
              </a:lnSpc>
            </a:pPr>
            <a:endParaRPr lang="en-US" dirty="0">
              <a:latin typeface="Arial" panose="020B0604020202020204" pitchFamily="34" charset="0"/>
              <a:cs typeface="Arial" panose="020B060402020202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089200839"/>
              </p:ext>
            </p:extLst>
          </p:nvPr>
        </p:nvGraphicFramePr>
        <p:xfrm>
          <a:off x="463827" y="4861698"/>
          <a:ext cx="7991060" cy="1051560"/>
        </p:xfrm>
        <a:graphic>
          <a:graphicData uri="http://schemas.openxmlformats.org/drawingml/2006/table">
            <a:tbl>
              <a:tblPr>
                <a:tableStyleId>{5C22544A-7EE6-4342-B048-85BDC9FD1C3A}</a:tableStyleId>
              </a:tblPr>
              <a:tblGrid>
                <a:gridCol w="2100075">
                  <a:extLst>
                    <a:ext uri="{9D8B030D-6E8A-4147-A177-3AD203B41FA5}">
                      <a16:colId xmlns:a16="http://schemas.microsoft.com/office/drawing/2014/main" val="1969165388"/>
                    </a:ext>
                  </a:extLst>
                </a:gridCol>
                <a:gridCol w="1130810">
                  <a:extLst>
                    <a:ext uri="{9D8B030D-6E8A-4147-A177-3AD203B41FA5}">
                      <a16:colId xmlns:a16="http://schemas.microsoft.com/office/drawing/2014/main" val="3893516772"/>
                    </a:ext>
                  </a:extLst>
                </a:gridCol>
                <a:gridCol w="1233085">
                  <a:extLst>
                    <a:ext uri="{9D8B030D-6E8A-4147-A177-3AD203B41FA5}">
                      <a16:colId xmlns:a16="http://schemas.microsoft.com/office/drawing/2014/main" val="2132841751"/>
                    </a:ext>
                  </a:extLst>
                </a:gridCol>
                <a:gridCol w="1322659">
                  <a:extLst>
                    <a:ext uri="{9D8B030D-6E8A-4147-A177-3AD203B41FA5}">
                      <a16:colId xmlns:a16="http://schemas.microsoft.com/office/drawing/2014/main" val="608981461"/>
                    </a:ext>
                  </a:extLst>
                </a:gridCol>
                <a:gridCol w="2204431">
                  <a:extLst>
                    <a:ext uri="{9D8B030D-6E8A-4147-A177-3AD203B41FA5}">
                      <a16:colId xmlns:a16="http://schemas.microsoft.com/office/drawing/2014/main" val="3624360990"/>
                    </a:ext>
                  </a:extLst>
                </a:gridCol>
              </a:tblGrid>
              <a:tr h="0">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Strongly Agree</a:t>
                      </a:r>
                      <a:endParaRPr lang="en-US" sz="2000">
                        <a:effectLst/>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1</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Agree</a:t>
                      </a:r>
                      <a:endParaRPr lang="en-US" sz="2000">
                        <a:effectLst/>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2</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Not Sure</a:t>
                      </a:r>
                      <a:endParaRPr lang="en-US" sz="2000">
                        <a:effectLst/>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3</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Disagree</a:t>
                      </a:r>
                      <a:endParaRPr lang="en-US" sz="2000">
                        <a:effectLst/>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4</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dirty="0">
                          <a:effectLst/>
                          <a:latin typeface="Arial" panose="020B0604020202020204" pitchFamily="34" charset="0"/>
                          <a:cs typeface="Arial" panose="020B0604020202020204" pitchFamily="34" charset="0"/>
                        </a:rPr>
                        <a:t>Strongly Disagree</a:t>
                      </a:r>
                      <a:endParaRPr lang="en-US" sz="2000" dirty="0">
                        <a:effectLst/>
                        <a:latin typeface="Arial" panose="020B0604020202020204" pitchFamily="34" charset="0"/>
                        <a:cs typeface="Arial" panose="020B0604020202020204" pitchFamily="34" charset="0"/>
                      </a:endParaRPr>
                    </a:p>
                    <a:p>
                      <a:pPr marL="0" marR="0">
                        <a:lnSpc>
                          <a:spcPct val="115000"/>
                        </a:lnSpc>
                        <a:spcBef>
                          <a:spcPts val="0"/>
                        </a:spcBef>
                        <a:spcAft>
                          <a:spcPts val="0"/>
                        </a:spcAft>
                      </a:pPr>
                      <a:r>
                        <a:rPr lang="en-GB" sz="2000" dirty="0">
                          <a:effectLst/>
                          <a:latin typeface="Arial" panose="020B0604020202020204" pitchFamily="34" charset="0"/>
                          <a:cs typeface="Arial" panose="020B0604020202020204" pitchFamily="34" charset="0"/>
                        </a:rPr>
                        <a:t>5</a:t>
                      </a:r>
                      <a:endParaRPr lang="en-US"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86934668"/>
                  </a:ext>
                </a:extLst>
              </a:tr>
              <a:tr h="0">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 </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 </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 </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a:effectLst/>
                          <a:latin typeface="Arial" panose="020B0604020202020204" pitchFamily="34" charset="0"/>
                          <a:cs typeface="Arial" panose="020B0604020202020204" pitchFamily="34" charset="0"/>
                        </a:rPr>
                        <a:t> </a:t>
                      </a:r>
                      <a:endParaRPr lang="en-US" sz="200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GB" sz="2000" dirty="0">
                          <a:effectLst/>
                          <a:latin typeface="Arial" panose="020B0604020202020204" pitchFamily="34" charset="0"/>
                          <a:cs typeface="Arial" panose="020B0604020202020204" pitchFamily="34" charset="0"/>
                        </a:rPr>
                        <a:t> </a:t>
                      </a:r>
                      <a:endParaRPr lang="en-US"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10504798"/>
                  </a:ext>
                </a:extLst>
              </a:tr>
            </a:tbl>
          </a:graphicData>
        </a:graphic>
      </p:graphicFrame>
      <p:sp>
        <p:nvSpPr>
          <p:cNvPr id="4" name="Slide Number Placeholder 3"/>
          <p:cNvSpPr>
            <a:spLocks noGrp="1"/>
          </p:cNvSpPr>
          <p:nvPr>
            <p:ph type="sldNum" sz="quarter" idx="12"/>
          </p:nvPr>
        </p:nvSpPr>
        <p:spPr/>
        <p:txBody>
          <a:bodyPr/>
          <a:lstStyle/>
          <a:p>
            <a:fld id="{4FAB73BC-B049-4115-A692-8D63A059BFB8}" type="slidenum">
              <a:rPr lang="en-US" smtClean="0"/>
              <a:t>34</a:t>
            </a:fld>
            <a:endParaRPr lang="en-US" dirty="0"/>
          </a:p>
        </p:txBody>
      </p:sp>
    </p:spTree>
    <p:extLst>
      <p:ext uri="{BB962C8B-B14F-4D97-AF65-F5344CB8AC3E}">
        <p14:creationId xmlns:p14="http://schemas.microsoft.com/office/powerpoint/2010/main" val="165944302"/>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471" y="804520"/>
            <a:ext cx="6731364" cy="1049235"/>
          </a:xfrm>
        </p:spPr>
        <p:txBody>
          <a:bodyPr>
            <a:noAutofit/>
          </a:bodyPr>
          <a:lstStyle/>
          <a:p>
            <a:r>
              <a:rPr lang="en-GB" sz="3600" b="1" dirty="0">
                <a:latin typeface="Arial" panose="020B0604020202020204" pitchFamily="34" charset="0"/>
                <a:cs typeface="Arial" panose="020B0604020202020204" pitchFamily="34" charset="0"/>
              </a:rPr>
              <a:t>d) Semantic differential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10817" y="1853755"/>
            <a:ext cx="8309113" cy="3450613"/>
          </a:xfrm>
        </p:spPr>
        <p:txBody>
          <a:bodyPr>
            <a:noAutofit/>
          </a:bodyPr>
          <a:lstStyle/>
          <a:p>
            <a:pPr algn="just">
              <a:lnSpc>
                <a:spcPct val="150000"/>
              </a:lnSpc>
              <a:buFont typeface="Courier New" panose="02070309020205020404" pitchFamily="49" charset="0"/>
              <a:buChar char="o"/>
            </a:pPr>
            <a:r>
              <a:rPr lang="en-GB" dirty="0" smtClean="0">
                <a:latin typeface="Arial" panose="020B0604020202020204" pitchFamily="34" charset="0"/>
                <a:cs typeface="Arial" panose="020B0604020202020204" pitchFamily="34" charset="0"/>
              </a:rPr>
              <a:t>Several </a:t>
            </a:r>
            <a:r>
              <a:rPr lang="en-GB" dirty="0">
                <a:latin typeface="Arial" panose="020B0604020202020204" pitchFamily="34" charset="0"/>
                <a:cs typeface="Arial" panose="020B0604020202020204" pitchFamily="34" charset="0"/>
              </a:rPr>
              <a:t>attributes are identified at the extremes of the scale and respondents are asked to indicate their attitudes on what may be called a semantic space towards a particular individual, object, or event.</a:t>
            </a:r>
            <a:endParaRPr lang="en-US" dirty="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GB" dirty="0">
                <a:latin typeface="Arial" panose="020B0604020202020204" pitchFamily="34" charset="0"/>
                <a:cs typeface="Arial" panose="020B0604020202020204" pitchFamily="34" charset="0"/>
              </a:rPr>
              <a:t>Sometimes descriptive phrases are used instead of bipolar adjectives, especially when it is difficult to get adjectives that are exact opposites.</a:t>
            </a:r>
            <a:endParaRPr lang="en-US" dirty="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GB" dirty="0" smtClean="0">
                <a:latin typeface="Arial" panose="020B0604020202020204" pitchFamily="34" charset="0"/>
                <a:cs typeface="Arial" panose="020B0604020202020204" pitchFamily="34" charset="0"/>
              </a:rPr>
              <a:t>An </a:t>
            </a:r>
            <a:r>
              <a:rPr lang="en-GB" dirty="0">
                <a:latin typeface="Arial" panose="020B0604020202020204" pitchFamily="34" charset="0"/>
                <a:cs typeface="Arial" panose="020B0604020202020204" pitchFamily="34" charset="0"/>
              </a:rPr>
              <a:t>example is as follows;</a:t>
            </a:r>
            <a:endParaRPr lang="en-US" dirty="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GB" dirty="0">
                <a:latin typeface="Arial" panose="020B0604020202020204" pitchFamily="34" charset="0"/>
                <a:cs typeface="Arial" panose="020B0604020202020204" pitchFamily="34" charset="0"/>
              </a:rPr>
              <a:t>Responsive _ _ _ _ _ _ _ _ Unresponsive</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35</a:t>
            </a:fld>
            <a:endParaRPr lang="en-US" dirty="0"/>
          </a:p>
        </p:txBody>
      </p:sp>
    </p:spTree>
    <p:extLst>
      <p:ext uri="{BB962C8B-B14F-4D97-AF65-F5344CB8AC3E}">
        <p14:creationId xmlns:p14="http://schemas.microsoft.com/office/powerpoint/2010/main" val="3474165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Arial" panose="020B0604020202020204" pitchFamily="34" charset="0"/>
                <a:cs typeface="Arial" panose="020B0604020202020204" pitchFamily="34" charset="0"/>
              </a:rPr>
              <a:t>e) Numerical scale</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15617" y="1853755"/>
            <a:ext cx="7299217" cy="4162732"/>
          </a:xfrm>
        </p:spPr>
        <p:txBody>
          <a:bodyPr>
            <a:normAutofit fontScale="92500"/>
          </a:bodyPr>
          <a:lstStyle/>
          <a:p>
            <a:pPr algn="just">
              <a:buFont typeface="Wingdings" panose="05000000000000000000" pitchFamily="2" charset="2"/>
              <a:buChar char="Ø"/>
            </a:pPr>
            <a:r>
              <a:rPr lang="en-GB" sz="2200" dirty="0" smtClean="0">
                <a:latin typeface="Arial" panose="020B0604020202020204" pitchFamily="34" charset="0"/>
                <a:cs typeface="Arial" panose="020B0604020202020204" pitchFamily="34" charset="0"/>
              </a:rPr>
              <a:t>A </a:t>
            </a:r>
            <a:r>
              <a:rPr lang="en-GB" sz="2200" dirty="0">
                <a:latin typeface="Arial" panose="020B0604020202020204" pitchFamily="34" charset="0"/>
                <a:cs typeface="Arial" panose="020B0604020202020204" pitchFamily="34" charset="0"/>
              </a:rPr>
              <a:t>rating scale in which numbers rather than semantics pace or verbal descriptions are used as response options.</a:t>
            </a:r>
            <a:endParaRPr lang="en-US" sz="2200" dirty="0">
              <a:latin typeface="Arial" panose="020B0604020202020204" pitchFamily="34" charset="0"/>
              <a:cs typeface="Arial" panose="020B0604020202020204" pitchFamily="34" charset="0"/>
            </a:endParaRPr>
          </a:p>
          <a:p>
            <a:pPr algn="just">
              <a:buFont typeface="Wingdings" panose="05000000000000000000" pitchFamily="2" charset="2"/>
              <a:buChar char="Ø"/>
            </a:pPr>
            <a:r>
              <a:rPr lang="en-GB" sz="2200" dirty="0" smtClean="0">
                <a:latin typeface="Arial" panose="020B0604020202020204" pitchFamily="34" charset="0"/>
                <a:cs typeface="Arial" panose="020B0604020202020204" pitchFamily="34" charset="0"/>
              </a:rPr>
              <a:t>It </a:t>
            </a:r>
            <a:r>
              <a:rPr lang="en-GB" sz="2200" dirty="0">
                <a:latin typeface="Arial" panose="020B0604020202020204" pitchFamily="34" charset="0"/>
                <a:cs typeface="Arial" panose="020B0604020202020204" pitchFamily="34" charset="0"/>
              </a:rPr>
              <a:t>is similar to the semantic differential scale, with the difference that numbers on a 5-point or 7-point scale are provided, with bipolar adjectives at both ends as shown below;</a:t>
            </a:r>
            <a:endParaRPr lang="en-US" sz="2200" dirty="0">
              <a:latin typeface="Arial" panose="020B0604020202020204" pitchFamily="34" charset="0"/>
              <a:cs typeface="Arial" panose="020B0604020202020204" pitchFamily="34" charset="0"/>
            </a:endParaRPr>
          </a:p>
          <a:p>
            <a:r>
              <a:rPr lang="en-GB" sz="2200" dirty="0">
                <a:latin typeface="Arial" panose="020B0604020202020204" pitchFamily="34" charset="0"/>
                <a:cs typeface="Arial" panose="020B0604020202020204" pitchFamily="34" charset="0"/>
              </a:rPr>
              <a:t> </a:t>
            </a:r>
            <a:r>
              <a:rPr lang="en-GB" sz="2200" dirty="0" smtClean="0">
                <a:latin typeface="Arial" panose="020B0604020202020204" pitchFamily="34" charset="0"/>
                <a:cs typeface="Arial" panose="020B0604020202020204" pitchFamily="34" charset="0"/>
              </a:rPr>
              <a:t>How </a:t>
            </a:r>
            <a:r>
              <a:rPr lang="en-GB" sz="2200" dirty="0">
                <a:latin typeface="Arial" panose="020B0604020202020204" pitchFamily="34" charset="0"/>
                <a:cs typeface="Arial" panose="020B0604020202020204" pitchFamily="34" charset="0"/>
              </a:rPr>
              <a:t>pleased are you with your new estate agent?</a:t>
            </a:r>
            <a:endParaRPr lang="en-US" sz="2200"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Extremely							</a:t>
            </a:r>
            <a:r>
              <a:rPr lang="en-GB" dirty="0" smtClean="0">
                <a:latin typeface="Arial" panose="020B0604020202020204" pitchFamily="34" charset="0"/>
                <a:cs typeface="Arial" panose="020B0604020202020204" pitchFamily="34" charset="0"/>
              </a:rPr>
              <a:t>        Extremely</a:t>
            </a:r>
            <a:endParaRPr lang="en-US" dirty="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Pleased </a:t>
            </a:r>
            <a:r>
              <a:rPr lang="en-GB" dirty="0">
                <a:latin typeface="Arial" panose="020B0604020202020204" pitchFamily="34" charset="0"/>
                <a:cs typeface="Arial" panose="020B0604020202020204" pitchFamily="34" charset="0"/>
              </a:rPr>
              <a:t>	7	6	5	4	3	2	1 </a:t>
            </a:r>
            <a:r>
              <a:rPr lang="en-GB" dirty="0" smtClean="0">
                <a:latin typeface="Arial" panose="020B0604020202020204" pitchFamily="34" charset="0"/>
                <a:cs typeface="Arial" panose="020B0604020202020204" pitchFamily="34" charset="0"/>
              </a:rPr>
              <a:t>   Displeased</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36</a:t>
            </a:fld>
            <a:endParaRPr lang="en-US" dirty="0"/>
          </a:p>
        </p:txBody>
      </p:sp>
    </p:spTree>
    <p:extLst>
      <p:ext uri="{BB962C8B-B14F-4D97-AF65-F5344CB8AC3E}">
        <p14:creationId xmlns:p14="http://schemas.microsoft.com/office/powerpoint/2010/main" val="319525799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Ranking </a:t>
            </a:r>
            <a:r>
              <a:rPr lang="en-GB" sz="3600" b="1" dirty="0">
                <a:latin typeface="Arial" panose="020B0604020202020204" pitchFamily="34" charset="0"/>
                <a:cs typeface="Arial" panose="020B0604020202020204" pitchFamily="34" charset="0"/>
              </a:rPr>
              <a:t>Scales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5861" y="2015733"/>
            <a:ext cx="7338973" cy="3450613"/>
          </a:xfrm>
        </p:spPr>
        <p:txBody>
          <a:bodyPr>
            <a:noAutofit/>
          </a:bodyPr>
          <a:lstStyle/>
          <a:p>
            <a:pPr algn="just">
              <a:lnSpc>
                <a:spcPct val="150000"/>
              </a:lnSpc>
              <a:buFont typeface="Wingdings" panose="05000000000000000000" pitchFamily="2" charset="2"/>
              <a:buChar char="v"/>
            </a:pPr>
            <a:r>
              <a:rPr lang="en-GB" dirty="0" smtClean="0">
                <a:latin typeface="Arial" panose="020B0604020202020204" pitchFamily="34" charset="0"/>
                <a:cs typeface="Arial" panose="020B0604020202020204" pitchFamily="34" charset="0"/>
              </a:rPr>
              <a:t>They </a:t>
            </a:r>
            <a:r>
              <a:rPr lang="en-GB" dirty="0">
                <a:latin typeface="Arial" panose="020B0604020202020204" pitchFamily="34" charset="0"/>
                <a:cs typeface="Arial" panose="020B0604020202020204" pitchFamily="34" charset="0"/>
              </a:rPr>
              <a:t>make comparisons between or among objects, events, or persons and elicit the preferred choices and ranking among them. They are used to tap preferences between two or more objects or items. </a:t>
            </a:r>
            <a:endParaRPr lang="en-US" dirty="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v"/>
            </a:pPr>
            <a:r>
              <a:rPr lang="en-GB" dirty="0" smtClean="0">
                <a:latin typeface="Arial" panose="020B0604020202020204" pitchFamily="34" charset="0"/>
                <a:cs typeface="Arial" panose="020B0604020202020204" pitchFamily="34" charset="0"/>
              </a:rPr>
              <a:t>However</a:t>
            </a:r>
            <a:r>
              <a:rPr lang="en-GB" dirty="0">
                <a:latin typeface="Arial" panose="020B0604020202020204" pitchFamily="34" charset="0"/>
                <a:cs typeface="Arial" panose="020B0604020202020204" pitchFamily="34" charset="0"/>
              </a:rPr>
              <a:t>, they may not give definitive clues to some of the answers sought</a:t>
            </a:r>
            <a:r>
              <a:rPr lang="en-GB"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37</a:t>
            </a:fld>
            <a:endParaRPr lang="en-US" dirty="0"/>
          </a:p>
        </p:txBody>
      </p:sp>
    </p:spTree>
    <p:extLst>
      <p:ext uri="{BB962C8B-B14F-4D97-AF65-F5344CB8AC3E}">
        <p14:creationId xmlns:p14="http://schemas.microsoft.com/office/powerpoint/2010/main" val="330915903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smtClean="0">
                <a:latin typeface="Arial" panose="020B0604020202020204" pitchFamily="34" charset="0"/>
                <a:cs typeface="Arial" panose="020B0604020202020204" pitchFamily="34" charset="0"/>
              </a:rPr>
              <a:t>Ranking </a:t>
            </a:r>
            <a:r>
              <a:rPr lang="en-GB" sz="3600" b="1" dirty="0">
                <a:latin typeface="Arial" panose="020B0604020202020204" pitchFamily="34" charset="0"/>
                <a:cs typeface="Arial" panose="020B0604020202020204" pitchFamily="34" charset="0"/>
              </a:rPr>
              <a:t>Scales</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318053" y="1853755"/>
            <a:ext cx="7964556" cy="3450613"/>
          </a:xfrm>
        </p:spPr>
        <p:txBody>
          <a:bodyPr>
            <a:noAutofit/>
          </a:bodyPr>
          <a:lstStyle/>
          <a:p>
            <a:pPr marL="0" indent="0" algn="just">
              <a:lnSpc>
                <a:spcPct val="100000"/>
              </a:lnSpc>
              <a:buNone/>
            </a:pPr>
            <a:r>
              <a:rPr lang="en-GB" b="1" dirty="0" smtClean="0">
                <a:latin typeface="Arial" panose="020B0604020202020204" pitchFamily="34" charset="0"/>
                <a:cs typeface="Arial" panose="020B0604020202020204" pitchFamily="34" charset="0"/>
              </a:rPr>
              <a:t>a</a:t>
            </a:r>
            <a:r>
              <a:rPr lang="en-GB" b="1" dirty="0">
                <a:latin typeface="Arial" panose="020B0604020202020204" pitchFamily="34" charset="0"/>
                <a:cs typeface="Arial" panose="020B0604020202020204" pitchFamily="34" charset="0"/>
              </a:rPr>
              <a:t>) Paired Comparison scale</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is used when, among a small number of objects, respondents are asked to choose between two objects at a time. This helps to process preferences. If, during a paired comparison respondents consistently show preference for product one over products two, three and four, that would provide the manager a good indication about which product line is worth pursuing with vigour.</a:t>
            </a:r>
            <a:endParaRPr lang="en-US" dirty="0">
              <a:latin typeface="Arial" panose="020B0604020202020204" pitchFamily="34" charset="0"/>
              <a:cs typeface="Arial" panose="020B0604020202020204" pitchFamily="34" charset="0"/>
            </a:endParaRPr>
          </a:p>
          <a:p>
            <a:pPr marL="0" indent="0" algn="just">
              <a:lnSpc>
                <a:spcPct val="100000"/>
              </a:lnSpc>
              <a:buNone/>
            </a:pPr>
            <a:r>
              <a:rPr lang="en-GB" b="1" dirty="0" smtClean="0">
                <a:latin typeface="Arial" panose="020B0604020202020204" pitchFamily="34" charset="0"/>
                <a:cs typeface="Arial" panose="020B0604020202020204" pitchFamily="34" charset="0"/>
              </a:rPr>
              <a:t>b</a:t>
            </a:r>
            <a:r>
              <a:rPr lang="en-GB" b="1" dirty="0">
                <a:latin typeface="Arial" panose="020B0604020202020204" pitchFamily="34" charset="0"/>
                <a:cs typeface="Arial" panose="020B0604020202020204" pitchFamily="34" charset="0"/>
              </a:rPr>
              <a:t>) Forced/Fixed choice</a:t>
            </a:r>
            <a:endParaRPr lang="en-US" dirty="0">
              <a:latin typeface="Arial" panose="020B0604020202020204" pitchFamily="34" charset="0"/>
              <a:cs typeface="Arial" panose="020B0604020202020204" pitchFamily="34" charset="0"/>
            </a:endParaRPr>
          </a:p>
          <a:p>
            <a:pPr algn="just">
              <a:lnSpc>
                <a:spcPct val="100000"/>
              </a:lnSpc>
            </a:pPr>
            <a:r>
              <a:rPr lang="en-GB" dirty="0">
                <a:latin typeface="Arial" panose="020B0604020202020204" pitchFamily="34" charset="0"/>
                <a:cs typeface="Arial" panose="020B0604020202020204" pitchFamily="34" charset="0"/>
              </a:rPr>
              <a:t>This offers respondents the opportunity to rank objects relative to one another, among the alternatives provided. This is easier for the respondents to do, particularly if the number of choices to be ranked is limited in number.</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38</a:t>
            </a:fld>
            <a:endParaRPr lang="en-US" dirty="0"/>
          </a:p>
        </p:txBody>
      </p:sp>
    </p:spTree>
    <p:extLst>
      <p:ext uri="{BB962C8B-B14F-4D97-AF65-F5344CB8AC3E}">
        <p14:creationId xmlns:p14="http://schemas.microsoft.com/office/powerpoint/2010/main" val="243382760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b="1" dirty="0">
                <a:latin typeface="Arial" panose="020B0604020202020204" pitchFamily="34" charset="0"/>
                <a:cs typeface="Arial" panose="020B0604020202020204" pitchFamily="34" charset="0"/>
              </a:rPr>
              <a:t>Sources Of Errors In Measurement</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just">
              <a:lnSpc>
                <a:spcPct val="150000"/>
              </a:lnSpc>
              <a:buFont typeface="Courier New" panose="02070309020205020404" pitchFamily="49" charset="0"/>
              <a:buChar char="o"/>
            </a:pPr>
            <a:r>
              <a:rPr lang="en-US" dirty="0">
                <a:latin typeface="Arial" panose="020B0604020202020204" pitchFamily="34" charset="0"/>
                <a:cs typeface="Arial" panose="020B0604020202020204" pitchFamily="34" charset="0"/>
              </a:rPr>
              <a:t>Measurement errors can significantly impact the accuracy and reliability of research </a:t>
            </a:r>
            <a:r>
              <a:rPr lang="en-US" dirty="0" smtClean="0">
                <a:latin typeface="Arial" panose="020B0604020202020204" pitchFamily="34" charset="0"/>
                <a:cs typeface="Arial" panose="020B0604020202020204" pitchFamily="34" charset="0"/>
              </a:rPr>
              <a:t>findings.</a:t>
            </a:r>
          </a:p>
          <a:p>
            <a:pPr algn="just">
              <a:lnSpc>
                <a:spcPct val="150000"/>
              </a:lnSpc>
              <a:buFont typeface="Courier New" panose="02070309020205020404" pitchFamily="49" charset="0"/>
              <a:buChar char="o"/>
            </a:pPr>
            <a:r>
              <a:rPr lang="en-US" dirty="0" smtClean="0">
                <a:latin typeface="Arial" panose="020B0604020202020204" pitchFamily="34" charset="0"/>
                <a:cs typeface="Arial" panose="020B0604020202020204" pitchFamily="34" charset="0"/>
              </a:rPr>
              <a:t>Understanding </a:t>
            </a:r>
            <a:r>
              <a:rPr lang="en-US" dirty="0">
                <a:latin typeface="Arial" panose="020B0604020202020204" pitchFamily="34" charset="0"/>
                <a:cs typeface="Arial" panose="020B0604020202020204" pitchFamily="34" charset="0"/>
              </a:rPr>
              <a:t>and minimizing these errors is crucial for obtaining valid results. </a:t>
            </a:r>
            <a:endParaRPr lang="en-US" dirty="0" smtClean="0">
              <a:latin typeface="Arial" panose="020B0604020202020204" pitchFamily="34" charset="0"/>
              <a:cs typeface="Arial" panose="020B0604020202020204" pitchFamily="34" charset="0"/>
            </a:endParaRPr>
          </a:p>
          <a:p>
            <a:pPr algn="just">
              <a:lnSpc>
                <a:spcPct val="150000"/>
              </a:lnSpc>
              <a:buFont typeface="Courier New" panose="02070309020205020404" pitchFamily="49" charset="0"/>
              <a:buChar char="o"/>
            </a:pPr>
            <a:r>
              <a:rPr lang="en-US" dirty="0" smtClean="0">
                <a:latin typeface="Arial" panose="020B0604020202020204" pitchFamily="34" charset="0"/>
                <a:cs typeface="Arial" panose="020B0604020202020204" pitchFamily="34" charset="0"/>
              </a:rPr>
              <a:t>Measurement </a:t>
            </a:r>
            <a:r>
              <a:rPr lang="en-US" dirty="0">
                <a:latin typeface="Arial" panose="020B0604020202020204" pitchFamily="34" charset="0"/>
                <a:cs typeface="Arial" panose="020B0604020202020204" pitchFamily="34" charset="0"/>
              </a:rPr>
              <a:t>errors are typically categorized into two main types: systematic errors and random errors.</a:t>
            </a:r>
          </a:p>
        </p:txBody>
      </p:sp>
      <p:sp>
        <p:nvSpPr>
          <p:cNvPr id="4" name="Slide Number Placeholder 3"/>
          <p:cNvSpPr>
            <a:spLocks noGrp="1"/>
          </p:cNvSpPr>
          <p:nvPr>
            <p:ph type="sldNum" sz="quarter" idx="12"/>
          </p:nvPr>
        </p:nvSpPr>
        <p:spPr/>
        <p:txBody>
          <a:bodyPr/>
          <a:lstStyle/>
          <a:p>
            <a:fld id="{4FAB73BC-B049-4115-A692-8D63A059BFB8}" type="slidenum">
              <a:rPr lang="en-US" smtClean="0"/>
              <a:t>39</a:t>
            </a:fld>
            <a:endParaRPr lang="en-US" dirty="0"/>
          </a:p>
        </p:txBody>
      </p:sp>
    </p:spTree>
    <p:extLst>
      <p:ext uri="{BB962C8B-B14F-4D97-AF65-F5344CB8AC3E}">
        <p14:creationId xmlns:p14="http://schemas.microsoft.com/office/powerpoint/2010/main" val="102152763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Systematic Errors</a:t>
            </a:r>
          </a:p>
        </p:txBody>
      </p:sp>
      <p:sp>
        <p:nvSpPr>
          <p:cNvPr id="3" name="Content Placeholder 2"/>
          <p:cNvSpPr>
            <a:spLocks noGrp="1"/>
          </p:cNvSpPr>
          <p:nvPr>
            <p:ph idx="1"/>
          </p:nvPr>
        </p:nvSpPr>
        <p:spPr/>
        <p:txBody>
          <a:bodyPr>
            <a:normAutofit lnSpcReduction="10000"/>
          </a:bodyPr>
          <a:lstStyle/>
          <a:p>
            <a:pPr algn="just">
              <a:lnSpc>
                <a:spcPct val="150000"/>
              </a:lnSpc>
            </a:pPr>
            <a:r>
              <a:rPr lang="af-ZA" dirty="0" smtClean="0">
                <a:latin typeface="Arial" panose="020B0604020202020204" pitchFamily="34" charset="0"/>
                <a:cs typeface="Arial" panose="020B0604020202020204" pitchFamily="34" charset="0"/>
              </a:rPr>
              <a:t>Systematic </a:t>
            </a:r>
            <a:r>
              <a:rPr lang="af-ZA" dirty="0">
                <a:latin typeface="Arial" panose="020B0604020202020204" pitchFamily="34" charset="0"/>
                <a:cs typeface="Arial" panose="020B0604020202020204" pitchFamily="34" charset="0"/>
              </a:rPr>
              <a:t>errors are consistent, repeatable errors associated with faulty equipment or biased procedures. </a:t>
            </a:r>
            <a:endParaRPr lang="af-ZA" dirty="0" smtClean="0">
              <a:latin typeface="Arial" panose="020B0604020202020204" pitchFamily="34" charset="0"/>
              <a:cs typeface="Arial" panose="020B0604020202020204" pitchFamily="34" charset="0"/>
            </a:endParaRPr>
          </a:p>
          <a:p>
            <a:pPr algn="just">
              <a:lnSpc>
                <a:spcPct val="150000"/>
              </a:lnSpc>
            </a:pPr>
            <a:r>
              <a:rPr lang="af-ZA" dirty="0" smtClean="0">
                <a:latin typeface="Arial" panose="020B0604020202020204" pitchFamily="34" charset="0"/>
                <a:cs typeface="Arial" panose="020B0604020202020204" pitchFamily="34" charset="0"/>
              </a:rPr>
              <a:t>They </a:t>
            </a:r>
            <a:r>
              <a:rPr lang="af-ZA" dirty="0">
                <a:latin typeface="Arial" panose="020B0604020202020204" pitchFamily="34" charset="0"/>
                <a:cs typeface="Arial" panose="020B0604020202020204" pitchFamily="34" charset="0"/>
              </a:rPr>
              <a:t>can often be identified and corrected. </a:t>
            </a:r>
            <a:endParaRPr lang="af-ZA" dirty="0" smtClean="0">
              <a:latin typeface="Arial" panose="020B0604020202020204" pitchFamily="34" charset="0"/>
              <a:cs typeface="Arial" panose="020B0604020202020204" pitchFamily="34" charset="0"/>
            </a:endParaRPr>
          </a:p>
          <a:p>
            <a:pPr algn="just">
              <a:lnSpc>
                <a:spcPct val="150000"/>
              </a:lnSpc>
            </a:pPr>
            <a:r>
              <a:rPr lang="af-ZA" dirty="0" smtClean="0">
                <a:latin typeface="Arial" panose="020B0604020202020204" pitchFamily="34" charset="0"/>
                <a:cs typeface="Arial" panose="020B0604020202020204" pitchFamily="34" charset="0"/>
              </a:rPr>
              <a:t>Systematic </a:t>
            </a:r>
            <a:r>
              <a:rPr lang="af-ZA" dirty="0">
                <a:latin typeface="Arial" panose="020B0604020202020204" pitchFamily="34" charset="0"/>
                <a:cs typeface="Arial" panose="020B0604020202020204" pitchFamily="34" charset="0"/>
              </a:rPr>
              <a:t>errors result in measurements that are consistently off in one direction (either too high or too low).</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40</a:t>
            </a:fld>
            <a:endParaRPr lang="en-US" dirty="0"/>
          </a:p>
        </p:txBody>
      </p:sp>
    </p:spTree>
    <p:extLst>
      <p:ext uri="{BB962C8B-B14F-4D97-AF65-F5344CB8AC3E}">
        <p14:creationId xmlns:p14="http://schemas.microsoft.com/office/powerpoint/2010/main" val="92325661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Systematic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v"/>
            </a:pPr>
            <a:r>
              <a:rPr lang="af-ZA" b="1" dirty="0">
                <a:latin typeface="Arial" panose="020B0604020202020204" pitchFamily="34" charset="0"/>
                <a:cs typeface="Arial" panose="020B0604020202020204" pitchFamily="34" charset="0"/>
              </a:rPr>
              <a:t>Instrumental Errors:</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Calibration Issues:</a:t>
            </a:r>
            <a:r>
              <a:rPr lang="en-US" sz="2000" dirty="0">
                <a:latin typeface="Arial" panose="020B0604020202020204" pitchFamily="34" charset="0"/>
                <a:cs typeface="Arial" panose="020B0604020202020204" pitchFamily="34" charset="0"/>
              </a:rPr>
              <a:t> Instruments that are not properly calibrated can provide incorrect readings. For example, a scale that is not zeroed correctly will consistently show incorrect weights.</a:t>
            </a: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Wear and Tear:</a:t>
            </a:r>
            <a:r>
              <a:rPr lang="en-US" sz="2000" dirty="0">
                <a:latin typeface="Arial" panose="020B0604020202020204" pitchFamily="34" charset="0"/>
                <a:cs typeface="Arial" panose="020B0604020202020204" pitchFamily="34" charset="0"/>
              </a:rPr>
              <a:t> Over time, instruments may wear out or degrade, affecting their accuracy</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41</a:t>
            </a:fld>
            <a:endParaRPr lang="en-US" dirty="0"/>
          </a:p>
        </p:txBody>
      </p:sp>
    </p:spTree>
    <p:extLst>
      <p:ext uri="{BB962C8B-B14F-4D97-AF65-F5344CB8AC3E}">
        <p14:creationId xmlns:p14="http://schemas.microsoft.com/office/powerpoint/2010/main" val="374683106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Systematic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05949" y="2015733"/>
            <a:ext cx="6808886" cy="3450613"/>
          </a:xfrm>
        </p:spPr>
        <p:txBody>
          <a:bodyPr>
            <a:noAutofit/>
          </a:bodyPr>
          <a:lstStyle/>
          <a:p>
            <a:pPr lvl="0" algn="just">
              <a:lnSpc>
                <a:spcPct val="150000"/>
              </a:lnSpc>
              <a:buFont typeface="Wingdings" panose="05000000000000000000" pitchFamily="2" charset="2"/>
              <a:buChar char="v"/>
            </a:pPr>
            <a:r>
              <a:rPr lang="af-ZA" b="1" dirty="0" smtClean="0">
                <a:latin typeface="Arial" panose="020B0604020202020204" pitchFamily="34" charset="0"/>
                <a:cs typeface="Arial" panose="020B0604020202020204" pitchFamily="34" charset="0"/>
              </a:rPr>
              <a:t>Environmental </a:t>
            </a:r>
            <a:r>
              <a:rPr lang="af-ZA" b="1" dirty="0">
                <a:latin typeface="Arial" panose="020B0604020202020204" pitchFamily="34" charset="0"/>
                <a:cs typeface="Arial" panose="020B0604020202020204" pitchFamily="34" charset="0"/>
              </a:rPr>
              <a:t>Errors:</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Temperature, Humidity, and Pressure:</a:t>
            </a:r>
            <a:r>
              <a:rPr lang="en-US" sz="2000" dirty="0">
                <a:latin typeface="Arial" panose="020B0604020202020204" pitchFamily="34" charset="0"/>
                <a:cs typeface="Arial" panose="020B0604020202020204" pitchFamily="34" charset="0"/>
              </a:rPr>
              <a:t> Environmental conditions can affect measurements. For instance, temperature changes can cause metal rulers to expand or contract.</a:t>
            </a: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Magnetic and Electromagnetic Fields:</a:t>
            </a:r>
            <a:r>
              <a:rPr lang="en-US" sz="2000" dirty="0">
                <a:latin typeface="Arial" panose="020B0604020202020204" pitchFamily="34" charset="0"/>
                <a:cs typeface="Arial" panose="020B0604020202020204" pitchFamily="34" charset="0"/>
              </a:rPr>
              <a:t> These fields can interfere with electronic measurement devices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42</a:t>
            </a:fld>
            <a:endParaRPr lang="en-US" dirty="0"/>
          </a:p>
        </p:txBody>
      </p:sp>
    </p:spTree>
    <p:extLst>
      <p:ext uri="{BB962C8B-B14F-4D97-AF65-F5344CB8AC3E}">
        <p14:creationId xmlns:p14="http://schemas.microsoft.com/office/powerpoint/2010/main" val="4041661996"/>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Systematic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v"/>
            </a:pPr>
            <a:r>
              <a:rPr lang="af-ZA" b="1" dirty="0" smtClean="0">
                <a:latin typeface="Arial" panose="020B0604020202020204" pitchFamily="34" charset="0"/>
                <a:cs typeface="Arial" panose="020B0604020202020204" pitchFamily="34" charset="0"/>
              </a:rPr>
              <a:t>Observational </a:t>
            </a:r>
            <a:r>
              <a:rPr lang="af-ZA" b="1" dirty="0">
                <a:latin typeface="Arial" panose="020B0604020202020204" pitchFamily="34" charset="0"/>
                <a:cs typeface="Arial" panose="020B0604020202020204" pitchFamily="34" charset="0"/>
              </a:rPr>
              <a:t>Errors:</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Parallax Error:</a:t>
            </a:r>
            <a:r>
              <a:rPr lang="en-US" sz="2000" dirty="0">
                <a:latin typeface="Arial" panose="020B0604020202020204" pitchFamily="34" charset="0"/>
                <a:cs typeface="Arial" panose="020B0604020202020204" pitchFamily="34" charset="0"/>
              </a:rPr>
              <a:t> When the measurement reading is taken from an angle rather than from directly in front of the scale.</a:t>
            </a: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Manual Handling:</a:t>
            </a:r>
            <a:r>
              <a:rPr lang="en-US" sz="2000" dirty="0">
                <a:latin typeface="Arial" panose="020B0604020202020204" pitchFamily="34" charset="0"/>
                <a:cs typeface="Arial" panose="020B0604020202020204" pitchFamily="34" charset="0"/>
              </a:rPr>
              <a:t> Human errors in reading or recording measurements, such as misreading a scale or making recording errors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43</a:t>
            </a:fld>
            <a:endParaRPr lang="en-US" dirty="0"/>
          </a:p>
        </p:txBody>
      </p:sp>
    </p:spTree>
    <p:extLst>
      <p:ext uri="{BB962C8B-B14F-4D97-AF65-F5344CB8AC3E}">
        <p14:creationId xmlns:p14="http://schemas.microsoft.com/office/powerpoint/2010/main" val="365027571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Systematic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166191" y="2015733"/>
            <a:ext cx="6848644" cy="3450613"/>
          </a:xfrm>
        </p:spPr>
        <p:txBody>
          <a:bodyPr>
            <a:noAutofit/>
          </a:bodyPr>
          <a:lstStyle/>
          <a:p>
            <a:pPr lvl="0" algn="just">
              <a:lnSpc>
                <a:spcPct val="150000"/>
              </a:lnSpc>
              <a:buFont typeface="Wingdings" panose="05000000000000000000" pitchFamily="2" charset="2"/>
              <a:buChar char="v"/>
            </a:pPr>
            <a:r>
              <a:rPr lang="af-ZA" b="1" dirty="0" smtClean="0">
                <a:latin typeface="Arial" panose="020B0604020202020204" pitchFamily="34" charset="0"/>
                <a:cs typeface="Arial" panose="020B0604020202020204" pitchFamily="34" charset="0"/>
              </a:rPr>
              <a:t>Methodological </a:t>
            </a:r>
            <a:r>
              <a:rPr lang="af-ZA" b="1" dirty="0">
                <a:latin typeface="Arial" panose="020B0604020202020204" pitchFamily="34" charset="0"/>
                <a:cs typeface="Arial" panose="020B0604020202020204" pitchFamily="34" charset="0"/>
              </a:rPr>
              <a:t>Errors:</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Improper Procedures:</a:t>
            </a:r>
            <a:r>
              <a:rPr lang="en-US" sz="2000" dirty="0">
                <a:latin typeface="Arial" panose="020B0604020202020204" pitchFamily="34" charset="0"/>
                <a:cs typeface="Arial" panose="020B0604020202020204" pitchFamily="34" charset="0"/>
              </a:rPr>
              <a:t> Inconsistent or incorrect measurement procedures can introduce systematic errors. For example, not using standardized methods for taking blood pressure can yield different results.</a:t>
            </a:r>
          </a:p>
          <a:p>
            <a:pPr lvl="1" algn="just">
              <a:lnSpc>
                <a:spcPct val="150000"/>
              </a:lnSpc>
              <a:buFont typeface="Wingdings" panose="05000000000000000000" pitchFamily="2" charset="2"/>
              <a:buChar char="§"/>
            </a:pPr>
            <a:r>
              <a:rPr lang="en-US" sz="2000" b="1" dirty="0">
                <a:latin typeface="Arial" panose="020B0604020202020204" pitchFamily="34" charset="0"/>
                <a:cs typeface="Arial" panose="020B0604020202020204" pitchFamily="34" charset="0"/>
              </a:rPr>
              <a:t>Biased Sampling:</a:t>
            </a:r>
            <a:r>
              <a:rPr lang="en-US" sz="2000" dirty="0">
                <a:latin typeface="Arial" panose="020B0604020202020204" pitchFamily="34" charset="0"/>
                <a:cs typeface="Arial" panose="020B0604020202020204" pitchFamily="34" charset="0"/>
              </a:rPr>
              <a:t> Non-random sampling or sample bias can introduce errors in the measurement process.</a:t>
            </a:r>
          </a:p>
        </p:txBody>
      </p:sp>
      <p:sp>
        <p:nvSpPr>
          <p:cNvPr id="4" name="Slide Number Placeholder 3"/>
          <p:cNvSpPr>
            <a:spLocks noGrp="1"/>
          </p:cNvSpPr>
          <p:nvPr>
            <p:ph type="sldNum" sz="quarter" idx="12"/>
          </p:nvPr>
        </p:nvSpPr>
        <p:spPr/>
        <p:txBody>
          <a:bodyPr/>
          <a:lstStyle/>
          <a:p>
            <a:fld id="{4FAB73BC-B049-4115-A692-8D63A059BFB8}" type="slidenum">
              <a:rPr lang="en-US" smtClean="0"/>
              <a:t>44</a:t>
            </a:fld>
            <a:endParaRPr lang="en-US" dirty="0"/>
          </a:p>
        </p:txBody>
      </p:sp>
    </p:spTree>
    <p:extLst>
      <p:ext uri="{BB962C8B-B14F-4D97-AF65-F5344CB8AC3E}">
        <p14:creationId xmlns:p14="http://schemas.microsoft.com/office/powerpoint/2010/main" val="44400767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rial" panose="020B0604020202020204" pitchFamily="34" charset="0"/>
                <a:cs typeface="Arial" panose="020B0604020202020204" pitchFamily="34" charset="0"/>
              </a:rPr>
              <a:t>Random Errors</a:t>
            </a:r>
          </a:p>
        </p:txBody>
      </p:sp>
      <p:sp>
        <p:nvSpPr>
          <p:cNvPr id="3" name="Content Placeholder 2"/>
          <p:cNvSpPr>
            <a:spLocks noGrp="1"/>
          </p:cNvSpPr>
          <p:nvPr>
            <p:ph idx="1"/>
          </p:nvPr>
        </p:nvSpPr>
        <p:spPr/>
        <p:txBody>
          <a:bodyPr>
            <a:normAutofit/>
          </a:bodyPr>
          <a:lstStyle/>
          <a:p>
            <a:pPr algn="just">
              <a:lnSpc>
                <a:spcPct val="150000"/>
              </a:lnSpc>
              <a:buFont typeface="Wingdings" panose="05000000000000000000" pitchFamily="2" charset="2"/>
              <a:buChar char="q"/>
            </a:pPr>
            <a:r>
              <a:rPr lang="af-ZA" dirty="0" smtClean="0">
                <a:latin typeface="Arial" panose="020B0604020202020204" pitchFamily="34" charset="0"/>
                <a:cs typeface="Arial" panose="020B0604020202020204" pitchFamily="34" charset="0"/>
              </a:rPr>
              <a:t>Random </a:t>
            </a:r>
            <a:r>
              <a:rPr lang="af-ZA" dirty="0">
                <a:latin typeface="Arial" panose="020B0604020202020204" pitchFamily="34" charset="0"/>
                <a:cs typeface="Arial" panose="020B0604020202020204" pitchFamily="34" charset="0"/>
              </a:rPr>
              <a:t>errors are unpredictable and arise from various uncontrollable factors. </a:t>
            </a:r>
            <a:endParaRPr lang="af-ZA" dirty="0" smtClean="0">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q"/>
            </a:pPr>
            <a:r>
              <a:rPr lang="af-ZA" dirty="0" smtClean="0">
                <a:latin typeface="Arial" panose="020B0604020202020204" pitchFamily="34" charset="0"/>
                <a:cs typeface="Arial" panose="020B0604020202020204" pitchFamily="34" charset="0"/>
              </a:rPr>
              <a:t>These </a:t>
            </a:r>
            <a:r>
              <a:rPr lang="af-ZA" dirty="0">
                <a:latin typeface="Arial" panose="020B0604020202020204" pitchFamily="34" charset="0"/>
                <a:cs typeface="Arial" panose="020B0604020202020204" pitchFamily="34" charset="0"/>
              </a:rPr>
              <a:t>errors vary in magnitude and direction and can affect the precision of measurements.</a:t>
            </a:r>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45</a:t>
            </a:fld>
            <a:endParaRPr lang="en-US" dirty="0"/>
          </a:p>
        </p:txBody>
      </p:sp>
    </p:spTree>
    <p:extLst>
      <p:ext uri="{BB962C8B-B14F-4D97-AF65-F5344CB8AC3E}">
        <p14:creationId xmlns:p14="http://schemas.microsoft.com/office/powerpoint/2010/main" val="3051205009"/>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Random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q"/>
            </a:pPr>
            <a:r>
              <a:rPr lang="af-ZA" b="1" dirty="0">
                <a:latin typeface="Arial" panose="020B0604020202020204" pitchFamily="34" charset="0"/>
                <a:cs typeface="Arial" panose="020B0604020202020204" pitchFamily="34" charset="0"/>
              </a:rPr>
              <a:t>Environmental Variability:</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Fluctuations:</a:t>
            </a:r>
            <a:r>
              <a:rPr lang="en-US" sz="2000" dirty="0">
                <a:latin typeface="Arial" panose="020B0604020202020204" pitchFamily="34" charset="0"/>
                <a:cs typeface="Arial" panose="020B0604020202020204" pitchFamily="34" charset="0"/>
              </a:rPr>
              <a:t> Minor changes in environmental conditions, such as temperature or light, can cause variations in measurements.</a:t>
            </a:r>
          </a:p>
          <a:p>
            <a:pPr lvl="1" algn="just">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Unstable Conditions:</a:t>
            </a:r>
            <a:r>
              <a:rPr lang="en-US" sz="2000" dirty="0">
                <a:latin typeface="Arial" panose="020B0604020202020204" pitchFamily="34" charset="0"/>
                <a:cs typeface="Arial" panose="020B0604020202020204" pitchFamily="34" charset="0"/>
              </a:rPr>
              <a:t> Variations in the power supply or electromagnetic interference can affect electronic instruments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46</a:t>
            </a:fld>
            <a:endParaRPr lang="en-US" dirty="0"/>
          </a:p>
        </p:txBody>
      </p:sp>
    </p:spTree>
    <p:extLst>
      <p:ext uri="{BB962C8B-B14F-4D97-AF65-F5344CB8AC3E}">
        <p14:creationId xmlns:p14="http://schemas.microsoft.com/office/powerpoint/2010/main" val="256692424"/>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Random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q"/>
            </a:pPr>
            <a:r>
              <a:rPr lang="af-ZA" b="1" dirty="0" smtClean="0">
                <a:latin typeface="Arial" panose="020B0604020202020204" pitchFamily="34" charset="0"/>
                <a:cs typeface="Arial" panose="020B0604020202020204" pitchFamily="34" charset="0"/>
              </a:rPr>
              <a:t>Human </a:t>
            </a:r>
            <a:r>
              <a:rPr lang="af-ZA" b="1" dirty="0">
                <a:latin typeface="Arial" panose="020B0604020202020204" pitchFamily="34" charset="0"/>
                <a:cs typeface="Arial" panose="020B0604020202020204" pitchFamily="34" charset="0"/>
              </a:rPr>
              <a:t>Factors:</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Reaction Time:</a:t>
            </a:r>
            <a:r>
              <a:rPr lang="en-US" sz="2000" dirty="0">
                <a:latin typeface="Arial" panose="020B0604020202020204" pitchFamily="34" charset="0"/>
                <a:cs typeface="Arial" panose="020B0604020202020204" pitchFamily="34" charset="0"/>
              </a:rPr>
              <a:t> Differences in human reaction times when using a stopwatch or recording data can introduce random errors.</a:t>
            </a:r>
          </a:p>
          <a:p>
            <a:pPr lvl="1" algn="just">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Perceptual Differences:</a:t>
            </a:r>
            <a:r>
              <a:rPr lang="en-US" sz="2000" dirty="0">
                <a:latin typeface="Arial" panose="020B0604020202020204" pitchFamily="34" charset="0"/>
                <a:cs typeface="Arial" panose="020B0604020202020204" pitchFamily="34" charset="0"/>
              </a:rPr>
              <a:t> Slight differences in how different people read or interpret measurements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47</a:t>
            </a:fld>
            <a:endParaRPr lang="en-US" dirty="0"/>
          </a:p>
        </p:txBody>
      </p:sp>
    </p:spTree>
    <p:extLst>
      <p:ext uri="{BB962C8B-B14F-4D97-AF65-F5344CB8AC3E}">
        <p14:creationId xmlns:p14="http://schemas.microsoft.com/office/powerpoint/2010/main" val="1444401740"/>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Random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q"/>
            </a:pPr>
            <a:r>
              <a:rPr lang="af-ZA" b="1" dirty="0" smtClean="0">
                <a:latin typeface="Arial" panose="020B0604020202020204" pitchFamily="34" charset="0"/>
                <a:cs typeface="Arial" panose="020B0604020202020204" pitchFamily="34" charset="0"/>
              </a:rPr>
              <a:t>Instrument </a:t>
            </a:r>
            <a:r>
              <a:rPr lang="af-ZA" b="1" dirty="0">
                <a:latin typeface="Arial" panose="020B0604020202020204" pitchFamily="34" charset="0"/>
                <a:cs typeface="Arial" panose="020B0604020202020204" pitchFamily="34" charset="0"/>
              </a:rPr>
              <a:t>Precision:</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Resolution Limitations:</a:t>
            </a:r>
            <a:r>
              <a:rPr lang="en-US" sz="2000" dirty="0">
                <a:latin typeface="Arial" panose="020B0604020202020204" pitchFamily="34" charset="0"/>
                <a:cs typeface="Arial" panose="020B0604020202020204" pitchFamily="34" charset="0"/>
              </a:rPr>
              <a:t> Instruments have a finite precision, and small fluctuations within this limit can cause random errors. </a:t>
            </a:r>
            <a:endParaRPr lang="en-US" sz="2000" dirty="0" smtClean="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For </a:t>
            </a:r>
            <a:r>
              <a:rPr lang="en-US" sz="2000" dirty="0">
                <a:latin typeface="Arial" panose="020B0604020202020204" pitchFamily="34" charset="0"/>
                <a:cs typeface="Arial" panose="020B0604020202020204" pitchFamily="34" charset="0"/>
              </a:rPr>
              <a:t>example, a digital thermometer that reads to the nearest 0.1 degree may fluctuate slightly between readings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48</a:t>
            </a:fld>
            <a:endParaRPr lang="en-US" dirty="0"/>
          </a:p>
        </p:txBody>
      </p:sp>
    </p:spTree>
    <p:extLst>
      <p:ext uri="{BB962C8B-B14F-4D97-AF65-F5344CB8AC3E}">
        <p14:creationId xmlns:p14="http://schemas.microsoft.com/office/powerpoint/2010/main" val="375465947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a:latin typeface="Arial" panose="020B0604020202020204" pitchFamily="34" charset="0"/>
                <a:cs typeface="Arial" panose="020B0604020202020204" pitchFamily="34" charset="0"/>
              </a:rPr>
              <a:t>Sources of Random </a:t>
            </a:r>
            <a:r>
              <a:rPr lang="en-US" sz="3600" b="1" i="1" dirty="0" smtClean="0">
                <a:latin typeface="Arial" panose="020B0604020202020204" pitchFamily="34" charset="0"/>
                <a:cs typeface="Arial" panose="020B0604020202020204" pitchFamily="34" charset="0"/>
              </a:rPr>
              <a:t>Errors</a:t>
            </a:r>
            <a:endParaRPr lang="en-US" sz="36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lvl="0" algn="just">
              <a:lnSpc>
                <a:spcPct val="150000"/>
              </a:lnSpc>
              <a:buFont typeface="Wingdings" panose="05000000000000000000" pitchFamily="2" charset="2"/>
              <a:buChar char="q"/>
            </a:pPr>
            <a:r>
              <a:rPr lang="af-ZA" b="1" dirty="0" smtClean="0">
                <a:latin typeface="Arial" panose="020B0604020202020204" pitchFamily="34" charset="0"/>
                <a:cs typeface="Arial" panose="020B0604020202020204" pitchFamily="34" charset="0"/>
              </a:rPr>
              <a:t>Sample </a:t>
            </a:r>
            <a:r>
              <a:rPr lang="af-ZA" b="1" dirty="0">
                <a:latin typeface="Arial" panose="020B0604020202020204" pitchFamily="34" charset="0"/>
                <a:cs typeface="Arial" panose="020B0604020202020204" pitchFamily="34" charset="0"/>
              </a:rPr>
              <a:t>Variability:</a:t>
            </a:r>
            <a:endParaRPr lang="en-US" dirty="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US" sz="2000" b="1" dirty="0">
                <a:latin typeface="Arial" panose="020B0604020202020204" pitchFamily="34" charset="0"/>
                <a:cs typeface="Arial" panose="020B0604020202020204" pitchFamily="34" charset="0"/>
              </a:rPr>
              <a:t>Heterogeneity:</a:t>
            </a:r>
            <a:r>
              <a:rPr lang="en-US" sz="2000" dirty="0">
                <a:latin typeface="Arial" panose="020B0604020202020204" pitchFamily="34" charset="0"/>
                <a:cs typeface="Arial" panose="020B0604020202020204" pitchFamily="34" charset="0"/>
              </a:rPr>
              <a:t> Natural variations within the sample being measured can introduce random errors. </a:t>
            </a:r>
            <a:endParaRPr lang="en-US" sz="2000" dirty="0" smtClean="0">
              <a:latin typeface="Arial" panose="020B0604020202020204" pitchFamily="34" charset="0"/>
              <a:cs typeface="Arial" panose="020B0604020202020204" pitchFamily="34" charset="0"/>
            </a:endParaRPr>
          </a:p>
          <a:p>
            <a:pPr lvl="1" algn="just">
              <a:lnSpc>
                <a:spcPct val="150000"/>
              </a:lnSpc>
              <a:buFont typeface="Wingdings" panose="05000000000000000000" pitchFamily="2" charset="2"/>
              <a:buChar char="Ø"/>
            </a:pPr>
            <a:r>
              <a:rPr lang="en-US" sz="2000" dirty="0" smtClean="0">
                <a:latin typeface="Arial" panose="020B0604020202020204" pitchFamily="34" charset="0"/>
                <a:cs typeface="Arial" panose="020B0604020202020204" pitchFamily="34" charset="0"/>
              </a:rPr>
              <a:t>For </a:t>
            </a:r>
            <a:r>
              <a:rPr lang="en-US" sz="2000" dirty="0">
                <a:latin typeface="Arial" panose="020B0604020202020204" pitchFamily="34" charset="0"/>
                <a:cs typeface="Arial" panose="020B0604020202020204" pitchFamily="34" charset="0"/>
              </a:rPr>
              <a:t>instance, measuring the heights of a group of plants will have natural variation among individual plants.</a:t>
            </a:r>
          </a:p>
        </p:txBody>
      </p:sp>
      <p:sp>
        <p:nvSpPr>
          <p:cNvPr id="4" name="Slide Number Placeholder 3"/>
          <p:cNvSpPr>
            <a:spLocks noGrp="1"/>
          </p:cNvSpPr>
          <p:nvPr>
            <p:ph type="sldNum" sz="quarter" idx="12"/>
          </p:nvPr>
        </p:nvSpPr>
        <p:spPr/>
        <p:txBody>
          <a:bodyPr/>
          <a:lstStyle/>
          <a:p>
            <a:fld id="{4FAB73BC-B049-4115-A692-8D63A059BFB8}" type="slidenum">
              <a:rPr lang="en-US" smtClean="0"/>
              <a:t>49</a:t>
            </a:fld>
            <a:endParaRPr lang="en-US" dirty="0"/>
          </a:p>
        </p:txBody>
      </p:sp>
    </p:spTree>
    <p:extLst>
      <p:ext uri="{BB962C8B-B14F-4D97-AF65-F5344CB8AC3E}">
        <p14:creationId xmlns:p14="http://schemas.microsoft.com/office/powerpoint/2010/main" val="1340674785"/>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Minimizing Measurement Errors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0" indent="0" algn="just">
              <a:lnSpc>
                <a:spcPct val="150000"/>
              </a:lnSpc>
              <a:buNone/>
            </a:pPr>
            <a:r>
              <a:rPr lang="af-ZA" dirty="0" smtClean="0">
                <a:latin typeface="Arial" panose="020B0604020202020204" pitchFamily="34" charset="0"/>
                <a:cs typeface="Arial" panose="020B0604020202020204" pitchFamily="34" charset="0"/>
              </a:rPr>
              <a:t>While </a:t>
            </a:r>
            <a:r>
              <a:rPr lang="af-ZA" dirty="0">
                <a:latin typeface="Arial" panose="020B0604020202020204" pitchFamily="34" charset="0"/>
                <a:cs typeface="Arial" panose="020B0604020202020204" pitchFamily="34" charset="0"/>
              </a:rPr>
              <a:t>it is impossible to eliminate all measurement errors, researchers can take steps to minimize their </a:t>
            </a:r>
            <a:r>
              <a:rPr lang="af-ZA" dirty="0" smtClean="0">
                <a:latin typeface="Arial" panose="020B0604020202020204" pitchFamily="34" charset="0"/>
                <a:cs typeface="Arial" panose="020B0604020202020204" pitchFamily="34" charset="0"/>
              </a:rPr>
              <a:t>impact in the following ways.</a:t>
            </a:r>
            <a:endParaRPr lang="en-US" dirty="0">
              <a:latin typeface="Arial" panose="020B0604020202020204" pitchFamily="34" charset="0"/>
              <a:cs typeface="Arial" panose="020B0604020202020204" pitchFamily="34" charset="0"/>
            </a:endParaRPr>
          </a:p>
          <a:p>
            <a:pPr marL="457200" lvl="0" indent="-457200" algn="just">
              <a:lnSpc>
                <a:spcPct val="150000"/>
              </a:lnSpc>
              <a:buFont typeface="+mj-lt"/>
              <a:buAutoNum type="alphaUcPeriod"/>
            </a:pPr>
            <a:r>
              <a:rPr lang="en-US" b="1" dirty="0">
                <a:latin typeface="Arial" panose="020B0604020202020204" pitchFamily="34" charset="0"/>
                <a:cs typeface="Arial" panose="020B0604020202020204" pitchFamily="34" charset="0"/>
              </a:rPr>
              <a:t>Calibration and </a:t>
            </a:r>
            <a:r>
              <a:rPr lang="en-US" b="1" dirty="0" smtClean="0">
                <a:latin typeface="Arial" panose="020B0604020202020204" pitchFamily="34" charset="0"/>
                <a:cs typeface="Arial" panose="020B0604020202020204" pitchFamily="34" charset="0"/>
              </a:rPr>
              <a:t>Maintenance:</a:t>
            </a:r>
            <a:r>
              <a:rPr lang="en-US"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Regularly </a:t>
            </a:r>
            <a:r>
              <a:rPr lang="en-US" sz="2000" dirty="0">
                <a:latin typeface="Arial" panose="020B0604020202020204" pitchFamily="34" charset="0"/>
                <a:cs typeface="Arial" panose="020B0604020202020204" pitchFamily="34" charset="0"/>
              </a:rPr>
              <a:t>calibrate instruments and ensure they are well-maintained.</a:t>
            </a:r>
          </a:p>
          <a:p>
            <a:pPr marL="457200" lvl="0" indent="-457200" algn="just">
              <a:lnSpc>
                <a:spcPct val="150000"/>
              </a:lnSpc>
              <a:buFont typeface="+mj-lt"/>
              <a:buAutoNum type="alphaUcPeriod"/>
            </a:pPr>
            <a:r>
              <a:rPr lang="en-US" b="1" dirty="0" smtClean="0">
                <a:latin typeface="Arial" panose="020B0604020202020204" pitchFamily="34" charset="0"/>
                <a:cs typeface="Arial" panose="020B0604020202020204" pitchFamily="34" charset="0"/>
              </a:rPr>
              <a:t>Standardization:</a:t>
            </a:r>
            <a:r>
              <a:rPr lang="en-US"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Use </a:t>
            </a:r>
            <a:r>
              <a:rPr lang="en-US" sz="2000" dirty="0">
                <a:latin typeface="Arial" panose="020B0604020202020204" pitchFamily="34" charset="0"/>
                <a:cs typeface="Arial" panose="020B0604020202020204" pitchFamily="34" charset="0"/>
              </a:rPr>
              <a:t>standardized procedures and protocols to ensure consistency in measurements</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50</a:t>
            </a:fld>
            <a:endParaRPr lang="en-US" dirty="0"/>
          </a:p>
        </p:txBody>
      </p:sp>
    </p:spTree>
    <p:extLst>
      <p:ext uri="{BB962C8B-B14F-4D97-AF65-F5344CB8AC3E}">
        <p14:creationId xmlns:p14="http://schemas.microsoft.com/office/powerpoint/2010/main" val="106516128"/>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Minimizing Measurement Errors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457200" lvl="0" indent="-457200" algn="just">
              <a:lnSpc>
                <a:spcPct val="150000"/>
              </a:lnSpc>
              <a:buFont typeface="+mj-lt"/>
              <a:buAutoNum type="alphaUcPeriod" startAt="3"/>
            </a:pPr>
            <a:r>
              <a:rPr lang="en-US" b="1" dirty="0" smtClean="0">
                <a:latin typeface="Arial" panose="020B0604020202020204" pitchFamily="34" charset="0"/>
                <a:cs typeface="Arial" panose="020B0604020202020204" pitchFamily="34" charset="0"/>
              </a:rPr>
              <a:t>Training: </a:t>
            </a:r>
            <a:r>
              <a:rPr lang="en-US" sz="2000" dirty="0" smtClean="0">
                <a:latin typeface="Arial" panose="020B0604020202020204" pitchFamily="34" charset="0"/>
                <a:cs typeface="Arial" panose="020B0604020202020204" pitchFamily="34" charset="0"/>
              </a:rPr>
              <a:t>Properly </a:t>
            </a:r>
            <a:r>
              <a:rPr lang="en-US" sz="2000" dirty="0">
                <a:latin typeface="Arial" panose="020B0604020202020204" pitchFamily="34" charset="0"/>
                <a:cs typeface="Arial" panose="020B0604020202020204" pitchFamily="34" charset="0"/>
              </a:rPr>
              <a:t>train individuals who are taking measurements to reduce human errors.</a:t>
            </a:r>
          </a:p>
          <a:p>
            <a:pPr marL="457200" lvl="0" indent="-457200" algn="just">
              <a:lnSpc>
                <a:spcPct val="150000"/>
              </a:lnSpc>
              <a:buFont typeface="+mj-lt"/>
              <a:buAutoNum type="alphaUcPeriod" startAt="3"/>
            </a:pPr>
            <a:r>
              <a:rPr lang="en-US" b="1" dirty="0">
                <a:latin typeface="Arial" panose="020B0604020202020204" pitchFamily="34" charset="0"/>
                <a:cs typeface="Arial" panose="020B0604020202020204" pitchFamily="34" charset="0"/>
              </a:rPr>
              <a:t>Environmental Control</a:t>
            </a:r>
            <a:r>
              <a:rPr lang="en-US" b="1" dirty="0" smtClean="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Control </a:t>
            </a:r>
            <a:r>
              <a:rPr lang="en-US" sz="2000" dirty="0">
                <a:latin typeface="Arial" panose="020B0604020202020204" pitchFamily="34" charset="0"/>
                <a:cs typeface="Arial" panose="020B0604020202020204" pitchFamily="34" charset="0"/>
              </a:rPr>
              <a:t>environmental conditions as much as possible, such as maintaining a stable temperature in a laboratory</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4FAB73BC-B049-4115-A692-8D63A059BFB8}" type="slidenum">
              <a:rPr lang="en-US" smtClean="0"/>
              <a:t>51</a:t>
            </a:fld>
            <a:endParaRPr lang="en-US" dirty="0"/>
          </a:p>
        </p:txBody>
      </p:sp>
    </p:spTree>
    <p:extLst>
      <p:ext uri="{BB962C8B-B14F-4D97-AF65-F5344CB8AC3E}">
        <p14:creationId xmlns:p14="http://schemas.microsoft.com/office/powerpoint/2010/main" val="3865483841"/>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latin typeface="Arial" panose="020B0604020202020204" pitchFamily="34" charset="0"/>
                <a:cs typeface="Arial" panose="020B0604020202020204" pitchFamily="34" charset="0"/>
              </a:rPr>
              <a:t>Minimizing Measurement Errors</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Autofit/>
          </a:bodyPr>
          <a:lstStyle/>
          <a:p>
            <a:pPr marL="457200" lvl="0" indent="-457200" algn="just">
              <a:lnSpc>
                <a:spcPct val="150000"/>
              </a:lnSpc>
              <a:buFont typeface="+mj-lt"/>
              <a:buAutoNum type="alphaUcPeriod" startAt="5"/>
            </a:pPr>
            <a:r>
              <a:rPr lang="en-US" b="1" dirty="0" smtClean="0">
                <a:latin typeface="Arial" panose="020B0604020202020204" pitchFamily="34" charset="0"/>
                <a:cs typeface="Arial" panose="020B0604020202020204" pitchFamily="34" charset="0"/>
              </a:rPr>
              <a:t>Multiple Measurements:</a:t>
            </a:r>
            <a:r>
              <a:rPr lang="en-US"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Take </a:t>
            </a:r>
            <a:r>
              <a:rPr lang="en-US" sz="2000" dirty="0">
                <a:latin typeface="Arial" panose="020B0604020202020204" pitchFamily="34" charset="0"/>
                <a:cs typeface="Arial" panose="020B0604020202020204" pitchFamily="34" charset="0"/>
              </a:rPr>
              <a:t>multiple measurements and use the average to reduce the impact of random errors.</a:t>
            </a:r>
          </a:p>
          <a:p>
            <a:pPr marL="457200" lvl="0" indent="-457200" algn="just">
              <a:lnSpc>
                <a:spcPct val="150000"/>
              </a:lnSpc>
              <a:buFont typeface="+mj-lt"/>
              <a:buAutoNum type="alphaUcPeriod" startAt="5"/>
            </a:pPr>
            <a:r>
              <a:rPr lang="en-US" b="1" dirty="0">
                <a:latin typeface="Arial" panose="020B0604020202020204" pitchFamily="34" charset="0"/>
                <a:cs typeface="Arial" panose="020B0604020202020204" pitchFamily="34" charset="0"/>
              </a:rPr>
              <a:t>Blind </a:t>
            </a:r>
            <a:r>
              <a:rPr lang="en-US" b="1" dirty="0" smtClean="0">
                <a:latin typeface="Arial" panose="020B0604020202020204" pitchFamily="34" charset="0"/>
                <a:cs typeface="Arial" panose="020B0604020202020204" pitchFamily="34" charset="0"/>
              </a:rPr>
              <a:t>Measurements:</a:t>
            </a:r>
            <a:r>
              <a:rPr lang="en-US" dirty="0">
                <a:latin typeface="Arial" panose="020B0604020202020204" pitchFamily="34" charset="0"/>
                <a:cs typeface="Arial" panose="020B0604020202020204" pitchFamily="34" charset="0"/>
              </a:rPr>
              <a:t> </a:t>
            </a:r>
            <a:r>
              <a:rPr lang="en-US" sz="2000" dirty="0" smtClean="0">
                <a:latin typeface="Arial" panose="020B0604020202020204" pitchFamily="34" charset="0"/>
                <a:cs typeface="Arial" panose="020B0604020202020204" pitchFamily="34" charset="0"/>
              </a:rPr>
              <a:t>Use </a:t>
            </a:r>
            <a:r>
              <a:rPr lang="en-US" sz="2000" dirty="0">
                <a:latin typeface="Arial" panose="020B0604020202020204" pitchFamily="34" charset="0"/>
                <a:cs typeface="Arial" panose="020B0604020202020204" pitchFamily="34" charset="0"/>
              </a:rPr>
              <a:t>blind or double-blind procedures to reduce bias.</a:t>
            </a:r>
          </a:p>
        </p:txBody>
      </p:sp>
      <p:sp>
        <p:nvSpPr>
          <p:cNvPr id="4" name="Slide Number Placeholder 3"/>
          <p:cNvSpPr>
            <a:spLocks noGrp="1"/>
          </p:cNvSpPr>
          <p:nvPr>
            <p:ph type="sldNum" sz="quarter" idx="12"/>
          </p:nvPr>
        </p:nvSpPr>
        <p:spPr/>
        <p:txBody>
          <a:bodyPr/>
          <a:lstStyle/>
          <a:p>
            <a:fld id="{4FAB73BC-B049-4115-A692-8D63A059BFB8}" type="slidenum">
              <a:rPr lang="en-US" smtClean="0"/>
              <a:t>52</a:t>
            </a:fld>
            <a:endParaRPr lang="en-US" dirty="0"/>
          </a:p>
        </p:txBody>
      </p:sp>
    </p:spTree>
    <p:extLst>
      <p:ext uri="{BB962C8B-B14F-4D97-AF65-F5344CB8AC3E}">
        <p14:creationId xmlns:p14="http://schemas.microsoft.com/office/powerpoint/2010/main" val="1562835527"/>
      </p:ext>
    </p:extLst>
  </p:cSld>
  <p:clrMapOvr>
    <a:masterClrMapping/>
  </p:clrMapOvr>
  <mc:AlternateContent xmlns:mc="http://schemas.openxmlformats.org/markup-compatibility/2006" xmlns:p14="http://schemas.microsoft.com/office/powerpoint/2010/main">
    <mc:Choice Requires="p14">
      <p:transition spd="slow" p14:dur="4000">
        <p14:switch dir="r"/>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latin typeface="Arial" panose="020B0604020202020204" pitchFamily="34" charset="0"/>
                <a:cs typeface="Arial" panose="020B0604020202020204" pitchFamily="34" charset="0"/>
              </a:rPr>
              <a:t>Summary </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43491" y="1853755"/>
            <a:ext cx="6571343" cy="3450613"/>
          </a:xfrm>
        </p:spPr>
        <p:txBody>
          <a:bodyPr>
            <a:noAutofit/>
          </a:bodyPr>
          <a:lstStyle/>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Introduction </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Conceptualization and Operationalization</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Nominal Scale</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Ordinal scale</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Interval scale</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Ratio Scale</a:t>
            </a:r>
          </a:p>
          <a:p>
            <a:pPr>
              <a:lnSpc>
                <a:spcPct val="100000"/>
              </a:lnSpc>
              <a:buFont typeface="Wingdings" panose="05000000000000000000" pitchFamily="2" charset="2"/>
              <a:buChar char="ü"/>
            </a:pPr>
            <a:r>
              <a:rPr lang="en-GB" dirty="0">
                <a:latin typeface="Arial" panose="020B0604020202020204" pitchFamily="34" charset="0"/>
                <a:cs typeface="Arial" panose="020B0604020202020204" pitchFamily="34" charset="0"/>
              </a:rPr>
              <a:t>Scaling Techniques Frequently </a:t>
            </a:r>
            <a:r>
              <a:rPr lang="en-GB" dirty="0" smtClean="0">
                <a:latin typeface="Arial" panose="020B0604020202020204" pitchFamily="34" charset="0"/>
                <a:cs typeface="Arial" panose="020B0604020202020204" pitchFamily="34" charset="0"/>
              </a:rPr>
              <a:t>Used : </a:t>
            </a:r>
            <a:r>
              <a:rPr lang="en-US" dirty="0" smtClean="0">
                <a:latin typeface="Arial" panose="020B0604020202020204" pitchFamily="34" charset="0"/>
                <a:cs typeface="Arial" panose="020B0604020202020204" pitchFamily="34" charset="0"/>
              </a:rPr>
              <a:t>Rating Scales; Ranking scales</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Sources of errors in measurement</a:t>
            </a:r>
          </a:p>
          <a:p>
            <a:pPr>
              <a:lnSpc>
                <a:spcPct val="100000"/>
              </a:lnSpc>
              <a:buFont typeface="Wingdings" panose="05000000000000000000" pitchFamily="2" charset="2"/>
              <a:buChar char="ü"/>
            </a:pPr>
            <a:r>
              <a:rPr lang="en-US" dirty="0" smtClean="0">
                <a:latin typeface="Arial" panose="020B0604020202020204" pitchFamily="34" charset="0"/>
                <a:cs typeface="Arial" panose="020B0604020202020204" pitchFamily="34" charset="0"/>
              </a:rPr>
              <a:t>Minimizing measurement errors  </a:t>
            </a:r>
          </a:p>
        </p:txBody>
      </p:sp>
      <p:sp>
        <p:nvSpPr>
          <p:cNvPr id="4" name="Slide Number Placeholder 3"/>
          <p:cNvSpPr>
            <a:spLocks noGrp="1"/>
          </p:cNvSpPr>
          <p:nvPr>
            <p:ph type="sldNum" sz="quarter" idx="12"/>
          </p:nvPr>
        </p:nvSpPr>
        <p:spPr/>
        <p:txBody>
          <a:bodyPr/>
          <a:lstStyle/>
          <a:p>
            <a:fld id="{4FAB73BC-B049-4115-A692-8D63A059BFB8}" type="slidenum">
              <a:rPr lang="en-US" smtClean="0"/>
              <a:t>53</a:t>
            </a:fld>
            <a:endParaRPr lang="en-US" dirty="0"/>
          </a:p>
        </p:txBody>
      </p:sp>
    </p:spTree>
    <p:extLst>
      <p:ext uri="{BB962C8B-B14F-4D97-AF65-F5344CB8AC3E}">
        <p14:creationId xmlns:p14="http://schemas.microsoft.com/office/powerpoint/2010/main" val="41712434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p15:prstTrans prst="crush"/>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latin typeface="Arial" panose="020B0604020202020204" pitchFamily="34" charset="0"/>
                <a:cs typeface="Arial" panose="020B0604020202020204" pitchFamily="34" charset="0"/>
              </a:rPr>
              <a:t>References</a:t>
            </a:r>
            <a:endParaRPr lang="en-US" sz="3600" dirty="0"/>
          </a:p>
        </p:txBody>
      </p:sp>
      <p:sp>
        <p:nvSpPr>
          <p:cNvPr id="3" name="Content Placeholder 2"/>
          <p:cNvSpPr>
            <a:spLocks noGrp="1"/>
          </p:cNvSpPr>
          <p:nvPr>
            <p:ph idx="1"/>
          </p:nvPr>
        </p:nvSpPr>
        <p:spPr/>
        <p:txBody>
          <a:bodyPr>
            <a:normAutofit lnSpcReduction="10000"/>
          </a:bodyPr>
          <a:lstStyle/>
          <a:p>
            <a:pPr algn="just">
              <a:lnSpc>
                <a:spcPct val="100000"/>
              </a:lnSpc>
              <a:buFont typeface="Wingdings" panose="05000000000000000000" pitchFamily="2" charset="2"/>
              <a:buChar char="v"/>
            </a:pPr>
            <a:r>
              <a:rPr lang="en-US" dirty="0">
                <a:latin typeface="Arial" panose="020B0604020202020204" pitchFamily="34" charset="0"/>
                <a:cs typeface="Arial" panose="020B0604020202020204" pitchFamily="34" charset="0"/>
              </a:rPr>
              <a:t>Research methods for business: A skill-building approach. </a:t>
            </a:r>
            <a:r>
              <a:rPr lang="en-US" dirty="0" err="1">
                <a:latin typeface="Arial" panose="020B0604020202020204" pitchFamily="34" charset="0"/>
                <a:cs typeface="Arial" panose="020B0604020202020204" pitchFamily="34" charset="0"/>
              </a:rPr>
              <a:t>Sekaran</a:t>
            </a:r>
            <a:r>
              <a:rPr lang="en-US" dirty="0">
                <a:latin typeface="Arial" panose="020B0604020202020204" pitchFamily="34" charset="0"/>
                <a:cs typeface="Arial" panose="020B0604020202020204" pitchFamily="34" charset="0"/>
              </a:rPr>
              <a:t>, U., &amp; </a:t>
            </a:r>
            <a:r>
              <a:rPr lang="en-US" dirty="0" err="1">
                <a:latin typeface="Arial" panose="020B0604020202020204" pitchFamily="34" charset="0"/>
                <a:cs typeface="Arial" panose="020B0604020202020204" pitchFamily="34" charset="0"/>
              </a:rPr>
              <a:t>Bougie</a:t>
            </a:r>
            <a:r>
              <a:rPr lang="en-US" dirty="0">
                <a:latin typeface="Arial" panose="020B0604020202020204" pitchFamily="34" charset="0"/>
                <a:cs typeface="Arial" panose="020B0604020202020204" pitchFamily="34" charset="0"/>
              </a:rPr>
              <a:t>, R. John Wiley &amp; Sons, Inc.,2013.</a:t>
            </a:r>
          </a:p>
          <a:p>
            <a:pPr algn="just">
              <a:lnSpc>
                <a:spcPct val="100000"/>
              </a:lnSpc>
              <a:buFont typeface="Wingdings" panose="05000000000000000000" pitchFamily="2" charset="2"/>
              <a:buChar char="v"/>
            </a:pPr>
            <a:r>
              <a:rPr lang="en-US" dirty="0">
                <a:latin typeface="Arial" panose="020B0604020202020204" pitchFamily="34" charset="0"/>
                <a:cs typeface="Arial" panose="020B0604020202020204" pitchFamily="34" charset="0"/>
              </a:rPr>
              <a:t>Research methods: Quantitative and qualitative approaches.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O. M. &amp; </a:t>
            </a:r>
            <a:r>
              <a:rPr lang="en-US" dirty="0" err="1">
                <a:latin typeface="Arial" panose="020B0604020202020204" pitchFamily="34" charset="0"/>
                <a:cs typeface="Arial" panose="020B0604020202020204" pitchFamily="34" charset="0"/>
              </a:rPr>
              <a:t>Mugenda</a:t>
            </a:r>
            <a:r>
              <a:rPr lang="en-US" dirty="0">
                <a:latin typeface="Arial" panose="020B0604020202020204" pitchFamily="34" charset="0"/>
                <a:cs typeface="Arial" panose="020B0604020202020204" pitchFamily="34" charset="0"/>
              </a:rPr>
              <a:t>, A. G. Nairobi: ACTS Press, 2003.</a:t>
            </a:r>
          </a:p>
          <a:p>
            <a:pPr algn="just">
              <a:lnSpc>
                <a:spcPct val="100000"/>
              </a:lnSpc>
              <a:buFont typeface="Wingdings" panose="05000000000000000000" pitchFamily="2" charset="2"/>
              <a:buChar char="v"/>
            </a:pPr>
            <a:r>
              <a:rPr lang="en-US" dirty="0">
                <a:latin typeface="Arial" panose="020B0604020202020204" pitchFamily="34" charset="0"/>
                <a:cs typeface="Arial" panose="020B0604020202020204" pitchFamily="34" charset="0"/>
              </a:rPr>
              <a:t>Research methodology (3rd Ed.),Kothari, C. R., New Delhi: New Age International Publishers, 2008</a:t>
            </a:r>
            <a:r>
              <a:rPr lang="en-US" dirty="0" smtClean="0">
                <a:latin typeface="Arial" panose="020B0604020202020204" pitchFamily="34" charset="0"/>
                <a:cs typeface="Arial" panose="020B0604020202020204" pitchFamily="34" charset="0"/>
              </a:rPr>
              <a:t>.</a:t>
            </a:r>
          </a:p>
          <a:p>
            <a:pPr algn="just">
              <a:lnSpc>
                <a:spcPct val="100000"/>
              </a:lnSpc>
              <a:buFont typeface="Wingdings" panose="05000000000000000000" pitchFamily="2" charset="2"/>
              <a:buChar char="v"/>
            </a:pPr>
            <a:r>
              <a:rPr lang="en-US" dirty="0">
                <a:latin typeface="Arial" panose="020B0604020202020204" pitchFamily="34" charset="0"/>
                <a:cs typeface="Arial" panose="020B0604020202020204" pitchFamily="34" charset="0"/>
              </a:rPr>
              <a:t>Research for Business students (5th Ed.). Saunders et al. London: Prentice Hall, 2009. </a:t>
            </a:r>
          </a:p>
        </p:txBody>
      </p:sp>
      <p:sp>
        <p:nvSpPr>
          <p:cNvPr id="4" name="Slide Number Placeholder 3"/>
          <p:cNvSpPr>
            <a:spLocks noGrp="1"/>
          </p:cNvSpPr>
          <p:nvPr>
            <p:ph type="sldNum" sz="quarter" idx="12"/>
          </p:nvPr>
        </p:nvSpPr>
        <p:spPr/>
        <p:txBody>
          <a:bodyPr/>
          <a:lstStyle/>
          <a:p>
            <a:fld id="{4FAB73BC-B049-4115-A692-8D63A059BFB8}" type="slidenum">
              <a:rPr lang="en-US" smtClean="0"/>
              <a:t>54</a:t>
            </a:fld>
            <a:endParaRPr lang="en-US" dirty="0"/>
          </a:p>
        </p:txBody>
      </p:sp>
    </p:spTree>
    <p:extLst>
      <p:ext uri="{BB962C8B-B14F-4D97-AF65-F5344CB8AC3E}">
        <p14:creationId xmlns:p14="http://schemas.microsoft.com/office/powerpoint/2010/main" val="3417585402"/>
      </p:ext>
    </p:extLst>
  </p:cSld>
  <p:clrMapOvr>
    <a:masterClrMapping/>
  </p:clrMapOvr>
  <mc:AlternateContent xmlns:mc="http://schemas.openxmlformats.org/markup-compatibility/2006" xmlns:p14="http://schemas.microsoft.com/office/powerpoint/2010/main">
    <mc:Choice Requires="p14">
      <p:transition spd="slow" p14:dur="4000">
        <p:checker/>
      </p:transition>
    </mc:Choice>
    <mc:Fallback xmlns="">
      <p:transition spd="slow">
        <p:checker/>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rot="20049924">
            <a:off x="1443491" y="2015733"/>
            <a:ext cx="6571343" cy="3450613"/>
          </a:xfrm>
        </p:spPr>
        <p:txBody>
          <a:bodyPr>
            <a:normAutofit/>
          </a:bodyPr>
          <a:lstStyle/>
          <a:p>
            <a:pPr algn="ctr"/>
            <a:endParaRPr lang="en-US" sz="3200" dirty="0"/>
          </a:p>
          <a:p>
            <a:pPr algn="ctr"/>
            <a:r>
              <a:rPr lang="en-US" sz="6000" b="1" dirty="0" smtClean="0">
                <a:ln w="6600">
                  <a:solidFill>
                    <a:schemeClr val="accent2"/>
                  </a:solidFill>
                  <a:prstDash val="solid"/>
                </a:ln>
                <a:solidFill>
                  <a:srgbClr val="FFFFFF"/>
                </a:solidFill>
                <a:effectLst>
                  <a:outerShdw dist="38100" dir="2700000" algn="tl" rotWithShape="0">
                    <a:schemeClr val="accent2"/>
                  </a:outerShdw>
                </a:effectLst>
              </a:rPr>
              <a:t>End of lesson 9</a:t>
            </a:r>
            <a:endParaRPr lang="en-US" sz="60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2" name="Slide Number Placeholder 1"/>
          <p:cNvSpPr>
            <a:spLocks noGrp="1"/>
          </p:cNvSpPr>
          <p:nvPr>
            <p:ph type="sldNum" sz="quarter" idx="12"/>
          </p:nvPr>
        </p:nvSpPr>
        <p:spPr/>
        <p:txBody>
          <a:bodyPr/>
          <a:lstStyle/>
          <a:p>
            <a:fld id="{4FAB73BC-B049-4115-A692-8D63A059BFB8}" type="slidenum">
              <a:rPr lang="en-US" smtClean="0"/>
              <a:t>55</a:t>
            </a:fld>
            <a:endParaRPr lang="en-US" dirty="0"/>
          </a:p>
        </p:txBody>
      </p:sp>
    </p:spTree>
    <p:extLst>
      <p:ext uri="{BB962C8B-B14F-4D97-AF65-F5344CB8AC3E}">
        <p14:creationId xmlns:p14="http://schemas.microsoft.com/office/powerpoint/2010/main" val="177095662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422</TotalTime>
  <Words>3218</Words>
  <Application>Microsoft Office PowerPoint</Application>
  <PresentationFormat>On-screen Show (4:3)</PresentationFormat>
  <Paragraphs>310</Paragraphs>
  <Slides>55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55</vt:i4>
      </vt:variant>
    </vt:vector>
  </HeadingPairs>
  <TitlesOfParts>
    <vt:vector size="61" baseType="lpstr">
      <vt:lpstr>Arial</vt:lpstr>
      <vt:lpstr>Calibri</vt:lpstr>
      <vt:lpstr>Courier New</vt:lpstr>
      <vt:lpstr>Gill Sans MT</vt:lpstr>
      <vt:lpstr>Wingdings</vt:lpstr>
      <vt:lpstr>Gallery</vt:lpstr>
      <vt:lpstr>RESEARCH METHODS AND TECHNICAL WRITING  BAR 301</vt:lpstr>
      <vt:lpstr>Expected learning outcomes</vt:lpstr>
      <vt:lpstr>Part One</vt:lpstr>
      <vt:lpstr>Introduction </vt:lpstr>
      <vt:lpstr>Conceptualization</vt:lpstr>
      <vt:lpstr>Operationalization</vt:lpstr>
      <vt:lpstr>The Process of Operationalising </vt:lpstr>
      <vt:lpstr>The Process of Operationalising </vt:lpstr>
      <vt:lpstr>Scales of Measurement</vt:lpstr>
      <vt:lpstr>Nominal scale </vt:lpstr>
      <vt:lpstr>Characteristics of the Nominal Scale</vt:lpstr>
      <vt:lpstr>Examples of Nominal Scale</vt:lpstr>
      <vt:lpstr>Statistical Operations for Nominal Data</vt:lpstr>
      <vt:lpstr>Ordinal scale </vt:lpstr>
      <vt:lpstr>Characteristics of the Ordinal Scale</vt:lpstr>
      <vt:lpstr>Examples of Ordinal Scale</vt:lpstr>
      <vt:lpstr>Statistical Operations for Ordinal Data</vt:lpstr>
      <vt:lpstr>Interval Scale</vt:lpstr>
      <vt:lpstr>Characteristics of the Interval Scale</vt:lpstr>
      <vt:lpstr>Examples of Interval Scale</vt:lpstr>
      <vt:lpstr>Statistical Operations for Interval Data</vt:lpstr>
      <vt:lpstr>Statistical Operations for Interval Data</vt:lpstr>
      <vt:lpstr>PowerPoint Presentation</vt:lpstr>
      <vt:lpstr>Part Two</vt:lpstr>
      <vt:lpstr>Ratio Scale</vt:lpstr>
      <vt:lpstr>Characteristics of the Ratio Scale</vt:lpstr>
      <vt:lpstr>Examples of Ratio Scale</vt:lpstr>
      <vt:lpstr>Statistical Operations for Ratio Data</vt:lpstr>
      <vt:lpstr>Statistical Operations for Ratio Data</vt:lpstr>
      <vt:lpstr>Scaling Techniques Frequently Used</vt:lpstr>
      <vt:lpstr>Rating scales</vt:lpstr>
      <vt:lpstr>a) Dichotomous scale </vt:lpstr>
      <vt:lpstr>b) Category scale</vt:lpstr>
      <vt:lpstr>c) Likert scale</vt:lpstr>
      <vt:lpstr>d) Semantic differential scale</vt:lpstr>
      <vt:lpstr>e) Numerical scale</vt:lpstr>
      <vt:lpstr>Ranking Scales</vt:lpstr>
      <vt:lpstr>Ranking Scales</vt:lpstr>
      <vt:lpstr>Sources Of Errors In Measurement</vt:lpstr>
      <vt:lpstr>Systematic Errors</vt:lpstr>
      <vt:lpstr>Sources of Systematic Errors</vt:lpstr>
      <vt:lpstr>Sources of Systematic Errors</vt:lpstr>
      <vt:lpstr>Sources of Systematic Errors</vt:lpstr>
      <vt:lpstr>Sources of Systematic Errors</vt:lpstr>
      <vt:lpstr>Random Errors</vt:lpstr>
      <vt:lpstr>Sources of Random Errors</vt:lpstr>
      <vt:lpstr>Sources of Random Errors</vt:lpstr>
      <vt:lpstr>Sources of Random Errors</vt:lpstr>
      <vt:lpstr>Sources of Random Errors</vt:lpstr>
      <vt:lpstr>Minimizing Measurement Errors</vt:lpstr>
      <vt:lpstr>Minimizing Measurement Errors</vt:lpstr>
      <vt:lpstr>Minimizing Measurement Errors</vt:lpstr>
      <vt:lpstr>Summary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MEASUREMENT: measurement scales</dc:title>
  <dc:creator>Kahuthia</dc:creator>
  <cp:lastModifiedBy>Kahuthia</cp:lastModifiedBy>
  <cp:revision>26</cp:revision>
  <dcterms:created xsi:type="dcterms:W3CDTF">2024-05-18T07:44:16Z</dcterms:created>
  <dcterms:modified xsi:type="dcterms:W3CDTF">2024-05-18T18:59:24Z</dcterms:modified>
</cp:coreProperties>
</file>