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5" r:id="rId1"/>
  </p:sldMasterIdLst>
  <p:notesMasterIdLst>
    <p:notesMasterId r:id="rId61"/>
  </p:notesMasterIdLst>
  <p:sldIdLst>
    <p:sldId id="256" r:id="rId2"/>
    <p:sldId id="308" r:id="rId3"/>
    <p:sldId id="309"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310" r:id="rId22"/>
    <p:sldId id="311"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4" r:id="rId53"/>
    <p:sldId id="303" r:id="rId54"/>
    <p:sldId id="305" r:id="rId55"/>
    <p:sldId id="306" r:id="rId56"/>
    <p:sldId id="307" r:id="rId57"/>
    <p:sldId id="312" r:id="rId58"/>
    <p:sldId id="313" r:id="rId59"/>
    <p:sldId id="314" r:id="rId6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F3B8C8-7382-47EE-BF3F-5220815FC21C}" type="datetimeFigureOut">
              <a:rPr lang="en-US" smtClean="0"/>
              <a:t>5/18/2024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0519E-4744-4DFC-8BE1-599392D795E5}" type="slidenum">
              <a:rPr lang="en-US" smtClean="0"/>
              <a:t>‹#›</a:t>
            </a:fld>
            <a:endParaRPr lang="en-US"/>
          </a:p>
        </p:txBody>
      </p:sp>
    </p:spTree>
    <p:extLst>
      <p:ext uri="{BB962C8B-B14F-4D97-AF65-F5344CB8AC3E}">
        <p14:creationId xmlns:p14="http://schemas.microsoft.com/office/powerpoint/2010/main" val="2829793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DD55C0-28DA-4B44-8E04-BFF770E57551}"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2707286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6740FA-E07B-45B6-8334-977E28F758CD}"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3965508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470FC48-370A-4755-878F-CE4CB711ECBF}"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1598453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76128CC-3419-46C1-8C0C-D6DBE9D05A9A}"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3678501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5855D44-4F1D-412D-92C0-5E821CAD75CB}" type="datetime1">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1818813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354DF2-F09A-4F42-97CA-47661DA82D40}" type="datetime1">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1282023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C1512B-8871-43D6-905C-65CDF9E1ADAF}" type="datetime1">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2803326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78B1D91-2CC7-47EA-8FB7-C1B3AAF75E8E}"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2751745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4B43D6-F432-4A7B-B89A-FD1923F0BA31}"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3196295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B75F59-6D94-4805-877B-89F72D36BB41}"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643131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9DA5FAA-4BD9-4644-8594-CE95ED3CEC29}"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124BF17-4155-4205-85F0-7B9A61D6AB18}"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21898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0DA43045-9CB5-4CA7-94D0-683E79802DCD}"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14876062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3599DF4-FA17-48D6-9BB5-1B127C24FA7D}"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124BF17-4155-4205-85F0-7B9A61D6AB18}"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841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6AFBD7D1-5C44-459C-BD1C-D4A05DC85BD8}" type="datetime1">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1868901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45E27B4-5C40-40DA-B5F5-C640BB0E4C86}"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492506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6CD68B0-4297-4FC0-B45F-A9870C6856F7}" type="datetime1">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124BF17-4155-4205-85F0-7B9A61D6AB18}" type="slidenum">
              <a:rPr lang="en-US" smtClean="0"/>
              <a:t>‹#›</a:t>
            </a:fld>
            <a:endParaRPr lang="en-US"/>
          </a:p>
        </p:txBody>
      </p:sp>
    </p:spTree>
    <p:extLst>
      <p:ext uri="{BB962C8B-B14F-4D97-AF65-F5344CB8AC3E}">
        <p14:creationId xmlns:p14="http://schemas.microsoft.com/office/powerpoint/2010/main" val="87700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796B7663-C59D-49B9-8317-1888F9A64A0B}" type="datetime1">
              <a:rPr lang="en-US" smtClean="0"/>
              <a:t>5/18/2024</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4124BF17-4155-4205-85F0-7B9A61D6AB18}" type="slidenum">
              <a:rPr lang="en-US" smtClean="0"/>
              <a:t>‹#›</a:t>
            </a:fld>
            <a:endParaRPr lang="en-US"/>
          </a:p>
        </p:txBody>
      </p:sp>
    </p:spTree>
    <p:extLst>
      <p:ext uri="{BB962C8B-B14F-4D97-AF65-F5344CB8AC3E}">
        <p14:creationId xmlns:p14="http://schemas.microsoft.com/office/powerpoint/2010/main" val="2313805716"/>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hf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en-US" sz="4400" b="1" dirty="0">
                <a:latin typeface="Arial" panose="020B0604020202020204" pitchFamily="34" charset="0"/>
                <a:cs typeface="Arial" panose="020B0604020202020204" pitchFamily="34" charset="0"/>
              </a:rPr>
              <a:t>RESEARCH METHODS AND TECHNICAL WRITING </a:t>
            </a:r>
            <a:br>
              <a:rPr lang="en-US" sz="4400" b="1"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BAR 301</a:t>
            </a:r>
            <a:endParaRPr lang="en-US" sz="44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normAutofit fontScale="92500" lnSpcReduction="20000"/>
          </a:bodyPr>
          <a:lstStyle/>
          <a:p>
            <a:pPr algn="ctr"/>
            <a:r>
              <a:rPr lang="en-US" sz="2400" b="1" dirty="0">
                <a:latin typeface="Arial" panose="020B0604020202020204" pitchFamily="34" charset="0"/>
                <a:cs typeface="Arial" panose="020B0604020202020204" pitchFamily="34" charset="0"/>
              </a:rPr>
              <a:t>WEEK 10: </a:t>
            </a:r>
            <a:r>
              <a:rPr lang="en-US" sz="2400" b="1" dirty="0">
                <a:latin typeface="Arial" panose="020B0604020202020204" pitchFamily="34" charset="0"/>
                <a:cs typeface="Arial" panose="020B0604020202020204" pitchFamily="34" charset="0"/>
              </a:rPr>
              <a:t>DATA COLLECTION</a:t>
            </a:r>
          </a:p>
          <a:p>
            <a:pPr algn="ctr"/>
            <a:r>
              <a:rPr lang="en-US" sz="1900" b="1" dirty="0">
                <a:latin typeface="Arial" panose="020B0604020202020204" pitchFamily="34" charset="0"/>
                <a:cs typeface="Arial" panose="020B0604020202020204" pitchFamily="34" charset="0"/>
              </a:rPr>
              <a:t>BY </a:t>
            </a:r>
          </a:p>
          <a:p>
            <a:pPr algn="ctr"/>
            <a:r>
              <a:rPr lang="en-US" sz="1900" b="1" dirty="0">
                <a:latin typeface="Arial" panose="020B0604020202020204" pitchFamily="34" charset="0"/>
                <a:cs typeface="Arial" panose="020B0604020202020204" pitchFamily="34" charset="0"/>
              </a:rPr>
              <a:t>Dr. Julius Kahuthia </a:t>
            </a:r>
            <a:r>
              <a:rPr lang="en-US" sz="1900" b="1" dirty="0" err="1">
                <a:latin typeface="Arial" panose="020B0604020202020204" pitchFamily="34" charset="0"/>
                <a:cs typeface="Arial" panose="020B0604020202020204" pitchFamily="34" charset="0"/>
              </a:rPr>
              <a:t>Mwangi</a:t>
            </a:r>
            <a:endParaRPr lang="en-US" sz="19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4891308"/>
      </p:ext>
    </p:extLst>
  </p:cSld>
  <p:clrMapOvr>
    <a:masterClrMapping/>
  </p:clrMapOvr>
  <mc:AlternateContent xmlns:mc="http://schemas.openxmlformats.org/markup-compatibility/2006">
    <mc:Choice xmlns:p14="http://schemas.microsoft.com/office/powerpoint/2010/main" Requires="p14">
      <p:transition spd="slow" p14:dur="4000">
        <p:wheel spokes="1"/>
      </p:transition>
    </mc:Choice>
    <mc:Fallback>
      <p:transition spd="slow">
        <p:wheel spokes="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Expected Learning Outcomes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hangingPunct="0">
              <a:lnSpc>
                <a:spcPct val="150000"/>
              </a:lnSpc>
              <a:buNone/>
            </a:pPr>
            <a:r>
              <a:rPr lang="en-US" sz="2000" dirty="0">
                <a:latin typeface="Arial" panose="020B0604020202020204" pitchFamily="34" charset="0"/>
                <a:cs typeface="Arial" panose="020B0604020202020204" pitchFamily="34" charset="0"/>
              </a:rPr>
              <a:t>By the end of </a:t>
            </a:r>
            <a:r>
              <a:rPr lang="en-US" sz="2000" dirty="0" smtClean="0">
                <a:latin typeface="Arial" panose="020B0604020202020204" pitchFamily="34" charset="0"/>
                <a:cs typeface="Arial" panose="020B0604020202020204" pitchFamily="34" charset="0"/>
              </a:rPr>
              <a:t>this lesson, </a:t>
            </a:r>
            <a:r>
              <a:rPr lang="en-US" sz="2000" dirty="0">
                <a:latin typeface="Arial" panose="020B0604020202020204" pitchFamily="34" charset="0"/>
                <a:cs typeface="Arial" panose="020B0604020202020204" pitchFamily="34" charset="0"/>
              </a:rPr>
              <a:t>you </a:t>
            </a:r>
            <a:r>
              <a:rPr lang="en-US" sz="2000" dirty="0" smtClean="0">
                <a:latin typeface="Arial" panose="020B0604020202020204" pitchFamily="34" charset="0"/>
                <a:cs typeface="Arial" panose="020B0604020202020204" pitchFamily="34" charset="0"/>
              </a:rPr>
              <a:t>should be </a:t>
            </a:r>
            <a:r>
              <a:rPr lang="en-US" sz="2000" dirty="0">
                <a:latin typeface="Arial" panose="020B0604020202020204" pitchFamily="34" charset="0"/>
                <a:cs typeface="Arial" panose="020B0604020202020204" pitchFamily="34" charset="0"/>
              </a:rPr>
              <a:t>able to</a:t>
            </a:r>
            <a:r>
              <a:rPr lang="en-US" sz="2000" dirty="0" smtClean="0">
                <a:latin typeface="Arial" panose="020B0604020202020204" pitchFamily="34" charset="0"/>
                <a:cs typeface="Arial" panose="020B0604020202020204" pitchFamily="34" charset="0"/>
              </a:rPr>
              <a:t>;</a:t>
            </a:r>
          </a:p>
          <a:p>
            <a:pPr lvl="0" hangingPunct="0">
              <a:lnSpc>
                <a:spcPct val="150000"/>
              </a:lnSpc>
            </a:pPr>
            <a:r>
              <a:rPr lang="en-US" sz="2000" dirty="0" smtClean="0">
                <a:latin typeface="Arial" panose="020B0604020202020204" pitchFamily="34" charset="0"/>
                <a:cs typeface="Arial" panose="020B0604020202020204" pitchFamily="34" charset="0"/>
              </a:rPr>
              <a:t>distinguish </a:t>
            </a:r>
            <a:r>
              <a:rPr lang="en-US" sz="2000" dirty="0">
                <a:latin typeface="Arial" panose="020B0604020202020204" pitchFamily="34" charset="0"/>
                <a:cs typeface="Arial" panose="020B0604020202020204" pitchFamily="34" charset="0"/>
              </a:rPr>
              <a:t>between the different types of data</a:t>
            </a:r>
          </a:p>
          <a:p>
            <a:pPr>
              <a:lnSpc>
                <a:spcPct val="150000"/>
              </a:lnSpc>
            </a:pPr>
            <a:r>
              <a:rPr lang="en-US" sz="2000" dirty="0">
                <a:latin typeface="Arial" panose="020B0604020202020204" pitchFamily="34" charset="0"/>
                <a:cs typeface="Arial" panose="020B0604020202020204" pitchFamily="34" charset="0"/>
              </a:rPr>
              <a:t>apply appropriate data collection </a:t>
            </a:r>
            <a:r>
              <a:rPr lang="en-US" sz="2000" dirty="0" smtClean="0">
                <a:latin typeface="Arial" panose="020B0604020202020204" pitchFamily="34" charset="0"/>
                <a:cs typeface="Arial" panose="020B0604020202020204" pitchFamily="34" charset="0"/>
              </a:rPr>
              <a:t>methods</a:t>
            </a:r>
          </a:p>
          <a:p>
            <a:pPr>
              <a:lnSpc>
                <a:spcPct val="150000"/>
              </a:lnSpc>
            </a:pPr>
            <a:r>
              <a:rPr lang="en-US" sz="2000" dirty="0" smtClean="0">
                <a:latin typeface="Arial" panose="020B0604020202020204" pitchFamily="34" charset="0"/>
                <a:cs typeface="Arial" panose="020B0604020202020204" pitchFamily="34" charset="0"/>
              </a:rPr>
              <a:t>Identify the source of data fro your research</a:t>
            </a:r>
          </a:p>
          <a:p>
            <a:endParaRPr lang="en-US" dirty="0"/>
          </a:p>
        </p:txBody>
      </p:sp>
      <p:sp>
        <p:nvSpPr>
          <p:cNvPr id="4" name="Slide Number Placeholder 3"/>
          <p:cNvSpPr>
            <a:spLocks noGrp="1"/>
          </p:cNvSpPr>
          <p:nvPr>
            <p:ph type="sldNum" sz="quarter" idx="12"/>
          </p:nvPr>
        </p:nvSpPr>
        <p:spPr/>
        <p:txBody>
          <a:bodyPr/>
          <a:lstStyle/>
          <a:p>
            <a:fld id="{4124BF17-4155-4205-85F0-7B9A61D6AB18}" type="slidenum">
              <a:rPr lang="en-US" smtClean="0"/>
              <a:t>2</a:t>
            </a:fld>
            <a:endParaRPr lang="en-US"/>
          </a:p>
        </p:txBody>
      </p:sp>
    </p:spTree>
    <p:extLst>
      <p:ext uri="{BB962C8B-B14F-4D97-AF65-F5344CB8AC3E}">
        <p14:creationId xmlns:p14="http://schemas.microsoft.com/office/powerpoint/2010/main" val="3134210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Part one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Introduction</a:t>
            </a:r>
          </a:p>
          <a:p>
            <a:pPr algn="just">
              <a:lnSpc>
                <a:spcPct val="150000"/>
              </a:lnSpc>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Types of data</a:t>
            </a:r>
          </a:p>
          <a:p>
            <a:pPr algn="just">
              <a:lnSpc>
                <a:spcPct val="150000"/>
              </a:lnSpc>
              <a:buFont typeface="Wingdings" panose="05000000000000000000" pitchFamily="2" charset="2"/>
              <a:buChar char="v"/>
            </a:pPr>
            <a:r>
              <a:rPr lang="en-US" sz="2000" dirty="0" smtClean="0">
                <a:latin typeface="Arial" panose="020B0604020202020204" pitchFamily="34" charset="0"/>
                <a:cs typeface="Arial" panose="020B0604020202020204" pitchFamily="34" charset="0"/>
              </a:rPr>
              <a:t>Sources of data</a:t>
            </a:r>
          </a:p>
          <a:p>
            <a:pPr algn="just">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Factors for </a:t>
            </a:r>
            <a:r>
              <a:rPr lang="en-GB" sz="2000" dirty="0" smtClean="0">
                <a:latin typeface="Arial" panose="020B0604020202020204" pitchFamily="34" charset="0"/>
                <a:cs typeface="Arial" panose="020B0604020202020204" pitchFamily="34" charset="0"/>
              </a:rPr>
              <a:t>choosing </a:t>
            </a:r>
            <a:r>
              <a:rPr lang="en-GB" sz="2000" dirty="0">
                <a:latin typeface="Arial" panose="020B0604020202020204" pitchFamily="34" charset="0"/>
                <a:cs typeface="Arial" panose="020B0604020202020204" pitchFamily="34" charset="0"/>
              </a:rPr>
              <a:t>a </a:t>
            </a:r>
            <a:r>
              <a:rPr lang="en-GB" sz="2000" dirty="0" smtClean="0">
                <a:latin typeface="Arial" panose="020B0604020202020204" pitchFamily="34" charset="0"/>
                <a:cs typeface="Arial" panose="020B0604020202020204" pitchFamily="34" charset="0"/>
              </a:rPr>
              <a:t>source </a:t>
            </a:r>
            <a:r>
              <a:rPr lang="en-GB" sz="2000" dirty="0">
                <a:latin typeface="Arial" panose="020B0604020202020204" pitchFamily="34" charset="0"/>
                <a:cs typeface="Arial" panose="020B0604020202020204" pitchFamily="34" charset="0"/>
              </a:rPr>
              <a:t>of </a:t>
            </a:r>
            <a:r>
              <a:rPr lang="en-GB" sz="2000" dirty="0" smtClean="0">
                <a:latin typeface="Arial" panose="020B0604020202020204" pitchFamily="34" charset="0"/>
                <a:cs typeface="Arial" panose="020B0604020202020204" pitchFamily="34" charset="0"/>
              </a:rPr>
              <a:t>data</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a:t>
            </a:fld>
            <a:endParaRPr lang="en-US"/>
          </a:p>
        </p:txBody>
      </p:sp>
    </p:spTree>
    <p:extLst>
      <p:ext uri="{BB962C8B-B14F-4D97-AF65-F5344CB8AC3E}">
        <p14:creationId xmlns:p14="http://schemas.microsoft.com/office/powerpoint/2010/main" val="1538331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fractur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Introduction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2415" y="2133600"/>
            <a:ext cx="6591985" cy="4121426"/>
          </a:xfrm>
        </p:spPr>
        <p:txBody>
          <a:bodyPr>
            <a:normAutofit/>
          </a:bodyPr>
          <a:lstStyle/>
          <a:p>
            <a:pPr algn="just">
              <a:lnSpc>
                <a:spcPct val="150000"/>
              </a:lnSpc>
            </a:pPr>
            <a:r>
              <a:rPr lang="en-GB" sz="2000" dirty="0">
                <a:latin typeface="Arial" panose="020B0604020202020204" pitchFamily="34" charset="0"/>
                <a:cs typeface="Arial" panose="020B0604020202020204" pitchFamily="34" charset="0"/>
              </a:rPr>
              <a:t>Data Collection involves going out to the field, contacting the respondents or getting written reports/ publications pertaining to the problem and gathering facts of a given type from them</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Data are </a:t>
            </a:r>
            <a:r>
              <a:rPr lang="en-GB" sz="2000" dirty="0">
                <a:latin typeface="Arial" panose="020B0604020202020204" pitchFamily="34" charset="0"/>
                <a:cs typeface="Arial" panose="020B0604020202020204" pitchFamily="34" charset="0"/>
              </a:rPr>
              <a:t>facts in raw or unorganized form (such as alphabets, words, numbers, or symbols) that refer to, or represent, conditions, ideas, or objects on the participants about whom the researcher is studying.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a:t>
            </a:fld>
            <a:endParaRPr lang="en-US"/>
          </a:p>
        </p:txBody>
      </p:sp>
    </p:spTree>
    <p:extLst>
      <p:ext uri="{BB962C8B-B14F-4D97-AF65-F5344CB8AC3E}">
        <p14:creationId xmlns:p14="http://schemas.microsoft.com/office/powerpoint/2010/main" val="1810146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latin typeface="Arial" panose="020B0604020202020204" pitchFamily="34" charset="0"/>
                <a:cs typeface="Arial" panose="020B0604020202020204" pitchFamily="34" charset="0"/>
              </a:rPr>
              <a:t>TYPES OF </a:t>
            </a:r>
            <a:r>
              <a:rPr lang="en-GB" sz="4000" dirty="0" smtClean="0">
                <a:latin typeface="Arial" panose="020B0604020202020204" pitchFamily="34" charset="0"/>
                <a:cs typeface="Arial" panose="020B0604020202020204" pitchFamily="34" charset="0"/>
              </a:rPr>
              <a:t>DATA: </a:t>
            </a:r>
            <a:r>
              <a:rPr lang="en-GB" sz="4000" dirty="0">
                <a:latin typeface="Arial" panose="020B0604020202020204" pitchFamily="34" charset="0"/>
                <a:cs typeface="Arial" panose="020B0604020202020204" pitchFamily="34" charset="0"/>
              </a:rPr>
              <a:t>Quantitative data</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data that is in numerical form often collected from numerical variables such as age, height, income, distance, weight, length, years, revenue, cost values, expenses values etc</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a:t>
            </a:fld>
            <a:endParaRPr lang="en-US"/>
          </a:p>
        </p:txBody>
      </p:sp>
    </p:spTree>
    <p:extLst>
      <p:ext uri="{BB962C8B-B14F-4D97-AF65-F5344CB8AC3E}">
        <p14:creationId xmlns:p14="http://schemas.microsoft.com/office/powerpoint/2010/main" val="16146231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latin typeface="Arial" panose="020B0604020202020204" pitchFamily="34" charset="0"/>
                <a:cs typeface="Arial" panose="020B0604020202020204" pitchFamily="34" charset="0"/>
              </a:rPr>
              <a:t>TYPES OF </a:t>
            </a:r>
            <a:r>
              <a:rPr lang="en-GB" sz="4000" dirty="0" smtClean="0">
                <a:latin typeface="Arial" panose="020B0604020202020204" pitchFamily="34" charset="0"/>
                <a:cs typeface="Arial" panose="020B0604020202020204" pitchFamily="34" charset="0"/>
              </a:rPr>
              <a:t>DATA: </a:t>
            </a:r>
            <a:r>
              <a:rPr lang="en-GB" sz="4000" dirty="0">
                <a:latin typeface="Arial" panose="020B0604020202020204" pitchFamily="34" charset="0"/>
                <a:cs typeface="Arial" panose="020B0604020202020204" pitchFamily="34" charset="0"/>
              </a:rPr>
              <a:t>Qualitative </a:t>
            </a:r>
            <a:r>
              <a:rPr lang="en-GB" sz="4000" dirty="0" smtClean="0">
                <a:latin typeface="Arial" panose="020B0604020202020204" pitchFamily="34" charset="0"/>
                <a:cs typeface="Arial" panose="020B0604020202020204" pitchFamily="34" charset="0"/>
              </a:rPr>
              <a:t>data</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data that is in descriptive form often collected on abstract variables where opinions, feelings and attitudes are studied.</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6</a:t>
            </a:fld>
            <a:endParaRPr lang="en-US"/>
          </a:p>
        </p:txBody>
      </p:sp>
    </p:spTree>
    <p:extLst>
      <p:ext uri="{BB962C8B-B14F-4D97-AF65-F5344CB8AC3E}">
        <p14:creationId xmlns:p14="http://schemas.microsoft.com/office/powerpoint/2010/main" val="399372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SOURCES OF DATA</a:t>
            </a:r>
            <a:endParaRPr lang="en-US" dirty="0"/>
          </a:p>
        </p:txBody>
      </p:sp>
      <p:sp>
        <p:nvSpPr>
          <p:cNvPr id="3" name="Content Placeholder 2"/>
          <p:cNvSpPr>
            <a:spLocks noGrp="1"/>
          </p:cNvSpPr>
          <p:nvPr>
            <p:ph idx="1"/>
          </p:nvPr>
        </p:nvSpPr>
        <p:spPr/>
        <p:txBody>
          <a:bodyPr/>
          <a:lstStyle/>
          <a:p>
            <a:pPr marL="0" indent="0">
              <a:buNone/>
            </a:pPr>
            <a:endParaRPr lang="en-US" dirty="0"/>
          </a:p>
          <a:p>
            <a:pPr algn="just">
              <a:lnSpc>
                <a:spcPct val="150000"/>
              </a:lnSpc>
            </a:pPr>
            <a:r>
              <a:rPr lang="en-GB" sz="2000" dirty="0">
                <a:latin typeface="Arial" panose="020B0604020202020204" pitchFamily="34" charset="0"/>
                <a:cs typeface="Arial" panose="020B0604020202020204" pitchFamily="34" charset="0"/>
              </a:rPr>
              <a:t>Two sources mainly;</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1. Primary data Sources</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2. Secondary data Sources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7</a:t>
            </a:fld>
            <a:endParaRPr lang="en-US"/>
          </a:p>
        </p:txBody>
      </p:sp>
    </p:spTree>
    <p:extLst>
      <p:ext uri="{BB962C8B-B14F-4D97-AF65-F5344CB8AC3E}">
        <p14:creationId xmlns:p14="http://schemas.microsoft.com/office/powerpoint/2010/main" val="1960649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Primary Data Sources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603513" y="1417983"/>
            <a:ext cx="6930887" cy="4493239"/>
          </a:xfrm>
        </p:spPr>
        <p:txBody>
          <a:bodyPr>
            <a:noAutofit/>
          </a:bodyPr>
          <a:lstStyle/>
          <a:p>
            <a:pPr algn="just"/>
            <a:r>
              <a:rPr lang="en-GB" sz="2000" dirty="0" smtClean="0">
                <a:latin typeface="Arial" panose="020B0604020202020204" pitchFamily="34" charset="0"/>
                <a:cs typeface="Arial" panose="020B0604020202020204" pitchFamily="34" charset="0"/>
              </a:rPr>
              <a:t>Primary </a:t>
            </a:r>
            <a:r>
              <a:rPr lang="en-GB" sz="2000" dirty="0">
                <a:latin typeface="Arial" panose="020B0604020202020204" pitchFamily="34" charset="0"/>
                <a:cs typeface="Arial" panose="020B0604020202020204" pitchFamily="34" charset="0"/>
              </a:rPr>
              <a:t>data refers to raw facts collected or generated for a given research.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gathered originally for the first time.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Primary </a:t>
            </a:r>
            <a:r>
              <a:rPr lang="en-GB" sz="2000" dirty="0">
                <a:latin typeface="Arial" panose="020B0604020202020204" pitchFamily="34" charset="0"/>
                <a:cs typeface="Arial" panose="020B0604020202020204" pitchFamily="34" charset="0"/>
              </a:rPr>
              <a:t>sources are original sources from which the researcher directly collects data that have not been previously collected </a:t>
            </a:r>
            <a:r>
              <a:rPr lang="en-GB" sz="2000" dirty="0" err="1">
                <a:latin typeface="Arial" panose="020B0604020202020204" pitchFamily="34" charset="0"/>
                <a:cs typeface="Arial" panose="020B0604020202020204" pitchFamily="34" charset="0"/>
              </a:rPr>
              <a:t>e.g</a:t>
            </a:r>
            <a:r>
              <a:rPr lang="en-GB" sz="2000" dirty="0">
                <a:latin typeface="Arial" panose="020B0604020202020204" pitchFamily="34" charset="0"/>
                <a:cs typeface="Arial" panose="020B0604020202020204" pitchFamily="34" charset="0"/>
              </a:rPr>
              <a:t>, collection of data directly by the researcher on brand awareness, brand preference, brand loyalty and other aspects of consumer behaviour from a sample of consumers by interviewing them.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can be got using different methods i.e. Interviewing, questioning, observing, Experimentation, participating.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collected for looking for particular research information.</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8</a:t>
            </a:fld>
            <a:endParaRPr lang="en-US"/>
          </a:p>
        </p:txBody>
      </p:sp>
    </p:spTree>
    <p:extLst>
      <p:ext uri="{BB962C8B-B14F-4D97-AF65-F5344CB8AC3E}">
        <p14:creationId xmlns:p14="http://schemas.microsoft.com/office/powerpoint/2010/main" val="24515565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49650" y="1603512"/>
            <a:ext cx="6591985" cy="4651513"/>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a</a:t>
            </a:r>
            <a:r>
              <a:rPr lang="en-GB" sz="2000" dirty="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an original source of opinions and behaviour of the population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b) </a:t>
            </a:r>
            <a:r>
              <a:rPr lang="en-GB" sz="2000" dirty="0" smtClean="0">
                <a:latin typeface="Arial" panose="020B0604020202020204" pitchFamily="34" charset="0"/>
                <a:cs typeface="Arial" panose="020B0604020202020204" pitchFamily="34" charset="0"/>
              </a:rPr>
              <a:t>t </a:t>
            </a:r>
            <a:r>
              <a:rPr lang="en-GB" sz="2000" dirty="0">
                <a:latin typeface="Arial" panose="020B0604020202020204" pitchFamily="34" charset="0"/>
                <a:cs typeface="Arial" panose="020B0604020202020204" pitchFamily="34" charset="0"/>
              </a:rPr>
              <a:t>is possible to capture the changes occurring in the course of time.</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c) It is flexible to the advantage of the researcher.</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d) Un biased information is collected since it is got directly from the </a:t>
            </a:r>
            <a:r>
              <a:rPr lang="en-GB" sz="2000" dirty="0" smtClean="0">
                <a:latin typeface="Arial" panose="020B0604020202020204" pitchFamily="34" charset="0"/>
                <a:cs typeface="Arial" panose="020B0604020202020204" pitchFamily="34" charset="0"/>
              </a:rPr>
              <a:t>population</a:t>
            </a:r>
          </a:p>
          <a:p>
            <a:pPr algn="just">
              <a:lnSpc>
                <a:spcPct val="150000"/>
              </a:lnSpc>
            </a:pPr>
            <a:r>
              <a:rPr lang="en-GB" sz="2000" dirty="0" smtClean="0">
                <a:latin typeface="Arial" panose="020B0604020202020204" pitchFamily="34" charset="0"/>
                <a:cs typeface="Arial" panose="020B0604020202020204" pitchFamily="34" charset="0"/>
              </a:rPr>
              <a:t>e) Relevance of data is checked while data collection is being done. </a:t>
            </a:r>
            <a:endParaRPr lang="en-US" sz="2000" dirty="0" smtClean="0">
              <a:latin typeface="Arial" panose="020B0604020202020204" pitchFamily="34" charset="0"/>
              <a:cs typeface="Arial" panose="020B0604020202020204" pitchFamily="34" charset="0"/>
            </a:endParaRPr>
          </a:p>
          <a:p>
            <a:pPr marL="0" indent="0" algn="just">
              <a:lnSpc>
                <a:spcPct val="150000"/>
              </a:lnSpc>
              <a:buNone/>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9</a:t>
            </a:fld>
            <a:endParaRPr lang="en-US"/>
          </a:p>
        </p:txBody>
      </p:sp>
    </p:spTree>
    <p:extLst>
      <p:ext uri="{BB962C8B-B14F-4D97-AF65-F5344CB8AC3E}">
        <p14:creationId xmlns:p14="http://schemas.microsoft.com/office/powerpoint/2010/main" val="38854004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49650" y="1603513"/>
            <a:ext cx="6591985" cy="3777622"/>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f</a:t>
            </a:r>
            <a:r>
              <a:rPr lang="en-GB" sz="2000" dirty="0">
                <a:latin typeface="Arial" panose="020B0604020202020204" pitchFamily="34" charset="0"/>
                <a:cs typeface="Arial" panose="020B0604020202020204" pitchFamily="34" charset="0"/>
              </a:rPr>
              <a:t>) Accuracy of facts can be verified at the point of collecting data.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g) The researcher can verify reputation and credibility of sources of data if he/she goes out to look for them and facts about them.</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h) In this day and age, conducting primary research is easy with the different mediums that allow researchers to freely reach different people.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10</a:t>
            </a:fld>
            <a:endParaRPr lang="en-US"/>
          </a:p>
        </p:txBody>
      </p:sp>
    </p:spTree>
    <p:extLst>
      <p:ext uri="{BB962C8B-B14F-4D97-AF65-F5344CB8AC3E}">
        <p14:creationId xmlns:p14="http://schemas.microsoft.com/office/powerpoint/2010/main" val="15463303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49650" y="1603513"/>
            <a:ext cx="6591985" cy="3777622"/>
          </a:xfrm>
        </p:spPr>
        <p:txBody>
          <a:bodyPr>
            <a:noAutofit/>
          </a:bodyPr>
          <a:lstStyle/>
          <a:p>
            <a:pPr algn="just">
              <a:lnSpc>
                <a:spcPct val="150000"/>
              </a:lnSpc>
            </a:pPr>
            <a:r>
              <a:rPr lang="en-GB" sz="2000" dirty="0" err="1" smtClean="0">
                <a:latin typeface="Arial" panose="020B0604020202020204" pitchFamily="34" charset="0"/>
                <a:cs typeface="Arial" panose="020B0604020202020204" pitchFamily="34" charset="0"/>
              </a:rPr>
              <a:t>i</a:t>
            </a:r>
            <a:r>
              <a:rPr lang="en-GB" sz="2000" dirty="0">
                <a:latin typeface="Arial" panose="020B0604020202020204" pitchFamily="34" charset="0"/>
                <a:cs typeface="Arial" panose="020B0604020202020204" pitchFamily="34" charset="0"/>
              </a:rPr>
              <a:t>) One of the main advantages of collecting primary data is the amount of control the researchers have.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j) Primary data can be collected using a number of ways like interviews, telephone surveys, focus groups etc.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k) Primary data is current and it can better give a realistic view to the researcher about the topic under consideration presently.</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11</a:t>
            </a:fld>
            <a:endParaRPr lang="en-US"/>
          </a:p>
        </p:txBody>
      </p:sp>
    </p:spTree>
    <p:extLst>
      <p:ext uri="{BB962C8B-B14F-4D97-AF65-F5344CB8AC3E}">
        <p14:creationId xmlns:p14="http://schemas.microsoft.com/office/powerpoint/2010/main" val="33023847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60000"/>
              </a:lnSpc>
            </a:pPr>
            <a:r>
              <a:rPr lang="en-GB" sz="2000" dirty="0" smtClean="0">
                <a:latin typeface="Arial" panose="020B0604020202020204" pitchFamily="34" charset="0"/>
                <a:cs typeface="Arial" panose="020B0604020202020204" pitchFamily="34" charset="0"/>
              </a:rPr>
              <a:t>a</a:t>
            </a:r>
            <a:r>
              <a:rPr lang="en-GB" sz="2000" dirty="0">
                <a:latin typeface="Arial" panose="020B0604020202020204" pitchFamily="34" charset="0"/>
                <a:cs typeface="Arial" panose="020B0604020202020204" pitchFamily="34" charset="0"/>
              </a:rPr>
              <a:t>) It is expensive to obtain. </a:t>
            </a:r>
            <a:endParaRPr lang="en-US" sz="2000" dirty="0">
              <a:latin typeface="Arial" panose="020B0604020202020204" pitchFamily="34" charset="0"/>
              <a:cs typeface="Arial" panose="020B0604020202020204" pitchFamily="34" charset="0"/>
            </a:endParaRPr>
          </a:p>
          <a:p>
            <a:pPr algn="just">
              <a:lnSpc>
                <a:spcPct val="160000"/>
              </a:lnSpc>
            </a:pPr>
            <a:r>
              <a:rPr lang="en-GB" sz="2000" dirty="0">
                <a:latin typeface="Arial" panose="020B0604020202020204" pitchFamily="34" charset="0"/>
                <a:cs typeface="Arial" panose="020B0604020202020204" pitchFamily="34" charset="0"/>
              </a:rPr>
              <a:t>b) It is time consuming. </a:t>
            </a:r>
            <a:endParaRPr lang="en-US" sz="2000" dirty="0">
              <a:latin typeface="Arial" panose="020B0604020202020204" pitchFamily="34" charset="0"/>
              <a:cs typeface="Arial" panose="020B0604020202020204" pitchFamily="34" charset="0"/>
            </a:endParaRPr>
          </a:p>
          <a:p>
            <a:pPr algn="just">
              <a:lnSpc>
                <a:spcPct val="160000"/>
              </a:lnSpc>
            </a:pPr>
            <a:r>
              <a:rPr lang="en-GB" sz="2000" dirty="0">
                <a:latin typeface="Arial" panose="020B0604020202020204" pitchFamily="34" charset="0"/>
                <a:cs typeface="Arial" panose="020B0604020202020204" pitchFamily="34" charset="0"/>
              </a:rPr>
              <a:t>c) It requires extensive research personnel who are skilled</a:t>
            </a:r>
            <a:endParaRPr lang="en-US" sz="2000" dirty="0">
              <a:latin typeface="Arial" panose="020B0604020202020204" pitchFamily="34" charset="0"/>
              <a:cs typeface="Arial" panose="020B0604020202020204" pitchFamily="34" charset="0"/>
            </a:endParaRPr>
          </a:p>
          <a:p>
            <a:pPr algn="just">
              <a:lnSpc>
                <a:spcPct val="160000"/>
              </a:lnSpc>
            </a:pPr>
            <a:r>
              <a:rPr lang="en-GB" sz="2000" dirty="0">
                <a:latin typeface="Arial" panose="020B0604020202020204" pitchFamily="34" charset="0"/>
                <a:cs typeface="Arial" panose="020B0604020202020204" pitchFamily="34" charset="0"/>
              </a:rPr>
              <a:t>d) Large volumes of data are usually got which may be difficult to manage</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12</a:t>
            </a:fld>
            <a:endParaRPr lang="en-US"/>
          </a:p>
        </p:txBody>
      </p:sp>
    </p:spTree>
    <p:extLst>
      <p:ext uri="{BB962C8B-B14F-4D97-AF65-F5344CB8AC3E}">
        <p14:creationId xmlns:p14="http://schemas.microsoft.com/office/powerpoint/2010/main" val="8910925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60000"/>
              </a:lnSpc>
            </a:pPr>
            <a:r>
              <a:rPr lang="en-GB" sz="2000" dirty="0" smtClean="0">
                <a:latin typeface="Arial" panose="020B0604020202020204" pitchFamily="34" charset="0"/>
                <a:cs typeface="Arial" panose="020B0604020202020204" pitchFamily="34" charset="0"/>
              </a:rPr>
              <a:t>e</a:t>
            </a:r>
            <a:r>
              <a:rPr lang="en-GB" sz="2000" dirty="0">
                <a:latin typeface="Arial" panose="020B0604020202020204" pitchFamily="34" charset="0"/>
                <a:cs typeface="Arial" panose="020B0604020202020204" pitchFamily="34" charset="0"/>
              </a:rPr>
              <a:t>) Direct and personal intervention has to be there but if some respondents are shy while others are uncooperative, data may not be got.</a:t>
            </a:r>
            <a:endParaRPr lang="en-US" sz="2000" dirty="0">
              <a:latin typeface="Arial" panose="020B0604020202020204" pitchFamily="34" charset="0"/>
              <a:cs typeface="Arial" panose="020B0604020202020204" pitchFamily="34" charset="0"/>
            </a:endParaRPr>
          </a:p>
          <a:p>
            <a:pPr algn="just">
              <a:lnSpc>
                <a:spcPct val="160000"/>
              </a:lnSpc>
            </a:pPr>
            <a:r>
              <a:rPr lang="en-GB" sz="2000" dirty="0">
                <a:latin typeface="Arial" panose="020B0604020202020204" pitchFamily="34" charset="0"/>
                <a:cs typeface="Arial" panose="020B0604020202020204" pitchFamily="34" charset="0"/>
              </a:rPr>
              <a:t>f) Some respondents do not give timely responses which will delay the analysis which is not the case if secondary data was used</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13</a:t>
            </a:fld>
            <a:endParaRPr lang="en-US"/>
          </a:p>
        </p:txBody>
      </p:sp>
    </p:spTree>
    <p:extLst>
      <p:ext uri="{BB962C8B-B14F-4D97-AF65-F5344CB8AC3E}">
        <p14:creationId xmlns:p14="http://schemas.microsoft.com/office/powerpoint/2010/main" val="3412381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Disadvantages of Primary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60000"/>
              </a:lnSpc>
            </a:pPr>
            <a:r>
              <a:rPr lang="en-GB" sz="2000" dirty="0" smtClean="0">
                <a:latin typeface="Arial" panose="020B0604020202020204" pitchFamily="34" charset="0"/>
                <a:cs typeface="Arial" panose="020B0604020202020204" pitchFamily="34" charset="0"/>
              </a:rPr>
              <a:t>g</a:t>
            </a:r>
            <a:r>
              <a:rPr lang="en-GB" sz="2000" dirty="0">
                <a:latin typeface="Arial" panose="020B0604020202020204" pitchFamily="34" charset="0"/>
                <a:cs typeface="Arial" panose="020B0604020202020204" pitchFamily="34" charset="0"/>
              </a:rPr>
              <a:t>) Sometimes, the respondents may give fake, socially acceptable and sweet answers and try to cover up the realities.</a:t>
            </a:r>
            <a:endParaRPr lang="en-US" sz="2000" dirty="0">
              <a:latin typeface="Arial" panose="020B0604020202020204" pitchFamily="34" charset="0"/>
              <a:cs typeface="Arial" panose="020B0604020202020204" pitchFamily="34" charset="0"/>
            </a:endParaRPr>
          </a:p>
          <a:p>
            <a:pPr algn="just">
              <a:lnSpc>
                <a:spcPct val="160000"/>
              </a:lnSpc>
            </a:pPr>
            <a:r>
              <a:rPr lang="en-GB" sz="2000" dirty="0">
                <a:latin typeface="Arial" panose="020B0604020202020204" pitchFamily="34" charset="0"/>
                <a:cs typeface="Arial" panose="020B0604020202020204" pitchFamily="34" charset="0"/>
              </a:rPr>
              <a:t>h) It has design problems like how to design the surveys.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14</a:t>
            </a:fld>
            <a:endParaRPr lang="en-US"/>
          </a:p>
        </p:txBody>
      </p:sp>
    </p:spTree>
    <p:extLst>
      <p:ext uri="{BB962C8B-B14F-4D97-AF65-F5344CB8AC3E}">
        <p14:creationId xmlns:p14="http://schemas.microsoft.com/office/powerpoint/2010/main" val="3700786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Secondary Data Sources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Secondary </a:t>
            </a:r>
            <a:r>
              <a:rPr lang="en-GB" sz="2000" dirty="0">
                <a:latin typeface="Arial" panose="020B0604020202020204" pitchFamily="34" charset="0"/>
                <a:cs typeface="Arial" panose="020B0604020202020204" pitchFamily="34" charset="0"/>
              </a:rPr>
              <a:t>data is data that already exists and was prepared or developed for some purpose other than to solve the problem at hand.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already assembled data.</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15</a:t>
            </a:fld>
            <a:endParaRPr lang="en-US"/>
          </a:p>
        </p:txBody>
      </p:sp>
    </p:spTree>
    <p:extLst>
      <p:ext uri="{BB962C8B-B14F-4D97-AF65-F5344CB8AC3E}">
        <p14:creationId xmlns:p14="http://schemas.microsoft.com/office/powerpoint/2010/main" val="24926179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latin typeface="Arial" panose="020B0604020202020204" pitchFamily="34" charset="0"/>
                <a:cs typeface="Arial" panose="020B0604020202020204" pitchFamily="34" charset="0"/>
              </a:rPr>
              <a:t>Sources of secondary </a:t>
            </a:r>
            <a:r>
              <a:rPr lang="en-GB" sz="4000" b="1" dirty="0" smtClean="0">
                <a:latin typeface="Arial" panose="020B0604020202020204" pitchFamily="34" charset="0"/>
                <a:cs typeface="Arial" panose="020B0604020202020204" pitchFamily="34" charset="0"/>
              </a:rPr>
              <a:t>data : Internal </a:t>
            </a:r>
            <a:r>
              <a:rPr lang="en-GB" sz="4000" b="1" dirty="0">
                <a:latin typeface="Arial" panose="020B0604020202020204" pitchFamily="34" charset="0"/>
                <a:cs typeface="Arial" panose="020B0604020202020204" pitchFamily="34" charset="0"/>
              </a:rPr>
              <a:t>sources.</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can be found within the organisation or entity being studied and involves internal records within the organization i.e. accounting and financial records, minutes of meetings, sales reports, Suppliers’ records from the purchasing department, etc.</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16</a:t>
            </a:fld>
            <a:endParaRPr lang="en-US"/>
          </a:p>
        </p:txBody>
      </p:sp>
    </p:spTree>
    <p:extLst>
      <p:ext uri="{BB962C8B-B14F-4D97-AF65-F5344CB8AC3E}">
        <p14:creationId xmlns:p14="http://schemas.microsoft.com/office/powerpoint/2010/main" val="12256431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Sources of secondary </a:t>
            </a:r>
            <a:r>
              <a:rPr lang="en-GB" b="1" dirty="0" smtClean="0">
                <a:latin typeface="Arial" panose="020B0604020202020204" pitchFamily="34" charset="0"/>
                <a:cs typeface="Arial" panose="020B0604020202020204" pitchFamily="34" charset="0"/>
              </a:rPr>
              <a:t>data :</a:t>
            </a:r>
            <a:r>
              <a:rPr lang="en-US" b="1" dirty="0">
                <a:latin typeface="Arial" panose="020B0604020202020204" pitchFamily="34" charset="0"/>
                <a:cs typeface="Arial" panose="020B0604020202020204" pitchFamily="34" charset="0"/>
              </a:rPr>
              <a:t/>
            </a:r>
            <a:br>
              <a:rPr lang="en-US"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External sources</a:t>
            </a:r>
            <a:r>
              <a:rPr lang="en-GB" b="1"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736035" y="2133599"/>
            <a:ext cx="6798365" cy="4161184"/>
          </a:xfrm>
        </p:spPr>
        <p:txBody>
          <a:bodyPr>
            <a:normAutofit lnSpcReduction="10000"/>
          </a:bodyPr>
          <a:lstStyle/>
          <a:p>
            <a:pPr algn="just">
              <a:lnSpc>
                <a:spcPct val="150000"/>
              </a:lnSpc>
            </a:pPr>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include publications from different agencies or organisations outside the entity concerned.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Sources </a:t>
            </a:r>
            <a:r>
              <a:rPr lang="en-GB" sz="2000" dirty="0">
                <a:latin typeface="Arial" panose="020B0604020202020204" pitchFamily="34" charset="0"/>
                <a:cs typeface="Arial" panose="020B0604020202020204" pitchFamily="34" charset="0"/>
              </a:rPr>
              <a:t>may be trade and industrial reports held by government or private agencies, consultants’ report, publications from international bodies like the United Nations (U.N), World Health Organisation (W.H.O), World bank, </a:t>
            </a:r>
            <a:r>
              <a:rPr lang="en-GB" sz="2000" dirty="0" err="1">
                <a:latin typeface="Arial" panose="020B0604020202020204" pitchFamily="34" charset="0"/>
                <a:cs typeface="Arial" panose="020B0604020202020204" pitchFamily="34" charset="0"/>
              </a:rPr>
              <a:t>etc</a:t>
            </a:r>
            <a:r>
              <a:rPr lang="en-GB" sz="2000" dirty="0">
                <a:latin typeface="Arial" panose="020B0604020202020204" pitchFamily="34" charset="0"/>
                <a:cs typeface="Arial" panose="020B0604020202020204" pitchFamily="34" charset="0"/>
              </a:rPr>
              <a:t>, published text books, Mono-grams, Newspapers, Advertising agencies, Independent research firms, magazines, Internet etc</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17</a:t>
            </a:fld>
            <a:endParaRPr lang="en-US"/>
          </a:p>
        </p:txBody>
      </p:sp>
    </p:spTree>
    <p:extLst>
      <p:ext uri="{BB962C8B-B14F-4D97-AF65-F5344CB8AC3E}">
        <p14:creationId xmlns:p14="http://schemas.microsoft.com/office/powerpoint/2010/main" val="9950441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Merits </a:t>
            </a:r>
            <a:r>
              <a:rPr lang="en-GB" b="1" dirty="0" smtClean="0">
                <a:latin typeface="Arial" panose="020B0604020202020204" pitchFamily="34" charset="0"/>
                <a:cs typeface="Arial" panose="020B0604020202020204" pitchFamily="34" charset="0"/>
              </a:rPr>
              <a:t>of </a:t>
            </a:r>
            <a:r>
              <a:rPr lang="en-GB" b="1" dirty="0">
                <a:latin typeface="Arial" panose="020B0604020202020204" pitchFamily="34" charset="0"/>
                <a:cs typeface="Arial" panose="020B0604020202020204" pitchFamily="34" charset="0"/>
              </a:rPr>
              <a:t>Secondary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It is economical. </a:t>
            </a:r>
            <a:endParaRPr lang="en-US" sz="20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2. Availability. </a:t>
            </a:r>
            <a:endParaRPr lang="en-US" sz="20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3. Time is saved in acquiring data. </a:t>
            </a:r>
            <a:endParaRPr lang="en-US" sz="20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4. Does not require very skilled staff.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18</a:t>
            </a:fld>
            <a:endParaRPr lang="en-US"/>
          </a:p>
        </p:txBody>
      </p:sp>
    </p:spTree>
    <p:extLst>
      <p:ext uri="{BB962C8B-B14F-4D97-AF65-F5344CB8AC3E}">
        <p14:creationId xmlns:p14="http://schemas.microsoft.com/office/powerpoint/2010/main" val="1492533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Arial" panose="020B0604020202020204" pitchFamily="34" charset="0"/>
                <a:cs typeface="Arial" panose="020B0604020202020204" pitchFamily="34" charset="0"/>
              </a:rPr>
              <a:t>Demerits of </a:t>
            </a:r>
            <a:r>
              <a:rPr lang="en-GB" b="1" dirty="0">
                <a:latin typeface="Arial" panose="020B0604020202020204" pitchFamily="34" charset="0"/>
                <a:cs typeface="Arial" panose="020B0604020202020204" pitchFamily="34" charset="0"/>
              </a:rPr>
              <a:t>Secondary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a</a:t>
            </a:r>
            <a:r>
              <a:rPr lang="en-GB" sz="2000" dirty="0">
                <a:latin typeface="Arial" panose="020B0604020202020204" pitchFamily="34" charset="0"/>
                <a:cs typeface="Arial" panose="020B0604020202020204" pitchFamily="34" charset="0"/>
              </a:rPr>
              <a:t>) Irrelevancy.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b) Accuracy of the data.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c) Reputation and creditability of the sources.</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d) Variations in data.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e) Errors.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19</a:t>
            </a:fld>
            <a:endParaRPr lang="en-US"/>
          </a:p>
        </p:txBody>
      </p:sp>
    </p:spTree>
    <p:extLst>
      <p:ext uri="{BB962C8B-B14F-4D97-AF65-F5344CB8AC3E}">
        <p14:creationId xmlns:p14="http://schemas.microsoft.com/office/powerpoint/2010/main" val="2936601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Factors </a:t>
            </a:r>
            <a:r>
              <a:rPr lang="en-GB" b="1" dirty="0" smtClean="0">
                <a:latin typeface="Arial" panose="020B0604020202020204" pitchFamily="34" charset="0"/>
                <a:cs typeface="Arial" panose="020B0604020202020204" pitchFamily="34" charset="0"/>
              </a:rPr>
              <a:t>for </a:t>
            </a:r>
            <a:r>
              <a:rPr lang="en-GB" b="1" dirty="0">
                <a:latin typeface="Arial" panose="020B0604020202020204" pitchFamily="34" charset="0"/>
                <a:cs typeface="Arial" panose="020B0604020202020204" pitchFamily="34" charset="0"/>
              </a:rPr>
              <a:t>Choosing a Source </a:t>
            </a:r>
            <a:r>
              <a:rPr lang="en-GB" b="1" dirty="0" smtClean="0">
                <a:latin typeface="Arial" panose="020B0604020202020204" pitchFamily="34" charset="0"/>
                <a:cs typeface="Arial" panose="020B0604020202020204" pitchFamily="34" charset="0"/>
              </a:rPr>
              <a:t>of Data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736035" y="1905000"/>
            <a:ext cx="6798365" cy="4320210"/>
          </a:xfrm>
        </p:spPr>
        <p:txBody>
          <a:bodyPr>
            <a:no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are factors that give guidance to choosing which source of data to use. They include;</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1. The nature, scope and objective of the research.</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2. Availability of funds.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3. Availability of time.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4. Literacy level of the respondents.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5. Accessibility and conduct of the respondents.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6. Availability of written information on a subject.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20</a:t>
            </a:fld>
            <a:endParaRPr lang="en-US"/>
          </a:p>
        </p:txBody>
      </p:sp>
    </p:spTree>
    <p:extLst>
      <p:ext uri="{BB962C8B-B14F-4D97-AF65-F5344CB8AC3E}">
        <p14:creationId xmlns:p14="http://schemas.microsoft.com/office/powerpoint/2010/main" val="31038045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US" sz="4000" dirty="0" smtClean="0">
              <a:latin typeface="Arial" panose="020B0604020202020204" pitchFamily="34" charset="0"/>
              <a:cs typeface="Arial" panose="020B0604020202020204" pitchFamily="34" charset="0"/>
            </a:endParaRPr>
          </a:p>
          <a:p>
            <a:r>
              <a:rPr lang="en-US" sz="6000" dirty="0" smtClean="0">
                <a:latin typeface="Arial" panose="020B0604020202020204" pitchFamily="34" charset="0"/>
                <a:cs typeface="Arial" panose="020B0604020202020204" pitchFamily="34" charset="0"/>
              </a:rPr>
              <a:t>End of part one</a:t>
            </a:r>
            <a:endParaRPr lang="en-US" sz="6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21</a:t>
            </a:fld>
            <a:endParaRPr lang="en-US"/>
          </a:p>
        </p:txBody>
      </p:sp>
    </p:spTree>
    <p:extLst>
      <p:ext uri="{BB962C8B-B14F-4D97-AF65-F5344CB8AC3E}">
        <p14:creationId xmlns:p14="http://schemas.microsoft.com/office/powerpoint/2010/main" val="198473773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Part Two</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pPr>
            <a:r>
              <a:rPr lang="en-GB" sz="2000" dirty="0" smtClean="0">
                <a:latin typeface="Arial" panose="020B0604020202020204" pitchFamily="34" charset="0"/>
                <a:cs typeface="Arial" panose="020B0604020202020204" pitchFamily="34" charset="0"/>
              </a:rPr>
              <a:t>Methods of data collection </a:t>
            </a:r>
          </a:p>
          <a:p>
            <a:pPr>
              <a:lnSpc>
                <a:spcPct val="150000"/>
              </a:lnSpc>
            </a:pPr>
            <a:r>
              <a:rPr lang="en-GB" sz="2000" dirty="0" smtClean="0">
                <a:latin typeface="Arial" panose="020B0604020202020204" pitchFamily="34" charset="0"/>
                <a:cs typeface="Arial" panose="020B0604020202020204" pitchFamily="34" charset="0"/>
              </a:rPr>
              <a:t>Common </a:t>
            </a:r>
            <a:r>
              <a:rPr lang="en-GB" sz="2000" dirty="0">
                <a:latin typeface="Arial" panose="020B0604020202020204" pitchFamily="34" charset="0"/>
                <a:cs typeface="Arial" panose="020B0604020202020204" pitchFamily="34" charset="0"/>
              </a:rPr>
              <a:t>Instruments/Tools of data </a:t>
            </a:r>
            <a:r>
              <a:rPr lang="en-GB" sz="2000" dirty="0" smtClean="0">
                <a:latin typeface="Arial" panose="020B0604020202020204" pitchFamily="34" charset="0"/>
                <a:cs typeface="Arial" panose="020B0604020202020204" pitchFamily="34" charset="0"/>
              </a:rPr>
              <a:t>collection</a:t>
            </a:r>
          </a:p>
          <a:p>
            <a:pPr>
              <a:lnSpc>
                <a:spcPct val="150000"/>
              </a:lnSpc>
            </a:pPr>
            <a:r>
              <a:rPr lang="en-GB" sz="2000" dirty="0" smtClean="0">
                <a:latin typeface="Arial" panose="020B0604020202020204" pitchFamily="34" charset="0"/>
                <a:cs typeface="Arial" panose="020B0604020202020204" pitchFamily="34" charset="0"/>
              </a:rPr>
              <a:t>Summary</a:t>
            </a:r>
            <a:endParaRPr lang="en-US" sz="2000" dirty="0"/>
          </a:p>
        </p:txBody>
      </p:sp>
      <p:sp>
        <p:nvSpPr>
          <p:cNvPr id="4" name="Slide Number Placeholder 3"/>
          <p:cNvSpPr>
            <a:spLocks noGrp="1"/>
          </p:cNvSpPr>
          <p:nvPr>
            <p:ph type="sldNum" sz="quarter" idx="12"/>
          </p:nvPr>
        </p:nvSpPr>
        <p:spPr/>
        <p:txBody>
          <a:bodyPr/>
          <a:lstStyle/>
          <a:p>
            <a:fld id="{4124BF17-4155-4205-85F0-7B9A61D6AB18}" type="slidenum">
              <a:rPr lang="en-US" smtClean="0"/>
              <a:t>22</a:t>
            </a:fld>
            <a:endParaRPr lang="en-US"/>
          </a:p>
        </p:txBody>
      </p:sp>
    </p:spTree>
    <p:extLst>
      <p:ext uri="{BB962C8B-B14F-4D97-AF65-F5344CB8AC3E}">
        <p14:creationId xmlns:p14="http://schemas.microsoft.com/office/powerpoint/2010/main" val="2254595322"/>
      </p:ext>
    </p:extLst>
  </p:cSld>
  <p:clrMapOvr>
    <a:masterClrMapping/>
  </p:clrMapOvr>
  <mc:AlternateContent xmlns:mc="http://schemas.openxmlformats.org/markup-compatibility/2006">
    <mc:Choice xmlns:p14="http://schemas.microsoft.com/office/powerpoint/2010/main" Requires="p14">
      <p:transition spd="slow" p14:dur="4000">
        <p:blinds dir="vert"/>
      </p:transition>
    </mc:Choice>
    <mc:Fallback>
      <p:transition spd="slow">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METHODS OF DATA COLLECTION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52939" y="2027583"/>
            <a:ext cx="7381461" cy="3883639"/>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Collecting </a:t>
            </a:r>
            <a:r>
              <a:rPr lang="en-GB" sz="2000" dirty="0">
                <a:latin typeface="Arial" panose="020B0604020202020204" pitchFamily="34" charset="0"/>
                <a:cs typeface="Arial" panose="020B0604020202020204" pitchFamily="34" charset="0"/>
              </a:rPr>
              <a:t>data will involve going out in the field and contacting the respondents of a given type of research depending on the definition of the survey population and sample (primary data) or reading reports and other publications pertaining to the problem (Secondary data).</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The different methods that can be used for collecting data </a:t>
            </a:r>
            <a:r>
              <a:rPr lang="en-GB" sz="2000" dirty="0" smtClean="0">
                <a:latin typeface="Arial" panose="020B0604020202020204" pitchFamily="34" charset="0"/>
                <a:cs typeface="Arial" panose="020B0604020202020204" pitchFamily="34" charset="0"/>
              </a:rPr>
              <a:t>include: Interview</a:t>
            </a:r>
            <a:r>
              <a:rPr lang="en-GB" sz="2000" dirty="0">
                <a:latin typeface="Arial" panose="020B0604020202020204" pitchFamily="34" charset="0"/>
                <a:cs typeface="Arial" panose="020B0604020202020204" pitchFamily="34" charset="0"/>
              </a:rPr>
              <a:t>/ Survey </a:t>
            </a:r>
            <a:r>
              <a:rPr lang="en-GB" sz="2000" dirty="0" smtClean="0">
                <a:latin typeface="Arial" panose="020B0604020202020204" pitchFamily="34" charset="0"/>
                <a:cs typeface="Arial" panose="020B0604020202020204" pitchFamily="34" charset="0"/>
              </a:rPr>
              <a:t>method; Observation;         Projective Techniques; Experimentation; Documentation </a:t>
            </a:r>
            <a:r>
              <a:rPr lang="en-GB" sz="2000" dirty="0">
                <a:latin typeface="Arial" panose="020B0604020202020204" pitchFamily="34" charset="0"/>
                <a:cs typeface="Arial" panose="020B0604020202020204" pitchFamily="34" charset="0"/>
              </a:rPr>
              <a:t>review/ Archival Research (for secondary data)</a:t>
            </a:r>
            <a:endParaRPr lang="en-US" sz="2000" dirty="0">
              <a:latin typeface="Arial" panose="020B0604020202020204" pitchFamily="34" charset="0"/>
              <a:cs typeface="Arial" panose="020B0604020202020204" pitchFamily="34" charset="0"/>
            </a:endParaRPr>
          </a:p>
        </p:txBody>
      </p:sp>
      <p:sp>
        <p:nvSpPr>
          <p:cNvPr id="13" name="Slide Number Placeholder 12"/>
          <p:cNvSpPr>
            <a:spLocks noGrp="1"/>
          </p:cNvSpPr>
          <p:nvPr>
            <p:ph type="sldNum" sz="quarter" idx="12"/>
          </p:nvPr>
        </p:nvSpPr>
        <p:spPr/>
        <p:txBody>
          <a:bodyPr/>
          <a:lstStyle/>
          <a:p>
            <a:fld id="{4124BF17-4155-4205-85F0-7B9A61D6AB18}" type="slidenum">
              <a:rPr lang="en-US" smtClean="0"/>
              <a:t>23</a:t>
            </a:fld>
            <a:endParaRPr lang="en-US"/>
          </a:p>
        </p:txBody>
      </p:sp>
    </p:spTree>
    <p:extLst>
      <p:ext uri="{BB962C8B-B14F-4D97-AF65-F5344CB8AC3E}">
        <p14:creationId xmlns:p14="http://schemas.microsoft.com/office/powerpoint/2010/main" val="3112057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INTERVIEW</a:t>
            </a:r>
            <a:r>
              <a:rPr lang="en-GB" b="1" dirty="0">
                <a:latin typeface="Arial" panose="020B0604020202020204" pitchFamily="34" charset="0"/>
                <a:cs typeface="Arial" panose="020B0604020202020204" pitchFamily="34" charset="0"/>
              </a:rPr>
              <a:t>/ SURVEY METHOD</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involves asking respondents questions indirectly (sending or leaving questionnaires with them) or directly.</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24</a:t>
            </a:fld>
            <a:endParaRPr lang="en-US"/>
          </a:p>
        </p:txBody>
      </p:sp>
    </p:spTree>
    <p:extLst>
      <p:ext uri="{BB962C8B-B14F-4D97-AF65-F5344CB8AC3E}">
        <p14:creationId xmlns:p14="http://schemas.microsoft.com/office/powerpoint/2010/main" val="2821268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QUESTIONNAIRE </a:t>
            </a:r>
            <a:r>
              <a:rPr lang="en-GB" b="1" dirty="0">
                <a:latin typeface="Arial" panose="020B0604020202020204" pitchFamily="34" charset="0"/>
                <a:cs typeface="Arial" panose="020B0604020202020204" pitchFamily="34" charset="0"/>
              </a:rPr>
              <a:t>METHOD OF INTERVIEWING</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method involves designing a questionnaire and sending it to respondents to fill or the researcher administering it directly by physically distributing, asking respondents to fill in or filling it in on their behalf</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A questionnaire may be defined as a set of formalized questions used in a survey to collect information which is later </a:t>
            </a:r>
            <a:r>
              <a:rPr lang="en-GB" sz="2000" dirty="0" err="1">
                <a:latin typeface="Arial" panose="020B0604020202020204" pitchFamily="34" charset="0"/>
                <a:cs typeface="Arial" panose="020B0604020202020204" pitchFamily="34" charset="0"/>
              </a:rPr>
              <a:t>analyzed</a:t>
            </a:r>
            <a:r>
              <a:rPr lang="en-GB" sz="2000" dirty="0">
                <a:latin typeface="Arial" panose="020B0604020202020204" pitchFamily="34" charset="0"/>
                <a:cs typeface="Arial" panose="020B0604020202020204" pitchFamily="34" charset="0"/>
              </a:rPr>
              <a:t> to provide results necessary for solving a given research problem. </a:t>
            </a:r>
            <a:endParaRPr lang="en-US" sz="20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4124BF17-4155-4205-85F0-7B9A61D6AB18}" type="slidenum">
              <a:rPr lang="en-US" smtClean="0"/>
              <a:t>25</a:t>
            </a:fld>
            <a:endParaRPr lang="en-US"/>
          </a:p>
        </p:txBody>
      </p:sp>
    </p:spTree>
    <p:extLst>
      <p:ext uri="{BB962C8B-B14F-4D97-AF65-F5344CB8AC3E}">
        <p14:creationId xmlns:p14="http://schemas.microsoft.com/office/powerpoint/2010/main" val="3192451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11965" y="1905000"/>
            <a:ext cx="7222435" cy="3777622"/>
          </a:xfrm>
        </p:spPr>
        <p:txBody>
          <a:bodyPr>
            <a:noAutofit/>
          </a:bodyPr>
          <a:lstStyle/>
          <a:p>
            <a:pPr marL="457200" lvl="0" indent="-457200" algn="just">
              <a:lnSpc>
                <a:spcPct val="170000"/>
              </a:lnSpc>
              <a:buFont typeface="+mj-lt"/>
              <a:buAutoNum type="arabicParenR"/>
            </a:pPr>
            <a:r>
              <a:rPr lang="en-GB" sz="2000" dirty="0" smtClean="0">
                <a:latin typeface="Arial" panose="020B0604020202020204" pitchFamily="34" charset="0"/>
                <a:cs typeface="Arial" panose="020B0604020202020204" pitchFamily="34" charset="0"/>
              </a:rPr>
              <a:t>Large </a:t>
            </a:r>
            <a:r>
              <a:rPr lang="en-GB" sz="2000" dirty="0">
                <a:latin typeface="Arial" panose="020B0604020202020204" pitchFamily="34" charset="0"/>
                <a:cs typeface="Arial" panose="020B0604020202020204" pitchFamily="34" charset="0"/>
              </a:rPr>
              <a:t>amounts of information can be collected from a large number of people in a short period of time and in a relatively cost effective way.</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a:pPr>
            <a:r>
              <a:rPr lang="en-GB" sz="2000" dirty="0">
                <a:latin typeface="Arial" panose="020B0604020202020204" pitchFamily="34" charset="0"/>
                <a:cs typeface="Arial" panose="020B0604020202020204" pitchFamily="34" charset="0"/>
              </a:rPr>
              <a:t>Can be carried out by the researcher or by any number of people with limited affect to its validity and reliability since</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a:pPr>
            <a:r>
              <a:rPr lang="en-GB" sz="2000" dirty="0">
                <a:latin typeface="Arial" panose="020B0604020202020204" pitchFamily="34" charset="0"/>
                <a:cs typeface="Arial" panose="020B0604020202020204" pitchFamily="34" charset="0"/>
              </a:rPr>
              <a:t>The results of the questionnaires can usually be quickly and easily quantified by either a researcher or through the use of a software </a:t>
            </a:r>
            <a:r>
              <a:rPr lang="en-GB" sz="2000" dirty="0" smtClean="0">
                <a:latin typeface="Arial" panose="020B0604020202020204" pitchFamily="34" charset="0"/>
                <a:cs typeface="Arial" panose="020B0604020202020204" pitchFamily="34" charset="0"/>
              </a:rPr>
              <a:t>package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26</a:t>
            </a:fld>
            <a:endParaRPr lang="en-US"/>
          </a:p>
        </p:txBody>
      </p:sp>
    </p:spTree>
    <p:extLst>
      <p:ext uri="{BB962C8B-B14F-4D97-AF65-F5344CB8AC3E}">
        <p14:creationId xmlns:p14="http://schemas.microsoft.com/office/powerpoint/2010/main" val="11359719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2415" y="1905000"/>
            <a:ext cx="6591985" cy="3777622"/>
          </a:xfrm>
        </p:spPr>
        <p:txBody>
          <a:bodyPr>
            <a:noAutofit/>
          </a:bodyPr>
          <a:lstStyle/>
          <a:p>
            <a:pPr marL="457200" lvl="0" indent="-457200" algn="just">
              <a:lnSpc>
                <a:spcPct val="170000"/>
              </a:lnSpc>
              <a:buFont typeface="+mj-lt"/>
              <a:buAutoNum type="arabicParenR" startAt="4"/>
            </a:pPr>
            <a:r>
              <a:rPr lang="en-GB" sz="2000" dirty="0" smtClean="0">
                <a:latin typeface="Arial" panose="020B0604020202020204" pitchFamily="34" charset="0"/>
                <a:cs typeface="Arial" panose="020B0604020202020204" pitchFamily="34" charset="0"/>
              </a:rPr>
              <a:t>Can </a:t>
            </a:r>
            <a:r>
              <a:rPr lang="en-GB" sz="2000" dirty="0">
                <a:latin typeface="Arial" panose="020B0604020202020204" pitchFamily="34" charset="0"/>
                <a:cs typeface="Arial" panose="020B0604020202020204" pitchFamily="34" charset="0"/>
              </a:rPr>
              <a:t>be analysed more easily, 'scientifically' and objectively than other forms of research. </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startAt="4"/>
            </a:pPr>
            <a:r>
              <a:rPr lang="en-GB" sz="2000" dirty="0">
                <a:latin typeface="Arial" panose="020B0604020202020204" pitchFamily="34" charset="0"/>
                <a:cs typeface="Arial" panose="020B0604020202020204" pitchFamily="34" charset="0"/>
              </a:rPr>
              <a:t>Positivists believe that quantitative data can be used to create new theories and / or test existing hypotheses</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startAt="4"/>
            </a:pPr>
            <a:r>
              <a:rPr lang="en-GB" sz="2000" dirty="0">
                <a:latin typeface="Arial" panose="020B0604020202020204" pitchFamily="34" charset="0"/>
                <a:cs typeface="Arial" panose="020B0604020202020204" pitchFamily="34" charset="0"/>
              </a:rPr>
              <a:t>The responses are gathered in a standardised way, so questionnaires are more objective than interviews. Questionnaires reduce bias.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27</a:t>
            </a:fld>
            <a:endParaRPr lang="en-US"/>
          </a:p>
        </p:txBody>
      </p:sp>
    </p:spTree>
    <p:extLst>
      <p:ext uri="{BB962C8B-B14F-4D97-AF65-F5344CB8AC3E}">
        <p14:creationId xmlns:p14="http://schemas.microsoft.com/office/powerpoint/2010/main" val="27638608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70000"/>
              </a:lnSpc>
              <a:buFont typeface="+mj-lt"/>
              <a:buAutoNum type="arabicParenR" startAt="7"/>
            </a:pPr>
            <a:r>
              <a:rPr lang="en-GB" sz="2000" dirty="0" smtClean="0">
                <a:latin typeface="Arial" panose="020B0604020202020204" pitchFamily="34" charset="0"/>
                <a:cs typeface="Arial" panose="020B0604020202020204" pitchFamily="34" charset="0"/>
              </a:rPr>
              <a:t>They </a:t>
            </a:r>
            <a:r>
              <a:rPr lang="en-GB" sz="2000" dirty="0">
                <a:latin typeface="Arial" panose="020B0604020202020204" pitchFamily="34" charset="0"/>
                <a:cs typeface="Arial" panose="020B0604020202020204" pitchFamily="34" charset="0"/>
              </a:rPr>
              <a:t>are the most familiar and simple method to administer to staff and managers and will therefore receive less resistance in application.</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startAt="7"/>
            </a:pPr>
            <a:r>
              <a:rPr lang="en-GB" sz="2000" dirty="0">
                <a:latin typeface="Arial" panose="020B0604020202020204" pitchFamily="34" charset="0"/>
                <a:cs typeface="Arial" panose="020B0604020202020204" pitchFamily="34" charset="0"/>
              </a:rPr>
              <a:t>The format is familiar and simple to most respondents hence making questionnaires easily accepted by them and compared to other methods.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28</a:t>
            </a:fld>
            <a:endParaRPr lang="en-US"/>
          </a:p>
        </p:txBody>
      </p:sp>
    </p:spTree>
    <p:extLst>
      <p:ext uri="{BB962C8B-B14F-4D97-AF65-F5344CB8AC3E}">
        <p14:creationId xmlns:p14="http://schemas.microsoft.com/office/powerpoint/2010/main" val="35044749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70000"/>
              </a:lnSpc>
              <a:buFont typeface="+mj-lt"/>
              <a:buAutoNum type="arabicParenR" startAt="9"/>
            </a:pPr>
            <a:r>
              <a:rPr lang="en-GB" sz="2000" dirty="0" smtClean="0">
                <a:latin typeface="Arial" panose="020B0604020202020204" pitchFamily="34" charset="0"/>
                <a:cs typeface="Arial" panose="020B0604020202020204" pitchFamily="34" charset="0"/>
              </a:rPr>
              <a:t>They </a:t>
            </a:r>
            <a:r>
              <a:rPr lang="en-GB" sz="2000" dirty="0">
                <a:latin typeface="Arial" panose="020B0604020202020204" pitchFamily="34" charset="0"/>
                <a:cs typeface="Arial" panose="020B0604020202020204" pitchFamily="34" charset="0"/>
              </a:rPr>
              <a:t>can be used for sensitive topics which users may feel uncomfortable speaking about to an interviewer.</a:t>
            </a:r>
            <a:endParaRPr lang="en-US" sz="2000" dirty="0">
              <a:latin typeface="Arial" panose="020B0604020202020204" pitchFamily="34" charset="0"/>
              <a:cs typeface="Arial" panose="020B0604020202020204" pitchFamily="34" charset="0"/>
            </a:endParaRPr>
          </a:p>
          <a:p>
            <a:pPr marL="457200" lvl="0" indent="-457200" algn="just">
              <a:lnSpc>
                <a:spcPct val="170000"/>
              </a:lnSpc>
              <a:buFont typeface="+mj-lt"/>
              <a:buAutoNum type="arabicParenR" startAt="9"/>
            </a:pPr>
            <a:r>
              <a:rPr lang="en-GB" sz="2000" dirty="0">
                <a:latin typeface="Arial" panose="020B0604020202020204" pitchFamily="34" charset="0"/>
                <a:cs typeface="Arial" panose="020B0604020202020204" pitchFamily="34" charset="0"/>
              </a:rPr>
              <a:t>Respondents have time to think about their answers; they are not usually required to reply immediately.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29</a:t>
            </a:fld>
            <a:endParaRPr lang="en-US"/>
          </a:p>
        </p:txBody>
      </p:sp>
    </p:spTree>
    <p:extLst>
      <p:ext uri="{BB962C8B-B14F-4D97-AF65-F5344CB8AC3E}">
        <p14:creationId xmlns:p14="http://schemas.microsoft.com/office/powerpoint/2010/main" val="4049413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disadvantages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2415" y="2054087"/>
            <a:ext cx="6591985" cy="3857135"/>
          </a:xfrm>
        </p:spPr>
        <p:txBody>
          <a:bodyPr>
            <a:noAutofit/>
          </a:bodyPr>
          <a:lstStyle/>
          <a:p>
            <a:pPr lvl="0" algn="just">
              <a:buFont typeface="+mj-lt"/>
              <a:buAutoNum type="arabicPeriod"/>
            </a:pPr>
            <a:r>
              <a:rPr lang="en-GB" sz="2000" dirty="0" smtClean="0">
                <a:latin typeface="Arial" panose="020B0604020202020204" pitchFamily="34" charset="0"/>
                <a:cs typeface="Arial" panose="020B0604020202020204" pitchFamily="34" charset="0"/>
              </a:rPr>
              <a:t>Is </a:t>
            </a:r>
            <a:r>
              <a:rPr lang="en-GB" sz="2000" dirty="0">
                <a:latin typeface="Arial" panose="020B0604020202020204" pitchFamily="34" charset="0"/>
                <a:cs typeface="Arial" panose="020B0604020202020204" pitchFamily="34" charset="0"/>
              </a:rPr>
              <a:t>considered to be inadequate to understand some forms of information especially changes of emotions, behaviour, feelings etc.</a:t>
            </a:r>
            <a:endParaRPr lang="en-US" sz="2000" dirty="0">
              <a:latin typeface="Arial" panose="020B0604020202020204" pitchFamily="34" charset="0"/>
              <a:cs typeface="Arial" panose="020B0604020202020204" pitchFamily="34" charset="0"/>
            </a:endParaRPr>
          </a:p>
          <a:p>
            <a:pPr lvl="0" algn="just">
              <a:buFont typeface="+mj-lt"/>
              <a:buAutoNum type="arabicPeriod"/>
            </a:pPr>
            <a:r>
              <a:rPr lang="en-GB" sz="2000" dirty="0">
                <a:latin typeface="Arial" panose="020B0604020202020204" pitchFamily="34" charset="0"/>
                <a:cs typeface="Arial" panose="020B0604020202020204" pitchFamily="34" charset="0"/>
              </a:rPr>
              <a:t>Phenomenologists state that quantitative research is simply an artificial creation by the researcher, as it is asking only a limited amount of information without explanation</a:t>
            </a:r>
            <a:endParaRPr lang="en-US" sz="2000" dirty="0">
              <a:latin typeface="Arial" panose="020B0604020202020204" pitchFamily="34" charset="0"/>
              <a:cs typeface="Arial" panose="020B0604020202020204" pitchFamily="34" charset="0"/>
            </a:endParaRPr>
          </a:p>
          <a:p>
            <a:pPr lvl="0" algn="just">
              <a:buFont typeface="+mj-lt"/>
              <a:buAutoNum type="arabicPeriod"/>
            </a:pPr>
            <a:r>
              <a:rPr lang="en-GB" sz="2000" dirty="0">
                <a:latin typeface="Arial" panose="020B0604020202020204" pitchFamily="34" charset="0"/>
                <a:cs typeface="Arial" panose="020B0604020202020204" pitchFamily="34" charset="0"/>
              </a:rPr>
              <a:t>Questionnaires are standardised so it is not possible to explain any points in the questions that participants might misinterpret. </a:t>
            </a:r>
            <a:endParaRPr lang="en-US" sz="2000" dirty="0">
              <a:latin typeface="Arial" panose="020B0604020202020204" pitchFamily="34" charset="0"/>
              <a:cs typeface="Arial" panose="020B0604020202020204" pitchFamily="34" charset="0"/>
            </a:endParaRPr>
          </a:p>
          <a:p>
            <a:pPr lvl="0" algn="just">
              <a:buFont typeface="+mj-lt"/>
              <a:buAutoNum type="arabicPeriod"/>
            </a:pPr>
            <a:r>
              <a:rPr lang="en-GB" sz="2000" dirty="0">
                <a:latin typeface="Arial" panose="020B0604020202020204" pitchFamily="34" charset="0"/>
                <a:cs typeface="Arial" panose="020B0604020202020204" pitchFamily="34" charset="0"/>
              </a:rPr>
              <a:t>There is no way to tell how thoughtful and truthful a respondent is being.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30</a:t>
            </a:fld>
            <a:endParaRPr lang="en-US"/>
          </a:p>
        </p:txBody>
      </p:sp>
    </p:spTree>
    <p:extLst>
      <p:ext uri="{BB962C8B-B14F-4D97-AF65-F5344CB8AC3E}">
        <p14:creationId xmlns:p14="http://schemas.microsoft.com/office/powerpoint/2010/main" val="14858741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disadvantages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85461" y="1905000"/>
            <a:ext cx="7248939" cy="4006222"/>
          </a:xfrm>
        </p:spPr>
        <p:txBody>
          <a:bodyPr>
            <a:noAutofit/>
          </a:bodyPr>
          <a:lstStyle/>
          <a:p>
            <a:pPr marL="457200" lvl="0" indent="-457200" algn="just">
              <a:buFont typeface="+mj-lt"/>
              <a:buAutoNum type="arabicPeriod" startAt="5"/>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respondent may be forgetful or not thinking within the full context of the situation. Questionnaires, like many evaluation methods occur after the event, so participants may forget important issues.</a:t>
            </a:r>
            <a:endParaRPr lang="en-US" sz="2000" dirty="0">
              <a:latin typeface="Arial" panose="020B0604020202020204" pitchFamily="34" charset="0"/>
              <a:cs typeface="Arial" panose="020B0604020202020204" pitchFamily="34" charset="0"/>
            </a:endParaRPr>
          </a:p>
          <a:p>
            <a:pPr lvl="0" algn="just">
              <a:buFont typeface="+mj-lt"/>
              <a:buAutoNum type="arabicPeriod" startAt="5"/>
            </a:pPr>
            <a:r>
              <a:rPr lang="en-GB" sz="2000" dirty="0">
                <a:latin typeface="Arial" panose="020B0604020202020204" pitchFamily="34" charset="0"/>
                <a:cs typeface="Arial" panose="020B0604020202020204" pitchFamily="34" charset="0"/>
              </a:rPr>
              <a:t>People may read differently into each question and therefore reply based on their own interpretation of the question - i.e. what is 'good' to someone may be 'poor' to someone else, therefore there is a level of subjectivity that is not acknowledged</a:t>
            </a:r>
            <a:endParaRPr lang="en-US" sz="2000" dirty="0">
              <a:latin typeface="Arial" panose="020B0604020202020204" pitchFamily="34" charset="0"/>
              <a:cs typeface="Arial" panose="020B0604020202020204" pitchFamily="34" charset="0"/>
            </a:endParaRPr>
          </a:p>
          <a:p>
            <a:pPr lvl="0" algn="just">
              <a:buFont typeface="+mj-lt"/>
              <a:buAutoNum type="arabicPeriod" startAt="5"/>
            </a:pPr>
            <a:r>
              <a:rPr lang="en-GB" sz="2000" dirty="0">
                <a:latin typeface="Arial" panose="020B0604020202020204" pitchFamily="34" charset="0"/>
                <a:cs typeface="Arial" panose="020B0604020202020204" pitchFamily="34" charset="0"/>
              </a:rPr>
              <a:t>There is a level of researcher imposition, meaning that when developing the questionnaire, the researcher is making their own decisions and assumptions as to what is and is not important...therefore they may be missing something that is of importance.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31</a:t>
            </a:fld>
            <a:endParaRPr lang="en-US"/>
          </a:p>
        </p:txBody>
      </p:sp>
    </p:spTree>
    <p:extLst>
      <p:ext uri="{BB962C8B-B14F-4D97-AF65-F5344CB8AC3E}">
        <p14:creationId xmlns:p14="http://schemas.microsoft.com/office/powerpoint/2010/main" val="4176352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disadvantages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85461" y="1905000"/>
            <a:ext cx="7248939" cy="4006222"/>
          </a:xfrm>
        </p:spPr>
        <p:txBody>
          <a:bodyPr>
            <a:noAutofit/>
          </a:bodyPr>
          <a:lstStyle/>
          <a:p>
            <a:pPr marL="457200" lvl="0" indent="-457200" algn="just">
              <a:buFont typeface="+mj-lt"/>
              <a:buAutoNum type="arabicPeriod" startAt="8"/>
            </a:pPr>
            <a:r>
              <a:rPr lang="en-GB" sz="2000" dirty="0" smtClean="0">
                <a:latin typeface="Arial" panose="020B0604020202020204" pitchFamily="34" charset="0"/>
                <a:cs typeface="Arial" panose="020B0604020202020204" pitchFamily="34" charset="0"/>
              </a:rPr>
              <a:t>Open-ended </a:t>
            </a:r>
            <a:r>
              <a:rPr lang="en-GB" sz="2000" dirty="0">
                <a:latin typeface="Arial" panose="020B0604020202020204" pitchFamily="34" charset="0"/>
                <a:cs typeface="Arial" panose="020B0604020202020204" pitchFamily="34" charset="0"/>
              </a:rPr>
              <a:t>questions can generate large amounts of data that can take a long time to process and analyse. </a:t>
            </a:r>
            <a:endParaRPr lang="en-US" sz="2000" dirty="0">
              <a:latin typeface="Arial" panose="020B0604020202020204" pitchFamily="34" charset="0"/>
              <a:cs typeface="Arial" panose="020B0604020202020204" pitchFamily="34" charset="0"/>
            </a:endParaRPr>
          </a:p>
          <a:p>
            <a:pPr lvl="0" algn="just">
              <a:buFont typeface="+mj-lt"/>
              <a:buAutoNum type="arabicPeriod" startAt="8"/>
            </a:pPr>
            <a:r>
              <a:rPr lang="en-GB" sz="2000" dirty="0">
                <a:latin typeface="Arial" panose="020B0604020202020204" pitchFamily="34" charset="0"/>
                <a:cs typeface="Arial" panose="020B0604020202020204" pitchFamily="34" charset="0"/>
              </a:rPr>
              <a:t>Some respondents may not be willing to answer the questions. </a:t>
            </a:r>
            <a:endParaRPr lang="en-US" sz="2000" dirty="0">
              <a:latin typeface="Arial" panose="020B0604020202020204" pitchFamily="34" charset="0"/>
              <a:cs typeface="Arial" panose="020B0604020202020204" pitchFamily="34" charset="0"/>
            </a:endParaRPr>
          </a:p>
          <a:p>
            <a:pPr lvl="0" algn="just">
              <a:buFont typeface="+mj-lt"/>
              <a:buAutoNum type="arabicPeriod" startAt="8"/>
            </a:pPr>
            <a:r>
              <a:rPr lang="en-GB" sz="2000" dirty="0">
                <a:latin typeface="Arial" panose="020B0604020202020204" pitchFamily="34" charset="0"/>
                <a:cs typeface="Arial" panose="020B0604020202020204" pitchFamily="34" charset="0"/>
              </a:rPr>
              <a:t>. In some situations they can take a long time to design. </a:t>
            </a:r>
            <a:endParaRPr lang="en-US" sz="2000" dirty="0">
              <a:latin typeface="Arial" panose="020B0604020202020204" pitchFamily="34" charset="0"/>
              <a:cs typeface="Arial" panose="020B0604020202020204" pitchFamily="34" charset="0"/>
            </a:endParaRPr>
          </a:p>
          <a:p>
            <a:pPr lvl="0" algn="just">
              <a:buFont typeface="+mj-lt"/>
              <a:buAutoNum type="arabicPeriod" startAt="8"/>
            </a:pPr>
            <a:r>
              <a:rPr lang="en-GB" sz="2000" dirty="0">
                <a:latin typeface="Arial" panose="020B0604020202020204" pitchFamily="34" charset="0"/>
                <a:cs typeface="Arial" panose="020B0604020202020204" pitchFamily="34" charset="0"/>
              </a:rPr>
              <a:t>They are difficult to administer especially if the population scattered. </a:t>
            </a:r>
            <a:endParaRPr lang="en-US" sz="2000" dirty="0">
              <a:latin typeface="Arial" panose="020B0604020202020204" pitchFamily="34" charset="0"/>
              <a:cs typeface="Arial" panose="020B0604020202020204" pitchFamily="34" charset="0"/>
            </a:endParaRPr>
          </a:p>
          <a:p>
            <a:pPr lvl="0" algn="just">
              <a:buFont typeface="+mj-lt"/>
              <a:buAutoNum type="arabicPeriod" startAt="8"/>
            </a:pPr>
            <a:r>
              <a:rPr lang="en-GB" sz="2000" dirty="0">
                <a:latin typeface="Arial" panose="020B0604020202020204" pitchFamily="34" charset="0"/>
                <a:cs typeface="Arial" panose="020B0604020202020204" pitchFamily="34" charset="0"/>
              </a:rPr>
              <a:t>In case the researcher forgets to ask a question, he/she cannot usually go back to respondents, especially if they are anonymous. </a:t>
            </a:r>
            <a:endParaRPr lang="en-US" sz="2000" dirty="0">
              <a:latin typeface="Arial" panose="020B0604020202020204" pitchFamily="34" charset="0"/>
              <a:cs typeface="Arial" panose="020B0604020202020204" pitchFamily="34" charset="0"/>
            </a:endParaRPr>
          </a:p>
          <a:p>
            <a:pPr lvl="0" algn="just">
              <a:buFont typeface="+mj-lt"/>
              <a:buAutoNum type="arabicPeriod" startAt="8"/>
            </a:pPr>
            <a:r>
              <a:rPr lang="en-GB" sz="2000" dirty="0">
                <a:latin typeface="Arial" panose="020B0604020202020204" pitchFamily="34" charset="0"/>
                <a:cs typeface="Arial" panose="020B0604020202020204" pitchFamily="34" charset="0"/>
              </a:rPr>
              <a:t>Those who have an interest in the subject may be more likely to respond, skewing the sample.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32</a:t>
            </a:fld>
            <a:endParaRPr lang="en-US"/>
          </a:p>
        </p:txBody>
      </p:sp>
    </p:spTree>
    <p:extLst>
      <p:ext uri="{BB962C8B-B14F-4D97-AF65-F5344CB8AC3E}">
        <p14:creationId xmlns:p14="http://schemas.microsoft.com/office/powerpoint/2010/main" val="1991761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disadvantages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85461" y="1905000"/>
            <a:ext cx="7248939" cy="4006222"/>
          </a:xfrm>
        </p:spPr>
        <p:txBody>
          <a:bodyPr>
            <a:noAutofit/>
          </a:bodyPr>
          <a:lstStyle/>
          <a:p>
            <a:pPr marL="457200" lvl="0" indent="-457200" algn="just">
              <a:buFont typeface="+mj-lt"/>
              <a:buAutoNum type="arabicPeriod" startAt="14"/>
            </a:pPr>
            <a:r>
              <a:rPr lang="en-GB" sz="2000" dirty="0" smtClean="0">
                <a:latin typeface="Arial" panose="020B0604020202020204" pitchFamily="34" charset="0"/>
                <a:cs typeface="Arial" panose="020B0604020202020204" pitchFamily="34" charset="0"/>
              </a:rPr>
              <a:t>Respondents </a:t>
            </a:r>
            <a:r>
              <a:rPr lang="en-GB" sz="2000" dirty="0">
                <a:latin typeface="Arial" panose="020B0604020202020204" pitchFamily="34" charset="0"/>
                <a:cs typeface="Arial" panose="020B0604020202020204" pitchFamily="34" charset="0"/>
              </a:rPr>
              <a:t>may ignore certain questions especially if they do not appeal to them or they are scared of disclosing the information or any other reason. </a:t>
            </a:r>
            <a:endParaRPr lang="en-US" sz="2000" dirty="0">
              <a:latin typeface="Arial" panose="020B0604020202020204" pitchFamily="34" charset="0"/>
              <a:cs typeface="Arial" panose="020B0604020202020204" pitchFamily="34" charset="0"/>
            </a:endParaRPr>
          </a:p>
          <a:p>
            <a:pPr lvl="0" algn="just">
              <a:buFont typeface="+mj-lt"/>
              <a:buAutoNum type="arabicPeriod" startAt="14"/>
            </a:pPr>
            <a:r>
              <a:rPr lang="en-GB" sz="2000" dirty="0">
                <a:latin typeface="Arial" panose="020B0604020202020204" pitchFamily="34" charset="0"/>
                <a:cs typeface="Arial" panose="020B0604020202020204" pitchFamily="34" charset="0"/>
              </a:rPr>
              <a:t>They are not suitable to investigate long, complex issues that need a lot of care and narration. </a:t>
            </a:r>
            <a:endParaRPr lang="en-US" sz="2000" dirty="0">
              <a:latin typeface="Arial" panose="020B0604020202020204" pitchFamily="34" charset="0"/>
              <a:cs typeface="Arial" panose="020B0604020202020204" pitchFamily="34" charset="0"/>
            </a:endParaRPr>
          </a:p>
          <a:p>
            <a:pPr lvl="0" algn="just">
              <a:buFont typeface="+mj-lt"/>
              <a:buAutoNum type="arabicPeriod" startAt="14"/>
            </a:pPr>
            <a:r>
              <a:rPr lang="en-GB" sz="2000" dirty="0">
                <a:latin typeface="Arial" panose="020B0604020202020204" pitchFamily="34" charset="0"/>
                <a:cs typeface="Arial" panose="020B0604020202020204" pitchFamily="34" charset="0"/>
              </a:rPr>
              <a:t>Questionnaires are unsuitable for some kinds of respondents, e.g.  the illiterate. </a:t>
            </a:r>
            <a:endParaRPr lang="en-US" sz="2000" dirty="0">
              <a:latin typeface="Arial" panose="020B0604020202020204" pitchFamily="34" charset="0"/>
              <a:cs typeface="Arial" panose="020B0604020202020204" pitchFamily="34" charset="0"/>
            </a:endParaRPr>
          </a:p>
          <a:p>
            <a:pPr lvl="0" algn="just">
              <a:buFont typeface="+mj-lt"/>
              <a:buAutoNum type="arabicPeriod" startAt="14"/>
            </a:pPr>
            <a:r>
              <a:rPr lang="en-GB" sz="2000" dirty="0">
                <a:latin typeface="Arial" panose="020B0604020202020204" pitchFamily="34" charset="0"/>
                <a:cs typeface="Arial" panose="020B0604020202020204" pitchFamily="34" charset="0"/>
              </a:rPr>
              <a:t>There is the danger of questionnaire fatigue if surveys are carried out too frequently.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33</a:t>
            </a:fld>
            <a:endParaRPr lang="en-US"/>
          </a:p>
        </p:txBody>
      </p:sp>
    </p:spTree>
    <p:extLst>
      <p:ext uri="{BB962C8B-B14F-4D97-AF65-F5344CB8AC3E}">
        <p14:creationId xmlns:p14="http://schemas.microsoft.com/office/powerpoint/2010/main" val="2602026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disadvantages of questionnaires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85461" y="1905000"/>
            <a:ext cx="7248939" cy="4006222"/>
          </a:xfrm>
        </p:spPr>
        <p:txBody>
          <a:bodyPr>
            <a:noAutofit/>
          </a:bodyPr>
          <a:lstStyle/>
          <a:p>
            <a:pPr marL="457200" lvl="0" indent="-457200" algn="just">
              <a:buFont typeface="+mj-lt"/>
              <a:buAutoNum type="arabicPeriod" startAt="18"/>
            </a:pPr>
            <a:r>
              <a:rPr lang="en-GB" sz="2000" dirty="0" smtClean="0">
                <a:latin typeface="Arial" panose="020B0604020202020204" pitchFamily="34" charset="0"/>
                <a:cs typeface="Arial" panose="020B0604020202020204" pitchFamily="34" charset="0"/>
              </a:rPr>
              <a:t>Nearly </a:t>
            </a:r>
            <a:r>
              <a:rPr lang="en-GB" sz="2000" dirty="0">
                <a:latin typeface="Arial" panose="020B0604020202020204" pitchFamily="34" charset="0"/>
                <a:cs typeface="Arial" panose="020B0604020202020204" pitchFamily="34" charset="0"/>
              </a:rPr>
              <a:t>ninety percent of all communication is visual. </a:t>
            </a:r>
            <a:endParaRPr lang="en-US" sz="2000" dirty="0">
              <a:latin typeface="Arial" panose="020B0604020202020204" pitchFamily="34" charset="0"/>
              <a:cs typeface="Arial" panose="020B0604020202020204" pitchFamily="34" charset="0"/>
            </a:endParaRPr>
          </a:p>
          <a:p>
            <a:pPr lvl="0" algn="just">
              <a:buFont typeface="+mj-lt"/>
              <a:buAutoNum type="arabicPeriod" startAt="18"/>
            </a:pPr>
            <a:r>
              <a:rPr lang="en-GB" sz="2000" dirty="0">
                <a:latin typeface="Arial" panose="020B0604020202020204" pitchFamily="34" charset="0"/>
                <a:cs typeface="Arial" panose="020B0604020202020204" pitchFamily="34" charset="0"/>
              </a:rPr>
              <a:t>When using postal/mail, internet and computer questionnaires and they are mailed back or arrive by post, it's natural to assume that the respondent is the same person you sent the questionnaire to. </a:t>
            </a:r>
            <a:endParaRPr lang="en-US" sz="2000" dirty="0">
              <a:latin typeface="Arial" panose="020B0604020202020204" pitchFamily="34" charset="0"/>
              <a:cs typeface="Arial" panose="020B0604020202020204" pitchFamily="34" charset="0"/>
            </a:endParaRPr>
          </a:p>
          <a:p>
            <a:pPr lvl="0" algn="just">
              <a:buFont typeface="+mj-lt"/>
              <a:buAutoNum type="arabicPeriod" startAt="18"/>
            </a:pPr>
            <a:r>
              <a:rPr lang="en-GB" sz="2000" dirty="0">
                <a:latin typeface="Arial" panose="020B0604020202020204" pitchFamily="34" charset="0"/>
                <a:cs typeface="Arial" panose="020B0604020202020204" pitchFamily="34" charset="0"/>
              </a:rPr>
              <a:t>Respondent can read all questions beforehand and then decide whether to complete or not.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34</a:t>
            </a:fld>
            <a:endParaRPr lang="en-US"/>
          </a:p>
        </p:txBody>
      </p:sp>
    </p:spTree>
    <p:extLst>
      <p:ext uri="{BB962C8B-B14F-4D97-AF65-F5344CB8AC3E}">
        <p14:creationId xmlns:p14="http://schemas.microsoft.com/office/powerpoint/2010/main" val="15983960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Types of questions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questionnaire may contain either closed (close-ended) questions or open (open-ended) questions or a combination of both.</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35</a:t>
            </a:fld>
            <a:endParaRPr lang="en-US"/>
          </a:p>
        </p:txBody>
      </p:sp>
    </p:spTree>
    <p:extLst>
      <p:ext uri="{BB962C8B-B14F-4D97-AF65-F5344CB8AC3E}">
        <p14:creationId xmlns:p14="http://schemas.microsoft.com/office/powerpoint/2010/main" val="20394144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Closed questions (Close-ended/pre-coded questions)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question is asked and then a number of possible answers are provided for the respondent.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respondent selects the answer which is appropriate. Closed questions are particularly useful in obtaining factual information.</a:t>
            </a:r>
            <a:endParaRPr lang="en-US" sz="2000" dirty="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36</a:t>
            </a:fld>
            <a:endParaRPr lang="en-US"/>
          </a:p>
        </p:txBody>
      </p:sp>
    </p:spTree>
    <p:extLst>
      <p:ext uri="{BB962C8B-B14F-4D97-AF65-F5344CB8AC3E}">
        <p14:creationId xmlns:p14="http://schemas.microsoft.com/office/powerpoint/2010/main" val="18390942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Open questions (Open-ended questions).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an open question, the respondent is given freedom to decide the aspect, the form, detail and length of the answer.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the interviewee to record as much of the answer as possible.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respondent is given a chance to write the answer to the extent they want.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37</a:t>
            </a:fld>
            <a:endParaRPr lang="en-US"/>
          </a:p>
        </p:txBody>
      </p:sp>
    </p:spTree>
    <p:extLst>
      <p:ext uri="{BB962C8B-B14F-4D97-AF65-F5344CB8AC3E}">
        <p14:creationId xmlns:p14="http://schemas.microsoft.com/office/powerpoint/2010/main" val="725993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DIRECT INTERVIEW AS A SURVEY METHOD</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a:latin typeface="Arial" panose="020B0604020202020204" pitchFamily="34" charset="0"/>
                <a:cs typeface="Arial" panose="020B0604020202020204" pitchFamily="34" charset="0"/>
              </a:rPr>
              <a:t>Here the interviewer approaches the respondent and puts questions directly to the respondent.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researcher then records the replies.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interviewer should have an interview guide which helps in completing the work to be done.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38</a:t>
            </a:fld>
            <a:endParaRPr lang="en-US"/>
          </a:p>
        </p:txBody>
      </p:sp>
    </p:spTree>
    <p:extLst>
      <p:ext uri="{BB962C8B-B14F-4D97-AF65-F5344CB8AC3E}">
        <p14:creationId xmlns:p14="http://schemas.microsoft.com/office/powerpoint/2010/main" val="17290534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Characteristics of interviews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2415" y="1905000"/>
            <a:ext cx="6591985" cy="3777622"/>
          </a:xfrm>
        </p:spPr>
        <p:txBody>
          <a:bodyPr>
            <a:noAutofit/>
          </a:bodyPr>
          <a:lstStyle/>
          <a:p>
            <a:pPr marL="0" indent="0" algn="just">
              <a:lnSpc>
                <a:spcPct val="17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The interview is done to collect information about unknown facts through face to face contact. </a:t>
            </a:r>
            <a:endParaRPr lang="en-US" sz="2000" dirty="0">
              <a:latin typeface="Arial" panose="020B0604020202020204" pitchFamily="34" charset="0"/>
              <a:cs typeface="Arial" panose="020B0604020202020204" pitchFamily="34" charset="0"/>
            </a:endParaRPr>
          </a:p>
          <a:p>
            <a:pPr marL="0" indent="0" algn="just">
              <a:lnSpc>
                <a:spcPct val="170000"/>
              </a:lnSpc>
              <a:buNone/>
            </a:pPr>
            <a:r>
              <a:rPr lang="en-GB" sz="2000" dirty="0">
                <a:latin typeface="Arial" panose="020B0604020202020204" pitchFamily="34" charset="0"/>
                <a:cs typeface="Arial" panose="020B0604020202020204" pitchFamily="34" charset="0"/>
              </a:rPr>
              <a:t>2. In the interview both the researcher and the respondent get to know each other so that they understand each other’s research needs and requirements. </a:t>
            </a:r>
            <a:endParaRPr lang="en-US" sz="2000" dirty="0">
              <a:latin typeface="Arial" panose="020B0604020202020204" pitchFamily="34" charset="0"/>
              <a:cs typeface="Arial" panose="020B0604020202020204" pitchFamily="34" charset="0"/>
            </a:endParaRPr>
          </a:p>
          <a:p>
            <a:pPr marL="0" indent="0" algn="just">
              <a:lnSpc>
                <a:spcPct val="170000"/>
              </a:lnSpc>
              <a:buNone/>
            </a:pPr>
            <a:r>
              <a:rPr lang="en-GB" sz="2000" dirty="0" smtClean="0">
                <a:latin typeface="Arial" panose="020B0604020202020204" pitchFamily="34" charset="0"/>
                <a:cs typeface="Arial" panose="020B0604020202020204" pitchFamily="34" charset="0"/>
              </a:rPr>
              <a:t>3</a:t>
            </a:r>
            <a:r>
              <a:rPr lang="en-GB" sz="2000" dirty="0">
                <a:latin typeface="Arial" panose="020B0604020202020204" pitchFamily="34" charset="0"/>
                <a:cs typeface="Arial" panose="020B0604020202020204" pitchFamily="34" charset="0"/>
              </a:rPr>
              <a:t>. The researcher tries to get information from the respondent which other methods usually fail to obtain</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39</a:t>
            </a:fld>
            <a:endParaRPr lang="en-US"/>
          </a:p>
        </p:txBody>
      </p:sp>
    </p:spTree>
    <p:extLst>
      <p:ext uri="{BB962C8B-B14F-4D97-AF65-F5344CB8AC3E}">
        <p14:creationId xmlns:p14="http://schemas.microsoft.com/office/powerpoint/2010/main" val="5102968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General Characteristics of interviews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70000"/>
              </a:lnSpc>
              <a:buNone/>
            </a:pPr>
            <a:r>
              <a:rPr lang="en-GB" sz="2000" dirty="0" smtClean="0">
                <a:latin typeface="Arial" panose="020B0604020202020204" pitchFamily="34" charset="0"/>
                <a:cs typeface="Arial" panose="020B0604020202020204" pitchFamily="34" charset="0"/>
              </a:rPr>
              <a:t>4</a:t>
            </a:r>
            <a:r>
              <a:rPr lang="en-GB" sz="2000" dirty="0">
                <a:latin typeface="Arial" panose="020B0604020202020204" pitchFamily="34" charset="0"/>
                <a:cs typeface="Arial" panose="020B0604020202020204" pitchFamily="34" charset="0"/>
              </a:rPr>
              <a:t>. The interview also aims at verification of new ideas which the interviewer might have about certain people.</a:t>
            </a:r>
            <a:endParaRPr lang="en-US" sz="2000" dirty="0">
              <a:latin typeface="Arial" panose="020B0604020202020204" pitchFamily="34" charset="0"/>
              <a:cs typeface="Arial" panose="020B0604020202020204" pitchFamily="34" charset="0"/>
            </a:endParaRPr>
          </a:p>
          <a:p>
            <a:pPr marL="0" indent="0" algn="just">
              <a:lnSpc>
                <a:spcPct val="170000"/>
              </a:lnSpc>
              <a:buNone/>
            </a:pPr>
            <a:r>
              <a:rPr lang="en-GB" sz="2000" dirty="0">
                <a:latin typeface="Arial" panose="020B0604020202020204" pitchFamily="34" charset="0"/>
                <a:cs typeface="Arial" panose="020B0604020202020204" pitchFamily="34" charset="0"/>
              </a:rPr>
              <a:t>5. Interview method helps to collect additional information or views of different people about different problems in different situations. </a:t>
            </a:r>
            <a:endParaRPr lang="en-US" sz="2000" dirty="0">
              <a:latin typeface="Arial" panose="020B0604020202020204" pitchFamily="34" charset="0"/>
              <a:cs typeface="Arial" panose="020B0604020202020204" pitchFamily="34" charset="0"/>
            </a:endParaRPr>
          </a:p>
          <a:p>
            <a:pPr marL="0" indent="0" algn="just">
              <a:lnSpc>
                <a:spcPct val="170000"/>
              </a:lnSpc>
              <a:buNone/>
            </a:pPr>
            <a:r>
              <a:rPr lang="en-GB" sz="2000" dirty="0">
                <a:latin typeface="Arial" panose="020B0604020202020204" pitchFamily="34" charset="0"/>
                <a:cs typeface="Arial" panose="020B0604020202020204" pitchFamily="34" charset="0"/>
              </a:rPr>
              <a:t>6. The interview method also aims at providing an opportunity to observe things from very close quarters.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40</a:t>
            </a:fld>
            <a:endParaRPr lang="en-US"/>
          </a:p>
        </p:txBody>
      </p:sp>
    </p:spTree>
    <p:extLst>
      <p:ext uri="{BB962C8B-B14F-4D97-AF65-F5344CB8AC3E}">
        <p14:creationId xmlns:p14="http://schemas.microsoft.com/office/powerpoint/2010/main" val="4093478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Advantages Of The Interview Method</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2415" y="1905000"/>
            <a:ext cx="6591985" cy="3777622"/>
          </a:xfrm>
        </p:spPr>
        <p:txBody>
          <a:bodyPr>
            <a:noAutofit/>
          </a:bodyPr>
          <a:lstStyle/>
          <a:p>
            <a:pPr marL="0" indent="0">
              <a:lnSpc>
                <a:spcPct val="15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High response rate/ participation since the interviewer personally goes to the field, meets the people and collects information from them.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2. This method helps to collect information from incapable people.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3. It helps to get information from those that are reluctant to reply.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4. In the interview method, there is a possibility to go deeper in the conversation.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41</a:t>
            </a:fld>
            <a:endParaRPr lang="en-US"/>
          </a:p>
        </p:txBody>
      </p:sp>
    </p:spTree>
    <p:extLst>
      <p:ext uri="{BB962C8B-B14F-4D97-AF65-F5344CB8AC3E}">
        <p14:creationId xmlns:p14="http://schemas.microsoft.com/office/powerpoint/2010/main" val="30707020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Advantages Of The Interview Method</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nSpc>
                <a:spcPct val="150000"/>
              </a:lnSpc>
              <a:buNone/>
            </a:pPr>
            <a:r>
              <a:rPr lang="en-GB" sz="2000" dirty="0" smtClean="0">
                <a:latin typeface="Arial" panose="020B0604020202020204" pitchFamily="34" charset="0"/>
                <a:cs typeface="Arial" panose="020B0604020202020204" pitchFamily="34" charset="0"/>
              </a:rPr>
              <a:t>5</a:t>
            </a:r>
            <a:r>
              <a:rPr lang="en-GB" sz="2000" dirty="0">
                <a:latin typeface="Arial" panose="020B0604020202020204" pitchFamily="34" charset="0"/>
                <a:cs typeface="Arial" panose="020B0604020202020204" pitchFamily="34" charset="0"/>
              </a:rPr>
              <a:t>. Possibility to cross check.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6. Possibility of flexibility.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7. Emotions and fears can be appreciated in the interview method while discussing a problem. </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8. It is possible to obtain information pertaining unknown events and the point of view of the respondent.</a:t>
            </a:r>
            <a:endParaRPr lang="en-US" sz="2000" dirty="0">
              <a:latin typeface="Arial" panose="020B0604020202020204" pitchFamily="34" charset="0"/>
              <a:cs typeface="Arial" panose="020B0604020202020204" pitchFamily="34" charset="0"/>
            </a:endParaRPr>
          </a:p>
          <a:p>
            <a:pPr marL="0" indent="0">
              <a:lnSpc>
                <a:spcPct val="150000"/>
              </a:lnSpc>
              <a:buNone/>
            </a:pPr>
            <a:r>
              <a:rPr lang="en-GB" sz="2000" dirty="0">
                <a:latin typeface="Arial" panose="020B0604020202020204" pitchFamily="34" charset="0"/>
                <a:cs typeface="Arial" panose="020B0604020202020204" pitchFamily="34" charset="0"/>
              </a:rPr>
              <a:t>9.  Reliability of information and respondent.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42</a:t>
            </a:fld>
            <a:endParaRPr lang="en-US"/>
          </a:p>
        </p:txBody>
      </p:sp>
    </p:spTree>
    <p:extLst>
      <p:ext uri="{BB962C8B-B14F-4D97-AF65-F5344CB8AC3E}">
        <p14:creationId xmlns:p14="http://schemas.microsoft.com/office/powerpoint/2010/main" val="1129418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Disadvantages of the interview method</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50000"/>
              </a:lnSpc>
              <a:buFont typeface="+mj-lt"/>
              <a:buAutoNum type="arabicPeriod"/>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method is costly. This is because it involves a lot of travelling from one respondent to another.</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a:pPr>
            <a:r>
              <a:rPr lang="en-GB" sz="2000" dirty="0">
                <a:latin typeface="Arial" panose="020B0604020202020204" pitchFamily="34" charset="0"/>
                <a:cs typeface="Arial" panose="020B0604020202020204" pitchFamily="34" charset="0"/>
              </a:rPr>
              <a:t>The method is time consuming since each respondent requires time to be interviewed.</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a:pPr>
            <a:r>
              <a:rPr lang="en-GB" sz="2000" dirty="0">
                <a:latin typeface="Arial" panose="020B0604020202020204" pitchFamily="34" charset="0"/>
                <a:cs typeface="Arial" panose="020B0604020202020204" pitchFamily="34" charset="0"/>
              </a:rPr>
              <a:t> The possibility of changing meaning. </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a:pPr>
            <a:r>
              <a:rPr lang="en-GB" sz="2000" dirty="0">
                <a:latin typeface="Arial" panose="020B0604020202020204" pitchFamily="34" charset="0"/>
                <a:cs typeface="Arial" panose="020B0604020202020204" pitchFamily="34" charset="0"/>
              </a:rPr>
              <a:t>Too much reliance on memory </a:t>
            </a:r>
            <a:r>
              <a:rPr lang="en-GB" sz="2000" dirty="0" err="1">
                <a:latin typeface="Arial" panose="020B0604020202020204" pitchFamily="34" charset="0"/>
                <a:cs typeface="Arial" panose="020B0604020202020204" pitchFamily="34" charset="0"/>
              </a:rPr>
              <a:t>i.e</a:t>
            </a:r>
            <a:r>
              <a:rPr lang="en-GB" sz="2000" dirty="0">
                <a:latin typeface="Arial" panose="020B0604020202020204" pitchFamily="34" charset="0"/>
                <a:cs typeface="Arial" panose="020B0604020202020204" pitchFamily="34" charset="0"/>
              </a:rPr>
              <a:t> the interviewer is expected to do many things at once and at the same time.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43</a:t>
            </a:fld>
            <a:endParaRPr lang="en-US"/>
          </a:p>
        </p:txBody>
      </p:sp>
    </p:spTree>
    <p:extLst>
      <p:ext uri="{BB962C8B-B14F-4D97-AF65-F5344CB8AC3E}">
        <p14:creationId xmlns:p14="http://schemas.microsoft.com/office/powerpoint/2010/main" val="25628388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Disadvantages of the interview method</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50000"/>
              </a:lnSpc>
              <a:buFont typeface="+mj-lt"/>
              <a:buAutoNum type="arabicPeriod" startAt="5"/>
            </a:pPr>
            <a:r>
              <a:rPr lang="en-GB" sz="2000" dirty="0" smtClean="0">
                <a:latin typeface="Arial" panose="020B0604020202020204" pitchFamily="34" charset="0"/>
                <a:cs typeface="Arial" panose="020B0604020202020204" pitchFamily="34" charset="0"/>
              </a:rPr>
              <a:t>Too </a:t>
            </a:r>
            <a:r>
              <a:rPr lang="en-GB" sz="2000" dirty="0">
                <a:latin typeface="Arial" panose="020B0604020202020204" pitchFamily="34" charset="0"/>
                <a:cs typeface="Arial" panose="020B0604020202020204" pitchFamily="34" charset="0"/>
              </a:rPr>
              <a:t>much reliance on the individual. </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startAt="5"/>
            </a:pPr>
            <a:r>
              <a:rPr lang="en-GB" sz="2000" dirty="0">
                <a:latin typeface="Arial" panose="020B0604020202020204" pitchFamily="34" charset="0"/>
                <a:cs typeface="Arial" panose="020B0604020202020204" pitchFamily="34" charset="0"/>
              </a:rPr>
              <a:t>The difficulty in persuading the interviewee especially when he/she feels threatened and unsafe to give information. </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startAt="5"/>
            </a:pPr>
            <a:r>
              <a:rPr lang="en-GB" sz="2000" dirty="0">
                <a:latin typeface="Arial" panose="020B0604020202020204" pitchFamily="34" charset="0"/>
                <a:cs typeface="Arial" panose="020B0604020202020204" pitchFamily="34" charset="0"/>
              </a:rPr>
              <a:t>The problem of trained interviewers. It may be difficult to find trained interviewers. </a:t>
            </a:r>
            <a:endParaRPr lang="en-US" sz="2000" dirty="0">
              <a:latin typeface="Arial" panose="020B0604020202020204" pitchFamily="34" charset="0"/>
              <a:cs typeface="Arial" panose="020B0604020202020204" pitchFamily="34" charset="0"/>
            </a:endParaRPr>
          </a:p>
          <a:p>
            <a:pPr lvl="0" algn="just">
              <a:lnSpc>
                <a:spcPct val="150000"/>
              </a:lnSpc>
              <a:buFont typeface="+mj-lt"/>
              <a:buAutoNum type="arabicPeriod" startAt="5"/>
            </a:pPr>
            <a:r>
              <a:rPr lang="en-GB" sz="2000" dirty="0">
                <a:latin typeface="Arial" panose="020B0604020202020204" pitchFamily="34" charset="0"/>
                <a:cs typeface="Arial" panose="020B0604020202020204" pitchFamily="34" charset="0"/>
              </a:rPr>
              <a:t>The problem of emotions.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44</a:t>
            </a:fld>
            <a:endParaRPr lang="en-US"/>
          </a:p>
        </p:txBody>
      </p:sp>
    </p:spTree>
    <p:extLst>
      <p:ext uri="{BB962C8B-B14F-4D97-AF65-F5344CB8AC3E}">
        <p14:creationId xmlns:p14="http://schemas.microsoft.com/office/powerpoint/2010/main" val="125258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OBSERVATION METHOD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involves watching and noting objects, people, events, settings in order to draw relevant data for the study.</a:t>
            </a:r>
            <a:endParaRPr lang="en-US" sz="2000" dirty="0">
              <a:latin typeface="Arial" panose="020B0604020202020204" pitchFamily="34" charset="0"/>
              <a:cs typeface="Arial" panose="020B0604020202020204" pitchFamily="34" charset="0"/>
            </a:endParaRPr>
          </a:p>
          <a:p>
            <a:pPr marL="0" indent="0" algn="just">
              <a:lnSpc>
                <a:spcPct val="150000"/>
              </a:lnSpc>
              <a:buNone/>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45</a:t>
            </a:fld>
            <a:endParaRPr lang="en-US"/>
          </a:p>
        </p:txBody>
      </p:sp>
    </p:spTree>
    <p:extLst>
      <p:ext uri="{BB962C8B-B14F-4D97-AF65-F5344CB8AC3E}">
        <p14:creationId xmlns:p14="http://schemas.microsoft.com/office/powerpoint/2010/main" val="360569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Characteristics and features of observation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45201" y="1905000"/>
            <a:ext cx="6591985" cy="3777622"/>
          </a:xfrm>
        </p:spPr>
        <p:txBody>
          <a:bodyPr>
            <a:no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It is an eye affair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2. Definite aim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3. Planning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4. Noting down questions/findings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5. It’s a direct method of study</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6. Mainly primary data is collected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7. Direct cause-effect relationship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46</a:t>
            </a:fld>
            <a:endParaRPr lang="en-US"/>
          </a:p>
        </p:txBody>
      </p:sp>
    </p:spTree>
    <p:extLst>
      <p:ext uri="{BB962C8B-B14F-4D97-AF65-F5344CB8AC3E}">
        <p14:creationId xmlns:p14="http://schemas.microsoft.com/office/powerpoint/2010/main" val="4224897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Characteristics and features of observation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8</a:t>
            </a:r>
            <a:r>
              <a:rPr lang="en-GB" sz="2000" dirty="0">
                <a:latin typeface="Arial" panose="020B0604020202020204" pitchFamily="34" charset="0"/>
                <a:cs typeface="Arial" panose="020B0604020202020204" pitchFamily="34" charset="0"/>
              </a:rPr>
              <a:t>. The researcher is likely to exaggerate the importance of unique events </a:t>
            </a:r>
            <a:endParaRPr lang="en-US" sz="2000" b="1"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9. The observer should not assume that the events they observe are similar to those they don't see</a:t>
            </a:r>
            <a:endParaRPr lang="en-US" sz="2000" b="1"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10. The observer may succumb to confirmation bias</a:t>
            </a:r>
            <a:endParaRPr lang="en-US" sz="2000" b="1"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11. It is possible that the observer will always be missing something important</a:t>
            </a:r>
            <a:endParaRPr lang="en-US" sz="2000" b="1"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12. The observer will change their own focus over time</a:t>
            </a:r>
            <a:endParaRPr lang="en-US" sz="20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47</a:t>
            </a:fld>
            <a:endParaRPr lang="en-US"/>
          </a:p>
        </p:txBody>
      </p:sp>
    </p:spTree>
    <p:extLst>
      <p:ext uri="{BB962C8B-B14F-4D97-AF65-F5344CB8AC3E}">
        <p14:creationId xmlns:p14="http://schemas.microsoft.com/office/powerpoint/2010/main" val="1851136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PROJECTIVE TECHNIQUES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GB" sz="2000" dirty="0" smtClean="0">
                <a:latin typeface="Arial" panose="020B0604020202020204" pitchFamily="34" charset="0"/>
                <a:cs typeface="Arial" panose="020B0604020202020204" pitchFamily="34" charset="0"/>
              </a:rPr>
              <a:t>When </a:t>
            </a:r>
            <a:r>
              <a:rPr lang="en-GB" sz="2000" dirty="0">
                <a:latin typeface="Arial" panose="020B0604020202020204" pitchFamily="34" charset="0"/>
                <a:cs typeface="Arial" panose="020B0604020202020204" pitchFamily="34" charset="0"/>
              </a:rPr>
              <a:t>a researcher uses projective techniques, (s)he asks an informant to react to some kind of visual or verbal stimulus.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technique is projective when it indirectly encourages the expression of psychologically motivating material (imagery) of which the respondent is otherwise unaware</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These techniques use third party referencing in order to obtain information. Rather than questioning the respondent, the researcher uses word association, storytelling, cartoons, sentences completion, and pictures to which the respondent reacts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48</a:t>
            </a:fld>
            <a:endParaRPr lang="en-US"/>
          </a:p>
        </p:txBody>
      </p:sp>
    </p:spTree>
    <p:extLst>
      <p:ext uri="{BB962C8B-B14F-4D97-AF65-F5344CB8AC3E}">
        <p14:creationId xmlns:p14="http://schemas.microsoft.com/office/powerpoint/2010/main" val="4142198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PROJECTIVE TECHNIQUES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GB" sz="2000" dirty="0" smtClean="0">
                <a:latin typeface="Arial" panose="020B0604020202020204" pitchFamily="34" charset="0"/>
                <a:cs typeface="Arial" panose="020B0604020202020204" pitchFamily="34" charset="0"/>
              </a:rPr>
              <a:t>Projective </a:t>
            </a:r>
            <a:r>
              <a:rPr lang="en-GB" sz="2000" dirty="0">
                <a:latin typeface="Arial" panose="020B0604020202020204" pitchFamily="34" charset="0"/>
                <a:cs typeface="Arial" panose="020B0604020202020204" pitchFamily="34" charset="0"/>
              </a:rPr>
              <a:t>techniques explore associations with brands, symbols, products, advertising, and images.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explores people’s subconscious feelings, beliefs, and desires.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Respondents </a:t>
            </a:r>
            <a:r>
              <a:rPr lang="en-GB" sz="2000" dirty="0">
                <a:latin typeface="Arial" panose="020B0604020202020204" pitchFamily="34" charset="0"/>
                <a:cs typeface="Arial" panose="020B0604020202020204" pitchFamily="34" charset="0"/>
              </a:rPr>
              <a:t>project their feelings and beliefs about other people or objects.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doing so, they reveal feelings and beliefs about themselves.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With </a:t>
            </a:r>
            <a:r>
              <a:rPr lang="en-GB" sz="2000" dirty="0">
                <a:latin typeface="Arial" panose="020B0604020202020204" pitchFamily="34" charset="0"/>
                <a:cs typeface="Arial" panose="020B0604020202020204" pitchFamily="34" charset="0"/>
              </a:rPr>
              <a:t>sensitive subjects, the technique works well.</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49</a:t>
            </a:fld>
            <a:endParaRPr lang="en-US"/>
          </a:p>
        </p:txBody>
      </p:sp>
    </p:spTree>
    <p:extLst>
      <p:ext uri="{BB962C8B-B14F-4D97-AF65-F5344CB8AC3E}">
        <p14:creationId xmlns:p14="http://schemas.microsoft.com/office/powerpoint/2010/main" val="2733848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EXPERIMENTATION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64975" y="1905000"/>
            <a:ext cx="7169426" cy="4641574"/>
          </a:xfrm>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one in which the researcher is able to manipulate and directly control the independent variables.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represents a scientific approach in which a selected sample is subjected to a particular condition (stimulus) and then changes that result from this condition are recorded and reported.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changes may be compared with a control group not subjected to the condition or stimulus or with the state of the same group before the stimulus condition was applied.</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50</a:t>
            </a:fld>
            <a:endParaRPr lang="en-US"/>
          </a:p>
        </p:txBody>
      </p:sp>
    </p:spTree>
    <p:extLst>
      <p:ext uri="{BB962C8B-B14F-4D97-AF65-F5344CB8AC3E}">
        <p14:creationId xmlns:p14="http://schemas.microsoft.com/office/powerpoint/2010/main" val="42163503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latin typeface="Arial" panose="020B0604020202020204" pitchFamily="34" charset="0"/>
                <a:cs typeface="Arial" panose="020B0604020202020204" pitchFamily="34" charset="0"/>
              </a:rPr>
              <a:t>DOCUMENTATION REVIEW/ARCHIVAL RESEARCH </a:t>
            </a:r>
            <a:endParaRPr lang="en-US" sz="32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used for collecting secondary data about attitudes and behaviour.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involves reading several reports, journals and any archived information about a given variable.</a:t>
            </a:r>
            <a:endParaRPr lang="en-US" sz="2000" dirty="0">
              <a:latin typeface="Arial" panose="020B0604020202020204" pitchFamily="34" charset="0"/>
              <a:cs typeface="Arial" panose="020B0604020202020204" pitchFamily="34" charset="0"/>
            </a:endParaRPr>
          </a:p>
        </p:txBody>
      </p:sp>
      <p:sp>
        <p:nvSpPr>
          <p:cNvPr id="7" name="Slide Number Placeholder 6"/>
          <p:cNvSpPr>
            <a:spLocks noGrp="1"/>
          </p:cNvSpPr>
          <p:nvPr>
            <p:ph type="sldNum" sz="quarter" idx="12"/>
          </p:nvPr>
        </p:nvSpPr>
        <p:spPr/>
        <p:txBody>
          <a:bodyPr/>
          <a:lstStyle/>
          <a:p>
            <a:fld id="{4124BF17-4155-4205-85F0-7B9A61D6AB18}" type="slidenum">
              <a:rPr lang="en-US" smtClean="0"/>
              <a:t>51</a:t>
            </a:fld>
            <a:endParaRPr lang="en-US"/>
          </a:p>
        </p:txBody>
      </p:sp>
    </p:spTree>
    <p:extLst>
      <p:ext uri="{BB962C8B-B14F-4D97-AF65-F5344CB8AC3E}">
        <p14:creationId xmlns:p14="http://schemas.microsoft.com/office/powerpoint/2010/main" val="2454422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Common Instruments/Tools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37252" y="1905000"/>
            <a:ext cx="6997149" cy="4575313"/>
          </a:xfrm>
        </p:spPr>
        <p:txBody>
          <a:bodyPr>
            <a:normAutofit lnSpcReduction="10000"/>
          </a:bodyPr>
          <a:lstStyle/>
          <a:p>
            <a:pPr marL="0" indent="0" algn="just">
              <a:lnSpc>
                <a:spcPct val="150000"/>
              </a:lnSpc>
              <a:buNone/>
            </a:pPr>
            <a:r>
              <a:rPr lang="en-GB" sz="2000" b="1" dirty="0" smtClean="0">
                <a:latin typeface="Arial" panose="020B0604020202020204" pitchFamily="34" charset="0"/>
                <a:cs typeface="Arial" panose="020B0604020202020204" pitchFamily="34" charset="0"/>
              </a:rPr>
              <a:t>1</a:t>
            </a:r>
            <a:r>
              <a:rPr lang="en-GB" sz="2000" b="1" dirty="0">
                <a:latin typeface="Arial" panose="020B0604020202020204" pitchFamily="34" charset="0"/>
                <a:cs typeface="Arial" panose="020B0604020202020204" pitchFamily="34" charset="0"/>
              </a:rPr>
              <a:t>. Questionnaire</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A questionnaire may be defined as a set of formalized questions used in a survey to collect information which is later </a:t>
            </a:r>
            <a:r>
              <a:rPr lang="en-GB" sz="2000" dirty="0" err="1">
                <a:latin typeface="Arial" panose="020B0604020202020204" pitchFamily="34" charset="0"/>
                <a:cs typeface="Arial" panose="020B0604020202020204" pitchFamily="34" charset="0"/>
              </a:rPr>
              <a:t>analyzed</a:t>
            </a:r>
            <a:r>
              <a:rPr lang="en-GB" sz="2000" dirty="0">
                <a:latin typeface="Arial" panose="020B0604020202020204" pitchFamily="34" charset="0"/>
                <a:cs typeface="Arial" panose="020B0604020202020204" pitchFamily="34" charset="0"/>
              </a:rPr>
              <a:t> to provide results necessary for solving a given research problem.</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b="1" dirty="0" smtClean="0">
                <a:latin typeface="Arial" panose="020B0604020202020204" pitchFamily="34" charset="0"/>
                <a:cs typeface="Arial" panose="020B0604020202020204" pitchFamily="34" charset="0"/>
              </a:rPr>
              <a:t>2</a:t>
            </a:r>
            <a:r>
              <a:rPr lang="en-GB" sz="2000" b="1" dirty="0">
                <a:latin typeface="Arial" panose="020B0604020202020204" pitchFamily="34" charset="0"/>
                <a:cs typeface="Arial" panose="020B0604020202020204" pitchFamily="34" charset="0"/>
              </a:rPr>
              <a:t>. Interview guide</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This is a sample or a list of questions or fairly specific topics to cover while conducting an interview. It is an essential component for conducting interview.</a:t>
            </a:r>
            <a:endParaRPr lang="en-US" sz="2000" dirty="0">
              <a:latin typeface="Arial" panose="020B0604020202020204" pitchFamily="34" charset="0"/>
              <a:cs typeface="Arial" panose="020B0604020202020204" pitchFamily="34" charset="0"/>
            </a:endParaRPr>
          </a:p>
          <a:p>
            <a:pPr marL="0" indent="0">
              <a:buNone/>
            </a:pPr>
            <a:endParaRPr lang="en-US" dirty="0"/>
          </a:p>
        </p:txBody>
      </p:sp>
      <p:sp>
        <p:nvSpPr>
          <p:cNvPr id="4" name="Slide Number Placeholder 3"/>
          <p:cNvSpPr>
            <a:spLocks noGrp="1"/>
          </p:cNvSpPr>
          <p:nvPr>
            <p:ph type="sldNum" sz="quarter" idx="12"/>
          </p:nvPr>
        </p:nvSpPr>
        <p:spPr/>
        <p:txBody>
          <a:bodyPr/>
          <a:lstStyle/>
          <a:p>
            <a:fld id="{4124BF17-4155-4205-85F0-7B9A61D6AB18}" type="slidenum">
              <a:rPr lang="en-US" smtClean="0"/>
              <a:t>52</a:t>
            </a:fld>
            <a:endParaRPr lang="en-US"/>
          </a:p>
        </p:txBody>
      </p:sp>
    </p:spTree>
    <p:extLst>
      <p:ext uri="{BB962C8B-B14F-4D97-AF65-F5344CB8AC3E}">
        <p14:creationId xmlns:p14="http://schemas.microsoft.com/office/powerpoint/2010/main" val="12243277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Common Instruments/Tools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77009" y="1905000"/>
            <a:ext cx="6957391" cy="3777622"/>
          </a:xfrm>
        </p:spPr>
        <p:txBody>
          <a:bodyPr>
            <a:noAutofit/>
          </a:bodyPr>
          <a:lstStyle/>
          <a:p>
            <a:pPr marL="0" indent="0" algn="just">
              <a:buNone/>
            </a:pPr>
            <a:r>
              <a:rPr lang="en-GB" sz="2000" b="1" dirty="0" smtClean="0">
                <a:latin typeface="Arial" panose="020B0604020202020204" pitchFamily="34" charset="0"/>
                <a:cs typeface="Arial" panose="020B0604020202020204" pitchFamily="34" charset="0"/>
              </a:rPr>
              <a:t>3</a:t>
            </a:r>
            <a:r>
              <a:rPr lang="en-GB" sz="2000" b="1" dirty="0">
                <a:latin typeface="Arial" panose="020B0604020202020204" pitchFamily="34" charset="0"/>
                <a:cs typeface="Arial" panose="020B0604020202020204" pitchFamily="34" charset="0"/>
              </a:rPr>
              <a:t>. Observation guides/Observation Schedules</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These are forms that describe what a researcher sees, hears, feels and/experiences during the process of observation. They also comprise of forms containing what the researcher is supposed to observer, the procedures to follow during observation and how to record the observations.  </a:t>
            </a:r>
            <a:endParaRPr lang="en-US" sz="2000" dirty="0">
              <a:latin typeface="Arial" panose="020B0604020202020204" pitchFamily="34" charset="0"/>
              <a:cs typeface="Arial" panose="020B0604020202020204" pitchFamily="34" charset="0"/>
            </a:endParaRPr>
          </a:p>
          <a:p>
            <a:pPr marL="0" indent="0" algn="just">
              <a:buNone/>
            </a:pPr>
            <a:r>
              <a:rPr lang="en-GB" sz="2000" b="1" dirty="0">
                <a:latin typeface="Arial" panose="020B0604020202020204" pitchFamily="34" charset="0"/>
                <a:cs typeface="Arial" panose="020B0604020202020204" pitchFamily="34" charset="0"/>
              </a:rPr>
              <a:t>4. Diaries/journals</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A diary is a way of gathering information about the way individuals spend their time on professional activities. They are not about records of engagements or personal journals of thought! Diaries can record either quantitative or qualitative data, and in management research can provide information about work patterns and activities.</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53</a:t>
            </a:fld>
            <a:endParaRPr lang="en-US"/>
          </a:p>
        </p:txBody>
      </p:sp>
    </p:spTree>
    <p:extLst>
      <p:ext uri="{BB962C8B-B14F-4D97-AF65-F5344CB8AC3E}">
        <p14:creationId xmlns:p14="http://schemas.microsoft.com/office/powerpoint/2010/main" val="7686052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Common Instruments/Tools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77009" y="1905000"/>
            <a:ext cx="6957391" cy="3777622"/>
          </a:xfrm>
        </p:spPr>
        <p:txBody>
          <a:bodyPr>
            <a:noAutofit/>
          </a:bodyPr>
          <a:lstStyle/>
          <a:p>
            <a:pPr marL="0" indent="0" algn="just">
              <a:buNone/>
            </a:pPr>
            <a:r>
              <a:rPr lang="en-GB" sz="2000" b="1" dirty="0" smtClean="0">
                <a:latin typeface="Arial" panose="020B0604020202020204" pitchFamily="34" charset="0"/>
                <a:cs typeface="Arial" panose="020B0604020202020204" pitchFamily="34" charset="0"/>
              </a:rPr>
              <a:t>5</a:t>
            </a:r>
            <a:r>
              <a:rPr lang="en-GB" sz="2000" b="1" dirty="0">
                <a:latin typeface="Arial" panose="020B0604020202020204" pitchFamily="34" charset="0"/>
                <a:cs typeface="Arial" panose="020B0604020202020204" pitchFamily="34" charset="0"/>
              </a:rPr>
              <a:t>. Audio recorders </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These are devices used for capturing voice communication during interviews. With approaches that entail detailed attention to language, such as conversation analysis and discourse analysis, the recording of conversations and interviews is to all intents and purposes mandatory. </a:t>
            </a:r>
            <a:endParaRPr lang="en-US" sz="2000" dirty="0">
              <a:latin typeface="Arial" panose="020B0604020202020204" pitchFamily="34" charset="0"/>
              <a:cs typeface="Arial" panose="020B0604020202020204" pitchFamily="34" charset="0"/>
            </a:endParaRPr>
          </a:p>
          <a:p>
            <a:pPr marL="0" indent="0" algn="just">
              <a:buNone/>
            </a:pPr>
            <a:r>
              <a:rPr lang="en-GB" sz="2000" b="1" dirty="0">
                <a:latin typeface="Arial" panose="020B0604020202020204" pitchFamily="34" charset="0"/>
                <a:cs typeface="Arial" panose="020B0604020202020204" pitchFamily="34" charset="0"/>
              </a:rPr>
              <a:t>6. Video recorders</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These are devices/cameras used to capture motion pictures as tools of observation. Technological developments such as video camcorders and the even smaller palm-</a:t>
            </a:r>
            <a:r>
              <a:rPr lang="en-GB" sz="2000" dirty="0" err="1">
                <a:latin typeface="Arial" panose="020B0604020202020204" pitchFamily="34" charset="0"/>
                <a:cs typeface="Arial" panose="020B0604020202020204" pitchFamily="34" charset="0"/>
              </a:rPr>
              <a:t>corders</a:t>
            </a:r>
            <a:r>
              <a:rPr lang="en-GB" sz="2000" dirty="0">
                <a:latin typeface="Arial" panose="020B0604020202020204" pitchFamily="34" charset="0"/>
                <a:cs typeface="Arial" panose="020B0604020202020204" pitchFamily="34" charset="0"/>
              </a:rPr>
              <a:t> have made the use of video for recording observations much easier. The camera is positioned to capture talk, movement, gesture and machine interaction</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54</a:t>
            </a:fld>
            <a:endParaRPr lang="en-US"/>
          </a:p>
        </p:txBody>
      </p:sp>
    </p:spTree>
    <p:extLst>
      <p:ext uri="{BB962C8B-B14F-4D97-AF65-F5344CB8AC3E}">
        <p14:creationId xmlns:p14="http://schemas.microsoft.com/office/powerpoint/2010/main" val="1638203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Common Instruments/Tools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92697" y="1905000"/>
            <a:ext cx="7341704" cy="4006222"/>
          </a:xfrm>
        </p:spPr>
        <p:txBody>
          <a:bodyPr>
            <a:noAutofit/>
          </a:bodyPr>
          <a:lstStyle/>
          <a:p>
            <a:pPr marL="0" indent="0" algn="just">
              <a:lnSpc>
                <a:spcPct val="150000"/>
              </a:lnSpc>
              <a:buNone/>
            </a:pPr>
            <a:r>
              <a:rPr lang="en-GB" sz="2000" b="1" dirty="0" smtClean="0">
                <a:latin typeface="Arial" panose="020B0604020202020204" pitchFamily="34" charset="0"/>
                <a:cs typeface="Arial" panose="020B0604020202020204" pitchFamily="34" charset="0"/>
              </a:rPr>
              <a:t>7</a:t>
            </a:r>
            <a:r>
              <a:rPr lang="en-GB" sz="2000" b="1" dirty="0">
                <a:latin typeface="Arial" panose="020B0604020202020204" pitchFamily="34" charset="0"/>
                <a:cs typeface="Arial" panose="020B0604020202020204" pitchFamily="34" charset="0"/>
              </a:rPr>
              <a:t>. Recording sheets and checklists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Checklists structure a person’s observation or evaluation of a performance or artefact. They can be simple lists of criteria that can be marked as present or absent, or can provide space for observer comments. These tools can provide consistency over time or between observers. Checklists can be used for evaluating databases, the use of library space, or for structuring peer observations of instruction sessions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55</a:t>
            </a:fld>
            <a:endParaRPr lang="en-US"/>
          </a:p>
        </p:txBody>
      </p:sp>
    </p:spTree>
    <p:extLst>
      <p:ext uri="{BB962C8B-B14F-4D97-AF65-F5344CB8AC3E}">
        <p14:creationId xmlns:p14="http://schemas.microsoft.com/office/powerpoint/2010/main" val="2947514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Common Instruments/Tools of data collection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67409" y="1706217"/>
            <a:ext cx="7566991" cy="4006222"/>
          </a:xfrm>
        </p:spPr>
        <p:txBody>
          <a:bodyPr>
            <a:noAutofit/>
          </a:bodyPr>
          <a:lstStyle/>
          <a:p>
            <a:pPr marL="0" indent="0" algn="just">
              <a:lnSpc>
                <a:spcPct val="150000"/>
              </a:lnSpc>
              <a:buNone/>
            </a:pPr>
            <a:r>
              <a:rPr lang="en-GB" sz="2000" b="1" dirty="0" smtClean="0">
                <a:latin typeface="Arial" panose="020B0604020202020204" pitchFamily="34" charset="0"/>
                <a:cs typeface="Arial" panose="020B0604020202020204" pitchFamily="34" charset="0"/>
              </a:rPr>
              <a:t>8</a:t>
            </a:r>
            <a:r>
              <a:rPr lang="en-GB" sz="2000" b="1" dirty="0">
                <a:latin typeface="Arial" panose="020B0604020202020204" pitchFamily="34" charset="0"/>
                <a:cs typeface="Arial" panose="020B0604020202020204" pitchFamily="34" charset="0"/>
              </a:rPr>
              <a:t>. Still Photograph Cameras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These are devices/cameras used to capture still photographs or pictures as tools of observation. Using a camera for digital photography is a useful tool for collecting data during outdoor field study. It increases researcher engagement and also improves the quality of the data. Cameras can be used to record observations. The camera is an extension of your eye. The camera makes a record that can be </a:t>
            </a:r>
            <a:r>
              <a:rPr lang="en-GB" sz="2000" dirty="0" err="1">
                <a:latin typeface="Arial" panose="020B0604020202020204" pitchFamily="34" charset="0"/>
                <a:cs typeface="Arial" panose="020B0604020202020204" pitchFamily="34" charset="0"/>
              </a:rPr>
              <a:t>analyzed</a:t>
            </a:r>
            <a:r>
              <a:rPr lang="en-GB" sz="2000" dirty="0">
                <a:latin typeface="Arial" panose="020B0604020202020204" pitchFamily="34" charset="0"/>
                <a:cs typeface="Arial" panose="020B0604020202020204" pitchFamily="34" charset="0"/>
              </a:rPr>
              <a:t> later and may be used to illustrate your report. Researchers could use digital cameras to take pictures of the things that they are writing about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56</a:t>
            </a:fld>
            <a:endParaRPr lang="en-US"/>
          </a:p>
        </p:txBody>
      </p:sp>
    </p:spTree>
    <p:extLst>
      <p:ext uri="{BB962C8B-B14F-4D97-AF65-F5344CB8AC3E}">
        <p14:creationId xmlns:p14="http://schemas.microsoft.com/office/powerpoint/2010/main" val="1073241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en-GB" dirty="0">
                <a:latin typeface="Arial" panose="020B0604020202020204" pitchFamily="34" charset="0"/>
                <a:cs typeface="Arial" panose="020B0604020202020204" pitchFamily="34" charset="0"/>
              </a:rPr>
              <a:t>Summary</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ü"/>
            </a:pPr>
            <a:r>
              <a:rPr lang="en-US" sz="2000" dirty="0" smtClean="0">
                <a:latin typeface="Arial" panose="020B0604020202020204" pitchFamily="34" charset="0"/>
                <a:cs typeface="Arial" panose="020B0604020202020204" pitchFamily="34" charset="0"/>
              </a:rPr>
              <a:t>Introduction</a:t>
            </a:r>
          </a:p>
          <a:p>
            <a:pPr algn="just">
              <a:lnSpc>
                <a:spcPct val="150000"/>
              </a:lnSpc>
              <a:buFont typeface="Wingdings" panose="05000000000000000000" pitchFamily="2" charset="2"/>
              <a:buChar char="ü"/>
            </a:pPr>
            <a:r>
              <a:rPr lang="en-US" sz="2000" dirty="0" smtClean="0">
                <a:latin typeface="Arial" panose="020B0604020202020204" pitchFamily="34" charset="0"/>
                <a:cs typeface="Arial" panose="020B0604020202020204" pitchFamily="34" charset="0"/>
              </a:rPr>
              <a:t>Types of data</a:t>
            </a:r>
          </a:p>
          <a:p>
            <a:pPr algn="just">
              <a:lnSpc>
                <a:spcPct val="150000"/>
              </a:lnSpc>
              <a:buFont typeface="Wingdings" panose="05000000000000000000" pitchFamily="2" charset="2"/>
              <a:buChar char="ü"/>
            </a:pPr>
            <a:r>
              <a:rPr lang="en-US" sz="2000" dirty="0" smtClean="0">
                <a:latin typeface="Arial" panose="020B0604020202020204" pitchFamily="34" charset="0"/>
                <a:cs typeface="Arial" panose="020B0604020202020204" pitchFamily="34" charset="0"/>
              </a:rPr>
              <a:t>Sources of data</a:t>
            </a:r>
          </a:p>
          <a:p>
            <a:pPr algn="just">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Factors for </a:t>
            </a:r>
            <a:r>
              <a:rPr lang="en-GB" sz="2000" dirty="0" smtClean="0">
                <a:latin typeface="Arial" panose="020B0604020202020204" pitchFamily="34" charset="0"/>
                <a:cs typeface="Arial" panose="020B0604020202020204" pitchFamily="34" charset="0"/>
              </a:rPr>
              <a:t>choosing </a:t>
            </a:r>
            <a:r>
              <a:rPr lang="en-GB" sz="2000" dirty="0">
                <a:latin typeface="Arial" panose="020B0604020202020204" pitchFamily="34" charset="0"/>
                <a:cs typeface="Arial" panose="020B0604020202020204" pitchFamily="34" charset="0"/>
              </a:rPr>
              <a:t>a </a:t>
            </a:r>
            <a:r>
              <a:rPr lang="en-GB" sz="2000" dirty="0" smtClean="0">
                <a:latin typeface="Arial" panose="020B0604020202020204" pitchFamily="34" charset="0"/>
                <a:cs typeface="Arial" panose="020B0604020202020204" pitchFamily="34" charset="0"/>
              </a:rPr>
              <a:t>source </a:t>
            </a:r>
            <a:r>
              <a:rPr lang="en-GB" sz="2000" dirty="0">
                <a:latin typeface="Arial" panose="020B0604020202020204" pitchFamily="34" charset="0"/>
                <a:cs typeface="Arial" panose="020B0604020202020204" pitchFamily="34" charset="0"/>
              </a:rPr>
              <a:t>of </a:t>
            </a:r>
            <a:r>
              <a:rPr lang="en-GB" sz="2000" dirty="0" smtClean="0">
                <a:latin typeface="Arial" panose="020B0604020202020204" pitchFamily="34" charset="0"/>
                <a:cs typeface="Arial" panose="020B0604020202020204" pitchFamily="34" charset="0"/>
              </a:rPr>
              <a:t>data</a:t>
            </a:r>
          </a:p>
          <a:p>
            <a:pPr>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Methods of data collection </a:t>
            </a:r>
          </a:p>
          <a:p>
            <a:pPr>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Common Instruments/Tools of data collection</a:t>
            </a:r>
          </a:p>
          <a:p>
            <a:pPr algn="just">
              <a:lnSpc>
                <a:spcPct val="150000"/>
              </a:lnSpc>
              <a:buFont typeface="Wingdings" panose="05000000000000000000" pitchFamily="2" charset="2"/>
              <a:buChar char="v"/>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57</a:t>
            </a:fld>
            <a:endParaRPr lang="en-US"/>
          </a:p>
        </p:txBody>
      </p:sp>
    </p:spTree>
    <p:extLst>
      <p:ext uri="{BB962C8B-B14F-4D97-AF65-F5344CB8AC3E}">
        <p14:creationId xmlns:p14="http://schemas.microsoft.com/office/powerpoint/2010/main" val="2799448034"/>
      </p:ext>
    </p:extLst>
  </p:cSld>
  <p:clrMapOvr>
    <a:masterClrMapping/>
  </p:clrMapOvr>
  <mc:AlternateContent xmlns:mc="http://schemas.openxmlformats.org/markup-compatibility/2006">
    <mc:Choice xmlns:p14="http://schemas.microsoft.com/office/powerpoint/2010/main" Requires="p14">
      <p:transition spd="slow" p14:dur="4000">
        <p14:shred/>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References</a:t>
            </a:r>
            <a:endParaRPr lang="en-US" dirty="0"/>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Business research methods (10th Ed.), Cooper D. R., &amp; Schindler, P. S., Illinois: McGraw-Hill, 2006. </a:t>
            </a: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methods: Quantitative and qualitative approaches.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Nairobi: ACTS Press, 2003.</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methodology (3rd Ed.),Kothari, C. R., New Delhi: New Age International Publishers, 2008.</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for Business students (5th Ed.). Saunders et al. London: Prentice Hall, 2009</a:t>
            </a:r>
            <a:endParaRPr lang="en-US" dirty="0"/>
          </a:p>
        </p:txBody>
      </p:sp>
      <p:sp>
        <p:nvSpPr>
          <p:cNvPr id="4" name="Slide Number Placeholder 3"/>
          <p:cNvSpPr>
            <a:spLocks noGrp="1"/>
          </p:cNvSpPr>
          <p:nvPr>
            <p:ph type="sldNum" sz="quarter" idx="12"/>
          </p:nvPr>
        </p:nvSpPr>
        <p:spPr/>
        <p:txBody>
          <a:bodyPr/>
          <a:lstStyle/>
          <a:p>
            <a:fld id="{4124BF17-4155-4205-85F0-7B9A61D6AB18}" type="slidenum">
              <a:rPr lang="en-US" smtClean="0"/>
              <a:t>58</a:t>
            </a:fld>
            <a:endParaRPr lang="en-US"/>
          </a:p>
        </p:txBody>
      </p:sp>
    </p:spTree>
    <p:extLst>
      <p:ext uri="{BB962C8B-B14F-4D97-AF65-F5344CB8AC3E}">
        <p14:creationId xmlns:p14="http://schemas.microsoft.com/office/powerpoint/2010/main" val="4129189194"/>
      </p:ext>
    </p:extLst>
  </p:cSld>
  <p:clrMapOvr>
    <a:masterClrMapping/>
  </p:clrMapOvr>
  <mc:AlternateContent xmlns:mc="http://schemas.openxmlformats.org/markup-compatibility/2006">
    <mc:Choice xmlns:p14="http://schemas.microsoft.com/office/powerpoint/2010/main" Requires="p14">
      <p:transition spd="slow" p14:dur="4000">
        <p:comb/>
      </p:transition>
    </mc:Choice>
    <mc:Fallback>
      <p:transition spd="slow">
        <p:comb/>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sz="6000" dirty="0" smtClean="0">
                <a:latin typeface="Arial" panose="020B0604020202020204" pitchFamily="34" charset="0"/>
                <a:cs typeface="Arial" panose="020B0604020202020204" pitchFamily="34" charset="0"/>
              </a:rPr>
              <a:t>End of lesson 10</a:t>
            </a:r>
            <a:endParaRPr lang="en-US" sz="6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124BF17-4155-4205-85F0-7B9A61D6AB18}" type="slidenum">
              <a:rPr lang="en-US" smtClean="0"/>
              <a:t>59</a:t>
            </a:fld>
            <a:endParaRPr lang="en-US"/>
          </a:p>
        </p:txBody>
      </p:sp>
    </p:spTree>
    <p:extLst>
      <p:ext uri="{BB962C8B-B14F-4D97-AF65-F5344CB8AC3E}">
        <p14:creationId xmlns:p14="http://schemas.microsoft.com/office/powerpoint/2010/main" val="4006588269"/>
      </p:ext>
    </p:extLst>
  </p:cSld>
  <p:clrMapOvr>
    <a:masterClrMapping/>
  </p:clrMapOvr>
  <mc:AlternateContent xmlns:mc="http://schemas.openxmlformats.org/markup-compatibility/2006">
    <mc:Choice xmlns:p14="http://schemas.microsoft.com/office/powerpoint/2010/main" Requires="p14">
      <p:transition spd="slow" p14:dur="4000">
        <p:dissolve/>
      </p:transition>
    </mc:Choice>
    <mc:Fallback>
      <p:transition spd="slow">
        <p:dissolve/>
      </p:transition>
    </mc:Fallback>
  </mc:AlternateContent>
  <p:timing>
    <p:tnLst>
      <p:par>
        <p:cTn id="1" dur="indefinite" restart="never" nodeType="tmRoot"/>
      </p:par>
    </p:tnLst>
  </p:timing>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159</TotalTime>
  <Words>3341</Words>
  <Application>Microsoft Office PowerPoint</Application>
  <PresentationFormat>On-screen Show (4:3)</PresentationFormat>
  <Paragraphs>307</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Calibri</vt:lpstr>
      <vt:lpstr>Century Gothic</vt:lpstr>
      <vt:lpstr>Wingdings</vt:lpstr>
      <vt:lpstr>Wingdings 3</vt:lpstr>
      <vt:lpstr>Wisp</vt:lpstr>
      <vt:lpstr>RESEARCH METHODS AND TECHNICAL WRITING  BAR 301</vt:lpstr>
      <vt:lpstr>Expected Learning Outcomes</vt:lpstr>
      <vt:lpstr>Part one</vt:lpstr>
      <vt:lpstr>Introduction</vt:lpstr>
      <vt:lpstr>TYPES OF DATA: Quantitative data </vt:lpstr>
      <vt:lpstr>TYPES OF DATA: Qualitative data </vt:lpstr>
      <vt:lpstr>SOURCES OF DATA</vt:lpstr>
      <vt:lpstr>Primary Data Sources</vt:lpstr>
      <vt:lpstr>Advantages of Primary Data</vt:lpstr>
      <vt:lpstr>Advantages of Primary Data</vt:lpstr>
      <vt:lpstr>Advantages of Primary Data</vt:lpstr>
      <vt:lpstr>Disadvantages of Primary Data</vt:lpstr>
      <vt:lpstr>Disadvantages of Primary Data</vt:lpstr>
      <vt:lpstr>Disadvantages of Primary Data</vt:lpstr>
      <vt:lpstr>Secondary Data Sources</vt:lpstr>
      <vt:lpstr>Sources of secondary data : Internal sources. </vt:lpstr>
      <vt:lpstr>Sources of secondary data : External sources.</vt:lpstr>
      <vt:lpstr>Merits of Secondary data</vt:lpstr>
      <vt:lpstr>Demerits of Secondary data</vt:lpstr>
      <vt:lpstr>Factors for Choosing a Source of Data</vt:lpstr>
      <vt:lpstr>PowerPoint Presentation</vt:lpstr>
      <vt:lpstr>Part Two</vt:lpstr>
      <vt:lpstr>METHODS OF DATA COLLECTION </vt:lpstr>
      <vt:lpstr>INTERVIEW/ SURVEY METHOD</vt:lpstr>
      <vt:lpstr>QUESTIONNAIRE METHOD OF INTERVIEWING</vt:lpstr>
      <vt:lpstr>General advantages of questionnaires</vt:lpstr>
      <vt:lpstr>General advantages of questionnaires</vt:lpstr>
      <vt:lpstr>General advantages of questionnaires</vt:lpstr>
      <vt:lpstr>General advantages of questionnaires</vt:lpstr>
      <vt:lpstr>General disadvantages of questionnaires</vt:lpstr>
      <vt:lpstr>General disadvantages of questionnaires</vt:lpstr>
      <vt:lpstr>General disadvantages of questionnaires</vt:lpstr>
      <vt:lpstr>General disadvantages of questionnaires</vt:lpstr>
      <vt:lpstr>General disadvantages of questionnaires</vt:lpstr>
      <vt:lpstr>Types of questions</vt:lpstr>
      <vt:lpstr>Closed questions (Close-ended/pre-coded questions)</vt:lpstr>
      <vt:lpstr>Open questions (Open-ended questions).</vt:lpstr>
      <vt:lpstr>DIRECT INTERVIEW AS A SURVEY METHOD</vt:lpstr>
      <vt:lpstr>General Characteristics of interviews</vt:lpstr>
      <vt:lpstr>General Characteristics of interviews</vt:lpstr>
      <vt:lpstr>Advantages Of The Interview Method</vt:lpstr>
      <vt:lpstr>Advantages Of The Interview Method</vt:lpstr>
      <vt:lpstr>Disadvantages of the interview method</vt:lpstr>
      <vt:lpstr>Disadvantages of the interview method</vt:lpstr>
      <vt:lpstr>OBSERVATION METHOD OF DATA COLLECTION</vt:lpstr>
      <vt:lpstr>Characteristics and features of observation </vt:lpstr>
      <vt:lpstr>Characteristics and features of observation </vt:lpstr>
      <vt:lpstr>PROJECTIVE TECHNIQUES</vt:lpstr>
      <vt:lpstr>PROJECTIVE TECHNIQUES</vt:lpstr>
      <vt:lpstr>EXPERIMENTATION</vt:lpstr>
      <vt:lpstr>DOCUMENTATION REVIEW/ARCHIVAL RESEARCH </vt:lpstr>
      <vt:lpstr>Common Instruments/Tools of data collection</vt:lpstr>
      <vt:lpstr>Common Instruments/Tools of data collection</vt:lpstr>
      <vt:lpstr>Common Instruments/Tools of data collection</vt:lpstr>
      <vt:lpstr>Common Instruments/Tools of data collection</vt:lpstr>
      <vt:lpstr>Common Instruments/Tools of data collection</vt:lpstr>
      <vt:lpstr>Summary</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 AND TECHNICAL WRITING  BAR 301</dc:title>
  <dc:creator>Kahuthia</dc:creator>
  <cp:lastModifiedBy>Kahuthia</cp:lastModifiedBy>
  <cp:revision>17</cp:revision>
  <dcterms:created xsi:type="dcterms:W3CDTF">2024-05-18T16:13:25Z</dcterms:created>
  <dcterms:modified xsi:type="dcterms:W3CDTF">2024-05-18T18:53:08Z</dcterms:modified>
</cp:coreProperties>
</file>