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833" r:id="rId1"/>
  </p:sldMasterIdLst>
  <p:notesMasterIdLst>
    <p:notesMasterId r:id="rId57"/>
  </p:notesMasterIdLst>
  <p:sldIdLst>
    <p:sldId id="256" r:id="rId2"/>
    <p:sldId id="305" r:id="rId3"/>
    <p:sldId id="30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308" r:id="rId32"/>
    <p:sldId id="307" r:id="rId33"/>
    <p:sldId id="285" r:id="rId34"/>
    <p:sldId id="286" r:id="rId35"/>
    <p:sldId id="287" r:id="rId36"/>
    <p:sldId id="288" r:id="rId37"/>
    <p:sldId id="289" r:id="rId38"/>
    <p:sldId id="290" r:id="rId39"/>
    <p:sldId id="291" r:id="rId40"/>
    <p:sldId id="292" r:id="rId41"/>
    <p:sldId id="293" r:id="rId42"/>
    <p:sldId id="294" r:id="rId43"/>
    <p:sldId id="295" r:id="rId44"/>
    <p:sldId id="296" r:id="rId45"/>
    <p:sldId id="297" r:id="rId46"/>
    <p:sldId id="298" r:id="rId47"/>
    <p:sldId id="299" r:id="rId48"/>
    <p:sldId id="300" r:id="rId49"/>
    <p:sldId id="301" r:id="rId50"/>
    <p:sldId id="302" r:id="rId51"/>
    <p:sldId id="303" r:id="rId52"/>
    <p:sldId id="304" r:id="rId53"/>
    <p:sldId id="309" r:id="rId54"/>
    <p:sldId id="310" r:id="rId55"/>
    <p:sldId id="311" r:id="rId56"/>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2" d="100"/>
          <a:sy n="72" d="100"/>
        </p:scale>
        <p:origin x="624"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tableStyles" Target="tableStyle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notesMaster" Target="notesMasters/notesMaster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83B5DBC-569D-4510-9EE9-CBE342A74844}" type="datetimeFigureOut">
              <a:rPr lang="en-US" smtClean="0"/>
              <a:t>6/1/2024</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8A0E06E-1F14-477D-A232-2E19F73FA13B}" type="slidenum">
              <a:rPr lang="en-US" smtClean="0"/>
              <a:t>‹#›</a:t>
            </a:fld>
            <a:endParaRPr lang="en-US"/>
          </a:p>
        </p:txBody>
      </p:sp>
    </p:spTree>
    <p:extLst>
      <p:ext uri="{BB962C8B-B14F-4D97-AF65-F5344CB8AC3E}">
        <p14:creationId xmlns:p14="http://schemas.microsoft.com/office/powerpoint/2010/main" val="40269795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8" name="Picture 7"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995862"/>
            <a:ext cx="9144000" cy="1862138"/>
          </a:xfrm>
          <a:prstGeom prst="rect">
            <a:avLst/>
          </a:prstGeom>
        </p:spPr>
      </p:pic>
      <p:sp>
        <p:nvSpPr>
          <p:cNvPr id="2" name="Title 1"/>
          <p:cNvSpPr>
            <a:spLocks noGrp="1"/>
          </p:cNvSpPr>
          <p:nvPr>
            <p:ph type="ctrTitle"/>
          </p:nvPr>
        </p:nvSpPr>
        <p:spPr>
          <a:xfrm>
            <a:off x="914400" y="1803405"/>
            <a:ext cx="7315200" cy="1825096"/>
          </a:xfrm>
        </p:spPr>
        <p:txBody>
          <a:bodyPr anchor="b">
            <a:normAutofit/>
          </a:bodyPr>
          <a:lstStyle>
            <a:lvl1pPr algn="l">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914400" y="3632201"/>
            <a:ext cx="7315200"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a:xfrm>
            <a:off x="5932170" y="4323845"/>
            <a:ext cx="2297429" cy="365125"/>
          </a:xfrm>
        </p:spPr>
        <p:txBody>
          <a:bodyPr/>
          <a:lstStyle/>
          <a:p>
            <a:fld id="{BB7EA12B-A82E-4437-B60D-BBA833A2C003}" type="datetime1">
              <a:rPr lang="en-US" smtClean="0"/>
              <a:t>6/1/2024</a:t>
            </a:fld>
            <a:endParaRPr lang="en-US"/>
          </a:p>
        </p:txBody>
      </p:sp>
      <p:sp>
        <p:nvSpPr>
          <p:cNvPr id="5" name="Footer Placeholder 4"/>
          <p:cNvSpPr>
            <a:spLocks noGrp="1"/>
          </p:cNvSpPr>
          <p:nvPr>
            <p:ph type="ftr" sz="quarter" idx="11"/>
          </p:nvPr>
        </p:nvSpPr>
        <p:spPr>
          <a:xfrm>
            <a:off x="914400" y="4323846"/>
            <a:ext cx="4880610" cy="365125"/>
          </a:xfrm>
        </p:spPr>
        <p:txBody>
          <a:bodyPr/>
          <a:lstStyle/>
          <a:p>
            <a:endParaRPr lang="en-US"/>
          </a:p>
        </p:txBody>
      </p:sp>
      <p:sp>
        <p:nvSpPr>
          <p:cNvPr id="6" name="Slide Number Placeholder 5"/>
          <p:cNvSpPr>
            <a:spLocks noGrp="1"/>
          </p:cNvSpPr>
          <p:nvPr>
            <p:ph type="sldNum" sz="quarter" idx="12"/>
          </p:nvPr>
        </p:nvSpPr>
        <p:spPr>
          <a:xfrm>
            <a:off x="6057900" y="1430867"/>
            <a:ext cx="2171700" cy="365125"/>
          </a:xfrm>
        </p:spPr>
        <p:txBody>
          <a:bodyPr/>
          <a:lstStyle/>
          <a:p>
            <a:fld id="{B1DC7706-11BC-44B4-A8A5-E968EFE47FE7}" type="slidenum">
              <a:rPr lang="en-US" smtClean="0"/>
              <a:t>‹#›</a:t>
            </a:fld>
            <a:endParaRPr lang="en-US"/>
          </a:p>
        </p:txBody>
      </p:sp>
    </p:spTree>
    <p:extLst>
      <p:ext uri="{BB962C8B-B14F-4D97-AF65-F5344CB8AC3E}">
        <p14:creationId xmlns:p14="http://schemas.microsoft.com/office/powerpoint/2010/main" val="20318917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CDBB4DF-615A-42C0-8D1B-93BEFC809E96}" type="datetime1">
              <a:rPr lang="en-US" smtClean="0"/>
              <a:t>6/1/2024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1DC7706-11BC-44B4-A8A5-E968EFE47FE7}" type="slidenum">
              <a:rPr lang="en-US" smtClean="0"/>
              <a:t>‹#›</a:t>
            </a:fld>
            <a:endParaRPr lang="en-US"/>
          </a:p>
        </p:txBody>
      </p:sp>
    </p:spTree>
    <p:extLst>
      <p:ext uri="{BB962C8B-B14F-4D97-AF65-F5344CB8AC3E}">
        <p14:creationId xmlns:p14="http://schemas.microsoft.com/office/powerpoint/2010/main" val="26858824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9" name="Picture 8"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995862"/>
            <a:ext cx="9144000" cy="1862138"/>
          </a:xfrm>
          <a:prstGeom prst="rect">
            <a:avLst/>
          </a:prstGeom>
        </p:spPr>
      </p:pic>
      <p:sp>
        <p:nvSpPr>
          <p:cNvPr id="2" name="Title 1"/>
          <p:cNvSpPr>
            <a:spLocks noGrp="1"/>
          </p:cNvSpPr>
          <p:nvPr>
            <p:ph type="title"/>
          </p:nvPr>
        </p:nvSpPr>
        <p:spPr>
          <a:xfrm>
            <a:off x="594360" y="753534"/>
            <a:ext cx="7955280" cy="2801935"/>
          </a:xfrm>
        </p:spPr>
        <p:txBody>
          <a:bodyPr anchor="b">
            <a:normAutofit/>
          </a:bodyPr>
          <a:lstStyle>
            <a:lvl1pPr algn="r">
              <a:defRPr sz="4000"/>
            </a:lvl1pPr>
          </a:lstStyle>
          <a:p>
            <a:r>
              <a:rPr lang="en-US" smtClean="0"/>
              <a:t>Click to edit Master title style</a:t>
            </a:r>
            <a:endParaRPr lang="en-US" dirty="0"/>
          </a:p>
        </p:txBody>
      </p:sp>
      <p:sp>
        <p:nvSpPr>
          <p:cNvPr id="3" name="Text Placeholder 2"/>
          <p:cNvSpPr>
            <a:spLocks noGrp="1"/>
          </p:cNvSpPr>
          <p:nvPr>
            <p:ph type="body" idx="1"/>
          </p:nvPr>
        </p:nvSpPr>
        <p:spPr>
          <a:xfrm>
            <a:off x="594360" y="3641726"/>
            <a:ext cx="7955281" cy="1354134"/>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a:xfrm>
            <a:off x="5562176" y="381001"/>
            <a:ext cx="2183130" cy="365125"/>
          </a:xfrm>
        </p:spPr>
        <p:txBody>
          <a:bodyPr/>
          <a:lstStyle>
            <a:lvl1pPr algn="r">
              <a:defRPr/>
            </a:lvl1pPr>
          </a:lstStyle>
          <a:p>
            <a:fld id="{6D52AA2B-5755-4F0E-B850-BA04EF076EB0}" type="datetime1">
              <a:rPr lang="en-US" smtClean="0"/>
              <a:t>6/1/2024</a:t>
            </a:fld>
            <a:endParaRPr lang="en-US"/>
          </a:p>
        </p:txBody>
      </p:sp>
      <p:sp>
        <p:nvSpPr>
          <p:cNvPr id="5" name="Footer Placeholder 4"/>
          <p:cNvSpPr>
            <a:spLocks noGrp="1"/>
          </p:cNvSpPr>
          <p:nvPr>
            <p:ph type="ftr" sz="quarter" idx="11"/>
          </p:nvPr>
        </p:nvSpPr>
        <p:spPr>
          <a:xfrm>
            <a:off x="594360" y="381001"/>
            <a:ext cx="4830656" cy="365125"/>
          </a:xfrm>
        </p:spPr>
        <p:txBody>
          <a:bodyPr/>
          <a:lstStyle/>
          <a:p>
            <a:endParaRPr lang="en-US"/>
          </a:p>
        </p:txBody>
      </p:sp>
      <p:sp>
        <p:nvSpPr>
          <p:cNvPr id="6" name="Slide Number Placeholder 5"/>
          <p:cNvSpPr>
            <a:spLocks noGrp="1"/>
          </p:cNvSpPr>
          <p:nvPr>
            <p:ph type="sldNum" sz="quarter" idx="12"/>
          </p:nvPr>
        </p:nvSpPr>
        <p:spPr>
          <a:xfrm>
            <a:off x="7882466" y="381001"/>
            <a:ext cx="667173" cy="365125"/>
          </a:xfrm>
        </p:spPr>
        <p:txBody>
          <a:bodyPr/>
          <a:lstStyle/>
          <a:p>
            <a:fld id="{B1DC7706-11BC-44B4-A8A5-E968EFE47FE7}" type="slidenum">
              <a:rPr lang="en-US" smtClean="0"/>
              <a:t>‹#›</a:t>
            </a:fld>
            <a:endParaRPr lang="en-US"/>
          </a:p>
        </p:txBody>
      </p:sp>
    </p:spTree>
    <p:extLst>
      <p:ext uri="{BB962C8B-B14F-4D97-AF65-F5344CB8AC3E}">
        <p14:creationId xmlns:p14="http://schemas.microsoft.com/office/powerpoint/2010/main" val="39581252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594360" y="2194560"/>
            <a:ext cx="3910579" cy="406908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42099" y="2194560"/>
            <a:ext cx="3907540" cy="406908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0C700FA1-4CFA-43C8-BF7E-4802FF085384}" type="datetime1">
              <a:rPr lang="en-US" smtClean="0"/>
              <a:t>6/1/2024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1DC7706-11BC-44B4-A8A5-E968EFE47FE7}" type="slidenum">
              <a:rPr lang="en-US" smtClean="0"/>
              <a:t>‹#›</a:t>
            </a:fld>
            <a:endParaRPr lang="en-US"/>
          </a:p>
        </p:txBody>
      </p:sp>
    </p:spTree>
    <p:extLst>
      <p:ext uri="{BB962C8B-B14F-4D97-AF65-F5344CB8AC3E}">
        <p14:creationId xmlns:p14="http://schemas.microsoft.com/office/powerpoint/2010/main" val="3941039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71700" y="762000"/>
            <a:ext cx="6377940" cy="1295400"/>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21279" y="2183802"/>
            <a:ext cx="3683659"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594359" y="3132667"/>
            <a:ext cx="3910579" cy="313097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869018" y="2183802"/>
            <a:ext cx="3680621"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42098" y="3132667"/>
            <a:ext cx="3907541" cy="313097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EEE3013B-B101-44C4-8E0D-77A293A11122}" type="datetime1">
              <a:rPr lang="en-US" smtClean="0"/>
              <a:t>6/1/2024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1DC7706-11BC-44B4-A8A5-E968EFE47FE7}" type="slidenum">
              <a:rPr lang="en-US" smtClean="0"/>
              <a:t>‹#›</a:t>
            </a:fld>
            <a:endParaRPr lang="en-US"/>
          </a:p>
        </p:txBody>
      </p:sp>
    </p:spTree>
    <p:extLst>
      <p:ext uri="{BB962C8B-B14F-4D97-AF65-F5344CB8AC3E}">
        <p14:creationId xmlns:p14="http://schemas.microsoft.com/office/powerpoint/2010/main" val="13455221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8C2382E8-F34E-4F21-B67A-67C3C0F4B962}" type="datetime1">
              <a:rPr lang="en-US" smtClean="0"/>
              <a:t>6/1/2024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1DC7706-11BC-44B4-A8A5-E968EFE47FE7}" type="slidenum">
              <a:rPr lang="en-US" smtClean="0"/>
              <a:t>‹#›</a:t>
            </a:fld>
            <a:endParaRPr lang="en-US"/>
          </a:p>
        </p:txBody>
      </p:sp>
    </p:spTree>
    <p:extLst>
      <p:ext uri="{BB962C8B-B14F-4D97-AF65-F5344CB8AC3E}">
        <p14:creationId xmlns:p14="http://schemas.microsoft.com/office/powerpoint/2010/main" val="28441207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48802EB-0EF6-47BA-BD67-92BDCCF929ED}" type="datetime1">
              <a:rPr lang="en-US" smtClean="0"/>
              <a:t>6/1/2024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1DC7706-11BC-44B4-A8A5-E968EFE47FE7}" type="slidenum">
              <a:rPr lang="en-US" smtClean="0"/>
              <a:t>‹#›</a:t>
            </a:fld>
            <a:endParaRPr lang="en-US"/>
          </a:p>
        </p:txBody>
      </p:sp>
    </p:spTree>
    <p:extLst>
      <p:ext uri="{BB962C8B-B14F-4D97-AF65-F5344CB8AC3E}">
        <p14:creationId xmlns:p14="http://schemas.microsoft.com/office/powerpoint/2010/main" val="18126397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94360" y="1524000"/>
            <a:ext cx="3086100" cy="1600200"/>
          </a:xfrm>
        </p:spPr>
        <p:txBody>
          <a:bodyPr anchor="b"/>
          <a:lstStyle>
            <a:lvl1pPr algn="l">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6200" y="746760"/>
            <a:ext cx="4663440" cy="5516880"/>
          </a:xfrm>
        </p:spPr>
        <p:txBody>
          <a:bodyPr anchor="ct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594360" y="3124200"/>
            <a:ext cx="3086100" cy="313944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589BB923-BBF6-48CF-BB01-BBA8F1117CBF}" type="datetime1">
              <a:rPr lang="en-US" smtClean="0"/>
              <a:t>6/1/2024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1DC7706-11BC-44B4-A8A5-E968EFE47FE7}" type="slidenum">
              <a:rPr lang="en-US" smtClean="0"/>
              <a:t>‹#›</a:t>
            </a:fld>
            <a:endParaRPr lang="en-US"/>
          </a:p>
        </p:txBody>
      </p:sp>
    </p:spTree>
    <p:extLst>
      <p:ext uri="{BB962C8B-B14F-4D97-AF65-F5344CB8AC3E}">
        <p14:creationId xmlns:p14="http://schemas.microsoft.com/office/powerpoint/2010/main" val="42923943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94360" y="1524000"/>
            <a:ext cx="4075730" cy="1600200"/>
          </a:xfrm>
        </p:spPr>
        <p:txBody>
          <a:bodyPr anchor="b"/>
          <a:lstStyle>
            <a:lvl1pPr algn="l">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4877524" y="751242"/>
            <a:ext cx="3674234" cy="5512398"/>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594360" y="3124200"/>
            <a:ext cx="4075730" cy="313944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FE29C4A6-0455-4D0E-B9B2-DD901A86E23F}" type="datetime1">
              <a:rPr lang="en-US" smtClean="0"/>
              <a:t>6/1/2024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1DC7706-11BC-44B4-A8A5-E968EFE47FE7}" type="slidenum">
              <a:rPr lang="en-US" smtClean="0"/>
              <a:t>‹#›</a:t>
            </a:fld>
            <a:endParaRPr lang="en-US"/>
          </a:p>
        </p:txBody>
      </p:sp>
    </p:spTree>
    <p:extLst>
      <p:ext uri="{BB962C8B-B14F-4D97-AF65-F5344CB8AC3E}">
        <p14:creationId xmlns:p14="http://schemas.microsoft.com/office/powerpoint/2010/main" val="37502260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94355" y="4697361"/>
            <a:ext cx="7956482" cy="819355"/>
          </a:xfrm>
        </p:spPr>
        <p:txBody>
          <a:bodyPr anchor="b"/>
          <a:lstStyle>
            <a:lvl1pPr algn="l">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94355" y="977035"/>
            <a:ext cx="7950260" cy="3406972"/>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594360" y="5516716"/>
            <a:ext cx="7955280" cy="746924"/>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322C0B3-BF3F-4099-A7F5-32BFEDD7A852}" type="datetime1">
              <a:rPr lang="en-US" smtClean="0"/>
              <a:t>6/1/2024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1DC7706-11BC-44B4-A8A5-E968EFE47FE7}" type="slidenum">
              <a:rPr lang="en-US" smtClean="0"/>
              <a:t>‹#›</a:t>
            </a:fld>
            <a:endParaRPr lang="en-US"/>
          </a:p>
        </p:txBody>
      </p:sp>
    </p:spTree>
    <p:extLst>
      <p:ext uri="{BB962C8B-B14F-4D97-AF65-F5344CB8AC3E}">
        <p14:creationId xmlns:p14="http://schemas.microsoft.com/office/powerpoint/2010/main" val="35126338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pic>
        <p:nvPicPr>
          <p:cNvPr id="8" name="Picture 7"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995862"/>
            <a:ext cx="9144000" cy="1862138"/>
          </a:xfrm>
          <a:prstGeom prst="rect">
            <a:avLst/>
          </a:prstGeom>
        </p:spPr>
      </p:pic>
      <p:sp>
        <p:nvSpPr>
          <p:cNvPr id="2" name="Title 1"/>
          <p:cNvSpPr>
            <a:spLocks noGrp="1"/>
          </p:cNvSpPr>
          <p:nvPr>
            <p:ph type="title"/>
          </p:nvPr>
        </p:nvSpPr>
        <p:spPr>
          <a:xfrm>
            <a:off x="594360" y="753533"/>
            <a:ext cx="7955280" cy="2802467"/>
          </a:xfrm>
        </p:spPr>
        <p:txBody>
          <a:bodyPr anchor="ctr"/>
          <a:lstStyle>
            <a:lvl1pPr algn="l">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685800" y="3649134"/>
            <a:ext cx="7772400" cy="1330852"/>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a:xfrm>
            <a:off x="5562176" y="381001"/>
            <a:ext cx="2183130" cy="365125"/>
          </a:xfrm>
        </p:spPr>
        <p:txBody>
          <a:bodyPr/>
          <a:lstStyle>
            <a:lvl1pPr algn="r">
              <a:defRPr/>
            </a:lvl1pPr>
          </a:lstStyle>
          <a:p>
            <a:fld id="{4C257BD6-C449-4518-A4C7-C9AB888A0999}" type="datetime1">
              <a:rPr lang="en-US" smtClean="0"/>
              <a:t>6/1/2024</a:t>
            </a:fld>
            <a:endParaRPr lang="en-US"/>
          </a:p>
        </p:txBody>
      </p:sp>
      <p:sp>
        <p:nvSpPr>
          <p:cNvPr id="6" name="Footer Placeholder 5"/>
          <p:cNvSpPr>
            <a:spLocks noGrp="1"/>
          </p:cNvSpPr>
          <p:nvPr>
            <p:ph type="ftr" sz="quarter" idx="11"/>
          </p:nvPr>
        </p:nvSpPr>
        <p:spPr>
          <a:xfrm>
            <a:off x="594360" y="381001"/>
            <a:ext cx="4830656" cy="365125"/>
          </a:xfrm>
        </p:spPr>
        <p:txBody>
          <a:bodyPr/>
          <a:lstStyle/>
          <a:p>
            <a:endParaRPr lang="en-US"/>
          </a:p>
        </p:txBody>
      </p:sp>
      <p:sp>
        <p:nvSpPr>
          <p:cNvPr id="7" name="Slide Number Placeholder 6"/>
          <p:cNvSpPr>
            <a:spLocks noGrp="1"/>
          </p:cNvSpPr>
          <p:nvPr>
            <p:ph type="sldNum" sz="quarter" idx="12"/>
          </p:nvPr>
        </p:nvSpPr>
        <p:spPr>
          <a:xfrm>
            <a:off x="7882466" y="381001"/>
            <a:ext cx="667174" cy="365125"/>
          </a:xfrm>
        </p:spPr>
        <p:txBody>
          <a:bodyPr/>
          <a:lstStyle/>
          <a:p>
            <a:fld id="{B1DC7706-11BC-44B4-A8A5-E968EFE47FE7}" type="slidenum">
              <a:rPr lang="en-US" smtClean="0"/>
              <a:t>‹#›</a:t>
            </a:fld>
            <a:endParaRPr lang="en-US"/>
          </a:p>
        </p:txBody>
      </p:sp>
    </p:spTree>
    <p:extLst>
      <p:ext uri="{BB962C8B-B14F-4D97-AF65-F5344CB8AC3E}">
        <p14:creationId xmlns:p14="http://schemas.microsoft.com/office/powerpoint/2010/main" val="242914517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pic>
        <p:nvPicPr>
          <p:cNvPr id="15" name="Picture 14"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995862"/>
            <a:ext cx="9144000" cy="1862138"/>
          </a:xfrm>
          <a:prstGeom prst="rect">
            <a:avLst/>
          </a:prstGeom>
        </p:spPr>
      </p:pic>
      <p:sp>
        <p:nvSpPr>
          <p:cNvPr id="2" name="Title 1"/>
          <p:cNvSpPr>
            <a:spLocks noGrp="1"/>
          </p:cNvSpPr>
          <p:nvPr>
            <p:ph type="title"/>
          </p:nvPr>
        </p:nvSpPr>
        <p:spPr>
          <a:xfrm>
            <a:off x="768351" y="753534"/>
            <a:ext cx="7613650" cy="2756234"/>
          </a:xfrm>
        </p:spPr>
        <p:txBody>
          <a:bodyPr anchor="ctr"/>
          <a:lstStyle>
            <a:lvl1pPr algn="l">
              <a:defRPr sz="32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977899" y="3509768"/>
            <a:ext cx="7194552" cy="444443"/>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4" name="Text Placeholder 3"/>
          <p:cNvSpPr>
            <a:spLocks noGrp="1"/>
          </p:cNvSpPr>
          <p:nvPr>
            <p:ph type="body" sz="half" idx="2"/>
          </p:nvPr>
        </p:nvSpPr>
        <p:spPr>
          <a:xfrm>
            <a:off x="685800" y="4174597"/>
            <a:ext cx="7778752" cy="821265"/>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a:xfrm>
            <a:off x="5562176" y="381001"/>
            <a:ext cx="2183130" cy="365125"/>
          </a:xfrm>
        </p:spPr>
        <p:txBody>
          <a:bodyPr/>
          <a:lstStyle>
            <a:lvl1pPr algn="r">
              <a:defRPr/>
            </a:lvl1pPr>
          </a:lstStyle>
          <a:p>
            <a:fld id="{0E0DE6A2-1417-4667-942A-BC352C947E5C}" type="datetime1">
              <a:rPr lang="en-US" smtClean="0"/>
              <a:t>6/1/2024</a:t>
            </a:fld>
            <a:endParaRPr lang="en-US"/>
          </a:p>
        </p:txBody>
      </p:sp>
      <p:sp>
        <p:nvSpPr>
          <p:cNvPr id="6" name="Footer Placeholder 5"/>
          <p:cNvSpPr>
            <a:spLocks noGrp="1"/>
          </p:cNvSpPr>
          <p:nvPr>
            <p:ph type="ftr" sz="quarter" idx="11"/>
          </p:nvPr>
        </p:nvSpPr>
        <p:spPr>
          <a:xfrm>
            <a:off x="594360" y="379438"/>
            <a:ext cx="4830656" cy="365125"/>
          </a:xfrm>
        </p:spPr>
        <p:txBody>
          <a:bodyPr/>
          <a:lstStyle/>
          <a:p>
            <a:endParaRPr lang="en-US"/>
          </a:p>
        </p:txBody>
      </p:sp>
      <p:sp>
        <p:nvSpPr>
          <p:cNvPr id="7" name="Slide Number Placeholder 6"/>
          <p:cNvSpPr>
            <a:spLocks noGrp="1"/>
          </p:cNvSpPr>
          <p:nvPr>
            <p:ph type="sldNum" sz="quarter" idx="12"/>
          </p:nvPr>
        </p:nvSpPr>
        <p:spPr>
          <a:xfrm>
            <a:off x="7882466" y="381001"/>
            <a:ext cx="667174" cy="365125"/>
          </a:xfrm>
        </p:spPr>
        <p:txBody>
          <a:bodyPr/>
          <a:lstStyle/>
          <a:p>
            <a:fld id="{B1DC7706-11BC-44B4-A8A5-E968EFE47FE7}" type="slidenum">
              <a:rPr lang="en-US" smtClean="0"/>
              <a:t>‹#›</a:t>
            </a:fld>
            <a:endParaRPr lang="en-US"/>
          </a:p>
        </p:txBody>
      </p:sp>
      <p:sp>
        <p:nvSpPr>
          <p:cNvPr id="13" name="TextBox 12"/>
          <p:cNvSpPr txBox="1"/>
          <p:nvPr/>
        </p:nvSpPr>
        <p:spPr>
          <a:xfrm>
            <a:off x="231458" y="807720"/>
            <a:ext cx="4572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8146733" y="3021330"/>
            <a:ext cx="4572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181563022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pic>
        <p:nvPicPr>
          <p:cNvPr id="9" name="Picture 8"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995862"/>
            <a:ext cx="9144000" cy="1862138"/>
          </a:xfrm>
          <a:prstGeom prst="rect">
            <a:avLst/>
          </a:prstGeom>
        </p:spPr>
      </p:pic>
      <p:sp>
        <p:nvSpPr>
          <p:cNvPr id="2" name="Title 1"/>
          <p:cNvSpPr>
            <a:spLocks noGrp="1"/>
          </p:cNvSpPr>
          <p:nvPr>
            <p:ph type="title"/>
          </p:nvPr>
        </p:nvSpPr>
        <p:spPr>
          <a:xfrm>
            <a:off x="685800" y="1124702"/>
            <a:ext cx="7774782" cy="2511835"/>
          </a:xfrm>
        </p:spPr>
        <p:txBody>
          <a:bodyPr anchor="b"/>
          <a:lstStyle>
            <a:lvl1pPr algn="l">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685792" y="3648316"/>
            <a:ext cx="7773608" cy="99988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a:xfrm>
            <a:off x="5562176" y="378884"/>
            <a:ext cx="2183130" cy="365125"/>
          </a:xfrm>
        </p:spPr>
        <p:txBody>
          <a:bodyPr/>
          <a:lstStyle>
            <a:lvl1pPr algn="r">
              <a:defRPr/>
            </a:lvl1pPr>
          </a:lstStyle>
          <a:p>
            <a:fld id="{CA16A8B9-72A6-4D3E-8AFE-B3CC059BA52D}" type="datetime1">
              <a:rPr lang="en-US" smtClean="0"/>
              <a:t>6/1/2024</a:t>
            </a:fld>
            <a:endParaRPr lang="en-US"/>
          </a:p>
        </p:txBody>
      </p:sp>
      <p:sp>
        <p:nvSpPr>
          <p:cNvPr id="6" name="Footer Placeholder 5"/>
          <p:cNvSpPr>
            <a:spLocks noGrp="1"/>
          </p:cNvSpPr>
          <p:nvPr>
            <p:ph type="ftr" sz="quarter" idx="11"/>
          </p:nvPr>
        </p:nvSpPr>
        <p:spPr>
          <a:xfrm>
            <a:off x="594360" y="378884"/>
            <a:ext cx="4830656" cy="365125"/>
          </a:xfrm>
        </p:spPr>
        <p:txBody>
          <a:bodyPr/>
          <a:lstStyle/>
          <a:p>
            <a:endParaRPr lang="en-US"/>
          </a:p>
        </p:txBody>
      </p:sp>
      <p:sp>
        <p:nvSpPr>
          <p:cNvPr id="7" name="Slide Number Placeholder 6"/>
          <p:cNvSpPr>
            <a:spLocks noGrp="1"/>
          </p:cNvSpPr>
          <p:nvPr>
            <p:ph type="sldNum" sz="quarter" idx="12"/>
          </p:nvPr>
        </p:nvSpPr>
        <p:spPr>
          <a:xfrm>
            <a:off x="7882466" y="381001"/>
            <a:ext cx="667174" cy="365125"/>
          </a:xfrm>
        </p:spPr>
        <p:txBody>
          <a:bodyPr/>
          <a:lstStyle/>
          <a:p>
            <a:fld id="{B1DC7706-11BC-44B4-A8A5-E968EFE47FE7}" type="slidenum">
              <a:rPr lang="en-US" smtClean="0"/>
              <a:t>‹#›</a:t>
            </a:fld>
            <a:endParaRPr lang="en-US"/>
          </a:p>
        </p:txBody>
      </p:sp>
    </p:spTree>
    <p:extLst>
      <p:ext uri="{BB962C8B-B14F-4D97-AF65-F5344CB8AC3E}">
        <p14:creationId xmlns:p14="http://schemas.microsoft.com/office/powerpoint/2010/main" val="130714763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2171701" y="762000"/>
            <a:ext cx="6377939" cy="1303867"/>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594361" y="2202080"/>
            <a:ext cx="2560320"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8" name="Text Placeholder 3"/>
          <p:cNvSpPr>
            <a:spLocks noGrp="1"/>
          </p:cNvSpPr>
          <p:nvPr>
            <p:ph type="body" sz="half" idx="15"/>
          </p:nvPr>
        </p:nvSpPr>
        <p:spPr>
          <a:xfrm>
            <a:off x="594360" y="2904564"/>
            <a:ext cx="2560320" cy="335907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9" name="Text Placeholder 4"/>
          <p:cNvSpPr>
            <a:spLocks noGrp="1"/>
          </p:cNvSpPr>
          <p:nvPr>
            <p:ph type="body" sz="quarter" idx="3"/>
          </p:nvPr>
        </p:nvSpPr>
        <p:spPr>
          <a:xfrm>
            <a:off x="3302237" y="2201333"/>
            <a:ext cx="2560320"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0" name="Text Placeholder 3"/>
          <p:cNvSpPr>
            <a:spLocks noGrp="1"/>
          </p:cNvSpPr>
          <p:nvPr>
            <p:ph type="body" sz="half" idx="16"/>
          </p:nvPr>
        </p:nvSpPr>
        <p:spPr>
          <a:xfrm>
            <a:off x="3300781" y="2904068"/>
            <a:ext cx="2560320" cy="335957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1" name="Text Placeholder 4"/>
          <p:cNvSpPr>
            <a:spLocks noGrp="1"/>
          </p:cNvSpPr>
          <p:nvPr>
            <p:ph type="body" sz="quarter" idx="13"/>
          </p:nvPr>
        </p:nvSpPr>
        <p:spPr>
          <a:xfrm>
            <a:off x="5989319" y="2192866"/>
            <a:ext cx="2560320"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2" name="Text Placeholder 3"/>
          <p:cNvSpPr>
            <a:spLocks noGrp="1"/>
          </p:cNvSpPr>
          <p:nvPr>
            <p:ph type="body" sz="half" idx="17"/>
          </p:nvPr>
        </p:nvSpPr>
        <p:spPr>
          <a:xfrm>
            <a:off x="5989320" y="2904564"/>
            <a:ext cx="2560320" cy="335907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E6062BFC-F82E-4FE2-8979-A250FD647401}" type="datetime1">
              <a:rPr lang="en-US" smtClean="0"/>
              <a:t>6/1/2024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1DC7706-11BC-44B4-A8A5-E968EFE47FE7}" type="slidenum">
              <a:rPr lang="en-US" smtClean="0"/>
              <a:t>‹#›</a:t>
            </a:fld>
            <a:endParaRPr lang="en-US"/>
          </a:p>
        </p:txBody>
      </p:sp>
    </p:spTree>
    <p:extLst>
      <p:ext uri="{BB962C8B-B14F-4D97-AF65-F5344CB8AC3E}">
        <p14:creationId xmlns:p14="http://schemas.microsoft.com/office/powerpoint/2010/main" val="86279954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2171702" y="762000"/>
            <a:ext cx="6381984" cy="1295400"/>
          </a:xfrm>
        </p:spPr>
        <p:txBody>
          <a:bodyPr/>
          <a:lstStyle/>
          <a:p>
            <a:r>
              <a:rPr lang="en-US" smtClean="0"/>
              <a:t>Click to edit Master title style</a:t>
            </a:r>
            <a:endParaRPr lang="en-US" dirty="0"/>
          </a:p>
        </p:txBody>
      </p:sp>
      <p:sp>
        <p:nvSpPr>
          <p:cNvPr id="19" name="Text Placeholder 2"/>
          <p:cNvSpPr>
            <a:spLocks noGrp="1"/>
          </p:cNvSpPr>
          <p:nvPr>
            <p:ph type="body" idx="1"/>
          </p:nvPr>
        </p:nvSpPr>
        <p:spPr>
          <a:xfrm>
            <a:off x="594360" y="4113340"/>
            <a:ext cx="2560320"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0" name="Picture Placeholder 2"/>
          <p:cNvSpPr>
            <a:spLocks noGrp="1" noChangeAspect="1"/>
          </p:cNvSpPr>
          <p:nvPr>
            <p:ph type="pic" idx="15"/>
          </p:nvPr>
        </p:nvSpPr>
        <p:spPr>
          <a:xfrm>
            <a:off x="594360" y="2331720"/>
            <a:ext cx="2560320" cy="15073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1" name="Text Placeholder 3"/>
          <p:cNvSpPr>
            <a:spLocks noGrp="1"/>
          </p:cNvSpPr>
          <p:nvPr>
            <p:ph type="body" sz="half" idx="18"/>
          </p:nvPr>
        </p:nvSpPr>
        <p:spPr>
          <a:xfrm>
            <a:off x="594360" y="4796103"/>
            <a:ext cx="2560320" cy="1467537"/>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2" name="Text Placeholder 4"/>
          <p:cNvSpPr>
            <a:spLocks noGrp="1"/>
          </p:cNvSpPr>
          <p:nvPr>
            <p:ph type="body" sz="quarter" idx="3"/>
          </p:nvPr>
        </p:nvSpPr>
        <p:spPr>
          <a:xfrm>
            <a:off x="3291873" y="4113340"/>
            <a:ext cx="2560320"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3" name="Picture Placeholder 2"/>
          <p:cNvSpPr>
            <a:spLocks noGrp="1" noChangeAspect="1"/>
          </p:cNvSpPr>
          <p:nvPr>
            <p:ph type="pic" idx="21"/>
          </p:nvPr>
        </p:nvSpPr>
        <p:spPr>
          <a:xfrm>
            <a:off x="3291872" y="2331720"/>
            <a:ext cx="2560320" cy="1509862"/>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19"/>
          </p:nvPr>
        </p:nvSpPr>
        <p:spPr>
          <a:xfrm>
            <a:off x="3290858" y="4796102"/>
            <a:ext cx="2560320" cy="1467537"/>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5" name="Text Placeholder 4"/>
          <p:cNvSpPr>
            <a:spLocks noGrp="1"/>
          </p:cNvSpPr>
          <p:nvPr>
            <p:ph type="body" sz="quarter" idx="13"/>
          </p:nvPr>
        </p:nvSpPr>
        <p:spPr>
          <a:xfrm>
            <a:off x="5993365" y="4113340"/>
            <a:ext cx="2560320"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6" name="Picture Placeholder 2"/>
          <p:cNvSpPr>
            <a:spLocks noGrp="1" noChangeAspect="1"/>
          </p:cNvSpPr>
          <p:nvPr>
            <p:ph type="pic" idx="22"/>
          </p:nvPr>
        </p:nvSpPr>
        <p:spPr>
          <a:xfrm>
            <a:off x="5993364" y="2331721"/>
            <a:ext cx="2560320" cy="1508919"/>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7" name="Text Placeholder 3"/>
          <p:cNvSpPr>
            <a:spLocks noGrp="1"/>
          </p:cNvSpPr>
          <p:nvPr>
            <p:ph type="body" sz="half" idx="20"/>
          </p:nvPr>
        </p:nvSpPr>
        <p:spPr>
          <a:xfrm>
            <a:off x="5993272" y="4796100"/>
            <a:ext cx="2560320" cy="1467537"/>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EFE2DDB1-1619-467E-9560-A05E65CFB33F}" type="datetime1">
              <a:rPr lang="en-US" smtClean="0"/>
              <a:t>6/1/2024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1DC7706-11BC-44B4-A8A5-E968EFE47FE7}" type="slidenum">
              <a:rPr lang="en-US" smtClean="0"/>
              <a:t>‹#›</a:t>
            </a:fld>
            <a:endParaRPr lang="en-US"/>
          </a:p>
        </p:txBody>
      </p:sp>
    </p:spTree>
    <p:extLst>
      <p:ext uri="{BB962C8B-B14F-4D97-AF65-F5344CB8AC3E}">
        <p14:creationId xmlns:p14="http://schemas.microsoft.com/office/powerpoint/2010/main" val="137598272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594360" y="2194560"/>
            <a:ext cx="7955280" cy="406908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6DCB697-7DBC-40B3-B922-4E3F0C58E433}" type="datetime1">
              <a:rPr lang="en-US" smtClean="0"/>
              <a:t>6/1/2024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1DC7706-11BC-44B4-A8A5-E968EFE47FE7}" type="slidenum">
              <a:rPr lang="en-US" smtClean="0"/>
              <a:t>‹#›</a:t>
            </a:fld>
            <a:endParaRPr lang="en-US"/>
          </a:p>
        </p:txBody>
      </p:sp>
    </p:spTree>
    <p:extLst>
      <p:ext uri="{BB962C8B-B14F-4D97-AF65-F5344CB8AC3E}">
        <p14:creationId xmlns:p14="http://schemas.microsoft.com/office/powerpoint/2010/main" val="268987815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pic>
        <p:nvPicPr>
          <p:cNvPr id="8" name="Picture 7"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995862"/>
            <a:ext cx="9144000" cy="1862138"/>
          </a:xfrm>
          <a:prstGeom prst="rect">
            <a:avLst/>
          </a:prstGeom>
        </p:spPr>
      </p:pic>
      <p:sp>
        <p:nvSpPr>
          <p:cNvPr id="2" name="Vertical Title 1"/>
          <p:cNvSpPr>
            <a:spLocks noGrp="1"/>
          </p:cNvSpPr>
          <p:nvPr>
            <p:ph type="title" orient="vert"/>
          </p:nvPr>
        </p:nvSpPr>
        <p:spPr>
          <a:xfrm>
            <a:off x="7006590" y="747183"/>
            <a:ext cx="1543050" cy="4248675"/>
          </a:xfrm>
        </p:spPr>
        <p:txBody>
          <a:bodyPr vert="eaVert"/>
          <a:lstStyle>
            <a:lvl1pPr algn="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594360" y="746126"/>
            <a:ext cx="6278035" cy="4249732"/>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5562176" y="381001"/>
            <a:ext cx="2183130" cy="365125"/>
          </a:xfrm>
        </p:spPr>
        <p:txBody>
          <a:bodyPr/>
          <a:lstStyle>
            <a:lvl1pPr algn="r">
              <a:defRPr/>
            </a:lvl1pPr>
          </a:lstStyle>
          <a:p>
            <a:fld id="{2385682D-173A-46F4-A11D-A041EDFA570A}" type="datetime1">
              <a:rPr lang="en-US" smtClean="0"/>
              <a:t>6/1/2024</a:t>
            </a:fld>
            <a:endParaRPr lang="en-US"/>
          </a:p>
        </p:txBody>
      </p:sp>
      <p:sp>
        <p:nvSpPr>
          <p:cNvPr id="5" name="Footer Placeholder 4"/>
          <p:cNvSpPr>
            <a:spLocks noGrp="1"/>
          </p:cNvSpPr>
          <p:nvPr>
            <p:ph type="ftr" sz="quarter" idx="11"/>
          </p:nvPr>
        </p:nvSpPr>
        <p:spPr>
          <a:xfrm>
            <a:off x="594360" y="381001"/>
            <a:ext cx="4830656" cy="365125"/>
          </a:xfrm>
        </p:spPr>
        <p:txBody>
          <a:bodyPr/>
          <a:lstStyle/>
          <a:p>
            <a:endParaRPr lang="en-US"/>
          </a:p>
        </p:txBody>
      </p:sp>
      <p:sp>
        <p:nvSpPr>
          <p:cNvPr id="6" name="Slide Number Placeholder 5"/>
          <p:cNvSpPr>
            <a:spLocks noGrp="1"/>
          </p:cNvSpPr>
          <p:nvPr>
            <p:ph type="sldNum" sz="quarter" idx="12"/>
          </p:nvPr>
        </p:nvSpPr>
        <p:spPr>
          <a:xfrm>
            <a:off x="7882466" y="381001"/>
            <a:ext cx="667174" cy="365125"/>
          </a:xfrm>
        </p:spPr>
        <p:txBody>
          <a:bodyPr/>
          <a:lstStyle/>
          <a:p>
            <a:fld id="{B1DC7706-11BC-44B4-A8A5-E968EFE47FE7}" type="slidenum">
              <a:rPr lang="en-US" smtClean="0"/>
              <a:t>‹#›</a:t>
            </a:fld>
            <a:endParaRPr lang="en-US"/>
          </a:p>
        </p:txBody>
      </p:sp>
    </p:spTree>
    <p:extLst>
      <p:ext uri="{BB962C8B-B14F-4D97-AF65-F5344CB8AC3E}">
        <p14:creationId xmlns:p14="http://schemas.microsoft.com/office/powerpoint/2010/main" val="10558231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8" name="Picture 7" descr="C2-HD-TOP.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9144000" cy="1081088"/>
          </a:xfrm>
          <a:prstGeom prst="rect">
            <a:avLst/>
          </a:prstGeom>
        </p:spPr>
      </p:pic>
      <p:sp>
        <p:nvSpPr>
          <p:cNvPr id="2" name="Title Placeholder 1"/>
          <p:cNvSpPr>
            <a:spLocks noGrp="1"/>
          </p:cNvSpPr>
          <p:nvPr>
            <p:ph type="title"/>
          </p:nvPr>
        </p:nvSpPr>
        <p:spPr>
          <a:xfrm>
            <a:off x="2171700" y="764373"/>
            <a:ext cx="6377940" cy="1293028"/>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594360" y="2194560"/>
            <a:ext cx="7955280" cy="4069080"/>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412230" y="6356351"/>
            <a:ext cx="213741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C580E66B-DF3B-4FB5-B5A6-B5950B1FC7EE}" type="datetime1">
              <a:rPr lang="en-US" smtClean="0"/>
              <a:t>6/1/2024</a:t>
            </a:fld>
            <a:endParaRPr lang="en-US"/>
          </a:p>
        </p:txBody>
      </p:sp>
      <p:sp>
        <p:nvSpPr>
          <p:cNvPr id="5" name="Footer Placeholder 4"/>
          <p:cNvSpPr>
            <a:spLocks noGrp="1"/>
          </p:cNvSpPr>
          <p:nvPr>
            <p:ph type="ftr" sz="quarter" idx="3"/>
          </p:nvPr>
        </p:nvSpPr>
        <p:spPr>
          <a:xfrm>
            <a:off x="594360" y="6355846"/>
            <a:ext cx="568071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72250" y="381001"/>
            <a:ext cx="197739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B1DC7706-11BC-44B4-A8A5-E968EFE47FE7}" type="slidenum">
              <a:rPr lang="en-US" smtClean="0"/>
              <a:t>‹#›</a:t>
            </a:fld>
            <a:endParaRPr lang="en-US"/>
          </a:p>
        </p:txBody>
      </p:sp>
    </p:spTree>
    <p:extLst>
      <p:ext uri="{BB962C8B-B14F-4D97-AF65-F5344CB8AC3E}">
        <p14:creationId xmlns:p14="http://schemas.microsoft.com/office/powerpoint/2010/main" val="1677887530"/>
      </p:ext>
    </p:extLst>
  </p:cSld>
  <p:clrMap bg1="lt1" tx1="dk1" bg2="lt2" tx2="dk2" accent1="accent1" accent2="accent2" accent3="accent3" accent4="accent4" accent5="accent5" accent6="accent6" hlink="hlink" folHlink="folHlink"/>
  <p:sldLayoutIdLst>
    <p:sldLayoutId id="2147483834" r:id="rId1"/>
    <p:sldLayoutId id="2147483835" r:id="rId2"/>
    <p:sldLayoutId id="2147483836" r:id="rId3"/>
    <p:sldLayoutId id="2147483837" r:id="rId4"/>
    <p:sldLayoutId id="2147483838" r:id="rId5"/>
    <p:sldLayoutId id="2147483839" r:id="rId6"/>
    <p:sldLayoutId id="2147483840" r:id="rId7"/>
    <p:sldLayoutId id="2147483841" r:id="rId8"/>
    <p:sldLayoutId id="2147483842" r:id="rId9"/>
    <p:sldLayoutId id="2147483843" r:id="rId10"/>
    <p:sldLayoutId id="2147483844" r:id="rId11"/>
    <p:sldLayoutId id="2147483845" r:id="rId12"/>
    <p:sldLayoutId id="2147483846" r:id="rId13"/>
    <p:sldLayoutId id="2147483847" r:id="rId14"/>
    <p:sldLayoutId id="2147483848" r:id="rId15"/>
    <p:sldLayoutId id="2147483849" r:id="rId16"/>
    <p:sldLayoutId id="2147483850" r:id="rId17"/>
  </p:sldLayoutIdLst>
  <p:hf hdr="0" ftr="0" dt="0"/>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pPr algn="ctr"/>
            <a:r>
              <a:rPr lang="en-US" b="1" dirty="0">
                <a:latin typeface="Arial" panose="020B0604020202020204" pitchFamily="34" charset="0"/>
                <a:cs typeface="Arial" panose="020B0604020202020204" pitchFamily="34" charset="0"/>
              </a:rPr>
              <a:t>RESEARCH METHODS AND TECHNICAL WRITING </a:t>
            </a:r>
            <a:br>
              <a:rPr lang="en-US" b="1" dirty="0">
                <a:latin typeface="Arial" panose="020B0604020202020204" pitchFamily="34" charset="0"/>
                <a:cs typeface="Arial" panose="020B0604020202020204" pitchFamily="34" charset="0"/>
              </a:rPr>
            </a:br>
            <a:r>
              <a:rPr lang="en-US" b="1" dirty="0">
                <a:latin typeface="Arial" panose="020B0604020202020204" pitchFamily="34" charset="0"/>
                <a:cs typeface="Arial" panose="020B0604020202020204" pitchFamily="34" charset="0"/>
              </a:rPr>
              <a:t>BAR 301</a:t>
            </a:r>
            <a:endParaRPr lang="en-US" dirty="0"/>
          </a:p>
        </p:txBody>
      </p:sp>
      <p:sp>
        <p:nvSpPr>
          <p:cNvPr id="3" name="Subtitle 2"/>
          <p:cNvSpPr>
            <a:spLocks noGrp="1"/>
          </p:cNvSpPr>
          <p:nvPr>
            <p:ph type="subTitle" idx="1"/>
          </p:nvPr>
        </p:nvSpPr>
        <p:spPr>
          <a:xfrm>
            <a:off x="914400" y="3791227"/>
            <a:ext cx="7315200" cy="1430130"/>
          </a:xfrm>
        </p:spPr>
        <p:txBody>
          <a:bodyPr>
            <a:normAutofit/>
          </a:bodyPr>
          <a:lstStyle/>
          <a:p>
            <a:pPr algn="ctr"/>
            <a:r>
              <a:rPr lang="en-US" sz="2800" b="1" dirty="0">
                <a:latin typeface="Arial" panose="020B0604020202020204" pitchFamily="34" charset="0"/>
                <a:cs typeface="Arial" panose="020B0604020202020204" pitchFamily="34" charset="0"/>
              </a:rPr>
              <a:t>WEEK </a:t>
            </a:r>
            <a:r>
              <a:rPr lang="en-US" sz="2800" b="1" dirty="0" smtClean="0">
                <a:latin typeface="Arial" panose="020B0604020202020204" pitchFamily="34" charset="0"/>
                <a:cs typeface="Arial" panose="020B0604020202020204" pitchFamily="34" charset="0"/>
              </a:rPr>
              <a:t>11: </a:t>
            </a:r>
            <a:r>
              <a:rPr lang="en-US" sz="2800" b="1" dirty="0"/>
              <a:t>RESEARCH ETHICS </a:t>
            </a:r>
            <a:endParaRPr lang="en-US" sz="2800" b="1" dirty="0" smtClean="0"/>
          </a:p>
          <a:p>
            <a:pPr algn="ctr"/>
            <a:r>
              <a:rPr lang="en-US" b="1" dirty="0" smtClean="0">
                <a:latin typeface="Arial" panose="020B0604020202020204" pitchFamily="34" charset="0"/>
                <a:cs typeface="Arial" panose="020B0604020202020204" pitchFamily="34" charset="0"/>
              </a:rPr>
              <a:t>BY </a:t>
            </a:r>
            <a:endParaRPr lang="en-US" b="1" dirty="0">
              <a:latin typeface="Arial" panose="020B0604020202020204" pitchFamily="34" charset="0"/>
              <a:cs typeface="Arial" panose="020B0604020202020204" pitchFamily="34" charset="0"/>
            </a:endParaRPr>
          </a:p>
          <a:p>
            <a:pPr algn="ctr"/>
            <a:r>
              <a:rPr lang="en-US" b="1" dirty="0">
                <a:latin typeface="Arial" panose="020B0604020202020204" pitchFamily="34" charset="0"/>
                <a:cs typeface="Arial" panose="020B0604020202020204" pitchFamily="34" charset="0"/>
              </a:rPr>
              <a:t>Dr. Julius Kahuthia </a:t>
            </a:r>
            <a:r>
              <a:rPr lang="en-US" b="1" dirty="0" err="1">
                <a:latin typeface="Arial" panose="020B0604020202020204" pitchFamily="34" charset="0"/>
                <a:cs typeface="Arial" panose="020B0604020202020204" pitchFamily="34" charset="0"/>
              </a:rPr>
              <a:t>Mwangi</a:t>
            </a:r>
            <a:endParaRPr lang="en-US"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3943466"/>
      </p:ext>
    </p:extLst>
  </p:cSld>
  <p:clrMapOvr>
    <a:masterClrMapping/>
  </p:clrMapOvr>
  <mc:AlternateContent xmlns:mc="http://schemas.openxmlformats.org/markup-compatibility/2006">
    <mc:Choice xmlns:p14="http://schemas.microsoft.com/office/powerpoint/2010/main" Requires="p14">
      <p:transition spd="slow" p14:dur="4000">
        <p:wedge/>
      </p:transition>
    </mc:Choice>
    <mc:Fallback>
      <p:transition spd="slow">
        <p:wedg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dirty="0" smtClean="0">
                <a:latin typeface="Arial" panose="020B0604020202020204" pitchFamily="34" charset="0"/>
                <a:cs typeface="Arial" panose="020B0604020202020204" pitchFamily="34" charset="0"/>
              </a:rPr>
              <a:t>Expected learning outcomes</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lstStyle/>
          <a:p>
            <a:pPr marL="0" indent="0" algn="just">
              <a:lnSpc>
                <a:spcPct val="200000"/>
              </a:lnSpc>
              <a:buNone/>
            </a:pPr>
            <a:r>
              <a:rPr lang="en-US" dirty="0" smtClean="0">
                <a:latin typeface="Arial" panose="020B0604020202020204" pitchFamily="34" charset="0"/>
                <a:cs typeface="Arial" panose="020B0604020202020204" pitchFamily="34" charset="0"/>
              </a:rPr>
              <a:t>By the end of this lesson, you should be able to;</a:t>
            </a:r>
          </a:p>
          <a:p>
            <a:pPr algn="just">
              <a:lnSpc>
                <a:spcPct val="200000"/>
              </a:lnSpc>
              <a:buFont typeface="Wingdings" panose="05000000000000000000" pitchFamily="2" charset="2"/>
              <a:buChar char="Ø"/>
            </a:pPr>
            <a:r>
              <a:rPr lang="en-US" dirty="0" smtClean="0">
                <a:latin typeface="Arial" panose="020B0604020202020204" pitchFamily="34" charset="0"/>
                <a:cs typeface="Arial" panose="020B0604020202020204" pitchFamily="34" charset="0"/>
              </a:rPr>
              <a:t>Apply the key </a:t>
            </a:r>
            <a:r>
              <a:rPr lang="en-US" dirty="0">
                <a:latin typeface="Arial" panose="020B0604020202020204" pitchFamily="34" charset="0"/>
                <a:cs typeface="Arial" panose="020B0604020202020204" pitchFamily="34" charset="0"/>
              </a:rPr>
              <a:t>principles in research </a:t>
            </a:r>
            <a:r>
              <a:rPr lang="en-US" dirty="0" smtClean="0">
                <a:latin typeface="Arial" panose="020B0604020202020204" pitchFamily="34" charset="0"/>
                <a:cs typeface="Arial" panose="020B0604020202020204" pitchFamily="34" charset="0"/>
              </a:rPr>
              <a:t>ethics in your research.</a:t>
            </a:r>
          </a:p>
          <a:p>
            <a:pPr algn="just">
              <a:lnSpc>
                <a:spcPct val="200000"/>
              </a:lnSpc>
              <a:buFont typeface="Wingdings" panose="05000000000000000000" pitchFamily="2" charset="2"/>
              <a:buChar char="Ø"/>
            </a:pPr>
            <a:r>
              <a:rPr lang="en-US" dirty="0" smtClean="0">
                <a:latin typeface="Arial" panose="020B0604020202020204" pitchFamily="34" charset="0"/>
                <a:cs typeface="Arial" panose="020B0604020202020204" pitchFamily="34" charset="0"/>
              </a:rPr>
              <a:t>Carry out an ethical research.</a:t>
            </a:r>
          </a:p>
          <a:p>
            <a:pPr algn="just">
              <a:lnSpc>
                <a:spcPct val="200000"/>
              </a:lnSpc>
              <a:buFont typeface="Wingdings" panose="05000000000000000000" pitchFamily="2" charset="2"/>
              <a:buChar char="Ø"/>
            </a:pPr>
            <a:r>
              <a:rPr lang="en-US" dirty="0" smtClean="0">
                <a:latin typeface="Arial" panose="020B0604020202020204" pitchFamily="34" charset="0"/>
                <a:cs typeface="Arial" panose="020B0604020202020204" pitchFamily="34" charset="0"/>
              </a:rPr>
              <a:t>Avoid unethical practices in your research work. </a:t>
            </a:r>
          </a:p>
        </p:txBody>
      </p:sp>
      <p:sp>
        <p:nvSpPr>
          <p:cNvPr id="4" name="Slide Number Placeholder 3"/>
          <p:cNvSpPr>
            <a:spLocks noGrp="1"/>
          </p:cNvSpPr>
          <p:nvPr>
            <p:ph type="sldNum" sz="quarter" idx="12"/>
          </p:nvPr>
        </p:nvSpPr>
        <p:spPr/>
        <p:txBody>
          <a:bodyPr/>
          <a:lstStyle/>
          <a:p>
            <a:fld id="{B1DC7706-11BC-44B4-A8A5-E968EFE47FE7}" type="slidenum">
              <a:rPr lang="en-US" smtClean="0"/>
              <a:t>2</a:t>
            </a:fld>
            <a:endParaRPr lang="en-US"/>
          </a:p>
        </p:txBody>
      </p:sp>
    </p:spTree>
    <p:extLst>
      <p:ext uri="{BB962C8B-B14F-4D97-AF65-F5344CB8AC3E}">
        <p14:creationId xmlns:p14="http://schemas.microsoft.com/office/powerpoint/2010/main" val="427978997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origami"/>
      </p:transition>
    </mc:Choice>
    <mc:Fallback>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latin typeface="Arial" panose="020B0604020202020204" pitchFamily="34" charset="0"/>
                <a:cs typeface="Arial" panose="020B0604020202020204" pitchFamily="34" charset="0"/>
              </a:rPr>
              <a:t>Part one</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lstStyle/>
          <a:p>
            <a:pPr algn="just">
              <a:lnSpc>
                <a:spcPct val="150000"/>
              </a:lnSpc>
              <a:buFont typeface="Wingdings" panose="05000000000000000000" pitchFamily="2" charset="2"/>
              <a:buChar char="v"/>
            </a:pPr>
            <a:r>
              <a:rPr lang="en-US" dirty="0" smtClean="0">
                <a:latin typeface="Arial" panose="020B0604020202020204" pitchFamily="34" charset="0"/>
                <a:cs typeface="Arial" panose="020B0604020202020204" pitchFamily="34" charset="0"/>
              </a:rPr>
              <a:t>Introduction </a:t>
            </a:r>
          </a:p>
          <a:p>
            <a:pPr algn="just">
              <a:lnSpc>
                <a:spcPct val="150000"/>
              </a:lnSpc>
              <a:buFont typeface="Wingdings" panose="05000000000000000000" pitchFamily="2" charset="2"/>
              <a:buChar char="v"/>
            </a:pPr>
            <a:r>
              <a:rPr lang="en-US" dirty="0">
                <a:latin typeface="Arial" panose="020B0604020202020204" pitchFamily="34" charset="0"/>
                <a:cs typeface="Arial" panose="020B0604020202020204" pitchFamily="34" charset="0"/>
              </a:rPr>
              <a:t>Key principles in research </a:t>
            </a:r>
            <a:r>
              <a:rPr lang="en-US" dirty="0" smtClean="0">
                <a:latin typeface="Arial" panose="020B0604020202020204" pitchFamily="34" charset="0"/>
                <a:cs typeface="Arial" panose="020B0604020202020204" pitchFamily="34" charset="0"/>
              </a:rPr>
              <a:t>ethics</a:t>
            </a:r>
            <a:endParaRPr lang="en-US" dirty="0">
              <a:latin typeface="Arial" panose="020B0604020202020204" pitchFamily="34" charset="0"/>
              <a:cs typeface="Arial" panose="020B0604020202020204" pitchFamily="34" charset="0"/>
            </a:endParaRPr>
          </a:p>
          <a:p>
            <a:pPr algn="just">
              <a:lnSpc>
                <a:spcPct val="150000"/>
              </a:lnSpc>
              <a:buFont typeface="Wingdings" panose="05000000000000000000" pitchFamily="2" charset="2"/>
              <a:buChar char="v"/>
            </a:pPr>
            <a:r>
              <a:rPr lang="en-US" dirty="0" smtClean="0">
                <a:latin typeface="Arial" panose="020B0604020202020204" pitchFamily="34" charset="0"/>
                <a:cs typeface="Arial" panose="020B0604020202020204" pitchFamily="34" charset="0"/>
              </a:rPr>
              <a:t>Research </a:t>
            </a:r>
            <a:r>
              <a:rPr lang="en-US" dirty="0">
                <a:latin typeface="Arial" panose="020B0604020202020204" pitchFamily="34" charset="0"/>
                <a:cs typeface="Arial" panose="020B0604020202020204" pitchFamily="34" charset="0"/>
              </a:rPr>
              <a:t>Ethical </a:t>
            </a:r>
            <a:r>
              <a:rPr lang="en-US" dirty="0" smtClean="0">
                <a:latin typeface="Arial" panose="020B0604020202020204" pitchFamily="34" charset="0"/>
                <a:cs typeface="Arial" panose="020B0604020202020204" pitchFamily="34" charset="0"/>
              </a:rPr>
              <a:t>Guidelines</a:t>
            </a:r>
          </a:p>
          <a:p>
            <a:pPr algn="just">
              <a:lnSpc>
                <a:spcPct val="150000"/>
              </a:lnSpc>
              <a:buFont typeface="Wingdings" panose="05000000000000000000" pitchFamily="2" charset="2"/>
              <a:buChar char="v"/>
            </a:pPr>
            <a:r>
              <a:rPr lang="en-US" dirty="0">
                <a:latin typeface="Arial" panose="020B0604020202020204" pitchFamily="34" charset="0"/>
                <a:cs typeface="Arial" panose="020B0604020202020204" pitchFamily="34" charset="0"/>
              </a:rPr>
              <a:t>Common Ethical Issues in Research</a:t>
            </a:r>
          </a:p>
        </p:txBody>
      </p:sp>
      <p:sp>
        <p:nvSpPr>
          <p:cNvPr id="4" name="Slide Number Placeholder 3"/>
          <p:cNvSpPr>
            <a:spLocks noGrp="1"/>
          </p:cNvSpPr>
          <p:nvPr>
            <p:ph type="sldNum" sz="quarter" idx="12"/>
          </p:nvPr>
        </p:nvSpPr>
        <p:spPr/>
        <p:txBody>
          <a:bodyPr/>
          <a:lstStyle/>
          <a:p>
            <a:fld id="{B1DC7706-11BC-44B4-A8A5-E968EFE47FE7}" type="slidenum">
              <a:rPr lang="en-US" smtClean="0"/>
              <a:t>3</a:t>
            </a:fld>
            <a:endParaRPr lang="en-US"/>
          </a:p>
        </p:txBody>
      </p:sp>
    </p:spTree>
    <p:extLst>
      <p:ext uri="{BB962C8B-B14F-4D97-AF65-F5344CB8AC3E}">
        <p14:creationId xmlns:p14="http://schemas.microsoft.com/office/powerpoint/2010/main" val="351884577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prestige"/>
      </p:transition>
    </mc:Choice>
    <mc:Fallback>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latin typeface="Arial" panose="020B0604020202020204" pitchFamily="34" charset="0"/>
                <a:cs typeface="Arial" panose="020B0604020202020204" pitchFamily="34" charset="0"/>
              </a:rPr>
              <a:t>Introduction </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lstStyle/>
          <a:p>
            <a:pPr algn="just">
              <a:lnSpc>
                <a:spcPct val="150000"/>
              </a:lnSpc>
              <a:buFont typeface="Wingdings" panose="05000000000000000000" pitchFamily="2" charset="2"/>
              <a:buChar char="§"/>
            </a:pPr>
            <a:r>
              <a:rPr lang="en-US" dirty="0">
                <a:latin typeface="Arial" panose="020B0604020202020204" pitchFamily="34" charset="0"/>
                <a:cs typeface="Arial" panose="020B0604020202020204" pitchFamily="34" charset="0"/>
              </a:rPr>
              <a:t>Ethics in research refers to the principles and guidelines that govern the conduct of scientific inquiry to ensure the protection of participants, the integrity of the research process, and the responsible use of knowledge. </a:t>
            </a:r>
            <a:endParaRPr lang="en-US" dirty="0" smtClean="0">
              <a:latin typeface="Arial" panose="020B0604020202020204" pitchFamily="34" charset="0"/>
              <a:cs typeface="Arial" panose="020B0604020202020204" pitchFamily="34" charset="0"/>
            </a:endParaRPr>
          </a:p>
          <a:p>
            <a:pPr algn="just">
              <a:lnSpc>
                <a:spcPct val="150000"/>
              </a:lnSpc>
              <a:buFont typeface="Wingdings" panose="05000000000000000000" pitchFamily="2" charset="2"/>
              <a:buChar char="§"/>
            </a:pPr>
            <a:r>
              <a:rPr lang="en-US" dirty="0" smtClean="0">
                <a:latin typeface="Arial" panose="020B0604020202020204" pitchFamily="34" charset="0"/>
                <a:cs typeface="Arial" panose="020B0604020202020204" pitchFamily="34" charset="0"/>
              </a:rPr>
              <a:t>Ethical </a:t>
            </a:r>
            <a:r>
              <a:rPr lang="en-US" dirty="0">
                <a:latin typeface="Arial" panose="020B0604020202020204" pitchFamily="34" charset="0"/>
                <a:cs typeface="Arial" panose="020B0604020202020204" pitchFamily="34" charset="0"/>
              </a:rPr>
              <a:t>research practices are designed to ensure that the research is conducted in a manner that is respectful, fair, and accountable.</a:t>
            </a:r>
          </a:p>
          <a:p>
            <a:pPr algn="just">
              <a:lnSpc>
                <a:spcPct val="150000"/>
              </a:lnSpc>
              <a:buFont typeface="Wingdings" panose="05000000000000000000" pitchFamily="2" charset="2"/>
              <a:buChar char="§"/>
            </a:pP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B1DC7706-11BC-44B4-A8A5-E968EFE47FE7}" type="slidenum">
              <a:rPr lang="en-US" smtClean="0"/>
              <a:t>4</a:t>
            </a:fld>
            <a:endParaRPr lang="en-US"/>
          </a:p>
        </p:txBody>
      </p:sp>
    </p:spTree>
    <p:extLst>
      <p:ext uri="{BB962C8B-B14F-4D97-AF65-F5344CB8AC3E}">
        <p14:creationId xmlns:p14="http://schemas.microsoft.com/office/powerpoint/2010/main" val="2159545017"/>
      </p:ext>
    </p:extLst>
  </p:cSld>
  <p:clrMapOvr>
    <a:masterClrMapping/>
  </p:clrMapOvr>
  <mc:AlternateContent xmlns:mc="http://schemas.openxmlformats.org/markup-compatibility/2006">
    <mc:Choice xmlns:p14="http://schemas.microsoft.com/office/powerpoint/2010/main" Requires="p14">
      <p:transition spd="slow" p14:dur="4000">
        <p14:pan dir="d"/>
      </p:transition>
    </mc:Choice>
    <mc:Fallback>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38470" y="764373"/>
            <a:ext cx="7211170" cy="1293028"/>
          </a:xfrm>
        </p:spPr>
        <p:txBody>
          <a:bodyPr/>
          <a:lstStyle/>
          <a:p>
            <a:pPr algn="ctr"/>
            <a:r>
              <a:rPr lang="en-US" dirty="0">
                <a:latin typeface="Arial" panose="020B0604020202020204" pitchFamily="34" charset="0"/>
                <a:cs typeface="Arial" panose="020B0604020202020204" pitchFamily="34" charset="0"/>
              </a:rPr>
              <a:t>Key principles in research ethics</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fontScale="92500" lnSpcReduction="10000"/>
          </a:bodyPr>
          <a:lstStyle/>
          <a:p>
            <a:pPr marL="0" indent="0" algn="just">
              <a:lnSpc>
                <a:spcPct val="150000"/>
              </a:lnSpc>
              <a:buNone/>
            </a:pPr>
            <a:r>
              <a:rPr lang="en-US" b="1" dirty="0">
                <a:latin typeface="Arial" panose="020B0604020202020204" pitchFamily="34" charset="0"/>
                <a:cs typeface="Arial" panose="020B0604020202020204" pitchFamily="34" charset="0"/>
              </a:rPr>
              <a:t>1. Respect for Persons</a:t>
            </a:r>
            <a:endParaRPr lang="en-US" dirty="0">
              <a:latin typeface="Arial" panose="020B0604020202020204" pitchFamily="34" charset="0"/>
              <a:cs typeface="Arial" panose="020B0604020202020204" pitchFamily="34" charset="0"/>
            </a:endParaRPr>
          </a:p>
          <a:p>
            <a:pPr lvl="0" algn="just">
              <a:lnSpc>
                <a:spcPct val="150000"/>
              </a:lnSpc>
              <a:buFont typeface="Wingdings" panose="05000000000000000000" pitchFamily="2" charset="2"/>
              <a:buChar char="Ø"/>
            </a:pPr>
            <a:r>
              <a:rPr lang="en-US" b="1" dirty="0">
                <a:latin typeface="Arial" panose="020B0604020202020204" pitchFamily="34" charset="0"/>
                <a:cs typeface="Arial" panose="020B0604020202020204" pitchFamily="34" charset="0"/>
              </a:rPr>
              <a:t>Informed Consent</a:t>
            </a:r>
            <a:r>
              <a:rPr lang="en-US" dirty="0">
                <a:latin typeface="Arial" panose="020B0604020202020204" pitchFamily="34" charset="0"/>
                <a:cs typeface="Arial" panose="020B0604020202020204" pitchFamily="34" charset="0"/>
              </a:rPr>
              <a:t>: Participants must be fully informed about the research and consent to participate voluntarily.</a:t>
            </a:r>
          </a:p>
          <a:p>
            <a:pPr lvl="0" algn="just">
              <a:lnSpc>
                <a:spcPct val="150000"/>
              </a:lnSpc>
              <a:buFont typeface="Wingdings" panose="05000000000000000000" pitchFamily="2" charset="2"/>
              <a:buChar char="Ø"/>
            </a:pPr>
            <a:r>
              <a:rPr lang="en-US" b="1" dirty="0">
                <a:latin typeface="Arial" panose="020B0604020202020204" pitchFamily="34" charset="0"/>
                <a:cs typeface="Arial" panose="020B0604020202020204" pitchFamily="34" charset="0"/>
              </a:rPr>
              <a:t>Autonomy</a:t>
            </a:r>
            <a:r>
              <a:rPr lang="en-US" dirty="0">
                <a:latin typeface="Arial" panose="020B0604020202020204" pitchFamily="34" charset="0"/>
                <a:cs typeface="Arial" panose="020B0604020202020204" pitchFamily="34" charset="0"/>
              </a:rPr>
              <a:t>: Respect the decision-making capabilities of individuals and protect those with diminished autonomy</a:t>
            </a:r>
            <a:r>
              <a:rPr lang="en-US" dirty="0" smtClean="0">
                <a:latin typeface="Arial" panose="020B0604020202020204" pitchFamily="34" charset="0"/>
                <a:cs typeface="Arial" panose="020B0604020202020204" pitchFamily="34" charset="0"/>
              </a:rPr>
              <a:t>.</a:t>
            </a:r>
          </a:p>
          <a:p>
            <a:pPr algn="just">
              <a:lnSpc>
                <a:spcPct val="150000"/>
              </a:lnSpc>
              <a:buFont typeface="Wingdings" panose="05000000000000000000" pitchFamily="2" charset="2"/>
              <a:buChar char="Ø"/>
            </a:pPr>
            <a:r>
              <a:rPr lang="en-US" dirty="0">
                <a:latin typeface="Arial" panose="020B0604020202020204" pitchFamily="34" charset="0"/>
                <a:cs typeface="Arial" panose="020B0604020202020204" pitchFamily="34" charset="0"/>
              </a:rPr>
              <a:t>All participants in research must take part voluntarily, free from any coercion or undue influence, and their rights, dignity and autonomy should be respected and appropriately protected.</a:t>
            </a:r>
          </a:p>
          <a:p>
            <a:pPr lvl="0"/>
            <a:endParaRPr lang="en-US" dirty="0"/>
          </a:p>
        </p:txBody>
      </p:sp>
      <p:sp>
        <p:nvSpPr>
          <p:cNvPr id="4" name="Slide Number Placeholder 3"/>
          <p:cNvSpPr>
            <a:spLocks noGrp="1"/>
          </p:cNvSpPr>
          <p:nvPr>
            <p:ph type="sldNum" sz="quarter" idx="12"/>
          </p:nvPr>
        </p:nvSpPr>
        <p:spPr/>
        <p:txBody>
          <a:bodyPr/>
          <a:lstStyle/>
          <a:p>
            <a:fld id="{B1DC7706-11BC-44B4-A8A5-E968EFE47FE7}" type="slidenum">
              <a:rPr lang="en-US" smtClean="0"/>
              <a:t>5</a:t>
            </a:fld>
            <a:endParaRPr lang="en-US"/>
          </a:p>
        </p:txBody>
      </p:sp>
    </p:spTree>
    <p:extLst>
      <p:ext uri="{BB962C8B-B14F-4D97-AF65-F5344CB8AC3E}">
        <p14:creationId xmlns:p14="http://schemas.microsoft.com/office/powerpoint/2010/main" val="1434683594"/>
      </p:ext>
    </p:extLst>
  </p:cSld>
  <p:clrMapOvr>
    <a:masterClrMapping/>
  </p:clrMapOvr>
  <mc:AlternateContent xmlns:mc="http://schemas.openxmlformats.org/markup-compatibility/2006">
    <mc:Choice xmlns:p14="http://schemas.microsoft.com/office/powerpoint/2010/main" Requires="p14">
      <p:transition spd="slow" p14:dur="4000">
        <p14:pan dir="d"/>
      </p:transition>
    </mc:Choice>
    <mc:Fallback>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38470" y="764373"/>
            <a:ext cx="7211170" cy="1293028"/>
          </a:xfrm>
        </p:spPr>
        <p:txBody>
          <a:bodyPr/>
          <a:lstStyle/>
          <a:p>
            <a:pPr algn="ctr"/>
            <a:r>
              <a:rPr lang="en-US" dirty="0">
                <a:latin typeface="Arial" panose="020B0604020202020204" pitchFamily="34" charset="0"/>
                <a:cs typeface="Arial" panose="020B0604020202020204" pitchFamily="34" charset="0"/>
              </a:rPr>
              <a:t>Key principles in research ethics</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594360" y="2057401"/>
            <a:ext cx="7955280" cy="4550797"/>
          </a:xfrm>
        </p:spPr>
        <p:txBody>
          <a:bodyPr>
            <a:normAutofit fontScale="85000" lnSpcReduction="20000"/>
          </a:bodyPr>
          <a:lstStyle/>
          <a:p>
            <a:pPr marL="0" indent="0" algn="just">
              <a:lnSpc>
                <a:spcPct val="160000"/>
              </a:lnSpc>
              <a:buNone/>
            </a:pPr>
            <a:r>
              <a:rPr lang="en-US" b="1" dirty="0" smtClean="0">
                <a:latin typeface="Arial" panose="020B0604020202020204" pitchFamily="34" charset="0"/>
                <a:cs typeface="Arial" panose="020B0604020202020204" pitchFamily="34" charset="0"/>
              </a:rPr>
              <a:t>2</a:t>
            </a:r>
            <a:r>
              <a:rPr lang="en-US" b="1" dirty="0">
                <a:latin typeface="Arial" panose="020B0604020202020204" pitchFamily="34" charset="0"/>
                <a:cs typeface="Arial" panose="020B0604020202020204" pitchFamily="34" charset="0"/>
              </a:rPr>
              <a:t>. Beneficence</a:t>
            </a:r>
            <a:endParaRPr lang="en-US" dirty="0">
              <a:latin typeface="Arial" panose="020B0604020202020204" pitchFamily="34" charset="0"/>
              <a:cs typeface="Arial" panose="020B0604020202020204" pitchFamily="34" charset="0"/>
            </a:endParaRPr>
          </a:p>
          <a:p>
            <a:pPr lvl="0" algn="just">
              <a:lnSpc>
                <a:spcPct val="160000"/>
              </a:lnSpc>
              <a:buFont typeface="Courier New" panose="02070309020205020404" pitchFamily="49" charset="0"/>
              <a:buChar char="o"/>
            </a:pPr>
            <a:r>
              <a:rPr lang="en-US" b="1" dirty="0">
                <a:latin typeface="Arial" panose="020B0604020202020204" pitchFamily="34" charset="0"/>
                <a:cs typeface="Arial" panose="020B0604020202020204" pitchFamily="34" charset="0"/>
              </a:rPr>
              <a:t>Do No Harm</a:t>
            </a:r>
            <a:r>
              <a:rPr lang="en-US" dirty="0">
                <a:latin typeface="Arial" panose="020B0604020202020204" pitchFamily="34" charset="0"/>
                <a:cs typeface="Arial" panose="020B0604020202020204" pitchFamily="34" charset="0"/>
              </a:rPr>
              <a:t>: Avoid causing harm to participants.</a:t>
            </a:r>
          </a:p>
          <a:p>
            <a:pPr lvl="0" algn="just">
              <a:lnSpc>
                <a:spcPct val="160000"/>
              </a:lnSpc>
              <a:buFont typeface="Courier New" panose="02070309020205020404" pitchFamily="49" charset="0"/>
              <a:buChar char="o"/>
            </a:pPr>
            <a:r>
              <a:rPr lang="en-US" b="1" dirty="0">
                <a:latin typeface="Arial" panose="020B0604020202020204" pitchFamily="34" charset="0"/>
                <a:cs typeface="Arial" panose="020B0604020202020204" pitchFamily="34" charset="0"/>
              </a:rPr>
              <a:t>Maximize Benefits and Minimize Harms</a:t>
            </a:r>
            <a:r>
              <a:rPr lang="en-US" dirty="0">
                <a:latin typeface="Arial" panose="020B0604020202020204" pitchFamily="34" charset="0"/>
                <a:cs typeface="Arial" panose="020B0604020202020204" pitchFamily="34" charset="0"/>
              </a:rPr>
              <a:t>: Ensure that the benefits of the research outweigh any potential risks to participants.</a:t>
            </a:r>
          </a:p>
          <a:p>
            <a:pPr algn="just">
              <a:lnSpc>
                <a:spcPct val="160000"/>
              </a:lnSpc>
              <a:buFont typeface="Courier New" panose="02070309020205020404" pitchFamily="49" charset="0"/>
              <a:buChar char="o"/>
            </a:pPr>
            <a:r>
              <a:rPr lang="en-US" dirty="0">
                <a:latin typeface="Arial" panose="020B0604020202020204" pitchFamily="34" charset="0"/>
                <a:cs typeface="Arial" panose="020B0604020202020204" pitchFamily="34" charset="0"/>
              </a:rPr>
              <a:t>Research should be worthwhile and provide value that outweighs any risk or harm. </a:t>
            </a:r>
            <a:endParaRPr lang="en-US" dirty="0" smtClean="0">
              <a:latin typeface="Arial" panose="020B0604020202020204" pitchFamily="34" charset="0"/>
              <a:cs typeface="Arial" panose="020B0604020202020204" pitchFamily="34" charset="0"/>
            </a:endParaRPr>
          </a:p>
          <a:p>
            <a:pPr algn="just">
              <a:lnSpc>
                <a:spcPct val="160000"/>
              </a:lnSpc>
              <a:buFont typeface="Courier New" panose="02070309020205020404" pitchFamily="49" charset="0"/>
              <a:buChar char="o"/>
            </a:pPr>
            <a:r>
              <a:rPr lang="en-US" dirty="0" smtClean="0">
                <a:latin typeface="Arial" panose="020B0604020202020204" pitchFamily="34" charset="0"/>
                <a:cs typeface="Arial" panose="020B0604020202020204" pitchFamily="34" charset="0"/>
              </a:rPr>
              <a:t>Researchers </a:t>
            </a:r>
            <a:r>
              <a:rPr lang="en-US" dirty="0">
                <a:latin typeface="Arial" panose="020B0604020202020204" pitchFamily="34" charset="0"/>
                <a:cs typeface="Arial" panose="020B0604020202020204" pitchFamily="34" charset="0"/>
              </a:rPr>
              <a:t>should aim to </a:t>
            </a:r>
            <a:r>
              <a:rPr lang="en-US" dirty="0" err="1">
                <a:latin typeface="Arial" panose="020B0604020202020204" pitchFamily="34" charset="0"/>
                <a:cs typeface="Arial" panose="020B0604020202020204" pitchFamily="34" charset="0"/>
              </a:rPr>
              <a:t>maximise</a:t>
            </a:r>
            <a:r>
              <a:rPr lang="en-US" dirty="0">
                <a:latin typeface="Arial" panose="020B0604020202020204" pitchFamily="34" charset="0"/>
                <a:cs typeface="Arial" panose="020B0604020202020204" pitchFamily="34" charset="0"/>
              </a:rPr>
              <a:t> the benefit of the research and </a:t>
            </a:r>
            <a:r>
              <a:rPr lang="en-US" dirty="0" err="1">
                <a:latin typeface="Arial" panose="020B0604020202020204" pitchFamily="34" charset="0"/>
                <a:cs typeface="Arial" panose="020B0604020202020204" pitchFamily="34" charset="0"/>
              </a:rPr>
              <a:t>minimise</a:t>
            </a:r>
            <a:r>
              <a:rPr lang="en-US" dirty="0">
                <a:latin typeface="Arial" panose="020B0604020202020204" pitchFamily="34" charset="0"/>
                <a:cs typeface="Arial" panose="020B0604020202020204" pitchFamily="34" charset="0"/>
              </a:rPr>
              <a:t> potential risk of harm to participants and researchers. </a:t>
            </a:r>
            <a:endParaRPr lang="en-US" dirty="0" smtClean="0">
              <a:latin typeface="Arial" panose="020B0604020202020204" pitchFamily="34" charset="0"/>
              <a:cs typeface="Arial" panose="020B0604020202020204" pitchFamily="34" charset="0"/>
            </a:endParaRPr>
          </a:p>
          <a:p>
            <a:pPr algn="just">
              <a:lnSpc>
                <a:spcPct val="160000"/>
              </a:lnSpc>
              <a:buFont typeface="Courier New" panose="02070309020205020404" pitchFamily="49" charset="0"/>
              <a:buChar char="o"/>
            </a:pPr>
            <a:r>
              <a:rPr lang="en-US" dirty="0" smtClean="0">
                <a:latin typeface="Arial" panose="020B0604020202020204" pitchFamily="34" charset="0"/>
                <a:cs typeface="Arial" panose="020B0604020202020204" pitchFamily="34" charset="0"/>
              </a:rPr>
              <a:t>All </a:t>
            </a:r>
            <a:r>
              <a:rPr lang="en-US" dirty="0">
                <a:latin typeface="Arial" panose="020B0604020202020204" pitchFamily="34" charset="0"/>
                <a:cs typeface="Arial" panose="020B0604020202020204" pitchFamily="34" charset="0"/>
              </a:rPr>
              <a:t>potential risk and harm should be mitigated by robust precautions</a:t>
            </a:r>
          </a:p>
        </p:txBody>
      </p:sp>
      <p:sp>
        <p:nvSpPr>
          <p:cNvPr id="4" name="Slide Number Placeholder 3"/>
          <p:cNvSpPr>
            <a:spLocks noGrp="1"/>
          </p:cNvSpPr>
          <p:nvPr>
            <p:ph type="sldNum" sz="quarter" idx="12"/>
          </p:nvPr>
        </p:nvSpPr>
        <p:spPr/>
        <p:txBody>
          <a:bodyPr/>
          <a:lstStyle/>
          <a:p>
            <a:fld id="{B1DC7706-11BC-44B4-A8A5-E968EFE47FE7}" type="slidenum">
              <a:rPr lang="en-US" smtClean="0"/>
              <a:t>6</a:t>
            </a:fld>
            <a:endParaRPr lang="en-US"/>
          </a:p>
        </p:txBody>
      </p:sp>
    </p:spTree>
    <p:extLst>
      <p:ext uri="{BB962C8B-B14F-4D97-AF65-F5344CB8AC3E}">
        <p14:creationId xmlns:p14="http://schemas.microsoft.com/office/powerpoint/2010/main" val="2601195313"/>
      </p:ext>
    </p:extLst>
  </p:cSld>
  <p:clrMapOvr>
    <a:masterClrMapping/>
  </p:clrMapOvr>
  <mc:AlternateContent xmlns:mc="http://schemas.openxmlformats.org/markup-compatibility/2006">
    <mc:Choice xmlns:p14="http://schemas.microsoft.com/office/powerpoint/2010/main" Requires="p14">
      <p:transition spd="slow" p14:dur="4000">
        <p14:pan dir="d"/>
      </p:transition>
    </mc:Choice>
    <mc:Fallback>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38470" y="764373"/>
            <a:ext cx="7211170" cy="1293028"/>
          </a:xfrm>
        </p:spPr>
        <p:txBody>
          <a:bodyPr/>
          <a:lstStyle/>
          <a:p>
            <a:pPr algn="ctr"/>
            <a:r>
              <a:rPr lang="en-US" dirty="0">
                <a:latin typeface="Arial" panose="020B0604020202020204" pitchFamily="34" charset="0"/>
                <a:cs typeface="Arial" panose="020B0604020202020204" pitchFamily="34" charset="0"/>
              </a:rPr>
              <a:t>Key principles in research ethics</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fontScale="92500" lnSpcReduction="10000"/>
          </a:bodyPr>
          <a:lstStyle/>
          <a:p>
            <a:pPr marL="0" indent="0" algn="just">
              <a:lnSpc>
                <a:spcPct val="150000"/>
              </a:lnSpc>
              <a:buNone/>
            </a:pPr>
            <a:r>
              <a:rPr lang="en-US" b="1" dirty="0" smtClean="0">
                <a:latin typeface="Arial" panose="020B0604020202020204" pitchFamily="34" charset="0"/>
                <a:cs typeface="Arial" panose="020B0604020202020204" pitchFamily="34" charset="0"/>
              </a:rPr>
              <a:t>3</a:t>
            </a:r>
            <a:r>
              <a:rPr lang="en-US" b="1" dirty="0">
                <a:latin typeface="Arial" panose="020B0604020202020204" pitchFamily="34" charset="0"/>
                <a:cs typeface="Arial" panose="020B0604020202020204" pitchFamily="34" charset="0"/>
              </a:rPr>
              <a:t>. Justice</a:t>
            </a:r>
            <a:endParaRPr lang="en-US" dirty="0">
              <a:latin typeface="Arial" panose="020B0604020202020204" pitchFamily="34" charset="0"/>
              <a:cs typeface="Arial" panose="020B0604020202020204" pitchFamily="34" charset="0"/>
            </a:endParaRPr>
          </a:p>
          <a:p>
            <a:pPr lvl="0" algn="just">
              <a:lnSpc>
                <a:spcPct val="150000"/>
              </a:lnSpc>
              <a:buFont typeface="Wingdings" panose="05000000000000000000" pitchFamily="2" charset="2"/>
              <a:buChar char="ü"/>
            </a:pPr>
            <a:r>
              <a:rPr lang="en-US" b="1" dirty="0">
                <a:latin typeface="Arial" panose="020B0604020202020204" pitchFamily="34" charset="0"/>
                <a:cs typeface="Arial" panose="020B0604020202020204" pitchFamily="34" charset="0"/>
              </a:rPr>
              <a:t>Fair Distribution</a:t>
            </a:r>
            <a:r>
              <a:rPr lang="en-US" dirty="0">
                <a:latin typeface="Arial" panose="020B0604020202020204" pitchFamily="34" charset="0"/>
                <a:cs typeface="Arial" panose="020B0604020202020204" pitchFamily="34" charset="0"/>
              </a:rPr>
              <a:t>: Ensure that the benefits and burdens of research are distributed fairly among all groups in society.</a:t>
            </a:r>
          </a:p>
          <a:p>
            <a:pPr lvl="0" algn="just">
              <a:lnSpc>
                <a:spcPct val="150000"/>
              </a:lnSpc>
              <a:buFont typeface="Wingdings" panose="05000000000000000000" pitchFamily="2" charset="2"/>
              <a:buChar char="ü"/>
            </a:pPr>
            <a:r>
              <a:rPr lang="en-US" b="1" dirty="0">
                <a:latin typeface="Arial" panose="020B0604020202020204" pitchFamily="34" charset="0"/>
                <a:cs typeface="Arial" panose="020B0604020202020204" pitchFamily="34" charset="0"/>
              </a:rPr>
              <a:t>Equity</a:t>
            </a:r>
            <a:r>
              <a:rPr lang="en-US" dirty="0">
                <a:latin typeface="Arial" panose="020B0604020202020204" pitchFamily="34" charset="0"/>
                <a:cs typeface="Arial" panose="020B0604020202020204" pitchFamily="34" charset="0"/>
              </a:rPr>
              <a:t>: Avoid exploitation and ensure that no group is unfairly burdened or excluded from the potential benefits of research</a:t>
            </a:r>
            <a:r>
              <a:rPr lang="en-US" dirty="0" smtClean="0">
                <a:latin typeface="Arial" panose="020B0604020202020204" pitchFamily="34" charset="0"/>
                <a:cs typeface="Arial" panose="020B0604020202020204" pitchFamily="34" charset="0"/>
              </a:rPr>
              <a:t>.</a:t>
            </a:r>
          </a:p>
          <a:p>
            <a:pPr lvl="0" algn="just">
              <a:lnSpc>
                <a:spcPct val="150000"/>
              </a:lnSpc>
              <a:buFont typeface="Wingdings" panose="05000000000000000000" pitchFamily="2" charset="2"/>
              <a:buChar char="ü"/>
            </a:pPr>
            <a:r>
              <a:rPr lang="en-US" dirty="0">
                <a:latin typeface="Arial" panose="020B0604020202020204" pitchFamily="34" charset="0"/>
                <a:cs typeface="Arial" panose="020B0604020202020204" pitchFamily="34" charset="0"/>
              </a:rPr>
              <a:t>Researchers need to give careful consideration to the overall societal impact of their research both in the selection of participants and the benefits and burdens arising from it.</a:t>
            </a:r>
          </a:p>
        </p:txBody>
      </p:sp>
      <p:sp>
        <p:nvSpPr>
          <p:cNvPr id="4" name="Slide Number Placeholder 3"/>
          <p:cNvSpPr>
            <a:spLocks noGrp="1"/>
          </p:cNvSpPr>
          <p:nvPr>
            <p:ph type="sldNum" sz="quarter" idx="12"/>
          </p:nvPr>
        </p:nvSpPr>
        <p:spPr/>
        <p:txBody>
          <a:bodyPr/>
          <a:lstStyle/>
          <a:p>
            <a:fld id="{B1DC7706-11BC-44B4-A8A5-E968EFE47FE7}" type="slidenum">
              <a:rPr lang="en-US" smtClean="0"/>
              <a:t>7</a:t>
            </a:fld>
            <a:endParaRPr lang="en-US"/>
          </a:p>
        </p:txBody>
      </p:sp>
    </p:spTree>
    <p:extLst>
      <p:ext uri="{BB962C8B-B14F-4D97-AF65-F5344CB8AC3E}">
        <p14:creationId xmlns:p14="http://schemas.microsoft.com/office/powerpoint/2010/main" val="1456024186"/>
      </p:ext>
    </p:extLst>
  </p:cSld>
  <p:clrMapOvr>
    <a:masterClrMapping/>
  </p:clrMapOvr>
  <mc:AlternateContent xmlns:mc="http://schemas.openxmlformats.org/markup-compatibility/2006">
    <mc:Choice xmlns:p14="http://schemas.microsoft.com/office/powerpoint/2010/main" Requires="p14">
      <p:transition spd="slow" p14:dur="4000">
        <p14:pan dir="d"/>
      </p:transition>
    </mc:Choice>
    <mc:Fallback>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38470" y="764373"/>
            <a:ext cx="7211170" cy="1293028"/>
          </a:xfrm>
        </p:spPr>
        <p:txBody>
          <a:bodyPr/>
          <a:lstStyle/>
          <a:p>
            <a:pPr algn="ctr"/>
            <a:r>
              <a:rPr lang="en-US" dirty="0">
                <a:latin typeface="Arial" panose="020B0604020202020204" pitchFamily="34" charset="0"/>
                <a:cs typeface="Arial" panose="020B0604020202020204" pitchFamily="34" charset="0"/>
              </a:rPr>
              <a:t>Key principles in research ethics</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fontScale="92500" lnSpcReduction="20000"/>
          </a:bodyPr>
          <a:lstStyle/>
          <a:p>
            <a:pPr marL="0" indent="0" algn="just">
              <a:lnSpc>
                <a:spcPct val="150000"/>
              </a:lnSpc>
              <a:buNone/>
            </a:pPr>
            <a:r>
              <a:rPr lang="en-US" b="1" dirty="0" smtClean="0">
                <a:latin typeface="Arial" panose="020B0604020202020204" pitchFamily="34" charset="0"/>
                <a:cs typeface="Arial" panose="020B0604020202020204" pitchFamily="34" charset="0"/>
              </a:rPr>
              <a:t>4</a:t>
            </a:r>
            <a:r>
              <a:rPr lang="en-US" b="1" dirty="0">
                <a:latin typeface="Arial" panose="020B0604020202020204" pitchFamily="34" charset="0"/>
                <a:cs typeface="Arial" panose="020B0604020202020204" pitchFamily="34" charset="0"/>
              </a:rPr>
              <a:t>. Confidentiality</a:t>
            </a:r>
            <a:endParaRPr lang="en-US" dirty="0">
              <a:latin typeface="Arial" panose="020B0604020202020204" pitchFamily="34" charset="0"/>
              <a:cs typeface="Arial" panose="020B0604020202020204" pitchFamily="34" charset="0"/>
            </a:endParaRPr>
          </a:p>
          <a:p>
            <a:pPr lvl="0" algn="just">
              <a:lnSpc>
                <a:spcPct val="150000"/>
              </a:lnSpc>
            </a:pPr>
            <a:r>
              <a:rPr lang="en-US" b="1" dirty="0">
                <a:latin typeface="Arial" panose="020B0604020202020204" pitchFamily="34" charset="0"/>
                <a:cs typeface="Arial" panose="020B0604020202020204" pitchFamily="34" charset="0"/>
              </a:rPr>
              <a:t>Data Protection</a:t>
            </a:r>
            <a:r>
              <a:rPr lang="en-US" dirty="0">
                <a:latin typeface="Arial" panose="020B0604020202020204" pitchFamily="34" charset="0"/>
                <a:cs typeface="Arial" panose="020B0604020202020204" pitchFamily="34" charset="0"/>
              </a:rPr>
              <a:t>: Safeguard the privacy of participants and maintain the confidentiality of their data.</a:t>
            </a:r>
          </a:p>
          <a:p>
            <a:pPr lvl="0" algn="just">
              <a:lnSpc>
                <a:spcPct val="150000"/>
              </a:lnSpc>
            </a:pPr>
            <a:r>
              <a:rPr lang="en-US" b="1" dirty="0">
                <a:latin typeface="Arial" panose="020B0604020202020204" pitchFamily="34" charset="0"/>
                <a:cs typeface="Arial" panose="020B0604020202020204" pitchFamily="34" charset="0"/>
              </a:rPr>
              <a:t>Anonymity</a:t>
            </a:r>
            <a:r>
              <a:rPr lang="en-US" dirty="0">
                <a:latin typeface="Arial" panose="020B0604020202020204" pitchFamily="34" charset="0"/>
                <a:cs typeface="Arial" panose="020B0604020202020204" pitchFamily="34" charset="0"/>
              </a:rPr>
              <a:t>: Where possible, ensure that participants cannot be identified from the data.</a:t>
            </a:r>
          </a:p>
          <a:p>
            <a:pPr algn="just">
              <a:lnSpc>
                <a:spcPct val="150000"/>
              </a:lnSpc>
            </a:pPr>
            <a:r>
              <a:rPr lang="en-US" b="1" dirty="0" smtClean="0">
                <a:latin typeface="Arial" panose="020B0604020202020204" pitchFamily="34" charset="0"/>
                <a:cs typeface="Arial" panose="020B0604020202020204" pitchFamily="34" charset="0"/>
              </a:rPr>
              <a:t> </a:t>
            </a:r>
            <a:r>
              <a:rPr lang="en-US" dirty="0">
                <a:latin typeface="Arial" panose="020B0604020202020204" pitchFamily="34" charset="0"/>
                <a:cs typeface="Arial" panose="020B0604020202020204" pitchFamily="34" charset="0"/>
              </a:rPr>
              <a:t>Individual research participant and group preferences regarding anonymity should be respected and participant requirements concerning the confidential nature of information and personal data should be respected</a:t>
            </a:r>
            <a:r>
              <a:rPr lang="en-US" dirty="0" smtClean="0">
                <a:latin typeface="Arial" panose="020B0604020202020204" pitchFamily="34" charset="0"/>
                <a:cs typeface="Arial" panose="020B0604020202020204" pitchFamily="34" charset="0"/>
              </a:rPr>
              <a:t>.</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B1DC7706-11BC-44B4-A8A5-E968EFE47FE7}" type="slidenum">
              <a:rPr lang="en-US" smtClean="0"/>
              <a:t>8</a:t>
            </a:fld>
            <a:endParaRPr lang="en-US"/>
          </a:p>
        </p:txBody>
      </p:sp>
    </p:spTree>
    <p:extLst>
      <p:ext uri="{BB962C8B-B14F-4D97-AF65-F5344CB8AC3E}">
        <p14:creationId xmlns:p14="http://schemas.microsoft.com/office/powerpoint/2010/main" val="633674817"/>
      </p:ext>
    </p:extLst>
  </p:cSld>
  <p:clrMapOvr>
    <a:masterClrMapping/>
  </p:clrMapOvr>
  <mc:AlternateContent xmlns:mc="http://schemas.openxmlformats.org/markup-compatibility/2006">
    <mc:Choice xmlns:p14="http://schemas.microsoft.com/office/powerpoint/2010/main" Requires="p14">
      <p:transition spd="slow" p14:dur="4000">
        <p14:pan dir="d"/>
      </p:transition>
    </mc:Choice>
    <mc:Fallback>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38470" y="764373"/>
            <a:ext cx="7211170" cy="1293028"/>
          </a:xfrm>
        </p:spPr>
        <p:txBody>
          <a:bodyPr/>
          <a:lstStyle/>
          <a:p>
            <a:pPr algn="ctr"/>
            <a:r>
              <a:rPr lang="en-US" dirty="0">
                <a:latin typeface="Arial" panose="020B0604020202020204" pitchFamily="34" charset="0"/>
                <a:cs typeface="Arial" panose="020B0604020202020204" pitchFamily="34" charset="0"/>
              </a:rPr>
              <a:t>Key principles in research ethics</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fontScale="92500" lnSpcReduction="20000"/>
          </a:bodyPr>
          <a:lstStyle/>
          <a:p>
            <a:pPr marL="0" indent="0" algn="just">
              <a:lnSpc>
                <a:spcPct val="150000"/>
              </a:lnSpc>
              <a:buNone/>
            </a:pPr>
            <a:r>
              <a:rPr lang="en-US" b="1" dirty="0" smtClean="0">
                <a:latin typeface="Arial" panose="020B0604020202020204" pitchFamily="34" charset="0"/>
                <a:cs typeface="Arial" panose="020B0604020202020204" pitchFamily="34" charset="0"/>
              </a:rPr>
              <a:t>5</a:t>
            </a:r>
            <a:r>
              <a:rPr lang="en-US" b="1" dirty="0">
                <a:latin typeface="Arial" panose="020B0604020202020204" pitchFamily="34" charset="0"/>
                <a:cs typeface="Arial" panose="020B0604020202020204" pitchFamily="34" charset="0"/>
              </a:rPr>
              <a:t>. Integrity</a:t>
            </a:r>
            <a:endParaRPr lang="en-US" dirty="0">
              <a:latin typeface="Arial" panose="020B0604020202020204" pitchFamily="34" charset="0"/>
              <a:cs typeface="Arial" panose="020B0604020202020204" pitchFamily="34" charset="0"/>
            </a:endParaRPr>
          </a:p>
          <a:p>
            <a:pPr lvl="0" algn="just">
              <a:lnSpc>
                <a:spcPct val="150000"/>
              </a:lnSpc>
              <a:buFont typeface="Wingdings" panose="05000000000000000000" pitchFamily="2" charset="2"/>
              <a:buChar char="Ø"/>
            </a:pPr>
            <a:r>
              <a:rPr lang="en-US" b="1" dirty="0">
                <a:latin typeface="Arial" panose="020B0604020202020204" pitchFamily="34" charset="0"/>
                <a:cs typeface="Arial" panose="020B0604020202020204" pitchFamily="34" charset="0"/>
              </a:rPr>
              <a:t>Honesty and Transparency</a:t>
            </a:r>
            <a:r>
              <a:rPr lang="en-US" dirty="0">
                <a:latin typeface="Arial" panose="020B0604020202020204" pitchFamily="34" charset="0"/>
                <a:cs typeface="Arial" panose="020B0604020202020204" pitchFamily="34" charset="0"/>
              </a:rPr>
              <a:t>: Be honest about research methods, data, and findings, and transparent about potential conflicts of interest.</a:t>
            </a:r>
          </a:p>
          <a:p>
            <a:pPr lvl="0" algn="just">
              <a:lnSpc>
                <a:spcPct val="150000"/>
              </a:lnSpc>
              <a:buFont typeface="Wingdings" panose="05000000000000000000" pitchFamily="2" charset="2"/>
              <a:buChar char="Ø"/>
            </a:pPr>
            <a:r>
              <a:rPr lang="en-US" b="1" dirty="0">
                <a:latin typeface="Arial" panose="020B0604020202020204" pitchFamily="34" charset="0"/>
                <a:cs typeface="Arial" panose="020B0604020202020204" pitchFamily="34" charset="0"/>
              </a:rPr>
              <a:t>Accountability</a:t>
            </a:r>
            <a:r>
              <a:rPr lang="en-US" dirty="0">
                <a:latin typeface="Arial" panose="020B0604020202020204" pitchFamily="34" charset="0"/>
                <a:cs typeface="Arial" panose="020B0604020202020204" pitchFamily="34" charset="0"/>
              </a:rPr>
              <a:t>: Researchers should take responsibility for their actions and decisions throughout the research process.</a:t>
            </a:r>
          </a:p>
          <a:p>
            <a:pPr algn="just">
              <a:lnSpc>
                <a:spcPct val="150000"/>
              </a:lnSpc>
              <a:buFont typeface="Wingdings" panose="05000000000000000000" pitchFamily="2" charset="2"/>
              <a:buChar char="Ø"/>
            </a:pPr>
            <a:r>
              <a:rPr lang="en-US" dirty="0">
                <a:latin typeface="Arial" panose="020B0604020202020204" pitchFamily="34" charset="0"/>
                <a:cs typeface="Arial" panose="020B0604020202020204" pitchFamily="34" charset="0"/>
              </a:rPr>
              <a:t>Research should be designed, reviewed and undertaken to ensure </a:t>
            </a:r>
            <a:r>
              <a:rPr lang="en-US" dirty="0" smtClean="0">
                <a:latin typeface="Arial" panose="020B0604020202020204" pitchFamily="34" charset="0"/>
                <a:cs typeface="Arial" panose="020B0604020202020204" pitchFamily="34" charset="0"/>
              </a:rPr>
              <a:t>recognized </a:t>
            </a:r>
            <a:r>
              <a:rPr lang="en-US" dirty="0">
                <a:latin typeface="Arial" panose="020B0604020202020204" pitchFamily="34" charset="0"/>
                <a:cs typeface="Arial" panose="020B0604020202020204" pitchFamily="34" charset="0"/>
              </a:rPr>
              <a:t>standards of integrity are met, and quality and transparency are assured.</a:t>
            </a:r>
          </a:p>
          <a:p>
            <a:pPr marL="0" indent="0" algn="just">
              <a:lnSpc>
                <a:spcPct val="150000"/>
              </a:lnSpc>
              <a:buNone/>
            </a:pP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B1DC7706-11BC-44B4-A8A5-E968EFE47FE7}" type="slidenum">
              <a:rPr lang="en-US" smtClean="0"/>
              <a:t>9</a:t>
            </a:fld>
            <a:endParaRPr lang="en-US"/>
          </a:p>
        </p:txBody>
      </p:sp>
    </p:spTree>
    <p:extLst>
      <p:ext uri="{BB962C8B-B14F-4D97-AF65-F5344CB8AC3E}">
        <p14:creationId xmlns:p14="http://schemas.microsoft.com/office/powerpoint/2010/main" val="1875595015"/>
      </p:ext>
    </p:extLst>
  </p:cSld>
  <p:clrMapOvr>
    <a:masterClrMapping/>
  </p:clrMapOvr>
  <mc:AlternateContent xmlns:mc="http://schemas.openxmlformats.org/markup-compatibility/2006">
    <mc:Choice xmlns:p14="http://schemas.microsoft.com/office/powerpoint/2010/main" Requires="p14">
      <p:transition spd="slow" p14:dur="4000">
        <p14:pan dir="d"/>
      </p:transition>
    </mc:Choice>
    <mc:Fallback>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38470" y="764373"/>
            <a:ext cx="7211170" cy="1293028"/>
          </a:xfrm>
        </p:spPr>
        <p:txBody>
          <a:bodyPr/>
          <a:lstStyle/>
          <a:p>
            <a:pPr algn="ctr"/>
            <a:r>
              <a:rPr lang="en-US" dirty="0"/>
              <a:t>Key principles in research ethics</a:t>
            </a:r>
            <a:endParaRPr lang="en-US" dirty="0"/>
          </a:p>
        </p:txBody>
      </p:sp>
      <p:sp>
        <p:nvSpPr>
          <p:cNvPr id="3" name="Content Placeholder 2"/>
          <p:cNvSpPr>
            <a:spLocks noGrp="1"/>
          </p:cNvSpPr>
          <p:nvPr>
            <p:ph idx="1"/>
          </p:nvPr>
        </p:nvSpPr>
        <p:spPr/>
        <p:txBody>
          <a:bodyPr>
            <a:normAutofit/>
          </a:bodyPr>
          <a:lstStyle/>
          <a:p>
            <a:pPr marL="0" indent="0" algn="just">
              <a:lnSpc>
                <a:spcPct val="150000"/>
              </a:lnSpc>
              <a:buNone/>
            </a:pPr>
            <a:r>
              <a:rPr lang="en-US" b="1" dirty="0" smtClean="0">
                <a:latin typeface="Arial" panose="020B0604020202020204" pitchFamily="34" charset="0"/>
                <a:cs typeface="Arial" panose="020B0604020202020204" pitchFamily="34" charset="0"/>
              </a:rPr>
              <a:t>6</a:t>
            </a:r>
            <a:r>
              <a:rPr lang="en-US" b="1" dirty="0">
                <a:latin typeface="Arial" panose="020B0604020202020204" pitchFamily="34" charset="0"/>
                <a:cs typeface="Arial" panose="020B0604020202020204" pitchFamily="34" charset="0"/>
              </a:rPr>
              <a:t>. Social Responsibility</a:t>
            </a:r>
            <a:endParaRPr lang="en-US" dirty="0">
              <a:latin typeface="Arial" panose="020B0604020202020204" pitchFamily="34" charset="0"/>
              <a:cs typeface="Arial" panose="020B0604020202020204" pitchFamily="34" charset="0"/>
            </a:endParaRPr>
          </a:p>
          <a:p>
            <a:pPr lvl="0" algn="just">
              <a:lnSpc>
                <a:spcPct val="150000"/>
              </a:lnSpc>
            </a:pPr>
            <a:r>
              <a:rPr lang="en-US" b="1" dirty="0">
                <a:latin typeface="Arial" panose="020B0604020202020204" pitchFamily="34" charset="0"/>
                <a:cs typeface="Arial" panose="020B0604020202020204" pitchFamily="34" charset="0"/>
              </a:rPr>
              <a:t>Benefit to Society</a:t>
            </a:r>
            <a:r>
              <a:rPr lang="en-US" dirty="0">
                <a:latin typeface="Arial" panose="020B0604020202020204" pitchFamily="34" charset="0"/>
                <a:cs typeface="Arial" panose="020B0604020202020204" pitchFamily="34" charset="0"/>
              </a:rPr>
              <a:t>: Conduct research that aims to benefit society and contribute to the advancement of knowledge.</a:t>
            </a:r>
          </a:p>
          <a:p>
            <a:pPr lvl="0" algn="just">
              <a:lnSpc>
                <a:spcPct val="150000"/>
              </a:lnSpc>
            </a:pPr>
            <a:r>
              <a:rPr lang="en-US" b="1" dirty="0">
                <a:latin typeface="Arial" panose="020B0604020202020204" pitchFamily="34" charset="0"/>
                <a:cs typeface="Arial" panose="020B0604020202020204" pitchFamily="34" charset="0"/>
              </a:rPr>
              <a:t>Consider Broader Impacts</a:t>
            </a:r>
            <a:r>
              <a:rPr lang="en-US" dirty="0">
                <a:latin typeface="Arial" panose="020B0604020202020204" pitchFamily="34" charset="0"/>
                <a:cs typeface="Arial" panose="020B0604020202020204" pitchFamily="34" charset="0"/>
              </a:rPr>
              <a:t>: Consider the broader implications of the research for society and the environment.</a:t>
            </a:r>
          </a:p>
        </p:txBody>
      </p:sp>
      <p:sp>
        <p:nvSpPr>
          <p:cNvPr id="4" name="Slide Number Placeholder 3"/>
          <p:cNvSpPr>
            <a:spLocks noGrp="1"/>
          </p:cNvSpPr>
          <p:nvPr>
            <p:ph type="sldNum" sz="quarter" idx="12"/>
          </p:nvPr>
        </p:nvSpPr>
        <p:spPr/>
        <p:txBody>
          <a:bodyPr/>
          <a:lstStyle/>
          <a:p>
            <a:fld id="{B1DC7706-11BC-44B4-A8A5-E968EFE47FE7}" type="slidenum">
              <a:rPr lang="en-US" smtClean="0"/>
              <a:t>10</a:t>
            </a:fld>
            <a:endParaRPr lang="en-US"/>
          </a:p>
        </p:txBody>
      </p:sp>
    </p:spTree>
    <p:extLst>
      <p:ext uri="{BB962C8B-B14F-4D97-AF65-F5344CB8AC3E}">
        <p14:creationId xmlns:p14="http://schemas.microsoft.com/office/powerpoint/2010/main" val="1343228598"/>
      </p:ext>
    </p:extLst>
  </p:cSld>
  <p:clrMapOvr>
    <a:masterClrMapping/>
  </p:clrMapOvr>
  <mc:AlternateContent xmlns:mc="http://schemas.openxmlformats.org/markup-compatibility/2006">
    <mc:Choice xmlns:p14="http://schemas.microsoft.com/office/powerpoint/2010/main" Requires="p14">
      <p:transition spd="slow" p14:dur="4000">
        <p14:pan dir="d"/>
      </p:transition>
    </mc:Choice>
    <mc:Fallback>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0991" y="764373"/>
            <a:ext cx="7078649" cy="1293028"/>
          </a:xfrm>
        </p:spPr>
        <p:txBody>
          <a:bodyPr>
            <a:normAutofit/>
          </a:bodyPr>
          <a:lstStyle/>
          <a:p>
            <a:pPr algn="ctr"/>
            <a:r>
              <a:rPr lang="en-US" dirty="0">
                <a:latin typeface="Arial" panose="020B0604020202020204" pitchFamily="34" charset="0"/>
                <a:cs typeface="Arial" panose="020B0604020202020204" pitchFamily="34" charset="0"/>
              </a:rPr>
              <a:t>research Ethical </a:t>
            </a:r>
            <a:r>
              <a:rPr lang="en-US" dirty="0" smtClean="0">
                <a:latin typeface="Arial" panose="020B0604020202020204" pitchFamily="34" charset="0"/>
                <a:cs typeface="Arial" panose="020B0604020202020204" pitchFamily="34" charset="0"/>
              </a:rPr>
              <a:t>Guidelines</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lstStyle/>
          <a:p>
            <a:pPr algn="just">
              <a:lnSpc>
                <a:spcPct val="150000"/>
              </a:lnSpc>
              <a:buFont typeface="Wingdings" panose="05000000000000000000" pitchFamily="2" charset="2"/>
              <a:buChar char="q"/>
            </a:pPr>
            <a:r>
              <a:rPr lang="en-US" dirty="0">
                <a:latin typeface="Arial" panose="020B0604020202020204" pitchFamily="34" charset="0"/>
                <a:cs typeface="Arial" panose="020B0604020202020204" pitchFamily="34" charset="0"/>
              </a:rPr>
              <a:t>Research ethical guidelines are established to ensure the ethical conduct of research, protecting participants and maintaining the integrity of the research process. </a:t>
            </a:r>
            <a:endParaRPr lang="en-US" dirty="0" smtClean="0">
              <a:latin typeface="Arial" panose="020B0604020202020204" pitchFamily="34" charset="0"/>
              <a:cs typeface="Arial" panose="020B0604020202020204" pitchFamily="34" charset="0"/>
            </a:endParaRPr>
          </a:p>
          <a:p>
            <a:pPr algn="just">
              <a:lnSpc>
                <a:spcPct val="150000"/>
              </a:lnSpc>
              <a:buFont typeface="Wingdings" panose="05000000000000000000" pitchFamily="2" charset="2"/>
              <a:buChar char="q"/>
            </a:pPr>
            <a:r>
              <a:rPr lang="en-US" dirty="0" smtClean="0">
                <a:latin typeface="Arial" panose="020B0604020202020204" pitchFamily="34" charset="0"/>
                <a:cs typeface="Arial" panose="020B0604020202020204" pitchFamily="34" charset="0"/>
              </a:rPr>
              <a:t>These </a:t>
            </a:r>
            <a:r>
              <a:rPr lang="en-US" dirty="0">
                <a:latin typeface="Arial" panose="020B0604020202020204" pitchFamily="34" charset="0"/>
                <a:cs typeface="Arial" panose="020B0604020202020204" pitchFamily="34" charset="0"/>
              </a:rPr>
              <a:t>guidelines are often set by professional organizations, academic institutions, and regulatory bodies.</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B1DC7706-11BC-44B4-A8A5-E968EFE47FE7}" type="slidenum">
              <a:rPr lang="en-US" smtClean="0"/>
              <a:t>11</a:t>
            </a:fld>
            <a:endParaRPr lang="en-US"/>
          </a:p>
        </p:txBody>
      </p:sp>
    </p:spTree>
    <p:extLst>
      <p:ext uri="{BB962C8B-B14F-4D97-AF65-F5344CB8AC3E}">
        <p14:creationId xmlns:p14="http://schemas.microsoft.com/office/powerpoint/2010/main" val="2682243509"/>
      </p:ext>
    </p:extLst>
  </p:cSld>
  <p:clrMapOvr>
    <a:masterClrMapping/>
  </p:clrMapOvr>
  <mc:AlternateContent xmlns:mc="http://schemas.openxmlformats.org/markup-compatibility/2006">
    <mc:Choice xmlns:p14="http://schemas.microsoft.com/office/powerpoint/2010/main" Requires="p14">
      <p:transition spd="slow" p14:dur="4000">
        <p14:pan dir="d"/>
      </p:transition>
    </mc:Choice>
    <mc:Fallback>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0991" y="764373"/>
            <a:ext cx="7078649" cy="1293028"/>
          </a:xfrm>
        </p:spPr>
        <p:txBody>
          <a:bodyPr>
            <a:normAutofit/>
          </a:bodyPr>
          <a:lstStyle/>
          <a:p>
            <a:pPr algn="ctr"/>
            <a:r>
              <a:rPr lang="en-US" dirty="0">
                <a:latin typeface="Arial" panose="020B0604020202020204" pitchFamily="34" charset="0"/>
                <a:cs typeface="Arial" panose="020B0604020202020204" pitchFamily="34" charset="0"/>
              </a:rPr>
              <a:t>research Ethical </a:t>
            </a:r>
            <a:r>
              <a:rPr lang="en-US" dirty="0" smtClean="0">
                <a:latin typeface="Arial" panose="020B0604020202020204" pitchFamily="34" charset="0"/>
                <a:cs typeface="Arial" panose="020B0604020202020204" pitchFamily="34" charset="0"/>
              </a:rPr>
              <a:t>Guidelines</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581107" y="2057401"/>
            <a:ext cx="8311102" cy="4524293"/>
          </a:xfrm>
        </p:spPr>
        <p:txBody>
          <a:bodyPr>
            <a:normAutofit fontScale="92500" lnSpcReduction="20000"/>
          </a:bodyPr>
          <a:lstStyle/>
          <a:p>
            <a:pPr marL="0" indent="0" algn="just">
              <a:lnSpc>
                <a:spcPct val="150000"/>
              </a:lnSpc>
              <a:buNone/>
            </a:pPr>
            <a:r>
              <a:rPr lang="en-US" b="1" dirty="0">
                <a:latin typeface="Arial" panose="020B0604020202020204" pitchFamily="34" charset="0"/>
                <a:cs typeface="Arial" panose="020B0604020202020204" pitchFamily="34" charset="0"/>
              </a:rPr>
              <a:t>1. Informed Consent</a:t>
            </a:r>
            <a:endParaRPr lang="en-US" dirty="0">
              <a:latin typeface="Arial" panose="020B0604020202020204" pitchFamily="34" charset="0"/>
              <a:cs typeface="Arial" panose="020B0604020202020204" pitchFamily="34" charset="0"/>
            </a:endParaRPr>
          </a:p>
          <a:p>
            <a:pPr lvl="0" algn="just">
              <a:lnSpc>
                <a:spcPct val="150000"/>
              </a:lnSpc>
              <a:buFont typeface="Wingdings" panose="05000000000000000000" pitchFamily="2" charset="2"/>
              <a:buChar char="Ø"/>
            </a:pPr>
            <a:r>
              <a:rPr lang="en-US" dirty="0">
                <a:latin typeface="Arial" panose="020B0604020202020204" pitchFamily="34" charset="0"/>
                <a:cs typeface="Arial" panose="020B0604020202020204" pitchFamily="34" charset="0"/>
              </a:rPr>
              <a:t>Participants should be fully informed about the research, including its purpose, procedures, risks, benefits, and their rights.</a:t>
            </a:r>
          </a:p>
          <a:p>
            <a:pPr lvl="0" algn="just">
              <a:lnSpc>
                <a:spcPct val="150000"/>
              </a:lnSpc>
              <a:buFont typeface="Wingdings" panose="05000000000000000000" pitchFamily="2" charset="2"/>
              <a:buChar char="Ø"/>
            </a:pPr>
            <a:r>
              <a:rPr lang="en-US" dirty="0">
                <a:latin typeface="Arial" panose="020B0604020202020204" pitchFamily="34" charset="0"/>
                <a:cs typeface="Arial" panose="020B0604020202020204" pitchFamily="34" charset="0"/>
              </a:rPr>
              <a:t>Consent should be obtained voluntarily, without coercion or undue influence.</a:t>
            </a:r>
          </a:p>
          <a:p>
            <a:pPr marL="0" indent="0" algn="just">
              <a:lnSpc>
                <a:spcPct val="150000"/>
              </a:lnSpc>
              <a:buNone/>
            </a:pPr>
            <a:r>
              <a:rPr lang="en-US" b="1" dirty="0">
                <a:latin typeface="Arial" panose="020B0604020202020204" pitchFamily="34" charset="0"/>
                <a:cs typeface="Arial" panose="020B0604020202020204" pitchFamily="34" charset="0"/>
              </a:rPr>
              <a:t>2. Risk-Benefit Analysis</a:t>
            </a:r>
            <a:endParaRPr lang="en-US" dirty="0">
              <a:latin typeface="Arial" panose="020B0604020202020204" pitchFamily="34" charset="0"/>
              <a:cs typeface="Arial" panose="020B0604020202020204" pitchFamily="34" charset="0"/>
            </a:endParaRPr>
          </a:p>
          <a:p>
            <a:pPr lvl="0" algn="just">
              <a:lnSpc>
                <a:spcPct val="150000"/>
              </a:lnSpc>
              <a:buFont typeface="Wingdings" panose="05000000000000000000" pitchFamily="2" charset="2"/>
              <a:buChar char="Ø"/>
            </a:pPr>
            <a:r>
              <a:rPr lang="en-US" dirty="0">
                <a:latin typeface="Arial" panose="020B0604020202020204" pitchFamily="34" charset="0"/>
                <a:cs typeface="Arial" panose="020B0604020202020204" pitchFamily="34" charset="0"/>
              </a:rPr>
              <a:t>Researchers must assess the potential risks and benefits of the research.</a:t>
            </a:r>
          </a:p>
          <a:p>
            <a:pPr lvl="0" algn="just">
              <a:lnSpc>
                <a:spcPct val="150000"/>
              </a:lnSpc>
              <a:buFont typeface="Wingdings" panose="05000000000000000000" pitchFamily="2" charset="2"/>
              <a:buChar char="Ø"/>
            </a:pPr>
            <a:r>
              <a:rPr lang="en-US" dirty="0">
                <a:latin typeface="Arial" panose="020B0604020202020204" pitchFamily="34" charset="0"/>
                <a:cs typeface="Arial" panose="020B0604020202020204" pitchFamily="34" charset="0"/>
              </a:rPr>
              <a:t>The benefits should outweigh the risks to the participants</a:t>
            </a:r>
            <a:r>
              <a:rPr lang="en-US" dirty="0" smtClean="0">
                <a:latin typeface="Arial" panose="020B0604020202020204" pitchFamily="34" charset="0"/>
                <a:cs typeface="Arial" panose="020B0604020202020204" pitchFamily="34" charset="0"/>
              </a:rPr>
              <a:t>.</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B1DC7706-11BC-44B4-A8A5-E968EFE47FE7}" type="slidenum">
              <a:rPr lang="en-US" smtClean="0"/>
              <a:t>12</a:t>
            </a:fld>
            <a:endParaRPr lang="en-US"/>
          </a:p>
        </p:txBody>
      </p:sp>
    </p:spTree>
    <p:extLst>
      <p:ext uri="{BB962C8B-B14F-4D97-AF65-F5344CB8AC3E}">
        <p14:creationId xmlns:p14="http://schemas.microsoft.com/office/powerpoint/2010/main" val="225176648"/>
      </p:ext>
    </p:extLst>
  </p:cSld>
  <p:clrMapOvr>
    <a:masterClrMapping/>
  </p:clrMapOvr>
  <mc:AlternateContent xmlns:mc="http://schemas.openxmlformats.org/markup-compatibility/2006">
    <mc:Choice xmlns:p14="http://schemas.microsoft.com/office/powerpoint/2010/main" Requires="p14">
      <p:transition spd="slow" p14:dur="4000">
        <p14:pan dir="d"/>
      </p:transition>
    </mc:Choice>
    <mc:Fallback>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0991" y="764373"/>
            <a:ext cx="7078649" cy="1293028"/>
          </a:xfrm>
        </p:spPr>
        <p:txBody>
          <a:bodyPr>
            <a:normAutofit/>
          </a:bodyPr>
          <a:lstStyle/>
          <a:p>
            <a:pPr algn="ctr"/>
            <a:r>
              <a:rPr lang="en-US" dirty="0">
                <a:latin typeface="Arial" panose="020B0604020202020204" pitchFamily="34" charset="0"/>
                <a:cs typeface="Arial" panose="020B0604020202020204" pitchFamily="34" charset="0"/>
              </a:rPr>
              <a:t>research Ethical </a:t>
            </a:r>
            <a:r>
              <a:rPr lang="en-US" dirty="0" smtClean="0">
                <a:latin typeface="Arial" panose="020B0604020202020204" pitchFamily="34" charset="0"/>
                <a:cs typeface="Arial" panose="020B0604020202020204" pitchFamily="34" charset="0"/>
              </a:rPr>
              <a:t>Guidelines</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594359" y="2194559"/>
            <a:ext cx="8138823" cy="4418275"/>
          </a:xfrm>
        </p:spPr>
        <p:txBody>
          <a:bodyPr>
            <a:normAutofit fontScale="92500" lnSpcReduction="20000"/>
          </a:bodyPr>
          <a:lstStyle/>
          <a:p>
            <a:pPr marL="0" indent="0" algn="just">
              <a:lnSpc>
                <a:spcPct val="150000"/>
              </a:lnSpc>
              <a:buNone/>
            </a:pPr>
            <a:r>
              <a:rPr lang="en-US" b="1" dirty="0" smtClean="0">
                <a:latin typeface="Arial" panose="020B0604020202020204" pitchFamily="34" charset="0"/>
                <a:cs typeface="Arial" panose="020B0604020202020204" pitchFamily="34" charset="0"/>
              </a:rPr>
              <a:t>3</a:t>
            </a:r>
            <a:r>
              <a:rPr lang="en-US" b="1" dirty="0">
                <a:latin typeface="Arial" panose="020B0604020202020204" pitchFamily="34" charset="0"/>
                <a:cs typeface="Arial" panose="020B0604020202020204" pitchFamily="34" charset="0"/>
              </a:rPr>
              <a:t>. Confidentiality and Privacy</a:t>
            </a:r>
            <a:endParaRPr lang="en-US" dirty="0">
              <a:latin typeface="Arial" panose="020B0604020202020204" pitchFamily="34" charset="0"/>
              <a:cs typeface="Arial" panose="020B0604020202020204" pitchFamily="34" charset="0"/>
            </a:endParaRPr>
          </a:p>
          <a:p>
            <a:pPr lvl="0" algn="just">
              <a:lnSpc>
                <a:spcPct val="150000"/>
              </a:lnSpc>
              <a:buFont typeface="Wingdings" panose="05000000000000000000" pitchFamily="2" charset="2"/>
              <a:buChar char="Ø"/>
            </a:pPr>
            <a:r>
              <a:rPr lang="en-US" dirty="0">
                <a:latin typeface="Arial" panose="020B0604020202020204" pitchFamily="34" charset="0"/>
                <a:cs typeface="Arial" panose="020B0604020202020204" pitchFamily="34" charset="0"/>
              </a:rPr>
              <a:t>Protect the privacy of participants and maintain the confidentiality of their data.</a:t>
            </a:r>
          </a:p>
          <a:p>
            <a:pPr lvl="0" algn="just">
              <a:lnSpc>
                <a:spcPct val="150000"/>
              </a:lnSpc>
              <a:buFont typeface="Wingdings" panose="05000000000000000000" pitchFamily="2" charset="2"/>
              <a:buChar char="Ø"/>
            </a:pPr>
            <a:r>
              <a:rPr lang="en-US" dirty="0">
                <a:latin typeface="Arial" panose="020B0604020202020204" pitchFamily="34" charset="0"/>
                <a:cs typeface="Arial" panose="020B0604020202020204" pitchFamily="34" charset="0"/>
              </a:rPr>
              <a:t>Ensure that personal information is stored securely and only accessible to authorized personnel.</a:t>
            </a:r>
          </a:p>
          <a:p>
            <a:pPr marL="0" indent="0" algn="just">
              <a:lnSpc>
                <a:spcPct val="150000"/>
              </a:lnSpc>
              <a:buNone/>
            </a:pPr>
            <a:r>
              <a:rPr lang="en-US" b="1" dirty="0">
                <a:latin typeface="Arial" panose="020B0604020202020204" pitchFamily="34" charset="0"/>
                <a:cs typeface="Arial" panose="020B0604020202020204" pitchFamily="34" charset="0"/>
              </a:rPr>
              <a:t>4. Voluntary Participation</a:t>
            </a:r>
            <a:endParaRPr lang="en-US" dirty="0">
              <a:latin typeface="Arial" panose="020B0604020202020204" pitchFamily="34" charset="0"/>
              <a:cs typeface="Arial" panose="020B0604020202020204" pitchFamily="34" charset="0"/>
            </a:endParaRPr>
          </a:p>
          <a:p>
            <a:pPr lvl="0" algn="just">
              <a:lnSpc>
                <a:spcPct val="150000"/>
              </a:lnSpc>
              <a:buFont typeface="Wingdings" panose="05000000000000000000" pitchFamily="2" charset="2"/>
              <a:buChar char="Ø"/>
            </a:pPr>
            <a:r>
              <a:rPr lang="en-US" dirty="0">
                <a:latin typeface="Arial" panose="020B0604020202020204" pitchFamily="34" charset="0"/>
                <a:cs typeface="Arial" panose="020B0604020202020204" pitchFamily="34" charset="0"/>
              </a:rPr>
              <a:t>Participation should be voluntary, and participants should be free to withdraw at any time without penalty.</a:t>
            </a:r>
          </a:p>
          <a:p>
            <a:pPr lvl="0" algn="just">
              <a:lnSpc>
                <a:spcPct val="150000"/>
              </a:lnSpc>
              <a:buFont typeface="Wingdings" panose="05000000000000000000" pitchFamily="2" charset="2"/>
              <a:buChar char="Ø"/>
            </a:pPr>
            <a:r>
              <a:rPr lang="en-US" dirty="0">
                <a:latin typeface="Arial" panose="020B0604020202020204" pitchFamily="34" charset="0"/>
                <a:cs typeface="Arial" panose="020B0604020202020204" pitchFamily="34" charset="0"/>
              </a:rPr>
              <a:t>Researchers must avoid any form of coercion or undue influence</a:t>
            </a:r>
            <a:r>
              <a:rPr lang="en-US" dirty="0" smtClean="0">
                <a:latin typeface="Arial" panose="020B0604020202020204" pitchFamily="34" charset="0"/>
                <a:cs typeface="Arial" panose="020B0604020202020204" pitchFamily="34" charset="0"/>
              </a:rPr>
              <a:t>.</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B1DC7706-11BC-44B4-A8A5-E968EFE47FE7}" type="slidenum">
              <a:rPr lang="en-US" smtClean="0"/>
              <a:t>13</a:t>
            </a:fld>
            <a:endParaRPr lang="en-US"/>
          </a:p>
        </p:txBody>
      </p:sp>
    </p:spTree>
    <p:extLst>
      <p:ext uri="{BB962C8B-B14F-4D97-AF65-F5344CB8AC3E}">
        <p14:creationId xmlns:p14="http://schemas.microsoft.com/office/powerpoint/2010/main" val="1464310729"/>
      </p:ext>
    </p:extLst>
  </p:cSld>
  <p:clrMapOvr>
    <a:masterClrMapping/>
  </p:clrMapOvr>
  <mc:AlternateContent xmlns:mc="http://schemas.openxmlformats.org/markup-compatibility/2006">
    <mc:Choice xmlns:p14="http://schemas.microsoft.com/office/powerpoint/2010/main" Requires="p14">
      <p:transition spd="slow" p14:dur="4000">
        <p14:pan dir="d"/>
      </p:transition>
    </mc:Choice>
    <mc:Fallback>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0991" y="764373"/>
            <a:ext cx="7078649" cy="1293028"/>
          </a:xfrm>
        </p:spPr>
        <p:txBody>
          <a:bodyPr>
            <a:normAutofit/>
          </a:bodyPr>
          <a:lstStyle/>
          <a:p>
            <a:pPr algn="ctr"/>
            <a:r>
              <a:rPr lang="en-US" dirty="0">
                <a:latin typeface="Arial" panose="020B0604020202020204" pitchFamily="34" charset="0"/>
                <a:cs typeface="Arial" panose="020B0604020202020204" pitchFamily="34" charset="0"/>
              </a:rPr>
              <a:t>research Ethical </a:t>
            </a:r>
            <a:r>
              <a:rPr lang="en-US" dirty="0" smtClean="0">
                <a:latin typeface="Arial" panose="020B0604020202020204" pitchFamily="34" charset="0"/>
                <a:cs typeface="Arial" panose="020B0604020202020204" pitchFamily="34" charset="0"/>
              </a:rPr>
              <a:t>Guidelines</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594360" y="2057401"/>
            <a:ext cx="7955280" cy="4272501"/>
          </a:xfrm>
        </p:spPr>
        <p:txBody>
          <a:bodyPr>
            <a:normAutofit fontScale="85000" lnSpcReduction="20000"/>
          </a:bodyPr>
          <a:lstStyle/>
          <a:p>
            <a:pPr marL="0" indent="0" algn="just">
              <a:lnSpc>
                <a:spcPct val="150000"/>
              </a:lnSpc>
              <a:buNone/>
            </a:pPr>
            <a:r>
              <a:rPr lang="en-US" b="1" dirty="0" smtClean="0">
                <a:latin typeface="Arial" panose="020B0604020202020204" pitchFamily="34" charset="0"/>
                <a:cs typeface="Arial" panose="020B0604020202020204" pitchFamily="34" charset="0"/>
              </a:rPr>
              <a:t>5</a:t>
            </a:r>
            <a:r>
              <a:rPr lang="en-US" b="1" dirty="0">
                <a:latin typeface="Arial" panose="020B0604020202020204" pitchFamily="34" charset="0"/>
                <a:cs typeface="Arial" panose="020B0604020202020204" pitchFamily="34" charset="0"/>
              </a:rPr>
              <a:t>. Deception and Debriefing</a:t>
            </a:r>
            <a:endParaRPr lang="en-US" dirty="0">
              <a:latin typeface="Arial" panose="020B0604020202020204" pitchFamily="34" charset="0"/>
              <a:cs typeface="Arial" panose="020B0604020202020204" pitchFamily="34" charset="0"/>
            </a:endParaRPr>
          </a:p>
          <a:p>
            <a:pPr lvl="0" algn="just">
              <a:lnSpc>
                <a:spcPct val="150000"/>
              </a:lnSpc>
              <a:buFont typeface="Wingdings" panose="05000000000000000000" pitchFamily="2" charset="2"/>
              <a:buChar char="Ø"/>
            </a:pPr>
            <a:r>
              <a:rPr lang="en-US" dirty="0">
                <a:latin typeface="Arial" panose="020B0604020202020204" pitchFamily="34" charset="0"/>
                <a:cs typeface="Arial" panose="020B0604020202020204" pitchFamily="34" charset="0"/>
              </a:rPr>
              <a:t>Deception should only be used when absolutely necessary and justified by the study’s potential value.</a:t>
            </a:r>
          </a:p>
          <a:p>
            <a:pPr lvl="0" algn="just">
              <a:lnSpc>
                <a:spcPct val="150000"/>
              </a:lnSpc>
              <a:buFont typeface="Wingdings" panose="05000000000000000000" pitchFamily="2" charset="2"/>
              <a:buChar char="Ø"/>
            </a:pPr>
            <a:r>
              <a:rPr lang="en-US" dirty="0">
                <a:latin typeface="Arial" panose="020B0604020202020204" pitchFamily="34" charset="0"/>
                <a:cs typeface="Arial" panose="020B0604020202020204" pitchFamily="34" charset="0"/>
              </a:rPr>
              <a:t>Participants should be debriefed as soon as possible, explaining the true nature of the study and the reasons for the deception.</a:t>
            </a:r>
          </a:p>
          <a:p>
            <a:pPr marL="0" indent="0" algn="just">
              <a:lnSpc>
                <a:spcPct val="150000"/>
              </a:lnSpc>
              <a:buNone/>
            </a:pPr>
            <a:r>
              <a:rPr lang="en-US" b="1" dirty="0">
                <a:latin typeface="Arial" panose="020B0604020202020204" pitchFamily="34" charset="0"/>
                <a:cs typeface="Arial" panose="020B0604020202020204" pitchFamily="34" charset="0"/>
              </a:rPr>
              <a:t>6. Competence of Researchers</a:t>
            </a:r>
            <a:endParaRPr lang="en-US" dirty="0">
              <a:latin typeface="Arial" panose="020B0604020202020204" pitchFamily="34" charset="0"/>
              <a:cs typeface="Arial" panose="020B0604020202020204" pitchFamily="34" charset="0"/>
            </a:endParaRPr>
          </a:p>
          <a:p>
            <a:pPr lvl="0" algn="just">
              <a:lnSpc>
                <a:spcPct val="150000"/>
              </a:lnSpc>
              <a:buFont typeface="Wingdings" panose="05000000000000000000" pitchFamily="2" charset="2"/>
              <a:buChar char="Ø"/>
            </a:pPr>
            <a:r>
              <a:rPr lang="en-US" dirty="0">
                <a:latin typeface="Arial" panose="020B0604020202020204" pitchFamily="34" charset="0"/>
                <a:cs typeface="Arial" panose="020B0604020202020204" pitchFamily="34" charset="0"/>
              </a:rPr>
              <a:t>Researchers should be adequately trained and competent to conduct the study.</a:t>
            </a:r>
          </a:p>
          <a:p>
            <a:pPr lvl="0" algn="just">
              <a:lnSpc>
                <a:spcPct val="150000"/>
              </a:lnSpc>
              <a:buFont typeface="Wingdings" panose="05000000000000000000" pitchFamily="2" charset="2"/>
              <a:buChar char="Ø"/>
            </a:pPr>
            <a:r>
              <a:rPr lang="en-US" dirty="0">
                <a:latin typeface="Arial" panose="020B0604020202020204" pitchFamily="34" charset="0"/>
                <a:cs typeface="Arial" panose="020B0604020202020204" pitchFamily="34" charset="0"/>
              </a:rPr>
              <a:t>They should follow ethical guidelines and best practices in their field</a:t>
            </a:r>
            <a:r>
              <a:rPr lang="en-US" dirty="0" smtClean="0">
                <a:latin typeface="Arial" panose="020B0604020202020204" pitchFamily="34" charset="0"/>
                <a:cs typeface="Arial" panose="020B0604020202020204" pitchFamily="34" charset="0"/>
              </a:rPr>
              <a:t>.</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B1DC7706-11BC-44B4-A8A5-E968EFE47FE7}" type="slidenum">
              <a:rPr lang="en-US" smtClean="0"/>
              <a:t>14</a:t>
            </a:fld>
            <a:endParaRPr lang="en-US"/>
          </a:p>
        </p:txBody>
      </p:sp>
    </p:spTree>
    <p:extLst>
      <p:ext uri="{BB962C8B-B14F-4D97-AF65-F5344CB8AC3E}">
        <p14:creationId xmlns:p14="http://schemas.microsoft.com/office/powerpoint/2010/main" val="1288944950"/>
      </p:ext>
    </p:extLst>
  </p:cSld>
  <p:clrMapOvr>
    <a:masterClrMapping/>
  </p:clrMapOvr>
  <mc:AlternateContent xmlns:mc="http://schemas.openxmlformats.org/markup-compatibility/2006">
    <mc:Choice xmlns:p14="http://schemas.microsoft.com/office/powerpoint/2010/main" Requires="p14">
      <p:transition spd="slow" p14:dur="4000">
        <p14:pan dir="d"/>
      </p:transition>
    </mc:Choice>
    <mc:Fallback>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0991" y="764373"/>
            <a:ext cx="7078649" cy="1293028"/>
          </a:xfrm>
        </p:spPr>
        <p:txBody>
          <a:bodyPr>
            <a:normAutofit/>
          </a:bodyPr>
          <a:lstStyle/>
          <a:p>
            <a:pPr algn="ctr"/>
            <a:r>
              <a:rPr lang="en-US" dirty="0">
                <a:latin typeface="Arial" panose="020B0604020202020204" pitchFamily="34" charset="0"/>
                <a:cs typeface="Arial" panose="020B0604020202020204" pitchFamily="34" charset="0"/>
              </a:rPr>
              <a:t>research Ethical </a:t>
            </a:r>
            <a:r>
              <a:rPr lang="en-US" dirty="0" smtClean="0">
                <a:latin typeface="Arial" panose="020B0604020202020204" pitchFamily="34" charset="0"/>
                <a:cs typeface="Arial" panose="020B0604020202020204" pitchFamily="34" charset="0"/>
              </a:rPr>
              <a:t>Guidelines</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fontScale="92500" lnSpcReduction="20000"/>
          </a:bodyPr>
          <a:lstStyle/>
          <a:p>
            <a:pPr marL="0" indent="0" algn="just">
              <a:lnSpc>
                <a:spcPct val="150000"/>
              </a:lnSpc>
              <a:buNone/>
            </a:pPr>
            <a:r>
              <a:rPr lang="en-US" b="1" dirty="0" smtClean="0">
                <a:latin typeface="Arial" panose="020B0604020202020204" pitchFamily="34" charset="0"/>
                <a:cs typeface="Arial" panose="020B0604020202020204" pitchFamily="34" charset="0"/>
              </a:rPr>
              <a:t>7</a:t>
            </a:r>
            <a:r>
              <a:rPr lang="en-US" b="1" dirty="0">
                <a:latin typeface="Arial" panose="020B0604020202020204" pitchFamily="34" charset="0"/>
                <a:cs typeface="Arial" panose="020B0604020202020204" pitchFamily="34" charset="0"/>
              </a:rPr>
              <a:t>. Non-Exploitation</a:t>
            </a:r>
            <a:endParaRPr lang="en-US" dirty="0">
              <a:latin typeface="Arial" panose="020B0604020202020204" pitchFamily="34" charset="0"/>
              <a:cs typeface="Arial" panose="020B0604020202020204" pitchFamily="34" charset="0"/>
            </a:endParaRPr>
          </a:p>
          <a:p>
            <a:pPr lvl="0" algn="just">
              <a:lnSpc>
                <a:spcPct val="150000"/>
              </a:lnSpc>
              <a:buFont typeface="Wingdings" panose="05000000000000000000" pitchFamily="2" charset="2"/>
              <a:buChar char="Ø"/>
            </a:pPr>
            <a:r>
              <a:rPr lang="en-US" dirty="0">
                <a:latin typeface="Arial" panose="020B0604020202020204" pitchFamily="34" charset="0"/>
                <a:cs typeface="Arial" panose="020B0604020202020204" pitchFamily="34" charset="0"/>
              </a:rPr>
              <a:t>Researchers should avoid exploiting participants, particularly vulnerable populations, for personal gain.</a:t>
            </a:r>
          </a:p>
          <a:p>
            <a:pPr lvl="0" algn="just">
              <a:lnSpc>
                <a:spcPct val="150000"/>
              </a:lnSpc>
              <a:buFont typeface="Wingdings" panose="05000000000000000000" pitchFamily="2" charset="2"/>
              <a:buChar char="Ø"/>
            </a:pPr>
            <a:r>
              <a:rPr lang="en-US" dirty="0">
                <a:latin typeface="Arial" panose="020B0604020202020204" pitchFamily="34" charset="0"/>
                <a:cs typeface="Arial" panose="020B0604020202020204" pitchFamily="34" charset="0"/>
              </a:rPr>
              <a:t>Ensure equitable treatment and fair compensation for participation.</a:t>
            </a:r>
          </a:p>
          <a:p>
            <a:pPr marL="0" indent="0" algn="just">
              <a:lnSpc>
                <a:spcPct val="150000"/>
              </a:lnSpc>
              <a:buNone/>
            </a:pPr>
            <a:r>
              <a:rPr lang="en-US" b="1" dirty="0">
                <a:latin typeface="Arial" panose="020B0604020202020204" pitchFamily="34" charset="0"/>
                <a:cs typeface="Arial" panose="020B0604020202020204" pitchFamily="34" charset="0"/>
              </a:rPr>
              <a:t>8. Integrity and Transparency</a:t>
            </a:r>
            <a:endParaRPr lang="en-US" dirty="0">
              <a:latin typeface="Arial" panose="020B0604020202020204" pitchFamily="34" charset="0"/>
              <a:cs typeface="Arial" panose="020B0604020202020204" pitchFamily="34" charset="0"/>
            </a:endParaRPr>
          </a:p>
          <a:p>
            <a:pPr lvl="0" algn="just">
              <a:lnSpc>
                <a:spcPct val="150000"/>
              </a:lnSpc>
              <a:buFont typeface="Wingdings" panose="05000000000000000000" pitchFamily="2" charset="2"/>
              <a:buChar char="Ø"/>
            </a:pPr>
            <a:r>
              <a:rPr lang="en-US" dirty="0">
                <a:latin typeface="Arial" panose="020B0604020202020204" pitchFamily="34" charset="0"/>
                <a:cs typeface="Arial" panose="020B0604020202020204" pitchFamily="34" charset="0"/>
              </a:rPr>
              <a:t>Researchers should be honest and transparent about their methods, data, and findings.</a:t>
            </a:r>
          </a:p>
          <a:p>
            <a:pPr lvl="0" algn="just">
              <a:lnSpc>
                <a:spcPct val="150000"/>
              </a:lnSpc>
              <a:buFont typeface="Wingdings" panose="05000000000000000000" pitchFamily="2" charset="2"/>
              <a:buChar char="Ø"/>
            </a:pPr>
            <a:r>
              <a:rPr lang="en-US" dirty="0">
                <a:latin typeface="Arial" panose="020B0604020202020204" pitchFamily="34" charset="0"/>
                <a:cs typeface="Arial" panose="020B0604020202020204" pitchFamily="34" charset="0"/>
              </a:rPr>
              <a:t>Any potential conflicts of interest should be disclosed</a:t>
            </a:r>
            <a:r>
              <a:rPr lang="en-US" dirty="0" smtClean="0">
                <a:latin typeface="Arial" panose="020B0604020202020204" pitchFamily="34" charset="0"/>
                <a:cs typeface="Arial" panose="020B0604020202020204" pitchFamily="34" charset="0"/>
              </a:rPr>
              <a:t>.</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B1DC7706-11BC-44B4-A8A5-E968EFE47FE7}" type="slidenum">
              <a:rPr lang="en-US" smtClean="0"/>
              <a:t>15</a:t>
            </a:fld>
            <a:endParaRPr lang="en-US"/>
          </a:p>
        </p:txBody>
      </p:sp>
    </p:spTree>
    <p:extLst>
      <p:ext uri="{BB962C8B-B14F-4D97-AF65-F5344CB8AC3E}">
        <p14:creationId xmlns:p14="http://schemas.microsoft.com/office/powerpoint/2010/main" val="2952936661"/>
      </p:ext>
    </p:extLst>
  </p:cSld>
  <p:clrMapOvr>
    <a:masterClrMapping/>
  </p:clrMapOvr>
  <mc:AlternateContent xmlns:mc="http://schemas.openxmlformats.org/markup-compatibility/2006">
    <mc:Choice xmlns:p14="http://schemas.microsoft.com/office/powerpoint/2010/main" Requires="p14">
      <p:transition spd="slow" p14:dur="4000">
        <p14:pan dir="d"/>
      </p:transition>
    </mc:Choice>
    <mc:Fallback>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0991" y="764373"/>
            <a:ext cx="7078649" cy="1293028"/>
          </a:xfrm>
        </p:spPr>
        <p:txBody>
          <a:bodyPr>
            <a:normAutofit/>
          </a:bodyPr>
          <a:lstStyle/>
          <a:p>
            <a:pPr algn="ctr"/>
            <a:r>
              <a:rPr lang="en-US" dirty="0">
                <a:latin typeface="Arial" panose="020B0604020202020204" pitchFamily="34" charset="0"/>
                <a:cs typeface="Arial" panose="020B0604020202020204" pitchFamily="34" charset="0"/>
              </a:rPr>
              <a:t>research Ethical </a:t>
            </a:r>
            <a:r>
              <a:rPr lang="en-US" dirty="0" smtClean="0">
                <a:latin typeface="Arial" panose="020B0604020202020204" pitchFamily="34" charset="0"/>
                <a:cs typeface="Arial" panose="020B0604020202020204" pitchFamily="34" charset="0"/>
              </a:rPr>
              <a:t>Guidelines</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594360" y="2057400"/>
            <a:ext cx="8218336" cy="4277139"/>
          </a:xfrm>
        </p:spPr>
        <p:txBody>
          <a:bodyPr>
            <a:noAutofit/>
          </a:bodyPr>
          <a:lstStyle/>
          <a:p>
            <a:pPr marL="0" indent="0" algn="just">
              <a:lnSpc>
                <a:spcPct val="160000"/>
              </a:lnSpc>
              <a:buNone/>
            </a:pPr>
            <a:r>
              <a:rPr lang="en-US" sz="1800" b="1" dirty="0" smtClean="0">
                <a:latin typeface="Arial" panose="020B0604020202020204" pitchFamily="34" charset="0"/>
                <a:cs typeface="Arial" panose="020B0604020202020204" pitchFamily="34" charset="0"/>
              </a:rPr>
              <a:t>9</a:t>
            </a:r>
            <a:r>
              <a:rPr lang="en-US" sz="2000" b="1" dirty="0">
                <a:latin typeface="Arial" panose="020B0604020202020204" pitchFamily="34" charset="0"/>
                <a:cs typeface="Arial" panose="020B0604020202020204" pitchFamily="34" charset="0"/>
              </a:rPr>
              <a:t>. Respect for Vulnerable Populations</a:t>
            </a:r>
            <a:endParaRPr lang="en-US" sz="2000" dirty="0">
              <a:latin typeface="Arial" panose="020B0604020202020204" pitchFamily="34" charset="0"/>
              <a:cs typeface="Arial" panose="020B0604020202020204" pitchFamily="34" charset="0"/>
            </a:endParaRPr>
          </a:p>
          <a:p>
            <a:pPr lvl="0" algn="just">
              <a:lnSpc>
                <a:spcPct val="100000"/>
              </a:lnSpc>
              <a:buFont typeface="Wingdings" panose="05000000000000000000" pitchFamily="2" charset="2"/>
              <a:buChar char="Ø"/>
            </a:pPr>
            <a:r>
              <a:rPr lang="en-US" sz="2000" dirty="0">
                <a:latin typeface="Arial" panose="020B0604020202020204" pitchFamily="34" charset="0"/>
                <a:cs typeface="Arial" panose="020B0604020202020204" pitchFamily="34" charset="0"/>
              </a:rPr>
              <a:t>Special care should be taken when involving vulnerable populations (e.g., children, prisoners, those with cognitive impairments).</a:t>
            </a:r>
          </a:p>
          <a:p>
            <a:pPr lvl="0" algn="just">
              <a:lnSpc>
                <a:spcPct val="100000"/>
              </a:lnSpc>
              <a:buFont typeface="Wingdings" panose="05000000000000000000" pitchFamily="2" charset="2"/>
              <a:buChar char="Ø"/>
            </a:pPr>
            <a:r>
              <a:rPr lang="en-US" sz="2000" dirty="0">
                <a:latin typeface="Arial" panose="020B0604020202020204" pitchFamily="34" charset="0"/>
                <a:cs typeface="Arial" panose="020B0604020202020204" pitchFamily="34" charset="0"/>
              </a:rPr>
              <a:t>Additional safeguards should be in place to protect their rights and well-being.</a:t>
            </a:r>
          </a:p>
          <a:p>
            <a:pPr marL="0" indent="0" algn="just">
              <a:lnSpc>
                <a:spcPct val="160000"/>
              </a:lnSpc>
              <a:buNone/>
            </a:pPr>
            <a:r>
              <a:rPr lang="en-US" sz="2000" b="1" dirty="0">
                <a:latin typeface="Arial" panose="020B0604020202020204" pitchFamily="34" charset="0"/>
                <a:cs typeface="Arial" panose="020B0604020202020204" pitchFamily="34" charset="0"/>
              </a:rPr>
              <a:t>10. Animal Research Ethics</a:t>
            </a:r>
            <a:endParaRPr lang="en-US" sz="2000" dirty="0">
              <a:latin typeface="Arial" panose="020B0604020202020204" pitchFamily="34" charset="0"/>
              <a:cs typeface="Arial" panose="020B0604020202020204" pitchFamily="34" charset="0"/>
            </a:endParaRPr>
          </a:p>
          <a:p>
            <a:pPr lvl="0" algn="just">
              <a:lnSpc>
                <a:spcPct val="100000"/>
              </a:lnSpc>
              <a:buFont typeface="Wingdings" panose="05000000000000000000" pitchFamily="2" charset="2"/>
              <a:buChar char="Ø"/>
            </a:pPr>
            <a:r>
              <a:rPr lang="en-US" sz="2000" dirty="0">
                <a:latin typeface="Arial" panose="020B0604020202020204" pitchFamily="34" charset="0"/>
                <a:cs typeface="Arial" panose="020B0604020202020204" pitchFamily="34" charset="0"/>
              </a:rPr>
              <a:t>When research involves animals, ensure humane treatment and follow specific guidelines for their care and use.</a:t>
            </a:r>
          </a:p>
          <a:p>
            <a:pPr lvl="0" algn="just">
              <a:lnSpc>
                <a:spcPct val="100000"/>
              </a:lnSpc>
              <a:buFont typeface="Wingdings" panose="05000000000000000000" pitchFamily="2" charset="2"/>
              <a:buChar char="Ø"/>
            </a:pPr>
            <a:r>
              <a:rPr lang="en-US" sz="2000" dirty="0">
                <a:latin typeface="Arial" panose="020B0604020202020204" pitchFamily="34" charset="0"/>
                <a:cs typeface="Arial" panose="020B0604020202020204" pitchFamily="34" charset="0"/>
              </a:rPr>
              <a:t>The use of animals should be justified, and alternatives should be considered</a:t>
            </a:r>
            <a:r>
              <a:rPr lang="en-US" sz="2000" dirty="0" smtClean="0">
                <a:latin typeface="Arial" panose="020B0604020202020204" pitchFamily="34" charset="0"/>
                <a:cs typeface="Arial" panose="020B0604020202020204" pitchFamily="34" charset="0"/>
              </a:rPr>
              <a:t>.</a:t>
            </a:r>
            <a:endParaRPr lang="en-US" sz="20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B1DC7706-11BC-44B4-A8A5-E968EFE47FE7}" type="slidenum">
              <a:rPr lang="en-US" smtClean="0"/>
              <a:t>16</a:t>
            </a:fld>
            <a:endParaRPr lang="en-US"/>
          </a:p>
        </p:txBody>
      </p:sp>
    </p:spTree>
    <p:extLst>
      <p:ext uri="{BB962C8B-B14F-4D97-AF65-F5344CB8AC3E}">
        <p14:creationId xmlns:p14="http://schemas.microsoft.com/office/powerpoint/2010/main" val="2930119513"/>
      </p:ext>
    </p:extLst>
  </p:cSld>
  <p:clrMapOvr>
    <a:masterClrMapping/>
  </p:clrMapOvr>
  <mc:AlternateContent xmlns:mc="http://schemas.openxmlformats.org/markup-compatibility/2006">
    <mc:Choice xmlns:p14="http://schemas.microsoft.com/office/powerpoint/2010/main" Requires="p14">
      <p:transition spd="slow" p14:dur="4000">
        <p14:pan dir="d"/>
      </p:transition>
    </mc:Choice>
    <mc:Fallback>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0991" y="764373"/>
            <a:ext cx="7078649" cy="1293028"/>
          </a:xfrm>
        </p:spPr>
        <p:txBody>
          <a:bodyPr>
            <a:normAutofit/>
          </a:bodyPr>
          <a:lstStyle/>
          <a:p>
            <a:pPr algn="ctr"/>
            <a:r>
              <a:rPr lang="en-US" dirty="0">
                <a:latin typeface="Arial" panose="020B0604020202020204" pitchFamily="34" charset="0"/>
                <a:cs typeface="Arial" panose="020B0604020202020204" pitchFamily="34" charset="0"/>
              </a:rPr>
              <a:t>research Ethical </a:t>
            </a:r>
            <a:r>
              <a:rPr lang="en-US" dirty="0" smtClean="0">
                <a:latin typeface="Arial" panose="020B0604020202020204" pitchFamily="34" charset="0"/>
                <a:cs typeface="Arial" panose="020B0604020202020204" pitchFamily="34" charset="0"/>
              </a:rPr>
              <a:t>Guidelines</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a:bodyPr>
          <a:lstStyle/>
          <a:p>
            <a:pPr marL="0" indent="0" algn="just">
              <a:lnSpc>
                <a:spcPct val="150000"/>
              </a:lnSpc>
              <a:buNone/>
            </a:pPr>
            <a:r>
              <a:rPr lang="en-US" b="1" dirty="0" smtClean="0">
                <a:latin typeface="Arial" panose="020B0604020202020204" pitchFamily="34" charset="0"/>
                <a:cs typeface="Arial" panose="020B0604020202020204" pitchFamily="34" charset="0"/>
              </a:rPr>
              <a:t>11</a:t>
            </a:r>
            <a:r>
              <a:rPr lang="en-US" b="1" dirty="0">
                <a:latin typeface="Arial" panose="020B0604020202020204" pitchFamily="34" charset="0"/>
                <a:cs typeface="Arial" panose="020B0604020202020204" pitchFamily="34" charset="0"/>
              </a:rPr>
              <a:t>. Institutional Review Board (IRB) Approval</a:t>
            </a:r>
            <a:endParaRPr lang="en-US" dirty="0">
              <a:latin typeface="Arial" panose="020B0604020202020204" pitchFamily="34" charset="0"/>
              <a:cs typeface="Arial" panose="020B0604020202020204" pitchFamily="34" charset="0"/>
            </a:endParaRPr>
          </a:p>
          <a:p>
            <a:pPr lvl="0" algn="just">
              <a:lnSpc>
                <a:spcPct val="150000"/>
              </a:lnSpc>
              <a:buFont typeface="Wingdings" panose="05000000000000000000" pitchFamily="2" charset="2"/>
              <a:buChar char="Ø"/>
            </a:pPr>
            <a:r>
              <a:rPr lang="en-US" dirty="0">
                <a:latin typeface="Arial" panose="020B0604020202020204" pitchFamily="34" charset="0"/>
                <a:cs typeface="Arial" panose="020B0604020202020204" pitchFamily="34" charset="0"/>
              </a:rPr>
              <a:t>Research involving human participants should be reviewed and approved by an IRB or ethics committee.</a:t>
            </a:r>
          </a:p>
          <a:p>
            <a:pPr lvl="0" algn="just">
              <a:lnSpc>
                <a:spcPct val="150000"/>
              </a:lnSpc>
              <a:buFont typeface="Wingdings" panose="05000000000000000000" pitchFamily="2" charset="2"/>
              <a:buChar char="Ø"/>
            </a:pPr>
            <a:r>
              <a:rPr lang="en-US" dirty="0">
                <a:latin typeface="Arial" panose="020B0604020202020204" pitchFamily="34" charset="0"/>
                <a:cs typeface="Arial" panose="020B0604020202020204" pitchFamily="34" charset="0"/>
              </a:rPr>
              <a:t>The IRB ensures that the study meets ethical standards and protects participants' rights</a:t>
            </a:r>
            <a:r>
              <a:rPr lang="en-US" dirty="0" smtClean="0">
                <a:latin typeface="Arial" panose="020B0604020202020204" pitchFamily="34" charset="0"/>
                <a:cs typeface="Arial" panose="020B0604020202020204" pitchFamily="34" charset="0"/>
              </a:rPr>
              <a:t>.</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B1DC7706-11BC-44B4-A8A5-E968EFE47FE7}" type="slidenum">
              <a:rPr lang="en-US" smtClean="0"/>
              <a:t>17</a:t>
            </a:fld>
            <a:endParaRPr lang="en-US"/>
          </a:p>
        </p:txBody>
      </p:sp>
    </p:spTree>
    <p:extLst>
      <p:ext uri="{BB962C8B-B14F-4D97-AF65-F5344CB8AC3E}">
        <p14:creationId xmlns:p14="http://schemas.microsoft.com/office/powerpoint/2010/main" val="3940466791"/>
      </p:ext>
    </p:extLst>
  </p:cSld>
  <p:clrMapOvr>
    <a:masterClrMapping/>
  </p:clrMapOvr>
  <mc:AlternateContent xmlns:mc="http://schemas.openxmlformats.org/markup-compatibility/2006">
    <mc:Choice xmlns:p14="http://schemas.microsoft.com/office/powerpoint/2010/main" Requires="p14">
      <p:transition spd="slow" p14:dur="4000">
        <p14:pan dir="d"/>
      </p:transition>
    </mc:Choice>
    <mc:Fallback>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91478" y="764373"/>
            <a:ext cx="7158162" cy="1293028"/>
          </a:xfrm>
        </p:spPr>
        <p:txBody>
          <a:bodyPr/>
          <a:lstStyle/>
          <a:p>
            <a:pPr algn="ctr"/>
            <a:r>
              <a:rPr lang="en-US" dirty="0">
                <a:latin typeface="Arial" panose="020B0604020202020204" pitchFamily="34" charset="0"/>
                <a:cs typeface="Arial" panose="020B0604020202020204" pitchFamily="34" charset="0"/>
              </a:rPr>
              <a:t>Common Ethical Issues in Research</a:t>
            </a:r>
          </a:p>
        </p:txBody>
      </p:sp>
      <p:sp>
        <p:nvSpPr>
          <p:cNvPr id="3" name="Content Placeholder 2"/>
          <p:cNvSpPr>
            <a:spLocks noGrp="1"/>
          </p:cNvSpPr>
          <p:nvPr>
            <p:ph idx="1"/>
          </p:nvPr>
        </p:nvSpPr>
        <p:spPr/>
        <p:txBody>
          <a:bodyPr/>
          <a:lstStyle/>
          <a:p>
            <a:pPr algn="just">
              <a:lnSpc>
                <a:spcPct val="150000"/>
              </a:lnSpc>
              <a:buFont typeface="Wingdings" panose="05000000000000000000" pitchFamily="2" charset="2"/>
              <a:buChar char="§"/>
            </a:pPr>
            <a:r>
              <a:rPr lang="en-US" dirty="0">
                <a:latin typeface="Arial" panose="020B0604020202020204" pitchFamily="34" charset="0"/>
                <a:cs typeface="Arial" panose="020B0604020202020204" pitchFamily="34" charset="0"/>
              </a:rPr>
              <a:t>Common ethical issues in research encompass a range of concerns that can arise during the research process</a:t>
            </a:r>
            <a:r>
              <a:rPr lang="en-US" dirty="0" smtClean="0">
                <a:latin typeface="Arial" panose="020B0604020202020204" pitchFamily="34" charset="0"/>
                <a:cs typeface="Arial" panose="020B0604020202020204" pitchFamily="34" charset="0"/>
              </a:rPr>
              <a:t>.</a:t>
            </a:r>
          </a:p>
          <a:p>
            <a:pPr algn="just">
              <a:lnSpc>
                <a:spcPct val="150000"/>
              </a:lnSpc>
              <a:buFont typeface="Wingdings" panose="05000000000000000000" pitchFamily="2" charset="2"/>
              <a:buChar char="§"/>
            </a:pPr>
            <a:r>
              <a:rPr lang="en-US" dirty="0" smtClean="0">
                <a:latin typeface="Arial" panose="020B0604020202020204" pitchFamily="34" charset="0"/>
                <a:cs typeface="Arial" panose="020B0604020202020204" pitchFamily="34" charset="0"/>
              </a:rPr>
              <a:t>Addressing </a:t>
            </a:r>
            <a:r>
              <a:rPr lang="en-US" dirty="0">
                <a:latin typeface="Arial" panose="020B0604020202020204" pitchFamily="34" charset="0"/>
                <a:cs typeface="Arial" panose="020B0604020202020204" pitchFamily="34" charset="0"/>
              </a:rPr>
              <a:t>these issues is crucial to ensure the ethical integrity of the research and the protection of participants</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B1DC7706-11BC-44B4-A8A5-E968EFE47FE7}" type="slidenum">
              <a:rPr lang="en-US" smtClean="0"/>
              <a:t>18</a:t>
            </a:fld>
            <a:endParaRPr lang="en-US"/>
          </a:p>
        </p:txBody>
      </p:sp>
    </p:spTree>
    <p:extLst>
      <p:ext uri="{BB962C8B-B14F-4D97-AF65-F5344CB8AC3E}">
        <p14:creationId xmlns:p14="http://schemas.microsoft.com/office/powerpoint/2010/main" val="945899148"/>
      </p:ext>
    </p:extLst>
  </p:cSld>
  <p:clrMapOvr>
    <a:masterClrMapping/>
  </p:clrMapOvr>
  <mc:AlternateContent xmlns:mc="http://schemas.openxmlformats.org/markup-compatibility/2006">
    <mc:Choice xmlns:p14="http://schemas.microsoft.com/office/powerpoint/2010/main" Requires="p14">
      <p:transition spd="slow" p14:dur="4000">
        <p14:pan dir="d"/>
      </p:transition>
    </mc:Choice>
    <mc:Fallback>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91478" y="764373"/>
            <a:ext cx="7158162" cy="1293028"/>
          </a:xfrm>
        </p:spPr>
        <p:txBody>
          <a:bodyPr/>
          <a:lstStyle/>
          <a:p>
            <a:pPr algn="ctr"/>
            <a:r>
              <a:rPr lang="en-US" dirty="0">
                <a:latin typeface="Arial" panose="020B0604020202020204" pitchFamily="34" charset="0"/>
                <a:cs typeface="Arial" panose="020B0604020202020204" pitchFamily="34" charset="0"/>
              </a:rPr>
              <a:t>Common Ethical Issues in Research</a:t>
            </a:r>
          </a:p>
        </p:txBody>
      </p:sp>
      <p:sp>
        <p:nvSpPr>
          <p:cNvPr id="3" name="Content Placeholder 2"/>
          <p:cNvSpPr>
            <a:spLocks noGrp="1"/>
          </p:cNvSpPr>
          <p:nvPr>
            <p:ph idx="1"/>
          </p:nvPr>
        </p:nvSpPr>
        <p:spPr/>
        <p:txBody>
          <a:bodyPr>
            <a:normAutofit fontScale="92500"/>
          </a:bodyPr>
          <a:lstStyle/>
          <a:p>
            <a:pPr marL="0" indent="0" algn="just">
              <a:lnSpc>
                <a:spcPct val="150000"/>
              </a:lnSpc>
              <a:buNone/>
            </a:pPr>
            <a:r>
              <a:rPr lang="en-US" b="1" dirty="0">
                <a:latin typeface="Arial" panose="020B0604020202020204" pitchFamily="34" charset="0"/>
                <a:cs typeface="Arial" panose="020B0604020202020204" pitchFamily="34" charset="0"/>
              </a:rPr>
              <a:t>1. Informed Consent</a:t>
            </a:r>
            <a:endParaRPr lang="en-US" dirty="0">
              <a:latin typeface="Arial" panose="020B0604020202020204" pitchFamily="34" charset="0"/>
              <a:cs typeface="Arial" panose="020B0604020202020204" pitchFamily="34" charset="0"/>
            </a:endParaRPr>
          </a:p>
          <a:p>
            <a:pPr lvl="0" algn="just">
              <a:lnSpc>
                <a:spcPct val="150000"/>
              </a:lnSpc>
            </a:pPr>
            <a:r>
              <a:rPr lang="en-US" b="1" dirty="0">
                <a:latin typeface="Arial" panose="020B0604020202020204" pitchFamily="34" charset="0"/>
                <a:cs typeface="Arial" panose="020B0604020202020204" pitchFamily="34" charset="0"/>
              </a:rPr>
              <a:t>Lack of Full Disclosure</a:t>
            </a:r>
            <a:r>
              <a:rPr lang="en-US" dirty="0">
                <a:latin typeface="Arial" panose="020B0604020202020204" pitchFamily="34" charset="0"/>
                <a:cs typeface="Arial" panose="020B0604020202020204" pitchFamily="34" charset="0"/>
              </a:rPr>
              <a:t>: Failing to provide participants with complete information about the study.</a:t>
            </a:r>
          </a:p>
          <a:p>
            <a:pPr lvl="0" algn="just">
              <a:lnSpc>
                <a:spcPct val="150000"/>
              </a:lnSpc>
            </a:pPr>
            <a:r>
              <a:rPr lang="en-US" b="1" dirty="0">
                <a:latin typeface="Arial" panose="020B0604020202020204" pitchFamily="34" charset="0"/>
                <a:cs typeface="Arial" panose="020B0604020202020204" pitchFamily="34" charset="0"/>
              </a:rPr>
              <a:t>Complex Language</a:t>
            </a:r>
            <a:r>
              <a:rPr lang="en-US" dirty="0">
                <a:latin typeface="Arial" panose="020B0604020202020204" pitchFamily="34" charset="0"/>
                <a:cs typeface="Arial" panose="020B0604020202020204" pitchFamily="34" charset="0"/>
              </a:rPr>
              <a:t>: Using jargon or technical terms that participants may not understand.</a:t>
            </a:r>
          </a:p>
          <a:p>
            <a:pPr lvl="0" algn="just">
              <a:lnSpc>
                <a:spcPct val="150000"/>
              </a:lnSpc>
            </a:pPr>
            <a:r>
              <a:rPr lang="en-US" b="1" dirty="0">
                <a:latin typeface="Arial" panose="020B0604020202020204" pitchFamily="34" charset="0"/>
                <a:cs typeface="Arial" panose="020B0604020202020204" pitchFamily="34" charset="0"/>
              </a:rPr>
              <a:t>Voluntariness</a:t>
            </a:r>
            <a:r>
              <a:rPr lang="en-US" dirty="0">
                <a:latin typeface="Arial" panose="020B0604020202020204" pitchFamily="34" charset="0"/>
                <a:cs typeface="Arial" panose="020B0604020202020204" pitchFamily="34" charset="0"/>
              </a:rPr>
              <a:t>: Ensuring that participants feel free to participate or withdraw without any pressure or consequences</a:t>
            </a:r>
            <a:r>
              <a:rPr lang="en-US" dirty="0" smtClean="0">
                <a:latin typeface="Arial" panose="020B0604020202020204" pitchFamily="34" charset="0"/>
                <a:cs typeface="Arial" panose="020B0604020202020204" pitchFamily="34" charset="0"/>
              </a:rPr>
              <a:t>.</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B1DC7706-11BC-44B4-A8A5-E968EFE47FE7}" type="slidenum">
              <a:rPr lang="en-US" smtClean="0"/>
              <a:t>19</a:t>
            </a:fld>
            <a:endParaRPr lang="en-US"/>
          </a:p>
        </p:txBody>
      </p:sp>
    </p:spTree>
    <p:extLst>
      <p:ext uri="{BB962C8B-B14F-4D97-AF65-F5344CB8AC3E}">
        <p14:creationId xmlns:p14="http://schemas.microsoft.com/office/powerpoint/2010/main" val="4111660004"/>
      </p:ext>
    </p:extLst>
  </p:cSld>
  <p:clrMapOvr>
    <a:masterClrMapping/>
  </p:clrMapOvr>
  <mc:AlternateContent xmlns:mc="http://schemas.openxmlformats.org/markup-compatibility/2006">
    <mc:Choice xmlns:p14="http://schemas.microsoft.com/office/powerpoint/2010/main" Requires="p14">
      <p:transition spd="slow" p14:dur="4000">
        <p14:pan dir="d"/>
      </p:transition>
    </mc:Choice>
    <mc:Fallback>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91478" y="764373"/>
            <a:ext cx="7158162" cy="1293028"/>
          </a:xfrm>
        </p:spPr>
        <p:txBody>
          <a:bodyPr/>
          <a:lstStyle/>
          <a:p>
            <a:pPr algn="ctr"/>
            <a:r>
              <a:rPr lang="en-US" dirty="0">
                <a:latin typeface="Arial" panose="020B0604020202020204" pitchFamily="34" charset="0"/>
                <a:cs typeface="Arial" panose="020B0604020202020204" pitchFamily="34" charset="0"/>
              </a:rPr>
              <a:t>Common Ethical Issues in Research</a:t>
            </a:r>
          </a:p>
        </p:txBody>
      </p:sp>
      <p:sp>
        <p:nvSpPr>
          <p:cNvPr id="3" name="Content Placeholder 2"/>
          <p:cNvSpPr>
            <a:spLocks noGrp="1"/>
          </p:cNvSpPr>
          <p:nvPr>
            <p:ph idx="1"/>
          </p:nvPr>
        </p:nvSpPr>
        <p:spPr/>
        <p:txBody>
          <a:bodyPr>
            <a:normAutofit/>
          </a:bodyPr>
          <a:lstStyle/>
          <a:p>
            <a:pPr marL="0" indent="0" algn="just">
              <a:lnSpc>
                <a:spcPct val="150000"/>
              </a:lnSpc>
              <a:buNone/>
            </a:pPr>
            <a:r>
              <a:rPr lang="en-US" b="1" dirty="0" smtClean="0">
                <a:latin typeface="Arial" panose="020B0604020202020204" pitchFamily="34" charset="0"/>
                <a:cs typeface="Arial" panose="020B0604020202020204" pitchFamily="34" charset="0"/>
              </a:rPr>
              <a:t>2</a:t>
            </a:r>
            <a:r>
              <a:rPr lang="en-US" b="1" dirty="0">
                <a:latin typeface="Arial" panose="020B0604020202020204" pitchFamily="34" charset="0"/>
                <a:cs typeface="Arial" panose="020B0604020202020204" pitchFamily="34" charset="0"/>
              </a:rPr>
              <a:t>. Deception</a:t>
            </a:r>
            <a:endParaRPr lang="en-US" dirty="0">
              <a:latin typeface="Arial" panose="020B0604020202020204" pitchFamily="34" charset="0"/>
              <a:cs typeface="Arial" panose="020B0604020202020204" pitchFamily="34" charset="0"/>
            </a:endParaRPr>
          </a:p>
          <a:p>
            <a:pPr lvl="0" algn="just">
              <a:lnSpc>
                <a:spcPct val="150000"/>
              </a:lnSpc>
            </a:pPr>
            <a:r>
              <a:rPr lang="en-US" b="1" dirty="0">
                <a:latin typeface="Arial" panose="020B0604020202020204" pitchFamily="34" charset="0"/>
                <a:cs typeface="Arial" panose="020B0604020202020204" pitchFamily="34" charset="0"/>
              </a:rPr>
              <a:t>Justification</a:t>
            </a:r>
            <a:r>
              <a:rPr lang="en-US" dirty="0">
                <a:latin typeface="Arial" panose="020B0604020202020204" pitchFamily="34" charset="0"/>
                <a:cs typeface="Arial" panose="020B0604020202020204" pitchFamily="34" charset="0"/>
              </a:rPr>
              <a:t>: Deception is only justified when there are no other ways to obtain the data, and it is necessary for the research.</a:t>
            </a:r>
          </a:p>
          <a:p>
            <a:pPr lvl="0" algn="just">
              <a:lnSpc>
                <a:spcPct val="150000"/>
              </a:lnSpc>
            </a:pPr>
            <a:r>
              <a:rPr lang="en-US" b="1" dirty="0">
                <a:latin typeface="Arial" panose="020B0604020202020204" pitchFamily="34" charset="0"/>
                <a:cs typeface="Arial" panose="020B0604020202020204" pitchFamily="34" charset="0"/>
              </a:rPr>
              <a:t>Debriefing</a:t>
            </a:r>
            <a:r>
              <a:rPr lang="en-US" dirty="0">
                <a:latin typeface="Arial" panose="020B0604020202020204" pitchFamily="34" charset="0"/>
                <a:cs typeface="Arial" panose="020B0604020202020204" pitchFamily="34" charset="0"/>
              </a:rPr>
              <a:t>: Participants must be informed of the deception as soon as possible and provided with an explanation</a:t>
            </a:r>
            <a:r>
              <a:rPr lang="en-US" dirty="0" smtClean="0">
                <a:latin typeface="Arial" panose="020B0604020202020204" pitchFamily="34" charset="0"/>
                <a:cs typeface="Arial" panose="020B0604020202020204" pitchFamily="34" charset="0"/>
              </a:rPr>
              <a:t>.</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B1DC7706-11BC-44B4-A8A5-E968EFE47FE7}" type="slidenum">
              <a:rPr lang="en-US" smtClean="0"/>
              <a:t>20</a:t>
            </a:fld>
            <a:endParaRPr lang="en-US"/>
          </a:p>
        </p:txBody>
      </p:sp>
    </p:spTree>
    <p:extLst>
      <p:ext uri="{BB962C8B-B14F-4D97-AF65-F5344CB8AC3E}">
        <p14:creationId xmlns:p14="http://schemas.microsoft.com/office/powerpoint/2010/main" val="56714934"/>
      </p:ext>
    </p:extLst>
  </p:cSld>
  <p:clrMapOvr>
    <a:masterClrMapping/>
  </p:clrMapOvr>
  <mc:AlternateContent xmlns:mc="http://schemas.openxmlformats.org/markup-compatibility/2006">
    <mc:Choice xmlns:p14="http://schemas.microsoft.com/office/powerpoint/2010/main" Requires="p14">
      <p:transition spd="slow" p14:dur="4000">
        <p14:pan dir="d"/>
      </p:transition>
    </mc:Choice>
    <mc:Fallback>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91478" y="764373"/>
            <a:ext cx="7158162" cy="1293028"/>
          </a:xfrm>
        </p:spPr>
        <p:txBody>
          <a:bodyPr/>
          <a:lstStyle/>
          <a:p>
            <a:pPr algn="ctr"/>
            <a:r>
              <a:rPr lang="en-US" dirty="0">
                <a:latin typeface="Arial" panose="020B0604020202020204" pitchFamily="34" charset="0"/>
                <a:cs typeface="Arial" panose="020B0604020202020204" pitchFamily="34" charset="0"/>
              </a:rPr>
              <a:t>Common Ethical Issues in Research</a:t>
            </a:r>
          </a:p>
        </p:txBody>
      </p:sp>
      <p:sp>
        <p:nvSpPr>
          <p:cNvPr id="3" name="Content Placeholder 2"/>
          <p:cNvSpPr>
            <a:spLocks noGrp="1"/>
          </p:cNvSpPr>
          <p:nvPr>
            <p:ph idx="1"/>
          </p:nvPr>
        </p:nvSpPr>
        <p:spPr/>
        <p:txBody>
          <a:bodyPr>
            <a:normAutofit/>
          </a:bodyPr>
          <a:lstStyle/>
          <a:p>
            <a:pPr marL="0" indent="0" algn="just">
              <a:lnSpc>
                <a:spcPct val="150000"/>
              </a:lnSpc>
              <a:buNone/>
            </a:pPr>
            <a:r>
              <a:rPr lang="en-US" b="1" dirty="0" smtClean="0">
                <a:latin typeface="Arial" panose="020B0604020202020204" pitchFamily="34" charset="0"/>
                <a:cs typeface="Arial" panose="020B0604020202020204" pitchFamily="34" charset="0"/>
              </a:rPr>
              <a:t>3</a:t>
            </a:r>
            <a:r>
              <a:rPr lang="en-US" b="1" dirty="0">
                <a:latin typeface="Arial" panose="020B0604020202020204" pitchFamily="34" charset="0"/>
                <a:cs typeface="Arial" panose="020B0604020202020204" pitchFamily="34" charset="0"/>
              </a:rPr>
              <a:t>. Privacy and Confidentiality</a:t>
            </a:r>
            <a:endParaRPr lang="en-US" dirty="0">
              <a:latin typeface="Arial" panose="020B0604020202020204" pitchFamily="34" charset="0"/>
              <a:cs typeface="Arial" panose="020B0604020202020204" pitchFamily="34" charset="0"/>
            </a:endParaRPr>
          </a:p>
          <a:p>
            <a:pPr lvl="0" algn="just">
              <a:lnSpc>
                <a:spcPct val="150000"/>
              </a:lnSpc>
            </a:pPr>
            <a:r>
              <a:rPr lang="en-US" b="1" dirty="0">
                <a:latin typeface="Arial" panose="020B0604020202020204" pitchFamily="34" charset="0"/>
                <a:cs typeface="Arial" panose="020B0604020202020204" pitchFamily="34" charset="0"/>
              </a:rPr>
              <a:t>Data Security</a:t>
            </a:r>
            <a:r>
              <a:rPr lang="en-US" dirty="0">
                <a:latin typeface="Arial" panose="020B0604020202020204" pitchFamily="34" charset="0"/>
                <a:cs typeface="Arial" panose="020B0604020202020204" pitchFamily="34" charset="0"/>
              </a:rPr>
              <a:t>: Ensuring that data is stored securely and only accessible to authorized personnel.</a:t>
            </a:r>
          </a:p>
          <a:p>
            <a:pPr lvl="0" algn="just">
              <a:lnSpc>
                <a:spcPct val="150000"/>
              </a:lnSpc>
            </a:pPr>
            <a:r>
              <a:rPr lang="en-US" b="1" dirty="0">
                <a:latin typeface="Arial" panose="020B0604020202020204" pitchFamily="34" charset="0"/>
                <a:cs typeface="Arial" panose="020B0604020202020204" pitchFamily="34" charset="0"/>
              </a:rPr>
              <a:t>Anonymity</a:t>
            </a:r>
            <a:r>
              <a:rPr lang="en-US" dirty="0">
                <a:latin typeface="Arial" panose="020B0604020202020204" pitchFamily="34" charset="0"/>
                <a:cs typeface="Arial" panose="020B0604020202020204" pitchFamily="34" charset="0"/>
              </a:rPr>
              <a:t>: Making sure that participants' identities are not revealed in any publications or reports.</a:t>
            </a:r>
          </a:p>
          <a:p>
            <a:pPr lvl="0" algn="just">
              <a:lnSpc>
                <a:spcPct val="150000"/>
              </a:lnSpc>
            </a:pPr>
            <a:r>
              <a:rPr lang="en-US" b="1" dirty="0">
                <a:latin typeface="Arial" panose="020B0604020202020204" pitchFamily="34" charset="0"/>
                <a:cs typeface="Arial" panose="020B0604020202020204" pitchFamily="34" charset="0"/>
              </a:rPr>
              <a:t>Breach of Confidentiality</a:t>
            </a:r>
            <a:r>
              <a:rPr lang="en-US" dirty="0">
                <a:latin typeface="Arial" panose="020B0604020202020204" pitchFamily="34" charset="0"/>
                <a:cs typeface="Arial" panose="020B0604020202020204" pitchFamily="34" charset="0"/>
              </a:rPr>
              <a:t>: Unintentional disclosure of sensitive information</a:t>
            </a:r>
            <a:r>
              <a:rPr lang="en-US" dirty="0" smtClean="0">
                <a:latin typeface="Arial" panose="020B0604020202020204" pitchFamily="34" charset="0"/>
                <a:cs typeface="Arial" panose="020B0604020202020204" pitchFamily="34" charset="0"/>
              </a:rPr>
              <a:t>.</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B1DC7706-11BC-44B4-A8A5-E968EFE47FE7}" type="slidenum">
              <a:rPr lang="en-US" smtClean="0"/>
              <a:t>21</a:t>
            </a:fld>
            <a:endParaRPr lang="en-US"/>
          </a:p>
        </p:txBody>
      </p:sp>
    </p:spTree>
    <p:extLst>
      <p:ext uri="{BB962C8B-B14F-4D97-AF65-F5344CB8AC3E}">
        <p14:creationId xmlns:p14="http://schemas.microsoft.com/office/powerpoint/2010/main" val="1272927938"/>
      </p:ext>
    </p:extLst>
  </p:cSld>
  <p:clrMapOvr>
    <a:masterClrMapping/>
  </p:clrMapOvr>
  <mc:AlternateContent xmlns:mc="http://schemas.openxmlformats.org/markup-compatibility/2006">
    <mc:Choice xmlns:p14="http://schemas.microsoft.com/office/powerpoint/2010/main" Requires="p14">
      <p:transition spd="slow" p14:dur="4000">
        <p14:pan dir="d"/>
      </p:transition>
    </mc:Choice>
    <mc:Fallback>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91478" y="764373"/>
            <a:ext cx="7158162" cy="1293028"/>
          </a:xfrm>
        </p:spPr>
        <p:txBody>
          <a:bodyPr/>
          <a:lstStyle/>
          <a:p>
            <a:pPr algn="ctr"/>
            <a:r>
              <a:rPr lang="en-US" dirty="0">
                <a:latin typeface="Arial" panose="020B0604020202020204" pitchFamily="34" charset="0"/>
                <a:cs typeface="Arial" panose="020B0604020202020204" pitchFamily="34" charset="0"/>
              </a:rPr>
              <a:t>Common Ethical Issues in Research</a:t>
            </a:r>
          </a:p>
        </p:txBody>
      </p:sp>
      <p:sp>
        <p:nvSpPr>
          <p:cNvPr id="3" name="Content Placeholder 2"/>
          <p:cNvSpPr>
            <a:spLocks noGrp="1"/>
          </p:cNvSpPr>
          <p:nvPr>
            <p:ph idx="1"/>
          </p:nvPr>
        </p:nvSpPr>
        <p:spPr/>
        <p:txBody>
          <a:bodyPr>
            <a:normAutofit/>
          </a:bodyPr>
          <a:lstStyle/>
          <a:p>
            <a:pPr marL="0" indent="0" algn="just">
              <a:lnSpc>
                <a:spcPct val="150000"/>
              </a:lnSpc>
              <a:buNone/>
            </a:pPr>
            <a:r>
              <a:rPr lang="en-US" b="1" dirty="0" smtClean="0">
                <a:latin typeface="Arial" panose="020B0604020202020204" pitchFamily="34" charset="0"/>
                <a:cs typeface="Arial" panose="020B0604020202020204" pitchFamily="34" charset="0"/>
              </a:rPr>
              <a:t>4</a:t>
            </a:r>
            <a:r>
              <a:rPr lang="en-US" b="1" dirty="0">
                <a:latin typeface="Arial" panose="020B0604020202020204" pitchFamily="34" charset="0"/>
                <a:cs typeface="Arial" panose="020B0604020202020204" pitchFamily="34" charset="0"/>
              </a:rPr>
              <a:t>. Risk of Harm</a:t>
            </a:r>
            <a:endParaRPr lang="en-US" dirty="0">
              <a:latin typeface="Arial" panose="020B0604020202020204" pitchFamily="34" charset="0"/>
              <a:cs typeface="Arial" panose="020B0604020202020204" pitchFamily="34" charset="0"/>
            </a:endParaRPr>
          </a:p>
          <a:p>
            <a:pPr lvl="0" algn="just">
              <a:lnSpc>
                <a:spcPct val="150000"/>
              </a:lnSpc>
            </a:pPr>
            <a:r>
              <a:rPr lang="en-US" b="1" dirty="0">
                <a:latin typeface="Arial" panose="020B0604020202020204" pitchFamily="34" charset="0"/>
                <a:cs typeface="Arial" panose="020B0604020202020204" pitchFamily="34" charset="0"/>
              </a:rPr>
              <a:t>Physical Harm</a:t>
            </a:r>
            <a:r>
              <a:rPr lang="en-US" dirty="0">
                <a:latin typeface="Arial" panose="020B0604020202020204" pitchFamily="34" charset="0"/>
                <a:cs typeface="Arial" panose="020B0604020202020204" pitchFamily="34" charset="0"/>
              </a:rPr>
              <a:t>: Potential for physical injury or discomfort.</a:t>
            </a:r>
          </a:p>
          <a:p>
            <a:pPr lvl="0" algn="just">
              <a:lnSpc>
                <a:spcPct val="150000"/>
              </a:lnSpc>
            </a:pPr>
            <a:r>
              <a:rPr lang="en-US" b="1" dirty="0">
                <a:latin typeface="Arial" panose="020B0604020202020204" pitchFamily="34" charset="0"/>
                <a:cs typeface="Arial" panose="020B0604020202020204" pitchFamily="34" charset="0"/>
              </a:rPr>
              <a:t>Psychological Harm</a:t>
            </a:r>
            <a:r>
              <a:rPr lang="en-US" dirty="0">
                <a:latin typeface="Arial" panose="020B0604020202020204" pitchFamily="34" charset="0"/>
                <a:cs typeface="Arial" panose="020B0604020202020204" pitchFamily="34" charset="0"/>
              </a:rPr>
              <a:t>: Stress, anxiety, or emotional distress.</a:t>
            </a:r>
          </a:p>
          <a:p>
            <a:pPr lvl="0" algn="just">
              <a:lnSpc>
                <a:spcPct val="150000"/>
              </a:lnSpc>
            </a:pPr>
            <a:r>
              <a:rPr lang="en-US" b="1" dirty="0">
                <a:latin typeface="Arial" panose="020B0604020202020204" pitchFamily="34" charset="0"/>
                <a:cs typeface="Arial" panose="020B0604020202020204" pitchFamily="34" charset="0"/>
              </a:rPr>
              <a:t>Social Harm</a:t>
            </a:r>
            <a:r>
              <a:rPr lang="en-US" dirty="0">
                <a:latin typeface="Arial" panose="020B0604020202020204" pitchFamily="34" charset="0"/>
                <a:cs typeface="Arial" panose="020B0604020202020204" pitchFamily="34" charset="0"/>
              </a:rPr>
              <a:t>: Damage to social standing or relationships.</a:t>
            </a:r>
          </a:p>
          <a:p>
            <a:pPr lvl="0" algn="just">
              <a:lnSpc>
                <a:spcPct val="150000"/>
              </a:lnSpc>
            </a:pPr>
            <a:r>
              <a:rPr lang="en-US" b="1" dirty="0">
                <a:latin typeface="Arial" panose="020B0604020202020204" pitchFamily="34" charset="0"/>
                <a:cs typeface="Arial" panose="020B0604020202020204" pitchFamily="34" charset="0"/>
              </a:rPr>
              <a:t>Economic Harm</a:t>
            </a:r>
            <a:r>
              <a:rPr lang="en-US" dirty="0">
                <a:latin typeface="Arial" panose="020B0604020202020204" pitchFamily="34" charset="0"/>
                <a:cs typeface="Arial" panose="020B0604020202020204" pitchFamily="34" charset="0"/>
              </a:rPr>
              <a:t>: Financial loss due to participation</a:t>
            </a:r>
            <a:r>
              <a:rPr lang="en-US" dirty="0" smtClean="0">
                <a:latin typeface="Arial" panose="020B0604020202020204" pitchFamily="34" charset="0"/>
                <a:cs typeface="Arial" panose="020B0604020202020204" pitchFamily="34" charset="0"/>
              </a:rPr>
              <a:t>.</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B1DC7706-11BC-44B4-A8A5-E968EFE47FE7}" type="slidenum">
              <a:rPr lang="en-US" smtClean="0"/>
              <a:t>22</a:t>
            </a:fld>
            <a:endParaRPr lang="en-US"/>
          </a:p>
        </p:txBody>
      </p:sp>
    </p:spTree>
    <p:extLst>
      <p:ext uri="{BB962C8B-B14F-4D97-AF65-F5344CB8AC3E}">
        <p14:creationId xmlns:p14="http://schemas.microsoft.com/office/powerpoint/2010/main" val="4099251319"/>
      </p:ext>
    </p:extLst>
  </p:cSld>
  <p:clrMapOvr>
    <a:masterClrMapping/>
  </p:clrMapOvr>
  <mc:AlternateContent xmlns:mc="http://schemas.openxmlformats.org/markup-compatibility/2006">
    <mc:Choice xmlns:p14="http://schemas.microsoft.com/office/powerpoint/2010/main" Requires="p14">
      <p:transition spd="slow" p14:dur="4000">
        <p14:pan dir="d"/>
      </p:transition>
    </mc:Choice>
    <mc:Fallback>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91478" y="764373"/>
            <a:ext cx="7158162" cy="1293028"/>
          </a:xfrm>
        </p:spPr>
        <p:txBody>
          <a:bodyPr/>
          <a:lstStyle/>
          <a:p>
            <a:pPr algn="ctr"/>
            <a:r>
              <a:rPr lang="en-US" dirty="0">
                <a:latin typeface="Arial" panose="020B0604020202020204" pitchFamily="34" charset="0"/>
                <a:cs typeface="Arial" panose="020B0604020202020204" pitchFamily="34" charset="0"/>
              </a:rPr>
              <a:t>Common Ethical Issues in Research</a:t>
            </a:r>
          </a:p>
        </p:txBody>
      </p:sp>
      <p:sp>
        <p:nvSpPr>
          <p:cNvPr id="3" name="Content Placeholder 2"/>
          <p:cNvSpPr>
            <a:spLocks noGrp="1"/>
          </p:cNvSpPr>
          <p:nvPr>
            <p:ph idx="1"/>
          </p:nvPr>
        </p:nvSpPr>
        <p:spPr/>
        <p:txBody>
          <a:bodyPr>
            <a:normAutofit/>
          </a:bodyPr>
          <a:lstStyle/>
          <a:p>
            <a:pPr marL="0" indent="0" algn="just">
              <a:lnSpc>
                <a:spcPct val="150000"/>
              </a:lnSpc>
              <a:buNone/>
            </a:pPr>
            <a:r>
              <a:rPr lang="en-US" b="1" dirty="0" smtClean="0">
                <a:latin typeface="Arial" panose="020B0604020202020204" pitchFamily="34" charset="0"/>
                <a:cs typeface="Arial" panose="020B0604020202020204" pitchFamily="34" charset="0"/>
              </a:rPr>
              <a:t>5</a:t>
            </a:r>
            <a:r>
              <a:rPr lang="en-US" b="1" dirty="0">
                <a:latin typeface="Arial" panose="020B0604020202020204" pitchFamily="34" charset="0"/>
                <a:cs typeface="Arial" panose="020B0604020202020204" pitchFamily="34" charset="0"/>
              </a:rPr>
              <a:t>. Conflict of Interest</a:t>
            </a:r>
            <a:endParaRPr lang="en-US" dirty="0">
              <a:latin typeface="Arial" panose="020B0604020202020204" pitchFamily="34" charset="0"/>
              <a:cs typeface="Arial" panose="020B0604020202020204" pitchFamily="34" charset="0"/>
            </a:endParaRPr>
          </a:p>
          <a:p>
            <a:pPr lvl="0" algn="just">
              <a:lnSpc>
                <a:spcPct val="150000"/>
              </a:lnSpc>
            </a:pPr>
            <a:r>
              <a:rPr lang="en-US" b="1" dirty="0">
                <a:latin typeface="Arial" panose="020B0604020202020204" pitchFamily="34" charset="0"/>
                <a:cs typeface="Arial" panose="020B0604020202020204" pitchFamily="34" charset="0"/>
              </a:rPr>
              <a:t>Personal Gain</a:t>
            </a:r>
            <a:r>
              <a:rPr lang="en-US" dirty="0">
                <a:latin typeface="Arial" panose="020B0604020202020204" pitchFamily="34" charset="0"/>
                <a:cs typeface="Arial" panose="020B0604020202020204" pitchFamily="34" charset="0"/>
              </a:rPr>
              <a:t>: Researchers having a financial or personal interest that could bias the study.</a:t>
            </a:r>
          </a:p>
          <a:p>
            <a:pPr lvl="0" algn="just">
              <a:lnSpc>
                <a:spcPct val="150000"/>
              </a:lnSpc>
            </a:pPr>
            <a:r>
              <a:rPr lang="en-US" b="1" dirty="0">
                <a:latin typeface="Arial" panose="020B0604020202020204" pitchFamily="34" charset="0"/>
                <a:cs typeface="Arial" panose="020B0604020202020204" pitchFamily="34" charset="0"/>
              </a:rPr>
              <a:t>Institutional Pressure</a:t>
            </a:r>
            <a:r>
              <a:rPr lang="en-US" dirty="0">
                <a:latin typeface="Arial" panose="020B0604020202020204" pitchFamily="34" charset="0"/>
                <a:cs typeface="Arial" panose="020B0604020202020204" pitchFamily="34" charset="0"/>
              </a:rPr>
              <a:t>: Pressure from sponsoring organizations to produce favorable results</a:t>
            </a:r>
            <a:r>
              <a:rPr lang="en-US" dirty="0" smtClean="0">
                <a:latin typeface="Arial" panose="020B0604020202020204" pitchFamily="34" charset="0"/>
                <a:cs typeface="Arial" panose="020B0604020202020204" pitchFamily="34" charset="0"/>
              </a:rPr>
              <a:t>.</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B1DC7706-11BC-44B4-A8A5-E968EFE47FE7}" type="slidenum">
              <a:rPr lang="en-US" smtClean="0"/>
              <a:t>23</a:t>
            </a:fld>
            <a:endParaRPr lang="en-US"/>
          </a:p>
        </p:txBody>
      </p:sp>
    </p:spTree>
    <p:extLst>
      <p:ext uri="{BB962C8B-B14F-4D97-AF65-F5344CB8AC3E}">
        <p14:creationId xmlns:p14="http://schemas.microsoft.com/office/powerpoint/2010/main" val="3327391420"/>
      </p:ext>
    </p:extLst>
  </p:cSld>
  <p:clrMapOvr>
    <a:masterClrMapping/>
  </p:clrMapOvr>
  <mc:AlternateContent xmlns:mc="http://schemas.openxmlformats.org/markup-compatibility/2006">
    <mc:Choice xmlns:p14="http://schemas.microsoft.com/office/powerpoint/2010/main" Requires="p14">
      <p:transition spd="slow" p14:dur="4000">
        <p14:pan dir="d"/>
      </p:transition>
    </mc:Choice>
    <mc:Fallback>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91478" y="764373"/>
            <a:ext cx="7158162" cy="1293028"/>
          </a:xfrm>
        </p:spPr>
        <p:txBody>
          <a:bodyPr/>
          <a:lstStyle/>
          <a:p>
            <a:pPr algn="ctr"/>
            <a:r>
              <a:rPr lang="en-US" dirty="0">
                <a:latin typeface="Arial" panose="020B0604020202020204" pitchFamily="34" charset="0"/>
                <a:cs typeface="Arial" panose="020B0604020202020204" pitchFamily="34" charset="0"/>
              </a:rPr>
              <a:t>Common Ethical Issues in Research</a:t>
            </a:r>
          </a:p>
        </p:txBody>
      </p:sp>
      <p:sp>
        <p:nvSpPr>
          <p:cNvPr id="3" name="Content Placeholder 2"/>
          <p:cNvSpPr>
            <a:spLocks noGrp="1"/>
          </p:cNvSpPr>
          <p:nvPr>
            <p:ph idx="1"/>
          </p:nvPr>
        </p:nvSpPr>
        <p:spPr/>
        <p:txBody>
          <a:bodyPr>
            <a:normAutofit/>
          </a:bodyPr>
          <a:lstStyle/>
          <a:p>
            <a:pPr marL="0" indent="0" algn="just">
              <a:lnSpc>
                <a:spcPct val="150000"/>
              </a:lnSpc>
              <a:buNone/>
            </a:pPr>
            <a:r>
              <a:rPr lang="en-US" b="1" dirty="0" smtClean="0">
                <a:latin typeface="Arial" panose="020B0604020202020204" pitchFamily="34" charset="0"/>
                <a:cs typeface="Arial" panose="020B0604020202020204" pitchFamily="34" charset="0"/>
              </a:rPr>
              <a:t>6</a:t>
            </a:r>
            <a:r>
              <a:rPr lang="en-US" b="1" dirty="0">
                <a:latin typeface="Arial" panose="020B0604020202020204" pitchFamily="34" charset="0"/>
                <a:cs typeface="Arial" panose="020B0604020202020204" pitchFamily="34" charset="0"/>
              </a:rPr>
              <a:t>. Misconduct</a:t>
            </a:r>
            <a:endParaRPr lang="en-US" dirty="0">
              <a:latin typeface="Arial" panose="020B0604020202020204" pitchFamily="34" charset="0"/>
              <a:cs typeface="Arial" panose="020B0604020202020204" pitchFamily="34" charset="0"/>
            </a:endParaRPr>
          </a:p>
          <a:p>
            <a:pPr lvl="0" algn="just">
              <a:lnSpc>
                <a:spcPct val="150000"/>
              </a:lnSpc>
            </a:pPr>
            <a:r>
              <a:rPr lang="en-US" b="1" dirty="0">
                <a:latin typeface="Arial" panose="020B0604020202020204" pitchFamily="34" charset="0"/>
                <a:cs typeface="Arial" panose="020B0604020202020204" pitchFamily="34" charset="0"/>
              </a:rPr>
              <a:t>Fabrication and Falsification</a:t>
            </a:r>
            <a:r>
              <a:rPr lang="en-US" dirty="0">
                <a:latin typeface="Arial" panose="020B0604020202020204" pitchFamily="34" charset="0"/>
                <a:cs typeface="Arial" panose="020B0604020202020204" pitchFamily="34" charset="0"/>
              </a:rPr>
              <a:t>: Making up data or altering data to fit desired outcomes.</a:t>
            </a:r>
          </a:p>
          <a:p>
            <a:pPr lvl="0" algn="just">
              <a:lnSpc>
                <a:spcPct val="150000"/>
              </a:lnSpc>
            </a:pPr>
            <a:r>
              <a:rPr lang="en-US" b="1" dirty="0">
                <a:latin typeface="Arial" panose="020B0604020202020204" pitchFamily="34" charset="0"/>
                <a:cs typeface="Arial" panose="020B0604020202020204" pitchFamily="34" charset="0"/>
              </a:rPr>
              <a:t>Plagiarism</a:t>
            </a:r>
            <a:r>
              <a:rPr lang="en-US" dirty="0">
                <a:latin typeface="Arial" panose="020B0604020202020204" pitchFamily="34" charset="0"/>
                <a:cs typeface="Arial" panose="020B0604020202020204" pitchFamily="34" charset="0"/>
              </a:rPr>
              <a:t>: Using someone else’s work without proper attribution.</a:t>
            </a:r>
          </a:p>
          <a:p>
            <a:pPr lvl="0" algn="just">
              <a:lnSpc>
                <a:spcPct val="150000"/>
              </a:lnSpc>
            </a:pPr>
            <a:r>
              <a:rPr lang="en-US" b="1" dirty="0">
                <a:latin typeface="Arial" panose="020B0604020202020204" pitchFamily="34" charset="0"/>
                <a:cs typeface="Arial" panose="020B0604020202020204" pitchFamily="34" charset="0"/>
              </a:rPr>
              <a:t>Authorship Issues</a:t>
            </a:r>
            <a:r>
              <a:rPr lang="en-US" dirty="0">
                <a:latin typeface="Arial" panose="020B0604020202020204" pitchFamily="34" charset="0"/>
                <a:cs typeface="Arial" panose="020B0604020202020204" pitchFamily="34" charset="0"/>
              </a:rPr>
              <a:t>: Disputes over who should be credited as authors</a:t>
            </a:r>
            <a:r>
              <a:rPr lang="en-US" dirty="0" smtClean="0">
                <a:latin typeface="Arial" panose="020B0604020202020204" pitchFamily="34" charset="0"/>
                <a:cs typeface="Arial" panose="020B0604020202020204" pitchFamily="34" charset="0"/>
              </a:rPr>
              <a:t>.</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B1DC7706-11BC-44B4-A8A5-E968EFE47FE7}" type="slidenum">
              <a:rPr lang="en-US" smtClean="0"/>
              <a:t>24</a:t>
            </a:fld>
            <a:endParaRPr lang="en-US"/>
          </a:p>
        </p:txBody>
      </p:sp>
    </p:spTree>
    <p:extLst>
      <p:ext uri="{BB962C8B-B14F-4D97-AF65-F5344CB8AC3E}">
        <p14:creationId xmlns:p14="http://schemas.microsoft.com/office/powerpoint/2010/main" val="93578258"/>
      </p:ext>
    </p:extLst>
  </p:cSld>
  <p:clrMapOvr>
    <a:masterClrMapping/>
  </p:clrMapOvr>
  <mc:AlternateContent xmlns:mc="http://schemas.openxmlformats.org/markup-compatibility/2006">
    <mc:Choice xmlns:p14="http://schemas.microsoft.com/office/powerpoint/2010/main" Requires="p14">
      <p:transition spd="slow" p14:dur="4000">
        <p14:pan dir="d"/>
      </p:transition>
    </mc:Choice>
    <mc:Fallback>
      <p:transition spd="slow">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91478" y="764373"/>
            <a:ext cx="7158162" cy="1293028"/>
          </a:xfrm>
        </p:spPr>
        <p:txBody>
          <a:bodyPr/>
          <a:lstStyle/>
          <a:p>
            <a:pPr algn="ctr"/>
            <a:r>
              <a:rPr lang="en-US" dirty="0">
                <a:latin typeface="Arial" panose="020B0604020202020204" pitchFamily="34" charset="0"/>
                <a:cs typeface="Arial" panose="020B0604020202020204" pitchFamily="34" charset="0"/>
              </a:rPr>
              <a:t>Common Ethical Issues in Research</a:t>
            </a:r>
          </a:p>
        </p:txBody>
      </p:sp>
      <p:sp>
        <p:nvSpPr>
          <p:cNvPr id="3" name="Content Placeholder 2"/>
          <p:cNvSpPr>
            <a:spLocks noGrp="1"/>
          </p:cNvSpPr>
          <p:nvPr>
            <p:ph idx="1"/>
          </p:nvPr>
        </p:nvSpPr>
        <p:spPr/>
        <p:txBody>
          <a:bodyPr>
            <a:normAutofit/>
          </a:bodyPr>
          <a:lstStyle/>
          <a:p>
            <a:pPr marL="0" indent="0" algn="just">
              <a:lnSpc>
                <a:spcPct val="150000"/>
              </a:lnSpc>
              <a:buNone/>
            </a:pPr>
            <a:r>
              <a:rPr lang="en-US" b="1" dirty="0" smtClean="0">
                <a:latin typeface="Arial" panose="020B0604020202020204" pitchFamily="34" charset="0"/>
                <a:cs typeface="Arial" panose="020B0604020202020204" pitchFamily="34" charset="0"/>
              </a:rPr>
              <a:t>7</a:t>
            </a:r>
            <a:r>
              <a:rPr lang="en-US" b="1" dirty="0">
                <a:latin typeface="Arial" panose="020B0604020202020204" pitchFamily="34" charset="0"/>
                <a:cs typeface="Arial" panose="020B0604020202020204" pitchFamily="34" charset="0"/>
              </a:rPr>
              <a:t>. Vulnerable Populations</a:t>
            </a:r>
            <a:endParaRPr lang="en-US" dirty="0">
              <a:latin typeface="Arial" panose="020B0604020202020204" pitchFamily="34" charset="0"/>
              <a:cs typeface="Arial" panose="020B0604020202020204" pitchFamily="34" charset="0"/>
            </a:endParaRPr>
          </a:p>
          <a:p>
            <a:pPr lvl="0" algn="just">
              <a:lnSpc>
                <a:spcPct val="150000"/>
              </a:lnSpc>
            </a:pPr>
            <a:r>
              <a:rPr lang="en-US" b="1" dirty="0">
                <a:latin typeface="Arial" panose="020B0604020202020204" pitchFamily="34" charset="0"/>
                <a:cs typeface="Arial" panose="020B0604020202020204" pitchFamily="34" charset="0"/>
              </a:rPr>
              <a:t>Exploitation</a:t>
            </a:r>
            <a:r>
              <a:rPr lang="en-US" dirty="0">
                <a:latin typeface="Arial" panose="020B0604020202020204" pitchFamily="34" charset="0"/>
                <a:cs typeface="Arial" panose="020B0604020202020204" pitchFamily="34" charset="0"/>
              </a:rPr>
              <a:t>: Taking advantage of vulnerable groups (e.g., children, prisoners, cognitively impaired individuals).</a:t>
            </a:r>
          </a:p>
          <a:p>
            <a:pPr lvl="0" algn="just">
              <a:lnSpc>
                <a:spcPct val="150000"/>
              </a:lnSpc>
            </a:pPr>
            <a:r>
              <a:rPr lang="en-US" b="1" dirty="0">
                <a:latin typeface="Arial" panose="020B0604020202020204" pitchFamily="34" charset="0"/>
                <a:cs typeface="Arial" panose="020B0604020202020204" pitchFamily="34" charset="0"/>
              </a:rPr>
              <a:t>Inadequate Safeguards</a:t>
            </a:r>
            <a:r>
              <a:rPr lang="en-US" dirty="0">
                <a:latin typeface="Arial" panose="020B0604020202020204" pitchFamily="34" charset="0"/>
                <a:cs typeface="Arial" panose="020B0604020202020204" pitchFamily="34" charset="0"/>
              </a:rPr>
              <a:t>: Not providing additional protections for these populations.</a:t>
            </a:r>
          </a:p>
          <a:p>
            <a:pPr algn="just">
              <a:lnSpc>
                <a:spcPct val="150000"/>
              </a:lnSpc>
            </a:pP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B1DC7706-11BC-44B4-A8A5-E968EFE47FE7}" type="slidenum">
              <a:rPr lang="en-US" smtClean="0"/>
              <a:t>25</a:t>
            </a:fld>
            <a:endParaRPr lang="en-US"/>
          </a:p>
        </p:txBody>
      </p:sp>
    </p:spTree>
    <p:extLst>
      <p:ext uri="{BB962C8B-B14F-4D97-AF65-F5344CB8AC3E}">
        <p14:creationId xmlns:p14="http://schemas.microsoft.com/office/powerpoint/2010/main" val="1054859464"/>
      </p:ext>
    </p:extLst>
  </p:cSld>
  <p:clrMapOvr>
    <a:masterClrMapping/>
  </p:clrMapOvr>
  <mc:AlternateContent xmlns:mc="http://schemas.openxmlformats.org/markup-compatibility/2006">
    <mc:Choice xmlns:p14="http://schemas.microsoft.com/office/powerpoint/2010/main" Requires="p14">
      <p:transition spd="slow" p14:dur="4000">
        <p14:pan dir="d"/>
      </p:transition>
    </mc:Choice>
    <mc:Fallback>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91478" y="764373"/>
            <a:ext cx="7158162" cy="1293028"/>
          </a:xfrm>
        </p:spPr>
        <p:txBody>
          <a:bodyPr/>
          <a:lstStyle/>
          <a:p>
            <a:pPr algn="ctr"/>
            <a:r>
              <a:rPr lang="en-US" dirty="0">
                <a:latin typeface="Arial" panose="020B0604020202020204" pitchFamily="34" charset="0"/>
                <a:cs typeface="Arial" panose="020B0604020202020204" pitchFamily="34" charset="0"/>
              </a:rPr>
              <a:t>Common Ethical Issues in Research</a:t>
            </a:r>
          </a:p>
        </p:txBody>
      </p:sp>
      <p:sp>
        <p:nvSpPr>
          <p:cNvPr id="3" name="Content Placeholder 2"/>
          <p:cNvSpPr>
            <a:spLocks noGrp="1"/>
          </p:cNvSpPr>
          <p:nvPr>
            <p:ph idx="1"/>
          </p:nvPr>
        </p:nvSpPr>
        <p:spPr/>
        <p:txBody>
          <a:bodyPr>
            <a:normAutofit/>
          </a:bodyPr>
          <a:lstStyle/>
          <a:p>
            <a:pPr marL="0" indent="0" algn="just">
              <a:lnSpc>
                <a:spcPct val="150000"/>
              </a:lnSpc>
              <a:buNone/>
            </a:pPr>
            <a:r>
              <a:rPr lang="en-US" b="1" dirty="0" smtClean="0">
                <a:latin typeface="Arial" panose="020B0604020202020204" pitchFamily="34" charset="0"/>
                <a:cs typeface="Arial" panose="020B0604020202020204" pitchFamily="34" charset="0"/>
              </a:rPr>
              <a:t>8</a:t>
            </a:r>
            <a:r>
              <a:rPr lang="en-US" b="1" dirty="0">
                <a:latin typeface="Arial" panose="020B0604020202020204" pitchFamily="34" charset="0"/>
                <a:cs typeface="Arial" panose="020B0604020202020204" pitchFamily="34" charset="0"/>
              </a:rPr>
              <a:t>. Animal Research Ethics</a:t>
            </a:r>
            <a:endParaRPr lang="en-US" dirty="0">
              <a:latin typeface="Arial" panose="020B0604020202020204" pitchFamily="34" charset="0"/>
              <a:cs typeface="Arial" panose="020B0604020202020204" pitchFamily="34" charset="0"/>
            </a:endParaRPr>
          </a:p>
          <a:p>
            <a:pPr lvl="0" algn="just">
              <a:lnSpc>
                <a:spcPct val="150000"/>
              </a:lnSpc>
            </a:pPr>
            <a:r>
              <a:rPr lang="en-US" b="1" dirty="0">
                <a:latin typeface="Arial" panose="020B0604020202020204" pitchFamily="34" charset="0"/>
                <a:cs typeface="Arial" panose="020B0604020202020204" pitchFamily="34" charset="0"/>
              </a:rPr>
              <a:t>Humane Treatment</a:t>
            </a:r>
            <a:r>
              <a:rPr lang="en-US" dirty="0">
                <a:latin typeface="Arial" panose="020B0604020202020204" pitchFamily="34" charset="0"/>
                <a:cs typeface="Arial" panose="020B0604020202020204" pitchFamily="34" charset="0"/>
              </a:rPr>
              <a:t>: Ensuring that animals are treated humanely and any discomfort or pain is minimized.</a:t>
            </a:r>
          </a:p>
          <a:p>
            <a:pPr lvl="0" algn="just">
              <a:lnSpc>
                <a:spcPct val="150000"/>
              </a:lnSpc>
            </a:pPr>
            <a:r>
              <a:rPr lang="en-US" b="1" dirty="0">
                <a:latin typeface="Arial" panose="020B0604020202020204" pitchFamily="34" charset="0"/>
                <a:cs typeface="Arial" panose="020B0604020202020204" pitchFamily="34" charset="0"/>
              </a:rPr>
              <a:t>Justification</a:t>
            </a:r>
            <a:r>
              <a:rPr lang="en-US" dirty="0">
                <a:latin typeface="Arial" panose="020B0604020202020204" pitchFamily="34" charset="0"/>
                <a:cs typeface="Arial" panose="020B0604020202020204" pitchFamily="34" charset="0"/>
              </a:rPr>
              <a:t>: Using animals only when necessary and considering alternatives</a:t>
            </a:r>
            <a:r>
              <a:rPr lang="en-US" dirty="0" smtClean="0">
                <a:latin typeface="Arial" panose="020B0604020202020204" pitchFamily="34" charset="0"/>
                <a:cs typeface="Arial" panose="020B0604020202020204" pitchFamily="34" charset="0"/>
              </a:rPr>
              <a:t>.</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B1DC7706-11BC-44B4-A8A5-E968EFE47FE7}" type="slidenum">
              <a:rPr lang="en-US" smtClean="0"/>
              <a:t>26</a:t>
            </a:fld>
            <a:endParaRPr lang="en-US"/>
          </a:p>
        </p:txBody>
      </p:sp>
    </p:spTree>
    <p:extLst>
      <p:ext uri="{BB962C8B-B14F-4D97-AF65-F5344CB8AC3E}">
        <p14:creationId xmlns:p14="http://schemas.microsoft.com/office/powerpoint/2010/main" val="3970120467"/>
      </p:ext>
    </p:extLst>
  </p:cSld>
  <p:clrMapOvr>
    <a:masterClrMapping/>
  </p:clrMapOvr>
  <mc:AlternateContent xmlns:mc="http://schemas.openxmlformats.org/markup-compatibility/2006">
    <mc:Choice xmlns:p14="http://schemas.microsoft.com/office/powerpoint/2010/main" Requires="p14">
      <p:transition spd="slow" p14:dur="4000">
        <p14:pan dir="d"/>
      </p:transition>
    </mc:Choice>
    <mc:Fallback>
      <p:transition spd="slow">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91478" y="764373"/>
            <a:ext cx="7158162" cy="1293028"/>
          </a:xfrm>
        </p:spPr>
        <p:txBody>
          <a:bodyPr/>
          <a:lstStyle/>
          <a:p>
            <a:pPr algn="ctr"/>
            <a:r>
              <a:rPr lang="en-US" dirty="0">
                <a:latin typeface="Arial" panose="020B0604020202020204" pitchFamily="34" charset="0"/>
                <a:cs typeface="Arial" panose="020B0604020202020204" pitchFamily="34" charset="0"/>
              </a:rPr>
              <a:t>Common Ethical Issues in Research</a:t>
            </a:r>
          </a:p>
        </p:txBody>
      </p:sp>
      <p:sp>
        <p:nvSpPr>
          <p:cNvPr id="3" name="Content Placeholder 2"/>
          <p:cNvSpPr>
            <a:spLocks noGrp="1"/>
          </p:cNvSpPr>
          <p:nvPr>
            <p:ph idx="1"/>
          </p:nvPr>
        </p:nvSpPr>
        <p:spPr/>
        <p:txBody>
          <a:bodyPr>
            <a:normAutofit/>
          </a:bodyPr>
          <a:lstStyle/>
          <a:p>
            <a:pPr marL="0" indent="0" algn="just">
              <a:lnSpc>
                <a:spcPct val="150000"/>
              </a:lnSpc>
              <a:buNone/>
            </a:pPr>
            <a:r>
              <a:rPr lang="en-US" b="1" dirty="0" smtClean="0">
                <a:latin typeface="Arial" panose="020B0604020202020204" pitchFamily="34" charset="0"/>
                <a:cs typeface="Arial" panose="020B0604020202020204" pitchFamily="34" charset="0"/>
              </a:rPr>
              <a:t>9</a:t>
            </a:r>
            <a:r>
              <a:rPr lang="en-US" b="1" dirty="0">
                <a:latin typeface="Arial" panose="020B0604020202020204" pitchFamily="34" charset="0"/>
                <a:cs typeface="Arial" panose="020B0604020202020204" pitchFamily="34" charset="0"/>
              </a:rPr>
              <a:t>. Equity and Fairness</a:t>
            </a:r>
            <a:endParaRPr lang="en-US" dirty="0">
              <a:latin typeface="Arial" panose="020B0604020202020204" pitchFamily="34" charset="0"/>
              <a:cs typeface="Arial" panose="020B0604020202020204" pitchFamily="34" charset="0"/>
            </a:endParaRPr>
          </a:p>
          <a:p>
            <a:pPr lvl="0" algn="just">
              <a:lnSpc>
                <a:spcPct val="150000"/>
              </a:lnSpc>
            </a:pPr>
            <a:r>
              <a:rPr lang="en-US" b="1" dirty="0">
                <a:latin typeface="Arial" panose="020B0604020202020204" pitchFamily="34" charset="0"/>
                <a:cs typeface="Arial" panose="020B0604020202020204" pitchFamily="34" charset="0"/>
              </a:rPr>
              <a:t>Bias in Selection</a:t>
            </a:r>
            <a:r>
              <a:rPr lang="en-US" dirty="0">
                <a:latin typeface="Arial" panose="020B0604020202020204" pitchFamily="34" charset="0"/>
                <a:cs typeface="Arial" panose="020B0604020202020204" pitchFamily="34" charset="0"/>
              </a:rPr>
              <a:t>: Ensuring that selection criteria do not unfairly exclude or burden specific groups.</a:t>
            </a:r>
          </a:p>
          <a:p>
            <a:pPr lvl="0" algn="just">
              <a:lnSpc>
                <a:spcPct val="150000"/>
              </a:lnSpc>
            </a:pPr>
            <a:r>
              <a:rPr lang="en-US" b="1" dirty="0">
                <a:latin typeface="Arial" panose="020B0604020202020204" pitchFamily="34" charset="0"/>
                <a:cs typeface="Arial" panose="020B0604020202020204" pitchFamily="34" charset="0"/>
              </a:rPr>
              <a:t>Equitable Distribution</a:t>
            </a:r>
            <a:r>
              <a:rPr lang="en-US" dirty="0">
                <a:latin typeface="Arial" panose="020B0604020202020204" pitchFamily="34" charset="0"/>
                <a:cs typeface="Arial" panose="020B0604020202020204" pitchFamily="34" charset="0"/>
              </a:rPr>
              <a:t>: Ensuring fair distribution of the benefits and burdens of research</a:t>
            </a:r>
            <a:r>
              <a:rPr lang="en-US" dirty="0" smtClean="0">
                <a:latin typeface="Arial" panose="020B0604020202020204" pitchFamily="34" charset="0"/>
                <a:cs typeface="Arial" panose="020B0604020202020204" pitchFamily="34" charset="0"/>
              </a:rPr>
              <a:t>.</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B1DC7706-11BC-44B4-A8A5-E968EFE47FE7}" type="slidenum">
              <a:rPr lang="en-US" smtClean="0"/>
              <a:t>27</a:t>
            </a:fld>
            <a:endParaRPr lang="en-US"/>
          </a:p>
        </p:txBody>
      </p:sp>
    </p:spTree>
    <p:extLst>
      <p:ext uri="{BB962C8B-B14F-4D97-AF65-F5344CB8AC3E}">
        <p14:creationId xmlns:p14="http://schemas.microsoft.com/office/powerpoint/2010/main" val="3509818718"/>
      </p:ext>
    </p:extLst>
  </p:cSld>
  <p:clrMapOvr>
    <a:masterClrMapping/>
  </p:clrMapOvr>
  <mc:AlternateContent xmlns:mc="http://schemas.openxmlformats.org/markup-compatibility/2006">
    <mc:Choice xmlns:p14="http://schemas.microsoft.com/office/powerpoint/2010/main" Requires="p14">
      <p:transition spd="slow" p14:dur="4000">
        <p14:pan dir="d"/>
      </p:transition>
    </mc:Choice>
    <mc:Fallback>
      <p:transition spd="slow">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91478" y="764373"/>
            <a:ext cx="7158162" cy="1293028"/>
          </a:xfrm>
        </p:spPr>
        <p:txBody>
          <a:bodyPr/>
          <a:lstStyle/>
          <a:p>
            <a:pPr algn="ctr"/>
            <a:r>
              <a:rPr lang="en-US" dirty="0">
                <a:latin typeface="Arial" panose="020B0604020202020204" pitchFamily="34" charset="0"/>
                <a:cs typeface="Arial" panose="020B0604020202020204" pitchFamily="34" charset="0"/>
              </a:rPr>
              <a:t>Common Ethical Issues in Research</a:t>
            </a:r>
          </a:p>
        </p:txBody>
      </p:sp>
      <p:sp>
        <p:nvSpPr>
          <p:cNvPr id="3" name="Content Placeholder 2"/>
          <p:cNvSpPr>
            <a:spLocks noGrp="1"/>
          </p:cNvSpPr>
          <p:nvPr>
            <p:ph idx="1"/>
          </p:nvPr>
        </p:nvSpPr>
        <p:spPr/>
        <p:txBody>
          <a:bodyPr>
            <a:normAutofit/>
          </a:bodyPr>
          <a:lstStyle/>
          <a:p>
            <a:pPr marL="0" indent="0" algn="just">
              <a:lnSpc>
                <a:spcPct val="150000"/>
              </a:lnSpc>
              <a:buNone/>
            </a:pPr>
            <a:r>
              <a:rPr lang="en-US" b="1" dirty="0" smtClean="0">
                <a:latin typeface="Arial" panose="020B0604020202020204" pitchFamily="34" charset="0"/>
                <a:cs typeface="Arial" panose="020B0604020202020204" pitchFamily="34" charset="0"/>
              </a:rPr>
              <a:t>10</a:t>
            </a:r>
            <a:r>
              <a:rPr lang="en-US" b="1" dirty="0">
                <a:latin typeface="Arial" panose="020B0604020202020204" pitchFamily="34" charset="0"/>
                <a:cs typeface="Arial" panose="020B0604020202020204" pitchFamily="34" charset="0"/>
              </a:rPr>
              <a:t>. Intellectual Property</a:t>
            </a:r>
            <a:endParaRPr lang="en-US" dirty="0">
              <a:latin typeface="Arial" panose="020B0604020202020204" pitchFamily="34" charset="0"/>
              <a:cs typeface="Arial" panose="020B0604020202020204" pitchFamily="34" charset="0"/>
            </a:endParaRPr>
          </a:p>
          <a:p>
            <a:pPr lvl="0" algn="just">
              <a:lnSpc>
                <a:spcPct val="150000"/>
              </a:lnSpc>
            </a:pPr>
            <a:r>
              <a:rPr lang="en-US" b="1" dirty="0">
                <a:latin typeface="Arial" panose="020B0604020202020204" pitchFamily="34" charset="0"/>
                <a:cs typeface="Arial" panose="020B0604020202020204" pitchFamily="34" charset="0"/>
              </a:rPr>
              <a:t>Data Sharing</a:t>
            </a:r>
            <a:r>
              <a:rPr lang="en-US" dirty="0">
                <a:latin typeface="Arial" panose="020B0604020202020204" pitchFamily="34" charset="0"/>
                <a:cs typeface="Arial" panose="020B0604020202020204" pitchFamily="34" charset="0"/>
              </a:rPr>
              <a:t>: Balancing the sharing of data for scientific advancement with protecting the intellectual property rights of researchers.</a:t>
            </a:r>
          </a:p>
          <a:p>
            <a:pPr lvl="0" algn="just">
              <a:lnSpc>
                <a:spcPct val="150000"/>
              </a:lnSpc>
            </a:pPr>
            <a:r>
              <a:rPr lang="en-US" b="1" dirty="0">
                <a:latin typeface="Arial" panose="020B0604020202020204" pitchFamily="34" charset="0"/>
                <a:cs typeface="Arial" panose="020B0604020202020204" pitchFamily="34" charset="0"/>
              </a:rPr>
              <a:t>Ownership Disputes</a:t>
            </a:r>
            <a:r>
              <a:rPr lang="en-US" dirty="0">
                <a:latin typeface="Arial" panose="020B0604020202020204" pitchFamily="34" charset="0"/>
                <a:cs typeface="Arial" panose="020B0604020202020204" pitchFamily="34" charset="0"/>
              </a:rPr>
              <a:t>: Conflicts over who owns the data or findings</a:t>
            </a:r>
            <a:r>
              <a:rPr lang="en-US" dirty="0" smtClean="0">
                <a:latin typeface="Arial" panose="020B0604020202020204" pitchFamily="34" charset="0"/>
                <a:cs typeface="Arial" panose="020B0604020202020204" pitchFamily="34" charset="0"/>
              </a:rPr>
              <a:t>.</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B1DC7706-11BC-44B4-A8A5-E968EFE47FE7}" type="slidenum">
              <a:rPr lang="en-US" smtClean="0"/>
              <a:t>28</a:t>
            </a:fld>
            <a:endParaRPr lang="en-US"/>
          </a:p>
        </p:txBody>
      </p:sp>
    </p:spTree>
    <p:extLst>
      <p:ext uri="{BB962C8B-B14F-4D97-AF65-F5344CB8AC3E}">
        <p14:creationId xmlns:p14="http://schemas.microsoft.com/office/powerpoint/2010/main" val="1471815633"/>
      </p:ext>
    </p:extLst>
  </p:cSld>
  <p:clrMapOvr>
    <a:masterClrMapping/>
  </p:clrMapOvr>
  <mc:AlternateContent xmlns:mc="http://schemas.openxmlformats.org/markup-compatibility/2006">
    <mc:Choice xmlns:p14="http://schemas.microsoft.com/office/powerpoint/2010/main" Requires="p14">
      <p:transition spd="slow" p14:dur="4000">
        <p14:pan dir="d"/>
      </p:transition>
    </mc:Choice>
    <mc:Fallback>
      <p:transition spd="slow">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91478" y="764373"/>
            <a:ext cx="7158162" cy="1293028"/>
          </a:xfrm>
        </p:spPr>
        <p:txBody>
          <a:bodyPr/>
          <a:lstStyle/>
          <a:p>
            <a:pPr algn="ctr"/>
            <a:r>
              <a:rPr lang="en-US" dirty="0">
                <a:latin typeface="Arial" panose="020B0604020202020204" pitchFamily="34" charset="0"/>
                <a:cs typeface="Arial" panose="020B0604020202020204" pitchFamily="34" charset="0"/>
              </a:rPr>
              <a:t>Common Ethical Issues in Research</a:t>
            </a:r>
          </a:p>
        </p:txBody>
      </p:sp>
      <p:sp>
        <p:nvSpPr>
          <p:cNvPr id="3" name="Content Placeholder 2"/>
          <p:cNvSpPr>
            <a:spLocks noGrp="1"/>
          </p:cNvSpPr>
          <p:nvPr>
            <p:ph idx="1"/>
          </p:nvPr>
        </p:nvSpPr>
        <p:spPr/>
        <p:txBody>
          <a:bodyPr>
            <a:normAutofit/>
          </a:bodyPr>
          <a:lstStyle/>
          <a:p>
            <a:pPr marL="0" indent="0" algn="just">
              <a:lnSpc>
                <a:spcPct val="150000"/>
              </a:lnSpc>
              <a:buNone/>
            </a:pPr>
            <a:r>
              <a:rPr lang="en-US" b="1" dirty="0" smtClean="0">
                <a:latin typeface="Arial" panose="020B0604020202020204" pitchFamily="34" charset="0"/>
                <a:cs typeface="Arial" panose="020B0604020202020204" pitchFamily="34" charset="0"/>
              </a:rPr>
              <a:t>11</a:t>
            </a:r>
            <a:r>
              <a:rPr lang="en-US" b="1" dirty="0">
                <a:latin typeface="Arial" panose="020B0604020202020204" pitchFamily="34" charset="0"/>
                <a:cs typeface="Arial" panose="020B0604020202020204" pitchFamily="34" charset="0"/>
              </a:rPr>
              <a:t>. Publication Ethics</a:t>
            </a:r>
            <a:endParaRPr lang="en-US" dirty="0">
              <a:latin typeface="Arial" panose="020B0604020202020204" pitchFamily="34" charset="0"/>
              <a:cs typeface="Arial" panose="020B0604020202020204" pitchFamily="34" charset="0"/>
            </a:endParaRPr>
          </a:p>
          <a:p>
            <a:pPr lvl="0" algn="just">
              <a:lnSpc>
                <a:spcPct val="150000"/>
              </a:lnSpc>
            </a:pPr>
            <a:r>
              <a:rPr lang="en-US" b="1" dirty="0">
                <a:latin typeface="Arial" panose="020B0604020202020204" pitchFamily="34" charset="0"/>
                <a:cs typeface="Arial" panose="020B0604020202020204" pitchFamily="34" charset="0"/>
              </a:rPr>
              <a:t>Selective Reporting</a:t>
            </a:r>
            <a:r>
              <a:rPr lang="en-US" dirty="0">
                <a:latin typeface="Arial" panose="020B0604020202020204" pitchFamily="34" charset="0"/>
                <a:cs typeface="Arial" panose="020B0604020202020204" pitchFamily="34" charset="0"/>
              </a:rPr>
              <a:t>: Only reporting positive results and ignoring negative or inconclusive findings.</a:t>
            </a:r>
          </a:p>
          <a:p>
            <a:pPr lvl="0" algn="just">
              <a:lnSpc>
                <a:spcPct val="150000"/>
              </a:lnSpc>
            </a:pPr>
            <a:r>
              <a:rPr lang="en-US" b="1" dirty="0">
                <a:latin typeface="Arial" panose="020B0604020202020204" pitchFamily="34" charset="0"/>
                <a:cs typeface="Arial" panose="020B0604020202020204" pitchFamily="34" charset="0"/>
              </a:rPr>
              <a:t>Duplicate Publication</a:t>
            </a:r>
            <a:r>
              <a:rPr lang="en-US" dirty="0">
                <a:latin typeface="Arial" panose="020B0604020202020204" pitchFamily="34" charset="0"/>
                <a:cs typeface="Arial" panose="020B0604020202020204" pitchFamily="34" charset="0"/>
              </a:rPr>
              <a:t>: Publishing the same findings in multiple places without acknowledgment.</a:t>
            </a:r>
          </a:p>
          <a:p>
            <a:pPr algn="just">
              <a:lnSpc>
                <a:spcPct val="150000"/>
              </a:lnSpc>
            </a:pP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B1DC7706-11BC-44B4-A8A5-E968EFE47FE7}" type="slidenum">
              <a:rPr lang="en-US" smtClean="0"/>
              <a:t>29</a:t>
            </a:fld>
            <a:endParaRPr lang="en-US"/>
          </a:p>
        </p:txBody>
      </p:sp>
    </p:spTree>
    <p:extLst>
      <p:ext uri="{BB962C8B-B14F-4D97-AF65-F5344CB8AC3E}">
        <p14:creationId xmlns:p14="http://schemas.microsoft.com/office/powerpoint/2010/main" val="3445550246"/>
      </p:ext>
    </p:extLst>
  </p:cSld>
  <p:clrMapOvr>
    <a:masterClrMapping/>
  </p:clrMapOvr>
  <mc:AlternateContent xmlns:mc="http://schemas.openxmlformats.org/markup-compatibility/2006">
    <mc:Choice xmlns:p14="http://schemas.microsoft.com/office/powerpoint/2010/main" Requires="p14">
      <p:transition spd="slow" p14:dur="4000">
        <p14:pan dir="d"/>
      </p:transition>
    </mc:Choice>
    <mc:Fallback>
      <p:transition spd="slow">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91478" y="764373"/>
            <a:ext cx="7158162" cy="1293028"/>
          </a:xfrm>
        </p:spPr>
        <p:txBody>
          <a:bodyPr/>
          <a:lstStyle/>
          <a:p>
            <a:pPr algn="ctr"/>
            <a:r>
              <a:rPr lang="en-US" dirty="0">
                <a:latin typeface="Arial" panose="020B0604020202020204" pitchFamily="34" charset="0"/>
                <a:cs typeface="Arial" panose="020B0604020202020204" pitchFamily="34" charset="0"/>
              </a:rPr>
              <a:t>Common Ethical Issues in Research</a:t>
            </a:r>
          </a:p>
        </p:txBody>
      </p:sp>
      <p:sp>
        <p:nvSpPr>
          <p:cNvPr id="3" name="Content Placeholder 2"/>
          <p:cNvSpPr>
            <a:spLocks noGrp="1"/>
          </p:cNvSpPr>
          <p:nvPr>
            <p:ph idx="1"/>
          </p:nvPr>
        </p:nvSpPr>
        <p:spPr/>
        <p:txBody>
          <a:bodyPr>
            <a:normAutofit/>
          </a:bodyPr>
          <a:lstStyle/>
          <a:p>
            <a:pPr marL="0" indent="0" algn="just">
              <a:lnSpc>
                <a:spcPct val="150000"/>
              </a:lnSpc>
              <a:buNone/>
            </a:pPr>
            <a:r>
              <a:rPr lang="en-US" b="1" dirty="0" smtClean="0">
                <a:latin typeface="Arial" panose="020B0604020202020204" pitchFamily="34" charset="0"/>
                <a:cs typeface="Arial" panose="020B0604020202020204" pitchFamily="34" charset="0"/>
              </a:rPr>
              <a:t>12</a:t>
            </a:r>
            <a:r>
              <a:rPr lang="en-US" b="1" dirty="0">
                <a:latin typeface="Arial" panose="020B0604020202020204" pitchFamily="34" charset="0"/>
                <a:cs typeface="Arial" panose="020B0604020202020204" pitchFamily="34" charset="0"/>
              </a:rPr>
              <a:t>. Cultural Sensitivity</a:t>
            </a:r>
            <a:endParaRPr lang="en-US" dirty="0">
              <a:latin typeface="Arial" panose="020B0604020202020204" pitchFamily="34" charset="0"/>
              <a:cs typeface="Arial" panose="020B0604020202020204" pitchFamily="34" charset="0"/>
            </a:endParaRPr>
          </a:p>
          <a:p>
            <a:pPr lvl="0" algn="just">
              <a:lnSpc>
                <a:spcPct val="150000"/>
              </a:lnSpc>
            </a:pPr>
            <a:r>
              <a:rPr lang="en-US" b="1" dirty="0">
                <a:latin typeface="Arial" panose="020B0604020202020204" pitchFamily="34" charset="0"/>
                <a:cs typeface="Arial" panose="020B0604020202020204" pitchFamily="34" charset="0"/>
              </a:rPr>
              <a:t>Respect for Local Customs</a:t>
            </a:r>
            <a:r>
              <a:rPr lang="en-US" dirty="0">
                <a:latin typeface="Arial" panose="020B0604020202020204" pitchFamily="34" charset="0"/>
                <a:cs typeface="Arial" panose="020B0604020202020204" pitchFamily="34" charset="0"/>
              </a:rPr>
              <a:t>: Ensuring that research respects the cultural norms and values of the participants.</a:t>
            </a:r>
          </a:p>
          <a:p>
            <a:pPr lvl="0" algn="just">
              <a:lnSpc>
                <a:spcPct val="150000"/>
              </a:lnSpc>
            </a:pPr>
            <a:r>
              <a:rPr lang="en-US" b="1" dirty="0">
                <a:latin typeface="Arial" panose="020B0604020202020204" pitchFamily="34" charset="0"/>
                <a:cs typeface="Arial" panose="020B0604020202020204" pitchFamily="34" charset="0"/>
              </a:rPr>
              <a:t>Community Consent</a:t>
            </a:r>
            <a:r>
              <a:rPr lang="en-US" dirty="0">
                <a:latin typeface="Arial" panose="020B0604020202020204" pitchFamily="34" charset="0"/>
                <a:cs typeface="Arial" panose="020B0604020202020204" pitchFamily="34" charset="0"/>
              </a:rPr>
              <a:t>: Involving community leaders or representatives when conducting research in certain communities.</a:t>
            </a:r>
          </a:p>
          <a:p>
            <a:pPr algn="just">
              <a:lnSpc>
                <a:spcPct val="150000"/>
              </a:lnSpc>
            </a:pP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B1DC7706-11BC-44B4-A8A5-E968EFE47FE7}" type="slidenum">
              <a:rPr lang="en-US" smtClean="0"/>
              <a:t>30</a:t>
            </a:fld>
            <a:endParaRPr lang="en-US"/>
          </a:p>
        </p:txBody>
      </p:sp>
    </p:spTree>
    <p:extLst>
      <p:ext uri="{BB962C8B-B14F-4D97-AF65-F5344CB8AC3E}">
        <p14:creationId xmlns:p14="http://schemas.microsoft.com/office/powerpoint/2010/main" val="1051417646"/>
      </p:ext>
    </p:extLst>
  </p:cSld>
  <p:clrMapOvr>
    <a:masterClrMapping/>
  </p:clrMapOvr>
  <mc:AlternateContent xmlns:mc="http://schemas.openxmlformats.org/markup-compatibility/2006">
    <mc:Choice xmlns:p14="http://schemas.microsoft.com/office/powerpoint/2010/main" Requires="p14">
      <p:transition spd="slow" p14:dur="4000">
        <p14:pan dir="d"/>
      </p:transition>
    </mc:Choice>
    <mc:Fallback>
      <p:transition spd="slow">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chor="ctr">
            <a:normAutofit/>
          </a:bodyPr>
          <a:lstStyle/>
          <a:p>
            <a:pPr algn="ctr"/>
            <a:r>
              <a:rPr lang="en-US" sz="7200" b="1" dirty="0" smtClean="0">
                <a:ln w="9525">
                  <a:solidFill>
                    <a:schemeClr val="bg1"/>
                  </a:solidFill>
                  <a:prstDash val="solid"/>
                </a:ln>
                <a:effectLst>
                  <a:outerShdw blurRad="12700" dist="38100" dir="2700000" algn="tl" rotWithShape="0">
                    <a:schemeClr val="bg1">
                      <a:lumMod val="50000"/>
                    </a:schemeClr>
                  </a:outerShdw>
                </a:effectLst>
                <a:latin typeface="Arial" panose="020B0604020202020204" pitchFamily="34" charset="0"/>
                <a:cs typeface="Arial" panose="020B0604020202020204" pitchFamily="34" charset="0"/>
              </a:rPr>
              <a:t>End of part one</a:t>
            </a:r>
            <a:endParaRPr lang="en-US" sz="7200" b="1" dirty="0">
              <a:ln w="9525">
                <a:solidFill>
                  <a:schemeClr val="bg1"/>
                </a:solidFill>
                <a:prstDash val="solid"/>
              </a:ln>
              <a:effectLst>
                <a:outerShdw blurRad="12700" dist="38100" dir="2700000" algn="tl" rotWithShape="0">
                  <a:schemeClr val="bg1">
                    <a:lumMod val="50000"/>
                  </a:schemeClr>
                </a:outerShdw>
              </a:effectLst>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B1DC7706-11BC-44B4-A8A5-E968EFE47FE7}" type="slidenum">
              <a:rPr lang="en-US" smtClean="0"/>
              <a:t>31</a:t>
            </a:fld>
            <a:endParaRPr lang="en-US"/>
          </a:p>
        </p:txBody>
      </p:sp>
    </p:spTree>
    <p:extLst>
      <p:ext uri="{BB962C8B-B14F-4D97-AF65-F5344CB8AC3E}">
        <p14:creationId xmlns:p14="http://schemas.microsoft.com/office/powerpoint/2010/main" val="334035508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crush"/>
      </p:transition>
    </mc:Choice>
    <mc:Fallback>
      <p:transition spd="slow">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latin typeface="Arial" panose="020B0604020202020204" pitchFamily="34" charset="0"/>
                <a:cs typeface="Arial" panose="020B0604020202020204" pitchFamily="34" charset="0"/>
              </a:rPr>
              <a:t>Part two</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lstStyle/>
          <a:p>
            <a:pPr algn="just">
              <a:lnSpc>
                <a:spcPct val="150000"/>
              </a:lnSpc>
              <a:buFont typeface="Wingdings" panose="05000000000000000000" pitchFamily="2" charset="2"/>
              <a:buChar char="Ø"/>
            </a:pPr>
            <a:r>
              <a:rPr lang="en-US" dirty="0">
                <a:latin typeface="Arial" panose="020B0604020202020204" pitchFamily="34" charset="0"/>
                <a:cs typeface="Arial" panose="020B0604020202020204" pitchFamily="34" charset="0"/>
              </a:rPr>
              <a:t>Unethical practices in </a:t>
            </a:r>
            <a:r>
              <a:rPr lang="en-US" dirty="0" smtClean="0">
                <a:latin typeface="Arial" panose="020B0604020202020204" pitchFamily="34" charset="0"/>
                <a:cs typeface="Arial" panose="020B0604020202020204" pitchFamily="34" charset="0"/>
              </a:rPr>
              <a:t>research</a:t>
            </a:r>
          </a:p>
          <a:p>
            <a:pPr algn="just">
              <a:lnSpc>
                <a:spcPct val="150000"/>
              </a:lnSpc>
              <a:buFont typeface="Wingdings" panose="05000000000000000000" pitchFamily="2" charset="2"/>
              <a:buChar char="Ø"/>
            </a:pPr>
            <a:r>
              <a:rPr lang="en-US" dirty="0" smtClean="0">
                <a:latin typeface="Arial" panose="020B0604020202020204" pitchFamily="34" charset="0"/>
                <a:cs typeface="Arial" panose="020B0604020202020204" pitchFamily="34" charset="0"/>
              </a:rPr>
              <a:t>Plagiarism</a:t>
            </a:r>
          </a:p>
          <a:p>
            <a:pPr algn="just">
              <a:lnSpc>
                <a:spcPct val="150000"/>
              </a:lnSpc>
              <a:buFont typeface="Wingdings" panose="05000000000000000000" pitchFamily="2" charset="2"/>
              <a:buChar char="Ø"/>
            </a:pPr>
            <a:r>
              <a:rPr lang="en-US" dirty="0">
                <a:latin typeface="Arial" panose="020B0604020202020204" pitchFamily="34" charset="0"/>
                <a:cs typeface="Arial" panose="020B0604020202020204" pitchFamily="34" charset="0"/>
              </a:rPr>
              <a:t>Strategies to ensure ethical issues are addressed appropriately</a:t>
            </a:r>
          </a:p>
        </p:txBody>
      </p:sp>
      <p:sp>
        <p:nvSpPr>
          <p:cNvPr id="4" name="Slide Number Placeholder 3"/>
          <p:cNvSpPr>
            <a:spLocks noGrp="1"/>
          </p:cNvSpPr>
          <p:nvPr>
            <p:ph type="sldNum" sz="quarter" idx="12"/>
          </p:nvPr>
        </p:nvSpPr>
        <p:spPr/>
        <p:txBody>
          <a:bodyPr/>
          <a:lstStyle/>
          <a:p>
            <a:fld id="{B1DC7706-11BC-44B4-A8A5-E968EFE47FE7}" type="slidenum">
              <a:rPr lang="en-US" smtClean="0"/>
              <a:t>32</a:t>
            </a:fld>
            <a:endParaRPr lang="en-US"/>
          </a:p>
        </p:txBody>
      </p:sp>
    </p:spTree>
    <p:extLst>
      <p:ext uri="{BB962C8B-B14F-4D97-AF65-F5344CB8AC3E}">
        <p14:creationId xmlns:p14="http://schemas.microsoft.com/office/powerpoint/2010/main" val="250584047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wind"/>
      </p:transition>
    </mc:Choice>
    <mc:Fallback>
      <p:transition spd="slow">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243" y="764373"/>
            <a:ext cx="7209183" cy="1293028"/>
          </a:xfrm>
        </p:spPr>
        <p:txBody>
          <a:bodyPr/>
          <a:lstStyle/>
          <a:p>
            <a:pPr algn="ctr"/>
            <a:r>
              <a:rPr lang="en-US" dirty="0">
                <a:latin typeface="Arial" panose="020B0604020202020204" pitchFamily="34" charset="0"/>
                <a:cs typeface="Arial" panose="020B0604020202020204" pitchFamily="34" charset="0"/>
              </a:rPr>
              <a:t>Unethical practices in research</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594360" y="1961322"/>
            <a:ext cx="7955280" cy="4598503"/>
          </a:xfrm>
        </p:spPr>
        <p:txBody>
          <a:bodyPr>
            <a:normAutofit fontScale="92500" lnSpcReduction="20000"/>
          </a:bodyPr>
          <a:lstStyle/>
          <a:p>
            <a:pPr algn="just">
              <a:lnSpc>
                <a:spcPct val="150000"/>
              </a:lnSpc>
              <a:buFont typeface="Wingdings" panose="05000000000000000000" pitchFamily="2" charset="2"/>
              <a:buChar char="v"/>
            </a:pPr>
            <a:r>
              <a:rPr lang="en-US" dirty="0">
                <a:latin typeface="Arial" panose="020B0604020202020204" pitchFamily="34" charset="0"/>
                <a:cs typeface="Arial" panose="020B0604020202020204" pitchFamily="34" charset="0"/>
              </a:rPr>
              <a:t>Unethical practices in research undermine the integrity of scientific inquiry and can have serious consequences for participants, society, and the research community</a:t>
            </a:r>
            <a:r>
              <a:rPr lang="en-US" dirty="0" smtClean="0">
                <a:latin typeface="Arial" panose="020B0604020202020204" pitchFamily="34" charset="0"/>
                <a:cs typeface="Arial" panose="020B0604020202020204" pitchFamily="34" charset="0"/>
              </a:rPr>
              <a:t>. Following are some of common unethical practices in research:</a:t>
            </a:r>
          </a:p>
          <a:p>
            <a:pPr marL="0" indent="0" algn="just">
              <a:lnSpc>
                <a:spcPct val="150000"/>
              </a:lnSpc>
              <a:buNone/>
            </a:pPr>
            <a:r>
              <a:rPr lang="en-US" b="1" dirty="0">
                <a:latin typeface="Arial" panose="020B0604020202020204" pitchFamily="34" charset="0"/>
                <a:cs typeface="Arial" panose="020B0604020202020204" pitchFamily="34" charset="0"/>
              </a:rPr>
              <a:t>1. Fabrication and Falsification</a:t>
            </a:r>
            <a:endParaRPr lang="en-US" dirty="0">
              <a:latin typeface="Arial" panose="020B0604020202020204" pitchFamily="34" charset="0"/>
              <a:cs typeface="Arial" panose="020B0604020202020204" pitchFamily="34" charset="0"/>
            </a:endParaRPr>
          </a:p>
          <a:p>
            <a:pPr lvl="0" algn="just">
              <a:lnSpc>
                <a:spcPct val="150000"/>
              </a:lnSpc>
              <a:buFont typeface="Wingdings" panose="05000000000000000000" pitchFamily="2" charset="2"/>
              <a:buChar char="§"/>
            </a:pPr>
            <a:r>
              <a:rPr lang="en-US" b="1" dirty="0">
                <a:latin typeface="Arial" panose="020B0604020202020204" pitchFamily="34" charset="0"/>
                <a:cs typeface="Arial" panose="020B0604020202020204" pitchFamily="34" charset="0"/>
              </a:rPr>
              <a:t>Fabrication</a:t>
            </a:r>
            <a:r>
              <a:rPr lang="en-US" dirty="0">
                <a:latin typeface="Arial" panose="020B0604020202020204" pitchFamily="34" charset="0"/>
                <a:cs typeface="Arial" panose="020B0604020202020204" pitchFamily="34" charset="0"/>
              </a:rPr>
              <a:t>: Making up data or results and recording or reporting them as if they were real.</a:t>
            </a:r>
          </a:p>
          <a:p>
            <a:pPr lvl="0" algn="just">
              <a:lnSpc>
                <a:spcPct val="150000"/>
              </a:lnSpc>
              <a:buFont typeface="Wingdings" panose="05000000000000000000" pitchFamily="2" charset="2"/>
              <a:buChar char="§"/>
            </a:pPr>
            <a:r>
              <a:rPr lang="en-US" b="1" dirty="0">
                <a:latin typeface="Arial" panose="020B0604020202020204" pitchFamily="34" charset="0"/>
                <a:cs typeface="Arial" panose="020B0604020202020204" pitchFamily="34" charset="0"/>
              </a:rPr>
              <a:t>Falsification</a:t>
            </a:r>
            <a:r>
              <a:rPr lang="en-US" dirty="0">
                <a:latin typeface="Arial" panose="020B0604020202020204" pitchFamily="34" charset="0"/>
                <a:cs typeface="Arial" panose="020B0604020202020204" pitchFamily="34" charset="0"/>
              </a:rPr>
              <a:t>: Manipulating research materials, equipment, processes, or changing or omitting data or results such that the research is not accurately represented</a:t>
            </a:r>
            <a:r>
              <a:rPr lang="en-US" dirty="0" smtClean="0">
                <a:latin typeface="Arial" panose="020B0604020202020204" pitchFamily="34" charset="0"/>
                <a:cs typeface="Arial" panose="020B0604020202020204" pitchFamily="34" charset="0"/>
              </a:rPr>
              <a:t>.</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B1DC7706-11BC-44B4-A8A5-E968EFE47FE7}" type="slidenum">
              <a:rPr lang="en-US" smtClean="0"/>
              <a:t>33</a:t>
            </a:fld>
            <a:endParaRPr lang="en-US"/>
          </a:p>
        </p:txBody>
      </p:sp>
    </p:spTree>
    <p:extLst>
      <p:ext uri="{BB962C8B-B14F-4D97-AF65-F5344CB8AC3E}">
        <p14:creationId xmlns:p14="http://schemas.microsoft.com/office/powerpoint/2010/main" val="2403081549"/>
      </p:ext>
    </p:extLst>
  </p:cSld>
  <p:clrMapOvr>
    <a:masterClrMapping/>
  </p:clrMapOvr>
  <mc:AlternateContent xmlns:mc="http://schemas.openxmlformats.org/markup-compatibility/2006">
    <mc:Choice xmlns:p14="http://schemas.microsoft.com/office/powerpoint/2010/main" Requires="p14">
      <p:transition spd="slow" p14:dur="4000">
        <p14:switch dir="r"/>
      </p:transition>
    </mc:Choice>
    <mc:Fallback>
      <p:transition spd="slow">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243" y="764373"/>
            <a:ext cx="7209183" cy="1293028"/>
          </a:xfrm>
        </p:spPr>
        <p:txBody>
          <a:bodyPr/>
          <a:lstStyle/>
          <a:p>
            <a:pPr algn="ctr"/>
            <a:r>
              <a:rPr lang="en-US" dirty="0">
                <a:latin typeface="Arial" panose="020B0604020202020204" pitchFamily="34" charset="0"/>
                <a:cs typeface="Arial" panose="020B0604020202020204" pitchFamily="34" charset="0"/>
              </a:rPr>
              <a:t>Unethical practices in research</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594360" y="1921566"/>
            <a:ext cx="7820770" cy="4823791"/>
          </a:xfrm>
        </p:spPr>
        <p:txBody>
          <a:bodyPr>
            <a:normAutofit fontScale="77500" lnSpcReduction="20000"/>
          </a:bodyPr>
          <a:lstStyle/>
          <a:p>
            <a:pPr marL="0" indent="0" algn="just">
              <a:lnSpc>
                <a:spcPct val="150000"/>
              </a:lnSpc>
              <a:buNone/>
            </a:pPr>
            <a:r>
              <a:rPr lang="en-US" b="1" dirty="0" smtClean="0">
                <a:latin typeface="Arial" panose="020B0604020202020204" pitchFamily="34" charset="0"/>
                <a:cs typeface="Arial" panose="020B0604020202020204" pitchFamily="34" charset="0"/>
              </a:rPr>
              <a:t>2</a:t>
            </a:r>
            <a:r>
              <a:rPr lang="en-US" sz="2300" b="1" dirty="0">
                <a:latin typeface="Arial" panose="020B0604020202020204" pitchFamily="34" charset="0"/>
                <a:cs typeface="Arial" panose="020B0604020202020204" pitchFamily="34" charset="0"/>
              </a:rPr>
              <a:t>. Plagiarism</a:t>
            </a:r>
            <a:endParaRPr lang="en-US" sz="2300" dirty="0">
              <a:latin typeface="Arial" panose="020B0604020202020204" pitchFamily="34" charset="0"/>
              <a:cs typeface="Arial" panose="020B0604020202020204" pitchFamily="34" charset="0"/>
            </a:endParaRPr>
          </a:p>
          <a:p>
            <a:pPr lvl="0" algn="just">
              <a:lnSpc>
                <a:spcPct val="150000"/>
              </a:lnSpc>
              <a:buFont typeface="Wingdings" panose="05000000000000000000" pitchFamily="2" charset="2"/>
              <a:buChar char="§"/>
            </a:pPr>
            <a:r>
              <a:rPr lang="en-US" sz="2300" dirty="0">
                <a:latin typeface="Arial" panose="020B0604020202020204" pitchFamily="34" charset="0"/>
                <a:cs typeface="Arial" panose="020B0604020202020204" pitchFamily="34" charset="0"/>
              </a:rPr>
              <a:t>Using another person’s ideas, processes, results, or words without giving appropriate credit.</a:t>
            </a:r>
          </a:p>
          <a:p>
            <a:pPr lvl="0" algn="just">
              <a:lnSpc>
                <a:spcPct val="150000"/>
              </a:lnSpc>
              <a:buFont typeface="Wingdings" panose="05000000000000000000" pitchFamily="2" charset="2"/>
              <a:buChar char="§"/>
            </a:pPr>
            <a:r>
              <a:rPr lang="en-US" sz="2300" dirty="0">
                <a:latin typeface="Arial" panose="020B0604020202020204" pitchFamily="34" charset="0"/>
                <a:cs typeface="Arial" panose="020B0604020202020204" pitchFamily="34" charset="0"/>
              </a:rPr>
              <a:t>Presenting someone else's work as one’s own, which includes self-plagiarism, where researchers publish their own previously published work as new</a:t>
            </a:r>
            <a:r>
              <a:rPr lang="en-US" sz="2300" dirty="0" smtClean="0">
                <a:latin typeface="Arial" panose="020B0604020202020204" pitchFamily="34" charset="0"/>
                <a:cs typeface="Arial" panose="020B0604020202020204" pitchFamily="34" charset="0"/>
              </a:rPr>
              <a:t>.</a:t>
            </a:r>
          </a:p>
          <a:p>
            <a:pPr marL="0" indent="0" algn="just">
              <a:lnSpc>
                <a:spcPct val="150000"/>
              </a:lnSpc>
              <a:buNone/>
            </a:pPr>
            <a:r>
              <a:rPr lang="en-US" sz="2300" b="1" dirty="0">
                <a:latin typeface="Arial" panose="020B0604020202020204" pitchFamily="34" charset="0"/>
                <a:cs typeface="Arial" panose="020B0604020202020204" pitchFamily="34" charset="0"/>
              </a:rPr>
              <a:t>3. Ethical Violations in Informed Consent</a:t>
            </a:r>
            <a:endParaRPr lang="en-US" sz="2300" dirty="0">
              <a:latin typeface="Arial" panose="020B0604020202020204" pitchFamily="34" charset="0"/>
              <a:cs typeface="Arial" panose="020B0604020202020204" pitchFamily="34" charset="0"/>
            </a:endParaRPr>
          </a:p>
          <a:p>
            <a:pPr lvl="0" algn="just">
              <a:lnSpc>
                <a:spcPct val="150000"/>
              </a:lnSpc>
              <a:buFont typeface="Wingdings" panose="05000000000000000000" pitchFamily="2" charset="2"/>
              <a:buChar char="§"/>
            </a:pPr>
            <a:r>
              <a:rPr lang="en-US" sz="2300" dirty="0">
                <a:latin typeface="Arial" panose="020B0604020202020204" pitchFamily="34" charset="0"/>
                <a:cs typeface="Arial" panose="020B0604020202020204" pitchFamily="34" charset="0"/>
              </a:rPr>
              <a:t>Failing to obtain proper informed consent from participants.</a:t>
            </a:r>
          </a:p>
          <a:p>
            <a:pPr lvl="0" algn="just">
              <a:lnSpc>
                <a:spcPct val="150000"/>
              </a:lnSpc>
              <a:buFont typeface="Wingdings" panose="05000000000000000000" pitchFamily="2" charset="2"/>
              <a:buChar char="§"/>
            </a:pPr>
            <a:r>
              <a:rPr lang="en-US" sz="2300" dirty="0">
                <a:latin typeface="Arial" panose="020B0604020202020204" pitchFamily="34" charset="0"/>
                <a:cs typeface="Arial" panose="020B0604020202020204" pitchFamily="34" charset="0"/>
              </a:rPr>
              <a:t>Coercing or unduly influencing participants to take part in the study.</a:t>
            </a:r>
          </a:p>
          <a:p>
            <a:pPr lvl="0" algn="just">
              <a:lnSpc>
                <a:spcPct val="150000"/>
              </a:lnSpc>
              <a:buFont typeface="Wingdings" panose="05000000000000000000" pitchFamily="2" charset="2"/>
              <a:buChar char="§"/>
            </a:pPr>
            <a:r>
              <a:rPr lang="en-US" sz="2300" dirty="0">
                <a:latin typeface="Arial" panose="020B0604020202020204" pitchFamily="34" charset="0"/>
                <a:cs typeface="Arial" panose="020B0604020202020204" pitchFamily="34" charset="0"/>
              </a:rPr>
              <a:t>Not fully disclosing the nature of the study, risks, or the purpose to the participants</a:t>
            </a:r>
            <a:r>
              <a:rPr lang="en-US" sz="2300" dirty="0" smtClean="0">
                <a:latin typeface="Arial" panose="020B0604020202020204" pitchFamily="34" charset="0"/>
                <a:cs typeface="Arial" panose="020B0604020202020204" pitchFamily="34" charset="0"/>
              </a:rPr>
              <a:t>.</a:t>
            </a:r>
            <a:endParaRPr lang="en-US" sz="23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B1DC7706-11BC-44B4-A8A5-E968EFE47FE7}" type="slidenum">
              <a:rPr lang="en-US" smtClean="0"/>
              <a:t>34</a:t>
            </a:fld>
            <a:endParaRPr lang="en-US"/>
          </a:p>
        </p:txBody>
      </p:sp>
    </p:spTree>
    <p:extLst>
      <p:ext uri="{BB962C8B-B14F-4D97-AF65-F5344CB8AC3E}">
        <p14:creationId xmlns:p14="http://schemas.microsoft.com/office/powerpoint/2010/main" val="2370711797"/>
      </p:ext>
    </p:extLst>
  </p:cSld>
  <p:clrMapOvr>
    <a:masterClrMapping/>
  </p:clrMapOvr>
  <mc:AlternateContent xmlns:mc="http://schemas.openxmlformats.org/markup-compatibility/2006">
    <mc:Choice xmlns:p14="http://schemas.microsoft.com/office/powerpoint/2010/main" Requires="p14">
      <p:transition spd="slow" p14:dur="4000">
        <p14:switch dir="r"/>
      </p:transition>
    </mc:Choice>
    <mc:Fallback>
      <p:transition spd="slow">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243" y="764373"/>
            <a:ext cx="7209183" cy="1293028"/>
          </a:xfrm>
        </p:spPr>
        <p:txBody>
          <a:bodyPr/>
          <a:lstStyle/>
          <a:p>
            <a:pPr algn="ctr"/>
            <a:r>
              <a:rPr lang="en-US" dirty="0">
                <a:latin typeface="Arial" panose="020B0604020202020204" pitchFamily="34" charset="0"/>
                <a:cs typeface="Arial" panose="020B0604020202020204" pitchFamily="34" charset="0"/>
              </a:rPr>
              <a:t>Unethical practices in research</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594360" y="2057400"/>
            <a:ext cx="7955280" cy="4634947"/>
          </a:xfrm>
        </p:spPr>
        <p:txBody>
          <a:bodyPr>
            <a:normAutofit fontScale="85000" lnSpcReduction="20000"/>
          </a:bodyPr>
          <a:lstStyle/>
          <a:p>
            <a:pPr marL="0" indent="0" algn="just">
              <a:lnSpc>
                <a:spcPct val="150000"/>
              </a:lnSpc>
              <a:buNone/>
            </a:pPr>
            <a:r>
              <a:rPr lang="en-US" b="1" dirty="0" smtClean="0">
                <a:latin typeface="Arial" panose="020B0604020202020204" pitchFamily="34" charset="0"/>
                <a:cs typeface="Arial" panose="020B0604020202020204" pitchFamily="34" charset="0"/>
              </a:rPr>
              <a:t>4. Misleading Reporting and Selective Publication</a:t>
            </a:r>
            <a:endParaRPr lang="en-US" dirty="0" smtClean="0">
              <a:latin typeface="Arial" panose="020B0604020202020204" pitchFamily="34" charset="0"/>
              <a:cs typeface="Arial" panose="020B0604020202020204" pitchFamily="34" charset="0"/>
            </a:endParaRPr>
          </a:p>
          <a:p>
            <a:pPr lvl="0" algn="just">
              <a:lnSpc>
                <a:spcPct val="150000"/>
              </a:lnSpc>
              <a:buFont typeface="Wingdings" panose="05000000000000000000" pitchFamily="2" charset="2"/>
              <a:buChar char="§"/>
            </a:pPr>
            <a:r>
              <a:rPr lang="en-US" dirty="0" smtClean="0">
                <a:latin typeface="Arial" panose="020B0604020202020204" pitchFamily="34" charset="0"/>
                <a:cs typeface="Arial" panose="020B0604020202020204" pitchFamily="34" charset="0"/>
              </a:rPr>
              <a:t>Reporting only favorable results and ignoring or hiding negative or inconclusive findings.</a:t>
            </a:r>
          </a:p>
          <a:p>
            <a:pPr lvl="0" algn="just">
              <a:lnSpc>
                <a:spcPct val="150000"/>
              </a:lnSpc>
              <a:buFont typeface="Wingdings" panose="05000000000000000000" pitchFamily="2" charset="2"/>
              <a:buChar char="§"/>
            </a:pPr>
            <a:r>
              <a:rPr lang="en-US" dirty="0" smtClean="0">
                <a:latin typeface="Arial" panose="020B0604020202020204" pitchFamily="34" charset="0"/>
                <a:cs typeface="Arial" panose="020B0604020202020204" pitchFamily="34" charset="0"/>
              </a:rPr>
              <a:t>Selective reporting of data that supports the hypothesis while ignoring data that does not.</a:t>
            </a:r>
          </a:p>
          <a:p>
            <a:pPr marL="0" indent="0" algn="just">
              <a:lnSpc>
                <a:spcPct val="150000"/>
              </a:lnSpc>
              <a:buNone/>
            </a:pPr>
            <a:r>
              <a:rPr lang="en-US" b="1" dirty="0" smtClean="0">
                <a:latin typeface="Arial" panose="020B0604020202020204" pitchFamily="34" charset="0"/>
                <a:cs typeface="Arial" panose="020B0604020202020204" pitchFamily="34" charset="0"/>
              </a:rPr>
              <a:t>5</a:t>
            </a:r>
            <a:r>
              <a:rPr lang="en-US" b="1" dirty="0">
                <a:latin typeface="Arial" panose="020B0604020202020204" pitchFamily="34" charset="0"/>
                <a:cs typeface="Arial" panose="020B0604020202020204" pitchFamily="34" charset="0"/>
              </a:rPr>
              <a:t>. Improper Handling of Data</a:t>
            </a:r>
            <a:endParaRPr lang="en-US" dirty="0">
              <a:latin typeface="Arial" panose="020B0604020202020204" pitchFamily="34" charset="0"/>
              <a:cs typeface="Arial" panose="020B0604020202020204" pitchFamily="34" charset="0"/>
            </a:endParaRPr>
          </a:p>
          <a:p>
            <a:pPr lvl="0" algn="just">
              <a:lnSpc>
                <a:spcPct val="150000"/>
              </a:lnSpc>
              <a:buFont typeface="Wingdings" panose="05000000000000000000" pitchFamily="2" charset="2"/>
              <a:buChar char="§"/>
            </a:pPr>
            <a:r>
              <a:rPr lang="en-US" dirty="0">
                <a:latin typeface="Arial" panose="020B0604020202020204" pitchFamily="34" charset="0"/>
                <a:cs typeface="Arial" panose="020B0604020202020204" pitchFamily="34" charset="0"/>
              </a:rPr>
              <a:t>Not maintaining accurate and comprehensive records of the research process.</a:t>
            </a:r>
          </a:p>
          <a:p>
            <a:pPr lvl="0" algn="just">
              <a:lnSpc>
                <a:spcPct val="150000"/>
              </a:lnSpc>
              <a:buFont typeface="Wingdings" panose="05000000000000000000" pitchFamily="2" charset="2"/>
              <a:buChar char="§"/>
            </a:pPr>
            <a:r>
              <a:rPr lang="en-US" dirty="0">
                <a:latin typeface="Arial" panose="020B0604020202020204" pitchFamily="34" charset="0"/>
                <a:cs typeface="Arial" panose="020B0604020202020204" pitchFamily="34" charset="0"/>
              </a:rPr>
              <a:t>Inadequate data storage leading to loss or unauthorized access to sensitive information</a:t>
            </a:r>
            <a:r>
              <a:rPr lang="en-US" dirty="0" smtClean="0">
                <a:latin typeface="Arial" panose="020B0604020202020204" pitchFamily="34" charset="0"/>
                <a:cs typeface="Arial" panose="020B0604020202020204" pitchFamily="34" charset="0"/>
              </a:rPr>
              <a:t>.</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B1DC7706-11BC-44B4-A8A5-E968EFE47FE7}" type="slidenum">
              <a:rPr lang="en-US" smtClean="0"/>
              <a:t>35</a:t>
            </a:fld>
            <a:endParaRPr lang="en-US"/>
          </a:p>
        </p:txBody>
      </p:sp>
    </p:spTree>
    <p:extLst>
      <p:ext uri="{BB962C8B-B14F-4D97-AF65-F5344CB8AC3E}">
        <p14:creationId xmlns:p14="http://schemas.microsoft.com/office/powerpoint/2010/main" val="2049283123"/>
      </p:ext>
    </p:extLst>
  </p:cSld>
  <p:clrMapOvr>
    <a:masterClrMapping/>
  </p:clrMapOvr>
  <mc:AlternateContent xmlns:mc="http://schemas.openxmlformats.org/markup-compatibility/2006">
    <mc:Choice xmlns:p14="http://schemas.microsoft.com/office/powerpoint/2010/main" Requires="p14">
      <p:transition spd="slow" p14:dur="4000">
        <p14:switch dir="r"/>
      </p:transition>
    </mc:Choice>
    <mc:Fallback>
      <p:transition spd="slow">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243" y="764373"/>
            <a:ext cx="7209183" cy="1293028"/>
          </a:xfrm>
        </p:spPr>
        <p:txBody>
          <a:bodyPr/>
          <a:lstStyle/>
          <a:p>
            <a:pPr algn="ctr"/>
            <a:r>
              <a:rPr lang="en-US" dirty="0">
                <a:latin typeface="Arial" panose="020B0604020202020204" pitchFamily="34" charset="0"/>
                <a:cs typeface="Arial" panose="020B0604020202020204" pitchFamily="34" charset="0"/>
              </a:rPr>
              <a:t>Unethical practices in research</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594360" y="2057401"/>
            <a:ext cx="7955280" cy="4701208"/>
          </a:xfrm>
        </p:spPr>
        <p:txBody>
          <a:bodyPr>
            <a:normAutofit fontScale="77500" lnSpcReduction="20000"/>
          </a:bodyPr>
          <a:lstStyle/>
          <a:p>
            <a:pPr marL="0" indent="0" algn="just">
              <a:lnSpc>
                <a:spcPct val="160000"/>
              </a:lnSpc>
              <a:buNone/>
            </a:pPr>
            <a:r>
              <a:rPr lang="en-US" b="1" dirty="0" smtClean="0">
                <a:latin typeface="Arial" panose="020B0604020202020204" pitchFamily="34" charset="0"/>
                <a:cs typeface="Arial" panose="020B0604020202020204" pitchFamily="34" charset="0"/>
              </a:rPr>
              <a:t>6</a:t>
            </a:r>
            <a:r>
              <a:rPr lang="en-US" b="1" dirty="0">
                <a:latin typeface="Arial" panose="020B0604020202020204" pitchFamily="34" charset="0"/>
                <a:cs typeface="Arial" panose="020B0604020202020204" pitchFamily="34" charset="0"/>
              </a:rPr>
              <a:t>. Conflict of Interest</a:t>
            </a:r>
            <a:endParaRPr lang="en-US" dirty="0">
              <a:latin typeface="Arial" panose="020B0604020202020204" pitchFamily="34" charset="0"/>
              <a:cs typeface="Arial" panose="020B0604020202020204" pitchFamily="34" charset="0"/>
            </a:endParaRPr>
          </a:p>
          <a:p>
            <a:pPr lvl="0" algn="just">
              <a:lnSpc>
                <a:spcPct val="160000"/>
              </a:lnSpc>
              <a:buFont typeface="Wingdings" panose="05000000000000000000" pitchFamily="2" charset="2"/>
              <a:buChar char="§"/>
            </a:pPr>
            <a:r>
              <a:rPr lang="en-US" dirty="0">
                <a:latin typeface="Arial" panose="020B0604020202020204" pitchFamily="34" charset="0"/>
                <a:cs typeface="Arial" panose="020B0604020202020204" pitchFamily="34" charset="0"/>
              </a:rPr>
              <a:t>Not disclosing personal or financial interests that could affect the research outcomes.</a:t>
            </a:r>
          </a:p>
          <a:p>
            <a:pPr lvl="0" algn="just">
              <a:lnSpc>
                <a:spcPct val="160000"/>
              </a:lnSpc>
              <a:buFont typeface="Wingdings" panose="05000000000000000000" pitchFamily="2" charset="2"/>
              <a:buChar char="§"/>
            </a:pPr>
            <a:r>
              <a:rPr lang="en-US" dirty="0">
                <a:latin typeface="Arial" panose="020B0604020202020204" pitchFamily="34" charset="0"/>
                <a:cs typeface="Arial" panose="020B0604020202020204" pitchFamily="34" charset="0"/>
              </a:rPr>
              <a:t>Allowing personal or financial interests to influence the research process and results</a:t>
            </a:r>
            <a:r>
              <a:rPr lang="en-US" dirty="0" smtClean="0">
                <a:latin typeface="Arial" panose="020B0604020202020204" pitchFamily="34" charset="0"/>
                <a:cs typeface="Arial" panose="020B0604020202020204" pitchFamily="34" charset="0"/>
              </a:rPr>
              <a:t>.</a:t>
            </a:r>
          </a:p>
          <a:p>
            <a:pPr marL="0" indent="0" algn="just">
              <a:lnSpc>
                <a:spcPct val="160000"/>
              </a:lnSpc>
              <a:buNone/>
            </a:pPr>
            <a:r>
              <a:rPr lang="en-US" b="1" dirty="0" smtClean="0">
                <a:latin typeface="Arial" panose="020B0604020202020204" pitchFamily="34" charset="0"/>
                <a:cs typeface="Arial" panose="020B0604020202020204" pitchFamily="34" charset="0"/>
              </a:rPr>
              <a:t>7. Failure to Protect Participants</a:t>
            </a:r>
            <a:endParaRPr lang="en-US" dirty="0" smtClean="0">
              <a:latin typeface="Arial" panose="020B0604020202020204" pitchFamily="34" charset="0"/>
              <a:cs typeface="Arial" panose="020B0604020202020204" pitchFamily="34" charset="0"/>
            </a:endParaRPr>
          </a:p>
          <a:p>
            <a:pPr lvl="0" algn="just">
              <a:lnSpc>
                <a:spcPct val="160000"/>
              </a:lnSpc>
              <a:buFont typeface="Wingdings" panose="05000000000000000000" pitchFamily="2" charset="2"/>
              <a:buChar char="§"/>
            </a:pPr>
            <a:r>
              <a:rPr lang="en-US" dirty="0" smtClean="0">
                <a:latin typeface="Arial" panose="020B0604020202020204" pitchFamily="34" charset="0"/>
                <a:cs typeface="Arial" panose="020B0604020202020204" pitchFamily="34" charset="0"/>
              </a:rPr>
              <a:t>Exposing participants to unnecessary risk or harm.</a:t>
            </a:r>
          </a:p>
          <a:p>
            <a:pPr lvl="0" algn="just">
              <a:lnSpc>
                <a:spcPct val="160000"/>
              </a:lnSpc>
              <a:buFont typeface="Wingdings" panose="05000000000000000000" pitchFamily="2" charset="2"/>
              <a:buChar char="§"/>
            </a:pPr>
            <a:r>
              <a:rPr lang="en-US" dirty="0" smtClean="0">
                <a:latin typeface="Arial" panose="020B0604020202020204" pitchFamily="34" charset="0"/>
                <a:cs typeface="Arial" panose="020B0604020202020204" pitchFamily="34" charset="0"/>
              </a:rPr>
              <a:t>Failing to maintain confidentiality and privacy of participant data.</a:t>
            </a:r>
          </a:p>
          <a:p>
            <a:pPr lvl="0" algn="just">
              <a:lnSpc>
                <a:spcPct val="160000"/>
              </a:lnSpc>
              <a:buFont typeface="Wingdings" panose="05000000000000000000" pitchFamily="2" charset="2"/>
              <a:buChar char="§"/>
            </a:pPr>
            <a:r>
              <a:rPr lang="en-US" dirty="0" smtClean="0">
                <a:latin typeface="Arial" panose="020B0604020202020204" pitchFamily="34" charset="0"/>
                <a:cs typeface="Arial" panose="020B0604020202020204" pitchFamily="34" charset="0"/>
              </a:rPr>
              <a:t>Not providing appropriate care or follow-up for participants who experience adverse effects.</a:t>
            </a:r>
          </a:p>
        </p:txBody>
      </p:sp>
      <p:sp>
        <p:nvSpPr>
          <p:cNvPr id="4" name="Slide Number Placeholder 3"/>
          <p:cNvSpPr>
            <a:spLocks noGrp="1"/>
          </p:cNvSpPr>
          <p:nvPr>
            <p:ph type="sldNum" sz="quarter" idx="12"/>
          </p:nvPr>
        </p:nvSpPr>
        <p:spPr/>
        <p:txBody>
          <a:bodyPr/>
          <a:lstStyle/>
          <a:p>
            <a:fld id="{B1DC7706-11BC-44B4-A8A5-E968EFE47FE7}" type="slidenum">
              <a:rPr lang="en-US" smtClean="0"/>
              <a:t>36</a:t>
            </a:fld>
            <a:endParaRPr lang="en-US"/>
          </a:p>
        </p:txBody>
      </p:sp>
    </p:spTree>
    <p:extLst>
      <p:ext uri="{BB962C8B-B14F-4D97-AF65-F5344CB8AC3E}">
        <p14:creationId xmlns:p14="http://schemas.microsoft.com/office/powerpoint/2010/main" val="496149461"/>
      </p:ext>
    </p:extLst>
  </p:cSld>
  <p:clrMapOvr>
    <a:masterClrMapping/>
  </p:clrMapOvr>
  <mc:AlternateContent xmlns:mc="http://schemas.openxmlformats.org/markup-compatibility/2006">
    <mc:Choice xmlns:p14="http://schemas.microsoft.com/office/powerpoint/2010/main" Requires="p14">
      <p:transition spd="slow" p14:dur="4000">
        <p14:switch dir="r"/>
      </p:transition>
    </mc:Choice>
    <mc:Fallback>
      <p:transition spd="slow">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243" y="764373"/>
            <a:ext cx="7209183" cy="1293028"/>
          </a:xfrm>
        </p:spPr>
        <p:txBody>
          <a:bodyPr/>
          <a:lstStyle/>
          <a:p>
            <a:pPr algn="ctr"/>
            <a:r>
              <a:rPr lang="en-US" dirty="0">
                <a:latin typeface="Arial" panose="020B0604020202020204" pitchFamily="34" charset="0"/>
                <a:cs typeface="Arial" panose="020B0604020202020204" pitchFamily="34" charset="0"/>
              </a:rPr>
              <a:t>Unethical practices in research</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594360" y="2057401"/>
            <a:ext cx="7955280" cy="4674703"/>
          </a:xfrm>
        </p:spPr>
        <p:txBody>
          <a:bodyPr>
            <a:normAutofit fontScale="77500" lnSpcReduction="20000"/>
          </a:bodyPr>
          <a:lstStyle/>
          <a:p>
            <a:pPr marL="0" indent="0" algn="just">
              <a:lnSpc>
                <a:spcPct val="150000"/>
              </a:lnSpc>
              <a:buNone/>
            </a:pPr>
            <a:r>
              <a:rPr lang="en-US" b="1" dirty="0" smtClean="0">
                <a:latin typeface="Arial" panose="020B0604020202020204" pitchFamily="34" charset="0"/>
                <a:cs typeface="Arial" panose="020B0604020202020204" pitchFamily="34" charset="0"/>
              </a:rPr>
              <a:t>8. Misconduct in Peer Review</a:t>
            </a:r>
            <a:endParaRPr lang="en-US" dirty="0" smtClean="0">
              <a:latin typeface="Arial" panose="020B0604020202020204" pitchFamily="34" charset="0"/>
              <a:cs typeface="Arial" panose="020B0604020202020204" pitchFamily="34" charset="0"/>
            </a:endParaRPr>
          </a:p>
          <a:p>
            <a:pPr lvl="0" algn="just">
              <a:lnSpc>
                <a:spcPct val="150000"/>
              </a:lnSpc>
              <a:buFont typeface="Wingdings" panose="05000000000000000000" pitchFamily="2" charset="2"/>
              <a:buChar char="§"/>
            </a:pPr>
            <a:r>
              <a:rPr lang="en-US" dirty="0" smtClean="0">
                <a:latin typeface="Arial" panose="020B0604020202020204" pitchFamily="34" charset="0"/>
                <a:cs typeface="Arial" panose="020B0604020202020204" pitchFamily="34" charset="0"/>
              </a:rPr>
              <a:t>Reviewing research papers or grant proposals in a biased manner.</a:t>
            </a:r>
          </a:p>
          <a:p>
            <a:pPr lvl="0" algn="just">
              <a:lnSpc>
                <a:spcPct val="150000"/>
              </a:lnSpc>
              <a:buFont typeface="Wingdings" panose="05000000000000000000" pitchFamily="2" charset="2"/>
              <a:buChar char="§"/>
            </a:pPr>
            <a:r>
              <a:rPr lang="en-US" dirty="0" smtClean="0">
                <a:latin typeface="Arial" panose="020B0604020202020204" pitchFamily="34" charset="0"/>
                <a:cs typeface="Arial" panose="020B0604020202020204" pitchFamily="34" charset="0"/>
              </a:rPr>
              <a:t>Breaching the confidentiality of the peer review process.</a:t>
            </a:r>
          </a:p>
          <a:p>
            <a:pPr lvl="0" algn="just">
              <a:lnSpc>
                <a:spcPct val="150000"/>
              </a:lnSpc>
              <a:buFont typeface="Wingdings" panose="05000000000000000000" pitchFamily="2" charset="2"/>
              <a:buChar char="§"/>
            </a:pPr>
            <a:r>
              <a:rPr lang="en-US" dirty="0" smtClean="0">
                <a:latin typeface="Arial" panose="020B0604020202020204" pitchFamily="34" charset="0"/>
                <a:cs typeface="Arial" panose="020B0604020202020204" pitchFamily="34" charset="0"/>
              </a:rPr>
              <a:t>Using privileged information obtained through peer review for personal gain.</a:t>
            </a:r>
          </a:p>
          <a:p>
            <a:pPr marL="0" indent="0" algn="just">
              <a:lnSpc>
                <a:spcPct val="150000"/>
              </a:lnSpc>
              <a:buNone/>
            </a:pPr>
            <a:r>
              <a:rPr lang="en-US" b="1" dirty="0" smtClean="0">
                <a:latin typeface="Arial" panose="020B0604020202020204" pitchFamily="34" charset="0"/>
                <a:cs typeface="Arial" panose="020B0604020202020204" pitchFamily="34" charset="0"/>
              </a:rPr>
              <a:t>9. Unethical Authorship Practices</a:t>
            </a:r>
            <a:endParaRPr lang="en-US" dirty="0" smtClean="0">
              <a:latin typeface="Arial" panose="020B0604020202020204" pitchFamily="34" charset="0"/>
              <a:cs typeface="Arial" panose="020B0604020202020204" pitchFamily="34" charset="0"/>
            </a:endParaRPr>
          </a:p>
          <a:p>
            <a:pPr lvl="0" algn="just">
              <a:lnSpc>
                <a:spcPct val="150000"/>
              </a:lnSpc>
              <a:buFont typeface="Wingdings" panose="05000000000000000000" pitchFamily="2" charset="2"/>
              <a:buChar char="§"/>
            </a:pPr>
            <a:r>
              <a:rPr lang="en-US" dirty="0" smtClean="0">
                <a:latin typeface="Arial" panose="020B0604020202020204" pitchFamily="34" charset="0"/>
                <a:cs typeface="Arial" panose="020B0604020202020204" pitchFamily="34" charset="0"/>
              </a:rPr>
              <a:t>Granting authorship to individuals who did not contribute significantly to the research.</a:t>
            </a:r>
          </a:p>
          <a:p>
            <a:pPr lvl="0" algn="just">
              <a:lnSpc>
                <a:spcPct val="150000"/>
              </a:lnSpc>
              <a:buFont typeface="Wingdings" panose="05000000000000000000" pitchFamily="2" charset="2"/>
              <a:buChar char="§"/>
            </a:pPr>
            <a:r>
              <a:rPr lang="en-US" dirty="0" smtClean="0">
                <a:latin typeface="Arial" panose="020B0604020202020204" pitchFamily="34" charset="0"/>
                <a:cs typeface="Arial" panose="020B0604020202020204" pitchFamily="34" charset="0"/>
              </a:rPr>
              <a:t>Omitting deserving contributors from the list of authors.</a:t>
            </a:r>
          </a:p>
          <a:p>
            <a:pPr lvl="0" algn="just">
              <a:lnSpc>
                <a:spcPct val="150000"/>
              </a:lnSpc>
              <a:buFont typeface="Wingdings" panose="05000000000000000000" pitchFamily="2" charset="2"/>
              <a:buChar char="§"/>
            </a:pPr>
            <a:r>
              <a:rPr lang="en-US" dirty="0" smtClean="0">
                <a:latin typeface="Arial" panose="020B0604020202020204" pitchFamily="34" charset="0"/>
                <a:cs typeface="Arial" panose="020B0604020202020204" pitchFamily="34" charset="0"/>
              </a:rPr>
              <a:t>Ghostwriting, where someone contributes substantially to the writing but is not listed as an author.</a:t>
            </a:r>
          </a:p>
        </p:txBody>
      </p:sp>
      <p:sp>
        <p:nvSpPr>
          <p:cNvPr id="4" name="Slide Number Placeholder 3"/>
          <p:cNvSpPr>
            <a:spLocks noGrp="1"/>
          </p:cNvSpPr>
          <p:nvPr>
            <p:ph type="sldNum" sz="quarter" idx="12"/>
          </p:nvPr>
        </p:nvSpPr>
        <p:spPr/>
        <p:txBody>
          <a:bodyPr/>
          <a:lstStyle/>
          <a:p>
            <a:fld id="{B1DC7706-11BC-44B4-A8A5-E968EFE47FE7}" type="slidenum">
              <a:rPr lang="en-US" smtClean="0"/>
              <a:t>37</a:t>
            </a:fld>
            <a:endParaRPr lang="en-US"/>
          </a:p>
        </p:txBody>
      </p:sp>
    </p:spTree>
    <p:extLst>
      <p:ext uri="{BB962C8B-B14F-4D97-AF65-F5344CB8AC3E}">
        <p14:creationId xmlns:p14="http://schemas.microsoft.com/office/powerpoint/2010/main" val="407597701"/>
      </p:ext>
    </p:extLst>
  </p:cSld>
  <p:clrMapOvr>
    <a:masterClrMapping/>
  </p:clrMapOvr>
  <mc:AlternateContent xmlns:mc="http://schemas.openxmlformats.org/markup-compatibility/2006">
    <mc:Choice xmlns:p14="http://schemas.microsoft.com/office/powerpoint/2010/main" Requires="p14">
      <p:transition spd="slow" p14:dur="4000">
        <p14:switch dir="r"/>
      </p:transition>
    </mc:Choice>
    <mc:Fallback>
      <p:transition spd="slow">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243" y="764373"/>
            <a:ext cx="7209183" cy="1293028"/>
          </a:xfrm>
        </p:spPr>
        <p:txBody>
          <a:bodyPr/>
          <a:lstStyle/>
          <a:p>
            <a:pPr algn="ctr"/>
            <a:r>
              <a:rPr lang="en-US" dirty="0">
                <a:latin typeface="Arial" panose="020B0604020202020204" pitchFamily="34" charset="0"/>
                <a:cs typeface="Arial" panose="020B0604020202020204" pitchFamily="34" charset="0"/>
              </a:rPr>
              <a:t>Unethical practices in research</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594360" y="2057400"/>
            <a:ext cx="7955280" cy="4542183"/>
          </a:xfrm>
        </p:spPr>
        <p:txBody>
          <a:bodyPr>
            <a:normAutofit fontScale="85000" lnSpcReduction="20000"/>
          </a:bodyPr>
          <a:lstStyle/>
          <a:p>
            <a:pPr marL="0" indent="0" algn="just">
              <a:lnSpc>
                <a:spcPct val="150000"/>
              </a:lnSpc>
              <a:buNone/>
            </a:pPr>
            <a:r>
              <a:rPr lang="en-US" b="1" dirty="0" smtClean="0">
                <a:latin typeface="Arial" panose="020B0604020202020204" pitchFamily="34" charset="0"/>
                <a:cs typeface="Arial" panose="020B0604020202020204" pitchFamily="34" charset="0"/>
              </a:rPr>
              <a:t>10. Improper Use of Human Subjects</a:t>
            </a:r>
            <a:endParaRPr lang="en-US" dirty="0" smtClean="0">
              <a:latin typeface="Arial" panose="020B0604020202020204" pitchFamily="34" charset="0"/>
              <a:cs typeface="Arial" panose="020B0604020202020204" pitchFamily="34" charset="0"/>
            </a:endParaRPr>
          </a:p>
          <a:p>
            <a:pPr lvl="0" algn="just">
              <a:lnSpc>
                <a:spcPct val="150000"/>
              </a:lnSpc>
              <a:buFont typeface="Wingdings" panose="05000000000000000000" pitchFamily="2" charset="2"/>
              <a:buChar char="§"/>
            </a:pPr>
            <a:r>
              <a:rPr lang="en-US" dirty="0" smtClean="0">
                <a:latin typeface="Arial" panose="020B0604020202020204" pitchFamily="34" charset="0"/>
                <a:cs typeface="Arial" panose="020B0604020202020204" pitchFamily="34" charset="0"/>
              </a:rPr>
              <a:t>Conducting research without proper ethical review and approval.</a:t>
            </a:r>
          </a:p>
          <a:p>
            <a:pPr lvl="0" algn="just">
              <a:lnSpc>
                <a:spcPct val="150000"/>
              </a:lnSpc>
              <a:buFont typeface="Wingdings" panose="05000000000000000000" pitchFamily="2" charset="2"/>
              <a:buChar char="§"/>
            </a:pPr>
            <a:r>
              <a:rPr lang="en-US" dirty="0" smtClean="0">
                <a:latin typeface="Arial" panose="020B0604020202020204" pitchFamily="34" charset="0"/>
                <a:cs typeface="Arial" panose="020B0604020202020204" pitchFamily="34" charset="0"/>
              </a:rPr>
              <a:t>Exploiting vulnerable populations without adequate safeguards.</a:t>
            </a:r>
          </a:p>
          <a:p>
            <a:pPr lvl="0" algn="just">
              <a:lnSpc>
                <a:spcPct val="150000"/>
              </a:lnSpc>
              <a:buFont typeface="Wingdings" panose="05000000000000000000" pitchFamily="2" charset="2"/>
              <a:buChar char="§"/>
            </a:pPr>
            <a:r>
              <a:rPr lang="en-US" dirty="0" smtClean="0">
                <a:latin typeface="Arial" panose="020B0604020202020204" pitchFamily="34" charset="0"/>
                <a:cs typeface="Arial" panose="020B0604020202020204" pitchFamily="34" charset="0"/>
              </a:rPr>
              <a:t>Deception without appropriate justification and debriefing.</a:t>
            </a:r>
          </a:p>
          <a:p>
            <a:pPr marL="0" indent="0" algn="just">
              <a:lnSpc>
                <a:spcPct val="150000"/>
              </a:lnSpc>
              <a:buNone/>
            </a:pPr>
            <a:r>
              <a:rPr lang="en-US" b="1" dirty="0" smtClean="0">
                <a:latin typeface="Arial" panose="020B0604020202020204" pitchFamily="34" charset="0"/>
                <a:cs typeface="Arial" panose="020B0604020202020204" pitchFamily="34" charset="0"/>
              </a:rPr>
              <a:t>11. Animal Research Misconduct</a:t>
            </a:r>
            <a:endParaRPr lang="en-US" dirty="0" smtClean="0">
              <a:latin typeface="Arial" panose="020B0604020202020204" pitchFamily="34" charset="0"/>
              <a:cs typeface="Arial" panose="020B0604020202020204" pitchFamily="34" charset="0"/>
            </a:endParaRPr>
          </a:p>
          <a:p>
            <a:pPr lvl="0" algn="just">
              <a:lnSpc>
                <a:spcPct val="150000"/>
              </a:lnSpc>
              <a:buFont typeface="Wingdings" panose="05000000000000000000" pitchFamily="2" charset="2"/>
              <a:buChar char="§"/>
            </a:pPr>
            <a:r>
              <a:rPr lang="en-US" dirty="0" smtClean="0">
                <a:latin typeface="Arial" panose="020B0604020202020204" pitchFamily="34" charset="0"/>
                <a:cs typeface="Arial" panose="020B0604020202020204" pitchFamily="34" charset="0"/>
              </a:rPr>
              <a:t>Subjecting animals to unnecessary pain or distress.</a:t>
            </a:r>
          </a:p>
          <a:p>
            <a:pPr lvl="0" algn="just">
              <a:lnSpc>
                <a:spcPct val="150000"/>
              </a:lnSpc>
              <a:buFont typeface="Wingdings" panose="05000000000000000000" pitchFamily="2" charset="2"/>
              <a:buChar char="§"/>
            </a:pPr>
            <a:r>
              <a:rPr lang="en-US" dirty="0" smtClean="0">
                <a:latin typeface="Arial" panose="020B0604020202020204" pitchFamily="34" charset="0"/>
                <a:cs typeface="Arial" panose="020B0604020202020204" pitchFamily="34" charset="0"/>
              </a:rPr>
              <a:t>Conducting animal research without proper ethical approval.</a:t>
            </a:r>
          </a:p>
          <a:p>
            <a:pPr lvl="0" algn="just">
              <a:lnSpc>
                <a:spcPct val="150000"/>
              </a:lnSpc>
              <a:buFont typeface="Wingdings" panose="05000000000000000000" pitchFamily="2" charset="2"/>
              <a:buChar char="§"/>
            </a:pPr>
            <a:r>
              <a:rPr lang="en-US" dirty="0" smtClean="0">
                <a:latin typeface="Arial" panose="020B0604020202020204" pitchFamily="34" charset="0"/>
                <a:cs typeface="Arial" panose="020B0604020202020204" pitchFamily="34" charset="0"/>
              </a:rPr>
              <a:t>Not providing adequate care or humane conditions for research animals.</a:t>
            </a:r>
          </a:p>
        </p:txBody>
      </p:sp>
      <p:sp>
        <p:nvSpPr>
          <p:cNvPr id="4" name="Slide Number Placeholder 3"/>
          <p:cNvSpPr>
            <a:spLocks noGrp="1"/>
          </p:cNvSpPr>
          <p:nvPr>
            <p:ph type="sldNum" sz="quarter" idx="12"/>
          </p:nvPr>
        </p:nvSpPr>
        <p:spPr/>
        <p:txBody>
          <a:bodyPr/>
          <a:lstStyle/>
          <a:p>
            <a:fld id="{B1DC7706-11BC-44B4-A8A5-E968EFE47FE7}" type="slidenum">
              <a:rPr lang="en-US" smtClean="0"/>
              <a:t>38</a:t>
            </a:fld>
            <a:endParaRPr lang="en-US"/>
          </a:p>
        </p:txBody>
      </p:sp>
    </p:spTree>
    <p:extLst>
      <p:ext uri="{BB962C8B-B14F-4D97-AF65-F5344CB8AC3E}">
        <p14:creationId xmlns:p14="http://schemas.microsoft.com/office/powerpoint/2010/main" val="3152822450"/>
      </p:ext>
    </p:extLst>
  </p:cSld>
  <p:clrMapOvr>
    <a:masterClrMapping/>
  </p:clrMapOvr>
  <mc:AlternateContent xmlns:mc="http://schemas.openxmlformats.org/markup-compatibility/2006">
    <mc:Choice xmlns:p14="http://schemas.microsoft.com/office/powerpoint/2010/main" Requires="p14">
      <p:transition spd="slow" p14:dur="4000">
        <p14:switch dir="r"/>
      </p:transition>
    </mc:Choice>
    <mc:Fallback>
      <p:transition spd="slow">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243" y="764373"/>
            <a:ext cx="7209183" cy="1293028"/>
          </a:xfrm>
        </p:spPr>
        <p:txBody>
          <a:bodyPr/>
          <a:lstStyle/>
          <a:p>
            <a:pPr algn="ctr"/>
            <a:r>
              <a:rPr lang="en-US" dirty="0">
                <a:latin typeface="Arial" panose="020B0604020202020204" pitchFamily="34" charset="0"/>
                <a:cs typeface="Arial" panose="020B0604020202020204" pitchFamily="34" charset="0"/>
              </a:rPr>
              <a:t>Unethical practices in research</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fontScale="92500" lnSpcReduction="20000"/>
          </a:bodyPr>
          <a:lstStyle/>
          <a:p>
            <a:pPr marL="0" indent="0" algn="just">
              <a:lnSpc>
                <a:spcPct val="150000"/>
              </a:lnSpc>
              <a:buNone/>
            </a:pPr>
            <a:r>
              <a:rPr lang="en-US" b="1" dirty="0" smtClean="0">
                <a:latin typeface="Arial" panose="020B0604020202020204" pitchFamily="34" charset="0"/>
                <a:cs typeface="Arial" panose="020B0604020202020204" pitchFamily="34" charset="0"/>
              </a:rPr>
              <a:t>12. Misrepresentation of Credentials or Expertise</a:t>
            </a:r>
            <a:endParaRPr lang="en-US" dirty="0" smtClean="0">
              <a:latin typeface="Arial" panose="020B0604020202020204" pitchFamily="34" charset="0"/>
              <a:cs typeface="Arial" panose="020B0604020202020204" pitchFamily="34" charset="0"/>
            </a:endParaRPr>
          </a:p>
          <a:p>
            <a:pPr lvl="0" algn="just">
              <a:lnSpc>
                <a:spcPct val="150000"/>
              </a:lnSpc>
              <a:buFont typeface="Wingdings" panose="05000000000000000000" pitchFamily="2" charset="2"/>
              <a:buChar char="§"/>
            </a:pPr>
            <a:r>
              <a:rPr lang="en-US" dirty="0" smtClean="0">
                <a:latin typeface="Arial" panose="020B0604020202020204" pitchFamily="34" charset="0"/>
                <a:cs typeface="Arial" panose="020B0604020202020204" pitchFamily="34" charset="0"/>
              </a:rPr>
              <a:t>Falsifying or exaggerating academic credentials or expertise.</a:t>
            </a:r>
          </a:p>
          <a:p>
            <a:pPr lvl="0" algn="just">
              <a:lnSpc>
                <a:spcPct val="150000"/>
              </a:lnSpc>
              <a:buFont typeface="Wingdings" panose="05000000000000000000" pitchFamily="2" charset="2"/>
              <a:buChar char="§"/>
            </a:pPr>
            <a:r>
              <a:rPr lang="en-US" dirty="0" smtClean="0">
                <a:latin typeface="Arial" panose="020B0604020202020204" pitchFamily="34" charset="0"/>
                <a:cs typeface="Arial" panose="020B0604020202020204" pitchFamily="34" charset="0"/>
              </a:rPr>
              <a:t>Misleading funding agencies, colleagues, or the public about one’s qualifications.</a:t>
            </a:r>
          </a:p>
          <a:p>
            <a:pPr marL="0" indent="0" algn="just">
              <a:lnSpc>
                <a:spcPct val="150000"/>
              </a:lnSpc>
              <a:buNone/>
            </a:pPr>
            <a:r>
              <a:rPr lang="en-US" b="1" dirty="0" smtClean="0">
                <a:latin typeface="Arial" panose="020B0604020202020204" pitchFamily="34" charset="0"/>
                <a:cs typeface="Arial" panose="020B0604020202020204" pitchFamily="34" charset="0"/>
              </a:rPr>
              <a:t>13. Ignoring Intellectual Property Rights</a:t>
            </a:r>
            <a:endParaRPr lang="en-US" dirty="0" smtClean="0">
              <a:latin typeface="Arial" panose="020B0604020202020204" pitchFamily="34" charset="0"/>
              <a:cs typeface="Arial" panose="020B0604020202020204" pitchFamily="34" charset="0"/>
            </a:endParaRPr>
          </a:p>
          <a:p>
            <a:pPr lvl="0" algn="just">
              <a:lnSpc>
                <a:spcPct val="150000"/>
              </a:lnSpc>
              <a:buFont typeface="Wingdings" panose="05000000000000000000" pitchFamily="2" charset="2"/>
              <a:buChar char="§"/>
            </a:pPr>
            <a:r>
              <a:rPr lang="en-US" dirty="0" smtClean="0">
                <a:latin typeface="Arial" panose="020B0604020202020204" pitchFamily="34" charset="0"/>
                <a:cs typeface="Arial" panose="020B0604020202020204" pitchFamily="34" charset="0"/>
              </a:rPr>
              <a:t>Using another researcher’s ideas, methods, or unpublished data without permission.</a:t>
            </a:r>
          </a:p>
          <a:p>
            <a:pPr lvl="0" algn="just">
              <a:lnSpc>
                <a:spcPct val="150000"/>
              </a:lnSpc>
              <a:buFont typeface="Wingdings" panose="05000000000000000000" pitchFamily="2" charset="2"/>
              <a:buChar char="§"/>
            </a:pPr>
            <a:r>
              <a:rPr lang="en-US" dirty="0" smtClean="0">
                <a:latin typeface="Arial" panose="020B0604020202020204" pitchFamily="34" charset="0"/>
                <a:cs typeface="Arial" panose="020B0604020202020204" pitchFamily="34" charset="0"/>
              </a:rPr>
              <a:t>Failing to give proper credit for intellectual contributions.</a:t>
            </a:r>
          </a:p>
        </p:txBody>
      </p:sp>
      <p:sp>
        <p:nvSpPr>
          <p:cNvPr id="4" name="Slide Number Placeholder 3"/>
          <p:cNvSpPr>
            <a:spLocks noGrp="1"/>
          </p:cNvSpPr>
          <p:nvPr>
            <p:ph type="sldNum" sz="quarter" idx="12"/>
          </p:nvPr>
        </p:nvSpPr>
        <p:spPr/>
        <p:txBody>
          <a:bodyPr/>
          <a:lstStyle/>
          <a:p>
            <a:fld id="{B1DC7706-11BC-44B4-A8A5-E968EFE47FE7}" type="slidenum">
              <a:rPr lang="en-US" smtClean="0"/>
              <a:t>39</a:t>
            </a:fld>
            <a:endParaRPr lang="en-US"/>
          </a:p>
        </p:txBody>
      </p:sp>
    </p:spTree>
    <p:extLst>
      <p:ext uri="{BB962C8B-B14F-4D97-AF65-F5344CB8AC3E}">
        <p14:creationId xmlns:p14="http://schemas.microsoft.com/office/powerpoint/2010/main" val="40757684"/>
      </p:ext>
    </p:extLst>
  </p:cSld>
  <p:clrMapOvr>
    <a:masterClrMapping/>
  </p:clrMapOvr>
  <mc:AlternateContent xmlns:mc="http://schemas.openxmlformats.org/markup-compatibility/2006">
    <mc:Choice xmlns:p14="http://schemas.microsoft.com/office/powerpoint/2010/main" Requires="p14">
      <p:transition spd="slow" p14:dur="4000">
        <p14:switch dir="r"/>
      </p:transition>
    </mc:Choice>
    <mc:Fallback>
      <p:transition spd="slow">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243" y="764373"/>
            <a:ext cx="7209183" cy="1293028"/>
          </a:xfrm>
        </p:spPr>
        <p:txBody>
          <a:bodyPr/>
          <a:lstStyle/>
          <a:p>
            <a:pPr algn="ctr"/>
            <a:r>
              <a:rPr lang="en-US" dirty="0">
                <a:latin typeface="Arial" panose="020B0604020202020204" pitchFamily="34" charset="0"/>
                <a:cs typeface="Arial" panose="020B0604020202020204" pitchFamily="34" charset="0"/>
              </a:rPr>
              <a:t>Unethical practices in research</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859403" y="2075648"/>
            <a:ext cx="7955280" cy="4616700"/>
          </a:xfrm>
        </p:spPr>
        <p:txBody>
          <a:bodyPr>
            <a:normAutofit fontScale="85000" lnSpcReduction="20000"/>
          </a:bodyPr>
          <a:lstStyle/>
          <a:p>
            <a:pPr marL="0" indent="0" algn="just">
              <a:lnSpc>
                <a:spcPct val="150000"/>
              </a:lnSpc>
              <a:buNone/>
            </a:pPr>
            <a:r>
              <a:rPr lang="en-US" b="1" dirty="0" smtClean="0">
                <a:latin typeface="Arial" panose="020B0604020202020204" pitchFamily="34" charset="0"/>
                <a:cs typeface="Arial" panose="020B0604020202020204" pitchFamily="34" charset="0"/>
              </a:rPr>
              <a:t>14. Duplicate Publication and Self-Plagiarism</a:t>
            </a:r>
            <a:endParaRPr lang="en-US" dirty="0" smtClean="0">
              <a:latin typeface="Arial" panose="020B0604020202020204" pitchFamily="34" charset="0"/>
              <a:cs typeface="Arial" panose="020B0604020202020204" pitchFamily="34" charset="0"/>
            </a:endParaRPr>
          </a:p>
          <a:p>
            <a:pPr lvl="0" algn="just">
              <a:lnSpc>
                <a:spcPct val="150000"/>
              </a:lnSpc>
              <a:buFont typeface="Wingdings" panose="05000000000000000000" pitchFamily="2" charset="2"/>
              <a:buChar char="§"/>
            </a:pPr>
            <a:r>
              <a:rPr lang="en-US" dirty="0" smtClean="0">
                <a:latin typeface="Arial" panose="020B0604020202020204" pitchFamily="34" charset="0"/>
                <a:cs typeface="Arial" panose="020B0604020202020204" pitchFamily="34" charset="0"/>
              </a:rPr>
              <a:t>Publishing the same research findings in multiple journals without disclosure.</a:t>
            </a:r>
          </a:p>
          <a:p>
            <a:pPr lvl="0" algn="just">
              <a:lnSpc>
                <a:spcPct val="150000"/>
              </a:lnSpc>
              <a:buFont typeface="Wingdings" panose="05000000000000000000" pitchFamily="2" charset="2"/>
              <a:buChar char="§"/>
            </a:pPr>
            <a:r>
              <a:rPr lang="en-US" dirty="0" smtClean="0">
                <a:latin typeface="Arial" panose="020B0604020202020204" pitchFamily="34" charset="0"/>
                <a:cs typeface="Arial" panose="020B0604020202020204" pitchFamily="34" charset="0"/>
              </a:rPr>
              <a:t>Reusing significant parts of one’s own published work without proper citation.</a:t>
            </a:r>
          </a:p>
          <a:p>
            <a:pPr marL="0" indent="0" algn="just">
              <a:lnSpc>
                <a:spcPct val="150000"/>
              </a:lnSpc>
              <a:buNone/>
            </a:pPr>
            <a:r>
              <a:rPr lang="en-US" b="1" dirty="0" smtClean="0">
                <a:latin typeface="Arial" panose="020B0604020202020204" pitchFamily="34" charset="0"/>
                <a:cs typeface="Arial" panose="020B0604020202020204" pitchFamily="34" charset="0"/>
              </a:rPr>
              <a:t>15. Exploitation of Junior Researchers</a:t>
            </a:r>
            <a:endParaRPr lang="en-US" dirty="0" smtClean="0">
              <a:latin typeface="Arial" panose="020B0604020202020204" pitchFamily="34" charset="0"/>
              <a:cs typeface="Arial" panose="020B0604020202020204" pitchFamily="34" charset="0"/>
            </a:endParaRPr>
          </a:p>
          <a:p>
            <a:pPr lvl="0" algn="just">
              <a:lnSpc>
                <a:spcPct val="150000"/>
              </a:lnSpc>
              <a:buFont typeface="Wingdings" panose="05000000000000000000" pitchFamily="2" charset="2"/>
              <a:buChar char="§"/>
            </a:pPr>
            <a:r>
              <a:rPr lang="en-US" dirty="0" smtClean="0">
                <a:latin typeface="Arial" panose="020B0604020202020204" pitchFamily="34" charset="0"/>
                <a:cs typeface="Arial" panose="020B0604020202020204" pitchFamily="34" charset="0"/>
              </a:rPr>
              <a:t>Taking advantage of students or junior researchers by not giving them proper credit for their work.</a:t>
            </a:r>
          </a:p>
          <a:p>
            <a:pPr lvl="0" algn="just">
              <a:lnSpc>
                <a:spcPct val="150000"/>
              </a:lnSpc>
              <a:buFont typeface="Wingdings" panose="05000000000000000000" pitchFamily="2" charset="2"/>
              <a:buChar char="§"/>
            </a:pPr>
            <a:r>
              <a:rPr lang="en-US" dirty="0" smtClean="0">
                <a:latin typeface="Arial" panose="020B0604020202020204" pitchFamily="34" charset="0"/>
                <a:cs typeface="Arial" panose="020B0604020202020204" pitchFamily="34" charset="0"/>
              </a:rPr>
              <a:t>Pressuring junior researchers to produce results quickly or engage in unethical practices.</a:t>
            </a:r>
          </a:p>
        </p:txBody>
      </p:sp>
      <p:sp>
        <p:nvSpPr>
          <p:cNvPr id="4" name="Slide Number Placeholder 3"/>
          <p:cNvSpPr>
            <a:spLocks noGrp="1"/>
          </p:cNvSpPr>
          <p:nvPr>
            <p:ph type="sldNum" sz="quarter" idx="12"/>
          </p:nvPr>
        </p:nvSpPr>
        <p:spPr/>
        <p:txBody>
          <a:bodyPr/>
          <a:lstStyle/>
          <a:p>
            <a:fld id="{B1DC7706-11BC-44B4-A8A5-E968EFE47FE7}" type="slidenum">
              <a:rPr lang="en-US" smtClean="0"/>
              <a:t>40</a:t>
            </a:fld>
            <a:endParaRPr lang="en-US"/>
          </a:p>
        </p:txBody>
      </p:sp>
    </p:spTree>
    <p:extLst>
      <p:ext uri="{BB962C8B-B14F-4D97-AF65-F5344CB8AC3E}">
        <p14:creationId xmlns:p14="http://schemas.microsoft.com/office/powerpoint/2010/main" val="2306185292"/>
      </p:ext>
    </p:extLst>
  </p:cSld>
  <p:clrMapOvr>
    <a:masterClrMapping/>
  </p:clrMapOvr>
  <mc:AlternateContent xmlns:mc="http://schemas.openxmlformats.org/markup-compatibility/2006">
    <mc:Choice xmlns:p14="http://schemas.microsoft.com/office/powerpoint/2010/main" Requires="p14">
      <p:transition spd="slow" p14:dur="4000">
        <p14:switch dir="r"/>
      </p:transition>
    </mc:Choice>
    <mc:Fallback>
      <p:transition spd="slow">
        <p:fade/>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latin typeface="Arial" panose="020B0604020202020204" pitchFamily="34" charset="0"/>
                <a:cs typeface="Arial" panose="020B0604020202020204" pitchFamily="34" charset="0"/>
              </a:rPr>
              <a:t>Plagiarism</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lstStyle/>
          <a:p>
            <a:pPr algn="just">
              <a:lnSpc>
                <a:spcPct val="150000"/>
              </a:lnSpc>
              <a:buFont typeface="Wingdings" panose="05000000000000000000" pitchFamily="2" charset="2"/>
              <a:buChar char="v"/>
            </a:pPr>
            <a:r>
              <a:rPr lang="en-US" dirty="0">
                <a:latin typeface="Arial" panose="020B0604020202020204" pitchFamily="34" charset="0"/>
                <a:cs typeface="Arial" panose="020B0604020202020204" pitchFamily="34" charset="0"/>
              </a:rPr>
              <a:t>Plagiarism is the act of using someone else's work, ideas, or expressions without proper acknowledgment, presenting them as one's own. </a:t>
            </a:r>
            <a:endParaRPr lang="en-US" dirty="0" smtClean="0">
              <a:latin typeface="Arial" panose="020B0604020202020204" pitchFamily="34" charset="0"/>
              <a:cs typeface="Arial" panose="020B0604020202020204" pitchFamily="34" charset="0"/>
            </a:endParaRPr>
          </a:p>
          <a:p>
            <a:pPr algn="just">
              <a:lnSpc>
                <a:spcPct val="150000"/>
              </a:lnSpc>
              <a:buFont typeface="Wingdings" panose="05000000000000000000" pitchFamily="2" charset="2"/>
              <a:buChar char="v"/>
            </a:pPr>
            <a:r>
              <a:rPr lang="en-US" dirty="0" smtClean="0">
                <a:latin typeface="Arial" panose="020B0604020202020204" pitchFamily="34" charset="0"/>
                <a:cs typeface="Arial" panose="020B0604020202020204" pitchFamily="34" charset="0"/>
              </a:rPr>
              <a:t>It </a:t>
            </a:r>
            <a:r>
              <a:rPr lang="en-US" dirty="0">
                <a:latin typeface="Arial" panose="020B0604020202020204" pitchFamily="34" charset="0"/>
                <a:cs typeface="Arial" panose="020B0604020202020204" pitchFamily="34" charset="0"/>
              </a:rPr>
              <a:t>is a serious ethical violation in academic and professional contexts and can undermine the integrity of research and scholarship. </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B1DC7706-11BC-44B4-A8A5-E968EFE47FE7}" type="slidenum">
              <a:rPr lang="en-US" smtClean="0"/>
              <a:t>41</a:t>
            </a:fld>
            <a:endParaRPr lang="en-US"/>
          </a:p>
        </p:txBody>
      </p:sp>
    </p:spTree>
    <p:extLst>
      <p:ext uri="{BB962C8B-B14F-4D97-AF65-F5344CB8AC3E}">
        <p14:creationId xmlns:p14="http://schemas.microsoft.com/office/powerpoint/2010/main" val="3610675566"/>
      </p:ext>
    </p:extLst>
  </p:cSld>
  <p:clrMapOvr>
    <a:masterClrMapping/>
  </p:clrMapOvr>
  <mc:AlternateContent xmlns:mc="http://schemas.openxmlformats.org/markup-compatibility/2006">
    <mc:Choice xmlns:p14="http://schemas.microsoft.com/office/powerpoint/2010/main" Requires="p14">
      <p:transition spd="slow" p14:dur="4000">
        <p14:switch dir="r"/>
      </p:transition>
    </mc:Choice>
    <mc:Fallback>
      <p:transition spd="slow">
        <p:fade/>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latin typeface="Arial" panose="020B0604020202020204" pitchFamily="34" charset="0"/>
                <a:cs typeface="Arial" panose="020B0604020202020204" pitchFamily="34" charset="0"/>
              </a:rPr>
              <a:t>Types of Plagiarism</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594360" y="2057401"/>
            <a:ext cx="7955280" cy="4555434"/>
          </a:xfrm>
        </p:spPr>
        <p:txBody>
          <a:bodyPr>
            <a:normAutofit fontScale="85000" lnSpcReduction="20000"/>
          </a:bodyPr>
          <a:lstStyle/>
          <a:p>
            <a:pPr lvl="0" algn="just">
              <a:lnSpc>
                <a:spcPct val="150000"/>
              </a:lnSpc>
              <a:buFont typeface="Wingdings" panose="05000000000000000000" pitchFamily="2" charset="2"/>
              <a:buChar char="Ø"/>
            </a:pPr>
            <a:r>
              <a:rPr lang="en-US" b="1" dirty="0">
                <a:latin typeface="Arial" panose="020B0604020202020204" pitchFamily="34" charset="0"/>
                <a:cs typeface="Arial" panose="020B0604020202020204" pitchFamily="34" charset="0"/>
              </a:rPr>
              <a:t>Direct Plagiarism</a:t>
            </a:r>
            <a:r>
              <a:rPr lang="en-US" dirty="0">
                <a:latin typeface="Arial" panose="020B0604020202020204" pitchFamily="34" charset="0"/>
                <a:cs typeface="Arial" panose="020B0604020202020204" pitchFamily="34" charset="0"/>
              </a:rPr>
              <a:t>: Copying text verbatim from a source without quotation marks or citation.</a:t>
            </a:r>
          </a:p>
          <a:p>
            <a:pPr lvl="0" algn="just">
              <a:lnSpc>
                <a:spcPct val="150000"/>
              </a:lnSpc>
              <a:buFont typeface="Wingdings" panose="05000000000000000000" pitchFamily="2" charset="2"/>
              <a:buChar char="Ø"/>
            </a:pPr>
            <a:r>
              <a:rPr lang="en-US" b="1" dirty="0">
                <a:latin typeface="Arial" panose="020B0604020202020204" pitchFamily="34" charset="0"/>
                <a:cs typeface="Arial" panose="020B0604020202020204" pitchFamily="34" charset="0"/>
              </a:rPr>
              <a:t>Self-Plagiarism</a:t>
            </a:r>
            <a:r>
              <a:rPr lang="en-US" dirty="0">
                <a:latin typeface="Arial" panose="020B0604020202020204" pitchFamily="34" charset="0"/>
                <a:cs typeface="Arial" panose="020B0604020202020204" pitchFamily="34" charset="0"/>
              </a:rPr>
              <a:t>: Reusing one's own previously published work or data without acknowledgment or permission.</a:t>
            </a:r>
          </a:p>
          <a:p>
            <a:pPr lvl="0" algn="just">
              <a:lnSpc>
                <a:spcPct val="150000"/>
              </a:lnSpc>
              <a:buFont typeface="Wingdings" panose="05000000000000000000" pitchFamily="2" charset="2"/>
              <a:buChar char="Ø"/>
            </a:pPr>
            <a:r>
              <a:rPr lang="en-US" b="1" dirty="0">
                <a:latin typeface="Arial" panose="020B0604020202020204" pitchFamily="34" charset="0"/>
                <a:cs typeface="Arial" panose="020B0604020202020204" pitchFamily="34" charset="0"/>
              </a:rPr>
              <a:t>Mosaic Plagiarism</a:t>
            </a:r>
            <a:r>
              <a:rPr lang="en-US" dirty="0">
                <a:latin typeface="Arial" panose="020B0604020202020204" pitchFamily="34" charset="0"/>
                <a:cs typeface="Arial" panose="020B0604020202020204" pitchFamily="34" charset="0"/>
              </a:rPr>
              <a:t>: Patching together pieces of text from different sources into a new whole without proper citation.</a:t>
            </a:r>
          </a:p>
          <a:p>
            <a:pPr lvl="0" algn="just">
              <a:lnSpc>
                <a:spcPct val="150000"/>
              </a:lnSpc>
              <a:buFont typeface="Wingdings" panose="05000000000000000000" pitchFamily="2" charset="2"/>
              <a:buChar char="Ø"/>
            </a:pPr>
            <a:r>
              <a:rPr lang="en-US" b="1" dirty="0">
                <a:latin typeface="Arial" panose="020B0604020202020204" pitchFamily="34" charset="0"/>
                <a:cs typeface="Arial" panose="020B0604020202020204" pitchFamily="34" charset="0"/>
              </a:rPr>
              <a:t>Paraphrasing Plagiarism</a:t>
            </a:r>
            <a:r>
              <a:rPr lang="en-US" dirty="0">
                <a:latin typeface="Arial" panose="020B0604020202020204" pitchFamily="34" charset="0"/>
                <a:cs typeface="Arial" panose="020B0604020202020204" pitchFamily="34" charset="0"/>
              </a:rPr>
              <a:t>: Rewriting someone else's ideas or text in one's own words without proper citation.</a:t>
            </a:r>
          </a:p>
          <a:p>
            <a:pPr lvl="0" algn="just">
              <a:lnSpc>
                <a:spcPct val="150000"/>
              </a:lnSpc>
              <a:buFont typeface="Wingdings" panose="05000000000000000000" pitchFamily="2" charset="2"/>
              <a:buChar char="Ø"/>
            </a:pPr>
            <a:r>
              <a:rPr lang="en-US" b="1" dirty="0">
                <a:latin typeface="Arial" panose="020B0604020202020204" pitchFamily="34" charset="0"/>
                <a:cs typeface="Arial" panose="020B0604020202020204" pitchFamily="34" charset="0"/>
              </a:rPr>
              <a:t>Accidental Plagiarism</a:t>
            </a:r>
            <a:r>
              <a:rPr lang="en-US" dirty="0">
                <a:latin typeface="Arial" panose="020B0604020202020204" pitchFamily="34" charset="0"/>
                <a:cs typeface="Arial" panose="020B0604020202020204" pitchFamily="34" charset="0"/>
              </a:rPr>
              <a:t>: Unintentionally failing to cite sources correctly, often due to ignorance or negligence.</a:t>
            </a:r>
          </a:p>
        </p:txBody>
      </p:sp>
      <p:sp>
        <p:nvSpPr>
          <p:cNvPr id="4" name="Slide Number Placeholder 3"/>
          <p:cNvSpPr>
            <a:spLocks noGrp="1"/>
          </p:cNvSpPr>
          <p:nvPr>
            <p:ph type="sldNum" sz="quarter" idx="12"/>
          </p:nvPr>
        </p:nvSpPr>
        <p:spPr/>
        <p:txBody>
          <a:bodyPr/>
          <a:lstStyle/>
          <a:p>
            <a:fld id="{B1DC7706-11BC-44B4-A8A5-E968EFE47FE7}" type="slidenum">
              <a:rPr lang="en-US" smtClean="0"/>
              <a:t>42</a:t>
            </a:fld>
            <a:endParaRPr lang="en-US"/>
          </a:p>
        </p:txBody>
      </p:sp>
    </p:spTree>
    <p:extLst>
      <p:ext uri="{BB962C8B-B14F-4D97-AF65-F5344CB8AC3E}">
        <p14:creationId xmlns:p14="http://schemas.microsoft.com/office/powerpoint/2010/main" val="677478318"/>
      </p:ext>
    </p:extLst>
  </p:cSld>
  <p:clrMapOvr>
    <a:masterClrMapping/>
  </p:clrMapOvr>
  <mc:AlternateContent xmlns:mc="http://schemas.openxmlformats.org/markup-compatibility/2006">
    <mc:Choice xmlns:p14="http://schemas.microsoft.com/office/powerpoint/2010/main" Requires="p14">
      <p:transition spd="slow" p14:dur="4000">
        <p14:switch dir="r"/>
      </p:transition>
    </mc:Choice>
    <mc:Fallback>
      <p:transition spd="slow">
        <p:fade/>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latin typeface="Arial" panose="020B0604020202020204" pitchFamily="34" charset="0"/>
                <a:cs typeface="Arial" panose="020B0604020202020204" pitchFamily="34" charset="0"/>
              </a:rPr>
              <a:t>Consequences of Plagiarism</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lstStyle/>
          <a:p>
            <a:pPr lvl="0" algn="just">
              <a:lnSpc>
                <a:spcPct val="150000"/>
              </a:lnSpc>
              <a:buFont typeface="Wingdings" panose="05000000000000000000" pitchFamily="2" charset="2"/>
              <a:buChar char="ü"/>
            </a:pPr>
            <a:r>
              <a:rPr lang="en-US" b="1" dirty="0">
                <a:latin typeface="Arial" panose="020B0604020202020204" pitchFamily="34" charset="0"/>
                <a:cs typeface="Arial" panose="020B0604020202020204" pitchFamily="34" charset="0"/>
              </a:rPr>
              <a:t>Academic Penalties</a:t>
            </a:r>
            <a:r>
              <a:rPr lang="en-US" dirty="0">
                <a:latin typeface="Arial" panose="020B0604020202020204" pitchFamily="34" charset="0"/>
                <a:cs typeface="Arial" panose="020B0604020202020204" pitchFamily="34" charset="0"/>
              </a:rPr>
              <a:t>: Failing grades, suspension, or expulsion from academic institutions.</a:t>
            </a:r>
          </a:p>
          <a:p>
            <a:pPr lvl="0" algn="just">
              <a:lnSpc>
                <a:spcPct val="150000"/>
              </a:lnSpc>
              <a:buFont typeface="Wingdings" panose="05000000000000000000" pitchFamily="2" charset="2"/>
              <a:buChar char="ü"/>
            </a:pPr>
            <a:r>
              <a:rPr lang="en-US" b="1" dirty="0">
                <a:latin typeface="Arial" panose="020B0604020202020204" pitchFamily="34" charset="0"/>
                <a:cs typeface="Arial" panose="020B0604020202020204" pitchFamily="34" charset="0"/>
              </a:rPr>
              <a:t>Professional Repercussions</a:t>
            </a:r>
            <a:r>
              <a:rPr lang="en-US" dirty="0">
                <a:latin typeface="Arial" panose="020B0604020202020204" pitchFamily="34" charset="0"/>
                <a:cs typeface="Arial" panose="020B0604020202020204" pitchFamily="34" charset="0"/>
              </a:rPr>
              <a:t>: Damage to reputation, loss of professional credibility, and legal consequences.</a:t>
            </a:r>
          </a:p>
          <a:p>
            <a:pPr lvl="0" algn="just">
              <a:lnSpc>
                <a:spcPct val="150000"/>
              </a:lnSpc>
              <a:buFont typeface="Wingdings" panose="05000000000000000000" pitchFamily="2" charset="2"/>
              <a:buChar char="ü"/>
            </a:pPr>
            <a:r>
              <a:rPr lang="en-US" b="1" dirty="0">
                <a:latin typeface="Arial" panose="020B0604020202020204" pitchFamily="34" charset="0"/>
                <a:cs typeface="Arial" panose="020B0604020202020204" pitchFamily="34" charset="0"/>
              </a:rPr>
              <a:t>Ethical Violations</a:t>
            </a:r>
            <a:r>
              <a:rPr lang="en-US" dirty="0">
                <a:latin typeface="Arial" panose="020B0604020202020204" pitchFamily="34" charset="0"/>
                <a:cs typeface="Arial" panose="020B0604020202020204" pitchFamily="34" charset="0"/>
              </a:rPr>
              <a:t>: Erosion of trust in research and scholarship, impacting the entire academic and professional community.</a:t>
            </a:r>
          </a:p>
        </p:txBody>
      </p:sp>
      <p:sp>
        <p:nvSpPr>
          <p:cNvPr id="4" name="Slide Number Placeholder 3"/>
          <p:cNvSpPr>
            <a:spLocks noGrp="1"/>
          </p:cNvSpPr>
          <p:nvPr>
            <p:ph type="sldNum" sz="quarter" idx="12"/>
          </p:nvPr>
        </p:nvSpPr>
        <p:spPr/>
        <p:txBody>
          <a:bodyPr/>
          <a:lstStyle/>
          <a:p>
            <a:fld id="{B1DC7706-11BC-44B4-A8A5-E968EFE47FE7}" type="slidenum">
              <a:rPr lang="en-US" smtClean="0"/>
              <a:t>43</a:t>
            </a:fld>
            <a:endParaRPr lang="en-US"/>
          </a:p>
        </p:txBody>
      </p:sp>
    </p:spTree>
    <p:extLst>
      <p:ext uri="{BB962C8B-B14F-4D97-AF65-F5344CB8AC3E}">
        <p14:creationId xmlns:p14="http://schemas.microsoft.com/office/powerpoint/2010/main" val="742936500"/>
      </p:ext>
    </p:extLst>
  </p:cSld>
  <p:clrMapOvr>
    <a:masterClrMapping/>
  </p:clrMapOvr>
  <mc:AlternateContent xmlns:mc="http://schemas.openxmlformats.org/markup-compatibility/2006">
    <mc:Choice xmlns:p14="http://schemas.microsoft.com/office/powerpoint/2010/main" Requires="p14">
      <p:transition spd="slow" p14:dur="4000">
        <p14:switch dir="r"/>
      </p:transition>
    </mc:Choice>
    <mc:Fallback>
      <p:transition spd="slow">
        <p:fade/>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b="1" dirty="0">
                <a:latin typeface="Arial" panose="020B0604020202020204" pitchFamily="34" charset="0"/>
                <a:cs typeface="Arial" panose="020B0604020202020204" pitchFamily="34" charset="0"/>
              </a:rPr>
              <a:t>Strategies to Avoid </a:t>
            </a:r>
            <a:r>
              <a:rPr lang="en-US" b="1" dirty="0" smtClean="0">
                <a:latin typeface="Arial" panose="020B0604020202020204" pitchFamily="34" charset="0"/>
                <a:cs typeface="Arial" panose="020B0604020202020204" pitchFamily="34" charset="0"/>
              </a:rPr>
              <a:t>Plagiarism</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fontScale="92500" lnSpcReduction="20000"/>
          </a:bodyPr>
          <a:lstStyle/>
          <a:p>
            <a:pPr lvl="0" algn="just">
              <a:lnSpc>
                <a:spcPct val="110000"/>
              </a:lnSpc>
              <a:buFont typeface="Courier New" panose="02070309020205020404" pitchFamily="49" charset="0"/>
              <a:buChar char="o"/>
            </a:pPr>
            <a:r>
              <a:rPr lang="en-US" b="1" dirty="0">
                <a:latin typeface="Arial" panose="020B0604020202020204" pitchFamily="34" charset="0"/>
                <a:cs typeface="Arial" panose="020B0604020202020204" pitchFamily="34" charset="0"/>
              </a:rPr>
              <a:t>Proper Citation</a:t>
            </a:r>
            <a:r>
              <a:rPr lang="en-US" dirty="0">
                <a:latin typeface="Arial" panose="020B0604020202020204" pitchFamily="34" charset="0"/>
                <a:cs typeface="Arial" panose="020B0604020202020204" pitchFamily="34" charset="0"/>
              </a:rPr>
              <a:t>: Always cite sources accurately using the appropriate citation style (e.g., APA, MLA, Chicago).</a:t>
            </a:r>
          </a:p>
          <a:p>
            <a:pPr lvl="0" algn="just">
              <a:lnSpc>
                <a:spcPct val="110000"/>
              </a:lnSpc>
              <a:buFont typeface="Courier New" panose="02070309020205020404" pitchFamily="49" charset="0"/>
              <a:buChar char="o"/>
            </a:pPr>
            <a:r>
              <a:rPr lang="en-US" b="1" dirty="0">
                <a:latin typeface="Arial" panose="020B0604020202020204" pitchFamily="34" charset="0"/>
                <a:cs typeface="Arial" panose="020B0604020202020204" pitchFamily="34" charset="0"/>
              </a:rPr>
              <a:t>Quotation Marks</a:t>
            </a:r>
            <a:r>
              <a:rPr lang="en-US" dirty="0">
                <a:latin typeface="Arial" panose="020B0604020202020204" pitchFamily="34" charset="0"/>
                <a:cs typeface="Arial" panose="020B0604020202020204" pitchFamily="34" charset="0"/>
              </a:rPr>
              <a:t>: Use quotation marks when directly quoting text from a source.</a:t>
            </a:r>
          </a:p>
          <a:p>
            <a:pPr lvl="0" algn="just">
              <a:lnSpc>
                <a:spcPct val="110000"/>
              </a:lnSpc>
              <a:buFont typeface="Courier New" panose="02070309020205020404" pitchFamily="49" charset="0"/>
              <a:buChar char="o"/>
            </a:pPr>
            <a:r>
              <a:rPr lang="en-US" b="1" dirty="0">
                <a:latin typeface="Arial" panose="020B0604020202020204" pitchFamily="34" charset="0"/>
                <a:cs typeface="Arial" panose="020B0604020202020204" pitchFamily="34" charset="0"/>
              </a:rPr>
              <a:t>Paraphrasing</a:t>
            </a:r>
            <a:r>
              <a:rPr lang="en-US" dirty="0">
                <a:latin typeface="Arial" panose="020B0604020202020204" pitchFamily="34" charset="0"/>
                <a:cs typeface="Arial" panose="020B0604020202020204" pitchFamily="34" charset="0"/>
              </a:rPr>
              <a:t>: Paraphrase correctly by rewriting the original text in your own words and citing the source.</a:t>
            </a:r>
          </a:p>
          <a:p>
            <a:pPr lvl="0" algn="just">
              <a:lnSpc>
                <a:spcPct val="110000"/>
              </a:lnSpc>
              <a:buFont typeface="Courier New" panose="02070309020205020404" pitchFamily="49" charset="0"/>
              <a:buChar char="o"/>
            </a:pPr>
            <a:r>
              <a:rPr lang="en-US" b="1" dirty="0">
                <a:latin typeface="Arial" panose="020B0604020202020204" pitchFamily="34" charset="0"/>
                <a:cs typeface="Arial" panose="020B0604020202020204" pitchFamily="34" charset="0"/>
              </a:rPr>
              <a:t>Use Plagiarism Detection Tools</a:t>
            </a:r>
            <a:r>
              <a:rPr lang="en-US" dirty="0">
                <a:latin typeface="Arial" panose="020B0604020202020204" pitchFamily="34" charset="0"/>
                <a:cs typeface="Arial" panose="020B0604020202020204" pitchFamily="34" charset="0"/>
              </a:rPr>
              <a:t>: Utilize tools like </a:t>
            </a:r>
            <a:r>
              <a:rPr lang="en-US" dirty="0" err="1">
                <a:latin typeface="Arial" panose="020B0604020202020204" pitchFamily="34" charset="0"/>
                <a:cs typeface="Arial" panose="020B0604020202020204" pitchFamily="34" charset="0"/>
              </a:rPr>
              <a:t>Turnitin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Grammarly</a:t>
            </a:r>
            <a:r>
              <a:rPr lang="en-US" dirty="0">
                <a:latin typeface="Arial" panose="020B0604020202020204" pitchFamily="34" charset="0"/>
                <a:cs typeface="Arial" panose="020B0604020202020204" pitchFamily="34" charset="0"/>
              </a:rPr>
              <a:t>, or others to check for unintentional plagiarism.</a:t>
            </a:r>
          </a:p>
          <a:p>
            <a:pPr lvl="0" algn="just">
              <a:lnSpc>
                <a:spcPct val="110000"/>
              </a:lnSpc>
              <a:buFont typeface="Courier New" panose="02070309020205020404" pitchFamily="49" charset="0"/>
              <a:buChar char="o"/>
            </a:pPr>
            <a:r>
              <a:rPr lang="en-US" b="1" dirty="0">
                <a:latin typeface="Arial" panose="020B0604020202020204" pitchFamily="34" charset="0"/>
                <a:cs typeface="Arial" panose="020B0604020202020204" pitchFamily="34" charset="0"/>
              </a:rPr>
              <a:t>Keep Track of Sources</a:t>
            </a:r>
            <a:r>
              <a:rPr lang="en-US" dirty="0">
                <a:latin typeface="Arial" panose="020B0604020202020204" pitchFamily="34" charset="0"/>
                <a:cs typeface="Arial" panose="020B0604020202020204" pitchFamily="34" charset="0"/>
              </a:rPr>
              <a:t>: Maintain detailed notes and bibliographies of all sources consulted during research.</a:t>
            </a:r>
          </a:p>
          <a:p>
            <a:pPr lvl="0" algn="just">
              <a:lnSpc>
                <a:spcPct val="110000"/>
              </a:lnSpc>
              <a:buFont typeface="Courier New" panose="02070309020205020404" pitchFamily="49" charset="0"/>
              <a:buChar char="o"/>
            </a:pPr>
            <a:r>
              <a:rPr lang="en-US" b="1" dirty="0">
                <a:latin typeface="Arial" panose="020B0604020202020204" pitchFamily="34" charset="0"/>
                <a:cs typeface="Arial" panose="020B0604020202020204" pitchFamily="34" charset="0"/>
              </a:rPr>
              <a:t>Understand Copyright Laws</a:t>
            </a:r>
            <a:r>
              <a:rPr lang="en-US" dirty="0">
                <a:latin typeface="Arial" panose="020B0604020202020204" pitchFamily="34" charset="0"/>
                <a:cs typeface="Arial" panose="020B0604020202020204" pitchFamily="34" charset="0"/>
              </a:rPr>
              <a:t>: Familiarize yourself with copyright laws and fair use guidelines.</a:t>
            </a:r>
          </a:p>
        </p:txBody>
      </p:sp>
      <p:sp>
        <p:nvSpPr>
          <p:cNvPr id="4" name="Slide Number Placeholder 3"/>
          <p:cNvSpPr>
            <a:spLocks noGrp="1"/>
          </p:cNvSpPr>
          <p:nvPr>
            <p:ph type="sldNum" sz="quarter" idx="12"/>
          </p:nvPr>
        </p:nvSpPr>
        <p:spPr/>
        <p:txBody>
          <a:bodyPr/>
          <a:lstStyle/>
          <a:p>
            <a:fld id="{B1DC7706-11BC-44B4-A8A5-E968EFE47FE7}" type="slidenum">
              <a:rPr lang="en-US" smtClean="0"/>
              <a:t>44</a:t>
            </a:fld>
            <a:endParaRPr lang="en-US"/>
          </a:p>
        </p:txBody>
      </p:sp>
    </p:spTree>
    <p:extLst>
      <p:ext uri="{BB962C8B-B14F-4D97-AF65-F5344CB8AC3E}">
        <p14:creationId xmlns:p14="http://schemas.microsoft.com/office/powerpoint/2010/main" val="477704507"/>
      </p:ext>
    </p:extLst>
  </p:cSld>
  <p:clrMapOvr>
    <a:masterClrMapping/>
  </p:clrMapOvr>
  <mc:AlternateContent xmlns:mc="http://schemas.openxmlformats.org/markup-compatibility/2006">
    <mc:Choice xmlns:p14="http://schemas.microsoft.com/office/powerpoint/2010/main" Requires="p14">
      <p:transition spd="slow" p14:dur="4000">
        <p14:switch dir="r"/>
      </p:transition>
    </mc:Choice>
    <mc:Fallback>
      <p:transition spd="slow">
        <p:fade/>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783" y="1095676"/>
            <a:ext cx="8719930" cy="1293028"/>
          </a:xfrm>
        </p:spPr>
        <p:txBody>
          <a:bodyPr>
            <a:normAutofit fontScale="90000"/>
          </a:bodyPr>
          <a:lstStyle/>
          <a:p>
            <a:pPr algn="ctr"/>
            <a:r>
              <a:rPr lang="en-US" dirty="0">
                <a:latin typeface="Arial" panose="020B0604020202020204" pitchFamily="34" charset="0"/>
                <a:cs typeface="Arial" panose="020B0604020202020204" pitchFamily="34" charset="0"/>
              </a:rPr>
              <a:t>Strategies to ensure ethical issues </a:t>
            </a:r>
            <a:r>
              <a:rPr lang="en-US" dirty="0" smtClean="0">
                <a:latin typeface="Arial" panose="020B0604020202020204" pitchFamily="34" charset="0"/>
                <a:cs typeface="Arial" panose="020B0604020202020204" pitchFamily="34" charset="0"/>
              </a:rPr>
              <a:t>are </a:t>
            </a:r>
            <a:r>
              <a:rPr lang="en-US" dirty="0">
                <a:latin typeface="Arial" panose="020B0604020202020204" pitchFamily="34" charset="0"/>
                <a:cs typeface="Arial" panose="020B0604020202020204" pitchFamily="34" charset="0"/>
              </a:rPr>
              <a:t>addressed </a:t>
            </a:r>
            <a:r>
              <a:rPr lang="en-US" dirty="0" smtClean="0">
                <a:latin typeface="Arial" panose="020B0604020202020204" pitchFamily="34" charset="0"/>
                <a:cs typeface="Arial" panose="020B0604020202020204" pitchFamily="34" charset="0"/>
              </a:rPr>
              <a:t>appropriately</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581108" y="2720009"/>
            <a:ext cx="7955280" cy="3879574"/>
          </a:xfrm>
        </p:spPr>
        <p:txBody>
          <a:bodyPr/>
          <a:lstStyle/>
          <a:p>
            <a:pPr algn="just">
              <a:lnSpc>
                <a:spcPct val="150000"/>
              </a:lnSpc>
            </a:pPr>
            <a:r>
              <a:rPr lang="en-US" dirty="0">
                <a:latin typeface="Arial" panose="020B0604020202020204" pitchFamily="34" charset="0"/>
                <a:cs typeface="Arial" panose="020B0604020202020204" pitchFamily="34" charset="0"/>
              </a:rPr>
              <a:t>Ensuring ethical issues in research are addressed appropriately involves a multifaceted approach that includes establishing clear guidelines, providing education and training, implementing oversight mechanisms, and fostering a culture of ethical </a:t>
            </a:r>
            <a:r>
              <a:rPr lang="en-US" dirty="0" smtClean="0">
                <a:latin typeface="Arial" panose="020B0604020202020204" pitchFamily="34" charset="0"/>
                <a:cs typeface="Arial" panose="020B0604020202020204" pitchFamily="34" charset="0"/>
              </a:rPr>
              <a:t>conduct. </a:t>
            </a:r>
          </a:p>
          <a:p>
            <a:pPr algn="just">
              <a:lnSpc>
                <a:spcPct val="150000"/>
              </a:lnSpc>
            </a:pPr>
            <a:r>
              <a:rPr lang="en-US" dirty="0" smtClean="0">
                <a:latin typeface="Arial" panose="020B0604020202020204" pitchFamily="34" charset="0"/>
                <a:cs typeface="Arial" panose="020B0604020202020204" pitchFamily="34" charset="0"/>
              </a:rPr>
              <a:t>Following are some of the strategies that can help achieve this. </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B1DC7706-11BC-44B4-A8A5-E968EFE47FE7}" type="slidenum">
              <a:rPr lang="en-US" smtClean="0"/>
              <a:t>45</a:t>
            </a:fld>
            <a:endParaRPr lang="en-US"/>
          </a:p>
        </p:txBody>
      </p:sp>
    </p:spTree>
    <p:extLst>
      <p:ext uri="{BB962C8B-B14F-4D97-AF65-F5344CB8AC3E}">
        <p14:creationId xmlns:p14="http://schemas.microsoft.com/office/powerpoint/2010/main" val="3245989272"/>
      </p:ext>
    </p:extLst>
  </p:cSld>
  <p:clrMapOvr>
    <a:masterClrMapping/>
  </p:clrMapOvr>
  <mc:AlternateContent xmlns:mc="http://schemas.openxmlformats.org/markup-compatibility/2006">
    <mc:Choice xmlns:p14="http://schemas.microsoft.com/office/powerpoint/2010/main" Requires="p14">
      <p:transition spd="slow" p14:dur="4000">
        <p14:switch dir="r"/>
      </p:transition>
    </mc:Choice>
    <mc:Fallback>
      <p:transition spd="slow">
        <p:fade/>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97496" y="764373"/>
            <a:ext cx="7646504" cy="1293028"/>
          </a:xfrm>
        </p:spPr>
        <p:txBody>
          <a:bodyPr>
            <a:normAutofit fontScale="90000"/>
          </a:bodyPr>
          <a:lstStyle/>
          <a:p>
            <a:pPr algn="ctr"/>
            <a:r>
              <a:rPr lang="en-US" dirty="0">
                <a:latin typeface="Arial" panose="020B0604020202020204" pitchFamily="34" charset="0"/>
                <a:cs typeface="Arial" panose="020B0604020202020204" pitchFamily="34" charset="0"/>
              </a:rPr>
              <a:t>Strategies to ensure ethical issues are addressed appropriately</a:t>
            </a:r>
          </a:p>
        </p:txBody>
      </p:sp>
      <p:sp>
        <p:nvSpPr>
          <p:cNvPr id="3" name="Content Placeholder 2"/>
          <p:cNvSpPr>
            <a:spLocks noGrp="1"/>
          </p:cNvSpPr>
          <p:nvPr>
            <p:ph idx="1"/>
          </p:nvPr>
        </p:nvSpPr>
        <p:spPr>
          <a:xfrm>
            <a:off x="594360" y="2194558"/>
            <a:ext cx="7955280" cy="4139981"/>
          </a:xfrm>
        </p:spPr>
        <p:txBody>
          <a:bodyPr>
            <a:normAutofit fontScale="77500" lnSpcReduction="20000"/>
          </a:bodyPr>
          <a:lstStyle/>
          <a:p>
            <a:pPr marL="0" indent="0" algn="just">
              <a:lnSpc>
                <a:spcPct val="120000"/>
              </a:lnSpc>
              <a:buNone/>
            </a:pPr>
            <a:r>
              <a:rPr lang="en-US" b="1" dirty="0">
                <a:latin typeface="Arial" panose="020B0604020202020204" pitchFamily="34" charset="0"/>
                <a:cs typeface="Arial" panose="020B0604020202020204" pitchFamily="34" charset="0"/>
              </a:rPr>
              <a:t>1. Develop Clear Ethical Guidelines</a:t>
            </a:r>
          </a:p>
          <a:p>
            <a:pPr algn="just">
              <a:lnSpc>
                <a:spcPct val="120000"/>
              </a:lnSpc>
            </a:pPr>
            <a:r>
              <a:rPr lang="en-US" b="1" dirty="0">
                <a:latin typeface="Arial" panose="020B0604020202020204" pitchFamily="34" charset="0"/>
                <a:cs typeface="Arial" panose="020B0604020202020204" pitchFamily="34" charset="0"/>
              </a:rPr>
              <a:t>Code of Ethics</a:t>
            </a:r>
            <a:r>
              <a:rPr lang="en-US" dirty="0">
                <a:latin typeface="Arial" panose="020B0604020202020204" pitchFamily="34" charset="0"/>
                <a:cs typeface="Arial" panose="020B0604020202020204" pitchFamily="34" charset="0"/>
              </a:rPr>
              <a:t>: Establish a comprehensive code of ethics that outlines the principles and standards for conducting research responsibly.</a:t>
            </a:r>
          </a:p>
          <a:p>
            <a:pPr algn="just">
              <a:lnSpc>
                <a:spcPct val="120000"/>
              </a:lnSpc>
            </a:pPr>
            <a:r>
              <a:rPr lang="en-US" b="1" dirty="0">
                <a:latin typeface="Arial" panose="020B0604020202020204" pitchFamily="34" charset="0"/>
                <a:cs typeface="Arial" panose="020B0604020202020204" pitchFamily="34" charset="0"/>
              </a:rPr>
              <a:t>Standard Operating Procedures</a:t>
            </a:r>
            <a:r>
              <a:rPr lang="en-US" dirty="0">
                <a:latin typeface="Arial" panose="020B0604020202020204" pitchFamily="34" charset="0"/>
                <a:cs typeface="Arial" panose="020B0604020202020204" pitchFamily="34" charset="0"/>
              </a:rPr>
              <a:t>: Develop detailed procedures for ethical conduct in research, including obtaining informed consent, ensuring confidentiality, and handling conflicts of interest.</a:t>
            </a:r>
          </a:p>
          <a:p>
            <a:pPr marL="0" indent="0" algn="just">
              <a:lnSpc>
                <a:spcPct val="120000"/>
              </a:lnSpc>
              <a:buNone/>
            </a:pPr>
            <a:r>
              <a:rPr lang="en-US" b="1" dirty="0">
                <a:latin typeface="Arial" panose="020B0604020202020204" pitchFamily="34" charset="0"/>
                <a:cs typeface="Arial" panose="020B0604020202020204" pitchFamily="34" charset="0"/>
              </a:rPr>
              <a:t>2. Ethical Training and Education</a:t>
            </a:r>
          </a:p>
          <a:p>
            <a:pPr algn="just">
              <a:lnSpc>
                <a:spcPct val="120000"/>
              </a:lnSpc>
            </a:pPr>
            <a:r>
              <a:rPr lang="en-US" b="1" dirty="0">
                <a:latin typeface="Arial" panose="020B0604020202020204" pitchFamily="34" charset="0"/>
                <a:cs typeface="Arial" panose="020B0604020202020204" pitchFamily="34" charset="0"/>
              </a:rPr>
              <a:t>Mandatory Training</a:t>
            </a:r>
            <a:r>
              <a:rPr lang="en-US" dirty="0">
                <a:latin typeface="Arial" panose="020B0604020202020204" pitchFamily="34" charset="0"/>
                <a:cs typeface="Arial" panose="020B0604020202020204" pitchFamily="34" charset="0"/>
              </a:rPr>
              <a:t>: Require all researchers, including students and staff, to undergo training in research ethics. This can include online courses, workshops, and seminars.</a:t>
            </a:r>
          </a:p>
          <a:p>
            <a:pPr algn="just">
              <a:lnSpc>
                <a:spcPct val="120000"/>
              </a:lnSpc>
            </a:pPr>
            <a:r>
              <a:rPr lang="en-US" b="1" dirty="0">
                <a:latin typeface="Arial" panose="020B0604020202020204" pitchFamily="34" charset="0"/>
                <a:cs typeface="Arial" panose="020B0604020202020204" pitchFamily="34" charset="0"/>
              </a:rPr>
              <a:t>Continuing Education</a:t>
            </a:r>
            <a:r>
              <a:rPr lang="en-US" dirty="0">
                <a:latin typeface="Arial" panose="020B0604020202020204" pitchFamily="34" charset="0"/>
                <a:cs typeface="Arial" panose="020B0604020202020204" pitchFamily="34" charset="0"/>
              </a:rPr>
              <a:t>: Provide ongoing opportunities for researchers to stay updated on ethical issues and best practices through regular training sessions and professional development programs</a:t>
            </a:r>
            <a:r>
              <a:rPr lang="en-US" dirty="0" smtClean="0">
                <a:latin typeface="Arial" panose="020B0604020202020204" pitchFamily="34" charset="0"/>
                <a:cs typeface="Arial" panose="020B0604020202020204" pitchFamily="34" charset="0"/>
              </a:rPr>
              <a:t>.</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B1DC7706-11BC-44B4-A8A5-E968EFE47FE7}" type="slidenum">
              <a:rPr lang="en-US" smtClean="0"/>
              <a:t>46</a:t>
            </a:fld>
            <a:endParaRPr lang="en-US"/>
          </a:p>
        </p:txBody>
      </p:sp>
    </p:spTree>
    <p:extLst>
      <p:ext uri="{BB962C8B-B14F-4D97-AF65-F5344CB8AC3E}">
        <p14:creationId xmlns:p14="http://schemas.microsoft.com/office/powerpoint/2010/main" val="2285420487"/>
      </p:ext>
    </p:extLst>
  </p:cSld>
  <p:clrMapOvr>
    <a:masterClrMapping/>
  </p:clrMapOvr>
  <mc:AlternateContent xmlns:mc="http://schemas.openxmlformats.org/markup-compatibility/2006">
    <mc:Choice xmlns:p14="http://schemas.microsoft.com/office/powerpoint/2010/main" Requires="p14">
      <p:transition spd="slow" p14:dur="4000">
        <p14:switch dir="r"/>
      </p:transition>
    </mc:Choice>
    <mc:Fallback>
      <p:transition spd="slow">
        <p:fade/>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97496" y="764373"/>
            <a:ext cx="7646504" cy="1293028"/>
          </a:xfrm>
        </p:spPr>
        <p:txBody>
          <a:bodyPr>
            <a:normAutofit fontScale="90000"/>
          </a:bodyPr>
          <a:lstStyle/>
          <a:p>
            <a:pPr algn="ctr"/>
            <a:r>
              <a:rPr lang="en-US" dirty="0">
                <a:latin typeface="Arial" panose="020B0604020202020204" pitchFamily="34" charset="0"/>
                <a:cs typeface="Arial" panose="020B0604020202020204" pitchFamily="34" charset="0"/>
              </a:rPr>
              <a:t>Strategies to ensure ethical issues are addressed appropriately</a:t>
            </a:r>
          </a:p>
        </p:txBody>
      </p:sp>
      <p:sp>
        <p:nvSpPr>
          <p:cNvPr id="3" name="Content Placeholder 2"/>
          <p:cNvSpPr>
            <a:spLocks noGrp="1"/>
          </p:cNvSpPr>
          <p:nvPr>
            <p:ph idx="1"/>
          </p:nvPr>
        </p:nvSpPr>
        <p:spPr>
          <a:xfrm>
            <a:off x="594360" y="2194560"/>
            <a:ext cx="7955280" cy="4312257"/>
          </a:xfrm>
        </p:spPr>
        <p:txBody>
          <a:bodyPr>
            <a:normAutofit fontScale="85000" lnSpcReduction="20000"/>
          </a:bodyPr>
          <a:lstStyle/>
          <a:p>
            <a:pPr marL="0" indent="0" algn="just">
              <a:lnSpc>
                <a:spcPct val="110000"/>
              </a:lnSpc>
              <a:buNone/>
            </a:pPr>
            <a:r>
              <a:rPr lang="en-US" b="1" dirty="0" smtClean="0">
                <a:latin typeface="Arial" panose="020B0604020202020204" pitchFamily="34" charset="0"/>
                <a:cs typeface="Arial" panose="020B0604020202020204" pitchFamily="34" charset="0"/>
              </a:rPr>
              <a:t>3</a:t>
            </a:r>
            <a:r>
              <a:rPr lang="en-US" b="1" dirty="0">
                <a:latin typeface="Arial" panose="020B0604020202020204" pitchFamily="34" charset="0"/>
                <a:cs typeface="Arial" panose="020B0604020202020204" pitchFamily="34" charset="0"/>
              </a:rPr>
              <a:t>. Institutional Review Boards (IRBs)</a:t>
            </a:r>
          </a:p>
          <a:p>
            <a:pPr algn="just">
              <a:lnSpc>
                <a:spcPct val="110000"/>
              </a:lnSpc>
            </a:pPr>
            <a:r>
              <a:rPr lang="en-US" b="1" dirty="0">
                <a:latin typeface="Arial" panose="020B0604020202020204" pitchFamily="34" charset="0"/>
                <a:cs typeface="Arial" panose="020B0604020202020204" pitchFamily="34" charset="0"/>
              </a:rPr>
              <a:t>Establish IRBs</a:t>
            </a:r>
            <a:r>
              <a:rPr lang="en-US" dirty="0">
                <a:latin typeface="Arial" panose="020B0604020202020204" pitchFamily="34" charset="0"/>
                <a:cs typeface="Arial" panose="020B0604020202020204" pitchFamily="34" charset="0"/>
              </a:rPr>
              <a:t>: Create IRBs or ethics committees to review and approve research proposals to ensure they meet ethical standards.</a:t>
            </a:r>
          </a:p>
          <a:p>
            <a:pPr algn="just">
              <a:lnSpc>
                <a:spcPct val="110000"/>
              </a:lnSpc>
            </a:pPr>
            <a:r>
              <a:rPr lang="en-US" b="1" dirty="0">
                <a:latin typeface="Arial" panose="020B0604020202020204" pitchFamily="34" charset="0"/>
                <a:cs typeface="Arial" panose="020B0604020202020204" pitchFamily="34" charset="0"/>
              </a:rPr>
              <a:t>Regular Reviews</a:t>
            </a:r>
            <a:r>
              <a:rPr lang="en-US" dirty="0">
                <a:latin typeface="Arial" panose="020B0604020202020204" pitchFamily="34" charset="0"/>
                <a:cs typeface="Arial" panose="020B0604020202020204" pitchFamily="34" charset="0"/>
              </a:rPr>
              <a:t>: Conduct regular reviews of ongoing research projects to monitor compliance with ethical guidelines and address any emerging issues.</a:t>
            </a:r>
          </a:p>
          <a:p>
            <a:pPr marL="0" indent="0" algn="just">
              <a:lnSpc>
                <a:spcPct val="110000"/>
              </a:lnSpc>
              <a:buNone/>
            </a:pPr>
            <a:r>
              <a:rPr lang="en-US" b="1" dirty="0">
                <a:latin typeface="Arial" panose="020B0604020202020204" pitchFamily="34" charset="0"/>
                <a:cs typeface="Arial" panose="020B0604020202020204" pitchFamily="34" charset="0"/>
              </a:rPr>
              <a:t>4. Informed Consent</a:t>
            </a:r>
          </a:p>
          <a:p>
            <a:pPr algn="just">
              <a:lnSpc>
                <a:spcPct val="110000"/>
              </a:lnSpc>
            </a:pPr>
            <a:r>
              <a:rPr lang="en-US" b="1" dirty="0">
                <a:latin typeface="Arial" panose="020B0604020202020204" pitchFamily="34" charset="0"/>
                <a:cs typeface="Arial" panose="020B0604020202020204" pitchFamily="34" charset="0"/>
              </a:rPr>
              <a:t>Comprehensive Consent Forms</a:t>
            </a:r>
            <a:r>
              <a:rPr lang="en-US" dirty="0">
                <a:latin typeface="Arial" panose="020B0604020202020204" pitchFamily="34" charset="0"/>
                <a:cs typeface="Arial" panose="020B0604020202020204" pitchFamily="34" charset="0"/>
              </a:rPr>
              <a:t>: Ensure that consent forms are clear, comprehensive, and understandable to participants, providing all necessary information about the study.</a:t>
            </a:r>
          </a:p>
          <a:p>
            <a:pPr algn="just">
              <a:lnSpc>
                <a:spcPct val="110000"/>
              </a:lnSpc>
            </a:pPr>
            <a:r>
              <a:rPr lang="en-US" b="1" dirty="0">
                <a:latin typeface="Arial" panose="020B0604020202020204" pitchFamily="34" charset="0"/>
                <a:cs typeface="Arial" panose="020B0604020202020204" pitchFamily="34" charset="0"/>
              </a:rPr>
              <a:t>Voluntary Participation</a:t>
            </a:r>
            <a:r>
              <a:rPr lang="en-US" dirty="0">
                <a:latin typeface="Arial" panose="020B0604020202020204" pitchFamily="34" charset="0"/>
                <a:cs typeface="Arial" panose="020B0604020202020204" pitchFamily="34" charset="0"/>
              </a:rPr>
              <a:t>: Confirm that participation is entirely voluntary and that participants can withdraw at any time without penalty</a:t>
            </a:r>
            <a:r>
              <a:rPr lang="en-US" dirty="0" smtClean="0">
                <a:latin typeface="Arial" panose="020B0604020202020204" pitchFamily="34" charset="0"/>
                <a:cs typeface="Arial" panose="020B0604020202020204" pitchFamily="34" charset="0"/>
              </a:rPr>
              <a:t>.</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B1DC7706-11BC-44B4-A8A5-E968EFE47FE7}" type="slidenum">
              <a:rPr lang="en-US" smtClean="0"/>
              <a:t>47</a:t>
            </a:fld>
            <a:endParaRPr lang="en-US"/>
          </a:p>
        </p:txBody>
      </p:sp>
    </p:spTree>
    <p:extLst>
      <p:ext uri="{BB962C8B-B14F-4D97-AF65-F5344CB8AC3E}">
        <p14:creationId xmlns:p14="http://schemas.microsoft.com/office/powerpoint/2010/main" val="2967553203"/>
      </p:ext>
    </p:extLst>
  </p:cSld>
  <p:clrMapOvr>
    <a:masterClrMapping/>
  </p:clrMapOvr>
  <mc:AlternateContent xmlns:mc="http://schemas.openxmlformats.org/markup-compatibility/2006">
    <mc:Choice xmlns:p14="http://schemas.microsoft.com/office/powerpoint/2010/main" Requires="p14">
      <p:transition spd="slow" p14:dur="4000">
        <p14:switch dir="r"/>
      </p:transition>
    </mc:Choice>
    <mc:Fallback>
      <p:transition spd="slow">
        <p:fade/>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97496" y="764373"/>
            <a:ext cx="7646504" cy="1293028"/>
          </a:xfrm>
        </p:spPr>
        <p:txBody>
          <a:bodyPr>
            <a:normAutofit fontScale="90000"/>
          </a:bodyPr>
          <a:lstStyle/>
          <a:p>
            <a:pPr algn="ctr"/>
            <a:r>
              <a:rPr lang="en-US" dirty="0">
                <a:latin typeface="Arial" panose="020B0604020202020204" pitchFamily="34" charset="0"/>
                <a:cs typeface="Arial" panose="020B0604020202020204" pitchFamily="34" charset="0"/>
              </a:rPr>
              <a:t>Strategies to ensure ethical issues are addressed appropriately</a:t>
            </a:r>
          </a:p>
        </p:txBody>
      </p:sp>
      <p:sp>
        <p:nvSpPr>
          <p:cNvPr id="3" name="Content Placeholder 2"/>
          <p:cNvSpPr>
            <a:spLocks noGrp="1"/>
          </p:cNvSpPr>
          <p:nvPr>
            <p:ph idx="1"/>
          </p:nvPr>
        </p:nvSpPr>
        <p:spPr>
          <a:xfrm>
            <a:off x="594360" y="2194560"/>
            <a:ext cx="7955280" cy="4378518"/>
          </a:xfrm>
        </p:spPr>
        <p:txBody>
          <a:bodyPr>
            <a:normAutofit fontScale="92500" lnSpcReduction="20000"/>
          </a:bodyPr>
          <a:lstStyle/>
          <a:p>
            <a:pPr marL="0" indent="0" algn="just">
              <a:lnSpc>
                <a:spcPct val="110000"/>
              </a:lnSpc>
              <a:buNone/>
            </a:pPr>
            <a:r>
              <a:rPr lang="en-US" b="1" dirty="0" smtClean="0">
                <a:latin typeface="Arial" panose="020B0604020202020204" pitchFamily="34" charset="0"/>
                <a:cs typeface="Arial" panose="020B0604020202020204" pitchFamily="34" charset="0"/>
              </a:rPr>
              <a:t>5</a:t>
            </a:r>
            <a:r>
              <a:rPr lang="en-US" b="1" dirty="0">
                <a:latin typeface="Arial" panose="020B0604020202020204" pitchFamily="34" charset="0"/>
                <a:cs typeface="Arial" panose="020B0604020202020204" pitchFamily="34" charset="0"/>
              </a:rPr>
              <a:t>. Confidentiality and Data Protection</a:t>
            </a:r>
          </a:p>
          <a:p>
            <a:pPr algn="just">
              <a:lnSpc>
                <a:spcPct val="110000"/>
              </a:lnSpc>
            </a:pPr>
            <a:r>
              <a:rPr lang="en-US" b="1" dirty="0">
                <a:latin typeface="Arial" panose="020B0604020202020204" pitchFamily="34" charset="0"/>
                <a:cs typeface="Arial" panose="020B0604020202020204" pitchFamily="34" charset="0"/>
              </a:rPr>
              <a:t>Secure Data Management</a:t>
            </a:r>
            <a:r>
              <a:rPr lang="en-US" dirty="0">
                <a:latin typeface="Arial" panose="020B0604020202020204" pitchFamily="34" charset="0"/>
                <a:cs typeface="Arial" panose="020B0604020202020204" pitchFamily="34" charset="0"/>
              </a:rPr>
              <a:t>: Implement robust data protection measures, including secure storage and encryption, to protect participants' data.</a:t>
            </a:r>
          </a:p>
          <a:p>
            <a:pPr algn="just">
              <a:lnSpc>
                <a:spcPct val="110000"/>
              </a:lnSpc>
            </a:pPr>
            <a:r>
              <a:rPr lang="en-US" b="1" dirty="0">
                <a:latin typeface="Arial" panose="020B0604020202020204" pitchFamily="34" charset="0"/>
                <a:cs typeface="Arial" panose="020B0604020202020204" pitchFamily="34" charset="0"/>
              </a:rPr>
              <a:t>Anonymization</a:t>
            </a:r>
            <a:r>
              <a:rPr lang="en-US" dirty="0">
                <a:latin typeface="Arial" panose="020B0604020202020204" pitchFamily="34" charset="0"/>
                <a:cs typeface="Arial" panose="020B0604020202020204" pitchFamily="34" charset="0"/>
              </a:rPr>
              <a:t>: Use anonymization techniques to remove identifying information from data sets whenever possible.</a:t>
            </a:r>
          </a:p>
          <a:p>
            <a:pPr marL="0" indent="0" algn="just">
              <a:lnSpc>
                <a:spcPct val="110000"/>
              </a:lnSpc>
              <a:buNone/>
            </a:pPr>
            <a:r>
              <a:rPr lang="en-US" b="1" dirty="0">
                <a:latin typeface="Arial" panose="020B0604020202020204" pitchFamily="34" charset="0"/>
                <a:cs typeface="Arial" panose="020B0604020202020204" pitchFamily="34" charset="0"/>
              </a:rPr>
              <a:t>6. Risk Assessment and Management</a:t>
            </a:r>
          </a:p>
          <a:p>
            <a:pPr algn="just">
              <a:lnSpc>
                <a:spcPct val="110000"/>
              </a:lnSpc>
            </a:pPr>
            <a:r>
              <a:rPr lang="en-US" b="1" dirty="0">
                <a:latin typeface="Arial" panose="020B0604020202020204" pitchFamily="34" charset="0"/>
                <a:cs typeface="Arial" panose="020B0604020202020204" pitchFamily="34" charset="0"/>
              </a:rPr>
              <a:t>Thorough Risk Assessments</a:t>
            </a:r>
            <a:r>
              <a:rPr lang="en-US" dirty="0">
                <a:latin typeface="Arial" panose="020B0604020202020204" pitchFamily="34" charset="0"/>
                <a:cs typeface="Arial" panose="020B0604020202020204" pitchFamily="34" charset="0"/>
              </a:rPr>
              <a:t>: Conduct detailed risk assessments to identify potential harms to participants and develop strategies to mitigate these risks.</a:t>
            </a:r>
          </a:p>
          <a:p>
            <a:pPr algn="just">
              <a:lnSpc>
                <a:spcPct val="110000"/>
              </a:lnSpc>
            </a:pPr>
            <a:r>
              <a:rPr lang="en-US" b="1" dirty="0">
                <a:latin typeface="Arial" panose="020B0604020202020204" pitchFamily="34" charset="0"/>
                <a:cs typeface="Arial" panose="020B0604020202020204" pitchFamily="34" charset="0"/>
              </a:rPr>
              <a:t>Minimize Harm</a:t>
            </a:r>
            <a:r>
              <a:rPr lang="en-US" dirty="0">
                <a:latin typeface="Arial" panose="020B0604020202020204" pitchFamily="34" charset="0"/>
                <a:cs typeface="Arial" panose="020B0604020202020204" pitchFamily="34" charset="0"/>
              </a:rPr>
              <a:t>: Design studies to minimize potential risks and ensure that any risks are justified by the potential benefits of the research</a:t>
            </a:r>
            <a:r>
              <a:rPr lang="en-US" dirty="0" smtClean="0">
                <a:latin typeface="Arial" panose="020B0604020202020204" pitchFamily="34" charset="0"/>
                <a:cs typeface="Arial" panose="020B0604020202020204" pitchFamily="34" charset="0"/>
              </a:rPr>
              <a:t>.</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B1DC7706-11BC-44B4-A8A5-E968EFE47FE7}" type="slidenum">
              <a:rPr lang="en-US" smtClean="0"/>
              <a:t>48</a:t>
            </a:fld>
            <a:endParaRPr lang="en-US"/>
          </a:p>
        </p:txBody>
      </p:sp>
    </p:spTree>
    <p:extLst>
      <p:ext uri="{BB962C8B-B14F-4D97-AF65-F5344CB8AC3E}">
        <p14:creationId xmlns:p14="http://schemas.microsoft.com/office/powerpoint/2010/main" val="2638788883"/>
      </p:ext>
    </p:extLst>
  </p:cSld>
  <p:clrMapOvr>
    <a:masterClrMapping/>
  </p:clrMapOvr>
  <mc:AlternateContent xmlns:mc="http://schemas.openxmlformats.org/markup-compatibility/2006">
    <mc:Choice xmlns:p14="http://schemas.microsoft.com/office/powerpoint/2010/main" Requires="p14">
      <p:transition spd="slow" p14:dur="4000">
        <p14:switch dir="r"/>
      </p:transition>
    </mc:Choice>
    <mc:Fallback>
      <p:transition spd="slow">
        <p:fade/>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97496" y="764373"/>
            <a:ext cx="7646504" cy="1293028"/>
          </a:xfrm>
        </p:spPr>
        <p:txBody>
          <a:bodyPr>
            <a:normAutofit fontScale="90000"/>
          </a:bodyPr>
          <a:lstStyle/>
          <a:p>
            <a:pPr algn="ctr"/>
            <a:r>
              <a:rPr lang="en-US" dirty="0">
                <a:latin typeface="Arial" panose="020B0604020202020204" pitchFamily="34" charset="0"/>
                <a:cs typeface="Arial" panose="020B0604020202020204" pitchFamily="34" charset="0"/>
              </a:rPr>
              <a:t>Strategies to ensure ethical issues are addressed appropriately</a:t>
            </a:r>
          </a:p>
        </p:txBody>
      </p:sp>
      <p:sp>
        <p:nvSpPr>
          <p:cNvPr id="3" name="Content Placeholder 2"/>
          <p:cNvSpPr>
            <a:spLocks noGrp="1"/>
          </p:cNvSpPr>
          <p:nvPr>
            <p:ph idx="1"/>
          </p:nvPr>
        </p:nvSpPr>
        <p:spPr>
          <a:xfrm>
            <a:off x="594360" y="2194559"/>
            <a:ext cx="7955280" cy="4484537"/>
          </a:xfrm>
        </p:spPr>
        <p:txBody>
          <a:bodyPr>
            <a:normAutofit fontScale="92500" lnSpcReduction="20000"/>
          </a:bodyPr>
          <a:lstStyle/>
          <a:p>
            <a:pPr marL="0" indent="0" algn="just">
              <a:lnSpc>
                <a:spcPct val="110000"/>
              </a:lnSpc>
              <a:buNone/>
            </a:pPr>
            <a:r>
              <a:rPr lang="en-US" b="1" dirty="0" smtClean="0">
                <a:latin typeface="Arial" panose="020B0604020202020204" pitchFamily="34" charset="0"/>
                <a:cs typeface="Arial" panose="020B0604020202020204" pitchFamily="34" charset="0"/>
              </a:rPr>
              <a:t>7</a:t>
            </a:r>
            <a:r>
              <a:rPr lang="en-US" b="1" dirty="0">
                <a:latin typeface="Arial" panose="020B0604020202020204" pitchFamily="34" charset="0"/>
                <a:cs typeface="Arial" panose="020B0604020202020204" pitchFamily="34" charset="0"/>
              </a:rPr>
              <a:t>. Conflict of Interest Management</a:t>
            </a:r>
          </a:p>
          <a:p>
            <a:pPr algn="just">
              <a:lnSpc>
                <a:spcPct val="110000"/>
              </a:lnSpc>
            </a:pPr>
            <a:r>
              <a:rPr lang="en-US" b="1" dirty="0">
                <a:latin typeface="Arial" panose="020B0604020202020204" pitchFamily="34" charset="0"/>
                <a:cs typeface="Arial" panose="020B0604020202020204" pitchFamily="34" charset="0"/>
              </a:rPr>
              <a:t>Disclosure Policies</a:t>
            </a:r>
            <a:r>
              <a:rPr lang="en-US" dirty="0">
                <a:latin typeface="Arial" panose="020B0604020202020204" pitchFamily="34" charset="0"/>
                <a:cs typeface="Arial" panose="020B0604020202020204" pitchFamily="34" charset="0"/>
              </a:rPr>
              <a:t>: Require researchers to disclose any potential conflicts of interest, including financial, personal, or professional interests that could influence the research.</a:t>
            </a:r>
          </a:p>
          <a:p>
            <a:pPr algn="just">
              <a:lnSpc>
                <a:spcPct val="110000"/>
              </a:lnSpc>
            </a:pPr>
            <a:r>
              <a:rPr lang="en-US" b="1" dirty="0">
                <a:latin typeface="Arial" panose="020B0604020202020204" pitchFamily="34" charset="0"/>
                <a:cs typeface="Arial" panose="020B0604020202020204" pitchFamily="34" charset="0"/>
              </a:rPr>
              <a:t>Management Plans</a:t>
            </a:r>
            <a:r>
              <a:rPr lang="en-US" dirty="0">
                <a:latin typeface="Arial" panose="020B0604020202020204" pitchFamily="34" charset="0"/>
                <a:cs typeface="Arial" panose="020B0604020202020204" pitchFamily="34" charset="0"/>
              </a:rPr>
              <a:t>: Develop plans to manage conflicts of interest, ensuring they do not affect the integrity of the research.</a:t>
            </a:r>
          </a:p>
          <a:p>
            <a:pPr marL="0" indent="0" algn="just">
              <a:lnSpc>
                <a:spcPct val="110000"/>
              </a:lnSpc>
              <a:buNone/>
            </a:pPr>
            <a:r>
              <a:rPr lang="en-US" b="1" dirty="0">
                <a:latin typeface="Arial" panose="020B0604020202020204" pitchFamily="34" charset="0"/>
                <a:cs typeface="Arial" panose="020B0604020202020204" pitchFamily="34" charset="0"/>
              </a:rPr>
              <a:t>8. Transparency and Accountability</a:t>
            </a:r>
          </a:p>
          <a:p>
            <a:pPr algn="just">
              <a:lnSpc>
                <a:spcPct val="110000"/>
              </a:lnSpc>
            </a:pPr>
            <a:r>
              <a:rPr lang="en-US" b="1" dirty="0">
                <a:latin typeface="Arial" panose="020B0604020202020204" pitchFamily="34" charset="0"/>
                <a:cs typeface="Arial" panose="020B0604020202020204" pitchFamily="34" charset="0"/>
              </a:rPr>
              <a:t>Open Communication</a:t>
            </a:r>
            <a:r>
              <a:rPr lang="en-US" dirty="0">
                <a:latin typeface="Arial" panose="020B0604020202020204" pitchFamily="34" charset="0"/>
                <a:cs typeface="Arial" panose="020B0604020202020204" pitchFamily="34" charset="0"/>
              </a:rPr>
              <a:t>: Foster a culture of openness where ethical concerns can be raised and discussed without fear of reprisal.</a:t>
            </a:r>
          </a:p>
          <a:p>
            <a:pPr algn="just">
              <a:lnSpc>
                <a:spcPct val="110000"/>
              </a:lnSpc>
            </a:pPr>
            <a:r>
              <a:rPr lang="en-US" b="1" dirty="0">
                <a:latin typeface="Arial" panose="020B0604020202020204" pitchFamily="34" charset="0"/>
                <a:cs typeface="Arial" panose="020B0604020202020204" pitchFamily="34" charset="0"/>
              </a:rPr>
              <a:t>Accountability Mechanisms</a:t>
            </a:r>
            <a:r>
              <a:rPr lang="en-US" dirty="0">
                <a:latin typeface="Arial" panose="020B0604020202020204" pitchFamily="34" charset="0"/>
                <a:cs typeface="Arial" panose="020B0604020202020204" pitchFamily="34" charset="0"/>
              </a:rPr>
              <a:t>: Implement mechanisms for holding researchers accountable for unethical behavior, including clear consequences for violations</a:t>
            </a:r>
            <a:r>
              <a:rPr lang="en-US" dirty="0" smtClean="0">
                <a:latin typeface="Arial" panose="020B0604020202020204" pitchFamily="34" charset="0"/>
                <a:cs typeface="Arial" panose="020B0604020202020204" pitchFamily="34" charset="0"/>
              </a:rPr>
              <a:t>.</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B1DC7706-11BC-44B4-A8A5-E968EFE47FE7}" type="slidenum">
              <a:rPr lang="en-US" smtClean="0"/>
              <a:t>49</a:t>
            </a:fld>
            <a:endParaRPr lang="en-US"/>
          </a:p>
        </p:txBody>
      </p:sp>
    </p:spTree>
    <p:extLst>
      <p:ext uri="{BB962C8B-B14F-4D97-AF65-F5344CB8AC3E}">
        <p14:creationId xmlns:p14="http://schemas.microsoft.com/office/powerpoint/2010/main" val="1798468428"/>
      </p:ext>
    </p:extLst>
  </p:cSld>
  <p:clrMapOvr>
    <a:masterClrMapping/>
  </p:clrMapOvr>
  <mc:AlternateContent xmlns:mc="http://schemas.openxmlformats.org/markup-compatibility/2006">
    <mc:Choice xmlns:p14="http://schemas.microsoft.com/office/powerpoint/2010/main" Requires="p14">
      <p:transition spd="slow" p14:dur="4000">
        <p14:switch dir="r"/>
      </p:transition>
    </mc:Choice>
    <mc:Fallback>
      <p:transition spd="slow">
        <p:fade/>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97496" y="764373"/>
            <a:ext cx="7646504" cy="1293028"/>
          </a:xfrm>
        </p:spPr>
        <p:txBody>
          <a:bodyPr>
            <a:normAutofit fontScale="90000"/>
          </a:bodyPr>
          <a:lstStyle/>
          <a:p>
            <a:pPr algn="ctr"/>
            <a:r>
              <a:rPr lang="en-US" dirty="0">
                <a:latin typeface="Arial" panose="020B0604020202020204" pitchFamily="34" charset="0"/>
                <a:cs typeface="Arial" panose="020B0604020202020204" pitchFamily="34" charset="0"/>
              </a:rPr>
              <a:t>Strategies to ensure ethical issues are addressed appropriately</a:t>
            </a:r>
          </a:p>
        </p:txBody>
      </p:sp>
      <p:sp>
        <p:nvSpPr>
          <p:cNvPr id="3" name="Content Placeholder 2"/>
          <p:cNvSpPr>
            <a:spLocks noGrp="1"/>
          </p:cNvSpPr>
          <p:nvPr>
            <p:ph idx="1"/>
          </p:nvPr>
        </p:nvSpPr>
        <p:spPr/>
        <p:txBody>
          <a:bodyPr>
            <a:normAutofit fontScale="92500" lnSpcReduction="20000"/>
          </a:bodyPr>
          <a:lstStyle/>
          <a:p>
            <a:pPr marL="0" indent="0" algn="just">
              <a:lnSpc>
                <a:spcPct val="110000"/>
              </a:lnSpc>
              <a:buNone/>
            </a:pPr>
            <a:r>
              <a:rPr lang="en-US" b="1" dirty="0" smtClean="0">
                <a:latin typeface="Arial" panose="020B0604020202020204" pitchFamily="34" charset="0"/>
                <a:cs typeface="Arial" panose="020B0604020202020204" pitchFamily="34" charset="0"/>
              </a:rPr>
              <a:t>9</a:t>
            </a:r>
            <a:r>
              <a:rPr lang="en-US" b="1" dirty="0">
                <a:latin typeface="Arial" panose="020B0604020202020204" pitchFamily="34" charset="0"/>
                <a:cs typeface="Arial" panose="020B0604020202020204" pitchFamily="34" charset="0"/>
              </a:rPr>
              <a:t>. Ethical Research Design</a:t>
            </a:r>
          </a:p>
          <a:p>
            <a:pPr algn="just">
              <a:lnSpc>
                <a:spcPct val="110000"/>
              </a:lnSpc>
            </a:pPr>
            <a:r>
              <a:rPr lang="en-US" b="1" dirty="0">
                <a:latin typeface="Arial" panose="020B0604020202020204" pitchFamily="34" charset="0"/>
                <a:cs typeface="Arial" panose="020B0604020202020204" pitchFamily="34" charset="0"/>
              </a:rPr>
              <a:t>Rigorous Methodology</a:t>
            </a:r>
            <a:r>
              <a:rPr lang="en-US" dirty="0">
                <a:latin typeface="Arial" panose="020B0604020202020204" pitchFamily="34" charset="0"/>
                <a:cs typeface="Arial" panose="020B0604020202020204" pitchFamily="34" charset="0"/>
              </a:rPr>
              <a:t>: Ensure that research designs are methodologically sound and ethically justified.</a:t>
            </a:r>
          </a:p>
          <a:p>
            <a:pPr algn="just">
              <a:lnSpc>
                <a:spcPct val="110000"/>
              </a:lnSpc>
            </a:pPr>
            <a:r>
              <a:rPr lang="en-US" b="1" dirty="0">
                <a:latin typeface="Arial" panose="020B0604020202020204" pitchFamily="34" charset="0"/>
                <a:cs typeface="Arial" panose="020B0604020202020204" pitchFamily="34" charset="0"/>
              </a:rPr>
              <a:t>Pilot Studies</a:t>
            </a:r>
            <a:r>
              <a:rPr lang="en-US" dirty="0">
                <a:latin typeface="Arial" panose="020B0604020202020204" pitchFamily="34" charset="0"/>
                <a:cs typeface="Arial" panose="020B0604020202020204" pitchFamily="34" charset="0"/>
              </a:rPr>
              <a:t>: Conduct pilot studies to identify and address potential ethical issues before launching full-scale research.</a:t>
            </a:r>
          </a:p>
          <a:p>
            <a:pPr marL="0" indent="0" algn="just">
              <a:lnSpc>
                <a:spcPct val="110000"/>
              </a:lnSpc>
              <a:buNone/>
            </a:pPr>
            <a:r>
              <a:rPr lang="en-US" b="1" dirty="0">
                <a:latin typeface="Arial" panose="020B0604020202020204" pitchFamily="34" charset="0"/>
                <a:cs typeface="Arial" panose="020B0604020202020204" pitchFamily="34" charset="0"/>
              </a:rPr>
              <a:t>10. Debriefing and Follow-Up</a:t>
            </a:r>
          </a:p>
          <a:p>
            <a:pPr algn="just">
              <a:lnSpc>
                <a:spcPct val="110000"/>
              </a:lnSpc>
            </a:pPr>
            <a:r>
              <a:rPr lang="en-US" b="1" dirty="0">
                <a:latin typeface="Arial" panose="020B0604020202020204" pitchFamily="34" charset="0"/>
                <a:cs typeface="Arial" panose="020B0604020202020204" pitchFamily="34" charset="0"/>
              </a:rPr>
              <a:t>Comprehensive Debriefing</a:t>
            </a:r>
            <a:r>
              <a:rPr lang="en-US" dirty="0">
                <a:latin typeface="Arial" panose="020B0604020202020204" pitchFamily="34" charset="0"/>
                <a:cs typeface="Arial" panose="020B0604020202020204" pitchFamily="34" charset="0"/>
              </a:rPr>
              <a:t>: Provide participants with a full debriefing after their involvement in the research, especially if deception was involved.</a:t>
            </a:r>
          </a:p>
          <a:p>
            <a:pPr algn="just">
              <a:lnSpc>
                <a:spcPct val="110000"/>
              </a:lnSpc>
            </a:pPr>
            <a:r>
              <a:rPr lang="en-US" b="1" dirty="0">
                <a:latin typeface="Arial" panose="020B0604020202020204" pitchFamily="34" charset="0"/>
                <a:cs typeface="Arial" panose="020B0604020202020204" pitchFamily="34" charset="0"/>
              </a:rPr>
              <a:t>Follow-Up Care</a:t>
            </a:r>
            <a:r>
              <a:rPr lang="en-US" dirty="0">
                <a:latin typeface="Arial" panose="020B0604020202020204" pitchFamily="34" charset="0"/>
                <a:cs typeface="Arial" panose="020B0604020202020204" pitchFamily="34" charset="0"/>
              </a:rPr>
              <a:t>: Offer follow-up support and care to participants if the research involves sensitive or potentially distressing topics</a:t>
            </a:r>
            <a:r>
              <a:rPr lang="en-US" dirty="0" smtClean="0">
                <a:latin typeface="Arial" panose="020B0604020202020204" pitchFamily="34" charset="0"/>
                <a:cs typeface="Arial" panose="020B0604020202020204" pitchFamily="34" charset="0"/>
              </a:rPr>
              <a:t>.</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B1DC7706-11BC-44B4-A8A5-E968EFE47FE7}" type="slidenum">
              <a:rPr lang="en-US" smtClean="0"/>
              <a:t>50</a:t>
            </a:fld>
            <a:endParaRPr lang="en-US"/>
          </a:p>
        </p:txBody>
      </p:sp>
    </p:spTree>
    <p:extLst>
      <p:ext uri="{BB962C8B-B14F-4D97-AF65-F5344CB8AC3E}">
        <p14:creationId xmlns:p14="http://schemas.microsoft.com/office/powerpoint/2010/main" val="3445726940"/>
      </p:ext>
    </p:extLst>
  </p:cSld>
  <p:clrMapOvr>
    <a:masterClrMapping/>
  </p:clrMapOvr>
  <mc:AlternateContent xmlns:mc="http://schemas.openxmlformats.org/markup-compatibility/2006">
    <mc:Choice xmlns:p14="http://schemas.microsoft.com/office/powerpoint/2010/main" Requires="p14">
      <p:transition spd="slow" p14:dur="4000">
        <p14:switch dir="r"/>
      </p:transition>
    </mc:Choice>
    <mc:Fallback>
      <p:transition spd="slow">
        <p:fade/>
      </p:transition>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97496" y="764373"/>
            <a:ext cx="7646504" cy="1293028"/>
          </a:xfrm>
        </p:spPr>
        <p:txBody>
          <a:bodyPr>
            <a:normAutofit fontScale="90000"/>
          </a:bodyPr>
          <a:lstStyle/>
          <a:p>
            <a:pPr algn="ctr"/>
            <a:r>
              <a:rPr lang="en-US" dirty="0">
                <a:latin typeface="Arial" panose="020B0604020202020204" pitchFamily="34" charset="0"/>
                <a:cs typeface="Arial" panose="020B0604020202020204" pitchFamily="34" charset="0"/>
              </a:rPr>
              <a:t>Strategies to ensure ethical issues are addressed appropriately</a:t>
            </a:r>
          </a:p>
        </p:txBody>
      </p:sp>
      <p:sp>
        <p:nvSpPr>
          <p:cNvPr id="3" name="Content Placeholder 2"/>
          <p:cNvSpPr>
            <a:spLocks noGrp="1"/>
          </p:cNvSpPr>
          <p:nvPr>
            <p:ph idx="1"/>
          </p:nvPr>
        </p:nvSpPr>
        <p:spPr/>
        <p:txBody>
          <a:bodyPr>
            <a:normAutofit fontScale="92500" lnSpcReduction="20000"/>
          </a:bodyPr>
          <a:lstStyle/>
          <a:p>
            <a:pPr marL="0" indent="0" algn="just">
              <a:lnSpc>
                <a:spcPct val="110000"/>
              </a:lnSpc>
              <a:buNone/>
            </a:pPr>
            <a:r>
              <a:rPr lang="en-US" b="1" dirty="0" smtClean="0">
                <a:latin typeface="Arial" panose="020B0604020202020204" pitchFamily="34" charset="0"/>
                <a:cs typeface="Arial" panose="020B0604020202020204" pitchFamily="34" charset="0"/>
              </a:rPr>
              <a:t>11</a:t>
            </a:r>
            <a:r>
              <a:rPr lang="en-US" b="1" dirty="0">
                <a:latin typeface="Arial" panose="020B0604020202020204" pitchFamily="34" charset="0"/>
                <a:cs typeface="Arial" panose="020B0604020202020204" pitchFamily="34" charset="0"/>
              </a:rPr>
              <a:t>. Publication and Reporting Ethics</a:t>
            </a:r>
          </a:p>
          <a:p>
            <a:pPr algn="just">
              <a:lnSpc>
                <a:spcPct val="110000"/>
              </a:lnSpc>
            </a:pPr>
            <a:r>
              <a:rPr lang="en-US" b="1" dirty="0">
                <a:latin typeface="Arial" panose="020B0604020202020204" pitchFamily="34" charset="0"/>
                <a:cs typeface="Arial" panose="020B0604020202020204" pitchFamily="34" charset="0"/>
              </a:rPr>
              <a:t>Accurate Reporting</a:t>
            </a:r>
            <a:r>
              <a:rPr lang="en-US" dirty="0">
                <a:latin typeface="Arial" panose="020B0604020202020204" pitchFamily="34" charset="0"/>
                <a:cs typeface="Arial" panose="020B0604020202020204" pitchFamily="34" charset="0"/>
              </a:rPr>
              <a:t>: Ensure that all research findings are reported honestly and accurately, avoiding fabrication, falsification, and selective reporting.</a:t>
            </a:r>
          </a:p>
          <a:p>
            <a:pPr algn="just">
              <a:lnSpc>
                <a:spcPct val="110000"/>
              </a:lnSpc>
            </a:pPr>
            <a:r>
              <a:rPr lang="en-US" b="1" dirty="0">
                <a:latin typeface="Arial" panose="020B0604020202020204" pitchFamily="34" charset="0"/>
                <a:cs typeface="Arial" panose="020B0604020202020204" pitchFamily="34" charset="0"/>
              </a:rPr>
              <a:t>Proper Attribution</a:t>
            </a:r>
            <a:r>
              <a:rPr lang="en-US" dirty="0">
                <a:latin typeface="Arial" panose="020B0604020202020204" pitchFamily="34" charset="0"/>
                <a:cs typeface="Arial" panose="020B0604020202020204" pitchFamily="34" charset="0"/>
              </a:rPr>
              <a:t>: Give appropriate credit to all contributors and avoid plagiarism.</a:t>
            </a:r>
          </a:p>
          <a:p>
            <a:pPr marL="0" indent="0" algn="just">
              <a:lnSpc>
                <a:spcPct val="110000"/>
              </a:lnSpc>
              <a:buNone/>
            </a:pPr>
            <a:r>
              <a:rPr lang="en-US" b="1" dirty="0">
                <a:latin typeface="Arial" panose="020B0604020202020204" pitchFamily="34" charset="0"/>
                <a:cs typeface="Arial" panose="020B0604020202020204" pitchFamily="34" charset="0"/>
              </a:rPr>
              <a:t>12. Ethical Use of Funding</a:t>
            </a:r>
          </a:p>
          <a:p>
            <a:pPr algn="just">
              <a:lnSpc>
                <a:spcPct val="110000"/>
              </a:lnSpc>
            </a:pPr>
            <a:r>
              <a:rPr lang="en-US" b="1" dirty="0">
                <a:latin typeface="Arial" panose="020B0604020202020204" pitchFamily="34" charset="0"/>
                <a:cs typeface="Arial" panose="020B0604020202020204" pitchFamily="34" charset="0"/>
              </a:rPr>
              <a:t>Transparency in Funding</a:t>
            </a:r>
            <a:r>
              <a:rPr lang="en-US" dirty="0">
                <a:latin typeface="Arial" panose="020B0604020202020204" pitchFamily="34" charset="0"/>
                <a:cs typeface="Arial" panose="020B0604020202020204" pitchFamily="34" charset="0"/>
              </a:rPr>
              <a:t>: Ensure transparency in the use of research funds, with detailed records of expenditures.</a:t>
            </a:r>
          </a:p>
          <a:p>
            <a:pPr algn="just">
              <a:lnSpc>
                <a:spcPct val="110000"/>
              </a:lnSpc>
            </a:pPr>
            <a:r>
              <a:rPr lang="en-US" b="1" dirty="0">
                <a:latin typeface="Arial" panose="020B0604020202020204" pitchFamily="34" charset="0"/>
                <a:cs typeface="Arial" panose="020B0604020202020204" pitchFamily="34" charset="0"/>
              </a:rPr>
              <a:t>Appropriate Allocation</a:t>
            </a:r>
            <a:r>
              <a:rPr lang="en-US" dirty="0">
                <a:latin typeface="Arial" panose="020B0604020202020204" pitchFamily="34" charset="0"/>
                <a:cs typeface="Arial" panose="020B0604020202020204" pitchFamily="34" charset="0"/>
              </a:rPr>
              <a:t>: Allocate funds appropriately and only for the purposes specified in the research proposal</a:t>
            </a:r>
            <a:r>
              <a:rPr lang="en-US" dirty="0" smtClean="0">
                <a:latin typeface="Arial" panose="020B0604020202020204" pitchFamily="34" charset="0"/>
                <a:cs typeface="Arial" panose="020B0604020202020204" pitchFamily="34" charset="0"/>
              </a:rPr>
              <a:t>.</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B1DC7706-11BC-44B4-A8A5-E968EFE47FE7}" type="slidenum">
              <a:rPr lang="en-US" smtClean="0"/>
              <a:t>51</a:t>
            </a:fld>
            <a:endParaRPr lang="en-US"/>
          </a:p>
        </p:txBody>
      </p:sp>
    </p:spTree>
    <p:extLst>
      <p:ext uri="{BB962C8B-B14F-4D97-AF65-F5344CB8AC3E}">
        <p14:creationId xmlns:p14="http://schemas.microsoft.com/office/powerpoint/2010/main" val="3798020510"/>
      </p:ext>
    </p:extLst>
  </p:cSld>
  <p:clrMapOvr>
    <a:masterClrMapping/>
  </p:clrMapOvr>
  <mc:AlternateContent xmlns:mc="http://schemas.openxmlformats.org/markup-compatibility/2006">
    <mc:Choice xmlns:p14="http://schemas.microsoft.com/office/powerpoint/2010/main" Requires="p14">
      <p:transition spd="slow" p14:dur="4000">
        <p14:switch dir="r"/>
      </p:transition>
    </mc:Choice>
    <mc:Fallback>
      <p:transition spd="slow">
        <p:fade/>
      </p:transition>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97496" y="764373"/>
            <a:ext cx="7646504" cy="1293028"/>
          </a:xfrm>
        </p:spPr>
        <p:txBody>
          <a:bodyPr>
            <a:normAutofit fontScale="90000"/>
          </a:bodyPr>
          <a:lstStyle/>
          <a:p>
            <a:pPr algn="ctr"/>
            <a:r>
              <a:rPr lang="en-US" dirty="0">
                <a:latin typeface="Arial" panose="020B0604020202020204" pitchFamily="34" charset="0"/>
                <a:cs typeface="Arial" panose="020B0604020202020204" pitchFamily="34" charset="0"/>
              </a:rPr>
              <a:t>Strategies to ensure ethical issues are addressed appropriately</a:t>
            </a:r>
          </a:p>
        </p:txBody>
      </p:sp>
      <p:sp>
        <p:nvSpPr>
          <p:cNvPr id="3" name="Content Placeholder 2"/>
          <p:cNvSpPr>
            <a:spLocks noGrp="1"/>
          </p:cNvSpPr>
          <p:nvPr>
            <p:ph idx="1"/>
          </p:nvPr>
        </p:nvSpPr>
        <p:spPr/>
        <p:txBody>
          <a:bodyPr>
            <a:normAutofit fontScale="92500" lnSpcReduction="10000"/>
          </a:bodyPr>
          <a:lstStyle/>
          <a:p>
            <a:pPr marL="0" indent="0" algn="just">
              <a:lnSpc>
                <a:spcPct val="100000"/>
              </a:lnSpc>
              <a:buNone/>
            </a:pPr>
            <a:r>
              <a:rPr lang="en-US" b="1" dirty="0" smtClean="0">
                <a:latin typeface="Arial" panose="020B0604020202020204" pitchFamily="34" charset="0"/>
                <a:cs typeface="Arial" panose="020B0604020202020204" pitchFamily="34" charset="0"/>
              </a:rPr>
              <a:t>13. Regular Ethical Audits</a:t>
            </a:r>
          </a:p>
          <a:p>
            <a:pPr algn="just">
              <a:lnSpc>
                <a:spcPct val="100000"/>
              </a:lnSpc>
            </a:pPr>
            <a:r>
              <a:rPr lang="en-US" b="1" dirty="0" smtClean="0">
                <a:latin typeface="Arial" panose="020B0604020202020204" pitchFamily="34" charset="0"/>
                <a:cs typeface="Arial" panose="020B0604020202020204" pitchFamily="34" charset="0"/>
              </a:rPr>
              <a:t>Independent Audits</a:t>
            </a:r>
            <a:r>
              <a:rPr lang="en-US" dirty="0" smtClean="0">
                <a:latin typeface="Arial" panose="020B0604020202020204" pitchFamily="34" charset="0"/>
                <a:cs typeface="Arial" panose="020B0604020202020204" pitchFamily="34" charset="0"/>
              </a:rPr>
              <a:t>: Conduct regular independent audits to review research practices and ensure compliance with ethical standards.</a:t>
            </a:r>
          </a:p>
          <a:p>
            <a:pPr algn="just">
              <a:lnSpc>
                <a:spcPct val="100000"/>
              </a:lnSpc>
            </a:pPr>
            <a:r>
              <a:rPr lang="en-US" b="1" dirty="0" smtClean="0">
                <a:latin typeface="Arial" panose="020B0604020202020204" pitchFamily="34" charset="0"/>
                <a:cs typeface="Arial" panose="020B0604020202020204" pitchFamily="34" charset="0"/>
              </a:rPr>
              <a:t>Continuous Improvement</a:t>
            </a:r>
            <a:r>
              <a:rPr lang="en-US" dirty="0" smtClean="0">
                <a:latin typeface="Arial" panose="020B0604020202020204" pitchFamily="34" charset="0"/>
                <a:cs typeface="Arial" panose="020B0604020202020204" pitchFamily="34" charset="0"/>
              </a:rPr>
              <a:t>: Use audit findings to continuously improve ethical practices and address any identified issues.</a:t>
            </a:r>
          </a:p>
          <a:p>
            <a:pPr marL="0" indent="0" algn="just">
              <a:lnSpc>
                <a:spcPct val="100000"/>
              </a:lnSpc>
              <a:buNone/>
            </a:pPr>
            <a:r>
              <a:rPr lang="en-US" b="1" dirty="0" smtClean="0">
                <a:latin typeface="Arial" panose="020B0604020202020204" pitchFamily="34" charset="0"/>
                <a:cs typeface="Arial" panose="020B0604020202020204" pitchFamily="34" charset="0"/>
              </a:rPr>
              <a:t>14. Cultural Sensitivity</a:t>
            </a:r>
          </a:p>
          <a:p>
            <a:pPr algn="just">
              <a:lnSpc>
                <a:spcPct val="100000"/>
              </a:lnSpc>
            </a:pPr>
            <a:r>
              <a:rPr lang="en-US" b="1" dirty="0" smtClean="0">
                <a:latin typeface="Arial" panose="020B0604020202020204" pitchFamily="34" charset="0"/>
                <a:cs typeface="Arial" panose="020B0604020202020204" pitchFamily="34" charset="0"/>
              </a:rPr>
              <a:t>Respect for Local Customs</a:t>
            </a:r>
            <a:r>
              <a:rPr lang="en-US" dirty="0" smtClean="0">
                <a:latin typeface="Arial" panose="020B0604020202020204" pitchFamily="34" charset="0"/>
                <a:cs typeface="Arial" panose="020B0604020202020204" pitchFamily="34" charset="0"/>
              </a:rPr>
              <a:t>: Ensure that research respects the cultural norms and values of participants.</a:t>
            </a:r>
          </a:p>
          <a:p>
            <a:pPr algn="just">
              <a:lnSpc>
                <a:spcPct val="100000"/>
              </a:lnSpc>
            </a:pPr>
            <a:r>
              <a:rPr lang="en-US" b="1" dirty="0" smtClean="0">
                <a:latin typeface="Arial" panose="020B0604020202020204" pitchFamily="34" charset="0"/>
                <a:cs typeface="Arial" panose="020B0604020202020204" pitchFamily="34" charset="0"/>
              </a:rPr>
              <a:t>Community Engagement</a:t>
            </a:r>
            <a:r>
              <a:rPr lang="en-US" dirty="0" smtClean="0">
                <a:latin typeface="Arial" panose="020B0604020202020204" pitchFamily="34" charset="0"/>
                <a:cs typeface="Arial" panose="020B0604020202020204" pitchFamily="34" charset="0"/>
              </a:rPr>
              <a:t>: Engage with local communities and seek their input and approval when conducting research in specific cultural contexts.</a:t>
            </a:r>
          </a:p>
        </p:txBody>
      </p:sp>
      <p:sp>
        <p:nvSpPr>
          <p:cNvPr id="4" name="Slide Number Placeholder 3"/>
          <p:cNvSpPr>
            <a:spLocks noGrp="1"/>
          </p:cNvSpPr>
          <p:nvPr>
            <p:ph type="sldNum" sz="quarter" idx="12"/>
          </p:nvPr>
        </p:nvSpPr>
        <p:spPr/>
        <p:txBody>
          <a:bodyPr/>
          <a:lstStyle/>
          <a:p>
            <a:fld id="{B1DC7706-11BC-44B4-A8A5-E968EFE47FE7}" type="slidenum">
              <a:rPr lang="en-US" smtClean="0"/>
              <a:t>52</a:t>
            </a:fld>
            <a:endParaRPr lang="en-US"/>
          </a:p>
        </p:txBody>
      </p:sp>
    </p:spTree>
    <p:extLst>
      <p:ext uri="{BB962C8B-B14F-4D97-AF65-F5344CB8AC3E}">
        <p14:creationId xmlns:p14="http://schemas.microsoft.com/office/powerpoint/2010/main" val="2328575704"/>
      </p:ext>
    </p:extLst>
  </p:cSld>
  <p:clrMapOvr>
    <a:masterClrMapping/>
  </p:clrMapOvr>
  <mc:AlternateContent xmlns:mc="http://schemas.openxmlformats.org/markup-compatibility/2006">
    <mc:Choice xmlns:p14="http://schemas.microsoft.com/office/powerpoint/2010/main" Requires="p14">
      <p:transition spd="slow" p14:dur="4000">
        <p14:switch dir="r"/>
      </p:transition>
    </mc:Choice>
    <mc:Fallback>
      <p:transition spd="slow">
        <p:fade/>
      </p:transition>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latin typeface="Arial" panose="020B0604020202020204" pitchFamily="34" charset="0"/>
                <a:cs typeface="Arial" panose="020B0604020202020204" pitchFamily="34" charset="0"/>
              </a:rPr>
              <a:t>Summary </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fontScale="92500"/>
          </a:bodyPr>
          <a:lstStyle/>
          <a:p>
            <a:pPr>
              <a:lnSpc>
                <a:spcPct val="150000"/>
              </a:lnSpc>
              <a:buFont typeface="Wingdings" panose="05000000000000000000" pitchFamily="2" charset="2"/>
              <a:buChar char="ü"/>
            </a:pPr>
            <a:r>
              <a:rPr lang="en-US" dirty="0" smtClean="0">
                <a:latin typeface="Arial" panose="020B0604020202020204" pitchFamily="34" charset="0"/>
                <a:cs typeface="Arial" panose="020B0604020202020204" pitchFamily="34" charset="0"/>
              </a:rPr>
              <a:t>Introduction </a:t>
            </a:r>
          </a:p>
          <a:p>
            <a:pPr>
              <a:lnSpc>
                <a:spcPct val="150000"/>
              </a:lnSpc>
              <a:buFont typeface="Wingdings" panose="05000000000000000000" pitchFamily="2" charset="2"/>
              <a:buChar char="ü"/>
            </a:pPr>
            <a:r>
              <a:rPr lang="en-US" dirty="0">
                <a:latin typeface="Arial" panose="020B0604020202020204" pitchFamily="34" charset="0"/>
                <a:cs typeface="Arial" panose="020B0604020202020204" pitchFamily="34" charset="0"/>
              </a:rPr>
              <a:t>Key principles in research </a:t>
            </a:r>
            <a:r>
              <a:rPr lang="en-US" dirty="0" smtClean="0">
                <a:latin typeface="Arial" panose="020B0604020202020204" pitchFamily="34" charset="0"/>
                <a:cs typeface="Arial" panose="020B0604020202020204" pitchFamily="34" charset="0"/>
              </a:rPr>
              <a:t>ethics</a:t>
            </a:r>
            <a:endParaRPr lang="en-US" dirty="0">
              <a:latin typeface="Arial" panose="020B0604020202020204" pitchFamily="34" charset="0"/>
              <a:cs typeface="Arial" panose="020B0604020202020204" pitchFamily="34" charset="0"/>
            </a:endParaRPr>
          </a:p>
          <a:p>
            <a:pPr>
              <a:lnSpc>
                <a:spcPct val="150000"/>
              </a:lnSpc>
              <a:buFont typeface="Wingdings" panose="05000000000000000000" pitchFamily="2" charset="2"/>
              <a:buChar char="ü"/>
            </a:pPr>
            <a:r>
              <a:rPr lang="en-US" dirty="0" smtClean="0">
                <a:latin typeface="Arial" panose="020B0604020202020204" pitchFamily="34" charset="0"/>
                <a:cs typeface="Arial" panose="020B0604020202020204" pitchFamily="34" charset="0"/>
              </a:rPr>
              <a:t>Research </a:t>
            </a:r>
            <a:r>
              <a:rPr lang="en-US" dirty="0">
                <a:latin typeface="Arial" panose="020B0604020202020204" pitchFamily="34" charset="0"/>
                <a:cs typeface="Arial" panose="020B0604020202020204" pitchFamily="34" charset="0"/>
              </a:rPr>
              <a:t>Ethical </a:t>
            </a:r>
            <a:r>
              <a:rPr lang="en-US" dirty="0" smtClean="0">
                <a:latin typeface="Arial" panose="020B0604020202020204" pitchFamily="34" charset="0"/>
                <a:cs typeface="Arial" panose="020B0604020202020204" pitchFamily="34" charset="0"/>
              </a:rPr>
              <a:t>Guidelines</a:t>
            </a:r>
          </a:p>
          <a:p>
            <a:pPr>
              <a:lnSpc>
                <a:spcPct val="150000"/>
              </a:lnSpc>
              <a:buFont typeface="Wingdings" panose="05000000000000000000" pitchFamily="2" charset="2"/>
              <a:buChar char="ü"/>
            </a:pPr>
            <a:r>
              <a:rPr lang="en-US" dirty="0">
                <a:latin typeface="Arial" panose="020B0604020202020204" pitchFamily="34" charset="0"/>
                <a:cs typeface="Arial" panose="020B0604020202020204" pitchFamily="34" charset="0"/>
              </a:rPr>
              <a:t>Common Ethical Issues in </a:t>
            </a:r>
            <a:r>
              <a:rPr lang="en-US" dirty="0" smtClean="0">
                <a:latin typeface="Arial" panose="020B0604020202020204" pitchFamily="34" charset="0"/>
                <a:cs typeface="Arial" panose="020B0604020202020204" pitchFamily="34" charset="0"/>
              </a:rPr>
              <a:t>Research</a:t>
            </a:r>
          </a:p>
          <a:p>
            <a:pPr>
              <a:lnSpc>
                <a:spcPct val="150000"/>
              </a:lnSpc>
              <a:buFont typeface="Wingdings" panose="05000000000000000000" pitchFamily="2" charset="2"/>
              <a:buChar char="ü"/>
            </a:pPr>
            <a:r>
              <a:rPr lang="en-US" dirty="0">
                <a:latin typeface="Arial" panose="020B0604020202020204" pitchFamily="34" charset="0"/>
                <a:cs typeface="Arial" panose="020B0604020202020204" pitchFamily="34" charset="0"/>
              </a:rPr>
              <a:t>Unethical practices in </a:t>
            </a:r>
            <a:r>
              <a:rPr lang="en-US" dirty="0" smtClean="0">
                <a:latin typeface="Arial" panose="020B0604020202020204" pitchFamily="34" charset="0"/>
                <a:cs typeface="Arial" panose="020B0604020202020204" pitchFamily="34" charset="0"/>
              </a:rPr>
              <a:t>research</a:t>
            </a:r>
          </a:p>
          <a:p>
            <a:pPr>
              <a:lnSpc>
                <a:spcPct val="150000"/>
              </a:lnSpc>
              <a:buFont typeface="Wingdings" panose="05000000000000000000" pitchFamily="2" charset="2"/>
              <a:buChar char="ü"/>
            </a:pPr>
            <a:r>
              <a:rPr lang="en-US" dirty="0" smtClean="0">
                <a:latin typeface="Arial" panose="020B0604020202020204" pitchFamily="34" charset="0"/>
                <a:cs typeface="Arial" panose="020B0604020202020204" pitchFamily="34" charset="0"/>
              </a:rPr>
              <a:t>Plagiarism</a:t>
            </a:r>
          </a:p>
          <a:p>
            <a:pPr>
              <a:lnSpc>
                <a:spcPct val="150000"/>
              </a:lnSpc>
              <a:buFont typeface="Wingdings" panose="05000000000000000000" pitchFamily="2" charset="2"/>
              <a:buChar char="ü"/>
            </a:pPr>
            <a:r>
              <a:rPr lang="en-US" dirty="0">
                <a:latin typeface="Arial" panose="020B0604020202020204" pitchFamily="34" charset="0"/>
                <a:cs typeface="Arial" panose="020B0604020202020204" pitchFamily="34" charset="0"/>
              </a:rPr>
              <a:t>Strategies to ensure ethical issues are addressed appropriately</a:t>
            </a:r>
          </a:p>
        </p:txBody>
      </p:sp>
      <p:sp>
        <p:nvSpPr>
          <p:cNvPr id="4" name="Slide Number Placeholder 3"/>
          <p:cNvSpPr>
            <a:spLocks noGrp="1"/>
          </p:cNvSpPr>
          <p:nvPr>
            <p:ph type="sldNum" sz="quarter" idx="12"/>
          </p:nvPr>
        </p:nvSpPr>
        <p:spPr/>
        <p:txBody>
          <a:bodyPr/>
          <a:lstStyle/>
          <a:p>
            <a:fld id="{B1DC7706-11BC-44B4-A8A5-E968EFE47FE7}" type="slidenum">
              <a:rPr lang="en-US" smtClean="0"/>
              <a:t>53</a:t>
            </a:fld>
            <a:endParaRPr lang="en-US"/>
          </a:p>
        </p:txBody>
      </p:sp>
    </p:spTree>
    <p:extLst>
      <p:ext uri="{BB962C8B-B14F-4D97-AF65-F5344CB8AC3E}">
        <p14:creationId xmlns:p14="http://schemas.microsoft.com/office/powerpoint/2010/main" val="281958663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airplane"/>
      </p:transition>
    </mc:Choice>
    <mc:Fallback>
      <p:transition spd="slow">
        <p:fade/>
      </p:transition>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Arial" panose="020B0604020202020204" pitchFamily="34" charset="0"/>
                <a:cs typeface="Arial" panose="020B0604020202020204" pitchFamily="34" charset="0"/>
              </a:rPr>
              <a:t>References </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fontScale="92500" lnSpcReduction="10000"/>
          </a:bodyPr>
          <a:lstStyle/>
          <a:p>
            <a:pPr algn="just">
              <a:lnSpc>
                <a:spcPct val="150000"/>
              </a:lnSpc>
              <a:buFont typeface="Courier New" panose="02070309020205020404" pitchFamily="49" charset="0"/>
              <a:buChar char="o"/>
            </a:pPr>
            <a:r>
              <a:rPr lang="en-US" dirty="0">
                <a:latin typeface="Arial" panose="020B0604020202020204" pitchFamily="34" charset="0"/>
                <a:cs typeface="Arial" panose="020B0604020202020204" pitchFamily="34" charset="0"/>
              </a:rPr>
              <a:t>Research methods for business: A skill-building approach. </a:t>
            </a:r>
            <a:r>
              <a:rPr lang="en-US" dirty="0" err="1">
                <a:latin typeface="Arial" panose="020B0604020202020204" pitchFamily="34" charset="0"/>
                <a:cs typeface="Arial" panose="020B0604020202020204" pitchFamily="34" charset="0"/>
              </a:rPr>
              <a:t>Sekaran</a:t>
            </a:r>
            <a:r>
              <a:rPr lang="en-US" dirty="0">
                <a:latin typeface="Arial" panose="020B0604020202020204" pitchFamily="34" charset="0"/>
                <a:cs typeface="Arial" panose="020B0604020202020204" pitchFamily="34" charset="0"/>
              </a:rPr>
              <a:t>, U., &amp; </a:t>
            </a:r>
            <a:r>
              <a:rPr lang="en-US" dirty="0" err="1">
                <a:latin typeface="Arial" panose="020B0604020202020204" pitchFamily="34" charset="0"/>
                <a:cs typeface="Arial" panose="020B0604020202020204" pitchFamily="34" charset="0"/>
              </a:rPr>
              <a:t>Bougie</a:t>
            </a:r>
            <a:r>
              <a:rPr lang="en-US" dirty="0">
                <a:latin typeface="Arial" panose="020B0604020202020204" pitchFamily="34" charset="0"/>
                <a:cs typeface="Arial" panose="020B0604020202020204" pitchFamily="34" charset="0"/>
              </a:rPr>
              <a:t>, R. John Wiley &amp; Sons, Inc.,2013.</a:t>
            </a:r>
          </a:p>
          <a:p>
            <a:pPr algn="just">
              <a:lnSpc>
                <a:spcPct val="150000"/>
              </a:lnSpc>
              <a:buFont typeface="Courier New" panose="02070309020205020404" pitchFamily="49" charset="0"/>
              <a:buChar char="o"/>
            </a:pPr>
            <a:r>
              <a:rPr lang="en-US" dirty="0" smtClean="0">
                <a:latin typeface="Arial" panose="020B0604020202020204" pitchFamily="34" charset="0"/>
                <a:cs typeface="Arial" panose="020B0604020202020204" pitchFamily="34" charset="0"/>
              </a:rPr>
              <a:t>Research </a:t>
            </a:r>
            <a:r>
              <a:rPr lang="en-US" dirty="0">
                <a:latin typeface="Arial" panose="020B0604020202020204" pitchFamily="34" charset="0"/>
                <a:cs typeface="Arial" panose="020B0604020202020204" pitchFamily="34" charset="0"/>
              </a:rPr>
              <a:t>for Business students (5th Ed.). Saunders et al. London: Prentice Hall, 2009. </a:t>
            </a:r>
          </a:p>
          <a:p>
            <a:pPr algn="just">
              <a:lnSpc>
                <a:spcPct val="150000"/>
              </a:lnSpc>
              <a:buFont typeface="Courier New" panose="02070309020205020404" pitchFamily="49" charset="0"/>
              <a:buChar char="o"/>
            </a:pPr>
            <a:r>
              <a:rPr lang="en-US" dirty="0">
                <a:latin typeface="Arial" panose="020B0604020202020204" pitchFamily="34" charset="0"/>
                <a:cs typeface="Arial" panose="020B0604020202020204" pitchFamily="34" charset="0"/>
              </a:rPr>
              <a:t>Business research methods (10th Ed.), Cooper D. R., &amp; Schindler, P. S., Illinois: McGraw-Hill, 2006. </a:t>
            </a:r>
          </a:p>
          <a:p>
            <a:pPr algn="just">
              <a:lnSpc>
                <a:spcPct val="150000"/>
              </a:lnSpc>
              <a:buFont typeface="Courier New" panose="02070309020205020404" pitchFamily="49" charset="0"/>
              <a:buChar char="o"/>
            </a:pPr>
            <a:r>
              <a:rPr lang="en-US" dirty="0">
                <a:latin typeface="Arial" panose="020B0604020202020204" pitchFamily="34" charset="0"/>
                <a:cs typeface="Arial" panose="020B0604020202020204" pitchFamily="34" charset="0"/>
              </a:rPr>
              <a:t>Research methodology (3rd Ed.),Kothari, C. R., New Delhi: New Age International Publishers, 2008.</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B1DC7706-11BC-44B4-A8A5-E968EFE47FE7}" type="slidenum">
              <a:rPr lang="en-US" smtClean="0"/>
              <a:t>54</a:t>
            </a:fld>
            <a:endParaRPr lang="en-US"/>
          </a:p>
        </p:txBody>
      </p:sp>
    </p:spTree>
    <p:extLst>
      <p:ext uri="{BB962C8B-B14F-4D97-AF65-F5344CB8AC3E}">
        <p14:creationId xmlns:p14="http://schemas.microsoft.com/office/powerpoint/2010/main" val="312141145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fracture"/>
      </p:transition>
    </mc:Choice>
    <mc:Fallback>
      <p:transition spd="slow">
        <p:fade/>
      </p:transition>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94360" y="1306664"/>
            <a:ext cx="7955280" cy="4069080"/>
          </a:xfrm>
        </p:spPr>
        <p:style>
          <a:lnRef idx="1">
            <a:schemeClr val="accent2"/>
          </a:lnRef>
          <a:fillRef idx="2">
            <a:schemeClr val="accent2"/>
          </a:fillRef>
          <a:effectRef idx="1">
            <a:schemeClr val="accent2"/>
          </a:effectRef>
          <a:fontRef idx="minor">
            <a:schemeClr val="dk1"/>
          </a:fontRef>
        </p:style>
        <p:txBody>
          <a:bodyPr anchor="ctr">
            <a:normAutofit/>
          </a:bodyPr>
          <a:lstStyle/>
          <a:p>
            <a:r>
              <a:rPr lang="en-US" sz="7200" b="1" dirty="0" smtClean="0">
                <a:ln/>
                <a:pattFill prst="dkUpDiag">
                  <a:fgClr>
                    <a:schemeClr val="bg1">
                      <a:lumMod val="50000"/>
                    </a:schemeClr>
                  </a:fgClr>
                  <a:bgClr>
                    <a:schemeClr val="tx1">
                      <a:lumMod val="75000"/>
                      <a:lumOff val="25000"/>
                    </a:schemeClr>
                  </a:bgClr>
                </a:pattFill>
                <a:effectLst>
                  <a:outerShdw blurRad="38100" dist="19050" dir="2700000" algn="tl" rotWithShape="0">
                    <a:schemeClr val="dk1">
                      <a:lumMod val="50000"/>
                      <a:alpha val="40000"/>
                    </a:schemeClr>
                  </a:outerShdw>
                </a:effectLst>
              </a:rPr>
              <a:t>End of lesson 11</a:t>
            </a:r>
            <a:endParaRPr lang="en-US" sz="7200" b="1" dirty="0">
              <a:ln/>
              <a:pattFill prst="dkUpDiag">
                <a:fgClr>
                  <a:schemeClr val="bg1">
                    <a:lumMod val="50000"/>
                  </a:schemeClr>
                </a:fgClr>
                <a:bgClr>
                  <a:schemeClr val="tx1">
                    <a:lumMod val="75000"/>
                    <a:lumOff val="25000"/>
                  </a:schemeClr>
                </a:bgClr>
              </a:pattFill>
              <a:effectLst>
                <a:outerShdw blurRad="38100" dist="19050" dir="2700000" algn="tl" rotWithShape="0">
                  <a:schemeClr val="dk1">
                    <a:lumMod val="50000"/>
                    <a:alpha val="40000"/>
                  </a:schemeClr>
                </a:outerShdw>
              </a:effectLst>
            </a:endParaRPr>
          </a:p>
        </p:txBody>
      </p:sp>
      <p:sp>
        <p:nvSpPr>
          <p:cNvPr id="4" name="Slide Number Placeholder 3"/>
          <p:cNvSpPr>
            <a:spLocks noGrp="1"/>
          </p:cNvSpPr>
          <p:nvPr>
            <p:ph type="sldNum" sz="quarter" idx="12"/>
          </p:nvPr>
        </p:nvSpPr>
        <p:spPr/>
        <p:txBody>
          <a:bodyPr/>
          <a:lstStyle/>
          <a:p>
            <a:fld id="{B1DC7706-11BC-44B4-A8A5-E968EFE47FE7}" type="slidenum">
              <a:rPr lang="en-US" smtClean="0"/>
              <a:t>55</a:t>
            </a:fld>
            <a:endParaRPr lang="en-US"/>
          </a:p>
        </p:txBody>
      </p:sp>
    </p:spTree>
    <p:extLst>
      <p:ext uri="{BB962C8B-B14F-4D97-AF65-F5344CB8AC3E}">
        <p14:creationId xmlns:p14="http://schemas.microsoft.com/office/powerpoint/2010/main" val="2209176433"/>
      </p:ext>
    </p:extLst>
  </p:cSld>
  <p:clrMapOvr>
    <a:masterClrMapping/>
  </p:clrMapOvr>
  <mc:AlternateContent xmlns:mc="http://schemas.openxmlformats.org/markup-compatibility/2006">
    <mc:Choice xmlns:p14="http://schemas.microsoft.com/office/powerpoint/2010/main" Requires="p14">
      <p:transition spd="slow" p14:dur="4000">
        <p14:glitter pattern="hexagon"/>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Vapor Trail">
  <a:themeElements>
    <a:clrScheme name="Slipstream">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Vapor Trail">
      <a:majorFont>
        <a:latin typeface="Century Gothic" panose="020B0502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apor Trail">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por Trail" id="{4FDF2955-7D9C-493C-B9F9-C205151B46CD}" vid="{6DB8EB18-3657-4051-A897-2ED38832359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Vapor Trail</Template>
  <TotalTime>197</TotalTime>
  <Words>3425</Words>
  <Application>Microsoft Office PowerPoint</Application>
  <PresentationFormat>On-screen Show (4:3)</PresentationFormat>
  <Paragraphs>351</Paragraphs>
  <Slides>55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55</vt:i4>
      </vt:variant>
    </vt:vector>
  </HeadingPairs>
  <TitlesOfParts>
    <vt:vector size="61" baseType="lpstr">
      <vt:lpstr>Arial</vt:lpstr>
      <vt:lpstr>Calibri</vt:lpstr>
      <vt:lpstr>Century Gothic</vt:lpstr>
      <vt:lpstr>Courier New</vt:lpstr>
      <vt:lpstr>Wingdings</vt:lpstr>
      <vt:lpstr>Vapor Trail</vt:lpstr>
      <vt:lpstr>RESEARCH METHODS AND TECHNICAL WRITING  BAR 301</vt:lpstr>
      <vt:lpstr>Expected learning outcomes</vt:lpstr>
      <vt:lpstr>Part one</vt:lpstr>
      <vt:lpstr>Introduction </vt:lpstr>
      <vt:lpstr>Key principles in research ethics</vt:lpstr>
      <vt:lpstr>Key principles in research ethics</vt:lpstr>
      <vt:lpstr>Key principles in research ethics</vt:lpstr>
      <vt:lpstr>Key principles in research ethics</vt:lpstr>
      <vt:lpstr>Key principles in research ethics</vt:lpstr>
      <vt:lpstr>Key principles in research ethics</vt:lpstr>
      <vt:lpstr>research Ethical Guidelines</vt:lpstr>
      <vt:lpstr>research Ethical Guidelines</vt:lpstr>
      <vt:lpstr>research Ethical Guidelines</vt:lpstr>
      <vt:lpstr>research Ethical Guidelines</vt:lpstr>
      <vt:lpstr>research Ethical Guidelines</vt:lpstr>
      <vt:lpstr>research Ethical Guidelines</vt:lpstr>
      <vt:lpstr>research Ethical Guidelines</vt:lpstr>
      <vt:lpstr>Common Ethical Issues in Research</vt:lpstr>
      <vt:lpstr>Common Ethical Issues in Research</vt:lpstr>
      <vt:lpstr>Common Ethical Issues in Research</vt:lpstr>
      <vt:lpstr>Common Ethical Issues in Research</vt:lpstr>
      <vt:lpstr>Common Ethical Issues in Research</vt:lpstr>
      <vt:lpstr>Common Ethical Issues in Research</vt:lpstr>
      <vt:lpstr>Common Ethical Issues in Research</vt:lpstr>
      <vt:lpstr>Common Ethical Issues in Research</vt:lpstr>
      <vt:lpstr>Common Ethical Issues in Research</vt:lpstr>
      <vt:lpstr>Common Ethical Issues in Research</vt:lpstr>
      <vt:lpstr>Common Ethical Issues in Research</vt:lpstr>
      <vt:lpstr>Common Ethical Issues in Research</vt:lpstr>
      <vt:lpstr>Common Ethical Issues in Research</vt:lpstr>
      <vt:lpstr>PowerPoint Presentation</vt:lpstr>
      <vt:lpstr>Part two</vt:lpstr>
      <vt:lpstr>Unethical practices in research</vt:lpstr>
      <vt:lpstr>Unethical practices in research</vt:lpstr>
      <vt:lpstr>Unethical practices in research</vt:lpstr>
      <vt:lpstr>Unethical practices in research</vt:lpstr>
      <vt:lpstr>Unethical practices in research</vt:lpstr>
      <vt:lpstr>Unethical practices in research</vt:lpstr>
      <vt:lpstr>Unethical practices in research</vt:lpstr>
      <vt:lpstr>Unethical practices in research</vt:lpstr>
      <vt:lpstr>Plagiarism</vt:lpstr>
      <vt:lpstr>Types of Plagiarism</vt:lpstr>
      <vt:lpstr>Consequences of Plagiarism</vt:lpstr>
      <vt:lpstr>Strategies to Avoid Plagiarism</vt:lpstr>
      <vt:lpstr>Strategies to ensure ethical issues are addressed appropriately</vt:lpstr>
      <vt:lpstr>Strategies to ensure ethical issues are addressed appropriately</vt:lpstr>
      <vt:lpstr>Strategies to ensure ethical issues are addressed appropriately</vt:lpstr>
      <vt:lpstr>Strategies to ensure ethical issues are addressed appropriately</vt:lpstr>
      <vt:lpstr>Strategies to ensure ethical issues are addressed appropriately</vt:lpstr>
      <vt:lpstr>Strategies to ensure ethical issues are addressed appropriately</vt:lpstr>
      <vt:lpstr>Strategies to ensure ethical issues are addressed appropriately</vt:lpstr>
      <vt:lpstr>Strategies to ensure ethical issues are addressed appropriately</vt:lpstr>
      <vt:lpstr>Summary </vt:lpstr>
      <vt:lpstr>References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Kahuthia</dc:creator>
  <cp:lastModifiedBy>Kahuthia</cp:lastModifiedBy>
  <cp:revision>20</cp:revision>
  <dcterms:created xsi:type="dcterms:W3CDTF">2024-06-01T10:06:43Z</dcterms:created>
  <dcterms:modified xsi:type="dcterms:W3CDTF">2024-06-01T13:24:34Z</dcterms:modified>
</cp:coreProperties>
</file>