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82" r:id="rId1"/>
  </p:sldMasterIdLst>
  <p:notesMasterIdLst>
    <p:notesMasterId r:id="rId64"/>
  </p:notesMasterIdLst>
  <p:sldIdLst>
    <p:sldId id="269" r:id="rId2"/>
    <p:sldId id="270" r:id="rId3"/>
    <p:sldId id="327" r:id="rId4"/>
    <p:sldId id="271" r:id="rId5"/>
    <p:sldId id="272" r:id="rId6"/>
    <p:sldId id="273" r:id="rId7"/>
    <p:sldId id="274" r:id="rId8"/>
    <p:sldId id="275" r:id="rId9"/>
    <p:sldId id="276" r:id="rId10"/>
    <p:sldId id="277" r:id="rId11"/>
    <p:sldId id="278" r:id="rId12"/>
    <p:sldId id="279" r:id="rId13"/>
    <p:sldId id="280" r:id="rId14"/>
    <p:sldId id="281" r:id="rId15"/>
    <p:sldId id="282" r:id="rId16"/>
    <p:sldId id="283" r:id="rId17"/>
    <p:sldId id="284" r:id="rId18"/>
    <p:sldId id="285" r:id="rId19"/>
    <p:sldId id="286" r:id="rId20"/>
    <p:sldId id="287" r:id="rId21"/>
    <p:sldId id="288" r:id="rId22"/>
    <p:sldId id="290" r:id="rId23"/>
    <p:sldId id="289" r:id="rId24"/>
    <p:sldId id="291" r:id="rId25"/>
    <p:sldId id="292" r:id="rId26"/>
    <p:sldId id="293" r:id="rId27"/>
    <p:sldId id="294" r:id="rId28"/>
    <p:sldId id="295" r:id="rId29"/>
    <p:sldId id="298" r:id="rId30"/>
    <p:sldId id="299" r:id="rId31"/>
    <p:sldId id="300" r:id="rId32"/>
    <p:sldId id="329" r:id="rId33"/>
    <p:sldId id="328" r:id="rId34"/>
    <p:sldId id="301" r:id="rId35"/>
    <p:sldId id="302" r:id="rId36"/>
    <p:sldId id="303" r:id="rId37"/>
    <p:sldId id="304" r:id="rId38"/>
    <p:sldId id="305" r:id="rId39"/>
    <p:sldId id="306" r:id="rId40"/>
    <p:sldId id="307" r:id="rId41"/>
    <p:sldId id="308" r:id="rId42"/>
    <p:sldId id="309" r:id="rId43"/>
    <p:sldId id="310" r:id="rId44"/>
    <p:sldId id="311" r:id="rId45"/>
    <p:sldId id="312" r:id="rId46"/>
    <p:sldId id="313" r:id="rId47"/>
    <p:sldId id="314" r:id="rId48"/>
    <p:sldId id="315" r:id="rId49"/>
    <p:sldId id="316" r:id="rId50"/>
    <p:sldId id="317" r:id="rId51"/>
    <p:sldId id="318" r:id="rId52"/>
    <p:sldId id="319" r:id="rId53"/>
    <p:sldId id="320" r:id="rId54"/>
    <p:sldId id="321" r:id="rId55"/>
    <p:sldId id="322" r:id="rId56"/>
    <p:sldId id="323" r:id="rId57"/>
    <p:sldId id="324" r:id="rId58"/>
    <p:sldId id="325" r:id="rId59"/>
    <p:sldId id="326" r:id="rId60"/>
    <p:sldId id="330" r:id="rId61"/>
    <p:sldId id="331" r:id="rId62"/>
    <p:sldId id="332" r:id="rId6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521415D9-36F7-43E2-AB2F-B90AF26B5E84}">
      <p14:sectionLst xmlns:p14="http://schemas.microsoft.com/office/powerpoint/2010/main">
        <p14:section name="Default Section" id="{044075E9-B30B-4619-8C0A-45B566BD048A}">
          <p14:sldIdLst>
            <p14:sldId id="269"/>
            <p14:sldId id="270"/>
            <p14:sldId id="327"/>
            <p14:sldId id="271"/>
            <p14:sldId id="272"/>
            <p14:sldId id="273"/>
            <p14:sldId id="274"/>
            <p14:sldId id="275"/>
            <p14:sldId id="276"/>
            <p14:sldId id="277"/>
            <p14:sldId id="278"/>
            <p14:sldId id="279"/>
            <p14:sldId id="280"/>
            <p14:sldId id="281"/>
            <p14:sldId id="282"/>
            <p14:sldId id="283"/>
            <p14:sldId id="284"/>
            <p14:sldId id="285"/>
            <p14:sldId id="286"/>
            <p14:sldId id="287"/>
            <p14:sldId id="288"/>
            <p14:sldId id="290"/>
            <p14:sldId id="289"/>
            <p14:sldId id="291"/>
            <p14:sldId id="292"/>
            <p14:sldId id="293"/>
            <p14:sldId id="294"/>
            <p14:sldId id="295"/>
          </p14:sldIdLst>
        </p14:section>
        <p14:section name="Untitled Section" id="{608A759B-BF7A-4188-8977-1689D5F88941}">
          <p14:sldIdLst>
            <p14:sldId id="298"/>
            <p14:sldId id="299"/>
            <p14:sldId id="300"/>
            <p14:sldId id="329"/>
            <p14:sldId id="328"/>
            <p14:sldId id="301"/>
            <p14:sldId id="302"/>
            <p14:sldId id="303"/>
            <p14:sldId id="304"/>
            <p14:sldId id="305"/>
            <p14:sldId id="306"/>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30"/>
            <p14:sldId id="331"/>
            <p14:sldId id="332"/>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47927EF2-F01F-4A81-9E5E-C0651B706B0A}" type="datetimeFigureOut">
              <a:rPr lang="en-US"/>
              <a:pPr>
                <a:defRPr/>
              </a:pPr>
              <a:t>6/1/2024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1D21F76-216B-4BBA-BFA4-9AA609B0AE3E}"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1"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latin typeface="Arial" charset="0"/>
              </a:endParaRPr>
            </a:p>
          </p:txBody>
        </p:sp>
        <p:sp>
          <p:nvSpPr>
            <p:cNvPr id="7" name="Freeform 18"/>
            <p:cNvSpPr>
              <a:spLocks/>
            </p:cNvSpPr>
            <p:nvPr/>
          </p:nvSpPr>
          <p:spPr bwMode="auto">
            <a:xfrm>
              <a:off x="35443" y="5135526"/>
              <a:ext cx="9108557" cy="838200"/>
            </a:xfrm>
            <a:custGeom>
              <a:avLst/>
              <a:gdLst>
                <a:gd name="T0" fmla="*/ 0 w 5760"/>
                <a:gd name="T1" fmla="*/ 0 h 528"/>
                <a:gd name="T2" fmla="*/ 9108557 w 5760"/>
                <a:gd name="T3" fmla="*/ 0 h 528"/>
                <a:gd name="T4" fmla="*/ 9108557 w 5760"/>
                <a:gd name="T5" fmla="*/ 838200 h 528"/>
                <a:gd name="T6" fmla="*/ 75905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3"/>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lstStyle>
          <a:p>
            <a:fld id="{59EEDBBC-1713-4930-A59D-BBCA22D864B6}" type="slidenum">
              <a:rPr lang="en-US" altLang="en-US"/>
              <a:pPr/>
              <a:t>‹#›</a:t>
            </a:fld>
            <a:endParaRPr lang="en-US" altLang="en-US"/>
          </a:p>
        </p:txBody>
      </p:sp>
    </p:spTree>
    <p:extLst>
      <p:ext uri="{BB962C8B-B14F-4D97-AF65-F5344CB8AC3E}">
        <p14:creationId xmlns:p14="http://schemas.microsoft.com/office/powerpoint/2010/main" val="2006586461"/>
      </p:ext>
    </p:extLst>
  </p:cSld>
  <p:clrMapOvr>
    <a:masterClrMapping/>
  </p:clrMapOvr>
  <p:transition spd="slow">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7DEB1841-8CDB-4D73-8EE5-C8DB16DE8185}" type="slidenum">
              <a:rPr lang="en-US" altLang="en-US"/>
              <a:pPr/>
              <a:t>‹#›</a:t>
            </a:fld>
            <a:endParaRPr lang="en-US" altLang="en-US"/>
          </a:p>
        </p:txBody>
      </p:sp>
    </p:spTree>
    <p:extLst>
      <p:ext uri="{BB962C8B-B14F-4D97-AF65-F5344CB8AC3E}">
        <p14:creationId xmlns:p14="http://schemas.microsoft.com/office/powerpoint/2010/main" val="832126478"/>
      </p:ext>
    </p:extLst>
  </p:cSld>
  <p:clrMapOvr>
    <a:masterClrMapping/>
  </p:clrMapOvr>
  <p:transition spd="slow">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Chevron 3"/>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defRPr/>
            </a:pPr>
            <a:endParaRPr lang="en-US"/>
          </a:p>
        </p:txBody>
      </p:sp>
      <p:sp>
        <p:nvSpPr>
          <p:cNvPr id="5" name="Chevron 4"/>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E6C23957-8E04-4521-BE85-BF60367561DA}" type="slidenum">
              <a:rPr lang="en-US" altLang="en-US"/>
              <a:pPr/>
              <a:t>‹#›</a:t>
            </a:fld>
            <a:endParaRPr lang="en-US" altLang="en-US"/>
          </a:p>
        </p:txBody>
      </p:sp>
    </p:spTree>
    <p:extLst>
      <p:ext uri="{BB962C8B-B14F-4D97-AF65-F5344CB8AC3E}">
        <p14:creationId xmlns:p14="http://schemas.microsoft.com/office/powerpoint/2010/main" val="2789396437"/>
      </p:ext>
    </p:extLst>
  </p:cSld>
  <p:clrMapOvr>
    <a:overrideClrMapping bg1="dk1" tx1="lt1" bg2="dk2" tx2="lt2" accent1="accent1" accent2="accent2" accent3="accent3" accent4="accent4" accent5="accent5" accent6="accent6" hlink="hlink" folHlink="folHlink"/>
  </p:clrMapOvr>
  <p:transition spd="slow">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30"/>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30"/>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2955D56F-A50F-4FCB-8924-03E33BCD6359}" type="slidenum">
              <a:rPr lang="en-US" altLang="en-US"/>
              <a:pPr/>
              <a:t>‹#›</a:t>
            </a:fld>
            <a:endParaRPr lang="en-US" altLang="en-US"/>
          </a:p>
        </p:txBody>
      </p:sp>
    </p:spTree>
    <p:extLst>
      <p:ext uri="{BB962C8B-B14F-4D97-AF65-F5344CB8AC3E}">
        <p14:creationId xmlns:p14="http://schemas.microsoft.com/office/powerpoint/2010/main" val="3756231023"/>
      </p:ext>
    </p:extLst>
  </p:cSld>
  <p:clrMapOvr>
    <a:overrideClrMapping bg1="dk1" tx1="lt1" bg2="dk2" tx2="lt2" accent1="accent1" accent2="accent2" accent3="accent3" accent4="accent4" accent5="accent5" accent6="accent6" hlink="hlink" folHlink="folHlink"/>
  </p:clrMapOvr>
  <p:transition spd="slow">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6"/>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6" y="1444296"/>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lstStyle>
          <a:p>
            <a:fld id="{9DFA713E-FA2C-4B5A-B8D3-2A3DD254515C}" type="slidenum">
              <a:rPr lang="en-US" altLang="en-US"/>
              <a:pPr/>
              <a:t>‹#›</a:t>
            </a:fld>
            <a:endParaRPr lang="en-US" altLang="en-US"/>
          </a:p>
        </p:txBody>
      </p:sp>
    </p:spTree>
    <p:extLst>
      <p:ext uri="{BB962C8B-B14F-4D97-AF65-F5344CB8AC3E}">
        <p14:creationId xmlns:p14="http://schemas.microsoft.com/office/powerpoint/2010/main" val="4128839589"/>
      </p:ext>
    </p:extLst>
  </p:cSld>
  <p:clrMapOvr>
    <a:overrideClrMapping bg1="lt1" tx1="dk1" bg2="lt2" tx2="dk2" accent1="accent1" accent2="accent2" accent3="accent3" accent4="accent4" accent5="accent5" accent6="accent6" hlink="hlink" folHlink="folHlink"/>
  </p:clrMapOvr>
  <p:transition spd="slow">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lstStyle>
          <a:p>
            <a:fld id="{B5C08268-070B-434F-A1E9-1E9F59332E0F}" type="slidenum">
              <a:rPr lang="en-US" altLang="en-US"/>
              <a:pPr/>
              <a:t>‹#›</a:t>
            </a:fld>
            <a:endParaRPr lang="en-US" altLang="en-US"/>
          </a:p>
        </p:txBody>
      </p:sp>
    </p:spTree>
    <p:extLst>
      <p:ext uri="{BB962C8B-B14F-4D97-AF65-F5344CB8AC3E}">
        <p14:creationId xmlns:p14="http://schemas.microsoft.com/office/powerpoint/2010/main" val="298987541"/>
      </p:ext>
    </p:extLst>
  </p:cSld>
  <p:clrMapOvr>
    <a:overrideClrMapping bg1="dk1" tx1="lt1" bg2="dk2" tx2="lt2" accent1="accent1" accent2="accent2" accent3="accent3" accent4="accent4" accent5="accent5" accent6="accent6" hlink="hlink" folHlink="folHlink"/>
  </p:clrMapOvr>
  <p:transition spd="slow">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fld id="{B921F6F0-AB5C-4AEE-A5B1-88E0A66A3E9B}" type="slidenum">
              <a:rPr lang="en-US" altLang="en-US"/>
              <a:pPr/>
              <a:t>‹#›</a:t>
            </a:fld>
            <a:endParaRPr lang="en-US" altLang="en-US"/>
          </a:p>
        </p:txBody>
      </p:sp>
    </p:spTree>
    <p:extLst>
      <p:ext uri="{BB962C8B-B14F-4D97-AF65-F5344CB8AC3E}">
        <p14:creationId xmlns:p14="http://schemas.microsoft.com/office/powerpoint/2010/main" val="748569409"/>
      </p:ext>
    </p:extLst>
  </p:cSld>
  <p:clrMapOvr>
    <a:masterClrMapping/>
  </p:clrMapOvr>
  <p:transition spd="slow">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AA906F59-72DC-4036-B9CD-202296387482}" type="slidenum">
              <a:rPr lang="en-US" altLang="en-US"/>
              <a:pPr/>
              <a:t>‹#›</a:t>
            </a:fld>
            <a:endParaRPr lang="en-US" altLang="en-US"/>
          </a:p>
        </p:txBody>
      </p:sp>
    </p:spTree>
    <p:extLst>
      <p:ext uri="{BB962C8B-B14F-4D97-AF65-F5344CB8AC3E}">
        <p14:creationId xmlns:p14="http://schemas.microsoft.com/office/powerpoint/2010/main" val="731354843"/>
      </p:ext>
    </p:extLst>
  </p:cSld>
  <p:clrMapOvr>
    <a:overrideClrMapping bg1="lt1" tx1="dk1" bg2="lt2" tx2="dk2" accent1="accent1" accent2="accent2" accent3="accent3" accent4="accent4" accent5="accent5" accent6="accent6" hlink="hlink" folHlink="folHlink"/>
  </p:clrMapOvr>
  <p:transition spd="slow">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Freeform 4"/>
          <p:cNvSpPr>
            <a:spLocks/>
          </p:cNvSpPr>
          <p:nvPr/>
        </p:nvSpPr>
        <p:spPr bwMode="auto">
          <a:xfrm>
            <a:off x="500064"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latin typeface="Arial" charset="0"/>
            </a:endParaRPr>
          </a:p>
        </p:txBody>
      </p:sp>
      <p:sp>
        <p:nvSpPr>
          <p:cNvPr id="6" name="Freeform 15"/>
          <p:cNvSpPr>
            <a:spLocks/>
          </p:cNvSpPr>
          <p:nvPr/>
        </p:nvSpPr>
        <p:spPr bwMode="auto">
          <a:xfrm>
            <a:off x="485776"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8" name="Straight Connector 7"/>
          <p:cNvCxnSpPr/>
          <p:nvPr/>
        </p:nvCxnSpPr>
        <p:spPr>
          <a:xfrm>
            <a:off x="-9237" y="5787740"/>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defRPr/>
            </a:pPr>
            <a:endParaRPr lang="en-US"/>
          </a:p>
        </p:txBody>
      </p:sp>
      <p:sp>
        <p:nvSpPr>
          <p:cNvPr id="10" name="Chevron 9"/>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1"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lvl1pPr>
          </a:lstStyle>
          <a:p>
            <a:fld id="{7D63FE49-83F5-4487-8C50-95F3ECDBC108}" type="slidenum">
              <a:rPr lang="en-US" altLang="en-US"/>
              <a:pPr/>
              <a:t>‹#›</a:t>
            </a:fld>
            <a:endParaRPr lang="en-US" altLang="en-US"/>
          </a:p>
        </p:txBody>
      </p:sp>
    </p:spTree>
    <p:extLst>
      <p:ext uri="{BB962C8B-B14F-4D97-AF65-F5344CB8AC3E}">
        <p14:creationId xmlns:p14="http://schemas.microsoft.com/office/powerpoint/2010/main" val="543360073"/>
      </p:ext>
    </p:extLst>
  </p:cSld>
  <p:clrMapOvr>
    <a:overrideClrMapping bg1="dk1" tx1="lt1" bg2="dk2" tx2="lt2" accent1="accent1" accent2="accent2" accent3="accent3" accent4="accent4" accent5="accent5" accent6="accent6" hlink="hlink" folHlink="folHlink"/>
  </p:clrMapOvr>
  <p:transition spd="slow">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31"/>
            <a:ext cx="8229600" cy="43860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46A817D0-AA28-4685-B289-BFE6D33B7582}" type="slidenum">
              <a:rPr lang="en-US" altLang="en-US"/>
              <a:pPr/>
              <a:t>‹#›</a:t>
            </a:fld>
            <a:endParaRPr lang="en-US" altLang="en-US"/>
          </a:p>
        </p:txBody>
      </p:sp>
    </p:spTree>
    <p:extLst>
      <p:ext uri="{BB962C8B-B14F-4D97-AF65-F5344CB8AC3E}">
        <p14:creationId xmlns:p14="http://schemas.microsoft.com/office/powerpoint/2010/main" val="2043829462"/>
      </p:ext>
    </p:extLst>
  </p:cSld>
  <p:clrMapOvr>
    <a:masterClrMapping/>
  </p:clrMapOvr>
  <p:transition spd="slow">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2"/>
            <a:ext cx="1777470" cy="559276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D614E688-8E33-4792-8DD5-1DDFF584ABC0}" type="slidenum">
              <a:rPr lang="en-US" altLang="en-US"/>
              <a:pPr/>
              <a:t>‹#›</a:t>
            </a:fld>
            <a:endParaRPr lang="en-US" altLang="en-US"/>
          </a:p>
        </p:txBody>
      </p:sp>
    </p:spTree>
    <p:extLst>
      <p:ext uri="{BB962C8B-B14F-4D97-AF65-F5344CB8AC3E}">
        <p14:creationId xmlns:p14="http://schemas.microsoft.com/office/powerpoint/2010/main" val="4243857646"/>
      </p:ext>
    </p:extLst>
  </p:cSld>
  <p:clrMapOvr>
    <a:masterClrMapping/>
  </p:clrMapOvr>
  <p:transition spd="slow">
    <p:wheel spokes="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500064"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latin typeface="Arial" charset="0"/>
            </a:endParaRPr>
          </a:p>
        </p:txBody>
      </p:sp>
      <p:sp>
        <p:nvSpPr>
          <p:cNvPr id="1027" name="Freeform 11"/>
          <p:cNvSpPr>
            <a:spLocks/>
          </p:cNvSpPr>
          <p:nvPr/>
        </p:nvSpPr>
        <p:spPr bwMode="auto">
          <a:xfrm>
            <a:off x="485776"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15" name="Straight Connector 14"/>
          <p:cNvCxnSpPr/>
          <p:nvPr/>
        </p:nvCxnSpPr>
        <p:spPr>
          <a:xfrm>
            <a:off x="-9237" y="5787740"/>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 name="Date Placeholder 9"/>
          <p:cNvSpPr>
            <a:spLocks noGrp="1"/>
          </p:cNvSpPr>
          <p:nvPr>
            <p:ph type="dt" sz="half" idx="2"/>
          </p:nvPr>
        </p:nvSpPr>
        <p:spPr>
          <a:xfrm>
            <a:off x="6727825" y="6408740"/>
            <a:ext cx="1919288" cy="365125"/>
          </a:xfrm>
          <a:prstGeom prst="rect">
            <a:avLst/>
          </a:prstGeom>
        </p:spPr>
        <p:txBody>
          <a:bodyPr vert="horz" anchor="b"/>
          <a:lstStyle>
            <a:lvl1pPr algn="l" eaLnBrk="1" latinLnBrk="0" hangingPunct="1">
              <a:defRPr kumimoji="0" sz="1000">
                <a:solidFill>
                  <a:schemeClr val="tx1"/>
                </a:solidFill>
                <a:latin typeface="Arial" charset="0"/>
              </a:defRPr>
            </a:lvl1pPr>
            <a:extLst/>
          </a:lstStyle>
          <a:p>
            <a:pPr>
              <a:defRPr/>
            </a:pPr>
            <a:endParaRPr lang="en-US"/>
          </a:p>
        </p:txBody>
      </p:sp>
      <p:sp>
        <p:nvSpPr>
          <p:cNvPr id="22" name="Footer Placeholder 21"/>
          <p:cNvSpPr>
            <a:spLocks noGrp="1"/>
          </p:cNvSpPr>
          <p:nvPr>
            <p:ph type="ftr" sz="quarter" idx="3"/>
          </p:nvPr>
        </p:nvSpPr>
        <p:spPr>
          <a:xfrm>
            <a:off x="4379913" y="6408740"/>
            <a:ext cx="2351087" cy="365125"/>
          </a:xfrm>
          <a:prstGeom prst="rect">
            <a:avLst/>
          </a:prstGeom>
        </p:spPr>
        <p:txBody>
          <a:bodyPr vert="horz" anchor="b"/>
          <a:lstStyle>
            <a:lvl1pPr algn="r" eaLnBrk="1" latinLnBrk="0" hangingPunct="1">
              <a:defRPr kumimoji="0" sz="1000">
                <a:solidFill>
                  <a:schemeClr val="tx1"/>
                </a:solidFill>
                <a:latin typeface="Arial" charset="0"/>
              </a:defRPr>
            </a:lvl1pPr>
            <a:extLst/>
          </a:lstStyle>
          <a:p>
            <a:pPr>
              <a:defRPr/>
            </a:pPr>
            <a:endParaRPr lang="en-US"/>
          </a:p>
        </p:txBody>
      </p:sp>
      <p:sp>
        <p:nvSpPr>
          <p:cNvPr id="18" name="Slide Number Placeholder 17"/>
          <p:cNvSpPr>
            <a:spLocks noGrp="1"/>
          </p:cNvSpPr>
          <p:nvPr>
            <p:ph type="sldNum" sz="quarter" idx="4"/>
          </p:nvPr>
        </p:nvSpPr>
        <p:spPr>
          <a:xfrm>
            <a:off x="8647113" y="6408740"/>
            <a:ext cx="366712" cy="365125"/>
          </a:xfrm>
          <a:prstGeom prst="rect">
            <a:avLst/>
          </a:prstGeom>
        </p:spPr>
        <p:txBody>
          <a:bodyPr vert="horz" wrap="square" lIns="91440" tIns="45720" rIns="91440" bIns="45720" numCol="1" anchor="b" anchorCtr="0" compatLnSpc="1">
            <a:prstTxWarp prst="textNoShape">
              <a:avLst/>
            </a:prstTxWarp>
          </a:bodyPr>
          <a:lstStyle>
            <a:lvl1pPr algn="r">
              <a:defRPr sz="1000"/>
            </a:lvl1pPr>
          </a:lstStyle>
          <a:p>
            <a:fld id="{6381D6FB-68D0-4320-9756-AB58CF60B939}"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923" r:id="rId1"/>
    <p:sldLayoutId id="2147483919" r:id="rId2"/>
    <p:sldLayoutId id="2147483924" r:id="rId3"/>
    <p:sldLayoutId id="2147483925" r:id="rId4"/>
    <p:sldLayoutId id="2147483926" r:id="rId5"/>
    <p:sldLayoutId id="2147483927" r:id="rId6"/>
    <p:sldLayoutId id="2147483920" r:id="rId7"/>
    <p:sldLayoutId id="2147483928" r:id="rId8"/>
    <p:sldLayoutId id="2147483929" r:id="rId9"/>
    <p:sldLayoutId id="2147483921" r:id="rId10"/>
    <p:sldLayoutId id="2147483922" r:id="rId11"/>
  </p:sldLayoutIdLst>
  <p:transition spd="slow">
    <p:wheel spokes="1"/>
  </p:transition>
  <p:hf hdr="0" ftr="0" dt="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200" algn="l" rtl="0" fontAlgn="base">
        <a:spcBef>
          <a:spcPct val="0"/>
        </a:spcBef>
        <a:spcAft>
          <a:spcPct val="0"/>
        </a:spcAft>
        <a:defRPr sz="4100" b="1">
          <a:solidFill>
            <a:schemeClr val="tx2"/>
          </a:solidFill>
          <a:latin typeface="Arial" charset="0"/>
        </a:defRPr>
      </a:lvl6pPr>
      <a:lvl7pPr marL="914400" algn="l" rtl="0" fontAlgn="base">
        <a:spcBef>
          <a:spcPct val="0"/>
        </a:spcBef>
        <a:spcAft>
          <a:spcPct val="0"/>
        </a:spcAft>
        <a:defRPr sz="4100" b="1">
          <a:solidFill>
            <a:schemeClr val="tx2"/>
          </a:solidFill>
          <a:latin typeface="Arial" charset="0"/>
        </a:defRPr>
      </a:lvl7pPr>
      <a:lvl8pPr marL="1371600" algn="l" rtl="0" fontAlgn="base">
        <a:spcBef>
          <a:spcPct val="0"/>
        </a:spcBef>
        <a:spcAft>
          <a:spcPct val="0"/>
        </a:spcAft>
        <a:defRPr sz="4100" b="1">
          <a:solidFill>
            <a:schemeClr val="tx2"/>
          </a:solidFill>
          <a:latin typeface="Arial" charset="0"/>
        </a:defRPr>
      </a:lvl8pPr>
      <a:lvl9pPr marL="1828800" algn="l" rtl="0" fontAlgn="base">
        <a:spcBef>
          <a:spcPct val="0"/>
        </a:spcBef>
        <a:spcAft>
          <a:spcPct val="0"/>
        </a:spcAft>
        <a:defRPr sz="4100" b="1">
          <a:solidFill>
            <a:schemeClr val="tx2"/>
          </a:solidFill>
          <a:latin typeface="Arial"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noAutofit/>
          </a:bodyPr>
          <a:lstStyle/>
          <a:p>
            <a:pPr algn="ctr"/>
            <a:r>
              <a:rPr lang="en-US" dirty="0">
                <a:latin typeface="Arial" panose="020B0604020202020204" pitchFamily="34" charset="0"/>
                <a:cs typeface="Arial" panose="020B0604020202020204" pitchFamily="34" charset="0"/>
              </a:rPr>
              <a:t>RESEARCH METHODS AND TECHNICAL WRITING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BAR 301</a:t>
            </a:r>
          </a:p>
        </p:txBody>
      </p:sp>
      <p:sp>
        <p:nvSpPr>
          <p:cNvPr id="4" name="Subtitle 3"/>
          <p:cNvSpPr>
            <a:spLocks noGrp="1"/>
          </p:cNvSpPr>
          <p:nvPr>
            <p:ph type="subTitle" idx="1"/>
          </p:nvPr>
        </p:nvSpPr>
        <p:spPr/>
        <p:txBody>
          <a:bodyPr/>
          <a:lstStyle/>
          <a:p>
            <a:pPr algn="ctr"/>
            <a:r>
              <a:rPr lang="en-US" sz="3600" dirty="0">
                <a:latin typeface="Arial" panose="020B0604020202020204" pitchFamily="34" charset="0"/>
                <a:cs typeface="Arial" panose="020B0604020202020204" pitchFamily="34" charset="0"/>
              </a:rPr>
              <a:t>WEEK </a:t>
            </a:r>
            <a:r>
              <a:rPr lang="en-US" sz="3600" dirty="0" smtClean="0">
                <a:latin typeface="Arial" panose="020B0604020202020204" pitchFamily="34" charset="0"/>
                <a:cs typeface="Arial" panose="020B0604020202020204" pitchFamily="34" charset="0"/>
              </a:rPr>
              <a:t>12: </a:t>
            </a:r>
            <a:r>
              <a:rPr lang="en-US" sz="3600" dirty="0"/>
              <a:t>DATA ANALYSIS</a:t>
            </a:r>
            <a:endParaRPr lang="en-US" sz="3600" dirty="0">
              <a:latin typeface="Arial" panose="020B0604020202020204" pitchFamily="34" charset="0"/>
              <a:cs typeface="Arial" panose="020B0604020202020204" pitchFamily="34" charset="0"/>
            </a:endParaRPr>
          </a:p>
          <a:p>
            <a:pPr algn="ctr"/>
            <a:r>
              <a:rPr lang="en-US" sz="2400" b="1" dirty="0">
                <a:latin typeface="+mj-lt"/>
                <a:cs typeface="Arial" panose="020B0604020202020204" pitchFamily="34" charset="0"/>
              </a:rPr>
              <a:t>BY </a:t>
            </a:r>
          </a:p>
          <a:p>
            <a:pPr algn="ctr"/>
            <a:r>
              <a:rPr lang="en-US" sz="2400" dirty="0">
                <a:latin typeface="+mj-lt"/>
                <a:cs typeface="Arial" panose="020B0604020202020204" pitchFamily="34" charset="0"/>
              </a:rPr>
              <a:t>Dr. Julius Kahuthia </a:t>
            </a:r>
            <a:r>
              <a:rPr lang="en-US" sz="2400" dirty="0" err="1">
                <a:latin typeface="+mj-lt"/>
                <a:cs typeface="Arial" panose="020B0604020202020204" pitchFamily="34" charset="0"/>
              </a:rPr>
              <a:t>Mwangi</a:t>
            </a:r>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346155615"/>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US" sz="2000" dirty="0">
                <a:latin typeface="Arial" panose="020B0604020202020204" pitchFamily="34" charset="0"/>
                <a:cs typeface="Arial" panose="020B0604020202020204" pitchFamily="34" charset="0"/>
              </a:rPr>
              <a:t>By the end of this lesson, you should be able to;</a:t>
            </a:r>
          </a:p>
          <a:p>
            <a:pPr lvl="0" algn="just">
              <a:lnSpc>
                <a:spcPct val="150000"/>
              </a:lnSpc>
            </a:pPr>
            <a:r>
              <a:rPr lang="en-US" sz="2000" dirty="0">
                <a:latin typeface="Arial" panose="020B0604020202020204" pitchFamily="34" charset="0"/>
                <a:cs typeface="Arial" panose="020B0604020202020204" pitchFamily="34" charset="0"/>
              </a:rPr>
              <a:t>Prepare data for analysis</a:t>
            </a:r>
          </a:p>
          <a:p>
            <a:pPr lvl="0" algn="just">
              <a:lnSpc>
                <a:spcPct val="150000"/>
              </a:lnSpc>
            </a:pPr>
            <a:r>
              <a:rPr lang="en-US" sz="2000" dirty="0">
                <a:latin typeface="Arial" panose="020B0604020202020204" pitchFamily="34" charset="0"/>
                <a:cs typeface="Arial" panose="020B0604020202020204" pitchFamily="34" charset="0"/>
              </a:rPr>
              <a:t>Apply statistical techniques to </a:t>
            </a:r>
            <a:r>
              <a:rPr lang="en-US" sz="2000" dirty="0" err="1">
                <a:latin typeface="Arial" panose="020B0604020202020204" pitchFamily="34" charset="0"/>
                <a:cs typeface="Arial" panose="020B0604020202020204" pitchFamily="34" charset="0"/>
              </a:rPr>
              <a:t>analyse</a:t>
            </a:r>
            <a:r>
              <a:rPr lang="en-US" sz="2000" dirty="0">
                <a:latin typeface="Arial" panose="020B0604020202020204" pitchFamily="34" charset="0"/>
                <a:cs typeface="Arial" panose="020B0604020202020204" pitchFamily="34" charset="0"/>
              </a:rPr>
              <a:t> quantitative data</a:t>
            </a:r>
          </a:p>
          <a:p>
            <a:pPr lvl="0" algn="just">
              <a:lnSpc>
                <a:spcPct val="150000"/>
              </a:lnSpc>
            </a:pPr>
            <a:r>
              <a:rPr lang="en-US" sz="2000" dirty="0">
                <a:latin typeface="Arial" panose="020B0604020202020204" pitchFamily="34" charset="0"/>
                <a:cs typeface="Arial" panose="020B0604020202020204" pitchFamily="34" charset="0"/>
              </a:rPr>
              <a:t>Apply appropriate procedures and techniques to </a:t>
            </a:r>
            <a:r>
              <a:rPr lang="en-US" sz="2000" dirty="0" err="1">
                <a:latin typeface="Arial" panose="020B0604020202020204" pitchFamily="34" charset="0"/>
                <a:cs typeface="Arial" panose="020B0604020202020204" pitchFamily="34" charset="0"/>
              </a:rPr>
              <a:t>analyse</a:t>
            </a:r>
            <a:r>
              <a:rPr lang="en-US" sz="2000" dirty="0">
                <a:latin typeface="Arial" panose="020B0604020202020204" pitchFamily="34" charset="0"/>
                <a:cs typeface="Arial" panose="020B0604020202020204" pitchFamily="34" charset="0"/>
              </a:rPr>
              <a:t> qualitative data</a:t>
            </a:r>
          </a:p>
          <a:p>
            <a:pPr algn="just">
              <a:lnSpc>
                <a:spcPct val="150000"/>
              </a:lnSpc>
            </a:pPr>
            <a:r>
              <a:rPr lang="en-US" sz="2000" dirty="0">
                <a:latin typeface="Arial" panose="020B0604020202020204" pitchFamily="34" charset="0"/>
                <a:cs typeface="Arial" panose="020B0604020202020204" pitchFamily="34" charset="0"/>
              </a:rPr>
              <a:t>Apply computer software packages to </a:t>
            </a:r>
            <a:r>
              <a:rPr lang="en-US" sz="2000" dirty="0" err="1">
                <a:latin typeface="Arial" panose="020B0604020202020204" pitchFamily="34" charset="0"/>
                <a:cs typeface="Arial" panose="020B0604020202020204" pitchFamily="34" charset="0"/>
              </a:rPr>
              <a:t>analyse</a:t>
            </a:r>
            <a:r>
              <a:rPr lang="en-US" sz="2000" dirty="0">
                <a:latin typeface="Arial" panose="020B0604020202020204" pitchFamily="34" charset="0"/>
                <a:cs typeface="Arial" panose="020B0604020202020204" pitchFamily="34" charset="0"/>
              </a:rPr>
              <a:t> data</a:t>
            </a:r>
          </a:p>
        </p:txBody>
      </p:sp>
      <p:sp>
        <p:nvSpPr>
          <p:cNvPr id="3" name="Title 2"/>
          <p:cNvSpPr>
            <a:spLocks noGrp="1"/>
          </p:cNvSpPr>
          <p:nvPr>
            <p:ph type="title"/>
          </p:nvPr>
        </p:nvSpPr>
        <p:spPr/>
        <p:txBody>
          <a:bodyPr>
            <a:normAutofit/>
          </a:bodyPr>
          <a:lstStyle/>
          <a:p>
            <a:r>
              <a:rPr lang="en-US" sz="4000" dirty="0">
                <a:latin typeface="Arial" panose="020B0604020202020204" pitchFamily="34" charset="0"/>
                <a:cs typeface="Arial" panose="020B0604020202020204" pitchFamily="34" charset="0"/>
              </a:rPr>
              <a:t>Expected Learning Outcomes</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a:t>
            </a:fld>
            <a:endParaRPr lang="en-US" altLang="en-US"/>
          </a:p>
        </p:txBody>
      </p:sp>
    </p:spTree>
    <p:extLst>
      <p:ext uri="{BB962C8B-B14F-4D97-AF65-F5344CB8AC3E}">
        <p14:creationId xmlns:p14="http://schemas.microsoft.com/office/powerpoint/2010/main" val="967391445"/>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Introduction to Data Analysis.</a:t>
            </a:r>
          </a:p>
          <a:p>
            <a:r>
              <a:rPr lang="en-GB" dirty="0" smtClean="0"/>
              <a:t>Data Cleaning Or Data Scrubbing</a:t>
            </a:r>
            <a:endParaRPr lang="en-US" dirty="0" smtClean="0"/>
          </a:p>
          <a:p>
            <a:r>
              <a:rPr lang="en-GB" dirty="0" smtClean="0"/>
              <a:t>Analysing Quantitative Data</a:t>
            </a:r>
          </a:p>
          <a:p>
            <a:r>
              <a:rPr lang="en-GB" dirty="0" smtClean="0"/>
              <a:t>Descriptive Data Analysis</a:t>
            </a:r>
          </a:p>
          <a:p>
            <a:r>
              <a:rPr lang="en-US" dirty="0" smtClean="0"/>
              <a:t>Inferential Data Analysis/Inferential </a:t>
            </a:r>
            <a:r>
              <a:rPr lang="en-US" dirty="0"/>
              <a:t>Statistics</a:t>
            </a:r>
          </a:p>
        </p:txBody>
      </p:sp>
      <p:sp>
        <p:nvSpPr>
          <p:cNvPr id="3" name="Title 2"/>
          <p:cNvSpPr>
            <a:spLocks noGrp="1"/>
          </p:cNvSpPr>
          <p:nvPr>
            <p:ph type="title"/>
          </p:nvPr>
        </p:nvSpPr>
        <p:spPr/>
        <p:txBody>
          <a:bodyPr/>
          <a:lstStyle/>
          <a:p>
            <a:r>
              <a:rPr lang="en-US" dirty="0" smtClean="0"/>
              <a:t>Part one</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a:t>
            </a:fld>
            <a:endParaRPr lang="en-US" altLang="en-US"/>
          </a:p>
        </p:txBody>
      </p:sp>
    </p:spTree>
    <p:extLst>
      <p:ext uri="{BB962C8B-B14F-4D97-AF65-F5344CB8AC3E}">
        <p14:creationId xmlns:p14="http://schemas.microsoft.com/office/powerpoint/2010/main" val="2944332355"/>
      </p:ext>
    </p:extLst>
  </p:cSld>
  <p:clrMapOvr>
    <a:masterClrMapping/>
  </p:clrMapOvr>
  <mc:AlternateContent xmlns:mc="http://schemas.openxmlformats.org/markup-compatibility/2006" xmlns:p14="http://schemas.microsoft.com/office/powerpoint/2010/main">
    <mc:Choice Requires="p14">
      <p:transition spd="slow" p14:dur="4000">
        <p:blinds dir="vert"/>
      </p:transition>
    </mc:Choice>
    <mc:Fallback xmlns="">
      <p:transition spd="slow">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a:latin typeface="Arial" panose="020B0604020202020204" pitchFamily="34" charset="0"/>
                <a:cs typeface="Arial" panose="020B0604020202020204" pitchFamily="34" charset="0"/>
              </a:rPr>
              <a:t>Data analysis is a practice in which raw data is ordered and organized so that useful information can be extracted from it.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involves inspecting, cleaning, transforming, and modelling data with the goal of highlighting useful information, suggesting conclusions, and supporting decision making. </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Introduction to Data Analysis</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a:t>
            </a:fld>
            <a:endParaRPr lang="en-US" altLang="en-US"/>
          </a:p>
        </p:txBody>
      </p:sp>
    </p:spTree>
    <p:extLst>
      <p:ext uri="{BB962C8B-B14F-4D97-AF65-F5344CB8AC3E}">
        <p14:creationId xmlns:p14="http://schemas.microsoft.com/office/powerpoint/2010/main" val="129840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smtClean="0">
                <a:latin typeface="Arial" panose="020B0604020202020204" pitchFamily="34" charset="0"/>
                <a:cs typeface="Arial" panose="020B0604020202020204" pitchFamily="34" charset="0"/>
              </a:rPr>
              <a:t>Data </a:t>
            </a:r>
            <a:r>
              <a:rPr lang="en-GB" sz="2000" dirty="0">
                <a:latin typeface="Arial" panose="020B0604020202020204" pitchFamily="34" charset="0"/>
                <a:cs typeface="Arial" panose="020B0604020202020204" pitchFamily="34" charset="0"/>
              </a:rPr>
              <a:t>cleaning is an important procedure during which the data are inspected, and erroneous data are -if necessary, preferable, and possible- corrected.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the act of detecting and correcting (or removing) corrupt or inaccurate records from a record set, table, or database.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Data </a:t>
            </a:r>
            <a:r>
              <a:rPr lang="en-GB" sz="2000" dirty="0">
                <a:latin typeface="Arial" panose="020B0604020202020204" pitchFamily="34" charset="0"/>
                <a:cs typeface="Arial" panose="020B0604020202020204" pitchFamily="34" charset="0"/>
              </a:rPr>
              <a:t>cleaning has 3 stages: Screening phase, Diagnosis phase and Treatment </a:t>
            </a:r>
            <a:r>
              <a:rPr lang="en-GB" sz="2000" dirty="0" smtClean="0">
                <a:latin typeface="Arial" panose="020B0604020202020204" pitchFamily="34" charset="0"/>
                <a:cs typeface="Arial" panose="020B0604020202020204" pitchFamily="34" charset="0"/>
              </a:rPr>
              <a:t>phase. </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Data cleaning or data scrubbing</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a:t>
            </a:fld>
            <a:endParaRPr lang="en-US" altLang="en-US"/>
          </a:p>
        </p:txBody>
      </p:sp>
    </p:spTree>
    <p:extLst>
      <p:ext uri="{BB962C8B-B14F-4D97-AF65-F5344CB8AC3E}">
        <p14:creationId xmlns:p14="http://schemas.microsoft.com/office/powerpoint/2010/main" val="769571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000" dirty="0">
                <a:latin typeface="Arial" panose="020B0604020202020204" pitchFamily="34" charset="0"/>
                <a:cs typeface="Arial" panose="020B0604020202020204" pitchFamily="34" charset="0"/>
              </a:rPr>
              <a:t>Examine data for five different kinds of possible errors:</a:t>
            </a:r>
            <a:endParaRPr lang="en-US" sz="2000" dirty="0">
              <a:latin typeface="Arial" panose="020B0604020202020204" pitchFamily="34" charset="0"/>
              <a:cs typeface="Arial" panose="020B0604020202020204" pitchFamily="34" charset="0"/>
            </a:endParaRPr>
          </a:p>
          <a:p>
            <a:pPr marL="566737" lvl="0" indent="-457200" algn="just">
              <a:lnSpc>
                <a:spcPct val="150000"/>
              </a:lnSpc>
              <a:buFont typeface="+mj-lt"/>
              <a:buAutoNum type="arabicPeriod"/>
            </a:pPr>
            <a:r>
              <a:rPr lang="en-GB" sz="2000" b="1" dirty="0">
                <a:latin typeface="Arial" panose="020B0604020202020204" pitchFamily="34" charset="0"/>
                <a:cs typeface="Arial" panose="020B0604020202020204" pitchFamily="34" charset="0"/>
              </a:rPr>
              <a:t>Lack of data</a:t>
            </a:r>
            <a:r>
              <a:rPr lang="en-GB" sz="2000" dirty="0">
                <a:latin typeface="Arial" panose="020B0604020202020204" pitchFamily="34" charset="0"/>
                <a:cs typeface="Arial" panose="020B0604020202020204" pitchFamily="34" charset="0"/>
              </a:rPr>
              <a:t> – Do some questions have far fewer answers than surrounding questions?</a:t>
            </a:r>
            <a:endParaRPr lang="en-US" sz="2000" dirty="0">
              <a:latin typeface="Arial" panose="020B0604020202020204" pitchFamily="34" charset="0"/>
              <a:cs typeface="Arial" panose="020B0604020202020204" pitchFamily="34" charset="0"/>
            </a:endParaRPr>
          </a:p>
          <a:p>
            <a:pPr marL="566737" lvl="0" indent="-457200" algn="just">
              <a:lnSpc>
                <a:spcPct val="150000"/>
              </a:lnSpc>
              <a:buFont typeface="+mj-lt"/>
              <a:buAutoNum type="arabicPeriod"/>
            </a:pPr>
            <a:r>
              <a:rPr lang="en-GB" sz="2000" b="1" dirty="0">
                <a:latin typeface="Arial" panose="020B0604020202020204" pitchFamily="34" charset="0"/>
                <a:cs typeface="Arial" panose="020B0604020202020204" pitchFamily="34" charset="0"/>
              </a:rPr>
              <a:t>Excess of data</a:t>
            </a:r>
            <a:r>
              <a:rPr lang="en-GB" sz="2000" dirty="0">
                <a:latin typeface="Arial" panose="020B0604020202020204" pitchFamily="34" charset="0"/>
                <a:cs typeface="Arial" panose="020B0604020202020204" pitchFamily="34" charset="0"/>
              </a:rPr>
              <a:t> – Are there duplicate responses?</a:t>
            </a:r>
            <a:endParaRPr lang="en-US" sz="2000" dirty="0">
              <a:latin typeface="Arial" panose="020B0604020202020204" pitchFamily="34" charset="0"/>
              <a:cs typeface="Arial" panose="020B0604020202020204" pitchFamily="34" charset="0"/>
            </a:endParaRPr>
          </a:p>
          <a:p>
            <a:pPr marL="566737" lvl="0" indent="-457200" algn="just">
              <a:lnSpc>
                <a:spcPct val="150000"/>
              </a:lnSpc>
              <a:buFont typeface="+mj-lt"/>
              <a:buAutoNum type="arabicPeriod"/>
            </a:pPr>
            <a:r>
              <a:rPr lang="en-GB" sz="2000" b="1" dirty="0">
                <a:latin typeface="Arial" panose="020B0604020202020204" pitchFamily="34" charset="0"/>
                <a:cs typeface="Arial" panose="020B0604020202020204" pitchFamily="34" charset="0"/>
              </a:rPr>
              <a:t>Outliers/inconsistencies</a:t>
            </a:r>
            <a:r>
              <a:rPr lang="en-GB" sz="2000" dirty="0">
                <a:latin typeface="Arial" panose="020B0604020202020204" pitchFamily="34" charset="0"/>
                <a:cs typeface="Arial" panose="020B0604020202020204" pitchFamily="34" charset="0"/>
              </a:rPr>
              <a:t> – Are there values that are so far beyond the typical that they seem potentially erroneous?</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smtClean="0"/>
              <a:t>Screening </a:t>
            </a:r>
            <a:r>
              <a:rPr lang="en-GB" dirty="0"/>
              <a:t>Phase</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6</a:t>
            </a:fld>
            <a:endParaRPr lang="en-US" altLang="en-US"/>
          </a:p>
        </p:txBody>
      </p:sp>
    </p:spTree>
    <p:extLst>
      <p:ext uri="{BB962C8B-B14F-4D97-AF65-F5344CB8AC3E}">
        <p14:creationId xmlns:p14="http://schemas.microsoft.com/office/powerpoint/2010/main" val="5588813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566737" lvl="0" indent="-457200" algn="just">
              <a:lnSpc>
                <a:spcPct val="150000"/>
              </a:lnSpc>
              <a:buFont typeface="+mj-lt"/>
              <a:buAutoNum type="arabicPeriod" startAt="4"/>
            </a:pPr>
            <a:r>
              <a:rPr lang="en-GB" sz="2000" b="1" dirty="0" smtClean="0">
                <a:latin typeface="Arial" panose="020B0604020202020204" pitchFamily="34" charset="0"/>
                <a:cs typeface="Arial" panose="020B0604020202020204" pitchFamily="34" charset="0"/>
              </a:rPr>
              <a:t>Strange </a:t>
            </a:r>
            <a:r>
              <a:rPr lang="en-GB" sz="2000" b="1" dirty="0">
                <a:latin typeface="Arial" panose="020B0604020202020204" pitchFamily="34" charset="0"/>
                <a:cs typeface="Arial" panose="020B0604020202020204" pitchFamily="34" charset="0"/>
              </a:rPr>
              <a:t>patterns</a:t>
            </a:r>
            <a:r>
              <a:rPr lang="en-GB" sz="2000" dirty="0">
                <a:latin typeface="Arial" panose="020B0604020202020204" pitchFamily="34" charset="0"/>
                <a:cs typeface="Arial" panose="020B0604020202020204" pitchFamily="34" charset="0"/>
              </a:rPr>
              <a:t> – Are there patterns that imply cheating rather than honest answers? For instance, does a respondent alternate between ratings of 4 and 5 on every other topic in a matrix question?</a:t>
            </a:r>
            <a:endParaRPr lang="en-US" sz="2000" dirty="0">
              <a:latin typeface="Arial" panose="020B0604020202020204" pitchFamily="34" charset="0"/>
              <a:cs typeface="Arial" panose="020B0604020202020204" pitchFamily="34" charset="0"/>
            </a:endParaRPr>
          </a:p>
          <a:p>
            <a:pPr marL="566737" lvl="0" indent="-457200" algn="just">
              <a:lnSpc>
                <a:spcPct val="150000"/>
              </a:lnSpc>
              <a:buFont typeface="+mj-lt"/>
              <a:buAutoNum type="arabicPeriod" startAt="4"/>
            </a:pPr>
            <a:r>
              <a:rPr lang="en-GB" sz="2000" b="1" dirty="0">
                <a:latin typeface="Arial" panose="020B0604020202020204" pitchFamily="34" charset="0"/>
                <a:cs typeface="Arial" panose="020B0604020202020204" pitchFamily="34" charset="0"/>
              </a:rPr>
              <a:t>Suspect analysis results</a:t>
            </a:r>
            <a:r>
              <a:rPr lang="en-GB" sz="2000" dirty="0">
                <a:latin typeface="Arial" panose="020B0604020202020204" pitchFamily="34" charset="0"/>
                <a:cs typeface="Arial" panose="020B0604020202020204" pitchFamily="34" charset="0"/>
              </a:rPr>
              <a:t> – Do the answers to some questions seem counterintuitive or extremely unlikely</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smtClean="0"/>
              <a:t>Screening </a:t>
            </a:r>
            <a:r>
              <a:rPr lang="en-GB" dirty="0"/>
              <a:t>Phase</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7</a:t>
            </a:fld>
            <a:endParaRPr lang="en-US" altLang="en-US"/>
          </a:p>
        </p:txBody>
      </p:sp>
    </p:spTree>
    <p:extLst>
      <p:ext uri="{BB962C8B-B14F-4D97-AF65-F5344CB8AC3E}">
        <p14:creationId xmlns:p14="http://schemas.microsoft.com/office/powerpoint/2010/main" val="3417152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smtClean="0">
                <a:latin typeface="Arial" panose="020B0604020202020204" pitchFamily="34" charset="0"/>
                <a:cs typeface="Arial" panose="020B0604020202020204" pitchFamily="34" charset="0"/>
              </a:rPr>
              <a:t>From </a:t>
            </a:r>
            <a:r>
              <a:rPr lang="en-GB" sz="2000" dirty="0">
                <a:latin typeface="Arial" panose="020B0604020202020204" pitchFamily="34" charset="0"/>
                <a:cs typeface="Arial" panose="020B0604020202020204" pitchFamily="34" charset="0"/>
              </a:rPr>
              <a:t>the Screening Phase you have highlighted data that needs investigation.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To </a:t>
            </a:r>
            <a:r>
              <a:rPr lang="en-GB" sz="2000" dirty="0">
                <a:latin typeface="Arial" panose="020B0604020202020204" pitchFamily="34" charset="0"/>
                <a:cs typeface="Arial" panose="020B0604020202020204" pitchFamily="34" charset="0"/>
              </a:rPr>
              <a:t>clarify suspect data, you often must review all of a respondent’s answers to determine if the data makes sense taken in context.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Sometimes </a:t>
            </a:r>
            <a:r>
              <a:rPr lang="en-GB" sz="2000" dirty="0">
                <a:latin typeface="Arial" panose="020B0604020202020204" pitchFamily="34" charset="0"/>
                <a:cs typeface="Arial" panose="020B0604020202020204" pitchFamily="34" charset="0"/>
              </a:rPr>
              <a:t>you must review a cross-section of different respondents’ answers, to identify issues such as a skip pattern that was specified incorrectly</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With this research complete, what is the true nature of the data that you’ve highlighted? The five possible values the authors give</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Diagnosis Phase</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8</a:t>
            </a:fld>
            <a:endParaRPr lang="en-US" altLang="en-US"/>
          </a:p>
        </p:txBody>
      </p:sp>
    </p:spTree>
    <p:extLst>
      <p:ext uri="{BB962C8B-B14F-4D97-AF65-F5344CB8AC3E}">
        <p14:creationId xmlns:p14="http://schemas.microsoft.com/office/powerpoint/2010/main" val="4424074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7513" y="1219200"/>
            <a:ext cx="8229600" cy="4525962"/>
          </a:xfrm>
        </p:spPr>
        <p:txBody>
          <a:bodyPr/>
          <a:lstStyle/>
          <a:p>
            <a:pPr marL="566737" lvl="0" indent="-457200" algn="just">
              <a:lnSpc>
                <a:spcPct val="150000"/>
              </a:lnSpc>
              <a:buFont typeface="+mj-lt"/>
              <a:buAutoNum type="arabicParenR"/>
            </a:pPr>
            <a:r>
              <a:rPr lang="en-GB" sz="2000" b="1" dirty="0" smtClean="0">
                <a:latin typeface="Arial" panose="020B0604020202020204" pitchFamily="34" charset="0"/>
                <a:cs typeface="Arial" panose="020B0604020202020204" pitchFamily="34" charset="0"/>
              </a:rPr>
              <a:t>Missing </a:t>
            </a:r>
            <a:r>
              <a:rPr lang="en-GB" sz="2000" b="1" dirty="0">
                <a:latin typeface="Arial" panose="020B0604020202020204" pitchFamily="34" charset="0"/>
                <a:cs typeface="Arial" panose="020B0604020202020204" pitchFamily="34" charset="0"/>
              </a:rPr>
              <a:t>data</a:t>
            </a:r>
            <a:r>
              <a:rPr lang="en-GB" sz="2000" dirty="0">
                <a:latin typeface="Arial" panose="020B0604020202020204" pitchFamily="34" charset="0"/>
                <a:cs typeface="Arial" panose="020B0604020202020204" pitchFamily="34" charset="0"/>
              </a:rPr>
              <a:t> – Answers omitted by the respondent or questions skipped over</a:t>
            </a:r>
            <a:endParaRPr lang="en-US" sz="2000" dirty="0">
              <a:latin typeface="Arial" panose="020B0604020202020204" pitchFamily="34" charset="0"/>
              <a:cs typeface="Arial" panose="020B0604020202020204" pitchFamily="34" charset="0"/>
            </a:endParaRPr>
          </a:p>
          <a:p>
            <a:pPr marL="566737" lvl="0" indent="-457200" algn="just">
              <a:lnSpc>
                <a:spcPct val="150000"/>
              </a:lnSpc>
              <a:buFont typeface="+mj-lt"/>
              <a:buAutoNum type="arabicParenR"/>
            </a:pPr>
            <a:r>
              <a:rPr lang="en-GB" sz="2000" b="1" dirty="0">
                <a:latin typeface="Arial" panose="020B0604020202020204" pitchFamily="34" charset="0"/>
                <a:cs typeface="Arial" panose="020B0604020202020204" pitchFamily="34" charset="0"/>
              </a:rPr>
              <a:t>Errors</a:t>
            </a:r>
            <a:r>
              <a:rPr lang="en-GB" sz="2000" dirty="0">
                <a:latin typeface="Arial" panose="020B0604020202020204" pitchFamily="34" charset="0"/>
                <a:cs typeface="Arial" panose="020B0604020202020204" pitchFamily="34" charset="0"/>
              </a:rPr>
              <a:t> –Answers that indicate the question was misunderstood</a:t>
            </a:r>
            <a:endParaRPr lang="en-US" sz="2000" dirty="0">
              <a:latin typeface="Arial" panose="020B0604020202020204" pitchFamily="34" charset="0"/>
              <a:cs typeface="Arial" panose="020B0604020202020204" pitchFamily="34" charset="0"/>
            </a:endParaRPr>
          </a:p>
          <a:p>
            <a:pPr marL="566737" lvl="0" indent="-457200" algn="just">
              <a:lnSpc>
                <a:spcPct val="150000"/>
              </a:lnSpc>
              <a:buFont typeface="+mj-lt"/>
              <a:buAutoNum type="arabicParenR"/>
            </a:pPr>
            <a:r>
              <a:rPr lang="en-GB" sz="2000" b="1" dirty="0">
                <a:latin typeface="Arial" panose="020B0604020202020204" pitchFamily="34" charset="0"/>
                <a:cs typeface="Arial" panose="020B0604020202020204" pitchFamily="34" charset="0"/>
              </a:rPr>
              <a:t>True extreme</a:t>
            </a:r>
            <a:r>
              <a:rPr lang="en-GB" sz="2000" dirty="0">
                <a:latin typeface="Arial" panose="020B0604020202020204" pitchFamily="34" charset="0"/>
                <a:cs typeface="Arial" panose="020B0604020202020204" pitchFamily="34" charset="0"/>
              </a:rPr>
              <a:t> – An answer that seems high but can be justified by other answers (e.g., the respondent working 100 hours a week because they work a full-time job and two part-time jobs)</a:t>
            </a:r>
            <a:endParaRPr lang="en-US" sz="2000" dirty="0">
              <a:latin typeface="Arial" panose="020B0604020202020204" pitchFamily="34" charset="0"/>
              <a:cs typeface="Arial" panose="020B0604020202020204" pitchFamily="34" charset="0"/>
            </a:endParaRPr>
          </a:p>
          <a:p>
            <a:pPr marL="566737" lvl="0" indent="-457200" algn="just">
              <a:lnSpc>
                <a:spcPct val="150000"/>
              </a:lnSpc>
              <a:buFont typeface="+mj-lt"/>
              <a:buAutoNum type="arabicParenR"/>
            </a:pPr>
            <a:r>
              <a:rPr lang="en-GB" sz="2000" b="1" dirty="0">
                <a:latin typeface="Arial" panose="020B0604020202020204" pitchFamily="34" charset="0"/>
                <a:cs typeface="Arial" panose="020B0604020202020204" pitchFamily="34" charset="0"/>
              </a:rPr>
              <a:t>True normal</a:t>
            </a:r>
            <a:r>
              <a:rPr lang="en-GB" sz="2000" dirty="0">
                <a:latin typeface="Arial" panose="020B0604020202020204" pitchFamily="34" charset="0"/>
                <a:cs typeface="Arial" panose="020B0604020202020204" pitchFamily="34" charset="0"/>
              </a:rPr>
              <a:t> – A valid answer</a:t>
            </a:r>
            <a:endParaRPr lang="en-US" sz="2000" dirty="0">
              <a:latin typeface="Arial" panose="020B0604020202020204" pitchFamily="34" charset="0"/>
              <a:cs typeface="Arial" panose="020B0604020202020204" pitchFamily="34" charset="0"/>
            </a:endParaRPr>
          </a:p>
          <a:p>
            <a:pPr marL="566737" lvl="0" indent="-457200" algn="just">
              <a:lnSpc>
                <a:spcPct val="150000"/>
              </a:lnSpc>
              <a:buFont typeface="+mj-lt"/>
              <a:buAutoNum type="arabicParenR"/>
            </a:pPr>
            <a:r>
              <a:rPr lang="en-GB" sz="2000" b="1" dirty="0">
                <a:latin typeface="Arial" panose="020B0604020202020204" pitchFamily="34" charset="0"/>
                <a:cs typeface="Arial" panose="020B0604020202020204" pitchFamily="34" charset="0"/>
              </a:rPr>
              <a:t>No diagnosis, still suspect</a:t>
            </a:r>
            <a:r>
              <a:rPr lang="en-GB" sz="2000" dirty="0">
                <a:latin typeface="Arial" panose="020B0604020202020204" pitchFamily="34" charset="0"/>
                <a:cs typeface="Arial" panose="020B0604020202020204" pitchFamily="34" charset="0"/>
              </a:rPr>
              <a:t> – The verdict is out on this “idiopathic” data. When it comes time for the Treatment Phase, you may need to make a judgment call on how to treat this data.</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Diagnosis Phase</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9</a:t>
            </a:fld>
            <a:endParaRPr lang="en-US" altLang="en-US"/>
          </a:p>
        </p:txBody>
      </p:sp>
    </p:spTree>
    <p:extLst>
      <p:ext uri="{BB962C8B-B14F-4D97-AF65-F5344CB8AC3E}">
        <p14:creationId xmlns:p14="http://schemas.microsoft.com/office/powerpoint/2010/main" val="783253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smtClean="0">
                <a:latin typeface="Arial" panose="020B0604020202020204" pitchFamily="34" charset="0"/>
                <a:cs typeface="Arial" panose="020B0604020202020204" pitchFamily="34" charset="0"/>
              </a:rPr>
              <a:t>You’ve </a:t>
            </a:r>
            <a:r>
              <a:rPr lang="en-GB" sz="2000" dirty="0">
                <a:latin typeface="Arial" panose="020B0604020202020204" pitchFamily="34" charset="0"/>
                <a:cs typeface="Arial" panose="020B0604020202020204" pitchFamily="34" charset="0"/>
              </a:rPr>
              <a:t>screened the data and tried to come to a verdict on whether suspect data is guilty or innocent.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You </a:t>
            </a:r>
            <a:r>
              <a:rPr lang="en-GB" sz="2000" dirty="0">
                <a:latin typeface="Arial" panose="020B0604020202020204" pitchFamily="34" charset="0"/>
                <a:cs typeface="Arial" panose="020B0604020202020204" pitchFamily="34" charset="0"/>
              </a:rPr>
              <a:t>have three choices for what to do with suspect data:</a:t>
            </a:r>
            <a:endParaRPr lang="en-US" sz="2000" dirty="0">
              <a:latin typeface="Arial" panose="020B0604020202020204" pitchFamily="34" charset="0"/>
              <a:cs typeface="Arial" panose="020B0604020202020204" pitchFamily="34" charset="0"/>
            </a:endParaRPr>
          </a:p>
          <a:p>
            <a:pPr marL="623887" lvl="0" indent="-514350" algn="just">
              <a:lnSpc>
                <a:spcPct val="150000"/>
              </a:lnSpc>
              <a:buFont typeface="+mj-lt"/>
              <a:buAutoNum type="romanUcPeriod"/>
            </a:pPr>
            <a:r>
              <a:rPr lang="en-GB" sz="2000" b="1" dirty="0">
                <a:latin typeface="Arial" panose="020B0604020202020204" pitchFamily="34" charset="0"/>
                <a:cs typeface="Arial" panose="020B0604020202020204" pitchFamily="34" charset="0"/>
              </a:rPr>
              <a:t>Leave it unchanged</a:t>
            </a:r>
            <a:r>
              <a:rPr lang="en-GB" sz="2000" dirty="0">
                <a:latin typeface="Arial" panose="020B0604020202020204" pitchFamily="34" charset="0"/>
                <a:cs typeface="Arial" panose="020B0604020202020204" pitchFamily="34" charset="0"/>
              </a:rPr>
              <a:t> – The most conservative course of action is to accept this data as a valid response and make no change to it. The larger your sample size, the less that one suspect response will affect the analysis; the smaller your sample size, the more difficult the decision</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Treatment Phase</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10</a:t>
            </a:fld>
            <a:endParaRPr lang="en-US" altLang="en-US"/>
          </a:p>
        </p:txBody>
      </p:sp>
    </p:spTree>
    <p:extLst>
      <p:ext uri="{BB962C8B-B14F-4D97-AF65-F5344CB8AC3E}">
        <p14:creationId xmlns:p14="http://schemas.microsoft.com/office/powerpoint/2010/main" val="3812202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623887" lvl="0" indent="-514350" algn="just">
              <a:lnSpc>
                <a:spcPct val="150000"/>
              </a:lnSpc>
              <a:buFont typeface="+mj-lt"/>
              <a:buAutoNum type="romanUcPeriod" startAt="2"/>
            </a:pPr>
            <a:r>
              <a:rPr lang="en-GB" sz="2000" b="1" dirty="0" smtClean="0">
                <a:latin typeface="Arial" panose="020B0604020202020204" pitchFamily="34" charset="0"/>
                <a:cs typeface="Arial" panose="020B0604020202020204" pitchFamily="34" charset="0"/>
              </a:rPr>
              <a:t>Correct </a:t>
            </a:r>
            <a:r>
              <a:rPr lang="en-GB" sz="2000" b="1" dirty="0">
                <a:latin typeface="Arial" panose="020B0604020202020204" pitchFamily="34" charset="0"/>
                <a:cs typeface="Arial" panose="020B0604020202020204" pitchFamily="34" charset="0"/>
              </a:rPr>
              <a:t>the data</a:t>
            </a:r>
            <a:r>
              <a:rPr lang="en-GB" sz="2000" dirty="0">
                <a:latin typeface="Arial" panose="020B0604020202020204" pitchFamily="34" charset="0"/>
                <a:cs typeface="Arial" panose="020B0604020202020204" pitchFamily="34" charset="0"/>
              </a:rPr>
              <a:t> – If the respondent’s original intent can be determined, then fix their answer. For instance, perhaps it is clear from the respondent’s explanation for their ratings that they reversed the scale in their minds; you can invert each of their answers to this question to correct the issue. </a:t>
            </a:r>
            <a:endParaRPr lang="en-US" sz="2000" dirty="0">
              <a:latin typeface="Arial" panose="020B0604020202020204" pitchFamily="34" charset="0"/>
              <a:cs typeface="Arial" panose="020B0604020202020204" pitchFamily="34" charset="0"/>
            </a:endParaRPr>
          </a:p>
          <a:p>
            <a:pPr marL="623887" lvl="0" indent="-514350" algn="just">
              <a:lnSpc>
                <a:spcPct val="150000"/>
              </a:lnSpc>
              <a:buFont typeface="+mj-lt"/>
              <a:buAutoNum type="romanUcPeriod" startAt="2"/>
            </a:pPr>
            <a:r>
              <a:rPr lang="en-GB" sz="2000" b="1" dirty="0">
                <a:latin typeface="Arial" panose="020B0604020202020204" pitchFamily="34" charset="0"/>
                <a:cs typeface="Arial" panose="020B0604020202020204" pitchFamily="34" charset="0"/>
              </a:rPr>
              <a:t>Delete the data</a:t>
            </a:r>
            <a:r>
              <a:rPr lang="en-GB" sz="2000" dirty="0">
                <a:latin typeface="Arial" panose="020B0604020202020204" pitchFamily="34" charset="0"/>
                <a:cs typeface="Arial" panose="020B0604020202020204" pitchFamily="34" charset="0"/>
              </a:rPr>
              <a:t> – The data seems illogical and the value is so far from the norm that it will affect descriptive or inferential statistics. What to do? Delete just this response or delete the entire record? </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Treatment Phase</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11</a:t>
            </a:fld>
            <a:endParaRPr lang="en-US" altLang="en-US"/>
          </a:p>
        </p:txBody>
      </p:sp>
    </p:spTree>
    <p:extLst>
      <p:ext uri="{BB962C8B-B14F-4D97-AF65-F5344CB8AC3E}">
        <p14:creationId xmlns:p14="http://schemas.microsoft.com/office/powerpoint/2010/main" val="26962773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a:latin typeface="Arial" panose="020B0604020202020204" pitchFamily="34" charset="0"/>
                <a:cs typeface="Arial" panose="020B0604020202020204" pitchFamily="34" charset="0"/>
              </a:rPr>
              <a:t>This is the process of presenting and interpreting numerical data.</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‘Results’ section of papers including quantitative data analysis often contain descriptive statistics and inferential statistics.</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Descriptive </a:t>
            </a:r>
            <a:r>
              <a:rPr lang="en-GB" sz="2000" dirty="0">
                <a:latin typeface="Arial" panose="020B0604020202020204" pitchFamily="34" charset="0"/>
                <a:cs typeface="Arial" panose="020B0604020202020204" pitchFamily="34" charset="0"/>
              </a:rPr>
              <a:t>statistics include measures of central tendency (averages - mean, median and mode) and measures of variability from the average (range and standard deviation). These give the reader a 'picture' of the data collected and used in the research project</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a:effectLst/>
              </a:rPr>
              <a:t>ANALYSING QUANTITATIVE </a:t>
            </a:r>
            <a:r>
              <a:rPr lang="en-GB" dirty="0" smtClean="0">
                <a:effectLst/>
              </a:rPr>
              <a:t>DATA</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12</a:t>
            </a:fld>
            <a:endParaRPr lang="en-US" altLang="en-US"/>
          </a:p>
        </p:txBody>
      </p:sp>
    </p:spTree>
    <p:extLst>
      <p:ext uri="{BB962C8B-B14F-4D97-AF65-F5344CB8AC3E}">
        <p14:creationId xmlns:p14="http://schemas.microsoft.com/office/powerpoint/2010/main" val="1850286143"/>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smtClean="0">
                <a:latin typeface="Arial" panose="020B0604020202020204" pitchFamily="34" charset="0"/>
                <a:cs typeface="Arial" panose="020B0604020202020204" pitchFamily="34" charset="0"/>
              </a:rPr>
              <a:t>Inferential </a:t>
            </a:r>
            <a:r>
              <a:rPr lang="en-GB" sz="2000" dirty="0">
                <a:latin typeface="Arial" panose="020B0604020202020204" pitchFamily="34" charset="0"/>
                <a:cs typeface="Arial" panose="020B0604020202020204" pitchFamily="34" charset="0"/>
              </a:rPr>
              <a:t>statistics are the outcomes of statistical tests, helping deductions to be made from the data collected, to test hypotheses set and relating findings from the sample to the population.</a:t>
            </a:r>
            <a:endParaRPr lang="en-US" sz="2000" dirty="0">
              <a:latin typeface="Arial" panose="020B0604020202020204" pitchFamily="34" charset="0"/>
              <a:cs typeface="Arial" panose="020B0604020202020204" pitchFamily="34" charset="0"/>
            </a:endParaRPr>
          </a:p>
          <a:p>
            <a:pPr algn="just">
              <a:lnSpc>
                <a:spcPct val="150000"/>
              </a:lnSpc>
            </a:pP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Research that follows the positivistic paradigm (way of thinking) will usually be quantitative, requiring some form of statistical analysis.</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a:effectLst/>
              </a:rPr>
              <a:t>ANALYSING QUANTITATIVE </a:t>
            </a:r>
            <a:r>
              <a:rPr lang="en-GB" dirty="0" smtClean="0">
                <a:effectLst/>
              </a:rPr>
              <a:t>DATA</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13</a:t>
            </a:fld>
            <a:endParaRPr lang="en-US" altLang="en-US"/>
          </a:p>
        </p:txBody>
      </p:sp>
    </p:spTree>
    <p:extLst>
      <p:ext uri="{BB962C8B-B14F-4D97-AF65-F5344CB8AC3E}">
        <p14:creationId xmlns:p14="http://schemas.microsoft.com/office/powerpoint/2010/main" val="2322532935"/>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researcher should note the following;</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a. Ensure that the data was collected with quantitative analysis in mind.</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b. Ensure that you (the researcher) have knowledge of statistical techniques and that you appreciate when to use them.</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Pre- analysis considerations</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14</a:t>
            </a:fld>
            <a:endParaRPr lang="en-US" altLang="en-US"/>
          </a:p>
        </p:txBody>
      </p:sp>
    </p:spTree>
    <p:extLst>
      <p:ext uri="{BB962C8B-B14F-4D97-AF65-F5344CB8AC3E}">
        <p14:creationId xmlns:p14="http://schemas.microsoft.com/office/powerpoint/2010/main" val="2671795944"/>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000" dirty="0" smtClean="0">
                <a:latin typeface="Arial" panose="020B0604020202020204" pitchFamily="34" charset="0"/>
                <a:cs typeface="Arial" panose="020B0604020202020204" pitchFamily="34" charset="0"/>
              </a:rPr>
              <a:t>a</a:t>
            </a:r>
            <a:r>
              <a:rPr lang="en-GB" sz="2000" dirty="0">
                <a:latin typeface="Arial" panose="020B0604020202020204" pitchFamily="34" charset="0"/>
                <a:cs typeface="Arial" panose="020B0604020202020204" pitchFamily="34" charset="0"/>
              </a:rPr>
              <a:t>. Data type - The level of numerical measurement determines the range of statistical tools available for analysis. </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smtClean="0">
                <a:latin typeface="Arial" panose="020B0604020202020204" pitchFamily="34" charset="0"/>
                <a:cs typeface="Arial" panose="020B0604020202020204" pitchFamily="34" charset="0"/>
              </a:rPr>
              <a:t>b</a:t>
            </a:r>
            <a:r>
              <a:rPr lang="en-GB" sz="2000" dirty="0">
                <a:latin typeface="Arial" panose="020B0604020202020204" pitchFamily="34" charset="0"/>
                <a:cs typeface="Arial" panose="020B0604020202020204" pitchFamily="34" charset="0"/>
              </a:rPr>
              <a:t>. The level of precision (accuracy) - The more precise the data collected the greater the range of statistical tools available for analysis</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c. Number of variables - One cannot do regression analysis using one variable. </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smtClean="0">
                <a:latin typeface="Arial" panose="020B0604020202020204" pitchFamily="34" charset="0"/>
                <a:cs typeface="Arial" panose="020B0604020202020204" pitchFamily="34" charset="0"/>
              </a:rPr>
              <a:t>d</a:t>
            </a:r>
            <a:r>
              <a:rPr lang="en-GB" sz="2000" dirty="0">
                <a:latin typeface="Arial" panose="020B0604020202020204" pitchFamily="34" charset="0"/>
                <a:cs typeface="Arial" panose="020B0604020202020204" pitchFamily="34" charset="0"/>
              </a:rPr>
              <a:t>) Whether your variables are related or not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a:t>Post data collection consideration </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15</a:t>
            </a:fld>
            <a:endParaRPr lang="en-US" altLang="en-US"/>
          </a:p>
        </p:txBody>
      </p:sp>
    </p:spTree>
    <p:extLst>
      <p:ext uri="{BB962C8B-B14F-4D97-AF65-F5344CB8AC3E}">
        <p14:creationId xmlns:p14="http://schemas.microsoft.com/office/powerpoint/2010/main" val="1900705452"/>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researcher or analyst must be clear about the data layout that he /she requires.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the same way, the researcher or analyst must be conversant with the use of different layout approaches.</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Data layout</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16</a:t>
            </a:fld>
            <a:endParaRPr lang="en-US" altLang="en-US"/>
          </a:p>
        </p:txBody>
      </p:sp>
    </p:spTree>
    <p:extLst>
      <p:ext uri="{BB962C8B-B14F-4D97-AF65-F5344CB8AC3E}">
        <p14:creationId xmlns:p14="http://schemas.microsoft.com/office/powerpoint/2010/main" val="3187749180"/>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code is an abbreviation (a number or alphabet or a combination of the two) which is assigned by the researcher to every questionnaire, item and response category.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With </a:t>
            </a:r>
            <a:r>
              <a:rPr lang="en-GB" sz="2000" dirty="0">
                <a:latin typeface="Arial" panose="020B0604020202020204" pitchFamily="34" charset="0"/>
                <a:cs typeface="Arial" panose="020B0604020202020204" pitchFamily="34" charset="0"/>
              </a:rPr>
              <a:t>a few exceptions, data should be coded using numerical codes and when coding, remember to create a code for missing data. </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Data coding</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17</a:t>
            </a:fld>
            <a:endParaRPr lang="en-US" altLang="en-US"/>
          </a:p>
        </p:txBody>
      </p:sp>
    </p:spTree>
    <p:extLst>
      <p:ext uri="{BB962C8B-B14F-4D97-AF65-F5344CB8AC3E}">
        <p14:creationId xmlns:p14="http://schemas.microsoft.com/office/powerpoint/2010/main" val="1007410406"/>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000" dirty="0" smtClean="0">
                <a:latin typeface="Arial" panose="020B0604020202020204" pitchFamily="34" charset="0"/>
                <a:cs typeface="Arial" panose="020B0604020202020204" pitchFamily="34" charset="0"/>
              </a:rPr>
              <a:t>There </a:t>
            </a:r>
            <a:r>
              <a:rPr lang="en-GB" sz="2000" dirty="0">
                <a:latin typeface="Arial" panose="020B0604020202020204" pitchFamily="34" charset="0"/>
                <a:cs typeface="Arial" panose="020B0604020202020204" pitchFamily="34" charset="0"/>
              </a:rPr>
              <a:t>are two ways in which we can analyse quantitative data:-</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1. Descriptive/Exploratory data analysis- here we use descriptive data.</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2. Inferential/confirmatory data analysis- This uses inferential data.</a:t>
            </a:r>
            <a:endParaRPr lang="en-US" sz="2000" dirty="0">
              <a:latin typeface="Arial" panose="020B0604020202020204" pitchFamily="34" charset="0"/>
              <a:cs typeface="Arial" panose="020B0604020202020204" pitchFamily="34" charset="0"/>
            </a:endParaRP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a:xfrm>
            <a:off x="457199" y="274638"/>
            <a:ext cx="7543801" cy="1143000"/>
          </a:xfrm>
        </p:spPr>
        <p:txBody>
          <a:bodyPr>
            <a:normAutofit fontScale="90000"/>
          </a:bodyPr>
          <a:lstStyle/>
          <a:p>
            <a:r>
              <a:rPr lang="en-GB" dirty="0">
                <a:latin typeface="Arial" panose="020B0604020202020204" pitchFamily="34" charset="0"/>
                <a:cs typeface="Arial" panose="020B0604020202020204" pitchFamily="34" charset="0"/>
              </a:rPr>
              <a:t>Approaches Quantitative Data analysis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18</a:t>
            </a:fld>
            <a:endParaRPr lang="en-US" altLang="en-US"/>
          </a:p>
        </p:txBody>
      </p:sp>
    </p:spTree>
    <p:extLst>
      <p:ext uri="{BB962C8B-B14F-4D97-AF65-F5344CB8AC3E}">
        <p14:creationId xmlns:p14="http://schemas.microsoft.com/office/powerpoint/2010/main" val="2491664223"/>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describes or displays data through tables, charts, graphs, pictograms and it also summarises data using different types of analyses/techniques like frequency counts, descriptive statistics (mean, standard deviation, median), normality (skewness, kurtosis, frequency diagrams, histograms, normal probability plots) and associations (correlations, scatter plots).</a:t>
            </a:r>
            <a:endParaRPr lang="en-US" sz="2000" dirty="0">
              <a:latin typeface="Arial" panose="020B0604020202020204" pitchFamily="34" charset="0"/>
              <a:cs typeface="Arial" panose="020B0604020202020204" pitchFamily="34" charset="0"/>
            </a:endParaRP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GB" sz="4000" dirty="0"/>
              <a:t>Descriptive Data Analysis</a:t>
            </a:r>
            <a:endParaRPr lang="en-US" sz="4000"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19</a:t>
            </a:fld>
            <a:endParaRPr lang="en-US" altLang="en-US"/>
          </a:p>
        </p:txBody>
      </p:sp>
    </p:spTree>
    <p:extLst>
      <p:ext uri="{BB962C8B-B14F-4D97-AF65-F5344CB8AC3E}">
        <p14:creationId xmlns:p14="http://schemas.microsoft.com/office/powerpoint/2010/main" val="3674256633"/>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646040380"/>
              </p:ext>
            </p:extLst>
          </p:nvPr>
        </p:nvGraphicFramePr>
        <p:xfrm>
          <a:off x="457199" y="1432878"/>
          <a:ext cx="8281813" cy="5075689"/>
        </p:xfrm>
        <a:graphic>
          <a:graphicData uri="http://schemas.openxmlformats.org/drawingml/2006/table">
            <a:tbl>
              <a:tblPr firstRow="1" firstCol="1" bandRow="1">
                <a:tableStyleId>{5C22544A-7EE6-4342-B048-85BDC9FD1C3A}</a:tableStyleId>
              </a:tblPr>
              <a:tblGrid>
                <a:gridCol w="228601">
                  <a:extLst>
                    <a:ext uri="{9D8B030D-6E8A-4147-A177-3AD203B41FA5}">
                      <a16:colId xmlns:a16="http://schemas.microsoft.com/office/drawing/2014/main" val="2480684884"/>
                    </a:ext>
                  </a:extLst>
                </a:gridCol>
                <a:gridCol w="3393001">
                  <a:extLst>
                    <a:ext uri="{9D8B030D-6E8A-4147-A177-3AD203B41FA5}">
                      <a16:colId xmlns:a16="http://schemas.microsoft.com/office/drawing/2014/main" val="1244659716"/>
                    </a:ext>
                  </a:extLst>
                </a:gridCol>
                <a:gridCol w="4660211">
                  <a:extLst>
                    <a:ext uri="{9D8B030D-6E8A-4147-A177-3AD203B41FA5}">
                      <a16:colId xmlns:a16="http://schemas.microsoft.com/office/drawing/2014/main" val="608117512"/>
                    </a:ext>
                  </a:extLst>
                </a:gridCol>
              </a:tblGrid>
              <a:tr h="348015">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Statistical tool</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What it measures</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extLst>
                  <a:ext uri="{0D108BD9-81ED-4DB2-BD59-A6C34878D82A}">
                    <a16:rowId xmlns:a16="http://schemas.microsoft.com/office/drawing/2014/main" val="1412045237"/>
                  </a:ext>
                </a:extLst>
              </a:tr>
              <a:tr h="2029107">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A</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Measures of Central Tendency</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Measures of Central Tendency provide you With information about How your results are grouped.</a:t>
                      </a:r>
                    </a:p>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The central tendency of a distribution is its middle—the point around which the scores in the distribution tend to cluster.</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extLst>
                  <a:ext uri="{0D108BD9-81ED-4DB2-BD59-A6C34878D82A}">
                    <a16:rowId xmlns:a16="http://schemas.microsoft.com/office/drawing/2014/main" val="634665152"/>
                  </a:ext>
                </a:extLst>
              </a:tr>
              <a:tr h="609600">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1</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Mean (represented by M or μ)</a:t>
                      </a:r>
                    </a:p>
                    <a:p>
                      <a:pPr marL="0" marR="0">
                        <a:lnSpc>
                          <a:spcPct val="115000"/>
                        </a:lnSpc>
                        <a:spcBef>
                          <a:spcPts val="0"/>
                        </a:spcBef>
                        <a:spcAft>
                          <a:spcPts val="0"/>
                        </a:spcAft>
                      </a:pPr>
                      <a:r>
                        <a:rPr lang="af-ZA" sz="1800" dirty="0">
                          <a:effectLst/>
                          <a:latin typeface="Arial" panose="020B0604020202020204" pitchFamily="34" charset="0"/>
                          <a:cs typeface="Arial" panose="020B0604020202020204" pitchFamily="34" charset="0"/>
                        </a:rPr>
                        <a:t> </a:t>
                      </a:r>
                      <a:endParaRPr lang="en-US" sz="1800" dirty="0">
                        <a:effectLst/>
                        <a:latin typeface="Arial" panose="020B0604020202020204" pitchFamily="34" charset="0"/>
                        <a:ea typeface="Times New Roman" panose="02020603050405020304" pitchFamily="18"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It is the average measure,</a:t>
                      </a:r>
                    </a:p>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extLst>
                  <a:ext uri="{0D108BD9-81ED-4DB2-BD59-A6C34878D82A}">
                    <a16:rowId xmlns:a16="http://schemas.microsoft.com/office/drawing/2014/main" val="3497584106"/>
                  </a:ext>
                </a:extLst>
              </a:tr>
              <a:tr h="1371600">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2</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Median (represented by </a:t>
                      </a:r>
                      <a:r>
                        <a:rPr lang="en-US" sz="1800" dirty="0" err="1">
                          <a:effectLst/>
                          <a:latin typeface="Arial" panose="020B0604020202020204" pitchFamily="34" charset="0"/>
                          <a:cs typeface="Arial" panose="020B0604020202020204" pitchFamily="34" charset="0"/>
                        </a:rPr>
                        <a:t>Mdn</a:t>
                      </a:r>
                      <a:r>
                        <a:rPr lang="en-US" sz="1800" dirty="0">
                          <a:effectLst/>
                          <a:latin typeface="Arial" panose="020B0604020202020204" pitchFamily="34" charset="0"/>
                          <a:cs typeface="Arial" panose="020B0604020202020204" pitchFamily="34" charset="0"/>
                        </a:rPr>
                        <a:t>)</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The median is the halfway point of the data. To calculate simply order arrange your values from lowest to highest and see at what value half the data is below, and half is above.</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extLst>
                  <a:ext uri="{0D108BD9-81ED-4DB2-BD59-A6C34878D82A}">
                    <a16:rowId xmlns:a16="http://schemas.microsoft.com/office/drawing/2014/main" val="1939167794"/>
                  </a:ext>
                </a:extLst>
              </a:tr>
              <a:tr h="696031">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3</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Mode</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It is simply the most frequently occurring value in a dataset.</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20787" marR="20787" marT="0" marB="0"/>
                </a:tc>
                <a:extLst>
                  <a:ext uri="{0D108BD9-81ED-4DB2-BD59-A6C34878D82A}">
                    <a16:rowId xmlns:a16="http://schemas.microsoft.com/office/drawing/2014/main" val="158671790"/>
                  </a:ext>
                </a:extLst>
              </a:tr>
            </a:tbl>
          </a:graphicData>
        </a:graphic>
      </p:graphicFrame>
      <p:sp>
        <p:nvSpPr>
          <p:cNvPr id="3" name="Title 2"/>
          <p:cNvSpPr>
            <a:spLocks noGrp="1"/>
          </p:cNvSpPr>
          <p:nvPr>
            <p:ph type="title"/>
          </p:nvPr>
        </p:nvSpPr>
        <p:spPr>
          <a:xfrm>
            <a:off x="457199" y="274638"/>
            <a:ext cx="8556625" cy="1143000"/>
          </a:xfrm>
        </p:spPr>
        <p:txBody>
          <a:bodyPr>
            <a:noAutofit/>
          </a:bodyPr>
          <a:lstStyle/>
          <a:p>
            <a:r>
              <a:rPr lang="en-GB" sz="3600" dirty="0" smtClean="0">
                <a:effectLst/>
                <a:latin typeface="Arial" panose="020B0604020202020204" pitchFamily="34" charset="0"/>
                <a:cs typeface="Arial" panose="020B0604020202020204" pitchFamily="34" charset="0"/>
              </a:rPr>
              <a:t>Summary of the </a:t>
            </a:r>
            <a:r>
              <a:rPr lang="en-GB" sz="3600" dirty="0">
                <a:effectLst/>
                <a:latin typeface="Arial" panose="020B0604020202020204" pitchFamily="34" charset="0"/>
                <a:cs typeface="Arial" panose="020B0604020202020204" pitchFamily="34" charset="0"/>
              </a:rPr>
              <a:t>various tools that are used in descriptive data analysis.</a:t>
            </a:r>
            <a:endParaRPr lang="en-US" sz="360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20</a:t>
            </a:fld>
            <a:endParaRPr lang="en-US" altLang="en-US"/>
          </a:p>
        </p:txBody>
      </p:sp>
    </p:spTree>
    <p:extLst>
      <p:ext uri="{BB962C8B-B14F-4D97-AF65-F5344CB8AC3E}">
        <p14:creationId xmlns:p14="http://schemas.microsoft.com/office/powerpoint/2010/main" val="3923506950"/>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199" y="274638"/>
            <a:ext cx="8556625" cy="1143000"/>
          </a:xfrm>
        </p:spPr>
        <p:txBody>
          <a:bodyPr>
            <a:noAutofit/>
          </a:bodyPr>
          <a:lstStyle/>
          <a:p>
            <a:r>
              <a:rPr lang="en-GB" sz="3600" dirty="0" smtClean="0">
                <a:effectLst/>
                <a:latin typeface="Arial" panose="020B0604020202020204" pitchFamily="34" charset="0"/>
                <a:cs typeface="Arial" panose="020B0604020202020204" pitchFamily="34" charset="0"/>
              </a:rPr>
              <a:t>Summary of the </a:t>
            </a:r>
            <a:r>
              <a:rPr lang="en-GB" sz="3600" dirty="0">
                <a:effectLst/>
                <a:latin typeface="Arial" panose="020B0604020202020204" pitchFamily="34" charset="0"/>
                <a:cs typeface="Arial" panose="020B0604020202020204" pitchFamily="34" charset="0"/>
              </a:rPr>
              <a:t>various tools that are used in descriptive data analysis.</a:t>
            </a:r>
            <a:endParaRPr lang="en-US" sz="360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21</a:t>
            </a:fld>
            <a:endParaRPr lang="en-US" altLang="en-US"/>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140584605"/>
              </p:ext>
            </p:extLst>
          </p:nvPr>
        </p:nvGraphicFramePr>
        <p:xfrm>
          <a:off x="431408" y="1460269"/>
          <a:ext cx="8215706" cy="4833763"/>
        </p:xfrm>
        <a:graphic>
          <a:graphicData uri="http://schemas.openxmlformats.org/drawingml/2006/table">
            <a:tbl>
              <a:tblPr firstRow="1" firstCol="1" bandRow="1">
                <a:tableStyleId>{5C22544A-7EE6-4342-B048-85BDC9FD1C3A}</a:tableStyleId>
              </a:tblPr>
              <a:tblGrid>
                <a:gridCol w="259389">
                  <a:extLst>
                    <a:ext uri="{9D8B030D-6E8A-4147-A177-3AD203B41FA5}">
                      <a16:colId xmlns:a16="http://schemas.microsoft.com/office/drawing/2014/main" val="3852552298"/>
                    </a:ext>
                  </a:extLst>
                </a:gridCol>
                <a:gridCol w="1976204">
                  <a:extLst>
                    <a:ext uri="{9D8B030D-6E8A-4147-A177-3AD203B41FA5}">
                      <a16:colId xmlns:a16="http://schemas.microsoft.com/office/drawing/2014/main" val="2738521970"/>
                    </a:ext>
                  </a:extLst>
                </a:gridCol>
                <a:gridCol w="5980113">
                  <a:extLst>
                    <a:ext uri="{9D8B030D-6E8A-4147-A177-3AD203B41FA5}">
                      <a16:colId xmlns:a16="http://schemas.microsoft.com/office/drawing/2014/main" val="1749883327"/>
                    </a:ext>
                  </a:extLst>
                </a:gridCol>
              </a:tblGrid>
              <a:tr h="417211">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Statistical tool</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What it measures</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extLst>
                  <a:ext uri="{0D108BD9-81ED-4DB2-BD59-A6C34878D82A}">
                    <a16:rowId xmlns:a16="http://schemas.microsoft.com/office/drawing/2014/main" val="2646186288"/>
                  </a:ext>
                </a:extLst>
              </a:tr>
              <a:tr h="958331">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B</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Measures of Variability or Spread</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The variability of a distribution is the extent to which the scores vary around their central tendency. Measures of spread will tell us whether the values are clustered around the mean or more spread out.</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extLst>
                  <a:ext uri="{0D108BD9-81ED-4DB2-BD59-A6C34878D82A}">
                    <a16:rowId xmlns:a16="http://schemas.microsoft.com/office/drawing/2014/main" val="1711735600"/>
                  </a:ext>
                </a:extLst>
              </a:tr>
              <a:tr h="958331">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1</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Range</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It is calculated simply by subtracting the lowest score from the highest score. However, this is not the most accurate method as the range can be skewed by outlier values (a very high or very low score).</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extLst>
                  <a:ext uri="{0D108BD9-81ED-4DB2-BD59-A6C34878D82A}">
                    <a16:rowId xmlns:a16="http://schemas.microsoft.com/office/drawing/2014/main" val="2139791845"/>
                  </a:ext>
                </a:extLst>
              </a:tr>
              <a:tr h="1419726">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2</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Interquartile range </a:t>
                      </a:r>
                    </a:p>
                    <a:p>
                      <a:pPr marL="0" marR="0">
                        <a:lnSpc>
                          <a:spcPct val="115000"/>
                        </a:lnSpc>
                        <a:spcBef>
                          <a:spcPts val="0"/>
                        </a:spcBef>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Is less likely to be distorted by outliers, as it is calculated by ordering the sample from highest to lowest, then dividing the sample into four equal quarters. The median is then calculated for each quartile. Subtracting the median of the first quartile from the third quartile obtains the interquartile range.</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extLst>
                  <a:ext uri="{0D108BD9-81ED-4DB2-BD59-A6C34878D82A}">
                    <a16:rowId xmlns:a16="http://schemas.microsoft.com/office/drawing/2014/main" val="200528448"/>
                  </a:ext>
                </a:extLst>
              </a:tr>
            </a:tbl>
          </a:graphicData>
        </a:graphic>
      </p:graphicFrame>
    </p:spTree>
    <p:extLst>
      <p:ext uri="{BB962C8B-B14F-4D97-AF65-F5344CB8AC3E}">
        <p14:creationId xmlns:p14="http://schemas.microsoft.com/office/powerpoint/2010/main" val="3559561687"/>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199" y="274638"/>
            <a:ext cx="8556625" cy="1143000"/>
          </a:xfrm>
        </p:spPr>
        <p:txBody>
          <a:bodyPr>
            <a:noAutofit/>
          </a:bodyPr>
          <a:lstStyle/>
          <a:p>
            <a:r>
              <a:rPr lang="en-GB" sz="3600" dirty="0" smtClean="0">
                <a:effectLst/>
                <a:latin typeface="Arial" panose="020B0604020202020204" pitchFamily="34" charset="0"/>
                <a:cs typeface="Arial" panose="020B0604020202020204" pitchFamily="34" charset="0"/>
              </a:rPr>
              <a:t>Summary of the </a:t>
            </a:r>
            <a:r>
              <a:rPr lang="en-GB" sz="3600" dirty="0">
                <a:effectLst/>
                <a:latin typeface="Arial" panose="020B0604020202020204" pitchFamily="34" charset="0"/>
                <a:cs typeface="Arial" panose="020B0604020202020204" pitchFamily="34" charset="0"/>
              </a:rPr>
              <a:t>various tools that are used in descriptive data analysis.</a:t>
            </a:r>
            <a:endParaRPr lang="en-US" sz="360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22</a:t>
            </a:fld>
            <a:endParaRPr lang="en-US" altLang="en-US"/>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079051881"/>
              </p:ext>
            </p:extLst>
          </p:nvPr>
        </p:nvGraphicFramePr>
        <p:xfrm>
          <a:off x="304800" y="1418810"/>
          <a:ext cx="8342313" cy="5052479"/>
        </p:xfrm>
        <a:graphic>
          <a:graphicData uri="http://schemas.openxmlformats.org/drawingml/2006/table">
            <a:tbl>
              <a:tblPr firstRow="1" firstCol="1" bandRow="1">
                <a:tableStyleId>{5C22544A-7EE6-4342-B048-85BDC9FD1C3A}</a:tableStyleId>
              </a:tblPr>
              <a:tblGrid>
                <a:gridCol w="263386">
                  <a:extLst>
                    <a:ext uri="{9D8B030D-6E8A-4147-A177-3AD203B41FA5}">
                      <a16:colId xmlns:a16="http://schemas.microsoft.com/office/drawing/2014/main" val="3852552298"/>
                    </a:ext>
                  </a:extLst>
                </a:gridCol>
                <a:gridCol w="2006658">
                  <a:extLst>
                    <a:ext uri="{9D8B030D-6E8A-4147-A177-3AD203B41FA5}">
                      <a16:colId xmlns:a16="http://schemas.microsoft.com/office/drawing/2014/main" val="2738521970"/>
                    </a:ext>
                  </a:extLst>
                </a:gridCol>
                <a:gridCol w="6072269">
                  <a:extLst>
                    <a:ext uri="{9D8B030D-6E8A-4147-A177-3AD203B41FA5}">
                      <a16:colId xmlns:a16="http://schemas.microsoft.com/office/drawing/2014/main" val="1749883327"/>
                    </a:ext>
                  </a:extLst>
                </a:gridCol>
              </a:tblGrid>
              <a:tr h="320459">
                <a:tc>
                  <a:txBody>
                    <a:bodyPr/>
                    <a:lstStyle/>
                    <a:p>
                      <a:pPr marL="0" marR="0" algn="just">
                        <a:lnSpc>
                          <a:spcPct val="115000"/>
                        </a:lnSpc>
                        <a:spcBef>
                          <a:spcPts val="0"/>
                        </a:spcBef>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gn="just">
                        <a:lnSpc>
                          <a:spcPct val="115000"/>
                        </a:lnSpc>
                        <a:spcBef>
                          <a:spcPts val="0"/>
                        </a:spcBef>
                        <a:spcAft>
                          <a:spcPts val="0"/>
                        </a:spcAft>
                      </a:pPr>
                      <a:r>
                        <a:rPr lang="en-US" sz="1800">
                          <a:effectLst/>
                          <a:latin typeface="Arial" panose="020B0604020202020204" pitchFamily="34" charset="0"/>
                          <a:cs typeface="Arial" panose="020B0604020202020204" pitchFamily="34" charset="0"/>
                        </a:rPr>
                        <a:t>Statistical tool</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gn="just">
                        <a:lnSpc>
                          <a:spcPct val="115000"/>
                        </a:lnSpc>
                        <a:spcBef>
                          <a:spcPts val="0"/>
                        </a:spcBef>
                        <a:spcAft>
                          <a:spcPts val="0"/>
                        </a:spcAft>
                      </a:pPr>
                      <a:r>
                        <a:rPr lang="en-US" sz="1800">
                          <a:effectLst/>
                          <a:latin typeface="Arial" panose="020B0604020202020204" pitchFamily="34" charset="0"/>
                          <a:cs typeface="Arial" panose="020B0604020202020204" pitchFamily="34" charset="0"/>
                        </a:rPr>
                        <a:t>What it measures</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extLst>
                  <a:ext uri="{0D108BD9-81ED-4DB2-BD59-A6C34878D82A}">
                    <a16:rowId xmlns:a16="http://schemas.microsoft.com/office/drawing/2014/main" val="2646186288"/>
                  </a:ext>
                </a:extLst>
              </a:tr>
              <a:tr h="689638">
                <a:tc>
                  <a:txBody>
                    <a:bodyPr/>
                    <a:lstStyle/>
                    <a:p>
                      <a:pPr marL="0" marR="0" algn="just">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3</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gn="just">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Standard deviation (represented by SD or σ)</a:t>
                      </a:r>
                    </a:p>
                    <a:p>
                      <a:pPr marL="0" marR="0" algn="just">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gn="just">
                        <a:lnSpc>
                          <a:spcPct val="115000"/>
                        </a:lnSpc>
                        <a:spcBef>
                          <a:spcPts val="0"/>
                        </a:spcBef>
                        <a:spcAft>
                          <a:spcPts val="0"/>
                        </a:spcAft>
                      </a:pPr>
                      <a:r>
                        <a:rPr lang="en-US" sz="1800">
                          <a:effectLst/>
                          <a:latin typeface="Arial" panose="020B0604020202020204" pitchFamily="34" charset="0"/>
                          <a:cs typeface="Arial" panose="020B0604020202020204" pitchFamily="34" charset="0"/>
                        </a:rPr>
                        <a:t>A standard deviation is the average distance between the scores and the mean. The higher the standard deviation, the larger the spread. A standard deviation score of 0 indicates that there is no variation of values.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extLst>
                  <a:ext uri="{0D108BD9-81ED-4DB2-BD59-A6C34878D82A}">
                    <a16:rowId xmlns:a16="http://schemas.microsoft.com/office/drawing/2014/main" val="3737706317"/>
                  </a:ext>
                </a:extLst>
              </a:tr>
              <a:tr h="577660">
                <a:tc>
                  <a:txBody>
                    <a:bodyPr/>
                    <a:lstStyle/>
                    <a:p>
                      <a:pPr marL="0" marR="0" algn="just">
                        <a:lnSpc>
                          <a:spcPct val="115000"/>
                        </a:lnSpc>
                        <a:spcBef>
                          <a:spcPts val="0"/>
                        </a:spcBef>
                        <a:spcAft>
                          <a:spcPts val="0"/>
                        </a:spcAft>
                      </a:pPr>
                      <a:r>
                        <a:rPr lang="en-US" sz="1800">
                          <a:effectLst/>
                          <a:latin typeface="Arial" panose="020B0604020202020204" pitchFamily="34" charset="0"/>
                          <a:cs typeface="Arial" panose="020B0604020202020204" pitchFamily="34" charset="0"/>
                        </a:rPr>
                        <a:t>4</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gn="just">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Percentile Ranks </a:t>
                      </a:r>
                    </a:p>
                    <a:p>
                      <a:pPr marL="0" marR="0" algn="just">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gn="just">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The percentile rank of a score is the percentage of scores in the distribution that are lower than that score. </a:t>
                      </a:r>
                    </a:p>
                  </a:txBody>
                  <a:tcPr marL="43408" marR="43408" marT="0" marB="0"/>
                </a:tc>
                <a:extLst>
                  <a:ext uri="{0D108BD9-81ED-4DB2-BD59-A6C34878D82A}">
                    <a16:rowId xmlns:a16="http://schemas.microsoft.com/office/drawing/2014/main" val="85835282"/>
                  </a:ext>
                </a:extLst>
              </a:tr>
              <a:tr h="1634338">
                <a:tc>
                  <a:txBody>
                    <a:bodyPr/>
                    <a:lstStyle/>
                    <a:p>
                      <a:pPr marL="0" marR="0" algn="just">
                        <a:lnSpc>
                          <a:spcPct val="115000"/>
                        </a:lnSpc>
                        <a:spcBef>
                          <a:spcPts val="0"/>
                        </a:spcBef>
                        <a:spcAft>
                          <a:spcPts val="0"/>
                        </a:spcAft>
                      </a:pPr>
                      <a:r>
                        <a:rPr lang="en-US" sz="1800">
                          <a:effectLst/>
                          <a:latin typeface="Arial" panose="020B0604020202020204" pitchFamily="34" charset="0"/>
                          <a:cs typeface="Arial" panose="020B0604020202020204" pitchFamily="34" charset="0"/>
                        </a:rPr>
                        <a:t>5</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gn="just">
                        <a:lnSpc>
                          <a:spcPct val="115000"/>
                        </a:lnSpc>
                        <a:spcBef>
                          <a:spcPts val="0"/>
                        </a:spcBef>
                        <a:spcAft>
                          <a:spcPts val="0"/>
                        </a:spcAft>
                      </a:pPr>
                      <a:r>
                        <a:rPr lang="en-US" sz="1800">
                          <a:effectLst/>
                          <a:latin typeface="Arial" panose="020B0604020202020204" pitchFamily="34" charset="0"/>
                          <a:cs typeface="Arial" panose="020B0604020202020204" pitchFamily="34" charset="0"/>
                        </a:rPr>
                        <a:t>z Scores</a:t>
                      </a:r>
                    </a:p>
                    <a:p>
                      <a:pPr marL="0" marR="0" algn="just">
                        <a:lnSpc>
                          <a:spcPct val="115000"/>
                        </a:lnSpc>
                        <a:spcBef>
                          <a:spcPts val="0"/>
                        </a:spcBef>
                        <a:spcAft>
                          <a:spcPts val="0"/>
                        </a:spcAft>
                      </a:pPr>
                      <a:r>
                        <a:rPr lang="af-ZA" sz="1800">
                          <a:effectLst/>
                          <a:latin typeface="Arial" panose="020B0604020202020204" pitchFamily="34" charset="0"/>
                          <a:cs typeface="Arial" panose="020B0604020202020204" pitchFamily="34" charset="0"/>
                        </a:rPr>
                        <a:t>z = (X−M)/SD</a:t>
                      </a:r>
                      <a:endParaRPr lang="en-US" sz="1800">
                        <a:effectLst/>
                        <a:latin typeface="Arial" panose="020B0604020202020204" pitchFamily="34" charset="0"/>
                        <a:cs typeface="Arial" panose="020B0604020202020204" pitchFamily="34" charset="0"/>
                      </a:endParaRPr>
                    </a:p>
                    <a:p>
                      <a:pPr marL="0" marR="0" algn="just">
                        <a:lnSpc>
                          <a:spcPct val="115000"/>
                        </a:lnSpc>
                        <a:spcBef>
                          <a:spcPts val="0"/>
                        </a:spcBef>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tc>
                  <a:txBody>
                    <a:bodyPr/>
                    <a:lstStyle/>
                    <a:p>
                      <a:pPr marL="0" marR="0" algn="just">
                        <a:lnSpc>
                          <a:spcPct val="115000"/>
                        </a:lnSpc>
                        <a:spcBef>
                          <a:spcPts val="0"/>
                        </a:spcBef>
                        <a:spcAft>
                          <a:spcPts val="0"/>
                        </a:spcAft>
                      </a:pPr>
                      <a:r>
                        <a:rPr lang="en-US" sz="1800" dirty="0">
                          <a:effectLst/>
                          <a:latin typeface="Arial" panose="020B0604020202020204" pitchFamily="34" charset="0"/>
                          <a:cs typeface="Arial" panose="020B0604020202020204" pitchFamily="34" charset="0"/>
                        </a:rPr>
                        <a:t>The z score for a particular individual is the difference between that individual’s score and the mean of the distribution, divided by the standard deviation of the distribution. It indicates how far above or below the mean a raw score is, but it expresses this in terms of the standard deviation. For example, in a distribution of intelligence quotient (IQ) scores with a mean of 100 and a standard deviation of 15, an IQ score of 110 would have a z score of (110 − 100) / 15 = +0.67.</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43408" marR="43408" marT="0" marB="0"/>
                </a:tc>
                <a:extLst>
                  <a:ext uri="{0D108BD9-81ED-4DB2-BD59-A6C34878D82A}">
                    <a16:rowId xmlns:a16="http://schemas.microsoft.com/office/drawing/2014/main" val="2264109891"/>
                  </a:ext>
                </a:extLst>
              </a:tr>
            </a:tbl>
          </a:graphicData>
        </a:graphic>
      </p:graphicFrame>
    </p:spTree>
    <p:extLst>
      <p:ext uri="{BB962C8B-B14F-4D97-AF65-F5344CB8AC3E}">
        <p14:creationId xmlns:p14="http://schemas.microsoft.com/office/powerpoint/2010/main" val="1558322153"/>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199" y="274638"/>
            <a:ext cx="8556625" cy="1143000"/>
          </a:xfrm>
        </p:spPr>
        <p:txBody>
          <a:bodyPr>
            <a:noAutofit/>
          </a:bodyPr>
          <a:lstStyle/>
          <a:p>
            <a:r>
              <a:rPr lang="en-GB" sz="3600" dirty="0" smtClean="0">
                <a:effectLst/>
                <a:latin typeface="Arial" panose="020B0604020202020204" pitchFamily="34" charset="0"/>
                <a:cs typeface="Arial" panose="020B0604020202020204" pitchFamily="34" charset="0"/>
              </a:rPr>
              <a:t>Summary of the </a:t>
            </a:r>
            <a:r>
              <a:rPr lang="en-GB" sz="3600" dirty="0">
                <a:effectLst/>
                <a:latin typeface="Arial" panose="020B0604020202020204" pitchFamily="34" charset="0"/>
                <a:cs typeface="Arial" panose="020B0604020202020204" pitchFamily="34" charset="0"/>
              </a:rPr>
              <a:t>various tools that are used in descriptive data analysis.</a:t>
            </a:r>
            <a:endParaRPr lang="en-US" sz="360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23</a:t>
            </a:fld>
            <a:endParaRPr lang="en-US" alt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67487679"/>
              </p:ext>
            </p:extLst>
          </p:nvPr>
        </p:nvGraphicFramePr>
        <p:xfrm>
          <a:off x="457199" y="1514594"/>
          <a:ext cx="8003894" cy="5257800"/>
        </p:xfrm>
        <a:graphic>
          <a:graphicData uri="http://schemas.openxmlformats.org/drawingml/2006/table">
            <a:tbl>
              <a:tblPr firstRow="1" firstCol="1" bandRow="1">
                <a:tableStyleId>{5C22544A-7EE6-4342-B048-85BDC9FD1C3A}</a:tableStyleId>
              </a:tblPr>
              <a:tblGrid>
                <a:gridCol w="391160">
                  <a:extLst>
                    <a:ext uri="{9D8B030D-6E8A-4147-A177-3AD203B41FA5}">
                      <a16:colId xmlns:a16="http://schemas.microsoft.com/office/drawing/2014/main" val="4267528912"/>
                    </a:ext>
                  </a:extLst>
                </a:gridCol>
                <a:gridCol w="1871231">
                  <a:extLst>
                    <a:ext uri="{9D8B030D-6E8A-4147-A177-3AD203B41FA5}">
                      <a16:colId xmlns:a16="http://schemas.microsoft.com/office/drawing/2014/main" val="1473992653"/>
                    </a:ext>
                  </a:extLst>
                </a:gridCol>
                <a:gridCol w="5741503">
                  <a:extLst>
                    <a:ext uri="{9D8B030D-6E8A-4147-A177-3AD203B41FA5}">
                      <a16:colId xmlns:a16="http://schemas.microsoft.com/office/drawing/2014/main" val="1683083713"/>
                    </a:ext>
                  </a:extLst>
                </a:gridCol>
              </a:tblGrid>
              <a:tr h="334335">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Statistical tool</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What it measures</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57459077"/>
                  </a:ext>
                </a:extLst>
              </a:tr>
              <a:tr h="1337338">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D</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Normality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dirty="0">
                          <a:effectLst/>
                          <a:latin typeface="Arial" panose="020B0604020202020204" pitchFamily="34" charset="0"/>
                          <a:cs typeface="Arial" panose="020B0604020202020204" pitchFamily="34" charset="0"/>
                        </a:rPr>
                        <a:t>Data is normal if it is equally distributed both below and above the mean of that data. "Normal" data are data that are drawn (come from) a population that has a normal distribution.</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33978615"/>
                  </a:ext>
                </a:extLst>
              </a:tr>
              <a:tr h="1085660">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1</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dirty="0">
                          <a:effectLst/>
                          <a:latin typeface="Arial" panose="020B0604020202020204" pitchFamily="34" charset="0"/>
                          <a:cs typeface="Arial" panose="020B0604020202020204" pitchFamily="34" charset="0"/>
                        </a:rPr>
                        <a:t>Skewness </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dirty="0">
                          <a:effectLst/>
                          <a:latin typeface="Arial" panose="020B0604020202020204" pitchFamily="34" charset="0"/>
                          <a:cs typeface="Arial" panose="020B0604020202020204" pitchFamily="34" charset="0"/>
                        </a:rPr>
                        <a:t>Skewness is a measure of symmetry or the lack of symmetry. A distribution, or data set, is symmetric if it looks the same to the left and right of the center point. </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33290969"/>
                  </a:ext>
                </a:extLst>
              </a:tr>
              <a:tr h="1671673">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2</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Kurtosis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dirty="0">
                          <a:effectLst/>
                          <a:latin typeface="Arial" panose="020B0604020202020204" pitchFamily="34" charset="0"/>
                          <a:cs typeface="Arial" panose="020B0604020202020204" pitchFamily="34" charset="0"/>
                        </a:rPr>
                        <a:t>Kurtosis is a measure of whether the data are heavy-tailed or light-tailed relative to a normal distribution. That is, data sets with high kurtosis tend to have heavy tails, or outliers. Data sets with low kurtosis tend to have light tails, or lack of outliers.</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48686683"/>
                  </a:ext>
                </a:extLst>
              </a:tr>
            </a:tbl>
          </a:graphicData>
        </a:graphic>
      </p:graphicFrame>
    </p:spTree>
    <p:extLst>
      <p:ext uri="{BB962C8B-B14F-4D97-AF65-F5344CB8AC3E}">
        <p14:creationId xmlns:p14="http://schemas.microsoft.com/office/powerpoint/2010/main" val="708788817"/>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199" y="274638"/>
            <a:ext cx="8556625" cy="1143000"/>
          </a:xfrm>
        </p:spPr>
        <p:txBody>
          <a:bodyPr>
            <a:noAutofit/>
          </a:bodyPr>
          <a:lstStyle/>
          <a:p>
            <a:r>
              <a:rPr lang="en-GB" sz="3600" dirty="0" smtClean="0">
                <a:effectLst/>
                <a:latin typeface="Arial" panose="020B0604020202020204" pitchFamily="34" charset="0"/>
                <a:cs typeface="Arial" panose="020B0604020202020204" pitchFamily="34" charset="0"/>
              </a:rPr>
              <a:t>Summary of the </a:t>
            </a:r>
            <a:r>
              <a:rPr lang="en-GB" sz="3600" dirty="0">
                <a:effectLst/>
                <a:latin typeface="Arial" panose="020B0604020202020204" pitchFamily="34" charset="0"/>
                <a:cs typeface="Arial" panose="020B0604020202020204" pitchFamily="34" charset="0"/>
              </a:rPr>
              <a:t>various tools that are used in descriptive data analysis.</a:t>
            </a:r>
            <a:endParaRPr lang="en-US" sz="360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24</a:t>
            </a:fld>
            <a:endParaRPr lang="en-US" alt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8967157"/>
              </p:ext>
            </p:extLst>
          </p:nvPr>
        </p:nvGraphicFramePr>
        <p:xfrm>
          <a:off x="457198" y="1514594"/>
          <a:ext cx="8382001" cy="3317567"/>
        </p:xfrm>
        <a:graphic>
          <a:graphicData uri="http://schemas.openxmlformats.org/drawingml/2006/table">
            <a:tbl>
              <a:tblPr firstRow="1" firstCol="1" bandRow="1">
                <a:tableStyleId>{5C22544A-7EE6-4342-B048-85BDC9FD1C3A}</a:tableStyleId>
              </a:tblPr>
              <a:tblGrid>
                <a:gridCol w="548158">
                  <a:extLst>
                    <a:ext uri="{9D8B030D-6E8A-4147-A177-3AD203B41FA5}">
                      <a16:colId xmlns:a16="http://schemas.microsoft.com/office/drawing/2014/main" val="4267528912"/>
                    </a:ext>
                  </a:extLst>
                </a:gridCol>
                <a:gridCol w="3259386">
                  <a:extLst>
                    <a:ext uri="{9D8B030D-6E8A-4147-A177-3AD203B41FA5}">
                      <a16:colId xmlns:a16="http://schemas.microsoft.com/office/drawing/2014/main" val="1473992653"/>
                    </a:ext>
                  </a:extLst>
                </a:gridCol>
                <a:gridCol w="4574457">
                  <a:extLst>
                    <a:ext uri="{9D8B030D-6E8A-4147-A177-3AD203B41FA5}">
                      <a16:colId xmlns:a16="http://schemas.microsoft.com/office/drawing/2014/main" val="1683083713"/>
                    </a:ext>
                  </a:extLst>
                </a:gridCol>
              </a:tblGrid>
              <a:tr h="415587">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Statistical tool</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What it measures</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57459077"/>
                  </a:ext>
                </a:extLst>
              </a:tr>
              <a:tr h="2032219">
                <a:tc>
                  <a:txBody>
                    <a:bodyPr/>
                    <a:lstStyle/>
                    <a:p>
                      <a:pPr marL="0" marR="0" algn="just">
                        <a:lnSpc>
                          <a:spcPct val="115000"/>
                        </a:lnSpc>
                        <a:spcBef>
                          <a:spcPts val="0"/>
                        </a:spcBef>
                        <a:spcAft>
                          <a:spcPts val="0"/>
                        </a:spcAft>
                      </a:pPr>
                      <a:r>
                        <a:rPr lang="en-US" sz="2000" dirty="0">
                          <a:effectLst/>
                          <a:latin typeface="Arial" panose="020B0604020202020204" pitchFamily="34" charset="0"/>
                          <a:cs typeface="Arial" panose="020B0604020202020204" pitchFamily="34" charset="0"/>
                        </a:rPr>
                        <a:t>3</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Frequency distribution, tables and graphs/diagrams </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dirty="0">
                          <a:effectLst/>
                          <a:latin typeface="Arial" panose="020B0604020202020204" pitchFamily="34" charset="0"/>
                          <a:cs typeface="Arial" panose="020B0604020202020204" pitchFamily="34" charset="0"/>
                        </a:rPr>
                        <a:t>A frequency distribution is defined as an orderly arrangement of data classified according to the magnitude of the observations. It can be tabulated and also graphed using histograms.</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40682667"/>
                  </a:ext>
                </a:extLst>
              </a:tr>
              <a:tr h="869761">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4</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a:effectLst/>
                          <a:latin typeface="Arial" panose="020B0604020202020204" pitchFamily="34" charset="0"/>
                          <a:cs typeface="Arial" panose="020B0604020202020204" pitchFamily="34" charset="0"/>
                        </a:rPr>
                        <a:t>Normal probability plots</a:t>
                      </a:r>
                      <a:endParaRPr lang="en-US" sz="1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2000" dirty="0">
                          <a:effectLst/>
                          <a:latin typeface="Arial" panose="020B0604020202020204" pitchFamily="34" charset="0"/>
                          <a:cs typeface="Arial" panose="020B0604020202020204" pitchFamily="34" charset="0"/>
                        </a:rPr>
                        <a:t>These are scatter diagrams and graphs displaying normality of data </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393366904"/>
                  </a:ext>
                </a:extLst>
              </a:tr>
            </a:tbl>
          </a:graphicData>
        </a:graphic>
      </p:graphicFrame>
    </p:spTree>
    <p:extLst>
      <p:ext uri="{BB962C8B-B14F-4D97-AF65-F5344CB8AC3E}">
        <p14:creationId xmlns:p14="http://schemas.microsoft.com/office/powerpoint/2010/main" val="3353275340"/>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7513" y="1219200"/>
            <a:ext cx="8229600" cy="4525962"/>
          </a:xfrm>
        </p:spPr>
        <p:txBody>
          <a:bodyPr/>
          <a:lstStyle/>
          <a:p>
            <a:pPr algn="just">
              <a:lnSpc>
                <a:spcPct val="150000"/>
              </a:lnSpc>
            </a:pPr>
            <a:r>
              <a:rPr lang="en-GB" sz="2000" dirty="0" smtClean="0">
                <a:latin typeface="Arial" panose="020B0604020202020204" pitchFamily="34" charset="0"/>
                <a:cs typeface="Arial" panose="020B0604020202020204" pitchFamily="34" charset="0"/>
              </a:rPr>
              <a:t>These </a:t>
            </a:r>
            <a:r>
              <a:rPr lang="en-GB" sz="2000" dirty="0">
                <a:latin typeface="Arial" panose="020B0604020202020204" pitchFamily="34" charset="0"/>
                <a:cs typeface="Arial" panose="020B0604020202020204" pitchFamily="34" charset="0"/>
              </a:rPr>
              <a:t>include scatter diagrams which are used to represent relationship is bi-variate data.</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b="1" dirty="0" smtClean="0">
                <a:latin typeface="Arial" panose="020B0604020202020204" pitchFamily="34" charset="0"/>
                <a:cs typeface="Arial" panose="020B0604020202020204" pitchFamily="34" charset="0"/>
              </a:rPr>
              <a:t>Guidelines </a:t>
            </a:r>
            <a:r>
              <a:rPr lang="en-GB" sz="2000" b="1" dirty="0">
                <a:latin typeface="Arial" panose="020B0604020202020204" pitchFamily="34" charset="0"/>
                <a:cs typeface="Arial" panose="020B0604020202020204" pitchFamily="34" charset="0"/>
              </a:rPr>
              <a:t>For Using Charts, Graphs And Diagrams</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1. They should be neat and bounded.</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2. They should always be titled.</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3. They should be numbered in an orderly and chronological manner.</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4. They should be source even if the source is primary data.</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5. They should be shaded i.e. legend</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6. They should be explained.</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GB" sz="4000" dirty="0"/>
              <a:t>DIAGRAMS</a:t>
            </a:r>
            <a:endParaRPr lang="en-US" sz="4000"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25</a:t>
            </a:fld>
            <a:endParaRPr lang="en-US" altLang="en-US"/>
          </a:p>
        </p:txBody>
      </p:sp>
    </p:spTree>
    <p:extLst>
      <p:ext uri="{BB962C8B-B14F-4D97-AF65-F5344CB8AC3E}">
        <p14:creationId xmlns:p14="http://schemas.microsoft.com/office/powerpoint/2010/main" val="3408379156"/>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US" sz="2000" dirty="0" smtClean="0">
                <a:latin typeface="Arial" panose="020B0604020202020204" pitchFamily="34" charset="0"/>
                <a:cs typeface="Arial" panose="020B0604020202020204" pitchFamily="34" charset="0"/>
              </a:rPr>
              <a:t>This </a:t>
            </a:r>
            <a:r>
              <a:rPr lang="en-US" sz="2000" dirty="0">
                <a:latin typeface="Arial" panose="020B0604020202020204" pitchFamily="34" charset="0"/>
                <a:cs typeface="Arial" panose="020B0604020202020204" pitchFamily="34" charset="0"/>
              </a:rPr>
              <a:t>is where sample statistics are you used to conclude about population parameters.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Involves </a:t>
            </a:r>
            <a:r>
              <a:rPr lang="en-US" sz="2000" dirty="0">
                <a:latin typeface="Arial" panose="020B0604020202020204" pitchFamily="34" charset="0"/>
                <a:cs typeface="Arial" panose="020B0604020202020204" pitchFamily="34" charset="0"/>
              </a:rPr>
              <a:t>using information from samples (carefully chosen subsets of the defined populations) to make inferences about populations.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Inferential </a:t>
            </a:r>
            <a:r>
              <a:rPr lang="en-US" sz="2000" dirty="0">
                <a:latin typeface="Arial" panose="020B0604020202020204" pitchFamily="34" charset="0"/>
                <a:cs typeface="Arial" panose="020B0604020202020204" pitchFamily="34" charset="0"/>
              </a:rPr>
              <a:t>statistics consists of generalizing from samples to populations, performing hypothesis testing, determining relationships among variables, and making predictions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109537" indent="0" algn="just">
              <a:lnSpc>
                <a:spcPct val="150000"/>
              </a:lnSpc>
              <a:buNone/>
            </a:pP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US" dirty="0" smtClean="0"/>
              <a:t>Inferential </a:t>
            </a:r>
            <a:r>
              <a:rPr lang="en-US" dirty="0"/>
              <a:t>data analysis/Inferential Statistics</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26</a:t>
            </a:fld>
            <a:endParaRPr lang="en-US" altLang="en-US"/>
          </a:p>
        </p:txBody>
      </p:sp>
    </p:spTree>
    <p:extLst>
      <p:ext uri="{BB962C8B-B14F-4D97-AF65-F5344CB8AC3E}">
        <p14:creationId xmlns:p14="http://schemas.microsoft.com/office/powerpoint/2010/main" val="14140871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US" sz="2000" dirty="0" smtClean="0">
                <a:latin typeface="Arial" panose="020B0604020202020204" pitchFamily="34" charset="0"/>
                <a:cs typeface="Arial" panose="020B0604020202020204" pitchFamily="34" charset="0"/>
              </a:rPr>
              <a:t>We </a:t>
            </a:r>
            <a:r>
              <a:rPr lang="en-US" sz="2000" dirty="0">
                <a:latin typeface="Arial" panose="020B0604020202020204" pitchFamily="34" charset="0"/>
                <a:cs typeface="Arial" panose="020B0604020202020204" pitchFamily="34" charset="0"/>
              </a:rPr>
              <a:t>use inferential statistics for;</a:t>
            </a:r>
          </a:p>
          <a:p>
            <a:pPr lvl="0" algn="just">
              <a:lnSpc>
                <a:spcPct val="150000"/>
              </a:lnSpc>
            </a:pPr>
            <a:r>
              <a:rPr lang="en-US" sz="2000" dirty="0">
                <a:latin typeface="Arial" panose="020B0604020202020204" pitchFamily="34" charset="0"/>
                <a:cs typeface="Arial" panose="020B0604020202020204" pitchFamily="34" charset="0"/>
              </a:rPr>
              <a:t>Estimation.</a:t>
            </a:r>
          </a:p>
          <a:p>
            <a:pPr lvl="0" algn="just">
              <a:lnSpc>
                <a:spcPct val="150000"/>
              </a:lnSpc>
            </a:pPr>
            <a:r>
              <a:rPr lang="en-US" sz="2000" dirty="0">
                <a:latin typeface="Arial" panose="020B0604020202020204" pitchFamily="34" charset="0"/>
                <a:cs typeface="Arial" panose="020B0604020202020204" pitchFamily="34" charset="0"/>
              </a:rPr>
              <a:t>Measuring relationships (association )</a:t>
            </a:r>
          </a:p>
          <a:p>
            <a:pPr lvl="0" algn="just">
              <a:lnSpc>
                <a:spcPct val="150000"/>
              </a:lnSpc>
            </a:pPr>
            <a:r>
              <a:rPr lang="en-US" sz="2000" dirty="0">
                <a:latin typeface="Arial" panose="020B0604020202020204" pitchFamily="34" charset="0"/>
                <a:cs typeface="Arial" panose="020B0604020202020204" pitchFamily="34" charset="0"/>
              </a:rPr>
              <a:t>Measuring differences. (comparative )</a:t>
            </a:r>
          </a:p>
          <a:p>
            <a:pPr lvl="0" algn="just">
              <a:lnSpc>
                <a:spcPct val="150000"/>
              </a:lnSpc>
            </a:pPr>
            <a:r>
              <a:rPr lang="en-US" sz="2000" dirty="0">
                <a:latin typeface="Arial" panose="020B0604020202020204" pitchFamily="34" charset="0"/>
                <a:cs typeface="Arial" panose="020B0604020202020204" pitchFamily="34" charset="0"/>
              </a:rPr>
              <a:t>Testing significance of findings.</a:t>
            </a:r>
          </a:p>
          <a:p>
            <a:pPr lvl="0" algn="just">
              <a:lnSpc>
                <a:spcPct val="150000"/>
              </a:lnSpc>
            </a:pPr>
            <a:r>
              <a:rPr lang="en-US" sz="2000" dirty="0">
                <a:latin typeface="Arial" panose="020B0604020202020204" pitchFamily="34" charset="0"/>
                <a:cs typeface="Arial" panose="020B0604020202020204" pitchFamily="34" charset="0"/>
              </a:rPr>
              <a:t>Forecasting.</a:t>
            </a: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US" dirty="0" smtClean="0"/>
              <a:t>Inferential </a:t>
            </a:r>
            <a:r>
              <a:rPr lang="en-US" dirty="0"/>
              <a:t>data analysis/Inferential Statistics</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27</a:t>
            </a:fld>
            <a:endParaRPr lang="en-US" altLang="en-US"/>
          </a:p>
        </p:txBody>
      </p:sp>
    </p:spTree>
    <p:extLst>
      <p:ext uri="{BB962C8B-B14F-4D97-AF65-F5344CB8AC3E}">
        <p14:creationId xmlns:p14="http://schemas.microsoft.com/office/powerpoint/2010/main" val="2328707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US" sz="2000" dirty="0" smtClean="0">
                <a:latin typeface="Arial" panose="020B0604020202020204" pitchFamily="34" charset="0"/>
                <a:cs typeface="Arial" panose="020B0604020202020204" pitchFamily="34" charset="0"/>
              </a:rPr>
              <a:t>In </a:t>
            </a:r>
            <a:r>
              <a:rPr lang="en-US" sz="2000" dirty="0">
                <a:latin typeface="Arial" panose="020B0604020202020204" pitchFamily="34" charset="0"/>
                <a:cs typeface="Arial" panose="020B0604020202020204" pitchFamily="34" charset="0"/>
              </a:rPr>
              <a:t>the literal </a:t>
            </a:r>
            <a:r>
              <a:rPr lang="en-US" sz="2000" i="1" dirty="0">
                <a:latin typeface="Arial" panose="020B0604020202020204" pitchFamily="34" charset="0"/>
                <a:cs typeface="Arial" panose="020B0604020202020204" pitchFamily="34" charset="0"/>
              </a:rPr>
              <a:t>meaning</a:t>
            </a:r>
            <a:r>
              <a:rPr lang="en-US" sz="2000" dirty="0">
                <a:latin typeface="Arial" panose="020B0604020202020204" pitchFamily="34" charset="0"/>
                <a:cs typeface="Arial" panose="020B0604020202020204" pitchFamily="34" charset="0"/>
              </a:rPr>
              <a:t> of the terms, a </a:t>
            </a:r>
            <a:r>
              <a:rPr lang="en-US" sz="2000" i="1" dirty="0">
                <a:latin typeface="Arial" panose="020B0604020202020204" pitchFamily="34" charset="0"/>
                <a:cs typeface="Arial" panose="020B0604020202020204" pitchFamily="34" charset="0"/>
              </a:rPr>
              <a:t>parametric</a:t>
            </a:r>
            <a:r>
              <a:rPr lang="en-US" sz="2000" dirty="0">
                <a:latin typeface="Arial" panose="020B0604020202020204" pitchFamily="34" charset="0"/>
                <a:cs typeface="Arial" panose="020B0604020202020204" pitchFamily="34" charset="0"/>
              </a:rPr>
              <a:t> statistical </a:t>
            </a:r>
            <a:r>
              <a:rPr lang="en-US" sz="2000" i="1" dirty="0">
                <a:latin typeface="Arial" panose="020B0604020202020204" pitchFamily="34" charset="0"/>
                <a:cs typeface="Arial" panose="020B0604020202020204" pitchFamily="34" charset="0"/>
              </a:rPr>
              <a:t>test</a:t>
            </a:r>
            <a:r>
              <a:rPr lang="en-US" sz="2000" dirty="0">
                <a:latin typeface="Arial" panose="020B0604020202020204" pitchFamily="34" charset="0"/>
                <a:cs typeface="Arial" panose="020B0604020202020204" pitchFamily="34" charset="0"/>
              </a:rPr>
              <a:t> is one that makes assumptions about the parameters (defining properties) of the population distribution(s) from which one's data are drawn, while a non-</a:t>
            </a:r>
            <a:r>
              <a:rPr lang="en-US" sz="2000" i="1" dirty="0">
                <a:latin typeface="Arial" panose="020B0604020202020204" pitchFamily="34" charset="0"/>
                <a:cs typeface="Arial" panose="020B0604020202020204" pitchFamily="34" charset="0"/>
              </a:rPr>
              <a:t>parametric test</a:t>
            </a:r>
            <a:r>
              <a:rPr lang="en-US" sz="2000" dirty="0">
                <a:latin typeface="Arial" panose="020B0604020202020204" pitchFamily="34" charset="0"/>
                <a:cs typeface="Arial" panose="020B0604020202020204" pitchFamily="34" charset="0"/>
              </a:rPr>
              <a:t> is one that makes no such </a:t>
            </a:r>
            <a:r>
              <a:rPr lang="en-US" sz="2000" dirty="0" smtClean="0">
                <a:latin typeface="Arial" panose="020B0604020202020204" pitchFamily="34" charset="0"/>
                <a:cs typeface="Arial" panose="020B0604020202020204" pitchFamily="34" charset="0"/>
              </a:rPr>
              <a:t>assumptions.</a:t>
            </a:r>
            <a:endParaRPr lang="en-US" sz="2000" dirty="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Nonparametric </a:t>
            </a:r>
            <a:r>
              <a:rPr lang="en-US" sz="2000" dirty="0">
                <a:latin typeface="Arial" panose="020B0604020202020204" pitchFamily="34" charset="0"/>
                <a:cs typeface="Arial" panose="020B0604020202020204" pitchFamily="34" charset="0"/>
              </a:rPr>
              <a:t>tests don't require that your data follow the normal distribution. They are also known as distribution-free tests and can provide benefits in certain situations.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Typically</a:t>
            </a:r>
            <a:r>
              <a:rPr lang="en-US" sz="2000" dirty="0">
                <a:latin typeface="Arial" panose="020B0604020202020204" pitchFamily="34" charset="0"/>
                <a:cs typeface="Arial" panose="020B0604020202020204" pitchFamily="34" charset="0"/>
              </a:rPr>
              <a:t>, people who perform statistical hypothesis tests are more comfortable with parametric tests than non-parametric </a:t>
            </a:r>
            <a:r>
              <a:rPr lang="en-US" sz="2000" dirty="0" smtClean="0">
                <a:latin typeface="Arial" panose="020B0604020202020204" pitchFamily="34" charset="0"/>
                <a:cs typeface="Arial" panose="020B0604020202020204" pitchFamily="34" charset="0"/>
              </a:rPr>
              <a:t>tests.</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US" dirty="0"/>
              <a:t>Parametric and Non-parametric tests</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28</a:t>
            </a:fld>
            <a:endParaRPr lang="en-US" altLang="en-US"/>
          </a:p>
        </p:txBody>
      </p:sp>
    </p:spTree>
    <p:extLst>
      <p:ext uri="{BB962C8B-B14F-4D97-AF65-F5344CB8AC3E}">
        <p14:creationId xmlns:p14="http://schemas.microsoft.com/office/powerpoint/2010/main" val="969974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885865444"/>
              </p:ext>
            </p:extLst>
          </p:nvPr>
        </p:nvGraphicFramePr>
        <p:xfrm>
          <a:off x="304800" y="1511153"/>
          <a:ext cx="8458200" cy="4584846"/>
        </p:xfrm>
        <a:graphic>
          <a:graphicData uri="http://schemas.openxmlformats.org/drawingml/2006/table">
            <a:tbl>
              <a:tblPr firstRow="1" firstCol="1" lastRow="1" lastCol="1" bandRow="1" bandCol="1">
                <a:tableStyleId>{5C22544A-7EE6-4342-B048-85BDC9FD1C3A}</a:tableStyleId>
              </a:tblPr>
              <a:tblGrid>
                <a:gridCol w="1447800">
                  <a:extLst>
                    <a:ext uri="{9D8B030D-6E8A-4147-A177-3AD203B41FA5}">
                      <a16:colId xmlns:a16="http://schemas.microsoft.com/office/drawing/2014/main" val="2315090148"/>
                    </a:ext>
                  </a:extLst>
                </a:gridCol>
                <a:gridCol w="2723983">
                  <a:extLst>
                    <a:ext uri="{9D8B030D-6E8A-4147-A177-3AD203B41FA5}">
                      <a16:colId xmlns:a16="http://schemas.microsoft.com/office/drawing/2014/main" val="1185150373"/>
                    </a:ext>
                  </a:extLst>
                </a:gridCol>
                <a:gridCol w="2229017">
                  <a:extLst>
                    <a:ext uri="{9D8B030D-6E8A-4147-A177-3AD203B41FA5}">
                      <a16:colId xmlns:a16="http://schemas.microsoft.com/office/drawing/2014/main" val="1178390132"/>
                    </a:ext>
                  </a:extLst>
                </a:gridCol>
                <a:gridCol w="2057400">
                  <a:extLst>
                    <a:ext uri="{9D8B030D-6E8A-4147-A177-3AD203B41FA5}">
                      <a16:colId xmlns:a16="http://schemas.microsoft.com/office/drawing/2014/main" val="2466677287"/>
                    </a:ext>
                  </a:extLst>
                </a:gridCol>
              </a:tblGrid>
              <a:tr h="705361">
                <a:tc>
                  <a:txBody>
                    <a:bodyPr/>
                    <a:lstStyle/>
                    <a:p>
                      <a:pPr marL="0" marR="0">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Function</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Techniques</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Data type</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Classification</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79217417"/>
                  </a:ext>
                </a:extLst>
              </a:tr>
              <a:tr h="1410722">
                <a:tc>
                  <a:txBody>
                    <a:bodyPr/>
                    <a:lstStyle/>
                    <a:p>
                      <a:pPr marL="0" marR="0">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Estimation</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Confidence intervals</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err="1">
                          <a:solidFill>
                            <a:schemeClr val="bg1"/>
                          </a:solidFill>
                          <a:effectLst/>
                          <a:latin typeface="Arial" panose="020B0604020202020204" pitchFamily="34" charset="0"/>
                          <a:cs typeface="Arial" panose="020B0604020202020204" pitchFamily="34" charset="0"/>
                        </a:rPr>
                        <a:t>Uni</a:t>
                      </a:r>
                      <a:r>
                        <a:rPr lang="en-US" sz="2000" b="0" dirty="0">
                          <a:solidFill>
                            <a:schemeClr val="bg1"/>
                          </a:solidFill>
                          <a:effectLst/>
                          <a:latin typeface="Arial" panose="020B0604020202020204" pitchFamily="34" charset="0"/>
                          <a:cs typeface="Arial" panose="020B0604020202020204" pitchFamily="34" charset="0"/>
                        </a:rPr>
                        <a:t>-variate data.</a:t>
                      </a:r>
                    </a:p>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Normal distribution</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nSpc>
                          <a:spcPct val="115000"/>
                        </a:lnSpc>
                        <a:spcBef>
                          <a:spcPts val="0"/>
                        </a:spcBef>
                        <a:spcAft>
                          <a:spcPts val="0"/>
                        </a:spcAft>
                        <a:tabLst>
                          <a:tab pos="0" algn="l"/>
                        </a:tabLst>
                      </a:pPr>
                      <a:r>
                        <a:rPr lang="en-US" sz="2000" b="0">
                          <a:solidFill>
                            <a:schemeClr val="bg1"/>
                          </a:solidFill>
                          <a:effectLst/>
                          <a:latin typeface="Arial" panose="020B0604020202020204" pitchFamily="34" charset="0"/>
                          <a:cs typeface="Arial" panose="020B0604020202020204" pitchFamily="34" charset="0"/>
                        </a:rPr>
                        <a:t>Parametric test</a:t>
                      </a:r>
                      <a:endParaRPr lang="en-US" sz="2000" b="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extLst>
                  <a:ext uri="{0D108BD9-81ED-4DB2-BD59-A6C34878D82A}">
                    <a16:rowId xmlns:a16="http://schemas.microsoft.com/office/drawing/2014/main" val="772311974"/>
                  </a:ext>
                </a:extLst>
              </a:tr>
              <a:tr h="2468763">
                <a:tc>
                  <a:txBody>
                    <a:bodyPr/>
                    <a:lstStyle/>
                    <a:p>
                      <a:pPr marL="0" marR="0">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Measuring relation ships</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342900" marR="0" lvl="0" indent="-342900">
                        <a:lnSpc>
                          <a:spcPct val="115000"/>
                        </a:lnSpc>
                        <a:spcBef>
                          <a:spcPts val="0"/>
                        </a:spcBef>
                        <a:spcAft>
                          <a:spcPts val="0"/>
                        </a:spcAft>
                        <a:buFont typeface="Arial" panose="020B0604020202020204" pitchFamily="34" charset="0"/>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Correlation (r) coefficient</a:t>
                      </a:r>
                    </a:p>
                    <a:p>
                      <a:pPr marL="342900" marR="0" lvl="0" indent="-342900">
                        <a:lnSpc>
                          <a:spcPct val="115000"/>
                        </a:lnSpc>
                        <a:spcBef>
                          <a:spcPts val="0"/>
                        </a:spcBef>
                        <a:spcAft>
                          <a:spcPts val="0"/>
                        </a:spcAft>
                        <a:buFont typeface="Arial" panose="020B0604020202020204" pitchFamily="34" charset="0"/>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Regression ( R )</a:t>
                      </a:r>
                    </a:p>
                    <a:p>
                      <a:pPr marL="342900" marR="0" lvl="0" indent="-342900">
                        <a:lnSpc>
                          <a:spcPct val="115000"/>
                        </a:lnSpc>
                        <a:spcBef>
                          <a:spcPts val="0"/>
                        </a:spcBef>
                        <a:spcAft>
                          <a:spcPts val="0"/>
                        </a:spcAft>
                        <a:buFont typeface="Arial" panose="020B0604020202020204" pitchFamily="34" charset="0"/>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Pearson moment coefficient</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Bi-variate data multiple. </a:t>
                      </a:r>
                    </a:p>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Bi- variate data ordinal</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Parametric</a:t>
                      </a:r>
                    </a:p>
                    <a:p>
                      <a:pPr marL="0" marR="0">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 </a:t>
                      </a:r>
                    </a:p>
                    <a:p>
                      <a:pPr marL="0" marR="0">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Non -parametric</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extLst>
                  <a:ext uri="{0D108BD9-81ED-4DB2-BD59-A6C34878D82A}">
                    <a16:rowId xmlns:a16="http://schemas.microsoft.com/office/drawing/2014/main" val="4266604292"/>
                  </a:ext>
                </a:extLst>
              </a:tr>
            </a:tbl>
          </a:graphicData>
        </a:graphic>
      </p:graphicFrame>
      <p:sp>
        <p:nvSpPr>
          <p:cNvPr id="3" name="Title 2"/>
          <p:cNvSpPr>
            <a:spLocks noGrp="1"/>
          </p:cNvSpPr>
          <p:nvPr>
            <p:ph type="title"/>
          </p:nvPr>
        </p:nvSpPr>
        <p:spPr/>
        <p:txBody>
          <a:bodyPr>
            <a:normAutofit fontScale="90000"/>
          </a:bodyPr>
          <a:lstStyle/>
          <a:p>
            <a:r>
              <a:rPr lang="en-US" dirty="0" smtClean="0">
                <a:effectLst/>
              </a:rPr>
              <a:t>Parametric </a:t>
            </a:r>
            <a:r>
              <a:rPr lang="en-US" dirty="0">
                <a:effectLst/>
              </a:rPr>
              <a:t>and non-parametric tests used in inferential statistics</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29</a:t>
            </a:fld>
            <a:endParaRPr lang="en-US" altLang="en-US"/>
          </a:p>
        </p:txBody>
      </p:sp>
      <p:graphicFrame>
        <p:nvGraphicFramePr>
          <p:cNvPr id="6" name="Table 5"/>
          <p:cNvGraphicFramePr>
            <a:graphicFrameLocks noGrp="1"/>
          </p:cNvGraphicFramePr>
          <p:nvPr/>
        </p:nvGraphicFramePr>
        <p:xfrm>
          <a:off x="7498080" y="6766560"/>
          <a:ext cx="208280" cy="365760"/>
        </p:xfrm>
        <a:graphic>
          <a:graphicData uri="http://schemas.openxmlformats.org/drawingml/2006/table">
            <a:tbl>
              <a:tblPr/>
              <a:tblGrid>
                <a:gridCol w="208280">
                  <a:extLst>
                    <a:ext uri="{9D8B030D-6E8A-4147-A177-3AD203B41FA5}">
                      <a16:colId xmlns:a16="http://schemas.microsoft.com/office/drawing/2014/main" val="3082590261"/>
                    </a:ext>
                  </a:extLst>
                </a:gridCol>
              </a:tblGrid>
              <a:tr h="0">
                <a:tc>
                  <a:txBody>
                    <a:bodyPr/>
                    <a:lstStyle/>
                    <a:p>
                      <a:endParaRPr 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621647788"/>
                  </a:ext>
                </a:extLst>
              </a:tr>
            </a:tbl>
          </a:graphicData>
        </a:graphic>
      </p:graphicFrame>
    </p:spTree>
    <p:extLst>
      <p:ext uri="{BB962C8B-B14F-4D97-AF65-F5344CB8AC3E}">
        <p14:creationId xmlns:p14="http://schemas.microsoft.com/office/powerpoint/2010/main" val="171883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210963180"/>
              </p:ext>
            </p:extLst>
          </p:nvPr>
        </p:nvGraphicFramePr>
        <p:xfrm>
          <a:off x="609600" y="1600200"/>
          <a:ext cx="8229600" cy="4495799"/>
        </p:xfrm>
        <a:graphic>
          <a:graphicData uri="http://schemas.openxmlformats.org/drawingml/2006/table">
            <a:tbl>
              <a:tblPr firstRow="1" firstCol="1" lastRow="1" lastCol="1" bandRow="1" bandCol="1">
                <a:tableStyleId>{5C22544A-7EE6-4342-B048-85BDC9FD1C3A}</a:tableStyleId>
              </a:tblPr>
              <a:tblGrid>
                <a:gridCol w="2040185">
                  <a:extLst>
                    <a:ext uri="{9D8B030D-6E8A-4147-A177-3AD203B41FA5}">
                      <a16:colId xmlns:a16="http://schemas.microsoft.com/office/drawing/2014/main" val="74834295"/>
                    </a:ext>
                  </a:extLst>
                </a:gridCol>
                <a:gridCol w="1922215">
                  <a:extLst>
                    <a:ext uri="{9D8B030D-6E8A-4147-A177-3AD203B41FA5}">
                      <a16:colId xmlns:a16="http://schemas.microsoft.com/office/drawing/2014/main" val="4289458082"/>
                    </a:ext>
                  </a:extLst>
                </a:gridCol>
                <a:gridCol w="2438400">
                  <a:extLst>
                    <a:ext uri="{9D8B030D-6E8A-4147-A177-3AD203B41FA5}">
                      <a16:colId xmlns:a16="http://schemas.microsoft.com/office/drawing/2014/main" val="2423034669"/>
                    </a:ext>
                  </a:extLst>
                </a:gridCol>
                <a:gridCol w="1828800">
                  <a:extLst>
                    <a:ext uri="{9D8B030D-6E8A-4147-A177-3AD203B41FA5}">
                      <a16:colId xmlns:a16="http://schemas.microsoft.com/office/drawing/2014/main" val="1637330837"/>
                    </a:ext>
                  </a:extLst>
                </a:gridCol>
              </a:tblGrid>
              <a:tr h="849541">
                <a:tc>
                  <a:txBody>
                    <a:bodyPr/>
                    <a:lstStyle/>
                    <a:p>
                      <a:pPr marL="0" marR="0" algn="just">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Function</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Techniques</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tabLst>
                          <a:tab pos="0" algn="l"/>
                        </a:tabLst>
                      </a:pPr>
                      <a:r>
                        <a:rPr lang="en-US" sz="2000" dirty="0">
                          <a:effectLst/>
                          <a:latin typeface="Arial" panose="020B0604020202020204" pitchFamily="34" charset="0"/>
                          <a:cs typeface="Arial" panose="020B0604020202020204" pitchFamily="34" charset="0"/>
                        </a:rPr>
                        <a:t>Data type</a:t>
                      </a:r>
                      <a:endParaRPr lang="en-US"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Classification</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28895126"/>
                  </a:ext>
                </a:extLst>
              </a:tr>
              <a:tr h="2624005">
                <a:tc>
                  <a:txBody>
                    <a:bodyPr/>
                    <a:lstStyle/>
                    <a:p>
                      <a:pPr marL="0" marR="0" algn="l">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Comparison of sampling</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342900" marR="0" lvl="0" indent="-342900" algn="l">
                        <a:lnSpc>
                          <a:spcPct val="115000"/>
                        </a:lnSpc>
                        <a:spcBef>
                          <a:spcPts val="0"/>
                        </a:spcBef>
                        <a:spcAft>
                          <a:spcPts val="0"/>
                        </a:spcAft>
                        <a:buFont typeface="Symbol" panose="05050102010706020507" pitchFamily="18" charset="2"/>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AVOVA </a:t>
                      </a:r>
                      <a:r>
                        <a:rPr lang="en-US" sz="2000" b="0" dirty="0" smtClean="0">
                          <a:solidFill>
                            <a:schemeClr val="bg1"/>
                          </a:solidFill>
                          <a:effectLst/>
                          <a:latin typeface="Arial" panose="020B0604020202020204" pitchFamily="34" charset="0"/>
                          <a:cs typeface="Arial" panose="020B0604020202020204" pitchFamily="34" charset="0"/>
                        </a:rPr>
                        <a:t>(analysis </a:t>
                      </a:r>
                      <a:r>
                        <a:rPr lang="en-US" sz="2000" b="0" dirty="0">
                          <a:solidFill>
                            <a:schemeClr val="bg1"/>
                          </a:solidFill>
                          <a:effectLst/>
                          <a:latin typeface="Arial" panose="020B0604020202020204" pitchFamily="34" charset="0"/>
                          <a:cs typeface="Arial" panose="020B0604020202020204" pitchFamily="34" charset="0"/>
                        </a:rPr>
                        <a:t>of variance)</a:t>
                      </a:r>
                    </a:p>
                    <a:p>
                      <a:pPr marL="342900" marR="0" lvl="0" indent="-342900" algn="l">
                        <a:lnSpc>
                          <a:spcPct val="115000"/>
                        </a:lnSpc>
                        <a:spcBef>
                          <a:spcPts val="0"/>
                        </a:spcBef>
                        <a:spcAft>
                          <a:spcPts val="0"/>
                        </a:spcAft>
                        <a:buFont typeface="Symbol" panose="05050102010706020507" pitchFamily="18" charset="2"/>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t- test</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342900" marR="0" lvl="0" indent="-342900" algn="l">
                        <a:lnSpc>
                          <a:spcPct val="115000"/>
                        </a:lnSpc>
                        <a:spcBef>
                          <a:spcPts val="0"/>
                        </a:spcBef>
                        <a:spcAft>
                          <a:spcPts val="0"/>
                        </a:spcAft>
                        <a:buFont typeface="Symbol" panose="05050102010706020507" pitchFamily="18" charset="2"/>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Bi-variate data </a:t>
                      </a:r>
                    </a:p>
                    <a:p>
                      <a:pPr marL="342900" marR="0" lvl="0" indent="-342900" algn="l">
                        <a:lnSpc>
                          <a:spcPct val="115000"/>
                        </a:lnSpc>
                        <a:spcBef>
                          <a:spcPts val="0"/>
                        </a:spcBef>
                        <a:spcAft>
                          <a:spcPts val="0"/>
                        </a:spcAft>
                        <a:buFont typeface="Symbol" panose="05050102010706020507" pitchFamily="18" charset="2"/>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Multi-variate data </a:t>
                      </a:r>
                    </a:p>
                    <a:p>
                      <a:pPr marL="342900" marR="0" lvl="0" indent="-342900" algn="l">
                        <a:lnSpc>
                          <a:spcPct val="115000"/>
                        </a:lnSpc>
                        <a:spcBef>
                          <a:spcPts val="0"/>
                        </a:spcBef>
                        <a:spcAft>
                          <a:spcPts val="0"/>
                        </a:spcAft>
                        <a:buFont typeface="Symbol" panose="05050102010706020507" pitchFamily="18" charset="2"/>
                        <a:buChar char=""/>
                        <a:tabLst>
                          <a:tab pos="0" algn="l"/>
                        </a:tabLst>
                      </a:pPr>
                      <a:r>
                        <a:rPr lang="en-US" sz="2000" b="0" dirty="0">
                          <a:solidFill>
                            <a:schemeClr val="bg1"/>
                          </a:solidFill>
                          <a:effectLst/>
                          <a:latin typeface="Arial" panose="020B0604020202020204" pitchFamily="34" charset="0"/>
                          <a:cs typeface="Arial" panose="020B0604020202020204" pitchFamily="34" charset="0"/>
                        </a:rPr>
                        <a:t>Interval </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gn="l">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Parametric  </a:t>
                      </a:r>
                    </a:p>
                    <a:p>
                      <a:pPr marL="0" marR="0" algn="l">
                        <a:lnSpc>
                          <a:spcPct val="115000"/>
                        </a:lnSpc>
                        <a:spcBef>
                          <a:spcPts val="0"/>
                        </a:spcBef>
                        <a:spcAft>
                          <a:spcPts val="0"/>
                        </a:spcAft>
                        <a:tabLst>
                          <a:tab pos="0" algn="l"/>
                        </a:tabLst>
                      </a:pPr>
                      <a:r>
                        <a:rPr lang="en-US" sz="2000" b="0" dirty="0">
                          <a:solidFill>
                            <a:schemeClr val="bg1"/>
                          </a:solidFill>
                          <a:effectLst/>
                          <a:latin typeface="Arial" panose="020B0604020202020204" pitchFamily="34" charset="0"/>
                          <a:cs typeface="Arial" panose="020B0604020202020204" pitchFamily="34" charset="0"/>
                        </a:rPr>
                        <a:t> </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extLst>
                  <a:ext uri="{0D108BD9-81ED-4DB2-BD59-A6C34878D82A}">
                    <a16:rowId xmlns:a16="http://schemas.microsoft.com/office/drawing/2014/main" val="1022385611"/>
                  </a:ext>
                </a:extLst>
              </a:tr>
              <a:tr h="1022253">
                <a:tc>
                  <a:txBody>
                    <a:bodyPr/>
                    <a:lstStyle/>
                    <a:p>
                      <a:pPr marL="0" marR="0" algn="l">
                        <a:lnSpc>
                          <a:spcPct val="115000"/>
                        </a:lnSpc>
                        <a:spcBef>
                          <a:spcPts val="0"/>
                        </a:spcBef>
                        <a:spcAft>
                          <a:spcPts val="0"/>
                        </a:spcAft>
                        <a:tabLst>
                          <a:tab pos="0" algn="l"/>
                        </a:tabLst>
                      </a:pPr>
                      <a:r>
                        <a:rPr lang="en-US" sz="2000" b="0">
                          <a:solidFill>
                            <a:schemeClr val="bg1"/>
                          </a:solidFill>
                          <a:effectLst/>
                          <a:latin typeface="Arial" panose="020B0604020202020204" pitchFamily="34" charset="0"/>
                          <a:cs typeface="Arial" panose="020B0604020202020204" pitchFamily="34" charset="0"/>
                        </a:rPr>
                        <a:t>Independence of variable </a:t>
                      </a:r>
                      <a:endParaRPr lang="en-US" sz="2000" b="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gn="l">
                        <a:lnSpc>
                          <a:spcPct val="115000"/>
                        </a:lnSpc>
                        <a:spcBef>
                          <a:spcPts val="0"/>
                        </a:spcBef>
                        <a:spcAft>
                          <a:spcPts val="0"/>
                        </a:spcAft>
                        <a:tabLst>
                          <a:tab pos="0" algn="l"/>
                        </a:tabLst>
                      </a:pPr>
                      <a:r>
                        <a:rPr lang="en-US" sz="2000" b="0">
                          <a:solidFill>
                            <a:schemeClr val="bg1"/>
                          </a:solidFill>
                          <a:effectLst/>
                          <a:latin typeface="Arial" panose="020B0604020202020204" pitchFamily="34" charset="0"/>
                          <a:cs typeface="Arial" panose="020B0604020202020204" pitchFamily="34" charset="0"/>
                        </a:rPr>
                        <a:t>Chi- square (X</a:t>
                      </a:r>
                      <a:r>
                        <a:rPr lang="en-US" sz="2000" b="0" baseline="30000">
                          <a:solidFill>
                            <a:schemeClr val="bg1"/>
                          </a:solidFill>
                          <a:effectLst/>
                          <a:latin typeface="Arial" panose="020B0604020202020204" pitchFamily="34" charset="0"/>
                          <a:cs typeface="Arial" panose="020B0604020202020204" pitchFamily="34" charset="0"/>
                        </a:rPr>
                        <a:t>2</a:t>
                      </a:r>
                      <a:r>
                        <a:rPr lang="en-US" sz="2000" b="0">
                          <a:solidFill>
                            <a:schemeClr val="bg1"/>
                          </a:solidFill>
                          <a:effectLst/>
                          <a:latin typeface="Arial" panose="020B0604020202020204" pitchFamily="34" charset="0"/>
                          <a:cs typeface="Arial" panose="020B0604020202020204" pitchFamily="34" charset="0"/>
                        </a:rPr>
                        <a:t>)</a:t>
                      </a:r>
                      <a:endParaRPr lang="en-US" sz="2000" b="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gn="l">
                        <a:lnSpc>
                          <a:spcPct val="115000"/>
                        </a:lnSpc>
                        <a:spcBef>
                          <a:spcPts val="0"/>
                        </a:spcBef>
                        <a:spcAft>
                          <a:spcPts val="0"/>
                        </a:spcAft>
                        <a:tabLst>
                          <a:tab pos="0" algn="l"/>
                        </a:tabLst>
                      </a:pPr>
                      <a:r>
                        <a:rPr lang="en-US" sz="2000" b="0" dirty="0" smtClean="0">
                          <a:solidFill>
                            <a:schemeClr val="bg1"/>
                          </a:solidFill>
                          <a:effectLst/>
                          <a:latin typeface="Arial" panose="020B0604020202020204" pitchFamily="34" charset="0"/>
                          <a:cs typeface="Arial" panose="020B0604020202020204" pitchFamily="34" charset="0"/>
                        </a:rPr>
                        <a:t>Bi-variate</a:t>
                      </a:r>
                      <a:r>
                        <a:rPr lang="en-US" sz="2000" b="0" baseline="0" dirty="0" smtClean="0">
                          <a:solidFill>
                            <a:schemeClr val="bg1"/>
                          </a:solidFill>
                          <a:effectLst/>
                          <a:latin typeface="Arial" panose="020B0604020202020204" pitchFamily="34" charset="0"/>
                          <a:cs typeface="Arial" panose="020B0604020202020204" pitchFamily="34" charset="0"/>
                        </a:rPr>
                        <a:t> </a:t>
                      </a:r>
                      <a:r>
                        <a:rPr lang="en-US" sz="2000" b="0" dirty="0" smtClean="0">
                          <a:solidFill>
                            <a:schemeClr val="bg1"/>
                          </a:solidFill>
                          <a:effectLst/>
                          <a:latin typeface="Arial" panose="020B0604020202020204" pitchFamily="34" charset="0"/>
                          <a:cs typeface="Arial" panose="020B0604020202020204" pitchFamily="34" charset="0"/>
                        </a:rPr>
                        <a:t>data</a:t>
                      </a:r>
                      <a:r>
                        <a:rPr lang="en-US" sz="2000" b="0" dirty="0">
                          <a:solidFill>
                            <a:schemeClr val="bg1"/>
                          </a:solidFill>
                          <a:effectLst/>
                          <a:latin typeface="Arial" panose="020B0604020202020204" pitchFamily="34" charset="0"/>
                          <a:cs typeface="Arial" panose="020B0604020202020204" pitchFamily="34" charset="0"/>
                        </a:rPr>
                        <a:t>, ordinal</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gn="l">
                        <a:lnSpc>
                          <a:spcPct val="115000"/>
                        </a:lnSpc>
                        <a:spcBef>
                          <a:spcPts val="0"/>
                        </a:spcBef>
                        <a:spcAft>
                          <a:spcPts val="0"/>
                        </a:spcAft>
                        <a:tabLst>
                          <a:tab pos="0" algn="l"/>
                        </a:tabLst>
                      </a:pPr>
                      <a:r>
                        <a:rPr lang="en-US" sz="2000" b="0" dirty="0" smtClean="0">
                          <a:solidFill>
                            <a:schemeClr val="bg1"/>
                          </a:solidFill>
                          <a:effectLst/>
                          <a:latin typeface="Arial" panose="020B0604020202020204" pitchFamily="34" charset="0"/>
                          <a:cs typeface="Arial" panose="020B0604020202020204" pitchFamily="34" charset="0"/>
                        </a:rPr>
                        <a:t>Non-parametric</a:t>
                      </a:r>
                      <a:endParaRPr lang="en-US" sz="2000" b="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extLst>
                  <a:ext uri="{0D108BD9-81ED-4DB2-BD59-A6C34878D82A}">
                    <a16:rowId xmlns:a16="http://schemas.microsoft.com/office/drawing/2014/main" val="1977407125"/>
                  </a:ext>
                </a:extLst>
              </a:tr>
            </a:tbl>
          </a:graphicData>
        </a:graphic>
      </p:graphicFrame>
      <p:sp>
        <p:nvSpPr>
          <p:cNvPr id="3" name="Title 2"/>
          <p:cNvSpPr>
            <a:spLocks noGrp="1"/>
          </p:cNvSpPr>
          <p:nvPr>
            <p:ph type="title"/>
          </p:nvPr>
        </p:nvSpPr>
        <p:spPr/>
        <p:txBody>
          <a:bodyPr>
            <a:normAutofit fontScale="90000"/>
          </a:bodyPr>
          <a:lstStyle/>
          <a:p>
            <a:r>
              <a:rPr lang="en-US" dirty="0" smtClean="0">
                <a:effectLst/>
              </a:rPr>
              <a:t>Parametric </a:t>
            </a:r>
            <a:r>
              <a:rPr lang="en-US" dirty="0">
                <a:effectLst/>
              </a:rPr>
              <a:t>and non-parametric tests used in inferential statistics</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30</a:t>
            </a:fld>
            <a:endParaRPr lang="en-US" altLang="en-US"/>
          </a:p>
        </p:txBody>
      </p:sp>
    </p:spTree>
    <p:extLst>
      <p:ext uri="{BB962C8B-B14F-4D97-AF65-F5344CB8AC3E}">
        <p14:creationId xmlns:p14="http://schemas.microsoft.com/office/powerpoint/2010/main" val="63791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806244838"/>
              </p:ext>
            </p:extLst>
          </p:nvPr>
        </p:nvGraphicFramePr>
        <p:xfrm>
          <a:off x="647699" y="1600200"/>
          <a:ext cx="7999413" cy="4038282"/>
        </p:xfrm>
        <a:graphic>
          <a:graphicData uri="http://schemas.openxmlformats.org/drawingml/2006/table">
            <a:tbl>
              <a:tblPr firstRow="1" firstCol="1" lastRow="1" lastCol="1" bandRow="1" bandCol="1">
                <a:tableStyleId>{5C22544A-7EE6-4342-B048-85BDC9FD1C3A}</a:tableStyleId>
              </a:tblPr>
              <a:tblGrid>
                <a:gridCol w="1983120">
                  <a:extLst>
                    <a:ext uri="{9D8B030D-6E8A-4147-A177-3AD203B41FA5}">
                      <a16:colId xmlns:a16="http://schemas.microsoft.com/office/drawing/2014/main" val="4166762290"/>
                    </a:ext>
                  </a:extLst>
                </a:gridCol>
                <a:gridCol w="2093581">
                  <a:extLst>
                    <a:ext uri="{9D8B030D-6E8A-4147-A177-3AD203B41FA5}">
                      <a16:colId xmlns:a16="http://schemas.microsoft.com/office/drawing/2014/main" val="2796251315"/>
                    </a:ext>
                  </a:extLst>
                </a:gridCol>
                <a:gridCol w="1981200">
                  <a:extLst>
                    <a:ext uri="{9D8B030D-6E8A-4147-A177-3AD203B41FA5}">
                      <a16:colId xmlns:a16="http://schemas.microsoft.com/office/drawing/2014/main" val="2817421063"/>
                    </a:ext>
                  </a:extLst>
                </a:gridCol>
                <a:gridCol w="1941512">
                  <a:extLst>
                    <a:ext uri="{9D8B030D-6E8A-4147-A177-3AD203B41FA5}">
                      <a16:colId xmlns:a16="http://schemas.microsoft.com/office/drawing/2014/main" val="4274106088"/>
                    </a:ext>
                  </a:extLst>
                </a:gridCol>
              </a:tblGrid>
              <a:tr h="715246">
                <a:tc>
                  <a:txBody>
                    <a:bodyPr/>
                    <a:lstStyle/>
                    <a:p>
                      <a:pPr marL="0" marR="0">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Function</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Techniques</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Data type</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tabLst>
                          <a:tab pos="0" algn="l"/>
                        </a:tabLst>
                      </a:pPr>
                      <a:r>
                        <a:rPr lang="en-US" sz="2000">
                          <a:effectLst/>
                          <a:latin typeface="Arial" panose="020B0604020202020204" pitchFamily="34" charset="0"/>
                          <a:cs typeface="Arial" panose="020B0604020202020204" pitchFamily="34" charset="0"/>
                        </a:rPr>
                        <a:t>Classification</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19212658"/>
                  </a:ext>
                </a:extLst>
              </a:tr>
              <a:tr h="818826">
                <a:tc>
                  <a:txBody>
                    <a:bodyPr/>
                    <a:lstStyle/>
                    <a:p>
                      <a:pPr marL="0" marR="0">
                        <a:lnSpc>
                          <a:spcPct val="115000"/>
                        </a:lnSpc>
                        <a:spcBef>
                          <a:spcPts val="0"/>
                        </a:spcBef>
                        <a:spcAft>
                          <a:spcPts val="0"/>
                        </a:spcAft>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Good ness of fit</a:t>
                      </a:r>
                      <a:endParaRPr lang="en-US" sz="2000" b="0" dirty="0">
                        <a:ln>
                          <a:solidFill>
                            <a:schemeClr val="bg1"/>
                          </a:solidFill>
                        </a:ln>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nSpc>
                          <a:spcPct val="115000"/>
                        </a:lnSpc>
                        <a:spcBef>
                          <a:spcPts val="0"/>
                        </a:spcBef>
                        <a:spcAft>
                          <a:spcPts val="0"/>
                        </a:spcAft>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Chi- square ( X</a:t>
                      </a:r>
                      <a:r>
                        <a:rPr lang="en-US" sz="2000" b="0" baseline="30000" dirty="0">
                          <a:ln>
                            <a:solidFill>
                              <a:schemeClr val="bg1"/>
                            </a:solidFill>
                          </a:ln>
                          <a:solidFill>
                            <a:schemeClr val="bg1"/>
                          </a:solidFill>
                          <a:effectLst/>
                          <a:latin typeface="Arial" panose="020B0604020202020204" pitchFamily="34" charset="0"/>
                          <a:cs typeface="Arial" panose="020B0604020202020204" pitchFamily="34" charset="0"/>
                        </a:rPr>
                        <a:t>2</a:t>
                      </a: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 ) test</a:t>
                      </a:r>
                      <a:endParaRPr lang="en-US" sz="2000" b="0" dirty="0">
                        <a:ln>
                          <a:solidFill>
                            <a:schemeClr val="bg1"/>
                          </a:solidFill>
                        </a:ln>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nSpc>
                          <a:spcPct val="115000"/>
                        </a:lnSpc>
                        <a:spcBef>
                          <a:spcPts val="0"/>
                        </a:spcBef>
                        <a:spcAft>
                          <a:spcPts val="0"/>
                        </a:spcAft>
                        <a:tabLst>
                          <a:tab pos="0" algn="l"/>
                        </a:tabLst>
                      </a:pPr>
                      <a:r>
                        <a:rPr lang="en-US" sz="2000" b="0">
                          <a:ln>
                            <a:solidFill>
                              <a:schemeClr val="bg1"/>
                            </a:solidFill>
                          </a:ln>
                          <a:solidFill>
                            <a:schemeClr val="bg1"/>
                          </a:solidFill>
                          <a:effectLst/>
                          <a:latin typeface="Arial" panose="020B0604020202020204" pitchFamily="34" charset="0"/>
                          <a:cs typeface="Arial" panose="020B0604020202020204" pitchFamily="34" charset="0"/>
                        </a:rPr>
                        <a:t>Uni-variate data</a:t>
                      </a:r>
                      <a:endParaRPr lang="en-US" sz="2000" b="0">
                        <a:ln>
                          <a:solidFill>
                            <a:schemeClr val="bg1"/>
                          </a:solidFill>
                        </a:ln>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nSpc>
                          <a:spcPct val="115000"/>
                        </a:lnSpc>
                        <a:spcBef>
                          <a:spcPts val="0"/>
                        </a:spcBef>
                        <a:spcAft>
                          <a:spcPts val="0"/>
                        </a:spcAft>
                        <a:tabLst>
                          <a:tab pos="0" algn="l"/>
                        </a:tabLst>
                      </a:pPr>
                      <a:r>
                        <a:rPr lang="en-US" sz="2000" b="0">
                          <a:ln>
                            <a:solidFill>
                              <a:schemeClr val="bg1"/>
                            </a:solidFill>
                          </a:ln>
                          <a:solidFill>
                            <a:schemeClr val="bg1"/>
                          </a:solidFill>
                          <a:effectLst/>
                          <a:latin typeface="Arial" panose="020B0604020202020204" pitchFamily="34" charset="0"/>
                          <a:cs typeface="Arial" panose="020B0604020202020204" pitchFamily="34" charset="0"/>
                        </a:rPr>
                        <a:t>Non –parametric.</a:t>
                      </a:r>
                      <a:endParaRPr lang="en-US" sz="2000" b="0">
                        <a:ln>
                          <a:solidFill>
                            <a:schemeClr val="bg1"/>
                          </a:solidFill>
                        </a:ln>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extLst>
                  <a:ext uri="{0D108BD9-81ED-4DB2-BD59-A6C34878D82A}">
                    <a16:rowId xmlns:a16="http://schemas.microsoft.com/office/drawing/2014/main" val="3968738892"/>
                  </a:ext>
                </a:extLst>
              </a:tr>
              <a:tr h="2504210">
                <a:tc>
                  <a:txBody>
                    <a:bodyPr/>
                    <a:lstStyle/>
                    <a:p>
                      <a:pPr marL="0" marR="0">
                        <a:lnSpc>
                          <a:spcPct val="115000"/>
                        </a:lnSpc>
                        <a:spcBef>
                          <a:spcPts val="0"/>
                        </a:spcBef>
                        <a:spcAft>
                          <a:spcPts val="0"/>
                        </a:spcAft>
                        <a:tabLst>
                          <a:tab pos="0" algn="l"/>
                        </a:tabLst>
                      </a:pPr>
                      <a:r>
                        <a:rPr lang="en-US" sz="2000" b="0">
                          <a:ln>
                            <a:solidFill>
                              <a:schemeClr val="bg1"/>
                            </a:solidFill>
                          </a:ln>
                          <a:solidFill>
                            <a:schemeClr val="bg1"/>
                          </a:solidFill>
                          <a:effectLst/>
                          <a:latin typeface="Arial" panose="020B0604020202020204" pitchFamily="34" charset="0"/>
                          <a:cs typeface="Arial" panose="020B0604020202020204" pitchFamily="34" charset="0"/>
                        </a:rPr>
                        <a:t>Forecasting trends future values</a:t>
                      </a:r>
                      <a:endParaRPr lang="en-US" sz="2000" b="0">
                        <a:ln>
                          <a:solidFill>
                            <a:schemeClr val="bg1"/>
                          </a:solidFill>
                        </a:ln>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Time series analysis</a:t>
                      </a:r>
                    </a:p>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Regression</a:t>
                      </a:r>
                      <a:endParaRPr lang="en-US" sz="2000" b="0" dirty="0">
                        <a:ln>
                          <a:solidFill>
                            <a:schemeClr val="bg1"/>
                          </a:solidFill>
                        </a:ln>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err="1">
                          <a:ln>
                            <a:solidFill>
                              <a:schemeClr val="bg1"/>
                            </a:solidFill>
                          </a:ln>
                          <a:solidFill>
                            <a:schemeClr val="bg1"/>
                          </a:solidFill>
                          <a:effectLst/>
                          <a:latin typeface="Arial" panose="020B0604020202020204" pitchFamily="34" charset="0"/>
                          <a:cs typeface="Arial" panose="020B0604020202020204" pitchFamily="34" charset="0"/>
                        </a:rPr>
                        <a:t>Uni</a:t>
                      </a: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 variate </a:t>
                      </a:r>
                    </a:p>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Simple regression</a:t>
                      </a:r>
                    </a:p>
                    <a:p>
                      <a:pPr marL="342900" marR="0" lvl="0" indent="-342900">
                        <a:lnSpc>
                          <a:spcPct val="115000"/>
                        </a:lnSpc>
                        <a:spcBef>
                          <a:spcPts val="0"/>
                        </a:spcBef>
                        <a:spcAft>
                          <a:spcPts val="0"/>
                        </a:spcAft>
                        <a:buFont typeface="Symbol" panose="05050102010706020507" pitchFamily="18" charset="2"/>
                        <a:buChar char=""/>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Multiple regression</a:t>
                      </a:r>
                    </a:p>
                    <a:p>
                      <a:pPr marL="0" marR="0">
                        <a:lnSpc>
                          <a:spcPct val="115000"/>
                        </a:lnSpc>
                        <a:spcBef>
                          <a:spcPts val="0"/>
                        </a:spcBef>
                        <a:spcAft>
                          <a:spcPts val="0"/>
                        </a:spcAft>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 </a:t>
                      </a:r>
                      <a:endParaRPr lang="en-US" sz="2000" b="0" dirty="0">
                        <a:ln>
                          <a:solidFill>
                            <a:schemeClr val="bg1"/>
                          </a:solidFill>
                        </a:ln>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tc>
                  <a:txBody>
                    <a:bodyPr/>
                    <a:lstStyle/>
                    <a:p>
                      <a:pPr marL="0" marR="0">
                        <a:lnSpc>
                          <a:spcPct val="115000"/>
                        </a:lnSpc>
                        <a:spcBef>
                          <a:spcPts val="0"/>
                        </a:spcBef>
                        <a:spcAft>
                          <a:spcPts val="0"/>
                        </a:spcAft>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Parametric </a:t>
                      </a:r>
                    </a:p>
                    <a:p>
                      <a:pPr marL="0" marR="0">
                        <a:lnSpc>
                          <a:spcPct val="115000"/>
                        </a:lnSpc>
                        <a:spcBef>
                          <a:spcPts val="0"/>
                        </a:spcBef>
                        <a:spcAft>
                          <a:spcPts val="0"/>
                        </a:spcAft>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 </a:t>
                      </a:r>
                    </a:p>
                    <a:p>
                      <a:pPr marL="0" marR="0">
                        <a:lnSpc>
                          <a:spcPct val="115000"/>
                        </a:lnSpc>
                        <a:spcBef>
                          <a:spcPts val="0"/>
                        </a:spcBef>
                        <a:spcAft>
                          <a:spcPts val="0"/>
                        </a:spcAft>
                        <a:tabLst>
                          <a:tab pos="0" algn="l"/>
                        </a:tabLst>
                      </a:pPr>
                      <a:r>
                        <a:rPr lang="en-US" sz="2000" b="0" dirty="0">
                          <a:ln>
                            <a:solidFill>
                              <a:schemeClr val="bg1"/>
                            </a:solidFill>
                          </a:ln>
                          <a:solidFill>
                            <a:schemeClr val="bg1"/>
                          </a:solidFill>
                          <a:effectLst/>
                          <a:latin typeface="Arial" panose="020B0604020202020204" pitchFamily="34" charset="0"/>
                          <a:cs typeface="Arial" panose="020B0604020202020204" pitchFamily="34" charset="0"/>
                        </a:rPr>
                        <a:t>Bi-variate data.</a:t>
                      </a:r>
                      <a:endParaRPr lang="en-US" sz="2000" b="0" dirty="0">
                        <a:ln>
                          <a:solidFill>
                            <a:schemeClr val="bg1"/>
                          </a:solidFill>
                        </a:ln>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4">
                        <a:lumMod val="75000"/>
                      </a:schemeClr>
                    </a:solidFill>
                  </a:tcPr>
                </a:tc>
                <a:extLst>
                  <a:ext uri="{0D108BD9-81ED-4DB2-BD59-A6C34878D82A}">
                    <a16:rowId xmlns:a16="http://schemas.microsoft.com/office/drawing/2014/main" val="3840696756"/>
                  </a:ext>
                </a:extLst>
              </a:tr>
            </a:tbl>
          </a:graphicData>
        </a:graphic>
      </p:graphicFrame>
      <p:sp>
        <p:nvSpPr>
          <p:cNvPr id="3" name="Title 2"/>
          <p:cNvSpPr>
            <a:spLocks noGrp="1"/>
          </p:cNvSpPr>
          <p:nvPr>
            <p:ph type="title"/>
          </p:nvPr>
        </p:nvSpPr>
        <p:spPr/>
        <p:txBody>
          <a:bodyPr>
            <a:normAutofit fontScale="90000"/>
          </a:bodyPr>
          <a:lstStyle/>
          <a:p>
            <a:r>
              <a:rPr lang="en-US" dirty="0" smtClean="0">
                <a:effectLst/>
              </a:rPr>
              <a:t>Parametric </a:t>
            </a:r>
            <a:r>
              <a:rPr lang="en-US" dirty="0">
                <a:effectLst/>
              </a:rPr>
              <a:t>and non-parametric tests used in inferential statistics</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31</a:t>
            </a:fld>
            <a:endParaRPr lang="en-US" altLang="en-US"/>
          </a:p>
        </p:txBody>
      </p:sp>
    </p:spTree>
    <p:extLst>
      <p:ext uri="{BB962C8B-B14F-4D97-AF65-F5344CB8AC3E}">
        <p14:creationId xmlns:p14="http://schemas.microsoft.com/office/powerpoint/2010/main" val="3353206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chor="ctr"/>
          <a:lstStyle/>
          <a:p>
            <a:pPr marL="109537" indent="0">
              <a:buNone/>
            </a:pPr>
            <a:r>
              <a:rPr lang="en-US" sz="8000" dirty="0" smtClean="0">
                <a:latin typeface="Arial" panose="020B0604020202020204" pitchFamily="34" charset="0"/>
                <a:cs typeface="Arial" panose="020B0604020202020204" pitchFamily="34" charset="0"/>
              </a:rPr>
              <a:t>End of part one </a:t>
            </a:r>
            <a:endParaRPr lang="en-US" sz="8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32</a:t>
            </a:fld>
            <a:endParaRPr lang="en-US" altLang="en-US"/>
          </a:p>
        </p:txBody>
      </p:sp>
    </p:spTree>
    <p:extLst>
      <p:ext uri="{BB962C8B-B14F-4D97-AF65-F5344CB8AC3E}">
        <p14:creationId xmlns:p14="http://schemas.microsoft.com/office/powerpoint/2010/main" val="29222097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airplan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Analysing Qualitative Data</a:t>
            </a:r>
          </a:p>
          <a:p>
            <a:r>
              <a:rPr lang="en-GB" dirty="0" smtClean="0"/>
              <a:t>Techniques Used in Qualitative Data Analysis</a:t>
            </a:r>
          </a:p>
          <a:p>
            <a:r>
              <a:rPr lang="en-GB" dirty="0" smtClean="0"/>
              <a:t>Presentation of Research Findings</a:t>
            </a:r>
          </a:p>
          <a:p>
            <a:r>
              <a:rPr lang="en-GB" sz="2800" dirty="0" smtClean="0">
                <a:latin typeface="Arial" panose="020B0604020202020204" pitchFamily="34" charset="0"/>
                <a:cs typeface="Arial" panose="020B0604020202020204" pitchFamily="34" charset="0"/>
              </a:rPr>
              <a:t>Data Analysis Using Statistical Computer Software/ Programs </a:t>
            </a:r>
            <a:endParaRPr lang="en-US" dirty="0"/>
          </a:p>
        </p:txBody>
      </p:sp>
      <p:sp>
        <p:nvSpPr>
          <p:cNvPr id="3" name="Title 2"/>
          <p:cNvSpPr>
            <a:spLocks noGrp="1"/>
          </p:cNvSpPr>
          <p:nvPr>
            <p:ph type="title"/>
          </p:nvPr>
        </p:nvSpPr>
        <p:spPr/>
        <p:txBody>
          <a:bodyPr/>
          <a:lstStyle/>
          <a:p>
            <a:r>
              <a:rPr lang="en-US" dirty="0" smtClean="0"/>
              <a:t>Part Two</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33</a:t>
            </a:fld>
            <a:endParaRPr lang="en-US" altLang="en-US"/>
          </a:p>
        </p:txBody>
      </p:sp>
    </p:spTree>
    <p:extLst>
      <p:ext uri="{BB962C8B-B14F-4D97-AF65-F5344CB8AC3E}">
        <p14:creationId xmlns:p14="http://schemas.microsoft.com/office/powerpoint/2010/main" val="18145903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n-GB" sz="2000" dirty="0">
                <a:latin typeface="Arial" panose="020B0604020202020204" pitchFamily="34" charset="0"/>
                <a:cs typeface="Arial" panose="020B0604020202020204" pitchFamily="34" charset="0"/>
              </a:rPr>
              <a:t>This is the process of summarizing/analysing opinions/attitudes collected during the course of qualitative research.</a:t>
            </a:r>
            <a:endParaRPr lang="en-US" sz="2000" dirty="0">
              <a:latin typeface="Arial" panose="020B0604020202020204" pitchFamily="34" charset="0"/>
              <a:cs typeface="Arial" panose="020B0604020202020204" pitchFamily="34" charset="0"/>
            </a:endParaRPr>
          </a:p>
          <a:p>
            <a:pPr algn="just"/>
            <a:r>
              <a:rPr lang="en-GB" sz="2000" b="1" dirty="0" smtClean="0">
                <a:latin typeface="Arial" panose="020B0604020202020204" pitchFamily="34" charset="0"/>
                <a:cs typeface="Arial" panose="020B0604020202020204" pitchFamily="34" charset="0"/>
              </a:rPr>
              <a:t>Qualitative </a:t>
            </a:r>
            <a:r>
              <a:rPr lang="en-GB" sz="2000" b="1" dirty="0">
                <a:latin typeface="Arial" panose="020B0604020202020204" pitchFamily="34" charset="0"/>
                <a:cs typeface="Arial" panose="020B0604020202020204" pitchFamily="34" charset="0"/>
              </a:rPr>
              <a:t>data is </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a) based on meanings expressed in words rather than numbers.</a:t>
            </a:r>
            <a:endParaRPr lang="en-US" sz="2000" dirty="0">
              <a:latin typeface="Arial" panose="020B0604020202020204" pitchFamily="34" charset="0"/>
              <a:cs typeface="Arial" panose="020B0604020202020204" pitchFamily="34" charset="0"/>
            </a:endParaRPr>
          </a:p>
          <a:p>
            <a:pPr marL="109537" indent="0" algn="just">
              <a:buNone/>
            </a:pPr>
            <a:r>
              <a:rPr lang="en-GB" sz="2000" dirty="0" smtClean="0">
                <a:latin typeface="Arial" panose="020B0604020202020204" pitchFamily="34" charset="0"/>
                <a:cs typeface="Arial" panose="020B0604020202020204" pitchFamily="34" charset="0"/>
              </a:rPr>
              <a:t>b) often </a:t>
            </a:r>
            <a:r>
              <a:rPr lang="en-GB" sz="2000" dirty="0">
                <a:latin typeface="Arial" panose="020B0604020202020204" pitchFamily="34" charset="0"/>
                <a:cs typeface="Arial" panose="020B0604020202020204" pitchFamily="34" charset="0"/>
              </a:rPr>
              <a:t>not standardised and must therefore be classified into categories before analysis.</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c) analysed through conceptualisation as opposed to quantitative analysis.</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Unlike </a:t>
            </a:r>
            <a:r>
              <a:rPr lang="en-GB" sz="2000" dirty="0">
                <a:latin typeface="Arial" panose="020B0604020202020204" pitchFamily="34" charset="0"/>
                <a:cs typeface="Arial" panose="020B0604020202020204" pitchFamily="34" charset="0"/>
              </a:rPr>
              <a:t>quantitative data there are no standard approaches to the analysis of qualitative data rather there are many qualitative research approaches and traditions.</a:t>
            </a:r>
            <a:endParaRPr lang="en-US"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a:effectLst/>
              </a:rPr>
              <a:t>ANALYSING QUALITATIVE DATA</a:t>
            </a:r>
            <a:endParaRPr lang="en-US" dirty="0">
              <a:effectLst/>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34</a:t>
            </a:fld>
            <a:endParaRPr lang="en-US" altLang="en-US"/>
          </a:p>
        </p:txBody>
      </p:sp>
    </p:spTree>
    <p:extLst>
      <p:ext uri="{BB962C8B-B14F-4D97-AF65-F5344CB8AC3E}">
        <p14:creationId xmlns:p14="http://schemas.microsoft.com/office/powerpoint/2010/main" val="1509803285"/>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400" dirty="0" smtClean="0">
                <a:latin typeface="Arial" panose="020B0604020202020204" pitchFamily="34" charset="0"/>
                <a:cs typeface="Arial" panose="020B0604020202020204" pitchFamily="34" charset="0"/>
              </a:rPr>
              <a:t>In </a:t>
            </a:r>
            <a:r>
              <a:rPr lang="en-GB" sz="2400" dirty="0">
                <a:latin typeface="Arial" panose="020B0604020202020204" pitchFamily="34" charset="0"/>
                <a:cs typeface="Arial" panose="020B0604020202020204" pitchFamily="34" charset="0"/>
              </a:rPr>
              <a:t>general, analysis of qualitative data follows the following four stages; </a:t>
            </a:r>
            <a:endParaRPr lang="en-US" sz="2400" dirty="0">
              <a:latin typeface="Arial" panose="020B0604020202020204" pitchFamily="34" charset="0"/>
              <a:cs typeface="Arial" panose="020B0604020202020204" pitchFamily="34" charset="0"/>
            </a:endParaRPr>
          </a:p>
          <a:p>
            <a:pPr algn="just">
              <a:lnSpc>
                <a:spcPct val="150000"/>
              </a:lnSpc>
            </a:pPr>
            <a:r>
              <a:rPr lang="en-GB" sz="2400" dirty="0">
                <a:latin typeface="Arial" panose="020B0604020202020204" pitchFamily="34" charset="0"/>
                <a:cs typeface="Arial" panose="020B0604020202020204" pitchFamily="34" charset="0"/>
              </a:rPr>
              <a:t>1) Categorisation. </a:t>
            </a:r>
            <a:endParaRPr lang="en-US" sz="2400" dirty="0">
              <a:latin typeface="Arial" panose="020B0604020202020204" pitchFamily="34" charset="0"/>
              <a:cs typeface="Arial" panose="020B0604020202020204" pitchFamily="34" charset="0"/>
            </a:endParaRPr>
          </a:p>
          <a:p>
            <a:pPr algn="just">
              <a:lnSpc>
                <a:spcPct val="150000"/>
              </a:lnSpc>
            </a:pPr>
            <a:r>
              <a:rPr lang="en-GB" sz="2400" dirty="0">
                <a:latin typeface="Arial" panose="020B0604020202020204" pitchFamily="34" charset="0"/>
                <a:cs typeface="Arial" panose="020B0604020202020204" pitchFamily="34" charset="0"/>
              </a:rPr>
              <a:t>2) Unitization. </a:t>
            </a:r>
            <a:endParaRPr lang="en-US" sz="2400" dirty="0">
              <a:latin typeface="Arial" panose="020B0604020202020204" pitchFamily="34" charset="0"/>
              <a:cs typeface="Arial" panose="020B0604020202020204" pitchFamily="34" charset="0"/>
            </a:endParaRPr>
          </a:p>
          <a:p>
            <a:pPr algn="just">
              <a:lnSpc>
                <a:spcPct val="150000"/>
              </a:lnSpc>
            </a:pPr>
            <a:r>
              <a:rPr lang="en-GB" sz="2400" dirty="0">
                <a:latin typeface="Arial" panose="020B0604020202020204" pitchFamily="34" charset="0"/>
                <a:cs typeface="Arial" panose="020B0604020202020204" pitchFamily="34" charset="0"/>
              </a:rPr>
              <a:t>3) Recognition of relationships </a:t>
            </a:r>
            <a:endParaRPr lang="en-US" sz="2400" dirty="0">
              <a:latin typeface="Arial" panose="020B0604020202020204" pitchFamily="34" charset="0"/>
              <a:cs typeface="Arial" panose="020B0604020202020204" pitchFamily="34" charset="0"/>
            </a:endParaRPr>
          </a:p>
          <a:p>
            <a:pPr algn="just">
              <a:lnSpc>
                <a:spcPct val="150000"/>
              </a:lnSpc>
            </a:pPr>
            <a:r>
              <a:rPr lang="en-GB" sz="2400" dirty="0">
                <a:latin typeface="Arial" panose="020B0604020202020204" pitchFamily="34" charset="0"/>
                <a:cs typeface="Arial" panose="020B0604020202020204" pitchFamily="34" charset="0"/>
              </a:rPr>
              <a:t>4) Testing of relationships/ hypotheses </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a:t>Stages of Qualitative data analysis</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35</a:t>
            </a:fld>
            <a:endParaRPr lang="en-US" altLang="en-US"/>
          </a:p>
        </p:txBody>
      </p:sp>
    </p:spTree>
    <p:extLst>
      <p:ext uri="{BB962C8B-B14F-4D97-AF65-F5344CB8AC3E}">
        <p14:creationId xmlns:p14="http://schemas.microsoft.com/office/powerpoint/2010/main" val="3216477029"/>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000" dirty="0" smtClean="0">
                <a:latin typeface="Arial" panose="020B0604020202020204" pitchFamily="34" charset="0"/>
                <a:cs typeface="Arial" panose="020B0604020202020204" pitchFamily="34" charset="0"/>
              </a:rPr>
              <a:t>Categories </a:t>
            </a:r>
            <a:r>
              <a:rPr lang="en-GB" sz="2000" dirty="0">
                <a:latin typeface="Arial" panose="020B0604020202020204" pitchFamily="34" charset="0"/>
                <a:cs typeface="Arial" panose="020B0604020202020204" pitchFamily="34" charset="0"/>
              </a:rPr>
              <a:t>result from the desegregation of the mass of qualitative data collected into meaningful and related parts.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categorization is guided by the purpose of the research as expressed through the research objectives</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The qualitative part of the data comprising descriptions of behaviours of people, events, and situations recorded as free text must first be categorized.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begins by reading through the raw data and placing similar responses in identifiable categories</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1. Categorization.</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36</a:t>
            </a:fld>
            <a:endParaRPr lang="en-US" altLang="en-US"/>
          </a:p>
        </p:txBody>
      </p:sp>
    </p:spTree>
    <p:extLst>
      <p:ext uri="{BB962C8B-B14F-4D97-AF65-F5344CB8AC3E}">
        <p14:creationId xmlns:p14="http://schemas.microsoft.com/office/powerpoint/2010/main" val="2206956601"/>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000" b="1" dirty="0" smtClean="0">
                <a:latin typeface="Arial" panose="020B0604020202020204" pitchFamily="34" charset="0"/>
                <a:cs typeface="Arial" panose="020B0604020202020204" pitchFamily="34" charset="0"/>
              </a:rPr>
              <a:t>The </a:t>
            </a:r>
            <a:r>
              <a:rPr lang="en-GB" sz="2000" b="1" dirty="0">
                <a:latin typeface="Arial" panose="020B0604020202020204" pitchFamily="34" charset="0"/>
                <a:cs typeface="Arial" panose="020B0604020202020204" pitchFamily="34" charset="0"/>
              </a:rPr>
              <a:t>categories may be:</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a) The researchers own creations.</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b) Observations borrowed from existing literature.</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c) Terms emerging from responses in the research</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1. Categorization.</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37</a:t>
            </a:fld>
            <a:endParaRPr lang="en-US" altLang="en-US"/>
          </a:p>
        </p:txBody>
      </p:sp>
    </p:spTree>
    <p:extLst>
      <p:ext uri="{BB962C8B-B14F-4D97-AF65-F5344CB8AC3E}">
        <p14:creationId xmlns:p14="http://schemas.microsoft.com/office/powerpoint/2010/main" val="3199957545"/>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dirty="0" smtClean="0">
                <a:latin typeface="Arial" panose="020B0604020202020204" pitchFamily="34" charset="0"/>
                <a:cs typeface="Arial" panose="020B0604020202020204" pitchFamily="34" charset="0"/>
              </a:rPr>
              <a:t>Once </a:t>
            </a:r>
            <a:r>
              <a:rPr lang="en-GB" dirty="0">
                <a:latin typeface="Arial" panose="020B0604020202020204" pitchFamily="34" charset="0"/>
                <a:cs typeface="Arial" panose="020B0604020202020204" pitchFamily="34" charset="0"/>
              </a:rPr>
              <a:t>the categories have been created, individual responses are then allocated into the categories that they fit best.</a:t>
            </a:r>
            <a:endParaRPr lang="en-US"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2. Unitization </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38</a:t>
            </a:fld>
            <a:endParaRPr lang="en-US" altLang="en-US"/>
          </a:p>
        </p:txBody>
      </p:sp>
    </p:spTree>
    <p:extLst>
      <p:ext uri="{BB962C8B-B14F-4D97-AF65-F5344CB8AC3E}">
        <p14:creationId xmlns:p14="http://schemas.microsoft.com/office/powerpoint/2010/main" val="3482769814"/>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dirty="0" smtClean="0">
                <a:latin typeface="Arial" panose="020B0604020202020204" pitchFamily="34" charset="0"/>
                <a:cs typeface="Arial" panose="020B0604020202020204" pitchFamily="34" charset="0"/>
              </a:rPr>
              <a:t>In </a:t>
            </a:r>
            <a:r>
              <a:rPr lang="en-GB" dirty="0">
                <a:latin typeface="Arial" panose="020B0604020202020204" pitchFamily="34" charset="0"/>
                <a:cs typeface="Arial" panose="020B0604020202020204" pitchFamily="34" charset="0"/>
              </a:rPr>
              <a:t>this stage the researcher or analyst studies the categories and units looking for linkages, patterns and relationships.</a:t>
            </a:r>
            <a:endParaRPr lang="en-US"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t>3. Recognition of relationships </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39</a:t>
            </a:fld>
            <a:endParaRPr lang="en-US" altLang="en-US"/>
          </a:p>
        </p:txBody>
      </p:sp>
    </p:spTree>
    <p:extLst>
      <p:ext uri="{BB962C8B-B14F-4D97-AF65-F5344CB8AC3E}">
        <p14:creationId xmlns:p14="http://schemas.microsoft.com/office/powerpoint/2010/main" val="3535578589"/>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dirty="0" smtClean="0"/>
              <a:t>To </a:t>
            </a:r>
            <a:r>
              <a:rPr lang="en-GB" dirty="0"/>
              <a:t>check if relationship patterns and linkages exist or if they do not exist, the researcher or analyst, tests the hypotheses/prepositions he/she had earlier </a:t>
            </a:r>
            <a:r>
              <a:rPr lang="en-GB" dirty="0" smtClean="0"/>
              <a:t>formulated.</a:t>
            </a:r>
          </a:p>
          <a:p>
            <a:pPr algn="just">
              <a:lnSpc>
                <a:spcPct val="150000"/>
              </a:lnSpc>
            </a:pPr>
            <a:r>
              <a:rPr lang="en-GB" dirty="0" smtClean="0"/>
              <a:t>He/she </a:t>
            </a:r>
            <a:r>
              <a:rPr lang="en-GB" dirty="0"/>
              <a:t>tests for their significance. </a:t>
            </a:r>
            <a:endParaRPr lang="en-US" dirty="0"/>
          </a:p>
        </p:txBody>
      </p:sp>
      <p:sp>
        <p:nvSpPr>
          <p:cNvPr id="3" name="Title 2"/>
          <p:cNvSpPr>
            <a:spLocks noGrp="1"/>
          </p:cNvSpPr>
          <p:nvPr>
            <p:ph type="title"/>
          </p:nvPr>
        </p:nvSpPr>
        <p:spPr/>
        <p:txBody>
          <a:bodyPr>
            <a:noAutofit/>
          </a:bodyPr>
          <a:lstStyle/>
          <a:p>
            <a:r>
              <a:rPr lang="en-GB" sz="3600" dirty="0">
                <a:latin typeface="Arial" panose="020B0604020202020204" pitchFamily="34" charset="0"/>
                <a:cs typeface="Arial" panose="020B0604020202020204" pitchFamily="34" charset="0"/>
              </a:rPr>
              <a:t>4. Testing of </a:t>
            </a:r>
            <a:r>
              <a:rPr lang="en-GB" sz="3600" dirty="0" smtClean="0">
                <a:latin typeface="Arial" panose="020B0604020202020204" pitchFamily="34" charset="0"/>
                <a:cs typeface="Arial" panose="020B0604020202020204" pitchFamily="34" charset="0"/>
              </a:rPr>
              <a:t>relationships/ hypotheses </a:t>
            </a:r>
            <a:r>
              <a:rPr lang="en-GB" sz="3600" dirty="0">
                <a:latin typeface="Arial" panose="020B0604020202020204" pitchFamily="34" charset="0"/>
                <a:cs typeface="Arial" panose="020B0604020202020204" pitchFamily="34" charset="0"/>
              </a:rPr>
              <a:t>to reach conclusions</a:t>
            </a:r>
            <a:r>
              <a:rPr lang="en-GB" sz="3600" dirty="0" smtClean="0">
                <a:latin typeface="Arial" panose="020B0604020202020204" pitchFamily="34" charset="0"/>
                <a:cs typeface="Arial" panose="020B0604020202020204" pitchFamily="34" charset="0"/>
              </a:rPr>
              <a:t>.</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40</a:t>
            </a:fld>
            <a:endParaRPr lang="en-US" altLang="en-US"/>
          </a:p>
        </p:txBody>
      </p:sp>
    </p:spTree>
    <p:extLst>
      <p:ext uri="{BB962C8B-B14F-4D97-AF65-F5344CB8AC3E}">
        <p14:creationId xmlns:p14="http://schemas.microsoft.com/office/powerpoint/2010/main" val="2571236788"/>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400" dirty="0" smtClean="0">
                <a:latin typeface="Arial" panose="020B0604020202020204" pitchFamily="34" charset="0"/>
                <a:cs typeface="Arial" panose="020B0604020202020204" pitchFamily="34" charset="0"/>
              </a:rPr>
              <a:t>Qualitative </a:t>
            </a:r>
            <a:r>
              <a:rPr lang="en-GB" sz="2400" dirty="0">
                <a:latin typeface="Arial" panose="020B0604020202020204" pitchFamily="34" charset="0"/>
                <a:cs typeface="Arial" panose="020B0604020202020204" pitchFamily="34" charset="0"/>
              </a:rPr>
              <a:t>data may be analysed by either first quantifying it or not. The following two broad techniques are available for analysing qualitative data;</a:t>
            </a:r>
            <a:endParaRPr lang="en-US" sz="2400" dirty="0">
              <a:latin typeface="Arial" panose="020B0604020202020204" pitchFamily="34" charset="0"/>
              <a:cs typeface="Arial" panose="020B0604020202020204" pitchFamily="34" charset="0"/>
            </a:endParaRPr>
          </a:p>
          <a:p>
            <a:pPr algn="just">
              <a:lnSpc>
                <a:spcPct val="150000"/>
              </a:lnSpc>
            </a:pPr>
            <a:r>
              <a:rPr lang="en-GB" sz="2400" dirty="0">
                <a:latin typeface="Arial" panose="020B0604020202020204" pitchFamily="34" charset="0"/>
                <a:cs typeface="Arial" panose="020B0604020202020204" pitchFamily="34" charset="0"/>
              </a:rPr>
              <a:t>1. Quantifying Methods</a:t>
            </a:r>
            <a:endParaRPr lang="en-US" sz="2400" dirty="0">
              <a:latin typeface="Arial" panose="020B0604020202020204" pitchFamily="34" charset="0"/>
              <a:cs typeface="Arial" panose="020B0604020202020204" pitchFamily="34" charset="0"/>
            </a:endParaRPr>
          </a:p>
          <a:p>
            <a:pPr algn="just">
              <a:lnSpc>
                <a:spcPct val="150000"/>
              </a:lnSpc>
            </a:pPr>
            <a:r>
              <a:rPr lang="en-GB" sz="2400" dirty="0">
                <a:latin typeface="Arial" panose="020B0604020202020204" pitchFamily="34" charset="0"/>
                <a:cs typeface="Arial" panose="020B0604020202020204" pitchFamily="34" charset="0"/>
              </a:rPr>
              <a:t>2. Non-quantifying Methods</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a:t>Techniques Used In Qualitative Data Analysis</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41</a:t>
            </a:fld>
            <a:endParaRPr lang="en-US" altLang="en-US"/>
          </a:p>
        </p:txBody>
      </p:sp>
    </p:spTree>
    <p:extLst>
      <p:ext uri="{BB962C8B-B14F-4D97-AF65-F5344CB8AC3E}">
        <p14:creationId xmlns:p14="http://schemas.microsoft.com/office/powerpoint/2010/main" val="3835639918"/>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000" b="1" dirty="0" smtClean="0">
                <a:latin typeface="Arial" panose="020B0604020202020204" pitchFamily="34" charset="0"/>
                <a:cs typeface="Arial" panose="020B0604020202020204" pitchFamily="34" charset="0"/>
              </a:rPr>
              <a:t>a</a:t>
            </a:r>
            <a:r>
              <a:rPr lang="en-GB" sz="2000" b="1" dirty="0">
                <a:latin typeface="Arial" panose="020B0604020202020204" pitchFamily="34" charset="0"/>
                <a:cs typeface="Arial" panose="020B0604020202020204" pitchFamily="34" charset="0"/>
              </a:rPr>
              <a:t>) Informal methods of analysing qualitative data</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When using informal methods, the researcher looks for repetitive responses or behaviours that exhibit a recognizable </a:t>
            </a:r>
            <a:r>
              <a:rPr lang="en-GB" sz="2000" dirty="0" smtClean="0">
                <a:latin typeface="Arial" panose="020B0604020202020204" pitchFamily="34" charset="0"/>
                <a:cs typeface="Arial" panose="020B0604020202020204" pitchFamily="34" charset="0"/>
              </a:rPr>
              <a:t>pattern.</a:t>
            </a:r>
          </a:p>
          <a:p>
            <a:pPr algn="just">
              <a:lnSpc>
                <a:spcPct val="150000"/>
              </a:lnSpc>
            </a:pPr>
            <a:r>
              <a:rPr lang="en-GB" sz="2000" dirty="0" smtClean="0">
                <a:latin typeface="Arial" panose="020B0604020202020204" pitchFamily="34" charset="0"/>
                <a:cs typeface="Arial" panose="020B0604020202020204" pitchFamily="34" charset="0"/>
              </a:rPr>
              <a:t>Through </a:t>
            </a:r>
            <a:r>
              <a:rPr lang="en-GB" sz="2000" dirty="0">
                <a:latin typeface="Arial" panose="020B0604020202020204" pitchFamily="34" charset="0"/>
                <a:cs typeface="Arial" panose="020B0604020202020204" pitchFamily="34" charset="0"/>
              </a:rPr>
              <a:t>this, the researcher counts the frequencies of these responses/behaviours in order to determine which responses occur most and then determines whether they are important or not important</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smtClean="0"/>
              <a:t>Quantifying </a:t>
            </a:r>
            <a:r>
              <a:rPr lang="en-GB" dirty="0"/>
              <a:t>Methods of analysing qualitative data</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42</a:t>
            </a:fld>
            <a:endParaRPr lang="en-US" altLang="en-US"/>
          </a:p>
        </p:txBody>
      </p:sp>
    </p:spTree>
    <p:extLst>
      <p:ext uri="{BB962C8B-B14F-4D97-AF65-F5344CB8AC3E}">
        <p14:creationId xmlns:p14="http://schemas.microsoft.com/office/powerpoint/2010/main" val="3524509349"/>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000" b="1" dirty="0" smtClean="0">
                <a:latin typeface="Arial" panose="020B0604020202020204" pitchFamily="34" charset="0"/>
                <a:cs typeface="Arial" panose="020B0604020202020204" pitchFamily="34" charset="0"/>
              </a:rPr>
              <a:t>b</a:t>
            </a:r>
            <a:r>
              <a:rPr lang="en-GB" sz="2000" b="1" dirty="0">
                <a:latin typeface="Arial" panose="020B0604020202020204" pitchFamily="34" charset="0"/>
                <a:cs typeface="Arial" panose="020B0604020202020204" pitchFamily="34" charset="0"/>
              </a:rPr>
              <a:t>) Formal methods of analysing qualitative data</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This is a framework for linking subjective experiences or perceptions. For example, suppose our subject of interest is the quality the assets management system, we go through the following steps to analyse the data;</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Determine the focus of analysis –qualities of a good assets management system </a:t>
            </a:r>
            <a:r>
              <a:rPr lang="en-GB" sz="2000" dirty="0" err="1">
                <a:latin typeface="Arial" panose="020B0604020202020204" pitchFamily="34" charset="0"/>
                <a:cs typeface="Arial" panose="020B0604020202020204" pitchFamily="34" charset="0"/>
              </a:rPr>
              <a:t>ie</a:t>
            </a:r>
            <a:r>
              <a:rPr lang="en-GB" sz="2000" dirty="0">
                <a:latin typeface="Arial" panose="020B0604020202020204" pitchFamily="34" charset="0"/>
                <a:cs typeface="Arial" panose="020B0604020202020204" pitchFamily="34" charset="0"/>
              </a:rPr>
              <a:t> ability to control, practicability, acceptability, and qualified personnel available to run it</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smtClean="0"/>
              <a:t>Quantifying </a:t>
            </a:r>
            <a:r>
              <a:rPr lang="en-GB" dirty="0"/>
              <a:t>Methods of analysing qualitative data</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43</a:t>
            </a:fld>
            <a:endParaRPr lang="en-US" altLang="en-US"/>
          </a:p>
        </p:txBody>
      </p:sp>
    </p:spTree>
    <p:extLst>
      <p:ext uri="{BB962C8B-B14F-4D97-AF65-F5344CB8AC3E}">
        <p14:creationId xmlns:p14="http://schemas.microsoft.com/office/powerpoint/2010/main" val="3392597233"/>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7513" y="1414439"/>
            <a:ext cx="8229600" cy="4525962"/>
          </a:xfrm>
        </p:spPr>
        <p:txBody>
          <a:bodyPr/>
          <a:lstStyle/>
          <a:p>
            <a:pPr marL="109537" indent="0" algn="just">
              <a:buNone/>
            </a:pPr>
            <a:r>
              <a:rPr lang="en-GB" sz="2000" dirty="0" smtClean="0">
                <a:latin typeface="Arial" panose="020B0604020202020204" pitchFamily="34" charset="0"/>
                <a:cs typeface="Arial" panose="020B0604020202020204" pitchFamily="34" charset="0"/>
              </a:rPr>
              <a:t>2. From </a:t>
            </a:r>
            <a:r>
              <a:rPr lang="en-GB" sz="2000" dirty="0">
                <a:latin typeface="Arial" panose="020B0604020202020204" pitchFamily="34" charset="0"/>
                <a:cs typeface="Arial" panose="020B0604020202020204" pitchFamily="34" charset="0"/>
              </a:rPr>
              <a:t>the population responses, you arrive at the key objects/abstracts of the respondents' perceptions </a:t>
            </a:r>
            <a:r>
              <a:rPr lang="en-GB" sz="2000" dirty="0" err="1">
                <a:latin typeface="Arial" panose="020B0604020202020204" pitchFamily="34" charset="0"/>
                <a:cs typeface="Arial" panose="020B0604020202020204" pitchFamily="34" charset="0"/>
              </a:rPr>
              <a:t>ie</a:t>
            </a:r>
            <a:r>
              <a:rPr lang="en-GB" sz="2000" dirty="0">
                <a:latin typeface="Arial" panose="020B0604020202020204" pitchFamily="34" charset="0"/>
                <a:cs typeface="Arial" panose="020B0604020202020204" pitchFamily="34" charset="0"/>
              </a:rPr>
              <a:t> what are the key elements the respondents use in assessing the qualities of good assets control focussing on Inventory, Cash and Debtors.</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3. Once you establish these elements (abstracts) i.e. the qualities that measure the elements are described and then they are tabulated against the observations for each category of asset</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4. Evaluate the relationship between the elements and the constructs on a scale of your choice ranging from say very important to inconsequential. It can be a four, five, six or seven point Likert scale</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109537" indent="0" algn="just">
              <a:buNone/>
            </a:pPr>
            <a:endParaRPr lang="en-US"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The whole system is referred to as a linking mechanism in which scores are used to indicate the strength of the relationship between elements and their constructs.</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smtClean="0"/>
              <a:t>Quantifying </a:t>
            </a:r>
            <a:r>
              <a:rPr lang="en-GB" dirty="0"/>
              <a:t>Methods of analysing qualitative data</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44</a:t>
            </a:fld>
            <a:endParaRPr lang="en-US" altLang="en-US"/>
          </a:p>
        </p:txBody>
      </p:sp>
    </p:spTree>
    <p:extLst>
      <p:ext uri="{BB962C8B-B14F-4D97-AF65-F5344CB8AC3E}">
        <p14:creationId xmlns:p14="http://schemas.microsoft.com/office/powerpoint/2010/main" val="1610960850"/>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lnSpc>
                <a:spcPct val="150000"/>
              </a:lnSpc>
              <a:buNone/>
            </a:pPr>
            <a:r>
              <a:rPr lang="en-GB" sz="2000" dirty="0" smtClean="0">
                <a:latin typeface="Arial" panose="020B0604020202020204" pitchFamily="34" charset="0"/>
                <a:cs typeface="Arial" panose="020B0604020202020204" pitchFamily="34" charset="0"/>
              </a:rPr>
              <a:t>Some </a:t>
            </a:r>
            <a:r>
              <a:rPr lang="en-GB" sz="2000" dirty="0">
                <a:latin typeface="Arial" panose="020B0604020202020204" pitchFamily="34" charset="0"/>
                <a:cs typeface="Arial" panose="020B0604020202020204" pitchFamily="34" charset="0"/>
              </a:rPr>
              <a:t>researchers, in particular phenomenologist, do not accept attempts to quantify qualitative data on the grounds that it loses its character and richness in the process. Therefore they advocate for the use of </a:t>
            </a:r>
            <a:r>
              <a:rPr lang="en-GB" sz="2000" b="1" dirty="0">
                <a:latin typeface="Arial" panose="020B0604020202020204" pitchFamily="34" charset="0"/>
                <a:cs typeface="Arial" panose="020B0604020202020204" pitchFamily="34" charset="0"/>
              </a:rPr>
              <a:t>non-quantifying methods</a:t>
            </a:r>
            <a:r>
              <a:rPr lang="en-GB" sz="2000"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general non quantifying methods follow the following steps;</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a) Understanding the data (comprehensive)</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b) Evolving patterns in the data (synthesis)</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c) Developing themes based on patterns developed in stage (2)</a:t>
            </a:r>
            <a:endParaRPr lang="en-US" sz="2000" dirty="0">
              <a:latin typeface="Arial" panose="020B0604020202020204" pitchFamily="34" charset="0"/>
              <a:cs typeface="Arial" panose="020B0604020202020204" pitchFamily="34" charset="0"/>
            </a:endParaRPr>
          </a:p>
          <a:p>
            <a:pPr marL="109537" indent="0" algn="just">
              <a:lnSpc>
                <a:spcPct val="150000"/>
              </a:lnSpc>
              <a:buNone/>
            </a:pPr>
            <a:r>
              <a:rPr lang="en-GB" sz="2000" dirty="0">
                <a:latin typeface="Arial" panose="020B0604020202020204" pitchFamily="34" charset="0"/>
                <a:cs typeface="Arial" panose="020B0604020202020204" pitchFamily="34" charset="0"/>
              </a:rPr>
              <a:t>d) Generalizing</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smtClean="0"/>
              <a:t>Non-Quantifying </a:t>
            </a:r>
            <a:r>
              <a:rPr lang="en-GB" dirty="0"/>
              <a:t>Methods of Qualitative Data analysis</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45</a:t>
            </a:fld>
            <a:endParaRPr lang="en-US" altLang="en-US"/>
          </a:p>
        </p:txBody>
      </p:sp>
    </p:spTree>
    <p:extLst>
      <p:ext uri="{BB962C8B-B14F-4D97-AF65-F5344CB8AC3E}">
        <p14:creationId xmlns:p14="http://schemas.microsoft.com/office/powerpoint/2010/main" val="1873105400"/>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Findings should be presented in a logical and sequential way so that conclusions can be drawn from them. </a:t>
            </a:r>
            <a:endParaRPr lang="en-US" sz="2000"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sz="2000" dirty="0" smtClean="0">
                <a:latin typeface="Arial" panose="020B0604020202020204" pitchFamily="34" charset="0"/>
                <a:cs typeface="Arial" panose="020B0604020202020204" pitchFamily="34" charset="0"/>
              </a:rPr>
              <a:t>When </a:t>
            </a:r>
            <a:r>
              <a:rPr lang="en-GB" sz="2000" dirty="0">
                <a:latin typeface="Arial" panose="020B0604020202020204" pitchFamily="34" charset="0"/>
                <a:cs typeface="Arial" panose="020B0604020202020204" pitchFamily="34" charset="0"/>
              </a:rPr>
              <a:t>presenting findings,</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1. Keep your research objective and question in mind.</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2. Structure and label each presentation clearly to avoid misinterpretation.</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3. It is advisable that data is presented according to the research objectives or </a:t>
            </a:r>
            <a:r>
              <a:rPr lang="en-GB" sz="2000" dirty="0" smtClean="0">
                <a:latin typeface="Arial" panose="020B0604020202020204" pitchFamily="34" charset="0"/>
                <a:cs typeface="Arial" panose="020B0604020202020204" pitchFamily="34" charset="0"/>
              </a:rPr>
              <a:t>questions.</a:t>
            </a:r>
            <a:endParaRPr lang="en-US" sz="2000" dirty="0" smtClean="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GB" sz="2000" dirty="0" smtClean="0">
                <a:latin typeface="Arial" panose="020B0604020202020204" pitchFamily="34" charset="0"/>
                <a:cs typeface="Arial" panose="020B0604020202020204" pitchFamily="34" charset="0"/>
              </a:rPr>
              <a:t>Data </a:t>
            </a:r>
            <a:r>
              <a:rPr lang="en-GB" sz="2000" dirty="0">
                <a:latin typeface="Arial" panose="020B0604020202020204" pitchFamily="34" charset="0"/>
                <a:cs typeface="Arial" panose="020B0604020202020204" pitchFamily="34" charset="0"/>
              </a:rPr>
              <a:t>can be presented in tables and figures (Tables, Charts and graphs and Figures/diagrams</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fontScale="90000"/>
          </a:bodyPr>
          <a:lstStyle/>
          <a:p>
            <a:r>
              <a:rPr lang="en-GB" dirty="0">
                <a:effectLst/>
              </a:rPr>
              <a:t>PRESENTATION OF RESEARCH FINDINGS</a:t>
            </a:r>
            <a:endParaRPr lang="en-US" dirty="0">
              <a:effectLst/>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46</a:t>
            </a:fld>
            <a:endParaRPr lang="en-US" altLang="en-US"/>
          </a:p>
        </p:txBody>
      </p:sp>
    </p:spTree>
    <p:extLst>
      <p:ext uri="{BB962C8B-B14F-4D97-AF65-F5344CB8AC3E}">
        <p14:creationId xmlns:p14="http://schemas.microsoft.com/office/powerpoint/2010/main" val="36635058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525962"/>
          </a:xfrm>
        </p:spPr>
        <p:txBody>
          <a:bodyPr/>
          <a:lstStyle/>
          <a:p>
            <a:pPr algn="just"/>
            <a:r>
              <a:rPr lang="en-US" sz="2000" dirty="0" smtClean="0">
                <a:latin typeface="Arial" panose="020B0604020202020204" pitchFamily="34" charset="0"/>
                <a:cs typeface="Arial" panose="020B0604020202020204" pitchFamily="34" charset="0"/>
              </a:rPr>
              <a:t>They </a:t>
            </a:r>
            <a:r>
              <a:rPr lang="en-US" sz="2000" dirty="0">
                <a:latin typeface="Arial" panose="020B0604020202020204" pitchFamily="34" charset="0"/>
                <a:cs typeface="Arial" panose="020B0604020202020204" pitchFamily="34" charset="0"/>
              </a:rPr>
              <a:t>are </a:t>
            </a:r>
            <a:r>
              <a:rPr lang="en-US" sz="2000" dirty="0" smtClean="0">
                <a:latin typeface="Arial" panose="020B0604020202020204" pitchFamily="34" charset="0"/>
                <a:cs typeface="Arial" panose="020B0604020202020204" pitchFamily="34" charset="0"/>
              </a:rPr>
              <a:t>useful </a:t>
            </a:r>
            <a:r>
              <a:rPr lang="en-US" sz="2000" dirty="0">
                <a:latin typeface="Arial" panose="020B0604020202020204" pitchFamily="34" charset="0"/>
                <a:cs typeface="Arial" panose="020B0604020202020204" pitchFamily="34" charset="0"/>
              </a:rPr>
              <a:t>for presenting quantitative data, comparisons, and relationships between different data points</a:t>
            </a:r>
            <a:r>
              <a:rPr lang="en-US" sz="2000" dirty="0" smtClean="0">
                <a:latin typeface="Arial" panose="020B0604020202020204" pitchFamily="34" charset="0"/>
                <a:cs typeface="Arial" panose="020B0604020202020204" pitchFamily="34" charset="0"/>
              </a:rPr>
              <a:t>. </a:t>
            </a:r>
          </a:p>
          <a:p>
            <a:pPr algn="just">
              <a:lnSpc>
                <a:spcPct val="150000"/>
              </a:lnSpc>
            </a:pPr>
            <a:r>
              <a:rPr lang="en-US" sz="2000" dirty="0" smtClean="0"/>
              <a:t>Structure </a:t>
            </a:r>
            <a:r>
              <a:rPr lang="en-US" sz="2000" dirty="0"/>
              <a:t>and Organization</a:t>
            </a:r>
            <a:endParaRPr lang="en-US" sz="2000" dirty="0" smtClean="0">
              <a:latin typeface="Arial" panose="020B0604020202020204" pitchFamily="34" charset="0"/>
              <a:cs typeface="Arial" panose="020B0604020202020204" pitchFamily="34" charset="0"/>
            </a:endParaRPr>
          </a:p>
          <a:p>
            <a:pPr algn="just"/>
            <a:r>
              <a:rPr lang="en-US" sz="2000" dirty="0" smtClean="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Rows and Columns</a:t>
            </a:r>
            <a:r>
              <a:rPr lang="en-US" sz="2000" dirty="0">
                <a:latin typeface="Arial" panose="020B0604020202020204" pitchFamily="34" charset="0"/>
                <a:cs typeface="Arial" panose="020B0604020202020204" pitchFamily="34" charset="0"/>
              </a:rPr>
              <a:t>: Arrange data in rows and columns to make it easy to read and interpret. Rows typically represent individual observations or cases, while columns represent different variables or attributes.</a:t>
            </a:r>
          </a:p>
          <a:p>
            <a:pPr algn="just">
              <a:lnSpc>
                <a:spcPct val="150000"/>
              </a:lnSpc>
            </a:pPr>
            <a:r>
              <a:rPr lang="en-US" sz="2000" b="1" dirty="0" smtClean="0">
                <a:latin typeface="Arial" panose="020B0604020202020204" pitchFamily="34" charset="0"/>
                <a:cs typeface="Arial" panose="020B0604020202020204" pitchFamily="34" charset="0"/>
              </a:rPr>
              <a:t>Headers</a:t>
            </a:r>
            <a:r>
              <a:rPr lang="en-US" sz="2000" dirty="0">
                <a:latin typeface="Arial" panose="020B0604020202020204" pitchFamily="34" charset="0"/>
                <a:cs typeface="Arial" panose="020B0604020202020204" pitchFamily="34" charset="0"/>
              </a:rPr>
              <a:t>: Use clear and descriptive headers for both rows and columns to indicate what each data point represents.</a:t>
            </a:r>
          </a:p>
          <a:p>
            <a:pPr algn="just">
              <a:lnSpc>
                <a:spcPct val="150000"/>
              </a:lnSpc>
            </a:pPr>
            <a:r>
              <a:rPr lang="en-US" sz="2000" b="1" dirty="0" smtClean="0">
                <a:latin typeface="Arial" panose="020B0604020202020204" pitchFamily="34" charset="0"/>
                <a:cs typeface="Arial" panose="020B0604020202020204" pitchFamily="34" charset="0"/>
              </a:rPr>
              <a:t>Alignment</a:t>
            </a:r>
            <a:r>
              <a:rPr lang="en-US" sz="2000" dirty="0">
                <a:latin typeface="Arial" panose="020B0604020202020204" pitchFamily="34" charset="0"/>
                <a:cs typeface="Arial" panose="020B0604020202020204" pitchFamily="34" charset="0"/>
              </a:rPr>
              <a:t>: Align text and numbers consistently within each column. Typically, text is left-aligned and numbers are right-aligned or centered</a:t>
            </a:r>
          </a:p>
        </p:txBody>
      </p:sp>
      <p:sp>
        <p:nvSpPr>
          <p:cNvPr id="3" name="Title 2"/>
          <p:cNvSpPr>
            <a:spLocks noGrp="1"/>
          </p:cNvSpPr>
          <p:nvPr>
            <p:ph type="title"/>
          </p:nvPr>
        </p:nvSpPr>
        <p:spPr>
          <a:xfrm>
            <a:off x="457200" y="274638"/>
            <a:ext cx="8229600" cy="868362"/>
          </a:xfrm>
        </p:spPr>
        <p:txBody>
          <a:bodyPr>
            <a:normAutofit/>
          </a:bodyPr>
          <a:lstStyle/>
          <a:p>
            <a:r>
              <a:rPr lang="en-GB" sz="4000" dirty="0">
                <a:effectLst/>
              </a:rPr>
              <a:t>Tables</a:t>
            </a:r>
            <a:endParaRPr lang="en-US" sz="4000"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47</a:t>
            </a:fld>
            <a:endParaRPr lang="en-US" altLang="en-US"/>
          </a:p>
        </p:txBody>
      </p:sp>
    </p:spTree>
    <p:extLst>
      <p:ext uri="{BB962C8B-B14F-4D97-AF65-F5344CB8AC3E}">
        <p14:creationId xmlns:p14="http://schemas.microsoft.com/office/powerpoint/2010/main" val="6363872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GB" sz="2400" dirty="0" smtClean="0">
                <a:latin typeface="Arial" panose="020B0604020202020204" pitchFamily="34" charset="0"/>
                <a:cs typeface="Arial" panose="020B0604020202020204" pitchFamily="34" charset="0"/>
              </a:rPr>
              <a:t>They </a:t>
            </a:r>
            <a:r>
              <a:rPr lang="en-GB" sz="2400" dirty="0">
                <a:latin typeface="Arial" panose="020B0604020202020204" pitchFamily="34" charset="0"/>
                <a:cs typeface="Arial" panose="020B0604020202020204" pitchFamily="34" charset="0"/>
              </a:rPr>
              <a:t>are a means of communicating data visually. </a:t>
            </a:r>
            <a:endParaRPr lang="en-GB" sz="2400" dirty="0" smtClean="0">
              <a:latin typeface="Arial" panose="020B0604020202020204" pitchFamily="34" charset="0"/>
              <a:cs typeface="Arial" panose="020B0604020202020204" pitchFamily="34" charset="0"/>
            </a:endParaRPr>
          </a:p>
          <a:p>
            <a:pPr algn="just">
              <a:lnSpc>
                <a:spcPct val="150000"/>
              </a:lnSpc>
            </a:pPr>
            <a:r>
              <a:rPr lang="en-GB" sz="2400" dirty="0" smtClean="0">
                <a:latin typeface="Arial" panose="020B0604020202020204" pitchFamily="34" charset="0"/>
                <a:cs typeface="Arial" panose="020B0604020202020204" pitchFamily="34" charset="0"/>
              </a:rPr>
              <a:t>Each </a:t>
            </a:r>
            <a:r>
              <a:rPr lang="en-GB" sz="2400" dirty="0">
                <a:latin typeface="Arial" panose="020B0604020202020204" pitchFamily="34" charset="0"/>
                <a:cs typeface="Arial" panose="020B0604020202020204" pitchFamily="34" charset="0"/>
              </a:rPr>
              <a:t>chart or graph should be accompanied by a short paragraph that describes the information in it and its implication to the objectives of the study and include;</a:t>
            </a:r>
            <a:endParaRPr lang="en-US" sz="2400" dirty="0">
              <a:latin typeface="Arial" panose="020B0604020202020204" pitchFamily="34" charset="0"/>
              <a:cs typeface="Arial" panose="020B0604020202020204" pitchFamily="34" charset="0"/>
            </a:endParaRPr>
          </a:p>
          <a:p>
            <a:pPr lvl="0" algn="just">
              <a:lnSpc>
                <a:spcPct val="150000"/>
              </a:lnSpc>
            </a:pPr>
            <a:r>
              <a:rPr lang="en-GB" sz="2400" dirty="0">
                <a:latin typeface="Arial" panose="020B0604020202020204" pitchFamily="34" charset="0"/>
                <a:cs typeface="Arial" panose="020B0604020202020204" pitchFamily="34" charset="0"/>
              </a:rPr>
              <a:t>Bar charts </a:t>
            </a:r>
            <a:r>
              <a:rPr lang="en-GB" sz="2400" dirty="0" err="1">
                <a:latin typeface="Arial" panose="020B0604020202020204" pitchFamily="34" charset="0"/>
                <a:cs typeface="Arial" panose="020B0604020202020204" pitchFamily="34" charset="0"/>
              </a:rPr>
              <a:t>eg</a:t>
            </a:r>
            <a:r>
              <a:rPr lang="en-GB" sz="2400" dirty="0">
                <a:latin typeface="Arial" panose="020B0604020202020204" pitchFamily="34" charset="0"/>
                <a:cs typeface="Arial" panose="020B0604020202020204" pitchFamily="34" charset="0"/>
              </a:rPr>
              <a:t> simple, composite, multiple or percentage</a:t>
            </a:r>
            <a:endParaRPr lang="en-US" sz="2400" dirty="0">
              <a:latin typeface="Arial" panose="020B0604020202020204" pitchFamily="34" charset="0"/>
              <a:cs typeface="Arial" panose="020B0604020202020204" pitchFamily="34" charset="0"/>
            </a:endParaRPr>
          </a:p>
          <a:p>
            <a:pPr lvl="0" algn="just">
              <a:lnSpc>
                <a:spcPct val="150000"/>
              </a:lnSpc>
            </a:pPr>
            <a:r>
              <a:rPr lang="en-GB" sz="2400" dirty="0">
                <a:latin typeface="Arial" panose="020B0604020202020204" pitchFamily="34" charset="0"/>
                <a:cs typeface="Arial" panose="020B0604020202020204" pitchFamily="34" charset="0"/>
              </a:rPr>
              <a:t>Pie charts</a:t>
            </a:r>
            <a:endParaRPr lang="en-US" sz="2400" dirty="0">
              <a:latin typeface="Arial" panose="020B0604020202020204" pitchFamily="34" charset="0"/>
              <a:cs typeface="Arial" panose="020B0604020202020204" pitchFamily="34" charset="0"/>
            </a:endParaRPr>
          </a:p>
          <a:p>
            <a:pPr lvl="0" algn="just">
              <a:lnSpc>
                <a:spcPct val="150000"/>
              </a:lnSpc>
            </a:pPr>
            <a:r>
              <a:rPr lang="en-GB" sz="2400" dirty="0">
                <a:latin typeface="Arial" panose="020B0604020202020204" pitchFamily="34" charset="0"/>
                <a:cs typeface="Arial" panose="020B0604020202020204" pitchFamily="34" charset="0"/>
              </a:rPr>
              <a:t>Histograms </a:t>
            </a:r>
            <a:endParaRPr lang="en-US" sz="2400" dirty="0">
              <a:latin typeface="Arial" panose="020B0604020202020204" pitchFamily="34" charset="0"/>
              <a:cs typeface="Arial" panose="020B0604020202020204" pitchFamily="34" charset="0"/>
            </a:endParaRPr>
          </a:p>
          <a:p>
            <a:pPr lvl="0" algn="just">
              <a:lnSpc>
                <a:spcPct val="150000"/>
              </a:lnSpc>
            </a:pPr>
            <a:r>
              <a:rPr lang="en-GB" sz="2400" dirty="0">
                <a:latin typeface="Arial" panose="020B0604020202020204" pitchFamily="34" charset="0"/>
                <a:cs typeface="Arial" panose="020B0604020202020204" pitchFamily="34" charset="0"/>
              </a:rPr>
              <a:t>Frequency polygons</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smtClean="0"/>
              <a:t>Charts </a:t>
            </a:r>
            <a:r>
              <a:rPr lang="en-GB" dirty="0"/>
              <a:t>and Graphs</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48</a:t>
            </a:fld>
            <a:endParaRPr lang="en-US" altLang="en-US"/>
          </a:p>
        </p:txBody>
      </p:sp>
    </p:spTree>
    <p:extLst>
      <p:ext uri="{BB962C8B-B14F-4D97-AF65-F5344CB8AC3E}">
        <p14:creationId xmlns:p14="http://schemas.microsoft.com/office/powerpoint/2010/main" val="66481720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US" sz="2000" dirty="0">
                <a:latin typeface="Arial" panose="020B0604020202020204" pitchFamily="34" charset="0"/>
                <a:cs typeface="Arial" panose="020B0604020202020204" pitchFamily="34" charset="0"/>
              </a:rPr>
              <a:t>Figures and diagrams are visual representations of data and concepts that help to clarify, illustrate, and enhance the understanding of information.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They </a:t>
            </a:r>
            <a:r>
              <a:rPr lang="en-US" sz="2000" dirty="0">
                <a:latin typeface="Arial" panose="020B0604020202020204" pitchFamily="34" charset="0"/>
                <a:cs typeface="Arial" panose="020B0604020202020204" pitchFamily="34" charset="0"/>
              </a:rPr>
              <a:t>are essential tools in data presentation, as they can convey complex information quickly and efficiently</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Examples; </a:t>
            </a:r>
            <a:r>
              <a:rPr lang="en-US" sz="2000" dirty="0">
                <a:latin typeface="Arial" panose="020B0604020202020204" pitchFamily="34" charset="0"/>
                <a:cs typeface="Arial" panose="020B0604020202020204" pitchFamily="34" charset="0"/>
              </a:rPr>
              <a:t>Line Graphs, Scatter Plots, Flowcharts, Organizational Charts, Mind Maps, Venn Diagrams, Photographs, Drawings and Illustrations, Maps</a:t>
            </a: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GB" dirty="0">
                <a:effectLst/>
              </a:rPr>
              <a:t>Figures/Diagrams</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49</a:t>
            </a:fld>
            <a:endParaRPr lang="en-US" altLang="en-US"/>
          </a:p>
        </p:txBody>
      </p:sp>
    </p:spTree>
    <p:extLst>
      <p:ext uri="{BB962C8B-B14F-4D97-AF65-F5344CB8AC3E}">
        <p14:creationId xmlns:p14="http://schemas.microsoft.com/office/powerpoint/2010/main" val="325948280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623887" lvl="0" indent="-514350" algn="just">
              <a:lnSpc>
                <a:spcPct val="150000"/>
              </a:lnSpc>
              <a:buFont typeface="+mj-lt"/>
              <a:buAutoNum type="romanLcPeriod"/>
            </a:pPr>
            <a:r>
              <a:rPr lang="en-GB" sz="2000" dirty="0" smtClean="0">
                <a:latin typeface="+mj-lt"/>
              </a:rPr>
              <a:t>A </a:t>
            </a:r>
            <a:r>
              <a:rPr lang="en-GB" sz="2000" dirty="0">
                <a:latin typeface="+mj-lt"/>
              </a:rPr>
              <a:t>clear descriptive title.</a:t>
            </a:r>
            <a:endParaRPr lang="en-US" sz="2000" dirty="0">
              <a:latin typeface="+mj-lt"/>
            </a:endParaRPr>
          </a:p>
          <a:p>
            <a:pPr marL="623887" lvl="0" indent="-514350" algn="just">
              <a:lnSpc>
                <a:spcPct val="150000"/>
              </a:lnSpc>
              <a:buFont typeface="+mj-lt"/>
              <a:buAutoNum type="romanLcPeriod"/>
            </a:pPr>
            <a:r>
              <a:rPr lang="en-GB" sz="2000" dirty="0">
                <a:latin typeface="+mj-lt"/>
              </a:rPr>
              <a:t>Table/ figure number </a:t>
            </a:r>
            <a:r>
              <a:rPr lang="en-GB" sz="2000" dirty="0" err="1">
                <a:latin typeface="+mj-lt"/>
              </a:rPr>
              <a:t>ie</a:t>
            </a:r>
            <a:r>
              <a:rPr lang="en-GB" sz="2000" dirty="0">
                <a:latin typeface="+mj-lt"/>
              </a:rPr>
              <a:t> they should be numbered in an orderly and chronological manner</a:t>
            </a:r>
            <a:endParaRPr lang="en-US" sz="2000" dirty="0">
              <a:latin typeface="+mj-lt"/>
            </a:endParaRPr>
          </a:p>
          <a:p>
            <a:pPr marL="623887" lvl="0" indent="-514350" algn="just">
              <a:lnSpc>
                <a:spcPct val="150000"/>
              </a:lnSpc>
              <a:buFont typeface="+mj-lt"/>
              <a:buAutoNum type="romanLcPeriod"/>
            </a:pPr>
            <a:r>
              <a:rPr lang="en-GB" sz="2000" dirty="0">
                <a:latin typeface="+mj-lt"/>
              </a:rPr>
              <a:t>State the unit of data.</a:t>
            </a:r>
            <a:endParaRPr lang="en-US" sz="2000" dirty="0">
              <a:latin typeface="+mj-lt"/>
            </a:endParaRPr>
          </a:p>
          <a:p>
            <a:pPr marL="623887" lvl="0" indent="-514350" algn="just">
              <a:lnSpc>
                <a:spcPct val="150000"/>
              </a:lnSpc>
              <a:buFont typeface="+mj-lt"/>
              <a:buAutoNum type="romanLcPeriod"/>
            </a:pPr>
            <a:r>
              <a:rPr lang="en-GB" sz="2000" dirty="0">
                <a:latin typeface="+mj-lt"/>
              </a:rPr>
              <a:t>State the source of data in italics </a:t>
            </a:r>
            <a:r>
              <a:rPr lang="en-GB" sz="2000" dirty="0" err="1">
                <a:latin typeface="+mj-lt"/>
              </a:rPr>
              <a:t>eg</a:t>
            </a:r>
            <a:r>
              <a:rPr lang="en-GB" sz="2000" dirty="0">
                <a:latin typeface="+mj-lt"/>
              </a:rPr>
              <a:t> </a:t>
            </a:r>
            <a:r>
              <a:rPr lang="en-GB" sz="2000" i="1" dirty="0">
                <a:latin typeface="+mj-lt"/>
              </a:rPr>
              <a:t>Secondary data or Primary data</a:t>
            </a:r>
            <a:endParaRPr lang="en-US" sz="2000" dirty="0">
              <a:latin typeface="+mj-lt"/>
            </a:endParaRPr>
          </a:p>
          <a:p>
            <a:pPr marL="623887" lvl="0" indent="-514350" algn="just">
              <a:lnSpc>
                <a:spcPct val="150000"/>
              </a:lnSpc>
              <a:buFont typeface="+mj-lt"/>
              <a:buAutoNum type="romanLcPeriod"/>
            </a:pPr>
            <a:r>
              <a:rPr lang="en-GB" sz="2000" dirty="0">
                <a:latin typeface="+mj-lt"/>
              </a:rPr>
              <a:t>Explain abbreviations and any usual terminologies used.</a:t>
            </a:r>
            <a:endParaRPr lang="en-US" sz="2000" dirty="0">
              <a:latin typeface="+mj-lt"/>
            </a:endParaRPr>
          </a:p>
          <a:p>
            <a:pPr marL="623887" lvl="0" indent="-514350" algn="just">
              <a:lnSpc>
                <a:spcPct val="150000"/>
              </a:lnSpc>
              <a:buFont typeface="+mj-lt"/>
              <a:buAutoNum type="romanLcPeriod"/>
            </a:pPr>
            <a:r>
              <a:rPr lang="en-GB" sz="2000" dirty="0">
                <a:latin typeface="+mj-lt"/>
              </a:rPr>
              <a:t>State the size of the sample on which the values in the table or diagrams are based specifically for diagrams</a:t>
            </a:r>
            <a:r>
              <a:rPr lang="en-GB" sz="2000" dirty="0" smtClean="0">
                <a:latin typeface="+mj-lt"/>
              </a:rPr>
              <a:t>.</a:t>
            </a:r>
            <a:endParaRPr lang="en-US" sz="2000" dirty="0">
              <a:latin typeface="+mj-lt"/>
            </a:endParaRPr>
          </a:p>
        </p:txBody>
      </p:sp>
      <p:sp>
        <p:nvSpPr>
          <p:cNvPr id="3" name="Title 2"/>
          <p:cNvSpPr>
            <a:spLocks noGrp="1"/>
          </p:cNvSpPr>
          <p:nvPr>
            <p:ph type="title"/>
          </p:nvPr>
        </p:nvSpPr>
        <p:spPr/>
        <p:txBody>
          <a:bodyPr>
            <a:noAutofit/>
          </a:bodyPr>
          <a:lstStyle/>
          <a:p>
            <a:r>
              <a:rPr lang="en-GB" sz="3200" dirty="0">
                <a:latin typeface="Arial" panose="020B0604020202020204" pitchFamily="34" charset="0"/>
                <a:cs typeface="Arial" panose="020B0604020202020204" pitchFamily="34" charset="0"/>
              </a:rPr>
              <a:t>General guidelines when using tables, Charts, Graphs, Diagrams and figures</a:t>
            </a:r>
            <a:endParaRPr lang="en-US" sz="3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50</a:t>
            </a:fld>
            <a:endParaRPr lang="en-US" altLang="en-US"/>
          </a:p>
        </p:txBody>
      </p:sp>
    </p:spTree>
    <p:extLst>
      <p:ext uri="{BB962C8B-B14F-4D97-AF65-F5344CB8AC3E}">
        <p14:creationId xmlns:p14="http://schemas.microsoft.com/office/powerpoint/2010/main" val="356589158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623887" lvl="0" indent="-514350" algn="just">
              <a:lnSpc>
                <a:spcPct val="150000"/>
              </a:lnSpc>
              <a:buFont typeface="+mj-lt"/>
              <a:buAutoNum type="romanLcPeriod" startAt="7"/>
            </a:pPr>
            <a:r>
              <a:rPr lang="en-GB" sz="2000" dirty="0" smtClean="0">
                <a:latin typeface="+mj-lt"/>
              </a:rPr>
              <a:t>Have </a:t>
            </a:r>
            <a:r>
              <a:rPr lang="en-GB" sz="2000" dirty="0">
                <a:latin typeface="+mj-lt"/>
              </a:rPr>
              <a:t>clear axis labels</a:t>
            </a:r>
            <a:endParaRPr lang="en-US" sz="2000" dirty="0">
              <a:latin typeface="+mj-lt"/>
            </a:endParaRPr>
          </a:p>
          <a:p>
            <a:pPr marL="623887" lvl="0" indent="-514350" algn="just">
              <a:buFont typeface="+mj-lt"/>
              <a:buAutoNum type="romanLcPeriod" startAt="7"/>
            </a:pPr>
            <a:r>
              <a:rPr lang="en-GB" sz="2000" dirty="0">
                <a:latin typeface="+mj-lt"/>
              </a:rPr>
              <a:t>Use meaningful and clearly explained shading. It is conventional to use darker colours for smaller areas.</a:t>
            </a:r>
            <a:endParaRPr lang="en-US" sz="2000" dirty="0">
              <a:latin typeface="+mj-lt"/>
            </a:endParaRPr>
          </a:p>
          <a:p>
            <a:pPr marL="623887" lvl="0" indent="-514350" algn="just">
              <a:lnSpc>
                <a:spcPct val="150000"/>
              </a:lnSpc>
              <a:buFont typeface="+mj-lt"/>
              <a:buAutoNum type="romanLcPeriod" startAt="7"/>
            </a:pPr>
            <a:r>
              <a:rPr lang="en-GB" sz="2000" dirty="0">
                <a:latin typeface="+mj-lt"/>
              </a:rPr>
              <a:t>Include a key (legend).</a:t>
            </a:r>
            <a:endParaRPr lang="en-US" sz="2000" dirty="0">
              <a:latin typeface="+mj-lt"/>
            </a:endParaRPr>
          </a:p>
          <a:p>
            <a:pPr marL="623887" lvl="0" indent="-514350" algn="just">
              <a:lnSpc>
                <a:spcPct val="150000"/>
              </a:lnSpc>
              <a:buFont typeface="+mj-lt"/>
              <a:buAutoNum type="romanLcPeriod" startAt="7"/>
            </a:pPr>
            <a:r>
              <a:rPr lang="en-GB" sz="2000" dirty="0">
                <a:latin typeface="+mj-lt"/>
              </a:rPr>
              <a:t>Have clear row and column headings.</a:t>
            </a:r>
            <a:endParaRPr lang="en-US" sz="2000" dirty="0">
              <a:latin typeface="+mj-lt"/>
            </a:endParaRPr>
          </a:p>
          <a:p>
            <a:pPr marL="623887" lvl="0" indent="-514350" algn="just">
              <a:lnSpc>
                <a:spcPct val="150000"/>
              </a:lnSpc>
              <a:buFont typeface="+mj-lt"/>
              <a:buAutoNum type="romanLcPeriod" startAt="7"/>
            </a:pPr>
            <a:r>
              <a:rPr lang="en-GB" sz="2000" dirty="0">
                <a:latin typeface="+mj-lt"/>
              </a:rPr>
              <a:t>Where applicable, let the columns and rows flow in a logical sequence.</a:t>
            </a:r>
            <a:endParaRPr lang="en-US" sz="2000" dirty="0">
              <a:latin typeface="+mj-lt"/>
            </a:endParaRPr>
          </a:p>
          <a:p>
            <a:pPr marL="623887" lvl="0" indent="-514350" algn="just">
              <a:lnSpc>
                <a:spcPct val="150000"/>
              </a:lnSpc>
              <a:buFont typeface="+mj-lt"/>
              <a:buAutoNum type="romanLcPeriod" startAt="7"/>
            </a:pPr>
            <a:r>
              <a:rPr lang="en-GB" sz="2000" dirty="0">
                <a:latin typeface="+mj-lt"/>
              </a:rPr>
              <a:t>For each table and diagram append a descriptive discourse i.e. attach a paragraph explaining the table or diagram.</a:t>
            </a:r>
            <a:endParaRPr lang="en-US" sz="2000" dirty="0">
              <a:latin typeface="+mj-lt"/>
            </a:endParaRPr>
          </a:p>
          <a:p>
            <a:pPr marL="623887" lvl="0" indent="-514350" algn="just">
              <a:lnSpc>
                <a:spcPct val="150000"/>
              </a:lnSpc>
              <a:buFont typeface="+mj-lt"/>
              <a:buAutoNum type="romanLcPeriod" startAt="7"/>
            </a:pPr>
            <a:r>
              <a:rPr lang="en-GB" sz="2000" dirty="0">
                <a:latin typeface="+mj-lt"/>
              </a:rPr>
              <a:t>They should be </a:t>
            </a:r>
            <a:r>
              <a:rPr lang="en-GB" sz="2000" dirty="0" smtClean="0">
                <a:latin typeface="+mj-lt"/>
              </a:rPr>
              <a:t>neat</a:t>
            </a:r>
            <a:endParaRPr lang="en-US" sz="2000" dirty="0">
              <a:latin typeface="+mj-lt"/>
            </a:endParaRPr>
          </a:p>
        </p:txBody>
      </p:sp>
      <p:sp>
        <p:nvSpPr>
          <p:cNvPr id="3" name="Title 2"/>
          <p:cNvSpPr>
            <a:spLocks noGrp="1"/>
          </p:cNvSpPr>
          <p:nvPr>
            <p:ph type="title"/>
          </p:nvPr>
        </p:nvSpPr>
        <p:spPr/>
        <p:txBody>
          <a:bodyPr>
            <a:noAutofit/>
          </a:bodyPr>
          <a:lstStyle/>
          <a:p>
            <a:r>
              <a:rPr lang="en-GB" sz="3200" dirty="0">
                <a:latin typeface="Arial" panose="020B0604020202020204" pitchFamily="34" charset="0"/>
                <a:cs typeface="Arial" panose="020B0604020202020204" pitchFamily="34" charset="0"/>
              </a:rPr>
              <a:t>General guidelines when using tables, Charts, Graphs, Diagrams and figures</a:t>
            </a:r>
            <a:endParaRPr lang="en-US" sz="3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51</a:t>
            </a:fld>
            <a:endParaRPr lang="en-US" altLang="en-US"/>
          </a:p>
        </p:txBody>
      </p:sp>
    </p:spTree>
    <p:extLst>
      <p:ext uri="{BB962C8B-B14F-4D97-AF65-F5344CB8AC3E}">
        <p14:creationId xmlns:p14="http://schemas.microsoft.com/office/powerpoint/2010/main" val="36644731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7638"/>
            <a:ext cx="8229600" cy="4525962"/>
          </a:xfrm>
        </p:spPr>
        <p:txBody>
          <a:bodyPr/>
          <a:lstStyle/>
          <a:p>
            <a:pPr algn="just">
              <a:lnSpc>
                <a:spcPct val="150000"/>
              </a:lnSpc>
              <a:buFont typeface="Wingdings" panose="05000000000000000000" pitchFamily="2" charset="2"/>
              <a:buChar char="Ø"/>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involves using computers in </a:t>
            </a:r>
            <a:r>
              <a:rPr lang="en-GB" sz="2000" dirty="0" err="1">
                <a:latin typeface="Arial" panose="020B0604020202020204" pitchFamily="34" charset="0"/>
                <a:cs typeface="Arial" panose="020B0604020202020204" pitchFamily="34" charset="0"/>
              </a:rPr>
              <a:t>analyzing</a:t>
            </a:r>
            <a:r>
              <a:rPr lang="en-GB" sz="2000" dirty="0">
                <a:latin typeface="Arial" panose="020B0604020202020204" pitchFamily="34" charset="0"/>
                <a:cs typeface="Arial" panose="020B0604020202020204" pitchFamily="34" charset="0"/>
              </a:rPr>
              <a:t> and presenting research findings. </a:t>
            </a:r>
            <a:endParaRPr lang="en-GB" sz="20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sz="2000" dirty="0" smtClean="0">
                <a:latin typeface="Arial" panose="020B0604020202020204" pitchFamily="34" charset="0"/>
                <a:cs typeface="Arial" panose="020B0604020202020204" pitchFamily="34" charset="0"/>
              </a:rPr>
              <a:t>There </a:t>
            </a:r>
            <a:r>
              <a:rPr lang="en-GB" sz="2000" dirty="0">
                <a:latin typeface="Arial" panose="020B0604020202020204" pitchFamily="34" charset="0"/>
                <a:cs typeface="Arial" panose="020B0604020202020204" pitchFamily="34" charset="0"/>
              </a:rPr>
              <a:t>are three things that a researcher needs to do when using computer software to analyse data:</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(1) Get data into a computer (input)</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(2) Process data (analysis)</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(3) Get data out of the computer, in a form which human brains can understand (output).</a:t>
            </a:r>
            <a:endParaRPr lang="en-US" sz="2000"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data comes in two quite different varieties:</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(a) The numbers and coded data produced by questionnaires</a:t>
            </a:r>
            <a:endParaRPr lang="en-US" sz="2000" dirty="0">
              <a:latin typeface="Arial" panose="020B0604020202020204" pitchFamily="34" charset="0"/>
              <a:cs typeface="Arial" panose="020B0604020202020204" pitchFamily="34" charset="0"/>
            </a:endParaRPr>
          </a:p>
          <a:p>
            <a:pPr marL="109537" indent="0" algn="just">
              <a:buNone/>
            </a:pPr>
            <a:r>
              <a:rPr lang="en-GB" sz="2000" dirty="0">
                <a:latin typeface="Arial" panose="020B0604020202020204" pitchFamily="34" charset="0"/>
                <a:cs typeface="Arial" panose="020B0604020202020204" pitchFamily="34" charset="0"/>
              </a:rPr>
              <a:t>(b) The words produced by qualitative </a:t>
            </a:r>
            <a:r>
              <a:rPr lang="en-GB" sz="2000" dirty="0" smtClean="0">
                <a:latin typeface="Arial" panose="020B0604020202020204" pitchFamily="34" charset="0"/>
                <a:cs typeface="Arial" panose="020B0604020202020204" pitchFamily="34" charset="0"/>
              </a:rPr>
              <a:t>research</a:t>
            </a:r>
            <a:endParaRPr lang="en-US" sz="2000" b="1" i="1"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GB" sz="3200" dirty="0">
                <a:effectLst/>
                <a:latin typeface="Arial" panose="020B0604020202020204" pitchFamily="34" charset="0"/>
                <a:cs typeface="Arial" panose="020B0604020202020204" pitchFamily="34" charset="0"/>
              </a:rPr>
              <a:t>DATA ANALYSIS </a:t>
            </a:r>
            <a:r>
              <a:rPr lang="en-GB" sz="3200" dirty="0" smtClean="0">
                <a:effectLst/>
                <a:latin typeface="Arial" panose="020B0604020202020204" pitchFamily="34" charset="0"/>
                <a:cs typeface="Arial" panose="020B0604020202020204" pitchFamily="34" charset="0"/>
              </a:rPr>
              <a:t>USING </a:t>
            </a:r>
            <a:r>
              <a:rPr lang="en-GB" sz="3200" dirty="0">
                <a:effectLst/>
                <a:latin typeface="Arial" panose="020B0604020202020204" pitchFamily="34" charset="0"/>
                <a:cs typeface="Arial" panose="020B0604020202020204" pitchFamily="34" charset="0"/>
              </a:rPr>
              <a:t>STATISTICAL COMPUTER SOFTWARE/ PROGRAMS </a:t>
            </a:r>
            <a:endParaRPr lang="en-US" sz="320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52</a:t>
            </a:fld>
            <a:endParaRPr lang="en-US" altLang="en-US"/>
          </a:p>
        </p:txBody>
      </p:sp>
    </p:spTree>
    <p:extLst>
      <p:ext uri="{BB962C8B-B14F-4D97-AF65-F5344CB8AC3E}">
        <p14:creationId xmlns:p14="http://schemas.microsoft.com/office/powerpoint/2010/main" val="9518636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138"/>
            <a:ext cx="8229600" cy="4614862"/>
          </a:xfrm>
        </p:spPr>
        <p:txBody>
          <a:bodyPr/>
          <a:lstStyle/>
          <a:p>
            <a:pPr marL="109537" indent="0" algn="just">
              <a:buNone/>
            </a:pPr>
            <a:r>
              <a:rPr lang="en-US" sz="1900" b="1" dirty="0">
                <a:latin typeface="Arial" panose="020B0604020202020204" pitchFamily="34" charset="0"/>
                <a:cs typeface="Arial" panose="020B0604020202020204" pitchFamily="34" charset="0"/>
              </a:rPr>
              <a:t>1. SPSS (Statistical Package for the Social Sciences)</a:t>
            </a:r>
            <a:endParaRPr lang="en-US" sz="1900" dirty="0">
              <a:latin typeface="Arial" panose="020B0604020202020204" pitchFamily="34" charset="0"/>
              <a:cs typeface="Arial" panose="020B0604020202020204" pitchFamily="34" charset="0"/>
            </a:endParaRPr>
          </a:p>
          <a:p>
            <a:pPr lvl="0" algn="just"/>
            <a:r>
              <a:rPr lang="en-US" sz="1900" b="1" dirty="0">
                <a:latin typeface="Arial" panose="020B0604020202020204" pitchFamily="34" charset="0"/>
                <a:cs typeface="Arial" panose="020B0604020202020204" pitchFamily="34" charset="0"/>
              </a:rPr>
              <a:t>Features</a:t>
            </a:r>
            <a:r>
              <a:rPr lang="en-US" sz="1900" dirty="0">
                <a:latin typeface="Arial" panose="020B0604020202020204" pitchFamily="34" charset="0"/>
                <a:cs typeface="Arial" panose="020B0604020202020204" pitchFamily="34" charset="0"/>
              </a:rPr>
              <a:t>: Comprehensive suite for data management, statistical analysis, and reporting.</a:t>
            </a:r>
          </a:p>
          <a:p>
            <a:pPr lvl="0" algn="just"/>
            <a:r>
              <a:rPr lang="en-US" sz="1900" b="1" dirty="0">
                <a:latin typeface="Arial" panose="020B0604020202020204" pitchFamily="34" charset="0"/>
                <a:cs typeface="Arial" panose="020B0604020202020204" pitchFamily="34" charset="0"/>
              </a:rPr>
              <a:t>Strengths</a:t>
            </a:r>
            <a:r>
              <a:rPr lang="en-US" sz="1900" dirty="0">
                <a:latin typeface="Arial" panose="020B0604020202020204" pitchFamily="34" charset="0"/>
                <a:cs typeface="Arial" panose="020B0604020202020204" pitchFamily="34" charset="0"/>
              </a:rPr>
              <a:t>: User-friendly interface, extensive documentation, and support for a wide range of statistical tests and procedures.</a:t>
            </a:r>
          </a:p>
          <a:p>
            <a:pPr lvl="0" algn="just"/>
            <a:r>
              <a:rPr lang="en-US" sz="1900" b="1" dirty="0">
                <a:latin typeface="Arial" panose="020B0604020202020204" pitchFamily="34" charset="0"/>
                <a:cs typeface="Arial" panose="020B0604020202020204" pitchFamily="34" charset="0"/>
              </a:rPr>
              <a:t>Common Uses</a:t>
            </a:r>
            <a:r>
              <a:rPr lang="en-US" sz="1900" dirty="0">
                <a:latin typeface="Arial" panose="020B0604020202020204" pitchFamily="34" charset="0"/>
                <a:cs typeface="Arial" panose="020B0604020202020204" pitchFamily="34" charset="0"/>
              </a:rPr>
              <a:t>: Social sciences, market research, health sciences.</a:t>
            </a:r>
          </a:p>
          <a:p>
            <a:pPr marL="109537" indent="0" algn="just">
              <a:buNone/>
            </a:pPr>
            <a:endParaRPr lang="en-US" sz="1900" b="1" dirty="0" smtClean="0">
              <a:latin typeface="Arial" panose="020B0604020202020204" pitchFamily="34" charset="0"/>
              <a:cs typeface="Arial" panose="020B0604020202020204" pitchFamily="34" charset="0"/>
            </a:endParaRPr>
          </a:p>
          <a:p>
            <a:pPr marL="109537" indent="0" algn="just">
              <a:buNone/>
            </a:pPr>
            <a:r>
              <a:rPr lang="en-US" sz="1900" b="1" dirty="0" smtClean="0">
                <a:latin typeface="Arial" panose="020B0604020202020204" pitchFamily="34" charset="0"/>
                <a:cs typeface="Arial" panose="020B0604020202020204" pitchFamily="34" charset="0"/>
              </a:rPr>
              <a:t>2</a:t>
            </a:r>
            <a:r>
              <a:rPr lang="en-US" sz="1900" b="1" dirty="0">
                <a:latin typeface="Arial" panose="020B0604020202020204" pitchFamily="34" charset="0"/>
                <a:cs typeface="Arial" panose="020B0604020202020204" pitchFamily="34" charset="0"/>
              </a:rPr>
              <a:t>. SAS (Statistical Analysis System)</a:t>
            </a:r>
            <a:endParaRPr lang="en-US" sz="1900" dirty="0">
              <a:latin typeface="Arial" panose="020B0604020202020204" pitchFamily="34" charset="0"/>
              <a:cs typeface="Arial" panose="020B0604020202020204" pitchFamily="34" charset="0"/>
            </a:endParaRPr>
          </a:p>
          <a:p>
            <a:pPr lvl="0" algn="just"/>
            <a:r>
              <a:rPr lang="en-US" sz="1900" b="1" dirty="0">
                <a:latin typeface="Arial" panose="020B0604020202020204" pitchFamily="34" charset="0"/>
                <a:cs typeface="Arial" panose="020B0604020202020204" pitchFamily="34" charset="0"/>
              </a:rPr>
              <a:t>Features</a:t>
            </a:r>
            <a:r>
              <a:rPr lang="en-US" sz="1900" dirty="0">
                <a:latin typeface="Arial" panose="020B0604020202020204" pitchFamily="34" charset="0"/>
                <a:cs typeface="Arial" panose="020B0604020202020204" pitchFamily="34" charset="0"/>
              </a:rPr>
              <a:t>: Robust platform for advanced analytics, multivariate analysis, business intelligence, and data management.</a:t>
            </a:r>
          </a:p>
          <a:p>
            <a:pPr lvl="0" algn="just"/>
            <a:r>
              <a:rPr lang="en-US" sz="1900" b="1" dirty="0">
                <a:latin typeface="Arial" panose="020B0604020202020204" pitchFamily="34" charset="0"/>
                <a:cs typeface="Arial" panose="020B0604020202020204" pitchFamily="34" charset="0"/>
              </a:rPr>
              <a:t>Strengths</a:t>
            </a:r>
            <a:r>
              <a:rPr lang="en-US" sz="1900" dirty="0">
                <a:latin typeface="Arial" panose="020B0604020202020204" pitchFamily="34" charset="0"/>
                <a:cs typeface="Arial" panose="020B0604020202020204" pitchFamily="34" charset="0"/>
              </a:rPr>
              <a:t>: Highly scalable, powerful data handling capabilities, strong support for complex statistical analyses.</a:t>
            </a:r>
          </a:p>
          <a:p>
            <a:pPr lvl="0" algn="just"/>
            <a:r>
              <a:rPr lang="en-US" sz="1900" b="1" dirty="0">
                <a:latin typeface="Arial" panose="020B0604020202020204" pitchFamily="34" charset="0"/>
                <a:cs typeface="Arial" panose="020B0604020202020204" pitchFamily="34" charset="0"/>
              </a:rPr>
              <a:t>Common Uses</a:t>
            </a:r>
            <a:r>
              <a:rPr lang="en-US" sz="1900" dirty="0">
                <a:latin typeface="Arial" panose="020B0604020202020204" pitchFamily="34" charset="0"/>
                <a:cs typeface="Arial" panose="020B0604020202020204" pitchFamily="34" charset="0"/>
              </a:rPr>
              <a:t>: Healthcare, finance, government, academic research</a:t>
            </a:r>
            <a:r>
              <a:rPr lang="en-US" sz="1900" dirty="0" smtClean="0">
                <a:latin typeface="Arial" panose="020B0604020202020204" pitchFamily="34" charset="0"/>
                <a:cs typeface="Arial" panose="020B0604020202020204" pitchFamily="34" charset="0"/>
              </a:rPr>
              <a:t>.</a:t>
            </a:r>
            <a:endParaRPr lang="en-US" sz="19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GB" sz="4000" dirty="0">
                <a:effectLst/>
                <a:latin typeface="Arial" panose="020B0604020202020204" pitchFamily="34" charset="0"/>
                <a:cs typeface="Arial" panose="020B0604020202020204" pitchFamily="34" charset="0"/>
              </a:rPr>
              <a:t>Common Statistical software packages</a:t>
            </a:r>
            <a:endParaRPr lang="en-US" sz="40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53</a:t>
            </a:fld>
            <a:endParaRPr lang="en-US" altLang="en-US"/>
          </a:p>
        </p:txBody>
      </p:sp>
    </p:spTree>
    <p:extLst>
      <p:ext uri="{BB962C8B-B14F-4D97-AF65-F5344CB8AC3E}">
        <p14:creationId xmlns:p14="http://schemas.microsoft.com/office/powerpoint/2010/main" val="31784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7638"/>
            <a:ext cx="8229600" cy="4525962"/>
          </a:xfrm>
        </p:spPr>
        <p:txBody>
          <a:bodyPr/>
          <a:lstStyle/>
          <a:p>
            <a:pPr marL="109537" indent="0" algn="just">
              <a:lnSpc>
                <a:spcPct val="150000"/>
              </a:lnSpc>
              <a:buNone/>
            </a:pPr>
            <a:r>
              <a:rPr lang="en-US" sz="2000" b="1" dirty="0" smtClean="0">
                <a:latin typeface="Arial" panose="020B0604020202020204" pitchFamily="34" charset="0"/>
                <a:cs typeface="Arial" panose="020B0604020202020204" pitchFamily="34" charset="0"/>
              </a:rPr>
              <a:t>3</a:t>
            </a:r>
            <a:r>
              <a:rPr lang="en-US" sz="2000" b="1" dirty="0">
                <a:latin typeface="Arial" panose="020B0604020202020204" pitchFamily="34" charset="0"/>
                <a:cs typeface="Arial" panose="020B0604020202020204" pitchFamily="34" charset="0"/>
              </a:rPr>
              <a:t>. R</a:t>
            </a:r>
            <a:endParaRPr lang="en-US" sz="2000" dirty="0">
              <a:latin typeface="Arial" panose="020B0604020202020204" pitchFamily="34" charset="0"/>
              <a:cs typeface="Arial" panose="020B0604020202020204" pitchFamily="34" charset="0"/>
            </a:endParaRPr>
          </a:p>
          <a:p>
            <a:pPr lvl="0" algn="just"/>
            <a:r>
              <a:rPr lang="en-US" sz="2000" b="1" dirty="0">
                <a:latin typeface="Arial" panose="020B0604020202020204" pitchFamily="34" charset="0"/>
                <a:cs typeface="Arial" panose="020B0604020202020204" pitchFamily="34" charset="0"/>
              </a:rPr>
              <a:t>Features</a:t>
            </a:r>
            <a:r>
              <a:rPr lang="en-US" sz="2000" dirty="0">
                <a:latin typeface="Arial" panose="020B0604020202020204" pitchFamily="34" charset="0"/>
                <a:cs typeface="Arial" panose="020B0604020202020204" pitchFamily="34" charset="0"/>
              </a:rPr>
              <a:t>: Open-source programming language and software environment for statistical computing and graphics.</a:t>
            </a:r>
          </a:p>
          <a:p>
            <a:pPr lvl="0" algn="just"/>
            <a:r>
              <a:rPr lang="en-US" sz="2000" b="1" dirty="0">
                <a:latin typeface="Arial" panose="020B0604020202020204" pitchFamily="34" charset="0"/>
                <a:cs typeface="Arial" panose="020B0604020202020204" pitchFamily="34" charset="0"/>
              </a:rPr>
              <a:t>Strengths</a:t>
            </a:r>
            <a:r>
              <a:rPr lang="en-US" sz="2000" dirty="0">
                <a:latin typeface="Arial" panose="020B0604020202020204" pitchFamily="34" charset="0"/>
                <a:cs typeface="Arial" panose="020B0604020202020204" pitchFamily="34" charset="0"/>
              </a:rPr>
              <a:t>: Extensive library of packages, strong community support, highly customizable, excellent for reproducible research.</a:t>
            </a:r>
          </a:p>
          <a:p>
            <a:pPr lvl="0" algn="just"/>
            <a:r>
              <a:rPr lang="en-US" sz="2000" b="1" dirty="0">
                <a:latin typeface="Arial" panose="020B0604020202020204" pitchFamily="34" charset="0"/>
                <a:cs typeface="Arial" panose="020B0604020202020204" pitchFamily="34" charset="0"/>
              </a:rPr>
              <a:t>Common Uses</a:t>
            </a:r>
            <a:r>
              <a:rPr lang="en-US" sz="2000" dirty="0">
                <a:latin typeface="Arial" panose="020B0604020202020204" pitchFamily="34" charset="0"/>
                <a:cs typeface="Arial" panose="020B0604020202020204" pitchFamily="34" charset="0"/>
              </a:rPr>
              <a:t>: Academia, bioinformatics, data science, machine learning.</a:t>
            </a:r>
          </a:p>
          <a:p>
            <a:pPr marL="109537" indent="0" algn="just">
              <a:lnSpc>
                <a:spcPct val="150000"/>
              </a:lnSpc>
              <a:buNone/>
            </a:pPr>
            <a:r>
              <a:rPr lang="en-US" sz="2000" b="1" dirty="0">
                <a:latin typeface="Arial" panose="020B0604020202020204" pitchFamily="34" charset="0"/>
                <a:cs typeface="Arial" panose="020B0604020202020204" pitchFamily="34" charset="0"/>
              </a:rPr>
              <a:t>4. Stata</a:t>
            </a:r>
            <a:endParaRPr lang="en-US" sz="2000" dirty="0">
              <a:latin typeface="Arial" panose="020B0604020202020204" pitchFamily="34" charset="0"/>
              <a:cs typeface="Arial" panose="020B0604020202020204" pitchFamily="34" charset="0"/>
            </a:endParaRPr>
          </a:p>
          <a:p>
            <a:pPr lvl="0" algn="just"/>
            <a:r>
              <a:rPr lang="en-US" sz="1900" b="1" dirty="0">
                <a:latin typeface="Arial" panose="020B0604020202020204" pitchFamily="34" charset="0"/>
                <a:cs typeface="Arial" panose="020B0604020202020204" pitchFamily="34" charset="0"/>
              </a:rPr>
              <a:t>Features</a:t>
            </a:r>
            <a:r>
              <a:rPr lang="en-US" sz="1900" dirty="0">
                <a:latin typeface="Arial" panose="020B0604020202020204" pitchFamily="34" charset="0"/>
                <a:cs typeface="Arial" panose="020B0604020202020204" pitchFamily="34" charset="0"/>
              </a:rPr>
              <a:t>: Integrated statistical software package providing data management, statistical analysis, graphics, and simulation.</a:t>
            </a:r>
          </a:p>
          <a:p>
            <a:pPr lvl="0" algn="just"/>
            <a:r>
              <a:rPr lang="en-US" sz="1900" b="1" dirty="0">
                <a:latin typeface="Arial" panose="020B0604020202020204" pitchFamily="34" charset="0"/>
                <a:cs typeface="Arial" panose="020B0604020202020204" pitchFamily="34" charset="0"/>
              </a:rPr>
              <a:t>Strengths</a:t>
            </a:r>
            <a:r>
              <a:rPr lang="en-US" sz="1900" dirty="0">
                <a:latin typeface="Arial" panose="020B0604020202020204" pitchFamily="34" charset="0"/>
                <a:cs typeface="Arial" panose="020B0604020202020204" pitchFamily="34" charset="0"/>
              </a:rPr>
              <a:t>: Intuitive command syntax, good documentation, strong support for econometrics and social science research.</a:t>
            </a:r>
          </a:p>
          <a:p>
            <a:pPr lvl="0" algn="just"/>
            <a:r>
              <a:rPr lang="en-US" sz="1900" b="1" dirty="0">
                <a:latin typeface="Arial" panose="020B0604020202020204" pitchFamily="34" charset="0"/>
                <a:cs typeface="Arial" panose="020B0604020202020204" pitchFamily="34" charset="0"/>
              </a:rPr>
              <a:t>Common Uses</a:t>
            </a:r>
            <a:r>
              <a:rPr lang="en-US" sz="1900" dirty="0">
                <a:latin typeface="Arial" panose="020B0604020202020204" pitchFamily="34" charset="0"/>
                <a:cs typeface="Arial" panose="020B0604020202020204" pitchFamily="34" charset="0"/>
              </a:rPr>
              <a:t>: Economics, sociology, political science, public health</a:t>
            </a:r>
            <a:r>
              <a:rPr lang="en-US" sz="1900" dirty="0" smtClean="0">
                <a:latin typeface="Arial" panose="020B0604020202020204" pitchFamily="34" charset="0"/>
                <a:cs typeface="Arial" panose="020B0604020202020204" pitchFamily="34" charset="0"/>
              </a:rPr>
              <a:t>.</a:t>
            </a:r>
            <a:endParaRPr lang="en-US" sz="19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GB" sz="4000" dirty="0">
                <a:effectLst/>
                <a:latin typeface="Arial" panose="020B0604020202020204" pitchFamily="34" charset="0"/>
                <a:cs typeface="Arial" panose="020B0604020202020204" pitchFamily="34" charset="0"/>
              </a:rPr>
              <a:t>Common Statistical software packages</a:t>
            </a:r>
            <a:endParaRPr lang="en-US" sz="40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54</a:t>
            </a:fld>
            <a:endParaRPr lang="en-US" altLang="en-US"/>
          </a:p>
        </p:txBody>
      </p:sp>
    </p:spTree>
    <p:extLst>
      <p:ext uri="{BB962C8B-B14F-4D97-AF65-F5344CB8AC3E}">
        <p14:creationId xmlns:p14="http://schemas.microsoft.com/office/powerpoint/2010/main" val="1175082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buNone/>
            </a:pPr>
            <a:r>
              <a:rPr lang="en-US" sz="2000" b="1" dirty="0" smtClean="0">
                <a:latin typeface="Arial" panose="020B0604020202020204" pitchFamily="34" charset="0"/>
                <a:cs typeface="Arial" panose="020B0604020202020204" pitchFamily="34" charset="0"/>
              </a:rPr>
              <a:t>5</a:t>
            </a:r>
            <a:r>
              <a:rPr lang="en-US" sz="2000" b="1" dirty="0">
                <a:latin typeface="Arial" panose="020B0604020202020204" pitchFamily="34" charset="0"/>
                <a:cs typeface="Arial" panose="020B0604020202020204" pitchFamily="34" charset="0"/>
              </a:rPr>
              <a:t>. Minitab</a:t>
            </a:r>
            <a:endParaRPr lang="en-US" sz="2000" dirty="0">
              <a:latin typeface="Arial" panose="020B0604020202020204" pitchFamily="34" charset="0"/>
              <a:cs typeface="Arial" panose="020B0604020202020204" pitchFamily="34" charset="0"/>
            </a:endParaRPr>
          </a:p>
          <a:p>
            <a:pPr lvl="0" algn="just"/>
            <a:r>
              <a:rPr lang="en-US" sz="2000" b="1" dirty="0">
                <a:latin typeface="Arial" panose="020B0604020202020204" pitchFamily="34" charset="0"/>
                <a:cs typeface="Arial" panose="020B0604020202020204" pitchFamily="34" charset="0"/>
              </a:rPr>
              <a:t>Features</a:t>
            </a:r>
            <a:r>
              <a:rPr lang="en-US" sz="2000" dirty="0">
                <a:latin typeface="Arial" panose="020B0604020202020204" pitchFamily="34" charset="0"/>
                <a:cs typeface="Arial" panose="020B0604020202020204" pitchFamily="34" charset="0"/>
              </a:rPr>
              <a:t>: Comprehensive statistical software designed for quality improvement and statistics education.</a:t>
            </a:r>
          </a:p>
          <a:p>
            <a:pPr lvl="0" algn="just"/>
            <a:r>
              <a:rPr lang="en-US" sz="2000" b="1" dirty="0">
                <a:latin typeface="Arial" panose="020B0604020202020204" pitchFamily="34" charset="0"/>
                <a:cs typeface="Arial" panose="020B0604020202020204" pitchFamily="34" charset="0"/>
              </a:rPr>
              <a:t>Strengths</a:t>
            </a:r>
            <a:r>
              <a:rPr lang="en-US" sz="2000" dirty="0">
                <a:latin typeface="Arial" panose="020B0604020202020204" pitchFamily="34" charset="0"/>
                <a:cs typeface="Arial" panose="020B0604020202020204" pitchFamily="34" charset="0"/>
              </a:rPr>
              <a:t>: User-friendly, strong support for Six Sigma and quality improvement projects, good educational resources.</a:t>
            </a:r>
          </a:p>
          <a:p>
            <a:pPr lvl="0" algn="just"/>
            <a:r>
              <a:rPr lang="en-US" sz="2000" b="1" dirty="0">
                <a:latin typeface="Arial" panose="020B0604020202020204" pitchFamily="34" charset="0"/>
                <a:cs typeface="Arial" panose="020B0604020202020204" pitchFamily="34" charset="0"/>
              </a:rPr>
              <a:t>Common Uses</a:t>
            </a:r>
            <a:r>
              <a:rPr lang="en-US" sz="2000" dirty="0">
                <a:latin typeface="Arial" panose="020B0604020202020204" pitchFamily="34" charset="0"/>
                <a:cs typeface="Arial" panose="020B0604020202020204" pitchFamily="34" charset="0"/>
              </a:rPr>
              <a:t>: Manufacturing, education, quality control</a:t>
            </a:r>
            <a:r>
              <a:rPr lang="en-US" sz="2000" dirty="0" smtClean="0">
                <a:latin typeface="Arial" panose="020B0604020202020204" pitchFamily="34" charset="0"/>
                <a:cs typeface="Arial" panose="020B0604020202020204" pitchFamily="34" charset="0"/>
              </a:rPr>
              <a:t>.</a:t>
            </a:r>
          </a:p>
          <a:p>
            <a:pPr marL="109537" indent="0" algn="just">
              <a:lnSpc>
                <a:spcPct val="150000"/>
              </a:lnSpc>
              <a:buNone/>
            </a:pPr>
            <a:r>
              <a:rPr lang="en-US" sz="2000" b="1" dirty="0" smtClean="0">
                <a:latin typeface="Arial" panose="020B0604020202020204" pitchFamily="34" charset="0"/>
                <a:cs typeface="Arial" panose="020B0604020202020204" pitchFamily="34" charset="0"/>
              </a:rPr>
              <a:t>6</a:t>
            </a:r>
            <a:r>
              <a:rPr lang="en-US" sz="2000" b="1" dirty="0">
                <a:latin typeface="Arial" panose="020B0604020202020204" pitchFamily="34" charset="0"/>
                <a:cs typeface="Arial" panose="020B0604020202020204" pitchFamily="34" charset="0"/>
              </a:rPr>
              <a:t>. Excel (with Analysis </a:t>
            </a:r>
            <a:r>
              <a:rPr lang="en-US" sz="2000" b="1" dirty="0" err="1">
                <a:latin typeface="Arial" panose="020B0604020202020204" pitchFamily="34" charset="0"/>
                <a:cs typeface="Arial" panose="020B0604020202020204" pitchFamily="34" charset="0"/>
              </a:rPr>
              <a:t>ToolPak</a:t>
            </a:r>
            <a:r>
              <a:rPr lang="en-US" sz="2000" b="1"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lvl="0" algn="just"/>
            <a:r>
              <a:rPr lang="en-US" sz="2000" b="1" dirty="0">
                <a:latin typeface="Arial" panose="020B0604020202020204" pitchFamily="34" charset="0"/>
                <a:cs typeface="Arial" panose="020B0604020202020204" pitchFamily="34" charset="0"/>
              </a:rPr>
              <a:t>Features</a:t>
            </a:r>
            <a:r>
              <a:rPr lang="en-US" sz="2000" dirty="0">
                <a:latin typeface="Arial" panose="020B0604020202020204" pitchFamily="34" charset="0"/>
                <a:cs typeface="Arial" panose="020B0604020202020204" pitchFamily="34" charset="0"/>
              </a:rPr>
              <a:t>: Widely-used spreadsheet software with built-in statistical functions and add-ons for more advanced analysis.</a:t>
            </a:r>
          </a:p>
          <a:p>
            <a:pPr lvl="0" algn="just"/>
            <a:r>
              <a:rPr lang="en-US" sz="2000" b="1" dirty="0">
                <a:latin typeface="Arial" panose="020B0604020202020204" pitchFamily="34" charset="0"/>
                <a:cs typeface="Arial" panose="020B0604020202020204" pitchFamily="34" charset="0"/>
              </a:rPr>
              <a:t>Strengths</a:t>
            </a:r>
            <a:r>
              <a:rPr lang="en-US" sz="2000" dirty="0">
                <a:latin typeface="Arial" panose="020B0604020202020204" pitchFamily="34" charset="0"/>
                <a:cs typeface="Arial" panose="020B0604020202020204" pitchFamily="34" charset="0"/>
              </a:rPr>
              <a:t>: Ubiquitous in business environments, easy to use for basic to intermediate statistical analysis, excellent for data visualization.</a:t>
            </a:r>
          </a:p>
          <a:p>
            <a:pPr lvl="0" algn="just"/>
            <a:r>
              <a:rPr lang="en-US" sz="2000" b="1" dirty="0">
                <a:latin typeface="Arial" panose="020B0604020202020204" pitchFamily="34" charset="0"/>
                <a:cs typeface="Arial" panose="020B0604020202020204" pitchFamily="34" charset="0"/>
              </a:rPr>
              <a:t>Common Uses</a:t>
            </a:r>
            <a:r>
              <a:rPr lang="en-US" sz="2000" dirty="0">
                <a:latin typeface="Arial" panose="020B0604020202020204" pitchFamily="34" charset="0"/>
                <a:cs typeface="Arial" panose="020B0604020202020204" pitchFamily="34" charset="0"/>
              </a:rPr>
              <a:t>: Business, finance, education</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GB" sz="4000" dirty="0">
                <a:effectLst/>
                <a:latin typeface="Arial" panose="020B0604020202020204" pitchFamily="34" charset="0"/>
                <a:cs typeface="Arial" panose="020B0604020202020204" pitchFamily="34" charset="0"/>
              </a:rPr>
              <a:t>Common Statistical software packages</a:t>
            </a:r>
            <a:endParaRPr lang="en-US" sz="40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55</a:t>
            </a:fld>
            <a:endParaRPr lang="en-US" altLang="en-US"/>
          </a:p>
        </p:txBody>
      </p:sp>
    </p:spTree>
    <p:extLst>
      <p:ext uri="{BB962C8B-B14F-4D97-AF65-F5344CB8AC3E}">
        <p14:creationId xmlns:p14="http://schemas.microsoft.com/office/powerpoint/2010/main" val="2667493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7638"/>
            <a:ext cx="8229600" cy="4525962"/>
          </a:xfrm>
        </p:spPr>
        <p:txBody>
          <a:bodyPr/>
          <a:lstStyle/>
          <a:p>
            <a:pPr marL="109537" indent="0" algn="just">
              <a:buNone/>
            </a:pPr>
            <a:r>
              <a:rPr lang="en-US" sz="2000" b="1" dirty="0" smtClean="0">
                <a:latin typeface="Arial" panose="020B0604020202020204" pitchFamily="34" charset="0"/>
                <a:cs typeface="Arial" panose="020B0604020202020204" pitchFamily="34" charset="0"/>
              </a:rPr>
              <a:t>7</a:t>
            </a:r>
            <a:r>
              <a:rPr lang="en-US" sz="2000" b="1" dirty="0">
                <a:latin typeface="Arial" panose="020B0604020202020204" pitchFamily="34" charset="0"/>
                <a:cs typeface="Arial" panose="020B0604020202020204" pitchFamily="34" charset="0"/>
              </a:rPr>
              <a:t>. JMP (pronounced "Jump")</a:t>
            </a:r>
            <a:endParaRPr lang="en-US" sz="2000" dirty="0">
              <a:latin typeface="Arial" panose="020B0604020202020204" pitchFamily="34" charset="0"/>
              <a:cs typeface="Arial" panose="020B0604020202020204" pitchFamily="34" charset="0"/>
            </a:endParaRPr>
          </a:p>
          <a:p>
            <a:pPr lvl="0" algn="just"/>
            <a:r>
              <a:rPr lang="en-US" sz="2000" b="1" dirty="0">
                <a:latin typeface="Arial" panose="020B0604020202020204" pitchFamily="34" charset="0"/>
                <a:cs typeface="Arial" panose="020B0604020202020204" pitchFamily="34" charset="0"/>
              </a:rPr>
              <a:t>Features</a:t>
            </a:r>
            <a:r>
              <a:rPr lang="en-US" sz="2000" dirty="0">
                <a:latin typeface="Arial" panose="020B0604020202020204" pitchFamily="34" charset="0"/>
                <a:cs typeface="Arial" panose="020B0604020202020204" pitchFamily="34" charset="0"/>
              </a:rPr>
              <a:t>: Interactive software for statistical discovery, data visualization, and exploratory data analysis.</a:t>
            </a:r>
          </a:p>
          <a:p>
            <a:pPr lvl="0" algn="just"/>
            <a:r>
              <a:rPr lang="en-US" sz="2000" b="1" dirty="0">
                <a:latin typeface="Arial" panose="020B0604020202020204" pitchFamily="34" charset="0"/>
                <a:cs typeface="Arial" panose="020B0604020202020204" pitchFamily="34" charset="0"/>
              </a:rPr>
              <a:t>Strengths</a:t>
            </a:r>
            <a:r>
              <a:rPr lang="en-US" sz="2000" dirty="0">
                <a:latin typeface="Arial" panose="020B0604020202020204" pitchFamily="34" charset="0"/>
                <a:cs typeface="Arial" panose="020B0604020202020204" pitchFamily="34" charset="0"/>
              </a:rPr>
              <a:t>: Highly visual, interactive approach to data analysis, integrates well with SAS.</a:t>
            </a:r>
          </a:p>
          <a:p>
            <a:pPr lvl="0" algn="just"/>
            <a:r>
              <a:rPr lang="en-US" sz="2000" b="1" dirty="0">
                <a:latin typeface="Arial" panose="020B0604020202020204" pitchFamily="34" charset="0"/>
                <a:cs typeface="Arial" panose="020B0604020202020204" pitchFamily="34" charset="0"/>
              </a:rPr>
              <a:t>Common Uses</a:t>
            </a:r>
            <a:r>
              <a:rPr lang="en-US" sz="2000" dirty="0">
                <a:latin typeface="Arial" panose="020B0604020202020204" pitchFamily="34" charset="0"/>
                <a:cs typeface="Arial" panose="020B0604020202020204" pitchFamily="34" charset="0"/>
              </a:rPr>
              <a:t>: Research and development, engineering, quality control.</a:t>
            </a:r>
          </a:p>
          <a:p>
            <a:pPr marL="109537" indent="0" algn="just">
              <a:buNone/>
            </a:pPr>
            <a:r>
              <a:rPr lang="en-US" sz="2000" b="1" dirty="0">
                <a:latin typeface="Arial" panose="020B0604020202020204" pitchFamily="34" charset="0"/>
                <a:cs typeface="Arial" panose="020B0604020202020204" pitchFamily="34" charset="0"/>
              </a:rPr>
              <a:t>8. MATLAB</a:t>
            </a:r>
            <a:endParaRPr lang="en-US" sz="2000" dirty="0">
              <a:latin typeface="Arial" panose="020B0604020202020204" pitchFamily="34" charset="0"/>
              <a:cs typeface="Arial" panose="020B0604020202020204" pitchFamily="34" charset="0"/>
            </a:endParaRPr>
          </a:p>
          <a:p>
            <a:pPr lvl="0" algn="just"/>
            <a:r>
              <a:rPr lang="en-US" sz="2000" b="1" dirty="0">
                <a:latin typeface="Arial" panose="020B0604020202020204" pitchFamily="34" charset="0"/>
                <a:cs typeface="Arial" panose="020B0604020202020204" pitchFamily="34" charset="0"/>
              </a:rPr>
              <a:t>Features</a:t>
            </a:r>
            <a:r>
              <a:rPr lang="en-US" sz="2000" dirty="0">
                <a:latin typeface="Arial" panose="020B0604020202020204" pitchFamily="34" charset="0"/>
                <a:cs typeface="Arial" panose="020B0604020202020204" pitchFamily="34" charset="0"/>
              </a:rPr>
              <a:t>: High-level programming language and environment for numerical computation, visualization, and application development.</a:t>
            </a:r>
          </a:p>
          <a:p>
            <a:pPr lvl="0" algn="just"/>
            <a:r>
              <a:rPr lang="en-US" sz="2000" b="1" dirty="0">
                <a:latin typeface="Arial" panose="020B0604020202020204" pitchFamily="34" charset="0"/>
                <a:cs typeface="Arial" panose="020B0604020202020204" pitchFamily="34" charset="0"/>
              </a:rPr>
              <a:t>Strengths</a:t>
            </a:r>
            <a:r>
              <a:rPr lang="en-US" sz="2000" dirty="0">
                <a:latin typeface="Arial" panose="020B0604020202020204" pitchFamily="34" charset="0"/>
                <a:cs typeface="Arial" panose="020B0604020202020204" pitchFamily="34" charset="0"/>
              </a:rPr>
              <a:t>: Excellent for matrix computations, algorithm development, and data visualization; strong support for engineering and scientific research.</a:t>
            </a:r>
          </a:p>
          <a:p>
            <a:pPr lvl="0" algn="just"/>
            <a:r>
              <a:rPr lang="en-US" sz="2000" b="1" dirty="0">
                <a:latin typeface="Arial" panose="020B0604020202020204" pitchFamily="34" charset="0"/>
                <a:cs typeface="Arial" panose="020B0604020202020204" pitchFamily="34" charset="0"/>
              </a:rPr>
              <a:t>Common Uses</a:t>
            </a:r>
            <a:r>
              <a:rPr lang="en-US" sz="2000" dirty="0">
                <a:latin typeface="Arial" panose="020B0604020202020204" pitchFamily="34" charset="0"/>
                <a:cs typeface="Arial" panose="020B0604020202020204" pitchFamily="34" charset="0"/>
              </a:rPr>
              <a:t>: Engineering, physical sciences, finance</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GB" sz="4000" dirty="0">
                <a:effectLst/>
                <a:latin typeface="Arial" panose="020B0604020202020204" pitchFamily="34" charset="0"/>
                <a:cs typeface="Arial" panose="020B0604020202020204" pitchFamily="34" charset="0"/>
              </a:rPr>
              <a:t>Common Statistical software packages</a:t>
            </a:r>
            <a:endParaRPr lang="en-US" sz="40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56</a:t>
            </a:fld>
            <a:endParaRPr lang="en-US" altLang="en-US"/>
          </a:p>
        </p:txBody>
      </p:sp>
    </p:spTree>
    <p:extLst>
      <p:ext uri="{BB962C8B-B14F-4D97-AF65-F5344CB8AC3E}">
        <p14:creationId xmlns:p14="http://schemas.microsoft.com/office/powerpoint/2010/main" val="3844997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buNone/>
            </a:pPr>
            <a:r>
              <a:rPr lang="en-US" sz="1900" b="1" dirty="0" smtClean="0">
                <a:latin typeface="Arial" panose="020B0604020202020204" pitchFamily="34" charset="0"/>
                <a:cs typeface="Arial" panose="020B0604020202020204" pitchFamily="34" charset="0"/>
              </a:rPr>
              <a:t>9</a:t>
            </a:r>
            <a:r>
              <a:rPr lang="en-US" sz="1900" b="1" dirty="0">
                <a:latin typeface="Arial" panose="020B0604020202020204" pitchFamily="34" charset="0"/>
                <a:cs typeface="Arial" panose="020B0604020202020204" pitchFamily="34" charset="0"/>
              </a:rPr>
              <a:t>. Python (with libraries like pandas, </a:t>
            </a:r>
            <a:r>
              <a:rPr lang="en-US" sz="1900" b="1" dirty="0" err="1">
                <a:latin typeface="Arial" panose="020B0604020202020204" pitchFamily="34" charset="0"/>
                <a:cs typeface="Arial" panose="020B0604020202020204" pitchFamily="34" charset="0"/>
              </a:rPr>
              <a:t>NumPy</a:t>
            </a:r>
            <a:r>
              <a:rPr lang="en-US" sz="1900" b="1" dirty="0">
                <a:latin typeface="Arial" panose="020B0604020202020204" pitchFamily="34" charset="0"/>
                <a:cs typeface="Arial" panose="020B0604020202020204" pitchFamily="34" charset="0"/>
              </a:rPr>
              <a:t>, </a:t>
            </a:r>
            <a:r>
              <a:rPr lang="en-US" sz="1900" b="1" dirty="0" err="1">
                <a:latin typeface="Arial" panose="020B0604020202020204" pitchFamily="34" charset="0"/>
                <a:cs typeface="Arial" panose="020B0604020202020204" pitchFamily="34" charset="0"/>
              </a:rPr>
              <a:t>SciPy</a:t>
            </a:r>
            <a:r>
              <a:rPr lang="en-US" sz="1900" b="1" dirty="0">
                <a:latin typeface="Arial" panose="020B0604020202020204" pitchFamily="34" charset="0"/>
                <a:cs typeface="Arial" panose="020B0604020202020204" pitchFamily="34" charset="0"/>
              </a:rPr>
              <a:t>, and </a:t>
            </a:r>
            <a:r>
              <a:rPr lang="en-US" sz="1900" b="1" dirty="0" err="1">
                <a:latin typeface="Arial" panose="020B0604020202020204" pitchFamily="34" charset="0"/>
                <a:cs typeface="Arial" panose="020B0604020202020204" pitchFamily="34" charset="0"/>
              </a:rPr>
              <a:t>statsmodels</a:t>
            </a:r>
            <a:r>
              <a:rPr lang="en-US" sz="1900" b="1" dirty="0">
                <a:latin typeface="Arial" panose="020B0604020202020204" pitchFamily="34" charset="0"/>
                <a:cs typeface="Arial" panose="020B0604020202020204" pitchFamily="34" charset="0"/>
              </a:rPr>
              <a:t>)</a:t>
            </a:r>
            <a:endParaRPr lang="en-US" sz="1900" dirty="0">
              <a:latin typeface="Arial" panose="020B0604020202020204" pitchFamily="34" charset="0"/>
              <a:cs typeface="Arial" panose="020B0604020202020204" pitchFamily="34" charset="0"/>
            </a:endParaRPr>
          </a:p>
          <a:p>
            <a:pPr lvl="0" algn="just"/>
            <a:r>
              <a:rPr lang="en-US" sz="1900" b="1" dirty="0">
                <a:latin typeface="Arial" panose="020B0604020202020204" pitchFamily="34" charset="0"/>
                <a:cs typeface="Arial" panose="020B0604020202020204" pitchFamily="34" charset="0"/>
              </a:rPr>
              <a:t>Features</a:t>
            </a:r>
            <a:r>
              <a:rPr lang="en-US" sz="1900" dirty="0">
                <a:latin typeface="Arial" panose="020B0604020202020204" pitchFamily="34" charset="0"/>
                <a:cs typeface="Arial" panose="020B0604020202020204" pitchFamily="34" charset="0"/>
              </a:rPr>
              <a:t>: General-purpose programming language with extensive libraries for statistical analysis and data manipulation.</a:t>
            </a:r>
          </a:p>
          <a:p>
            <a:pPr lvl="0" algn="just"/>
            <a:r>
              <a:rPr lang="en-US" sz="1900" b="1" dirty="0">
                <a:latin typeface="Arial" panose="020B0604020202020204" pitchFamily="34" charset="0"/>
                <a:cs typeface="Arial" panose="020B0604020202020204" pitchFamily="34" charset="0"/>
              </a:rPr>
              <a:t>Strengths</a:t>
            </a:r>
            <a:r>
              <a:rPr lang="en-US" sz="1900" dirty="0">
                <a:latin typeface="Arial" panose="020B0604020202020204" pitchFamily="34" charset="0"/>
                <a:cs typeface="Arial" panose="020B0604020202020204" pitchFamily="34" charset="0"/>
              </a:rPr>
              <a:t>: Highly flexible, strong community support, good for integrating statistical analysis with web applications and data pipelines.</a:t>
            </a:r>
          </a:p>
          <a:p>
            <a:pPr lvl="0" algn="just"/>
            <a:r>
              <a:rPr lang="en-US" sz="1900" b="1" dirty="0">
                <a:latin typeface="Arial" panose="020B0604020202020204" pitchFamily="34" charset="0"/>
                <a:cs typeface="Arial" panose="020B0604020202020204" pitchFamily="34" charset="0"/>
              </a:rPr>
              <a:t>Common Uses</a:t>
            </a:r>
            <a:r>
              <a:rPr lang="en-US" sz="1900" dirty="0">
                <a:latin typeface="Arial" panose="020B0604020202020204" pitchFamily="34" charset="0"/>
                <a:cs typeface="Arial" panose="020B0604020202020204" pitchFamily="34" charset="0"/>
              </a:rPr>
              <a:t>: Data science, machine learning, web development, scientific research.</a:t>
            </a:r>
          </a:p>
          <a:p>
            <a:pPr marL="109537" indent="0" algn="just">
              <a:buNone/>
            </a:pPr>
            <a:r>
              <a:rPr lang="en-US" sz="1900" b="1" dirty="0">
                <a:latin typeface="Arial" panose="020B0604020202020204" pitchFamily="34" charset="0"/>
                <a:cs typeface="Arial" panose="020B0604020202020204" pitchFamily="34" charset="0"/>
              </a:rPr>
              <a:t>10. </a:t>
            </a:r>
            <a:r>
              <a:rPr lang="en-US" sz="1900" b="1" dirty="0" err="1">
                <a:latin typeface="Arial" panose="020B0604020202020204" pitchFamily="34" charset="0"/>
                <a:cs typeface="Arial" panose="020B0604020202020204" pitchFamily="34" charset="0"/>
              </a:rPr>
              <a:t>EViews</a:t>
            </a:r>
            <a:r>
              <a:rPr lang="en-US" sz="1900" b="1" dirty="0">
                <a:latin typeface="Arial" panose="020B0604020202020204" pitchFamily="34" charset="0"/>
                <a:cs typeface="Arial" panose="020B0604020202020204" pitchFamily="34" charset="0"/>
              </a:rPr>
              <a:t> (Econometric Views)</a:t>
            </a:r>
            <a:endParaRPr lang="en-US" sz="1900" dirty="0">
              <a:latin typeface="Arial" panose="020B0604020202020204" pitchFamily="34" charset="0"/>
              <a:cs typeface="Arial" panose="020B0604020202020204" pitchFamily="34" charset="0"/>
            </a:endParaRPr>
          </a:p>
          <a:p>
            <a:pPr lvl="0" algn="just"/>
            <a:r>
              <a:rPr lang="en-US" sz="1900" b="1" dirty="0">
                <a:latin typeface="Arial" panose="020B0604020202020204" pitchFamily="34" charset="0"/>
                <a:cs typeface="Arial" panose="020B0604020202020204" pitchFamily="34" charset="0"/>
              </a:rPr>
              <a:t>Features</a:t>
            </a:r>
            <a:r>
              <a:rPr lang="en-US" sz="1900" dirty="0">
                <a:latin typeface="Arial" panose="020B0604020202020204" pitchFamily="34" charset="0"/>
                <a:cs typeface="Arial" panose="020B0604020202020204" pitchFamily="34" charset="0"/>
              </a:rPr>
              <a:t>: Statistical package for econometric analysis, forecasting, and simulation.</a:t>
            </a:r>
          </a:p>
          <a:p>
            <a:pPr lvl="0" algn="just"/>
            <a:r>
              <a:rPr lang="en-US" sz="1900" b="1" dirty="0">
                <a:latin typeface="Arial" panose="020B0604020202020204" pitchFamily="34" charset="0"/>
                <a:cs typeface="Arial" panose="020B0604020202020204" pitchFamily="34" charset="0"/>
              </a:rPr>
              <a:t>Strengths</a:t>
            </a:r>
            <a:r>
              <a:rPr lang="en-US" sz="1900" dirty="0">
                <a:latin typeface="Arial" panose="020B0604020202020204" pitchFamily="34" charset="0"/>
                <a:cs typeface="Arial" panose="020B0604020202020204" pitchFamily="34" charset="0"/>
              </a:rPr>
              <a:t>: Strong support for time-series analysis, econometric modeling, and forecasting.</a:t>
            </a:r>
          </a:p>
          <a:p>
            <a:pPr lvl="0" algn="just"/>
            <a:r>
              <a:rPr lang="en-US" sz="1900" b="1" dirty="0">
                <a:latin typeface="Arial" panose="020B0604020202020204" pitchFamily="34" charset="0"/>
                <a:cs typeface="Arial" panose="020B0604020202020204" pitchFamily="34" charset="0"/>
              </a:rPr>
              <a:t>Common Uses</a:t>
            </a:r>
            <a:r>
              <a:rPr lang="en-US" sz="1900" dirty="0">
                <a:latin typeface="Arial" panose="020B0604020202020204" pitchFamily="34" charset="0"/>
                <a:cs typeface="Arial" panose="020B0604020202020204" pitchFamily="34" charset="0"/>
              </a:rPr>
              <a:t>: Economics, finance, macroeconomic research</a:t>
            </a:r>
            <a:r>
              <a:rPr lang="en-US" sz="1900" dirty="0" smtClean="0">
                <a:latin typeface="Arial" panose="020B0604020202020204" pitchFamily="34" charset="0"/>
                <a:cs typeface="Arial" panose="020B0604020202020204" pitchFamily="34" charset="0"/>
              </a:rPr>
              <a:t>.</a:t>
            </a:r>
            <a:endParaRPr lang="en-US" sz="19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GB" sz="4000" dirty="0">
                <a:effectLst/>
                <a:latin typeface="Arial" panose="020B0604020202020204" pitchFamily="34" charset="0"/>
                <a:cs typeface="Arial" panose="020B0604020202020204" pitchFamily="34" charset="0"/>
              </a:rPr>
              <a:t>Common Statistical software packages</a:t>
            </a:r>
            <a:endParaRPr lang="en-US" sz="40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57</a:t>
            </a:fld>
            <a:endParaRPr lang="en-US" altLang="en-US"/>
          </a:p>
        </p:txBody>
      </p:sp>
    </p:spTree>
    <p:extLst>
      <p:ext uri="{BB962C8B-B14F-4D97-AF65-F5344CB8AC3E}">
        <p14:creationId xmlns:p14="http://schemas.microsoft.com/office/powerpoint/2010/main" val="2083191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buNone/>
            </a:pPr>
            <a:r>
              <a:rPr lang="en-US" sz="2000" b="1" dirty="0" smtClean="0">
                <a:latin typeface="Arial" panose="020B0604020202020204" pitchFamily="34" charset="0"/>
                <a:cs typeface="Arial" panose="020B0604020202020204" pitchFamily="34" charset="0"/>
              </a:rPr>
              <a:t>11</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Statistica</a:t>
            </a:r>
            <a:endParaRPr lang="en-US" sz="2000" dirty="0">
              <a:latin typeface="Arial" panose="020B0604020202020204" pitchFamily="34" charset="0"/>
              <a:cs typeface="Arial" panose="020B0604020202020204" pitchFamily="34" charset="0"/>
            </a:endParaRPr>
          </a:p>
          <a:p>
            <a:pPr lvl="0" algn="just"/>
            <a:r>
              <a:rPr lang="en-US" sz="2000" b="1" dirty="0">
                <a:latin typeface="Arial" panose="020B0604020202020204" pitchFamily="34" charset="0"/>
                <a:cs typeface="Arial" panose="020B0604020202020204" pitchFamily="34" charset="0"/>
              </a:rPr>
              <a:t>Features</a:t>
            </a:r>
            <a:r>
              <a:rPr lang="en-US" sz="2000" dirty="0">
                <a:latin typeface="Arial" panose="020B0604020202020204" pitchFamily="34" charset="0"/>
                <a:cs typeface="Arial" panose="020B0604020202020204" pitchFamily="34" charset="0"/>
              </a:rPr>
              <a:t>: Comprehensive suite for data analysis, data management, and data visualization.</a:t>
            </a:r>
          </a:p>
          <a:p>
            <a:pPr lvl="0" algn="just"/>
            <a:r>
              <a:rPr lang="en-US" sz="2000" b="1" dirty="0">
                <a:latin typeface="Arial" panose="020B0604020202020204" pitchFamily="34" charset="0"/>
                <a:cs typeface="Arial" panose="020B0604020202020204" pitchFamily="34" charset="0"/>
              </a:rPr>
              <a:t>Strengths</a:t>
            </a:r>
            <a:r>
              <a:rPr lang="en-US" sz="2000" dirty="0">
                <a:latin typeface="Arial" panose="020B0604020202020204" pitchFamily="34" charset="0"/>
                <a:cs typeface="Arial" panose="020B0604020202020204" pitchFamily="34" charset="0"/>
              </a:rPr>
              <a:t>: Intuitive interface, wide range of statistical procedures, good visualization tools.</a:t>
            </a:r>
          </a:p>
          <a:p>
            <a:pPr lvl="0" algn="just"/>
            <a:r>
              <a:rPr lang="en-US" sz="2000" b="1" dirty="0">
                <a:latin typeface="Arial" panose="020B0604020202020204" pitchFamily="34" charset="0"/>
                <a:cs typeface="Arial" panose="020B0604020202020204" pitchFamily="34" charset="0"/>
              </a:rPr>
              <a:t>Common Uses</a:t>
            </a:r>
            <a:r>
              <a:rPr lang="en-US" sz="2000" dirty="0">
                <a:latin typeface="Arial" panose="020B0604020202020204" pitchFamily="34" charset="0"/>
                <a:cs typeface="Arial" panose="020B0604020202020204" pitchFamily="34" charset="0"/>
              </a:rPr>
              <a:t>: Industrial research, biomedical research, social sciences.</a:t>
            </a:r>
          </a:p>
          <a:p>
            <a:pPr marL="109537" indent="0" algn="just">
              <a:buNone/>
            </a:pPr>
            <a:r>
              <a:rPr lang="en-US" sz="2000" b="1" dirty="0">
                <a:latin typeface="Arial" panose="020B0604020202020204" pitchFamily="34" charset="0"/>
                <a:cs typeface="Arial" panose="020B0604020202020204" pitchFamily="34" charset="0"/>
              </a:rPr>
              <a:t>12. </a:t>
            </a:r>
            <a:r>
              <a:rPr lang="en-US" sz="2000" b="1" dirty="0" err="1">
                <a:latin typeface="Arial" panose="020B0604020202020204" pitchFamily="34" charset="0"/>
                <a:cs typeface="Arial" panose="020B0604020202020204" pitchFamily="34" charset="0"/>
              </a:rPr>
              <a:t>GraphPad</a:t>
            </a:r>
            <a:r>
              <a:rPr lang="en-US" sz="2000" b="1" dirty="0">
                <a:latin typeface="Arial" panose="020B0604020202020204" pitchFamily="34" charset="0"/>
                <a:cs typeface="Arial" panose="020B0604020202020204" pitchFamily="34" charset="0"/>
              </a:rPr>
              <a:t> Prism</a:t>
            </a:r>
            <a:endParaRPr lang="en-US" sz="2000" dirty="0">
              <a:latin typeface="Arial" panose="020B0604020202020204" pitchFamily="34" charset="0"/>
              <a:cs typeface="Arial" panose="020B0604020202020204" pitchFamily="34" charset="0"/>
            </a:endParaRPr>
          </a:p>
          <a:p>
            <a:pPr lvl="0" algn="just"/>
            <a:r>
              <a:rPr lang="en-US" sz="2000" b="1" dirty="0">
                <a:latin typeface="Arial" panose="020B0604020202020204" pitchFamily="34" charset="0"/>
                <a:cs typeface="Arial" panose="020B0604020202020204" pitchFamily="34" charset="0"/>
              </a:rPr>
              <a:t>Features</a:t>
            </a:r>
            <a:r>
              <a:rPr lang="en-US" sz="2000" dirty="0">
                <a:latin typeface="Arial" panose="020B0604020202020204" pitchFamily="34" charset="0"/>
                <a:cs typeface="Arial" panose="020B0604020202020204" pitchFamily="34" charset="0"/>
              </a:rPr>
              <a:t>: Software designed for biostatistics, curve fitting, and scientific graphing.</a:t>
            </a:r>
          </a:p>
          <a:p>
            <a:pPr lvl="0" algn="just"/>
            <a:r>
              <a:rPr lang="en-US" sz="2000" b="1" dirty="0">
                <a:latin typeface="Arial" panose="020B0604020202020204" pitchFamily="34" charset="0"/>
                <a:cs typeface="Arial" panose="020B0604020202020204" pitchFamily="34" charset="0"/>
              </a:rPr>
              <a:t>Strengths</a:t>
            </a:r>
            <a:r>
              <a:rPr lang="en-US" sz="2000" dirty="0">
                <a:latin typeface="Arial" panose="020B0604020202020204" pitchFamily="34" charset="0"/>
                <a:cs typeface="Arial" panose="020B0604020202020204" pitchFamily="34" charset="0"/>
              </a:rPr>
              <a:t>: Easy to use, excellent for biological data, strong support for nonlinear regression.</a:t>
            </a:r>
          </a:p>
          <a:p>
            <a:pPr lvl="0" algn="just"/>
            <a:r>
              <a:rPr lang="en-US" sz="2000" b="1" dirty="0">
                <a:latin typeface="Arial" panose="020B0604020202020204" pitchFamily="34" charset="0"/>
                <a:cs typeface="Arial" panose="020B0604020202020204" pitchFamily="34" charset="0"/>
              </a:rPr>
              <a:t>Common Uses</a:t>
            </a:r>
            <a:r>
              <a:rPr lang="en-US" sz="2000" dirty="0">
                <a:latin typeface="Arial" panose="020B0604020202020204" pitchFamily="34" charset="0"/>
                <a:cs typeface="Arial" panose="020B0604020202020204" pitchFamily="34" charset="0"/>
              </a:rPr>
              <a:t>: Biomedical research, pharmacology, life sciences.</a:t>
            </a:r>
          </a:p>
        </p:txBody>
      </p:sp>
      <p:sp>
        <p:nvSpPr>
          <p:cNvPr id="3" name="Title 2"/>
          <p:cNvSpPr>
            <a:spLocks noGrp="1"/>
          </p:cNvSpPr>
          <p:nvPr>
            <p:ph type="title"/>
          </p:nvPr>
        </p:nvSpPr>
        <p:spPr/>
        <p:txBody>
          <a:bodyPr>
            <a:noAutofit/>
          </a:bodyPr>
          <a:lstStyle/>
          <a:p>
            <a:r>
              <a:rPr lang="en-GB" sz="4000" dirty="0">
                <a:effectLst/>
                <a:latin typeface="Arial" panose="020B0604020202020204" pitchFamily="34" charset="0"/>
                <a:cs typeface="Arial" panose="020B0604020202020204" pitchFamily="34" charset="0"/>
              </a:rPr>
              <a:t>Common Statistical software packages</a:t>
            </a:r>
            <a:endParaRPr lang="en-US" sz="40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58</a:t>
            </a:fld>
            <a:endParaRPr lang="en-US" altLang="en-US"/>
          </a:p>
        </p:txBody>
      </p:sp>
    </p:spTree>
    <p:extLst>
      <p:ext uri="{BB962C8B-B14F-4D97-AF65-F5344CB8AC3E}">
        <p14:creationId xmlns:p14="http://schemas.microsoft.com/office/powerpoint/2010/main" val="4202592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537" indent="0" algn="just">
              <a:buNone/>
            </a:pPr>
            <a:r>
              <a:rPr lang="en-US" sz="2000" dirty="0" smtClean="0">
                <a:latin typeface="Arial" panose="020B0604020202020204" pitchFamily="34" charset="0"/>
                <a:cs typeface="Arial" panose="020B0604020202020204" pitchFamily="34" charset="0"/>
              </a:rPr>
              <a:t>When </a:t>
            </a:r>
            <a:r>
              <a:rPr lang="en-US" sz="2000" dirty="0">
                <a:latin typeface="Arial" panose="020B0604020202020204" pitchFamily="34" charset="0"/>
                <a:cs typeface="Arial" panose="020B0604020202020204" pitchFamily="34" charset="0"/>
              </a:rPr>
              <a:t>selecting a statistical software package, consider the following factors:</a:t>
            </a:r>
          </a:p>
          <a:p>
            <a:pPr lvl="0" algn="just"/>
            <a:r>
              <a:rPr lang="en-US" sz="2000" b="1" dirty="0">
                <a:latin typeface="Arial" panose="020B0604020202020204" pitchFamily="34" charset="0"/>
                <a:cs typeface="Arial" panose="020B0604020202020204" pitchFamily="34" charset="0"/>
              </a:rPr>
              <a:t>Nature of the Data</a:t>
            </a:r>
            <a:r>
              <a:rPr lang="en-US" sz="2000" dirty="0">
                <a:latin typeface="Arial" panose="020B0604020202020204" pitchFamily="34" charset="0"/>
                <a:cs typeface="Arial" panose="020B0604020202020204" pitchFamily="34" charset="0"/>
              </a:rPr>
              <a:t>: The type and complexity of the data you are analyzing.</a:t>
            </a:r>
          </a:p>
          <a:p>
            <a:pPr lvl="0" algn="just"/>
            <a:r>
              <a:rPr lang="en-US" sz="2000" b="1" dirty="0">
                <a:latin typeface="Arial" panose="020B0604020202020204" pitchFamily="34" charset="0"/>
                <a:cs typeface="Arial" panose="020B0604020202020204" pitchFamily="34" charset="0"/>
              </a:rPr>
              <a:t>Analytical Needs</a:t>
            </a:r>
            <a:r>
              <a:rPr lang="en-US" sz="2000" dirty="0">
                <a:latin typeface="Arial" panose="020B0604020202020204" pitchFamily="34" charset="0"/>
                <a:cs typeface="Arial" panose="020B0604020202020204" pitchFamily="34" charset="0"/>
              </a:rPr>
              <a:t>: The specific statistical techniques and analyses you require.</a:t>
            </a:r>
          </a:p>
          <a:p>
            <a:pPr lvl="0" algn="just">
              <a:lnSpc>
                <a:spcPct val="150000"/>
              </a:lnSpc>
            </a:pPr>
            <a:r>
              <a:rPr lang="en-US" sz="2000" b="1" dirty="0">
                <a:latin typeface="Arial" panose="020B0604020202020204" pitchFamily="34" charset="0"/>
                <a:cs typeface="Arial" panose="020B0604020202020204" pitchFamily="34" charset="0"/>
              </a:rPr>
              <a:t>Ease of Use</a:t>
            </a:r>
            <a:r>
              <a:rPr lang="en-US" sz="2000" dirty="0">
                <a:latin typeface="Arial" panose="020B0604020202020204" pitchFamily="34" charset="0"/>
                <a:cs typeface="Arial" panose="020B0604020202020204" pitchFamily="34" charset="0"/>
              </a:rPr>
              <a:t>: The learning curve and user interface of the software.</a:t>
            </a:r>
          </a:p>
          <a:p>
            <a:pPr lvl="0" algn="just"/>
            <a:r>
              <a:rPr lang="en-US" sz="2000" b="1" dirty="0">
                <a:latin typeface="Arial" panose="020B0604020202020204" pitchFamily="34" charset="0"/>
                <a:cs typeface="Arial" panose="020B0604020202020204" pitchFamily="34" charset="0"/>
              </a:rPr>
              <a:t>Integration</a:t>
            </a:r>
            <a:r>
              <a:rPr lang="en-US" sz="2000" dirty="0">
                <a:latin typeface="Arial" panose="020B0604020202020204" pitchFamily="34" charset="0"/>
                <a:cs typeface="Arial" panose="020B0604020202020204" pitchFamily="34" charset="0"/>
              </a:rPr>
              <a:t>: How well the software integrates with other tools and workflows.</a:t>
            </a:r>
          </a:p>
          <a:p>
            <a:pPr lvl="0" algn="just">
              <a:lnSpc>
                <a:spcPct val="150000"/>
              </a:lnSpc>
            </a:pPr>
            <a:r>
              <a:rPr lang="en-US" sz="2000" b="1" dirty="0">
                <a:latin typeface="Arial" panose="020B0604020202020204" pitchFamily="34" charset="0"/>
                <a:cs typeface="Arial" panose="020B0604020202020204" pitchFamily="34" charset="0"/>
              </a:rPr>
              <a:t>Cost</a:t>
            </a:r>
            <a:r>
              <a:rPr lang="en-US" sz="2000" dirty="0">
                <a:latin typeface="Arial" panose="020B0604020202020204" pitchFamily="34" charset="0"/>
                <a:cs typeface="Arial" panose="020B0604020202020204" pitchFamily="34" charset="0"/>
              </a:rPr>
              <a:t>: Budget constraints and the cost of licenses or subscriptions.</a:t>
            </a:r>
          </a:p>
          <a:p>
            <a:pPr lvl="0" algn="just">
              <a:lnSpc>
                <a:spcPct val="150000"/>
              </a:lnSpc>
            </a:pPr>
            <a:r>
              <a:rPr lang="en-US" sz="2000" b="1" dirty="0">
                <a:latin typeface="Arial" panose="020B0604020202020204" pitchFamily="34" charset="0"/>
                <a:cs typeface="Arial" panose="020B0604020202020204" pitchFamily="34" charset="0"/>
              </a:rPr>
              <a:t>Community and Support</a:t>
            </a:r>
            <a:r>
              <a:rPr lang="en-US" sz="2000" dirty="0">
                <a:latin typeface="Arial" panose="020B0604020202020204" pitchFamily="34" charset="0"/>
                <a:cs typeface="Arial" panose="020B0604020202020204" pitchFamily="34" charset="0"/>
              </a:rPr>
              <a:t>: Availability of user communities, documentation, and customer support.</a:t>
            </a:r>
          </a:p>
        </p:txBody>
      </p:sp>
      <p:sp>
        <p:nvSpPr>
          <p:cNvPr id="3" name="Title 2"/>
          <p:cNvSpPr>
            <a:spLocks noGrp="1"/>
          </p:cNvSpPr>
          <p:nvPr>
            <p:ph type="title"/>
          </p:nvPr>
        </p:nvSpPr>
        <p:spPr/>
        <p:txBody>
          <a:bodyPr>
            <a:normAutofit/>
          </a:bodyPr>
          <a:lstStyle/>
          <a:p>
            <a:r>
              <a:rPr lang="en-US" sz="4000" b="0" dirty="0">
                <a:effectLst/>
              </a:rPr>
              <a:t>Choosing the Right Software</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59</a:t>
            </a:fld>
            <a:endParaRPr lang="en-US" altLang="en-US"/>
          </a:p>
        </p:txBody>
      </p:sp>
    </p:spTree>
    <p:extLst>
      <p:ext uri="{BB962C8B-B14F-4D97-AF65-F5344CB8AC3E}">
        <p14:creationId xmlns:p14="http://schemas.microsoft.com/office/powerpoint/2010/main" val="18531777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Font typeface="Wingdings" panose="05000000000000000000" pitchFamily="2" charset="2"/>
              <a:buChar char="v"/>
            </a:pPr>
            <a:r>
              <a:rPr lang="en-GB" sz="2000" dirty="0">
                <a:latin typeface="+mj-lt"/>
              </a:rPr>
              <a:t>Introduction to Data Analysis.</a:t>
            </a:r>
          </a:p>
          <a:p>
            <a:pPr algn="just">
              <a:lnSpc>
                <a:spcPct val="150000"/>
              </a:lnSpc>
              <a:buFont typeface="Wingdings" panose="05000000000000000000" pitchFamily="2" charset="2"/>
              <a:buChar char="v"/>
            </a:pPr>
            <a:r>
              <a:rPr lang="en-GB" sz="2000" dirty="0" smtClean="0">
                <a:latin typeface="+mj-lt"/>
              </a:rPr>
              <a:t>Data Cleaning Or Data Scrubbing</a:t>
            </a:r>
            <a:endParaRPr lang="en-US" sz="2000" dirty="0" smtClean="0">
              <a:latin typeface="+mj-lt"/>
            </a:endParaRPr>
          </a:p>
          <a:p>
            <a:pPr algn="just">
              <a:lnSpc>
                <a:spcPct val="150000"/>
              </a:lnSpc>
              <a:buFont typeface="Wingdings" panose="05000000000000000000" pitchFamily="2" charset="2"/>
              <a:buChar char="v"/>
            </a:pPr>
            <a:r>
              <a:rPr lang="en-GB" sz="2000" dirty="0" smtClean="0">
                <a:latin typeface="+mj-lt"/>
              </a:rPr>
              <a:t>Analysing Quantitative Data</a:t>
            </a:r>
          </a:p>
          <a:p>
            <a:pPr algn="just">
              <a:lnSpc>
                <a:spcPct val="150000"/>
              </a:lnSpc>
              <a:buFont typeface="Wingdings" panose="05000000000000000000" pitchFamily="2" charset="2"/>
              <a:buChar char="v"/>
            </a:pPr>
            <a:r>
              <a:rPr lang="en-GB" sz="2000" dirty="0" smtClean="0">
                <a:latin typeface="+mj-lt"/>
              </a:rPr>
              <a:t>Descriptive Data Analysis</a:t>
            </a:r>
          </a:p>
          <a:p>
            <a:pPr algn="just">
              <a:lnSpc>
                <a:spcPct val="150000"/>
              </a:lnSpc>
              <a:buFont typeface="Wingdings" panose="05000000000000000000" pitchFamily="2" charset="2"/>
              <a:buChar char="v"/>
            </a:pPr>
            <a:r>
              <a:rPr lang="en-US" sz="2000" dirty="0" smtClean="0">
                <a:latin typeface="+mj-lt"/>
              </a:rPr>
              <a:t>Inferential Data Analysis/Inferential Statistics</a:t>
            </a:r>
          </a:p>
          <a:p>
            <a:pPr algn="just">
              <a:lnSpc>
                <a:spcPct val="150000"/>
              </a:lnSpc>
              <a:buFont typeface="Wingdings" panose="05000000000000000000" pitchFamily="2" charset="2"/>
              <a:buChar char="v"/>
            </a:pPr>
            <a:r>
              <a:rPr lang="en-GB" sz="2000" dirty="0" smtClean="0">
                <a:latin typeface="+mj-lt"/>
              </a:rPr>
              <a:t>Analysing Qualitative Data</a:t>
            </a:r>
          </a:p>
          <a:p>
            <a:pPr algn="just">
              <a:lnSpc>
                <a:spcPct val="150000"/>
              </a:lnSpc>
              <a:buFont typeface="Wingdings" panose="05000000000000000000" pitchFamily="2" charset="2"/>
              <a:buChar char="v"/>
            </a:pPr>
            <a:r>
              <a:rPr lang="en-GB" sz="2000" dirty="0" smtClean="0">
                <a:latin typeface="+mj-lt"/>
              </a:rPr>
              <a:t>Techniques Used in Qualitative Data Analysis</a:t>
            </a:r>
          </a:p>
          <a:p>
            <a:pPr algn="just">
              <a:lnSpc>
                <a:spcPct val="150000"/>
              </a:lnSpc>
              <a:buFont typeface="Wingdings" panose="05000000000000000000" pitchFamily="2" charset="2"/>
              <a:buChar char="v"/>
            </a:pPr>
            <a:r>
              <a:rPr lang="en-GB" sz="2000" dirty="0" smtClean="0">
                <a:latin typeface="+mj-lt"/>
              </a:rPr>
              <a:t>Presentation of Research Findings</a:t>
            </a:r>
          </a:p>
          <a:p>
            <a:pPr algn="just">
              <a:lnSpc>
                <a:spcPct val="150000"/>
              </a:lnSpc>
              <a:buFont typeface="Wingdings" panose="05000000000000000000" pitchFamily="2" charset="2"/>
              <a:buChar char="v"/>
            </a:pPr>
            <a:r>
              <a:rPr lang="en-GB" sz="2000" dirty="0" smtClean="0">
                <a:latin typeface="+mj-lt"/>
                <a:cs typeface="Arial" panose="020B0604020202020204" pitchFamily="34" charset="0"/>
              </a:rPr>
              <a:t>Data Analysis Using Statistical Computer Software/ Programs </a:t>
            </a:r>
            <a:endParaRPr lang="en-US" sz="2000" dirty="0">
              <a:latin typeface="+mj-lt"/>
            </a:endParaRPr>
          </a:p>
        </p:txBody>
      </p:sp>
      <p:sp>
        <p:nvSpPr>
          <p:cNvPr id="3" name="Title 2"/>
          <p:cNvSpPr>
            <a:spLocks noGrp="1"/>
          </p:cNvSpPr>
          <p:nvPr>
            <p:ph type="title"/>
          </p:nvPr>
        </p:nvSpPr>
        <p:spPr/>
        <p:txBody>
          <a:bodyPr/>
          <a:lstStyle/>
          <a:p>
            <a:r>
              <a:rPr lang="en-US" dirty="0" smtClean="0"/>
              <a:t>Summary</a:t>
            </a:r>
            <a:endParaRPr lang="en-US" dirty="0"/>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60</a:t>
            </a:fld>
            <a:endParaRPr lang="en-US" altLang="en-US"/>
          </a:p>
        </p:txBody>
      </p:sp>
    </p:spTree>
    <p:extLst>
      <p:ext uri="{BB962C8B-B14F-4D97-AF65-F5344CB8AC3E}">
        <p14:creationId xmlns:p14="http://schemas.microsoft.com/office/powerpoint/2010/main" val="196531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525962"/>
          </a:xfrm>
        </p:spPr>
        <p:txBody>
          <a:bodyPr/>
          <a:lstStyle/>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Research methods for business: A skill-building approach. </a:t>
            </a:r>
            <a:r>
              <a:rPr lang="en-US" sz="2000" dirty="0" err="1">
                <a:latin typeface="Arial" panose="020B0604020202020204" pitchFamily="34" charset="0"/>
                <a:cs typeface="Arial" panose="020B0604020202020204" pitchFamily="34" charset="0"/>
              </a:rPr>
              <a:t>Sekaran</a:t>
            </a:r>
            <a:r>
              <a:rPr lang="en-US" sz="2000" dirty="0">
                <a:latin typeface="Arial" panose="020B0604020202020204" pitchFamily="34" charset="0"/>
                <a:cs typeface="Arial" panose="020B0604020202020204" pitchFamily="34" charset="0"/>
              </a:rPr>
              <a:t>, U., &amp; </a:t>
            </a:r>
            <a:r>
              <a:rPr lang="en-US" sz="2000" dirty="0" err="1">
                <a:latin typeface="Arial" panose="020B0604020202020204" pitchFamily="34" charset="0"/>
                <a:cs typeface="Arial" panose="020B0604020202020204" pitchFamily="34" charset="0"/>
              </a:rPr>
              <a:t>Bougie</a:t>
            </a:r>
            <a:r>
              <a:rPr lang="en-US" sz="2000" dirty="0">
                <a:latin typeface="Arial" panose="020B0604020202020204" pitchFamily="34" charset="0"/>
                <a:cs typeface="Arial" panose="020B0604020202020204" pitchFamily="34" charset="0"/>
              </a:rPr>
              <a:t>, R. John Wiley &amp; Sons, Inc.,2013.</a:t>
            </a:r>
          </a:p>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Research methods: Quantitative and qualitative approaches. </a:t>
            </a:r>
            <a:r>
              <a:rPr lang="en-US" sz="2000" dirty="0" err="1">
                <a:latin typeface="Arial" panose="020B0604020202020204" pitchFamily="34" charset="0"/>
                <a:cs typeface="Arial" panose="020B0604020202020204" pitchFamily="34" charset="0"/>
              </a:rPr>
              <a:t>Mugenda</a:t>
            </a:r>
            <a:r>
              <a:rPr lang="en-US" sz="2000" dirty="0">
                <a:latin typeface="Arial" panose="020B0604020202020204" pitchFamily="34" charset="0"/>
                <a:cs typeface="Arial" panose="020B0604020202020204" pitchFamily="34" charset="0"/>
              </a:rPr>
              <a:t>, O. M. &amp; </a:t>
            </a:r>
            <a:r>
              <a:rPr lang="en-US" sz="2000" dirty="0" err="1">
                <a:latin typeface="Arial" panose="020B0604020202020204" pitchFamily="34" charset="0"/>
                <a:cs typeface="Arial" panose="020B0604020202020204" pitchFamily="34" charset="0"/>
              </a:rPr>
              <a:t>Mugenda</a:t>
            </a:r>
            <a:r>
              <a:rPr lang="en-US" sz="2000" dirty="0">
                <a:latin typeface="Arial" panose="020B0604020202020204" pitchFamily="34" charset="0"/>
                <a:cs typeface="Arial" panose="020B0604020202020204" pitchFamily="34" charset="0"/>
              </a:rPr>
              <a:t>, A. G. Nairobi: ACTS Press, 2003. </a:t>
            </a:r>
          </a:p>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Research for Business students (5th Ed.). Saunders et al. London: Prentice Hall, 2009. </a:t>
            </a:r>
          </a:p>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Business research methods (10th Ed.), Cooper D. R., &amp; Schindler, P. S., Illinois: McGraw-Hill, 2006. </a:t>
            </a:r>
          </a:p>
          <a:p>
            <a:pPr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Research methodology (3rd Ed.),Kothari, C. R., New Delhi: New Age International Publishers, 2008.</a:t>
            </a:r>
          </a:p>
        </p:txBody>
      </p:sp>
      <p:sp>
        <p:nvSpPr>
          <p:cNvPr id="3" name="Title 2"/>
          <p:cNvSpPr>
            <a:spLocks noGrp="1"/>
          </p:cNvSpPr>
          <p:nvPr>
            <p:ph type="title"/>
          </p:nvPr>
        </p:nvSpPr>
        <p:spPr/>
        <p:txBody>
          <a:bodyPr/>
          <a:lstStyle/>
          <a:p>
            <a:r>
              <a:rPr lang="en-US" dirty="0"/>
              <a:t>References </a:t>
            </a: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61</a:t>
            </a:fld>
            <a:endParaRPr lang="en-US" altLang="en-US"/>
          </a:p>
        </p:txBody>
      </p:sp>
    </p:spTree>
    <p:extLst>
      <p:ext uri="{BB962C8B-B14F-4D97-AF65-F5344CB8AC3E}">
        <p14:creationId xmlns:p14="http://schemas.microsoft.com/office/powerpoint/2010/main" val="1193490507"/>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549900"/>
          </a:xfrm>
        </p:spPr>
        <p:txBody>
          <a:bodyPr anchor="ctr">
            <a:scene3d>
              <a:camera prst="isometricOffAxis1Right"/>
              <a:lightRig rig="threePt" dir="t"/>
            </a:scene3d>
          </a:bodyPr>
          <a:lstStyle/>
          <a:p>
            <a:r>
              <a:rPr lang="en-US" sz="6000" b="1" dirty="0" smtClean="0">
                <a:ln w="22225">
                  <a:solidFill>
                    <a:schemeClr val="accent2"/>
                  </a:solidFill>
                  <a:prstDash val="solid"/>
                </a:ln>
                <a:solidFill>
                  <a:schemeClr val="accent2">
                    <a:lumMod val="40000"/>
                    <a:lumOff val="60000"/>
                  </a:schemeClr>
                </a:solidFill>
                <a:effectLst>
                  <a:glow rad="63500">
                    <a:schemeClr val="accent2">
                      <a:satMod val="175000"/>
                      <a:alpha val="40000"/>
                    </a:schemeClr>
                  </a:glow>
                </a:effectLst>
                <a:latin typeface="+mj-lt"/>
              </a:rPr>
              <a:t>END OF LESSON 12</a:t>
            </a:r>
            <a:endParaRPr lang="en-US" sz="6000" b="1" dirty="0">
              <a:ln w="22225">
                <a:solidFill>
                  <a:schemeClr val="accent2"/>
                </a:solidFill>
                <a:prstDash val="solid"/>
              </a:ln>
              <a:solidFill>
                <a:schemeClr val="accent2">
                  <a:lumMod val="40000"/>
                  <a:lumOff val="60000"/>
                </a:schemeClr>
              </a:solidFill>
              <a:effectLst>
                <a:glow rad="63500">
                  <a:schemeClr val="accent2">
                    <a:satMod val="175000"/>
                    <a:alpha val="40000"/>
                  </a:schemeClr>
                </a:glow>
              </a:effectLst>
              <a:latin typeface="+mj-lt"/>
            </a:endParaRPr>
          </a:p>
        </p:txBody>
      </p:sp>
      <p:sp>
        <p:nvSpPr>
          <p:cNvPr id="4" name="Slide Number Placeholder 3"/>
          <p:cNvSpPr>
            <a:spLocks noGrp="1"/>
          </p:cNvSpPr>
          <p:nvPr>
            <p:ph type="sldNum" sz="quarter" idx="12"/>
          </p:nvPr>
        </p:nvSpPr>
        <p:spPr/>
        <p:txBody>
          <a:bodyPr/>
          <a:lstStyle/>
          <a:p>
            <a:fld id="{7DEB1841-8CDB-4D73-8EE5-C8DB16DE8185}" type="slidenum">
              <a:rPr lang="en-US" altLang="en-US" smtClean="0"/>
              <a:pPr/>
              <a:t>62</a:t>
            </a:fld>
            <a:endParaRPr lang="en-US" altLang="en-US"/>
          </a:p>
        </p:txBody>
      </p:sp>
    </p:spTree>
    <p:extLst>
      <p:ext uri="{BB962C8B-B14F-4D97-AF65-F5344CB8AC3E}">
        <p14:creationId xmlns:p14="http://schemas.microsoft.com/office/powerpoint/2010/main" val="3496349481"/>
      </p:ext>
    </p:extLst>
  </p:cSld>
  <p:clrMapOvr>
    <a:masterClrMapping/>
  </p:clrMapOvr>
  <mc:AlternateContent xmlns:mc="http://schemas.openxmlformats.org/markup-compatibility/2006" xmlns:p14="http://schemas.microsoft.com/office/powerpoint/2010/main">
    <mc:Choice Requires="p14">
      <p:transition spd="slow" p14:dur="4000">
        <p14:ripple dir="ru"/>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416</TotalTime>
  <Words>4276</Words>
  <Application>Microsoft Office PowerPoint</Application>
  <PresentationFormat>On-screen Show (4:3)</PresentationFormat>
  <Paragraphs>480</Paragraphs>
  <Slides>62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Arial</vt:lpstr>
      <vt:lpstr>Calibri</vt:lpstr>
      <vt:lpstr>Symbol</vt:lpstr>
      <vt:lpstr>Times New Roman</vt:lpstr>
      <vt:lpstr>Verdana</vt:lpstr>
      <vt:lpstr>Wingdings</vt:lpstr>
      <vt:lpstr>Wingdings 2</vt:lpstr>
      <vt:lpstr>Wingdings 3</vt:lpstr>
      <vt:lpstr>Concourse</vt:lpstr>
      <vt:lpstr>RESEARCH METHODS AND TECHNICAL WRITING  BAR 301</vt:lpstr>
      <vt:lpstr>Expected Learning Outcomes</vt:lpstr>
      <vt:lpstr>Part one</vt:lpstr>
      <vt:lpstr>Introduction to Data Analysis</vt:lpstr>
      <vt:lpstr>Data cleaning or data scrubbing</vt:lpstr>
      <vt:lpstr>Screening Phase</vt:lpstr>
      <vt:lpstr>Screening Phase</vt:lpstr>
      <vt:lpstr>Diagnosis Phase</vt:lpstr>
      <vt:lpstr>Diagnosis Phase</vt:lpstr>
      <vt:lpstr>Treatment Phase</vt:lpstr>
      <vt:lpstr>Treatment Phase</vt:lpstr>
      <vt:lpstr>ANALYSING QUANTITATIVE DATA</vt:lpstr>
      <vt:lpstr>ANALYSING QUANTITATIVE DATA</vt:lpstr>
      <vt:lpstr>Pre- analysis considerations</vt:lpstr>
      <vt:lpstr>Post data collection consideration </vt:lpstr>
      <vt:lpstr>Data layout</vt:lpstr>
      <vt:lpstr>Data coding</vt:lpstr>
      <vt:lpstr>Approaches Quantitative Data analysis</vt:lpstr>
      <vt:lpstr>Descriptive Data Analysis</vt:lpstr>
      <vt:lpstr>Summary of the various tools that are used in descriptive data analysis.</vt:lpstr>
      <vt:lpstr>Summary of the various tools that are used in descriptive data analysis.</vt:lpstr>
      <vt:lpstr>Summary of the various tools that are used in descriptive data analysis.</vt:lpstr>
      <vt:lpstr>Summary of the various tools that are used in descriptive data analysis.</vt:lpstr>
      <vt:lpstr>Summary of the various tools that are used in descriptive data analysis.</vt:lpstr>
      <vt:lpstr>DIAGRAMS</vt:lpstr>
      <vt:lpstr>Inferential data analysis/Inferential Statistics</vt:lpstr>
      <vt:lpstr>Inferential data analysis/Inferential Statistics</vt:lpstr>
      <vt:lpstr>Parametric and Non-parametric tests</vt:lpstr>
      <vt:lpstr>Parametric and non-parametric tests used in inferential statistics</vt:lpstr>
      <vt:lpstr>Parametric and non-parametric tests used in inferential statistics</vt:lpstr>
      <vt:lpstr>Parametric and non-parametric tests used in inferential statistics</vt:lpstr>
      <vt:lpstr>PowerPoint Presentation</vt:lpstr>
      <vt:lpstr>Part Two</vt:lpstr>
      <vt:lpstr>ANALYSING QUALITATIVE DATA</vt:lpstr>
      <vt:lpstr>Stages of Qualitative data analysis</vt:lpstr>
      <vt:lpstr>1. Categorization.</vt:lpstr>
      <vt:lpstr>1. Categorization.</vt:lpstr>
      <vt:lpstr>2. Unitization </vt:lpstr>
      <vt:lpstr>3. Recognition of relationships </vt:lpstr>
      <vt:lpstr>4. Testing of relationships/ hypotheses to reach conclusions.</vt:lpstr>
      <vt:lpstr>Techniques Used In Qualitative Data Analysis</vt:lpstr>
      <vt:lpstr>Quantifying Methods of analysing qualitative data</vt:lpstr>
      <vt:lpstr>Quantifying Methods of analysing qualitative data</vt:lpstr>
      <vt:lpstr>Quantifying Methods of analysing qualitative data</vt:lpstr>
      <vt:lpstr>Non-Quantifying Methods of Qualitative Data analysis</vt:lpstr>
      <vt:lpstr>PRESENTATION OF RESEARCH FINDINGS</vt:lpstr>
      <vt:lpstr>Tables</vt:lpstr>
      <vt:lpstr>Charts and Graphs</vt:lpstr>
      <vt:lpstr>Figures/Diagrams</vt:lpstr>
      <vt:lpstr>General guidelines when using tables, Charts, Graphs, Diagrams and figures</vt:lpstr>
      <vt:lpstr>General guidelines when using tables, Charts, Graphs, Diagrams and figures</vt:lpstr>
      <vt:lpstr>DATA ANALYSIS USING STATISTICAL COMPUTER SOFTWARE/ PROGRAMS </vt:lpstr>
      <vt:lpstr>Common Statistical software packages</vt:lpstr>
      <vt:lpstr>Common Statistical software packages</vt:lpstr>
      <vt:lpstr>Common Statistical software packages</vt:lpstr>
      <vt:lpstr>Common Statistical software packages</vt:lpstr>
      <vt:lpstr>Common Statistical software packages</vt:lpstr>
      <vt:lpstr>Common Statistical software packages</vt:lpstr>
      <vt:lpstr>Choosing the Right Software</vt:lpstr>
      <vt:lpstr>Summary</vt:lpstr>
      <vt:lpstr>References </vt:lpstr>
      <vt:lpstr>PowerPoint Presentation</vt:lpstr>
    </vt:vector>
  </TitlesOfParts>
  <Company>uon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OF STRATEGIC MANAGEMENT</dc:title>
  <dc:creator>administrator</dc:creator>
  <cp:lastModifiedBy>Kahuthia</cp:lastModifiedBy>
  <cp:revision>53</cp:revision>
  <dcterms:created xsi:type="dcterms:W3CDTF">2007-12-03T08:07:14Z</dcterms:created>
  <dcterms:modified xsi:type="dcterms:W3CDTF">2024-06-01T18:03:20Z</dcterms:modified>
</cp:coreProperties>
</file>