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71" r:id="rId1"/>
  </p:sldMasterIdLst>
  <p:notesMasterIdLst>
    <p:notesMasterId r:id="rId70"/>
  </p:notesMasterIdLst>
  <p:sldIdLst>
    <p:sldId id="256" r:id="rId2"/>
    <p:sldId id="257" r:id="rId3"/>
    <p:sldId id="321" r:id="rId4"/>
    <p:sldId id="259" r:id="rId5"/>
    <p:sldId id="258" r:id="rId6"/>
    <p:sldId id="300" r:id="rId7"/>
    <p:sldId id="301" r:id="rId8"/>
    <p:sldId id="302" r:id="rId9"/>
    <p:sldId id="303" r:id="rId10"/>
    <p:sldId id="260" r:id="rId11"/>
    <p:sldId id="305" r:id="rId12"/>
    <p:sldId id="261" r:id="rId13"/>
    <p:sldId id="306" r:id="rId14"/>
    <p:sldId id="262" r:id="rId15"/>
    <p:sldId id="263" r:id="rId16"/>
    <p:sldId id="264" r:id="rId17"/>
    <p:sldId id="265" r:id="rId18"/>
    <p:sldId id="266" r:id="rId19"/>
    <p:sldId id="267" r:id="rId20"/>
    <p:sldId id="268" r:id="rId21"/>
    <p:sldId id="307" r:id="rId22"/>
    <p:sldId id="269" r:id="rId23"/>
    <p:sldId id="270" r:id="rId24"/>
    <p:sldId id="271" r:id="rId25"/>
    <p:sldId id="308" r:id="rId26"/>
    <p:sldId id="272" r:id="rId27"/>
    <p:sldId id="309" r:id="rId28"/>
    <p:sldId id="273" r:id="rId29"/>
    <p:sldId id="274" r:id="rId30"/>
    <p:sldId id="275" r:id="rId31"/>
    <p:sldId id="310" r:id="rId32"/>
    <p:sldId id="276" r:id="rId33"/>
    <p:sldId id="322" r:id="rId34"/>
    <p:sldId id="323" r:id="rId35"/>
    <p:sldId id="277" r:id="rId36"/>
    <p:sldId id="278" r:id="rId37"/>
    <p:sldId id="279" r:id="rId38"/>
    <p:sldId id="280" r:id="rId39"/>
    <p:sldId id="281" r:id="rId40"/>
    <p:sldId id="282" r:id="rId41"/>
    <p:sldId id="311" r:id="rId42"/>
    <p:sldId id="283" r:id="rId43"/>
    <p:sldId id="284" r:id="rId44"/>
    <p:sldId id="312" r:id="rId45"/>
    <p:sldId id="285" r:id="rId46"/>
    <p:sldId id="286" r:id="rId47"/>
    <p:sldId id="287" r:id="rId48"/>
    <p:sldId id="288" r:id="rId49"/>
    <p:sldId id="313" r:id="rId50"/>
    <p:sldId id="314" r:id="rId51"/>
    <p:sldId id="289" r:id="rId52"/>
    <p:sldId id="290" r:id="rId53"/>
    <p:sldId id="291" r:id="rId54"/>
    <p:sldId id="292" r:id="rId55"/>
    <p:sldId id="315" r:id="rId56"/>
    <p:sldId id="293" r:id="rId57"/>
    <p:sldId id="294" r:id="rId58"/>
    <p:sldId id="295" r:id="rId59"/>
    <p:sldId id="296" r:id="rId60"/>
    <p:sldId id="297" r:id="rId61"/>
    <p:sldId id="316" r:id="rId62"/>
    <p:sldId id="299" r:id="rId63"/>
    <p:sldId id="318" r:id="rId64"/>
    <p:sldId id="319" r:id="rId65"/>
    <p:sldId id="320" r:id="rId66"/>
    <p:sldId id="324" r:id="rId67"/>
    <p:sldId id="325" r:id="rId68"/>
    <p:sldId id="326" r:id="rId6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C773A-3142-4AC0-9870-25FDDAC1A168}" type="datetimeFigureOut">
              <a:rPr lang="en-US" smtClean="0"/>
              <a:t>6/7/2024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FB332E-9A57-4FFE-B89F-14589360CA55}" type="slidenum">
              <a:rPr lang="en-US" smtClean="0"/>
              <a:t>‹#›</a:t>
            </a:fld>
            <a:endParaRPr lang="en-US"/>
          </a:p>
        </p:txBody>
      </p:sp>
    </p:spTree>
    <p:extLst>
      <p:ext uri="{BB962C8B-B14F-4D97-AF65-F5344CB8AC3E}">
        <p14:creationId xmlns:p14="http://schemas.microsoft.com/office/powerpoint/2010/main" val="314785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rgbClr val="FFFFFF"/>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B8CFE430-2DD0-4F05-B1EF-373E4B7F9702}" type="datetime1">
              <a:rPr lang="en-US" smtClean="0"/>
              <a:t>6/7/2024</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9EAC52C-712D-4164-A815-CAFA94CC2C8E}" type="slidenum">
              <a:rPr lang="en-US" smtClean="0"/>
              <a:t>‹#›</a:t>
            </a:fld>
            <a:endParaRPr lang="en-US"/>
          </a:p>
        </p:txBody>
      </p:sp>
      <p:cxnSp>
        <p:nvCxnSpPr>
          <p:cNvPr id="8" name="Straight Connector 7"/>
          <p:cNvCxnSpPr/>
          <p:nvPr/>
        </p:nvCxnSpPr>
        <p:spPr>
          <a:xfrm>
            <a:off x="1483995" y="3733800"/>
            <a:ext cx="61722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790044A-84AC-4660-946B-9979022A8BB7}" type="datetime1">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3198308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F2294CA-0FC8-4F1D-8771-F1A983695350}" type="datetime1">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AC52C-712D-4164-A815-CAFA94CC2C8E}" type="slidenum">
              <a:rPr lang="en-US" smtClean="0"/>
              <a:t>‹#›</a:t>
            </a:fld>
            <a:endParaRPr lang="en-US"/>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3731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C3B0D31-6D59-4461-9B15-416438C34515}" type="datetime1">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3583112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1311037-267B-40EB-A4F1-F3B210123CD8}" type="datetime1">
              <a:rPr lang="en-US" smtClean="0"/>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1183633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61427ED-DFDE-4D83-AE47-0A3DAA909E24}" type="datetime1">
              <a:rPr lang="en-US" smtClean="0"/>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1716495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4CBDAB-6E78-4715-8E11-99F597D0D20E}" type="datetime1">
              <a:rPr lang="en-US" smtClean="0"/>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1922442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smtClean="0"/>
              <a:t>Click to edit Master title style</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D45B9750-A052-4E90-ABB7-1CE7BAD8C1CF}" type="datetime1">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4231014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50478AAC-8E92-4C38-B135-DADB7961F8A8}" type="datetime1">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701123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884BB58-ED2A-4257-9849-237B0E683C66}" type="datetime1">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1959739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C6802B-98A4-4187-83EB-00E81B7AFCAB}" type="datetime1">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AC52C-712D-4164-A815-CAFA94CC2C8E}" type="slidenum">
              <a:rPr lang="en-US" smtClean="0"/>
              <a:t>‹#›</a:t>
            </a:fld>
            <a:endParaRPr lang="en-US"/>
          </a:p>
        </p:txBody>
      </p:sp>
    </p:spTree>
    <p:extLst>
      <p:ext uri="{BB962C8B-B14F-4D97-AF65-F5344CB8AC3E}">
        <p14:creationId xmlns:p14="http://schemas.microsoft.com/office/powerpoint/2010/main" val="1147608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F56F6772-79D3-4642-ABB3-91E7C2AFE2CF}" type="datetime1">
              <a:rPr lang="en-US" smtClean="0"/>
              <a:t>6/7/2024</a:t>
            </a:fld>
            <a:endParaRPr lang="en-US"/>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en-US"/>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69EAC52C-712D-4164-A815-CAFA94CC2C8E}" type="slidenum">
              <a:rPr lang="en-US" smtClean="0"/>
              <a:t>‹#›</a:t>
            </a:fld>
            <a:endParaRPr lang="en-US"/>
          </a:p>
        </p:txBody>
      </p:sp>
    </p:spTree>
    <p:extLst>
      <p:ext uri="{BB962C8B-B14F-4D97-AF65-F5344CB8AC3E}">
        <p14:creationId xmlns:p14="http://schemas.microsoft.com/office/powerpoint/2010/main" val="2783348913"/>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76" r:id="rId5"/>
    <p:sldLayoutId id="2147483977" r:id="rId6"/>
    <p:sldLayoutId id="2147483978" r:id="rId7"/>
    <p:sldLayoutId id="2147483979" r:id="rId8"/>
    <p:sldLayoutId id="2147483980" r:id="rId9"/>
    <p:sldLayoutId id="2147483981" r:id="rId10"/>
    <p:sldLayoutId id="2147483982" r:id="rId11"/>
  </p:sldLayoutIdLst>
  <p:hf hdr="0" ftr="0" dt="0"/>
  <p:txStyles>
    <p:titleStyle>
      <a:lvl1pPr algn="l" defTabSz="6858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2485" y="696845"/>
            <a:ext cx="7475220" cy="2926080"/>
          </a:xfrm>
        </p:spPr>
        <p:txBody>
          <a:bodyPr>
            <a:normAutofit fontScale="90000"/>
          </a:bodyPr>
          <a:lstStyle/>
          <a:p>
            <a:r>
              <a:rPr lang="en-US" dirty="0">
                <a:latin typeface="Arial" panose="020B0604020202020204" pitchFamily="34" charset="0"/>
                <a:cs typeface="Arial" panose="020B0604020202020204" pitchFamily="34" charset="0"/>
              </a:rPr>
              <a:t>RESEARCH METHODS AND TECHNICAL WRITING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BAR </a:t>
            </a:r>
            <a:r>
              <a:rPr lang="en-US" dirty="0" smtClean="0">
                <a:latin typeface="Arial" panose="020B0604020202020204" pitchFamily="34" charset="0"/>
                <a:cs typeface="Arial" panose="020B0604020202020204" pitchFamily="34" charset="0"/>
              </a:rPr>
              <a:t>301</a:t>
            </a:r>
            <a:endParaRPr lang="en-US" dirty="0"/>
          </a:p>
        </p:txBody>
      </p:sp>
      <p:sp>
        <p:nvSpPr>
          <p:cNvPr id="3" name="Subtitle 2"/>
          <p:cNvSpPr>
            <a:spLocks noGrp="1"/>
          </p:cNvSpPr>
          <p:nvPr>
            <p:ph type="subTitle" idx="1"/>
          </p:nvPr>
        </p:nvSpPr>
        <p:spPr>
          <a:xfrm>
            <a:off x="1282148" y="3869635"/>
            <a:ext cx="6575895" cy="2014330"/>
          </a:xfrm>
        </p:spPr>
        <p:txBody>
          <a:bodyPr>
            <a:normAutofit/>
          </a:bodyPr>
          <a:lstStyle/>
          <a:p>
            <a:r>
              <a:rPr lang="en-US" sz="3200" dirty="0">
                <a:latin typeface="Arial" panose="020B0604020202020204" pitchFamily="34" charset="0"/>
                <a:cs typeface="Arial" panose="020B0604020202020204" pitchFamily="34" charset="0"/>
              </a:rPr>
              <a:t>WEEK </a:t>
            </a:r>
            <a:r>
              <a:rPr lang="en-US" sz="3200" dirty="0" smtClean="0">
                <a:latin typeface="Arial" panose="020B0604020202020204" pitchFamily="34" charset="0"/>
                <a:cs typeface="Arial" panose="020B0604020202020204" pitchFamily="34" charset="0"/>
              </a:rPr>
              <a:t>13: </a:t>
            </a:r>
            <a:r>
              <a:rPr lang="en-US" sz="3200" dirty="0">
                <a:latin typeface="Arial" panose="020B0604020202020204" pitchFamily="34" charset="0"/>
                <a:cs typeface="Arial" panose="020B0604020202020204" pitchFamily="34" charset="0"/>
              </a:rPr>
              <a:t>PRESENTATION AND REPORT WRITING</a:t>
            </a:r>
            <a:r>
              <a:rPr lang="en-US" sz="2800" dirty="0">
                <a:latin typeface="Arial" panose="020B0604020202020204" pitchFamily="34" charset="0"/>
                <a:cs typeface="Arial" panose="020B0604020202020204" pitchFamily="34" charset="0"/>
              </a:rPr>
              <a:t> </a:t>
            </a:r>
            <a:endParaRPr lang="en-US" sz="2800" dirty="0" smtClean="0">
              <a:latin typeface="Arial" panose="020B0604020202020204" pitchFamily="34" charset="0"/>
              <a:cs typeface="Arial" panose="020B0604020202020204" pitchFamily="34" charset="0"/>
            </a:endParaRPr>
          </a:p>
          <a:p>
            <a:r>
              <a:rPr lang="en-US" sz="2400" b="1" dirty="0" smtClean="0">
                <a:latin typeface="Arial" panose="020B0604020202020204" pitchFamily="34" charset="0"/>
                <a:cs typeface="Arial" panose="020B0604020202020204" pitchFamily="34" charset="0"/>
              </a:rPr>
              <a:t>BY </a:t>
            </a:r>
            <a:endParaRPr lang="en-US" sz="2400" b="1"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Dr. Julius Kahuthia </a:t>
            </a:r>
            <a:r>
              <a:rPr lang="en-US" sz="2400" dirty="0" err="1">
                <a:latin typeface="Arial" panose="020B0604020202020204" pitchFamily="34" charset="0"/>
                <a:cs typeface="Arial" panose="020B0604020202020204" pitchFamily="34" charset="0"/>
              </a:rPr>
              <a:t>Mwangi</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446493"/>
      </p:ext>
    </p:extLst>
  </p:cSld>
  <p:clrMapOvr>
    <a:masterClrMapping/>
  </p:clrMapOvr>
  <mc:AlternateContent xmlns:mc="http://schemas.openxmlformats.org/markup-compatibility/2006">
    <mc:Choice xmlns:p14="http://schemas.microsoft.com/office/powerpoint/2010/main" Requires="p14">
      <p:transition spd="slow" p14:dur="4000">
        <p:wheel spokes="1"/>
      </p:transition>
    </mc:Choice>
    <mc:Fallback>
      <p:transition spd="slow">
        <p:wheel spokes="1"/>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Arial" panose="020B0604020202020204" pitchFamily="34" charset="0"/>
                <a:cs typeface="Arial" panose="020B0604020202020204" pitchFamily="34" charset="0"/>
              </a:rPr>
              <a:t>Intended Learning Outcomes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US" sz="2000" dirty="0" smtClean="0">
                <a:latin typeface="Arial" panose="020B0604020202020204" pitchFamily="34" charset="0"/>
                <a:cs typeface="Arial" panose="020B0604020202020204" pitchFamily="34" charset="0"/>
              </a:rPr>
              <a:t>By </a:t>
            </a:r>
            <a:r>
              <a:rPr lang="en-US" sz="2000" dirty="0">
                <a:latin typeface="Arial" panose="020B0604020202020204" pitchFamily="34" charset="0"/>
                <a:cs typeface="Arial" panose="020B0604020202020204" pitchFamily="34" charset="0"/>
              </a:rPr>
              <a:t>the end of </a:t>
            </a:r>
            <a:r>
              <a:rPr lang="en-US" sz="2000" dirty="0" smtClean="0">
                <a:latin typeface="Arial" panose="020B0604020202020204" pitchFamily="34" charset="0"/>
                <a:cs typeface="Arial" panose="020B0604020202020204" pitchFamily="34" charset="0"/>
              </a:rPr>
              <a:t>this lesson, </a:t>
            </a:r>
            <a:r>
              <a:rPr lang="en-US" sz="2000" dirty="0">
                <a:latin typeface="Arial" panose="020B0604020202020204" pitchFamily="34" charset="0"/>
                <a:cs typeface="Arial" panose="020B0604020202020204" pitchFamily="34" charset="0"/>
              </a:rPr>
              <a:t>you </a:t>
            </a:r>
            <a:r>
              <a:rPr lang="en-US" sz="2000" dirty="0" smtClean="0">
                <a:latin typeface="Arial" panose="020B0604020202020204" pitchFamily="34" charset="0"/>
                <a:cs typeface="Arial" panose="020B0604020202020204" pitchFamily="34" charset="0"/>
              </a:rPr>
              <a:t>should  be </a:t>
            </a:r>
            <a:r>
              <a:rPr lang="en-US" sz="2000" dirty="0">
                <a:latin typeface="Arial" panose="020B0604020202020204" pitchFamily="34" charset="0"/>
                <a:cs typeface="Arial" panose="020B0604020202020204" pitchFamily="34" charset="0"/>
              </a:rPr>
              <a:t>able to;</a:t>
            </a:r>
          </a:p>
          <a:p>
            <a:pPr lvl="0" algn="just">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explain the meaning and format of a research proposal</a:t>
            </a:r>
          </a:p>
          <a:p>
            <a:pPr lvl="0" algn="just">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prepare a research proposal</a:t>
            </a:r>
          </a:p>
          <a:p>
            <a:pPr lvl="0" algn="just">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explain the meaning and format of a research report</a:t>
            </a:r>
          </a:p>
          <a:p>
            <a:pPr lvl="0" algn="just">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prepare a different parts of a research report</a:t>
            </a:r>
          </a:p>
          <a:p>
            <a:pPr lvl="0" algn="just">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use various approach to disseminate research findings</a:t>
            </a:r>
          </a:p>
        </p:txBody>
      </p:sp>
      <p:sp>
        <p:nvSpPr>
          <p:cNvPr id="4" name="Slide Number Placeholder 3"/>
          <p:cNvSpPr>
            <a:spLocks noGrp="1"/>
          </p:cNvSpPr>
          <p:nvPr>
            <p:ph type="sldNum" sz="quarter" idx="12"/>
          </p:nvPr>
        </p:nvSpPr>
        <p:spPr/>
        <p:txBody>
          <a:bodyPr/>
          <a:lstStyle/>
          <a:p>
            <a:fld id="{69EAC52C-712D-4164-A815-CAFA94CC2C8E}" type="slidenum">
              <a:rPr lang="en-US" smtClean="0"/>
              <a:t>2</a:t>
            </a:fld>
            <a:endParaRPr lang="en-US"/>
          </a:p>
        </p:txBody>
      </p:sp>
    </p:spTree>
    <p:extLst>
      <p:ext uri="{BB962C8B-B14F-4D97-AF65-F5344CB8AC3E}">
        <p14:creationId xmlns:p14="http://schemas.microsoft.com/office/powerpoint/2010/main" val="2615262196"/>
      </p:ext>
    </p:extLst>
  </p:cSld>
  <p:clrMapOvr>
    <a:masterClrMapping/>
  </p:clrMapOvr>
  <mc:AlternateContent xmlns:mc="http://schemas.openxmlformats.org/markup-compatibility/2006">
    <mc:Choice xmlns:p14="http://schemas.microsoft.com/office/powerpoint/2010/main" Requires="p14">
      <p:transition spd="slow" p14:dur="4000">
        <p:comb/>
      </p:transition>
    </mc:Choice>
    <mc:Fallback>
      <p:transition spd="slow">
        <p:comb/>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Part one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GB" b="1" dirty="0" smtClean="0">
                <a:latin typeface="Arial" panose="020B0604020202020204" pitchFamily="34" charset="0"/>
                <a:cs typeface="Arial" panose="020B0604020202020204" pitchFamily="34" charset="0"/>
              </a:rPr>
              <a:t>Research Proposal</a:t>
            </a:r>
          </a:p>
          <a:p>
            <a:r>
              <a:rPr lang="en-GB" b="1" dirty="0" smtClean="0">
                <a:latin typeface="Arial" panose="020B0604020202020204" pitchFamily="34" charset="0"/>
                <a:cs typeface="Arial" panose="020B0604020202020204" pitchFamily="34" charset="0"/>
              </a:rPr>
              <a:t>Format of Research Proposal</a:t>
            </a:r>
            <a:endParaRPr lang="en-US" dirty="0"/>
          </a:p>
        </p:txBody>
      </p:sp>
      <p:sp>
        <p:nvSpPr>
          <p:cNvPr id="4" name="Slide Number Placeholder 3"/>
          <p:cNvSpPr>
            <a:spLocks noGrp="1"/>
          </p:cNvSpPr>
          <p:nvPr>
            <p:ph type="sldNum" sz="quarter" idx="12"/>
          </p:nvPr>
        </p:nvSpPr>
        <p:spPr/>
        <p:txBody>
          <a:bodyPr/>
          <a:lstStyle/>
          <a:p>
            <a:fld id="{69EAC52C-712D-4164-A815-CAFA94CC2C8E}" type="slidenum">
              <a:rPr lang="en-US" smtClean="0"/>
              <a:t>3</a:t>
            </a:fld>
            <a:endParaRPr lang="en-US"/>
          </a:p>
        </p:txBody>
      </p:sp>
    </p:spTree>
    <p:extLst>
      <p:ext uri="{BB962C8B-B14F-4D97-AF65-F5344CB8AC3E}">
        <p14:creationId xmlns:p14="http://schemas.microsoft.com/office/powerpoint/2010/main" val="3760563666"/>
      </p:ext>
    </p:extLst>
  </p:cSld>
  <p:clrMapOvr>
    <a:masterClrMapping/>
  </p:clrMapOvr>
  <mc:AlternateContent xmlns:mc="http://schemas.openxmlformats.org/markup-compatibility/2006">
    <mc:Choice xmlns:p14="http://schemas.microsoft.com/office/powerpoint/2010/main" Requires="p14">
      <p:transition spd="slow" p14:dur="4000">
        <p14:shred/>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RESEARCH PROPOSAL</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research proposal is a plan for carrying out the entire research.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shows what, why, when and how one is going to carry out the study and who will be the respondents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a:t>
            </a:fld>
            <a:endParaRPr lang="en-US"/>
          </a:p>
        </p:txBody>
      </p:sp>
    </p:spTree>
    <p:extLst>
      <p:ext uri="{BB962C8B-B14F-4D97-AF65-F5344CB8AC3E}">
        <p14:creationId xmlns:p14="http://schemas.microsoft.com/office/powerpoint/2010/main" val="4072725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1166191"/>
          </a:xfrm>
        </p:spPr>
        <p:txBody>
          <a:bodyPr/>
          <a:lstStyle/>
          <a:p>
            <a:r>
              <a:rPr lang="en-GB" b="1" dirty="0">
                <a:latin typeface="Arial" panose="020B0604020202020204" pitchFamily="34" charset="0"/>
                <a:cs typeface="Arial" panose="020B0604020202020204" pitchFamily="34" charset="0"/>
              </a:rPr>
              <a:t>RESEARCH PROPOSAL</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7250" y="1775790"/>
            <a:ext cx="7404653" cy="4505739"/>
          </a:xfrm>
        </p:spPr>
        <p:txBody>
          <a:bodyPr>
            <a:noAutofit/>
          </a:bodyPr>
          <a:lstStyle/>
          <a:p>
            <a:pPr marL="457200" lvl="0" indent="-457200" algn="just">
              <a:lnSpc>
                <a:spcPct val="100000"/>
              </a:lnSpc>
              <a:buFont typeface="+mj-lt"/>
              <a:buAutoNum type="arabicPeriod"/>
            </a:pPr>
            <a:r>
              <a:rPr lang="en-GB" dirty="0" smtClean="0">
                <a:latin typeface="Arial" panose="020B0604020202020204" pitchFamily="34" charset="0"/>
                <a:cs typeface="Arial" panose="020B0604020202020204" pitchFamily="34" charset="0"/>
              </a:rPr>
              <a:t>Provides </a:t>
            </a:r>
            <a:r>
              <a:rPr lang="en-GB" dirty="0">
                <a:latin typeface="Arial" panose="020B0604020202020204" pitchFamily="34" charset="0"/>
                <a:cs typeface="Arial" panose="020B0604020202020204" pitchFamily="34" charset="0"/>
              </a:rPr>
              <a:t>answers to various questions such as ‘what is the objective of the research? What data are needed and how will these be gathered? What will be the time, place and sample of study? How will the data be </a:t>
            </a:r>
            <a:r>
              <a:rPr lang="en-GB" dirty="0" err="1">
                <a:latin typeface="Arial" panose="020B0604020202020204" pitchFamily="34" charset="0"/>
                <a:cs typeface="Arial" panose="020B0604020202020204" pitchFamily="34" charset="0"/>
              </a:rPr>
              <a:t>analyzed</a:t>
            </a:r>
            <a:r>
              <a:rPr lang="en-GB" dirty="0">
                <a:latin typeface="Arial" panose="020B0604020202020204" pitchFamily="34" charset="0"/>
                <a:cs typeface="Arial" panose="020B0604020202020204" pitchFamily="34" charset="0"/>
              </a:rPr>
              <a:t> and interpreted? What will be the cost and labour needed in the study? What will be the level of accuracy desired in their results?</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a:pPr>
            <a:r>
              <a:rPr lang="en-GB" dirty="0" smtClean="0">
                <a:latin typeface="Arial" panose="020B0604020202020204" pitchFamily="34" charset="0"/>
                <a:cs typeface="Arial" panose="020B0604020202020204" pitchFamily="34" charset="0"/>
              </a:rPr>
              <a:t>Acts </a:t>
            </a:r>
            <a:r>
              <a:rPr lang="en-GB" dirty="0">
                <a:latin typeface="Arial" panose="020B0604020202020204" pitchFamily="34" charset="0"/>
                <a:cs typeface="Arial" panose="020B0604020202020204" pitchFamily="34" charset="0"/>
              </a:rPr>
              <a:t>as a standard and guidepost which helps the researcher in anticipating shortcomings and deviations that may arise in the actual research later on. It provides guidance while the research is in process and keeps the researcher focused on the research program</a:t>
            </a:r>
            <a:r>
              <a:rPr lang="en-GB" dirty="0" smtClean="0">
                <a:latin typeface="Arial" panose="020B0604020202020204" pitchFamily="34" charset="0"/>
                <a:cs typeface="Arial" panose="020B0604020202020204" pitchFamily="34" charset="0"/>
              </a:rPr>
              <a:t>.</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a:t>
            </a:fld>
            <a:endParaRPr lang="en-US"/>
          </a:p>
        </p:txBody>
      </p:sp>
    </p:spTree>
    <p:extLst>
      <p:ext uri="{BB962C8B-B14F-4D97-AF65-F5344CB8AC3E}">
        <p14:creationId xmlns:p14="http://schemas.microsoft.com/office/powerpoint/2010/main" val="7651283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RESEARCH PROPOSAL</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84313" y="1722783"/>
            <a:ext cx="7877591" cy="4373217"/>
          </a:xfrm>
        </p:spPr>
        <p:txBody>
          <a:bodyPr>
            <a:noAutofit/>
          </a:bodyPr>
          <a:lstStyle/>
          <a:p>
            <a:pPr marL="457200" lvl="0" indent="-457200" algn="just">
              <a:lnSpc>
                <a:spcPct val="160000"/>
              </a:lnSpc>
              <a:buFont typeface="+mj-lt"/>
              <a:buAutoNum type="arabicPeriod" startAt="3"/>
            </a:pPr>
            <a:r>
              <a:rPr lang="en-GB" dirty="0" smtClean="0">
                <a:latin typeface="Arial" panose="020B0604020202020204" pitchFamily="34" charset="0"/>
                <a:cs typeface="Arial" panose="020B0604020202020204" pitchFamily="34" charset="0"/>
              </a:rPr>
              <a:t>Helps </a:t>
            </a:r>
            <a:r>
              <a:rPr lang="en-GB" dirty="0">
                <a:latin typeface="Arial" panose="020B0604020202020204" pitchFamily="34" charset="0"/>
                <a:cs typeface="Arial" panose="020B0604020202020204" pitchFamily="34" charset="0"/>
              </a:rPr>
              <a:t>in carrying out research validly, objectively, accurately and economically. If the design is ideal, the researcher can rely on both his findings.</a:t>
            </a:r>
            <a:endParaRPr lang="en-US" dirty="0">
              <a:latin typeface="Arial" panose="020B0604020202020204" pitchFamily="34" charset="0"/>
              <a:cs typeface="Arial" panose="020B0604020202020204" pitchFamily="34" charset="0"/>
            </a:endParaRPr>
          </a:p>
          <a:p>
            <a:pPr marL="457200" lvl="0" indent="-457200" algn="just">
              <a:lnSpc>
                <a:spcPct val="160000"/>
              </a:lnSpc>
              <a:buFont typeface="+mj-lt"/>
              <a:buAutoNum type="arabicPeriod" startAt="3"/>
            </a:pPr>
            <a:r>
              <a:rPr lang="en-GB" dirty="0" smtClean="0">
                <a:latin typeface="Arial" panose="020B0604020202020204" pitchFamily="34" charset="0"/>
                <a:cs typeface="Arial" panose="020B0604020202020204" pitchFamily="34" charset="0"/>
              </a:rPr>
              <a:t>Forestalls </a:t>
            </a:r>
            <a:r>
              <a:rPr lang="en-GB" dirty="0">
                <a:latin typeface="Arial" panose="020B0604020202020204" pitchFamily="34" charset="0"/>
                <a:cs typeface="Arial" panose="020B0604020202020204" pitchFamily="34" charset="0"/>
              </a:rPr>
              <a:t>the possibility of a fruitless enquiry and acts as insurance against future failure. The researcher can know what has already been done in the area of their interest and focus on the new areas.</a:t>
            </a:r>
            <a:endParaRPr lang="en-US" dirty="0">
              <a:latin typeface="Arial" panose="020B0604020202020204" pitchFamily="34" charset="0"/>
              <a:cs typeface="Arial" panose="020B0604020202020204" pitchFamily="34" charset="0"/>
            </a:endParaRPr>
          </a:p>
          <a:p>
            <a:pPr marL="457200" lvl="0" indent="-457200" algn="just">
              <a:lnSpc>
                <a:spcPct val="160000"/>
              </a:lnSpc>
              <a:buFont typeface="+mj-lt"/>
              <a:buAutoNum type="arabicPeriod" startAt="3"/>
            </a:pPr>
            <a:r>
              <a:rPr lang="en-GB" dirty="0" smtClean="0">
                <a:latin typeface="Arial" panose="020B0604020202020204" pitchFamily="34" charset="0"/>
                <a:cs typeface="Arial" panose="020B0604020202020204" pitchFamily="34" charset="0"/>
              </a:rPr>
              <a:t>Helps </a:t>
            </a:r>
            <a:r>
              <a:rPr lang="en-GB" dirty="0">
                <a:latin typeface="Arial" panose="020B0604020202020204" pitchFamily="34" charset="0"/>
                <a:cs typeface="Arial" panose="020B0604020202020204" pitchFamily="34" charset="0"/>
              </a:rPr>
              <a:t>one to think about the variables to be studied, evaluate hypotheses about the variables and their measurement</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6</a:t>
            </a:fld>
            <a:endParaRPr lang="en-US"/>
          </a:p>
        </p:txBody>
      </p:sp>
    </p:spTree>
    <p:extLst>
      <p:ext uri="{BB962C8B-B14F-4D97-AF65-F5344CB8AC3E}">
        <p14:creationId xmlns:p14="http://schemas.microsoft.com/office/powerpoint/2010/main" val="40690751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49" y="247153"/>
            <a:ext cx="7406640" cy="1104569"/>
          </a:xfrm>
        </p:spPr>
        <p:txBody>
          <a:bodyPr/>
          <a:lstStyle/>
          <a:p>
            <a:r>
              <a:rPr lang="en-GB" b="1" dirty="0">
                <a:latin typeface="Arial" panose="020B0604020202020204" pitchFamily="34" charset="0"/>
                <a:cs typeface="Arial" panose="020B0604020202020204" pitchFamily="34" charset="0"/>
              </a:rPr>
              <a:t>RESEARCH PROPOSAL</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78899" y="1351721"/>
            <a:ext cx="8163339" cy="5141843"/>
          </a:xfrm>
        </p:spPr>
        <p:txBody>
          <a:bodyPr>
            <a:noAutofit/>
          </a:bodyPr>
          <a:lstStyle/>
          <a:p>
            <a:pPr marL="457200" lvl="0" indent="-457200" algn="just">
              <a:lnSpc>
                <a:spcPct val="150000"/>
              </a:lnSpc>
              <a:buFont typeface="+mj-lt"/>
              <a:buAutoNum type="arabicPeriod" startAt="6"/>
            </a:pPr>
            <a:r>
              <a:rPr lang="en-GB" dirty="0" smtClean="0">
                <a:latin typeface="Arial" panose="020B0604020202020204" pitchFamily="34" charset="0"/>
                <a:cs typeface="Arial" panose="020B0604020202020204" pitchFamily="34" charset="0"/>
              </a:rPr>
              <a:t>Helps </a:t>
            </a:r>
            <a:r>
              <a:rPr lang="en-GB" dirty="0">
                <a:latin typeface="Arial" panose="020B0604020202020204" pitchFamily="34" charset="0"/>
                <a:cs typeface="Arial" panose="020B0604020202020204" pitchFamily="34" charset="0"/>
              </a:rPr>
              <a:t>the researcher focus sharply on the research problem and set realistic time by which the research will be accomplished. It allows problems to be defined and managed before the project begins.</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rabicPeriod" startAt="6"/>
            </a:pPr>
            <a:r>
              <a:rPr lang="en-GB" dirty="0" smtClean="0">
                <a:latin typeface="Arial" panose="020B0604020202020204" pitchFamily="34" charset="0"/>
                <a:cs typeface="Arial" panose="020B0604020202020204" pitchFamily="34" charset="0"/>
              </a:rPr>
              <a:t>Helps </a:t>
            </a:r>
            <a:r>
              <a:rPr lang="en-GB" dirty="0">
                <a:latin typeface="Arial" panose="020B0604020202020204" pitchFamily="34" charset="0"/>
                <a:cs typeface="Arial" panose="020B0604020202020204" pitchFamily="34" charset="0"/>
              </a:rPr>
              <a:t>in soliciting for funds to carry out the actual research. A detailed proposal is necessary if funding is being sought. It helps the researcher to convince him/herself and others that the research is worth supporting. A proposal is a request for support of sponsored research, instruction, or extension projects. It is however noteworthy that the proposed research should relate to the sponsor's interests</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7</a:t>
            </a:fld>
            <a:endParaRPr lang="en-US"/>
          </a:p>
        </p:txBody>
      </p:sp>
    </p:spTree>
    <p:extLst>
      <p:ext uri="{BB962C8B-B14F-4D97-AF65-F5344CB8AC3E}">
        <p14:creationId xmlns:p14="http://schemas.microsoft.com/office/powerpoint/2010/main" val="36428428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RESEARCH PROPOSAL</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457200" lvl="0" indent="-457200" algn="just">
              <a:lnSpc>
                <a:spcPct val="150000"/>
              </a:lnSpc>
              <a:buFont typeface="+mj-lt"/>
              <a:buAutoNum type="arabicPeriod" startAt="8"/>
            </a:pPr>
            <a:r>
              <a:rPr lang="en-GB" dirty="0" smtClean="0">
                <a:latin typeface="Arial" panose="020B0604020202020204" pitchFamily="34" charset="0"/>
                <a:cs typeface="Arial" panose="020B0604020202020204" pitchFamily="34" charset="0"/>
              </a:rPr>
              <a:t>Provides </a:t>
            </a:r>
            <a:r>
              <a:rPr lang="en-GB" dirty="0">
                <a:latin typeface="Arial" panose="020B0604020202020204" pitchFamily="34" charset="0"/>
                <a:cs typeface="Arial" panose="020B0604020202020204" pitchFamily="34" charset="0"/>
              </a:rPr>
              <a:t>documentary evidence of what analysis was planned prior to the research commencing.</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rabicPeriod" startAt="8"/>
            </a:pPr>
            <a:r>
              <a:rPr lang="en-GB" dirty="0" smtClean="0">
                <a:latin typeface="Arial" panose="020B0604020202020204" pitchFamily="34" charset="0"/>
                <a:cs typeface="Arial" panose="020B0604020202020204" pitchFamily="34" charset="0"/>
              </a:rPr>
              <a:t>Allows </a:t>
            </a:r>
            <a:r>
              <a:rPr lang="en-GB" dirty="0">
                <a:latin typeface="Arial" panose="020B0604020202020204" pitchFamily="34" charset="0"/>
                <a:cs typeface="Arial" panose="020B0604020202020204" pitchFamily="34" charset="0"/>
              </a:rPr>
              <a:t>the researcher to review and critically evaluate the current literature and know how to approach the current research program.</a:t>
            </a:r>
            <a:endParaRPr lang="en-US" dirty="0">
              <a:latin typeface="Arial" panose="020B0604020202020204" pitchFamily="34" charset="0"/>
              <a:cs typeface="Arial" panose="020B0604020202020204" pitchFamily="34" charset="0"/>
            </a:endParaRPr>
          </a:p>
          <a:p>
            <a:pPr marL="0" lvl="0" indent="0" algn="just">
              <a:lnSpc>
                <a:spcPct val="150000"/>
              </a:lnSpc>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8</a:t>
            </a:fld>
            <a:endParaRPr lang="en-US"/>
          </a:p>
        </p:txBody>
      </p:sp>
    </p:spTree>
    <p:extLst>
      <p:ext uri="{BB962C8B-B14F-4D97-AF65-F5344CB8AC3E}">
        <p14:creationId xmlns:p14="http://schemas.microsoft.com/office/powerpoint/2010/main" val="13774954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RESEARCH PROPOSAL</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457200" lvl="0" indent="-457200" algn="just">
              <a:lnSpc>
                <a:spcPct val="150000"/>
              </a:lnSpc>
              <a:buFont typeface="+mj-lt"/>
              <a:buAutoNum type="arabicPeriod" startAt="10"/>
            </a:pPr>
            <a:r>
              <a:rPr lang="en-GB" dirty="0" smtClean="0">
                <a:latin typeface="Arial" panose="020B0604020202020204" pitchFamily="34" charset="0"/>
                <a:cs typeface="Arial" panose="020B0604020202020204" pitchFamily="34" charset="0"/>
              </a:rPr>
              <a:t>Helps </a:t>
            </a:r>
            <a:r>
              <a:rPr lang="en-GB" dirty="0">
                <a:latin typeface="Arial" panose="020B0604020202020204" pitchFamily="34" charset="0"/>
                <a:cs typeface="Arial" panose="020B0604020202020204" pitchFamily="34" charset="0"/>
              </a:rPr>
              <a:t>the researcher to develop novel ideas. During writing the proposal, a researcher has opportunity to develop new and good hypotheses to be tested.</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rabicPeriod" startAt="10"/>
            </a:pPr>
            <a:r>
              <a:rPr lang="en-GB" dirty="0" smtClean="0">
                <a:latin typeface="Arial" panose="020B0604020202020204" pitchFamily="34" charset="0"/>
                <a:cs typeface="Arial" panose="020B0604020202020204" pitchFamily="34" charset="0"/>
              </a:rPr>
              <a:t>Helps </a:t>
            </a:r>
            <a:r>
              <a:rPr lang="en-GB" dirty="0">
                <a:latin typeface="Arial" panose="020B0604020202020204" pitchFamily="34" charset="0"/>
                <a:cs typeface="Arial" panose="020B0604020202020204" pitchFamily="34" charset="0"/>
              </a:rPr>
              <a:t>the researcher know the difference that the research project will make to his/her university, students, his/her discipline, the state, the nation, the world, or whatever the appropriate categories are.</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9</a:t>
            </a:fld>
            <a:endParaRPr lang="en-US"/>
          </a:p>
        </p:txBody>
      </p:sp>
    </p:spTree>
    <p:extLst>
      <p:ext uri="{BB962C8B-B14F-4D97-AF65-F5344CB8AC3E}">
        <p14:creationId xmlns:p14="http://schemas.microsoft.com/office/powerpoint/2010/main" val="2487720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Format to a Research Proposal</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34290" indent="0" algn="just">
              <a:lnSpc>
                <a:spcPct val="150000"/>
              </a:lnSpc>
              <a:buNone/>
            </a:pPr>
            <a:r>
              <a:rPr lang="en-GB" dirty="0" smtClean="0">
                <a:latin typeface="Arial" panose="020B0604020202020204" pitchFamily="34" charset="0"/>
                <a:cs typeface="Arial" panose="020B0604020202020204" pitchFamily="34" charset="0"/>
              </a:rPr>
              <a:t>Various </a:t>
            </a:r>
            <a:r>
              <a:rPr lang="en-GB" dirty="0">
                <a:latin typeface="Arial" panose="020B0604020202020204" pitchFamily="34" charset="0"/>
                <a:cs typeface="Arial" panose="020B0604020202020204" pitchFamily="34" charset="0"/>
              </a:rPr>
              <a:t>institutions have their specific formats for writing research proposals and any one aspiring for their acceptance/funding must stringently follow the formants. However, the fundamental aspects of research proposal writing are the same.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10</a:t>
            </a:fld>
            <a:endParaRPr lang="en-US"/>
          </a:p>
        </p:txBody>
      </p:sp>
    </p:spTree>
    <p:extLst>
      <p:ext uri="{BB962C8B-B14F-4D97-AF65-F5344CB8AC3E}">
        <p14:creationId xmlns:p14="http://schemas.microsoft.com/office/powerpoint/2010/main" val="1751452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609600"/>
            <a:ext cx="7786812" cy="1060174"/>
          </a:xfrm>
        </p:spPr>
        <p:txBody>
          <a:bodyPr>
            <a:normAutofit/>
          </a:bodyPr>
          <a:lstStyle/>
          <a:p>
            <a:r>
              <a:rPr lang="en-GB" b="1" dirty="0">
                <a:latin typeface="Arial" panose="020B0604020202020204" pitchFamily="34" charset="0"/>
                <a:cs typeface="Arial" panose="020B0604020202020204" pitchFamily="34" charset="0"/>
              </a:rPr>
              <a:t>Format to a Research Proposal</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96348" y="1527313"/>
            <a:ext cx="8030817" cy="4807226"/>
          </a:xfrm>
        </p:spPr>
        <p:txBody>
          <a:bodyPr numCol="2">
            <a:noAutofit/>
          </a:bodyPr>
          <a:lstStyle/>
          <a:p>
            <a:pPr algn="just">
              <a:lnSpc>
                <a:spcPct val="100000"/>
              </a:lnSpc>
            </a:pPr>
            <a:r>
              <a:rPr lang="en-GB" dirty="0" smtClean="0">
                <a:latin typeface="Arial" panose="020B0604020202020204" pitchFamily="34" charset="0"/>
                <a:cs typeface="Arial" panose="020B0604020202020204" pitchFamily="34" charset="0"/>
              </a:rPr>
              <a:t>Title</a:t>
            </a:r>
            <a:r>
              <a:rPr lang="en-GB"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 Introduction</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1.1 Background to the study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1.2 Statement of the Problem</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1.3 Purpose of the Study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1.4 Objectives of the Study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1.5 Research Questions or Hypotheses</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1.6 Scope of the Study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1.7 Significance of the Study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2. Literature review</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2.1 Suitable sections</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3. Methodology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4. Time Schedule</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5. Budget</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6. Anticipated Problems</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References</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Appendices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11</a:t>
            </a:fld>
            <a:endParaRPr lang="en-US"/>
          </a:p>
        </p:txBody>
      </p:sp>
    </p:spTree>
    <p:extLst>
      <p:ext uri="{BB962C8B-B14F-4D97-AF65-F5344CB8AC3E}">
        <p14:creationId xmlns:p14="http://schemas.microsoft.com/office/powerpoint/2010/main" val="1619208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Title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2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must be brief, concise and accurate, reflecting the content of the research.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researcher should make sure that it contains both the dependent and independent variables, especially if the research correlational in nature.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also indicates the purpose of the study.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Words </a:t>
            </a:r>
            <a:r>
              <a:rPr lang="en-GB" dirty="0">
                <a:latin typeface="Arial" panose="020B0604020202020204" pitchFamily="34" charset="0"/>
                <a:cs typeface="Arial" panose="020B0604020202020204" pitchFamily="34" charset="0"/>
              </a:rPr>
              <a:t>like relationship, impact or effect may not be used in correlational studies</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A topic should be chosen with care. </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12</a:t>
            </a:fld>
            <a:endParaRPr lang="en-US"/>
          </a:p>
        </p:txBody>
      </p:sp>
    </p:spTree>
    <p:extLst>
      <p:ext uri="{BB962C8B-B14F-4D97-AF65-F5344CB8AC3E}">
        <p14:creationId xmlns:p14="http://schemas.microsoft.com/office/powerpoint/2010/main" val="41614276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Title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56591" y="1709531"/>
            <a:ext cx="8004313" cy="4611756"/>
          </a:xfrm>
        </p:spPr>
        <p:txBody>
          <a:bodyPr>
            <a:normAutofit fontScale="92500" lnSpcReduction="10000"/>
          </a:bodyPr>
          <a:lstStyle/>
          <a:p>
            <a:pPr marL="34290" indent="0" algn="just">
              <a:lnSpc>
                <a:spcPct val="120000"/>
              </a:lnSpc>
              <a:buNone/>
            </a:pPr>
            <a:r>
              <a:rPr lang="en-GB" dirty="0">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Normally a research topic should satisfy the following criteria</a:t>
            </a:r>
            <a:r>
              <a:rPr lang="en-GB"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a:p>
            <a:pPr marL="34290" indent="0" algn="just">
              <a:lnSpc>
                <a:spcPct val="120000"/>
              </a:lnSpc>
              <a:buNone/>
            </a:pPr>
            <a:r>
              <a:rPr lang="en-GB" sz="2200" dirty="0">
                <a:latin typeface="Arial" panose="020B0604020202020204" pitchFamily="34" charset="0"/>
                <a:cs typeface="Arial" panose="020B0604020202020204" pitchFamily="34" charset="0"/>
              </a:rPr>
              <a:t>(</a:t>
            </a:r>
            <a:r>
              <a:rPr lang="en-GB" sz="2200" dirty="0" err="1">
                <a:latin typeface="Arial" panose="020B0604020202020204" pitchFamily="34" charset="0"/>
                <a:cs typeface="Arial" panose="020B0604020202020204" pitchFamily="34" charset="0"/>
              </a:rPr>
              <a:t>i</a:t>
            </a:r>
            <a:r>
              <a:rPr lang="en-GB" sz="2200" dirty="0">
                <a:latin typeface="Arial" panose="020B0604020202020204" pitchFamily="34" charset="0"/>
                <a:cs typeface="Arial" panose="020B0604020202020204" pitchFamily="34" charset="0"/>
              </a:rPr>
              <a:t>)   state the key variables included in the study,</a:t>
            </a:r>
            <a:endParaRPr lang="en-US" sz="2200" dirty="0">
              <a:latin typeface="Arial" panose="020B0604020202020204" pitchFamily="34" charset="0"/>
              <a:cs typeface="Arial" panose="020B0604020202020204" pitchFamily="34" charset="0"/>
            </a:endParaRPr>
          </a:p>
          <a:p>
            <a:pPr marL="34290" indent="0" algn="just">
              <a:lnSpc>
                <a:spcPct val="120000"/>
              </a:lnSpc>
              <a:buNone/>
            </a:pPr>
            <a:r>
              <a:rPr lang="en-GB" sz="2200" dirty="0">
                <a:latin typeface="Arial" panose="020B0604020202020204" pitchFamily="34" charset="0"/>
                <a:cs typeface="Arial" panose="020B0604020202020204" pitchFamily="34" charset="0"/>
              </a:rPr>
              <a:t>(ii)  relate it to the research design and/or state relationship between variables for associational studies,</a:t>
            </a:r>
            <a:endParaRPr lang="en-US" sz="2200" dirty="0">
              <a:latin typeface="Arial" panose="020B0604020202020204" pitchFamily="34" charset="0"/>
              <a:cs typeface="Arial" panose="020B0604020202020204" pitchFamily="34" charset="0"/>
            </a:endParaRPr>
          </a:p>
          <a:p>
            <a:pPr marL="34290" indent="0" algn="just">
              <a:lnSpc>
                <a:spcPct val="120000"/>
              </a:lnSpc>
              <a:buNone/>
            </a:pPr>
            <a:r>
              <a:rPr lang="en-GB" sz="2200" dirty="0">
                <a:latin typeface="Arial" panose="020B0604020202020204" pitchFamily="34" charset="0"/>
                <a:cs typeface="Arial" panose="020B0604020202020204" pitchFamily="34" charset="0"/>
              </a:rPr>
              <a:t>(iii) state the population/area/organisation to which results would be applicable or where the data will be  collected from,</a:t>
            </a:r>
            <a:endParaRPr lang="en-US" sz="2200" dirty="0">
              <a:latin typeface="Arial" panose="020B0604020202020204" pitchFamily="34" charset="0"/>
              <a:cs typeface="Arial" panose="020B0604020202020204" pitchFamily="34" charset="0"/>
            </a:endParaRPr>
          </a:p>
          <a:p>
            <a:pPr marL="34290" indent="0" algn="just">
              <a:lnSpc>
                <a:spcPct val="120000"/>
              </a:lnSpc>
              <a:buNone/>
            </a:pPr>
            <a:r>
              <a:rPr lang="en-GB" sz="2200" dirty="0">
                <a:latin typeface="Arial" panose="020B0604020202020204" pitchFamily="34" charset="0"/>
                <a:cs typeface="Arial" panose="020B0604020202020204" pitchFamily="34" charset="0"/>
              </a:rPr>
              <a:t>(iv)  avoid redundant words like impact, relationship, effectiveness, etc.,</a:t>
            </a:r>
            <a:endParaRPr lang="en-US" sz="2200" dirty="0">
              <a:latin typeface="Arial" panose="020B0604020202020204" pitchFamily="34" charset="0"/>
              <a:cs typeface="Arial" panose="020B0604020202020204" pitchFamily="34" charset="0"/>
            </a:endParaRPr>
          </a:p>
          <a:p>
            <a:pPr marL="34290" indent="0" algn="just">
              <a:lnSpc>
                <a:spcPct val="120000"/>
              </a:lnSpc>
              <a:buNone/>
            </a:pPr>
            <a:r>
              <a:rPr lang="en-GB" sz="2200" dirty="0">
                <a:latin typeface="Arial" panose="020B0604020202020204" pitchFamily="34" charset="0"/>
                <a:cs typeface="Arial" panose="020B0604020202020204" pitchFamily="34" charset="0"/>
              </a:rPr>
              <a:t>(v)   use only acceptable discipline-related terms,</a:t>
            </a:r>
            <a:endParaRPr lang="en-US" sz="2200" dirty="0">
              <a:latin typeface="Arial" panose="020B0604020202020204" pitchFamily="34" charset="0"/>
              <a:cs typeface="Arial" panose="020B0604020202020204" pitchFamily="34" charset="0"/>
            </a:endParaRPr>
          </a:p>
          <a:p>
            <a:pPr marL="34290" indent="0" algn="just">
              <a:lnSpc>
                <a:spcPct val="120000"/>
              </a:lnSpc>
              <a:buNone/>
            </a:pPr>
            <a:r>
              <a:rPr lang="en-GB" sz="2200" dirty="0">
                <a:latin typeface="Arial" panose="020B0604020202020204" pitchFamily="34" charset="0"/>
                <a:cs typeface="Arial" panose="020B0604020202020204" pitchFamily="34" charset="0"/>
              </a:rPr>
              <a:t>(vi)  should neither be too long to be over explicit nor too short to be over implicit; it should be concise and to the point.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13</a:t>
            </a:fld>
            <a:endParaRPr lang="en-US"/>
          </a:p>
        </p:txBody>
      </p:sp>
    </p:spTree>
    <p:extLst>
      <p:ext uri="{BB962C8B-B14F-4D97-AF65-F5344CB8AC3E}">
        <p14:creationId xmlns:p14="http://schemas.microsoft.com/office/powerpoint/2010/main" val="1241923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1.0 Introduction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v"/>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gives the general introduction to the study and the other parts in the chapter.</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The introduction of a proposal should begin with a capsule statement of what is being proposed or the intended aim of the study and then should proceed to introduce the entire chapter one to a stranger.</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14</a:t>
            </a:fld>
            <a:endParaRPr lang="en-US"/>
          </a:p>
        </p:txBody>
      </p:sp>
    </p:spTree>
    <p:extLst>
      <p:ext uri="{BB962C8B-B14F-4D97-AF65-F5344CB8AC3E}">
        <p14:creationId xmlns:p14="http://schemas.microsoft.com/office/powerpoint/2010/main" val="12050398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1.1 Background to the Study</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2853" y="1656522"/>
            <a:ext cx="7639052" cy="4929808"/>
          </a:xfrm>
        </p:spPr>
        <p:txBody>
          <a:bodyPr>
            <a:normAutofit lnSpcReduction="10000"/>
          </a:bodyPr>
          <a:lstStyle/>
          <a:p>
            <a:pPr algn="just">
              <a:lnSpc>
                <a:spcPct val="12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gives the context of the study and answers the question “Why am I doing this study now?”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gives a review of background information to the problem</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Both common and operational definitions of key variables or concepts in the research are given together with their </a:t>
            </a:r>
            <a:r>
              <a:rPr lang="en-GB" dirty="0" smtClean="0">
                <a:latin typeface="Arial" panose="020B0604020202020204" pitchFamily="34" charset="0"/>
                <a:cs typeface="Arial" panose="020B0604020202020204" pitchFamily="34" charset="0"/>
              </a:rPr>
              <a:t>indicators/elements. </a:t>
            </a:r>
          </a:p>
          <a:p>
            <a:pPr algn="just">
              <a:lnSpc>
                <a:spcPct val="12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lays a basis for developing a research problem.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should be backed by evidence and/or statistical data</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It should give enough background to enable an informed layman to place the particular research problem in a context of common knowledge and should show how its solution will advance the field or be important for some other work.</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15</a:t>
            </a:fld>
            <a:endParaRPr lang="en-US"/>
          </a:p>
        </p:txBody>
      </p:sp>
    </p:spTree>
    <p:extLst>
      <p:ext uri="{BB962C8B-B14F-4D97-AF65-F5344CB8AC3E}">
        <p14:creationId xmlns:p14="http://schemas.microsoft.com/office/powerpoint/2010/main" val="1823755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1.2 Statement of the problem</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90331" y="1789043"/>
            <a:ext cx="7771574" cy="4717774"/>
          </a:xfrm>
        </p:spPr>
        <p:txBody>
          <a:bodyPr>
            <a:noAutofit/>
          </a:bodyPr>
          <a:lstStyle/>
          <a:p>
            <a:pPr algn="just">
              <a:lnSpc>
                <a:spcPct val="100000"/>
              </a:lnSpc>
            </a:pPr>
            <a:r>
              <a:rPr lang="en-GB" dirty="0" smtClean="0">
                <a:latin typeface="Arial" panose="020B0604020202020204" pitchFamily="34" charset="0"/>
                <a:cs typeface="Arial" panose="020B0604020202020204" pitchFamily="34" charset="0"/>
              </a:rPr>
              <a:t>Once </a:t>
            </a:r>
            <a:r>
              <a:rPr lang="en-GB" dirty="0">
                <a:latin typeface="Arial" panose="020B0604020202020204" pitchFamily="34" charset="0"/>
                <a:cs typeface="Arial" panose="020B0604020202020204" pitchFamily="34" charset="0"/>
              </a:rPr>
              <a:t>a researchable problem is identified, it is stated clearly in one or two sentences. It answers questions like; what is it that you want to investigate? What is troubling you or what is the problem that you think your research will seek to address? It brings out a knowledge gap, an unanswered question.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describes;</a:t>
            </a:r>
            <a:endParaRPr lang="en-US" dirty="0">
              <a:latin typeface="Arial" panose="020B0604020202020204" pitchFamily="34" charset="0"/>
              <a:cs typeface="Arial" panose="020B0604020202020204" pitchFamily="34" charset="0"/>
            </a:endParaRPr>
          </a:p>
          <a:p>
            <a:pPr lvl="1" algn="just">
              <a:lnSpc>
                <a:spcPct val="10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What is wrong out there?</a:t>
            </a:r>
            <a:endParaRPr lang="en-US" sz="2000" dirty="0">
              <a:latin typeface="Arial" panose="020B0604020202020204" pitchFamily="34" charset="0"/>
              <a:cs typeface="Arial" panose="020B0604020202020204" pitchFamily="34" charset="0"/>
            </a:endParaRPr>
          </a:p>
          <a:p>
            <a:pPr lvl="1" algn="just">
              <a:lnSpc>
                <a:spcPct val="10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What has been done to try and rectify the situation? </a:t>
            </a:r>
            <a:r>
              <a:rPr lang="en-GB"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1" algn="just">
              <a:lnSpc>
                <a:spcPct val="10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Whether the situation been rectified? If NOT, then;</a:t>
            </a:r>
            <a:endParaRPr lang="en-US" sz="2000" dirty="0">
              <a:latin typeface="Arial" panose="020B0604020202020204" pitchFamily="34" charset="0"/>
              <a:cs typeface="Arial" panose="020B0604020202020204" pitchFamily="34" charset="0"/>
            </a:endParaRPr>
          </a:p>
          <a:p>
            <a:pPr lvl="1" algn="just">
              <a:lnSpc>
                <a:spcPct val="10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What the probable cause is?</a:t>
            </a:r>
            <a:endParaRPr lang="en-US" sz="2000" dirty="0">
              <a:latin typeface="Arial" panose="020B0604020202020204" pitchFamily="34" charset="0"/>
              <a:cs typeface="Arial" panose="020B0604020202020204" pitchFamily="34" charset="0"/>
            </a:endParaRPr>
          </a:p>
          <a:p>
            <a:pPr lvl="1" algn="just">
              <a:lnSpc>
                <a:spcPct val="10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What will happen if the situation continues? </a:t>
            </a:r>
            <a:r>
              <a:rPr lang="en-GB"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16</a:t>
            </a:fld>
            <a:endParaRPr lang="en-US"/>
          </a:p>
        </p:txBody>
      </p:sp>
    </p:spTree>
    <p:extLst>
      <p:ext uri="{BB962C8B-B14F-4D97-AF65-F5344CB8AC3E}">
        <p14:creationId xmlns:p14="http://schemas.microsoft.com/office/powerpoint/2010/main" val="2730538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1.3 Purpose of the study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gives the general reason for carrying out the research.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should include all or most of the key words of the title, either exactly as they appear in the title or in another form. e.g. the purpose of our study is to establish a relationship between motivation and organizational performance ( a case of any organization you wish to study)</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17</a:t>
            </a:fld>
            <a:endParaRPr lang="en-US"/>
          </a:p>
        </p:txBody>
      </p:sp>
    </p:spTree>
    <p:extLst>
      <p:ext uri="{BB962C8B-B14F-4D97-AF65-F5344CB8AC3E}">
        <p14:creationId xmlns:p14="http://schemas.microsoft.com/office/powerpoint/2010/main" val="23633457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1.4 Objectives of the study</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3" y="1736035"/>
            <a:ext cx="7832035" cy="4770782"/>
          </a:xfrm>
        </p:spPr>
        <p:txBody>
          <a:bodyPr>
            <a:normAutofit fontScale="92500" lnSpcReduction="20000"/>
          </a:bodyPr>
          <a:lstStyle/>
          <a:p>
            <a:pPr algn="just">
              <a:lnSpc>
                <a:spcPct val="150000"/>
              </a:lnSpc>
              <a:buFont typeface="Wingdings" panose="05000000000000000000" pitchFamily="2" charset="2"/>
              <a:buChar char="q"/>
            </a:pPr>
            <a:r>
              <a:rPr lang="en-GB" dirty="0" smtClean="0">
                <a:latin typeface="Arial" panose="020B0604020202020204" pitchFamily="34" charset="0"/>
                <a:cs typeface="Arial" panose="020B0604020202020204" pitchFamily="34" charset="0"/>
              </a:rPr>
              <a:t>Objectives </a:t>
            </a:r>
            <a:r>
              <a:rPr lang="en-GB" dirty="0">
                <a:latin typeface="Arial" panose="020B0604020202020204" pitchFamily="34" charset="0"/>
                <a:cs typeface="Arial" panose="020B0604020202020204" pitchFamily="34" charset="0"/>
              </a:rPr>
              <a:t>are statements of the results that are measurable and must be observable at the end of the research. </a:t>
            </a:r>
            <a:endParaRPr lang="en-GB"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q"/>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briefly indicate what you intend to achieve after carrying out the study. </a:t>
            </a:r>
            <a:endParaRPr lang="en-GB"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q"/>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should be related to the variables that appear in your topic and statement of the problem. </a:t>
            </a:r>
            <a:endParaRPr lang="en-GB"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q"/>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objectives indicate the scope or the extent to which you are going to undertake the research. </a:t>
            </a:r>
            <a:endParaRPr lang="en-GB"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q"/>
            </a:pPr>
            <a:r>
              <a:rPr lang="en-GB" dirty="0" smtClean="0">
                <a:latin typeface="Arial" panose="020B0604020202020204" pitchFamily="34" charset="0"/>
                <a:cs typeface="Arial" panose="020B0604020202020204" pitchFamily="34" charset="0"/>
              </a:rPr>
              <a:t>Therefore</a:t>
            </a:r>
            <a:r>
              <a:rPr lang="en-GB" dirty="0">
                <a:latin typeface="Arial" panose="020B0604020202020204" pitchFamily="34" charset="0"/>
                <a:cs typeface="Arial" panose="020B0604020202020204" pitchFamily="34" charset="0"/>
              </a:rPr>
              <a:t>, concrete verbs and not abstract ones are used to state </a:t>
            </a:r>
            <a:r>
              <a:rPr lang="en-GB" dirty="0" smtClean="0">
                <a:latin typeface="Arial" panose="020B0604020202020204" pitchFamily="34" charset="0"/>
                <a:cs typeface="Arial" panose="020B0604020202020204" pitchFamily="34" charset="0"/>
              </a:rPr>
              <a:t>them. Verbs </a:t>
            </a:r>
            <a:r>
              <a:rPr lang="en-GB" dirty="0">
                <a:latin typeface="Arial" panose="020B0604020202020204" pitchFamily="34" charset="0"/>
                <a:cs typeface="Arial" panose="020B0604020202020204" pitchFamily="34" charset="0"/>
              </a:rPr>
              <a:t>like determine, compare, list, find, calculate, identify, and establish </a:t>
            </a:r>
            <a:r>
              <a:rPr lang="en-GB" dirty="0" err="1">
                <a:latin typeface="Arial" panose="020B0604020202020204" pitchFamily="34" charset="0"/>
                <a:cs typeface="Arial" panose="020B0604020202020204" pitchFamily="34" charset="0"/>
              </a:rPr>
              <a:t>etc</a:t>
            </a:r>
            <a:r>
              <a:rPr lang="en-GB" dirty="0">
                <a:latin typeface="Arial" panose="020B0604020202020204" pitchFamily="34" charset="0"/>
                <a:cs typeface="Arial" panose="020B0604020202020204" pitchFamily="34" charset="0"/>
              </a:rPr>
              <a:t> are relevant in stating objectives.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18</a:t>
            </a:fld>
            <a:endParaRPr lang="en-US"/>
          </a:p>
        </p:txBody>
      </p:sp>
    </p:spTree>
    <p:extLst>
      <p:ext uri="{BB962C8B-B14F-4D97-AF65-F5344CB8AC3E}">
        <p14:creationId xmlns:p14="http://schemas.microsoft.com/office/powerpoint/2010/main" val="2087948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1.5 Research </a:t>
            </a:r>
            <a:r>
              <a:rPr lang="en-GB" b="1" dirty="0" smtClean="0">
                <a:latin typeface="Arial" panose="020B0604020202020204" pitchFamily="34" charset="0"/>
                <a:cs typeface="Arial" panose="020B0604020202020204" pitchFamily="34" charset="0"/>
              </a:rPr>
              <a:t>Questions/</a:t>
            </a:r>
            <a:r>
              <a:rPr lang="en-GB" b="1" dirty="0">
                <a:latin typeface="Arial" panose="020B0604020202020204" pitchFamily="34" charset="0"/>
                <a:cs typeface="Arial" panose="020B0604020202020204" pitchFamily="34" charset="0"/>
              </a:rPr>
              <a:t>Hypotheses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marL="0" indent="0" algn="just">
              <a:lnSpc>
                <a:spcPct val="150000"/>
              </a:lnSpc>
              <a:buNone/>
            </a:pPr>
            <a:r>
              <a:rPr lang="en-GB" b="1" dirty="0" smtClean="0">
                <a:latin typeface="Arial" panose="020B0604020202020204" pitchFamily="34" charset="0"/>
                <a:cs typeface="Arial" panose="020B0604020202020204" pitchFamily="34" charset="0"/>
              </a:rPr>
              <a:t>Research Questions</a:t>
            </a:r>
            <a:endParaRPr lang="en-US"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These </a:t>
            </a:r>
            <a:r>
              <a:rPr lang="en-GB" dirty="0">
                <a:latin typeface="Arial" panose="020B0604020202020204" pitchFamily="34" charset="0"/>
                <a:cs typeface="Arial" panose="020B0604020202020204" pitchFamily="34" charset="0"/>
              </a:rPr>
              <a:t>are questions that are raised which the researcher will seek to answer so as to address the research problem and objectives stated.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lgn="just">
              <a:lnSpc>
                <a:spcPct val="150000"/>
              </a:lnSpc>
            </a:pPr>
            <a:r>
              <a:rPr lang="en-GB" b="1" dirty="0">
                <a:latin typeface="Arial" panose="020B0604020202020204" pitchFamily="34" charset="0"/>
                <a:cs typeface="Arial" panose="020B0604020202020204" pitchFamily="34" charset="0"/>
              </a:rPr>
              <a:t>Hypotheses</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Hypotheses are tentative answers to the research problem that the researcher has to test at the end. They always have to be tested.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19</a:t>
            </a:fld>
            <a:endParaRPr lang="en-US"/>
          </a:p>
        </p:txBody>
      </p:sp>
    </p:spTree>
    <p:extLst>
      <p:ext uri="{BB962C8B-B14F-4D97-AF65-F5344CB8AC3E}">
        <p14:creationId xmlns:p14="http://schemas.microsoft.com/office/powerpoint/2010/main" val="1004578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1.6 Scope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6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provides the boundaries of your research. </a:t>
            </a:r>
            <a:endParaRPr lang="en-GB" dirty="0" smtClean="0">
              <a:latin typeface="Arial" panose="020B0604020202020204" pitchFamily="34" charset="0"/>
              <a:cs typeface="Arial" panose="020B0604020202020204" pitchFamily="34" charset="0"/>
            </a:endParaRPr>
          </a:p>
          <a:p>
            <a:pPr algn="just">
              <a:lnSpc>
                <a:spcPct val="160000"/>
              </a:lnSpc>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should include the geographical and conceptual or theoretical (content boundaries</a:t>
            </a:r>
            <a:r>
              <a:rPr lang="en-GB" dirty="0" smtClean="0">
                <a:latin typeface="Arial" panose="020B0604020202020204" pitchFamily="34" charset="0"/>
                <a:cs typeface="Arial" panose="020B0604020202020204" pitchFamily="34" charset="0"/>
              </a:rPr>
              <a:t>).</a:t>
            </a:r>
          </a:p>
          <a:p>
            <a:pPr algn="just">
              <a:lnSpc>
                <a:spcPct val="16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states the parameters within which the researcher will operate and commonly outlines the following limits of the study;-</a:t>
            </a:r>
            <a:endParaRPr lang="en-US" dirty="0">
              <a:latin typeface="Arial" panose="020B0604020202020204" pitchFamily="34" charset="0"/>
              <a:cs typeface="Arial" panose="020B0604020202020204" pitchFamily="34" charset="0"/>
            </a:endParaRPr>
          </a:p>
          <a:p>
            <a:pPr marL="34290" indent="0" algn="just">
              <a:lnSpc>
                <a:spcPct val="160000"/>
              </a:lnSpc>
              <a:buNone/>
            </a:pPr>
            <a:r>
              <a:rPr lang="en-GB" b="1"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20</a:t>
            </a:fld>
            <a:endParaRPr lang="en-US"/>
          </a:p>
        </p:txBody>
      </p:sp>
    </p:spTree>
    <p:extLst>
      <p:ext uri="{BB962C8B-B14F-4D97-AF65-F5344CB8AC3E}">
        <p14:creationId xmlns:p14="http://schemas.microsoft.com/office/powerpoint/2010/main" val="17615472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848139"/>
          </a:xfrm>
        </p:spPr>
        <p:txBody>
          <a:bodyPr/>
          <a:lstStyle/>
          <a:p>
            <a:r>
              <a:rPr lang="en-GB" b="1" dirty="0">
                <a:latin typeface="Arial" panose="020B0604020202020204" pitchFamily="34" charset="0"/>
                <a:cs typeface="Arial" panose="020B0604020202020204" pitchFamily="34" charset="0"/>
              </a:rPr>
              <a:t>1.6 Scope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43340" y="1351722"/>
            <a:ext cx="7832034" cy="5062330"/>
          </a:xfrm>
        </p:spPr>
        <p:txBody>
          <a:bodyPr>
            <a:normAutofit/>
          </a:bodyPr>
          <a:lstStyle/>
          <a:p>
            <a:pPr marL="34290" indent="0" algn="just">
              <a:lnSpc>
                <a:spcPct val="160000"/>
              </a:lnSpc>
              <a:buNone/>
            </a:pPr>
            <a:r>
              <a:rPr lang="en-GB" b="1" dirty="0" smtClean="0">
                <a:latin typeface="Arial" panose="020B0604020202020204" pitchFamily="34" charset="0"/>
                <a:cs typeface="Arial" panose="020B0604020202020204" pitchFamily="34" charset="0"/>
              </a:rPr>
              <a:t>1</a:t>
            </a:r>
            <a:r>
              <a:rPr lang="en-GB" b="1" dirty="0">
                <a:latin typeface="Arial" panose="020B0604020202020204" pitchFamily="34" charset="0"/>
                <a:cs typeface="Arial" panose="020B0604020202020204" pitchFamily="34" charset="0"/>
              </a:rPr>
              <a:t>. Geographical scope (Sampling scope</a:t>
            </a:r>
            <a:r>
              <a:rPr lang="en-GB" b="1" dirty="0" smtClean="0">
                <a:latin typeface="Arial" panose="020B0604020202020204" pitchFamily="34" charset="0"/>
                <a:cs typeface="Arial" panose="020B0604020202020204" pitchFamily="34" charset="0"/>
              </a:rPr>
              <a:t>)</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defines the area and individuals involved. This indicates the location/where you intend to do the research. The location of your respondents.</a:t>
            </a:r>
            <a:endParaRPr lang="en-US" dirty="0">
              <a:latin typeface="Arial" panose="020B0604020202020204" pitchFamily="34" charset="0"/>
              <a:cs typeface="Arial" panose="020B0604020202020204" pitchFamily="34" charset="0"/>
            </a:endParaRPr>
          </a:p>
          <a:p>
            <a:pPr marL="34290" indent="0" algn="just">
              <a:lnSpc>
                <a:spcPct val="160000"/>
              </a:lnSpc>
              <a:buNone/>
            </a:pPr>
            <a:r>
              <a:rPr lang="en-GB" b="1" dirty="0">
                <a:latin typeface="Arial" panose="020B0604020202020204" pitchFamily="34" charset="0"/>
                <a:cs typeface="Arial" panose="020B0604020202020204" pitchFamily="34" charset="0"/>
              </a:rPr>
              <a:t>2. Conceptual (subject) </a:t>
            </a:r>
            <a:r>
              <a:rPr lang="en-GB" b="1" dirty="0" smtClean="0">
                <a:latin typeface="Arial" panose="020B0604020202020204" pitchFamily="34" charset="0"/>
                <a:cs typeface="Arial" panose="020B0604020202020204" pitchFamily="34" charset="0"/>
              </a:rPr>
              <a:t>scope</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defines variables and their respective meaning in the study. This refers to the content and subject areas about which the researcher is going to do </a:t>
            </a:r>
            <a:r>
              <a:rPr lang="en-GB" dirty="0" smtClean="0">
                <a:latin typeface="Arial" panose="020B0604020202020204" pitchFamily="34" charset="0"/>
                <a:cs typeface="Arial" panose="020B0604020202020204" pitchFamily="34" charset="0"/>
              </a:rPr>
              <a:t>research. </a:t>
            </a:r>
            <a:r>
              <a:rPr lang="en-GB" dirty="0">
                <a:latin typeface="Arial" panose="020B0604020202020204" pitchFamily="34" charset="0"/>
                <a:cs typeface="Arial" panose="020B0604020202020204" pitchFamily="34" charset="0"/>
              </a:rPr>
              <a:t>It gives the meanings and limitations of the variables.</a:t>
            </a:r>
            <a:endParaRPr lang="en-US" dirty="0">
              <a:latin typeface="Arial" panose="020B0604020202020204" pitchFamily="34" charset="0"/>
              <a:cs typeface="Arial" panose="020B0604020202020204" pitchFamily="34" charset="0"/>
            </a:endParaRPr>
          </a:p>
          <a:p>
            <a:pPr marL="34290" indent="0" algn="just">
              <a:lnSpc>
                <a:spcPct val="160000"/>
              </a:lnSpc>
              <a:buNone/>
            </a:pPr>
            <a:r>
              <a:rPr lang="en-GB" b="1" dirty="0">
                <a:latin typeface="Arial" panose="020B0604020202020204" pitchFamily="34" charset="0"/>
                <a:cs typeface="Arial" panose="020B0604020202020204" pitchFamily="34" charset="0"/>
              </a:rPr>
              <a:t>3. Time </a:t>
            </a:r>
            <a:r>
              <a:rPr lang="en-GB" b="1" dirty="0" smtClean="0">
                <a:latin typeface="Arial" panose="020B0604020202020204" pitchFamily="34" charset="0"/>
                <a:cs typeface="Arial" panose="020B0604020202020204" pitchFamily="34" charset="0"/>
              </a:rPr>
              <a:t>scope</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indicates the time frame which the research is going to cover. It is commonly stated for longitudinal studies</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21</a:t>
            </a:fld>
            <a:endParaRPr lang="en-US"/>
          </a:p>
        </p:txBody>
      </p:sp>
    </p:spTree>
    <p:extLst>
      <p:ext uri="{BB962C8B-B14F-4D97-AF65-F5344CB8AC3E}">
        <p14:creationId xmlns:p14="http://schemas.microsoft.com/office/powerpoint/2010/main" val="31000569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1.7 Significance of the study</a:t>
            </a:r>
            <a:r>
              <a:rPr lang="en-GB" b="1" dirty="0" smtClean="0">
                <a:latin typeface="Arial" panose="020B0604020202020204" pitchFamily="34" charset="0"/>
                <a:cs typeface="Arial" panose="020B0604020202020204" pitchFamily="34" charset="0"/>
              </a:rPr>
              <a:t>/ Problem </a:t>
            </a:r>
            <a:r>
              <a:rPr lang="en-GB" b="1" dirty="0">
                <a:latin typeface="Arial" panose="020B0604020202020204" pitchFamily="34" charset="0"/>
                <a:cs typeface="Arial" panose="020B0604020202020204" pitchFamily="34" charset="0"/>
              </a:rPr>
              <a:t>justification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indicates the usefulness of the study you intend to undertake i.e. who will make use of the research findings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who will benefit from the study and how.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22</a:t>
            </a:fld>
            <a:endParaRPr lang="en-US"/>
          </a:p>
        </p:txBody>
      </p:sp>
    </p:spTree>
    <p:extLst>
      <p:ext uri="{BB962C8B-B14F-4D97-AF65-F5344CB8AC3E}">
        <p14:creationId xmlns:p14="http://schemas.microsoft.com/office/powerpoint/2010/main" val="12301923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2.0 Literature Review</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involves a critical review of existing works on the variables.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Critical </a:t>
            </a:r>
            <a:r>
              <a:rPr lang="en-GB" dirty="0">
                <a:latin typeface="Arial" panose="020B0604020202020204" pitchFamily="34" charset="0"/>
                <a:cs typeface="Arial" panose="020B0604020202020204" pitchFamily="34" charset="0"/>
              </a:rPr>
              <a:t>means what has been done and what has been left out.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Literature </a:t>
            </a:r>
            <a:r>
              <a:rPr lang="en-GB" dirty="0">
                <a:latin typeface="Arial" panose="020B0604020202020204" pitchFamily="34" charset="0"/>
                <a:cs typeface="Arial" panose="020B0604020202020204" pitchFamily="34" charset="0"/>
              </a:rPr>
              <a:t>review answers the question “What have other researcher said about the variables and their relationships and what have they left out? What are the interrelationships among the variables?”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23</a:t>
            </a:fld>
            <a:endParaRPr lang="en-US"/>
          </a:p>
        </p:txBody>
      </p:sp>
    </p:spTree>
    <p:extLst>
      <p:ext uri="{BB962C8B-B14F-4D97-AF65-F5344CB8AC3E}">
        <p14:creationId xmlns:p14="http://schemas.microsoft.com/office/powerpoint/2010/main" val="2584876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en-GB" b="1" dirty="0">
                <a:latin typeface="Arial" panose="020B0604020202020204" pitchFamily="34" charset="0"/>
                <a:cs typeface="Arial" panose="020B0604020202020204" pitchFamily="34" charset="0"/>
              </a:rPr>
              <a:t>The importance of literature in scientific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457200" lvl="0" indent="-457200" algn="just">
              <a:lnSpc>
                <a:spcPct val="100000"/>
              </a:lnSpc>
              <a:buFont typeface="+mj-lt"/>
              <a:buAutoNum type="arabicPeriod"/>
            </a:pPr>
            <a:r>
              <a:rPr lang="en-GB" dirty="0" smtClean="0">
                <a:latin typeface="Arial" panose="020B0604020202020204" pitchFamily="34" charset="0"/>
                <a:cs typeface="Arial" panose="020B0604020202020204" pitchFamily="34" charset="0"/>
              </a:rPr>
              <a:t>To </a:t>
            </a:r>
            <a:r>
              <a:rPr lang="en-GB" dirty="0">
                <a:latin typeface="Arial" panose="020B0604020202020204" pitchFamily="34" charset="0"/>
                <a:cs typeface="Arial" panose="020B0604020202020204" pitchFamily="34" charset="0"/>
              </a:rPr>
              <a:t>point out what has been done about the problem and what is probably left out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pointing out the level of debate pertaining a particular issue</a:t>
            </a:r>
            <a:r>
              <a:rPr lang="en-GB" i="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a:pPr>
            <a:r>
              <a:rPr lang="en-GB" dirty="0">
                <a:latin typeface="Arial" panose="020B0604020202020204" pitchFamily="34" charset="0"/>
                <a:cs typeface="Arial" panose="020B0604020202020204" pitchFamily="34" charset="0"/>
              </a:rPr>
              <a:t>Identification of the experts on a particular topic</a:t>
            </a:r>
            <a:r>
              <a:rPr lang="en-GB" b="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a:pPr>
            <a:r>
              <a:rPr lang="en-GB" dirty="0">
                <a:latin typeface="Arial" panose="020B0604020202020204" pitchFamily="34" charset="0"/>
                <a:cs typeface="Arial" panose="020B0604020202020204" pitchFamily="34" charset="0"/>
              </a:rPr>
              <a:t>Helps the researcher to gain more knowledge on the area they are researching about and develop general explanations for observed variations in a behaviour or phenomenon. </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a:pPr>
            <a:r>
              <a:rPr lang="en-GB" dirty="0">
                <a:latin typeface="Arial" panose="020B0604020202020204" pitchFamily="34" charset="0"/>
                <a:cs typeface="Arial" panose="020B0604020202020204" pitchFamily="34" charset="0"/>
              </a:rPr>
              <a:t>Helps to justify the research problem through</a:t>
            </a:r>
            <a:r>
              <a:rPr lang="en-GB" b="1" i="1"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identification of key questions about a topic that need further research</a:t>
            </a:r>
            <a:r>
              <a:rPr lang="en-GB" b="1" i="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a:pPr>
            <a:r>
              <a:rPr lang="en-GB" dirty="0">
                <a:latin typeface="Arial" panose="020B0604020202020204" pitchFamily="34" charset="0"/>
                <a:cs typeface="Arial" panose="020B0604020202020204" pitchFamily="34" charset="0"/>
              </a:rPr>
              <a:t>Helps to define concepts and give their indicators and meanings. </a:t>
            </a:r>
            <a:endParaRPr lang="en-US" dirty="0">
              <a:latin typeface="Arial" panose="020B0604020202020204" pitchFamily="34" charset="0"/>
              <a:cs typeface="Arial" panose="020B0604020202020204" pitchFamily="34" charset="0"/>
            </a:endParaRPr>
          </a:p>
          <a:p>
            <a:pPr marL="0" lvl="0" indent="0" algn="just">
              <a:lnSpc>
                <a:spcPct val="100000"/>
              </a:lnSpc>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24</a:t>
            </a:fld>
            <a:endParaRPr lang="en-US"/>
          </a:p>
        </p:txBody>
      </p:sp>
    </p:spTree>
    <p:extLst>
      <p:ext uri="{BB962C8B-B14F-4D97-AF65-F5344CB8AC3E}">
        <p14:creationId xmlns:p14="http://schemas.microsoft.com/office/powerpoint/2010/main" val="42157211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en-GB" b="1" dirty="0">
                <a:latin typeface="Arial" panose="020B0604020202020204" pitchFamily="34" charset="0"/>
                <a:cs typeface="Arial" panose="020B0604020202020204" pitchFamily="34" charset="0"/>
              </a:rPr>
              <a:t>The importance of literature in scientific research</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3" y="2057400"/>
            <a:ext cx="7692061" cy="4038600"/>
          </a:xfrm>
        </p:spPr>
        <p:txBody>
          <a:bodyPr>
            <a:noAutofit/>
          </a:bodyPr>
          <a:lstStyle/>
          <a:p>
            <a:pPr marL="457200" lvl="0" indent="-457200" algn="just">
              <a:lnSpc>
                <a:spcPct val="100000"/>
              </a:lnSpc>
              <a:buFont typeface="+mj-lt"/>
              <a:buAutoNum type="arabicPeriod" startAt="6"/>
            </a:pPr>
            <a:r>
              <a:rPr lang="en-GB" dirty="0" smtClean="0">
                <a:latin typeface="Arial" panose="020B0604020202020204" pitchFamily="34" charset="0"/>
                <a:cs typeface="Arial" panose="020B0604020202020204" pitchFamily="34" charset="0"/>
              </a:rPr>
              <a:t>Literature </a:t>
            </a:r>
            <a:r>
              <a:rPr lang="en-GB" dirty="0">
                <a:latin typeface="Arial" panose="020B0604020202020204" pitchFamily="34" charset="0"/>
                <a:cs typeface="Arial" panose="020B0604020202020204" pitchFamily="34" charset="0"/>
              </a:rPr>
              <a:t>is practically useful in discussion of the researcher’s findings. </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startAt="6"/>
            </a:pPr>
            <a:r>
              <a:rPr lang="en-GB" dirty="0">
                <a:latin typeface="Arial" panose="020B0604020202020204" pitchFamily="34" charset="0"/>
                <a:cs typeface="Arial" panose="020B0604020202020204" pitchFamily="34" charset="0"/>
              </a:rPr>
              <a:t>It guides in questionnaire design by giving clues on the nature of issues to be raised when asking questions about given variables.</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startAt="6"/>
            </a:pPr>
            <a:r>
              <a:rPr lang="en-GB" dirty="0">
                <a:latin typeface="Arial" panose="020B0604020202020204" pitchFamily="34" charset="0"/>
                <a:cs typeface="Arial" panose="020B0604020202020204" pitchFamily="34" charset="0"/>
              </a:rPr>
              <a:t>It helps the researcher to </a:t>
            </a:r>
            <a:r>
              <a:rPr lang="en-GB" dirty="0" smtClean="0">
                <a:latin typeface="Arial" panose="020B0604020202020204" pitchFamily="34" charset="0"/>
                <a:cs typeface="Arial" panose="020B0604020202020204" pitchFamily="34" charset="0"/>
              </a:rPr>
              <a:t>familiarize </a:t>
            </a:r>
            <a:r>
              <a:rPr lang="en-GB" dirty="0">
                <a:latin typeface="Arial" panose="020B0604020202020204" pitchFamily="34" charset="0"/>
                <a:cs typeface="Arial" panose="020B0604020202020204" pitchFamily="34" charset="0"/>
              </a:rPr>
              <a:t>with the methodology, content and conclusions of others' research on the chosen issue, need or problem and to articulate the key research issues relevant to his/her issue, need or problem. </a:t>
            </a:r>
            <a:endParaRPr lang="en-US" dirty="0">
              <a:latin typeface="Arial" panose="020B0604020202020204" pitchFamily="34" charset="0"/>
              <a:cs typeface="Arial" panose="020B0604020202020204" pitchFamily="34" charset="0"/>
            </a:endParaRPr>
          </a:p>
          <a:p>
            <a:pPr marL="457200" lvl="0" indent="-457200" algn="just">
              <a:lnSpc>
                <a:spcPct val="100000"/>
              </a:lnSpc>
              <a:buFont typeface="+mj-lt"/>
              <a:buAutoNum type="arabicPeriod" startAt="6"/>
            </a:pPr>
            <a:r>
              <a:rPr lang="en-GB" dirty="0">
                <a:latin typeface="Arial" panose="020B0604020202020204" pitchFamily="34" charset="0"/>
                <a:cs typeface="Arial" panose="020B0604020202020204" pitchFamily="34" charset="0"/>
              </a:rPr>
              <a:t>It helps the researcher to familiarize </a:t>
            </a:r>
            <a:r>
              <a:rPr lang="en-GB" dirty="0" smtClean="0">
                <a:latin typeface="Arial" panose="020B0604020202020204" pitchFamily="34" charset="0"/>
                <a:cs typeface="Arial" panose="020B0604020202020204" pitchFamily="34" charset="0"/>
              </a:rPr>
              <a:t>with </a:t>
            </a:r>
            <a:r>
              <a:rPr lang="en-GB" dirty="0">
                <a:latin typeface="Arial" panose="020B0604020202020204" pitchFamily="34" charset="0"/>
                <a:cs typeface="Arial" panose="020B0604020202020204" pitchFamily="34" charset="0"/>
              </a:rPr>
              <a:t>potential successful responses to </a:t>
            </a:r>
            <a:r>
              <a:rPr lang="en-GB" dirty="0" smtClean="0">
                <a:latin typeface="Arial" panose="020B0604020202020204" pitchFamily="34" charset="0"/>
                <a:cs typeface="Arial" panose="020B0604020202020204" pitchFamily="34" charset="0"/>
              </a:rPr>
              <a:t>chosen </a:t>
            </a:r>
            <a:r>
              <a:rPr lang="en-GB" dirty="0">
                <a:latin typeface="Arial" panose="020B0604020202020204" pitchFamily="34" charset="0"/>
                <a:cs typeface="Arial" panose="020B0604020202020204" pitchFamily="34" charset="0"/>
              </a:rPr>
              <a:t>issue, need or problem which others have both attempted and evaluated for their effectiveness.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25</a:t>
            </a:fld>
            <a:endParaRPr lang="en-US"/>
          </a:p>
        </p:txBody>
      </p:sp>
    </p:spTree>
    <p:extLst>
      <p:ext uri="{BB962C8B-B14F-4D97-AF65-F5344CB8AC3E}">
        <p14:creationId xmlns:p14="http://schemas.microsoft.com/office/powerpoint/2010/main" val="25581118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954157"/>
          </a:xfrm>
        </p:spPr>
        <p:txBody>
          <a:bodyPr/>
          <a:lstStyle/>
          <a:p>
            <a:r>
              <a:rPr lang="en-GB" b="1" dirty="0">
                <a:latin typeface="Arial" panose="020B0604020202020204" pitchFamily="34" charset="0"/>
                <a:cs typeface="Arial" panose="020B0604020202020204" pitchFamily="34" charset="0"/>
              </a:rPr>
              <a:t>3.0 Methodology</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3" y="1563757"/>
            <a:ext cx="7692061" cy="4664765"/>
          </a:xfrm>
        </p:spPr>
        <p:txBody>
          <a:bodyPr>
            <a:normAutofit/>
          </a:bodyPr>
          <a:lstStyle/>
          <a:p>
            <a:pPr algn="just">
              <a:lnSpc>
                <a:spcPct val="11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section should describe area where the research will be done and reasons for choosing it, the design of the research, the population, sample size and sampling methods, how the data is going to be collected and analysed or how the hypothesis will be tested. </a:t>
            </a:r>
            <a:endParaRPr lang="en-GB" dirty="0" smtClean="0">
              <a:latin typeface="Arial" panose="020B0604020202020204" pitchFamily="34" charset="0"/>
              <a:cs typeface="Arial" panose="020B0604020202020204" pitchFamily="34" charset="0"/>
            </a:endParaRPr>
          </a:p>
          <a:p>
            <a:pPr algn="just">
              <a:lnSpc>
                <a:spcPct val="11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rationale for sampling methods proposed must be given. </a:t>
            </a:r>
            <a:endParaRPr lang="en-GB" dirty="0" smtClean="0">
              <a:latin typeface="Arial" panose="020B0604020202020204" pitchFamily="34" charset="0"/>
              <a:cs typeface="Arial" panose="020B0604020202020204" pitchFamily="34" charset="0"/>
            </a:endParaRPr>
          </a:p>
          <a:p>
            <a:pPr algn="just">
              <a:lnSpc>
                <a:spcPct val="11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instruments to be used are described and how their validity will be established. </a:t>
            </a:r>
            <a:endParaRPr lang="en-GB" dirty="0" smtClean="0">
              <a:latin typeface="Arial" panose="020B0604020202020204" pitchFamily="34" charset="0"/>
              <a:cs typeface="Arial" panose="020B0604020202020204" pitchFamily="34" charset="0"/>
            </a:endParaRPr>
          </a:p>
          <a:p>
            <a:pPr algn="just">
              <a:lnSpc>
                <a:spcPct val="110000"/>
              </a:lnSpc>
            </a:pPr>
            <a:r>
              <a:rPr lang="en-GB" dirty="0" smtClean="0">
                <a:latin typeface="Arial" panose="020B0604020202020204" pitchFamily="34" charset="0"/>
                <a:cs typeface="Arial" panose="020B0604020202020204" pitchFamily="34" charset="0"/>
              </a:rPr>
              <a:t>Reasons </a:t>
            </a:r>
            <a:r>
              <a:rPr lang="en-GB" dirty="0">
                <a:latin typeface="Arial" panose="020B0604020202020204" pitchFamily="34" charset="0"/>
                <a:cs typeface="Arial" panose="020B0604020202020204" pitchFamily="34" charset="0"/>
              </a:rPr>
              <a:t>for choosing data analysis methods to be used, how the analysis will be done and tentative interpretation of coefficients to be computed should also be given.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26</a:t>
            </a:fld>
            <a:endParaRPr lang="en-US"/>
          </a:p>
        </p:txBody>
      </p:sp>
    </p:spTree>
    <p:extLst>
      <p:ext uri="{BB962C8B-B14F-4D97-AF65-F5344CB8AC3E}">
        <p14:creationId xmlns:p14="http://schemas.microsoft.com/office/powerpoint/2010/main" val="14422705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3.0 Methodology</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numCol="2">
            <a:noAutofit/>
          </a:bodyPr>
          <a:lstStyle/>
          <a:p>
            <a:pPr marL="34290" indent="0" algn="just">
              <a:lnSpc>
                <a:spcPct val="100000"/>
              </a:lnSpc>
              <a:buNone/>
            </a:pPr>
            <a:r>
              <a:rPr lang="en-GB" dirty="0" smtClean="0">
                <a:latin typeface="Arial" panose="020B0604020202020204" pitchFamily="34" charset="0"/>
                <a:cs typeface="Arial" panose="020B0604020202020204" pitchFamily="34" charset="0"/>
              </a:rPr>
              <a:t>Generally </a:t>
            </a:r>
            <a:r>
              <a:rPr lang="en-GB" dirty="0">
                <a:latin typeface="Arial" panose="020B0604020202020204" pitchFamily="34" charset="0"/>
                <a:cs typeface="Arial" panose="020B0604020202020204" pitchFamily="34" charset="0"/>
              </a:rPr>
              <a:t>this section covers;</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a) Research type, strategy and design</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b) Survey population</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c) Sampling design/methods</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d) Sample size</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e) Sampling procedure</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f) Sources of data</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g) Methods of data collection</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h</a:t>
            </a:r>
            <a:r>
              <a:rPr lang="en-GB" dirty="0">
                <a:latin typeface="Arial" panose="020B0604020202020204" pitchFamily="34" charset="0"/>
                <a:cs typeface="Arial" panose="020B0604020202020204" pitchFamily="34" charset="0"/>
              </a:rPr>
              <a:t>) Tools of data collection</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Data collection procedure</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dirty="0" smtClean="0">
                <a:latin typeface="Arial" panose="020B0604020202020204" pitchFamily="34" charset="0"/>
                <a:cs typeface="Arial" panose="020B0604020202020204" pitchFamily="34" charset="0"/>
              </a:rPr>
              <a:t> j</a:t>
            </a:r>
            <a:r>
              <a:rPr lang="en-GB" dirty="0">
                <a:latin typeface="Arial" panose="020B0604020202020204" pitchFamily="34" charset="0"/>
                <a:cs typeface="Arial" panose="020B0604020202020204" pitchFamily="34" charset="0"/>
              </a:rPr>
              <a:t>) Data analysis </a:t>
            </a:r>
            <a:endParaRPr lang="en-GB" dirty="0" smtClean="0">
              <a:latin typeface="Arial" panose="020B0604020202020204" pitchFamily="34" charset="0"/>
              <a:cs typeface="Arial" panose="020B0604020202020204" pitchFamily="34" charset="0"/>
            </a:endParaRPr>
          </a:p>
          <a:p>
            <a:pPr marL="34290" indent="0" algn="just">
              <a:lnSpc>
                <a:spcPct val="100000"/>
              </a:lnSpc>
              <a:buNone/>
            </a:pPr>
            <a:r>
              <a:rPr lang="en-GB" dirty="0" smtClean="0">
                <a:latin typeface="Arial" panose="020B0604020202020204" pitchFamily="34" charset="0"/>
                <a:cs typeface="Arial" panose="020B0604020202020204" pitchFamily="34" charset="0"/>
              </a:rPr>
              <a:t>k</a:t>
            </a:r>
            <a:r>
              <a:rPr lang="en-GB" dirty="0">
                <a:latin typeface="Arial" panose="020B0604020202020204" pitchFamily="34" charset="0"/>
                <a:cs typeface="Arial" panose="020B0604020202020204" pitchFamily="34" charset="0"/>
              </a:rPr>
              <a:t>) Data presentation </a:t>
            </a:r>
            <a:endParaRPr lang="en-GB" dirty="0">
              <a:latin typeface="Arial" panose="020B0604020202020204" pitchFamily="34" charset="0"/>
              <a:cs typeface="Arial" panose="020B0604020202020204" pitchFamily="34" charset="0"/>
            </a:endParaRPr>
          </a:p>
          <a:p>
            <a:pPr marL="34290" indent="0" algn="just">
              <a:lnSpc>
                <a:spcPct val="100000"/>
              </a:lnSpc>
              <a:buNone/>
            </a:pPr>
            <a:endParaRPr lang="en-GB" dirty="0" err="1">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27</a:t>
            </a:fld>
            <a:endParaRPr lang="en-US"/>
          </a:p>
        </p:txBody>
      </p:sp>
    </p:spTree>
    <p:extLst>
      <p:ext uri="{BB962C8B-B14F-4D97-AF65-F5344CB8AC3E}">
        <p14:creationId xmlns:p14="http://schemas.microsoft.com/office/powerpoint/2010/main" val="42235146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1007165"/>
          </a:xfrm>
        </p:spPr>
        <p:txBody>
          <a:bodyPr/>
          <a:lstStyle/>
          <a:p>
            <a:r>
              <a:rPr lang="en-GB" b="1" dirty="0">
                <a:latin typeface="Arial" panose="020B0604020202020204" pitchFamily="34" charset="0"/>
                <a:cs typeface="Arial" panose="020B0604020202020204" pitchFamily="34" charset="0"/>
              </a:rPr>
              <a:t>4.0 Time schedule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7251" y="1616765"/>
            <a:ext cx="7404653" cy="4479235"/>
          </a:xfrm>
        </p:spPr>
        <p:txBody>
          <a:bodyPr>
            <a:normAutofit/>
          </a:bodyPr>
          <a:lstStyle/>
          <a:p>
            <a:pPr algn="just">
              <a:lnSpc>
                <a:spcPct val="15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indicates roughly how long the research will take. A </a:t>
            </a:r>
            <a:r>
              <a:rPr lang="en-GB" dirty="0" smtClean="0">
                <a:latin typeface="Arial" panose="020B0604020202020204" pitchFamily="34" charset="0"/>
                <a:cs typeface="Arial" panose="020B0604020202020204" pitchFamily="34" charset="0"/>
              </a:rPr>
              <a:t>chart </a:t>
            </a:r>
            <a:r>
              <a:rPr lang="en-GB" dirty="0">
                <a:latin typeface="Arial" panose="020B0604020202020204" pitchFamily="34" charset="0"/>
                <a:cs typeface="Arial" panose="020B0604020202020204" pitchFamily="34" charset="0"/>
              </a:rPr>
              <a:t>is used to indicate which activities and how long each activity should take.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shows time for doing the research from the proposal write-up, data collection and analysis, report writing and submission of the final report.</a:t>
            </a:r>
            <a:endParaRPr lang="en-US" dirty="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time frame should be realistic, allowing some flexibility to cater for emergencies that may delay accomplishment of the research.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28</a:t>
            </a:fld>
            <a:endParaRPr lang="en-US"/>
          </a:p>
        </p:txBody>
      </p:sp>
    </p:spTree>
    <p:extLst>
      <p:ext uri="{BB962C8B-B14F-4D97-AF65-F5344CB8AC3E}">
        <p14:creationId xmlns:p14="http://schemas.microsoft.com/office/powerpoint/2010/main" val="964196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5.0 Budget</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indicates the financial requirements for the </a:t>
            </a:r>
            <a:r>
              <a:rPr lang="en-GB" dirty="0" smtClean="0">
                <a:latin typeface="Arial" panose="020B0604020202020204" pitchFamily="34" charset="0"/>
                <a:cs typeface="Arial" panose="020B0604020202020204" pitchFamily="34" charset="0"/>
              </a:rPr>
              <a:t>research.</a:t>
            </a:r>
          </a:p>
          <a:p>
            <a:pPr algn="just">
              <a:lnSpc>
                <a:spcPct val="150000"/>
              </a:lnSpc>
            </a:pPr>
            <a:r>
              <a:rPr lang="en-GB" dirty="0" smtClean="0">
                <a:latin typeface="Arial" panose="020B0604020202020204" pitchFamily="34" charset="0"/>
                <a:cs typeface="Arial" panose="020B0604020202020204" pitchFamily="34" charset="0"/>
              </a:rPr>
              <a:t>Preparing </a:t>
            </a:r>
            <a:r>
              <a:rPr lang="en-GB" dirty="0">
                <a:latin typeface="Arial" panose="020B0604020202020204" pitchFamily="34" charset="0"/>
                <a:cs typeface="Arial" panose="020B0604020202020204" pitchFamily="34" charset="0"/>
              </a:rPr>
              <a:t>a working guide with time and budget estimates gives details about the funding, costing and timing of various steps of the research project</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The cost of the project is to be estimated in terms of total duration of the project and facilities needed.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29</a:t>
            </a:fld>
            <a:endParaRPr lang="en-US"/>
          </a:p>
        </p:txBody>
      </p:sp>
    </p:spTree>
    <p:extLst>
      <p:ext uri="{BB962C8B-B14F-4D97-AF65-F5344CB8AC3E}">
        <p14:creationId xmlns:p14="http://schemas.microsoft.com/office/powerpoint/2010/main" val="38371637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427" y="344557"/>
            <a:ext cx="7406640" cy="901148"/>
          </a:xfrm>
        </p:spPr>
        <p:txBody>
          <a:bodyPr/>
          <a:lstStyle/>
          <a:p>
            <a:r>
              <a:rPr lang="en-GB" b="1" dirty="0">
                <a:latin typeface="Arial" panose="020B0604020202020204" pitchFamily="34" charset="0"/>
                <a:cs typeface="Arial" panose="020B0604020202020204" pitchFamily="34" charset="0"/>
              </a:rPr>
              <a:t>References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3826" y="1245705"/>
            <a:ext cx="8189843" cy="4850296"/>
          </a:xfrm>
        </p:spPr>
        <p:txBody>
          <a:bodyPr>
            <a:noAutofit/>
          </a:bodyPr>
          <a:lstStyle/>
          <a:p>
            <a:pPr algn="just">
              <a:lnSpc>
                <a:spcPct val="15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is the list of all the sources of literature cited in the work, presented in alphabetical order by the surnames of the author(s).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lgn="just">
              <a:lnSpc>
                <a:spcPct val="150000"/>
              </a:lnSpc>
            </a:pPr>
            <a:r>
              <a:rPr lang="en-GB" b="1" i="1" dirty="0" smtClean="0">
                <a:latin typeface="Arial" panose="020B0604020202020204" pitchFamily="34" charset="0"/>
                <a:cs typeface="Arial" panose="020B0604020202020204" pitchFamily="34" charset="0"/>
              </a:rPr>
              <a:t>General </a:t>
            </a:r>
            <a:r>
              <a:rPr lang="en-GB" b="1" i="1" dirty="0">
                <a:latin typeface="Arial" panose="020B0604020202020204" pitchFamily="34" charset="0"/>
                <a:cs typeface="Arial" panose="020B0604020202020204" pitchFamily="34" charset="0"/>
              </a:rPr>
              <a:t>principles of Writing a Reference list </a:t>
            </a:r>
            <a:endParaRPr lang="en-US" b="1" i="1" dirty="0">
              <a:latin typeface="Arial" panose="020B0604020202020204" pitchFamily="34" charset="0"/>
              <a:cs typeface="Arial" panose="020B0604020202020204" pitchFamily="34" charset="0"/>
            </a:endParaRPr>
          </a:p>
          <a:p>
            <a:pPr lvl="0" algn="just">
              <a:lnSpc>
                <a:spcPct val="150000"/>
              </a:lnSpc>
            </a:pPr>
            <a:r>
              <a:rPr lang="en-GB" dirty="0">
                <a:latin typeface="Arial" panose="020B0604020202020204" pitchFamily="34" charset="0"/>
                <a:cs typeface="Arial" panose="020B0604020202020204" pitchFamily="34" charset="0"/>
              </a:rPr>
              <a:t>the reference list should begin on a new page</a:t>
            </a:r>
            <a:endParaRPr lang="en-US" dirty="0">
              <a:latin typeface="Arial" panose="020B0604020202020204" pitchFamily="34" charset="0"/>
              <a:cs typeface="Arial" panose="020B0604020202020204" pitchFamily="34" charset="0"/>
            </a:endParaRPr>
          </a:p>
          <a:p>
            <a:pPr lvl="0" algn="just">
              <a:lnSpc>
                <a:spcPct val="150000"/>
              </a:lnSpc>
            </a:pPr>
            <a:r>
              <a:rPr lang="en-GB" dirty="0">
                <a:latin typeface="Arial" panose="020B0604020202020204" pitchFamily="34" charset="0"/>
                <a:cs typeface="Arial" panose="020B0604020202020204" pitchFamily="34" charset="0"/>
              </a:rPr>
              <a:t>the title of the reference list should be ‘References’ and should be centred on the page</a:t>
            </a:r>
            <a:endParaRPr lang="en-US" dirty="0">
              <a:latin typeface="Arial" panose="020B0604020202020204" pitchFamily="34" charset="0"/>
              <a:cs typeface="Arial" panose="020B0604020202020204" pitchFamily="34" charset="0"/>
            </a:endParaRPr>
          </a:p>
          <a:p>
            <a:pPr lvl="0" algn="just">
              <a:lnSpc>
                <a:spcPct val="150000"/>
              </a:lnSpc>
            </a:pPr>
            <a:r>
              <a:rPr lang="en-GB" dirty="0">
                <a:latin typeface="Arial" panose="020B0604020202020204" pitchFamily="34" charset="0"/>
                <a:cs typeface="Arial" panose="020B0604020202020204" pitchFamily="34" charset="0"/>
              </a:rPr>
              <a:t>the reference list should be </a:t>
            </a:r>
            <a:r>
              <a:rPr lang="en-GB" b="1" dirty="0">
                <a:latin typeface="Arial" panose="020B0604020202020204" pitchFamily="34" charset="0"/>
                <a:cs typeface="Arial" panose="020B0604020202020204" pitchFamily="34" charset="0"/>
              </a:rPr>
              <a:t>double-spaced</a:t>
            </a:r>
            <a:r>
              <a:rPr lang="en-GB" dirty="0">
                <a:latin typeface="Arial" panose="020B0604020202020204" pitchFamily="34" charset="0"/>
                <a:cs typeface="Arial" panose="020B0604020202020204" pitchFamily="34" charset="0"/>
              </a:rPr>
              <a:t> and have a </a:t>
            </a:r>
            <a:r>
              <a:rPr lang="en-GB" b="1" dirty="0">
                <a:latin typeface="Arial" panose="020B0604020202020204" pitchFamily="34" charset="0"/>
                <a:cs typeface="Arial" panose="020B0604020202020204" pitchFamily="34" charset="0"/>
              </a:rPr>
              <a:t>hanging indent</a:t>
            </a:r>
            <a:endParaRPr lang="en-US" dirty="0">
              <a:latin typeface="Arial" panose="020B0604020202020204" pitchFamily="34" charset="0"/>
              <a:cs typeface="Arial" panose="020B0604020202020204" pitchFamily="34" charset="0"/>
            </a:endParaRPr>
          </a:p>
          <a:p>
            <a:pPr marL="34290" lvl="0" indent="0" algn="just">
              <a:lnSpc>
                <a:spcPct val="150000"/>
              </a:lnSpc>
              <a:buNone/>
            </a:pPr>
            <a:endParaRPr lang="en-US" dirty="0">
              <a:latin typeface="Arial" panose="020B0604020202020204" pitchFamily="34" charset="0"/>
              <a:cs typeface="Arial" panose="020B0604020202020204" pitchFamily="34" charset="0"/>
            </a:endParaRPr>
          </a:p>
          <a:p>
            <a:pPr marL="34290" lvl="0" indent="0" algn="just">
              <a:lnSpc>
                <a:spcPct val="150000"/>
              </a:lnSpc>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30</a:t>
            </a:fld>
            <a:endParaRPr lang="en-US"/>
          </a:p>
        </p:txBody>
      </p:sp>
    </p:spTree>
    <p:extLst>
      <p:ext uri="{BB962C8B-B14F-4D97-AF65-F5344CB8AC3E}">
        <p14:creationId xmlns:p14="http://schemas.microsoft.com/office/powerpoint/2010/main" val="6872415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427" y="344557"/>
            <a:ext cx="7406640" cy="901148"/>
          </a:xfrm>
        </p:spPr>
        <p:txBody>
          <a:bodyPr/>
          <a:lstStyle/>
          <a:p>
            <a:r>
              <a:rPr lang="en-GB" b="1" dirty="0">
                <a:latin typeface="Arial" panose="020B0604020202020204" pitchFamily="34" charset="0"/>
                <a:cs typeface="Arial" panose="020B0604020202020204" pitchFamily="34" charset="0"/>
              </a:rPr>
              <a:t>References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3825" y="1152940"/>
            <a:ext cx="8189843" cy="4850296"/>
          </a:xfrm>
        </p:spPr>
        <p:txBody>
          <a:bodyPr>
            <a:noAutofit/>
          </a:bodyPr>
          <a:lstStyle/>
          <a:p>
            <a:pPr lvl="0" algn="just">
              <a:lnSpc>
                <a:spcPct val="150000"/>
              </a:lnSpc>
            </a:pPr>
            <a:r>
              <a:rPr lang="en-GB" sz="1900" dirty="0" smtClean="0">
                <a:latin typeface="Arial" panose="020B0604020202020204" pitchFamily="34" charset="0"/>
                <a:cs typeface="Arial" panose="020B0604020202020204" pitchFamily="34" charset="0"/>
              </a:rPr>
              <a:t>all </a:t>
            </a:r>
            <a:r>
              <a:rPr lang="en-GB" sz="1900" dirty="0">
                <a:latin typeface="Arial" panose="020B0604020202020204" pitchFamily="34" charset="0"/>
                <a:cs typeface="Arial" panose="020B0604020202020204" pitchFamily="34" charset="0"/>
              </a:rPr>
              <a:t>references in the reference list must be cited in the text</a:t>
            </a:r>
            <a:endParaRPr lang="en-US" sz="1900" dirty="0">
              <a:latin typeface="Arial" panose="020B0604020202020204" pitchFamily="34" charset="0"/>
              <a:cs typeface="Arial" panose="020B0604020202020204" pitchFamily="34" charset="0"/>
            </a:endParaRPr>
          </a:p>
          <a:p>
            <a:pPr lvl="0" algn="just">
              <a:lnSpc>
                <a:spcPct val="150000"/>
              </a:lnSpc>
            </a:pPr>
            <a:r>
              <a:rPr lang="en-GB" sz="1900" dirty="0">
                <a:latin typeface="Arial" panose="020B0604020202020204" pitchFamily="34" charset="0"/>
                <a:cs typeface="Arial" panose="020B0604020202020204" pitchFamily="34" charset="0"/>
              </a:rPr>
              <a:t>all references cited in text must be included in the reference list. </a:t>
            </a:r>
            <a:r>
              <a:rPr lang="en-US" sz="1900" dirty="0" smtClean="0">
                <a:latin typeface="Arial" panose="020B0604020202020204" pitchFamily="34" charset="0"/>
                <a:cs typeface="Arial" panose="020B0604020202020204" pitchFamily="34" charset="0"/>
              </a:rPr>
              <a:t> </a:t>
            </a:r>
            <a:endParaRPr lang="en-US" sz="1900" dirty="0">
              <a:latin typeface="Arial" panose="020B0604020202020204" pitchFamily="34" charset="0"/>
              <a:cs typeface="Arial" panose="020B0604020202020204" pitchFamily="34" charset="0"/>
            </a:endParaRPr>
          </a:p>
          <a:p>
            <a:pPr lvl="0" algn="just">
              <a:lnSpc>
                <a:spcPct val="150000"/>
              </a:lnSpc>
            </a:pPr>
            <a:r>
              <a:rPr lang="en-GB" sz="1900" dirty="0">
                <a:latin typeface="Arial" panose="020B0604020202020204" pitchFamily="34" charset="0"/>
                <a:cs typeface="Arial" panose="020B0604020202020204" pitchFamily="34" charset="0"/>
              </a:rPr>
              <a:t>references are listed in alphabetical order by author surname/family name</a:t>
            </a:r>
            <a:endParaRPr lang="en-US" sz="1900" dirty="0">
              <a:latin typeface="Arial" panose="020B0604020202020204" pitchFamily="34" charset="0"/>
              <a:cs typeface="Arial" panose="020B0604020202020204" pitchFamily="34" charset="0"/>
            </a:endParaRPr>
          </a:p>
          <a:p>
            <a:pPr lvl="0" algn="just">
              <a:lnSpc>
                <a:spcPct val="150000"/>
              </a:lnSpc>
            </a:pPr>
            <a:r>
              <a:rPr lang="en-GB" sz="1900" dirty="0">
                <a:latin typeface="Arial" panose="020B0604020202020204" pitchFamily="34" charset="0"/>
                <a:cs typeface="Arial" panose="020B0604020202020204" pitchFamily="34" charset="0"/>
              </a:rPr>
              <a:t>the author names for each reference are given in the order they appear in the source</a:t>
            </a:r>
            <a:endParaRPr lang="en-US" sz="1900" dirty="0">
              <a:latin typeface="Arial" panose="020B0604020202020204" pitchFamily="34" charset="0"/>
              <a:cs typeface="Arial" panose="020B0604020202020204" pitchFamily="34" charset="0"/>
            </a:endParaRPr>
          </a:p>
          <a:p>
            <a:pPr lvl="0" algn="just">
              <a:lnSpc>
                <a:spcPct val="150000"/>
              </a:lnSpc>
            </a:pPr>
            <a:r>
              <a:rPr lang="en-GB" sz="1900" dirty="0">
                <a:latin typeface="Arial" panose="020B0604020202020204" pitchFamily="34" charset="0"/>
                <a:cs typeface="Arial" panose="020B0604020202020204" pitchFamily="34" charset="0"/>
              </a:rPr>
              <a:t>where there are two articles with the same authors and date, the references are ordered alphabetically by article title and a suffix (i.e., </a:t>
            </a:r>
            <a:r>
              <a:rPr lang="en-GB" sz="1900" dirty="0" err="1">
                <a:latin typeface="Arial" panose="020B0604020202020204" pitchFamily="34" charset="0"/>
                <a:cs typeface="Arial" panose="020B0604020202020204" pitchFamily="34" charset="0"/>
              </a:rPr>
              <a:t>a,b,c</a:t>
            </a:r>
            <a:r>
              <a:rPr lang="en-GB" sz="1900" dirty="0">
                <a:latin typeface="Arial" panose="020B0604020202020204" pitchFamily="34" charset="0"/>
                <a:cs typeface="Arial" panose="020B0604020202020204" pitchFamily="34" charset="0"/>
              </a:rPr>
              <a:t>) is added to the date</a:t>
            </a:r>
            <a:endParaRPr lang="en-US" sz="1900" dirty="0">
              <a:latin typeface="Arial" panose="020B0604020202020204" pitchFamily="34" charset="0"/>
              <a:cs typeface="Arial" panose="020B0604020202020204" pitchFamily="34" charset="0"/>
            </a:endParaRPr>
          </a:p>
          <a:p>
            <a:pPr lvl="0" algn="just">
              <a:lnSpc>
                <a:spcPct val="150000"/>
              </a:lnSpc>
            </a:pPr>
            <a:r>
              <a:rPr lang="en-GB" sz="1900" dirty="0">
                <a:latin typeface="Arial" panose="020B0604020202020204" pitchFamily="34" charset="0"/>
                <a:cs typeface="Arial" panose="020B0604020202020204" pitchFamily="34" charset="0"/>
              </a:rPr>
              <a:t>organisation names should be written in full unless they are obviously </a:t>
            </a:r>
            <a:r>
              <a:rPr lang="en-GB" sz="1900" dirty="0" smtClean="0">
                <a:latin typeface="Arial" panose="020B0604020202020204" pitchFamily="34" charset="0"/>
                <a:cs typeface="Arial" panose="020B0604020202020204" pitchFamily="34" charset="0"/>
              </a:rPr>
              <a:t>recognisable</a:t>
            </a:r>
            <a:endParaRPr lang="en-US" sz="19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31</a:t>
            </a:fld>
            <a:endParaRPr lang="en-US"/>
          </a:p>
        </p:txBody>
      </p:sp>
    </p:spTree>
    <p:extLst>
      <p:ext uri="{BB962C8B-B14F-4D97-AF65-F5344CB8AC3E}">
        <p14:creationId xmlns:p14="http://schemas.microsoft.com/office/powerpoint/2010/main" val="3699573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Appendices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GB" dirty="0" smtClean="0">
                <a:latin typeface="Arial" panose="020B0604020202020204" pitchFamily="34" charset="0"/>
                <a:cs typeface="Arial" panose="020B0604020202020204" pitchFamily="34" charset="0"/>
              </a:rPr>
              <a:t>These </a:t>
            </a:r>
            <a:r>
              <a:rPr lang="en-GB" dirty="0">
                <a:latin typeface="Arial" panose="020B0604020202020204" pitchFamily="34" charset="0"/>
                <a:cs typeface="Arial" panose="020B0604020202020204" pitchFamily="34" charset="0"/>
              </a:rPr>
              <a:t>are all the other attachments that the researcher may with to provide as additional evidence or for clarity.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may be maps, Reports, etc.</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32</a:t>
            </a:fld>
            <a:endParaRPr lang="en-US"/>
          </a:p>
        </p:txBody>
      </p:sp>
    </p:spTree>
    <p:extLst>
      <p:ext uri="{BB962C8B-B14F-4D97-AF65-F5344CB8AC3E}">
        <p14:creationId xmlns:p14="http://schemas.microsoft.com/office/powerpoint/2010/main" val="13339729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214301">
            <a:off x="1122294" y="2570921"/>
            <a:ext cx="7406640" cy="1356360"/>
          </a:xfrm>
        </p:spPr>
        <p:txBody>
          <a:bodyPr>
            <a:normAutofit fontScale="90000"/>
          </a:bodyPr>
          <a:lstStyle/>
          <a:p>
            <a:r>
              <a:rPr lang="en-US" sz="8800" dirty="0" smtClean="0">
                <a:latin typeface="Arial" panose="020B0604020202020204" pitchFamily="34" charset="0"/>
                <a:cs typeface="Arial" panose="020B0604020202020204" pitchFamily="34" charset="0"/>
              </a:rPr>
              <a:t>End of part one</a:t>
            </a:r>
            <a:endParaRPr lang="en-US" sz="8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33</a:t>
            </a:fld>
            <a:endParaRPr lang="en-US"/>
          </a:p>
        </p:txBody>
      </p:sp>
    </p:spTree>
    <p:extLst>
      <p:ext uri="{BB962C8B-B14F-4D97-AF65-F5344CB8AC3E}">
        <p14:creationId xmlns:p14="http://schemas.microsoft.com/office/powerpoint/2010/main" val="9118892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lstStyle/>
          <a:p>
            <a:pPr>
              <a:lnSpc>
                <a:spcPct val="150000"/>
              </a:lnSpc>
              <a:buFont typeface="Wingdings" panose="05000000000000000000" pitchFamily="2" charset="2"/>
              <a:buChar char="q"/>
            </a:pPr>
            <a:r>
              <a:rPr lang="en-GB" b="1" dirty="0" smtClean="0">
                <a:latin typeface="Arial" panose="020B0604020202020204" pitchFamily="34" charset="0"/>
                <a:cs typeface="Arial" panose="020B0604020202020204" pitchFamily="34" charset="0"/>
              </a:rPr>
              <a:t>Research Report Writing</a:t>
            </a:r>
          </a:p>
          <a:p>
            <a:pPr>
              <a:lnSpc>
                <a:spcPct val="150000"/>
              </a:lnSpc>
              <a:buFont typeface="Wingdings" panose="05000000000000000000" pitchFamily="2" charset="2"/>
              <a:buChar char="q"/>
            </a:pPr>
            <a:r>
              <a:rPr lang="en-GB" b="1" dirty="0" smtClean="0">
                <a:latin typeface="Arial" panose="020B0604020202020204" pitchFamily="34" charset="0"/>
                <a:cs typeface="Arial" panose="020B0604020202020204" pitchFamily="34" charset="0"/>
              </a:rPr>
              <a:t>Preliminary Pages</a:t>
            </a:r>
          </a:p>
          <a:p>
            <a:pPr>
              <a:lnSpc>
                <a:spcPct val="150000"/>
              </a:lnSpc>
              <a:buFont typeface="Wingdings" panose="05000000000000000000" pitchFamily="2" charset="2"/>
              <a:buChar char="q"/>
            </a:pPr>
            <a:r>
              <a:rPr lang="en-GB" b="1" dirty="0" smtClean="0">
                <a:latin typeface="Arial" panose="020B0604020202020204" pitchFamily="34" charset="0"/>
                <a:cs typeface="Arial" panose="020B0604020202020204" pitchFamily="34" charset="0"/>
              </a:rPr>
              <a:t>The Main Report</a:t>
            </a:r>
          </a:p>
          <a:p>
            <a:pPr>
              <a:lnSpc>
                <a:spcPct val="150000"/>
              </a:lnSpc>
              <a:buFont typeface="Wingdings" panose="05000000000000000000" pitchFamily="2" charset="2"/>
              <a:buChar char="q"/>
            </a:pPr>
            <a:r>
              <a:rPr lang="en-US" b="1" dirty="0" smtClean="0">
                <a:latin typeface="Arial" panose="020B0604020202020204" pitchFamily="34" charset="0"/>
                <a:cs typeface="Arial" panose="020B0604020202020204" pitchFamily="34" charset="0"/>
              </a:rPr>
              <a:t>Disseminating Research Findings</a:t>
            </a:r>
            <a:endParaRPr lang="en-US" dirty="0"/>
          </a:p>
        </p:txBody>
      </p:sp>
      <p:sp>
        <p:nvSpPr>
          <p:cNvPr id="4" name="Slide Number Placeholder 3"/>
          <p:cNvSpPr>
            <a:spLocks noGrp="1"/>
          </p:cNvSpPr>
          <p:nvPr>
            <p:ph type="sldNum" sz="quarter" idx="12"/>
          </p:nvPr>
        </p:nvSpPr>
        <p:spPr/>
        <p:txBody>
          <a:bodyPr/>
          <a:lstStyle/>
          <a:p>
            <a:fld id="{69EAC52C-712D-4164-A815-CAFA94CC2C8E}" type="slidenum">
              <a:rPr lang="en-US" smtClean="0"/>
              <a:t>34</a:t>
            </a:fld>
            <a:endParaRPr lang="en-US"/>
          </a:p>
        </p:txBody>
      </p:sp>
    </p:spTree>
    <p:extLst>
      <p:ext uri="{BB962C8B-B14F-4D97-AF65-F5344CB8AC3E}">
        <p14:creationId xmlns:p14="http://schemas.microsoft.com/office/powerpoint/2010/main" val="11338194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fracture"/>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605" y="424070"/>
            <a:ext cx="7707299" cy="848139"/>
          </a:xfrm>
        </p:spPr>
        <p:txBody>
          <a:bodyPr>
            <a:normAutofit/>
          </a:bodyPr>
          <a:lstStyle/>
          <a:p>
            <a:r>
              <a:rPr lang="en-GB" b="1" dirty="0">
                <a:latin typeface="Arial" panose="020B0604020202020204" pitchFamily="34" charset="0"/>
                <a:cs typeface="Arial" panose="020B0604020202020204" pitchFamily="34" charset="0"/>
              </a:rPr>
              <a:t>RESEARCH REPORT WRITING</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54605" y="1378226"/>
            <a:ext cx="7707299" cy="4717774"/>
          </a:xfrm>
        </p:spPr>
        <p:txBody>
          <a:bodyPr>
            <a:normAutofit fontScale="92500" lnSpcReduction="20000"/>
          </a:bodyPr>
          <a:lstStyle/>
          <a:p>
            <a:pPr algn="just">
              <a:lnSpc>
                <a:spcPct val="150000"/>
              </a:lnSpc>
            </a:pPr>
            <a:r>
              <a:rPr lang="en-GB" dirty="0" smtClean="0">
                <a:latin typeface="Arial" panose="020B0604020202020204" pitchFamily="34" charset="0"/>
                <a:cs typeface="Arial" panose="020B0604020202020204" pitchFamily="34" charset="0"/>
              </a:rPr>
              <a:t>Report </a:t>
            </a:r>
            <a:r>
              <a:rPr lang="en-GB" dirty="0">
                <a:latin typeface="Arial" panose="020B0604020202020204" pitchFamily="34" charset="0"/>
                <a:cs typeface="Arial" panose="020B0604020202020204" pitchFamily="34" charset="0"/>
              </a:rPr>
              <a:t>writing is a major part of the research process. The purpose of a research report is communication in which the researcher informs readers of what he/she did and found</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b="1" dirty="0">
                <a:latin typeface="Arial" panose="020B0604020202020204" pitchFamily="34" charset="0"/>
                <a:cs typeface="Arial" panose="020B0604020202020204" pitchFamily="34" charset="0"/>
              </a:rPr>
              <a:t>Why write a report</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dirty="0">
                <a:latin typeface="Arial" panose="020B0604020202020204" pitchFamily="34" charset="0"/>
                <a:cs typeface="Arial" panose="020B0604020202020204" pitchFamily="34" charset="0"/>
              </a:rPr>
              <a:t>a) Acquaint the reader with the problem that has been researched and explain its implications.</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dirty="0">
                <a:latin typeface="Arial" panose="020B0604020202020204" pitchFamily="34" charset="0"/>
                <a:cs typeface="Arial" panose="020B0604020202020204" pitchFamily="34" charset="0"/>
              </a:rPr>
              <a:t>b) Present data fully and adequately.</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dirty="0">
                <a:latin typeface="Arial" panose="020B0604020202020204" pitchFamily="34" charset="0"/>
                <a:cs typeface="Arial" panose="020B0604020202020204" pitchFamily="34" charset="0"/>
              </a:rPr>
              <a:t>c) Interpret data for readers.</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dirty="0">
                <a:latin typeface="Arial" panose="020B0604020202020204" pitchFamily="34" charset="0"/>
                <a:cs typeface="Arial" panose="020B0604020202020204" pitchFamily="34" charset="0"/>
              </a:rPr>
              <a:t>d) Demonstrate exactly how data revolve around the problem.</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dirty="0">
                <a:latin typeface="Arial" panose="020B0604020202020204" pitchFamily="34" charset="0"/>
                <a:cs typeface="Arial" panose="020B0604020202020204" pitchFamily="34" charset="0"/>
              </a:rPr>
              <a:t>e) Show relationships in the variables.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35</a:t>
            </a:fld>
            <a:endParaRPr lang="en-US"/>
          </a:p>
        </p:txBody>
      </p:sp>
    </p:spTree>
    <p:extLst>
      <p:ext uri="{BB962C8B-B14F-4D97-AF65-F5344CB8AC3E}">
        <p14:creationId xmlns:p14="http://schemas.microsoft.com/office/powerpoint/2010/main" val="7811496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Characteristics of good report writing</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7251" y="2057400"/>
            <a:ext cx="7404653" cy="4316896"/>
          </a:xfrm>
        </p:spPr>
        <p:txBody>
          <a:bodyPr>
            <a:normAutofit/>
          </a:bodyPr>
          <a:lstStyle/>
          <a:p>
            <a:pPr lvl="1" algn="just">
              <a:lnSpc>
                <a:spcPct val="100000"/>
              </a:lnSpc>
            </a:pPr>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should be written in simple language.</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err="1">
                <a:latin typeface="Arial" panose="020B0604020202020204" pitchFamily="34" charset="0"/>
                <a:cs typeface="Arial" panose="020B0604020202020204" pitchFamily="34" charset="0"/>
              </a:rPr>
              <a:t>Endeavor</a:t>
            </a:r>
            <a:r>
              <a:rPr lang="en-GB" sz="2000" dirty="0">
                <a:latin typeface="Arial" panose="020B0604020202020204" pitchFamily="34" charset="0"/>
                <a:cs typeface="Arial" panose="020B0604020202020204" pitchFamily="34" charset="0"/>
              </a:rPr>
              <a:t> to describe and explain issues rather than convince readers.</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smtClean="0">
                <a:latin typeface="Arial" panose="020B0604020202020204" pitchFamily="34" charset="0"/>
                <a:cs typeface="Arial" panose="020B0604020202020204" pitchFamily="34" charset="0"/>
              </a:rPr>
              <a:t>Abbreviations </a:t>
            </a:r>
            <a:r>
              <a:rPr lang="en-GB" sz="2000" dirty="0">
                <a:latin typeface="Arial" panose="020B0604020202020204" pitchFamily="34" charset="0"/>
                <a:cs typeface="Arial" panose="020B0604020202020204" pitchFamily="34" charset="0"/>
              </a:rPr>
              <a:t>should not be used except after they have been defined </a:t>
            </a:r>
            <a:r>
              <a:rPr lang="en-GB" sz="2000" dirty="0" smtClean="0">
                <a:latin typeface="Arial" panose="020B0604020202020204" pitchFamily="34" charset="0"/>
                <a:cs typeface="Arial" panose="020B0604020202020204" pitchFamily="34" charset="0"/>
              </a:rPr>
              <a:t>earlier</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Statistical formulae or computations should not be presented in the report unless it is necessary </a:t>
            </a:r>
            <a:r>
              <a:rPr lang="en-GB" sz="2000" dirty="0" err="1">
                <a:latin typeface="Arial" panose="020B0604020202020204" pitchFamily="34" charset="0"/>
                <a:cs typeface="Arial" panose="020B0604020202020204" pitchFamily="34" charset="0"/>
              </a:rPr>
              <a:t>eg</a:t>
            </a:r>
            <a:r>
              <a:rPr lang="en-GB" sz="2000" dirty="0">
                <a:latin typeface="Arial" panose="020B0604020202020204" pitchFamily="34" charset="0"/>
                <a:cs typeface="Arial" panose="020B0604020202020204" pitchFamily="34" charset="0"/>
              </a:rPr>
              <a:t> sample size.</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Writing is not an easy task and therefore do not hurry writing your report but think critically.</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Seek peer and senior advice on work.</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Proof-read, proof-read, proof-read.</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36</a:t>
            </a:fld>
            <a:endParaRPr lang="en-US"/>
          </a:p>
        </p:txBody>
      </p:sp>
    </p:spTree>
    <p:extLst>
      <p:ext uri="{BB962C8B-B14F-4D97-AF65-F5344CB8AC3E}">
        <p14:creationId xmlns:p14="http://schemas.microsoft.com/office/powerpoint/2010/main" val="14930780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852" y="609600"/>
            <a:ext cx="7641038" cy="1356360"/>
          </a:xfrm>
        </p:spPr>
        <p:txBody>
          <a:bodyPr>
            <a:normAutofit/>
          </a:bodyPr>
          <a:lstStyle/>
          <a:p>
            <a:r>
              <a:rPr lang="en-GB" b="1" dirty="0">
                <a:latin typeface="Arial" panose="020B0604020202020204" pitchFamily="34" charset="0"/>
                <a:cs typeface="Arial" panose="020B0604020202020204" pitchFamily="34" charset="0"/>
              </a:rPr>
              <a:t>Organization of a scientific research report</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GB" dirty="0" smtClean="0">
                <a:latin typeface="Arial" panose="020B0604020202020204" pitchFamily="34" charset="0"/>
                <a:cs typeface="Arial" panose="020B0604020202020204" pitchFamily="34" charset="0"/>
              </a:rPr>
              <a:t>Writing </a:t>
            </a:r>
            <a:r>
              <a:rPr lang="en-GB" dirty="0">
                <a:latin typeface="Arial" panose="020B0604020202020204" pitchFamily="34" charset="0"/>
                <a:cs typeface="Arial" panose="020B0604020202020204" pitchFamily="34" charset="0"/>
              </a:rPr>
              <a:t>a research report may differ in scope and treatment from place to place and from institution to institution.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researcher is expected to find out the recommended format for the respective institution to which the report is going to be presented.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All research </a:t>
            </a:r>
            <a:r>
              <a:rPr lang="en-GB" dirty="0">
                <a:latin typeface="Arial" panose="020B0604020202020204" pitchFamily="34" charset="0"/>
                <a:cs typeface="Arial" panose="020B0604020202020204" pitchFamily="34" charset="0"/>
              </a:rPr>
              <a:t>reports should have the following two major parts </a:t>
            </a:r>
            <a:endParaRPr lang="en-GB" dirty="0" smtClean="0">
              <a:latin typeface="Arial" panose="020B0604020202020204" pitchFamily="34" charset="0"/>
              <a:cs typeface="Arial" panose="020B0604020202020204" pitchFamily="34" charset="0"/>
            </a:endParaRPr>
          </a:p>
          <a:p>
            <a:pPr marL="34290" indent="0" algn="just">
              <a:lnSpc>
                <a:spcPct val="150000"/>
              </a:lnSpc>
              <a:buNone/>
            </a:pPr>
            <a:r>
              <a:rPr lang="en-GB" dirty="0" smtClean="0">
                <a:latin typeface="Arial" panose="020B0604020202020204" pitchFamily="34" charset="0"/>
                <a:cs typeface="Arial" panose="020B0604020202020204" pitchFamily="34" charset="0"/>
              </a:rPr>
              <a:t>1</a:t>
            </a:r>
            <a:r>
              <a:rPr lang="en-GB" dirty="0">
                <a:latin typeface="Arial" panose="020B0604020202020204" pitchFamily="34" charset="0"/>
                <a:cs typeface="Arial" panose="020B0604020202020204" pitchFamily="34" charset="0"/>
              </a:rPr>
              <a:t>. Preliminary Pages (Numbered with roman numerals except the title)</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dirty="0">
                <a:latin typeface="Arial" panose="020B0604020202020204" pitchFamily="34" charset="0"/>
                <a:cs typeface="Arial" panose="020B0604020202020204" pitchFamily="34" charset="0"/>
              </a:rPr>
              <a:t>2. The Main Report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37</a:t>
            </a:fld>
            <a:endParaRPr lang="en-US"/>
          </a:p>
        </p:txBody>
      </p:sp>
    </p:spTree>
    <p:extLst>
      <p:ext uri="{BB962C8B-B14F-4D97-AF65-F5344CB8AC3E}">
        <p14:creationId xmlns:p14="http://schemas.microsoft.com/office/powerpoint/2010/main" val="40263741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1. Preliminary Pages (Numbered with Roman numerals except the title)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numCol="2">
            <a:normAutofit/>
          </a:bodyPr>
          <a:lstStyle/>
          <a:p>
            <a:pPr marL="34290" indent="0" algn="just">
              <a:lnSpc>
                <a:spcPct val="120000"/>
              </a:lnSpc>
              <a:buNone/>
            </a:pPr>
            <a:r>
              <a:rPr lang="en-GB" dirty="0" smtClean="0">
                <a:latin typeface="Arial" panose="020B0604020202020204" pitchFamily="34" charset="0"/>
                <a:cs typeface="Arial" panose="020B0604020202020204" pitchFamily="34" charset="0"/>
              </a:rPr>
              <a:t>These </a:t>
            </a:r>
            <a:r>
              <a:rPr lang="en-GB" dirty="0">
                <a:latin typeface="Arial" panose="020B0604020202020204" pitchFamily="34" charset="0"/>
                <a:cs typeface="Arial" panose="020B0604020202020204" pitchFamily="34" charset="0"/>
              </a:rPr>
              <a:t>include;</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Title page</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Declaration</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Approval</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Dedication</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Acknowledgements</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Table of Contents</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List of tables</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List of figures and/or maps</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List of abbreviations and/or acronyms</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List of appendices</a:t>
            </a:r>
            <a:endParaRPr lang="en-US" dirty="0">
              <a:latin typeface="Arial" panose="020B0604020202020204" pitchFamily="34" charset="0"/>
              <a:cs typeface="Arial" panose="020B0604020202020204" pitchFamily="34" charset="0"/>
            </a:endParaRPr>
          </a:p>
          <a:p>
            <a:pPr marL="491490" indent="-457200" algn="just">
              <a:lnSpc>
                <a:spcPct val="120000"/>
              </a:lnSpc>
              <a:buFont typeface="+mj-lt"/>
              <a:buAutoNum type="alphaLcParenR"/>
            </a:pPr>
            <a:r>
              <a:rPr lang="en-GB" dirty="0">
                <a:latin typeface="Arial" panose="020B0604020202020204" pitchFamily="34" charset="0"/>
                <a:cs typeface="Arial" panose="020B0604020202020204" pitchFamily="34" charset="0"/>
              </a:rPr>
              <a:t>Abstract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38</a:t>
            </a:fld>
            <a:endParaRPr lang="en-US"/>
          </a:p>
        </p:txBody>
      </p:sp>
    </p:spTree>
    <p:extLst>
      <p:ext uri="{BB962C8B-B14F-4D97-AF65-F5344CB8AC3E}">
        <p14:creationId xmlns:p14="http://schemas.microsoft.com/office/powerpoint/2010/main" val="28101086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latin typeface="Arial" panose="020B0604020202020204" pitchFamily="34" charset="0"/>
                <a:cs typeface="Arial" panose="020B0604020202020204" pitchFamily="34" charset="0"/>
              </a:rPr>
              <a:t>Title page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7251" y="1789043"/>
            <a:ext cx="7404653" cy="4306957"/>
          </a:xfrm>
        </p:spPr>
        <p:txBody>
          <a:bodyPr>
            <a:normAutofit lnSpcReduction="10000"/>
          </a:bodyPr>
          <a:lstStyle/>
          <a:p>
            <a:pPr algn="just">
              <a:lnSpc>
                <a:spcPct val="100000"/>
              </a:lnSpc>
            </a:pPr>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is written on the first page and is usually unnumbered</a:t>
            </a:r>
            <a:r>
              <a:rPr lang="en-GB" dirty="0" smtClean="0">
                <a:latin typeface="Arial" panose="020B0604020202020204" pitchFamily="34" charset="0"/>
                <a:cs typeface="Arial" panose="020B0604020202020204" pitchFamily="34" charset="0"/>
              </a:rPr>
              <a:t>.</a:t>
            </a:r>
          </a:p>
          <a:p>
            <a:pPr algn="just">
              <a:lnSpc>
                <a:spcPct val="100000"/>
              </a:lnSpc>
            </a:pP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 good title is one that reflects the contents of the paper in the fewest words. Internationally, all letters in the words of the title should not exceed 120.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title of the research study should reflect the content variables of the study and should be clear and concise.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In </a:t>
            </a:r>
            <a:r>
              <a:rPr lang="en-GB" dirty="0">
                <a:latin typeface="Arial" panose="020B0604020202020204" pitchFamily="34" charset="0"/>
                <a:cs typeface="Arial" panose="020B0604020202020204" pitchFamily="34" charset="0"/>
              </a:rPr>
              <a:t>academic research the title should be shorter than 16-words in length.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A </a:t>
            </a:r>
            <a:r>
              <a:rPr lang="en-GB" dirty="0">
                <a:latin typeface="Arial" panose="020B0604020202020204" pitchFamily="34" charset="0"/>
                <a:cs typeface="Arial" panose="020B0604020202020204" pitchFamily="34" charset="0"/>
              </a:rPr>
              <a:t>title should not be a sentence but rather simpler than a sentence.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For </a:t>
            </a:r>
            <a:r>
              <a:rPr lang="en-GB" dirty="0">
                <a:latin typeface="Arial" panose="020B0604020202020204" pitchFamily="34" charset="0"/>
                <a:cs typeface="Arial" panose="020B0604020202020204" pitchFamily="34" charset="0"/>
              </a:rPr>
              <a:t>an academic report, the author, degree sought and year of submission must also be indicated.</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39</a:t>
            </a:fld>
            <a:endParaRPr lang="en-US"/>
          </a:p>
        </p:txBody>
      </p:sp>
    </p:spTree>
    <p:extLst>
      <p:ext uri="{BB962C8B-B14F-4D97-AF65-F5344CB8AC3E}">
        <p14:creationId xmlns:p14="http://schemas.microsoft.com/office/powerpoint/2010/main" val="15153521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Preliminary Pages</a:t>
            </a:r>
            <a:endParaRPr lang="en-US" dirty="0"/>
          </a:p>
        </p:txBody>
      </p:sp>
      <p:sp>
        <p:nvSpPr>
          <p:cNvPr id="3" name="Content Placeholder 2"/>
          <p:cNvSpPr>
            <a:spLocks noGrp="1"/>
          </p:cNvSpPr>
          <p:nvPr>
            <p:ph idx="1"/>
          </p:nvPr>
        </p:nvSpPr>
        <p:spPr/>
        <p:txBody>
          <a:bodyPr>
            <a:noAutofit/>
          </a:bodyPr>
          <a:lstStyle/>
          <a:p>
            <a:pPr marL="34290" indent="0" algn="just">
              <a:lnSpc>
                <a:spcPct val="100000"/>
              </a:lnSpc>
              <a:buNone/>
            </a:pPr>
            <a:r>
              <a:rPr lang="en-GB" b="1" i="1" dirty="0" err="1">
                <a:latin typeface="Arial" panose="020B0604020202020204" pitchFamily="34" charset="0"/>
                <a:cs typeface="Arial" panose="020B0604020202020204" pitchFamily="34" charset="0"/>
              </a:rPr>
              <a:t>i</a:t>
            </a:r>
            <a:r>
              <a:rPr lang="en-GB" b="1" i="1" dirty="0">
                <a:latin typeface="Arial" panose="020B0604020202020204" pitchFamily="34" charset="0"/>
                <a:cs typeface="Arial" panose="020B0604020202020204" pitchFamily="34" charset="0"/>
              </a:rPr>
              <a:t>. Declaration page</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spells out your oath and confirmation that the work is your own.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should be signed by you and the date should be indicated</a:t>
            </a:r>
            <a:r>
              <a:rPr lang="en-GB" dirty="0" smtClean="0">
                <a:latin typeface="Arial" panose="020B0604020202020204" pitchFamily="34" charset="0"/>
                <a:cs typeface="Arial" panose="020B0604020202020204" pitchFamily="34" charset="0"/>
              </a:rPr>
              <a:t>.</a:t>
            </a:r>
          </a:p>
          <a:p>
            <a:pPr algn="just">
              <a:lnSpc>
                <a:spcPct val="10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aims at the researcher assuring that there was no plagiarism.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40</a:t>
            </a:fld>
            <a:endParaRPr lang="en-US"/>
          </a:p>
        </p:txBody>
      </p:sp>
    </p:spTree>
    <p:extLst>
      <p:ext uri="{BB962C8B-B14F-4D97-AF65-F5344CB8AC3E}">
        <p14:creationId xmlns:p14="http://schemas.microsoft.com/office/powerpoint/2010/main" val="2250091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Preliminary Pages</a:t>
            </a:r>
            <a:endParaRPr lang="en-US" dirty="0"/>
          </a:p>
        </p:txBody>
      </p:sp>
      <p:sp>
        <p:nvSpPr>
          <p:cNvPr id="3" name="Content Placeholder 2"/>
          <p:cNvSpPr>
            <a:spLocks noGrp="1"/>
          </p:cNvSpPr>
          <p:nvPr>
            <p:ph idx="1"/>
          </p:nvPr>
        </p:nvSpPr>
        <p:spPr/>
        <p:txBody>
          <a:bodyPr>
            <a:noAutofit/>
          </a:bodyPr>
          <a:lstStyle/>
          <a:p>
            <a:pPr marL="34290" indent="0" algn="just">
              <a:lnSpc>
                <a:spcPct val="100000"/>
              </a:lnSpc>
              <a:buNone/>
            </a:pPr>
            <a:r>
              <a:rPr lang="en-GB" b="1" i="1" dirty="0" smtClean="0">
                <a:latin typeface="Arial" panose="020B0604020202020204" pitchFamily="34" charset="0"/>
                <a:cs typeface="Arial" panose="020B0604020202020204" pitchFamily="34" charset="0"/>
              </a:rPr>
              <a:t>ii</a:t>
            </a:r>
            <a:r>
              <a:rPr lang="en-GB" b="1" i="1" dirty="0">
                <a:latin typeface="Arial" panose="020B0604020202020204" pitchFamily="34" charset="0"/>
                <a:cs typeface="Arial" panose="020B0604020202020204" pitchFamily="34" charset="0"/>
              </a:rPr>
              <a:t>. Approval page</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page spells out the acceptance of the supervisor that he/she has supervised you and that you are submitting the report on his/her approval.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He/she </a:t>
            </a:r>
            <a:r>
              <a:rPr lang="en-GB" dirty="0">
                <a:latin typeface="Arial" panose="020B0604020202020204" pitchFamily="34" charset="0"/>
                <a:cs typeface="Arial" panose="020B0604020202020204" pitchFamily="34" charset="0"/>
              </a:rPr>
              <a:t>has to sign on it and include the date</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b="1" i="1" dirty="0">
                <a:latin typeface="Arial" panose="020B0604020202020204" pitchFamily="34" charset="0"/>
                <a:cs typeface="Arial" panose="020B0604020202020204" pitchFamily="34" charset="0"/>
              </a:rPr>
              <a:t>iii. Dedication</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shows the person or people or group of persons or entity to whom/which the researcher feels deserve(s) the effort and is/are inspiring</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41</a:t>
            </a:fld>
            <a:endParaRPr lang="en-US"/>
          </a:p>
        </p:txBody>
      </p:sp>
    </p:spTree>
    <p:extLst>
      <p:ext uri="{BB962C8B-B14F-4D97-AF65-F5344CB8AC3E}">
        <p14:creationId xmlns:p14="http://schemas.microsoft.com/office/powerpoint/2010/main" val="2823801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Preliminary Pages</a:t>
            </a:r>
            <a:endParaRPr lang="en-US" dirty="0"/>
          </a:p>
        </p:txBody>
      </p:sp>
      <p:sp>
        <p:nvSpPr>
          <p:cNvPr id="3" name="Content Placeholder 2"/>
          <p:cNvSpPr>
            <a:spLocks noGrp="1"/>
          </p:cNvSpPr>
          <p:nvPr>
            <p:ph idx="1"/>
          </p:nvPr>
        </p:nvSpPr>
        <p:spPr/>
        <p:txBody>
          <a:bodyPr>
            <a:normAutofit/>
          </a:bodyPr>
          <a:lstStyle/>
          <a:p>
            <a:pPr marL="34290" indent="0" algn="just">
              <a:lnSpc>
                <a:spcPct val="100000"/>
              </a:lnSpc>
              <a:buNone/>
            </a:pPr>
            <a:r>
              <a:rPr lang="en-GB" b="1" i="1" dirty="0">
                <a:latin typeface="Arial" panose="020B0604020202020204" pitchFamily="34" charset="0"/>
                <a:cs typeface="Arial" panose="020B0604020202020204" pitchFamily="34" charset="0"/>
              </a:rPr>
              <a:t>iv. Acknowledgment page</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Here the researcher expresses his/her gratitude to all those who have assisted in one way or another.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Any </a:t>
            </a:r>
            <a:r>
              <a:rPr lang="en-GB" dirty="0">
                <a:latin typeface="Arial" panose="020B0604020202020204" pitchFamily="34" charset="0"/>
                <a:cs typeface="Arial" panose="020B0604020202020204" pitchFamily="34" charset="0"/>
              </a:rPr>
              <a:t>significant academic, technical, logistic, financial, moral and material support received during the research and writing the report is acknowledged by thanking the individuals, groups of people or organizations that provided the support.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One </a:t>
            </a:r>
            <a:r>
              <a:rPr lang="en-GB" dirty="0">
                <a:latin typeface="Arial" panose="020B0604020202020204" pitchFamily="34" charset="0"/>
                <a:cs typeface="Arial" panose="020B0604020202020204" pitchFamily="34" charset="0"/>
              </a:rPr>
              <a:t>also may thank the almighty, one’s parents or guardians, teachers, lecturers, supervisors, close friends, husband or wife, or fiancé for contributing morally or in a special way towards the accomplishment of the work.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42</a:t>
            </a:fld>
            <a:endParaRPr lang="en-US"/>
          </a:p>
        </p:txBody>
      </p:sp>
    </p:spTree>
    <p:extLst>
      <p:ext uri="{BB962C8B-B14F-4D97-AF65-F5344CB8AC3E}">
        <p14:creationId xmlns:p14="http://schemas.microsoft.com/office/powerpoint/2010/main" val="8356053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Preliminary Pages</a:t>
            </a:r>
            <a:endParaRPr lang="en-US" dirty="0"/>
          </a:p>
        </p:txBody>
      </p:sp>
      <p:sp>
        <p:nvSpPr>
          <p:cNvPr id="3" name="Content Placeholder 2"/>
          <p:cNvSpPr>
            <a:spLocks noGrp="1"/>
          </p:cNvSpPr>
          <p:nvPr>
            <p:ph idx="1"/>
          </p:nvPr>
        </p:nvSpPr>
        <p:spPr/>
        <p:txBody>
          <a:bodyPr>
            <a:normAutofit/>
          </a:bodyPr>
          <a:lstStyle/>
          <a:p>
            <a:pPr marL="34290" indent="0" algn="just">
              <a:lnSpc>
                <a:spcPct val="100000"/>
              </a:lnSpc>
              <a:buNone/>
            </a:pPr>
            <a:r>
              <a:rPr lang="en-GB" b="1" i="1" dirty="0">
                <a:latin typeface="Arial" panose="020B0604020202020204" pitchFamily="34" charset="0"/>
                <a:cs typeface="Arial" panose="020B0604020202020204" pitchFamily="34" charset="0"/>
              </a:rPr>
              <a:t>v. Table of contents</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indicates where the various topics and sub-topics can be found</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b="1" i="1" dirty="0">
                <a:latin typeface="Arial" panose="020B0604020202020204" pitchFamily="34" charset="0"/>
                <a:cs typeface="Arial" panose="020B0604020202020204" pitchFamily="34" charset="0"/>
              </a:rPr>
              <a:t>vi. List of tables (If any)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consists of a list of tables, their numbers, titles and the pages where they are found</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marL="34290" indent="0" algn="just">
              <a:lnSpc>
                <a:spcPct val="100000"/>
              </a:lnSpc>
              <a:buNone/>
            </a:pPr>
            <a:r>
              <a:rPr lang="en-GB" b="1" i="1" dirty="0">
                <a:latin typeface="Arial" panose="020B0604020202020204" pitchFamily="34" charset="0"/>
                <a:cs typeface="Arial" panose="020B0604020202020204" pitchFamily="34" charset="0"/>
              </a:rPr>
              <a:t>vii. List of figures and/or maps (If any)</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consists of a list of charts and diagrams, their numbers, titles and the pages where they are found</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43</a:t>
            </a:fld>
            <a:endParaRPr lang="en-US"/>
          </a:p>
        </p:txBody>
      </p:sp>
    </p:spTree>
    <p:extLst>
      <p:ext uri="{BB962C8B-B14F-4D97-AF65-F5344CB8AC3E}">
        <p14:creationId xmlns:p14="http://schemas.microsoft.com/office/powerpoint/2010/main" val="4124261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Preliminary Pages</a:t>
            </a:r>
            <a:endParaRPr lang="en-US" dirty="0"/>
          </a:p>
        </p:txBody>
      </p:sp>
      <p:sp>
        <p:nvSpPr>
          <p:cNvPr id="3" name="Content Placeholder 2"/>
          <p:cNvSpPr>
            <a:spLocks noGrp="1"/>
          </p:cNvSpPr>
          <p:nvPr>
            <p:ph idx="1"/>
          </p:nvPr>
        </p:nvSpPr>
        <p:spPr/>
        <p:txBody>
          <a:bodyPr>
            <a:normAutofit lnSpcReduction="10000"/>
          </a:bodyPr>
          <a:lstStyle/>
          <a:p>
            <a:pPr marL="34290" indent="0" algn="just">
              <a:lnSpc>
                <a:spcPct val="150000"/>
              </a:lnSpc>
              <a:buNone/>
            </a:pPr>
            <a:r>
              <a:rPr lang="en-GB" b="1" i="1" dirty="0" smtClean="0">
                <a:latin typeface="Arial" panose="020B0604020202020204" pitchFamily="34" charset="0"/>
                <a:cs typeface="Arial" panose="020B0604020202020204" pitchFamily="34" charset="0"/>
              </a:rPr>
              <a:t>viii</a:t>
            </a:r>
            <a:r>
              <a:rPr lang="en-GB" b="1" i="1" dirty="0">
                <a:latin typeface="Arial" panose="020B0604020202020204" pitchFamily="34" charset="0"/>
                <a:cs typeface="Arial" panose="020B0604020202020204" pitchFamily="34" charset="0"/>
              </a:rPr>
              <a:t>. Abbreviations and or acronyms </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This includes all abbreviations and/ or acronyms used in the report showing their full meaning</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marL="34290" indent="0" algn="just">
              <a:lnSpc>
                <a:spcPct val="150000"/>
              </a:lnSpc>
              <a:buNone/>
            </a:pPr>
            <a:r>
              <a:rPr lang="en-GB" b="1" i="1" dirty="0">
                <a:latin typeface="Arial" panose="020B0604020202020204" pitchFamily="34" charset="0"/>
                <a:cs typeface="Arial" panose="020B0604020202020204" pitchFamily="34" charset="0"/>
              </a:rPr>
              <a:t>ix. List of appendices</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This includes a list of any other attachments that support the content of the report, their numbers, titles and pages where they are found. Appendices may include the instruments, questionnaires, letters, contracts, etc.</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44</a:t>
            </a:fld>
            <a:endParaRPr lang="en-US"/>
          </a:p>
        </p:txBody>
      </p:sp>
    </p:spTree>
    <p:extLst>
      <p:ext uri="{BB962C8B-B14F-4D97-AF65-F5344CB8AC3E}">
        <p14:creationId xmlns:p14="http://schemas.microsoft.com/office/powerpoint/2010/main" val="26547664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901148"/>
          </a:xfrm>
        </p:spPr>
        <p:txBody>
          <a:bodyPr/>
          <a:lstStyle/>
          <a:p>
            <a:r>
              <a:rPr lang="en-GB" b="1" dirty="0">
                <a:latin typeface="Arial" panose="020B0604020202020204" pitchFamily="34" charset="0"/>
                <a:cs typeface="Arial" panose="020B0604020202020204" pitchFamily="34" charset="0"/>
              </a:rPr>
              <a:t>Preliminary Pages</a:t>
            </a:r>
            <a:endParaRPr lang="en-US" dirty="0"/>
          </a:p>
        </p:txBody>
      </p:sp>
      <p:sp>
        <p:nvSpPr>
          <p:cNvPr id="3" name="Content Placeholder 2"/>
          <p:cNvSpPr>
            <a:spLocks noGrp="1"/>
          </p:cNvSpPr>
          <p:nvPr>
            <p:ph idx="1"/>
          </p:nvPr>
        </p:nvSpPr>
        <p:spPr>
          <a:xfrm>
            <a:off x="857250" y="1394790"/>
            <a:ext cx="7404653" cy="5019261"/>
          </a:xfrm>
        </p:spPr>
        <p:txBody>
          <a:bodyPr>
            <a:normAutofit fontScale="85000" lnSpcReduction="20000"/>
          </a:bodyPr>
          <a:lstStyle/>
          <a:p>
            <a:pPr marL="34290" indent="0" algn="just">
              <a:lnSpc>
                <a:spcPct val="120000"/>
              </a:lnSpc>
              <a:buNone/>
            </a:pPr>
            <a:r>
              <a:rPr lang="en-GB" b="1" i="1" dirty="0">
                <a:latin typeface="Arial" panose="020B0604020202020204" pitchFamily="34" charset="0"/>
                <a:cs typeface="Arial" panose="020B0604020202020204" pitchFamily="34" charset="0"/>
              </a:rPr>
              <a:t>x. Abstract (executive summary)</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This is a summary of the report in a few words.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An </a:t>
            </a:r>
            <a:r>
              <a:rPr lang="en-GB" dirty="0">
                <a:latin typeface="Arial" panose="020B0604020202020204" pitchFamily="34" charset="0"/>
                <a:cs typeface="Arial" panose="020B0604020202020204" pitchFamily="34" charset="0"/>
              </a:rPr>
              <a:t>abstract is a summary of each of the main sections of the research report.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A </a:t>
            </a:r>
            <a:r>
              <a:rPr lang="en-GB" dirty="0">
                <a:latin typeface="Arial" panose="020B0604020202020204" pitchFamily="34" charset="0"/>
                <a:cs typeface="Arial" panose="020B0604020202020204" pitchFamily="34" charset="0"/>
              </a:rPr>
              <a:t>well-prepared abstract enables readers to identify the basic contents of the document quickly, determine its relevance to their interests and decide whether they need to read it or not.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Abstracts </a:t>
            </a:r>
            <a:r>
              <a:rPr lang="en-GB" dirty="0">
                <a:latin typeface="Arial" panose="020B0604020202020204" pitchFamily="34" charset="0"/>
                <a:cs typeface="Arial" panose="020B0604020202020204" pitchFamily="34" charset="0"/>
              </a:rPr>
              <a:t>are written in the past tense since they refer to the work already done.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should never give any information that is not stated anywhere in the paper or report.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do not include any citation of literature and may not have paragraphs.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abstract should be no longer than one page containing between 100 and 500 words in length.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45</a:t>
            </a:fld>
            <a:endParaRPr lang="en-US"/>
          </a:p>
        </p:txBody>
      </p:sp>
    </p:spTree>
    <p:extLst>
      <p:ext uri="{BB962C8B-B14F-4D97-AF65-F5344CB8AC3E}">
        <p14:creationId xmlns:p14="http://schemas.microsoft.com/office/powerpoint/2010/main" val="15756438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2. The Main Report</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51234" y="1779104"/>
            <a:ext cx="7404653" cy="4038600"/>
          </a:xfrm>
        </p:spPr>
        <p:txBody>
          <a:bodyPr numCol="2">
            <a:noAutofit/>
          </a:bodyPr>
          <a:lstStyle/>
          <a:p>
            <a:pPr marL="34290" indent="0">
              <a:lnSpc>
                <a:spcPct val="100000"/>
              </a:lnSpc>
              <a:buNone/>
            </a:pPr>
            <a:r>
              <a:rPr lang="en-GB" sz="1800" dirty="0" smtClean="0">
                <a:latin typeface="Arial" panose="020B0604020202020204" pitchFamily="34" charset="0"/>
                <a:cs typeface="Arial" panose="020B0604020202020204" pitchFamily="34" charset="0"/>
              </a:rPr>
              <a:t>This </a:t>
            </a:r>
            <a:r>
              <a:rPr lang="en-GB" sz="1800" dirty="0">
                <a:latin typeface="Arial" panose="020B0604020202020204" pitchFamily="34" charset="0"/>
                <a:cs typeface="Arial" panose="020B0604020202020204" pitchFamily="34" charset="0"/>
              </a:rPr>
              <a:t>includes the following parts;</a:t>
            </a:r>
            <a:endParaRPr lang="en-US" sz="1800" dirty="0">
              <a:latin typeface="Arial" panose="020B0604020202020204" pitchFamily="34" charset="0"/>
              <a:cs typeface="Arial" panose="020B0604020202020204" pitchFamily="34" charset="0"/>
            </a:endParaRPr>
          </a:p>
          <a:p>
            <a:pPr marL="34290" indent="0">
              <a:lnSpc>
                <a:spcPct val="100000"/>
              </a:lnSpc>
              <a:buNone/>
            </a:pPr>
            <a:r>
              <a:rPr lang="en-GB" sz="1800" dirty="0">
                <a:latin typeface="Arial" panose="020B0604020202020204" pitchFamily="34" charset="0"/>
                <a:cs typeface="Arial" panose="020B0604020202020204" pitchFamily="34" charset="0"/>
              </a:rPr>
              <a:t>Chapter 1: Introduction</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1.0 Introduction/Overview</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1.1 Background to the study</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1.2 Statement of the problem</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1.3 Purpose of study</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1.4 Objectives of the study</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1.5 Research questions</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1.6 Scope of the study</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1.7 Significance of the study</a:t>
            </a:r>
            <a:endParaRPr lang="en-US" sz="1800" dirty="0">
              <a:latin typeface="Arial" panose="020B0604020202020204" pitchFamily="34" charset="0"/>
              <a:cs typeface="Arial" panose="020B0604020202020204" pitchFamily="34" charset="0"/>
            </a:endParaRPr>
          </a:p>
          <a:p>
            <a:pPr marL="34290" indent="0">
              <a:lnSpc>
                <a:spcPct val="100000"/>
              </a:lnSpc>
              <a:buNone/>
            </a:pPr>
            <a:endParaRPr lang="en-GB" sz="1800" dirty="0" smtClean="0">
              <a:latin typeface="Arial" panose="020B0604020202020204" pitchFamily="34" charset="0"/>
              <a:cs typeface="Arial" panose="020B0604020202020204" pitchFamily="34" charset="0"/>
            </a:endParaRPr>
          </a:p>
          <a:p>
            <a:pPr marL="34290" indent="0">
              <a:lnSpc>
                <a:spcPct val="100000"/>
              </a:lnSpc>
              <a:buNone/>
            </a:pPr>
            <a:endParaRPr lang="en-GB" sz="1800" dirty="0">
              <a:latin typeface="Arial" panose="020B0604020202020204" pitchFamily="34" charset="0"/>
              <a:cs typeface="Arial" panose="020B0604020202020204" pitchFamily="34" charset="0"/>
            </a:endParaRPr>
          </a:p>
          <a:p>
            <a:pPr marL="34290" indent="0">
              <a:lnSpc>
                <a:spcPct val="100000"/>
              </a:lnSpc>
              <a:buNone/>
            </a:pPr>
            <a:r>
              <a:rPr lang="en-GB" sz="1800" dirty="0" smtClean="0">
                <a:latin typeface="Arial" panose="020B0604020202020204" pitchFamily="34" charset="0"/>
                <a:cs typeface="Arial" panose="020B0604020202020204" pitchFamily="34" charset="0"/>
              </a:rPr>
              <a:t>Chapter </a:t>
            </a:r>
            <a:r>
              <a:rPr lang="en-GB" sz="1800" dirty="0">
                <a:latin typeface="Arial" panose="020B0604020202020204" pitchFamily="34" charset="0"/>
                <a:cs typeface="Arial" panose="020B0604020202020204" pitchFamily="34" charset="0"/>
              </a:rPr>
              <a:t>2: Literature review</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Suitable sections – already covered</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Chapter 3: Methodology</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Chapter 4: Presentation and Discussion of Findings</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Chapter 5: Conclusions and recommendations</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5.1 Conclusions</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5.2 Recommendations</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5.3 Areas of Further research</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3. References </a:t>
            </a:r>
            <a:r>
              <a:rPr lang="en-GB" sz="1800" dirty="0" smtClean="0">
                <a:latin typeface="Arial" panose="020B0604020202020204" pitchFamily="34"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4. Appendices</a:t>
            </a:r>
            <a:endParaRPr lang="en-US"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46</a:t>
            </a:fld>
            <a:endParaRPr lang="en-US"/>
          </a:p>
        </p:txBody>
      </p:sp>
    </p:spTree>
    <p:extLst>
      <p:ext uri="{BB962C8B-B14F-4D97-AF65-F5344CB8AC3E}">
        <p14:creationId xmlns:p14="http://schemas.microsoft.com/office/powerpoint/2010/main" val="3338396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993913"/>
          </a:xfrm>
        </p:spPr>
        <p:txBody>
          <a:bodyPr/>
          <a:lstStyle/>
          <a:p>
            <a:r>
              <a:rPr lang="en-GB" b="1" dirty="0">
                <a:latin typeface="Arial" panose="020B0604020202020204" pitchFamily="34" charset="0"/>
                <a:cs typeface="Arial" panose="020B0604020202020204" pitchFamily="34" charset="0"/>
              </a:rPr>
              <a:t>Chapter 1: Introduction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7251" y="1603513"/>
            <a:ext cx="7404653" cy="4492487"/>
          </a:xfrm>
        </p:spPr>
        <p:txBody>
          <a:bodyPr>
            <a:normAutofit/>
          </a:bodyPr>
          <a:lstStyle/>
          <a:p>
            <a:pPr marL="34290" indent="0">
              <a:lnSpc>
                <a:spcPct val="110000"/>
              </a:lnSpc>
              <a:buNone/>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introduction has the following parts</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1.0 Introduction/Overview</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1.1 Background to the study</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1.2 Statement of the problem</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1.3 Purpose of study</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1.4 Objectives of the study</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1.5 Research questions</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1.6 Scope of the study</a:t>
            </a:r>
            <a:endParaRPr lang="en-US" dirty="0">
              <a:latin typeface="Arial" panose="020B0604020202020204" pitchFamily="34" charset="0"/>
              <a:cs typeface="Arial" panose="020B0604020202020204" pitchFamily="34" charset="0"/>
            </a:endParaRPr>
          </a:p>
          <a:p>
            <a:pPr>
              <a:lnSpc>
                <a:spcPct val="110000"/>
              </a:lnSpc>
            </a:pPr>
            <a:r>
              <a:rPr lang="en-GB" dirty="0">
                <a:latin typeface="Arial" panose="020B0604020202020204" pitchFamily="34" charset="0"/>
                <a:cs typeface="Arial" panose="020B0604020202020204" pitchFamily="34" charset="0"/>
              </a:rPr>
              <a:t>1.7 Significance of the </a:t>
            </a:r>
            <a:r>
              <a:rPr lang="en-GB" dirty="0" smtClean="0">
                <a:latin typeface="Arial" panose="020B0604020202020204" pitchFamily="34" charset="0"/>
                <a:cs typeface="Arial" panose="020B0604020202020204" pitchFamily="34" charset="0"/>
              </a:rPr>
              <a:t>study</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47</a:t>
            </a:fld>
            <a:endParaRPr lang="en-US"/>
          </a:p>
        </p:txBody>
      </p:sp>
    </p:spTree>
    <p:extLst>
      <p:ext uri="{BB962C8B-B14F-4D97-AF65-F5344CB8AC3E}">
        <p14:creationId xmlns:p14="http://schemas.microsoft.com/office/powerpoint/2010/main" val="3301844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Chapter 2: Literature review</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has already been covered in the proposal part</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marL="34290" indent="0">
              <a:buNone/>
            </a:pPr>
            <a:endParaRPr lang="en-US" dirty="0"/>
          </a:p>
        </p:txBody>
      </p:sp>
      <p:sp>
        <p:nvSpPr>
          <p:cNvPr id="4" name="Slide Number Placeholder 3"/>
          <p:cNvSpPr>
            <a:spLocks noGrp="1"/>
          </p:cNvSpPr>
          <p:nvPr>
            <p:ph type="sldNum" sz="quarter" idx="12"/>
          </p:nvPr>
        </p:nvSpPr>
        <p:spPr/>
        <p:txBody>
          <a:bodyPr/>
          <a:lstStyle/>
          <a:p>
            <a:fld id="{69EAC52C-712D-4164-A815-CAFA94CC2C8E}" type="slidenum">
              <a:rPr lang="en-US" smtClean="0"/>
              <a:t>48</a:t>
            </a:fld>
            <a:endParaRPr lang="en-US"/>
          </a:p>
        </p:txBody>
      </p:sp>
    </p:spTree>
    <p:extLst>
      <p:ext uri="{BB962C8B-B14F-4D97-AF65-F5344CB8AC3E}">
        <p14:creationId xmlns:p14="http://schemas.microsoft.com/office/powerpoint/2010/main" val="810095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1126435"/>
          </a:xfrm>
        </p:spPr>
        <p:txBody>
          <a:bodyPr/>
          <a:lstStyle/>
          <a:p>
            <a:r>
              <a:rPr lang="en-GB" b="1" dirty="0">
                <a:latin typeface="Arial" panose="020B0604020202020204" pitchFamily="34" charset="0"/>
                <a:cs typeface="Arial" panose="020B0604020202020204" pitchFamily="34" charset="0"/>
              </a:rPr>
              <a:t>Chapter 3: Methodology</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45216" y="1580322"/>
            <a:ext cx="7404653" cy="4038600"/>
          </a:xfrm>
        </p:spPr>
        <p:txBody>
          <a:bodyPr>
            <a:noAutofit/>
          </a:bodyPr>
          <a:lstStyle/>
          <a:p>
            <a:pPr algn="just">
              <a:lnSpc>
                <a:spcPct val="120000"/>
              </a:lnSpc>
            </a:pPr>
            <a:r>
              <a:rPr lang="en-GB" sz="1800" dirty="0" smtClean="0">
                <a:latin typeface="Arial" panose="020B0604020202020204" pitchFamily="34" charset="0"/>
                <a:cs typeface="Arial" panose="020B0604020202020204" pitchFamily="34" charset="0"/>
              </a:rPr>
              <a:t>It </a:t>
            </a:r>
            <a:r>
              <a:rPr lang="en-GB" sz="1800" dirty="0">
                <a:latin typeface="Arial" panose="020B0604020202020204" pitchFamily="34" charset="0"/>
                <a:cs typeface="Arial" panose="020B0604020202020204" pitchFamily="34" charset="0"/>
              </a:rPr>
              <a:t>is written in the past tense, preferably in the passive voice, giving details of how the research </a:t>
            </a:r>
            <a:r>
              <a:rPr lang="en-GB" sz="1800" dirty="0" smtClean="0">
                <a:latin typeface="Arial" panose="020B0604020202020204" pitchFamily="34" charset="0"/>
                <a:cs typeface="Arial" panose="020B0604020202020204" pitchFamily="34" charset="0"/>
              </a:rPr>
              <a:t>was </a:t>
            </a:r>
            <a:r>
              <a:rPr lang="en-GB" sz="1800" dirty="0">
                <a:latin typeface="Arial" panose="020B0604020202020204" pitchFamily="34" charset="0"/>
                <a:cs typeface="Arial" panose="020B0604020202020204" pitchFamily="34" charset="0"/>
              </a:rPr>
              <a:t>done so that another researcher can repeat it. </a:t>
            </a:r>
            <a:r>
              <a:rPr lang="en-US" sz="1800" dirty="0" smtClean="0">
                <a:latin typeface="Arial" panose="020B0604020202020204" pitchFamily="34"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US" sz="1800" dirty="0" smtClean="0">
                <a:latin typeface="Arial" panose="020B0604020202020204" pitchFamily="34"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49</a:t>
            </a:fld>
            <a:endParaRPr lang="en-US"/>
          </a:p>
        </p:txBody>
      </p:sp>
    </p:spTree>
    <p:extLst>
      <p:ext uri="{BB962C8B-B14F-4D97-AF65-F5344CB8AC3E}">
        <p14:creationId xmlns:p14="http://schemas.microsoft.com/office/powerpoint/2010/main" val="3763777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1126435"/>
          </a:xfrm>
        </p:spPr>
        <p:txBody>
          <a:bodyPr/>
          <a:lstStyle/>
          <a:p>
            <a:r>
              <a:rPr lang="en-GB" b="1" dirty="0">
                <a:latin typeface="Arial" panose="020B0604020202020204" pitchFamily="34" charset="0"/>
                <a:cs typeface="Arial" panose="020B0604020202020204" pitchFamily="34" charset="0"/>
              </a:rPr>
              <a:t>Chapter 3: Methodology</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45216" y="1580321"/>
            <a:ext cx="7404653" cy="4873487"/>
          </a:xfrm>
        </p:spPr>
        <p:txBody>
          <a:bodyPr numCol="2">
            <a:noAutofit/>
          </a:bodyPr>
          <a:lstStyle/>
          <a:p>
            <a:pPr algn="just">
              <a:lnSpc>
                <a:spcPct val="120000"/>
              </a:lnSpc>
            </a:pPr>
            <a:r>
              <a:rPr lang="en-US" sz="1800" dirty="0" smtClean="0">
                <a:latin typeface="Arial" panose="020B0604020202020204" pitchFamily="34" charset="0"/>
                <a:cs typeface="Arial" panose="020B0604020202020204" pitchFamily="34" charset="0"/>
              </a:rPr>
              <a:t>Methodology has the following parts;</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3.0 Introduction</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3.1 Research Type and design</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3.2 Survey population</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3.3 Sampling design/methods</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3.4 Sample size</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3.5 Sampling procedure</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3.6 Sources/types of data</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3.7 Methods of data collection</a:t>
            </a:r>
            <a:endParaRPr lang="en-US" sz="1800" dirty="0">
              <a:latin typeface="Arial" panose="020B0604020202020204" pitchFamily="34" charset="0"/>
              <a:cs typeface="Arial" panose="020B0604020202020204" pitchFamily="34" charset="0"/>
            </a:endParaRPr>
          </a:p>
          <a:p>
            <a:pPr marL="34290" indent="0" algn="just">
              <a:lnSpc>
                <a:spcPct val="120000"/>
              </a:lnSpc>
              <a:buNone/>
            </a:pPr>
            <a:endParaRPr lang="en-GB" sz="1800" dirty="0" smtClean="0">
              <a:latin typeface="Arial" panose="020B0604020202020204" pitchFamily="34" charset="0"/>
              <a:cs typeface="Arial" panose="020B0604020202020204" pitchFamily="34" charset="0"/>
            </a:endParaRPr>
          </a:p>
          <a:p>
            <a:pPr marL="34290" indent="0" algn="just">
              <a:lnSpc>
                <a:spcPct val="120000"/>
              </a:lnSpc>
              <a:buNone/>
            </a:pPr>
            <a:endParaRPr lang="en-GB"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smtClean="0">
                <a:latin typeface="Arial" panose="020B0604020202020204" pitchFamily="34" charset="0"/>
                <a:cs typeface="Arial" panose="020B0604020202020204" pitchFamily="34" charset="0"/>
              </a:rPr>
              <a:t>3.8</a:t>
            </a:r>
            <a:r>
              <a:rPr lang="en-GB" sz="1800" dirty="0">
                <a:latin typeface="Arial" panose="020B0604020202020204" pitchFamily="34" charset="0"/>
                <a:cs typeface="Arial" panose="020B0604020202020204" pitchFamily="34" charset="0"/>
              </a:rPr>
              <a:t> Tools of data collection</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smtClean="0">
                <a:latin typeface="Arial" panose="020B0604020202020204" pitchFamily="34" charset="0"/>
                <a:cs typeface="Arial" panose="020B0604020202020204" pitchFamily="34" charset="0"/>
              </a:rPr>
              <a:t>3.9</a:t>
            </a:r>
            <a:r>
              <a:rPr lang="en-GB" sz="1800" dirty="0">
                <a:latin typeface="Arial" panose="020B0604020202020204" pitchFamily="34" charset="0"/>
                <a:cs typeface="Arial" panose="020B0604020202020204" pitchFamily="34" charset="0"/>
              </a:rPr>
              <a:t> Data collection procedure</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3.10 Data analysis </a:t>
            </a:r>
            <a:r>
              <a:rPr lang="en-US" sz="1800" dirty="0" smtClean="0">
                <a:latin typeface="Arial" panose="020B0604020202020204" pitchFamily="34"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3.11 Data presentation </a:t>
            </a:r>
            <a:r>
              <a:rPr lang="en-US" sz="1800" dirty="0" smtClean="0">
                <a:latin typeface="Arial" panose="020B0604020202020204" pitchFamily="34"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a:p>
            <a:pPr marL="34290" indent="0" algn="just">
              <a:lnSpc>
                <a:spcPct val="120000"/>
              </a:lnSpc>
              <a:buNone/>
            </a:pPr>
            <a:r>
              <a:rPr lang="en-GB" sz="1800" dirty="0">
                <a:latin typeface="Arial" panose="020B0604020202020204" pitchFamily="34" charset="0"/>
                <a:cs typeface="Arial" panose="020B0604020202020204" pitchFamily="34" charset="0"/>
              </a:rPr>
              <a:t>3.12 Problems encountered during the study</a:t>
            </a:r>
            <a:endParaRPr lang="en-US"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50</a:t>
            </a:fld>
            <a:endParaRPr lang="en-US"/>
          </a:p>
        </p:txBody>
      </p:sp>
    </p:spTree>
    <p:extLst>
      <p:ext uri="{BB962C8B-B14F-4D97-AF65-F5344CB8AC3E}">
        <p14:creationId xmlns:p14="http://schemas.microsoft.com/office/powerpoint/2010/main" val="2567773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Chapter 4: Presentation and Discussion of Findings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34290" indent="0" algn="just">
              <a:lnSpc>
                <a:spcPct val="150000"/>
              </a:lnSpc>
              <a:buNone/>
            </a:pPr>
            <a:r>
              <a:rPr lang="en-GB" b="1" dirty="0" smtClean="0">
                <a:latin typeface="Arial" panose="020B0604020202020204" pitchFamily="34" charset="0"/>
                <a:cs typeface="Arial" panose="020B0604020202020204" pitchFamily="34" charset="0"/>
              </a:rPr>
              <a:t>Introduction</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Here the present tense is used.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most important findings may be given. If the most important findings are not given early, readers may be bored and stop reading the report before they get to the core of it.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51</a:t>
            </a:fld>
            <a:endParaRPr lang="en-US"/>
          </a:p>
        </p:txBody>
      </p:sp>
    </p:spTree>
    <p:extLst>
      <p:ext uri="{BB962C8B-B14F-4D97-AF65-F5344CB8AC3E}">
        <p14:creationId xmlns:p14="http://schemas.microsoft.com/office/powerpoint/2010/main" val="213668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Chapter 4: Presentation and Discussion of Findings</a:t>
            </a:r>
            <a:endParaRPr lang="en-US" dirty="0"/>
          </a:p>
        </p:txBody>
      </p:sp>
      <p:sp>
        <p:nvSpPr>
          <p:cNvPr id="3" name="Content Placeholder 2"/>
          <p:cNvSpPr>
            <a:spLocks noGrp="1"/>
          </p:cNvSpPr>
          <p:nvPr>
            <p:ph idx="1"/>
          </p:nvPr>
        </p:nvSpPr>
        <p:spPr/>
        <p:txBody>
          <a:bodyPr>
            <a:normAutofit/>
          </a:bodyPr>
          <a:lstStyle/>
          <a:p>
            <a:pPr>
              <a:lnSpc>
                <a:spcPct val="120000"/>
              </a:lnSpc>
            </a:pPr>
            <a:r>
              <a:rPr lang="en-GB" b="1" dirty="0">
                <a:latin typeface="Arial" panose="020B0604020202020204" pitchFamily="34" charset="0"/>
                <a:cs typeface="Arial" panose="020B0604020202020204" pitchFamily="34" charset="0"/>
              </a:rPr>
              <a:t>Findings on Specific Objectives</a:t>
            </a:r>
            <a:endParaRPr lang="en-US"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This chapter is best presented in sections according to the objectives. </a:t>
            </a:r>
            <a:endParaRPr lang="en-GB" dirty="0" smtClean="0">
              <a:latin typeface="Arial" panose="020B0604020202020204" pitchFamily="34" charset="0"/>
              <a:cs typeface="Arial" panose="020B0604020202020204" pitchFamily="34" charset="0"/>
            </a:endParaRPr>
          </a:p>
          <a:p>
            <a:pPr>
              <a:lnSpc>
                <a:spcPct val="120000"/>
              </a:lnSpc>
            </a:pPr>
            <a:r>
              <a:rPr lang="en-GB" dirty="0" smtClean="0">
                <a:latin typeface="Arial" panose="020B0604020202020204" pitchFamily="34" charset="0"/>
                <a:cs typeface="Arial" panose="020B0604020202020204" pitchFamily="34" charset="0"/>
              </a:rPr>
              <a:t>Findings </a:t>
            </a:r>
            <a:r>
              <a:rPr lang="en-GB" dirty="0">
                <a:latin typeface="Arial" panose="020B0604020202020204" pitchFamily="34" charset="0"/>
                <a:cs typeface="Arial" panose="020B0604020202020204" pitchFamily="34" charset="0"/>
              </a:rPr>
              <a:t>on each objective are presented in phrases, tables, charts, graphs, photographs and discussions</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nSpc>
                <a:spcPct val="120000"/>
              </a:lnSpc>
            </a:pPr>
            <a:r>
              <a:rPr lang="en-GB" dirty="0" smtClean="0">
                <a:latin typeface="Arial" panose="020B0604020202020204" pitchFamily="34" charset="0"/>
                <a:cs typeface="Arial" panose="020B0604020202020204" pitchFamily="34" charset="0"/>
              </a:rPr>
              <a:t>Results </a:t>
            </a:r>
            <a:r>
              <a:rPr lang="en-GB" dirty="0">
                <a:latin typeface="Arial" panose="020B0604020202020204" pitchFamily="34" charset="0"/>
                <a:cs typeface="Arial" panose="020B0604020202020204" pitchFamily="34" charset="0"/>
              </a:rPr>
              <a:t>should be written in simple language to communicate the new knowledge unambiguously.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One should also avoid obscuring the true meaning of the results through distorted discussion.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52</a:t>
            </a:fld>
            <a:endParaRPr lang="en-US"/>
          </a:p>
        </p:txBody>
      </p:sp>
    </p:spTree>
    <p:extLst>
      <p:ext uri="{BB962C8B-B14F-4D97-AF65-F5344CB8AC3E}">
        <p14:creationId xmlns:p14="http://schemas.microsoft.com/office/powerpoint/2010/main" val="13866794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Chapter 4: Presentation and Discussion of Findings</a:t>
            </a:r>
            <a:endParaRPr lang="en-US" dirty="0"/>
          </a:p>
        </p:txBody>
      </p:sp>
      <p:sp>
        <p:nvSpPr>
          <p:cNvPr id="3" name="Content Placeholder 2"/>
          <p:cNvSpPr>
            <a:spLocks noGrp="1"/>
          </p:cNvSpPr>
          <p:nvPr>
            <p:ph idx="1"/>
          </p:nvPr>
        </p:nvSpPr>
        <p:spPr>
          <a:xfrm>
            <a:off x="764485" y="1832113"/>
            <a:ext cx="7404653" cy="4038600"/>
          </a:xfrm>
        </p:spPr>
        <p:txBody>
          <a:bodyPr>
            <a:noAutofit/>
          </a:bodyPr>
          <a:lstStyle/>
          <a:p>
            <a:pPr algn="just">
              <a:lnSpc>
                <a:spcPct val="100000"/>
              </a:lnSpc>
            </a:pPr>
            <a:r>
              <a:rPr lang="en-GB" sz="2400" b="1" dirty="0">
                <a:latin typeface="Arial" panose="020B0604020202020204" pitchFamily="34" charset="0"/>
                <a:cs typeface="Arial" panose="020B0604020202020204" pitchFamily="34" charset="0"/>
              </a:rPr>
              <a:t>A good discussion has the following features</a:t>
            </a:r>
            <a:endParaRPr lang="en-US" sz="24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Principles, relationships and generalizations shown by the results are discussed not reproduced. </a:t>
            </a:r>
            <a:endParaRPr lang="en-GB" sz="2000" dirty="0" smtClean="0">
              <a:latin typeface="Arial" panose="020B0604020202020204" pitchFamily="34" charset="0"/>
              <a:cs typeface="Arial" panose="020B0604020202020204" pitchFamily="34" charset="0"/>
            </a:endParaRPr>
          </a:p>
          <a:p>
            <a:pPr lvl="1" algn="just">
              <a:lnSpc>
                <a:spcPct val="100000"/>
              </a:lnSpc>
            </a:pPr>
            <a:r>
              <a:rPr lang="en-GB" sz="2000" dirty="0" smtClean="0">
                <a:latin typeface="Arial" panose="020B0604020202020204" pitchFamily="34" charset="0"/>
                <a:cs typeface="Arial" panose="020B0604020202020204" pitchFamily="34" charset="0"/>
              </a:rPr>
              <a:t>Literature </a:t>
            </a:r>
            <a:r>
              <a:rPr lang="en-GB" sz="2000" dirty="0">
                <a:latin typeface="Arial" panose="020B0604020202020204" pitchFamily="34" charset="0"/>
                <a:cs typeface="Arial" panose="020B0604020202020204" pitchFamily="34" charset="0"/>
              </a:rPr>
              <a:t>citation is essential for comparison of current results and documented information on the same issue.</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Any expectations or lack of correlation and unsettled points are pointed out. </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The way the results agree with previous published works must be shown</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Conclusions should be stated as clearly as possible</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Evidence for each conclusion must be shown</a:t>
            </a:r>
            <a:endParaRPr lang="en-US" sz="2000" dirty="0">
              <a:latin typeface="Arial" panose="020B0604020202020204" pitchFamily="34" charset="0"/>
              <a:cs typeface="Arial" panose="020B0604020202020204" pitchFamily="34" charset="0"/>
            </a:endParaRPr>
          </a:p>
          <a:p>
            <a:pPr lvl="1" algn="just">
              <a:lnSpc>
                <a:spcPct val="100000"/>
              </a:lnSpc>
            </a:pPr>
            <a:r>
              <a:rPr lang="en-GB" sz="2000" dirty="0">
                <a:latin typeface="Arial" panose="020B0604020202020204" pitchFamily="34" charset="0"/>
                <a:cs typeface="Arial" panose="020B0604020202020204" pitchFamily="34" charset="0"/>
              </a:rPr>
              <a:t>The discussion should end with a short summary or conclusion regarding the significance of the work.</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53</a:t>
            </a:fld>
            <a:endParaRPr lang="en-US"/>
          </a:p>
        </p:txBody>
      </p:sp>
    </p:spTree>
    <p:extLst>
      <p:ext uri="{BB962C8B-B14F-4D97-AF65-F5344CB8AC3E}">
        <p14:creationId xmlns:p14="http://schemas.microsoft.com/office/powerpoint/2010/main" val="1386735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Chapter 5: Conclusions and recommendations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34290" indent="0" algn="just">
              <a:lnSpc>
                <a:spcPct val="100000"/>
              </a:lnSpc>
              <a:buNone/>
            </a:pPr>
            <a:r>
              <a:rPr lang="en-GB" b="1" dirty="0" smtClean="0">
                <a:latin typeface="Arial" panose="020B0604020202020204" pitchFamily="34" charset="0"/>
                <a:cs typeface="Arial" panose="020B0604020202020204" pitchFamily="34" charset="0"/>
              </a:rPr>
              <a:t>5.1 </a:t>
            </a:r>
            <a:r>
              <a:rPr lang="en-GB" b="1" dirty="0">
                <a:latin typeface="Arial" panose="020B0604020202020204" pitchFamily="34" charset="0"/>
                <a:cs typeface="Arial" panose="020B0604020202020204" pitchFamily="34" charset="0"/>
              </a:rPr>
              <a:t>Conclusions </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The major findings are presented here in summary.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is preferable that they are presented in order of objectives</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marL="34290" indent="0" algn="just">
              <a:lnSpc>
                <a:spcPct val="100000"/>
              </a:lnSpc>
              <a:buNone/>
            </a:pPr>
            <a:endParaRPr lang="en-GB" b="1" dirty="0" smtClean="0">
              <a:latin typeface="Arial" panose="020B0604020202020204" pitchFamily="34" charset="0"/>
              <a:cs typeface="Arial" panose="020B0604020202020204" pitchFamily="34" charset="0"/>
            </a:endParaRPr>
          </a:p>
          <a:p>
            <a:pPr marL="34290" indent="0" algn="just">
              <a:lnSpc>
                <a:spcPct val="100000"/>
              </a:lnSpc>
              <a:buNone/>
            </a:pPr>
            <a:r>
              <a:rPr lang="en-GB" b="1" dirty="0" smtClean="0">
                <a:latin typeface="Arial" panose="020B0604020202020204" pitchFamily="34" charset="0"/>
                <a:cs typeface="Arial" panose="020B0604020202020204" pitchFamily="34" charset="0"/>
              </a:rPr>
              <a:t>5.2 </a:t>
            </a:r>
            <a:r>
              <a:rPr lang="en-GB" b="1" dirty="0">
                <a:latin typeface="Arial" panose="020B0604020202020204" pitchFamily="34" charset="0"/>
                <a:cs typeface="Arial" panose="020B0604020202020204" pitchFamily="34" charset="0"/>
              </a:rPr>
              <a:t>Recommendations </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These include areas of action that the researcher recommends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the steps that should be taken to improve the situation</a:t>
            </a:r>
            <a:r>
              <a:rPr lang="en-GB" dirty="0" smtClean="0">
                <a:latin typeface="Arial" panose="020B0604020202020204" pitchFamily="34" charset="0"/>
                <a:cs typeface="Arial" panose="020B0604020202020204" pitchFamily="34" charset="0"/>
              </a:rPr>
              <a:t>.</a:t>
            </a:r>
          </a:p>
          <a:p>
            <a:pPr algn="just">
              <a:lnSpc>
                <a:spcPct val="100000"/>
              </a:lnSpc>
            </a:pPr>
            <a:r>
              <a:rPr lang="en-GB" dirty="0" smtClean="0">
                <a:latin typeface="Arial" panose="020B0604020202020204" pitchFamily="34" charset="0"/>
                <a:cs typeface="Arial" panose="020B0604020202020204" pitchFamily="34" charset="0"/>
              </a:rPr>
              <a:t>These </a:t>
            </a:r>
            <a:r>
              <a:rPr lang="en-GB" dirty="0">
                <a:latin typeface="Arial" panose="020B0604020202020204" pitchFamily="34" charset="0"/>
                <a:cs typeface="Arial" panose="020B0604020202020204" pitchFamily="34" charset="0"/>
              </a:rPr>
              <a:t>recommendations are based mainly on the findings.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54</a:t>
            </a:fld>
            <a:endParaRPr lang="en-US"/>
          </a:p>
        </p:txBody>
      </p:sp>
    </p:spTree>
    <p:extLst>
      <p:ext uri="{BB962C8B-B14F-4D97-AF65-F5344CB8AC3E}">
        <p14:creationId xmlns:p14="http://schemas.microsoft.com/office/powerpoint/2010/main" val="33675591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Chapter 5: Conclusions and recommendations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34290" indent="0" algn="just">
              <a:lnSpc>
                <a:spcPct val="150000"/>
              </a:lnSpc>
              <a:buNone/>
            </a:pPr>
            <a:r>
              <a:rPr lang="en-GB" b="1" dirty="0" smtClean="0">
                <a:latin typeface="Arial" panose="020B0604020202020204" pitchFamily="34" charset="0"/>
                <a:cs typeface="Arial" panose="020B0604020202020204" pitchFamily="34" charset="0"/>
              </a:rPr>
              <a:t>5.3 </a:t>
            </a:r>
            <a:r>
              <a:rPr lang="en-GB" b="1" dirty="0">
                <a:latin typeface="Arial" panose="020B0604020202020204" pitchFamily="34" charset="0"/>
                <a:cs typeface="Arial" panose="020B0604020202020204" pitchFamily="34" charset="0"/>
              </a:rPr>
              <a:t>Areas of Further research</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Having identified gaps either in the literature or limitation/gaps that the current research cannot fill, the researcher can recommend areas of further research.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These </a:t>
            </a:r>
            <a:r>
              <a:rPr lang="en-GB" dirty="0">
                <a:latin typeface="Arial" panose="020B0604020202020204" pitchFamily="34" charset="0"/>
                <a:cs typeface="Arial" panose="020B0604020202020204" pitchFamily="34" charset="0"/>
              </a:rPr>
              <a:t>may range from expanding the sample size, examining another group, incorporating new variables, considering other factors that had been held constant, etc. </a:t>
            </a:r>
            <a:r>
              <a:rPr lang="en-GB"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55</a:t>
            </a:fld>
            <a:endParaRPr lang="en-US"/>
          </a:p>
        </p:txBody>
      </p:sp>
    </p:spTree>
    <p:extLst>
      <p:ext uri="{BB962C8B-B14F-4D97-AF65-F5344CB8AC3E}">
        <p14:creationId xmlns:p14="http://schemas.microsoft.com/office/powerpoint/2010/main" val="9473198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609600"/>
            <a:ext cx="7406640" cy="808383"/>
          </a:xfrm>
        </p:spPr>
        <p:txBody>
          <a:bodyPr/>
          <a:lstStyle/>
          <a:p>
            <a:r>
              <a:rPr lang="en-US" dirty="0" smtClean="0">
                <a:latin typeface="Arial" panose="020B0604020202020204" pitchFamily="34" charset="0"/>
                <a:cs typeface="Arial" panose="020B0604020202020204" pitchFamily="34" charset="0"/>
              </a:rPr>
              <a:t>Other Parts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7250" y="1606826"/>
            <a:ext cx="7404653" cy="4038600"/>
          </a:xfrm>
        </p:spPr>
        <p:txBody>
          <a:bodyPr>
            <a:noAutofit/>
          </a:bodyPr>
          <a:lstStyle/>
          <a:p>
            <a:pPr algn="just">
              <a:lnSpc>
                <a:spcPct val="120000"/>
              </a:lnSpc>
              <a:buFont typeface="Wingdings" panose="05000000000000000000" pitchFamily="2" charset="2"/>
              <a:buChar char="Ø"/>
            </a:pPr>
            <a:r>
              <a:rPr lang="en-GB" b="1" dirty="0" smtClean="0">
                <a:latin typeface="Arial" panose="020B0604020202020204" pitchFamily="34" charset="0"/>
                <a:cs typeface="Arial" panose="020B0604020202020204" pitchFamily="34" charset="0"/>
              </a:rPr>
              <a:t>References </a:t>
            </a:r>
            <a:endParaRPr lang="en-US" dirty="0">
              <a:latin typeface="Arial" panose="020B0604020202020204" pitchFamily="34" charset="0"/>
              <a:cs typeface="Arial" panose="020B0604020202020204" pitchFamily="34" charset="0"/>
            </a:endParaRPr>
          </a:p>
          <a:p>
            <a:pPr algn="just">
              <a:lnSpc>
                <a:spcPct val="120000"/>
              </a:lnSpc>
              <a:buFont typeface="Wingdings" panose="05000000000000000000" pitchFamily="2" charset="2"/>
              <a:buChar char="Ø"/>
            </a:pPr>
            <a:r>
              <a:rPr lang="en-GB" b="1" dirty="0" smtClean="0">
                <a:latin typeface="Arial" panose="020B0604020202020204" pitchFamily="34" charset="0"/>
                <a:cs typeface="Arial" panose="020B0604020202020204" pitchFamily="34" charset="0"/>
              </a:rPr>
              <a:t>Appendices</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These are all the other attachments that the researcher may wish to provide as additional evidence or for clarity.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are numbered using Roman numerals (</a:t>
            </a:r>
            <a:r>
              <a:rPr lang="en-GB" dirty="0" err="1">
                <a:latin typeface="Arial" panose="020B0604020202020204" pitchFamily="34" charset="0"/>
                <a:cs typeface="Arial" panose="020B0604020202020204" pitchFamily="34" charset="0"/>
              </a:rPr>
              <a:t>eg</a:t>
            </a:r>
            <a:r>
              <a:rPr lang="en-GB" dirty="0">
                <a:latin typeface="Arial" panose="020B0604020202020204" pitchFamily="34" charset="0"/>
                <a:cs typeface="Arial" panose="020B0604020202020204" pitchFamily="34" charset="0"/>
              </a:rPr>
              <a:t> Appendix I, Appendix II, </a:t>
            </a:r>
            <a:r>
              <a:rPr lang="en-GB" dirty="0" err="1">
                <a:latin typeface="Arial" panose="020B0604020202020204" pitchFamily="34" charset="0"/>
                <a:cs typeface="Arial" panose="020B0604020202020204" pitchFamily="34" charset="0"/>
              </a:rPr>
              <a:t>etc</a:t>
            </a:r>
            <a:r>
              <a:rPr lang="en-GB" dirty="0">
                <a:latin typeface="Arial" panose="020B0604020202020204" pitchFamily="34" charset="0"/>
                <a:cs typeface="Arial" panose="020B0604020202020204" pitchFamily="34" charset="0"/>
              </a:rPr>
              <a:t>) or alphabets in capital letters (</a:t>
            </a:r>
            <a:r>
              <a:rPr lang="en-GB" dirty="0" err="1">
                <a:latin typeface="Arial" panose="020B0604020202020204" pitchFamily="34" charset="0"/>
                <a:cs typeface="Arial" panose="020B0604020202020204" pitchFamily="34" charset="0"/>
              </a:rPr>
              <a:t>eg</a:t>
            </a:r>
            <a:r>
              <a:rPr lang="en-GB" dirty="0">
                <a:latin typeface="Arial" panose="020B0604020202020204" pitchFamily="34" charset="0"/>
                <a:cs typeface="Arial" panose="020B0604020202020204" pitchFamily="34" charset="0"/>
              </a:rPr>
              <a:t> Appendix A, Appendix B). </a:t>
            </a:r>
            <a:endParaRPr lang="en-GB" dirty="0" smtClean="0">
              <a:latin typeface="Arial" panose="020B0604020202020204" pitchFamily="34" charset="0"/>
              <a:cs typeface="Arial" panose="020B0604020202020204" pitchFamily="34" charset="0"/>
            </a:endParaRPr>
          </a:p>
          <a:p>
            <a:pPr algn="just">
              <a:lnSpc>
                <a:spcPct val="120000"/>
              </a:lnSpc>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may include but are not limited to;</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Appendix A: Instruments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Appendix B: Ethical documents</a:t>
            </a:r>
            <a:endParaRPr lang="en-US" dirty="0">
              <a:latin typeface="Arial" panose="020B0604020202020204" pitchFamily="34" charset="0"/>
              <a:cs typeface="Arial" panose="020B0604020202020204" pitchFamily="34" charset="0"/>
            </a:endParaRPr>
          </a:p>
          <a:p>
            <a:pPr algn="just">
              <a:lnSpc>
                <a:spcPct val="120000"/>
              </a:lnSpc>
            </a:pPr>
            <a:r>
              <a:rPr lang="en-GB" dirty="0">
                <a:latin typeface="Arial" panose="020B0604020202020204" pitchFamily="34" charset="0"/>
                <a:cs typeface="Arial" panose="020B0604020202020204" pitchFamily="34" charset="0"/>
              </a:rPr>
              <a:t>Appendix C: Letter of </a:t>
            </a:r>
            <a:r>
              <a:rPr lang="en-GB" dirty="0" smtClean="0">
                <a:latin typeface="Arial" panose="020B0604020202020204" pitchFamily="34" charset="0"/>
                <a:cs typeface="Arial" panose="020B0604020202020204" pitchFamily="34" charset="0"/>
              </a:rPr>
              <a:t>introduction</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56</a:t>
            </a:fld>
            <a:endParaRPr lang="en-US"/>
          </a:p>
        </p:txBody>
      </p:sp>
    </p:spTree>
    <p:extLst>
      <p:ext uri="{BB962C8B-B14F-4D97-AF65-F5344CB8AC3E}">
        <p14:creationId xmlns:p14="http://schemas.microsoft.com/office/powerpoint/2010/main" val="18462905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DISSEMINATING RESEARCH FINDINGS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3827" y="2057400"/>
            <a:ext cx="7798078" cy="4343400"/>
          </a:xfrm>
        </p:spPr>
        <p:txBody>
          <a:bodyPr>
            <a:normAutofit fontScale="92500" lnSpcReduction="10000"/>
          </a:bodyPr>
          <a:lstStyle/>
          <a:p>
            <a:pPr algn="just">
              <a:lnSpc>
                <a:spcPct val="110000"/>
              </a:lnSpc>
            </a:pPr>
            <a:r>
              <a:rPr lang="en-US" dirty="0" smtClean="0">
                <a:latin typeface="Arial" panose="020B0604020202020204" pitchFamily="34" charset="0"/>
                <a:cs typeface="Arial" panose="020B0604020202020204" pitchFamily="34" charset="0"/>
              </a:rPr>
              <a:t>Dissemination </a:t>
            </a:r>
            <a:r>
              <a:rPr lang="en-US" dirty="0">
                <a:latin typeface="Arial" panose="020B0604020202020204" pitchFamily="34" charset="0"/>
                <a:cs typeface="Arial" panose="020B0604020202020204" pitchFamily="34" charset="0"/>
              </a:rPr>
              <a:t>of research findings means communicating the research findings to different individuals or parties. </a:t>
            </a:r>
          </a:p>
          <a:p>
            <a:pPr algn="just">
              <a:lnSpc>
                <a:spcPct val="110000"/>
              </a:lnSpc>
            </a:pPr>
            <a:r>
              <a:rPr lang="en-US" dirty="0">
                <a:latin typeface="Arial" panose="020B0604020202020204" pitchFamily="34" charset="0"/>
                <a:cs typeface="Arial" panose="020B0604020202020204" pitchFamily="34" charset="0"/>
              </a:rPr>
              <a:t>The parties to whom findings are disseminated may be those who need to invest in or implement the findings, those affected by the recommendations, those who funded the research, those who collaborated the research, potential funders, management, customers, potential customers, employees and potential funders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10000"/>
              </a:lnSpc>
            </a:pPr>
            <a:r>
              <a:rPr lang="en-US" dirty="0">
                <a:latin typeface="Arial" panose="020B0604020202020204" pitchFamily="34" charset="0"/>
                <a:cs typeface="Arial" panose="020B0604020202020204" pitchFamily="34" charset="0"/>
              </a:rPr>
              <a:t>Before dissemination is done, the researcher needs to develop a dissemination plan. </a:t>
            </a:r>
            <a:endParaRPr lang="en-US" dirty="0" smtClean="0">
              <a:latin typeface="Arial" panose="020B0604020202020204" pitchFamily="34" charset="0"/>
              <a:cs typeface="Arial" panose="020B0604020202020204" pitchFamily="34" charset="0"/>
            </a:endParaRPr>
          </a:p>
          <a:p>
            <a:pPr algn="just">
              <a:lnSpc>
                <a:spcPct val="110000"/>
              </a:lnSpc>
            </a:pPr>
            <a:r>
              <a:rPr lang="en-US" dirty="0" smtClean="0">
                <a:latin typeface="Arial" panose="020B0604020202020204" pitchFamily="34" charset="0"/>
                <a:cs typeface="Arial" panose="020B0604020202020204" pitchFamily="34" charset="0"/>
              </a:rPr>
              <a:t>You </a:t>
            </a:r>
            <a:r>
              <a:rPr lang="en-US" dirty="0">
                <a:latin typeface="Arial" panose="020B0604020202020204" pitchFamily="34" charset="0"/>
                <a:cs typeface="Arial" panose="020B0604020202020204" pitchFamily="34" charset="0"/>
              </a:rPr>
              <a:t>must identify the message and audience. </a:t>
            </a:r>
            <a:endParaRPr lang="en-US" dirty="0" smtClean="0">
              <a:latin typeface="Arial" panose="020B0604020202020204" pitchFamily="34" charset="0"/>
              <a:cs typeface="Arial" panose="020B0604020202020204" pitchFamily="34" charset="0"/>
            </a:endParaRPr>
          </a:p>
          <a:p>
            <a:pPr algn="just">
              <a:lnSpc>
                <a:spcPct val="110000"/>
              </a:lnSpc>
            </a:pPr>
            <a:r>
              <a:rPr lang="en-US" dirty="0" smtClean="0">
                <a:latin typeface="Arial" panose="020B0604020202020204" pitchFamily="34" charset="0"/>
                <a:cs typeface="Arial" panose="020B0604020202020204" pitchFamily="34" charset="0"/>
              </a:rPr>
              <a:t>Specific </a:t>
            </a:r>
            <a:r>
              <a:rPr lang="en-US" dirty="0">
                <a:latin typeface="Arial" panose="020B0604020202020204" pitchFamily="34" charset="0"/>
                <a:cs typeface="Arial" panose="020B0604020202020204" pitchFamily="34" charset="0"/>
              </a:rPr>
              <a:t>goals and objectives for dissemination must be determined and carefully described for each component. </a:t>
            </a:r>
          </a:p>
        </p:txBody>
      </p:sp>
      <p:sp>
        <p:nvSpPr>
          <p:cNvPr id="4" name="Slide Number Placeholder 3"/>
          <p:cNvSpPr>
            <a:spLocks noGrp="1"/>
          </p:cNvSpPr>
          <p:nvPr>
            <p:ph type="sldNum" sz="quarter" idx="12"/>
          </p:nvPr>
        </p:nvSpPr>
        <p:spPr/>
        <p:txBody>
          <a:bodyPr/>
          <a:lstStyle/>
          <a:p>
            <a:fld id="{69EAC52C-712D-4164-A815-CAFA94CC2C8E}" type="slidenum">
              <a:rPr lang="en-US" smtClean="0"/>
              <a:t>57</a:t>
            </a:fld>
            <a:endParaRPr lang="en-US"/>
          </a:p>
        </p:txBody>
      </p:sp>
    </p:spTree>
    <p:extLst>
      <p:ext uri="{BB962C8B-B14F-4D97-AF65-F5344CB8AC3E}">
        <p14:creationId xmlns:p14="http://schemas.microsoft.com/office/powerpoint/2010/main" val="459634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Considerations for an effective dissemination </a:t>
            </a:r>
            <a:r>
              <a:rPr lang="en-US" b="1" dirty="0" smtClean="0">
                <a:latin typeface="Arial" panose="020B0604020202020204" pitchFamily="34" charset="0"/>
                <a:cs typeface="Arial" panose="020B0604020202020204" pitchFamily="34" charset="0"/>
              </a:rPr>
              <a:t>plan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3" y="1965959"/>
            <a:ext cx="7692061" cy="4673379"/>
          </a:xfrm>
        </p:spPr>
        <p:txBody>
          <a:bodyPr>
            <a:normAutofit fontScale="92500" lnSpcReduction="10000"/>
          </a:bodyPr>
          <a:lstStyle/>
          <a:p>
            <a:pPr lvl="0" algn="just">
              <a:lnSpc>
                <a:spcPct val="110000"/>
              </a:lnSpc>
            </a:pPr>
            <a:r>
              <a:rPr lang="en-US" dirty="0" smtClean="0">
                <a:latin typeface="Arial" panose="020B0604020202020204" pitchFamily="34" charset="0"/>
                <a:cs typeface="Arial" panose="020B0604020202020204" pitchFamily="34" charset="0"/>
              </a:rPr>
              <a:t>Consider </a:t>
            </a:r>
            <a:r>
              <a:rPr lang="en-US" dirty="0">
                <a:latin typeface="Arial" panose="020B0604020202020204" pitchFamily="34" charset="0"/>
                <a:cs typeface="Arial" panose="020B0604020202020204" pitchFamily="34" charset="0"/>
              </a:rPr>
              <a:t>all potential of audiences, their informational needs and relevant channels for reaching them </a:t>
            </a:r>
          </a:p>
          <a:p>
            <a:pPr lvl="0" algn="just">
              <a:lnSpc>
                <a:spcPct val="110000"/>
              </a:lnSpc>
            </a:pPr>
            <a:r>
              <a:rPr lang="en-US" dirty="0">
                <a:latin typeface="Arial" panose="020B0604020202020204" pitchFamily="34" charset="0"/>
                <a:cs typeface="Arial" panose="020B0604020202020204" pitchFamily="34" charset="0"/>
              </a:rPr>
              <a:t>Have a clear timeline</a:t>
            </a:r>
          </a:p>
          <a:p>
            <a:pPr lvl="0" algn="just">
              <a:lnSpc>
                <a:spcPct val="110000"/>
              </a:lnSpc>
            </a:pPr>
            <a:r>
              <a:rPr lang="en-US" dirty="0">
                <a:latin typeface="Arial" panose="020B0604020202020204" pitchFamily="34" charset="0"/>
                <a:cs typeface="Arial" panose="020B0604020202020204" pitchFamily="34" charset="0"/>
              </a:rPr>
              <a:t>Consider resources needed</a:t>
            </a:r>
          </a:p>
          <a:p>
            <a:pPr lvl="0" algn="just">
              <a:lnSpc>
                <a:spcPct val="110000"/>
              </a:lnSpc>
            </a:pPr>
            <a:r>
              <a:rPr lang="en-US" dirty="0">
                <a:latin typeface="Arial" panose="020B0604020202020204" pitchFamily="34" charset="0"/>
                <a:cs typeface="Arial" panose="020B0604020202020204" pitchFamily="34" charset="0"/>
              </a:rPr>
              <a:t>Keep the information short, and to-the-point </a:t>
            </a:r>
          </a:p>
          <a:p>
            <a:pPr lvl="0" algn="just">
              <a:lnSpc>
                <a:spcPct val="110000"/>
              </a:lnSpc>
            </a:pPr>
            <a:r>
              <a:rPr lang="en-US" dirty="0">
                <a:latin typeface="Arial" panose="020B0604020202020204" pitchFamily="34" charset="0"/>
                <a:cs typeface="Arial" panose="020B0604020202020204" pitchFamily="34" charset="0"/>
              </a:rPr>
              <a:t>Use clear, non-technical language for all audiences </a:t>
            </a:r>
          </a:p>
          <a:p>
            <a:pPr lvl="0" algn="just">
              <a:lnSpc>
                <a:spcPct val="110000"/>
              </a:lnSpc>
            </a:pPr>
            <a:r>
              <a:rPr lang="en-US" dirty="0">
                <a:latin typeface="Arial" panose="020B0604020202020204" pitchFamily="34" charset="0"/>
                <a:cs typeface="Arial" panose="020B0604020202020204" pitchFamily="34" charset="0"/>
              </a:rPr>
              <a:t>Highlight the principal points to clearly organize the findings </a:t>
            </a:r>
          </a:p>
          <a:p>
            <a:pPr lvl="0" algn="just">
              <a:lnSpc>
                <a:spcPct val="110000"/>
              </a:lnSpc>
            </a:pPr>
            <a:r>
              <a:rPr lang="en-US" dirty="0">
                <a:latin typeface="Arial" panose="020B0604020202020204" pitchFamily="34" charset="0"/>
                <a:cs typeface="Arial" panose="020B0604020202020204" pitchFamily="34" charset="0"/>
              </a:rPr>
              <a:t>Make information attractive to the viewers, using graphics, easy to read font, and reasonable spacing </a:t>
            </a:r>
          </a:p>
          <a:p>
            <a:pPr lvl="0" algn="just">
              <a:lnSpc>
                <a:spcPct val="110000"/>
              </a:lnSpc>
            </a:pPr>
            <a:r>
              <a:rPr lang="en-US" dirty="0">
                <a:latin typeface="Arial" panose="020B0604020202020204" pitchFamily="34" charset="0"/>
                <a:cs typeface="Arial" panose="020B0604020202020204" pitchFamily="34" charset="0"/>
              </a:rPr>
              <a:t>Provide information that is captivating to the viewer </a:t>
            </a:r>
          </a:p>
          <a:p>
            <a:pPr lvl="0" algn="just">
              <a:lnSpc>
                <a:spcPct val="110000"/>
              </a:lnSpc>
            </a:pPr>
            <a:r>
              <a:rPr lang="en-US" dirty="0">
                <a:latin typeface="Arial" panose="020B0604020202020204" pitchFamily="34" charset="0"/>
                <a:cs typeface="Arial" panose="020B0604020202020204" pitchFamily="34" charset="0"/>
              </a:rPr>
              <a:t>Provide conclusions and suggestions on incorporating findings into practices </a:t>
            </a:r>
          </a:p>
        </p:txBody>
      </p:sp>
      <p:sp>
        <p:nvSpPr>
          <p:cNvPr id="4" name="Slide Number Placeholder 3"/>
          <p:cNvSpPr>
            <a:spLocks noGrp="1"/>
          </p:cNvSpPr>
          <p:nvPr>
            <p:ph type="sldNum" sz="quarter" idx="12"/>
          </p:nvPr>
        </p:nvSpPr>
        <p:spPr/>
        <p:txBody>
          <a:bodyPr/>
          <a:lstStyle/>
          <a:p>
            <a:fld id="{69EAC52C-712D-4164-A815-CAFA94CC2C8E}" type="slidenum">
              <a:rPr lang="en-US" smtClean="0"/>
              <a:t>58</a:t>
            </a:fld>
            <a:endParaRPr lang="en-US"/>
          </a:p>
        </p:txBody>
      </p:sp>
    </p:spTree>
    <p:extLst>
      <p:ext uri="{BB962C8B-B14F-4D97-AF65-F5344CB8AC3E}">
        <p14:creationId xmlns:p14="http://schemas.microsoft.com/office/powerpoint/2010/main" val="38848538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Channels and methods of disseminating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0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Mass </a:t>
            </a:r>
            <a:r>
              <a:rPr lang="en-US" dirty="0">
                <a:latin typeface="Arial" panose="020B0604020202020204" pitchFamily="34" charset="0"/>
                <a:cs typeface="Arial" panose="020B0604020202020204" pitchFamily="34" charset="0"/>
              </a:rPr>
              <a:t>media. This includes;</a:t>
            </a:r>
          </a:p>
          <a:p>
            <a:pPr lvl="1" algn="just">
              <a:lnSpc>
                <a:spcPct val="10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TV</a:t>
            </a:r>
          </a:p>
          <a:p>
            <a:pPr lvl="1" algn="just">
              <a:lnSpc>
                <a:spcPct val="10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Radio </a:t>
            </a:r>
            <a:endParaRPr lang="en-US" sz="2000" dirty="0">
              <a:latin typeface="Arial" panose="020B0604020202020204" pitchFamily="34" charset="0"/>
              <a:cs typeface="Arial" panose="020B0604020202020204" pitchFamily="34" charset="0"/>
            </a:endParaRPr>
          </a:p>
          <a:p>
            <a:pPr lvl="1" algn="just">
              <a:lnSpc>
                <a:spcPct val="10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Print </a:t>
            </a:r>
            <a:r>
              <a:rPr lang="en-US" sz="2000" dirty="0">
                <a:latin typeface="Arial" panose="020B0604020202020204" pitchFamily="34" charset="0"/>
                <a:cs typeface="Arial" panose="020B0604020202020204" pitchFamily="34" charset="0"/>
              </a:rPr>
              <a:t>media like newspapers through Press Releases, articles, adverts, pull-outs.</a:t>
            </a:r>
          </a:p>
          <a:p>
            <a:pPr lvl="1" algn="just">
              <a:lnSpc>
                <a:spcPct val="10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Social </a:t>
            </a:r>
            <a:r>
              <a:rPr lang="en-US" sz="2000" dirty="0">
                <a:latin typeface="Arial" panose="020B0604020202020204" pitchFamily="34" charset="0"/>
                <a:cs typeface="Arial" panose="020B0604020202020204" pitchFamily="34" charset="0"/>
              </a:rPr>
              <a:t>media outlets like WhatsApp, Twitter, Facebook, blogs, podcasts</a:t>
            </a:r>
          </a:p>
          <a:p>
            <a:pPr lvl="1" algn="just">
              <a:lnSpc>
                <a:spcPct val="10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Publications </a:t>
            </a:r>
            <a:r>
              <a:rPr lang="en-US" sz="2000" dirty="0">
                <a:latin typeface="Arial" panose="020B0604020202020204" pitchFamily="34" charset="0"/>
                <a:cs typeface="Arial" panose="020B0604020202020204" pitchFamily="34" charset="0"/>
              </a:rPr>
              <a:t>– journals, books, periodicals</a:t>
            </a:r>
          </a:p>
          <a:p>
            <a:pPr lvl="1" algn="just">
              <a:lnSpc>
                <a:spcPct val="10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Websites </a:t>
            </a:r>
            <a:r>
              <a:rPr lang="en-US" sz="2000" dirty="0">
                <a:latin typeface="Arial" panose="020B0604020202020204" pitchFamily="34" charset="0"/>
                <a:cs typeface="Arial" panose="020B0604020202020204" pitchFamily="34" charset="0"/>
              </a:rPr>
              <a:t>of community organizations/partners</a:t>
            </a:r>
          </a:p>
          <a:p>
            <a:pPr lvl="1" algn="just">
              <a:lnSpc>
                <a:spcPct val="10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Policy </a:t>
            </a:r>
            <a:r>
              <a:rPr lang="en-US" sz="2000" dirty="0">
                <a:latin typeface="Arial" panose="020B0604020202020204" pitchFamily="34" charset="0"/>
                <a:cs typeface="Arial" panose="020B0604020202020204" pitchFamily="34" charset="0"/>
              </a:rPr>
              <a:t>briefs </a:t>
            </a:r>
          </a:p>
        </p:txBody>
      </p:sp>
      <p:sp>
        <p:nvSpPr>
          <p:cNvPr id="4" name="Slide Number Placeholder 3"/>
          <p:cNvSpPr>
            <a:spLocks noGrp="1"/>
          </p:cNvSpPr>
          <p:nvPr>
            <p:ph type="sldNum" sz="quarter" idx="12"/>
          </p:nvPr>
        </p:nvSpPr>
        <p:spPr/>
        <p:txBody>
          <a:bodyPr/>
          <a:lstStyle/>
          <a:p>
            <a:fld id="{69EAC52C-712D-4164-A815-CAFA94CC2C8E}" type="slidenum">
              <a:rPr lang="en-US" smtClean="0"/>
              <a:t>59</a:t>
            </a:fld>
            <a:endParaRPr lang="en-US"/>
          </a:p>
        </p:txBody>
      </p:sp>
    </p:spTree>
    <p:extLst>
      <p:ext uri="{BB962C8B-B14F-4D97-AF65-F5344CB8AC3E}">
        <p14:creationId xmlns:p14="http://schemas.microsoft.com/office/powerpoint/2010/main" val="28797621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Channels and methods of disseminating </a:t>
            </a:r>
            <a:endParaRPr lang="en-US" dirty="0"/>
          </a:p>
        </p:txBody>
      </p:sp>
      <p:sp>
        <p:nvSpPr>
          <p:cNvPr id="3" name="Content Placeholder 2"/>
          <p:cNvSpPr>
            <a:spLocks noGrp="1"/>
          </p:cNvSpPr>
          <p:nvPr>
            <p:ph idx="1"/>
          </p:nvPr>
        </p:nvSpPr>
        <p:spPr>
          <a:xfrm>
            <a:off x="857251" y="1855304"/>
            <a:ext cx="7404653" cy="4240696"/>
          </a:xfrm>
        </p:spPr>
        <p:txBody>
          <a:bodyPr>
            <a:normAutofit/>
          </a:bodyPr>
          <a:lstStyle/>
          <a:p>
            <a:pPr lvl="0" algn="just">
              <a:lnSpc>
                <a:spcPct val="120000"/>
              </a:lnSpc>
              <a:buFont typeface="Wingdings" panose="05000000000000000000" pitchFamily="2" charset="2"/>
              <a:buChar char="v"/>
            </a:pPr>
            <a:r>
              <a:rPr lang="en-US" dirty="0">
                <a:latin typeface="Arial" panose="020B0604020202020204" pitchFamily="34" charset="0"/>
                <a:cs typeface="Arial" panose="020B0604020202020204" pitchFamily="34" charset="0"/>
              </a:rPr>
              <a:t>Local methods. These include;</a:t>
            </a:r>
          </a:p>
          <a:p>
            <a:pPr lvl="0" algn="just">
              <a:lnSpc>
                <a:spcPct val="12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Hosting </a:t>
            </a:r>
            <a:r>
              <a:rPr lang="en-US" dirty="0">
                <a:latin typeface="Arial" panose="020B0604020202020204" pitchFamily="34" charset="0"/>
                <a:cs typeface="Arial" panose="020B0604020202020204" pitchFamily="34" charset="0"/>
              </a:rPr>
              <a:t>or presenting at meetings, conferences, workshops, community events, seminars, formal or informal gatherings and health fairs </a:t>
            </a:r>
          </a:p>
          <a:p>
            <a:pPr lvl="0" algn="just">
              <a:lnSpc>
                <a:spcPct val="12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Flyers </a:t>
            </a:r>
            <a:r>
              <a:rPr lang="en-US" dirty="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brochures </a:t>
            </a:r>
            <a:endParaRPr lang="en-US" dirty="0">
              <a:latin typeface="Arial" panose="020B0604020202020204" pitchFamily="34" charset="0"/>
              <a:cs typeface="Arial" panose="020B0604020202020204" pitchFamily="34" charset="0"/>
            </a:endParaRPr>
          </a:p>
          <a:p>
            <a:pPr lvl="0" algn="just">
              <a:lnSpc>
                <a:spcPct val="12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Posters </a:t>
            </a:r>
            <a:r>
              <a:rPr lang="en-US" dirty="0">
                <a:latin typeface="Arial" panose="020B0604020202020204" pitchFamily="34" charset="0"/>
                <a:cs typeface="Arial" panose="020B0604020202020204" pitchFamily="34" charset="0"/>
              </a:rPr>
              <a:t>which can be displayed and distributed in the community.</a:t>
            </a:r>
          </a:p>
          <a:p>
            <a:pPr lvl="0" algn="just">
              <a:lnSpc>
                <a:spcPct val="12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Performing </a:t>
            </a:r>
            <a:r>
              <a:rPr lang="en-US" dirty="0">
                <a:latin typeface="Arial" panose="020B0604020202020204" pitchFamily="34" charset="0"/>
                <a:cs typeface="Arial" panose="020B0604020202020204" pitchFamily="34" charset="0"/>
              </a:rPr>
              <a:t>arts </a:t>
            </a:r>
            <a:r>
              <a:rPr lang="en-US" dirty="0" err="1">
                <a:latin typeface="Arial" panose="020B0604020202020204" pitchFamily="34" charset="0"/>
                <a:cs typeface="Arial" panose="020B0604020202020204" pitchFamily="34" charset="0"/>
              </a:rPr>
              <a:t>eg</a:t>
            </a:r>
            <a:r>
              <a:rPr lang="en-US" dirty="0">
                <a:latin typeface="Arial" panose="020B0604020202020204" pitchFamily="34" charset="0"/>
                <a:cs typeface="Arial" panose="020B0604020202020204" pitchFamily="34" charset="0"/>
              </a:rPr>
              <a:t> music, dance and drama through </a:t>
            </a:r>
            <a:r>
              <a:rPr lang="en-US" dirty="0" smtClean="0">
                <a:latin typeface="Arial" panose="020B0604020202020204" pitchFamily="34" charset="0"/>
                <a:cs typeface="Arial" panose="020B0604020202020204" pitchFamily="34" charset="0"/>
              </a:rPr>
              <a:t>films </a:t>
            </a:r>
            <a:r>
              <a:rPr lang="en-US" dirty="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cinema</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60</a:t>
            </a:fld>
            <a:endParaRPr lang="en-US"/>
          </a:p>
        </p:txBody>
      </p:sp>
    </p:spTree>
    <p:extLst>
      <p:ext uri="{BB962C8B-B14F-4D97-AF65-F5344CB8AC3E}">
        <p14:creationId xmlns:p14="http://schemas.microsoft.com/office/powerpoint/2010/main" val="10727994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Channels and methods of disseminating </a:t>
            </a:r>
            <a:endParaRPr lang="en-US" dirty="0"/>
          </a:p>
        </p:txBody>
      </p:sp>
      <p:sp>
        <p:nvSpPr>
          <p:cNvPr id="3" name="Content Placeholder 2"/>
          <p:cNvSpPr>
            <a:spLocks noGrp="1"/>
          </p:cNvSpPr>
          <p:nvPr>
            <p:ph idx="1"/>
          </p:nvPr>
        </p:nvSpPr>
        <p:spPr>
          <a:xfrm>
            <a:off x="857251" y="1855304"/>
            <a:ext cx="7404653" cy="4240696"/>
          </a:xfrm>
        </p:spPr>
        <p:txBody>
          <a:bodyPr>
            <a:normAutofit/>
          </a:bodyPr>
          <a:lstStyle/>
          <a:p>
            <a:pPr lvl="0" algn="just">
              <a:lnSpc>
                <a:spcPct val="12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On </a:t>
            </a:r>
            <a:r>
              <a:rPr lang="en-US" dirty="0">
                <a:latin typeface="Arial" panose="020B0604020202020204" pitchFamily="34" charset="0"/>
                <a:cs typeface="Arial" panose="020B0604020202020204" pitchFamily="34" charset="0"/>
              </a:rPr>
              <a:t>an individual level, one can use the following:</a:t>
            </a:r>
          </a:p>
          <a:p>
            <a:pPr lvl="0" algn="just">
              <a:lnSpc>
                <a:spcPct val="12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Personal </a:t>
            </a:r>
            <a:r>
              <a:rPr lang="en-US" dirty="0">
                <a:latin typeface="Arial" panose="020B0604020202020204" pitchFamily="34" charset="0"/>
                <a:cs typeface="Arial" panose="020B0604020202020204" pitchFamily="34" charset="0"/>
              </a:rPr>
              <a:t>letters can be sent out</a:t>
            </a:r>
          </a:p>
          <a:p>
            <a:pPr lvl="0" algn="just">
              <a:lnSpc>
                <a:spcPct val="120000"/>
              </a:lnSpc>
              <a:buFont typeface="Wingdings" panose="05000000000000000000" pitchFamily="2" charset="2"/>
              <a:buChar char="Ø"/>
            </a:pPr>
            <a:r>
              <a:rPr lang="en-US" dirty="0">
                <a:latin typeface="Arial" panose="020B0604020202020204" pitchFamily="34" charset="0"/>
                <a:cs typeface="Arial" panose="020B0604020202020204" pitchFamily="34" charset="0"/>
              </a:rPr>
              <a:t>Emails can be sent out</a:t>
            </a:r>
          </a:p>
          <a:p>
            <a:pPr lvl="0" algn="just">
              <a:lnSpc>
                <a:spcPct val="12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Phone </a:t>
            </a:r>
            <a:r>
              <a:rPr lang="en-US" dirty="0">
                <a:latin typeface="Arial" panose="020B0604020202020204" pitchFamily="34" charset="0"/>
                <a:cs typeface="Arial" panose="020B0604020202020204" pitchFamily="34" charset="0"/>
              </a:rPr>
              <a:t>calls can be made</a:t>
            </a:r>
          </a:p>
          <a:p>
            <a:pPr lvl="0" algn="just">
              <a:lnSpc>
                <a:spcPct val="12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Word </a:t>
            </a:r>
            <a:r>
              <a:rPr lang="en-US" dirty="0">
                <a:latin typeface="Arial" panose="020B0604020202020204" pitchFamily="34" charset="0"/>
                <a:cs typeface="Arial" panose="020B0604020202020204" pitchFamily="34" charset="0"/>
              </a:rPr>
              <a:t>of mouth from person to person</a:t>
            </a:r>
          </a:p>
        </p:txBody>
      </p:sp>
      <p:sp>
        <p:nvSpPr>
          <p:cNvPr id="4" name="Slide Number Placeholder 3"/>
          <p:cNvSpPr>
            <a:spLocks noGrp="1"/>
          </p:cNvSpPr>
          <p:nvPr>
            <p:ph type="sldNum" sz="quarter" idx="12"/>
          </p:nvPr>
        </p:nvSpPr>
        <p:spPr/>
        <p:txBody>
          <a:bodyPr/>
          <a:lstStyle/>
          <a:p>
            <a:fld id="{69EAC52C-712D-4164-A815-CAFA94CC2C8E}" type="slidenum">
              <a:rPr lang="en-US" smtClean="0"/>
              <a:t>61</a:t>
            </a:fld>
            <a:endParaRPr lang="en-US"/>
          </a:p>
        </p:txBody>
      </p:sp>
    </p:spTree>
    <p:extLst>
      <p:ext uri="{BB962C8B-B14F-4D97-AF65-F5344CB8AC3E}">
        <p14:creationId xmlns:p14="http://schemas.microsoft.com/office/powerpoint/2010/main" val="6517961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Principles of good dissemination</a:t>
            </a:r>
            <a:endParaRPr lang="en-US" dirty="0"/>
          </a:p>
        </p:txBody>
      </p:sp>
      <p:sp>
        <p:nvSpPr>
          <p:cNvPr id="3" name="Content Placeholder 2"/>
          <p:cNvSpPr>
            <a:spLocks noGrp="1"/>
          </p:cNvSpPr>
          <p:nvPr>
            <p:ph idx="1"/>
          </p:nvPr>
        </p:nvSpPr>
        <p:spPr>
          <a:xfrm>
            <a:off x="424070" y="2057400"/>
            <a:ext cx="8189843" cy="4038600"/>
          </a:xfrm>
        </p:spPr>
        <p:txBody>
          <a:bodyPr>
            <a:noAutofit/>
          </a:bodyPr>
          <a:lstStyle/>
          <a:p>
            <a:pPr algn="just">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Clarity </a:t>
            </a:r>
            <a:r>
              <a:rPr lang="en-US" b="1" dirty="0">
                <a:latin typeface="Arial" panose="020B0604020202020204" pitchFamily="34" charset="0"/>
                <a:cs typeface="Arial" panose="020B0604020202020204" pitchFamily="34" charset="0"/>
              </a:rPr>
              <a:t>and Accessibility</a:t>
            </a:r>
            <a:r>
              <a:rPr lang="en-US" dirty="0">
                <a:latin typeface="Arial" panose="020B0604020202020204" pitchFamily="34" charset="0"/>
                <a:cs typeface="Arial" panose="020B0604020202020204" pitchFamily="34" charset="0"/>
              </a:rPr>
              <a:t>: Present your findings in a clear and understandable manner, avoiding jargon or overly technical language. Make sure that your work is accessible to a wide audience, including policymakers, practitioners, and the general public.</a:t>
            </a:r>
          </a:p>
          <a:p>
            <a:pPr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Tailored Communication</a:t>
            </a:r>
            <a:r>
              <a:rPr lang="en-US" dirty="0">
                <a:latin typeface="Arial" panose="020B0604020202020204" pitchFamily="34" charset="0"/>
                <a:cs typeface="Arial" panose="020B0604020202020204" pitchFamily="34" charset="0"/>
              </a:rPr>
              <a:t>: Adapt your dissemination strategy to the needs and interests of your target audience. Consider the most appropriate formats and channels for reaching different groups, such as academic publications, policy briefs, presentations, or social media.</a:t>
            </a:r>
          </a:p>
          <a:p>
            <a:pPr marL="34290" indent="0" algn="just">
              <a:lnSpc>
                <a:spcPct val="150000"/>
              </a:lnSpc>
              <a:buNone/>
            </a:pPr>
            <a:endParaRPr lang="en-US"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62</a:t>
            </a:fld>
            <a:endParaRPr lang="en-US"/>
          </a:p>
        </p:txBody>
      </p:sp>
    </p:spTree>
    <p:extLst>
      <p:ext uri="{BB962C8B-B14F-4D97-AF65-F5344CB8AC3E}">
        <p14:creationId xmlns:p14="http://schemas.microsoft.com/office/powerpoint/2010/main" val="27577083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Principles of good dissemination</a:t>
            </a:r>
            <a:endParaRPr lang="en-US" dirty="0"/>
          </a:p>
        </p:txBody>
      </p:sp>
      <p:sp>
        <p:nvSpPr>
          <p:cNvPr id="3" name="Content Placeholder 2"/>
          <p:cNvSpPr>
            <a:spLocks noGrp="1"/>
          </p:cNvSpPr>
          <p:nvPr>
            <p:ph idx="1"/>
          </p:nvPr>
        </p:nvSpPr>
        <p:spPr>
          <a:xfrm>
            <a:off x="622852" y="1965960"/>
            <a:ext cx="7639051" cy="4038600"/>
          </a:xfrm>
        </p:spPr>
        <p:txBody>
          <a:bodyPr>
            <a:noAutofit/>
          </a:bodyPr>
          <a:lstStyle/>
          <a:p>
            <a:pPr algn="just">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Engagement </a:t>
            </a:r>
            <a:r>
              <a:rPr lang="en-US" b="1" dirty="0">
                <a:latin typeface="Arial" panose="020B0604020202020204" pitchFamily="34" charset="0"/>
                <a:cs typeface="Arial" panose="020B0604020202020204" pitchFamily="34" charset="0"/>
              </a:rPr>
              <a:t>and Participation</a:t>
            </a:r>
            <a:r>
              <a:rPr lang="en-US" dirty="0">
                <a:latin typeface="Arial" panose="020B0604020202020204" pitchFamily="34" charset="0"/>
                <a:cs typeface="Arial" panose="020B0604020202020204" pitchFamily="34" charset="0"/>
              </a:rPr>
              <a:t>: Foster dialogue and collaboration with stakeholders throughout the research process, from planning to dissemination. Encourage active participation and feedback from relevant communities to ensure that your findings are relevant and useful.</a:t>
            </a:r>
          </a:p>
          <a:p>
            <a:pPr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Transparency and Integrity</a:t>
            </a:r>
            <a:r>
              <a:rPr lang="en-US" dirty="0">
                <a:latin typeface="Arial" panose="020B0604020202020204" pitchFamily="34" charset="0"/>
                <a:cs typeface="Arial" panose="020B0604020202020204" pitchFamily="34" charset="0"/>
              </a:rPr>
              <a:t>: Maintain transparency in your dissemination efforts by accurately representing your research methods, results, and limitations. Uphold the highest standards of integrity and ethics in your communication practices.</a:t>
            </a:r>
          </a:p>
          <a:p>
            <a:pPr algn="just">
              <a:lnSpc>
                <a:spcPct val="150000"/>
              </a:lnSpc>
              <a:buFont typeface="Wingdings" panose="05000000000000000000" pitchFamily="2" charset="2"/>
              <a:buChar char="ü"/>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63</a:t>
            </a:fld>
            <a:endParaRPr lang="en-US"/>
          </a:p>
        </p:txBody>
      </p:sp>
    </p:spTree>
    <p:extLst>
      <p:ext uri="{BB962C8B-B14F-4D97-AF65-F5344CB8AC3E}">
        <p14:creationId xmlns:p14="http://schemas.microsoft.com/office/powerpoint/2010/main" val="31710790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Principles of good dissemination</a:t>
            </a:r>
            <a:endParaRPr lang="en-US" dirty="0"/>
          </a:p>
        </p:txBody>
      </p:sp>
      <p:sp>
        <p:nvSpPr>
          <p:cNvPr id="3" name="Content Placeholder 2"/>
          <p:cNvSpPr>
            <a:spLocks noGrp="1"/>
          </p:cNvSpPr>
          <p:nvPr>
            <p:ph idx="1"/>
          </p:nvPr>
        </p:nvSpPr>
        <p:spPr>
          <a:xfrm>
            <a:off x="505569" y="1965960"/>
            <a:ext cx="7758321" cy="4038600"/>
          </a:xfrm>
        </p:spPr>
        <p:txBody>
          <a:bodyPr>
            <a:noAutofit/>
          </a:bodyPr>
          <a:lstStyle/>
          <a:p>
            <a:pPr algn="just">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Relevance </a:t>
            </a:r>
            <a:r>
              <a:rPr lang="en-US" b="1" dirty="0">
                <a:latin typeface="Arial" panose="020B0604020202020204" pitchFamily="34" charset="0"/>
                <a:cs typeface="Arial" panose="020B0604020202020204" pitchFamily="34" charset="0"/>
              </a:rPr>
              <a:t>and Timeliness</a:t>
            </a:r>
            <a:r>
              <a:rPr lang="en-US" dirty="0">
                <a:latin typeface="Arial" panose="020B0604020202020204" pitchFamily="34" charset="0"/>
                <a:cs typeface="Arial" panose="020B0604020202020204" pitchFamily="34" charset="0"/>
              </a:rPr>
              <a:t>: Ensure that your dissemination efforts are timely and relevant to current issues and debates in your field. Stay informed about emerging trends and developments that may impact the interpretation or application of your findings.</a:t>
            </a:r>
          </a:p>
          <a:p>
            <a:pPr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Multipronged Approach</a:t>
            </a:r>
            <a:r>
              <a:rPr lang="en-US" dirty="0">
                <a:latin typeface="Arial" panose="020B0604020202020204" pitchFamily="34" charset="0"/>
                <a:cs typeface="Arial" panose="020B0604020202020204" pitchFamily="34" charset="0"/>
              </a:rPr>
              <a:t>: Use a combination of strategies and channels to maximize the reach and impact of your dissemination efforts. This may include traditional academic outlets, online platforms, conferences, workshops, and partnerships with relevant organizations.</a:t>
            </a:r>
          </a:p>
          <a:p>
            <a:pPr marL="34290" indent="0">
              <a:buNone/>
            </a:pPr>
            <a:endParaRPr lang="en-US"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64</a:t>
            </a:fld>
            <a:endParaRPr lang="en-US"/>
          </a:p>
        </p:txBody>
      </p:sp>
    </p:spTree>
    <p:extLst>
      <p:ext uri="{BB962C8B-B14F-4D97-AF65-F5344CB8AC3E}">
        <p14:creationId xmlns:p14="http://schemas.microsoft.com/office/powerpoint/2010/main" val="4963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Principles of good dissemination</a:t>
            </a:r>
            <a:endParaRPr lang="en-US" dirty="0"/>
          </a:p>
        </p:txBody>
      </p:sp>
      <p:sp>
        <p:nvSpPr>
          <p:cNvPr id="3" name="Content Placeholder 2"/>
          <p:cNvSpPr>
            <a:spLocks noGrp="1"/>
          </p:cNvSpPr>
          <p:nvPr>
            <p:ph idx="1"/>
          </p:nvPr>
        </p:nvSpPr>
        <p:spPr>
          <a:xfrm>
            <a:off x="609601" y="2057400"/>
            <a:ext cx="7652304" cy="4038600"/>
          </a:xfrm>
        </p:spPr>
        <p:txBody>
          <a:bodyPr>
            <a:noAutofit/>
          </a:bodyPr>
          <a:lstStyle/>
          <a:p>
            <a:pPr algn="just">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Evaluation </a:t>
            </a:r>
            <a:r>
              <a:rPr lang="en-US" b="1" dirty="0">
                <a:latin typeface="Arial" panose="020B0604020202020204" pitchFamily="34" charset="0"/>
                <a:cs typeface="Arial" panose="020B0604020202020204" pitchFamily="34" charset="0"/>
              </a:rPr>
              <a:t>and Feedback</a:t>
            </a:r>
            <a:r>
              <a:rPr lang="en-US" dirty="0">
                <a:latin typeface="Arial" panose="020B0604020202020204" pitchFamily="34" charset="0"/>
                <a:cs typeface="Arial" panose="020B0604020202020204" pitchFamily="34" charset="0"/>
              </a:rPr>
              <a:t>: Monitor and evaluate the effectiveness of your dissemination activities to identify strengths and areas for improvement. Solicit feedback from your target audience to assess the relevance and usefulness of your work.</a:t>
            </a:r>
          </a:p>
          <a:p>
            <a:pPr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Ethical Considerations</a:t>
            </a:r>
            <a:r>
              <a:rPr lang="en-US" dirty="0">
                <a:latin typeface="Arial" panose="020B0604020202020204" pitchFamily="34" charset="0"/>
                <a:cs typeface="Arial" panose="020B0604020202020204" pitchFamily="34" charset="0"/>
              </a:rPr>
              <a:t>: Consider the ethical implications of your dissemination efforts, particularly when communicating sensitive or potentially controversial findings. Respect the rights and privacy of research participants and adhere to ethical guidelines and standards.</a:t>
            </a:r>
          </a:p>
        </p:txBody>
      </p:sp>
      <p:sp>
        <p:nvSpPr>
          <p:cNvPr id="4" name="Slide Number Placeholder 3"/>
          <p:cNvSpPr>
            <a:spLocks noGrp="1"/>
          </p:cNvSpPr>
          <p:nvPr>
            <p:ph type="sldNum" sz="quarter" idx="12"/>
          </p:nvPr>
        </p:nvSpPr>
        <p:spPr/>
        <p:txBody>
          <a:bodyPr/>
          <a:lstStyle/>
          <a:p>
            <a:fld id="{69EAC52C-712D-4164-A815-CAFA94CC2C8E}" type="slidenum">
              <a:rPr lang="en-US" smtClean="0"/>
              <a:t>65</a:t>
            </a:fld>
            <a:endParaRPr lang="en-US"/>
          </a:p>
        </p:txBody>
      </p:sp>
    </p:spTree>
    <p:extLst>
      <p:ext uri="{BB962C8B-B14F-4D97-AF65-F5344CB8AC3E}">
        <p14:creationId xmlns:p14="http://schemas.microsoft.com/office/powerpoint/2010/main" val="39213286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drape"/>
      </p:transition>
    </mc:Choice>
    <mc:Fallback>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Summary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nSpc>
                <a:spcPct val="150000"/>
              </a:lnSpc>
              <a:buFont typeface="Wingdings" panose="05000000000000000000" pitchFamily="2" charset="2"/>
              <a:buChar char="ü"/>
            </a:pPr>
            <a:r>
              <a:rPr lang="en-GB" b="1" dirty="0">
                <a:latin typeface="Arial" panose="020B0604020202020204" pitchFamily="34" charset="0"/>
                <a:cs typeface="Arial" panose="020B0604020202020204" pitchFamily="34" charset="0"/>
              </a:rPr>
              <a:t>Research Proposal</a:t>
            </a:r>
          </a:p>
          <a:p>
            <a:pPr>
              <a:lnSpc>
                <a:spcPct val="150000"/>
              </a:lnSpc>
              <a:buFont typeface="Wingdings" panose="05000000000000000000" pitchFamily="2" charset="2"/>
              <a:buChar char="ü"/>
            </a:pPr>
            <a:r>
              <a:rPr lang="en-GB" b="1" dirty="0">
                <a:latin typeface="Arial" panose="020B0604020202020204" pitchFamily="34" charset="0"/>
                <a:cs typeface="Arial" panose="020B0604020202020204" pitchFamily="34" charset="0"/>
              </a:rPr>
              <a:t>Format of Research Proposal</a:t>
            </a:r>
            <a:endParaRPr lang="en-US" dirty="0"/>
          </a:p>
          <a:p>
            <a:pPr>
              <a:lnSpc>
                <a:spcPct val="150000"/>
              </a:lnSpc>
              <a:buFont typeface="Wingdings" panose="05000000000000000000" pitchFamily="2" charset="2"/>
              <a:buChar char="ü"/>
            </a:pPr>
            <a:r>
              <a:rPr lang="en-GB" b="1" dirty="0" smtClean="0">
                <a:latin typeface="Arial" panose="020B0604020202020204" pitchFamily="34" charset="0"/>
                <a:cs typeface="Arial" panose="020B0604020202020204" pitchFamily="34" charset="0"/>
              </a:rPr>
              <a:t>Research Report Writing</a:t>
            </a:r>
          </a:p>
          <a:p>
            <a:pPr>
              <a:lnSpc>
                <a:spcPct val="150000"/>
              </a:lnSpc>
              <a:buFont typeface="Wingdings" panose="05000000000000000000" pitchFamily="2" charset="2"/>
              <a:buChar char="ü"/>
            </a:pPr>
            <a:r>
              <a:rPr lang="en-GB" b="1" dirty="0" smtClean="0">
                <a:latin typeface="Arial" panose="020B0604020202020204" pitchFamily="34" charset="0"/>
                <a:cs typeface="Arial" panose="020B0604020202020204" pitchFamily="34" charset="0"/>
              </a:rPr>
              <a:t>Preliminary Pages</a:t>
            </a:r>
          </a:p>
          <a:p>
            <a:pPr>
              <a:lnSpc>
                <a:spcPct val="150000"/>
              </a:lnSpc>
              <a:buFont typeface="Wingdings" panose="05000000000000000000" pitchFamily="2" charset="2"/>
              <a:buChar char="ü"/>
            </a:pPr>
            <a:r>
              <a:rPr lang="en-GB" b="1" dirty="0" smtClean="0">
                <a:latin typeface="Arial" panose="020B0604020202020204" pitchFamily="34" charset="0"/>
                <a:cs typeface="Arial" panose="020B0604020202020204" pitchFamily="34" charset="0"/>
              </a:rPr>
              <a:t>The Main Report</a:t>
            </a:r>
          </a:p>
          <a:p>
            <a:pPr>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Disseminating Research Findings</a:t>
            </a:r>
            <a:endParaRPr lang="en-US" dirty="0"/>
          </a:p>
        </p:txBody>
      </p:sp>
      <p:sp>
        <p:nvSpPr>
          <p:cNvPr id="4" name="Slide Number Placeholder 3"/>
          <p:cNvSpPr>
            <a:spLocks noGrp="1"/>
          </p:cNvSpPr>
          <p:nvPr>
            <p:ph type="sldNum" sz="quarter" idx="12"/>
          </p:nvPr>
        </p:nvSpPr>
        <p:spPr/>
        <p:txBody>
          <a:bodyPr/>
          <a:lstStyle/>
          <a:p>
            <a:fld id="{69EAC52C-712D-4164-A815-CAFA94CC2C8E}" type="slidenum">
              <a:rPr lang="en-US" smtClean="0"/>
              <a:t>66</a:t>
            </a:fld>
            <a:endParaRPr lang="en-US"/>
          </a:p>
        </p:txBody>
      </p:sp>
    </p:spTree>
    <p:extLst>
      <p:ext uri="{BB962C8B-B14F-4D97-AF65-F5344CB8AC3E}">
        <p14:creationId xmlns:p14="http://schemas.microsoft.com/office/powerpoint/2010/main" val="19448080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restige"/>
      </p:transition>
    </mc:Choice>
    <mc:Fallback>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857251" y="2057400"/>
            <a:ext cx="7404653" cy="4316896"/>
          </a:xfrm>
        </p:spPr>
        <p:txBody>
          <a:bodyPr>
            <a:normAutofit lnSpcReduction="10000"/>
          </a:bodyPr>
          <a:lstStyle/>
          <a:p>
            <a:pPr algn="just">
              <a:lnSpc>
                <a:spcPct val="150000"/>
              </a:lnSpc>
              <a:buFont typeface="Courier New" panose="02070309020205020404" pitchFamily="49" charset="0"/>
              <a:buChar char="o"/>
            </a:pPr>
            <a:r>
              <a:rPr lang="en-US" dirty="0" smtClean="0">
                <a:latin typeface="Arial" panose="020B0604020202020204" pitchFamily="34" charset="0"/>
                <a:cs typeface="Arial" panose="020B0604020202020204" pitchFamily="34" charset="0"/>
              </a:rPr>
              <a:t>Research </a:t>
            </a:r>
            <a:r>
              <a:rPr lang="en-US" dirty="0">
                <a:latin typeface="Arial" panose="020B0604020202020204" pitchFamily="34" charset="0"/>
                <a:cs typeface="Arial" panose="020B0604020202020204" pitchFamily="34" charset="0"/>
              </a:rPr>
              <a:t>methods: Quantitative and qualitative approaches.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O. M. &amp;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A. G. Nairobi: ACTS Press, 2003. </a:t>
            </a:r>
          </a:p>
          <a:p>
            <a:pPr algn="just">
              <a:lnSpc>
                <a:spcPct val="150000"/>
              </a:lnSpc>
              <a:buFont typeface="Courier New" panose="02070309020205020404" pitchFamily="49" charset="0"/>
              <a:buChar char="o"/>
            </a:pPr>
            <a:r>
              <a:rPr lang="en-US" dirty="0">
                <a:latin typeface="Arial" panose="020B0604020202020204" pitchFamily="34" charset="0"/>
                <a:cs typeface="Arial" panose="020B0604020202020204" pitchFamily="34" charset="0"/>
              </a:rPr>
              <a:t>Research for Business students (5th Ed.). Saunders et al. London: Prentice Hall, 2009. </a:t>
            </a:r>
          </a:p>
          <a:p>
            <a:pPr algn="just">
              <a:lnSpc>
                <a:spcPct val="150000"/>
              </a:lnSpc>
              <a:buFont typeface="Courier New" panose="02070309020205020404" pitchFamily="49" charset="0"/>
              <a:buChar char="o"/>
            </a:pPr>
            <a:r>
              <a:rPr lang="en-US" dirty="0">
                <a:latin typeface="Arial" panose="020B0604020202020204" pitchFamily="34" charset="0"/>
                <a:cs typeface="Arial" panose="020B0604020202020204" pitchFamily="34" charset="0"/>
              </a:rPr>
              <a:t>Business research methods (10th Ed.), Cooper D. R., &amp; Schindler, P. S., Illinois: McGraw-Hill, 2006. </a:t>
            </a:r>
          </a:p>
          <a:p>
            <a:pPr algn="just">
              <a:lnSpc>
                <a:spcPct val="150000"/>
              </a:lnSpc>
              <a:buFont typeface="Courier New" panose="02070309020205020404" pitchFamily="49" charset="0"/>
              <a:buChar char="o"/>
            </a:pPr>
            <a:r>
              <a:rPr lang="en-US" dirty="0">
                <a:latin typeface="Arial" panose="020B0604020202020204" pitchFamily="34" charset="0"/>
                <a:cs typeface="Arial" panose="020B0604020202020204" pitchFamily="34" charset="0"/>
              </a:rPr>
              <a:t>Research methodology (3rd Ed.),Kothari, C. R., New Delhi: New Age International Publishers, 2008.</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67</a:t>
            </a:fld>
            <a:endParaRPr lang="en-US"/>
          </a:p>
        </p:txBody>
      </p:sp>
    </p:spTree>
    <p:extLst>
      <p:ext uri="{BB962C8B-B14F-4D97-AF65-F5344CB8AC3E}">
        <p14:creationId xmlns:p14="http://schemas.microsoft.com/office/powerpoint/2010/main" val="309861054"/>
      </p:ext>
    </p:extLst>
  </p:cSld>
  <p:clrMapOvr>
    <a:masterClrMapping/>
  </p:clrMapOvr>
  <mc:AlternateContent xmlns:mc="http://schemas.openxmlformats.org/markup-compatibility/2006">
    <mc:Choice xmlns:p14="http://schemas.microsoft.com/office/powerpoint/2010/main" Requires="p14">
      <p:transition spd="slow" p14:dur="4000">
        <p:checker dir="vert"/>
      </p:transition>
    </mc:Choice>
    <mc:Fallback>
      <p:transition spd="slow">
        <p:checker dir="vert"/>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795966">
            <a:off x="391869" y="1996908"/>
            <a:ext cx="8349152" cy="2805951"/>
          </a:xfrm>
        </p:spPr>
        <p:style>
          <a:lnRef idx="1">
            <a:schemeClr val="accent5"/>
          </a:lnRef>
          <a:fillRef idx="2">
            <a:schemeClr val="accent5"/>
          </a:fillRef>
          <a:effectRef idx="1">
            <a:schemeClr val="accent5"/>
          </a:effectRef>
          <a:fontRef idx="minor">
            <a:schemeClr val="dk1"/>
          </a:fontRef>
        </p:style>
        <p:txBody>
          <a:bodyPr>
            <a:normAutofit/>
          </a:bodyPr>
          <a:lstStyle/>
          <a:p>
            <a:pPr algn="ctr"/>
            <a:r>
              <a:rPr lang="en-US" sz="8000" dirty="0" smtClean="0">
                <a:solidFill>
                  <a:schemeClr val="accent6">
                    <a:lumMod val="75000"/>
                  </a:schemeClr>
                </a:solidFill>
                <a:latin typeface="Arial" panose="020B0604020202020204" pitchFamily="34" charset="0"/>
                <a:cs typeface="Arial" panose="020B0604020202020204" pitchFamily="34" charset="0"/>
              </a:rPr>
              <a:t>End of lesson 13</a:t>
            </a:r>
            <a:endParaRPr lang="en-US" sz="8000" dirty="0">
              <a:solidFill>
                <a:schemeClr val="accent6">
                  <a:lumMod val="75000"/>
                </a:schemeClr>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9EAC52C-712D-4164-A815-CAFA94CC2C8E}" type="slidenum">
              <a:rPr lang="en-US" smtClean="0"/>
              <a:t>68</a:t>
            </a:fld>
            <a:endParaRPr lang="en-US"/>
          </a:p>
        </p:txBody>
      </p:sp>
    </p:spTree>
    <p:extLst>
      <p:ext uri="{BB962C8B-B14F-4D97-AF65-F5344CB8AC3E}">
        <p14:creationId xmlns:p14="http://schemas.microsoft.com/office/powerpoint/2010/main" val="381506160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Basis">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266</TotalTime>
  <Words>4112</Words>
  <Application>Microsoft Office PowerPoint</Application>
  <PresentationFormat>On-screen Show (4:3)</PresentationFormat>
  <Paragraphs>476</Paragraphs>
  <Slides>68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68</vt:i4>
      </vt:variant>
    </vt:vector>
  </HeadingPairs>
  <TitlesOfParts>
    <vt:vector size="74" baseType="lpstr">
      <vt:lpstr>Arial</vt:lpstr>
      <vt:lpstr>Calibri</vt:lpstr>
      <vt:lpstr>Corbel</vt:lpstr>
      <vt:lpstr>Courier New</vt:lpstr>
      <vt:lpstr>Wingdings</vt:lpstr>
      <vt:lpstr>Basis</vt:lpstr>
      <vt:lpstr>RESEARCH METHODS AND TECHNICAL WRITING  BAR 301</vt:lpstr>
      <vt:lpstr>Intended Learning Outcomes</vt:lpstr>
      <vt:lpstr>Part one </vt:lpstr>
      <vt:lpstr>RESEARCH PROPOSAL</vt:lpstr>
      <vt:lpstr>RESEARCH PROPOSAL</vt:lpstr>
      <vt:lpstr>RESEARCH PROPOSAL</vt:lpstr>
      <vt:lpstr>RESEARCH PROPOSAL</vt:lpstr>
      <vt:lpstr>RESEARCH PROPOSAL</vt:lpstr>
      <vt:lpstr>RESEARCH PROPOSAL</vt:lpstr>
      <vt:lpstr>Format to a Research Proposal</vt:lpstr>
      <vt:lpstr>Format to a Research Proposal</vt:lpstr>
      <vt:lpstr>Title</vt:lpstr>
      <vt:lpstr>Title</vt:lpstr>
      <vt:lpstr>1.0 Introduction</vt:lpstr>
      <vt:lpstr>1.1 Background to the Study</vt:lpstr>
      <vt:lpstr>1.2 Statement of the problem</vt:lpstr>
      <vt:lpstr>1.3 Purpose of the study </vt:lpstr>
      <vt:lpstr>1.4 Objectives of the study</vt:lpstr>
      <vt:lpstr>1.5 Research Questions/Hypotheses</vt:lpstr>
      <vt:lpstr>1.6 Scope </vt:lpstr>
      <vt:lpstr>1.6 Scope </vt:lpstr>
      <vt:lpstr>1.7 Significance of the study/ Problem justification</vt:lpstr>
      <vt:lpstr>2.0 Literature Review</vt:lpstr>
      <vt:lpstr>The importance of literature in scientific research</vt:lpstr>
      <vt:lpstr>The importance of literature in scientific research</vt:lpstr>
      <vt:lpstr>3.0 Methodology</vt:lpstr>
      <vt:lpstr>3.0 Methodology</vt:lpstr>
      <vt:lpstr>4.0 Time schedule</vt:lpstr>
      <vt:lpstr>5.0 Budget</vt:lpstr>
      <vt:lpstr>References</vt:lpstr>
      <vt:lpstr>References</vt:lpstr>
      <vt:lpstr>Appendices</vt:lpstr>
      <vt:lpstr>End of part one</vt:lpstr>
      <vt:lpstr>Part two</vt:lpstr>
      <vt:lpstr>RESEARCH REPORT WRITING</vt:lpstr>
      <vt:lpstr>Characteristics of good report writing</vt:lpstr>
      <vt:lpstr>Organization of a scientific research report</vt:lpstr>
      <vt:lpstr>1. Preliminary Pages (Numbered with Roman numerals except the title)</vt:lpstr>
      <vt:lpstr>Title page</vt:lpstr>
      <vt:lpstr>Preliminary Pages</vt:lpstr>
      <vt:lpstr>Preliminary Pages</vt:lpstr>
      <vt:lpstr>Preliminary Pages</vt:lpstr>
      <vt:lpstr>Preliminary Pages</vt:lpstr>
      <vt:lpstr>Preliminary Pages</vt:lpstr>
      <vt:lpstr>Preliminary Pages</vt:lpstr>
      <vt:lpstr>2. The Main Report</vt:lpstr>
      <vt:lpstr>Chapter 1: Introduction</vt:lpstr>
      <vt:lpstr>Chapter 2: Literature review</vt:lpstr>
      <vt:lpstr>Chapter 3: Methodology</vt:lpstr>
      <vt:lpstr>Chapter 3: Methodology</vt:lpstr>
      <vt:lpstr>Chapter 4: Presentation and Discussion of Findings</vt:lpstr>
      <vt:lpstr>Chapter 4: Presentation and Discussion of Findings</vt:lpstr>
      <vt:lpstr>Chapter 4: Presentation and Discussion of Findings</vt:lpstr>
      <vt:lpstr>Chapter 5: Conclusions and recommendations</vt:lpstr>
      <vt:lpstr>Chapter 5: Conclusions and recommendations</vt:lpstr>
      <vt:lpstr>Other Parts</vt:lpstr>
      <vt:lpstr>DISSEMINATING RESEARCH FINDINGS</vt:lpstr>
      <vt:lpstr>Considerations for an effective dissemination plan</vt:lpstr>
      <vt:lpstr>Channels and methods of disseminating </vt:lpstr>
      <vt:lpstr>Channels and methods of disseminating </vt:lpstr>
      <vt:lpstr>Channels and methods of disseminating </vt:lpstr>
      <vt:lpstr>Principles of good dissemination</vt:lpstr>
      <vt:lpstr>Principles of good dissemination</vt:lpstr>
      <vt:lpstr>Principles of good dissemination</vt:lpstr>
      <vt:lpstr>Principles of good dissemination</vt:lpstr>
      <vt:lpstr>Summary </vt:lpstr>
      <vt:lpstr>References</vt:lpstr>
      <vt:lpstr>End of lesson 13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AND REPORT WRITING wk13</dc:title>
  <dc:creator>Kahuthia</dc:creator>
  <cp:lastModifiedBy>Kahuthia</cp:lastModifiedBy>
  <cp:revision>29</cp:revision>
  <dcterms:created xsi:type="dcterms:W3CDTF">2024-06-04T13:42:09Z</dcterms:created>
  <dcterms:modified xsi:type="dcterms:W3CDTF">2024-06-06T22:54:36Z</dcterms:modified>
</cp:coreProperties>
</file>