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1" roundtripDataSignature="AMtx7mhN3iFlv6CQp5Q87dduav+pnIHsw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0D96282-F2F2-451B-B191-0B67752E5005}">
  <a:tblStyle styleId="{E0D96282-F2F2-451B-B191-0B67752E5005}"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1"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4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4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4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5"/>
          <p:cNvSpPr/>
          <p:nvPr>
            <p:ph idx="2" type="pic"/>
          </p:nvPr>
        </p:nvSpPr>
        <p:spPr>
          <a:xfrm>
            <a:off x="5183188" y="987425"/>
            <a:ext cx="6172200" cy="4873625"/>
          </a:xfrm>
          <a:prstGeom prst="rect">
            <a:avLst/>
          </a:prstGeom>
          <a:noFill/>
          <a:ln>
            <a:noFill/>
          </a:ln>
        </p:spPr>
      </p:sp>
      <p:sp>
        <p:nvSpPr>
          <p:cNvPr id="64" name="Google Shape;64;p4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8.png"/><Relationship Id="rId6" Type="http://schemas.openxmlformats.org/officeDocument/2006/relationships/image" Target="../media/image4.png"/><Relationship Id="rId7"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2.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5" name="Google Shape;85;p1"/>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6" name="Google Shape;86;p1"/>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7" name="Google Shape;87;p1"/>
          <p:cNvSpPr txBox="1"/>
          <p:nvPr>
            <p:ph type="ctrTitle"/>
          </p:nvPr>
        </p:nvSpPr>
        <p:spPr>
          <a:xfrm>
            <a:off x="4544742" y="1581326"/>
            <a:ext cx="6705067" cy="37795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9600"/>
              <a:buFont typeface="Calibri"/>
              <a:buNone/>
            </a:pPr>
            <a:r>
              <a:rPr b="1" lang="en-US" sz="9600"/>
              <a:t>Course: English Skills</a:t>
            </a:r>
            <a:endParaRPr/>
          </a:p>
        </p:txBody>
      </p:sp>
      <p:sp>
        <p:nvSpPr>
          <p:cNvPr id="88" name="Google Shape;88;p1"/>
          <p:cNvSpPr txBox="1"/>
          <p:nvPr>
            <p:ph idx="1" type="subTitle"/>
          </p:nvPr>
        </p:nvSpPr>
        <p:spPr>
          <a:xfrm>
            <a:off x="1088364" y="2184951"/>
            <a:ext cx="2811201" cy="257232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2400"/>
              <a:buNone/>
            </a:pPr>
            <a:r>
              <a:rPr b="1" lang="en-US"/>
              <a:t>Lecture 1: </a:t>
            </a:r>
            <a:r>
              <a:rPr lang="en-US"/>
              <a:t>Introduction to English Grammar</a:t>
            </a:r>
            <a:endParaRPr/>
          </a:p>
          <a:p>
            <a:pPr indent="0" lvl="0" marL="0" rtl="0" algn="r">
              <a:lnSpc>
                <a:spcPct val="90000"/>
              </a:lnSpc>
              <a:spcBef>
                <a:spcPts val="1000"/>
              </a:spcBef>
              <a:spcAft>
                <a:spcPts val="0"/>
              </a:spcAft>
              <a:buClr>
                <a:schemeClr val="dk1"/>
              </a:buClr>
              <a:buSzPts val="2400"/>
              <a:buNone/>
            </a:pPr>
            <a:r>
              <a:t/>
            </a:r>
            <a:endParaRPr/>
          </a:p>
          <a:p>
            <a:pPr indent="0" lvl="0" marL="0" rtl="0" algn="r">
              <a:lnSpc>
                <a:spcPct val="90000"/>
              </a:lnSpc>
              <a:spcBef>
                <a:spcPts val="1000"/>
              </a:spcBef>
              <a:spcAft>
                <a:spcPts val="0"/>
              </a:spcAft>
              <a:buClr>
                <a:schemeClr val="dk1"/>
              </a:buClr>
              <a:buSzPts val="2400"/>
              <a:buNone/>
            </a:pPr>
            <a:r>
              <a:rPr b="1" lang="en-US"/>
              <a:t>Lecturer: </a:t>
            </a:r>
            <a:endParaRPr/>
          </a:p>
          <a:p>
            <a:pPr indent="0" lvl="0" marL="0" rtl="0" algn="r">
              <a:lnSpc>
                <a:spcPct val="90000"/>
              </a:lnSpc>
              <a:spcBef>
                <a:spcPts val="1000"/>
              </a:spcBef>
              <a:spcAft>
                <a:spcPts val="0"/>
              </a:spcAft>
              <a:buClr>
                <a:schemeClr val="dk1"/>
              </a:buClr>
              <a:buSzPts val="2400"/>
              <a:buNone/>
            </a:pPr>
            <a:r>
              <a:rPr lang="en-US"/>
              <a:t>Susan Mwangi</a:t>
            </a:r>
            <a:endParaRPr/>
          </a:p>
        </p:txBody>
      </p:sp>
      <p:cxnSp>
        <p:nvCxnSpPr>
          <p:cNvPr id="89" name="Google Shape;89;p1"/>
          <p:cNvCxnSpPr/>
          <p:nvPr/>
        </p:nvCxnSpPr>
        <p:spPr>
          <a:xfrm>
            <a:off x="4056347" y="1852863"/>
            <a:ext cx="0" cy="3236495"/>
          </a:xfrm>
          <a:prstGeom prst="straightConnector1">
            <a:avLst/>
          </a:prstGeom>
          <a:noFill/>
          <a:ln cap="sq" cmpd="sng" w="19050">
            <a:solidFill>
              <a:srgbClr val="3F3F3F"/>
            </a:solidFill>
            <a:prstDash val="solid"/>
            <a:miter lim="800000"/>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000"/>
                                  </p:stCondLst>
                                  <p:childTnLst>
                                    <p:set>
                                      <p:cBhvr>
                                        <p:cTn dur="1" fill="hold">
                                          <p:stCondLst>
                                            <p:cond delay="0"/>
                                          </p:stCondLst>
                                        </p:cTn>
                                        <p:tgtEl>
                                          <p:spTgt spid="88">
                                            <p:txEl>
                                              <p:pRg end="0" st="0"/>
                                            </p:txEl>
                                          </p:spTgt>
                                        </p:tgtEl>
                                        <p:attrNameLst>
                                          <p:attrName>style.visibility</p:attrName>
                                        </p:attrNameLst>
                                      </p:cBhvr>
                                      <p:to>
                                        <p:strVal val="visible"/>
                                      </p:to>
                                    </p:set>
                                    <p:animEffect filter="fade" transition="in">
                                      <p:cBhvr>
                                        <p:cTn dur="400"/>
                                        <p:tgtEl>
                                          <p:spTgt spid="88">
                                            <p:txEl>
                                              <p:pRg end="0" st="0"/>
                                            </p:txEl>
                                          </p:spTgt>
                                        </p:tgtEl>
                                      </p:cBhvr>
                                    </p:animEffect>
                                  </p:childTnLst>
                                </p:cTn>
                              </p:par>
                              <p:par>
                                <p:cTn fill="hold" nodeType="withEffect" presetClass="entr" presetID="10" presetSubtype="0">
                                  <p:stCondLst>
                                    <p:cond delay="2000"/>
                                  </p:stCondLst>
                                  <p:childTnLst>
                                    <p:set>
                                      <p:cBhvr>
                                        <p:cTn dur="1" fill="hold">
                                          <p:stCondLst>
                                            <p:cond delay="0"/>
                                          </p:stCondLst>
                                        </p:cTn>
                                        <p:tgtEl>
                                          <p:spTgt spid="88">
                                            <p:txEl>
                                              <p:pRg end="1" st="1"/>
                                            </p:txEl>
                                          </p:spTgt>
                                        </p:tgtEl>
                                        <p:attrNameLst>
                                          <p:attrName>style.visibility</p:attrName>
                                        </p:attrNameLst>
                                      </p:cBhvr>
                                      <p:to>
                                        <p:strVal val="visible"/>
                                      </p:to>
                                    </p:set>
                                    <p:animEffect filter="fade" transition="in">
                                      <p:cBhvr>
                                        <p:cTn dur="400"/>
                                        <p:tgtEl>
                                          <p:spTgt spid="88">
                                            <p:txEl>
                                              <p:pRg end="1" st="1"/>
                                            </p:txEl>
                                          </p:spTgt>
                                        </p:tgtEl>
                                      </p:cBhvr>
                                    </p:animEffect>
                                  </p:childTnLst>
                                </p:cTn>
                              </p:par>
                              <p:par>
                                <p:cTn fill="hold" nodeType="withEffect" presetClass="entr" presetID="10" presetSubtype="0">
                                  <p:stCondLst>
                                    <p:cond delay="2000"/>
                                  </p:stCondLst>
                                  <p:childTnLst>
                                    <p:set>
                                      <p:cBhvr>
                                        <p:cTn dur="1" fill="hold">
                                          <p:stCondLst>
                                            <p:cond delay="0"/>
                                          </p:stCondLst>
                                        </p:cTn>
                                        <p:tgtEl>
                                          <p:spTgt spid="88">
                                            <p:txEl>
                                              <p:pRg end="2" st="2"/>
                                            </p:txEl>
                                          </p:spTgt>
                                        </p:tgtEl>
                                        <p:attrNameLst>
                                          <p:attrName>style.visibility</p:attrName>
                                        </p:attrNameLst>
                                      </p:cBhvr>
                                      <p:to>
                                        <p:strVal val="visible"/>
                                      </p:to>
                                    </p:set>
                                    <p:animEffect filter="fade" transition="in">
                                      <p:cBhvr>
                                        <p:cTn dur="400"/>
                                        <p:tgtEl>
                                          <p:spTgt spid="88">
                                            <p:txEl>
                                              <p:pRg end="2" st="2"/>
                                            </p:txEl>
                                          </p:spTgt>
                                        </p:tgtEl>
                                      </p:cBhvr>
                                    </p:animEffect>
                                  </p:childTnLst>
                                </p:cTn>
                              </p:par>
                              <p:par>
                                <p:cTn fill="hold" nodeType="withEffect" presetClass="entr" presetID="10" presetSubtype="0">
                                  <p:stCondLst>
                                    <p:cond delay="2000"/>
                                  </p:stCondLst>
                                  <p:childTnLst>
                                    <p:set>
                                      <p:cBhvr>
                                        <p:cTn dur="1" fill="hold">
                                          <p:stCondLst>
                                            <p:cond delay="0"/>
                                          </p:stCondLst>
                                        </p:cTn>
                                        <p:tgtEl>
                                          <p:spTgt spid="88">
                                            <p:txEl>
                                              <p:pRg end="3" st="3"/>
                                            </p:txEl>
                                          </p:spTgt>
                                        </p:tgtEl>
                                        <p:attrNameLst>
                                          <p:attrName>style.visibility</p:attrName>
                                        </p:attrNameLst>
                                      </p:cBhvr>
                                      <p:to>
                                        <p:strVal val="visible"/>
                                      </p:to>
                                    </p:set>
                                    <p:animEffect filter="fade" transition="in">
                                      <p:cBhvr>
                                        <p:cTn dur="400"/>
                                        <p:tgtEl>
                                          <p:spTgt spid="88">
                                            <p:txEl>
                                              <p:pRg end="3" st="3"/>
                                            </p:txEl>
                                          </p:spTgt>
                                        </p:tgtEl>
                                      </p:cBhvr>
                                    </p:animEffect>
                                  </p:childTnLst>
                                </p:cTn>
                              </p:par>
                              <p:par>
                                <p:cTn fill="hold" nodeType="withEffect" presetClass="entr" presetID="10" presetSubtype="0">
                                  <p:stCondLst>
                                    <p:cond delay="500"/>
                                  </p:stCondLst>
                                  <p:childTnLst>
                                    <p:set>
                                      <p:cBhvr>
                                        <p:cTn dur="1" fill="hold">
                                          <p:stCondLst>
                                            <p:cond delay="0"/>
                                          </p:stCondLst>
                                        </p:cTn>
                                        <p:tgtEl>
                                          <p:spTgt spid="87"/>
                                        </p:tgtEl>
                                        <p:attrNameLst>
                                          <p:attrName>style.visibility</p:attrName>
                                        </p:attrNameLst>
                                      </p:cBhvr>
                                      <p:to>
                                        <p:strVal val="visible"/>
                                      </p:to>
                                    </p:set>
                                    <p:animEffect filter="fade" transition="in">
                                      <p:cBhvr>
                                        <p:cTn dur="400"/>
                                        <p:tgtEl>
                                          <p:spTgt spid="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3" name="Shape 93"/>
        <p:cNvGrpSpPr/>
        <p:nvPr/>
      </p:nvGrpSpPr>
      <p:grpSpPr>
        <a:xfrm>
          <a:off x="0" y="0"/>
          <a:ext cx="0" cy="0"/>
          <a:chOff x="0" y="0"/>
          <a:chExt cx="0" cy="0"/>
        </a:xfrm>
      </p:grpSpPr>
      <p:sp>
        <p:nvSpPr>
          <p:cNvPr id="94" name="Google Shape;94;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5" name="Google Shape;95;p2"/>
          <p:cNvSpPr/>
          <p:nvPr/>
        </p:nvSpPr>
        <p:spPr>
          <a:xfrm>
            <a:off x="321732" y="321733"/>
            <a:ext cx="11546828" cy="6214534"/>
          </a:xfrm>
          <a:custGeom>
            <a:rect b="b" l="l" r="r" t="t"/>
            <a:pathLst>
              <a:path extrusionOk="0" h="6214534" w="11546828">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6" name="Google Shape;96;p2"/>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7" name="Google Shape;97;p2"/>
          <p:cNvSpPr/>
          <p:nvPr/>
        </p:nvSpPr>
        <p:spPr>
          <a:xfrm>
            <a:off x="641774" y="623275"/>
            <a:ext cx="10905053" cy="5607882"/>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8" name="Google Shape;98;p2"/>
          <p:cNvSpPr txBox="1"/>
          <p:nvPr>
            <p:ph type="title"/>
          </p:nvPr>
        </p:nvSpPr>
        <p:spPr>
          <a:xfrm>
            <a:off x="1006900" y="1188637"/>
            <a:ext cx="3436507"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4100"/>
              <a:buFont typeface="Calibri"/>
              <a:buNone/>
            </a:pPr>
            <a:br>
              <a:rPr lang="en-US" sz="4100">
                <a:latin typeface="Calibri"/>
                <a:ea typeface="Calibri"/>
                <a:cs typeface="Calibri"/>
                <a:sym typeface="Calibri"/>
              </a:rPr>
            </a:br>
            <a:r>
              <a:rPr b="1" lang="en-US">
                <a:latin typeface="Calibri"/>
                <a:ea typeface="Calibri"/>
                <a:cs typeface="Calibri"/>
                <a:sym typeface="Calibri"/>
              </a:rPr>
              <a:t>Introduction to English Grammar </a:t>
            </a:r>
            <a:br>
              <a:rPr lang="en-US" sz="4100">
                <a:latin typeface="Calibri"/>
                <a:ea typeface="Calibri"/>
                <a:cs typeface="Calibri"/>
                <a:sym typeface="Calibri"/>
              </a:rPr>
            </a:br>
            <a:endParaRPr sz="4100">
              <a:latin typeface="Calibri"/>
              <a:ea typeface="Calibri"/>
              <a:cs typeface="Calibri"/>
              <a:sym typeface="Calibri"/>
            </a:endParaRPr>
          </a:p>
        </p:txBody>
      </p:sp>
      <p:cxnSp>
        <p:nvCxnSpPr>
          <p:cNvPr id="99" name="Google Shape;99;p2"/>
          <p:cNvCxnSpPr/>
          <p:nvPr/>
        </p:nvCxnSpPr>
        <p:spPr>
          <a:xfrm>
            <a:off x="4654296" y="1852863"/>
            <a:ext cx="0" cy="3236495"/>
          </a:xfrm>
          <a:prstGeom prst="straightConnector1">
            <a:avLst/>
          </a:prstGeom>
          <a:noFill/>
          <a:ln cap="sq" cmpd="sng" w="19050">
            <a:solidFill>
              <a:srgbClr val="3F3F3F"/>
            </a:solidFill>
            <a:prstDash val="solid"/>
            <a:miter lim="800000"/>
            <a:headEnd len="sm" w="sm" type="none"/>
            <a:tailEnd len="sm" w="sm" type="none"/>
          </a:ln>
        </p:spPr>
      </p:cxnSp>
      <p:grpSp>
        <p:nvGrpSpPr>
          <p:cNvPr id="100" name="Google Shape;100;p2"/>
          <p:cNvGrpSpPr/>
          <p:nvPr/>
        </p:nvGrpSpPr>
        <p:grpSpPr>
          <a:xfrm>
            <a:off x="5838355" y="1189580"/>
            <a:ext cx="3445260" cy="4478839"/>
            <a:chOff x="667577" y="943"/>
            <a:chExt cx="3445260" cy="4478839"/>
          </a:xfrm>
        </p:grpSpPr>
        <p:sp>
          <p:nvSpPr>
            <p:cNvPr id="101" name="Google Shape;101;p2"/>
            <p:cNvSpPr/>
            <p:nvPr/>
          </p:nvSpPr>
          <p:spPr>
            <a:xfrm>
              <a:off x="667577" y="943"/>
              <a:ext cx="3445260" cy="2067156"/>
            </a:xfrm>
            <a:prstGeom prst="rect">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2"/>
            <p:cNvSpPr txBox="1"/>
            <p:nvPr/>
          </p:nvSpPr>
          <p:spPr>
            <a:xfrm>
              <a:off x="667577" y="943"/>
              <a:ext cx="3445260" cy="2067156"/>
            </a:xfrm>
            <a:prstGeom prst="rect">
              <a:avLst/>
            </a:prstGeom>
            <a:noFill/>
            <a:ln>
              <a:noFill/>
            </a:ln>
          </p:spPr>
          <p:txBody>
            <a:bodyPr anchorCtr="0" anchor="ctr" bIns="156200" lIns="156200" spcFirstLastPara="1" rIns="156200" wrap="square" tIns="156200">
              <a:noAutofit/>
            </a:bodyPr>
            <a:lstStyle/>
            <a:p>
              <a:pPr indent="0" lvl="0" marL="0" marR="0" rtl="0" algn="ctr">
                <a:lnSpc>
                  <a:spcPct val="90000"/>
                </a:lnSpc>
                <a:spcBef>
                  <a:spcPts val="0"/>
                </a:spcBef>
                <a:spcAft>
                  <a:spcPts val="0"/>
                </a:spcAft>
                <a:buClr>
                  <a:schemeClr val="lt1"/>
                </a:buClr>
                <a:buSzPts val="4100"/>
                <a:buFont typeface="Calibri"/>
                <a:buNone/>
              </a:pPr>
              <a:r>
                <a:rPr b="0" i="0" lang="en-US" sz="4100" u="none" cap="none" strike="noStrike">
                  <a:solidFill>
                    <a:schemeClr val="lt1"/>
                  </a:solidFill>
                  <a:latin typeface="Calibri"/>
                  <a:ea typeface="Calibri"/>
                  <a:cs typeface="Calibri"/>
                  <a:sym typeface="Calibri"/>
                </a:rPr>
                <a:t>What is Grammar?</a:t>
              </a:r>
              <a:endParaRPr/>
            </a:p>
          </p:txBody>
        </p:sp>
        <p:sp>
          <p:nvSpPr>
            <p:cNvPr id="103" name="Google Shape;103;p2"/>
            <p:cNvSpPr/>
            <p:nvPr/>
          </p:nvSpPr>
          <p:spPr>
            <a:xfrm>
              <a:off x="667577" y="2412626"/>
              <a:ext cx="3445260" cy="2067156"/>
            </a:xfrm>
            <a:prstGeom prst="rect">
              <a:avLst/>
            </a:prstGeom>
            <a:solidFill>
              <a:schemeClr val="accent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
            <p:cNvSpPr txBox="1"/>
            <p:nvPr/>
          </p:nvSpPr>
          <p:spPr>
            <a:xfrm>
              <a:off x="667577" y="2412626"/>
              <a:ext cx="3445260" cy="2067156"/>
            </a:xfrm>
            <a:prstGeom prst="rect">
              <a:avLst/>
            </a:prstGeom>
            <a:noFill/>
            <a:ln>
              <a:noFill/>
            </a:ln>
          </p:spPr>
          <p:txBody>
            <a:bodyPr anchorCtr="0" anchor="ctr" bIns="156200" lIns="156200" spcFirstLastPara="1" rIns="156200" wrap="square" tIns="156200">
              <a:noAutofit/>
            </a:bodyPr>
            <a:lstStyle/>
            <a:p>
              <a:pPr indent="0" lvl="0" marL="0" marR="0" rtl="0" algn="ctr">
                <a:lnSpc>
                  <a:spcPct val="90000"/>
                </a:lnSpc>
                <a:spcBef>
                  <a:spcPts val="0"/>
                </a:spcBef>
                <a:spcAft>
                  <a:spcPts val="0"/>
                </a:spcAft>
                <a:buClr>
                  <a:schemeClr val="lt1"/>
                </a:buClr>
                <a:buSzPts val="4100"/>
                <a:buFont typeface="Calibri"/>
                <a:buNone/>
              </a:pPr>
              <a:r>
                <a:rPr b="0" i="0" lang="en-US" sz="4100" u="none" cap="none" strike="noStrike">
                  <a:solidFill>
                    <a:schemeClr val="lt1"/>
                  </a:solidFill>
                  <a:latin typeface="Calibri"/>
                  <a:ea typeface="Calibri"/>
                  <a:cs typeface="Calibri"/>
                  <a:sym typeface="Calibri"/>
                </a:rPr>
                <a:t>Parts of Speech</a:t>
              </a:r>
              <a:br>
                <a:rPr b="0" i="0" lang="en-US" sz="4100" u="none" cap="none" strike="noStrike">
                  <a:solidFill>
                    <a:schemeClr val="lt1"/>
                  </a:solidFill>
                  <a:latin typeface="Calibri"/>
                  <a:ea typeface="Calibri"/>
                  <a:cs typeface="Calibri"/>
                  <a:sym typeface="Calibri"/>
                </a:rPr>
              </a:br>
              <a:endParaRPr b="0" i="0" sz="4100" u="none" cap="none" strike="noStrike">
                <a:solidFill>
                  <a:schemeClr val="lt1"/>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8" name="Shape 108"/>
        <p:cNvGrpSpPr/>
        <p:nvPr/>
      </p:nvGrpSpPr>
      <p:grpSpPr>
        <a:xfrm>
          <a:off x="0" y="0"/>
          <a:ext cx="0" cy="0"/>
          <a:chOff x="0" y="0"/>
          <a:chExt cx="0" cy="0"/>
        </a:xfrm>
      </p:grpSpPr>
      <p:sp>
        <p:nvSpPr>
          <p:cNvPr id="109" name="Google Shape;109;p3"/>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0" name="Google Shape;110;p3"/>
          <p:cNvSpPr txBox="1"/>
          <p:nvPr>
            <p:ph type="title"/>
          </p:nvPr>
        </p:nvSpPr>
        <p:spPr>
          <a:xfrm>
            <a:off x="1045028" y="1336329"/>
            <a:ext cx="3892732" cy="438258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Arial"/>
              <a:buNone/>
            </a:pPr>
            <a:r>
              <a:rPr b="1" lang="en-US" sz="5400">
                <a:latin typeface="Arial"/>
                <a:ea typeface="Arial"/>
                <a:cs typeface="Arial"/>
                <a:sym typeface="Arial"/>
              </a:rPr>
              <a:t>What is Grammar?</a:t>
            </a:r>
            <a:endParaRPr sz="5400"/>
          </a:p>
        </p:txBody>
      </p:sp>
      <p:grpSp>
        <p:nvGrpSpPr>
          <p:cNvPr id="111" name="Google Shape;111;p3"/>
          <p:cNvGrpSpPr/>
          <p:nvPr/>
        </p:nvGrpSpPr>
        <p:grpSpPr>
          <a:xfrm>
            <a:off x="0" y="3163461"/>
            <a:ext cx="731521" cy="673460"/>
            <a:chOff x="3940602" y="308034"/>
            <a:chExt cx="2116791" cy="3428999"/>
          </a:xfrm>
        </p:grpSpPr>
        <p:sp>
          <p:nvSpPr>
            <p:cNvPr id="112" name="Google Shape;112;p3"/>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3" name="Google Shape;113;p3"/>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4" name="Google Shape;114;p3"/>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15" name="Google Shape;115;p3"/>
          <p:cNvSpPr/>
          <p:nvPr/>
        </p:nvSpPr>
        <p:spPr>
          <a:xfrm flipH="1">
            <a:off x="10697670" y="0"/>
            <a:ext cx="1494330" cy="6858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6" name="Google Shape;116;p3"/>
          <p:cNvSpPr/>
          <p:nvPr/>
        </p:nvSpPr>
        <p:spPr>
          <a:xfrm>
            <a:off x="5685810" y="982976"/>
            <a:ext cx="6009366" cy="5120635"/>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7" name="Google Shape;117;p3"/>
          <p:cNvSpPr txBox="1"/>
          <p:nvPr>
            <p:ph idx="1" type="body"/>
          </p:nvPr>
        </p:nvSpPr>
        <p:spPr>
          <a:xfrm>
            <a:off x="4937760" y="982340"/>
            <a:ext cx="6491431" cy="5447035"/>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latin typeface="Times New Roman"/>
                <a:ea typeface="Times New Roman"/>
                <a:cs typeface="Times New Roman"/>
                <a:sym typeface="Times New Roman"/>
              </a:rPr>
              <a:t>The term </a:t>
            </a:r>
            <a:r>
              <a:rPr b="1" lang="en-US" sz="2200">
                <a:latin typeface="Times New Roman"/>
                <a:ea typeface="Times New Roman"/>
                <a:cs typeface="Times New Roman"/>
                <a:sym typeface="Times New Roman"/>
              </a:rPr>
              <a:t>grammar </a:t>
            </a:r>
            <a:r>
              <a:rPr lang="en-US" sz="2200">
                <a:latin typeface="Times New Roman"/>
                <a:ea typeface="Times New Roman"/>
                <a:cs typeface="Times New Roman"/>
                <a:sym typeface="Times New Roman"/>
              </a:rPr>
              <a:t>refers to either the inherent structure of words and sentences (</a:t>
            </a:r>
            <a:r>
              <a:rPr b="1" lang="en-US" sz="2200">
                <a:latin typeface="Times New Roman"/>
                <a:ea typeface="Times New Roman"/>
                <a:cs typeface="Times New Roman"/>
                <a:sym typeface="Times New Roman"/>
              </a:rPr>
              <a:t>morphology</a:t>
            </a:r>
            <a:r>
              <a:rPr lang="en-US" sz="2200">
                <a:latin typeface="Times New Roman"/>
                <a:ea typeface="Times New Roman"/>
                <a:cs typeface="Times New Roman"/>
                <a:sym typeface="Times New Roman"/>
              </a:rPr>
              <a:t> and </a:t>
            </a:r>
            <a:r>
              <a:rPr b="1" lang="en-US" sz="2200">
                <a:latin typeface="Times New Roman"/>
                <a:ea typeface="Times New Roman"/>
                <a:cs typeface="Times New Roman"/>
                <a:sym typeface="Times New Roman"/>
              </a:rPr>
              <a:t>syntax</a:t>
            </a:r>
            <a:r>
              <a:rPr lang="en-US" sz="2200">
                <a:latin typeface="Times New Roman"/>
                <a:ea typeface="Times New Roman"/>
                <a:cs typeface="Times New Roman"/>
                <a:sym typeface="Times New Roman"/>
              </a:rPr>
              <a:t> respectively) in a language; or to the study and description of this structure published as grammar rules about the language. Grammar can also include: </a:t>
            </a:r>
            <a:endParaRPr sz="22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200"/>
              <a:buFont typeface="Noto Sans Symbols"/>
              <a:buChar char="∙"/>
            </a:pPr>
            <a:r>
              <a:rPr b="1" lang="en-US" sz="2200">
                <a:latin typeface="Times New Roman"/>
                <a:ea typeface="Times New Roman"/>
                <a:cs typeface="Times New Roman"/>
                <a:sym typeface="Times New Roman"/>
              </a:rPr>
              <a:t>Orthography</a:t>
            </a:r>
            <a:r>
              <a:rPr lang="en-US" sz="2200">
                <a:latin typeface="Times New Roman"/>
                <a:ea typeface="Times New Roman"/>
                <a:cs typeface="Times New Roman"/>
                <a:sym typeface="Times New Roman"/>
              </a:rPr>
              <a:t> (spelling, punctuation and capitalization)</a:t>
            </a:r>
            <a:endParaRPr sz="22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200"/>
              <a:buFont typeface="Noto Sans Symbols"/>
              <a:buChar char="∙"/>
            </a:pPr>
            <a:r>
              <a:rPr b="1" lang="en-US" sz="2200">
                <a:latin typeface="Times New Roman"/>
                <a:ea typeface="Times New Roman"/>
                <a:cs typeface="Times New Roman"/>
                <a:sym typeface="Times New Roman"/>
              </a:rPr>
              <a:t>Semantics</a:t>
            </a:r>
            <a:r>
              <a:rPr lang="en-US" sz="2200">
                <a:latin typeface="Times New Roman"/>
                <a:ea typeface="Times New Roman"/>
                <a:cs typeface="Times New Roman"/>
                <a:sym typeface="Times New Roman"/>
              </a:rPr>
              <a:t> (word meanings)</a:t>
            </a:r>
            <a:endParaRPr sz="22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200"/>
              <a:buFont typeface="Noto Sans Symbols"/>
              <a:buChar char="∙"/>
            </a:pPr>
            <a:r>
              <a:rPr b="1" lang="en-US" sz="2200">
                <a:latin typeface="Times New Roman"/>
                <a:ea typeface="Times New Roman"/>
                <a:cs typeface="Times New Roman"/>
                <a:sym typeface="Times New Roman"/>
              </a:rPr>
              <a:t>Phonetics and phonology</a:t>
            </a:r>
            <a:r>
              <a:rPr lang="en-US" sz="2200">
                <a:latin typeface="Times New Roman"/>
                <a:ea typeface="Times New Roman"/>
                <a:cs typeface="Times New Roman"/>
                <a:sym typeface="Times New Roman"/>
              </a:rPr>
              <a:t> (sounds)  </a:t>
            </a:r>
            <a:endParaRPr sz="22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200"/>
              <a:buFont typeface="Noto Sans Symbols"/>
              <a:buChar char="∙"/>
            </a:pPr>
            <a:r>
              <a:rPr b="1" lang="en-US" sz="2200">
                <a:latin typeface="Times New Roman"/>
                <a:ea typeface="Times New Roman"/>
                <a:cs typeface="Times New Roman"/>
                <a:sym typeface="Times New Roman"/>
              </a:rPr>
              <a:t>Pragmatics</a:t>
            </a:r>
            <a:r>
              <a:rPr lang="en-US" sz="2200">
                <a:latin typeface="Times New Roman"/>
                <a:ea typeface="Times New Roman"/>
                <a:cs typeface="Times New Roman"/>
                <a:sym typeface="Times New Roman"/>
              </a:rPr>
              <a:t> (language use in context)</a:t>
            </a:r>
            <a:endParaRPr sz="2200">
              <a:latin typeface="Calibri"/>
              <a:ea typeface="Calibri"/>
              <a:cs typeface="Calibri"/>
              <a:sym typeface="Calibri"/>
            </a:endParaRPr>
          </a:p>
          <a:p>
            <a:pPr indent="-101600" lvl="0" marL="228600" rtl="0" algn="l">
              <a:lnSpc>
                <a:spcPct val="90000"/>
              </a:lnSpc>
              <a:spcBef>
                <a:spcPts val="1800"/>
              </a:spcBef>
              <a:spcAft>
                <a:spcPts val="0"/>
              </a:spcAft>
              <a:buClr>
                <a:schemeClr val="dk1"/>
              </a:buClr>
              <a:buSzPts val="2000"/>
              <a:buNone/>
            </a:pPr>
            <a:r>
              <a:t/>
            </a: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1" name="Shape 121"/>
        <p:cNvGrpSpPr/>
        <p:nvPr/>
      </p:nvGrpSpPr>
      <p:grpSpPr>
        <a:xfrm>
          <a:off x="0" y="0"/>
          <a:ext cx="0" cy="0"/>
          <a:chOff x="0" y="0"/>
          <a:chExt cx="0" cy="0"/>
        </a:xfrm>
      </p:grpSpPr>
      <p:sp>
        <p:nvSpPr>
          <p:cNvPr id="122" name="Google Shape;122;p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3" name="Google Shape;123;p4"/>
          <p:cNvSpPr txBox="1"/>
          <p:nvPr>
            <p:ph type="title"/>
          </p:nvPr>
        </p:nvSpPr>
        <p:spPr>
          <a:xfrm>
            <a:off x="572493" y="238539"/>
            <a:ext cx="11018520" cy="143441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What is Grammar… cont.</a:t>
            </a:r>
            <a:endParaRPr/>
          </a:p>
        </p:txBody>
      </p:sp>
      <p:sp>
        <p:nvSpPr>
          <p:cNvPr id="124" name="Google Shape;124;p4"/>
          <p:cNvSpPr/>
          <p:nvPr/>
        </p:nvSpPr>
        <p:spPr>
          <a:xfrm>
            <a:off x="572493" y="1681544"/>
            <a:ext cx="10972800" cy="18288"/>
          </a:xfrm>
          <a:custGeom>
            <a:rect b="b" l="l" r="r" t="t"/>
            <a:pathLst>
              <a:path extrusionOk="0" fill="none" h="18288" w="1097280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extrusionOk="0" h="18288" w="1097280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4901"/>
            </a:schemeClr>
          </a:solidFill>
          <a:ln cap="rnd" cmpd="sng" w="44450">
            <a:solidFill>
              <a:schemeClr val="accent2">
                <a:alpha val="74901"/>
              </a:scheme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5" name="Google Shape;125;p4"/>
          <p:cNvSpPr txBox="1"/>
          <p:nvPr>
            <p:ph idx="1" type="body"/>
          </p:nvPr>
        </p:nvSpPr>
        <p:spPr>
          <a:xfrm>
            <a:off x="572492" y="2071316"/>
            <a:ext cx="7103165" cy="4368346"/>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1500">
              <a:latin typeface="Times New Roman"/>
              <a:ea typeface="Times New Roman"/>
              <a:cs typeface="Times New Roman"/>
              <a:sym typeface="Times New Roman"/>
            </a:endParaRPr>
          </a:p>
          <a:p>
            <a:pPr indent="0" lvl="0" marL="0" rtl="0" algn="l">
              <a:lnSpc>
                <a:spcPct val="90000"/>
              </a:lnSpc>
              <a:spcBef>
                <a:spcPts val="1800"/>
              </a:spcBef>
              <a:spcAft>
                <a:spcPts val="0"/>
              </a:spcAft>
              <a:buClr>
                <a:schemeClr val="dk1"/>
              </a:buClr>
              <a:buSzPct val="100000"/>
              <a:buNone/>
            </a:pPr>
            <a:r>
              <a:rPr lang="en-US" sz="2000">
                <a:latin typeface="Times New Roman"/>
                <a:ea typeface="Times New Roman"/>
                <a:cs typeface="Times New Roman"/>
                <a:sym typeface="Times New Roman"/>
              </a:rPr>
              <a:t>Grammar explains how the language should be structured, using various categories such as:</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ct val="100000"/>
              <a:buFont typeface="Calibri"/>
              <a:buAutoNum type="arabicParenR"/>
            </a:pPr>
            <a:r>
              <a:rPr b="1" lang="en-US" sz="2000">
                <a:latin typeface="Times New Roman"/>
                <a:ea typeface="Times New Roman"/>
                <a:cs typeface="Times New Roman"/>
                <a:sym typeface="Times New Roman"/>
              </a:rPr>
              <a:t>Number</a:t>
            </a:r>
            <a:r>
              <a:rPr lang="en-US" sz="2000">
                <a:latin typeface="Times New Roman"/>
                <a:ea typeface="Times New Roman"/>
                <a:cs typeface="Times New Roman"/>
                <a:sym typeface="Times New Roman"/>
              </a:rPr>
              <a:t>: refers to formation of singular and plural </a:t>
            </a:r>
            <a:r>
              <a:rPr b="1" lang="en-US" sz="2000">
                <a:latin typeface="Times New Roman"/>
                <a:ea typeface="Times New Roman"/>
                <a:cs typeface="Times New Roman"/>
                <a:sym typeface="Times New Roman"/>
              </a:rPr>
              <a:t>nouns</a:t>
            </a:r>
            <a:r>
              <a:rPr lang="en-US" sz="2000">
                <a:latin typeface="Times New Roman"/>
                <a:ea typeface="Times New Roman"/>
                <a:cs typeface="Times New Roman"/>
                <a:sym typeface="Times New Roman"/>
              </a:rPr>
              <a:t> and other parts of the sentence that have to agree with number (e.g. </a:t>
            </a:r>
            <a:r>
              <a:rPr i="1" lang="en-US" sz="2000">
                <a:latin typeface="Times New Roman"/>
                <a:ea typeface="Times New Roman"/>
                <a:cs typeface="Times New Roman"/>
                <a:sym typeface="Times New Roman"/>
              </a:rPr>
              <a:t>child </a:t>
            </a:r>
            <a:r>
              <a:rPr lang="en-US" sz="2000">
                <a:latin typeface="Times New Roman"/>
                <a:ea typeface="Times New Roman"/>
                <a:cs typeface="Times New Roman"/>
                <a:sym typeface="Times New Roman"/>
              </a:rPr>
              <a:t>vs. </a:t>
            </a:r>
            <a:r>
              <a:rPr i="1" lang="en-US" sz="2000">
                <a:latin typeface="Times New Roman"/>
                <a:ea typeface="Times New Roman"/>
                <a:cs typeface="Times New Roman"/>
                <a:sym typeface="Times New Roman"/>
              </a:rPr>
              <a:t>children</a:t>
            </a:r>
            <a:r>
              <a:rPr lang="en-US" sz="2000">
                <a:latin typeface="Times New Roman"/>
                <a:ea typeface="Times New Roman"/>
                <a:cs typeface="Times New Roman"/>
                <a:sym typeface="Times New Roman"/>
              </a:rPr>
              <a:t>)</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ct val="100000"/>
              <a:buFont typeface="Calibri"/>
              <a:buAutoNum type="arabicParenR"/>
            </a:pPr>
            <a:r>
              <a:rPr b="1" lang="en-US" sz="2000">
                <a:latin typeface="Times New Roman"/>
                <a:ea typeface="Times New Roman"/>
                <a:cs typeface="Times New Roman"/>
                <a:sym typeface="Times New Roman"/>
              </a:rPr>
              <a:t>Gender</a:t>
            </a:r>
            <a:r>
              <a:rPr lang="en-US" sz="2000">
                <a:latin typeface="Times New Roman"/>
                <a:ea typeface="Times New Roman"/>
                <a:cs typeface="Times New Roman"/>
                <a:sym typeface="Times New Roman"/>
              </a:rPr>
              <a:t>: a category hardly existent in English, but alive in German. It regards the differences between masculine (</a:t>
            </a:r>
            <a:r>
              <a:rPr i="1" lang="en-US" sz="2000">
                <a:latin typeface="Times New Roman"/>
                <a:ea typeface="Times New Roman"/>
                <a:cs typeface="Times New Roman"/>
                <a:sym typeface="Times New Roman"/>
              </a:rPr>
              <a:t>der Löffel,</a:t>
            </a:r>
            <a:r>
              <a:rPr lang="en-US" sz="2000">
                <a:latin typeface="Times New Roman"/>
                <a:ea typeface="Times New Roman"/>
                <a:cs typeface="Times New Roman"/>
                <a:sym typeface="Times New Roman"/>
              </a:rPr>
              <a:t> spoon) feminine (</a:t>
            </a:r>
            <a:r>
              <a:rPr i="1" lang="en-US" sz="2000">
                <a:latin typeface="Times New Roman"/>
                <a:ea typeface="Times New Roman"/>
                <a:cs typeface="Times New Roman"/>
                <a:sym typeface="Times New Roman"/>
              </a:rPr>
              <a:t>die Gabel,</a:t>
            </a:r>
            <a:r>
              <a:rPr lang="en-US" sz="2000">
                <a:latin typeface="Times New Roman"/>
                <a:ea typeface="Times New Roman"/>
                <a:cs typeface="Times New Roman"/>
                <a:sym typeface="Times New Roman"/>
              </a:rPr>
              <a:t> fork) or even neuter (</a:t>
            </a:r>
            <a:r>
              <a:rPr i="1" lang="en-US" sz="2000">
                <a:latin typeface="Times New Roman"/>
                <a:ea typeface="Times New Roman"/>
                <a:cs typeface="Times New Roman"/>
                <a:sym typeface="Times New Roman"/>
              </a:rPr>
              <a:t>das Messer</a:t>
            </a:r>
            <a:r>
              <a:rPr lang="en-US" sz="2000">
                <a:latin typeface="Times New Roman"/>
                <a:ea typeface="Times New Roman"/>
                <a:cs typeface="Times New Roman"/>
                <a:sym typeface="Times New Roman"/>
              </a:rPr>
              <a:t>, knife) nouns and how these affect other words in a properly phrased sentence. </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ct val="100000"/>
              <a:buFont typeface="Calibri"/>
              <a:buAutoNum type="arabicParenR"/>
            </a:pPr>
            <a:r>
              <a:rPr lang="en-US" sz="2000">
                <a:latin typeface="Times New Roman"/>
                <a:ea typeface="Times New Roman"/>
                <a:cs typeface="Times New Roman"/>
                <a:sym typeface="Times New Roman"/>
              </a:rPr>
              <a:t>The formation of </a:t>
            </a:r>
            <a:r>
              <a:rPr b="1" lang="en-US" sz="2000">
                <a:latin typeface="Times New Roman"/>
                <a:ea typeface="Times New Roman"/>
                <a:cs typeface="Times New Roman"/>
                <a:sym typeface="Times New Roman"/>
              </a:rPr>
              <a:t>verbs</a:t>
            </a:r>
            <a:r>
              <a:rPr lang="en-US" sz="2000">
                <a:latin typeface="Times New Roman"/>
                <a:ea typeface="Times New Roman"/>
                <a:cs typeface="Times New Roman"/>
                <a:sym typeface="Times New Roman"/>
              </a:rPr>
              <a:t> caters for the tense: For example, in English we have distinctions in verb formation such as: </a:t>
            </a:r>
            <a:r>
              <a:rPr i="1" lang="en-US" sz="2000">
                <a:latin typeface="Times New Roman"/>
                <a:ea typeface="Times New Roman"/>
                <a:cs typeface="Times New Roman"/>
                <a:sym typeface="Times New Roman"/>
              </a:rPr>
              <a:t>I write - She writes</a:t>
            </a:r>
            <a:r>
              <a:rPr lang="en-US" sz="2000">
                <a:latin typeface="Times New Roman"/>
                <a:ea typeface="Times New Roman"/>
                <a:cs typeface="Times New Roman"/>
                <a:sym typeface="Times New Roman"/>
              </a:rPr>
              <a:t>; </a:t>
            </a:r>
            <a:r>
              <a:rPr i="1" lang="en-US" sz="2000">
                <a:latin typeface="Times New Roman"/>
                <a:ea typeface="Times New Roman"/>
                <a:cs typeface="Times New Roman"/>
                <a:sym typeface="Times New Roman"/>
              </a:rPr>
              <a:t>We write - We are writing</a:t>
            </a:r>
            <a:r>
              <a:rPr lang="en-US" sz="2000">
                <a:latin typeface="Times New Roman"/>
                <a:ea typeface="Times New Roman"/>
                <a:cs typeface="Times New Roman"/>
                <a:sym typeface="Times New Roman"/>
              </a:rPr>
              <a:t>. </a:t>
            </a:r>
            <a:endParaRPr sz="2000">
              <a:latin typeface="Calibri"/>
              <a:ea typeface="Calibri"/>
              <a:cs typeface="Calibri"/>
              <a:sym typeface="Calibri"/>
            </a:endParaRPr>
          </a:p>
          <a:p>
            <a:pPr indent="-140525" lvl="0" marL="228600" rtl="0" algn="l">
              <a:lnSpc>
                <a:spcPct val="90000"/>
              </a:lnSpc>
              <a:spcBef>
                <a:spcPts val="1800"/>
              </a:spcBef>
              <a:spcAft>
                <a:spcPts val="0"/>
              </a:spcAft>
              <a:buClr>
                <a:schemeClr val="dk1"/>
              </a:buClr>
              <a:buSzPct val="100000"/>
              <a:buNone/>
            </a:pPr>
            <a:r>
              <a:t/>
            </a:r>
            <a:endParaRPr sz="1500"/>
          </a:p>
        </p:txBody>
      </p:sp>
      <p:pic>
        <p:nvPicPr>
          <p:cNvPr descr="Toy plastic numbers" id="126" name="Google Shape;126;p4"/>
          <p:cNvPicPr preferRelativeResize="0"/>
          <p:nvPr/>
        </p:nvPicPr>
        <p:blipFill rotWithShape="1">
          <a:blip r:embed="rId3">
            <a:alphaModFix/>
          </a:blip>
          <a:srcRect b="2" l="14991" r="20792" t="0"/>
          <a:stretch/>
        </p:blipFill>
        <p:spPr>
          <a:xfrm>
            <a:off x="7675658" y="2093976"/>
            <a:ext cx="3941064" cy="409651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0" name="Shape 130"/>
        <p:cNvGrpSpPr/>
        <p:nvPr/>
      </p:nvGrpSpPr>
      <p:grpSpPr>
        <a:xfrm>
          <a:off x="0" y="0"/>
          <a:ext cx="0" cy="0"/>
          <a:chOff x="0" y="0"/>
          <a:chExt cx="0" cy="0"/>
        </a:xfrm>
      </p:grpSpPr>
      <p:sp>
        <p:nvSpPr>
          <p:cNvPr id="131" name="Google Shape;131;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2" name="Google Shape;132;p5"/>
          <p:cNvSpPr txBox="1"/>
          <p:nvPr>
            <p:ph type="title"/>
          </p:nvPr>
        </p:nvSpPr>
        <p:spPr>
          <a:xfrm>
            <a:off x="761800" y="762001"/>
            <a:ext cx="5334197" cy="170824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What is grammar…cont.</a:t>
            </a:r>
            <a:endParaRPr/>
          </a:p>
        </p:txBody>
      </p:sp>
      <p:sp>
        <p:nvSpPr>
          <p:cNvPr id="133" name="Google Shape;133;p5"/>
          <p:cNvSpPr txBox="1"/>
          <p:nvPr>
            <p:ph idx="1" type="body"/>
          </p:nvPr>
        </p:nvSpPr>
        <p:spPr>
          <a:xfrm>
            <a:off x="462456" y="2070538"/>
            <a:ext cx="6053958" cy="434077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None/>
            </a:pPr>
            <a:r>
              <a:rPr lang="en-US" sz="2000">
                <a:latin typeface="Times New Roman"/>
                <a:ea typeface="Times New Roman"/>
                <a:cs typeface="Times New Roman"/>
                <a:sym typeface="Times New Roman"/>
              </a:rPr>
              <a:t>In summary, we can therefore consider the term Grammar to encompass word grammar and sentence grammar. </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000"/>
              <a:buFont typeface="Noto Sans Symbols"/>
              <a:buChar char="∙"/>
            </a:pPr>
            <a:r>
              <a:rPr b="1" lang="en-US" sz="2000">
                <a:latin typeface="Times New Roman"/>
                <a:ea typeface="Times New Roman"/>
                <a:cs typeface="Times New Roman"/>
                <a:sym typeface="Times New Roman"/>
              </a:rPr>
              <a:t>Word grammar</a:t>
            </a:r>
            <a:r>
              <a:rPr lang="en-US" sz="2000">
                <a:latin typeface="Times New Roman"/>
                <a:ea typeface="Times New Roman"/>
                <a:cs typeface="Times New Roman"/>
                <a:sym typeface="Times New Roman"/>
              </a:rPr>
              <a:t> is further divided according to the different parts of speech - containing verbs, nouns, adjectives, adverbs, pronouns, prepositions, conjunctions and interjections. </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000"/>
              <a:buFont typeface="Noto Sans Symbols"/>
              <a:buChar char="∙"/>
            </a:pPr>
            <a:r>
              <a:rPr b="1" lang="en-US" sz="2000">
                <a:latin typeface="Times New Roman"/>
                <a:ea typeface="Times New Roman"/>
                <a:cs typeface="Times New Roman"/>
                <a:sym typeface="Times New Roman"/>
              </a:rPr>
              <a:t>Sentence grammar</a:t>
            </a:r>
            <a:r>
              <a:rPr lang="en-US" sz="2000">
                <a:latin typeface="Times New Roman"/>
                <a:ea typeface="Times New Roman"/>
                <a:cs typeface="Times New Roman"/>
                <a:sym typeface="Times New Roman"/>
              </a:rPr>
              <a:t> relates to the construction of phrases, clauses and full sentences, all the way up to paragraphs and full texts.</a:t>
            </a:r>
            <a:endParaRPr sz="2000">
              <a:latin typeface="Calibri"/>
              <a:ea typeface="Calibri"/>
              <a:cs typeface="Calibri"/>
              <a:sym typeface="Calibri"/>
            </a:endParaRPr>
          </a:p>
          <a:p>
            <a:pPr indent="-101600" lvl="0" marL="228600" rtl="0" algn="l">
              <a:lnSpc>
                <a:spcPct val="90000"/>
              </a:lnSpc>
              <a:spcBef>
                <a:spcPts val="1800"/>
              </a:spcBef>
              <a:spcAft>
                <a:spcPts val="0"/>
              </a:spcAft>
              <a:buClr>
                <a:schemeClr val="dk1"/>
              </a:buClr>
              <a:buSzPts val="2000"/>
              <a:buNone/>
            </a:pPr>
            <a:r>
              <a:t/>
            </a:r>
            <a:endParaRPr sz="2000"/>
          </a:p>
        </p:txBody>
      </p:sp>
      <p:pic>
        <p:nvPicPr>
          <p:cNvPr id="134" name="Google Shape;134;p5"/>
          <p:cNvPicPr preferRelativeResize="0"/>
          <p:nvPr/>
        </p:nvPicPr>
        <p:blipFill rotWithShape="1">
          <a:blip r:embed="rId3">
            <a:alphaModFix/>
          </a:blip>
          <a:srcRect b="-1" l="7689" r="40474" t="0"/>
          <a:stretch/>
        </p:blipFill>
        <p:spPr>
          <a:xfrm>
            <a:off x="6857797" y="-10886"/>
            <a:ext cx="5334204" cy="6868886"/>
          </a:xfrm>
          <a:prstGeom prst="rect">
            <a:avLst/>
          </a:prstGeom>
          <a:noFill/>
          <a:ln>
            <a:noFill/>
          </a:ln>
          <a:effectLst>
            <a:outerShdw blurRad="127000" sx="99000" rotWithShape="0" algn="r" dir="10800000" dist="50800" sy="99000">
              <a:srgbClr val="000000">
                <a:alpha val="40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8" name="Shape 138"/>
        <p:cNvGrpSpPr/>
        <p:nvPr/>
      </p:nvGrpSpPr>
      <p:grpSpPr>
        <a:xfrm>
          <a:off x="0" y="0"/>
          <a:ext cx="0" cy="0"/>
          <a:chOff x="0" y="0"/>
          <a:chExt cx="0" cy="0"/>
        </a:xfrm>
      </p:grpSpPr>
      <p:sp>
        <p:nvSpPr>
          <p:cNvPr id="139" name="Google Shape;139;p6"/>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0" name="Google Shape;140;p6"/>
          <p:cNvSpPr/>
          <p:nvPr/>
        </p:nvSpPr>
        <p:spPr>
          <a:xfrm>
            <a:off x="0" y="0"/>
            <a:ext cx="12192000" cy="2146816"/>
          </a:xfrm>
          <a:prstGeom prst="rect">
            <a:avLst/>
          </a:prstGeom>
          <a:solidFill>
            <a:srgbClr val="D8D8D8">
              <a:alpha val="3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1" name="Google Shape;141;p6"/>
          <p:cNvSpPr txBox="1"/>
          <p:nvPr>
            <p:ph type="title"/>
          </p:nvPr>
        </p:nvSpPr>
        <p:spPr>
          <a:xfrm>
            <a:off x="5305739" y="349664"/>
            <a:ext cx="6304616" cy="1638377"/>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Calibri"/>
              <a:buNone/>
            </a:pPr>
            <a:r>
              <a:rPr b="1" lang="en-US" sz="4800"/>
              <a:t>Parts of Speech</a:t>
            </a:r>
            <a:endParaRPr/>
          </a:p>
        </p:txBody>
      </p:sp>
      <p:sp>
        <p:nvSpPr>
          <p:cNvPr id="142" name="Google Shape;142;p6"/>
          <p:cNvSpPr/>
          <p:nvPr/>
        </p:nvSpPr>
        <p:spPr>
          <a:xfrm rot="5400000">
            <a:off x="-106441" y="6131892"/>
            <a:ext cx="524256" cy="15238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3" name="Google Shape;143;p6"/>
          <p:cNvSpPr/>
          <p:nvPr/>
        </p:nvSpPr>
        <p:spPr>
          <a:xfrm flipH="1" rot="-5400000">
            <a:off x="5998176" y="277912"/>
            <a:ext cx="524256" cy="1186339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4" name="Google Shape;144;p6"/>
          <p:cNvSpPr/>
          <p:nvPr/>
        </p:nvSpPr>
        <p:spPr>
          <a:xfrm>
            <a:off x="329185" y="399675"/>
            <a:ext cx="4647368" cy="5809932"/>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5" name="Google Shape;145;p6"/>
          <p:cNvSpPr txBox="1"/>
          <p:nvPr>
            <p:ph idx="1" type="body"/>
          </p:nvPr>
        </p:nvSpPr>
        <p:spPr>
          <a:xfrm>
            <a:off x="5766262" y="2620641"/>
            <a:ext cx="5837750" cy="302370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lang="en-US" sz="3200"/>
              <a:t>There are 8 parts of speech in English grammar</a:t>
            </a:r>
            <a:endParaRPr/>
          </a:p>
          <a:p>
            <a:pPr indent="-101600" lvl="0" marL="228600" rtl="0" algn="l">
              <a:lnSpc>
                <a:spcPct val="90000"/>
              </a:lnSpc>
              <a:spcBef>
                <a:spcPts val="1000"/>
              </a:spcBef>
              <a:spcAft>
                <a:spcPts val="0"/>
              </a:spcAft>
              <a:buClr>
                <a:schemeClr val="dk1"/>
              </a:buClr>
              <a:buSzPts val="2000"/>
              <a:buNone/>
            </a:pPr>
            <a:r>
              <a:t/>
            </a:r>
            <a:endParaRPr sz="2000">
              <a:latin typeface="Times New Roman"/>
              <a:ea typeface="Times New Roman"/>
              <a:cs typeface="Times New Roman"/>
              <a:sym typeface="Times New Roman"/>
            </a:endParaRPr>
          </a:p>
          <a:p>
            <a:pPr indent="-101600" lvl="0" marL="228600" rtl="0" algn="l">
              <a:lnSpc>
                <a:spcPct val="90000"/>
              </a:lnSpc>
              <a:spcBef>
                <a:spcPts val="1000"/>
              </a:spcBef>
              <a:spcAft>
                <a:spcPts val="0"/>
              </a:spcAft>
              <a:buClr>
                <a:schemeClr val="dk1"/>
              </a:buClr>
              <a:buSzPts val="2000"/>
              <a:buNone/>
            </a:pPr>
            <a:r>
              <a:t/>
            </a:r>
            <a:endParaRPr sz="2000"/>
          </a:p>
          <a:p>
            <a:pPr indent="-101600" lvl="0" marL="228600" rtl="0" algn="l">
              <a:lnSpc>
                <a:spcPct val="90000"/>
              </a:lnSpc>
              <a:spcBef>
                <a:spcPts val="1000"/>
              </a:spcBef>
              <a:spcAft>
                <a:spcPts val="0"/>
              </a:spcAft>
              <a:buClr>
                <a:schemeClr val="dk1"/>
              </a:buClr>
              <a:buSzPts val="2000"/>
              <a:buNone/>
            </a:pPr>
            <a:r>
              <a:t/>
            </a:r>
            <a:endParaRPr sz="2000"/>
          </a:p>
        </p:txBody>
      </p:sp>
      <p:sp>
        <p:nvSpPr>
          <p:cNvPr id="146" name="Google Shape;146;p6"/>
          <p:cNvSpPr/>
          <p:nvPr/>
        </p:nvSpPr>
        <p:spPr>
          <a:xfrm>
            <a:off x="3235325" y="3635375"/>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aphicFrame>
        <p:nvGraphicFramePr>
          <p:cNvPr id="147" name="Google Shape;147;p6"/>
          <p:cNvGraphicFramePr/>
          <p:nvPr/>
        </p:nvGraphicFramePr>
        <p:xfrm>
          <a:off x="535111" y="1387366"/>
          <a:ext cx="3000000" cy="3000000"/>
        </p:xfrm>
        <a:graphic>
          <a:graphicData uri="http://schemas.openxmlformats.org/drawingml/2006/table">
            <a:tbl>
              <a:tblPr bandRow="1" firstCol="1" firstRow="1">
                <a:noFill/>
                <a:tableStyleId>{E0D96282-F2F2-451B-B191-0B67752E5005}</a:tableStyleId>
              </a:tblPr>
              <a:tblGrid>
                <a:gridCol w="2289900"/>
                <a:gridCol w="1999250"/>
              </a:tblGrid>
              <a:tr h="966950">
                <a:tc>
                  <a:txBody>
                    <a:bodyPr/>
                    <a:lstStyle/>
                    <a:p>
                      <a:pPr indent="0" lvl="0" marL="0" marR="0" rtl="0" algn="l">
                        <a:spcBef>
                          <a:spcPts val="0"/>
                        </a:spcBef>
                        <a:spcAft>
                          <a:spcPts val="0"/>
                        </a:spcAft>
                        <a:buNone/>
                      </a:pPr>
                      <a:r>
                        <a:rPr b="1" lang="en-US" sz="2300" u="none" cap="none" strike="noStrike">
                          <a:solidFill>
                            <a:schemeClr val="dk1"/>
                          </a:solidFill>
                        </a:rPr>
                        <a:t>Nouns</a:t>
                      </a:r>
                      <a:endParaRPr b="1" sz="2300" cap="none">
                        <a:solidFill>
                          <a:schemeClr val="dk1"/>
                        </a:solidFill>
                        <a:latin typeface="Calibri"/>
                        <a:ea typeface="Calibri"/>
                        <a:cs typeface="Calibri"/>
                        <a:sym typeface="Calibri"/>
                      </a:endParaRPr>
                    </a:p>
                  </a:txBody>
                  <a:tcPr marT="105200" marB="105200" marR="112725" marL="1127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1" lang="en-US" sz="2300" cap="none">
                          <a:solidFill>
                            <a:schemeClr val="dk1"/>
                          </a:solidFill>
                        </a:rPr>
                        <a:t>Pronouns</a:t>
                      </a:r>
                      <a:endParaRPr b="1" sz="2300" cap="none">
                        <a:solidFill>
                          <a:schemeClr val="dk1"/>
                        </a:solidFill>
                        <a:latin typeface="Calibri"/>
                        <a:ea typeface="Calibri"/>
                        <a:cs typeface="Calibri"/>
                        <a:sym typeface="Calibri"/>
                      </a:endParaRPr>
                    </a:p>
                  </a:txBody>
                  <a:tcPr marT="105200" marB="105200" marR="112725" marL="1127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966950">
                <a:tc>
                  <a:txBody>
                    <a:bodyPr/>
                    <a:lstStyle/>
                    <a:p>
                      <a:pPr indent="0" lvl="0" marL="0" marR="0" rtl="0" algn="l">
                        <a:spcBef>
                          <a:spcPts val="0"/>
                        </a:spcBef>
                        <a:spcAft>
                          <a:spcPts val="0"/>
                        </a:spcAft>
                        <a:buNone/>
                      </a:pPr>
                      <a:r>
                        <a:rPr b="1" lang="en-US" sz="2300" cap="none">
                          <a:solidFill>
                            <a:schemeClr val="dk1"/>
                          </a:solidFill>
                        </a:rPr>
                        <a:t>Verbs</a:t>
                      </a:r>
                      <a:endParaRPr b="1" sz="2300" cap="none">
                        <a:solidFill>
                          <a:schemeClr val="dk1"/>
                        </a:solidFill>
                        <a:latin typeface="Calibri"/>
                        <a:ea typeface="Calibri"/>
                        <a:cs typeface="Calibri"/>
                        <a:sym typeface="Calibri"/>
                      </a:endParaRPr>
                    </a:p>
                  </a:txBody>
                  <a:tcPr marT="105200" marB="105200" marR="112725" marL="1127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1" lang="en-US" sz="2300" cap="none">
                          <a:solidFill>
                            <a:schemeClr val="dk1"/>
                          </a:solidFill>
                        </a:rPr>
                        <a:t>Adverbs</a:t>
                      </a:r>
                      <a:endParaRPr b="1" sz="2300" cap="none">
                        <a:solidFill>
                          <a:schemeClr val="dk1"/>
                        </a:solidFill>
                        <a:latin typeface="Calibri"/>
                        <a:ea typeface="Calibri"/>
                        <a:cs typeface="Calibri"/>
                        <a:sym typeface="Calibri"/>
                      </a:endParaRPr>
                    </a:p>
                  </a:txBody>
                  <a:tcPr marT="105200" marB="105200" marR="112725" marL="1127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966950">
                <a:tc>
                  <a:txBody>
                    <a:bodyPr/>
                    <a:lstStyle/>
                    <a:p>
                      <a:pPr indent="0" lvl="0" marL="0" marR="0" rtl="0" algn="l">
                        <a:spcBef>
                          <a:spcPts val="0"/>
                        </a:spcBef>
                        <a:spcAft>
                          <a:spcPts val="0"/>
                        </a:spcAft>
                        <a:buNone/>
                      </a:pPr>
                      <a:r>
                        <a:rPr b="1" lang="en-US" sz="2300" cap="none">
                          <a:solidFill>
                            <a:schemeClr val="dk1"/>
                          </a:solidFill>
                        </a:rPr>
                        <a:t>Adjectives</a:t>
                      </a:r>
                      <a:endParaRPr b="1" sz="2300" cap="none">
                        <a:solidFill>
                          <a:schemeClr val="dk1"/>
                        </a:solidFill>
                        <a:latin typeface="Calibri"/>
                        <a:ea typeface="Calibri"/>
                        <a:cs typeface="Calibri"/>
                        <a:sym typeface="Calibri"/>
                      </a:endParaRPr>
                    </a:p>
                  </a:txBody>
                  <a:tcPr marT="105200" marB="105200" marR="112725" marL="1127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l">
                        <a:spcBef>
                          <a:spcPts val="0"/>
                        </a:spcBef>
                        <a:spcAft>
                          <a:spcPts val="0"/>
                        </a:spcAft>
                        <a:buNone/>
                      </a:pPr>
                      <a:r>
                        <a:rPr b="1" lang="en-US" sz="2300" cap="none">
                          <a:solidFill>
                            <a:schemeClr val="dk1"/>
                          </a:solidFill>
                        </a:rPr>
                        <a:t>Prepositions</a:t>
                      </a:r>
                      <a:endParaRPr b="1" sz="2300" cap="none">
                        <a:solidFill>
                          <a:schemeClr val="dk1"/>
                        </a:solidFill>
                        <a:latin typeface="Calibri"/>
                        <a:ea typeface="Calibri"/>
                        <a:cs typeface="Calibri"/>
                        <a:sym typeface="Calibri"/>
                      </a:endParaRPr>
                    </a:p>
                  </a:txBody>
                  <a:tcPr marT="105200" marB="105200" marR="112725" marL="1127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r h="966950">
                <a:tc>
                  <a:txBody>
                    <a:bodyPr/>
                    <a:lstStyle/>
                    <a:p>
                      <a:pPr indent="0" lvl="0" marL="0" marR="0" rtl="0" algn="l">
                        <a:spcBef>
                          <a:spcPts val="0"/>
                        </a:spcBef>
                        <a:spcAft>
                          <a:spcPts val="0"/>
                        </a:spcAft>
                        <a:buNone/>
                      </a:pPr>
                      <a:r>
                        <a:rPr b="1" lang="en-US" sz="2300" cap="none">
                          <a:solidFill>
                            <a:schemeClr val="dk1"/>
                          </a:solidFill>
                        </a:rPr>
                        <a:t>Conjunctions</a:t>
                      </a:r>
                      <a:endParaRPr b="1" sz="2300" cap="none">
                        <a:solidFill>
                          <a:schemeClr val="dk1"/>
                        </a:solidFill>
                        <a:latin typeface="Calibri"/>
                        <a:ea typeface="Calibri"/>
                        <a:cs typeface="Calibri"/>
                        <a:sym typeface="Calibri"/>
                      </a:endParaRPr>
                    </a:p>
                  </a:txBody>
                  <a:tcPr marT="105200" marB="105200" marR="112725" marL="1127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1" lang="en-US" sz="2300" cap="none">
                          <a:solidFill>
                            <a:schemeClr val="dk1"/>
                          </a:solidFill>
                        </a:rPr>
                        <a:t>Interjections</a:t>
                      </a:r>
                      <a:endParaRPr b="1" sz="2300" cap="none">
                        <a:solidFill>
                          <a:schemeClr val="dk1"/>
                        </a:solidFill>
                        <a:latin typeface="Calibri"/>
                        <a:ea typeface="Calibri"/>
                        <a:cs typeface="Calibri"/>
                        <a:sym typeface="Calibri"/>
                      </a:endParaRPr>
                    </a:p>
                  </a:txBody>
                  <a:tcPr marT="105200" marB="105200" marR="112725" marL="11272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1" name="Shape 151"/>
        <p:cNvGrpSpPr/>
        <p:nvPr/>
      </p:nvGrpSpPr>
      <p:grpSpPr>
        <a:xfrm>
          <a:off x="0" y="0"/>
          <a:ext cx="0" cy="0"/>
          <a:chOff x="0" y="0"/>
          <a:chExt cx="0" cy="0"/>
        </a:xfrm>
      </p:grpSpPr>
      <p:sp>
        <p:nvSpPr>
          <p:cNvPr id="152" name="Google Shape;152;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3" name="Google Shape;153;p7"/>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4" name="Google Shape;154;p7"/>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5" name="Google Shape;155;p7"/>
          <p:cNvSpPr txBox="1"/>
          <p:nvPr>
            <p:ph type="title"/>
          </p:nvPr>
        </p:nvSpPr>
        <p:spPr>
          <a:xfrm>
            <a:off x="1075767" y="1188637"/>
            <a:ext cx="2988234"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6600"/>
              <a:buFont typeface="Arial"/>
              <a:buNone/>
            </a:pPr>
            <a:r>
              <a:rPr b="1" lang="en-US" sz="6600">
                <a:latin typeface="Arial"/>
                <a:ea typeface="Arial"/>
                <a:cs typeface="Arial"/>
                <a:sym typeface="Arial"/>
              </a:rPr>
              <a:t>Nouns</a:t>
            </a:r>
            <a:br>
              <a:rPr lang="en-US" sz="6600">
                <a:latin typeface="Calibri"/>
                <a:ea typeface="Calibri"/>
                <a:cs typeface="Calibri"/>
                <a:sym typeface="Calibri"/>
              </a:rPr>
            </a:br>
            <a:endParaRPr sz="6600"/>
          </a:p>
        </p:txBody>
      </p:sp>
      <p:cxnSp>
        <p:nvCxnSpPr>
          <p:cNvPr id="156" name="Google Shape;156;p7"/>
          <p:cNvCxnSpPr/>
          <p:nvPr/>
        </p:nvCxnSpPr>
        <p:spPr>
          <a:xfrm>
            <a:off x="4654296" y="1852863"/>
            <a:ext cx="0" cy="3236495"/>
          </a:xfrm>
          <a:prstGeom prst="straightConnector1">
            <a:avLst/>
          </a:prstGeom>
          <a:noFill/>
          <a:ln cap="sq" cmpd="sng" w="19050">
            <a:solidFill>
              <a:srgbClr val="3F3F3F"/>
            </a:solidFill>
            <a:prstDash val="solid"/>
            <a:miter lim="800000"/>
            <a:headEnd len="sm" w="sm" type="none"/>
            <a:tailEnd len="sm" w="sm" type="none"/>
          </a:ln>
        </p:spPr>
      </p:cxnSp>
      <p:sp>
        <p:nvSpPr>
          <p:cNvPr id="157" name="Google Shape;157;p7"/>
          <p:cNvSpPr txBox="1"/>
          <p:nvPr>
            <p:ph idx="1" type="body"/>
          </p:nvPr>
        </p:nvSpPr>
        <p:spPr>
          <a:xfrm>
            <a:off x="5255260" y="1648870"/>
            <a:ext cx="4702848" cy="3560260"/>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Times New Roman"/>
                <a:ea typeface="Times New Roman"/>
                <a:cs typeface="Times New Roman"/>
                <a:sym typeface="Times New Roman"/>
              </a:rPr>
              <a:t>A noun is a word which names a person, a place or a thing, in other words it is a naming word. For example, </a:t>
            </a:r>
            <a:r>
              <a:rPr i="1" lang="en-US" sz="2400">
                <a:latin typeface="Times New Roman"/>
                <a:ea typeface="Times New Roman"/>
                <a:cs typeface="Times New Roman"/>
                <a:sym typeface="Times New Roman"/>
              </a:rPr>
              <a:t>chair, table, book, New York, computer, cup, boy, John, hospital, Newton, garden, room, man, Paris, doctor, and pen</a:t>
            </a:r>
            <a:r>
              <a:rPr lang="en-US" sz="2400">
                <a:latin typeface="Times New Roman"/>
                <a:ea typeface="Times New Roman"/>
                <a:cs typeface="Times New Roman"/>
                <a:sym typeface="Times New Roman"/>
              </a:rPr>
              <a:t> are nouns because each of these words is a name of a person, a place or a thing.</a:t>
            </a:r>
            <a:endParaRPr sz="2400">
              <a:latin typeface="Calibri"/>
              <a:ea typeface="Calibri"/>
              <a:cs typeface="Calibri"/>
              <a:sym typeface="Calibri"/>
            </a:endParaRPr>
          </a:p>
          <a:p>
            <a:pPr indent="-76200" lvl="0" marL="228600" rtl="0" algn="l">
              <a:lnSpc>
                <a:spcPct val="90000"/>
              </a:lnSpc>
              <a:spcBef>
                <a:spcPts val="1800"/>
              </a:spcBef>
              <a:spcAft>
                <a:spcPts val="0"/>
              </a:spcAft>
              <a:buClr>
                <a:schemeClr val="dk1"/>
              </a:buClr>
              <a:buSzPts val="2400"/>
              <a:buNone/>
            </a:pPr>
            <a:r>
              <a:t/>
            </a:r>
            <a:endParaRPr sz="24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1" name="Shape 161"/>
        <p:cNvGrpSpPr/>
        <p:nvPr/>
      </p:nvGrpSpPr>
      <p:grpSpPr>
        <a:xfrm>
          <a:off x="0" y="0"/>
          <a:ext cx="0" cy="0"/>
          <a:chOff x="0" y="0"/>
          <a:chExt cx="0" cy="0"/>
        </a:xfrm>
      </p:grpSpPr>
      <p:sp>
        <p:nvSpPr>
          <p:cNvPr id="162" name="Google Shape;162;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3" name="Google Shape;163;p8"/>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4" name="Google Shape;164;p8"/>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5" name="Google Shape;165;p8"/>
          <p:cNvSpPr txBox="1"/>
          <p:nvPr>
            <p:ph type="title"/>
          </p:nvPr>
        </p:nvSpPr>
        <p:spPr>
          <a:xfrm>
            <a:off x="1075767" y="1188637"/>
            <a:ext cx="2988234"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6600"/>
              <a:buFont typeface="Arial"/>
              <a:buNone/>
            </a:pPr>
            <a:r>
              <a:rPr b="1" lang="en-US" sz="6600">
                <a:latin typeface="Arial"/>
                <a:ea typeface="Arial"/>
                <a:cs typeface="Arial"/>
                <a:sym typeface="Arial"/>
              </a:rPr>
              <a:t>Types of Nouns</a:t>
            </a:r>
            <a:br>
              <a:rPr lang="en-US" sz="6600">
                <a:latin typeface="Calibri"/>
                <a:ea typeface="Calibri"/>
                <a:cs typeface="Calibri"/>
                <a:sym typeface="Calibri"/>
              </a:rPr>
            </a:br>
            <a:endParaRPr sz="6600"/>
          </a:p>
        </p:txBody>
      </p:sp>
      <p:cxnSp>
        <p:nvCxnSpPr>
          <p:cNvPr id="166" name="Google Shape;166;p8"/>
          <p:cNvCxnSpPr/>
          <p:nvPr/>
        </p:nvCxnSpPr>
        <p:spPr>
          <a:xfrm>
            <a:off x="4654296" y="1852863"/>
            <a:ext cx="0" cy="3236495"/>
          </a:xfrm>
          <a:prstGeom prst="straightConnector1">
            <a:avLst/>
          </a:prstGeom>
          <a:noFill/>
          <a:ln cap="sq" cmpd="sng" w="19050">
            <a:solidFill>
              <a:srgbClr val="3F3F3F"/>
            </a:solidFill>
            <a:prstDash val="solid"/>
            <a:miter lim="800000"/>
            <a:headEnd len="sm" w="sm" type="none"/>
            <a:tailEnd len="sm" w="sm" type="none"/>
          </a:ln>
        </p:spPr>
      </p:cxnSp>
      <p:sp>
        <p:nvSpPr>
          <p:cNvPr id="167" name="Google Shape;167;p8"/>
          <p:cNvSpPr txBox="1"/>
          <p:nvPr>
            <p:ph idx="1" type="body"/>
          </p:nvPr>
        </p:nvSpPr>
        <p:spPr>
          <a:xfrm>
            <a:off x="5255260" y="1648870"/>
            <a:ext cx="4702848" cy="35602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sz="2400">
                <a:latin typeface="Times New Roman"/>
                <a:ea typeface="Times New Roman"/>
                <a:cs typeface="Times New Roman"/>
                <a:sym typeface="Times New Roman"/>
              </a:rPr>
              <a:t>There are various types of nouns</a:t>
            </a:r>
            <a:endParaRPr sz="2400">
              <a:latin typeface="Calibri"/>
              <a:ea typeface="Calibri"/>
              <a:cs typeface="Calibri"/>
              <a:sym typeface="Calibri"/>
            </a:endParaRPr>
          </a:p>
          <a:p>
            <a:pPr indent="-76200" lvl="0" marL="228600" rtl="0" algn="l">
              <a:lnSpc>
                <a:spcPct val="90000"/>
              </a:lnSpc>
              <a:spcBef>
                <a:spcPts val="1800"/>
              </a:spcBef>
              <a:spcAft>
                <a:spcPts val="0"/>
              </a:spcAft>
              <a:buClr>
                <a:schemeClr val="dk1"/>
              </a:buClr>
              <a:buSzPts val="2400"/>
              <a:buNone/>
            </a:pPr>
            <a:r>
              <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1" name="Shape 171"/>
        <p:cNvGrpSpPr/>
        <p:nvPr/>
      </p:nvGrpSpPr>
      <p:grpSpPr>
        <a:xfrm>
          <a:off x="0" y="0"/>
          <a:ext cx="0" cy="0"/>
          <a:chOff x="0" y="0"/>
          <a:chExt cx="0" cy="0"/>
        </a:xfrm>
      </p:grpSpPr>
      <p:sp>
        <p:nvSpPr>
          <p:cNvPr id="172" name="Google Shape;172;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3" name="Google Shape;173;p9"/>
          <p:cNvSpPr/>
          <p:nvPr/>
        </p:nvSpPr>
        <p:spPr>
          <a:xfrm>
            <a:off x="5772560" y="323519"/>
            <a:ext cx="6096001" cy="6212748"/>
          </a:xfrm>
          <a:custGeom>
            <a:rect b="b" l="l" r="r" t="t"/>
            <a:pathLst>
              <a:path extrusionOk="0" h="6212748" w="6096001">
                <a:moveTo>
                  <a:pt x="0" y="0"/>
                </a:moveTo>
                <a:lnTo>
                  <a:pt x="1772102" y="0"/>
                </a:lnTo>
                <a:lnTo>
                  <a:pt x="2514601" y="0"/>
                </a:lnTo>
                <a:lnTo>
                  <a:pt x="2514603" y="0"/>
                </a:lnTo>
                <a:lnTo>
                  <a:pt x="6096001" y="0"/>
                </a:lnTo>
                <a:lnTo>
                  <a:pt x="6096001" y="2864954"/>
                </a:lnTo>
                <a:lnTo>
                  <a:pt x="2652556" y="6212748"/>
                </a:lnTo>
                <a:lnTo>
                  <a:pt x="1772102" y="6212748"/>
                </a:lnTo>
                <a:lnTo>
                  <a:pt x="1772102" y="6210962"/>
                </a:lnTo>
                <a:lnTo>
                  <a:pt x="0" y="6210962"/>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4" name="Google Shape;174;p9"/>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5" name="Google Shape;175;p9"/>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6" name="Google Shape;176;p9"/>
          <p:cNvSpPr txBox="1"/>
          <p:nvPr>
            <p:ph type="title"/>
          </p:nvPr>
        </p:nvSpPr>
        <p:spPr>
          <a:xfrm>
            <a:off x="1006899" y="1188637"/>
            <a:ext cx="4281029"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6600"/>
              <a:buFont typeface="Times New Roman"/>
              <a:buNone/>
            </a:pPr>
            <a:r>
              <a:rPr b="1" lang="en-US" sz="6600">
                <a:latin typeface="Times New Roman"/>
                <a:ea typeface="Times New Roman"/>
                <a:cs typeface="Times New Roman"/>
                <a:sym typeface="Times New Roman"/>
              </a:rPr>
              <a:t>Common and Proper Nouns</a:t>
            </a:r>
            <a:br>
              <a:rPr lang="en-US" sz="6600">
                <a:latin typeface="Calibri"/>
                <a:ea typeface="Calibri"/>
                <a:cs typeface="Calibri"/>
                <a:sym typeface="Calibri"/>
              </a:rPr>
            </a:br>
            <a:endParaRPr sz="6600"/>
          </a:p>
        </p:txBody>
      </p:sp>
      <p:sp>
        <p:nvSpPr>
          <p:cNvPr id="177" name="Google Shape;177;p9"/>
          <p:cNvSpPr txBox="1"/>
          <p:nvPr>
            <p:ph idx="1" type="body"/>
          </p:nvPr>
        </p:nvSpPr>
        <p:spPr>
          <a:xfrm>
            <a:off x="5929702" y="851337"/>
            <a:ext cx="5463512" cy="5160579"/>
          </a:xfrm>
          <a:prstGeom prst="rect">
            <a:avLst/>
          </a:prstGeom>
          <a:noFill/>
          <a:ln>
            <a:noFill/>
          </a:ln>
        </p:spPr>
        <p:txBody>
          <a:bodyPr anchorCtr="0" anchor="ctr"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dk1"/>
              </a:buClr>
              <a:buSzPct val="100000"/>
              <a:buChar char="•"/>
            </a:pPr>
            <a:r>
              <a:rPr b="1" lang="en-US" sz="2400">
                <a:latin typeface="Times New Roman"/>
                <a:ea typeface="Times New Roman"/>
                <a:cs typeface="Times New Roman"/>
                <a:sym typeface="Times New Roman"/>
              </a:rPr>
              <a:t>Common Noun:</a:t>
            </a:r>
            <a:r>
              <a:rPr lang="en-US" sz="2400">
                <a:latin typeface="Times New Roman"/>
                <a:ea typeface="Times New Roman"/>
                <a:cs typeface="Times New Roman"/>
                <a:sym typeface="Times New Roman"/>
              </a:rPr>
              <a:t> This is the name of a common or a non-specific thing, place, or person.</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For example: </a:t>
            </a:r>
            <a:r>
              <a:rPr i="1" lang="en-US" sz="2400">
                <a:latin typeface="Times New Roman"/>
                <a:ea typeface="Times New Roman"/>
                <a:cs typeface="Times New Roman"/>
                <a:sym typeface="Times New Roman"/>
              </a:rPr>
              <a:t>book, pen, room, garden, girl, road, camera, month, day, chair, school, boy, car, </a:t>
            </a:r>
            <a:r>
              <a:rPr lang="en-US" sz="2400">
                <a:latin typeface="Times New Roman"/>
                <a:ea typeface="Times New Roman"/>
                <a:cs typeface="Times New Roman"/>
                <a:sym typeface="Times New Roman"/>
              </a:rPr>
              <a:t>are common nouns because each of these nouns refers to a common thing, place or person.</a:t>
            </a:r>
            <a:endParaRPr sz="24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lang="en-US" sz="2400">
                <a:latin typeface="Times New Roman"/>
                <a:ea typeface="Times New Roman"/>
                <a:cs typeface="Times New Roman"/>
                <a:sym typeface="Times New Roman"/>
              </a:rPr>
              <a:t> </a:t>
            </a:r>
            <a:r>
              <a:rPr b="1" lang="en-US" sz="2400">
                <a:latin typeface="Times New Roman"/>
                <a:ea typeface="Times New Roman"/>
                <a:cs typeface="Times New Roman"/>
                <a:sym typeface="Times New Roman"/>
              </a:rPr>
              <a:t>Proper Noun:</a:t>
            </a:r>
            <a:r>
              <a:rPr lang="en-US" sz="2400">
                <a:latin typeface="Times New Roman"/>
                <a:ea typeface="Times New Roman"/>
                <a:cs typeface="Times New Roman"/>
                <a:sym typeface="Times New Roman"/>
              </a:rPr>
              <a:t> This is the name of a particular or a specific place or person. For example: </a:t>
            </a:r>
            <a:r>
              <a:rPr i="1" lang="en-US" sz="2400">
                <a:latin typeface="Times New Roman"/>
                <a:ea typeface="Times New Roman"/>
                <a:cs typeface="Times New Roman"/>
                <a:sym typeface="Times New Roman"/>
              </a:rPr>
              <a:t>Nairobi, April, Monday, St. Paul’s University, New York, Kenya, Wanjiku, Newton, Einstein, Kenyatta International Convention Centre,</a:t>
            </a:r>
            <a:r>
              <a:rPr lang="en-US" sz="2400">
                <a:latin typeface="Times New Roman"/>
                <a:ea typeface="Times New Roman"/>
                <a:cs typeface="Times New Roman"/>
                <a:sym typeface="Times New Roman"/>
              </a:rPr>
              <a:t> are proper nouns because each of these nouns refers to a particular place or person. In English grammar, a proper noun always begins with a capital letter and is usually but not always preceded by definite article </a:t>
            </a:r>
            <a:r>
              <a:rPr i="1" lang="en-US" sz="2400">
                <a:latin typeface="Times New Roman"/>
                <a:ea typeface="Times New Roman"/>
                <a:cs typeface="Times New Roman"/>
                <a:sym typeface="Times New Roman"/>
              </a:rPr>
              <a:t>‘The’ (</a:t>
            </a:r>
            <a:r>
              <a:rPr lang="en-US" sz="2400">
                <a:latin typeface="Times New Roman"/>
                <a:ea typeface="Times New Roman"/>
                <a:cs typeface="Times New Roman"/>
                <a:sym typeface="Times New Roman"/>
              </a:rPr>
              <a:t>as explained below).</a:t>
            </a:r>
            <a:br>
              <a:rPr lang="en-US" sz="2400">
                <a:latin typeface="Times New Roman"/>
                <a:ea typeface="Times New Roman"/>
                <a:cs typeface="Times New Roman"/>
                <a:sym typeface="Times New Roman"/>
              </a:rPr>
            </a:b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If a common noun is specified, it becomes a proper noun. For example, </a:t>
            </a:r>
            <a:r>
              <a:rPr i="1" lang="en-US" sz="2400">
                <a:latin typeface="Times New Roman"/>
                <a:ea typeface="Times New Roman"/>
                <a:cs typeface="Times New Roman"/>
                <a:sym typeface="Times New Roman"/>
              </a:rPr>
              <a:t>day</a:t>
            </a:r>
            <a:r>
              <a:rPr lang="en-US" sz="2400">
                <a:latin typeface="Times New Roman"/>
                <a:ea typeface="Times New Roman"/>
                <a:cs typeface="Times New Roman"/>
                <a:sym typeface="Times New Roman"/>
              </a:rPr>
              <a:t> is a common noun but if it is specified like </a:t>
            </a:r>
            <a:r>
              <a:rPr i="1" lang="en-US" sz="2400">
                <a:latin typeface="Times New Roman"/>
                <a:ea typeface="Times New Roman"/>
                <a:cs typeface="Times New Roman"/>
                <a:sym typeface="Times New Roman"/>
              </a:rPr>
              <a:t>Monday </a:t>
            </a:r>
            <a:r>
              <a:rPr lang="en-US" sz="2400">
                <a:latin typeface="Times New Roman"/>
                <a:ea typeface="Times New Roman"/>
                <a:cs typeface="Times New Roman"/>
                <a:sym typeface="Times New Roman"/>
              </a:rPr>
              <a:t>or </a:t>
            </a:r>
            <a:r>
              <a:rPr i="1" lang="en-US" sz="2400">
                <a:latin typeface="Times New Roman"/>
                <a:ea typeface="Times New Roman"/>
                <a:cs typeface="Times New Roman"/>
                <a:sym typeface="Times New Roman"/>
              </a:rPr>
              <a:t>Friday</a:t>
            </a:r>
            <a:r>
              <a:rPr lang="en-US" sz="2400">
                <a:latin typeface="Times New Roman"/>
                <a:ea typeface="Times New Roman"/>
                <a:cs typeface="Times New Roman"/>
                <a:sym typeface="Times New Roman"/>
              </a:rPr>
              <a:t>, it becomes proper noun. Similarly, </a:t>
            </a:r>
            <a:r>
              <a:rPr i="1" lang="en-US" sz="2400">
                <a:latin typeface="Times New Roman"/>
                <a:ea typeface="Times New Roman"/>
                <a:cs typeface="Times New Roman"/>
                <a:sym typeface="Times New Roman"/>
              </a:rPr>
              <a:t>man</a:t>
            </a:r>
            <a:r>
              <a:rPr lang="en-US" sz="2400">
                <a:latin typeface="Times New Roman"/>
                <a:ea typeface="Times New Roman"/>
                <a:cs typeface="Times New Roman"/>
                <a:sym typeface="Times New Roman"/>
              </a:rPr>
              <a:t> is a common noun but if it is specified like </a:t>
            </a:r>
            <a:r>
              <a:rPr i="1" lang="en-US" sz="2400">
                <a:latin typeface="Times New Roman"/>
                <a:ea typeface="Times New Roman"/>
                <a:cs typeface="Times New Roman"/>
                <a:sym typeface="Times New Roman"/>
              </a:rPr>
              <a:t>James</a:t>
            </a:r>
            <a:r>
              <a:rPr lang="en-US" sz="2400">
                <a:latin typeface="Times New Roman"/>
                <a:ea typeface="Times New Roman"/>
                <a:cs typeface="Times New Roman"/>
                <a:sym typeface="Times New Roman"/>
              </a:rPr>
              <a:t>, it becomes a proper noun.</a:t>
            </a:r>
            <a:endParaRPr sz="2400">
              <a:latin typeface="Calibri"/>
              <a:ea typeface="Calibri"/>
              <a:cs typeface="Calibri"/>
              <a:sym typeface="Calibri"/>
            </a:endParaRPr>
          </a:p>
          <a:p>
            <a:pPr indent="-174498" lvl="0" marL="228600" rtl="0" algn="l">
              <a:lnSpc>
                <a:spcPct val="90000"/>
              </a:lnSpc>
              <a:spcBef>
                <a:spcPts val="1800"/>
              </a:spcBef>
              <a:spcAft>
                <a:spcPts val="0"/>
              </a:spcAft>
              <a:buClr>
                <a:schemeClr val="dk1"/>
              </a:buClr>
              <a:buSzPct val="100000"/>
              <a:buNone/>
            </a:pPr>
            <a:r>
              <a:t/>
            </a:r>
            <a:endParaRPr sz="11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1" name="Shape 181"/>
        <p:cNvGrpSpPr/>
        <p:nvPr/>
      </p:nvGrpSpPr>
      <p:grpSpPr>
        <a:xfrm>
          <a:off x="0" y="0"/>
          <a:ext cx="0" cy="0"/>
          <a:chOff x="0" y="0"/>
          <a:chExt cx="0" cy="0"/>
        </a:xfrm>
      </p:grpSpPr>
      <p:sp>
        <p:nvSpPr>
          <p:cNvPr id="182" name="Google Shape;182;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3" name="Google Shape;183;p10"/>
          <p:cNvSpPr txBox="1"/>
          <p:nvPr>
            <p:ph type="title"/>
          </p:nvPr>
        </p:nvSpPr>
        <p:spPr>
          <a:xfrm>
            <a:off x="1006900" y="1188637"/>
            <a:ext cx="3152097"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4100"/>
              <a:buFont typeface="Times New Roman"/>
              <a:buNone/>
            </a:pPr>
            <a:br>
              <a:rPr b="1" lang="en-US" sz="4100">
                <a:latin typeface="Times New Roman"/>
                <a:ea typeface="Times New Roman"/>
                <a:cs typeface="Times New Roman"/>
                <a:sym typeface="Times New Roman"/>
              </a:rPr>
            </a:br>
            <a:r>
              <a:rPr b="1" lang="en-US" sz="4100">
                <a:latin typeface="Calibri"/>
                <a:ea typeface="Calibri"/>
                <a:cs typeface="Calibri"/>
                <a:sym typeface="Calibri"/>
              </a:rPr>
              <a:t>Use of the definite article </a:t>
            </a:r>
            <a:r>
              <a:rPr b="1" i="1" lang="en-US" sz="4100">
                <a:latin typeface="Calibri"/>
                <a:ea typeface="Calibri"/>
                <a:cs typeface="Calibri"/>
                <a:sym typeface="Calibri"/>
              </a:rPr>
              <a:t>“The”</a:t>
            </a:r>
            <a:r>
              <a:rPr b="1" lang="en-US" sz="4100">
                <a:latin typeface="Calibri"/>
                <a:ea typeface="Calibri"/>
                <a:cs typeface="Calibri"/>
                <a:sym typeface="Calibri"/>
              </a:rPr>
              <a:t> for proper nouns</a:t>
            </a:r>
            <a:br>
              <a:rPr lang="en-US" sz="4100">
                <a:latin typeface="Calibri"/>
                <a:ea typeface="Calibri"/>
                <a:cs typeface="Calibri"/>
                <a:sym typeface="Calibri"/>
              </a:rPr>
            </a:br>
            <a:endParaRPr sz="4100">
              <a:latin typeface="Calibri"/>
              <a:ea typeface="Calibri"/>
              <a:cs typeface="Calibri"/>
              <a:sym typeface="Calibri"/>
            </a:endParaRPr>
          </a:p>
        </p:txBody>
      </p:sp>
      <p:sp>
        <p:nvSpPr>
          <p:cNvPr id="184" name="Google Shape;184;p10"/>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5" name="Google Shape;185;p10"/>
          <p:cNvSpPr/>
          <p:nvPr/>
        </p:nvSpPr>
        <p:spPr>
          <a:xfrm>
            <a:off x="4650232" y="623275"/>
            <a:ext cx="6896595"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6" name="Google Shape;186;p10"/>
          <p:cNvSpPr txBox="1"/>
          <p:nvPr>
            <p:ph idx="1" type="body"/>
          </p:nvPr>
        </p:nvSpPr>
        <p:spPr>
          <a:xfrm>
            <a:off x="5145531" y="1188637"/>
            <a:ext cx="6039569" cy="4480726"/>
          </a:xfrm>
          <a:prstGeom prst="rect">
            <a:avLst/>
          </a:prstGeom>
          <a:noFill/>
          <a:ln>
            <a:noFill/>
          </a:ln>
        </p:spPr>
        <p:txBody>
          <a:bodyPr anchorCtr="0" anchor="ctr"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0000"/>
              <a:buNone/>
            </a:pPr>
            <a:r>
              <a:rPr lang="en-US" sz="2000">
                <a:latin typeface="Times New Roman"/>
                <a:ea typeface="Times New Roman"/>
                <a:cs typeface="Times New Roman"/>
                <a:sym typeface="Times New Roman"/>
              </a:rPr>
              <a:t>The definite article “the” is used before some proper nouns. Here are some rules for the use of the article before proper nouns:</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ct val="100000"/>
              <a:buFont typeface="Calibri"/>
              <a:buAutoNum type="arabicPeriod"/>
            </a:pPr>
            <a:r>
              <a:rPr lang="en-US" sz="2000">
                <a:latin typeface="Times New Roman"/>
                <a:ea typeface="Times New Roman"/>
                <a:cs typeface="Times New Roman"/>
                <a:sym typeface="Times New Roman"/>
              </a:rPr>
              <a:t>The article “the” is not used before the name of countries or cities, for example, Nairobi, Tanzania, Kampala, South Africa, Paris, Egypt. </a:t>
            </a:r>
            <a:r>
              <a:rPr b="1" lang="en-US" sz="2000">
                <a:latin typeface="Times New Roman"/>
                <a:ea typeface="Times New Roman"/>
                <a:cs typeface="Times New Roman"/>
                <a:sym typeface="Times New Roman"/>
              </a:rPr>
              <a:t>But</a:t>
            </a:r>
            <a:r>
              <a:rPr lang="en-US" sz="2000">
                <a:latin typeface="Times New Roman"/>
                <a:ea typeface="Times New Roman"/>
                <a:cs typeface="Times New Roman"/>
                <a:sym typeface="Times New Roman"/>
              </a:rPr>
              <a:t> if the name of country, city or place expresses a group of places, lands or states, then article “the” will be used before it. For example: </a:t>
            </a:r>
            <a:r>
              <a:rPr i="1" lang="en-US" sz="2000">
                <a:latin typeface="Times New Roman"/>
                <a:ea typeface="Times New Roman"/>
                <a:cs typeface="Times New Roman"/>
                <a:sym typeface="Times New Roman"/>
              </a:rPr>
              <a:t>The Philippines, The Netherlands, The United States.</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ct val="100000"/>
              <a:buFont typeface="Calibri"/>
              <a:buAutoNum type="arabicPeriod"/>
            </a:pPr>
            <a:r>
              <a:rPr lang="en-US" sz="2000">
                <a:latin typeface="Times New Roman"/>
                <a:ea typeface="Times New Roman"/>
                <a:cs typeface="Times New Roman"/>
                <a:sym typeface="Times New Roman"/>
              </a:rPr>
              <a:t>The article “the” is not used before the name of universities, for example</a:t>
            </a:r>
            <a:r>
              <a:rPr i="1" lang="en-US" sz="2000">
                <a:latin typeface="Times New Roman"/>
                <a:ea typeface="Times New Roman"/>
                <a:cs typeface="Times New Roman"/>
                <a:sym typeface="Times New Roman"/>
              </a:rPr>
              <a:t>: St. Paul’s University, Yale University, or Columbia University</a:t>
            </a:r>
            <a:r>
              <a:rPr lang="en-US" sz="2000">
                <a:latin typeface="Times New Roman"/>
                <a:ea typeface="Times New Roman"/>
                <a:cs typeface="Times New Roman"/>
                <a:sym typeface="Times New Roman"/>
              </a:rPr>
              <a:t>. </a:t>
            </a:r>
            <a:r>
              <a:rPr b="1" lang="en-US" sz="2000">
                <a:latin typeface="Times New Roman"/>
                <a:ea typeface="Times New Roman"/>
                <a:cs typeface="Times New Roman"/>
                <a:sym typeface="Times New Roman"/>
              </a:rPr>
              <a:t>But</a:t>
            </a:r>
            <a:r>
              <a:rPr lang="en-US" sz="2000">
                <a:latin typeface="Times New Roman"/>
                <a:ea typeface="Times New Roman"/>
                <a:cs typeface="Times New Roman"/>
                <a:sym typeface="Times New Roman"/>
              </a:rPr>
              <a:t> if the name of the university is written in a way that it includes the word “of” then the article “the” will be used before it. For example, </a:t>
            </a:r>
            <a:r>
              <a:rPr i="1" lang="en-US" sz="2000">
                <a:latin typeface="Times New Roman"/>
                <a:ea typeface="Times New Roman"/>
                <a:cs typeface="Times New Roman"/>
                <a:sym typeface="Times New Roman"/>
              </a:rPr>
              <a:t>The University of British Colombia, The University of Oxford, The University of Toronto</a:t>
            </a:r>
            <a:r>
              <a:rPr b="1" lang="en-US" sz="2000">
                <a:latin typeface="Times New Roman"/>
                <a:ea typeface="Times New Roman"/>
                <a:cs typeface="Times New Roman"/>
                <a:sym typeface="Times New Roman"/>
              </a:rPr>
              <a:t>.</a:t>
            </a:r>
            <a:endParaRPr sz="2000">
              <a:latin typeface="Calibri"/>
              <a:ea typeface="Calibri"/>
              <a:cs typeface="Calibri"/>
              <a:sym typeface="Calibri"/>
            </a:endParaRPr>
          </a:p>
          <a:p>
            <a:pPr indent="-152273" lvl="0" marL="228600" rtl="0" algn="l">
              <a:lnSpc>
                <a:spcPct val="90000"/>
              </a:lnSpc>
              <a:spcBef>
                <a:spcPts val="1800"/>
              </a:spcBef>
              <a:spcAft>
                <a:spcPts val="0"/>
              </a:spcAft>
              <a:buClr>
                <a:schemeClr val="dk1"/>
              </a:buClr>
              <a:buSzPct val="100000"/>
              <a:buNone/>
            </a:pPr>
            <a:r>
              <a:t/>
            </a:r>
            <a:endParaRPr sz="13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0" name="Shape 190"/>
        <p:cNvGrpSpPr/>
        <p:nvPr/>
      </p:nvGrpSpPr>
      <p:grpSpPr>
        <a:xfrm>
          <a:off x="0" y="0"/>
          <a:ext cx="0" cy="0"/>
          <a:chOff x="0" y="0"/>
          <a:chExt cx="0" cy="0"/>
        </a:xfrm>
      </p:grpSpPr>
      <p:sp>
        <p:nvSpPr>
          <p:cNvPr id="191" name="Google Shape;191;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2" name="Google Shape;192;p11"/>
          <p:cNvSpPr txBox="1"/>
          <p:nvPr>
            <p:ph type="title"/>
          </p:nvPr>
        </p:nvSpPr>
        <p:spPr>
          <a:xfrm>
            <a:off x="1006900" y="1188637"/>
            <a:ext cx="3060848"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4400"/>
              <a:buFont typeface="Calibri"/>
              <a:buNone/>
            </a:pPr>
            <a:r>
              <a:rPr lang="en-US">
                <a:latin typeface="Calibri"/>
                <a:ea typeface="Calibri"/>
                <a:cs typeface="Calibri"/>
                <a:sym typeface="Calibri"/>
              </a:rPr>
              <a:t>Use of the definite article </a:t>
            </a:r>
            <a:r>
              <a:rPr i="1" lang="en-US">
                <a:latin typeface="Calibri"/>
                <a:ea typeface="Calibri"/>
                <a:cs typeface="Calibri"/>
                <a:sym typeface="Calibri"/>
              </a:rPr>
              <a:t>“The”…cont.</a:t>
            </a:r>
            <a:endParaRPr/>
          </a:p>
        </p:txBody>
      </p:sp>
      <p:sp>
        <p:nvSpPr>
          <p:cNvPr id="193" name="Google Shape;193;p11"/>
          <p:cNvSpPr/>
          <p:nvPr/>
        </p:nvSpPr>
        <p:spPr>
          <a:xfrm>
            <a:off x="4651250" y="323519"/>
            <a:ext cx="7217311" cy="6212748"/>
          </a:xfrm>
          <a:custGeom>
            <a:rect b="b" l="l" r="r" t="t"/>
            <a:pathLst>
              <a:path extrusionOk="0" h="6212748" w="7217311">
                <a:moveTo>
                  <a:pt x="0" y="0"/>
                </a:moveTo>
                <a:lnTo>
                  <a:pt x="1121310" y="0"/>
                </a:lnTo>
                <a:lnTo>
                  <a:pt x="1837014" y="0"/>
                </a:lnTo>
                <a:lnTo>
                  <a:pt x="2893412" y="0"/>
                </a:lnTo>
                <a:lnTo>
                  <a:pt x="3635911" y="0"/>
                </a:lnTo>
                <a:lnTo>
                  <a:pt x="3635913" y="0"/>
                </a:lnTo>
                <a:lnTo>
                  <a:pt x="7217311" y="0"/>
                </a:lnTo>
                <a:lnTo>
                  <a:pt x="7217311" y="2864954"/>
                </a:lnTo>
                <a:lnTo>
                  <a:pt x="3773866" y="6212748"/>
                </a:lnTo>
                <a:lnTo>
                  <a:pt x="2893412" y="6212748"/>
                </a:lnTo>
                <a:lnTo>
                  <a:pt x="2893412" y="6210962"/>
                </a:lnTo>
                <a:lnTo>
                  <a:pt x="1837014" y="6210962"/>
                </a:lnTo>
                <a:lnTo>
                  <a:pt x="1837014" y="6212748"/>
                </a:lnTo>
                <a:lnTo>
                  <a:pt x="0" y="6212748"/>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4" name="Google Shape;194;p11"/>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5" name="Google Shape;195;p11"/>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196" name="Google Shape;196;p11"/>
          <p:cNvGrpSpPr/>
          <p:nvPr/>
        </p:nvGrpSpPr>
        <p:grpSpPr>
          <a:xfrm>
            <a:off x="5101143" y="1412986"/>
            <a:ext cx="5077071" cy="3952884"/>
            <a:chOff x="0" y="403993"/>
            <a:chExt cx="5077071" cy="3952884"/>
          </a:xfrm>
        </p:grpSpPr>
        <p:sp>
          <p:nvSpPr>
            <p:cNvPr id="197" name="Google Shape;197;p11"/>
            <p:cNvSpPr/>
            <p:nvPr/>
          </p:nvSpPr>
          <p:spPr>
            <a:xfrm>
              <a:off x="0" y="403993"/>
              <a:ext cx="5077071" cy="1288828"/>
            </a:xfrm>
            <a:prstGeom prst="roundRect">
              <a:avLst>
                <a:gd fmla="val 16667" name="adj"/>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1"/>
            <p:cNvSpPr txBox="1"/>
            <p:nvPr/>
          </p:nvSpPr>
          <p:spPr>
            <a:xfrm>
              <a:off x="62915" y="466908"/>
              <a:ext cx="4951241" cy="1162998"/>
            </a:xfrm>
            <a:prstGeom prst="rect">
              <a:avLst/>
            </a:prstGeom>
            <a:noFill/>
            <a:ln>
              <a:noFill/>
            </a:ln>
          </p:spPr>
          <p:txBody>
            <a:bodyPr anchorCtr="0" anchor="ctr" bIns="57150" lIns="57150" spcFirstLastPara="1" rIns="57150" wrap="square" tIns="57150">
              <a:noAutofit/>
            </a:bodyPr>
            <a:lstStyle/>
            <a:p>
              <a:pPr indent="0" lvl="0" marL="0" marR="0" rtl="0" algn="l">
                <a:lnSpc>
                  <a:spcPct val="90000"/>
                </a:lnSpc>
                <a:spcBef>
                  <a:spcPts val="0"/>
                </a:spcBef>
                <a:spcAft>
                  <a:spcPts val="0"/>
                </a:spcAft>
                <a:buClr>
                  <a:schemeClr val="lt1"/>
                </a:buClr>
                <a:buSzPts val="1500"/>
                <a:buFont typeface="Calibri"/>
                <a:buNone/>
              </a:pPr>
              <a:r>
                <a:rPr lang="en-US" sz="1500">
                  <a:solidFill>
                    <a:schemeClr val="lt1"/>
                  </a:solidFill>
                  <a:latin typeface="Calibri"/>
                  <a:ea typeface="Calibri"/>
                  <a:cs typeface="Calibri"/>
                  <a:sym typeface="Calibri"/>
                </a:rPr>
                <a:t>Article “the” is used before names composed of both common nouns and proper nouns, for example </a:t>
              </a:r>
              <a:r>
                <a:rPr i="1" lang="en-US" sz="1500">
                  <a:solidFill>
                    <a:schemeClr val="lt1"/>
                  </a:solidFill>
                  <a:latin typeface="Calibri"/>
                  <a:ea typeface="Calibri"/>
                  <a:cs typeface="Calibri"/>
                  <a:sym typeface="Calibri"/>
                </a:rPr>
                <a:t>The New York City, The Dominion of Canada, The River Nile.</a:t>
              </a:r>
              <a:endParaRPr sz="1500">
                <a:solidFill>
                  <a:schemeClr val="lt1"/>
                </a:solidFill>
                <a:latin typeface="Calibri"/>
                <a:ea typeface="Calibri"/>
                <a:cs typeface="Calibri"/>
                <a:sym typeface="Calibri"/>
              </a:endParaRPr>
            </a:p>
          </p:txBody>
        </p:sp>
        <p:sp>
          <p:nvSpPr>
            <p:cNvPr id="199" name="Google Shape;199;p11"/>
            <p:cNvSpPr/>
            <p:nvPr/>
          </p:nvSpPr>
          <p:spPr>
            <a:xfrm>
              <a:off x="0" y="1736021"/>
              <a:ext cx="5077071" cy="1288828"/>
            </a:xfrm>
            <a:prstGeom prst="roundRect">
              <a:avLst>
                <a:gd fmla="val 16667" name="adj"/>
              </a:avLst>
            </a:prstGeom>
            <a:solidFill>
              <a:srgbClr val="C47F6E"/>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1"/>
            <p:cNvSpPr txBox="1"/>
            <p:nvPr/>
          </p:nvSpPr>
          <p:spPr>
            <a:xfrm>
              <a:off x="62915" y="1798936"/>
              <a:ext cx="4951241" cy="1162998"/>
            </a:xfrm>
            <a:prstGeom prst="rect">
              <a:avLst/>
            </a:prstGeom>
            <a:noFill/>
            <a:ln>
              <a:noFill/>
            </a:ln>
          </p:spPr>
          <p:txBody>
            <a:bodyPr anchorCtr="0" anchor="ctr" bIns="57150" lIns="57150" spcFirstLastPara="1" rIns="57150" wrap="square" tIns="57150">
              <a:noAutofit/>
            </a:bodyPr>
            <a:lstStyle/>
            <a:p>
              <a:pPr indent="0" lvl="0" marL="0" marR="0" rtl="0" algn="l">
                <a:lnSpc>
                  <a:spcPct val="90000"/>
                </a:lnSpc>
                <a:spcBef>
                  <a:spcPts val="0"/>
                </a:spcBef>
                <a:spcAft>
                  <a:spcPts val="0"/>
                </a:spcAft>
                <a:buClr>
                  <a:schemeClr val="lt1"/>
                </a:buClr>
                <a:buSzPts val="1500"/>
                <a:buFont typeface="Calibri"/>
                <a:buNone/>
              </a:pPr>
              <a:r>
                <a:rPr lang="en-US" sz="1500">
                  <a:solidFill>
                    <a:schemeClr val="lt1"/>
                  </a:solidFill>
                  <a:latin typeface="Calibri"/>
                  <a:ea typeface="Calibri"/>
                  <a:cs typeface="Calibri"/>
                  <a:sym typeface="Calibri"/>
                </a:rPr>
                <a:t>“The” is used before the names of laws, principles, theories or devices, for example</a:t>
              </a:r>
              <a:r>
                <a:rPr i="1" lang="en-US" sz="1500">
                  <a:solidFill>
                    <a:schemeClr val="lt1"/>
                  </a:solidFill>
                  <a:latin typeface="Calibri"/>
                  <a:ea typeface="Calibri"/>
                  <a:cs typeface="Calibri"/>
                  <a:sym typeface="Calibri"/>
                </a:rPr>
                <a:t>, The Pythagorean Theorem, The Law of Newton.</a:t>
              </a:r>
              <a:r>
                <a:rPr lang="en-US" sz="1500">
                  <a:solidFill>
                    <a:schemeClr val="lt1"/>
                  </a:solidFill>
                  <a:latin typeface="Calibri"/>
                  <a:ea typeface="Calibri"/>
                  <a:cs typeface="Calibri"/>
                  <a:sym typeface="Calibri"/>
                </a:rPr>
                <a:t> But if the proper noun is used in possessive form, no article will be used, for example </a:t>
              </a:r>
              <a:r>
                <a:rPr i="1" lang="en-US" sz="1500">
                  <a:solidFill>
                    <a:schemeClr val="lt1"/>
                  </a:solidFill>
                  <a:latin typeface="Calibri"/>
                  <a:ea typeface="Calibri"/>
                  <a:cs typeface="Calibri"/>
                  <a:sym typeface="Calibri"/>
                </a:rPr>
                <a:t>Newton’s Laws of Motion, Hooke’s Law of Elasticity, Dalton’s Law of Partial Pressures.</a:t>
              </a:r>
              <a:endParaRPr sz="1500">
                <a:solidFill>
                  <a:schemeClr val="lt1"/>
                </a:solidFill>
                <a:latin typeface="Calibri"/>
                <a:ea typeface="Calibri"/>
                <a:cs typeface="Calibri"/>
                <a:sym typeface="Calibri"/>
              </a:endParaRPr>
            </a:p>
          </p:txBody>
        </p:sp>
        <p:sp>
          <p:nvSpPr>
            <p:cNvPr id="201" name="Google Shape;201;p11"/>
            <p:cNvSpPr/>
            <p:nvPr/>
          </p:nvSpPr>
          <p:spPr>
            <a:xfrm>
              <a:off x="0" y="3068049"/>
              <a:ext cx="5077071" cy="1288828"/>
            </a:xfrm>
            <a:prstGeom prst="roundRect">
              <a:avLst>
                <a:gd fmla="val 16667" name="adj"/>
              </a:avLst>
            </a:prstGeom>
            <a:solidFill>
              <a:srgbClr val="A4A4A4"/>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1"/>
            <p:cNvSpPr txBox="1"/>
            <p:nvPr/>
          </p:nvSpPr>
          <p:spPr>
            <a:xfrm>
              <a:off x="62915" y="3130964"/>
              <a:ext cx="4951241" cy="1162998"/>
            </a:xfrm>
            <a:prstGeom prst="rect">
              <a:avLst/>
            </a:prstGeom>
            <a:noFill/>
            <a:ln>
              <a:noFill/>
            </a:ln>
          </p:spPr>
          <p:txBody>
            <a:bodyPr anchorCtr="0" anchor="ctr" bIns="57150" lIns="57150" spcFirstLastPara="1" rIns="57150" wrap="square" tIns="57150">
              <a:noAutofit/>
            </a:bodyPr>
            <a:lstStyle/>
            <a:p>
              <a:pPr indent="0" lvl="0" marL="0" marR="0" rtl="0" algn="l">
                <a:lnSpc>
                  <a:spcPct val="90000"/>
                </a:lnSpc>
                <a:spcBef>
                  <a:spcPts val="0"/>
                </a:spcBef>
                <a:spcAft>
                  <a:spcPts val="0"/>
                </a:spcAft>
                <a:buClr>
                  <a:schemeClr val="lt1"/>
                </a:buClr>
                <a:buSzPts val="1500"/>
                <a:buFont typeface="Calibri"/>
                <a:buNone/>
              </a:pPr>
              <a:r>
                <a:rPr lang="en-US" sz="1500">
                  <a:solidFill>
                    <a:schemeClr val="lt1"/>
                  </a:solidFill>
                  <a:latin typeface="Calibri"/>
                  <a:ea typeface="Calibri"/>
                  <a:cs typeface="Calibri"/>
                  <a:sym typeface="Calibri"/>
                </a:rPr>
                <a:t>“The” is also used with the names of oceans, seas, rivers, deserts or forests (but not lakes and falls). For example: </a:t>
              </a:r>
              <a:r>
                <a:rPr i="1" lang="en-US" sz="1500">
                  <a:solidFill>
                    <a:schemeClr val="lt1"/>
                  </a:solidFill>
                  <a:latin typeface="Calibri"/>
                  <a:ea typeface="Calibri"/>
                  <a:cs typeface="Calibri"/>
                  <a:sym typeface="Calibri"/>
                </a:rPr>
                <a:t>The Indian Ocean, The Mediterranean Sea, The Sahara, The Black Forests.</a:t>
              </a:r>
              <a:endParaRPr sz="1500">
                <a:solidFill>
                  <a:schemeClr val="lt1"/>
                </a:solidFill>
                <a:latin typeface="Calibri"/>
                <a:ea typeface="Calibri"/>
                <a:cs typeface="Calibri"/>
                <a:sym typeface="Calibri"/>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6" name="Shape 206"/>
        <p:cNvGrpSpPr/>
        <p:nvPr/>
      </p:nvGrpSpPr>
      <p:grpSpPr>
        <a:xfrm>
          <a:off x="0" y="0"/>
          <a:ext cx="0" cy="0"/>
          <a:chOff x="0" y="0"/>
          <a:chExt cx="0" cy="0"/>
        </a:xfrm>
      </p:grpSpPr>
      <p:sp>
        <p:nvSpPr>
          <p:cNvPr id="207" name="Google Shape;207;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8" name="Google Shape;208;p12"/>
          <p:cNvSpPr txBox="1"/>
          <p:nvPr>
            <p:ph type="title"/>
          </p:nvPr>
        </p:nvSpPr>
        <p:spPr>
          <a:xfrm>
            <a:off x="1006900" y="1188637"/>
            <a:ext cx="3060848"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4400"/>
              <a:buFont typeface="Calibri"/>
              <a:buNone/>
            </a:pPr>
            <a:r>
              <a:rPr lang="en-US">
                <a:latin typeface="Calibri"/>
                <a:ea typeface="Calibri"/>
                <a:cs typeface="Calibri"/>
                <a:sym typeface="Calibri"/>
              </a:rPr>
              <a:t>Use of the definite article </a:t>
            </a:r>
            <a:r>
              <a:rPr i="1" lang="en-US">
                <a:latin typeface="Calibri"/>
                <a:ea typeface="Calibri"/>
                <a:cs typeface="Calibri"/>
                <a:sym typeface="Calibri"/>
              </a:rPr>
              <a:t>“The”…cont.</a:t>
            </a:r>
            <a:endParaRPr/>
          </a:p>
        </p:txBody>
      </p:sp>
      <p:sp>
        <p:nvSpPr>
          <p:cNvPr id="209" name="Google Shape;209;p12"/>
          <p:cNvSpPr/>
          <p:nvPr/>
        </p:nvSpPr>
        <p:spPr>
          <a:xfrm>
            <a:off x="4651250" y="323519"/>
            <a:ext cx="7217311" cy="6212748"/>
          </a:xfrm>
          <a:custGeom>
            <a:rect b="b" l="l" r="r" t="t"/>
            <a:pathLst>
              <a:path extrusionOk="0" h="6212748" w="7217311">
                <a:moveTo>
                  <a:pt x="0" y="0"/>
                </a:moveTo>
                <a:lnTo>
                  <a:pt x="1121310" y="0"/>
                </a:lnTo>
                <a:lnTo>
                  <a:pt x="1837014" y="0"/>
                </a:lnTo>
                <a:lnTo>
                  <a:pt x="2893412" y="0"/>
                </a:lnTo>
                <a:lnTo>
                  <a:pt x="3635911" y="0"/>
                </a:lnTo>
                <a:lnTo>
                  <a:pt x="3635913" y="0"/>
                </a:lnTo>
                <a:lnTo>
                  <a:pt x="7217311" y="0"/>
                </a:lnTo>
                <a:lnTo>
                  <a:pt x="7217311" y="2864954"/>
                </a:lnTo>
                <a:lnTo>
                  <a:pt x="3773866" y="6212748"/>
                </a:lnTo>
                <a:lnTo>
                  <a:pt x="2893412" y="6212748"/>
                </a:lnTo>
                <a:lnTo>
                  <a:pt x="2893412" y="6210962"/>
                </a:lnTo>
                <a:lnTo>
                  <a:pt x="1837014" y="6210962"/>
                </a:lnTo>
                <a:lnTo>
                  <a:pt x="1837014" y="6212748"/>
                </a:lnTo>
                <a:lnTo>
                  <a:pt x="0" y="6212748"/>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0" name="Google Shape;210;p12"/>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1" name="Google Shape;211;p12"/>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212" name="Google Shape;212;p12"/>
          <p:cNvGrpSpPr/>
          <p:nvPr/>
        </p:nvGrpSpPr>
        <p:grpSpPr>
          <a:xfrm>
            <a:off x="5101143" y="1011317"/>
            <a:ext cx="5077071" cy="4756222"/>
            <a:chOff x="0" y="2324"/>
            <a:chExt cx="5077071" cy="4756222"/>
          </a:xfrm>
        </p:grpSpPr>
        <p:cxnSp>
          <p:nvCxnSpPr>
            <p:cNvPr id="213" name="Google Shape;213;p12"/>
            <p:cNvCxnSpPr/>
            <p:nvPr/>
          </p:nvCxnSpPr>
          <p:spPr>
            <a:xfrm>
              <a:off x="0" y="2324"/>
              <a:ext cx="5077071"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sp>
          <p:nvSpPr>
            <p:cNvPr id="214" name="Google Shape;214;p12"/>
            <p:cNvSpPr/>
            <p:nvPr/>
          </p:nvSpPr>
          <p:spPr>
            <a:xfrm>
              <a:off x="0" y="2324"/>
              <a:ext cx="5077071" cy="158540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2"/>
            <p:cNvSpPr txBox="1"/>
            <p:nvPr/>
          </p:nvSpPr>
          <p:spPr>
            <a:xfrm>
              <a:off x="0" y="2324"/>
              <a:ext cx="5077071" cy="1585407"/>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Clr>
                  <a:schemeClr val="dk1"/>
                </a:buClr>
                <a:buSzPts val="2000"/>
                <a:buFont typeface="Calibri"/>
                <a:buNone/>
              </a:pPr>
              <a:r>
                <a:rPr lang="en-US" sz="2000">
                  <a:solidFill>
                    <a:schemeClr val="dk1"/>
                  </a:solidFill>
                  <a:latin typeface="Calibri"/>
                  <a:ea typeface="Calibri"/>
                  <a:cs typeface="Calibri"/>
                  <a:sym typeface="Calibri"/>
                </a:rPr>
                <a:t>“The” is also used before the names of buildings, hotels and libraries that have particular names, for example, </a:t>
              </a:r>
              <a:r>
                <a:rPr i="1" lang="en-US" sz="2000">
                  <a:solidFill>
                    <a:schemeClr val="dk1"/>
                  </a:solidFill>
                  <a:latin typeface="Calibri"/>
                  <a:ea typeface="Calibri"/>
                  <a:cs typeface="Calibri"/>
                  <a:sym typeface="Calibri"/>
                </a:rPr>
                <a:t>The Brunel Hotel, The Nairobi National Museum, The Library of Congress.</a:t>
              </a:r>
              <a:endParaRPr sz="2000">
                <a:solidFill>
                  <a:schemeClr val="dk1"/>
                </a:solidFill>
                <a:latin typeface="Calibri"/>
                <a:ea typeface="Calibri"/>
                <a:cs typeface="Calibri"/>
                <a:sym typeface="Calibri"/>
              </a:endParaRPr>
            </a:p>
          </p:txBody>
        </p:sp>
        <p:cxnSp>
          <p:nvCxnSpPr>
            <p:cNvPr id="216" name="Google Shape;216;p12"/>
            <p:cNvCxnSpPr/>
            <p:nvPr/>
          </p:nvCxnSpPr>
          <p:spPr>
            <a:xfrm>
              <a:off x="0" y="1587731"/>
              <a:ext cx="5077071" cy="0"/>
            </a:xfrm>
            <a:prstGeom prst="straightConnector1">
              <a:avLst/>
            </a:prstGeom>
            <a:solidFill>
              <a:schemeClr val="accent3"/>
            </a:solidFill>
            <a:ln cap="flat" cmpd="sng" w="12700">
              <a:solidFill>
                <a:schemeClr val="accent3"/>
              </a:solidFill>
              <a:prstDash val="solid"/>
              <a:miter lim="800000"/>
              <a:headEnd len="sm" w="sm" type="none"/>
              <a:tailEnd len="sm" w="sm" type="none"/>
            </a:ln>
          </p:spPr>
        </p:cxnSp>
        <p:sp>
          <p:nvSpPr>
            <p:cNvPr id="217" name="Google Shape;217;p12"/>
            <p:cNvSpPr/>
            <p:nvPr/>
          </p:nvSpPr>
          <p:spPr>
            <a:xfrm>
              <a:off x="0" y="1587731"/>
              <a:ext cx="5077071" cy="158540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2"/>
            <p:cNvSpPr txBox="1"/>
            <p:nvPr/>
          </p:nvSpPr>
          <p:spPr>
            <a:xfrm>
              <a:off x="0" y="1587731"/>
              <a:ext cx="5077071" cy="1585407"/>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Clr>
                  <a:schemeClr val="dk1"/>
                </a:buClr>
                <a:buSzPts val="2000"/>
                <a:buFont typeface="Calibri"/>
                <a:buNone/>
              </a:pPr>
              <a:r>
                <a:rPr lang="en-US" sz="2000">
                  <a:solidFill>
                    <a:schemeClr val="dk1"/>
                  </a:solidFill>
                  <a:latin typeface="Calibri"/>
                  <a:ea typeface="Calibri"/>
                  <a:cs typeface="Calibri"/>
                  <a:sym typeface="Calibri"/>
                </a:rPr>
                <a:t>“The” is used before the name of a geographical region and points on globe, for example </a:t>
              </a:r>
              <a:r>
                <a:rPr i="1" lang="en-US" sz="2000">
                  <a:solidFill>
                    <a:schemeClr val="dk1"/>
                  </a:solidFill>
                  <a:latin typeface="Calibri"/>
                  <a:ea typeface="Calibri"/>
                  <a:cs typeface="Calibri"/>
                  <a:sym typeface="Calibri"/>
                </a:rPr>
                <a:t>The Middle East, The West, The Equator, The North Pole</a:t>
              </a:r>
              <a:endParaRPr sz="2000">
                <a:solidFill>
                  <a:schemeClr val="dk1"/>
                </a:solidFill>
                <a:latin typeface="Calibri"/>
                <a:ea typeface="Calibri"/>
                <a:cs typeface="Calibri"/>
                <a:sym typeface="Calibri"/>
              </a:endParaRPr>
            </a:p>
          </p:txBody>
        </p:sp>
        <p:cxnSp>
          <p:nvCxnSpPr>
            <p:cNvPr id="219" name="Google Shape;219;p12"/>
            <p:cNvCxnSpPr/>
            <p:nvPr/>
          </p:nvCxnSpPr>
          <p:spPr>
            <a:xfrm>
              <a:off x="0" y="3173139"/>
              <a:ext cx="5077071"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220" name="Google Shape;220;p12"/>
            <p:cNvSpPr/>
            <p:nvPr/>
          </p:nvSpPr>
          <p:spPr>
            <a:xfrm>
              <a:off x="0" y="3173139"/>
              <a:ext cx="5077071" cy="158540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2"/>
            <p:cNvSpPr txBox="1"/>
            <p:nvPr/>
          </p:nvSpPr>
          <p:spPr>
            <a:xfrm>
              <a:off x="0" y="3173139"/>
              <a:ext cx="5077071" cy="1585407"/>
            </a:xfrm>
            <a:prstGeom prst="rect">
              <a:avLst/>
            </a:prstGeom>
            <a:noFill/>
            <a:ln>
              <a:noFill/>
            </a:ln>
          </p:spPr>
          <p:txBody>
            <a:bodyPr anchorCtr="0" anchor="t" bIns="76200" lIns="76200" spcFirstLastPara="1" rIns="76200" wrap="square" tIns="76200">
              <a:noAutofit/>
            </a:bodyPr>
            <a:lstStyle/>
            <a:p>
              <a:pPr indent="0" lvl="0" marL="0" marR="0" rtl="0" algn="l">
                <a:lnSpc>
                  <a:spcPct val="90000"/>
                </a:lnSpc>
                <a:spcBef>
                  <a:spcPts val="0"/>
                </a:spcBef>
                <a:spcAft>
                  <a:spcPts val="0"/>
                </a:spcAft>
                <a:buClr>
                  <a:schemeClr val="dk1"/>
                </a:buClr>
                <a:buSzPts val="2000"/>
                <a:buFont typeface="Calibri"/>
                <a:buNone/>
              </a:pPr>
              <a:r>
                <a:rPr lang="en-US" sz="2000">
                  <a:solidFill>
                    <a:schemeClr val="dk1"/>
                  </a:solidFill>
                  <a:latin typeface="Calibri"/>
                  <a:ea typeface="Calibri"/>
                  <a:cs typeface="Calibri"/>
                  <a:sym typeface="Calibri"/>
                </a:rPr>
                <a:t>“The” is usually used before the names of organizations for example, </a:t>
              </a:r>
              <a:r>
                <a:rPr i="1" lang="en-US" sz="2000">
                  <a:solidFill>
                    <a:schemeClr val="dk1"/>
                  </a:solidFill>
                  <a:latin typeface="Calibri"/>
                  <a:ea typeface="Calibri"/>
                  <a:cs typeface="Calibri"/>
                  <a:sym typeface="Calibri"/>
                </a:rPr>
                <a:t>The Association of Chartered Accountants, The World Health Organization.</a:t>
              </a:r>
              <a:endParaRPr sz="2000">
                <a:solidFill>
                  <a:schemeClr val="dk1"/>
                </a:solidFill>
                <a:latin typeface="Calibri"/>
                <a:ea typeface="Calibri"/>
                <a:cs typeface="Calibri"/>
                <a:sym typeface="Calibri"/>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5" name="Shape 225"/>
        <p:cNvGrpSpPr/>
        <p:nvPr/>
      </p:nvGrpSpPr>
      <p:grpSpPr>
        <a:xfrm>
          <a:off x="0" y="0"/>
          <a:ext cx="0" cy="0"/>
          <a:chOff x="0" y="0"/>
          <a:chExt cx="0" cy="0"/>
        </a:xfrm>
      </p:grpSpPr>
      <p:sp>
        <p:nvSpPr>
          <p:cNvPr id="226" name="Google Shape;226;p13"/>
          <p:cNvSpPr txBox="1"/>
          <p:nvPr>
            <p:ph type="title"/>
          </p:nvPr>
        </p:nvSpPr>
        <p:spPr>
          <a:xfrm>
            <a:off x="5868557" y="1138036"/>
            <a:ext cx="5444382" cy="140247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Times New Roman"/>
              <a:buNone/>
            </a:pPr>
            <a:r>
              <a:rPr b="1" lang="en-US" sz="3000">
                <a:latin typeface="Times New Roman"/>
                <a:ea typeface="Times New Roman"/>
                <a:cs typeface="Times New Roman"/>
                <a:sym typeface="Times New Roman"/>
              </a:rPr>
              <a:t>Countable and Uncountable Nouns</a:t>
            </a:r>
            <a:br>
              <a:rPr lang="en-US" sz="3000">
                <a:latin typeface="Calibri"/>
                <a:ea typeface="Calibri"/>
                <a:cs typeface="Calibri"/>
                <a:sym typeface="Calibri"/>
              </a:rPr>
            </a:br>
            <a:endParaRPr sz="3000"/>
          </a:p>
        </p:txBody>
      </p:sp>
      <p:pic>
        <p:nvPicPr>
          <p:cNvPr descr="Coloured Pencils in a holder" id="227" name="Google Shape;227;p13"/>
          <p:cNvPicPr preferRelativeResize="0"/>
          <p:nvPr/>
        </p:nvPicPr>
        <p:blipFill rotWithShape="1">
          <a:blip r:embed="rId3">
            <a:alphaModFix/>
          </a:blip>
          <a:srcRect b="-1" l="45979" r="3882" t="0"/>
          <a:stretch/>
        </p:blipFill>
        <p:spPr>
          <a:xfrm>
            <a:off x="-1" y="10"/>
            <a:ext cx="5151179" cy="6857990"/>
          </a:xfrm>
          <a:prstGeom prst="rect">
            <a:avLst/>
          </a:prstGeom>
          <a:noFill/>
          <a:ln>
            <a:noFill/>
          </a:ln>
        </p:spPr>
      </p:pic>
      <p:cxnSp>
        <p:nvCxnSpPr>
          <p:cNvPr id="228" name="Google Shape;228;p13"/>
          <p:cNvCxnSpPr/>
          <p:nvPr/>
        </p:nvCxnSpPr>
        <p:spPr>
          <a:xfrm>
            <a:off x="5971697" y="871146"/>
            <a:ext cx="736939" cy="0"/>
          </a:xfrm>
          <a:prstGeom prst="straightConnector1">
            <a:avLst/>
          </a:prstGeom>
          <a:noFill/>
          <a:ln cap="flat" cmpd="sng" w="57150">
            <a:solidFill>
              <a:schemeClr val="accent4"/>
            </a:solidFill>
            <a:prstDash val="solid"/>
            <a:miter lim="800000"/>
            <a:headEnd len="sm" w="sm" type="none"/>
            <a:tailEnd len="sm" w="sm" type="none"/>
          </a:ln>
        </p:spPr>
      </p:cxnSp>
      <p:sp>
        <p:nvSpPr>
          <p:cNvPr id="229" name="Google Shape;229;p13"/>
          <p:cNvSpPr txBox="1"/>
          <p:nvPr>
            <p:ph idx="1" type="body"/>
          </p:nvPr>
        </p:nvSpPr>
        <p:spPr>
          <a:xfrm>
            <a:off x="5868557" y="1975946"/>
            <a:ext cx="5444382" cy="4550978"/>
          </a:xfrm>
          <a:prstGeom prst="rect">
            <a:avLst/>
          </a:prstGeom>
          <a:noFill/>
          <a:ln>
            <a:noFill/>
          </a:ln>
        </p:spPr>
        <p:txBody>
          <a:bodyPr anchorCtr="0" anchor="t" bIns="45700" lIns="91425" spcFirstLastPara="1" rIns="91425" wrap="square" tIns="45700">
            <a:normAutofit fontScale="92500" lnSpcReduction="10000"/>
          </a:bodyPr>
          <a:lstStyle/>
          <a:p>
            <a:pPr indent="-228631" lvl="0" marL="228600" rtl="0" algn="l">
              <a:lnSpc>
                <a:spcPct val="90000"/>
              </a:lnSpc>
              <a:spcBef>
                <a:spcPts val="0"/>
              </a:spcBef>
              <a:spcAft>
                <a:spcPts val="0"/>
              </a:spcAft>
              <a:buClr>
                <a:schemeClr val="dk1"/>
              </a:buClr>
              <a:buSzPct val="100000"/>
              <a:buChar char="•"/>
            </a:pPr>
            <a:r>
              <a:rPr b="1" lang="en-US" sz="1300">
                <a:latin typeface="Times New Roman"/>
                <a:ea typeface="Times New Roman"/>
                <a:cs typeface="Times New Roman"/>
                <a:sym typeface="Times New Roman"/>
              </a:rPr>
              <a:t> </a:t>
            </a:r>
            <a:r>
              <a:rPr b="1" lang="en-US" sz="1800">
                <a:latin typeface="Times New Roman"/>
                <a:ea typeface="Times New Roman"/>
                <a:cs typeface="Times New Roman"/>
                <a:sym typeface="Times New Roman"/>
              </a:rPr>
              <a:t>Countable Nouns</a:t>
            </a:r>
            <a:endParaRPr sz="18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lang="en-US" sz="1800">
                <a:latin typeface="Times New Roman"/>
                <a:ea typeface="Times New Roman"/>
                <a:cs typeface="Times New Roman"/>
                <a:sym typeface="Times New Roman"/>
              </a:rPr>
              <a:t>A noun which can be counted is called a countable noun.</a:t>
            </a:r>
            <a:endParaRPr sz="18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i="1" lang="en-US" sz="1800">
                <a:latin typeface="Times New Roman"/>
                <a:ea typeface="Times New Roman"/>
                <a:cs typeface="Times New Roman"/>
                <a:sym typeface="Times New Roman"/>
              </a:rPr>
              <a:t>Pen</a:t>
            </a:r>
            <a:r>
              <a:rPr lang="en-US" sz="1800">
                <a:latin typeface="Times New Roman"/>
                <a:ea typeface="Times New Roman"/>
                <a:cs typeface="Times New Roman"/>
                <a:sym typeface="Times New Roman"/>
              </a:rPr>
              <a:t> is a countable noun because we can count it and can say one pen, two pens, three pens or more pens.  </a:t>
            </a:r>
            <a:r>
              <a:rPr i="1" lang="en-US" sz="1800">
                <a:latin typeface="Times New Roman"/>
                <a:ea typeface="Times New Roman"/>
                <a:cs typeface="Times New Roman"/>
                <a:sym typeface="Times New Roman"/>
              </a:rPr>
              <a:t>Pen, chair, cup, room, man, baby, bottle, dog, cat</a:t>
            </a:r>
            <a:r>
              <a:rPr lang="en-US" sz="1800">
                <a:latin typeface="Times New Roman"/>
                <a:ea typeface="Times New Roman"/>
                <a:cs typeface="Times New Roman"/>
                <a:sym typeface="Times New Roman"/>
              </a:rPr>
              <a:t> are examples of countable nouns.</a:t>
            </a:r>
            <a:endParaRPr sz="18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lang="en-US" sz="1800">
                <a:latin typeface="Times New Roman"/>
                <a:ea typeface="Times New Roman"/>
                <a:cs typeface="Times New Roman"/>
                <a:sym typeface="Times New Roman"/>
              </a:rPr>
              <a:t> </a:t>
            </a:r>
            <a:r>
              <a:rPr b="1" lang="en-US" sz="1800">
                <a:latin typeface="Times New Roman"/>
                <a:ea typeface="Times New Roman"/>
                <a:cs typeface="Times New Roman"/>
                <a:sym typeface="Times New Roman"/>
              </a:rPr>
              <a:t>Singular and Plural noun (Countable Nouns)</a:t>
            </a:r>
            <a:endParaRPr sz="18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lang="en-US" sz="1800">
                <a:latin typeface="Times New Roman"/>
                <a:ea typeface="Times New Roman"/>
                <a:cs typeface="Times New Roman"/>
                <a:sym typeface="Times New Roman"/>
              </a:rPr>
              <a:t>A countable noun can be singular as well as plural. Article </a:t>
            </a:r>
            <a:r>
              <a:rPr b="1" lang="en-US" sz="1800">
                <a:latin typeface="Times New Roman"/>
                <a:ea typeface="Times New Roman"/>
                <a:cs typeface="Times New Roman"/>
                <a:sym typeface="Times New Roman"/>
              </a:rPr>
              <a:t>“a”</a:t>
            </a:r>
            <a:r>
              <a:rPr lang="en-US" sz="1800">
                <a:latin typeface="Times New Roman"/>
                <a:ea typeface="Times New Roman"/>
                <a:cs typeface="Times New Roman"/>
                <a:sym typeface="Times New Roman"/>
              </a:rPr>
              <a:t> or </a:t>
            </a:r>
            <a:r>
              <a:rPr b="1" lang="en-US" sz="1800">
                <a:latin typeface="Times New Roman"/>
                <a:ea typeface="Times New Roman"/>
                <a:cs typeface="Times New Roman"/>
                <a:sym typeface="Times New Roman"/>
              </a:rPr>
              <a:t>“an”</a:t>
            </a:r>
            <a:r>
              <a:rPr lang="en-US" sz="1800">
                <a:latin typeface="Times New Roman"/>
                <a:ea typeface="Times New Roman"/>
                <a:cs typeface="Times New Roman"/>
                <a:sym typeface="Times New Roman"/>
              </a:rPr>
              <a:t> is used before a singular noun but not before a plural noun.</a:t>
            </a:r>
            <a:endParaRPr sz="18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lang="en-US" sz="1800">
                <a:latin typeface="Times New Roman"/>
                <a:ea typeface="Times New Roman"/>
                <a:cs typeface="Times New Roman"/>
                <a:sym typeface="Times New Roman"/>
              </a:rPr>
              <a:t>If a singular noun starts with a consonant letter then “a” is used before it, i.e. </a:t>
            </a:r>
            <a:r>
              <a:rPr b="1" lang="en-US" sz="1800">
                <a:latin typeface="Times New Roman"/>
                <a:ea typeface="Times New Roman"/>
                <a:cs typeface="Times New Roman"/>
                <a:sym typeface="Times New Roman"/>
              </a:rPr>
              <a:t>a book, a cat, a pen</a:t>
            </a:r>
            <a:r>
              <a:rPr lang="en-US" sz="1800">
                <a:latin typeface="Times New Roman"/>
                <a:ea typeface="Times New Roman"/>
                <a:cs typeface="Times New Roman"/>
                <a:sym typeface="Times New Roman"/>
              </a:rPr>
              <a:t>. If a singular noun starts with a vowel letter or with a consonant which sounds like a vowel in that particular word, “an” is used before it i.e.</a:t>
            </a:r>
            <a:r>
              <a:rPr b="1" lang="en-US" sz="1800">
                <a:latin typeface="Times New Roman"/>
                <a:ea typeface="Times New Roman"/>
                <a:cs typeface="Times New Roman"/>
                <a:sym typeface="Times New Roman"/>
              </a:rPr>
              <a:t> an apple, an umbrella, an onion, an hour.</a:t>
            </a:r>
            <a:endParaRPr sz="1800">
              <a:latin typeface="Calibri"/>
              <a:ea typeface="Calibri"/>
              <a:cs typeface="Calibri"/>
              <a:sym typeface="Calibri"/>
            </a:endParaRPr>
          </a:p>
          <a:p>
            <a:pPr indent="-152273" lvl="0" marL="228600" rtl="0" algn="l">
              <a:lnSpc>
                <a:spcPct val="90000"/>
              </a:lnSpc>
              <a:spcBef>
                <a:spcPts val="1800"/>
              </a:spcBef>
              <a:spcAft>
                <a:spcPts val="0"/>
              </a:spcAft>
              <a:buClr>
                <a:schemeClr val="dk1"/>
              </a:buClr>
              <a:buSzPct val="100000"/>
              <a:buNone/>
            </a:pPr>
            <a:r>
              <a:t/>
            </a:r>
            <a:endParaRPr sz="13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3" name="Shape 233"/>
        <p:cNvGrpSpPr/>
        <p:nvPr/>
      </p:nvGrpSpPr>
      <p:grpSpPr>
        <a:xfrm>
          <a:off x="0" y="0"/>
          <a:ext cx="0" cy="0"/>
          <a:chOff x="0" y="0"/>
          <a:chExt cx="0" cy="0"/>
        </a:xfrm>
      </p:grpSpPr>
      <p:sp>
        <p:nvSpPr>
          <p:cNvPr id="234" name="Google Shape;234;p14"/>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5" name="Google Shape;235;p14"/>
          <p:cNvSpPr txBox="1"/>
          <p:nvPr>
            <p:ph type="title"/>
          </p:nvPr>
        </p:nvSpPr>
        <p:spPr>
          <a:xfrm>
            <a:off x="1045028" y="1336329"/>
            <a:ext cx="3892732" cy="438258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Uncountable nouns</a:t>
            </a:r>
            <a:endParaRPr/>
          </a:p>
        </p:txBody>
      </p:sp>
      <p:grpSp>
        <p:nvGrpSpPr>
          <p:cNvPr id="236" name="Google Shape;236;p14"/>
          <p:cNvGrpSpPr/>
          <p:nvPr/>
        </p:nvGrpSpPr>
        <p:grpSpPr>
          <a:xfrm>
            <a:off x="0" y="3163461"/>
            <a:ext cx="731521" cy="673460"/>
            <a:chOff x="3940602" y="308034"/>
            <a:chExt cx="2116791" cy="3428999"/>
          </a:xfrm>
        </p:grpSpPr>
        <p:sp>
          <p:nvSpPr>
            <p:cNvPr id="237" name="Google Shape;237;p14"/>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8" name="Google Shape;238;p14"/>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9" name="Google Shape;239;p14"/>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40" name="Google Shape;240;p14"/>
          <p:cNvSpPr/>
          <p:nvPr/>
        </p:nvSpPr>
        <p:spPr>
          <a:xfrm flipH="1">
            <a:off x="10697670" y="0"/>
            <a:ext cx="1494330" cy="6858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1" name="Google Shape;241;p14"/>
          <p:cNvSpPr/>
          <p:nvPr/>
        </p:nvSpPr>
        <p:spPr>
          <a:xfrm>
            <a:off x="5685810" y="982976"/>
            <a:ext cx="6009366" cy="5120635"/>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2" name="Google Shape;242;p14"/>
          <p:cNvSpPr txBox="1"/>
          <p:nvPr>
            <p:ph idx="1" type="body"/>
          </p:nvPr>
        </p:nvSpPr>
        <p:spPr>
          <a:xfrm>
            <a:off x="5519100" y="982341"/>
            <a:ext cx="5837749" cy="5121270"/>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b="1" lang="en-US" sz="2000">
                <a:latin typeface="Times New Roman"/>
                <a:ea typeface="Times New Roman"/>
                <a:cs typeface="Times New Roman"/>
                <a:sym typeface="Times New Roman"/>
              </a:rPr>
              <a:t>Uncountable Nouns (Non-count Nouns)</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2000"/>
              <a:buChar char="•"/>
            </a:pPr>
            <a:r>
              <a:rPr lang="en-US" sz="2000">
                <a:latin typeface="Times New Roman"/>
                <a:ea typeface="Times New Roman"/>
                <a:cs typeface="Times New Roman"/>
                <a:sym typeface="Times New Roman"/>
              </a:rPr>
              <a:t>Uncountable nouns refer to substances which cannot be counted.</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2000"/>
              <a:buChar char="•"/>
            </a:pPr>
            <a:r>
              <a:rPr lang="en-US" sz="2000">
                <a:latin typeface="Times New Roman"/>
                <a:ea typeface="Times New Roman"/>
                <a:cs typeface="Times New Roman"/>
                <a:sym typeface="Times New Roman"/>
              </a:rPr>
              <a:t>For example, </a:t>
            </a:r>
            <a:r>
              <a:rPr i="1" lang="en-US" sz="2000">
                <a:latin typeface="Times New Roman"/>
                <a:ea typeface="Times New Roman"/>
                <a:cs typeface="Times New Roman"/>
                <a:sym typeface="Times New Roman"/>
              </a:rPr>
              <a:t>water</a:t>
            </a:r>
            <a:r>
              <a:rPr lang="en-US" sz="2000">
                <a:latin typeface="Times New Roman"/>
                <a:ea typeface="Times New Roman"/>
                <a:cs typeface="Times New Roman"/>
                <a:sym typeface="Times New Roman"/>
              </a:rPr>
              <a:t> is an uncountable noun because we cannot count it. We cannot say, one water or two water.  Such substances which cannot be counted in terms of numbers are called uncountable or non-count nouns. </a:t>
            </a:r>
            <a:br>
              <a:rPr lang="en-US" sz="2000">
                <a:latin typeface="Times New Roman"/>
                <a:ea typeface="Times New Roman"/>
                <a:cs typeface="Times New Roman"/>
                <a:sym typeface="Times New Roman"/>
              </a:rPr>
            </a:br>
            <a:r>
              <a:rPr b="1" lang="en-US" sz="2000">
                <a:latin typeface="Times New Roman"/>
                <a:ea typeface="Times New Roman"/>
                <a:cs typeface="Times New Roman"/>
                <a:sym typeface="Times New Roman"/>
              </a:rPr>
              <a:t>Examples: </a:t>
            </a:r>
            <a:r>
              <a:rPr i="1" lang="en-US" sz="2000">
                <a:latin typeface="Times New Roman"/>
                <a:ea typeface="Times New Roman"/>
                <a:cs typeface="Times New Roman"/>
                <a:sym typeface="Times New Roman"/>
              </a:rPr>
              <a:t>Water, milk, bread, honey, rain, furniture, news, information, pleasure, honesty, courage, weather, music, preparation, warmth, wheat</a:t>
            </a:r>
            <a:r>
              <a:rPr b="1" lang="en-US" sz="2000">
                <a:latin typeface="Times New Roman"/>
                <a:ea typeface="Times New Roman"/>
                <a:cs typeface="Times New Roman"/>
                <a:sym typeface="Times New Roman"/>
              </a:rPr>
              <a:t> </a:t>
            </a:r>
            <a:r>
              <a:rPr lang="en-US" sz="2000">
                <a:latin typeface="Times New Roman"/>
                <a:ea typeface="Times New Roman"/>
                <a:cs typeface="Times New Roman"/>
                <a:sym typeface="Times New Roman"/>
              </a:rPr>
              <a:t>are examples of uncountable nouns.</a:t>
            </a:r>
            <a:endParaRPr sz="2000">
              <a:latin typeface="Calibri"/>
              <a:ea typeface="Calibri"/>
              <a:cs typeface="Calibri"/>
              <a:sym typeface="Calibri"/>
            </a:endParaRPr>
          </a:p>
          <a:p>
            <a:pPr indent="-101600" lvl="0" marL="228600" rtl="0" algn="l">
              <a:lnSpc>
                <a:spcPct val="90000"/>
              </a:lnSpc>
              <a:spcBef>
                <a:spcPts val="1800"/>
              </a:spcBef>
              <a:spcAft>
                <a:spcPts val="0"/>
              </a:spcAft>
              <a:buClr>
                <a:schemeClr val="dk1"/>
              </a:buClr>
              <a:buSzPts val="2000"/>
              <a:buNone/>
            </a:pPr>
            <a:r>
              <a:t/>
            </a: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6" name="Shape 246"/>
        <p:cNvGrpSpPr/>
        <p:nvPr/>
      </p:nvGrpSpPr>
      <p:grpSpPr>
        <a:xfrm>
          <a:off x="0" y="0"/>
          <a:ext cx="0" cy="0"/>
          <a:chOff x="0" y="0"/>
          <a:chExt cx="0" cy="0"/>
        </a:xfrm>
      </p:grpSpPr>
      <p:sp>
        <p:nvSpPr>
          <p:cNvPr id="247" name="Google Shape;247;p15"/>
          <p:cNvSpPr/>
          <p:nvPr/>
        </p:nvSpPr>
        <p:spPr>
          <a:xfrm>
            <a:off x="0" y="8313"/>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8" name="Google Shape;248;p15"/>
          <p:cNvSpPr txBox="1"/>
          <p:nvPr>
            <p:ph type="title"/>
          </p:nvPr>
        </p:nvSpPr>
        <p:spPr>
          <a:xfrm>
            <a:off x="479394" y="1070800"/>
            <a:ext cx="3939688" cy="55831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5600"/>
              <a:buFont typeface="Arial"/>
              <a:buNone/>
            </a:pPr>
            <a:br>
              <a:rPr b="1" lang="en-US" sz="5600">
                <a:latin typeface="Arial"/>
                <a:ea typeface="Arial"/>
                <a:cs typeface="Arial"/>
                <a:sym typeface="Arial"/>
              </a:rPr>
            </a:br>
            <a:r>
              <a:rPr b="1" lang="en-US" sz="5600">
                <a:latin typeface="Arial"/>
                <a:ea typeface="Arial"/>
                <a:cs typeface="Arial"/>
                <a:sym typeface="Arial"/>
              </a:rPr>
              <a:t>Other types of Nouns include the following: </a:t>
            </a:r>
            <a:br>
              <a:rPr lang="en-US" sz="5600">
                <a:latin typeface="Calibri"/>
                <a:ea typeface="Calibri"/>
                <a:cs typeface="Calibri"/>
                <a:sym typeface="Calibri"/>
              </a:rPr>
            </a:br>
            <a:endParaRPr sz="5600"/>
          </a:p>
        </p:txBody>
      </p:sp>
      <p:cxnSp>
        <p:nvCxnSpPr>
          <p:cNvPr id="249" name="Google Shape;249;p15"/>
          <p:cNvCxnSpPr/>
          <p:nvPr/>
        </p:nvCxnSpPr>
        <p:spPr>
          <a:xfrm>
            <a:off x="4728053" y="1132114"/>
            <a:ext cx="0" cy="5717573"/>
          </a:xfrm>
          <a:prstGeom prst="straightConnector1">
            <a:avLst/>
          </a:prstGeom>
          <a:noFill/>
          <a:ln cap="sq" cmpd="sng" w="25400">
            <a:solidFill>
              <a:schemeClr val="accent1"/>
            </a:solidFill>
            <a:prstDash val="solid"/>
            <a:bevel/>
            <a:headEnd len="sm" w="sm" type="none"/>
            <a:tailEnd len="sm" w="sm" type="none"/>
          </a:ln>
        </p:spPr>
      </p:cxnSp>
      <p:grpSp>
        <p:nvGrpSpPr>
          <p:cNvPr id="250" name="Google Shape;250;p15"/>
          <p:cNvGrpSpPr/>
          <p:nvPr/>
        </p:nvGrpSpPr>
        <p:grpSpPr>
          <a:xfrm>
            <a:off x="5108535" y="1071482"/>
            <a:ext cx="6245265" cy="5587982"/>
            <a:chOff x="0" y="682"/>
            <a:chExt cx="6245265" cy="5587982"/>
          </a:xfrm>
        </p:grpSpPr>
        <p:sp>
          <p:nvSpPr>
            <p:cNvPr id="251" name="Google Shape;251;p15"/>
            <p:cNvSpPr/>
            <p:nvPr/>
          </p:nvSpPr>
          <p:spPr>
            <a:xfrm>
              <a:off x="0" y="682"/>
              <a:ext cx="6245265" cy="1596566"/>
            </a:xfrm>
            <a:prstGeom prst="roundRect">
              <a:avLst>
                <a:gd fmla="val 1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5"/>
            <p:cNvSpPr/>
            <p:nvPr/>
          </p:nvSpPr>
          <p:spPr>
            <a:xfrm>
              <a:off x="482961" y="359909"/>
              <a:ext cx="878111" cy="878111"/>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5"/>
            <p:cNvSpPr/>
            <p:nvPr/>
          </p:nvSpPr>
          <p:spPr>
            <a:xfrm>
              <a:off x="1844034" y="682"/>
              <a:ext cx="4401230" cy="159656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5"/>
            <p:cNvSpPr txBox="1"/>
            <p:nvPr/>
          </p:nvSpPr>
          <p:spPr>
            <a:xfrm>
              <a:off x="1844034" y="682"/>
              <a:ext cx="4401230" cy="1596566"/>
            </a:xfrm>
            <a:prstGeom prst="rect">
              <a:avLst/>
            </a:prstGeom>
            <a:noFill/>
            <a:ln>
              <a:noFill/>
            </a:ln>
          </p:spPr>
          <p:txBody>
            <a:bodyPr anchorCtr="0" anchor="ctr" bIns="168950" lIns="168950" spcFirstLastPara="1" rIns="168950" wrap="square" tIns="168950">
              <a:noAutofit/>
            </a:bodyPr>
            <a:lstStyle/>
            <a:p>
              <a:pPr indent="0" lvl="0" marL="0" marR="0" rtl="0" algn="l">
                <a:lnSpc>
                  <a:spcPct val="90000"/>
                </a:lnSpc>
                <a:spcBef>
                  <a:spcPts val="0"/>
                </a:spcBef>
                <a:spcAft>
                  <a:spcPts val="0"/>
                </a:spcAft>
                <a:buClr>
                  <a:schemeClr val="dk1"/>
                </a:buClr>
                <a:buSzPts val="1800"/>
                <a:buFont typeface="Calibri"/>
                <a:buNone/>
              </a:pPr>
              <a:r>
                <a:rPr b="1" lang="en-US" sz="1800">
                  <a:solidFill>
                    <a:schemeClr val="dk1"/>
                  </a:solidFill>
                  <a:latin typeface="Calibri"/>
                  <a:ea typeface="Calibri"/>
                  <a:cs typeface="Calibri"/>
                  <a:sym typeface="Calibri"/>
                </a:rPr>
                <a:t>Other types of Nouns include the following: </a:t>
              </a:r>
              <a:endParaRPr sz="1800">
                <a:solidFill>
                  <a:schemeClr val="dk1"/>
                </a:solidFill>
                <a:latin typeface="Calibri"/>
                <a:ea typeface="Calibri"/>
                <a:cs typeface="Calibri"/>
                <a:sym typeface="Calibri"/>
              </a:endParaRPr>
            </a:p>
          </p:txBody>
        </p:sp>
        <p:sp>
          <p:nvSpPr>
            <p:cNvPr id="255" name="Google Shape;255;p15"/>
            <p:cNvSpPr/>
            <p:nvPr/>
          </p:nvSpPr>
          <p:spPr>
            <a:xfrm>
              <a:off x="0" y="1996390"/>
              <a:ext cx="6245265" cy="1596566"/>
            </a:xfrm>
            <a:prstGeom prst="roundRect">
              <a:avLst>
                <a:gd fmla="val 1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5"/>
            <p:cNvSpPr/>
            <p:nvPr/>
          </p:nvSpPr>
          <p:spPr>
            <a:xfrm>
              <a:off x="482961" y="2355617"/>
              <a:ext cx="878111" cy="878111"/>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5"/>
            <p:cNvSpPr/>
            <p:nvPr/>
          </p:nvSpPr>
          <p:spPr>
            <a:xfrm>
              <a:off x="1844034" y="1996390"/>
              <a:ext cx="4401230" cy="159656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5"/>
            <p:cNvSpPr txBox="1"/>
            <p:nvPr/>
          </p:nvSpPr>
          <p:spPr>
            <a:xfrm>
              <a:off x="1844034" y="1996390"/>
              <a:ext cx="4401230" cy="1596566"/>
            </a:xfrm>
            <a:prstGeom prst="rect">
              <a:avLst/>
            </a:prstGeom>
            <a:noFill/>
            <a:ln>
              <a:noFill/>
            </a:ln>
          </p:spPr>
          <p:txBody>
            <a:bodyPr anchorCtr="0" anchor="ctr" bIns="168950" lIns="168950" spcFirstLastPara="1" rIns="168950" wrap="square" tIns="168950">
              <a:noAutofit/>
            </a:bodyPr>
            <a:lstStyle/>
            <a:p>
              <a:pPr indent="0" lvl="0" marL="0" marR="0" rtl="0" algn="l">
                <a:lnSpc>
                  <a:spcPct val="90000"/>
                </a:lnSpc>
                <a:spcBef>
                  <a:spcPts val="0"/>
                </a:spcBef>
                <a:spcAft>
                  <a:spcPts val="0"/>
                </a:spcAft>
                <a:buClr>
                  <a:schemeClr val="dk1"/>
                </a:buClr>
                <a:buSzPts val="1800"/>
                <a:buFont typeface="Calibri"/>
                <a:buNone/>
              </a:pPr>
              <a:r>
                <a:rPr b="1" lang="en-US" sz="1800">
                  <a:solidFill>
                    <a:schemeClr val="dk1"/>
                  </a:solidFill>
                  <a:latin typeface="Calibri"/>
                  <a:ea typeface="Calibri"/>
                  <a:cs typeface="Calibri"/>
                  <a:sym typeface="Calibri"/>
                </a:rPr>
                <a:t>Abstract and Concrete Nouns</a:t>
              </a:r>
              <a:endParaRPr sz="1800">
                <a:solidFill>
                  <a:schemeClr val="dk1"/>
                </a:solidFill>
                <a:latin typeface="Calibri"/>
                <a:ea typeface="Calibri"/>
                <a:cs typeface="Calibri"/>
                <a:sym typeface="Calibri"/>
              </a:endParaRPr>
            </a:p>
          </p:txBody>
        </p:sp>
        <p:sp>
          <p:nvSpPr>
            <p:cNvPr id="259" name="Google Shape;259;p15"/>
            <p:cNvSpPr/>
            <p:nvPr/>
          </p:nvSpPr>
          <p:spPr>
            <a:xfrm>
              <a:off x="0" y="3992098"/>
              <a:ext cx="6245265" cy="1596566"/>
            </a:xfrm>
            <a:prstGeom prst="roundRect">
              <a:avLst>
                <a:gd fmla="val 1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5"/>
            <p:cNvSpPr/>
            <p:nvPr/>
          </p:nvSpPr>
          <p:spPr>
            <a:xfrm>
              <a:off x="482961" y="4351325"/>
              <a:ext cx="878111" cy="878111"/>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5"/>
            <p:cNvSpPr/>
            <p:nvPr/>
          </p:nvSpPr>
          <p:spPr>
            <a:xfrm>
              <a:off x="1844034" y="3992098"/>
              <a:ext cx="4401230" cy="159656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5"/>
            <p:cNvSpPr txBox="1"/>
            <p:nvPr/>
          </p:nvSpPr>
          <p:spPr>
            <a:xfrm>
              <a:off x="1844034" y="3992098"/>
              <a:ext cx="4401230" cy="1596566"/>
            </a:xfrm>
            <a:prstGeom prst="rect">
              <a:avLst/>
            </a:prstGeom>
            <a:noFill/>
            <a:ln>
              <a:noFill/>
            </a:ln>
          </p:spPr>
          <p:txBody>
            <a:bodyPr anchorCtr="0" anchor="ctr" bIns="168950" lIns="168950" spcFirstLastPara="1" rIns="168950" wrap="square" tIns="168950">
              <a:noAutofit/>
            </a:bodyPr>
            <a:lstStyle/>
            <a:p>
              <a:pPr indent="0" lvl="0" marL="0" marR="0" rtl="0" algn="l">
                <a:lnSpc>
                  <a:spcPct val="9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An </a:t>
              </a:r>
              <a:r>
                <a:rPr b="1" lang="en-US" sz="1800">
                  <a:solidFill>
                    <a:schemeClr val="dk1"/>
                  </a:solidFill>
                  <a:latin typeface="Calibri"/>
                  <a:ea typeface="Calibri"/>
                  <a:cs typeface="Calibri"/>
                  <a:sym typeface="Calibri"/>
                </a:rPr>
                <a:t>abstract noun</a:t>
              </a:r>
              <a:r>
                <a:rPr lang="en-US" sz="1800">
                  <a:solidFill>
                    <a:schemeClr val="dk1"/>
                  </a:solidFill>
                  <a:latin typeface="Calibri"/>
                  <a:ea typeface="Calibri"/>
                  <a:cs typeface="Calibri"/>
                  <a:sym typeface="Calibri"/>
                </a:rPr>
                <a:t> names an idea, event, quality, or concept (</a:t>
              </a:r>
              <a:r>
                <a:rPr i="1" lang="en-US" sz="1800">
                  <a:solidFill>
                    <a:schemeClr val="dk1"/>
                  </a:solidFill>
                  <a:latin typeface="Calibri"/>
                  <a:ea typeface="Calibri"/>
                  <a:cs typeface="Calibri"/>
                  <a:sym typeface="Calibri"/>
                </a:rPr>
                <a:t>freedom, love, courage...</a:t>
              </a:r>
              <a:r>
                <a:rPr lang="en-US" sz="1800">
                  <a:solidFill>
                    <a:schemeClr val="dk1"/>
                  </a:solidFill>
                  <a:latin typeface="Calibri"/>
                  <a:ea typeface="Calibri"/>
                  <a:cs typeface="Calibri"/>
                  <a:sym typeface="Calibri"/>
                </a:rPr>
                <a:t>). </a:t>
              </a:r>
              <a:r>
                <a:rPr b="1" lang="en-US" sz="1800">
                  <a:solidFill>
                    <a:schemeClr val="dk1"/>
                  </a:solidFill>
                  <a:latin typeface="Calibri"/>
                  <a:ea typeface="Calibri"/>
                  <a:cs typeface="Calibri"/>
                  <a:sym typeface="Calibri"/>
                </a:rPr>
                <a:t>Concrete nouns</a:t>
              </a:r>
              <a:r>
                <a:rPr lang="en-US" sz="1800">
                  <a:solidFill>
                    <a:schemeClr val="dk1"/>
                  </a:solidFill>
                  <a:latin typeface="Calibri"/>
                  <a:ea typeface="Calibri"/>
                  <a:cs typeface="Calibri"/>
                  <a:sym typeface="Calibri"/>
                </a:rPr>
                <a:t> name something recognizable through the senses (</a:t>
              </a:r>
              <a:r>
                <a:rPr i="1" lang="en-US" sz="1800">
                  <a:solidFill>
                    <a:schemeClr val="dk1"/>
                  </a:solidFill>
                  <a:latin typeface="Calibri"/>
                  <a:ea typeface="Calibri"/>
                  <a:cs typeface="Calibri"/>
                  <a:sym typeface="Calibri"/>
                </a:rPr>
                <a:t>table, dog, house...</a:t>
              </a:r>
              <a:r>
                <a:rPr lang="en-US" sz="1800">
                  <a:solidFill>
                    <a:schemeClr val="dk1"/>
                  </a:solidFill>
                  <a:latin typeface="Calibri"/>
                  <a:ea typeface="Calibri"/>
                  <a:cs typeface="Calibri"/>
                  <a:sym typeface="Calibri"/>
                </a:rPr>
                <a:t>).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6" name="Shape 266"/>
        <p:cNvGrpSpPr/>
        <p:nvPr/>
      </p:nvGrpSpPr>
      <p:grpSpPr>
        <a:xfrm>
          <a:off x="0" y="0"/>
          <a:ext cx="0" cy="0"/>
          <a:chOff x="0" y="0"/>
          <a:chExt cx="0" cy="0"/>
        </a:xfrm>
      </p:grpSpPr>
      <p:sp>
        <p:nvSpPr>
          <p:cNvPr id="267" name="Google Shape;267;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8" name="Google Shape;268;p16"/>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9" name="Google Shape;269;p16"/>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0" name="Google Shape;270;p16"/>
          <p:cNvSpPr txBox="1"/>
          <p:nvPr>
            <p:ph type="title"/>
          </p:nvPr>
        </p:nvSpPr>
        <p:spPr>
          <a:xfrm>
            <a:off x="1285240" y="1050595"/>
            <a:ext cx="9873298" cy="161848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sz="7200"/>
              <a:t>Other types of Nouns….cont.</a:t>
            </a:r>
            <a:endParaRPr/>
          </a:p>
        </p:txBody>
      </p:sp>
      <p:sp>
        <p:nvSpPr>
          <p:cNvPr id="271" name="Google Shape;271;p16"/>
          <p:cNvSpPr txBox="1"/>
          <p:nvPr>
            <p:ph idx="1" type="body"/>
          </p:nvPr>
        </p:nvSpPr>
        <p:spPr>
          <a:xfrm>
            <a:off x="1285240" y="2396359"/>
            <a:ext cx="8074815" cy="3373505"/>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b="1" lang="en-US" sz="2000">
                <a:latin typeface="Times New Roman"/>
                <a:ea typeface="Times New Roman"/>
                <a:cs typeface="Times New Roman"/>
                <a:sym typeface="Times New Roman"/>
              </a:rPr>
              <a:t>Animate and Inanimate Nouns</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b="1" lang="en-US" sz="2000">
                <a:latin typeface="Times New Roman"/>
                <a:ea typeface="Times New Roman"/>
                <a:cs typeface="Times New Roman"/>
                <a:sym typeface="Times New Roman"/>
              </a:rPr>
              <a:t>Animate nouns</a:t>
            </a:r>
            <a:r>
              <a:rPr lang="en-US" sz="2000">
                <a:latin typeface="Times New Roman"/>
                <a:ea typeface="Times New Roman"/>
                <a:cs typeface="Times New Roman"/>
                <a:sym typeface="Times New Roman"/>
              </a:rPr>
              <a:t> refer to a person, animal, or other creature (</a:t>
            </a:r>
            <a:r>
              <a:rPr i="1" lang="en-US" sz="2000">
                <a:latin typeface="Times New Roman"/>
                <a:ea typeface="Times New Roman"/>
                <a:cs typeface="Times New Roman"/>
                <a:sym typeface="Times New Roman"/>
              </a:rPr>
              <a:t>man, elephant, chicken...</a:t>
            </a:r>
            <a:r>
              <a:rPr lang="en-US" sz="2000">
                <a:latin typeface="Times New Roman"/>
                <a:ea typeface="Times New Roman"/>
                <a:cs typeface="Times New Roman"/>
                <a:sym typeface="Times New Roman"/>
              </a:rPr>
              <a:t>). An</a:t>
            </a:r>
            <a:r>
              <a:rPr b="1" lang="en-US" sz="2000">
                <a:latin typeface="Times New Roman"/>
                <a:ea typeface="Times New Roman"/>
                <a:cs typeface="Times New Roman"/>
                <a:sym typeface="Times New Roman"/>
              </a:rPr>
              <a:t> inanimate noun </a:t>
            </a:r>
            <a:r>
              <a:rPr lang="en-US" sz="2000">
                <a:latin typeface="Times New Roman"/>
                <a:ea typeface="Times New Roman"/>
                <a:cs typeface="Times New Roman"/>
                <a:sym typeface="Times New Roman"/>
              </a:rPr>
              <a:t>refers to a material object (</a:t>
            </a:r>
            <a:r>
              <a:rPr i="1" lang="en-US" sz="2000">
                <a:latin typeface="Times New Roman"/>
                <a:ea typeface="Times New Roman"/>
                <a:cs typeface="Times New Roman"/>
                <a:sym typeface="Times New Roman"/>
              </a:rPr>
              <a:t>stone, wood, table...</a:t>
            </a:r>
            <a:r>
              <a:rPr lang="en-US" sz="2000">
                <a:latin typeface="Times New Roman"/>
                <a:ea typeface="Times New Roman"/>
                <a:cs typeface="Times New Roman"/>
                <a:sym typeface="Times New Roman"/>
              </a:rPr>
              <a:t>).</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b="1" lang="en-US" sz="2000">
                <a:latin typeface="Times New Roman"/>
                <a:ea typeface="Times New Roman"/>
                <a:cs typeface="Times New Roman"/>
                <a:sym typeface="Times New Roman"/>
              </a:rPr>
              <a:t>Collective Nouns</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b="1" lang="en-US" sz="2000">
                <a:latin typeface="Times New Roman"/>
                <a:ea typeface="Times New Roman"/>
                <a:cs typeface="Times New Roman"/>
                <a:sym typeface="Times New Roman"/>
              </a:rPr>
              <a:t>A collective noun</a:t>
            </a:r>
            <a:r>
              <a:rPr lang="en-US" sz="2000">
                <a:latin typeface="Times New Roman"/>
                <a:ea typeface="Times New Roman"/>
                <a:cs typeface="Times New Roman"/>
                <a:sym typeface="Times New Roman"/>
              </a:rPr>
              <a:t> describes a group of things or people as a unit (</a:t>
            </a:r>
            <a:r>
              <a:rPr i="1" lang="en-US" sz="2000">
                <a:latin typeface="Times New Roman"/>
                <a:ea typeface="Times New Roman"/>
                <a:cs typeface="Times New Roman"/>
                <a:sym typeface="Times New Roman"/>
              </a:rPr>
              <a:t>family, flock, audience...</a:t>
            </a:r>
            <a:r>
              <a:rPr lang="en-US" sz="2000">
                <a:latin typeface="Times New Roman"/>
                <a:ea typeface="Times New Roman"/>
                <a:cs typeface="Times New Roman"/>
                <a:sym typeface="Times New Roman"/>
              </a:rPr>
              <a:t>).</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b="1" lang="en-US" sz="2000">
                <a:latin typeface="Times New Roman"/>
                <a:ea typeface="Times New Roman"/>
                <a:cs typeface="Times New Roman"/>
                <a:sym typeface="Times New Roman"/>
              </a:rPr>
              <a:t>Compound Nouns</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ct val="100000"/>
              <a:buChar char="•"/>
            </a:pPr>
            <a:r>
              <a:rPr b="1" lang="en-US" sz="2000">
                <a:latin typeface="Times New Roman"/>
                <a:ea typeface="Times New Roman"/>
                <a:cs typeface="Times New Roman"/>
                <a:sym typeface="Times New Roman"/>
              </a:rPr>
              <a:t>Compound nouns</a:t>
            </a:r>
            <a:r>
              <a:rPr lang="en-US" sz="2000">
                <a:latin typeface="Times New Roman"/>
                <a:ea typeface="Times New Roman"/>
                <a:cs typeface="Times New Roman"/>
                <a:sym typeface="Times New Roman"/>
              </a:rPr>
              <a:t> refer to two or more nouns combined to form a single noun (</a:t>
            </a:r>
            <a:r>
              <a:rPr i="1" lang="en-US" sz="2000">
                <a:latin typeface="Times New Roman"/>
                <a:ea typeface="Times New Roman"/>
                <a:cs typeface="Times New Roman"/>
                <a:sym typeface="Times New Roman"/>
              </a:rPr>
              <a:t>sister-in-law, schoolboy, fruit juice</a:t>
            </a:r>
            <a:r>
              <a:rPr lang="en-US" sz="2000">
                <a:latin typeface="Times New Roman"/>
                <a:ea typeface="Times New Roman"/>
                <a:cs typeface="Times New Roman"/>
                <a:sym typeface="Times New Roman"/>
              </a:rPr>
              <a:t>).</a:t>
            </a:r>
            <a:endParaRPr sz="2000">
              <a:latin typeface="Calibri"/>
              <a:ea typeface="Calibri"/>
              <a:cs typeface="Calibri"/>
              <a:sym typeface="Calibri"/>
            </a:endParaRPr>
          </a:p>
          <a:p>
            <a:pPr indent="-152273" lvl="0" marL="228600" rtl="0" algn="l">
              <a:lnSpc>
                <a:spcPct val="90000"/>
              </a:lnSpc>
              <a:spcBef>
                <a:spcPts val="1800"/>
              </a:spcBef>
              <a:spcAft>
                <a:spcPts val="0"/>
              </a:spcAft>
              <a:buClr>
                <a:schemeClr val="dk1"/>
              </a:buClr>
              <a:buSzPct val="100000"/>
              <a:buNone/>
            </a:pPr>
            <a:r>
              <a:t/>
            </a:r>
            <a:endParaRPr sz="13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5" name="Shape 275"/>
        <p:cNvGrpSpPr/>
        <p:nvPr/>
      </p:nvGrpSpPr>
      <p:grpSpPr>
        <a:xfrm>
          <a:off x="0" y="0"/>
          <a:ext cx="0" cy="0"/>
          <a:chOff x="0" y="0"/>
          <a:chExt cx="0" cy="0"/>
        </a:xfrm>
      </p:grpSpPr>
      <p:sp>
        <p:nvSpPr>
          <p:cNvPr id="276" name="Google Shape;276;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7" name="Google Shape;277;p17"/>
          <p:cNvSpPr txBox="1"/>
          <p:nvPr>
            <p:ph type="title"/>
          </p:nvPr>
        </p:nvSpPr>
        <p:spPr>
          <a:xfrm>
            <a:off x="841248" y="251312"/>
            <a:ext cx="10506456" cy="10102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100"/>
              <a:buFont typeface="Arial"/>
              <a:buNone/>
            </a:pPr>
            <a:r>
              <a:rPr b="1" lang="en-US" sz="3100">
                <a:latin typeface="Arial"/>
                <a:ea typeface="Arial"/>
                <a:cs typeface="Arial"/>
                <a:sym typeface="Arial"/>
              </a:rPr>
              <a:t>Articles</a:t>
            </a:r>
            <a:br>
              <a:rPr lang="en-US" sz="3100">
                <a:latin typeface="Calibri"/>
                <a:ea typeface="Calibri"/>
                <a:cs typeface="Calibri"/>
                <a:sym typeface="Calibri"/>
              </a:rPr>
            </a:br>
            <a:endParaRPr sz="3100"/>
          </a:p>
        </p:txBody>
      </p:sp>
      <p:sp>
        <p:nvSpPr>
          <p:cNvPr id="278" name="Google Shape;278;p17"/>
          <p:cNvSpPr/>
          <p:nvPr/>
        </p:nvSpPr>
        <p:spPr>
          <a:xfrm>
            <a:off x="0" y="417618"/>
            <a:ext cx="128016" cy="63141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79" name="Google Shape;279;p17"/>
          <p:cNvSpPr/>
          <p:nvPr/>
        </p:nvSpPr>
        <p:spPr>
          <a:xfrm>
            <a:off x="841248" y="1380864"/>
            <a:ext cx="10506456" cy="18288"/>
          </a:xfrm>
          <a:prstGeom prst="rect">
            <a:avLst/>
          </a:prstGeom>
          <a:solidFill>
            <a:srgbClr val="D5D5D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grpSp>
        <p:nvGrpSpPr>
          <p:cNvPr id="280" name="Google Shape;280;p17"/>
          <p:cNvGrpSpPr/>
          <p:nvPr/>
        </p:nvGrpSpPr>
        <p:grpSpPr>
          <a:xfrm>
            <a:off x="2181792" y="1686714"/>
            <a:ext cx="7819270" cy="4511960"/>
            <a:chOff x="1343592" y="36492"/>
            <a:chExt cx="7819270" cy="4511960"/>
          </a:xfrm>
        </p:grpSpPr>
        <p:sp>
          <p:nvSpPr>
            <p:cNvPr id="281" name="Google Shape;281;p17"/>
            <p:cNvSpPr/>
            <p:nvPr/>
          </p:nvSpPr>
          <p:spPr>
            <a:xfrm>
              <a:off x="1343592" y="775925"/>
              <a:ext cx="677831" cy="677831"/>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7"/>
            <p:cNvSpPr/>
            <p:nvPr/>
          </p:nvSpPr>
          <p:spPr>
            <a:xfrm>
              <a:off x="1485937" y="918270"/>
              <a:ext cx="393142" cy="393142"/>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7"/>
            <p:cNvSpPr/>
            <p:nvPr/>
          </p:nvSpPr>
          <p:spPr>
            <a:xfrm>
              <a:off x="2166673" y="775925"/>
              <a:ext cx="1597745" cy="677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7"/>
            <p:cNvSpPr txBox="1"/>
            <p:nvPr/>
          </p:nvSpPr>
          <p:spPr>
            <a:xfrm>
              <a:off x="2166673" y="775925"/>
              <a:ext cx="1597745" cy="677831"/>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Calibri"/>
                <a:buNone/>
              </a:pPr>
              <a:r>
                <a:rPr lang="en-US" sz="1600">
                  <a:solidFill>
                    <a:schemeClr val="dk1"/>
                  </a:solidFill>
                  <a:latin typeface="Calibri"/>
                  <a:ea typeface="Calibri"/>
                  <a:cs typeface="Calibri"/>
                  <a:sym typeface="Calibri"/>
                </a:rPr>
                <a:t>English language has two articles, “</a:t>
              </a:r>
              <a:r>
                <a:rPr b="1" lang="en-US" sz="1600">
                  <a:solidFill>
                    <a:schemeClr val="dk1"/>
                  </a:solidFill>
                  <a:latin typeface="Calibri"/>
                  <a:ea typeface="Calibri"/>
                  <a:cs typeface="Calibri"/>
                  <a:sym typeface="Calibri"/>
                </a:rPr>
                <a:t>the</a:t>
              </a:r>
              <a:r>
                <a:rPr lang="en-US" sz="1600">
                  <a:solidFill>
                    <a:schemeClr val="dk1"/>
                  </a:solidFill>
                  <a:latin typeface="Calibri"/>
                  <a:ea typeface="Calibri"/>
                  <a:cs typeface="Calibri"/>
                  <a:sym typeface="Calibri"/>
                </a:rPr>
                <a:t> and </a:t>
              </a:r>
              <a:r>
                <a:rPr b="1" lang="en-US" sz="1600">
                  <a:solidFill>
                    <a:schemeClr val="dk1"/>
                  </a:solidFill>
                  <a:latin typeface="Calibri"/>
                  <a:ea typeface="Calibri"/>
                  <a:cs typeface="Calibri"/>
                  <a:sym typeface="Calibri"/>
                </a:rPr>
                <a:t>a/an</a:t>
              </a:r>
              <a:r>
                <a:rPr lang="en-US" sz="1600">
                  <a:solidFill>
                    <a:schemeClr val="dk1"/>
                  </a:solidFill>
                  <a:latin typeface="Calibri"/>
                  <a:ea typeface="Calibri"/>
                  <a:cs typeface="Calibri"/>
                  <a:sym typeface="Calibri"/>
                </a:rPr>
                <a:t>”. An article is used for a noun. </a:t>
              </a:r>
              <a:br>
                <a:rPr b="1" lang="en-US" sz="1100">
                  <a:solidFill>
                    <a:schemeClr val="dk1"/>
                  </a:solidFill>
                  <a:latin typeface="Calibri"/>
                  <a:ea typeface="Calibri"/>
                  <a:cs typeface="Calibri"/>
                  <a:sym typeface="Calibri"/>
                </a:rPr>
              </a:br>
              <a:r>
                <a:rPr b="1" lang="en-US" sz="1100">
                  <a:solidFill>
                    <a:schemeClr val="dk1"/>
                  </a:solidFill>
                  <a:latin typeface="Calibri"/>
                  <a:ea typeface="Calibri"/>
                  <a:cs typeface="Calibri"/>
                  <a:sym typeface="Calibri"/>
                </a:rPr>
                <a:t>                           </a:t>
              </a:r>
              <a:endParaRPr sz="1100">
                <a:solidFill>
                  <a:schemeClr val="dk1"/>
                </a:solidFill>
                <a:latin typeface="Calibri"/>
                <a:ea typeface="Calibri"/>
                <a:cs typeface="Calibri"/>
                <a:sym typeface="Calibri"/>
              </a:endParaRPr>
            </a:p>
          </p:txBody>
        </p:sp>
        <p:sp>
          <p:nvSpPr>
            <p:cNvPr id="285" name="Google Shape;285;p17"/>
            <p:cNvSpPr/>
            <p:nvPr/>
          </p:nvSpPr>
          <p:spPr>
            <a:xfrm>
              <a:off x="4042814" y="775925"/>
              <a:ext cx="677831" cy="677831"/>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7"/>
            <p:cNvSpPr/>
            <p:nvPr/>
          </p:nvSpPr>
          <p:spPr>
            <a:xfrm>
              <a:off x="4185159" y="918270"/>
              <a:ext cx="393142" cy="393142"/>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7"/>
            <p:cNvSpPr/>
            <p:nvPr/>
          </p:nvSpPr>
          <p:spPr>
            <a:xfrm>
              <a:off x="4865895" y="775925"/>
              <a:ext cx="1597745" cy="677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7"/>
            <p:cNvSpPr txBox="1"/>
            <p:nvPr/>
          </p:nvSpPr>
          <p:spPr>
            <a:xfrm>
              <a:off x="4865895" y="775925"/>
              <a:ext cx="1597745" cy="677831"/>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Calibri"/>
                <a:buNone/>
              </a:pPr>
              <a:r>
                <a:rPr b="1" lang="en-US" sz="1600">
                  <a:solidFill>
                    <a:schemeClr val="dk1"/>
                  </a:solidFill>
                  <a:latin typeface="Calibri"/>
                  <a:ea typeface="Calibri"/>
                  <a:cs typeface="Calibri"/>
                  <a:sym typeface="Calibri"/>
                </a:rPr>
                <a:t>Definite Article: “The”</a:t>
              </a:r>
              <a:endParaRPr sz="1600">
                <a:solidFill>
                  <a:schemeClr val="dk1"/>
                </a:solidFill>
                <a:latin typeface="Calibri"/>
                <a:ea typeface="Calibri"/>
                <a:cs typeface="Calibri"/>
                <a:sym typeface="Calibri"/>
              </a:endParaRPr>
            </a:p>
          </p:txBody>
        </p:sp>
        <p:sp>
          <p:nvSpPr>
            <p:cNvPr id="289" name="Google Shape;289;p17"/>
            <p:cNvSpPr/>
            <p:nvPr/>
          </p:nvSpPr>
          <p:spPr>
            <a:xfrm>
              <a:off x="6742036" y="775925"/>
              <a:ext cx="677831" cy="677831"/>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7"/>
            <p:cNvSpPr/>
            <p:nvPr/>
          </p:nvSpPr>
          <p:spPr>
            <a:xfrm>
              <a:off x="6884381" y="918270"/>
              <a:ext cx="393142" cy="393142"/>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7"/>
            <p:cNvSpPr/>
            <p:nvPr/>
          </p:nvSpPr>
          <p:spPr>
            <a:xfrm>
              <a:off x="7565117" y="36492"/>
              <a:ext cx="1597745" cy="215669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7"/>
            <p:cNvSpPr txBox="1"/>
            <p:nvPr/>
          </p:nvSpPr>
          <p:spPr>
            <a:xfrm>
              <a:off x="7565117" y="36492"/>
              <a:ext cx="1597745" cy="2156697"/>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Calibri"/>
                <a:buNone/>
              </a:pPr>
              <a:r>
                <a:t/>
              </a:r>
              <a:endParaRPr sz="1600">
                <a:solidFill>
                  <a:schemeClr val="dk1"/>
                </a:solidFill>
                <a:latin typeface="Calibri"/>
                <a:ea typeface="Calibri"/>
                <a:cs typeface="Calibri"/>
                <a:sym typeface="Calibri"/>
              </a:endParaRPr>
            </a:p>
            <a:p>
              <a:pPr indent="0" lvl="0" marL="0" marR="0" rtl="0" algn="l">
                <a:lnSpc>
                  <a:spcPct val="100000"/>
                </a:lnSpc>
                <a:spcBef>
                  <a:spcPts val="560"/>
                </a:spcBef>
                <a:spcAft>
                  <a:spcPts val="0"/>
                </a:spcAft>
                <a:buClr>
                  <a:schemeClr val="dk1"/>
                </a:buClr>
                <a:buSzPts val="1600"/>
                <a:buFont typeface="Calibri"/>
                <a:buNone/>
              </a:pPr>
              <a:r>
                <a:t/>
              </a:r>
              <a:endParaRPr sz="1600">
                <a:solidFill>
                  <a:schemeClr val="dk1"/>
                </a:solidFill>
                <a:latin typeface="Calibri"/>
                <a:ea typeface="Calibri"/>
                <a:cs typeface="Calibri"/>
                <a:sym typeface="Calibri"/>
              </a:endParaRPr>
            </a:p>
            <a:p>
              <a:pPr indent="0" lvl="0" marL="0" marR="0" rtl="0" algn="l">
                <a:lnSpc>
                  <a:spcPct val="100000"/>
                </a:lnSpc>
                <a:spcBef>
                  <a:spcPts val="56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The definite article "</a:t>
              </a:r>
              <a:r>
                <a:rPr b="1" lang="en-US" sz="1400">
                  <a:solidFill>
                    <a:schemeClr val="dk1"/>
                  </a:solidFill>
                  <a:latin typeface="Calibri"/>
                  <a:ea typeface="Calibri"/>
                  <a:cs typeface="Calibri"/>
                  <a:sym typeface="Calibri"/>
                </a:rPr>
                <a:t>the"</a:t>
              </a:r>
              <a:r>
                <a:rPr lang="en-US" sz="1400">
                  <a:solidFill>
                    <a:schemeClr val="dk1"/>
                  </a:solidFill>
                  <a:latin typeface="Calibri"/>
                  <a:ea typeface="Calibri"/>
                  <a:cs typeface="Calibri"/>
                  <a:sym typeface="Calibri"/>
                </a:rPr>
                <a:t> is used for a definite, specific or particular noun. </a:t>
              </a:r>
              <a:br>
                <a:rPr lang="en-US" sz="1400">
                  <a:solidFill>
                    <a:schemeClr val="dk1"/>
                  </a:solidFill>
                  <a:latin typeface="Calibri"/>
                  <a:ea typeface="Calibri"/>
                  <a:cs typeface="Calibri"/>
                  <a:sym typeface="Calibri"/>
                </a:rPr>
              </a:br>
              <a:br>
                <a:rPr lang="en-US" sz="1400">
                  <a:solidFill>
                    <a:schemeClr val="dk1"/>
                  </a:solidFill>
                  <a:latin typeface="Calibri"/>
                  <a:ea typeface="Calibri"/>
                  <a:cs typeface="Calibri"/>
                  <a:sym typeface="Calibri"/>
                </a:rPr>
              </a:br>
              <a:r>
                <a:rPr lang="en-US" sz="1400">
                  <a:solidFill>
                    <a:schemeClr val="dk1"/>
                  </a:solidFill>
                  <a:latin typeface="Calibri"/>
                  <a:ea typeface="Calibri"/>
                  <a:cs typeface="Calibri"/>
                  <a:sym typeface="Calibri"/>
                </a:rPr>
                <a:t>Example: He bought </a:t>
              </a:r>
              <a:r>
                <a:rPr b="1" lang="en-US" sz="1400">
                  <a:solidFill>
                    <a:schemeClr val="dk1"/>
                  </a:solidFill>
                  <a:latin typeface="Calibri"/>
                  <a:ea typeface="Calibri"/>
                  <a:cs typeface="Calibri"/>
                  <a:sym typeface="Calibri"/>
                </a:rPr>
                <a:t>the</a:t>
              </a:r>
              <a:r>
                <a:rPr lang="en-US" sz="1400">
                  <a:solidFill>
                    <a:schemeClr val="dk1"/>
                  </a:solidFill>
                  <a:latin typeface="Calibri"/>
                  <a:ea typeface="Calibri"/>
                  <a:cs typeface="Calibri"/>
                  <a:sym typeface="Calibri"/>
                </a:rPr>
                <a:t> shirt.</a:t>
              </a:r>
              <a:br>
                <a:rPr lang="en-US" sz="1400">
                  <a:solidFill>
                    <a:schemeClr val="dk1"/>
                  </a:solidFill>
                  <a:latin typeface="Calibri"/>
                  <a:ea typeface="Calibri"/>
                  <a:cs typeface="Calibri"/>
                  <a:sym typeface="Calibri"/>
                </a:rPr>
              </a:br>
              <a:br>
                <a:rPr lang="en-US" sz="1400">
                  <a:solidFill>
                    <a:schemeClr val="dk1"/>
                  </a:solidFill>
                  <a:latin typeface="Calibri"/>
                  <a:ea typeface="Calibri"/>
                  <a:cs typeface="Calibri"/>
                  <a:sym typeface="Calibri"/>
                </a:rPr>
              </a:br>
              <a:r>
                <a:rPr lang="en-US" sz="1400">
                  <a:solidFill>
                    <a:schemeClr val="dk1"/>
                  </a:solidFill>
                  <a:latin typeface="Calibri"/>
                  <a:ea typeface="Calibri"/>
                  <a:cs typeface="Calibri"/>
                  <a:sym typeface="Calibri"/>
                </a:rPr>
                <a:t>The article “</a:t>
              </a:r>
              <a:r>
                <a:rPr b="1" lang="en-US" sz="1400">
                  <a:solidFill>
                    <a:schemeClr val="dk1"/>
                  </a:solidFill>
                  <a:latin typeface="Calibri"/>
                  <a:ea typeface="Calibri"/>
                  <a:cs typeface="Calibri"/>
                  <a:sym typeface="Calibri"/>
                </a:rPr>
                <a:t>the</a:t>
              </a:r>
              <a:r>
                <a:rPr lang="en-US" sz="1400">
                  <a:solidFill>
                    <a:schemeClr val="dk1"/>
                  </a:solidFill>
                  <a:latin typeface="Calibri"/>
                  <a:ea typeface="Calibri"/>
                  <a:cs typeface="Calibri"/>
                  <a:sym typeface="Calibri"/>
                </a:rPr>
                <a:t>” before the noun “shirt” in above sentence means that the shirt, he bought, is a specific or particular shirt and not any shirt.</a:t>
              </a:r>
              <a:endParaRPr/>
            </a:p>
          </p:txBody>
        </p:sp>
        <p:sp>
          <p:nvSpPr>
            <p:cNvPr id="293" name="Google Shape;293;p17"/>
            <p:cNvSpPr/>
            <p:nvPr/>
          </p:nvSpPr>
          <p:spPr>
            <a:xfrm>
              <a:off x="1343592" y="3421626"/>
              <a:ext cx="677831" cy="677831"/>
            </a:xfrm>
            <a:prstGeom prst="ellipse">
              <a:avLst/>
            </a:prstGeom>
            <a:solidFill>
              <a:srgbClr val="599BD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7"/>
            <p:cNvSpPr/>
            <p:nvPr/>
          </p:nvSpPr>
          <p:spPr>
            <a:xfrm>
              <a:off x="1485937" y="3563970"/>
              <a:ext cx="393142" cy="393142"/>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7"/>
            <p:cNvSpPr/>
            <p:nvPr/>
          </p:nvSpPr>
          <p:spPr>
            <a:xfrm>
              <a:off x="2166673" y="3421626"/>
              <a:ext cx="1597745" cy="67783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7"/>
            <p:cNvSpPr txBox="1"/>
            <p:nvPr/>
          </p:nvSpPr>
          <p:spPr>
            <a:xfrm>
              <a:off x="2166673" y="3421626"/>
              <a:ext cx="1597745" cy="677831"/>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600"/>
                <a:buFont typeface="Calibri"/>
                <a:buNone/>
              </a:pPr>
              <a:r>
                <a:rPr b="1" lang="en-US" sz="1600">
                  <a:solidFill>
                    <a:schemeClr val="dk1"/>
                  </a:solidFill>
                  <a:latin typeface="Calibri"/>
                  <a:ea typeface="Calibri"/>
                  <a:cs typeface="Calibri"/>
                  <a:sym typeface="Calibri"/>
                </a:rPr>
                <a:t>Indefinite Article: “A/An”</a:t>
              </a:r>
              <a:endParaRPr sz="1600">
                <a:solidFill>
                  <a:schemeClr val="dk1"/>
                </a:solidFill>
                <a:latin typeface="Calibri"/>
                <a:ea typeface="Calibri"/>
                <a:cs typeface="Calibri"/>
                <a:sym typeface="Calibri"/>
              </a:endParaRPr>
            </a:p>
          </p:txBody>
        </p:sp>
        <p:sp>
          <p:nvSpPr>
            <p:cNvPr id="297" name="Google Shape;297;p17"/>
            <p:cNvSpPr/>
            <p:nvPr/>
          </p:nvSpPr>
          <p:spPr>
            <a:xfrm>
              <a:off x="4042814" y="3421626"/>
              <a:ext cx="677831" cy="677831"/>
            </a:xfrm>
            <a:prstGeom prst="ellips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7"/>
            <p:cNvSpPr/>
            <p:nvPr/>
          </p:nvSpPr>
          <p:spPr>
            <a:xfrm>
              <a:off x="4185159" y="3563970"/>
              <a:ext cx="393142" cy="393142"/>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7"/>
            <p:cNvSpPr/>
            <p:nvPr/>
          </p:nvSpPr>
          <p:spPr>
            <a:xfrm>
              <a:off x="4796777" y="2972630"/>
              <a:ext cx="1735982" cy="157582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7"/>
            <p:cNvSpPr txBox="1"/>
            <p:nvPr/>
          </p:nvSpPr>
          <p:spPr>
            <a:xfrm>
              <a:off x="4796777" y="2972630"/>
              <a:ext cx="1735982" cy="1575822"/>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400"/>
                <a:buFont typeface="Calibri"/>
                <a:buNone/>
              </a:pPr>
              <a:r>
                <a:rPr lang="en-US" sz="1400">
                  <a:solidFill>
                    <a:schemeClr val="dk1"/>
                  </a:solidFill>
                  <a:latin typeface="Calibri"/>
                  <a:ea typeface="Calibri"/>
                  <a:cs typeface="Calibri"/>
                  <a:sym typeface="Calibri"/>
                </a:rPr>
                <a:t>The definite article “a/an” is used for an indefinite, non-specific or non-particular (common) noun. </a:t>
              </a:r>
              <a:br>
                <a:rPr lang="en-US" sz="1400">
                  <a:solidFill>
                    <a:schemeClr val="dk1"/>
                  </a:solidFill>
                  <a:latin typeface="Calibri"/>
                  <a:ea typeface="Calibri"/>
                  <a:cs typeface="Calibri"/>
                  <a:sym typeface="Calibri"/>
                </a:rPr>
              </a:br>
              <a:r>
                <a:rPr b="1" lang="en-US" sz="1400">
                  <a:solidFill>
                    <a:schemeClr val="dk1"/>
                  </a:solidFill>
                  <a:latin typeface="Calibri"/>
                  <a:ea typeface="Calibri"/>
                  <a:cs typeface="Calibri"/>
                  <a:sym typeface="Calibri"/>
                </a:rPr>
                <a:t>Example:</a:t>
              </a:r>
              <a:r>
                <a:rPr lang="en-US" sz="1400">
                  <a:solidFill>
                    <a:schemeClr val="dk1"/>
                  </a:solidFill>
                  <a:latin typeface="Calibri"/>
                  <a:ea typeface="Calibri"/>
                  <a:cs typeface="Calibri"/>
                  <a:sym typeface="Calibri"/>
                </a:rPr>
                <a:t> He bought </a:t>
              </a:r>
              <a:r>
                <a:rPr b="1" lang="en-US" sz="1400">
                  <a:solidFill>
                    <a:schemeClr val="dk1"/>
                  </a:solidFill>
                  <a:latin typeface="Calibri"/>
                  <a:ea typeface="Calibri"/>
                  <a:cs typeface="Calibri"/>
                  <a:sym typeface="Calibri"/>
                </a:rPr>
                <a:t>a</a:t>
              </a:r>
              <a:r>
                <a:rPr lang="en-US" sz="1400">
                  <a:solidFill>
                    <a:schemeClr val="dk1"/>
                  </a:solidFill>
                  <a:latin typeface="Calibri"/>
                  <a:ea typeface="Calibri"/>
                  <a:cs typeface="Calibri"/>
                  <a:sym typeface="Calibri"/>
                </a:rPr>
                <a:t> shirt.</a:t>
              </a:r>
              <a:br>
                <a:rPr lang="en-US" sz="1400">
                  <a:solidFill>
                    <a:schemeClr val="dk1"/>
                  </a:solidFill>
                  <a:latin typeface="Calibri"/>
                  <a:ea typeface="Calibri"/>
                  <a:cs typeface="Calibri"/>
                  <a:sym typeface="Calibri"/>
                </a:rPr>
              </a:br>
              <a:r>
                <a:rPr lang="en-US" sz="1400">
                  <a:solidFill>
                    <a:schemeClr val="dk1"/>
                  </a:solidFill>
                  <a:latin typeface="Calibri"/>
                  <a:ea typeface="Calibri"/>
                  <a:cs typeface="Calibri"/>
                  <a:sym typeface="Calibri"/>
                </a:rPr>
                <a:t>The article “</a:t>
              </a:r>
              <a:r>
                <a:rPr b="1" lang="en-US" sz="1400">
                  <a:solidFill>
                    <a:schemeClr val="dk1"/>
                  </a:solidFill>
                  <a:latin typeface="Calibri"/>
                  <a:ea typeface="Calibri"/>
                  <a:cs typeface="Calibri"/>
                  <a:sym typeface="Calibri"/>
                </a:rPr>
                <a:t>a</a:t>
              </a:r>
              <a:r>
                <a:rPr lang="en-US" sz="1400">
                  <a:solidFill>
                    <a:schemeClr val="dk1"/>
                  </a:solidFill>
                  <a:latin typeface="Calibri"/>
                  <a:ea typeface="Calibri"/>
                  <a:cs typeface="Calibri"/>
                  <a:sym typeface="Calibri"/>
                </a:rPr>
                <a:t>” before the noun “shirt” in the above sentence means that the shirt he bought is any shirt and not a specific shirt.</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4" name="Shape 304"/>
        <p:cNvGrpSpPr/>
        <p:nvPr/>
      </p:nvGrpSpPr>
      <p:grpSpPr>
        <a:xfrm>
          <a:off x="0" y="0"/>
          <a:ext cx="0" cy="0"/>
          <a:chOff x="0" y="0"/>
          <a:chExt cx="0" cy="0"/>
        </a:xfrm>
      </p:grpSpPr>
      <p:sp>
        <p:nvSpPr>
          <p:cNvPr id="305" name="Google Shape;305;p18"/>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6" name="Google Shape;306;p18"/>
          <p:cNvSpPr txBox="1"/>
          <p:nvPr>
            <p:ph type="title"/>
          </p:nvPr>
        </p:nvSpPr>
        <p:spPr>
          <a:xfrm>
            <a:off x="635000" y="640823"/>
            <a:ext cx="3418659" cy="558314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Arial"/>
              <a:buNone/>
            </a:pPr>
            <a:r>
              <a:rPr b="1" lang="en-US" sz="5400">
                <a:latin typeface="Arial"/>
                <a:ea typeface="Arial"/>
                <a:cs typeface="Arial"/>
                <a:sym typeface="Arial"/>
              </a:rPr>
              <a:t>Pronouns</a:t>
            </a:r>
            <a:br>
              <a:rPr lang="en-US" sz="5400">
                <a:latin typeface="Calibri"/>
                <a:ea typeface="Calibri"/>
                <a:cs typeface="Calibri"/>
                <a:sym typeface="Calibri"/>
              </a:rPr>
            </a:br>
            <a:endParaRPr sz="5400"/>
          </a:p>
        </p:txBody>
      </p:sp>
      <p:sp>
        <p:nvSpPr>
          <p:cNvPr id="307" name="Google Shape;307;p18"/>
          <p:cNvSpPr/>
          <p:nvPr/>
        </p:nvSpPr>
        <p:spPr>
          <a:xfrm rot="5400000">
            <a:off x="1627450" y="3462719"/>
            <a:ext cx="5410200" cy="18288"/>
          </a:xfrm>
          <a:custGeom>
            <a:rect b="b" l="l" r="r" t="t"/>
            <a:pathLst>
              <a:path extrusionOk="0" fill="none" h="18288" w="541020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extrusionOk="0" h="18288" w="541020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308" name="Google Shape;308;p18"/>
          <p:cNvGrpSpPr/>
          <p:nvPr/>
        </p:nvGrpSpPr>
        <p:grpSpPr>
          <a:xfrm>
            <a:off x="4648018" y="640822"/>
            <a:ext cx="6900512" cy="5536140"/>
            <a:chOff x="0" y="0"/>
            <a:chExt cx="6900512" cy="5536140"/>
          </a:xfrm>
        </p:grpSpPr>
        <p:cxnSp>
          <p:nvCxnSpPr>
            <p:cNvPr id="309" name="Google Shape;309;p18"/>
            <p:cNvCxnSpPr/>
            <p:nvPr/>
          </p:nvCxnSpPr>
          <p:spPr>
            <a:xfrm>
              <a:off x="0" y="0"/>
              <a:ext cx="6900512"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sp>
          <p:nvSpPr>
            <p:cNvPr id="310" name="Google Shape;310;p18"/>
            <p:cNvSpPr/>
            <p:nvPr/>
          </p:nvSpPr>
          <p:spPr>
            <a:xfrm>
              <a:off x="0" y="0"/>
              <a:ext cx="6900512" cy="138403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8"/>
            <p:cNvSpPr txBox="1"/>
            <p:nvPr/>
          </p:nvSpPr>
          <p:spPr>
            <a:xfrm>
              <a:off x="0" y="0"/>
              <a:ext cx="6900512" cy="1384035"/>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A Pronoun is a word that is used instead of a noun, e.g. </a:t>
              </a:r>
              <a:r>
                <a:rPr i="1" lang="en-US" sz="1800">
                  <a:solidFill>
                    <a:schemeClr val="dk1"/>
                  </a:solidFill>
                  <a:latin typeface="Calibri"/>
                  <a:ea typeface="Calibri"/>
                  <a:cs typeface="Calibri"/>
                  <a:sym typeface="Calibri"/>
                </a:rPr>
                <a:t>he, she, it, they, his, her, him its etc.</a:t>
              </a:r>
              <a:endParaRPr sz="1800">
                <a:solidFill>
                  <a:schemeClr val="dk1"/>
                </a:solidFill>
                <a:latin typeface="Calibri"/>
                <a:ea typeface="Calibri"/>
                <a:cs typeface="Calibri"/>
                <a:sym typeface="Calibri"/>
              </a:endParaRPr>
            </a:p>
          </p:txBody>
        </p:sp>
        <p:cxnSp>
          <p:nvCxnSpPr>
            <p:cNvPr id="312" name="Google Shape;312;p18"/>
            <p:cNvCxnSpPr/>
            <p:nvPr/>
          </p:nvCxnSpPr>
          <p:spPr>
            <a:xfrm>
              <a:off x="0" y="1384035"/>
              <a:ext cx="6900512" cy="0"/>
            </a:xfrm>
            <a:prstGeom prst="straightConnector1">
              <a:avLst/>
            </a:prstGeom>
            <a:solidFill>
              <a:schemeClr val="accent3"/>
            </a:solidFill>
            <a:ln cap="flat" cmpd="sng" w="12700">
              <a:solidFill>
                <a:schemeClr val="accent3"/>
              </a:solidFill>
              <a:prstDash val="solid"/>
              <a:miter lim="800000"/>
              <a:headEnd len="sm" w="sm" type="none"/>
              <a:tailEnd len="sm" w="sm" type="none"/>
            </a:ln>
          </p:spPr>
        </p:cxnSp>
        <p:sp>
          <p:nvSpPr>
            <p:cNvPr id="313" name="Google Shape;313;p18"/>
            <p:cNvSpPr/>
            <p:nvPr/>
          </p:nvSpPr>
          <p:spPr>
            <a:xfrm>
              <a:off x="0" y="1384035"/>
              <a:ext cx="6900512" cy="138403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8"/>
            <p:cNvSpPr txBox="1"/>
            <p:nvPr/>
          </p:nvSpPr>
          <p:spPr>
            <a:xfrm>
              <a:off x="0" y="1384035"/>
              <a:ext cx="6900512" cy="1384035"/>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Clr>
                  <a:schemeClr val="dk1"/>
                </a:buClr>
                <a:buSzPts val="1800"/>
                <a:buFont typeface="Calibri"/>
                <a:buNone/>
              </a:pPr>
              <a:r>
                <a:rPr b="1" lang="en-US" sz="1800">
                  <a:solidFill>
                    <a:schemeClr val="dk1"/>
                  </a:solidFill>
                  <a:latin typeface="Calibri"/>
                  <a:ea typeface="Calibri"/>
                  <a:cs typeface="Calibri"/>
                  <a:sym typeface="Calibri"/>
                </a:rPr>
                <a:t>Example</a:t>
              </a:r>
              <a:r>
                <a:rPr lang="en-US" sz="1800">
                  <a:solidFill>
                    <a:schemeClr val="dk1"/>
                  </a:solidFill>
                  <a:latin typeface="Calibri"/>
                  <a:ea typeface="Calibri"/>
                  <a:cs typeface="Calibri"/>
                  <a:sym typeface="Calibri"/>
                </a:rPr>
                <a:t>: John is an intelligent student. </a:t>
              </a:r>
              <a:r>
                <a:rPr lang="en-US" sz="1800" u="sng">
                  <a:solidFill>
                    <a:schemeClr val="dk1"/>
                  </a:solidFill>
                  <a:latin typeface="Calibri"/>
                  <a:ea typeface="Calibri"/>
                  <a:cs typeface="Calibri"/>
                  <a:sym typeface="Calibri"/>
                </a:rPr>
                <a:t>He</a:t>
              </a:r>
              <a:r>
                <a:rPr lang="en-US" sz="1800">
                  <a:solidFill>
                    <a:schemeClr val="dk1"/>
                  </a:solidFill>
                  <a:latin typeface="Calibri"/>
                  <a:ea typeface="Calibri"/>
                  <a:cs typeface="Calibri"/>
                  <a:sym typeface="Calibri"/>
                </a:rPr>
                <a:t> goes to school daily. </a:t>
              </a:r>
              <a:r>
                <a:rPr lang="en-US" sz="1800" u="sng">
                  <a:solidFill>
                    <a:schemeClr val="dk1"/>
                  </a:solidFill>
                  <a:latin typeface="Calibri"/>
                  <a:ea typeface="Calibri"/>
                  <a:cs typeface="Calibri"/>
                  <a:sym typeface="Calibri"/>
                </a:rPr>
                <a:t>He</a:t>
              </a:r>
              <a:r>
                <a:rPr lang="en-US" sz="1800">
                  <a:solidFill>
                    <a:schemeClr val="dk1"/>
                  </a:solidFill>
                  <a:latin typeface="Calibri"/>
                  <a:ea typeface="Calibri"/>
                  <a:cs typeface="Calibri"/>
                  <a:sym typeface="Calibri"/>
                </a:rPr>
                <a:t> studies a lot. </a:t>
              </a:r>
              <a:r>
                <a:rPr lang="en-US" sz="1800" u="sng">
                  <a:solidFill>
                    <a:schemeClr val="dk1"/>
                  </a:solidFill>
                  <a:latin typeface="Calibri"/>
                  <a:ea typeface="Calibri"/>
                  <a:cs typeface="Calibri"/>
                  <a:sym typeface="Calibri"/>
                </a:rPr>
                <a:t>He</a:t>
              </a:r>
              <a:r>
                <a:rPr lang="en-US" sz="1800">
                  <a:solidFill>
                    <a:schemeClr val="dk1"/>
                  </a:solidFill>
                  <a:latin typeface="Calibri"/>
                  <a:ea typeface="Calibri"/>
                  <a:cs typeface="Calibri"/>
                  <a:sym typeface="Calibri"/>
                </a:rPr>
                <a:t> is making preparation for the examination. </a:t>
              </a:r>
              <a:r>
                <a:rPr lang="en-US" sz="1800" u="sng">
                  <a:solidFill>
                    <a:schemeClr val="dk1"/>
                  </a:solidFill>
                  <a:latin typeface="Calibri"/>
                  <a:ea typeface="Calibri"/>
                  <a:cs typeface="Calibri"/>
                  <a:sym typeface="Calibri"/>
                </a:rPr>
                <a:t>He</a:t>
              </a:r>
              <a:r>
                <a:rPr lang="en-US" sz="1800">
                  <a:solidFill>
                    <a:schemeClr val="dk1"/>
                  </a:solidFill>
                  <a:latin typeface="Calibri"/>
                  <a:ea typeface="Calibri"/>
                  <a:cs typeface="Calibri"/>
                  <a:sym typeface="Calibri"/>
                </a:rPr>
                <a:t> will get high marks in the examination.</a:t>
              </a:r>
              <a:endParaRPr/>
            </a:p>
          </p:txBody>
        </p:sp>
        <p:cxnSp>
          <p:nvCxnSpPr>
            <p:cNvPr id="315" name="Google Shape;315;p18"/>
            <p:cNvCxnSpPr/>
            <p:nvPr/>
          </p:nvCxnSpPr>
          <p:spPr>
            <a:xfrm>
              <a:off x="0" y="2768070"/>
              <a:ext cx="6900512"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16" name="Google Shape;316;p18"/>
            <p:cNvSpPr/>
            <p:nvPr/>
          </p:nvSpPr>
          <p:spPr>
            <a:xfrm>
              <a:off x="0" y="2768070"/>
              <a:ext cx="6900512" cy="138403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8"/>
            <p:cNvSpPr txBox="1"/>
            <p:nvPr/>
          </p:nvSpPr>
          <p:spPr>
            <a:xfrm>
              <a:off x="0" y="2768070"/>
              <a:ext cx="6900512" cy="1384035"/>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In the above paragraph, the pronoun “he” is used instead of the noun “John”. If we do not use the pronoun in above paragraph, we will have to use the noun “John” again and again in each sentence. So, </a:t>
              </a:r>
              <a:r>
                <a:rPr b="1" lang="en-US" sz="1800">
                  <a:solidFill>
                    <a:schemeClr val="dk1"/>
                  </a:solidFill>
                  <a:latin typeface="Calibri"/>
                  <a:ea typeface="Calibri"/>
                  <a:cs typeface="Calibri"/>
                  <a:sym typeface="Calibri"/>
                </a:rPr>
                <a:t>the purpose of the pronoun is to avoid the repetition of a noun</a:t>
              </a:r>
              <a:r>
                <a:rPr lang="en-US" sz="1800">
                  <a:solidFill>
                    <a:schemeClr val="dk1"/>
                  </a:solidFill>
                  <a:latin typeface="Calibri"/>
                  <a:ea typeface="Calibri"/>
                  <a:cs typeface="Calibri"/>
                  <a:sym typeface="Calibri"/>
                </a:rPr>
                <a:t>. </a:t>
              </a:r>
              <a:endParaRPr/>
            </a:p>
          </p:txBody>
        </p:sp>
        <p:cxnSp>
          <p:nvCxnSpPr>
            <p:cNvPr id="318" name="Google Shape;318;p18"/>
            <p:cNvCxnSpPr/>
            <p:nvPr/>
          </p:nvCxnSpPr>
          <p:spPr>
            <a:xfrm>
              <a:off x="0" y="4152105"/>
              <a:ext cx="690051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19" name="Google Shape;319;p18"/>
            <p:cNvSpPr/>
            <p:nvPr/>
          </p:nvSpPr>
          <p:spPr>
            <a:xfrm>
              <a:off x="0" y="4152105"/>
              <a:ext cx="6900512" cy="138403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8"/>
            <p:cNvSpPr txBox="1"/>
            <p:nvPr/>
          </p:nvSpPr>
          <p:spPr>
            <a:xfrm>
              <a:off x="0" y="4152105"/>
              <a:ext cx="6900512" cy="1384035"/>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Clr>
                  <a:schemeClr val="dk1"/>
                </a:buClr>
                <a:buSzPts val="1800"/>
                <a:buFont typeface="Calibri"/>
                <a:buNone/>
              </a:pPr>
              <a:r>
                <a:rPr b="1" lang="en-US" sz="1800">
                  <a:solidFill>
                    <a:schemeClr val="dk1"/>
                  </a:solidFill>
                  <a:latin typeface="Calibri"/>
                  <a:ea typeface="Calibri"/>
                  <a:cs typeface="Calibri"/>
                  <a:sym typeface="Calibri"/>
                </a:rPr>
                <a:t>Examples</a:t>
              </a:r>
              <a:r>
                <a:rPr lang="en-US" sz="1800">
                  <a:solidFill>
                    <a:schemeClr val="dk1"/>
                  </a:solidFill>
                  <a:latin typeface="Calibri"/>
                  <a:ea typeface="Calibri"/>
                  <a:cs typeface="Calibri"/>
                  <a:sym typeface="Calibri"/>
                </a:rPr>
                <a:t>. </a:t>
              </a:r>
              <a:r>
                <a:rPr i="1" lang="en-US" sz="1800">
                  <a:solidFill>
                    <a:schemeClr val="dk1"/>
                  </a:solidFill>
                  <a:latin typeface="Calibri"/>
                  <a:ea typeface="Calibri"/>
                  <a:cs typeface="Calibri"/>
                  <a:sym typeface="Calibri"/>
                </a:rPr>
                <a:t>He, she, it, they, you, I, we, who, him, her, them, me, us, whom, his, its, their, your, mine, our, whose, myself, himself, herself, yourself, which, this, that, these, those, </a:t>
              </a:r>
              <a:r>
                <a:rPr lang="en-US" sz="1800">
                  <a:solidFill>
                    <a:schemeClr val="dk1"/>
                  </a:solidFill>
                  <a:latin typeface="Calibri"/>
                  <a:ea typeface="Calibri"/>
                  <a:cs typeface="Calibri"/>
                  <a:sym typeface="Calibri"/>
                </a:rPr>
                <a:t>are the pronouns which are most commonly used in English grammar.</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4" name="Shape 324"/>
        <p:cNvGrpSpPr/>
        <p:nvPr/>
      </p:nvGrpSpPr>
      <p:grpSpPr>
        <a:xfrm>
          <a:off x="0" y="0"/>
          <a:ext cx="0" cy="0"/>
          <a:chOff x="0" y="0"/>
          <a:chExt cx="0" cy="0"/>
        </a:xfrm>
      </p:grpSpPr>
      <p:sp>
        <p:nvSpPr>
          <p:cNvPr id="325" name="Google Shape;325;p1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6" name="Google Shape;326;p19"/>
          <p:cNvSpPr txBox="1"/>
          <p:nvPr>
            <p:ph type="title"/>
          </p:nvPr>
        </p:nvSpPr>
        <p:spPr>
          <a:xfrm>
            <a:off x="635000" y="640823"/>
            <a:ext cx="3418659" cy="558314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Times New Roman"/>
              <a:buNone/>
            </a:pPr>
            <a:r>
              <a:rPr b="1" lang="en-US" sz="5400">
                <a:latin typeface="Times New Roman"/>
                <a:ea typeface="Times New Roman"/>
                <a:cs typeface="Times New Roman"/>
                <a:sym typeface="Times New Roman"/>
              </a:rPr>
              <a:t>Types of Pronouns</a:t>
            </a:r>
            <a:br>
              <a:rPr lang="en-US" sz="5400">
                <a:latin typeface="Calibri"/>
                <a:ea typeface="Calibri"/>
                <a:cs typeface="Calibri"/>
                <a:sym typeface="Calibri"/>
              </a:rPr>
            </a:br>
            <a:endParaRPr sz="5400"/>
          </a:p>
        </p:txBody>
      </p:sp>
      <p:sp>
        <p:nvSpPr>
          <p:cNvPr id="327" name="Google Shape;327;p19"/>
          <p:cNvSpPr/>
          <p:nvPr/>
        </p:nvSpPr>
        <p:spPr>
          <a:xfrm rot="5400000">
            <a:off x="1627450" y="3462719"/>
            <a:ext cx="5410200" cy="18288"/>
          </a:xfrm>
          <a:custGeom>
            <a:rect b="b" l="l" r="r" t="t"/>
            <a:pathLst>
              <a:path extrusionOk="0" fill="none" h="18288" w="541020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extrusionOk="0" h="18288" w="541020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328" name="Google Shape;328;p19"/>
          <p:cNvGrpSpPr/>
          <p:nvPr/>
        </p:nvGrpSpPr>
        <p:grpSpPr>
          <a:xfrm>
            <a:off x="4648018" y="640822"/>
            <a:ext cx="6900512" cy="5536141"/>
            <a:chOff x="0" y="0"/>
            <a:chExt cx="6900512" cy="5536141"/>
          </a:xfrm>
        </p:grpSpPr>
        <p:cxnSp>
          <p:nvCxnSpPr>
            <p:cNvPr id="329" name="Google Shape;329;p19"/>
            <p:cNvCxnSpPr/>
            <p:nvPr/>
          </p:nvCxnSpPr>
          <p:spPr>
            <a:xfrm>
              <a:off x="0" y="0"/>
              <a:ext cx="6900512"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30" name="Google Shape;330;p19"/>
            <p:cNvSpPr/>
            <p:nvPr/>
          </p:nvSpPr>
          <p:spPr>
            <a:xfrm>
              <a:off x="0" y="0"/>
              <a:ext cx="1380102" cy="553614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9"/>
            <p:cNvSpPr txBox="1"/>
            <p:nvPr/>
          </p:nvSpPr>
          <p:spPr>
            <a:xfrm>
              <a:off x="0" y="0"/>
              <a:ext cx="1380102" cy="5536141"/>
            </a:xfrm>
            <a:prstGeom prst="rect">
              <a:avLst/>
            </a:prstGeom>
            <a:noFill/>
            <a:ln>
              <a:noFill/>
            </a:ln>
          </p:spPr>
          <p:txBody>
            <a:bodyPr anchorCtr="0" anchor="t" bIns="64750" lIns="64750" spcFirstLastPara="1" rIns="64750" wrap="square" tIns="64750">
              <a:noAutofit/>
            </a:bodyPr>
            <a:lstStyle/>
            <a:p>
              <a:pPr indent="0" lvl="0" marL="0" marR="0" rtl="0" algn="l">
                <a:lnSpc>
                  <a:spcPct val="90000"/>
                </a:lnSpc>
                <a:spcBef>
                  <a:spcPts val="0"/>
                </a:spcBef>
                <a:spcAft>
                  <a:spcPts val="0"/>
                </a:spcAft>
                <a:buClr>
                  <a:schemeClr val="dk1"/>
                </a:buClr>
                <a:buSzPts val="1700"/>
                <a:buFont typeface="Calibri"/>
                <a:buNone/>
              </a:pPr>
              <a:r>
                <a:rPr lang="en-US" sz="1700">
                  <a:solidFill>
                    <a:schemeClr val="dk1"/>
                  </a:solidFill>
                  <a:latin typeface="Calibri"/>
                  <a:ea typeface="Calibri"/>
                  <a:cs typeface="Calibri"/>
                  <a:sym typeface="Calibri"/>
                </a:rPr>
                <a:t>Pronouns can be divided into following groups:</a:t>
              </a:r>
              <a:endParaRPr/>
            </a:p>
          </p:txBody>
        </p:sp>
        <p:sp>
          <p:nvSpPr>
            <p:cNvPr id="332" name="Google Shape;332;p19"/>
            <p:cNvSpPr/>
            <p:nvPr/>
          </p:nvSpPr>
          <p:spPr>
            <a:xfrm>
              <a:off x="1483610" y="43589"/>
              <a:ext cx="5416901" cy="8717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9"/>
            <p:cNvSpPr txBox="1"/>
            <p:nvPr/>
          </p:nvSpPr>
          <p:spPr>
            <a:xfrm>
              <a:off x="1483610" y="43589"/>
              <a:ext cx="5416901" cy="871780"/>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Personal Pronouns:  e.g. </a:t>
              </a:r>
              <a:r>
                <a:rPr i="1" lang="en-US" sz="2200">
                  <a:solidFill>
                    <a:schemeClr val="dk1"/>
                  </a:solidFill>
                  <a:latin typeface="Calibri"/>
                  <a:ea typeface="Calibri"/>
                  <a:cs typeface="Calibri"/>
                  <a:sym typeface="Calibri"/>
                </a:rPr>
                <a:t>I, you, He, she, it, they, who, me, him, her, them, whom</a:t>
              </a:r>
              <a:endParaRPr sz="2200">
                <a:solidFill>
                  <a:schemeClr val="dk1"/>
                </a:solidFill>
                <a:latin typeface="Calibri"/>
                <a:ea typeface="Calibri"/>
                <a:cs typeface="Calibri"/>
                <a:sym typeface="Calibri"/>
              </a:endParaRPr>
            </a:p>
          </p:txBody>
        </p:sp>
        <p:cxnSp>
          <p:nvCxnSpPr>
            <p:cNvPr id="334" name="Google Shape;334;p19"/>
            <p:cNvCxnSpPr/>
            <p:nvPr/>
          </p:nvCxnSpPr>
          <p:spPr>
            <a:xfrm>
              <a:off x="1380102" y="915369"/>
              <a:ext cx="5520409" cy="0"/>
            </a:xfrm>
            <a:prstGeom prst="straightConnector1">
              <a:avLst/>
            </a:prstGeom>
            <a:solidFill>
              <a:schemeClr val="accent4"/>
            </a:solidFill>
            <a:ln cap="flat" cmpd="sng" w="12700">
              <a:solidFill>
                <a:srgbClr val="FFE2BA"/>
              </a:solidFill>
              <a:prstDash val="solid"/>
              <a:miter lim="800000"/>
              <a:headEnd len="sm" w="sm" type="none"/>
              <a:tailEnd len="sm" w="sm" type="none"/>
            </a:ln>
          </p:spPr>
        </p:cxnSp>
        <p:sp>
          <p:nvSpPr>
            <p:cNvPr id="335" name="Google Shape;335;p19"/>
            <p:cNvSpPr/>
            <p:nvPr/>
          </p:nvSpPr>
          <p:spPr>
            <a:xfrm>
              <a:off x="1483610" y="958958"/>
              <a:ext cx="5416901" cy="8717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9"/>
            <p:cNvSpPr txBox="1"/>
            <p:nvPr/>
          </p:nvSpPr>
          <p:spPr>
            <a:xfrm>
              <a:off x="1483610" y="958958"/>
              <a:ext cx="5416901" cy="871780"/>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Possessive Pronouns: e.g. </a:t>
              </a:r>
              <a:r>
                <a:rPr i="1" lang="en-US" sz="2200">
                  <a:solidFill>
                    <a:schemeClr val="dk1"/>
                  </a:solidFill>
                  <a:latin typeface="Calibri"/>
                  <a:ea typeface="Calibri"/>
                  <a:cs typeface="Calibri"/>
                  <a:sym typeface="Calibri"/>
                </a:rPr>
                <a:t>yours, mine, his, hers, ours, theirs,</a:t>
              </a:r>
              <a:endParaRPr sz="2200">
                <a:solidFill>
                  <a:schemeClr val="dk1"/>
                </a:solidFill>
                <a:latin typeface="Calibri"/>
                <a:ea typeface="Calibri"/>
                <a:cs typeface="Calibri"/>
                <a:sym typeface="Calibri"/>
              </a:endParaRPr>
            </a:p>
          </p:txBody>
        </p:sp>
        <p:cxnSp>
          <p:nvCxnSpPr>
            <p:cNvPr id="337" name="Google Shape;337;p19"/>
            <p:cNvCxnSpPr/>
            <p:nvPr/>
          </p:nvCxnSpPr>
          <p:spPr>
            <a:xfrm>
              <a:off x="1380102" y="1830738"/>
              <a:ext cx="5520409" cy="0"/>
            </a:xfrm>
            <a:prstGeom prst="straightConnector1">
              <a:avLst/>
            </a:prstGeom>
            <a:solidFill>
              <a:schemeClr val="accent4"/>
            </a:solidFill>
            <a:ln cap="flat" cmpd="sng" w="12700">
              <a:solidFill>
                <a:srgbClr val="FFE2BA"/>
              </a:solidFill>
              <a:prstDash val="solid"/>
              <a:miter lim="800000"/>
              <a:headEnd len="sm" w="sm" type="none"/>
              <a:tailEnd len="sm" w="sm" type="none"/>
            </a:ln>
          </p:spPr>
        </p:cxnSp>
        <p:sp>
          <p:nvSpPr>
            <p:cNvPr id="338" name="Google Shape;338;p19"/>
            <p:cNvSpPr/>
            <p:nvPr/>
          </p:nvSpPr>
          <p:spPr>
            <a:xfrm>
              <a:off x="1483610" y="1874327"/>
              <a:ext cx="5416901" cy="8717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19"/>
            <p:cNvSpPr txBox="1"/>
            <p:nvPr/>
          </p:nvSpPr>
          <p:spPr>
            <a:xfrm>
              <a:off x="1483610" y="1874327"/>
              <a:ext cx="5416901" cy="871780"/>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Reflexive Pronouns: e.g. </a:t>
              </a:r>
              <a:r>
                <a:rPr i="1" lang="en-US" sz="2200">
                  <a:solidFill>
                    <a:schemeClr val="dk1"/>
                  </a:solidFill>
                  <a:latin typeface="Calibri"/>
                  <a:ea typeface="Calibri"/>
                  <a:cs typeface="Calibri"/>
                  <a:sym typeface="Calibri"/>
                </a:rPr>
                <a:t>myself, himself, herself, itself, yourself, ourselves, themselves</a:t>
              </a:r>
              <a:endParaRPr sz="2200">
                <a:solidFill>
                  <a:schemeClr val="dk1"/>
                </a:solidFill>
                <a:latin typeface="Calibri"/>
                <a:ea typeface="Calibri"/>
                <a:cs typeface="Calibri"/>
                <a:sym typeface="Calibri"/>
              </a:endParaRPr>
            </a:p>
          </p:txBody>
        </p:sp>
        <p:cxnSp>
          <p:nvCxnSpPr>
            <p:cNvPr id="340" name="Google Shape;340;p19"/>
            <p:cNvCxnSpPr/>
            <p:nvPr/>
          </p:nvCxnSpPr>
          <p:spPr>
            <a:xfrm>
              <a:off x="1380102" y="2746107"/>
              <a:ext cx="5520409" cy="0"/>
            </a:xfrm>
            <a:prstGeom prst="straightConnector1">
              <a:avLst/>
            </a:prstGeom>
            <a:solidFill>
              <a:schemeClr val="accent4"/>
            </a:solidFill>
            <a:ln cap="flat" cmpd="sng" w="12700">
              <a:solidFill>
                <a:srgbClr val="FFE2BA"/>
              </a:solidFill>
              <a:prstDash val="solid"/>
              <a:miter lim="800000"/>
              <a:headEnd len="sm" w="sm" type="none"/>
              <a:tailEnd len="sm" w="sm" type="none"/>
            </a:ln>
          </p:spPr>
        </p:cxnSp>
        <p:sp>
          <p:nvSpPr>
            <p:cNvPr id="341" name="Google Shape;341;p19"/>
            <p:cNvSpPr/>
            <p:nvPr/>
          </p:nvSpPr>
          <p:spPr>
            <a:xfrm>
              <a:off x="1483610" y="2789696"/>
              <a:ext cx="5416901" cy="8717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9"/>
            <p:cNvSpPr txBox="1"/>
            <p:nvPr/>
          </p:nvSpPr>
          <p:spPr>
            <a:xfrm>
              <a:off x="1483610" y="2789696"/>
              <a:ext cx="5416901" cy="871780"/>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Reciprocal Pronoun: e.g. </a:t>
              </a:r>
              <a:r>
                <a:rPr i="1" lang="en-US" sz="2200">
                  <a:solidFill>
                    <a:schemeClr val="dk1"/>
                  </a:solidFill>
                  <a:latin typeface="Calibri"/>
                  <a:ea typeface="Calibri"/>
                  <a:cs typeface="Calibri"/>
                  <a:sym typeface="Calibri"/>
                </a:rPr>
                <a:t>each other, one another</a:t>
              </a:r>
              <a:endParaRPr sz="2200">
                <a:solidFill>
                  <a:schemeClr val="dk1"/>
                </a:solidFill>
                <a:latin typeface="Calibri"/>
                <a:ea typeface="Calibri"/>
                <a:cs typeface="Calibri"/>
                <a:sym typeface="Calibri"/>
              </a:endParaRPr>
            </a:p>
          </p:txBody>
        </p:sp>
        <p:cxnSp>
          <p:nvCxnSpPr>
            <p:cNvPr id="343" name="Google Shape;343;p19"/>
            <p:cNvCxnSpPr/>
            <p:nvPr/>
          </p:nvCxnSpPr>
          <p:spPr>
            <a:xfrm>
              <a:off x="1380102" y="3661476"/>
              <a:ext cx="5520409" cy="0"/>
            </a:xfrm>
            <a:prstGeom prst="straightConnector1">
              <a:avLst/>
            </a:prstGeom>
            <a:solidFill>
              <a:schemeClr val="accent4"/>
            </a:solidFill>
            <a:ln cap="flat" cmpd="sng" w="12700">
              <a:solidFill>
                <a:srgbClr val="FFE2BA"/>
              </a:solidFill>
              <a:prstDash val="solid"/>
              <a:miter lim="800000"/>
              <a:headEnd len="sm" w="sm" type="none"/>
              <a:tailEnd len="sm" w="sm" type="none"/>
            </a:ln>
          </p:spPr>
        </p:cxnSp>
        <p:sp>
          <p:nvSpPr>
            <p:cNvPr id="344" name="Google Shape;344;p19"/>
            <p:cNvSpPr/>
            <p:nvPr/>
          </p:nvSpPr>
          <p:spPr>
            <a:xfrm>
              <a:off x="1483610" y="3705065"/>
              <a:ext cx="5416901" cy="8717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19"/>
            <p:cNvSpPr txBox="1"/>
            <p:nvPr/>
          </p:nvSpPr>
          <p:spPr>
            <a:xfrm>
              <a:off x="1483610" y="3705065"/>
              <a:ext cx="5416901" cy="871780"/>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Relative Pronouns: e.g. </a:t>
              </a:r>
              <a:r>
                <a:rPr i="1" lang="en-US" sz="2200">
                  <a:solidFill>
                    <a:schemeClr val="dk1"/>
                  </a:solidFill>
                  <a:latin typeface="Calibri"/>
                  <a:ea typeface="Calibri"/>
                  <a:cs typeface="Calibri"/>
                  <a:sym typeface="Calibri"/>
                </a:rPr>
                <a:t>who, whom, whose, which, that</a:t>
              </a:r>
              <a:endParaRPr sz="2200">
                <a:solidFill>
                  <a:schemeClr val="dk1"/>
                </a:solidFill>
                <a:latin typeface="Calibri"/>
                <a:ea typeface="Calibri"/>
                <a:cs typeface="Calibri"/>
                <a:sym typeface="Calibri"/>
              </a:endParaRPr>
            </a:p>
          </p:txBody>
        </p:sp>
        <p:cxnSp>
          <p:nvCxnSpPr>
            <p:cNvPr id="346" name="Google Shape;346;p19"/>
            <p:cNvCxnSpPr/>
            <p:nvPr/>
          </p:nvCxnSpPr>
          <p:spPr>
            <a:xfrm>
              <a:off x="1380102" y="4576845"/>
              <a:ext cx="5520409" cy="0"/>
            </a:xfrm>
            <a:prstGeom prst="straightConnector1">
              <a:avLst/>
            </a:prstGeom>
            <a:solidFill>
              <a:schemeClr val="accent4"/>
            </a:solidFill>
            <a:ln cap="flat" cmpd="sng" w="12700">
              <a:solidFill>
                <a:srgbClr val="FFE2BA"/>
              </a:solidFill>
              <a:prstDash val="solid"/>
              <a:miter lim="800000"/>
              <a:headEnd len="sm" w="sm" type="none"/>
              <a:tailEnd len="sm" w="sm" type="none"/>
            </a:ln>
          </p:spPr>
        </p:cxnSp>
        <p:sp>
          <p:nvSpPr>
            <p:cNvPr id="347" name="Google Shape;347;p19"/>
            <p:cNvSpPr/>
            <p:nvPr/>
          </p:nvSpPr>
          <p:spPr>
            <a:xfrm>
              <a:off x="1483610" y="4620434"/>
              <a:ext cx="5416901" cy="8717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9"/>
            <p:cNvSpPr txBox="1"/>
            <p:nvPr/>
          </p:nvSpPr>
          <p:spPr>
            <a:xfrm>
              <a:off x="1483610" y="4620434"/>
              <a:ext cx="5416901" cy="871780"/>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Demonstrative Pronoun: e.g. </a:t>
              </a:r>
              <a:r>
                <a:rPr i="1" lang="en-US" sz="2200">
                  <a:solidFill>
                    <a:schemeClr val="dk1"/>
                  </a:solidFill>
                  <a:latin typeface="Calibri"/>
                  <a:ea typeface="Calibri"/>
                  <a:cs typeface="Calibri"/>
                  <a:sym typeface="Calibri"/>
                </a:rPr>
                <a:t>this, these, that, those</a:t>
              </a:r>
              <a:endParaRPr sz="2200">
                <a:solidFill>
                  <a:schemeClr val="dk1"/>
                </a:solidFill>
                <a:latin typeface="Calibri"/>
                <a:ea typeface="Calibri"/>
                <a:cs typeface="Calibri"/>
                <a:sym typeface="Calibri"/>
              </a:endParaRPr>
            </a:p>
          </p:txBody>
        </p:sp>
        <p:cxnSp>
          <p:nvCxnSpPr>
            <p:cNvPr id="349" name="Google Shape;349;p19"/>
            <p:cNvCxnSpPr/>
            <p:nvPr/>
          </p:nvCxnSpPr>
          <p:spPr>
            <a:xfrm>
              <a:off x="1380102" y="5492214"/>
              <a:ext cx="5520409" cy="0"/>
            </a:xfrm>
            <a:prstGeom prst="straightConnector1">
              <a:avLst/>
            </a:prstGeom>
            <a:solidFill>
              <a:schemeClr val="accent4"/>
            </a:solidFill>
            <a:ln cap="flat" cmpd="sng" w="12700">
              <a:solidFill>
                <a:srgbClr val="FFE2BA"/>
              </a:solidFill>
              <a:prstDash val="solid"/>
              <a:miter lim="800000"/>
              <a:headEnd len="sm" w="sm" type="none"/>
              <a:tailEnd len="sm" w="sm" type="none"/>
            </a:ln>
          </p:spPr>
        </p:cxn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3" name="Shape 353"/>
        <p:cNvGrpSpPr/>
        <p:nvPr/>
      </p:nvGrpSpPr>
      <p:grpSpPr>
        <a:xfrm>
          <a:off x="0" y="0"/>
          <a:ext cx="0" cy="0"/>
          <a:chOff x="0" y="0"/>
          <a:chExt cx="0" cy="0"/>
        </a:xfrm>
      </p:grpSpPr>
      <p:sp>
        <p:nvSpPr>
          <p:cNvPr id="354" name="Google Shape;354;p20"/>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5" name="Google Shape;355;p20"/>
          <p:cNvSpPr txBox="1"/>
          <p:nvPr>
            <p:ph type="title"/>
          </p:nvPr>
        </p:nvSpPr>
        <p:spPr>
          <a:xfrm>
            <a:off x="635000" y="640823"/>
            <a:ext cx="3418659" cy="558314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Types of pronouns ….cont.</a:t>
            </a:r>
            <a:endParaRPr/>
          </a:p>
        </p:txBody>
      </p:sp>
      <p:sp>
        <p:nvSpPr>
          <p:cNvPr id="356" name="Google Shape;356;p20"/>
          <p:cNvSpPr/>
          <p:nvPr/>
        </p:nvSpPr>
        <p:spPr>
          <a:xfrm rot="5400000">
            <a:off x="1627450" y="3462719"/>
            <a:ext cx="5410200" cy="18288"/>
          </a:xfrm>
          <a:custGeom>
            <a:rect b="b" l="l" r="r" t="t"/>
            <a:pathLst>
              <a:path extrusionOk="0" fill="none" h="18288" w="541020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extrusionOk="0" h="18288" w="541020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357" name="Google Shape;357;p20"/>
          <p:cNvGrpSpPr/>
          <p:nvPr/>
        </p:nvGrpSpPr>
        <p:grpSpPr>
          <a:xfrm>
            <a:off x="4648018" y="641497"/>
            <a:ext cx="6900512" cy="5534789"/>
            <a:chOff x="0" y="675"/>
            <a:chExt cx="6900512" cy="5534789"/>
          </a:xfrm>
        </p:grpSpPr>
        <p:cxnSp>
          <p:nvCxnSpPr>
            <p:cNvPr id="358" name="Google Shape;358;p20"/>
            <p:cNvCxnSpPr/>
            <p:nvPr/>
          </p:nvCxnSpPr>
          <p:spPr>
            <a:xfrm>
              <a:off x="0" y="675"/>
              <a:ext cx="6900512"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59" name="Google Shape;359;p20"/>
            <p:cNvSpPr/>
            <p:nvPr/>
          </p:nvSpPr>
          <p:spPr>
            <a:xfrm>
              <a:off x="0" y="675"/>
              <a:ext cx="6900512" cy="110695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0"/>
            <p:cNvSpPr txBox="1"/>
            <p:nvPr/>
          </p:nvSpPr>
          <p:spPr>
            <a:xfrm>
              <a:off x="0" y="675"/>
              <a:ext cx="6900512" cy="1106957"/>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b="1" lang="en-US" sz="2200">
                  <a:solidFill>
                    <a:schemeClr val="dk1"/>
                  </a:solidFill>
                  <a:latin typeface="Calibri"/>
                  <a:ea typeface="Calibri"/>
                  <a:cs typeface="Calibri"/>
                  <a:sym typeface="Calibri"/>
                </a:rPr>
                <a:t>Personal Pronouns</a:t>
              </a:r>
              <a:endParaRPr sz="2200">
                <a:solidFill>
                  <a:schemeClr val="dk1"/>
                </a:solidFill>
                <a:latin typeface="Calibri"/>
                <a:ea typeface="Calibri"/>
                <a:cs typeface="Calibri"/>
                <a:sym typeface="Calibri"/>
              </a:endParaRPr>
            </a:p>
          </p:txBody>
        </p:sp>
        <p:cxnSp>
          <p:nvCxnSpPr>
            <p:cNvPr id="361" name="Google Shape;361;p20"/>
            <p:cNvCxnSpPr/>
            <p:nvPr/>
          </p:nvCxnSpPr>
          <p:spPr>
            <a:xfrm>
              <a:off x="0" y="1107633"/>
              <a:ext cx="6900512"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62" name="Google Shape;362;p20"/>
            <p:cNvSpPr/>
            <p:nvPr/>
          </p:nvSpPr>
          <p:spPr>
            <a:xfrm>
              <a:off x="0" y="1107633"/>
              <a:ext cx="6900512" cy="110695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0"/>
            <p:cNvSpPr txBox="1"/>
            <p:nvPr/>
          </p:nvSpPr>
          <p:spPr>
            <a:xfrm>
              <a:off x="0" y="1107633"/>
              <a:ext cx="6900512" cy="1106957"/>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A Personal pronoun describes a particular person or thing or group.</a:t>
              </a:r>
              <a:endParaRPr/>
            </a:p>
          </p:txBody>
        </p:sp>
        <p:cxnSp>
          <p:nvCxnSpPr>
            <p:cNvPr id="364" name="Google Shape;364;p20"/>
            <p:cNvCxnSpPr/>
            <p:nvPr/>
          </p:nvCxnSpPr>
          <p:spPr>
            <a:xfrm>
              <a:off x="0" y="2214591"/>
              <a:ext cx="6900512"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65" name="Google Shape;365;p20"/>
            <p:cNvSpPr/>
            <p:nvPr/>
          </p:nvSpPr>
          <p:spPr>
            <a:xfrm>
              <a:off x="0" y="2214591"/>
              <a:ext cx="6900512" cy="110695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0"/>
            <p:cNvSpPr txBox="1"/>
            <p:nvPr/>
          </p:nvSpPr>
          <p:spPr>
            <a:xfrm>
              <a:off x="0" y="2214591"/>
              <a:ext cx="6900512" cy="1106957"/>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A Personal pronoun describes the person speaking (I, me, we, us), the person spoken to (you), or the person or thing spoken about (he, she, it, they, him, her, them).</a:t>
              </a:r>
              <a:endParaRPr/>
            </a:p>
          </p:txBody>
        </p:sp>
        <p:cxnSp>
          <p:nvCxnSpPr>
            <p:cNvPr id="367" name="Google Shape;367;p20"/>
            <p:cNvCxnSpPr/>
            <p:nvPr/>
          </p:nvCxnSpPr>
          <p:spPr>
            <a:xfrm>
              <a:off x="0" y="3321549"/>
              <a:ext cx="6900512"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68" name="Google Shape;368;p20"/>
            <p:cNvSpPr/>
            <p:nvPr/>
          </p:nvSpPr>
          <p:spPr>
            <a:xfrm>
              <a:off x="0" y="3321549"/>
              <a:ext cx="6900512" cy="110695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0"/>
            <p:cNvSpPr txBox="1"/>
            <p:nvPr/>
          </p:nvSpPr>
          <p:spPr>
            <a:xfrm>
              <a:off x="0" y="3321549"/>
              <a:ext cx="6900512" cy="1106957"/>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b="1" lang="en-US" sz="2200">
                  <a:solidFill>
                    <a:schemeClr val="dk1"/>
                  </a:solidFill>
                  <a:latin typeface="Calibri"/>
                  <a:ea typeface="Calibri"/>
                  <a:cs typeface="Calibri"/>
                  <a:sym typeface="Calibri"/>
                </a:rPr>
                <a:t>Example:</a:t>
              </a:r>
              <a:r>
                <a:rPr lang="en-US" sz="2200">
                  <a:solidFill>
                    <a:schemeClr val="dk1"/>
                  </a:solidFill>
                  <a:latin typeface="Calibri"/>
                  <a:ea typeface="Calibri"/>
                  <a:cs typeface="Calibri"/>
                  <a:sym typeface="Calibri"/>
                </a:rPr>
                <a:t> </a:t>
              </a:r>
              <a:r>
                <a:rPr lang="en-US" sz="2200" u="sng">
                  <a:solidFill>
                    <a:schemeClr val="dk1"/>
                  </a:solidFill>
                  <a:latin typeface="Calibri"/>
                  <a:ea typeface="Calibri"/>
                  <a:cs typeface="Calibri"/>
                  <a:sym typeface="Calibri"/>
                </a:rPr>
                <a:t>He</a:t>
              </a:r>
              <a:r>
                <a:rPr lang="en-US" sz="2200">
                  <a:solidFill>
                    <a:schemeClr val="dk1"/>
                  </a:solidFill>
                  <a:latin typeface="Calibri"/>
                  <a:ea typeface="Calibri"/>
                  <a:cs typeface="Calibri"/>
                  <a:sym typeface="Calibri"/>
                </a:rPr>
                <a:t> helps the poor.</a:t>
              </a:r>
              <a:endParaRPr/>
            </a:p>
          </p:txBody>
        </p:sp>
        <p:cxnSp>
          <p:nvCxnSpPr>
            <p:cNvPr id="370" name="Google Shape;370;p20"/>
            <p:cNvCxnSpPr/>
            <p:nvPr/>
          </p:nvCxnSpPr>
          <p:spPr>
            <a:xfrm>
              <a:off x="0" y="4428507"/>
              <a:ext cx="6900512"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71" name="Google Shape;371;p20"/>
            <p:cNvSpPr/>
            <p:nvPr/>
          </p:nvSpPr>
          <p:spPr>
            <a:xfrm>
              <a:off x="0" y="4428507"/>
              <a:ext cx="6900512" cy="110695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0"/>
            <p:cNvSpPr txBox="1"/>
            <p:nvPr/>
          </p:nvSpPr>
          <p:spPr>
            <a:xfrm>
              <a:off x="0" y="4428507"/>
              <a:ext cx="6900512" cy="1106957"/>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The pronoun “he” in the above sentence describes a person who helps the poor.</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6" name="Shape 376"/>
        <p:cNvGrpSpPr/>
        <p:nvPr/>
      </p:nvGrpSpPr>
      <p:grpSpPr>
        <a:xfrm>
          <a:off x="0" y="0"/>
          <a:ext cx="0" cy="0"/>
          <a:chOff x="0" y="0"/>
          <a:chExt cx="0" cy="0"/>
        </a:xfrm>
      </p:grpSpPr>
      <p:sp>
        <p:nvSpPr>
          <p:cNvPr id="377" name="Google Shape;377;p21"/>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8" name="Google Shape;378;p21"/>
          <p:cNvSpPr txBox="1"/>
          <p:nvPr>
            <p:ph type="title"/>
          </p:nvPr>
        </p:nvSpPr>
        <p:spPr>
          <a:xfrm>
            <a:off x="1113810" y="2960716"/>
            <a:ext cx="4036334" cy="23876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solidFill>
                  <a:schemeClr val="dk1"/>
                </a:solidFill>
                <a:latin typeface="Calibri"/>
                <a:ea typeface="Calibri"/>
                <a:cs typeface="Calibri"/>
                <a:sym typeface="Calibri"/>
              </a:rPr>
              <a:t>Types of pronouns …..cont.</a:t>
            </a:r>
            <a:endParaRPr/>
          </a:p>
        </p:txBody>
      </p:sp>
      <p:sp>
        <p:nvSpPr>
          <p:cNvPr id="379" name="Google Shape;379;p21"/>
          <p:cNvSpPr/>
          <p:nvPr/>
        </p:nvSpPr>
        <p:spPr>
          <a:xfrm>
            <a:off x="1113809" y="953037"/>
            <a:ext cx="4036333" cy="1709849"/>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Calibri"/>
                <a:ea typeface="Calibri"/>
                <a:cs typeface="Calibri"/>
                <a:sym typeface="Calibri"/>
              </a:rPr>
              <a:t>Use of Personal Pronouns</a:t>
            </a:r>
            <a:endParaRPr b="0" i="0" sz="2000" u="none" cap="none" strike="noStrike">
              <a:solidFill>
                <a:schemeClr val="dk1"/>
              </a:solidFill>
              <a:latin typeface="Calibri"/>
              <a:ea typeface="Calibri"/>
              <a:cs typeface="Calibri"/>
              <a:sym typeface="Calibri"/>
            </a:endParaRPr>
          </a:p>
        </p:txBody>
      </p:sp>
      <p:grpSp>
        <p:nvGrpSpPr>
          <p:cNvPr id="380" name="Google Shape;380;p21"/>
          <p:cNvGrpSpPr/>
          <p:nvPr/>
        </p:nvGrpSpPr>
        <p:grpSpPr>
          <a:xfrm>
            <a:off x="0" y="2984992"/>
            <a:ext cx="731521" cy="673460"/>
            <a:chOff x="3940602" y="308034"/>
            <a:chExt cx="2116791" cy="3428999"/>
          </a:xfrm>
        </p:grpSpPr>
        <p:sp>
          <p:nvSpPr>
            <p:cNvPr id="381" name="Google Shape;381;p21"/>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2" name="Google Shape;382;p21"/>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3" name="Google Shape;383;p21"/>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384" name="Google Shape;384;p21"/>
          <p:cNvSpPr/>
          <p:nvPr/>
        </p:nvSpPr>
        <p:spPr>
          <a:xfrm flipH="1">
            <a:off x="10697670" y="0"/>
            <a:ext cx="1494330" cy="6858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5" name="Google Shape;385;p21"/>
          <p:cNvSpPr/>
          <p:nvPr/>
        </p:nvSpPr>
        <p:spPr>
          <a:xfrm>
            <a:off x="5685810" y="391886"/>
            <a:ext cx="6009366" cy="6017078"/>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aphicFrame>
        <p:nvGraphicFramePr>
          <p:cNvPr id="386" name="Google Shape;386;p21"/>
          <p:cNvGraphicFramePr/>
          <p:nvPr/>
        </p:nvGraphicFramePr>
        <p:xfrm>
          <a:off x="5922492" y="1376089"/>
          <a:ext cx="3000000" cy="3000000"/>
        </p:xfrm>
        <a:graphic>
          <a:graphicData uri="http://schemas.openxmlformats.org/drawingml/2006/table">
            <a:tbl>
              <a:tblPr bandRow="1" firstCol="1" firstRow="1">
                <a:noFill/>
                <a:tableStyleId>{E0D96282-F2F2-451B-B191-0B67752E5005}</a:tableStyleId>
              </a:tblPr>
              <a:tblGrid>
                <a:gridCol w="1241850"/>
                <a:gridCol w="1458325"/>
                <a:gridCol w="1385150"/>
                <a:gridCol w="1450700"/>
              </a:tblGrid>
              <a:tr h="505875">
                <a:tc rowSpan="2">
                  <a:txBody>
                    <a:bodyPr/>
                    <a:lstStyle/>
                    <a:p>
                      <a:pPr indent="0" lvl="0" marL="0" marR="0" rtl="0" algn="l">
                        <a:lnSpc>
                          <a:spcPct val="110000"/>
                        </a:lnSpc>
                        <a:spcBef>
                          <a:spcPts val="0"/>
                        </a:spcBef>
                        <a:spcAft>
                          <a:spcPts val="0"/>
                        </a:spcAft>
                        <a:buNone/>
                      </a:pPr>
                      <a:r>
                        <a:rPr b="1" lang="en-US" sz="1500">
                          <a:solidFill>
                            <a:srgbClr val="FFFFFF"/>
                          </a:solidFill>
                        </a:rPr>
                        <a:t>Number</a:t>
                      </a:r>
                      <a:endParaRPr b="1" sz="1500">
                        <a:solidFill>
                          <a:srgbClr val="FFFFFF"/>
                        </a:solidFill>
                        <a:latin typeface="Calibri"/>
                        <a:ea typeface="Calibri"/>
                        <a:cs typeface="Calibri"/>
                        <a:sym typeface="Calibri"/>
                      </a:endParaRPr>
                    </a:p>
                  </a:txBody>
                  <a:tcPr marT="131725" marB="131725" marR="131725" marL="219525" anchor="ctr">
                    <a:lnL cap="flat" cmpd="sng" w="9525">
                      <a:solidFill>
                        <a:srgbClr val="000000">
                          <a:alpha val="0"/>
                        </a:srgbClr>
                      </a:solidFill>
                      <a:prstDash val="solid"/>
                      <a:round/>
                      <a:headEnd len="sm" w="sm" type="none"/>
                      <a:tailEnd len="sm" w="sm" type="none"/>
                    </a:lnL>
                    <a:lnR cap="flat" cmpd="sng" w="3810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38100">
                      <a:solidFill>
                        <a:srgbClr val="FFFFFF"/>
                      </a:solidFill>
                      <a:prstDash val="solid"/>
                      <a:round/>
                      <a:headEnd len="sm" w="sm" type="none"/>
                      <a:tailEnd len="sm" w="sm" type="none"/>
                    </a:lnB>
                    <a:solidFill>
                      <a:srgbClr val="636B68">
                        <a:alpha val="69803"/>
                      </a:srgbClr>
                    </a:solidFill>
                  </a:tcPr>
                </a:tc>
                <a:tc rowSpan="2">
                  <a:txBody>
                    <a:bodyPr/>
                    <a:lstStyle/>
                    <a:p>
                      <a:pPr indent="0" lvl="0" marL="0" marR="0" rtl="0" algn="l">
                        <a:lnSpc>
                          <a:spcPct val="110000"/>
                        </a:lnSpc>
                        <a:spcBef>
                          <a:spcPts val="0"/>
                        </a:spcBef>
                        <a:spcAft>
                          <a:spcPts val="0"/>
                        </a:spcAft>
                        <a:buNone/>
                      </a:pPr>
                      <a:r>
                        <a:rPr b="1" lang="en-US" sz="1500">
                          <a:solidFill>
                            <a:srgbClr val="FFFFFF"/>
                          </a:solidFill>
                        </a:rPr>
                        <a:t>Person</a:t>
                      </a:r>
                      <a:endParaRPr b="1" sz="1500">
                        <a:solidFill>
                          <a:srgbClr val="FFFFFF"/>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38100">
                      <a:solidFill>
                        <a:srgbClr val="FFFFFF"/>
                      </a:solidFill>
                      <a:prstDash val="solid"/>
                      <a:round/>
                      <a:headEnd len="sm" w="sm" type="none"/>
                      <a:tailEnd len="sm" w="sm" type="none"/>
                    </a:lnB>
                    <a:solidFill>
                      <a:srgbClr val="636B68">
                        <a:alpha val="69803"/>
                      </a:srgbClr>
                    </a:solidFill>
                  </a:tcPr>
                </a:tc>
                <a:tc gridSpan="2">
                  <a:txBody>
                    <a:bodyPr/>
                    <a:lstStyle/>
                    <a:p>
                      <a:pPr indent="0" lvl="0" marL="0" marR="0" rtl="0" algn="l">
                        <a:lnSpc>
                          <a:spcPct val="110000"/>
                        </a:lnSpc>
                        <a:spcBef>
                          <a:spcPts val="0"/>
                        </a:spcBef>
                        <a:spcAft>
                          <a:spcPts val="0"/>
                        </a:spcAft>
                        <a:buNone/>
                      </a:pPr>
                      <a:r>
                        <a:rPr b="1" lang="en-US" sz="1500">
                          <a:solidFill>
                            <a:srgbClr val="FFFFFF"/>
                          </a:solidFill>
                        </a:rPr>
                        <a:t>Personal Pronoun</a:t>
                      </a:r>
                      <a:endParaRPr b="1" sz="1500">
                        <a:solidFill>
                          <a:srgbClr val="FFFFFF"/>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38100">
                      <a:solidFill>
                        <a:srgbClr val="FFFFFF"/>
                      </a:solidFill>
                      <a:prstDash val="solid"/>
                      <a:round/>
                      <a:headEnd len="sm" w="sm" type="none"/>
                      <a:tailEnd len="sm" w="sm" type="none"/>
                    </a:lnB>
                    <a:solidFill>
                      <a:srgbClr val="636B68">
                        <a:alpha val="69803"/>
                      </a:srgbClr>
                    </a:solidFill>
                  </a:tcPr>
                </a:tc>
                <a:tc hMerge="1"/>
              </a:tr>
              <a:tr h="505875">
                <a:tc vMerge="1"/>
                <a:tc vMerge="1"/>
                <a:tc>
                  <a:txBody>
                    <a:bodyPr/>
                    <a:lstStyle/>
                    <a:p>
                      <a:pPr indent="0" lvl="0" marL="0" marR="0" rtl="0" algn="l">
                        <a:lnSpc>
                          <a:spcPct val="110000"/>
                        </a:lnSpc>
                        <a:spcBef>
                          <a:spcPts val="0"/>
                        </a:spcBef>
                        <a:spcAft>
                          <a:spcPts val="0"/>
                        </a:spcAft>
                        <a:buNone/>
                      </a:pPr>
                      <a:r>
                        <a:rPr lang="en-US" sz="1500">
                          <a:solidFill>
                            <a:srgbClr val="262626"/>
                          </a:solidFill>
                        </a:rPr>
                        <a:t>Subject</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14901"/>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Object</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14901"/>
                      </a:srgbClr>
                    </a:solidFill>
                  </a:tcPr>
                </a:tc>
              </a:tr>
              <a:tr h="505875">
                <a:tc rowSpan="3">
                  <a:txBody>
                    <a:bodyPr/>
                    <a:lstStyle/>
                    <a:p>
                      <a:pPr indent="0" lvl="0" marL="0" marR="0" rtl="0" algn="l">
                        <a:lnSpc>
                          <a:spcPct val="110000"/>
                        </a:lnSpc>
                        <a:spcBef>
                          <a:spcPts val="0"/>
                        </a:spcBef>
                        <a:spcAft>
                          <a:spcPts val="0"/>
                        </a:spcAft>
                        <a:buNone/>
                      </a:pPr>
                      <a:r>
                        <a:rPr b="1" lang="en-US" sz="1500">
                          <a:solidFill>
                            <a:srgbClr val="FFFFFF"/>
                          </a:solidFill>
                        </a:rPr>
                        <a:t>Singular</a:t>
                      </a:r>
                      <a:endParaRPr b="1" sz="1500">
                        <a:solidFill>
                          <a:srgbClr val="FFFFFF"/>
                        </a:solidFill>
                        <a:latin typeface="Calibri"/>
                        <a:ea typeface="Calibri"/>
                        <a:cs typeface="Calibri"/>
                        <a:sym typeface="Calibri"/>
                      </a:endParaRPr>
                    </a:p>
                  </a:txBody>
                  <a:tcPr marT="131725" marB="131725" marR="131725" marL="219525" anchor="ctr">
                    <a:lnL cap="flat" cmpd="sng" w="9525">
                      <a:solidFill>
                        <a:srgbClr val="000000">
                          <a:alpha val="0"/>
                        </a:srgbClr>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636B68">
                        <a:alpha val="69803"/>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1st Person</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29803"/>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I</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29803"/>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Me</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29803"/>
                      </a:srgbClr>
                    </a:solidFill>
                  </a:tcPr>
                </a:tc>
              </a:tr>
              <a:tr h="505875">
                <a:tc vMerge="1"/>
                <a:tc>
                  <a:txBody>
                    <a:bodyPr/>
                    <a:lstStyle/>
                    <a:p>
                      <a:pPr indent="0" lvl="0" marL="0" marR="0" rtl="0" algn="l">
                        <a:lnSpc>
                          <a:spcPct val="110000"/>
                        </a:lnSpc>
                        <a:spcBef>
                          <a:spcPts val="0"/>
                        </a:spcBef>
                        <a:spcAft>
                          <a:spcPts val="0"/>
                        </a:spcAft>
                        <a:buNone/>
                      </a:pPr>
                      <a:r>
                        <a:rPr lang="en-US" sz="1500">
                          <a:solidFill>
                            <a:srgbClr val="262626"/>
                          </a:solidFill>
                        </a:rPr>
                        <a:t>2nd Person</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14901"/>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You</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14901"/>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You</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14901"/>
                      </a:srgbClr>
                    </a:solidFill>
                  </a:tcPr>
                </a:tc>
              </a:tr>
              <a:tr h="505875">
                <a:tc vMerge="1"/>
                <a:tc>
                  <a:txBody>
                    <a:bodyPr/>
                    <a:lstStyle/>
                    <a:p>
                      <a:pPr indent="0" lvl="0" marL="0" marR="0" rtl="0" algn="l">
                        <a:lnSpc>
                          <a:spcPct val="110000"/>
                        </a:lnSpc>
                        <a:spcBef>
                          <a:spcPts val="0"/>
                        </a:spcBef>
                        <a:spcAft>
                          <a:spcPts val="0"/>
                        </a:spcAft>
                        <a:buNone/>
                      </a:pPr>
                      <a:r>
                        <a:rPr lang="en-US" sz="1500">
                          <a:solidFill>
                            <a:srgbClr val="262626"/>
                          </a:solidFill>
                        </a:rPr>
                        <a:t>3rd Person</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29803"/>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He, She, It</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29803"/>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Him, Her, It</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29803"/>
                      </a:srgbClr>
                    </a:solidFill>
                  </a:tcPr>
                </a:tc>
              </a:tr>
              <a:tr h="505875">
                <a:tc rowSpan="3">
                  <a:txBody>
                    <a:bodyPr/>
                    <a:lstStyle/>
                    <a:p>
                      <a:pPr indent="0" lvl="0" marL="0" marR="0" rtl="0" algn="l">
                        <a:lnSpc>
                          <a:spcPct val="110000"/>
                        </a:lnSpc>
                        <a:spcBef>
                          <a:spcPts val="0"/>
                        </a:spcBef>
                        <a:spcAft>
                          <a:spcPts val="0"/>
                        </a:spcAft>
                        <a:buNone/>
                      </a:pPr>
                      <a:r>
                        <a:rPr b="1" lang="en-US" sz="1500">
                          <a:solidFill>
                            <a:srgbClr val="FFFFFF"/>
                          </a:solidFill>
                        </a:rPr>
                        <a:t>Plural</a:t>
                      </a:r>
                      <a:endParaRPr b="1" sz="1500">
                        <a:solidFill>
                          <a:srgbClr val="FFFFFF"/>
                        </a:solidFill>
                        <a:latin typeface="Calibri"/>
                        <a:ea typeface="Calibri"/>
                        <a:cs typeface="Calibri"/>
                        <a:sym typeface="Calibri"/>
                      </a:endParaRPr>
                    </a:p>
                  </a:txBody>
                  <a:tcPr marT="131725" marB="131725" marR="131725" marL="219525" anchor="ctr">
                    <a:lnL cap="flat" cmpd="sng" w="9525">
                      <a:solidFill>
                        <a:srgbClr val="000000">
                          <a:alpha val="0"/>
                        </a:srgbClr>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636B68">
                        <a:alpha val="69803"/>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1st Person</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14901"/>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We</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14901"/>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Us</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14901"/>
                      </a:srgbClr>
                    </a:solidFill>
                  </a:tcPr>
                </a:tc>
              </a:tr>
              <a:tr h="505875">
                <a:tc vMerge="1"/>
                <a:tc>
                  <a:txBody>
                    <a:bodyPr/>
                    <a:lstStyle/>
                    <a:p>
                      <a:pPr indent="0" lvl="0" marL="0" marR="0" rtl="0" algn="l">
                        <a:lnSpc>
                          <a:spcPct val="110000"/>
                        </a:lnSpc>
                        <a:spcBef>
                          <a:spcPts val="0"/>
                        </a:spcBef>
                        <a:spcAft>
                          <a:spcPts val="0"/>
                        </a:spcAft>
                        <a:buNone/>
                      </a:pPr>
                      <a:r>
                        <a:rPr lang="en-US" sz="1500">
                          <a:solidFill>
                            <a:srgbClr val="262626"/>
                          </a:solidFill>
                        </a:rPr>
                        <a:t>2nd Person</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29803"/>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You</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29803"/>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You</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381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878E8B">
                        <a:alpha val="29803"/>
                      </a:srgbClr>
                    </a:solidFill>
                  </a:tcPr>
                </a:tc>
              </a:tr>
              <a:tr h="505875">
                <a:tc vMerge="1"/>
                <a:tc>
                  <a:txBody>
                    <a:bodyPr/>
                    <a:lstStyle/>
                    <a:p>
                      <a:pPr indent="0" lvl="0" marL="0" marR="0" rtl="0" algn="l">
                        <a:lnSpc>
                          <a:spcPct val="110000"/>
                        </a:lnSpc>
                        <a:spcBef>
                          <a:spcPts val="0"/>
                        </a:spcBef>
                        <a:spcAft>
                          <a:spcPts val="0"/>
                        </a:spcAft>
                        <a:buNone/>
                      </a:pPr>
                      <a:r>
                        <a:rPr lang="en-US" sz="1500">
                          <a:solidFill>
                            <a:srgbClr val="262626"/>
                          </a:solidFill>
                        </a:rPr>
                        <a:t>3rd Person</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878E8B">
                        <a:alpha val="14901"/>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They</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381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878E8B">
                        <a:alpha val="14901"/>
                      </a:srgbClr>
                    </a:solidFill>
                  </a:tcPr>
                </a:tc>
                <a:tc>
                  <a:txBody>
                    <a:bodyPr/>
                    <a:lstStyle/>
                    <a:p>
                      <a:pPr indent="0" lvl="0" marL="0" marR="0" rtl="0" algn="l">
                        <a:lnSpc>
                          <a:spcPct val="110000"/>
                        </a:lnSpc>
                        <a:spcBef>
                          <a:spcPts val="0"/>
                        </a:spcBef>
                        <a:spcAft>
                          <a:spcPts val="0"/>
                        </a:spcAft>
                        <a:buNone/>
                      </a:pPr>
                      <a:r>
                        <a:rPr lang="en-US" sz="1500">
                          <a:solidFill>
                            <a:srgbClr val="262626"/>
                          </a:solidFill>
                        </a:rPr>
                        <a:t>Them</a:t>
                      </a:r>
                      <a:endParaRPr sz="1500">
                        <a:solidFill>
                          <a:srgbClr val="262626"/>
                        </a:solidFill>
                        <a:latin typeface="Calibri"/>
                        <a:ea typeface="Calibri"/>
                        <a:cs typeface="Calibri"/>
                        <a:sym typeface="Calibri"/>
                      </a:endParaRPr>
                    </a:p>
                  </a:txBody>
                  <a:tcPr marT="131725" marB="131725" marR="131725" marL="219525" anchor="ctr">
                    <a:lnL cap="flat" cmpd="sng" w="3810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3810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878E8B">
                        <a:alpha val="14901"/>
                      </a:srgbClr>
                    </a:solidFill>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0" name="Shape 390"/>
        <p:cNvGrpSpPr/>
        <p:nvPr/>
      </p:nvGrpSpPr>
      <p:grpSpPr>
        <a:xfrm>
          <a:off x="0" y="0"/>
          <a:ext cx="0" cy="0"/>
          <a:chOff x="0" y="0"/>
          <a:chExt cx="0" cy="0"/>
        </a:xfrm>
      </p:grpSpPr>
      <p:sp>
        <p:nvSpPr>
          <p:cNvPr id="391" name="Google Shape;391;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2" name="Google Shape;392;p22"/>
          <p:cNvSpPr/>
          <p:nvPr/>
        </p:nvSpPr>
        <p:spPr>
          <a:xfrm>
            <a:off x="321732" y="321733"/>
            <a:ext cx="11546828" cy="6214534"/>
          </a:xfrm>
          <a:custGeom>
            <a:rect b="b" l="l" r="r" t="t"/>
            <a:pathLst>
              <a:path extrusionOk="0" h="6214534" w="11546828">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3" name="Google Shape;393;p22"/>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4" name="Google Shape;394;p22"/>
          <p:cNvSpPr/>
          <p:nvPr/>
        </p:nvSpPr>
        <p:spPr>
          <a:xfrm>
            <a:off x="641774" y="623275"/>
            <a:ext cx="10905053" cy="5607882"/>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5" name="Google Shape;395;p22"/>
          <p:cNvSpPr txBox="1"/>
          <p:nvPr>
            <p:ph type="title"/>
          </p:nvPr>
        </p:nvSpPr>
        <p:spPr>
          <a:xfrm>
            <a:off x="1006900" y="1188637"/>
            <a:ext cx="3141430"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5600"/>
              <a:buFont typeface="Calibri"/>
              <a:buNone/>
            </a:pPr>
            <a:r>
              <a:rPr lang="en-US" sz="5600"/>
              <a:t>Types of pronouns …..cont.</a:t>
            </a:r>
            <a:endParaRPr/>
          </a:p>
        </p:txBody>
      </p:sp>
      <p:cxnSp>
        <p:nvCxnSpPr>
          <p:cNvPr id="396" name="Google Shape;396;p22"/>
          <p:cNvCxnSpPr/>
          <p:nvPr/>
        </p:nvCxnSpPr>
        <p:spPr>
          <a:xfrm>
            <a:off x="4654296" y="1852863"/>
            <a:ext cx="0" cy="3236495"/>
          </a:xfrm>
          <a:prstGeom prst="straightConnector1">
            <a:avLst/>
          </a:prstGeom>
          <a:noFill/>
          <a:ln cap="sq" cmpd="sng" w="19050">
            <a:solidFill>
              <a:srgbClr val="3F3F3F"/>
            </a:solidFill>
            <a:prstDash val="solid"/>
            <a:miter lim="800000"/>
            <a:headEnd len="sm" w="sm" type="none"/>
            <a:tailEnd len="sm" w="sm" type="none"/>
          </a:ln>
        </p:spPr>
      </p:cxnSp>
      <p:sp>
        <p:nvSpPr>
          <p:cNvPr id="397" name="Google Shape;397;p22"/>
          <p:cNvSpPr txBox="1"/>
          <p:nvPr>
            <p:ph idx="1" type="body"/>
          </p:nvPr>
        </p:nvSpPr>
        <p:spPr>
          <a:xfrm>
            <a:off x="5138928" y="1338729"/>
            <a:ext cx="4795584" cy="4180542"/>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b="1" lang="en-US" sz="2400">
                <a:latin typeface="Times New Roman"/>
                <a:ea typeface="Times New Roman"/>
                <a:cs typeface="Times New Roman"/>
                <a:sym typeface="Times New Roman"/>
              </a:rPr>
              <a:t>Examples:</a:t>
            </a:r>
            <a:br>
              <a:rPr b="1"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She </a:t>
            </a:r>
            <a:r>
              <a:rPr lang="en-US" sz="2400">
                <a:latin typeface="Times New Roman"/>
                <a:ea typeface="Times New Roman"/>
                <a:cs typeface="Times New Roman"/>
                <a:sym typeface="Times New Roman"/>
              </a:rPr>
              <a:t>is intelligent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They</a:t>
            </a:r>
            <a:r>
              <a:rPr lang="en-US" sz="2400">
                <a:latin typeface="Times New Roman"/>
                <a:ea typeface="Times New Roman"/>
                <a:cs typeface="Times New Roman"/>
                <a:sym typeface="Times New Roman"/>
              </a:rPr>
              <a:t> are playing chess.</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He </a:t>
            </a:r>
            <a:r>
              <a:rPr lang="en-US" sz="2400">
                <a:latin typeface="Times New Roman"/>
                <a:ea typeface="Times New Roman"/>
                <a:cs typeface="Times New Roman"/>
                <a:sym typeface="Times New Roman"/>
              </a:rPr>
              <a:t>sent </a:t>
            </a:r>
            <a:r>
              <a:rPr lang="en-US" sz="2400" u="sng">
                <a:latin typeface="Times New Roman"/>
                <a:ea typeface="Times New Roman"/>
                <a:cs typeface="Times New Roman"/>
                <a:sym typeface="Times New Roman"/>
              </a:rPr>
              <a:t>me</a:t>
            </a:r>
            <a:r>
              <a:rPr lang="en-US" sz="2400">
                <a:latin typeface="Times New Roman"/>
                <a:ea typeface="Times New Roman"/>
                <a:cs typeface="Times New Roman"/>
                <a:sym typeface="Times New Roman"/>
              </a:rPr>
              <a:t> a letter.</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It</a:t>
            </a:r>
            <a:r>
              <a:rPr lang="en-US" sz="2400">
                <a:latin typeface="Times New Roman"/>
                <a:ea typeface="Times New Roman"/>
                <a:cs typeface="Times New Roman"/>
                <a:sym typeface="Times New Roman"/>
              </a:rPr>
              <a:t> is raining.</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We</a:t>
            </a:r>
            <a:r>
              <a:rPr lang="en-US" sz="2400">
                <a:latin typeface="Times New Roman"/>
                <a:ea typeface="Times New Roman"/>
                <a:cs typeface="Times New Roman"/>
                <a:sym typeface="Times New Roman"/>
              </a:rPr>
              <a:t> love our country.</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The teacher appreciated </a:t>
            </a:r>
            <a:r>
              <a:rPr lang="en-US" sz="2400" u="sng">
                <a:latin typeface="Times New Roman"/>
                <a:ea typeface="Times New Roman"/>
                <a:cs typeface="Times New Roman"/>
                <a:sym typeface="Times New Roman"/>
              </a:rPr>
              <a:t>them</a:t>
            </a:r>
            <a:r>
              <a:rPr lang="en-US" sz="2400">
                <a:latin typeface="Times New Roman"/>
                <a:ea typeface="Times New Roman"/>
                <a:cs typeface="Times New Roman"/>
                <a:sym typeface="Times New Roman"/>
              </a:rPr>
              <a: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I </a:t>
            </a:r>
            <a:r>
              <a:rPr lang="en-US" sz="2400">
                <a:latin typeface="Times New Roman"/>
                <a:ea typeface="Times New Roman"/>
                <a:cs typeface="Times New Roman"/>
                <a:sym typeface="Times New Roman"/>
              </a:rPr>
              <a:t>met </a:t>
            </a:r>
            <a:r>
              <a:rPr lang="en-US" sz="2400" u="sng">
                <a:latin typeface="Times New Roman"/>
                <a:ea typeface="Times New Roman"/>
                <a:cs typeface="Times New Roman"/>
                <a:sym typeface="Times New Roman"/>
              </a:rPr>
              <a:t>him</a:t>
            </a:r>
            <a:r>
              <a:rPr lang="en-US" sz="2400">
                <a:latin typeface="Times New Roman"/>
                <a:ea typeface="Times New Roman"/>
                <a:cs typeface="Times New Roman"/>
                <a:sym typeface="Times New Roman"/>
              </a:rPr>
              <a:t> yesterday.</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He</a:t>
            </a:r>
            <a:r>
              <a:rPr lang="en-US" sz="2400">
                <a:latin typeface="Times New Roman"/>
                <a:ea typeface="Times New Roman"/>
                <a:cs typeface="Times New Roman"/>
                <a:sym typeface="Times New Roman"/>
              </a:rPr>
              <a:t> gave</a:t>
            </a:r>
            <a:r>
              <a:rPr lang="en-US" sz="2400" u="sng">
                <a:latin typeface="Times New Roman"/>
                <a:ea typeface="Times New Roman"/>
                <a:cs typeface="Times New Roman"/>
                <a:sym typeface="Times New Roman"/>
              </a:rPr>
              <a:t> her</a:t>
            </a:r>
            <a:r>
              <a:rPr lang="en-US" sz="2400">
                <a:latin typeface="Times New Roman"/>
                <a:ea typeface="Times New Roman"/>
                <a:cs typeface="Times New Roman"/>
                <a:sym typeface="Times New Roman"/>
              </a:rPr>
              <a:t> a gift.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Did </a:t>
            </a:r>
            <a:r>
              <a:rPr lang="en-US" sz="2400" u="sng">
                <a:latin typeface="Times New Roman"/>
                <a:ea typeface="Times New Roman"/>
                <a:cs typeface="Times New Roman"/>
                <a:sym typeface="Times New Roman"/>
              </a:rPr>
              <a:t>you</a:t>
            </a:r>
            <a:r>
              <a:rPr lang="en-US" sz="2400">
                <a:latin typeface="Times New Roman"/>
                <a:ea typeface="Times New Roman"/>
                <a:cs typeface="Times New Roman"/>
                <a:sym typeface="Times New Roman"/>
              </a:rPr>
              <a:t> go to home?</a:t>
            </a:r>
            <a:endParaRPr sz="2400">
              <a:latin typeface="Calibri"/>
              <a:ea typeface="Calibri"/>
              <a:cs typeface="Calibri"/>
              <a:sym typeface="Calibri"/>
            </a:endParaRPr>
          </a:p>
          <a:p>
            <a:pPr indent="-76200" lvl="0" marL="228600" rtl="0" algn="l">
              <a:lnSpc>
                <a:spcPct val="90000"/>
              </a:lnSpc>
              <a:spcBef>
                <a:spcPts val="1000"/>
              </a:spcBef>
              <a:spcAft>
                <a:spcPts val="0"/>
              </a:spcAft>
              <a:buClr>
                <a:schemeClr val="dk1"/>
              </a:buClr>
              <a:buSzPts val="2400"/>
              <a:buNone/>
            </a:pPr>
            <a:r>
              <a:t/>
            </a:r>
            <a:endParaRPr sz="24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1" name="Shape 401"/>
        <p:cNvGrpSpPr/>
        <p:nvPr/>
      </p:nvGrpSpPr>
      <p:grpSpPr>
        <a:xfrm>
          <a:off x="0" y="0"/>
          <a:ext cx="0" cy="0"/>
          <a:chOff x="0" y="0"/>
          <a:chExt cx="0" cy="0"/>
        </a:xfrm>
      </p:grpSpPr>
      <p:sp>
        <p:nvSpPr>
          <p:cNvPr id="402" name="Google Shape;402;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3" name="Google Shape;403;p23"/>
          <p:cNvSpPr/>
          <p:nvPr/>
        </p:nvSpPr>
        <p:spPr>
          <a:xfrm>
            <a:off x="321732" y="321733"/>
            <a:ext cx="11546828" cy="6214534"/>
          </a:xfrm>
          <a:custGeom>
            <a:rect b="b" l="l" r="r" t="t"/>
            <a:pathLst>
              <a:path extrusionOk="0" h="6214534" w="11546828">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4" name="Google Shape;404;p23"/>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5" name="Google Shape;405;p23"/>
          <p:cNvSpPr/>
          <p:nvPr/>
        </p:nvSpPr>
        <p:spPr>
          <a:xfrm>
            <a:off x="641774" y="623275"/>
            <a:ext cx="10905053" cy="5607882"/>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6" name="Google Shape;406;p23"/>
          <p:cNvSpPr txBox="1"/>
          <p:nvPr>
            <p:ph type="title"/>
          </p:nvPr>
        </p:nvSpPr>
        <p:spPr>
          <a:xfrm>
            <a:off x="1006900" y="1188637"/>
            <a:ext cx="3141430"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5600"/>
              <a:buFont typeface="Calibri"/>
              <a:buNone/>
            </a:pPr>
            <a:r>
              <a:rPr lang="en-US" sz="5600"/>
              <a:t>Types of pronouns …..cont.</a:t>
            </a:r>
            <a:endParaRPr/>
          </a:p>
        </p:txBody>
      </p:sp>
      <p:cxnSp>
        <p:nvCxnSpPr>
          <p:cNvPr id="407" name="Google Shape;407;p23"/>
          <p:cNvCxnSpPr/>
          <p:nvPr/>
        </p:nvCxnSpPr>
        <p:spPr>
          <a:xfrm>
            <a:off x="4654296" y="1852863"/>
            <a:ext cx="0" cy="3236495"/>
          </a:xfrm>
          <a:prstGeom prst="straightConnector1">
            <a:avLst/>
          </a:prstGeom>
          <a:noFill/>
          <a:ln cap="sq" cmpd="sng" w="19050">
            <a:solidFill>
              <a:srgbClr val="3F3F3F"/>
            </a:solidFill>
            <a:prstDash val="solid"/>
            <a:miter lim="800000"/>
            <a:headEnd len="sm" w="sm" type="none"/>
            <a:tailEnd len="sm" w="sm" type="none"/>
          </a:ln>
        </p:spPr>
      </p:cxnSp>
      <p:sp>
        <p:nvSpPr>
          <p:cNvPr id="408" name="Google Shape;408;p23"/>
          <p:cNvSpPr txBox="1"/>
          <p:nvPr>
            <p:ph idx="1" type="body"/>
          </p:nvPr>
        </p:nvSpPr>
        <p:spPr>
          <a:xfrm>
            <a:off x="5138928" y="1338729"/>
            <a:ext cx="4795584" cy="4180542"/>
          </a:xfrm>
          <a:prstGeom prst="rect">
            <a:avLst/>
          </a:prstGeom>
          <a:noFill/>
          <a:ln>
            <a:noFill/>
          </a:ln>
        </p:spPr>
        <p:txBody>
          <a:bodyPr anchorCtr="0" anchor="ctr" bIns="45700" lIns="91425" spcFirstLastPara="1" rIns="91425" wrap="square" tIns="45700">
            <a:normAutofit/>
          </a:bodyPr>
          <a:lstStyle/>
          <a:p>
            <a:pPr indent="-342900" lvl="0" marL="342900" rtl="0" algn="l">
              <a:lnSpc>
                <a:spcPct val="90000"/>
              </a:lnSpc>
              <a:spcBef>
                <a:spcPts val="0"/>
              </a:spcBef>
              <a:spcAft>
                <a:spcPts val="0"/>
              </a:spcAft>
              <a:buClr>
                <a:schemeClr val="dk1"/>
              </a:buClr>
              <a:buSzPts val="2000"/>
              <a:buFont typeface="Calibri"/>
              <a:buAutoNum type="romanLcParenBoth"/>
            </a:pPr>
            <a:r>
              <a:rPr b="1" lang="en-US" sz="2000">
                <a:latin typeface="Times New Roman"/>
                <a:ea typeface="Times New Roman"/>
                <a:cs typeface="Times New Roman"/>
                <a:sym typeface="Times New Roman"/>
              </a:rPr>
              <a:t>Possessive Pronouns</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2000"/>
              <a:buChar char="•"/>
            </a:pPr>
            <a:r>
              <a:rPr lang="en-US" sz="2000">
                <a:latin typeface="Times New Roman"/>
                <a:ea typeface="Times New Roman"/>
                <a:cs typeface="Times New Roman"/>
                <a:sym typeface="Times New Roman"/>
              </a:rPr>
              <a:t>A Possessive Pronoun indicates close possession, ownership or relationship of a thing/person to another thing/person.</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For example:  </a:t>
            </a:r>
            <a:r>
              <a:rPr i="1" lang="en-US" sz="2000">
                <a:latin typeface="Times New Roman"/>
                <a:ea typeface="Times New Roman"/>
                <a:cs typeface="Times New Roman"/>
                <a:sym typeface="Times New Roman"/>
              </a:rPr>
              <a:t>yours, mine, his, hers, ours, theirs, hers.</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2000"/>
              <a:buChar char="•"/>
            </a:pPr>
            <a:r>
              <a:rPr b="1" lang="en-US" sz="2000">
                <a:latin typeface="Times New Roman"/>
                <a:ea typeface="Times New Roman"/>
                <a:cs typeface="Times New Roman"/>
                <a:sym typeface="Times New Roman"/>
              </a:rPr>
              <a:t>Example:</a:t>
            </a:r>
            <a:r>
              <a:rPr lang="en-US" sz="2000">
                <a:latin typeface="Times New Roman"/>
                <a:ea typeface="Times New Roman"/>
                <a:cs typeface="Times New Roman"/>
                <a:sym typeface="Times New Roman"/>
              </a:rPr>
              <a:t> This book is </a:t>
            </a:r>
            <a:r>
              <a:rPr lang="en-US" sz="2000" u="sng">
                <a:latin typeface="Times New Roman"/>
                <a:ea typeface="Times New Roman"/>
                <a:cs typeface="Times New Roman"/>
                <a:sym typeface="Times New Roman"/>
              </a:rPr>
              <a:t>mine</a:t>
            </a:r>
            <a:r>
              <a:rPr lang="en-US" sz="2000">
                <a:latin typeface="Times New Roman"/>
                <a:ea typeface="Times New Roman"/>
                <a:cs typeface="Times New Roman"/>
                <a:sym typeface="Times New Roman"/>
              </a:rPr>
              <a:t>.</a:t>
            </a:r>
            <a:endParaRPr sz="20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2000"/>
              <a:buChar char="•"/>
            </a:pPr>
            <a:r>
              <a:rPr lang="en-US" sz="2000">
                <a:latin typeface="Times New Roman"/>
                <a:ea typeface="Times New Roman"/>
                <a:cs typeface="Times New Roman"/>
                <a:sym typeface="Times New Roman"/>
              </a:rPr>
              <a:t>The pronoun “mine” describes the relationship between a book and the person (me) who possesses this book or who is the owner of this book.</a:t>
            </a:r>
            <a:endParaRPr sz="2000">
              <a:latin typeface="Calibri"/>
              <a:ea typeface="Calibri"/>
              <a:cs typeface="Calibri"/>
              <a:sym typeface="Calibri"/>
            </a:endParaRPr>
          </a:p>
          <a:p>
            <a:pPr indent="-101600" lvl="0" marL="228600" rtl="0" algn="l">
              <a:lnSpc>
                <a:spcPct val="90000"/>
              </a:lnSpc>
              <a:spcBef>
                <a:spcPts val="1800"/>
              </a:spcBef>
              <a:spcAft>
                <a:spcPts val="0"/>
              </a:spcAft>
              <a:buClr>
                <a:schemeClr val="dk1"/>
              </a:buClr>
              <a:buSzPts val="2000"/>
              <a:buNone/>
            </a:pPr>
            <a:r>
              <a:t/>
            </a:r>
            <a:endParaRPr sz="20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2" name="Shape 412"/>
        <p:cNvGrpSpPr/>
        <p:nvPr/>
      </p:nvGrpSpPr>
      <p:grpSpPr>
        <a:xfrm>
          <a:off x="0" y="0"/>
          <a:ext cx="0" cy="0"/>
          <a:chOff x="0" y="0"/>
          <a:chExt cx="0" cy="0"/>
        </a:xfrm>
      </p:grpSpPr>
      <p:sp>
        <p:nvSpPr>
          <p:cNvPr id="413" name="Google Shape;413;p24"/>
          <p:cNvSpPr txBox="1"/>
          <p:nvPr>
            <p:ph type="title"/>
          </p:nvPr>
        </p:nvSpPr>
        <p:spPr>
          <a:xfrm>
            <a:off x="762000" y="1138266"/>
            <a:ext cx="9738257" cy="110712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en-US" sz="3200"/>
              <a:t>Types of pronouns …..cont.</a:t>
            </a:r>
            <a:endParaRPr/>
          </a:p>
        </p:txBody>
      </p:sp>
      <p:cxnSp>
        <p:nvCxnSpPr>
          <p:cNvPr id="414" name="Google Shape;414;p24"/>
          <p:cNvCxnSpPr/>
          <p:nvPr/>
        </p:nvCxnSpPr>
        <p:spPr>
          <a:xfrm>
            <a:off x="865140" y="871146"/>
            <a:ext cx="736939" cy="0"/>
          </a:xfrm>
          <a:prstGeom prst="straightConnector1">
            <a:avLst/>
          </a:prstGeom>
          <a:noFill/>
          <a:ln cap="flat" cmpd="sng" w="57150">
            <a:solidFill>
              <a:schemeClr val="accent4"/>
            </a:solidFill>
            <a:prstDash val="solid"/>
            <a:miter lim="800000"/>
            <a:headEnd len="sm" w="sm" type="none"/>
            <a:tailEnd len="sm" w="sm" type="none"/>
          </a:ln>
        </p:spPr>
      </p:cxnSp>
      <p:graphicFrame>
        <p:nvGraphicFramePr>
          <p:cNvPr id="415" name="Google Shape;415;p24"/>
          <p:cNvGraphicFramePr/>
          <p:nvPr/>
        </p:nvGraphicFramePr>
        <p:xfrm>
          <a:off x="1253976" y="2584020"/>
          <a:ext cx="3000000" cy="3000000"/>
        </p:xfrm>
        <a:graphic>
          <a:graphicData uri="http://schemas.openxmlformats.org/drawingml/2006/table">
            <a:tbl>
              <a:tblPr bandRow="1" firstCol="1" firstRow="1">
                <a:noFill/>
                <a:tableStyleId>{E0D96282-F2F2-451B-B191-0B67752E5005}</a:tableStyleId>
              </a:tblPr>
              <a:tblGrid>
                <a:gridCol w="2291950"/>
                <a:gridCol w="2349650"/>
                <a:gridCol w="5042475"/>
              </a:tblGrid>
              <a:tr h="492150">
                <a:tc>
                  <a:txBody>
                    <a:bodyPr/>
                    <a:lstStyle/>
                    <a:p>
                      <a:pPr indent="0" lvl="0" marL="0" marR="0" rtl="0" algn="l">
                        <a:lnSpc>
                          <a:spcPct val="61111"/>
                        </a:lnSpc>
                        <a:spcBef>
                          <a:spcPts val="0"/>
                        </a:spcBef>
                        <a:spcAft>
                          <a:spcPts val="0"/>
                        </a:spcAft>
                        <a:buNone/>
                      </a:pPr>
                      <a:r>
                        <a:rPr b="1" lang="en-US" sz="2700" cap="none">
                          <a:solidFill>
                            <a:schemeClr val="dk1"/>
                          </a:solidFill>
                        </a:rPr>
                        <a:t>Number</a:t>
                      </a:r>
                      <a:endParaRPr b="1" sz="2700" cap="none">
                        <a:solidFill>
                          <a:schemeClr val="dk1"/>
                        </a:solidFill>
                        <a:latin typeface="Calibri"/>
                        <a:ea typeface="Calibri"/>
                        <a:cs typeface="Calibri"/>
                        <a:sym typeface="Calibri"/>
                      </a:endParaRPr>
                    </a:p>
                  </a:txBody>
                  <a:tcPr marT="33850" marB="33850" marR="153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61111"/>
                        </a:lnSpc>
                        <a:spcBef>
                          <a:spcPts val="0"/>
                        </a:spcBef>
                        <a:spcAft>
                          <a:spcPts val="0"/>
                        </a:spcAft>
                        <a:buNone/>
                      </a:pPr>
                      <a:r>
                        <a:rPr b="1" lang="en-US" sz="2700" cap="none">
                          <a:solidFill>
                            <a:schemeClr val="dk1"/>
                          </a:solidFill>
                        </a:rPr>
                        <a:t>Person</a:t>
                      </a:r>
                      <a:endParaRPr b="1" sz="2700" cap="none">
                        <a:solidFill>
                          <a:schemeClr val="dk1"/>
                        </a:solidFill>
                        <a:latin typeface="Calibri"/>
                        <a:ea typeface="Calibri"/>
                        <a:cs typeface="Calibri"/>
                        <a:sym typeface="Calibri"/>
                      </a:endParaRPr>
                    </a:p>
                  </a:txBody>
                  <a:tcPr marT="33850" marB="33850" marR="153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61111"/>
                        </a:lnSpc>
                        <a:spcBef>
                          <a:spcPts val="0"/>
                        </a:spcBef>
                        <a:spcAft>
                          <a:spcPts val="0"/>
                        </a:spcAft>
                        <a:buNone/>
                      </a:pPr>
                      <a:r>
                        <a:rPr b="1" lang="en-US" sz="2700" cap="none">
                          <a:solidFill>
                            <a:schemeClr val="dk1"/>
                          </a:solidFill>
                        </a:rPr>
                        <a:t>Possessive Pronoun</a:t>
                      </a:r>
                      <a:endParaRPr b="1" sz="2700" cap="none">
                        <a:solidFill>
                          <a:schemeClr val="dk1"/>
                        </a:solidFill>
                        <a:latin typeface="Calibri"/>
                        <a:ea typeface="Calibri"/>
                        <a:cs typeface="Calibri"/>
                        <a:sym typeface="Calibri"/>
                      </a:endParaRPr>
                    </a:p>
                  </a:txBody>
                  <a:tcPr marT="33850" marB="33850" marR="153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467075">
                <a:tc rowSpan="3">
                  <a:txBody>
                    <a:bodyPr/>
                    <a:lstStyle/>
                    <a:p>
                      <a:pPr indent="0" lvl="0" marL="0" marR="0" rtl="0" algn="l">
                        <a:lnSpc>
                          <a:spcPct val="82500"/>
                        </a:lnSpc>
                        <a:spcBef>
                          <a:spcPts val="0"/>
                        </a:spcBef>
                        <a:spcAft>
                          <a:spcPts val="0"/>
                        </a:spcAft>
                        <a:buNone/>
                      </a:pPr>
                      <a:r>
                        <a:rPr b="1" lang="en-US" sz="2000" cap="none">
                          <a:solidFill>
                            <a:schemeClr val="dk1"/>
                          </a:solidFill>
                        </a:rPr>
                        <a:t>Singular</a:t>
                      </a:r>
                      <a:endParaRPr b="1" sz="2000" cap="none">
                        <a:solidFill>
                          <a:schemeClr val="dk1"/>
                        </a:solidFill>
                        <a:latin typeface="Calibri"/>
                        <a:ea typeface="Calibri"/>
                        <a:cs typeface="Calibri"/>
                        <a:sym typeface="Calibri"/>
                      </a:endParaRPr>
                    </a:p>
                  </a:txBody>
                  <a:tcPr marT="33850" marB="33850" marR="338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chemeClr val="accent1"/>
                      </a:solidFill>
                      <a:prstDash val="solid"/>
                      <a:round/>
                      <a:headEnd len="sm" w="sm" type="none"/>
                      <a:tailEnd len="sm" w="sm" type="none"/>
                    </a:lnB>
                  </a:tcPr>
                </a:tc>
                <a:tc>
                  <a:txBody>
                    <a:bodyPr/>
                    <a:lstStyle/>
                    <a:p>
                      <a:pPr indent="0" lvl="0" marL="0" marR="0" rtl="0" algn="l">
                        <a:lnSpc>
                          <a:spcPct val="82500"/>
                        </a:lnSpc>
                        <a:spcBef>
                          <a:spcPts val="0"/>
                        </a:spcBef>
                        <a:spcAft>
                          <a:spcPts val="0"/>
                        </a:spcAft>
                        <a:buNone/>
                      </a:pPr>
                      <a:r>
                        <a:rPr lang="en-US" sz="2000" cap="none">
                          <a:solidFill>
                            <a:schemeClr val="dk1"/>
                          </a:solidFill>
                        </a:rPr>
                        <a:t>1st Person</a:t>
                      </a:r>
                      <a:endParaRPr sz="2000" cap="none">
                        <a:solidFill>
                          <a:schemeClr val="dk1"/>
                        </a:solidFill>
                        <a:latin typeface="Calibri"/>
                        <a:ea typeface="Calibri"/>
                        <a:cs typeface="Calibri"/>
                        <a:sym typeface="Calibri"/>
                      </a:endParaRPr>
                    </a:p>
                  </a:txBody>
                  <a:tcPr marT="33850" marB="33850" marR="338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chemeClr val="accent1"/>
                      </a:solidFill>
                      <a:prstDash val="solid"/>
                      <a:round/>
                      <a:headEnd len="sm" w="sm" type="none"/>
                      <a:tailEnd len="sm" w="sm" type="none"/>
                    </a:lnB>
                  </a:tcPr>
                </a:tc>
                <a:tc>
                  <a:txBody>
                    <a:bodyPr/>
                    <a:lstStyle/>
                    <a:p>
                      <a:pPr indent="0" lvl="0" marL="0" marR="0" rtl="0" algn="l">
                        <a:lnSpc>
                          <a:spcPct val="82500"/>
                        </a:lnSpc>
                        <a:spcBef>
                          <a:spcPts val="0"/>
                        </a:spcBef>
                        <a:spcAft>
                          <a:spcPts val="0"/>
                        </a:spcAft>
                        <a:buNone/>
                      </a:pPr>
                      <a:r>
                        <a:rPr lang="en-US" sz="2000" cap="none">
                          <a:solidFill>
                            <a:schemeClr val="dk1"/>
                          </a:solidFill>
                        </a:rPr>
                        <a:t>Mine</a:t>
                      </a:r>
                      <a:endParaRPr sz="2000" cap="none">
                        <a:solidFill>
                          <a:schemeClr val="dk1"/>
                        </a:solidFill>
                        <a:latin typeface="Calibri"/>
                        <a:ea typeface="Calibri"/>
                        <a:cs typeface="Calibri"/>
                        <a:sym typeface="Calibri"/>
                      </a:endParaRPr>
                    </a:p>
                  </a:txBody>
                  <a:tcPr marT="33850" marB="33850" marR="338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chemeClr val="accent1"/>
                      </a:solidFill>
                      <a:prstDash val="solid"/>
                      <a:round/>
                      <a:headEnd len="sm" w="sm" type="none"/>
                      <a:tailEnd len="sm" w="sm" type="none"/>
                    </a:lnB>
                  </a:tcPr>
                </a:tc>
              </a:tr>
              <a:tr h="467075">
                <a:tc vMerge="1"/>
                <a:tc>
                  <a:txBody>
                    <a:bodyPr/>
                    <a:lstStyle/>
                    <a:p>
                      <a:pPr indent="0" lvl="0" marL="0" marR="0" rtl="0" algn="l">
                        <a:lnSpc>
                          <a:spcPct val="82500"/>
                        </a:lnSpc>
                        <a:spcBef>
                          <a:spcPts val="0"/>
                        </a:spcBef>
                        <a:spcAft>
                          <a:spcPts val="0"/>
                        </a:spcAft>
                        <a:buNone/>
                      </a:pPr>
                      <a:r>
                        <a:rPr lang="en-US" sz="2000" cap="none">
                          <a:solidFill>
                            <a:schemeClr val="dk1"/>
                          </a:solidFill>
                        </a:rPr>
                        <a:t>2nd Person</a:t>
                      </a:r>
                      <a:endParaRPr sz="2000" cap="none">
                        <a:solidFill>
                          <a:schemeClr val="dk1"/>
                        </a:solidFill>
                        <a:latin typeface="Calibri"/>
                        <a:ea typeface="Calibri"/>
                        <a:cs typeface="Calibri"/>
                        <a:sym typeface="Calibri"/>
                      </a:endParaRPr>
                    </a:p>
                  </a:txBody>
                  <a:tcPr marT="33850" marB="33850" marR="33850" marL="768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E2F3"/>
                    </a:solidFill>
                  </a:tcPr>
                </a:tc>
                <a:tc>
                  <a:txBody>
                    <a:bodyPr/>
                    <a:lstStyle/>
                    <a:p>
                      <a:pPr indent="0" lvl="0" marL="0" marR="0" rtl="0" algn="l">
                        <a:lnSpc>
                          <a:spcPct val="82500"/>
                        </a:lnSpc>
                        <a:spcBef>
                          <a:spcPts val="0"/>
                        </a:spcBef>
                        <a:spcAft>
                          <a:spcPts val="0"/>
                        </a:spcAft>
                        <a:buNone/>
                      </a:pPr>
                      <a:r>
                        <a:rPr lang="en-US" sz="2000" cap="none">
                          <a:solidFill>
                            <a:schemeClr val="dk1"/>
                          </a:solidFill>
                        </a:rPr>
                        <a:t>Yours</a:t>
                      </a:r>
                      <a:endParaRPr sz="2000" cap="none">
                        <a:solidFill>
                          <a:schemeClr val="dk1"/>
                        </a:solidFill>
                        <a:latin typeface="Calibri"/>
                        <a:ea typeface="Calibri"/>
                        <a:cs typeface="Calibri"/>
                        <a:sym typeface="Calibri"/>
                      </a:endParaRPr>
                    </a:p>
                  </a:txBody>
                  <a:tcPr marT="33850" marB="33850" marR="33850" marL="768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E2F3"/>
                    </a:solidFill>
                  </a:tcPr>
                </a:tc>
              </a:tr>
              <a:tr h="467075">
                <a:tc vMerge="1"/>
                <a:tc>
                  <a:txBody>
                    <a:bodyPr/>
                    <a:lstStyle/>
                    <a:p>
                      <a:pPr indent="0" lvl="0" marL="0" marR="0" rtl="0" algn="l">
                        <a:lnSpc>
                          <a:spcPct val="82500"/>
                        </a:lnSpc>
                        <a:spcBef>
                          <a:spcPts val="0"/>
                        </a:spcBef>
                        <a:spcAft>
                          <a:spcPts val="0"/>
                        </a:spcAft>
                        <a:buNone/>
                      </a:pPr>
                      <a:r>
                        <a:rPr lang="en-US" sz="2000" cap="none">
                          <a:solidFill>
                            <a:schemeClr val="dk1"/>
                          </a:solidFill>
                        </a:rPr>
                        <a:t>3rd Person</a:t>
                      </a:r>
                      <a:endParaRPr sz="2000" cap="none">
                        <a:solidFill>
                          <a:schemeClr val="dk1"/>
                        </a:solidFill>
                        <a:latin typeface="Calibri"/>
                        <a:ea typeface="Calibri"/>
                        <a:cs typeface="Calibri"/>
                        <a:sym typeface="Calibri"/>
                      </a:endParaRPr>
                    </a:p>
                  </a:txBody>
                  <a:tcPr marT="33850" marB="33850" marR="338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chemeClr val="accent1"/>
                      </a:solidFill>
                      <a:prstDash val="solid"/>
                      <a:round/>
                      <a:headEnd len="sm" w="sm" type="none"/>
                      <a:tailEnd len="sm" w="sm" type="none"/>
                    </a:lnB>
                  </a:tcPr>
                </a:tc>
                <a:tc>
                  <a:txBody>
                    <a:bodyPr/>
                    <a:lstStyle/>
                    <a:p>
                      <a:pPr indent="0" lvl="0" marL="0" marR="0" rtl="0" algn="l">
                        <a:lnSpc>
                          <a:spcPct val="82500"/>
                        </a:lnSpc>
                        <a:spcBef>
                          <a:spcPts val="0"/>
                        </a:spcBef>
                        <a:spcAft>
                          <a:spcPts val="0"/>
                        </a:spcAft>
                        <a:buNone/>
                      </a:pPr>
                      <a:r>
                        <a:rPr lang="en-US" sz="2000" cap="none">
                          <a:solidFill>
                            <a:schemeClr val="dk1"/>
                          </a:solidFill>
                        </a:rPr>
                        <a:t>Hers, his, its</a:t>
                      </a:r>
                      <a:endParaRPr sz="2000" cap="none">
                        <a:solidFill>
                          <a:schemeClr val="dk1"/>
                        </a:solidFill>
                        <a:latin typeface="Calibri"/>
                        <a:ea typeface="Calibri"/>
                        <a:cs typeface="Calibri"/>
                        <a:sym typeface="Calibri"/>
                      </a:endParaRPr>
                    </a:p>
                  </a:txBody>
                  <a:tcPr marT="33850" marB="33850" marR="338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chemeClr val="accent1"/>
                      </a:solidFill>
                      <a:prstDash val="solid"/>
                      <a:round/>
                      <a:headEnd len="sm" w="sm" type="none"/>
                      <a:tailEnd len="sm" w="sm" type="none"/>
                    </a:lnB>
                  </a:tcPr>
                </a:tc>
              </a:tr>
              <a:tr h="467075">
                <a:tc rowSpan="3">
                  <a:txBody>
                    <a:bodyPr/>
                    <a:lstStyle/>
                    <a:p>
                      <a:pPr indent="0" lvl="0" marL="0" marR="0" rtl="0" algn="l">
                        <a:lnSpc>
                          <a:spcPct val="82500"/>
                        </a:lnSpc>
                        <a:spcBef>
                          <a:spcPts val="0"/>
                        </a:spcBef>
                        <a:spcAft>
                          <a:spcPts val="0"/>
                        </a:spcAft>
                        <a:buNone/>
                      </a:pPr>
                      <a:r>
                        <a:rPr b="1" lang="en-US" sz="2000" cap="none">
                          <a:solidFill>
                            <a:schemeClr val="dk1"/>
                          </a:solidFill>
                        </a:rPr>
                        <a:t>Plural</a:t>
                      </a:r>
                      <a:endParaRPr b="1" sz="2000" cap="none">
                        <a:solidFill>
                          <a:schemeClr val="dk1"/>
                        </a:solidFill>
                        <a:latin typeface="Calibri"/>
                        <a:ea typeface="Calibri"/>
                        <a:cs typeface="Calibri"/>
                        <a:sym typeface="Calibri"/>
                      </a:endParaRPr>
                    </a:p>
                  </a:txBody>
                  <a:tcPr marT="33850" marB="33850" marR="33850" marL="768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E2F3"/>
                    </a:solidFill>
                  </a:tcPr>
                </a:tc>
                <a:tc>
                  <a:txBody>
                    <a:bodyPr/>
                    <a:lstStyle/>
                    <a:p>
                      <a:pPr indent="0" lvl="0" marL="0" marR="0" rtl="0" algn="l">
                        <a:lnSpc>
                          <a:spcPct val="82500"/>
                        </a:lnSpc>
                        <a:spcBef>
                          <a:spcPts val="0"/>
                        </a:spcBef>
                        <a:spcAft>
                          <a:spcPts val="0"/>
                        </a:spcAft>
                        <a:buNone/>
                      </a:pPr>
                      <a:r>
                        <a:rPr lang="en-US" sz="2000" cap="none">
                          <a:solidFill>
                            <a:schemeClr val="dk1"/>
                          </a:solidFill>
                        </a:rPr>
                        <a:t>1st Person</a:t>
                      </a:r>
                      <a:endParaRPr sz="2000" cap="none">
                        <a:solidFill>
                          <a:schemeClr val="dk1"/>
                        </a:solidFill>
                        <a:latin typeface="Calibri"/>
                        <a:ea typeface="Calibri"/>
                        <a:cs typeface="Calibri"/>
                        <a:sym typeface="Calibri"/>
                      </a:endParaRPr>
                    </a:p>
                  </a:txBody>
                  <a:tcPr marT="33850" marB="33850" marR="33850" marL="768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E2F3"/>
                    </a:solidFill>
                  </a:tcPr>
                </a:tc>
                <a:tc>
                  <a:txBody>
                    <a:bodyPr/>
                    <a:lstStyle/>
                    <a:p>
                      <a:pPr indent="0" lvl="0" marL="0" marR="0" rtl="0" algn="l">
                        <a:lnSpc>
                          <a:spcPct val="82500"/>
                        </a:lnSpc>
                        <a:spcBef>
                          <a:spcPts val="0"/>
                        </a:spcBef>
                        <a:spcAft>
                          <a:spcPts val="0"/>
                        </a:spcAft>
                        <a:buNone/>
                      </a:pPr>
                      <a:r>
                        <a:rPr lang="en-US" sz="2000" cap="none">
                          <a:solidFill>
                            <a:schemeClr val="dk1"/>
                          </a:solidFill>
                        </a:rPr>
                        <a:t>Ours</a:t>
                      </a:r>
                      <a:endParaRPr sz="2000" cap="none">
                        <a:solidFill>
                          <a:schemeClr val="dk1"/>
                        </a:solidFill>
                        <a:latin typeface="Calibri"/>
                        <a:ea typeface="Calibri"/>
                        <a:cs typeface="Calibri"/>
                        <a:sym typeface="Calibri"/>
                      </a:endParaRPr>
                    </a:p>
                  </a:txBody>
                  <a:tcPr marT="33850" marB="33850" marR="33850" marL="768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E2F3"/>
                    </a:solidFill>
                  </a:tcPr>
                </a:tc>
              </a:tr>
              <a:tr h="467075">
                <a:tc vMerge="1"/>
                <a:tc>
                  <a:txBody>
                    <a:bodyPr/>
                    <a:lstStyle/>
                    <a:p>
                      <a:pPr indent="0" lvl="0" marL="0" marR="0" rtl="0" algn="l">
                        <a:lnSpc>
                          <a:spcPct val="82500"/>
                        </a:lnSpc>
                        <a:spcBef>
                          <a:spcPts val="0"/>
                        </a:spcBef>
                        <a:spcAft>
                          <a:spcPts val="0"/>
                        </a:spcAft>
                        <a:buNone/>
                      </a:pPr>
                      <a:r>
                        <a:rPr lang="en-US" sz="2000" cap="none">
                          <a:solidFill>
                            <a:schemeClr val="dk1"/>
                          </a:solidFill>
                        </a:rPr>
                        <a:t>2nd Person</a:t>
                      </a:r>
                      <a:endParaRPr sz="2000" cap="none">
                        <a:solidFill>
                          <a:schemeClr val="dk1"/>
                        </a:solidFill>
                        <a:latin typeface="Calibri"/>
                        <a:ea typeface="Calibri"/>
                        <a:cs typeface="Calibri"/>
                        <a:sym typeface="Calibri"/>
                      </a:endParaRPr>
                    </a:p>
                  </a:txBody>
                  <a:tcPr marT="33850" marB="33850" marR="338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chemeClr val="accent1"/>
                      </a:solidFill>
                      <a:prstDash val="solid"/>
                      <a:round/>
                      <a:headEnd len="sm" w="sm" type="none"/>
                      <a:tailEnd len="sm" w="sm" type="none"/>
                    </a:lnB>
                  </a:tcPr>
                </a:tc>
                <a:tc>
                  <a:txBody>
                    <a:bodyPr/>
                    <a:lstStyle/>
                    <a:p>
                      <a:pPr indent="0" lvl="0" marL="0" marR="0" rtl="0" algn="l">
                        <a:lnSpc>
                          <a:spcPct val="82500"/>
                        </a:lnSpc>
                        <a:spcBef>
                          <a:spcPts val="0"/>
                        </a:spcBef>
                        <a:spcAft>
                          <a:spcPts val="0"/>
                        </a:spcAft>
                        <a:buNone/>
                      </a:pPr>
                      <a:r>
                        <a:rPr lang="en-US" sz="2000" cap="none">
                          <a:solidFill>
                            <a:schemeClr val="dk1"/>
                          </a:solidFill>
                        </a:rPr>
                        <a:t>Yours</a:t>
                      </a:r>
                      <a:endParaRPr sz="2000" cap="none">
                        <a:solidFill>
                          <a:schemeClr val="dk1"/>
                        </a:solidFill>
                        <a:latin typeface="Calibri"/>
                        <a:ea typeface="Calibri"/>
                        <a:cs typeface="Calibri"/>
                        <a:sym typeface="Calibri"/>
                      </a:endParaRPr>
                    </a:p>
                  </a:txBody>
                  <a:tcPr marT="33850" marB="33850" marR="338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chemeClr val="accent1"/>
                      </a:solidFill>
                      <a:prstDash val="solid"/>
                      <a:round/>
                      <a:headEnd len="sm" w="sm" type="none"/>
                      <a:tailEnd len="sm" w="sm" type="none"/>
                    </a:lnB>
                  </a:tcPr>
                </a:tc>
              </a:tr>
              <a:tr h="467075">
                <a:tc vMerge="1"/>
                <a:tc>
                  <a:txBody>
                    <a:bodyPr/>
                    <a:lstStyle/>
                    <a:p>
                      <a:pPr indent="0" lvl="0" marL="0" marR="0" rtl="0" algn="l">
                        <a:lnSpc>
                          <a:spcPct val="82500"/>
                        </a:lnSpc>
                        <a:spcBef>
                          <a:spcPts val="0"/>
                        </a:spcBef>
                        <a:spcAft>
                          <a:spcPts val="0"/>
                        </a:spcAft>
                        <a:buNone/>
                      </a:pPr>
                      <a:r>
                        <a:rPr lang="en-US" sz="2000" cap="none">
                          <a:solidFill>
                            <a:schemeClr val="dk1"/>
                          </a:solidFill>
                        </a:rPr>
                        <a:t>3rd Person</a:t>
                      </a:r>
                      <a:endParaRPr sz="2000" cap="none">
                        <a:solidFill>
                          <a:schemeClr val="dk1"/>
                        </a:solidFill>
                        <a:latin typeface="Calibri"/>
                        <a:ea typeface="Calibri"/>
                        <a:cs typeface="Calibri"/>
                        <a:sym typeface="Calibri"/>
                      </a:endParaRPr>
                    </a:p>
                  </a:txBody>
                  <a:tcPr marT="33850" marB="33850" marR="33850" marL="768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E2F3"/>
                    </a:solidFill>
                  </a:tcPr>
                </a:tc>
                <a:tc>
                  <a:txBody>
                    <a:bodyPr/>
                    <a:lstStyle/>
                    <a:p>
                      <a:pPr indent="0" lvl="0" marL="0" marR="0" rtl="0" algn="l">
                        <a:lnSpc>
                          <a:spcPct val="82500"/>
                        </a:lnSpc>
                        <a:spcBef>
                          <a:spcPts val="0"/>
                        </a:spcBef>
                        <a:spcAft>
                          <a:spcPts val="0"/>
                        </a:spcAft>
                        <a:buNone/>
                      </a:pPr>
                      <a:r>
                        <a:rPr lang="en-US" sz="2000" cap="none">
                          <a:solidFill>
                            <a:schemeClr val="dk1"/>
                          </a:solidFill>
                        </a:rPr>
                        <a:t>Theirs</a:t>
                      </a:r>
                      <a:endParaRPr sz="2000" cap="none">
                        <a:solidFill>
                          <a:schemeClr val="dk1"/>
                        </a:solidFill>
                        <a:latin typeface="Calibri"/>
                        <a:ea typeface="Calibri"/>
                        <a:cs typeface="Calibri"/>
                        <a:sym typeface="Calibri"/>
                      </a:endParaRPr>
                    </a:p>
                  </a:txBody>
                  <a:tcPr marT="33850" marB="33850" marR="33850" marL="768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chemeClr val="accent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E2F3"/>
                    </a:solidFill>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9" name="Shape 419"/>
        <p:cNvGrpSpPr/>
        <p:nvPr/>
      </p:nvGrpSpPr>
      <p:grpSpPr>
        <a:xfrm>
          <a:off x="0" y="0"/>
          <a:ext cx="0" cy="0"/>
          <a:chOff x="0" y="0"/>
          <a:chExt cx="0" cy="0"/>
        </a:xfrm>
      </p:grpSpPr>
      <p:sp>
        <p:nvSpPr>
          <p:cNvPr id="420" name="Google Shape;420;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1" name="Google Shape;421;p25"/>
          <p:cNvSpPr/>
          <p:nvPr/>
        </p:nvSpPr>
        <p:spPr>
          <a:xfrm>
            <a:off x="7544662" y="323519"/>
            <a:ext cx="4323899" cy="6212748"/>
          </a:xfrm>
          <a:custGeom>
            <a:rect b="b" l="l" r="r" t="t"/>
            <a:pathLst>
              <a:path extrusionOk="0" h="6212748" w="4323899">
                <a:moveTo>
                  <a:pt x="0" y="0"/>
                </a:moveTo>
                <a:lnTo>
                  <a:pt x="742501" y="0"/>
                </a:lnTo>
                <a:lnTo>
                  <a:pt x="4323899" y="0"/>
                </a:lnTo>
                <a:lnTo>
                  <a:pt x="4323899" y="2864954"/>
                </a:lnTo>
                <a:lnTo>
                  <a:pt x="880454" y="6212748"/>
                </a:lnTo>
                <a:lnTo>
                  <a:pt x="0" y="6212748"/>
                </a:lnTo>
                <a:lnTo>
                  <a:pt x="0" y="6210962"/>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2" name="Google Shape;422;p25"/>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3" name="Google Shape;423;p25"/>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4" name="Google Shape;424;p25"/>
          <p:cNvSpPr txBox="1"/>
          <p:nvPr>
            <p:ph type="title"/>
          </p:nvPr>
        </p:nvSpPr>
        <p:spPr>
          <a:xfrm>
            <a:off x="8026203" y="1443390"/>
            <a:ext cx="3268216" cy="34058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Calibri"/>
              <a:buNone/>
            </a:pPr>
            <a:r>
              <a:rPr lang="en-US" sz="6000"/>
              <a:t>Types of pronouns …..cont.</a:t>
            </a:r>
            <a:endParaRPr/>
          </a:p>
        </p:txBody>
      </p:sp>
      <p:sp>
        <p:nvSpPr>
          <p:cNvPr id="425" name="Google Shape;425;p25"/>
          <p:cNvSpPr txBox="1"/>
          <p:nvPr>
            <p:ph idx="1" type="body"/>
          </p:nvPr>
        </p:nvSpPr>
        <p:spPr>
          <a:xfrm>
            <a:off x="1289304" y="1266614"/>
            <a:ext cx="5769224" cy="3759434"/>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b="1" lang="en-US" sz="2200">
                <a:latin typeface="Times New Roman"/>
                <a:ea typeface="Times New Roman"/>
                <a:cs typeface="Times New Roman"/>
                <a:sym typeface="Times New Roman"/>
              </a:rPr>
              <a:t>Examples</a:t>
            </a:r>
            <a:r>
              <a:rPr lang="en-US" sz="2200">
                <a:latin typeface="Times New Roman"/>
                <a:ea typeface="Times New Roman"/>
                <a:cs typeface="Times New Roman"/>
                <a:sym typeface="Times New Roman"/>
              </a:rPr>
              <a:t>:</a:t>
            </a:r>
            <a:br>
              <a:rPr lang="en-US" sz="2200">
                <a:latin typeface="Times New Roman"/>
                <a:ea typeface="Times New Roman"/>
                <a:cs typeface="Times New Roman"/>
                <a:sym typeface="Times New Roman"/>
              </a:rPr>
            </a:br>
            <a:r>
              <a:rPr lang="en-US" sz="2200">
                <a:latin typeface="Times New Roman"/>
                <a:ea typeface="Times New Roman"/>
                <a:cs typeface="Times New Roman"/>
                <a:sym typeface="Times New Roman"/>
              </a:rPr>
              <a:t>        That car is </a:t>
            </a:r>
            <a:r>
              <a:rPr lang="en-US" sz="2200" u="sng">
                <a:latin typeface="Times New Roman"/>
                <a:ea typeface="Times New Roman"/>
                <a:cs typeface="Times New Roman"/>
                <a:sym typeface="Times New Roman"/>
              </a:rPr>
              <a:t>hers</a:t>
            </a:r>
            <a:r>
              <a:rPr lang="en-US" sz="2200">
                <a:latin typeface="Times New Roman"/>
                <a:ea typeface="Times New Roman"/>
                <a:cs typeface="Times New Roman"/>
                <a:sym typeface="Times New Roman"/>
              </a:rPr>
              <a:t>.</a:t>
            </a:r>
            <a:br>
              <a:rPr lang="en-US" sz="2200">
                <a:latin typeface="Times New Roman"/>
                <a:ea typeface="Times New Roman"/>
                <a:cs typeface="Times New Roman"/>
                <a:sym typeface="Times New Roman"/>
              </a:rPr>
            </a:br>
            <a:r>
              <a:rPr lang="en-US" sz="2200">
                <a:latin typeface="Times New Roman"/>
                <a:ea typeface="Times New Roman"/>
                <a:cs typeface="Times New Roman"/>
                <a:sym typeface="Times New Roman"/>
              </a:rPr>
              <a:t>        Your book is old. </a:t>
            </a:r>
            <a:r>
              <a:rPr lang="en-US" sz="2200" u="sng">
                <a:latin typeface="Times New Roman"/>
                <a:ea typeface="Times New Roman"/>
                <a:cs typeface="Times New Roman"/>
                <a:sym typeface="Times New Roman"/>
              </a:rPr>
              <a:t>Mine</a:t>
            </a:r>
            <a:r>
              <a:rPr lang="en-US" sz="2200">
                <a:latin typeface="Times New Roman"/>
                <a:ea typeface="Times New Roman"/>
                <a:cs typeface="Times New Roman"/>
                <a:sym typeface="Times New Roman"/>
              </a:rPr>
              <a:t> is new.</a:t>
            </a:r>
            <a:br>
              <a:rPr lang="en-US" sz="2200">
                <a:latin typeface="Times New Roman"/>
                <a:ea typeface="Times New Roman"/>
                <a:cs typeface="Times New Roman"/>
                <a:sym typeface="Times New Roman"/>
              </a:rPr>
            </a:br>
            <a:r>
              <a:rPr lang="en-US" sz="2200">
                <a:latin typeface="Times New Roman"/>
                <a:ea typeface="Times New Roman"/>
                <a:cs typeface="Times New Roman"/>
                <a:sym typeface="Times New Roman"/>
              </a:rPr>
              <a:t>        The pen on the table is </a:t>
            </a:r>
            <a:r>
              <a:rPr lang="en-US" sz="2200" u="sng">
                <a:latin typeface="Times New Roman"/>
                <a:ea typeface="Times New Roman"/>
                <a:cs typeface="Times New Roman"/>
                <a:sym typeface="Times New Roman"/>
              </a:rPr>
              <a:t>mine</a:t>
            </a:r>
            <a:r>
              <a:rPr lang="en-US" sz="2200">
                <a:latin typeface="Times New Roman"/>
                <a:ea typeface="Times New Roman"/>
                <a:cs typeface="Times New Roman"/>
                <a:sym typeface="Times New Roman"/>
              </a:rPr>
              <a:t>.</a:t>
            </a:r>
            <a:br>
              <a:rPr lang="en-US" sz="2200">
                <a:latin typeface="Times New Roman"/>
                <a:ea typeface="Times New Roman"/>
                <a:cs typeface="Times New Roman"/>
                <a:sym typeface="Times New Roman"/>
              </a:rPr>
            </a:br>
            <a:r>
              <a:rPr lang="en-US" sz="2200">
                <a:latin typeface="Times New Roman"/>
                <a:ea typeface="Times New Roman"/>
                <a:cs typeface="Times New Roman"/>
                <a:sym typeface="Times New Roman"/>
              </a:rPr>
              <a:t>        The smallest cup is </a:t>
            </a:r>
            <a:r>
              <a:rPr lang="en-US" sz="2200" u="sng">
                <a:latin typeface="Times New Roman"/>
                <a:ea typeface="Times New Roman"/>
                <a:cs typeface="Times New Roman"/>
                <a:sym typeface="Times New Roman"/>
              </a:rPr>
              <a:t>yours</a:t>
            </a:r>
            <a:r>
              <a:rPr lang="en-US" sz="2200">
                <a:latin typeface="Times New Roman"/>
                <a:ea typeface="Times New Roman"/>
                <a:cs typeface="Times New Roman"/>
                <a:sym typeface="Times New Roman"/>
              </a:rPr>
              <a:t>.</a:t>
            </a:r>
            <a:br>
              <a:rPr lang="en-US" sz="2200">
                <a:latin typeface="Times New Roman"/>
                <a:ea typeface="Times New Roman"/>
                <a:cs typeface="Times New Roman"/>
                <a:sym typeface="Times New Roman"/>
              </a:rPr>
            </a:br>
            <a:r>
              <a:rPr lang="en-US" sz="2200">
                <a:latin typeface="Times New Roman"/>
                <a:ea typeface="Times New Roman"/>
                <a:cs typeface="Times New Roman"/>
                <a:sym typeface="Times New Roman"/>
              </a:rPr>
              <a:t>        The car is </a:t>
            </a:r>
            <a:r>
              <a:rPr lang="en-US" sz="2200" u="sng">
                <a:latin typeface="Times New Roman"/>
                <a:ea typeface="Times New Roman"/>
                <a:cs typeface="Times New Roman"/>
                <a:sym typeface="Times New Roman"/>
              </a:rPr>
              <a:t>ours</a:t>
            </a:r>
            <a:r>
              <a:rPr lang="en-US" sz="2200">
                <a:latin typeface="Times New Roman"/>
                <a:ea typeface="Times New Roman"/>
                <a:cs typeface="Times New Roman"/>
                <a:sym typeface="Times New Roman"/>
              </a:rPr>
              <a:t> not </a:t>
            </a:r>
            <a:r>
              <a:rPr lang="en-US" sz="2200" u="sng">
                <a:latin typeface="Times New Roman"/>
                <a:ea typeface="Times New Roman"/>
                <a:cs typeface="Times New Roman"/>
                <a:sym typeface="Times New Roman"/>
              </a:rPr>
              <a:t>theirs</a:t>
            </a:r>
            <a:r>
              <a:rPr lang="en-US" sz="2200">
                <a:latin typeface="Times New Roman"/>
                <a:ea typeface="Times New Roman"/>
                <a:cs typeface="Times New Roman"/>
                <a:sym typeface="Times New Roman"/>
              </a:rPr>
              <a:t>.</a:t>
            </a:r>
            <a:br>
              <a:rPr lang="en-US" sz="2200">
                <a:latin typeface="Times New Roman"/>
                <a:ea typeface="Times New Roman"/>
                <a:cs typeface="Times New Roman"/>
                <a:sym typeface="Times New Roman"/>
              </a:rPr>
            </a:br>
            <a:r>
              <a:rPr lang="en-US" sz="2200">
                <a:latin typeface="Times New Roman"/>
                <a:ea typeface="Times New Roman"/>
                <a:cs typeface="Times New Roman"/>
                <a:sym typeface="Times New Roman"/>
              </a:rPr>
              <a:t>        I have lost my camera. May I use</a:t>
            </a:r>
            <a:r>
              <a:rPr lang="en-US" sz="2200" u="sng">
                <a:latin typeface="Times New Roman"/>
                <a:ea typeface="Times New Roman"/>
                <a:cs typeface="Times New Roman"/>
                <a:sym typeface="Times New Roman"/>
              </a:rPr>
              <a:t> yours</a:t>
            </a:r>
            <a:r>
              <a:rPr lang="en-US" sz="2200">
                <a:latin typeface="Times New Roman"/>
                <a:ea typeface="Times New Roman"/>
                <a:cs typeface="Times New Roman"/>
                <a:sym typeface="Times New Roman"/>
              </a:rPr>
              <a:t>?</a:t>
            </a:r>
            <a:br>
              <a:rPr lang="en-US" sz="2200">
                <a:latin typeface="Times New Roman"/>
                <a:ea typeface="Times New Roman"/>
                <a:cs typeface="Times New Roman"/>
                <a:sym typeface="Times New Roman"/>
              </a:rPr>
            </a:br>
            <a:r>
              <a:rPr lang="en-US" sz="2200">
                <a:latin typeface="Times New Roman"/>
                <a:ea typeface="Times New Roman"/>
                <a:cs typeface="Times New Roman"/>
                <a:sym typeface="Times New Roman"/>
              </a:rPr>
              <a:t>        They received your letter. Did you receive </a:t>
            </a:r>
            <a:r>
              <a:rPr lang="en-US" sz="2200" u="sng">
                <a:latin typeface="Times New Roman"/>
                <a:ea typeface="Times New Roman"/>
                <a:cs typeface="Times New Roman"/>
                <a:sym typeface="Times New Roman"/>
              </a:rPr>
              <a:t>theirs?</a:t>
            </a:r>
            <a:endParaRPr sz="22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2200"/>
              <a:buChar char="•"/>
            </a:pPr>
            <a:r>
              <a:rPr lang="en-US" sz="2200">
                <a:latin typeface="Times New Roman"/>
                <a:ea typeface="Times New Roman"/>
                <a:cs typeface="Times New Roman"/>
                <a:sym typeface="Times New Roman"/>
              </a:rPr>
              <a:t> </a:t>
            </a:r>
            <a:endParaRPr sz="2200">
              <a:latin typeface="Calibri"/>
              <a:ea typeface="Calibri"/>
              <a:cs typeface="Calibri"/>
              <a:sym typeface="Calibri"/>
            </a:endParaRPr>
          </a:p>
          <a:p>
            <a:pPr indent="-88900" lvl="0" marL="228600" rtl="0" algn="l">
              <a:lnSpc>
                <a:spcPct val="90000"/>
              </a:lnSpc>
              <a:spcBef>
                <a:spcPts val="1800"/>
              </a:spcBef>
              <a:spcAft>
                <a:spcPts val="0"/>
              </a:spcAft>
              <a:buClr>
                <a:schemeClr val="dk1"/>
              </a:buClr>
              <a:buSzPts val="2200"/>
              <a:buNone/>
            </a:pPr>
            <a:r>
              <a:t/>
            </a:r>
            <a:endParaRPr sz="22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9" name="Shape 429"/>
        <p:cNvGrpSpPr/>
        <p:nvPr/>
      </p:nvGrpSpPr>
      <p:grpSpPr>
        <a:xfrm>
          <a:off x="0" y="0"/>
          <a:ext cx="0" cy="0"/>
          <a:chOff x="0" y="0"/>
          <a:chExt cx="0" cy="0"/>
        </a:xfrm>
      </p:grpSpPr>
      <p:sp>
        <p:nvSpPr>
          <p:cNvPr id="430" name="Google Shape;430;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1" name="Google Shape;431;p26"/>
          <p:cNvSpPr/>
          <p:nvPr/>
        </p:nvSpPr>
        <p:spPr>
          <a:xfrm>
            <a:off x="7544662" y="323519"/>
            <a:ext cx="4323899" cy="6212748"/>
          </a:xfrm>
          <a:custGeom>
            <a:rect b="b" l="l" r="r" t="t"/>
            <a:pathLst>
              <a:path extrusionOk="0" h="6212748" w="4323899">
                <a:moveTo>
                  <a:pt x="0" y="0"/>
                </a:moveTo>
                <a:lnTo>
                  <a:pt x="742501" y="0"/>
                </a:lnTo>
                <a:lnTo>
                  <a:pt x="4323899" y="0"/>
                </a:lnTo>
                <a:lnTo>
                  <a:pt x="4323899" y="2864954"/>
                </a:lnTo>
                <a:lnTo>
                  <a:pt x="880454" y="6212748"/>
                </a:lnTo>
                <a:lnTo>
                  <a:pt x="0" y="6212748"/>
                </a:lnTo>
                <a:lnTo>
                  <a:pt x="0" y="6210962"/>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2" name="Google Shape;432;p26"/>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3" name="Google Shape;433;p26"/>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4" name="Google Shape;434;p26"/>
          <p:cNvSpPr txBox="1"/>
          <p:nvPr>
            <p:ph type="title"/>
          </p:nvPr>
        </p:nvSpPr>
        <p:spPr>
          <a:xfrm>
            <a:off x="8026203" y="1443390"/>
            <a:ext cx="3268216" cy="34058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Calibri"/>
              <a:buNone/>
            </a:pPr>
            <a:r>
              <a:rPr lang="en-US" sz="6000"/>
              <a:t>Types of pronouns …..cont.</a:t>
            </a:r>
            <a:endParaRPr/>
          </a:p>
        </p:txBody>
      </p:sp>
      <p:sp>
        <p:nvSpPr>
          <p:cNvPr id="435" name="Google Shape;435;p26"/>
          <p:cNvSpPr txBox="1"/>
          <p:nvPr>
            <p:ph idx="1" type="body"/>
          </p:nvPr>
        </p:nvSpPr>
        <p:spPr>
          <a:xfrm>
            <a:off x="1289304" y="1266614"/>
            <a:ext cx="5769224" cy="3759434"/>
          </a:xfrm>
          <a:prstGeom prst="rect">
            <a:avLst/>
          </a:prstGeom>
          <a:noFill/>
          <a:ln>
            <a:noFill/>
          </a:ln>
        </p:spPr>
        <p:txBody>
          <a:bodyPr anchorCtr="0" anchor="ctr" bIns="45700" lIns="91425" spcFirstLastPara="1" rIns="91425" wrap="square" tIns="45700">
            <a:normAutofit/>
          </a:bodyPr>
          <a:lstStyle/>
          <a:p>
            <a:pPr indent="-342900" lvl="0" marL="342900" rtl="0" algn="l">
              <a:lnSpc>
                <a:spcPct val="90000"/>
              </a:lnSpc>
              <a:spcBef>
                <a:spcPts val="0"/>
              </a:spcBef>
              <a:spcAft>
                <a:spcPts val="0"/>
              </a:spcAft>
              <a:buClr>
                <a:schemeClr val="dk1"/>
              </a:buClr>
              <a:buSzPts val="1700"/>
              <a:buFont typeface="Calibri"/>
              <a:buAutoNum type="romanLcParenBoth"/>
            </a:pPr>
            <a:r>
              <a:rPr b="1" lang="en-US" sz="1700">
                <a:latin typeface="Times New Roman"/>
                <a:ea typeface="Times New Roman"/>
                <a:cs typeface="Times New Roman"/>
                <a:sym typeface="Times New Roman"/>
              </a:rPr>
              <a:t>Reflexive Pronouns</a:t>
            </a:r>
            <a:endParaRPr sz="17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1700"/>
              <a:buChar char="•"/>
            </a:pPr>
            <a:r>
              <a:rPr lang="en-US" sz="1700">
                <a:latin typeface="Times New Roman"/>
                <a:ea typeface="Times New Roman"/>
                <a:cs typeface="Times New Roman"/>
                <a:sym typeface="Times New Roman"/>
              </a:rPr>
              <a:t> </a:t>
            </a:r>
            <a:endParaRPr sz="17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1700"/>
              <a:buChar char="•"/>
            </a:pPr>
            <a:r>
              <a:rPr lang="en-US" sz="1700">
                <a:latin typeface="Times New Roman"/>
                <a:ea typeface="Times New Roman"/>
                <a:cs typeface="Times New Roman"/>
                <a:sym typeface="Times New Roman"/>
              </a:rPr>
              <a:t>A Reflexive pronoun describes a noun when the noun’s action (subject’s action) affects the noun (subject) itself. </a:t>
            </a:r>
            <a:br>
              <a:rPr lang="en-US" sz="1700">
                <a:latin typeface="Times New Roman"/>
                <a:ea typeface="Times New Roman"/>
                <a:cs typeface="Times New Roman"/>
                <a:sym typeface="Times New Roman"/>
              </a:rPr>
            </a:br>
            <a:r>
              <a:rPr lang="en-US" sz="1700">
                <a:latin typeface="Times New Roman"/>
                <a:ea typeface="Times New Roman"/>
                <a:cs typeface="Times New Roman"/>
                <a:sym typeface="Times New Roman"/>
              </a:rPr>
              <a:t>For example: </a:t>
            </a:r>
            <a:r>
              <a:rPr i="1" lang="en-US" sz="1700">
                <a:latin typeface="Times New Roman"/>
                <a:ea typeface="Times New Roman"/>
                <a:cs typeface="Times New Roman"/>
                <a:sym typeface="Times New Roman"/>
              </a:rPr>
              <a:t>himself, yourself, herself, ourselves, themselves, itself</a:t>
            </a:r>
            <a:r>
              <a:rPr lang="en-US" sz="1700">
                <a:latin typeface="Times New Roman"/>
                <a:ea typeface="Times New Roman"/>
                <a:cs typeface="Times New Roman"/>
                <a:sym typeface="Times New Roman"/>
              </a:rPr>
              <a:t> are reflexive pronouns.</a:t>
            </a:r>
            <a:endParaRPr sz="17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1700"/>
              <a:buChar char="•"/>
            </a:pPr>
            <a:r>
              <a:rPr lang="en-US" sz="1700">
                <a:latin typeface="Times New Roman"/>
                <a:ea typeface="Times New Roman"/>
                <a:cs typeface="Times New Roman"/>
                <a:sym typeface="Times New Roman"/>
              </a:rPr>
              <a:t> Reflexive pronouns always act as objects not subjects, and they require an interaction between the subject and an object.</a:t>
            </a:r>
            <a:endParaRPr sz="17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1700"/>
              <a:buChar char="•"/>
            </a:pPr>
            <a:r>
              <a:rPr lang="en-US" sz="1700">
                <a:latin typeface="Times New Roman"/>
                <a:ea typeface="Times New Roman"/>
                <a:cs typeface="Times New Roman"/>
                <a:sym typeface="Times New Roman"/>
              </a:rPr>
              <a:t> </a:t>
            </a:r>
            <a:endParaRPr sz="1700">
              <a:latin typeface="Calibri"/>
              <a:ea typeface="Calibri"/>
              <a:cs typeface="Calibri"/>
              <a:sym typeface="Calibri"/>
            </a:endParaRPr>
          </a:p>
          <a:p>
            <a:pPr indent="-120650" lvl="0" marL="228600" rtl="0" algn="l">
              <a:lnSpc>
                <a:spcPct val="90000"/>
              </a:lnSpc>
              <a:spcBef>
                <a:spcPts val="1800"/>
              </a:spcBef>
              <a:spcAft>
                <a:spcPts val="0"/>
              </a:spcAft>
              <a:buClr>
                <a:schemeClr val="dk1"/>
              </a:buClr>
              <a:buSzPts val="1700"/>
              <a:buNone/>
            </a:pPr>
            <a:r>
              <a:t/>
            </a:r>
            <a:endParaRPr sz="17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9" name="Shape 439"/>
        <p:cNvGrpSpPr/>
        <p:nvPr/>
      </p:nvGrpSpPr>
      <p:grpSpPr>
        <a:xfrm>
          <a:off x="0" y="0"/>
          <a:ext cx="0" cy="0"/>
          <a:chOff x="0" y="0"/>
          <a:chExt cx="0" cy="0"/>
        </a:xfrm>
      </p:grpSpPr>
      <p:sp>
        <p:nvSpPr>
          <p:cNvPr id="440" name="Google Shape;440;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Reflexive Pronouns</a:t>
            </a:r>
            <a:endParaRPr/>
          </a:p>
        </p:txBody>
      </p:sp>
      <p:graphicFrame>
        <p:nvGraphicFramePr>
          <p:cNvPr id="441" name="Google Shape;441;p27"/>
          <p:cNvGraphicFramePr/>
          <p:nvPr/>
        </p:nvGraphicFramePr>
        <p:xfrm>
          <a:off x="557592" y="1914527"/>
          <a:ext cx="3000000" cy="3000000"/>
        </p:xfrm>
        <a:graphic>
          <a:graphicData uri="http://schemas.openxmlformats.org/drawingml/2006/table">
            <a:tbl>
              <a:tblPr bandRow="1" firstCol="1" firstRow="1">
                <a:noFill/>
                <a:tableStyleId>{E0D96282-F2F2-451B-B191-0B67752E5005}</a:tableStyleId>
              </a:tblPr>
              <a:tblGrid>
                <a:gridCol w="2657375"/>
                <a:gridCol w="2657375"/>
                <a:gridCol w="2657375"/>
                <a:gridCol w="2657375"/>
              </a:tblGrid>
              <a:tr h="615275">
                <a:tc>
                  <a:txBody>
                    <a:bodyPr/>
                    <a:lstStyle/>
                    <a:p>
                      <a:pPr indent="0" lvl="0" marL="0" marR="0" rtl="0" algn="l">
                        <a:lnSpc>
                          <a:spcPct val="82500"/>
                        </a:lnSpc>
                        <a:spcBef>
                          <a:spcPts val="0"/>
                        </a:spcBef>
                        <a:spcAft>
                          <a:spcPts val="0"/>
                        </a:spcAft>
                        <a:buNone/>
                      </a:pPr>
                      <a:r>
                        <a:rPr lang="en-US" sz="2000"/>
                        <a:t>Number</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Person</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Subject</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Reflexive Pronoun</a:t>
                      </a:r>
                      <a:endParaRPr sz="2000">
                        <a:latin typeface="Calibri"/>
                        <a:ea typeface="Calibri"/>
                        <a:cs typeface="Calibri"/>
                        <a:sym typeface="Calibri"/>
                      </a:endParaRPr>
                    </a:p>
                  </a:txBody>
                  <a:tcPr marT="9525" marB="9525" marR="9525" marL="9525" anchor="ctr"/>
                </a:tc>
              </a:tr>
              <a:tr h="615275">
                <a:tc rowSpan="3">
                  <a:txBody>
                    <a:bodyPr/>
                    <a:lstStyle/>
                    <a:p>
                      <a:pPr indent="0" lvl="0" marL="0" marR="0" rtl="0" algn="l">
                        <a:lnSpc>
                          <a:spcPct val="82500"/>
                        </a:lnSpc>
                        <a:spcBef>
                          <a:spcPts val="0"/>
                        </a:spcBef>
                        <a:spcAft>
                          <a:spcPts val="0"/>
                        </a:spcAft>
                        <a:buNone/>
                      </a:pPr>
                      <a:r>
                        <a:rPr lang="en-US" sz="2000"/>
                        <a:t>Singular</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1st Person</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I</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Myself</a:t>
                      </a:r>
                      <a:endParaRPr sz="2000">
                        <a:latin typeface="Calibri"/>
                        <a:ea typeface="Calibri"/>
                        <a:cs typeface="Calibri"/>
                        <a:sym typeface="Calibri"/>
                      </a:endParaRPr>
                    </a:p>
                  </a:txBody>
                  <a:tcPr marT="9525" marB="9525" marR="9525" marL="9525" anchor="ctr"/>
                </a:tc>
              </a:tr>
              <a:tr h="615275">
                <a:tc vMerge="1"/>
                <a:tc>
                  <a:txBody>
                    <a:bodyPr/>
                    <a:lstStyle/>
                    <a:p>
                      <a:pPr indent="0" lvl="0" marL="0" marR="0" rtl="0" algn="l">
                        <a:lnSpc>
                          <a:spcPct val="82500"/>
                        </a:lnSpc>
                        <a:spcBef>
                          <a:spcPts val="0"/>
                        </a:spcBef>
                        <a:spcAft>
                          <a:spcPts val="0"/>
                        </a:spcAft>
                        <a:buNone/>
                      </a:pPr>
                      <a:r>
                        <a:rPr lang="en-US" sz="2000"/>
                        <a:t>2nd Person</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You</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Yourself</a:t>
                      </a:r>
                      <a:endParaRPr sz="2000">
                        <a:latin typeface="Calibri"/>
                        <a:ea typeface="Calibri"/>
                        <a:cs typeface="Calibri"/>
                        <a:sym typeface="Calibri"/>
                      </a:endParaRPr>
                    </a:p>
                  </a:txBody>
                  <a:tcPr marT="9525" marB="9525" marR="9525" marL="9525" anchor="ctr"/>
                </a:tc>
              </a:tr>
              <a:tr h="615275">
                <a:tc vMerge="1"/>
                <a:tc>
                  <a:txBody>
                    <a:bodyPr/>
                    <a:lstStyle/>
                    <a:p>
                      <a:pPr indent="0" lvl="0" marL="0" marR="0" rtl="0" algn="l">
                        <a:lnSpc>
                          <a:spcPct val="82500"/>
                        </a:lnSpc>
                        <a:spcBef>
                          <a:spcPts val="0"/>
                        </a:spcBef>
                        <a:spcAft>
                          <a:spcPts val="0"/>
                        </a:spcAft>
                        <a:buNone/>
                      </a:pPr>
                      <a:r>
                        <a:rPr lang="en-US" sz="2000"/>
                        <a:t>3rd Person</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He, she, it</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Himself, Herself, Itself</a:t>
                      </a:r>
                      <a:endParaRPr sz="2000">
                        <a:latin typeface="Calibri"/>
                        <a:ea typeface="Calibri"/>
                        <a:cs typeface="Calibri"/>
                        <a:sym typeface="Calibri"/>
                      </a:endParaRPr>
                    </a:p>
                  </a:txBody>
                  <a:tcPr marT="9525" marB="9525" marR="9525" marL="9525" anchor="ctr"/>
                </a:tc>
              </a:tr>
              <a:tr h="615275">
                <a:tc rowSpan="3">
                  <a:txBody>
                    <a:bodyPr/>
                    <a:lstStyle/>
                    <a:p>
                      <a:pPr indent="0" lvl="0" marL="0" marR="0" rtl="0" algn="l">
                        <a:lnSpc>
                          <a:spcPct val="82500"/>
                        </a:lnSpc>
                        <a:spcBef>
                          <a:spcPts val="0"/>
                        </a:spcBef>
                        <a:spcAft>
                          <a:spcPts val="0"/>
                        </a:spcAft>
                        <a:buNone/>
                      </a:pPr>
                      <a:r>
                        <a:rPr lang="en-US" sz="2000"/>
                        <a:t>Plural</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1st Person</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We</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Ourselves</a:t>
                      </a:r>
                      <a:endParaRPr sz="2000">
                        <a:latin typeface="Calibri"/>
                        <a:ea typeface="Calibri"/>
                        <a:cs typeface="Calibri"/>
                        <a:sym typeface="Calibri"/>
                      </a:endParaRPr>
                    </a:p>
                  </a:txBody>
                  <a:tcPr marT="9525" marB="9525" marR="9525" marL="9525" anchor="ctr"/>
                </a:tc>
              </a:tr>
              <a:tr h="615275">
                <a:tc vMerge="1"/>
                <a:tc>
                  <a:txBody>
                    <a:bodyPr/>
                    <a:lstStyle/>
                    <a:p>
                      <a:pPr indent="0" lvl="0" marL="0" marR="0" rtl="0" algn="l">
                        <a:lnSpc>
                          <a:spcPct val="82500"/>
                        </a:lnSpc>
                        <a:spcBef>
                          <a:spcPts val="0"/>
                        </a:spcBef>
                        <a:spcAft>
                          <a:spcPts val="0"/>
                        </a:spcAft>
                        <a:buNone/>
                      </a:pPr>
                      <a:r>
                        <a:rPr lang="en-US" sz="2000"/>
                        <a:t>2nd Person</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You</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Yourselves</a:t>
                      </a:r>
                      <a:endParaRPr sz="2000">
                        <a:latin typeface="Calibri"/>
                        <a:ea typeface="Calibri"/>
                        <a:cs typeface="Calibri"/>
                        <a:sym typeface="Calibri"/>
                      </a:endParaRPr>
                    </a:p>
                  </a:txBody>
                  <a:tcPr marT="9525" marB="9525" marR="9525" marL="9525" anchor="ctr"/>
                </a:tc>
              </a:tr>
              <a:tr h="615275">
                <a:tc vMerge="1"/>
                <a:tc>
                  <a:txBody>
                    <a:bodyPr/>
                    <a:lstStyle/>
                    <a:p>
                      <a:pPr indent="0" lvl="0" marL="0" marR="0" rtl="0" algn="l">
                        <a:lnSpc>
                          <a:spcPct val="82500"/>
                        </a:lnSpc>
                        <a:spcBef>
                          <a:spcPts val="0"/>
                        </a:spcBef>
                        <a:spcAft>
                          <a:spcPts val="0"/>
                        </a:spcAft>
                        <a:buNone/>
                      </a:pPr>
                      <a:r>
                        <a:rPr lang="en-US" sz="2000"/>
                        <a:t>3rd Person</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They</a:t>
                      </a:r>
                      <a:endParaRPr sz="2000">
                        <a:latin typeface="Calibri"/>
                        <a:ea typeface="Calibri"/>
                        <a:cs typeface="Calibri"/>
                        <a:sym typeface="Calibri"/>
                      </a:endParaRPr>
                    </a:p>
                  </a:txBody>
                  <a:tcPr marT="9525" marB="9525" marR="9525" marL="9525" anchor="ctr"/>
                </a:tc>
                <a:tc>
                  <a:txBody>
                    <a:bodyPr/>
                    <a:lstStyle/>
                    <a:p>
                      <a:pPr indent="0" lvl="0" marL="0" marR="0" rtl="0" algn="l">
                        <a:lnSpc>
                          <a:spcPct val="82500"/>
                        </a:lnSpc>
                        <a:spcBef>
                          <a:spcPts val="0"/>
                        </a:spcBef>
                        <a:spcAft>
                          <a:spcPts val="0"/>
                        </a:spcAft>
                        <a:buNone/>
                      </a:pPr>
                      <a:r>
                        <a:rPr lang="en-US" sz="2000"/>
                        <a:t>Themselves</a:t>
                      </a:r>
                      <a:endParaRPr sz="2000">
                        <a:latin typeface="Calibri"/>
                        <a:ea typeface="Calibri"/>
                        <a:cs typeface="Calibri"/>
                        <a:sym typeface="Calibri"/>
                      </a:endParaRPr>
                    </a:p>
                  </a:txBody>
                  <a:tcPr marT="9525" marB="9525" marR="9525" marL="9525" anchor="ctr"/>
                </a:tc>
              </a:tr>
            </a:tbl>
          </a:graphicData>
        </a:graphic>
      </p:graphicFrame>
      <p:sp>
        <p:nvSpPr>
          <p:cNvPr id="442" name="Google Shape;442;p27"/>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6" name="Shape 446"/>
        <p:cNvGrpSpPr/>
        <p:nvPr/>
      </p:nvGrpSpPr>
      <p:grpSpPr>
        <a:xfrm>
          <a:off x="0" y="0"/>
          <a:ext cx="0" cy="0"/>
          <a:chOff x="0" y="0"/>
          <a:chExt cx="0" cy="0"/>
        </a:xfrm>
      </p:grpSpPr>
      <p:sp>
        <p:nvSpPr>
          <p:cNvPr id="447" name="Google Shape;447;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8" name="Google Shape;448;p28"/>
          <p:cNvSpPr/>
          <p:nvPr/>
        </p:nvSpPr>
        <p:spPr>
          <a:xfrm>
            <a:off x="7544662" y="323519"/>
            <a:ext cx="4323899" cy="6212748"/>
          </a:xfrm>
          <a:custGeom>
            <a:rect b="b" l="l" r="r" t="t"/>
            <a:pathLst>
              <a:path extrusionOk="0" h="6212748" w="4323899">
                <a:moveTo>
                  <a:pt x="0" y="0"/>
                </a:moveTo>
                <a:lnTo>
                  <a:pt x="742501" y="0"/>
                </a:lnTo>
                <a:lnTo>
                  <a:pt x="4323899" y="0"/>
                </a:lnTo>
                <a:lnTo>
                  <a:pt x="4323899" y="2864954"/>
                </a:lnTo>
                <a:lnTo>
                  <a:pt x="880454" y="6212748"/>
                </a:lnTo>
                <a:lnTo>
                  <a:pt x="0" y="6212748"/>
                </a:lnTo>
                <a:lnTo>
                  <a:pt x="0" y="6210962"/>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9" name="Google Shape;449;p28"/>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0" name="Google Shape;450;p28"/>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1" name="Google Shape;451;p28"/>
          <p:cNvSpPr txBox="1"/>
          <p:nvPr>
            <p:ph type="title"/>
          </p:nvPr>
        </p:nvSpPr>
        <p:spPr>
          <a:xfrm>
            <a:off x="8026203" y="1443390"/>
            <a:ext cx="3268216" cy="34058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Calibri"/>
              <a:buNone/>
            </a:pPr>
            <a:r>
              <a:rPr lang="en-US" sz="6000"/>
              <a:t>Types of pronouns …..cont.</a:t>
            </a:r>
            <a:endParaRPr/>
          </a:p>
        </p:txBody>
      </p:sp>
      <p:sp>
        <p:nvSpPr>
          <p:cNvPr id="452" name="Google Shape;452;p28"/>
          <p:cNvSpPr txBox="1"/>
          <p:nvPr>
            <p:ph idx="1" type="body"/>
          </p:nvPr>
        </p:nvSpPr>
        <p:spPr>
          <a:xfrm>
            <a:off x="1289304" y="1266614"/>
            <a:ext cx="5769224" cy="4083152"/>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b="1" lang="en-US" sz="2400">
                <a:latin typeface="Times New Roman"/>
                <a:ea typeface="Times New Roman"/>
                <a:cs typeface="Times New Roman"/>
                <a:sym typeface="Times New Roman"/>
              </a:rPr>
              <a:t>Examples</a:t>
            </a:r>
            <a:r>
              <a:rPr lang="en-US" sz="2400">
                <a:latin typeface="Times New Roman"/>
                <a:ea typeface="Times New Roman"/>
                <a:cs typeface="Times New Roman"/>
                <a:sym typeface="Times New Roman"/>
              </a:rPr>
              <a: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I looked at </a:t>
            </a:r>
            <a:r>
              <a:rPr lang="en-US" sz="2400" u="sng">
                <a:latin typeface="Times New Roman"/>
                <a:ea typeface="Times New Roman"/>
                <a:cs typeface="Times New Roman"/>
                <a:sym typeface="Times New Roman"/>
              </a:rPr>
              <a:t>myself</a:t>
            </a:r>
            <a:r>
              <a:rPr lang="en-US" sz="2400">
                <a:latin typeface="Times New Roman"/>
                <a:ea typeface="Times New Roman"/>
                <a:cs typeface="Times New Roman"/>
                <a:sym typeface="Times New Roman"/>
              </a:rPr>
              <a:t> in the mirror.</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You should think about </a:t>
            </a:r>
            <a:r>
              <a:rPr lang="en-US" sz="2400" u="sng">
                <a:latin typeface="Times New Roman"/>
                <a:ea typeface="Times New Roman"/>
                <a:cs typeface="Times New Roman"/>
                <a:sym typeface="Times New Roman"/>
              </a:rPr>
              <a:t>yourself</a:t>
            </a:r>
            <a:r>
              <a:rPr lang="en-US" sz="2400">
                <a:latin typeface="Times New Roman"/>
                <a:ea typeface="Times New Roman"/>
                <a:cs typeface="Times New Roman"/>
                <a:sym typeface="Times New Roman"/>
              </a:rPr>
              <a: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They prepared </a:t>
            </a:r>
            <a:r>
              <a:rPr lang="en-US" sz="2400" u="sng">
                <a:latin typeface="Times New Roman"/>
                <a:ea typeface="Times New Roman"/>
                <a:cs typeface="Times New Roman"/>
                <a:sym typeface="Times New Roman"/>
              </a:rPr>
              <a:t>themselves</a:t>
            </a:r>
            <a:r>
              <a:rPr lang="en-US" sz="2400">
                <a:latin typeface="Times New Roman"/>
                <a:ea typeface="Times New Roman"/>
                <a:cs typeface="Times New Roman"/>
                <a:sym typeface="Times New Roman"/>
              </a:rPr>
              <a:t> for completion.</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He bought a car for </a:t>
            </a:r>
            <a:r>
              <a:rPr lang="en-US" sz="2400" u="sng">
                <a:latin typeface="Times New Roman"/>
                <a:ea typeface="Times New Roman"/>
                <a:cs typeface="Times New Roman"/>
                <a:sym typeface="Times New Roman"/>
              </a:rPr>
              <a:t>himself</a:t>
            </a:r>
            <a:r>
              <a:rPr lang="en-US" sz="2400">
                <a:latin typeface="Times New Roman"/>
                <a:ea typeface="Times New Roman"/>
                <a:cs typeface="Times New Roman"/>
                <a:sym typeface="Times New Roman"/>
              </a:rPr>
              <a: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He locked </a:t>
            </a:r>
            <a:r>
              <a:rPr lang="en-US" sz="2400" u="sng">
                <a:latin typeface="Times New Roman"/>
                <a:ea typeface="Times New Roman"/>
                <a:cs typeface="Times New Roman"/>
                <a:sym typeface="Times New Roman"/>
              </a:rPr>
              <a:t>himself</a:t>
            </a:r>
            <a:r>
              <a:rPr lang="en-US" sz="2400">
                <a:latin typeface="Times New Roman"/>
                <a:ea typeface="Times New Roman"/>
                <a:cs typeface="Times New Roman"/>
                <a:sym typeface="Times New Roman"/>
              </a:rPr>
              <a:t> in the room.</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He who loves only </a:t>
            </a:r>
            <a:r>
              <a:rPr lang="en-US" sz="2400" u="sng">
                <a:latin typeface="Times New Roman"/>
                <a:ea typeface="Times New Roman"/>
                <a:cs typeface="Times New Roman"/>
                <a:sym typeface="Times New Roman"/>
              </a:rPr>
              <a:t>himself</a:t>
            </a:r>
            <a:r>
              <a:rPr lang="en-US" sz="2400">
                <a:latin typeface="Times New Roman"/>
                <a:ea typeface="Times New Roman"/>
                <a:cs typeface="Times New Roman"/>
                <a:sym typeface="Times New Roman"/>
              </a:rPr>
              <a:t> is selfish.</a:t>
            </a:r>
            <a:endParaRPr sz="2400">
              <a:latin typeface="Calibri"/>
              <a:ea typeface="Calibri"/>
              <a:cs typeface="Calibri"/>
              <a:sym typeface="Calibri"/>
            </a:endParaRPr>
          </a:p>
          <a:p>
            <a:pPr indent="-76200" lvl="0" marL="228600" rtl="0" algn="l">
              <a:lnSpc>
                <a:spcPct val="90000"/>
              </a:lnSpc>
              <a:spcBef>
                <a:spcPts val="1000"/>
              </a:spcBef>
              <a:spcAft>
                <a:spcPts val="0"/>
              </a:spcAft>
              <a:buClr>
                <a:schemeClr val="dk1"/>
              </a:buClr>
              <a:buSzPts val="2400"/>
              <a:buNone/>
            </a:pPr>
            <a:r>
              <a:t/>
            </a:r>
            <a:endParaRPr sz="24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6" name="Shape 456"/>
        <p:cNvGrpSpPr/>
        <p:nvPr/>
      </p:nvGrpSpPr>
      <p:grpSpPr>
        <a:xfrm>
          <a:off x="0" y="0"/>
          <a:ext cx="0" cy="0"/>
          <a:chOff x="0" y="0"/>
          <a:chExt cx="0" cy="0"/>
        </a:xfrm>
      </p:grpSpPr>
      <p:sp>
        <p:nvSpPr>
          <p:cNvPr id="457" name="Google Shape;457;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8" name="Google Shape;458;p29"/>
          <p:cNvSpPr/>
          <p:nvPr/>
        </p:nvSpPr>
        <p:spPr>
          <a:xfrm>
            <a:off x="7544662" y="323519"/>
            <a:ext cx="4323899" cy="6212748"/>
          </a:xfrm>
          <a:custGeom>
            <a:rect b="b" l="l" r="r" t="t"/>
            <a:pathLst>
              <a:path extrusionOk="0" h="6212748" w="4323899">
                <a:moveTo>
                  <a:pt x="0" y="0"/>
                </a:moveTo>
                <a:lnTo>
                  <a:pt x="742501" y="0"/>
                </a:lnTo>
                <a:lnTo>
                  <a:pt x="4323899" y="0"/>
                </a:lnTo>
                <a:lnTo>
                  <a:pt x="4323899" y="2864954"/>
                </a:lnTo>
                <a:lnTo>
                  <a:pt x="880454" y="6212748"/>
                </a:lnTo>
                <a:lnTo>
                  <a:pt x="0" y="6212748"/>
                </a:lnTo>
                <a:lnTo>
                  <a:pt x="0" y="6210962"/>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9" name="Google Shape;459;p29"/>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0" name="Google Shape;460;p29"/>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1" name="Google Shape;461;p29"/>
          <p:cNvSpPr txBox="1"/>
          <p:nvPr>
            <p:ph type="title"/>
          </p:nvPr>
        </p:nvSpPr>
        <p:spPr>
          <a:xfrm>
            <a:off x="8026203" y="1443390"/>
            <a:ext cx="3268216" cy="34058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Calibri"/>
              <a:buNone/>
            </a:pPr>
            <a:r>
              <a:rPr lang="en-US" sz="6000"/>
              <a:t>Types of pronouns …..cont.</a:t>
            </a:r>
            <a:endParaRPr/>
          </a:p>
        </p:txBody>
      </p:sp>
      <p:sp>
        <p:nvSpPr>
          <p:cNvPr id="462" name="Google Shape;462;p29"/>
          <p:cNvSpPr txBox="1"/>
          <p:nvPr>
            <p:ph idx="1" type="body"/>
          </p:nvPr>
        </p:nvSpPr>
        <p:spPr>
          <a:xfrm>
            <a:off x="897581" y="819807"/>
            <a:ext cx="6160947" cy="5002924"/>
          </a:xfrm>
          <a:prstGeom prst="rect">
            <a:avLst/>
          </a:prstGeom>
          <a:noFill/>
          <a:ln>
            <a:noFill/>
          </a:ln>
        </p:spPr>
        <p:txBody>
          <a:bodyPr anchorCtr="0" anchor="ctr"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1500"/>
              <a:buNone/>
            </a:pPr>
            <a:r>
              <a:rPr b="1" lang="en-US" sz="1500">
                <a:latin typeface="Times New Roman"/>
                <a:ea typeface="Times New Roman"/>
                <a:cs typeface="Times New Roman"/>
                <a:sym typeface="Times New Roman"/>
              </a:rPr>
              <a:t>                                             </a:t>
            </a:r>
            <a:endParaRPr/>
          </a:p>
          <a:p>
            <a:pPr indent="0" lvl="0" marL="0" rtl="0" algn="l">
              <a:lnSpc>
                <a:spcPct val="90000"/>
              </a:lnSpc>
              <a:spcBef>
                <a:spcPts val="1800"/>
              </a:spcBef>
              <a:spcAft>
                <a:spcPts val="0"/>
              </a:spcAft>
              <a:buClr>
                <a:schemeClr val="dk1"/>
              </a:buClr>
              <a:buSzPts val="1500"/>
              <a:buNone/>
            </a:pPr>
            <a:r>
              <a:rPr b="1" lang="en-US" sz="1500">
                <a:latin typeface="Times New Roman"/>
                <a:ea typeface="Times New Roman"/>
                <a:cs typeface="Times New Roman"/>
                <a:sym typeface="Times New Roman"/>
              </a:rPr>
              <a:t> </a:t>
            </a:r>
            <a:r>
              <a:rPr b="1" lang="en-US" sz="2200">
                <a:latin typeface="Times New Roman"/>
                <a:ea typeface="Times New Roman"/>
                <a:cs typeface="Times New Roman"/>
                <a:sym typeface="Times New Roman"/>
              </a:rPr>
              <a:t> (iv) Reciprocal Pronouns</a:t>
            </a:r>
            <a:br>
              <a:rPr lang="en-US" sz="2200">
                <a:latin typeface="Times New Roman"/>
                <a:ea typeface="Times New Roman"/>
                <a:cs typeface="Times New Roman"/>
                <a:sym typeface="Times New Roman"/>
              </a:rPr>
            </a:br>
            <a:r>
              <a:rPr lang="en-US" sz="2200">
                <a:latin typeface="Times New Roman"/>
                <a:ea typeface="Times New Roman"/>
                <a:cs typeface="Times New Roman"/>
                <a:sym typeface="Times New Roman"/>
              </a:rPr>
              <a:t>Reciprocal Pronouns are used when each of two or more subjects reciprocate to the other,</a:t>
            </a:r>
            <a:br>
              <a:rPr lang="en-US" sz="2200">
                <a:latin typeface="Times New Roman"/>
                <a:ea typeface="Times New Roman"/>
                <a:cs typeface="Times New Roman"/>
                <a:sym typeface="Times New Roman"/>
              </a:rPr>
            </a:br>
            <a:r>
              <a:rPr lang="en-US" sz="2200">
                <a:latin typeface="Times New Roman"/>
                <a:ea typeface="Times New Roman"/>
                <a:cs typeface="Times New Roman"/>
                <a:sym typeface="Times New Roman"/>
              </a:rPr>
              <a:t>or when two subjects act in the same way towards each other, </a:t>
            </a:r>
            <a:r>
              <a:rPr b="1" lang="en-US" sz="2200">
                <a:latin typeface="Times New Roman"/>
                <a:ea typeface="Times New Roman"/>
                <a:cs typeface="Times New Roman"/>
                <a:sym typeface="Times New Roman"/>
              </a:rPr>
              <a:t>or</a:t>
            </a:r>
            <a:r>
              <a:rPr lang="en-US" sz="2200">
                <a:latin typeface="Times New Roman"/>
                <a:ea typeface="Times New Roman"/>
                <a:cs typeface="Times New Roman"/>
                <a:sym typeface="Times New Roman"/>
              </a:rPr>
              <a:t>, more subjects act in the same way to one another.</a:t>
            </a:r>
            <a:endParaRPr sz="22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2200"/>
              <a:buChar char="•"/>
            </a:pPr>
            <a:r>
              <a:rPr b="1" lang="en-US" sz="2200">
                <a:latin typeface="Times New Roman"/>
                <a:ea typeface="Times New Roman"/>
                <a:cs typeface="Times New Roman"/>
                <a:sym typeface="Times New Roman"/>
              </a:rPr>
              <a:t>Example:</a:t>
            </a:r>
            <a:r>
              <a:rPr lang="en-US" sz="2200">
                <a:latin typeface="Times New Roman"/>
                <a:ea typeface="Times New Roman"/>
                <a:cs typeface="Times New Roman"/>
                <a:sym typeface="Times New Roman"/>
              </a:rPr>
              <a:t> A loves B and B loves A. We can therefore say that A and B love </a:t>
            </a:r>
            <a:r>
              <a:rPr lang="en-US" sz="2200" u="sng">
                <a:latin typeface="Times New Roman"/>
                <a:ea typeface="Times New Roman"/>
                <a:cs typeface="Times New Roman"/>
                <a:sym typeface="Times New Roman"/>
              </a:rPr>
              <a:t>each other</a:t>
            </a:r>
            <a:r>
              <a:rPr lang="en-US" sz="2200">
                <a:latin typeface="Times New Roman"/>
                <a:ea typeface="Times New Roman"/>
                <a:cs typeface="Times New Roman"/>
                <a:sym typeface="Times New Roman"/>
              </a:rPr>
              <a:t>.</a:t>
            </a:r>
            <a:endParaRPr sz="22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2200"/>
              <a:buChar char="•"/>
            </a:pPr>
            <a:r>
              <a:rPr lang="en-US" sz="2200">
                <a:latin typeface="Times New Roman"/>
                <a:ea typeface="Times New Roman"/>
                <a:cs typeface="Times New Roman"/>
                <a:sym typeface="Times New Roman"/>
              </a:rPr>
              <a:t>There are two reciprocal pronouns: </a:t>
            </a:r>
            <a:endParaRPr sz="22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200"/>
              <a:buFont typeface="Noto Sans Symbols"/>
              <a:buChar char="∙"/>
            </a:pPr>
            <a:r>
              <a:rPr lang="en-US" sz="2200">
                <a:latin typeface="Times New Roman"/>
                <a:ea typeface="Times New Roman"/>
                <a:cs typeface="Times New Roman"/>
                <a:sym typeface="Times New Roman"/>
              </a:rPr>
              <a:t>Each other </a:t>
            </a:r>
            <a:endParaRPr sz="22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200"/>
              <a:buFont typeface="Noto Sans Symbols"/>
              <a:buChar char="∙"/>
            </a:pPr>
            <a:r>
              <a:rPr lang="en-US" sz="2200">
                <a:latin typeface="Times New Roman"/>
                <a:ea typeface="Times New Roman"/>
                <a:cs typeface="Times New Roman"/>
                <a:sym typeface="Times New Roman"/>
              </a:rPr>
              <a:t>One another</a:t>
            </a:r>
            <a:endParaRPr sz="2200">
              <a:latin typeface="Calibri"/>
              <a:ea typeface="Calibri"/>
              <a:cs typeface="Calibri"/>
              <a:sym typeface="Calibri"/>
            </a:endParaRPr>
          </a:p>
          <a:p>
            <a:pPr indent="0" lvl="0" marL="0" rtl="0" algn="l">
              <a:lnSpc>
                <a:spcPct val="90000"/>
              </a:lnSpc>
              <a:spcBef>
                <a:spcPts val="1800"/>
              </a:spcBef>
              <a:spcAft>
                <a:spcPts val="0"/>
              </a:spcAft>
              <a:buClr>
                <a:schemeClr val="dk1"/>
              </a:buClr>
              <a:buSzPts val="1500"/>
              <a:buNone/>
            </a:pPr>
            <a:r>
              <a:rPr b="1" lang="en-US" sz="1500">
                <a:latin typeface="Times New Roman"/>
                <a:ea typeface="Times New Roman"/>
                <a:cs typeface="Times New Roman"/>
                <a:sym typeface="Times New Roman"/>
              </a:rPr>
              <a:t> </a:t>
            </a:r>
            <a:endParaRPr sz="1500">
              <a:latin typeface="Calibri"/>
              <a:ea typeface="Calibri"/>
              <a:cs typeface="Calibri"/>
              <a:sym typeface="Calibri"/>
            </a:endParaRPr>
          </a:p>
          <a:p>
            <a:pPr indent="-133350" lvl="0" marL="228600" rtl="0" algn="l">
              <a:lnSpc>
                <a:spcPct val="90000"/>
              </a:lnSpc>
              <a:spcBef>
                <a:spcPts val="1800"/>
              </a:spcBef>
              <a:spcAft>
                <a:spcPts val="0"/>
              </a:spcAft>
              <a:buClr>
                <a:schemeClr val="dk1"/>
              </a:buClr>
              <a:buSzPts val="1500"/>
              <a:buNone/>
            </a:pPr>
            <a:r>
              <a:t/>
            </a:r>
            <a:endParaRPr sz="15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6" name="Shape 466"/>
        <p:cNvGrpSpPr/>
        <p:nvPr/>
      </p:nvGrpSpPr>
      <p:grpSpPr>
        <a:xfrm>
          <a:off x="0" y="0"/>
          <a:ext cx="0" cy="0"/>
          <a:chOff x="0" y="0"/>
          <a:chExt cx="0" cy="0"/>
        </a:xfrm>
      </p:grpSpPr>
      <p:sp>
        <p:nvSpPr>
          <p:cNvPr id="467" name="Google Shape;467;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8" name="Google Shape;468;p30"/>
          <p:cNvSpPr/>
          <p:nvPr/>
        </p:nvSpPr>
        <p:spPr>
          <a:xfrm>
            <a:off x="643475" y="625059"/>
            <a:ext cx="5452525" cy="5607882"/>
          </a:xfrm>
          <a:prstGeom prst="rect">
            <a:avLst/>
          </a:pr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9" name="Google Shape;469;p30"/>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0" name="Google Shape;470;p30"/>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1" name="Google Shape;471;p30"/>
          <p:cNvSpPr txBox="1"/>
          <p:nvPr>
            <p:ph type="title"/>
          </p:nvPr>
        </p:nvSpPr>
        <p:spPr>
          <a:xfrm>
            <a:off x="1006900" y="1188637"/>
            <a:ext cx="4623363"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rgbClr val="3F3F3F"/>
              </a:buClr>
              <a:buSzPts val="6600"/>
              <a:buFont typeface="Calibri"/>
              <a:buNone/>
            </a:pPr>
            <a:r>
              <a:rPr lang="en-US" sz="6600">
                <a:solidFill>
                  <a:srgbClr val="3F3F3F"/>
                </a:solidFill>
              </a:rPr>
              <a:t>Types of pronouns …..cont.</a:t>
            </a:r>
            <a:endParaRPr/>
          </a:p>
        </p:txBody>
      </p:sp>
      <p:sp>
        <p:nvSpPr>
          <p:cNvPr id="472" name="Google Shape;472;p30"/>
          <p:cNvSpPr txBox="1"/>
          <p:nvPr>
            <p:ph idx="1" type="body"/>
          </p:nvPr>
        </p:nvSpPr>
        <p:spPr>
          <a:xfrm>
            <a:off x="6577584" y="1896645"/>
            <a:ext cx="3953775" cy="3064712"/>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900"/>
              <a:buChar char="•"/>
            </a:pPr>
            <a:r>
              <a:rPr b="1" lang="en-US" sz="1900">
                <a:latin typeface="Times New Roman"/>
                <a:ea typeface="Times New Roman"/>
                <a:cs typeface="Times New Roman"/>
                <a:sym typeface="Times New Roman"/>
              </a:rPr>
              <a:t>Examples:</a:t>
            </a:r>
            <a:br>
              <a:rPr lang="en-US" sz="1900">
                <a:latin typeface="Times New Roman"/>
                <a:ea typeface="Times New Roman"/>
                <a:cs typeface="Times New Roman"/>
                <a:sym typeface="Times New Roman"/>
              </a:rPr>
            </a:br>
            <a:r>
              <a:rPr lang="en-US" sz="1900">
                <a:latin typeface="Times New Roman"/>
                <a:ea typeface="Times New Roman"/>
                <a:cs typeface="Times New Roman"/>
                <a:sym typeface="Times New Roman"/>
              </a:rPr>
              <a:t>        John and Mary are talking to </a:t>
            </a:r>
            <a:r>
              <a:rPr lang="en-US" sz="1900" u="sng">
                <a:latin typeface="Times New Roman"/>
                <a:ea typeface="Times New Roman"/>
                <a:cs typeface="Times New Roman"/>
                <a:sym typeface="Times New Roman"/>
              </a:rPr>
              <a:t>each other</a:t>
            </a:r>
            <a:r>
              <a:rPr lang="en-US" sz="1900">
                <a:latin typeface="Times New Roman"/>
                <a:ea typeface="Times New Roman"/>
                <a:cs typeface="Times New Roman"/>
                <a:sym typeface="Times New Roman"/>
              </a:rPr>
              <a:t>.</a:t>
            </a:r>
            <a:br>
              <a:rPr lang="en-US" sz="1900">
                <a:latin typeface="Times New Roman"/>
                <a:ea typeface="Times New Roman"/>
                <a:cs typeface="Times New Roman"/>
                <a:sym typeface="Times New Roman"/>
              </a:rPr>
            </a:br>
            <a:r>
              <a:rPr lang="en-US" sz="1900">
                <a:latin typeface="Times New Roman"/>
                <a:ea typeface="Times New Roman"/>
                <a:cs typeface="Times New Roman"/>
                <a:sym typeface="Times New Roman"/>
              </a:rPr>
              <a:t>        The students gave cards to </a:t>
            </a:r>
            <a:r>
              <a:rPr lang="en-US" sz="1900" u="sng">
                <a:latin typeface="Times New Roman"/>
                <a:ea typeface="Times New Roman"/>
                <a:cs typeface="Times New Roman"/>
                <a:sym typeface="Times New Roman"/>
              </a:rPr>
              <a:t>one another</a:t>
            </a:r>
            <a:r>
              <a:rPr lang="en-US" sz="1900">
                <a:latin typeface="Times New Roman"/>
                <a:ea typeface="Times New Roman"/>
                <a:cs typeface="Times New Roman"/>
                <a:sym typeface="Times New Roman"/>
              </a:rPr>
              <a:t>.</a:t>
            </a:r>
            <a:br>
              <a:rPr lang="en-US" sz="1900">
                <a:latin typeface="Times New Roman"/>
                <a:ea typeface="Times New Roman"/>
                <a:cs typeface="Times New Roman"/>
                <a:sym typeface="Times New Roman"/>
              </a:rPr>
            </a:br>
            <a:r>
              <a:rPr lang="en-US" sz="1900">
                <a:latin typeface="Times New Roman"/>
                <a:ea typeface="Times New Roman"/>
                <a:cs typeface="Times New Roman"/>
                <a:sym typeface="Times New Roman"/>
              </a:rPr>
              <a:t>        The car and the bus collided with </a:t>
            </a:r>
            <a:r>
              <a:rPr lang="en-US" sz="1900" u="sng">
                <a:latin typeface="Times New Roman"/>
                <a:ea typeface="Times New Roman"/>
                <a:cs typeface="Times New Roman"/>
                <a:sym typeface="Times New Roman"/>
              </a:rPr>
              <a:t>each other.</a:t>
            </a:r>
            <a:br>
              <a:rPr lang="en-US" sz="1900">
                <a:latin typeface="Times New Roman"/>
                <a:ea typeface="Times New Roman"/>
                <a:cs typeface="Times New Roman"/>
                <a:sym typeface="Times New Roman"/>
              </a:rPr>
            </a:br>
            <a:r>
              <a:rPr lang="en-US" sz="1900">
                <a:latin typeface="Times New Roman"/>
                <a:ea typeface="Times New Roman"/>
                <a:cs typeface="Times New Roman"/>
                <a:sym typeface="Times New Roman"/>
              </a:rPr>
              <a:t>        The students in the class greeted </a:t>
            </a:r>
            <a:r>
              <a:rPr lang="en-US" sz="1900" u="sng">
                <a:latin typeface="Times New Roman"/>
                <a:ea typeface="Times New Roman"/>
                <a:cs typeface="Times New Roman"/>
                <a:sym typeface="Times New Roman"/>
              </a:rPr>
              <a:t>one another.</a:t>
            </a:r>
            <a:endParaRPr sz="1900">
              <a:latin typeface="Calibri"/>
              <a:ea typeface="Calibri"/>
              <a:cs typeface="Calibri"/>
              <a:sym typeface="Calibri"/>
            </a:endParaRPr>
          </a:p>
          <a:p>
            <a:pPr indent="-228600" lvl="0" marL="228600" rtl="0" algn="l">
              <a:lnSpc>
                <a:spcPct val="90000"/>
              </a:lnSpc>
              <a:spcBef>
                <a:spcPts val="1800"/>
              </a:spcBef>
              <a:spcAft>
                <a:spcPts val="0"/>
              </a:spcAft>
              <a:buClr>
                <a:schemeClr val="dk1"/>
              </a:buClr>
              <a:buSzPts val="1900"/>
              <a:buChar char="•"/>
            </a:pPr>
            <a:r>
              <a:rPr b="1" lang="en-US" sz="1900">
                <a:latin typeface="Times New Roman"/>
                <a:ea typeface="Times New Roman"/>
                <a:cs typeface="Times New Roman"/>
                <a:sym typeface="Times New Roman"/>
              </a:rPr>
              <a:t> </a:t>
            </a:r>
            <a:endParaRPr sz="1900">
              <a:latin typeface="Calibri"/>
              <a:ea typeface="Calibri"/>
              <a:cs typeface="Calibri"/>
              <a:sym typeface="Calibri"/>
            </a:endParaRPr>
          </a:p>
          <a:p>
            <a:pPr indent="-107950" lvl="0" marL="228600" rtl="0" algn="l">
              <a:lnSpc>
                <a:spcPct val="90000"/>
              </a:lnSpc>
              <a:spcBef>
                <a:spcPts val="1800"/>
              </a:spcBef>
              <a:spcAft>
                <a:spcPts val="0"/>
              </a:spcAft>
              <a:buClr>
                <a:schemeClr val="dk1"/>
              </a:buClr>
              <a:buSzPts val="1900"/>
              <a:buNone/>
            </a:pPr>
            <a:r>
              <a:t/>
            </a:r>
            <a:endParaRPr sz="19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6" name="Shape 476"/>
        <p:cNvGrpSpPr/>
        <p:nvPr/>
      </p:nvGrpSpPr>
      <p:grpSpPr>
        <a:xfrm>
          <a:off x="0" y="0"/>
          <a:ext cx="0" cy="0"/>
          <a:chOff x="0" y="0"/>
          <a:chExt cx="0" cy="0"/>
        </a:xfrm>
      </p:grpSpPr>
      <p:sp>
        <p:nvSpPr>
          <p:cNvPr id="477" name="Google Shape;477;p3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8" name="Google Shape;478;p31"/>
          <p:cNvSpPr/>
          <p:nvPr/>
        </p:nvSpPr>
        <p:spPr>
          <a:xfrm>
            <a:off x="7544662" y="323519"/>
            <a:ext cx="4323899" cy="6212748"/>
          </a:xfrm>
          <a:custGeom>
            <a:rect b="b" l="l" r="r" t="t"/>
            <a:pathLst>
              <a:path extrusionOk="0" h="6212748" w="4323899">
                <a:moveTo>
                  <a:pt x="0" y="0"/>
                </a:moveTo>
                <a:lnTo>
                  <a:pt x="742501" y="0"/>
                </a:lnTo>
                <a:lnTo>
                  <a:pt x="4323899" y="0"/>
                </a:lnTo>
                <a:lnTo>
                  <a:pt x="4323899" y="2864954"/>
                </a:lnTo>
                <a:lnTo>
                  <a:pt x="880454" y="6212748"/>
                </a:lnTo>
                <a:lnTo>
                  <a:pt x="0" y="6212748"/>
                </a:lnTo>
                <a:lnTo>
                  <a:pt x="0" y="6210962"/>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9" name="Google Shape;479;p31"/>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0" name="Google Shape;480;p31"/>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1" name="Google Shape;481;p31"/>
          <p:cNvSpPr txBox="1"/>
          <p:nvPr>
            <p:ph type="title"/>
          </p:nvPr>
        </p:nvSpPr>
        <p:spPr>
          <a:xfrm>
            <a:off x="8026203" y="1443390"/>
            <a:ext cx="3268216" cy="34058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6000"/>
              <a:buFont typeface="Calibri"/>
              <a:buNone/>
            </a:pPr>
            <a:r>
              <a:rPr lang="en-US" sz="6000"/>
              <a:t>Types of pronouns …..cont.</a:t>
            </a:r>
            <a:endParaRPr/>
          </a:p>
        </p:txBody>
      </p:sp>
      <p:sp>
        <p:nvSpPr>
          <p:cNvPr id="482" name="Google Shape;482;p31"/>
          <p:cNvSpPr txBox="1"/>
          <p:nvPr>
            <p:ph idx="1" type="body"/>
          </p:nvPr>
        </p:nvSpPr>
        <p:spPr>
          <a:xfrm>
            <a:off x="897581" y="809297"/>
            <a:ext cx="6323642" cy="5244662"/>
          </a:xfrm>
          <a:prstGeom prst="rect">
            <a:avLst/>
          </a:prstGeom>
          <a:noFill/>
          <a:ln>
            <a:noFill/>
          </a:ln>
        </p:spPr>
        <p:txBody>
          <a:bodyPr anchorCtr="0" anchor="ctr" bIns="45700" lIns="91425" spcFirstLastPara="1" rIns="91425" wrap="square" tIns="45700">
            <a:normAutofit fontScale="92500" lnSpcReduction="20000"/>
          </a:bodyPr>
          <a:lstStyle/>
          <a:p>
            <a:pPr indent="-285750" lvl="1" marL="742950" rtl="0" algn="l">
              <a:lnSpc>
                <a:spcPct val="90000"/>
              </a:lnSpc>
              <a:spcBef>
                <a:spcPts val="0"/>
              </a:spcBef>
              <a:spcAft>
                <a:spcPts val="0"/>
              </a:spcAft>
              <a:buClr>
                <a:schemeClr val="dk1"/>
              </a:buClr>
              <a:buSzPct val="100000"/>
              <a:buFont typeface="Calibri"/>
              <a:buAutoNum type="romanLcParenBoth" startAt="5"/>
            </a:pPr>
            <a:r>
              <a:rPr b="1" lang="en-US">
                <a:latin typeface="Times New Roman"/>
                <a:ea typeface="Times New Roman"/>
                <a:cs typeface="Times New Roman"/>
                <a:sym typeface="Times New Roman"/>
              </a:rPr>
              <a:t>Relative Pronouns</a:t>
            </a:r>
            <a:endParaRPr>
              <a:latin typeface="Calibri"/>
              <a:ea typeface="Calibri"/>
              <a:cs typeface="Calibri"/>
              <a:sym typeface="Calibri"/>
            </a:endParaRPr>
          </a:p>
          <a:p>
            <a:pPr indent="0" lvl="0" marL="0" rtl="0" algn="l">
              <a:lnSpc>
                <a:spcPct val="90000"/>
              </a:lnSpc>
              <a:spcBef>
                <a:spcPts val="1800"/>
              </a:spcBef>
              <a:spcAft>
                <a:spcPts val="0"/>
              </a:spcAft>
              <a:buClr>
                <a:schemeClr val="dk1"/>
              </a:buClr>
              <a:buSzPct val="100000"/>
              <a:buNone/>
            </a:pPr>
            <a:r>
              <a:rPr lang="en-US" sz="2400">
                <a:latin typeface="Times New Roman"/>
                <a:ea typeface="Times New Roman"/>
                <a:cs typeface="Times New Roman"/>
                <a:sym typeface="Times New Roman"/>
              </a:rPr>
              <a:t>A Relative Pronoun replaces a noun which had been mentioned before and which requires more information is to be given about it.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Or </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A relative pronoun can be defined as a word which joins relative clauses with other clauses to form sentences. </a:t>
            </a:r>
            <a:br>
              <a:rPr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For example:</a:t>
            </a:r>
            <a:r>
              <a:rPr lang="en-US" sz="2400">
                <a:latin typeface="Times New Roman"/>
                <a:ea typeface="Times New Roman"/>
                <a:cs typeface="Times New Roman"/>
                <a:sym typeface="Times New Roman"/>
              </a:rPr>
              <a:t> </a:t>
            </a:r>
            <a:r>
              <a:rPr i="1" lang="en-US" sz="2400">
                <a:latin typeface="Times New Roman"/>
                <a:ea typeface="Times New Roman"/>
                <a:cs typeface="Times New Roman"/>
                <a:sym typeface="Times New Roman"/>
              </a:rPr>
              <a:t>This is the person, </a:t>
            </a:r>
            <a:r>
              <a:rPr b="1" i="1" lang="en-US" sz="2400" u="sng">
                <a:latin typeface="Times New Roman"/>
                <a:ea typeface="Times New Roman"/>
                <a:cs typeface="Times New Roman"/>
                <a:sym typeface="Times New Roman"/>
              </a:rPr>
              <a:t>who</a:t>
            </a:r>
            <a:r>
              <a:rPr i="1" lang="en-US" sz="2400">
                <a:latin typeface="Times New Roman"/>
                <a:ea typeface="Times New Roman"/>
                <a:cs typeface="Times New Roman"/>
                <a:sym typeface="Times New Roman"/>
              </a:rPr>
              <a:t> helped her.</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In this sentence the word “who” is a relative pronoun which refers to the noun (the person), which is already mentioned at the beginning of the sentence (This is the person) and more information (he helped her) is given after using a relative pronoun (who) for the noun (the person).</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Similarly, in above sentence the pronoun “who” joins two clauses which are </a:t>
            </a:r>
            <a:r>
              <a:rPr i="1" lang="en-US" sz="2400">
                <a:latin typeface="Times New Roman"/>
                <a:ea typeface="Times New Roman"/>
                <a:cs typeface="Times New Roman"/>
                <a:sym typeface="Times New Roman"/>
              </a:rPr>
              <a:t>“This is the person”</a:t>
            </a:r>
            <a:r>
              <a:rPr lang="en-US" sz="2400">
                <a:latin typeface="Times New Roman"/>
                <a:ea typeface="Times New Roman"/>
                <a:cs typeface="Times New Roman"/>
                <a:sym typeface="Times New Roman"/>
              </a:rPr>
              <a:t> and </a:t>
            </a:r>
            <a:r>
              <a:rPr i="1" lang="en-US" sz="2400">
                <a:latin typeface="Times New Roman"/>
                <a:ea typeface="Times New Roman"/>
                <a:cs typeface="Times New Roman"/>
                <a:sym typeface="Times New Roman"/>
              </a:rPr>
              <a:t>“who helped her”.   </a:t>
            </a:r>
            <a:endParaRPr sz="2400">
              <a:latin typeface="Calibri"/>
              <a:ea typeface="Calibri"/>
              <a:cs typeface="Calibri"/>
              <a:sym typeface="Calibri"/>
            </a:endParaRPr>
          </a:p>
          <a:p>
            <a:pPr indent="-140525" lvl="0" marL="228600" rtl="0" algn="l">
              <a:lnSpc>
                <a:spcPct val="90000"/>
              </a:lnSpc>
              <a:spcBef>
                <a:spcPts val="1800"/>
              </a:spcBef>
              <a:spcAft>
                <a:spcPts val="0"/>
              </a:spcAft>
              <a:buClr>
                <a:schemeClr val="dk1"/>
              </a:buClr>
              <a:buSzPct val="100000"/>
              <a:buNone/>
            </a:pPr>
            <a:r>
              <a:t/>
            </a:r>
            <a:endParaRPr sz="15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6" name="Shape 486"/>
        <p:cNvGrpSpPr/>
        <p:nvPr/>
      </p:nvGrpSpPr>
      <p:grpSpPr>
        <a:xfrm>
          <a:off x="0" y="0"/>
          <a:ext cx="0" cy="0"/>
          <a:chOff x="0" y="0"/>
          <a:chExt cx="0" cy="0"/>
        </a:xfrm>
      </p:grpSpPr>
      <p:sp>
        <p:nvSpPr>
          <p:cNvPr id="487" name="Google Shape;487;p3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8" name="Google Shape;488;p32"/>
          <p:cNvSpPr/>
          <p:nvPr/>
        </p:nvSpPr>
        <p:spPr>
          <a:xfrm>
            <a:off x="321732" y="321733"/>
            <a:ext cx="11546828" cy="6214534"/>
          </a:xfrm>
          <a:custGeom>
            <a:rect b="b" l="l" r="r" t="t"/>
            <a:pathLst>
              <a:path extrusionOk="0" h="6214534" w="11546828">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9" name="Google Shape;489;p32"/>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0" name="Google Shape;490;p32"/>
          <p:cNvSpPr/>
          <p:nvPr/>
        </p:nvSpPr>
        <p:spPr>
          <a:xfrm>
            <a:off x="641774" y="623275"/>
            <a:ext cx="10905053" cy="5607882"/>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1" name="Google Shape;491;p32"/>
          <p:cNvSpPr txBox="1"/>
          <p:nvPr>
            <p:ph type="title"/>
          </p:nvPr>
        </p:nvSpPr>
        <p:spPr>
          <a:xfrm>
            <a:off x="1006900" y="1188637"/>
            <a:ext cx="3141430"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5600"/>
              <a:buFont typeface="Calibri"/>
              <a:buNone/>
            </a:pPr>
            <a:r>
              <a:rPr lang="en-US" sz="5600"/>
              <a:t>Types of pronouns …..cont.</a:t>
            </a:r>
            <a:endParaRPr/>
          </a:p>
        </p:txBody>
      </p:sp>
      <p:cxnSp>
        <p:nvCxnSpPr>
          <p:cNvPr id="492" name="Google Shape;492;p32"/>
          <p:cNvCxnSpPr/>
          <p:nvPr/>
        </p:nvCxnSpPr>
        <p:spPr>
          <a:xfrm>
            <a:off x="4654296" y="1852863"/>
            <a:ext cx="0" cy="3236495"/>
          </a:xfrm>
          <a:prstGeom prst="straightConnector1">
            <a:avLst/>
          </a:prstGeom>
          <a:noFill/>
          <a:ln cap="sq" cmpd="sng" w="19050">
            <a:solidFill>
              <a:srgbClr val="3F3F3F"/>
            </a:solidFill>
            <a:prstDash val="solid"/>
            <a:miter lim="800000"/>
            <a:headEnd len="sm" w="sm" type="none"/>
            <a:tailEnd len="sm" w="sm" type="none"/>
          </a:ln>
        </p:spPr>
      </p:cxnSp>
      <p:sp>
        <p:nvSpPr>
          <p:cNvPr id="493" name="Google Shape;493;p32"/>
          <p:cNvSpPr txBox="1"/>
          <p:nvPr>
            <p:ph idx="1" type="body"/>
          </p:nvPr>
        </p:nvSpPr>
        <p:spPr>
          <a:xfrm>
            <a:off x="5138927" y="1030014"/>
            <a:ext cx="6222752" cy="4789441"/>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l">
              <a:lnSpc>
                <a:spcPct val="90000"/>
              </a:lnSpc>
              <a:spcBef>
                <a:spcPts val="0"/>
              </a:spcBef>
              <a:spcAft>
                <a:spcPts val="0"/>
              </a:spcAft>
              <a:buClr>
                <a:schemeClr val="dk1"/>
              </a:buClr>
              <a:buSzPct val="100000"/>
              <a:buNone/>
            </a:pPr>
            <a:r>
              <a:rPr b="1" lang="en-US" sz="2400">
                <a:latin typeface="Times New Roman"/>
                <a:ea typeface="Times New Roman"/>
                <a:cs typeface="Times New Roman"/>
                <a:sym typeface="Times New Roman"/>
              </a:rPr>
              <a:t>Examples</a:t>
            </a:r>
            <a:endParaRPr sz="2400">
              <a:latin typeface="Calibri"/>
              <a:ea typeface="Calibri"/>
              <a:cs typeface="Calibri"/>
              <a:sym typeface="Calibri"/>
            </a:endParaRPr>
          </a:p>
          <a:p>
            <a:pPr indent="0" lvl="0" marL="0" rtl="0" algn="l">
              <a:lnSpc>
                <a:spcPct val="90000"/>
              </a:lnSpc>
              <a:spcBef>
                <a:spcPts val="1800"/>
              </a:spcBef>
              <a:spcAft>
                <a:spcPts val="0"/>
              </a:spcAft>
              <a:buClr>
                <a:schemeClr val="dk1"/>
              </a:buClr>
              <a:buSzPct val="100000"/>
              <a:buNone/>
            </a:pPr>
            <a:r>
              <a:rPr lang="en-US" sz="2400">
                <a:latin typeface="Times New Roman"/>
                <a:ea typeface="Times New Roman"/>
                <a:cs typeface="Times New Roman"/>
                <a:sym typeface="Times New Roman"/>
              </a:rPr>
              <a:t>The most commonly used five relative pronouns are, </a:t>
            </a:r>
            <a:r>
              <a:rPr i="1" lang="en-US" sz="2400">
                <a:latin typeface="Times New Roman"/>
                <a:ea typeface="Times New Roman"/>
                <a:cs typeface="Times New Roman"/>
                <a:sym typeface="Times New Roman"/>
              </a:rPr>
              <a:t>who, whom, whose, which, that</a:t>
            </a:r>
            <a:r>
              <a:rPr lang="en-US" sz="2400">
                <a:latin typeface="Times New Roman"/>
                <a:ea typeface="Times New Roman"/>
                <a:cs typeface="Times New Roman"/>
                <a:sym typeface="Times New Roman"/>
              </a:rPr>
              <a:t>. </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“Who” is for subject and “whom” is used for object. “Who” and “whom” are used for people. “Whose” is used to show possession and can be used for both people and things. “Which” is used for things. “That” is used for people and things.</a:t>
            </a:r>
            <a:endParaRPr sz="2400">
              <a:latin typeface="Calibri"/>
              <a:ea typeface="Calibri"/>
              <a:cs typeface="Calibri"/>
              <a:sym typeface="Calibri"/>
            </a:endParaRPr>
          </a:p>
          <a:p>
            <a:pPr indent="0" lvl="0" marL="0" rtl="0" algn="l">
              <a:lnSpc>
                <a:spcPct val="90000"/>
              </a:lnSpc>
              <a:spcBef>
                <a:spcPts val="1800"/>
              </a:spcBef>
              <a:spcAft>
                <a:spcPts val="0"/>
              </a:spcAft>
              <a:buClr>
                <a:schemeClr val="dk1"/>
              </a:buClr>
              <a:buSzPct val="100000"/>
              <a:buNone/>
            </a:pPr>
            <a:r>
              <a:rPr lang="en-US" sz="2400">
                <a:latin typeface="Times New Roman"/>
                <a:ea typeface="Times New Roman"/>
                <a:cs typeface="Times New Roman"/>
                <a:sym typeface="Times New Roman"/>
              </a:rPr>
              <a:t> </a:t>
            </a:r>
            <a:endParaRPr sz="2400">
              <a:latin typeface="Calibri"/>
              <a:ea typeface="Calibri"/>
              <a:cs typeface="Calibri"/>
              <a:sym typeface="Calibri"/>
            </a:endParaRPr>
          </a:p>
          <a:p>
            <a:pPr indent="0" lvl="0" marL="0" rtl="0" algn="l">
              <a:lnSpc>
                <a:spcPct val="90000"/>
              </a:lnSpc>
              <a:spcBef>
                <a:spcPts val="1800"/>
              </a:spcBef>
              <a:spcAft>
                <a:spcPts val="0"/>
              </a:spcAft>
              <a:buClr>
                <a:schemeClr val="dk1"/>
              </a:buClr>
              <a:buSzPct val="100000"/>
              <a:buNone/>
            </a:pPr>
            <a:r>
              <a:rPr b="1" lang="en-US" sz="2400">
                <a:latin typeface="Times New Roman"/>
                <a:ea typeface="Times New Roman"/>
                <a:cs typeface="Times New Roman"/>
                <a:sym typeface="Times New Roman"/>
              </a:rPr>
              <a:t>Examples:</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This is the girl </a:t>
            </a:r>
            <a:r>
              <a:rPr lang="en-US" sz="2400" u="sng">
                <a:latin typeface="Times New Roman"/>
                <a:ea typeface="Times New Roman"/>
                <a:cs typeface="Times New Roman"/>
                <a:sym typeface="Times New Roman"/>
              </a:rPr>
              <a:t>who</a:t>
            </a:r>
            <a:r>
              <a:rPr lang="en-US" sz="2400">
                <a:latin typeface="Times New Roman"/>
                <a:ea typeface="Times New Roman"/>
                <a:cs typeface="Times New Roman"/>
                <a:sym typeface="Times New Roman"/>
              </a:rPr>
              <a:t> got first position in class.</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An adjective is a word </a:t>
            </a:r>
            <a:r>
              <a:rPr lang="en-US" sz="2400" u="sng">
                <a:latin typeface="Times New Roman"/>
                <a:ea typeface="Times New Roman"/>
                <a:cs typeface="Times New Roman"/>
                <a:sym typeface="Times New Roman"/>
              </a:rPr>
              <a:t>that</a:t>
            </a:r>
            <a:r>
              <a:rPr lang="en-US" sz="2400">
                <a:latin typeface="Times New Roman"/>
                <a:ea typeface="Times New Roman"/>
                <a:cs typeface="Times New Roman"/>
                <a:sym typeface="Times New Roman"/>
              </a:rPr>
              <a:t> modifies a noun.</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The man </a:t>
            </a:r>
            <a:r>
              <a:rPr lang="en-US" sz="2400" u="sng">
                <a:latin typeface="Times New Roman"/>
                <a:ea typeface="Times New Roman"/>
                <a:cs typeface="Times New Roman"/>
                <a:sym typeface="Times New Roman"/>
              </a:rPr>
              <a:t>whom </a:t>
            </a:r>
            <a:r>
              <a:rPr lang="en-US" sz="2400">
                <a:latin typeface="Times New Roman"/>
                <a:ea typeface="Times New Roman"/>
                <a:cs typeface="Times New Roman"/>
                <a:sym typeface="Times New Roman"/>
              </a:rPr>
              <a:t>I met yesterday is a nice person.</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It is the planning </a:t>
            </a:r>
            <a:r>
              <a:rPr lang="en-US" sz="2400" u="sng">
                <a:latin typeface="Times New Roman"/>
                <a:ea typeface="Times New Roman"/>
                <a:cs typeface="Times New Roman"/>
                <a:sym typeface="Times New Roman"/>
              </a:rPr>
              <a:t>that</a:t>
            </a:r>
            <a:r>
              <a:rPr lang="en-US" sz="2400">
                <a:latin typeface="Times New Roman"/>
                <a:ea typeface="Times New Roman"/>
                <a:cs typeface="Times New Roman"/>
                <a:sym typeface="Times New Roman"/>
              </a:rPr>
              <a:t> makes the event succeed.</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The boy </a:t>
            </a:r>
            <a:r>
              <a:rPr lang="en-US" sz="2400" u="sng">
                <a:latin typeface="Times New Roman"/>
                <a:ea typeface="Times New Roman"/>
                <a:cs typeface="Times New Roman"/>
                <a:sym typeface="Times New Roman"/>
              </a:rPr>
              <a:t>who</a:t>
            </a:r>
            <a:r>
              <a:rPr lang="en-US" sz="2400">
                <a:latin typeface="Times New Roman"/>
                <a:ea typeface="Times New Roman"/>
                <a:cs typeface="Times New Roman"/>
                <a:sym typeface="Times New Roman"/>
              </a:rPr>
              <a:t> is laughing is my friend.</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That is the boy </a:t>
            </a:r>
            <a:r>
              <a:rPr lang="en-US" sz="2400" u="sng">
                <a:latin typeface="Times New Roman"/>
                <a:ea typeface="Times New Roman"/>
                <a:cs typeface="Times New Roman"/>
                <a:sym typeface="Times New Roman"/>
              </a:rPr>
              <a:t>whose</a:t>
            </a:r>
            <a:r>
              <a:rPr lang="en-US" sz="2400">
                <a:latin typeface="Times New Roman"/>
                <a:ea typeface="Times New Roman"/>
                <a:cs typeface="Times New Roman"/>
                <a:sym typeface="Times New Roman"/>
              </a:rPr>
              <a:t> father is a doctor.</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The car </a:t>
            </a:r>
            <a:r>
              <a:rPr lang="en-US" sz="2400" u="sng">
                <a:latin typeface="Times New Roman"/>
                <a:ea typeface="Times New Roman"/>
                <a:cs typeface="Times New Roman"/>
                <a:sym typeface="Times New Roman"/>
              </a:rPr>
              <a:t>which</a:t>
            </a:r>
            <a:r>
              <a:rPr lang="en-US" sz="2400">
                <a:latin typeface="Times New Roman"/>
                <a:ea typeface="Times New Roman"/>
                <a:cs typeface="Times New Roman"/>
                <a:sym typeface="Times New Roman"/>
              </a:rPr>
              <a:t> I like is red.</a:t>
            </a:r>
            <a:endParaRPr sz="2400">
              <a:latin typeface="Calibri"/>
              <a:ea typeface="Calibri"/>
              <a:cs typeface="Calibri"/>
              <a:sym typeface="Calibri"/>
            </a:endParaRPr>
          </a:p>
          <a:p>
            <a:pPr indent="-158432" lvl="0" marL="228600" rtl="0" algn="l">
              <a:lnSpc>
                <a:spcPct val="90000"/>
              </a:lnSpc>
              <a:spcBef>
                <a:spcPts val="1800"/>
              </a:spcBef>
              <a:spcAft>
                <a:spcPts val="0"/>
              </a:spcAft>
              <a:buClr>
                <a:schemeClr val="dk1"/>
              </a:buClr>
              <a:buSzPct val="100000"/>
              <a:buNone/>
            </a:pPr>
            <a:r>
              <a:t/>
            </a:r>
            <a:endParaRPr sz="13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7" name="Shape 497"/>
        <p:cNvGrpSpPr/>
        <p:nvPr/>
      </p:nvGrpSpPr>
      <p:grpSpPr>
        <a:xfrm>
          <a:off x="0" y="0"/>
          <a:ext cx="0" cy="0"/>
          <a:chOff x="0" y="0"/>
          <a:chExt cx="0" cy="0"/>
        </a:xfrm>
      </p:grpSpPr>
      <p:sp>
        <p:nvSpPr>
          <p:cNvPr id="498" name="Google Shape;498;p3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9" name="Google Shape;499;p33"/>
          <p:cNvSpPr/>
          <p:nvPr/>
        </p:nvSpPr>
        <p:spPr>
          <a:xfrm>
            <a:off x="643475" y="625059"/>
            <a:ext cx="5452525" cy="5607882"/>
          </a:xfrm>
          <a:prstGeom prst="rect">
            <a:avLst/>
          </a:prstGeom>
          <a:solidFill>
            <a:srgbClr val="7F7F7F">
              <a:alpha val="2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0" name="Google Shape;500;p33"/>
          <p:cNvSpPr/>
          <p:nvPr/>
        </p:nvSpPr>
        <p:spPr>
          <a:xfrm flipH="1">
            <a:off x="8576720" y="3335867"/>
            <a:ext cx="3291840" cy="3200400"/>
          </a:xfrm>
          <a:prstGeom prst="rtTriangle">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1" name="Google Shape;501;p33"/>
          <p:cNvSpPr/>
          <p:nvPr/>
        </p:nvSpPr>
        <p:spPr>
          <a:xfrm>
            <a:off x="641774" y="623275"/>
            <a:ext cx="10905053" cy="5607882"/>
          </a:xfrm>
          <a:prstGeom prst="rect">
            <a:avLst/>
          </a:prstGeom>
          <a:noFill/>
          <a:ln cap="flat" cmpd="sng" w="19050">
            <a:solidFill>
              <a:srgbClr val="3F3F3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2" name="Google Shape;502;p33"/>
          <p:cNvSpPr txBox="1"/>
          <p:nvPr>
            <p:ph type="title"/>
          </p:nvPr>
        </p:nvSpPr>
        <p:spPr>
          <a:xfrm>
            <a:off x="1006900" y="1188637"/>
            <a:ext cx="4623363" cy="448072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rgbClr val="3F3F3F"/>
              </a:buClr>
              <a:buSzPts val="6600"/>
              <a:buFont typeface="Calibri"/>
              <a:buNone/>
            </a:pPr>
            <a:r>
              <a:rPr lang="en-US" sz="6600">
                <a:solidFill>
                  <a:srgbClr val="3F3F3F"/>
                </a:solidFill>
              </a:rPr>
              <a:t>Types of pronouns …..cont.</a:t>
            </a:r>
            <a:endParaRPr/>
          </a:p>
        </p:txBody>
      </p:sp>
      <p:sp>
        <p:nvSpPr>
          <p:cNvPr id="503" name="Google Shape;503;p33"/>
          <p:cNvSpPr txBox="1"/>
          <p:nvPr>
            <p:ph idx="1" type="body"/>
          </p:nvPr>
        </p:nvSpPr>
        <p:spPr>
          <a:xfrm>
            <a:off x="6577584" y="914400"/>
            <a:ext cx="4868182" cy="4754963"/>
          </a:xfrm>
          <a:prstGeom prst="rect">
            <a:avLst/>
          </a:prstGeom>
          <a:noFill/>
          <a:ln>
            <a:noFill/>
          </a:ln>
        </p:spPr>
        <p:txBody>
          <a:bodyPr anchorCtr="0" anchor="ctr" bIns="45700" lIns="91425" spcFirstLastPara="1" rIns="91425" wrap="square" tIns="45700">
            <a:normAutofit fontScale="70000" lnSpcReduction="20000"/>
          </a:bodyPr>
          <a:lstStyle/>
          <a:p>
            <a:pPr indent="-285750" lvl="1" marL="742950" rtl="0" algn="l">
              <a:lnSpc>
                <a:spcPct val="90000"/>
              </a:lnSpc>
              <a:spcBef>
                <a:spcPts val="0"/>
              </a:spcBef>
              <a:spcAft>
                <a:spcPts val="0"/>
              </a:spcAft>
              <a:buClr>
                <a:schemeClr val="dk1"/>
              </a:buClr>
              <a:buSzPct val="100000"/>
              <a:buFont typeface="Calibri"/>
              <a:buAutoNum type="romanLcParenBoth" startAt="5"/>
            </a:pPr>
            <a:r>
              <a:rPr b="1" lang="en-US">
                <a:latin typeface="Times New Roman"/>
                <a:ea typeface="Times New Roman"/>
                <a:cs typeface="Times New Roman"/>
                <a:sym typeface="Times New Roman"/>
              </a:rPr>
              <a:t>Demonstrative Pronouns</a:t>
            </a:r>
            <a:endParaRPr>
              <a:latin typeface="Calibri"/>
              <a:ea typeface="Calibri"/>
              <a:cs typeface="Calibri"/>
              <a:sym typeface="Calibri"/>
            </a:endParaRPr>
          </a:p>
          <a:p>
            <a:pPr indent="0" lvl="0" marL="0" rtl="0" algn="l">
              <a:lnSpc>
                <a:spcPct val="90000"/>
              </a:lnSpc>
              <a:spcBef>
                <a:spcPts val="1800"/>
              </a:spcBef>
              <a:spcAft>
                <a:spcPts val="0"/>
              </a:spcAft>
              <a:buClr>
                <a:schemeClr val="dk1"/>
              </a:buClr>
              <a:buSzPct val="100000"/>
              <a:buNone/>
            </a:pPr>
            <a:r>
              <a:rPr lang="en-US" sz="2400">
                <a:latin typeface="Times New Roman"/>
                <a:ea typeface="Times New Roman"/>
                <a:cs typeface="Times New Roman"/>
                <a:sym typeface="Times New Roman"/>
              </a:rPr>
              <a:t>A demonstrative pronoun is a pronoun that points to a thing or things.</a:t>
            </a:r>
            <a:br>
              <a:rPr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For example:</a:t>
            </a:r>
            <a:r>
              <a:rPr i="1" lang="en-US" sz="2400">
                <a:latin typeface="Times New Roman"/>
                <a:ea typeface="Times New Roman"/>
                <a:cs typeface="Times New Roman"/>
                <a:sym typeface="Times New Roman"/>
              </a:rPr>
              <a:t> this, that, these, those, none, neither</a:t>
            </a:r>
            <a:endParaRPr sz="2400">
              <a:latin typeface="Calibri"/>
              <a:ea typeface="Calibri"/>
              <a:cs typeface="Calibri"/>
              <a:sym typeface="Calibri"/>
            </a:endParaRPr>
          </a:p>
          <a:p>
            <a:pPr indent="0" lvl="0" marL="0" rtl="0" algn="l">
              <a:lnSpc>
                <a:spcPct val="90000"/>
              </a:lnSpc>
              <a:spcBef>
                <a:spcPts val="1800"/>
              </a:spcBef>
              <a:spcAft>
                <a:spcPts val="0"/>
              </a:spcAft>
              <a:buClr>
                <a:schemeClr val="dk1"/>
              </a:buClr>
              <a:buSzPct val="100000"/>
              <a:buNone/>
            </a:pPr>
            <a:r>
              <a:rPr lang="en-US" sz="2400">
                <a:latin typeface="Times New Roman"/>
                <a:ea typeface="Times New Roman"/>
                <a:cs typeface="Times New Roman"/>
                <a:sym typeface="Times New Roman"/>
              </a:rPr>
              <a:t>These pronouns point to a thing or things in short distance/time or long distance/time.</a:t>
            </a:r>
            <a:endParaRPr sz="2400">
              <a:latin typeface="Calibri"/>
              <a:ea typeface="Calibri"/>
              <a:cs typeface="Calibri"/>
              <a:sym typeface="Calibri"/>
            </a:endParaRPr>
          </a:p>
          <a:p>
            <a:pPr indent="0" lvl="0" marL="0" rtl="0" algn="l">
              <a:lnSpc>
                <a:spcPct val="90000"/>
              </a:lnSpc>
              <a:spcBef>
                <a:spcPts val="1800"/>
              </a:spcBef>
              <a:spcAft>
                <a:spcPts val="0"/>
              </a:spcAft>
              <a:buClr>
                <a:schemeClr val="dk1"/>
              </a:buClr>
              <a:buSzPct val="100000"/>
              <a:buNone/>
            </a:pPr>
            <a:r>
              <a:rPr b="1" lang="en-US" sz="2400">
                <a:latin typeface="Times New Roman"/>
                <a:ea typeface="Times New Roman"/>
                <a:cs typeface="Times New Roman"/>
                <a:sym typeface="Times New Roman"/>
              </a:rPr>
              <a:t>Short distance or time:</a:t>
            </a:r>
            <a:r>
              <a:rPr lang="en-US" sz="2400">
                <a:latin typeface="Times New Roman"/>
                <a:ea typeface="Times New Roman"/>
                <a:cs typeface="Times New Roman"/>
                <a:sym typeface="Times New Roman"/>
              </a:rPr>
              <a:t> </a:t>
            </a:r>
            <a:r>
              <a:rPr i="1" lang="en-US" sz="2400">
                <a:latin typeface="Times New Roman"/>
                <a:ea typeface="Times New Roman"/>
                <a:cs typeface="Times New Roman"/>
                <a:sym typeface="Times New Roman"/>
              </a:rPr>
              <a:t>This, these. </a:t>
            </a:r>
            <a:br>
              <a:rPr lang="en-US" sz="2400">
                <a:latin typeface="Times New Roman"/>
                <a:ea typeface="Times New Roman"/>
                <a:cs typeface="Times New Roman"/>
                <a:sym typeface="Times New Roman"/>
              </a:rPr>
            </a:br>
            <a:r>
              <a:rPr b="1" lang="en-US" sz="2400">
                <a:latin typeface="Times New Roman"/>
                <a:ea typeface="Times New Roman"/>
                <a:cs typeface="Times New Roman"/>
                <a:sym typeface="Times New Roman"/>
              </a:rPr>
              <a:t>Long distance or time:</a:t>
            </a:r>
            <a:r>
              <a:rPr lang="en-US" sz="2400">
                <a:latin typeface="Times New Roman"/>
                <a:ea typeface="Times New Roman"/>
                <a:cs typeface="Times New Roman"/>
                <a:sym typeface="Times New Roman"/>
              </a:rPr>
              <a:t> </a:t>
            </a:r>
            <a:r>
              <a:rPr i="1" lang="en-US" sz="2400">
                <a:latin typeface="Times New Roman"/>
                <a:ea typeface="Times New Roman"/>
                <a:cs typeface="Times New Roman"/>
                <a:sym typeface="Times New Roman"/>
              </a:rPr>
              <a:t>That, those.</a:t>
            </a:r>
            <a:r>
              <a:rPr lang="en-US" sz="2400">
                <a:latin typeface="Times New Roman"/>
                <a:ea typeface="Times New Roman"/>
                <a:cs typeface="Times New Roman"/>
                <a:sym typeface="Times New Roman"/>
              </a:rPr>
              <a:t> </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Demonstrative pronouns “this and that” are used for singular things while “these or those” are used for plural things.</a:t>
            </a:r>
            <a:endParaRPr sz="2400">
              <a:latin typeface="Calibri"/>
              <a:ea typeface="Calibri"/>
              <a:cs typeface="Calibri"/>
              <a:sym typeface="Calibri"/>
            </a:endParaRPr>
          </a:p>
          <a:p>
            <a:pPr indent="0" lvl="0" marL="0" rtl="0" algn="l">
              <a:lnSpc>
                <a:spcPct val="90000"/>
              </a:lnSpc>
              <a:spcBef>
                <a:spcPts val="1800"/>
              </a:spcBef>
              <a:spcAft>
                <a:spcPts val="0"/>
              </a:spcAft>
              <a:buClr>
                <a:schemeClr val="dk1"/>
              </a:buClr>
              <a:buSzPct val="100000"/>
              <a:buNone/>
            </a:pPr>
            <a:r>
              <a:rPr b="1" lang="en-US" sz="2400">
                <a:latin typeface="Times New Roman"/>
                <a:ea typeface="Times New Roman"/>
                <a:cs typeface="Times New Roman"/>
                <a:sym typeface="Times New Roman"/>
              </a:rPr>
              <a:t>Examples:</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This</a:t>
            </a:r>
            <a:r>
              <a:rPr lang="en-US" sz="2400">
                <a:latin typeface="Times New Roman"/>
                <a:ea typeface="Times New Roman"/>
                <a:cs typeface="Times New Roman"/>
                <a:sym typeface="Times New Roman"/>
              </a:rPr>
              <a:t> is black.</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That</a:t>
            </a:r>
            <a:r>
              <a:rPr lang="en-US" sz="2400">
                <a:latin typeface="Times New Roman"/>
                <a:ea typeface="Times New Roman"/>
                <a:cs typeface="Times New Roman"/>
                <a:sym typeface="Times New Roman"/>
              </a:rPr>
              <a:t> is heavy.</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Can you see </a:t>
            </a:r>
            <a:r>
              <a:rPr lang="en-US" sz="2400" u="sng">
                <a:latin typeface="Times New Roman"/>
                <a:ea typeface="Times New Roman"/>
                <a:cs typeface="Times New Roman"/>
                <a:sym typeface="Times New Roman"/>
              </a:rPr>
              <a:t>these</a:t>
            </a:r>
            <a:r>
              <a:rPr lang="en-US" sz="2400">
                <a:latin typeface="Times New Roman"/>
                <a:ea typeface="Times New Roman"/>
                <a:cs typeface="Times New Roman"/>
                <a:sym typeface="Times New Roman"/>
              </a:rPr>
              <a: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Do you like </a:t>
            </a:r>
            <a:r>
              <a:rPr lang="en-US" sz="2400" u="sng">
                <a:latin typeface="Times New Roman"/>
                <a:ea typeface="Times New Roman"/>
                <a:cs typeface="Times New Roman"/>
                <a:sym typeface="Times New Roman"/>
              </a:rPr>
              <a:t>this</a:t>
            </a:r>
            <a:r>
              <a:rPr lang="en-US" sz="2400">
                <a:latin typeface="Times New Roman"/>
                <a:ea typeface="Times New Roman"/>
                <a:cs typeface="Times New Roman"/>
                <a:sym typeface="Times New Roman"/>
              </a:rPr>
              <a: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John brought </a:t>
            </a:r>
            <a:r>
              <a:rPr lang="en-US" sz="2400" u="sng">
                <a:latin typeface="Times New Roman"/>
                <a:ea typeface="Times New Roman"/>
                <a:cs typeface="Times New Roman"/>
                <a:sym typeface="Times New Roman"/>
              </a:rPr>
              <a:t>these</a:t>
            </a:r>
            <a:r>
              <a:rPr lang="en-US" sz="2400">
                <a:latin typeface="Times New Roman"/>
                <a:ea typeface="Times New Roman"/>
                <a:cs typeface="Times New Roman"/>
                <a:sym typeface="Times New Roman"/>
              </a:rPr>
              <a:t>.</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a:t>
            </a:r>
            <a:r>
              <a:rPr lang="en-US" sz="2400" u="sng">
                <a:latin typeface="Times New Roman"/>
                <a:ea typeface="Times New Roman"/>
                <a:cs typeface="Times New Roman"/>
                <a:sym typeface="Times New Roman"/>
              </a:rPr>
              <a:t>Those</a:t>
            </a:r>
            <a:r>
              <a:rPr lang="en-US" sz="2400">
                <a:latin typeface="Times New Roman"/>
                <a:ea typeface="Times New Roman"/>
                <a:cs typeface="Times New Roman"/>
                <a:sym typeface="Times New Roman"/>
              </a:rPr>
              <a:t> look attractive.</a:t>
            </a:r>
            <a:br>
              <a:rPr lang="en-US" sz="2400">
                <a:latin typeface="Times New Roman"/>
                <a:ea typeface="Times New Roman"/>
                <a:cs typeface="Times New Roman"/>
                <a:sym typeface="Times New Roman"/>
              </a:rPr>
            </a:br>
            <a:r>
              <a:rPr lang="en-US" sz="2400">
                <a:latin typeface="Times New Roman"/>
                <a:ea typeface="Times New Roman"/>
                <a:cs typeface="Times New Roman"/>
                <a:sym typeface="Times New Roman"/>
              </a:rPr>
              <a:t>          Have you tried </a:t>
            </a:r>
            <a:r>
              <a:rPr lang="en-US" sz="2400" u="sng">
                <a:latin typeface="Times New Roman"/>
                <a:ea typeface="Times New Roman"/>
                <a:cs typeface="Times New Roman"/>
                <a:sym typeface="Times New Roman"/>
              </a:rPr>
              <a:t>this?</a:t>
            </a:r>
            <a:endParaRPr sz="2400">
              <a:latin typeface="Calibri"/>
              <a:ea typeface="Calibri"/>
              <a:cs typeface="Calibri"/>
              <a:sym typeface="Calibri"/>
            </a:endParaRPr>
          </a:p>
          <a:p>
            <a:pPr indent="-193040" lvl="0" marL="228600" rtl="0" algn="l">
              <a:lnSpc>
                <a:spcPct val="90000"/>
              </a:lnSpc>
              <a:spcBef>
                <a:spcPts val="1800"/>
              </a:spcBef>
              <a:spcAft>
                <a:spcPts val="0"/>
              </a:spcAft>
              <a:buClr>
                <a:schemeClr val="dk1"/>
              </a:buClr>
              <a:buSzPct val="100000"/>
              <a:buNone/>
            </a:pPr>
            <a:r>
              <a:t/>
            </a:r>
            <a:endParaRPr sz="8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7" name="Shape 507"/>
        <p:cNvGrpSpPr/>
        <p:nvPr/>
      </p:nvGrpSpPr>
      <p:grpSpPr>
        <a:xfrm>
          <a:off x="0" y="0"/>
          <a:ext cx="0" cy="0"/>
          <a:chOff x="0" y="0"/>
          <a:chExt cx="0" cy="0"/>
        </a:xfrm>
      </p:grpSpPr>
      <p:sp>
        <p:nvSpPr>
          <p:cNvPr id="508" name="Google Shape;508;p3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9" name="Google Shape;509;p34"/>
          <p:cNvSpPr/>
          <p:nvPr/>
        </p:nvSpPr>
        <p:spPr>
          <a:xfrm>
            <a:off x="0" y="0"/>
            <a:ext cx="11416414"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0" name="Google Shape;510;p34"/>
          <p:cNvSpPr txBox="1"/>
          <p:nvPr>
            <p:ph type="title"/>
          </p:nvPr>
        </p:nvSpPr>
        <p:spPr>
          <a:xfrm>
            <a:off x="6803409" y="762001"/>
            <a:ext cx="4379598" cy="17082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Arial"/>
              <a:buNone/>
            </a:pPr>
            <a:r>
              <a:rPr b="1" lang="en-US" sz="3700">
                <a:latin typeface="Arial"/>
                <a:ea typeface="Arial"/>
                <a:cs typeface="Arial"/>
                <a:sym typeface="Arial"/>
              </a:rPr>
              <a:t>Personal Reflection</a:t>
            </a:r>
            <a:br>
              <a:rPr lang="en-US" sz="3700">
                <a:latin typeface="Calibri"/>
                <a:ea typeface="Calibri"/>
                <a:cs typeface="Calibri"/>
                <a:sym typeface="Calibri"/>
              </a:rPr>
            </a:br>
            <a:endParaRPr sz="3700"/>
          </a:p>
        </p:txBody>
      </p:sp>
      <p:pic>
        <p:nvPicPr>
          <p:cNvPr descr="Question mark on green pastel background" id="511" name="Google Shape;511;p34"/>
          <p:cNvPicPr preferRelativeResize="0"/>
          <p:nvPr/>
        </p:nvPicPr>
        <p:blipFill rotWithShape="1">
          <a:blip r:embed="rId3">
            <a:alphaModFix/>
          </a:blip>
          <a:srcRect b="0" l="33333" r="0" t="0"/>
          <a:stretch/>
        </p:blipFill>
        <p:spPr>
          <a:xfrm>
            <a:off x="-1" y="-2"/>
            <a:ext cx="6096001" cy="6858002"/>
          </a:xfrm>
          <a:prstGeom prst="rect">
            <a:avLst/>
          </a:prstGeom>
          <a:noFill/>
          <a:ln>
            <a:noFill/>
          </a:ln>
        </p:spPr>
      </p:pic>
      <p:sp>
        <p:nvSpPr>
          <p:cNvPr id="512" name="Google Shape;512;p34"/>
          <p:cNvSpPr txBox="1"/>
          <p:nvPr>
            <p:ph idx="1" type="body"/>
          </p:nvPr>
        </p:nvSpPr>
        <p:spPr>
          <a:xfrm>
            <a:off x="6316716" y="2312276"/>
            <a:ext cx="5099697" cy="4340771"/>
          </a:xfrm>
          <a:prstGeom prst="rect">
            <a:avLst/>
          </a:prstGeom>
          <a:noFill/>
          <a:ln>
            <a:noFill/>
          </a:ln>
        </p:spPr>
        <p:txBody>
          <a:bodyPr anchorCtr="0" anchor="ctr" bIns="45700" lIns="91425" spcFirstLastPara="1" rIns="91425" wrap="square" tIns="45700">
            <a:normAutofit/>
          </a:bodyPr>
          <a:lstStyle/>
          <a:p>
            <a:pPr indent="-342900" lvl="0" marL="342900" rtl="0" algn="l">
              <a:lnSpc>
                <a:spcPct val="90000"/>
              </a:lnSpc>
              <a:spcBef>
                <a:spcPts val="0"/>
              </a:spcBef>
              <a:spcAft>
                <a:spcPts val="0"/>
              </a:spcAft>
              <a:buClr>
                <a:schemeClr val="dk1"/>
              </a:buClr>
              <a:buSzPts val="2000"/>
              <a:buFont typeface="Calibri"/>
              <a:buAutoNum type="arabicPeriod"/>
            </a:pPr>
            <a:r>
              <a:rPr lang="en-US" sz="2000">
                <a:latin typeface="Times New Roman"/>
                <a:ea typeface="Times New Roman"/>
                <a:cs typeface="Times New Roman"/>
                <a:sym typeface="Times New Roman"/>
              </a:rPr>
              <a:t>Differentiate between the following terms:</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000"/>
              <a:buFont typeface="Calibri"/>
              <a:buAutoNum type="alphaLcParenR"/>
            </a:pPr>
            <a:r>
              <a:rPr lang="en-US" sz="2000">
                <a:latin typeface="Times New Roman"/>
                <a:ea typeface="Times New Roman"/>
                <a:cs typeface="Times New Roman"/>
                <a:sym typeface="Times New Roman"/>
              </a:rPr>
              <a:t>Concrete and Abstract Nouns</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000"/>
              <a:buFont typeface="Calibri"/>
              <a:buAutoNum type="alphaLcParenR"/>
            </a:pPr>
            <a:r>
              <a:rPr lang="en-US" sz="2000">
                <a:latin typeface="Times New Roman"/>
                <a:ea typeface="Times New Roman"/>
                <a:cs typeface="Times New Roman"/>
                <a:sym typeface="Times New Roman"/>
              </a:rPr>
              <a:t>Countable and uncountable Nouns</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000"/>
              <a:buFont typeface="Calibri"/>
              <a:buAutoNum type="alphaLcParenR"/>
            </a:pPr>
            <a:r>
              <a:rPr lang="en-US" sz="2000">
                <a:latin typeface="Times New Roman"/>
                <a:ea typeface="Times New Roman"/>
                <a:cs typeface="Times New Roman"/>
                <a:sym typeface="Times New Roman"/>
              </a:rPr>
              <a:t>Reflexive and Reciprocal Pronouns</a:t>
            </a:r>
            <a:endParaRPr sz="2000">
              <a:latin typeface="Calibri"/>
              <a:ea typeface="Calibri"/>
              <a:cs typeface="Calibri"/>
              <a:sym typeface="Calibri"/>
            </a:endParaRPr>
          </a:p>
          <a:p>
            <a:pPr indent="-342900" lvl="0" marL="342900" rtl="0" algn="l">
              <a:lnSpc>
                <a:spcPct val="90000"/>
              </a:lnSpc>
              <a:spcBef>
                <a:spcPts val="1800"/>
              </a:spcBef>
              <a:spcAft>
                <a:spcPts val="0"/>
              </a:spcAft>
              <a:buClr>
                <a:schemeClr val="dk1"/>
              </a:buClr>
              <a:buSzPts val="2000"/>
              <a:buFont typeface="Calibri"/>
              <a:buAutoNum type="alphaLcParenR"/>
            </a:pPr>
            <a:r>
              <a:rPr lang="en-US" sz="2000">
                <a:latin typeface="Times New Roman"/>
                <a:ea typeface="Times New Roman"/>
                <a:cs typeface="Times New Roman"/>
                <a:sym typeface="Times New Roman"/>
              </a:rPr>
              <a:t>Definite and Indefinite Articles</a:t>
            </a:r>
            <a:endParaRPr sz="2000">
              <a:latin typeface="Calibri"/>
              <a:ea typeface="Calibri"/>
              <a:cs typeface="Calibri"/>
              <a:sym typeface="Calibri"/>
            </a:endParaRPr>
          </a:p>
          <a:p>
            <a:pPr indent="0" lvl="0" marL="0" rtl="0" algn="l">
              <a:lnSpc>
                <a:spcPct val="90000"/>
              </a:lnSpc>
              <a:spcBef>
                <a:spcPts val="1800"/>
              </a:spcBef>
              <a:spcAft>
                <a:spcPts val="0"/>
              </a:spcAft>
              <a:buClr>
                <a:schemeClr val="dk1"/>
              </a:buClr>
              <a:buSzPts val="2000"/>
              <a:buNone/>
            </a:pPr>
            <a:r>
              <a:rPr lang="en-US" sz="2000">
                <a:latin typeface="Times New Roman"/>
                <a:ea typeface="Times New Roman"/>
                <a:cs typeface="Times New Roman"/>
                <a:sym typeface="Times New Roman"/>
              </a:rPr>
              <a:t>2. Construction sentences using the Parts of speech indicated in Question 1.</a:t>
            </a:r>
            <a:endParaRPr sz="2000">
              <a:latin typeface="Calibri"/>
              <a:ea typeface="Calibri"/>
              <a:cs typeface="Calibri"/>
              <a:sym typeface="Calibri"/>
            </a:endParaRPr>
          </a:p>
          <a:p>
            <a:pPr indent="0" lvl="0" marL="0" rtl="0" algn="l">
              <a:lnSpc>
                <a:spcPct val="90000"/>
              </a:lnSpc>
              <a:spcBef>
                <a:spcPts val="1800"/>
              </a:spcBef>
              <a:spcAft>
                <a:spcPts val="0"/>
              </a:spcAft>
              <a:buClr>
                <a:schemeClr val="dk1"/>
              </a:buClr>
              <a:buSzPts val="1700"/>
              <a:buNone/>
            </a:pPr>
            <a:r>
              <a:rPr lang="en-US" sz="1700">
                <a:latin typeface="Times New Roman"/>
                <a:ea typeface="Times New Roman"/>
                <a:cs typeface="Times New Roman"/>
                <a:sym typeface="Times New Roman"/>
              </a:rPr>
              <a:t> </a:t>
            </a:r>
            <a:endParaRPr sz="1700">
              <a:latin typeface="Calibri"/>
              <a:ea typeface="Calibri"/>
              <a:cs typeface="Calibri"/>
              <a:sym typeface="Calibri"/>
            </a:endParaRPr>
          </a:p>
          <a:p>
            <a:pPr indent="-120650" lvl="0" marL="228600" rtl="0" algn="l">
              <a:lnSpc>
                <a:spcPct val="90000"/>
              </a:lnSpc>
              <a:spcBef>
                <a:spcPts val="1800"/>
              </a:spcBef>
              <a:spcAft>
                <a:spcPts val="0"/>
              </a:spcAft>
              <a:buClr>
                <a:schemeClr val="dk1"/>
              </a:buClr>
              <a:buSzPts val="1700"/>
              <a:buNone/>
            </a:pPr>
            <a:r>
              <a:t/>
            </a:r>
            <a:endParaRPr sz="17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6" name="Shape 516"/>
        <p:cNvGrpSpPr/>
        <p:nvPr/>
      </p:nvGrpSpPr>
      <p:grpSpPr>
        <a:xfrm>
          <a:off x="0" y="0"/>
          <a:ext cx="0" cy="0"/>
          <a:chOff x="0" y="0"/>
          <a:chExt cx="0" cy="0"/>
        </a:xfrm>
      </p:grpSpPr>
      <p:sp>
        <p:nvSpPr>
          <p:cNvPr id="517" name="Google Shape;517;p35"/>
          <p:cNvSpPr txBox="1"/>
          <p:nvPr>
            <p:ph type="title"/>
          </p:nvPr>
        </p:nvSpPr>
        <p:spPr>
          <a:xfrm>
            <a:off x="5868557" y="1138036"/>
            <a:ext cx="5444382" cy="140247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t/>
            </a:r>
            <a:endParaRPr sz="3200"/>
          </a:p>
        </p:txBody>
      </p:sp>
      <p:pic>
        <p:nvPicPr>
          <p:cNvPr descr="Bright modern kitchen" id="518" name="Google Shape;518;p35"/>
          <p:cNvPicPr preferRelativeResize="0"/>
          <p:nvPr/>
        </p:nvPicPr>
        <p:blipFill rotWithShape="1">
          <a:blip r:embed="rId3">
            <a:alphaModFix/>
          </a:blip>
          <a:srcRect b="-1" l="32889" r="16973" t="0"/>
          <a:stretch/>
        </p:blipFill>
        <p:spPr>
          <a:xfrm>
            <a:off x="-1" y="10"/>
            <a:ext cx="5151179" cy="6857990"/>
          </a:xfrm>
          <a:prstGeom prst="rect">
            <a:avLst/>
          </a:prstGeom>
          <a:noFill/>
          <a:ln>
            <a:noFill/>
          </a:ln>
        </p:spPr>
      </p:pic>
      <p:cxnSp>
        <p:nvCxnSpPr>
          <p:cNvPr id="519" name="Google Shape;519;p35"/>
          <p:cNvCxnSpPr/>
          <p:nvPr/>
        </p:nvCxnSpPr>
        <p:spPr>
          <a:xfrm>
            <a:off x="5971697" y="871146"/>
            <a:ext cx="736939" cy="0"/>
          </a:xfrm>
          <a:prstGeom prst="straightConnector1">
            <a:avLst/>
          </a:prstGeom>
          <a:noFill/>
          <a:ln cap="flat" cmpd="sng" w="57150">
            <a:solidFill>
              <a:schemeClr val="accent4"/>
            </a:solidFill>
            <a:prstDash val="solid"/>
            <a:miter lim="800000"/>
            <a:headEnd len="sm" w="sm" type="none"/>
            <a:tailEnd len="sm" w="sm" type="none"/>
          </a:ln>
        </p:spPr>
      </p:cxnSp>
      <p:sp>
        <p:nvSpPr>
          <p:cNvPr id="520" name="Google Shape;520;p35"/>
          <p:cNvSpPr txBox="1"/>
          <p:nvPr>
            <p:ph idx="1" type="body"/>
          </p:nvPr>
        </p:nvSpPr>
        <p:spPr>
          <a:xfrm>
            <a:off x="5868557" y="2551176"/>
            <a:ext cx="5444382" cy="3591207"/>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4800"/>
              <a:buNone/>
            </a:pPr>
            <a:r>
              <a:rPr lang="en-US" sz="4800">
                <a:latin typeface="Arial"/>
                <a:ea typeface="Arial"/>
                <a:cs typeface="Arial"/>
                <a:sym typeface="Arial"/>
              </a:rPr>
              <a:t>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2024-03-14T04:52:24Z</dcterms:created>
  <dc:creator>susan.w.mwangi@outlook.com</dc:creator>
</cp:coreProperties>
</file>