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481" r:id="rId1"/>
  </p:sldMasterIdLst>
  <p:sldIdLst>
    <p:sldId id="256" r:id="rId2"/>
    <p:sldId id="261" r:id="rId3"/>
    <p:sldId id="262" r:id="rId4"/>
    <p:sldId id="263" r:id="rId5"/>
    <p:sldId id="264" r:id="rId6"/>
    <p:sldId id="265" r:id="rId7"/>
    <p:sldId id="266" r:id="rId8"/>
    <p:sldId id="267" r:id="rId9"/>
    <p:sldId id="268" r:id="rId10"/>
    <p:sldId id="269" r:id="rId11"/>
    <p:sldId id="270" r:id="rId12"/>
    <p:sldId id="271" r:id="rId13"/>
    <p:sldId id="272" r:id="rId14"/>
    <p:sldId id="273" r:id="rId15"/>
    <p:sldId id="274" r:id="rId16"/>
    <p:sldId id="275" r:id="rId17"/>
    <p:sldId id="276" r:id="rId18"/>
    <p:sldId id="277" r:id="rId19"/>
    <p:sldId id="278" r:id="rId20"/>
    <p:sldId id="279" r:id="rId21"/>
    <p:sldId id="280" r:id="rId22"/>
    <p:sldId id="281" r:id="rId23"/>
    <p:sldId id="282" r:id="rId24"/>
    <p:sldId id="283" r:id="rId25"/>
    <p:sldId id="284" r:id="rId26"/>
    <p:sldId id="285" r:id="rId27"/>
    <p:sldId id="286" r:id="rId28"/>
    <p:sldId id="287" r:id="rId29"/>
    <p:sldId id="289" r:id="rId30"/>
    <p:sldId id="290" r:id="rId31"/>
    <p:sldId id="291"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570"/>
  </p:normalViewPr>
  <p:slideViewPr>
    <p:cSldViewPr snapToGrid="0">
      <p:cViewPr varScale="1">
        <p:scale>
          <a:sx n="46" d="100"/>
          <a:sy n="46" d="100"/>
        </p:scale>
        <p:origin x="176" y="15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E8C7736B-6C5C-E641-B097-B78682352736}" type="datetimeFigureOut">
              <a:rPr lang="en-KE" smtClean="0"/>
              <a:t>03/04/2024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5CC1585C-5B85-7E48-9049-926F2781A59A}" type="slidenum">
              <a:rPr lang="en-KE" smtClean="0"/>
              <a:t>‹#›</a:t>
            </a:fld>
            <a:endParaRPr lang="en-KE"/>
          </a:p>
        </p:txBody>
      </p:sp>
    </p:spTree>
    <p:extLst>
      <p:ext uri="{BB962C8B-B14F-4D97-AF65-F5344CB8AC3E}">
        <p14:creationId xmlns:p14="http://schemas.microsoft.com/office/powerpoint/2010/main" val="19121438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8C7736B-6C5C-E641-B097-B78682352736}" type="datetimeFigureOut">
              <a:rPr lang="en-KE" smtClean="0"/>
              <a:t>03/04/2024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5CC1585C-5B85-7E48-9049-926F2781A59A}" type="slidenum">
              <a:rPr lang="en-KE" smtClean="0"/>
              <a:t>‹#›</a:t>
            </a:fld>
            <a:endParaRPr lang="en-KE"/>
          </a:p>
        </p:txBody>
      </p:sp>
    </p:spTree>
    <p:extLst>
      <p:ext uri="{BB962C8B-B14F-4D97-AF65-F5344CB8AC3E}">
        <p14:creationId xmlns:p14="http://schemas.microsoft.com/office/powerpoint/2010/main" val="12505032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8C7736B-6C5C-E641-B097-B78682352736}" type="datetimeFigureOut">
              <a:rPr lang="en-KE" smtClean="0"/>
              <a:t>03/04/2024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5CC1585C-5B85-7E48-9049-926F2781A59A}" type="slidenum">
              <a:rPr lang="en-KE" smtClean="0"/>
              <a:t>‹#›</a:t>
            </a:fld>
            <a:endParaRPr lang="en-KE"/>
          </a:p>
        </p:txBody>
      </p:sp>
    </p:spTree>
    <p:extLst>
      <p:ext uri="{BB962C8B-B14F-4D97-AF65-F5344CB8AC3E}">
        <p14:creationId xmlns:p14="http://schemas.microsoft.com/office/powerpoint/2010/main" val="26230881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E8C7736B-6C5C-E641-B097-B78682352736}" type="datetimeFigureOut">
              <a:rPr lang="en-KE" smtClean="0"/>
              <a:t>03/04/2024</a:t>
            </a:fld>
            <a:endParaRPr lang="en-KE"/>
          </a:p>
        </p:txBody>
      </p:sp>
      <p:sp>
        <p:nvSpPr>
          <p:cNvPr id="6" name="Footer Placeholder 5"/>
          <p:cNvSpPr>
            <a:spLocks noGrp="1"/>
          </p:cNvSpPr>
          <p:nvPr>
            <p:ph type="ftr" sz="quarter" idx="11"/>
          </p:nvPr>
        </p:nvSpPr>
        <p:spPr/>
        <p:txBody>
          <a:bodyPr/>
          <a:lstStyle/>
          <a:p>
            <a:endParaRPr lang="en-KE"/>
          </a:p>
        </p:txBody>
      </p:sp>
      <p:sp>
        <p:nvSpPr>
          <p:cNvPr id="7" name="Slide Number Placeholder 6"/>
          <p:cNvSpPr>
            <a:spLocks noGrp="1"/>
          </p:cNvSpPr>
          <p:nvPr>
            <p:ph type="sldNum" sz="quarter" idx="12"/>
          </p:nvPr>
        </p:nvSpPr>
        <p:spPr/>
        <p:txBody>
          <a:bodyPr/>
          <a:lstStyle/>
          <a:p>
            <a:fld id="{5CC1585C-5B85-7E48-9049-926F2781A59A}" type="slidenum">
              <a:rPr lang="en-KE" smtClean="0"/>
              <a:t>‹#›</a:t>
            </a:fld>
            <a:endParaRPr lang="en-KE"/>
          </a:p>
        </p:txBody>
      </p:sp>
    </p:spTree>
    <p:extLst>
      <p:ext uri="{BB962C8B-B14F-4D97-AF65-F5344CB8AC3E}">
        <p14:creationId xmlns:p14="http://schemas.microsoft.com/office/powerpoint/2010/main" val="3489937118"/>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E8C7736B-6C5C-E641-B097-B78682352736}" type="datetimeFigureOut">
              <a:rPr lang="en-KE" smtClean="0"/>
              <a:t>03/04/2024</a:t>
            </a:fld>
            <a:endParaRPr lang="en-KE"/>
          </a:p>
        </p:txBody>
      </p:sp>
      <p:sp>
        <p:nvSpPr>
          <p:cNvPr id="8" name="Footer Placeholder 7"/>
          <p:cNvSpPr>
            <a:spLocks noGrp="1"/>
          </p:cNvSpPr>
          <p:nvPr>
            <p:ph type="ftr" sz="quarter" idx="11"/>
          </p:nvPr>
        </p:nvSpPr>
        <p:spPr/>
        <p:txBody>
          <a:bodyPr/>
          <a:lstStyle/>
          <a:p>
            <a:endParaRPr lang="en-KE"/>
          </a:p>
        </p:txBody>
      </p:sp>
      <p:sp>
        <p:nvSpPr>
          <p:cNvPr id="9" name="Slide Number Placeholder 8"/>
          <p:cNvSpPr>
            <a:spLocks noGrp="1"/>
          </p:cNvSpPr>
          <p:nvPr>
            <p:ph type="sldNum" sz="quarter" idx="12"/>
          </p:nvPr>
        </p:nvSpPr>
        <p:spPr/>
        <p:txBody>
          <a:bodyPr/>
          <a:lstStyle/>
          <a:p>
            <a:fld id="{5CC1585C-5B85-7E48-9049-926F2781A59A}" type="slidenum">
              <a:rPr lang="en-KE" smtClean="0"/>
              <a:t>‹#›</a:t>
            </a:fld>
            <a:endParaRPr lang="en-KE"/>
          </a:p>
        </p:txBody>
      </p:sp>
    </p:spTree>
    <p:extLst>
      <p:ext uri="{BB962C8B-B14F-4D97-AF65-F5344CB8AC3E}">
        <p14:creationId xmlns:p14="http://schemas.microsoft.com/office/powerpoint/2010/main" val="2549583786"/>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E8C7736B-6C5C-E641-B097-B78682352736}" type="datetimeFigureOut">
              <a:rPr lang="en-KE" smtClean="0"/>
              <a:t>03/04/2024</a:t>
            </a:fld>
            <a:endParaRPr lang="en-KE"/>
          </a:p>
        </p:txBody>
      </p:sp>
      <p:sp>
        <p:nvSpPr>
          <p:cNvPr id="4" name="Footer Placeholder 3"/>
          <p:cNvSpPr>
            <a:spLocks noGrp="1"/>
          </p:cNvSpPr>
          <p:nvPr>
            <p:ph type="ftr" sz="quarter" idx="11"/>
          </p:nvPr>
        </p:nvSpPr>
        <p:spPr/>
        <p:txBody>
          <a:bodyPr/>
          <a:lstStyle/>
          <a:p>
            <a:endParaRPr lang="en-KE"/>
          </a:p>
        </p:txBody>
      </p:sp>
      <p:sp>
        <p:nvSpPr>
          <p:cNvPr id="5" name="Slide Number Placeholder 4"/>
          <p:cNvSpPr>
            <a:spLocks noGrp="1"/>
          </p:cNvSpPr>
          <p:nvPr>
            <p:ph type="sldNum" sz="quarter" idx="12"/>
          </p:nvPr>
        </p:nvSpPr>
        <p:spPr/>
        <p:txBody>
          <a:bodyPr/>
          <a:lstStyle/>
          <a:p>
            <a:fld id="{5CC1585C-5B85-7E48-9049-926F2781A59A}" type="slidenum">
              <a:rPr lang="en-KE" smtClean="0"/>
              <a:t>‹#›</a:t>
            </a:fld>
            <a:endParaRPr lang="en-KE"/>
          </a:p>
        </p:txBody>
      </p:sp>
    </p:spTree>
    <p:extLst>
      <p:ext uri="{BB962C8B-B14F-4D97-AF65-F5344CB8AC3E}">
        <p14:creationId xmlns:p14="http://schemas.microsoft.com/office/powerpoint/2010/main" val="3853150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C7736B-6C5C-E641-B097-B78682352736}" type="datetimeFigureOut">
              <a:rPr lang="en-KE" smtClean="0"/>
              <a:t>03/04/2024</a:t>
            </a:fld>
            <a:endParaRPr lang="en-KE"/>
          </a:p>
        </p:txBody>
      </p:sp>
      <p:sp>
        <p:nvSpPr>
          <p:cNvPr id="3" name="Footer Placeholder 2"/>
          <p:cNvSpPr>
            <a:spLocks noGrp="1"/>
          </p:cNvSpPr>
          <p:nvPr>
            <p:ph type="ftr" sz="quarter" idx="11"/>
          </p:nvPr>
        </p:nvSpPr>
        <p:spPr/>
        <p:txBody>
          <a:bodyPr/>
          <a:lstStyle/>
          <a:p>
            <a:endParaRPr lang="en-KE"/>
          </a:p>
        </p:txBody>
      </p:sp>
      <p:sp>
        <p:nvSpPr>
          <p:cNvPr id="4" name="Slide Number Placeholder 3"/>
          <p:cNvSpPr>
            <a:spLocks noGrp="1"/>
          </p:cNvSpPr>
          <p:nvPr>
            <p:ph type="sldNum" sz="quarter" idx="12"/>
          </p:nvPr>
        </p:nvSpPr>
        <p:spPr/>
        <p:txBody>
          <a:bodyPr/>
          <a:lstStyle/>
          <a:p>
            <a:fld id="{5CC1585C-5B85-7E48-9049-926F2781A59A}" type="slidenum">
              <a:rPr lang="en-KE" smtClean="0"/>
              <a:t>‹#›</a:t>
            </a:fld>
            <a:endParaRPr lang="en-KE"/>
          </a:p>
        </p:txBody>
      </p:sp>
    </p:spTree>
    <p:extLst>
      <p:ext uri="{BB962C8B-B14F-4D97-AF65-F5344CB8AC3E}">
        <p14:creationId xmlns:p14="http://schemas.microsoft.com/office/powerpoint/2010/main" val="6939057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E8C7736B-6C5C-E641-B097-B78682352736}" type="datetimeFigureOut">
              <a:rPr lang="en-KE" smtClean="0"/>
              <a:t>03/04/2024</a:t>
            </a:fld>
            <a:endParaRPr lang="en-KE"/>
          </a:p>
        </p:txBody>
      </p:sp>
      <p:sp>
        <p:nvSpPr>
          <p:cNvPr id="6" name="Footer Placeholder 5"/>
          <p:cNvSpPr>
            <a:spLocks noGrp="1"/>
          </p:cNvSpPr>
          <p:nvPr>
            <p:ph type="ftr" sz="quarter" idx="11"/>
          </p:nvPr>
        </p:nvSpPr>
        <p:spPr/>
        <p:txBody>
          <a:bodyPr/>
          <a:lstStyle/>
          <a:p>
            <a:endParaRPr lang="en-KE"/>
          </a:p>
        </p:txBody>
      </p:sp>
      <p:sp>
        <p:nvSpPr>
          <p:cNvPr id="7" name="Slide Number Placeholder 6"/>
          <p:cNvSpPr>
            <a:spLocks noGrp="1"/>
          </p:cNvSpPr>
          <p:nvPr>
            <p:ph type="sldNum" sz="quarter" idx="12"/>
          </p:nvPr>
        </p:nvSpPr>
        <p:spPr/>
        <p:txBody>
          <a:bodyPr/>
          <a:lstStyle/>
          <a:p>
            <a:fld id="{5CC1585C-5B85-7E48-9049-926F2781A59A}" type="slidenum">
              <a:rPr lang="en-KE" smtClean="0"/>
              <a:t>‹#›</a:t>
            </a:fld>
            <a:endParaRPr lang="en-KE"/>
          </a:p>
        </p:txBody>
      </p:sp>
    </p:spTree>
    <p:extLst>
      <p:ext uri="{BB962C8B-B14F-4D97-AF65-F5344CB8AC3E}">
        <p14:creationId xmlns:p14="http://schemas.microsoft.com/office/powerpoint/2010/main" val="773771892"/>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E8C7736B-6C5C-E641-B097-B78682352736}" type="datetimeFigureOut">
              <a:rPr lang="en-KE" smtClean="0"/>
              <a:t>03/04/2024</a:t>
            </a:fld>
            <a:endParaRPr lang="en-KE"/>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CC1585C-5B85-7E48-9049-926F2781A59A}" type="slidenum">
              <a:rPr lang="en-KE" smtClean="0"/>
              <a:t>‹#›</a:t>
            </a:fld>
            <a:endParaRPr lang="en-KE"/>
          </a:p>
        </p:txBody>
      </p:sp>
    </p:spTree>
    <p:extLst>
      <p:ext uri="{BB962C8B-B14F-4D97-AF65-F5344CB8AC3E}">
        <p14:creationId xmlns:p14="http://schemas.microsoft.com/office/powerpoint/2010/main" val="15931522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8C7736B-6C5C-E641-B097-B78682352736}" type="datetimeFigureOut">
              <a:rPr lang="en-KE" smtClean="0"/>
              <a:t>03/04/2024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5CC1585C-5B85-7E48-9049-926F2781A59A}" type="slidenum">
              <a:rPr lang="en-KE" smtClean="0"/>
              <a:t>‹#›</a:t>
            </a:fld>
            <a:endParaRPr lang="en-KE"/>
          </a:p>
        </p:txBody>
      </p:sp>
    </p:spTree>
    <p:extLst>
      <p:ext uri="{BB962C8B-B14F-4D97-AF65-F5344CB8AC3E}">
        <p14:creationId xmlns:p14="http://schemas.microsoft.com/office/powerpoint/2010/main" val="20300384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8C7736B-6C5C-E641-B097-B78682352736}" type="datetimeFigureOut">
              <a:rPr lang="en-KE" smtClean="0"/>
              <a:t>03/04/2024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5CC1585C-5B85-7E48-9049-926F2781A59A}" type="slidenum">
              <a:rPr lang="en-KE" smtClean="0"/>
              <a:t>‹#›</a:t>
            </a:fld>
            <a:endParaRPr lang="en-KE"/>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2139872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8C7736B-6C5C-E641-B097-B78682352736}" type="datetimeFigureOut">
              <a:rPr lang="en-KE" smtClean="0"/>
              <a:t>03/04/2024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5CC1585C-5B85-7E48-9049-926F2781A59A}" type="slidenum">
              <a:rPr lang="en-KE" smtClean="0"/>
              <a:t>‹#›</a:t>
            </a:fld>
            <a:endParaRPr lang="en-KE"/>
          </a:p>
        </p:txBody>
      </p:sp>
    </p:spTree>
    <p:extLst>
      <p:ext uri="{BB962C8B-B14F-4D97-AF65-F5344CB8AC3E}">
        <p14:creationId xmlns:p14="http://schemas.microsoft.com/office/powerpoint/2010/main" val="20020588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8C7736B-6C5C-E641-B097-B78682352736}" type="datetimeFigureOut">
              <a:rPr lang="en-KE" smtClean="0"/>
              <a:t>03/04/2024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5CC1585C-5B85-7E48-9049-926F2781A59A}" type="slidenum">
              <a:rPr lang="en-KE" smtClean="0"/>
              <a:t>‹#›</a:t>
            </a:fld>
            <a:endParaRPr lang="en-KE"/>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297846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8C7736B-6C5C-E641-B097-B78682352736}" type="datetimeFigureOut">
              <a:rPr lang="en-KE" smtClean="0"/>
              <a:t>03/04/2024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5CC1585C-5B85-7E48-9049-926F2781A59A}" type="slidenum">
              <a:rPr lang="en-KE" smtClean="0"/>
              <a:t>‹#›</a:t>
            </a:fld>
            <a:endParaRPr lang="en-KE"/>
          </a:p>
        </p:txBody>
      </p:sp>
    </p:spTree>
    <p:extLst>
      <p:ext uri="{BB962C8B-B14F-4D97-AF65-F5344CB8AC3E}">
        <p14:creationId xmlns:p14="http://schemas.microsoft.com/office/powerpoint/2010/main" val="8259017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8C7736B-6C5C-E641-B097-B78682352736}" type="datetimeFigureOut">
              <a:rPr lang="en-KE" smtClean="0"/>
              <a:t>03/04/2024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5CC1585C-5B85-7E48-9049-926F2781A59A}" type="slidenum">
              <a:rPr lang="en-KE" smtClean="0"/>
              <a:t>‹#›</a:t>
            </a:fld>
            <a:endParaRPr lang="en-KE"/>
          </a:p>
        </p:txBody>
      </p:sp>
    </p:spTree>
    <p:extLst>
      <p:ext uri="{BB962C8B-B14F-4D97-AF65-F5344CB8AC3E}">
        <p14:creationId xmlns:p14="http://schemas.microsoft.com/office/powerpoint/2010/main" val="35294128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8C7736B-6C5C-E641-B097-B78682352736}" type="datetimeFigureOut">
              <a:rPr lang="en-KE" smtClean="0"/>
              <a:t>03/04/2024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5CC1585C-5B85-7E48-9049-926F2781A59A}" type="slidenum">
              <a:rPr lang="en-KE" smtClean="0"/>
              <a:t>‹#›</a:t>
            </a:fld>
            <a:endParaRPr lang="en-KE"/>
          </a:p>
        </p:txBody>
      </p:sp>
    </p:spTree>
    <p:extLst>
      <p:ext uri="{BB962C8B-B14F-4D97-AF65-F5344CB8AC3E}">
        <p14:creationId xmlns:p14="http://schemas.microsoft.com/office/powerpoint/2010/main" val="38924587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8C7736B-6C5C-E641-B097-B78682352736}" type="datetimeFigureOut">
              <a:rPr lang="en-KE" smtClean="0"/>
              <a:t>03/04/2024</a:t>
            </a:fld>
            <a:endParaRPr lang="en-KE"/>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KE"/>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5CC1585C-5B85-7E48-9049-926F2781A59A}" type="slidenum">
              <a:rPr lang="en-KE" smtClean="0"/>
              <a:t>‹#›</a:t>
            </a:fld>
            <a:endParaRPr lang="en-KE"/>
          </a:p>
        </p:txBody>
      </p:sp>
    </p:spTree>
    <p:extLst>
      <p:ext uri="{BB962C8B-B14F-4D97-AF65-F5344CB8AC3E}">
        <p14:creationId xmlns:p14="http://schemas.microsoft.com/office/powerpoint/2010/main" val="950962410"/>
      </p:ext>
    </p:extLst>
  </p:cSld>
  <p:clrMap bg1="lt1" tx1="dk1" bg2="lt2" tx2="dk2" accent1="accent1" accent2="accent2" accent3="accent3" accent4="accent4" accent5="accent5" accent6="accent6" hlink="hlink" folHlink="folHlink"/>
  <p:sldLayoutIdLst>
    <p:sldLayoutId id="2147484482" r:id="rId1"/>
    <p:sldLayoutId id="2147484483" r:id="rId2"/>
    <p:sldLayoutId id="2147484484" r:id="rId3"/>
    <p:sldLayoutId id="2147484485" r:id="rId4"/>
    <p:sldLayoutId id="2147484486" r:id="rId5"/>
    <p:sldLayoutId id="2147484487" r:id="rId6"/>
    <p:sldLayoutId id="2147484488" r:id="rId7"/>
    <p:sldLayoutId id="2147484489" r:id="rId8"/>
    <p:sldLayoutId id="2147484490" r:id="rId9"/>
    <p:sldLayoutId id="2147484491" r:id="rId10"/>
    <p:sldLayoutId id="2147484492" r:id="rId11"/>
    <p:sldLayoutId id="2147484493" r:id="rId12"/>
    <p:sldLayoutId id="2147484494" r:id="rId13"/>
    <p:sldLayoutId id="2147484495" r:id="rId14"/>
    <p:sldLayoutId id="2147484496" r:id="rId15"/>
    <p:sldLayoutId id="214748449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D2961-E7B8-137D-8715-9CBB8A808B9E}"/>
              </a:ext>
            </a:extLst>
          </p:cNvPr>
          <p:cNvSpPr>
            <a:spLocks noGrp="1"/>
          </p:cNvSpPr>
          <p:nvPr>
            <p:ph type="ctrTitle"/>
          </p:nvPr>
        </p:nvSpPr>
        <p:spPr/>
        <p:txBody>
          <a:bodyPr/>
          <a:lstStyle/>
          <a:p>
            <a:r>
              <a:rPr lang="en-KE" sz="6000" b="1" dirty="0">
                <a:solidFill>
                  <a:schemeClr val="tx1"/>
                </a:solidFill>
              </a:rPr>
              <a:t>Course: English Skills</a:t>
            </a:r>
            <a:endParaRPr lang="en-KE" dirty="0">
              <a:solidFill>
                <a:schemeClr val="tx1"/>
              </a:solidFill>
            </a:endParaRPr>
          </a:p>
        </p:txBody>
      </p:sp>
      <p:sp>
        <p:nvSpPr>
          <p:cNvPr id="3" name="Subtitle 2">
            <a:extLst>
              <a:ext uri="{FF2B5EF4-FFF2-40B4-BE49-F238E27FC236}">
                <a16:creationId xmlns:a16="http://schemas.microsoft.com/office/drawing/2014/main" id="{F7D9FCFE-4E34-0A54-6AAF-D10814423858}"/>
              </a:ext>
            </a:extLst>
          </p:cNvPr>
          <p:cNvSpPr>
            <a:spLocks noGrp="1"/>
          </p:cNvSpPr>
          <p:nvPr>
            <p:ph type="subTitle" idx="1"/>
          </p:nvPr>
        </p:nvSpPr>
        <p:spPr/>
        <p:txBody>
          <a:bodyPr>
            <a:normAutofit/>
          </a:bodyPr>
          <a:lstStyle/>
          <a:p>
            <a:r>
              <a:rPr lang="en-KE" b="1" dirty="0">
                <a:solidFill>
                  <a:schemeClr val="tx1"/>
                </a:solidFill>
              </a:rPr>
              <a:t>Lecture 2: </a:t>
            </a:r>
            <a:r>
              <a:rPr lang="en-KE" dirty="0">
                <a:solidFill>
                  <a:schemeClr val="tx1"/>
                </a:solidFill>
              </a:rPr>
              <a:t>Parts of Speech I</a:t>
            </a:r>
          </a:p>
          <a:p>
            <a:r>
              <a:rPr lang="en-KE" b="1" dirty="0">
                <a:solidFill>
                  <a:schemeClr val="tx1"/>
                </a:solidFill>
              </a:rPr>
              <a:t>Lecturer: </a:t>
            </a:r>
            <a:r>
              <a:rPr lang="en-KE" dirty="0">
                <a:solidFill>
                  <a:schemeClr val="tx1"/>
                </a:solidFill>
              </a:rPr>
              <a:t>Dr.</a:t>
            </a:r>
            <a:r>
              <a:rPr lang="en-KE" b="1" dirty="0">
                <a:solidFill>
                  <a:schemeClr val="tx1"/>
                </a:solidFill>
              </a:rPr>
              <a:t> </a:t>
            </a:r>
            <a:r>
              <a:rPr lang="en-KE" dirty="0">
                <a:solidFill>
                  <a:schemeClr val="tx1"/>
                </a:solidFill>
              </a:rPr>
              <a:t>Susan Mwangi</a:t>
            </a:r>
          </a:p>
          <a:p>
            <a:endParaRPr lang="en-KE" dirty="0"/>
          </a:p>
          <a:p>
            <a:endParaRPr lang="en-KE" dirty="0"/>
          </a:p>
        </p:txBody>
      </p:sp>
    </p:spTree>
    <p:extLst>
      <p:ext uri="{BB962C8B-B14F-4D97-AF65-F5344CB8AC3E}">
        <p14:creationId xmlns:p14="http://schemas.microsoft.com/office/powerpoint/2010/main" val="12480076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B7D464-BDD3-BFEC-0499-31ABABF1799A}"/>
              </a:ext>
            </a:extLst>
          </p:cNvPr>
          <p:cNvSpPr>
            <a:spLocks noGrp="1"/>
          </p:cNvSpPr>
          <p:nvPr>
            <p:ph type="title"/>
          </p:nvPr>
        </p:nvSpPr>
        <p:spPr>
          <a:xfrm>
            <a:off x="252918" y="-1282261"/>
            <a:ext cx="10373041" cy="7007282"/>
          </a:xfrm>
        </p:spPr>
        <p:txBody>
          <a:bodyPr>
            <a:normAutofit/>
          </a:bodyPr>
          <a:lstStyle/>
          <a:p>
            <a:pPr algn="ctr"/>
            <a:br>
              <a:rPr lang="en-US" sz="4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br>
              <a:rPr lang="en-US" sz="4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br>
              <a:rPr lang="en-US" sz="4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r>
              <a:rPr lang="en-US" sz="4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Introduction and Overview</a:t>
            </a:r>
            <a:br>
              <a:rPr lang="en-US" sz="4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br>
              <a:rPr lang="en-US" sz="4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br>
              <a:rPr lang="en-KE" sz="44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F380A96B-A827-8E69-9374-4C7A0B4EA239}"/>
              </a:ext>
            </a:extLst>
          </p:cNvPr>
          <p:cNvSpPr>
            <a:spLocks noGrp="1"/>
          </p:cNvSpPr>
          <p:nvPr>
            <p:ph idx="1"/>
          </p:nvPr>
        </p:nvSpPr>
        <p:spPr>
          <a:xfrm>
            <a:off x="0" y="1324304"/>
            <a:ext cx="10896597" cy="4551566"/>
          </a:xfrm>
        </p:spPr>
        <p:txBody>
          <a:bodyPr>
            <a:normAutofit lnSpcReduction="10000"/>
          </a:bodyPr>
          <a:lstStyle/>
          <a:p>
            <a:pPr marL="0" indent="0">
              <a:lnSpc>
                <a:spcPct val="150000"/>
              </a:lnSpc>
              <a:spcAft>
                <a:spcPts val="800"/>
              </a:spcAft>
              <a:buNone/>
            </a:pPr>
            <a:r>
              <a:rPr lang="en-US" sz="1800" kern="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0" indent="0">
              <a:lnSpc>
                <a:spcPct val="150000"/>
              </a:lnSpc>
              <a:spcAft>
                <a:spcPts val="800"/>
              </a:spcAft>
              <a:buNone/>
            </a:pPr>
            <a:r>
              <a:rPr lang="en-US" kern="1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As discussed in the previous lesson, there are eight parts of speech in English 	Grammar. </a:t>
            </a:r>
          </a:p>
          <a:p>
            <a:pPr marL="0" indent="0">
              <a:lnSpc>
                <a:spcPct val="150000"/>
              </a:lnSpc>
              <a:spcAft>
                <a:spcPts val="800"/>
              </a:spcAft>
              <a:buNone/>
            </a:pPr>
            <a:r>
              <a:rPr lang="en-US" sz="2400" kern="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That is nouns, pronouns, verbs, adverbs, interjections, adjectives, conjunctions and 	prepositions. </a:t>
            </a:r>
          </a:p>
          <a:p>
            <a:pPr marL="0" indent="0">
              <a:lnSpc>
                <a:spcPct val="150000"/>
              </a:lnSpc>
              <a:spcAft>
                <a:spcPts val="800"/>
              </a:spcAft>
              <a:buNone/>
            </a:pPr>
            <a:r>
              <a:rPr lang="en-US" sz="2400" kern="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We have already looked at nouns and pronouns and in this lesson, we shall discuss 	three parts of 	speech, that is: </a:t>
            </a:r>
            <a:r>
              <a:rPr lang="en-US" sz="2400" b="1" kern="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verbs, adverbs and interjections.</a:t>
            </a:r>
          </a:p>
          <a:p>
            <a:pPr marL="0" indent="0">
              <a:lnSpc>
                <a:spcPct val="150000"/>
              </a:lnSpc>
              <a:spcAft>
                <a:spcPts val="800"/>
              </a:spcAft>
              <a:buNone/>
            </a:pP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4" name="TextBox 3">
            <a:extLst>
              <a:ext uri="{FF2B5EF4-FFF2-40B4-BE49-F238E27FC236}">
                <a16:creationId xmlns:a16="http://schemas.microsoft.com/office/drawing/2014/main" id="{AF4C39C8-0B5C-3CE8-6419-01916B505B33}"/>
              </a:ext>
            </a:extLst>
          </p:cNvPr>
          <p:cNvSpPr txBox="1"/>
          <p:nvPr/>
        </p:nvSpPr>
        <p:spPr>
          <a:xfrm>
            <a:off x="5423338" y="1166648"/>
            <a:ext cx="184731" cy="369332"/>
          </a:xfrm>
          <a:prstGeom prst="rect">
            <a:avLst/>
          </a:prstGeom>
          <a:noFill/>
        </p:spPr>
        <p:txBody>
          <a:bodyPr wrap="none" rtlCol="0">
            <a:spAutoFit/>
          </a:bodyPr>
          <a:lstStyle/>
          <a:p>
            <a:endParaRPr lang="en-KE" dirty="0"/>
          </a:p>
        </p:txBody>
      </p:sp>
    </p:spTree>
    <p:extLst>
      <p:ext uri="{BB962C8B-B14F-4D97-AF65-F5344CB8AC3E}">
        <p14:creationId xmlns:p14="http://schemas.microsoft.com/office/powerpoint/2010/main" val="24953378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81889B-4480-E121-3804-D7504E56F0C5}"/>
              </a:ext>
            </a:extLst>
          </p:cNvPr>
          <p:cNvSpPr>
            <a:spLocks noGrp="1"/>
          </p:cNvSpPr>
          <p:nvPr>
            <p:ph type="title"/>
          </p:nvPr>
        </p:nvSpPr>
        <p:spPr/>
        <p:txBody>
          <a:bodyPr>
            <a:normAutofit fontScale="90000"/>
          </a:bodyPr>
          <a:lstStyle/>
          <a:p>
            <a:pPr algn="ctr"/>
            <a:br>
              <a:rPr lang="en-US" sz="4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r>
              <a:rPr lang="en-US" sz="4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Learning Outcomes</a:t>
            </a:r>
            <a:br>
              <a:rPr lang="en-KE" sz="44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B0850A6D-0E82-90E6-7FE0-148A105C0F98}"/>
              </a:ext>
            </a:extLst>
          </p:cNvPr>
          <p:cNvSpPr>
            <a:spLocks noGrp="1"/>
          </p:cNvSpPr>
          <p:nvPr>
            <p:ph idx="1"/>
          </p:nvPr>
        </p:nvSpPr>
        <p:spPr/>
        <p:txBody>
          <a:bodyPr/>
          <a:lstStyle/>
          <a:p>
            <a:pPr marL="0" indent="0">
              <a:lnSpc>
                <a:spcPct val="150000"/>
              </a:lnSpc>
              <a:spcAft>
                <a:spcPts val="800"/>
              </a:spcAft>
              <a:buNone/>
              <a:tabLst>
                <a:tab pos="4871720" algn="l"/>
              </a:tabLst>
            </a:pP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By the end of the lesson, the learner should be able to:	</a:t>
            </a:r>
            <a:endParaRPr lang="en-KE"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Wingdings" pitchFamily="2" charset="2"/>
              <a:buChar char=""/>
            </a:pP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Demonstrate knowledge of verbs, adverbs and interjections in English grammar</a:t>
            </a:r>
            <a:endParaRPr lang="en-KE"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Wingdings" pitchFamily="2" charset="2"/>
              <a:buChar char=""/>
            </a:pP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Show ability to use verbs, adverbs and interjections in sentences</a:t>
            </a:r>
            <a:endParaRPr lang="en-KE"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6084625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2013D-332A-A154-FA09-EBE3C71D9FD1}"/>
              </a:ext>
            </a:extLst>
          </p:cNvPr>
          <p:cNvSpPr>
            <a:spLocks noGrp="1"/>
          </p:cNvSpPr>
          <p:nvPr>
            <p:ph type="title"/>
          </p:nvPr>
        </p:nvSpPr>
        <p:spPr>
          <a:xfrm>
            <a:off x="677334" y="609599"/>
            <a:ext cx="7468183" cy="1366345"/>
          </a:xfrm>
        </p:spPr>
        <p:txBody>
          <a:bodyPr>
            <a:normAutofit fontScale="90000"/>
          </a:bodyPr>
          <a:lstStyle/>
          <a:p>
            <a:pPr algn="ctr"/>
            <a:br>
              <a:rPr lang="en-US" sz="4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r>
              <a:rPr lang="en-US" sz="4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Verbs</a:t>
            </a:r>
            <a:br>
              <a:rPr lang="en-KE" sz="44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6E2952ED-054D-5B67-3FC2-ADBB2456E0A7}"/>
              </a:ext>
            </a:extLst>
          </p:cNvPr>
          <p:cNvSpPr>
            <a:spLocks noGrp="1"/>
          </p:cNvSpPr>
          <p:nvPr>
            <p:ph idx="1"/>
          </p:nvPr>
        </p:nvSpPr>
        <p:spPr>
          <a:xfrm>
            <a:off x="677334" y="1975945"/>
            <a:ext cx="8596668" cy="4065418"/>
          </a:xfrm>
        </p:spPr>
        <p:txBody>
          <a:bodyPr>
            <a:normAutofit lnSpcReduction="10000"/>
          </a:bodyPr>
          <a:lstStyle/>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verb </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is a word or a part of speech which shows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action</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or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state of being</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We can identify a verb in a sentence by asking the question: What is the subject doing or what is being done?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Write, run, eat, drink, catch, clean, speak, laugh, weep</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 is </a:t>
            </a:r>
            <a:r>
              <a:rPr lang="en-US" sz="18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writing</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letter.</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the above example, the verb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write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tells us about the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action</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(writing) of the subject (he). A verb requires a subject (doer of the action) in the sentence and verb tells us what its subject does, did or will do. That is, it expresses the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action </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the sentence.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2164373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509E2-54BD-6617-84C9-A747A7D6A028}"/>
              </a:ext>
            </a:extLst>
          </p:cNvPr>
          <p:cNvSpPr>
            <a:spLocks noGrp="1"/>
          </p:cNvSpPr>
          <p:nvPr>
            <p:ph type="title"/>
          </p:nvPr>
        </p:nvSpPr>
        <p:spPr>
          <a:xfrm>
            <a:off x="677334" y="609599"/>
            <a:ext cx="7310528" cy="1324304"/>
          </a:xfrm>
        </p:spPr>
        <p:txBody>
          <a:bodyPr/>
          <a:lstStyle/>
          <a:p>
            <a:pPr algn="ctr"/>
            <a:br>
              <a:rPr lang="en-KE" dirty="0"/>
            </a:br>
            <a:r>
              <a:rPr lang="en-KE" dirty="0">
                <a:solidFill>
                  <a:schemeClr val="tx1"/>
                </a:solidFill>
              </a:rPr>
              <a:t>Dynamic vs Stative Verbs</a:t>
            </a:r>
          </a:p>
        </p:txBody>
      </p:sp>
      <p:sp>
        <p:nvSpPr>
          <p:cNvPr id="3" name="Content Placeholder 2">
            <a:extLst>
              <a:ext uri="{FF2B5EF4-FFF2-40B4-BE49-F238E27FC236}">
                <a16:creationId xmlns:a16="http://schemas.microsoft.com/office/drawing/2014/main" id="{0414D243-2E31-7516-2E41-D8F6D4225FAF}"/>
              </a:ext>
            </a:extLst>
          </p:cNvPr>
          <p:cNvSpPr>
            <a:spLocks noGrp="1"/>
          </p:cNvSpPr>
          <p:nvPr>
            <p:ph idx="1"/>
          </p:nvPr>
        </p:nvSpPr>
        <p:spPr>
          <a:xfrm>
            <a:off x="677334" y="1933903"/>
            <a:ext cx="8596668" cy="4107460"/>
          </a:xfrm>
        </p:spPr>
        <p:txBody>
          <a:bodyPr>
            <a:normAutofit fontScale="92500" lnSpcReduction="10000"/>
          </a:bodyPr>
          <a:lstStyle/>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Verbs state </a:t>
            </a:r>
            <a:r>
              <a:rPr lang="en-US" sz="18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action</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 </a:t>
            </a:r>
            <a:r>
              <a:rPr lang="en-US" sz="18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state of being</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Verbs that express action are also known as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dynamic verbs</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or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action verbs</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for example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write, eat, run, speak</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Some verbs express the state of being of something. Such verbs are called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stative verbs</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they </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usually refer to a state or condition which is not changing or likely to change. </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 example,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exist, impress, please, surprise, belong to, consist of, resemble, seem.</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tabLst>
                <a:tab pos="3329940" algn="l"/>
              </a:tabLs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 </a:t>
            </a:r>
            <a:r>
              <a:rPr lang="en-US" sz="1800" i="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works</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 a factory. (action)</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 </a:t>
            </a:r>
            <a:r>
              <a:rPr lang="en-US" sz="1800" i="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bought </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computer. (action)</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John </a:t>
            </a:r>
            <a:r>
              <a:rPr lang="en-US" sz="1800" i="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seems</a:t>
            </a:r>
            <a:r>
              <a:rPr lang="en-US" sz="18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happy. (state of being)</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 </a:t>
            </a:r>
            <a:r>
              <a:rPr lang="en-US" sz="1800" i="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resembles</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his brother (state of being)</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9133219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A3F189-8836-D7AF-1032-3BB7382F4545}"/>
              </a:ext>
            </a:extLst>
          </p:cNvPr>
          <p:cNvSpPr>
            <a:spLocks noGrp="1"/>
          </p:cNvSpPr>
          <p:nvPr>
            <p:ph type="title"/>
          </p:nvPr>
        </p:nvSpPr>
        <p:spPr/>
        <p:txBody>
          <a:bodyPr/>
          <a:lstStyle/>
          <a:p>
            <a:br>
              <a:rPr lang="en-KE" dirty="0"/>
            </a:br>
            <a:r>
              <a:rPr lang="en-KE" dirty="0"/>
              <a:t>    </a:t>
            </a:r>
            <a:r>
              <a:rPr lang="en-KE" dirty="0">
                <a:solidFill>
                  <a:schemeClr val="tx1"/>
                </a:solidFill>
              </a:rPr>
              <a:t>Dynamic vs Stative Verbs ….cont.</a:t>
            </a:r>
          </a:p>
        </p:txBody>
      </p:sp>
      <p:sp>
        <p:nvSpPr>
          <p:cNvPr id="3" name="Content Placeholder 2">
            <a:extLst>
              <a:ext uri="{FF2B5EF4-FFF2-40B4-BE49-F238E27FC236}">
                <a16:creationId xmlns:a16="http://schemas.microsoft.com/office/drawing/2014/main" id="{0DD2D259-3AFB-E074-549A-A1C85977380F}"/>
              </a:ext>
            </a:extLst>
          </p:cNvPr>
          <p:cNvSpPr>
            <a:spLocks noGrp="1"/>
          </p:cNvSpPr>
          <p:nvPr>
            <p:ph idx="1"/>
          </p:nvPr>
        </p:nvSpPr>
        <p:spPr>
          <a:xfrm>
            <a:off x="677334" y="2028497"/>
            <a:ext cx="8596668" cy="4219903"/>
          </a:xfrm>
        </p:spPr>
        <p:txBody>
          <a:bodyPr>
            <a:normAutofit fontScale="92500"/>
          </a:bodyPr>
          <a:lstStyle/>
          <a:p>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Some verbs can be used as dynamic verbs as well as stative verbs.</a:t>
            </a:r>
            <a:b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endPar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She </a:t>
            </a:r>
            <a:r>
              <a:rPr lang="en-US" sz="2400" i="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looks</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very beautiful. (‘look’ as stative verb)</a:t>
            </a:r>
            <a:b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She </a:t>
            </a:r>
            <a:r>
              <a:rPr lang="en-US" sz="2400" i="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looked</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the blackboard. (‘look’ as dynamic verb)</a:t>
            </a:r>
          </a:p>
          <a:p>
            <a:pPr marL="914400" lvl="2" indent="0">
              <a:buNone/>
            </a:pP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It </a:t>
            </a:r>
            <a:r>
              <a:rPr lang="en-US" sz="2400" i="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tastes</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like chocolate. (‘taste’ as a stative verb)</a:t>
            </a:r>
          </a:p>
          <a:p>
            <a:pPr marL="914400" lvl="2" indent="0">
              <a:buNone/>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She is </a:t>
            </a:r>
            <a:r>
              <a:rPr lang="en-US" sz="2400" i="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tasting</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freshly baked buns. (‘taste’ as a dynamic verb)</a:t>
            </a:r>
          </a:p>
          <a:p>
            <a:pPr marL="914400" lvl="2" indent="0">
              <a:buNone/>
            </a:pP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 </a:t>
            </a:r>
            <a:r>
              <a:rPr lang="en-US" sz="2400" i="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have</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 business. (‘have’ as a stative verb)</a:t>
            </a:r>
          </a:p>
          <a:p>
            <a:pPr marL="914400" lvl="2" indent="0">
              <a:buNone/>
            </a:pP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They are </a:t>
            </a:r>
            <a:r>
              <a:rPr lang="en-US" sz="2400" i="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having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 good time at the the beach. (‘have’ as a dynamic verb)</a:t>
            </a:r>
          </a:p>
          <a:p>
            <a:pPr marL="914400" lvl="2" indent="0">
              <a:buNone/>
            </a:pPr>
            <a:endPar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914400" lvl="2" indent="0">
              <a:buNone/>
            </a:pPr>
            <a:endPar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914400" lvl="2" indent="0">
              <a:buNone/>
            </a:pP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8527837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A7AED7-00E2-FD9C-6B40-57247821AF67}"/>
              </a:ext>
            </a:extLst>
          </p:cNvPr>
          <p:cNvSpPr>
            <a:spLocks noGrp="1"/>
          </p:cNvSpPr>
          <p:nvPr>
            <p:ph type="title"/>
          </p:nvPr>
        </p:nvSpPr>
        <p:spPr>
          <a:xfrm>
            <a:off x="85061" y="818706"/>
            <a:ext cx="10351712" cy="1377956"/>
          </a:xfrm>
        </p:spPr>
        <p:txBody>
          <a:bodyPr>
            <a:normAutofit fontScale="90000"/>
          </a:bodyPr>
          <a:lstStyle/>
          <a:p>
            <a:pPr algn="ctr"/>
            <a:r>
              <a:rPr lang="en-US" sz="4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Forms of verbs according to tense or time </a:t>
            </a:r>
            <a:br>
              <a:rPr lang="en-US" sz="4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r>
              <a:rPr lang="en-US" sz="4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of action</a:t>
            </a:r>
            <a:br>
              <a:rPr lang="en-KE" sz="44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1A350565-9DBE-CE83-DA8D-DE22D363BAED}"/>
              </a:ext>
            </a:extLst>
          </p:cNvPr>
          <p:cNvSpPr>
            <a:spLocks noGrp="1"/>
          </p:cNvSpPr>
          <p:nvPr>
            <p:ph idx="1"/>
          </p:nvPr>
        </p:nvSpPr>
        <p:spPr>
          <a:xfrm>
            <a:off x="595423" y="2070538"/>
            <a:ext cx="10804898" cy="4193628"/>
          </a:xfrm>
        </p:spPr>
        <p:txBody>
          <a:bodyPr>
            <a:normAutofit fontScale="92500" lnSpcReduction="10000"/>
          </a:bodyPr>
          <a:lstStyle/>
          <a:p>
            <a:pPr marL="0" indent="0" algn="just">
              <a:lnSpc>
                <a:spcPct val="150000"/>
              </a:lnSpc>
              <a:spcAft>
                <a:spcPts val="800"/>
              </a:spcAft>
              <a:buNone/>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verb has </a:t>
            </a: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three </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forms according to tense:</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50000"/>
              </a:lnSpc>
              <a:spcAft>
                <a:spcPts val="800"/>
              </a:spcAft>
              <a:buSzPts val="1000"/>
              <a:buNone/>
              <a:tabLst>
                <a:tab pos="457200" algn="l"/>
              </a:tabLst>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Base form           2. Past simple    3. Past participle</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 example: </a:t>
            </a:r>
            <a:r>
              <a:rPr lang="en-US" sz="24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go—went—gone</a:t>
            </a:r>
            <a:endPar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50000"/>
              </a:lnSpc>
              <a:spcAft>
                <a:spcPts val="800"/>
              </a:spcAft>
              <a:buNone/>
            </a:pP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4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Go”</a:t>
            </a: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is the base form, </a:t>
            </a: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4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went” </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is the past simple form, and </a:t>
            </a: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4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gone</a:t>
            </a: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is past participle form. These three forms may also be named as 1st form, 2nd form and 3rd form of a verb, which are 	denoted by V1, V2 and V3 respectively. Note that </a:t>
            </a:r>
            <a:r>
              <a:rPr lang="en-US" sz="24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400" b="1" i="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ing</a:t>
            </a:r>
            <a:r>
              <a:rPr lang="en-US" sz="24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is added to the base form of the verb to make the present participle, for example</a:t>
            </a:r>
            <a:r>
              <a:rPr lang="en-US" sz="2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go—going, eat—eating, laugh—laughing.</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9360709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6FCBC-15DB-26D9-029D-38F7A9C398B8}"/>
              </a:ext>
            </a:extLst>
          </p:cNvPr>
          <p:cNvSpPr>
            <a:spLocks noGrp="1"/>
          </p:cNvSpPr>
          <p:nvPr>
            <p:ph type="title"/>
          </p:nvPr>
        </p:nvSpPr>
        <p:spPr>
          <a:xfrm>
            <a:off x="1020726" y="-265813"/>
            <a:ext cx="8080744" cy="2042062"/>
          </a:xfrm>
        </p:spPr>
        <p:txBody>
          <a:bodyPr>
            <a:normAutofit fontScale="90000"/>
          </a:bodyPr>
          <a:lstStyle/>
          <a:p>
            <a:pPr algn="ctr"/>
            <a:br>
              <a:rPr lang="en-US" sz="4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br>
              <a:rPr lang="en-US" sz="4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r>
              <a:rPr lang="en-US" sz="4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Regular and Irregular Verbs</a:t>
            </a:r>
            <a:br>
              <a:rPr lang="en-KE" sz="40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2FDA6FA0-39C8-6446-48C8-48A0E7D5664E}"/>
              </a:ext>
            </a:extLst>
          </p:cNvPr>
          <p:cNvSpPr>
            <a:spLocks noGrp="1"/>
          </p:cNvSpPr>
          <p:nvPr>
            <p:ph idx="1"/>
          </p:nvPr>
        </p:nvSpPr>
        <p:spPr>
          <a:xfrm>
            <a:off x="677334" y="1618593"/>
            <a:ext cx="8596668" cy="4422769"/>
          </a:xfrm>
        </p:spPr>
        <p:txBody>
          <a:bodyPr/>
          <a:lstStyle/>
          <a:p>
            <a:pPr marL="0" indent="0">
              <a:lnSpc>
                <a:spcPct val="150000"/>
              </a:lnSpc>
              <a:spcAft>
                <a:spcPts val="800"/>
              </a:spcAft>
              <a:buNone/>
            </a:pP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Regular Verbs</a:t>
            </a:r>
            <a:endParaRPr lang="en-KE" sz="16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US" sz="1600" dirty="0">
                <a:solidFill>
                  <a:schemeClr val="tx1"/>
                </a:solidFill>
                <a:effectLst/>
                <a:latin typeface="Times New Roman" panose="02020603050405020304" pitchFamily="18" charset="0"/>
                <a:ea typeface="Times New Roman" panose="02020603050405020304" pitchFamily="18" charset="0"/>
              </a:rPr>
              <a:t>Some verbs form their past simple and past participle form by adding </a:t>
            </a:r>
            <a:r>
              <a:rPr lang="en-US" sz="1600" i="1" dirty="0">
                <a:solidFill>
                  <a:schemeClr val="tx1"/>
                </a:solidFill>
                <a:effectLst/>
                <a:latin typeface="Times New Roman" panose="02020603050405020304" pitchFamily="18" charset="0"/>
                <a:ea typeface="Times New Roman" panose="02020603050405020304" pitchFamily="18" charset="0"/>
              </a:rPr>
              <a:t>“-ed”</a:t>
            </a:r>
            <a:r>
              <a:rPr lang="en-US" sz="1600" dirty="0">
                <a:solidFill>
                  <a:schemeClr val="tx1"/>
                </a:solidFill>
                <a:effectLst/>
                <a:latin typeface="Times New Roman" panose="02020603050405020304" pitchFamily="18" charset="0"/>
                <a:ea typeface="Times New Roman" panose="02020603050405020304" pitchFamily="18" charset="0"/>
              </a:rPr>
              <a:t> to their base form. Such</a:t>
            </a:r>
          </a:p>
          <a:p>
            <a:pPr marL="0" indent="0">
              <a:buNone/>
            </a:pPr>
            <a:r>
              <a:rPr lang="en-US" sz="1600" dirty="0">
                <a:solidFill>
                  <a:schemeClr val="tx1"/>
                </a:solidFill>
                <a:effectLst/>
                <a:latin typeface="Times New Roman" panose="02020603050405020304" pitchFamily="18" charset="0"/>
                <a:ea typeface="Times New Roman" panose="02020603050405020304" pitchFamily="18" charset="0"/>
              </a:rPr>
              <a:t> verbs are called </a:t>
            </a:r>
            <a:r>
              <a:rPr lang="en-US" sz="1600" b="1" dirty="0">
                <a:solidFill>
                  <a:schemeClr val="tx1"/>
                </a:solidFill>
                <a:effectLst/>
                <a:latin typeface="Times New Roman" panose="02020603050405020304" pitchFamily="18" charset="0"/>
                <a:ea typeface="Times New Roman" panose="02020603050405020304" pitchFamily="18" charset="0"/>
              </a:rPr>
              <a:t>regular verbs</a:t>
            </a:r>
            <a:r>
              <a:rPr lang="en-US" sz="1600" dirty="0">
                <a:solidFill>
                  <a:schemeClr val="tx1"/>
                </a:solidFill>
                <a:effectLst/>
                <a:latin typeface="Times New Roman" panose="02020603050405020304" pitchFamily="18" charset="0"/>
                <a:ea typeface="Times New Roman" panose="02020603050405020304" pitchFamily="18" charset="0"/>
              </a:rPr>
              <a:t>, for example </a:t>
            </a:r>
            <a:r>
              <a:rPr lang="en-US" sz="1600" i="1" dirty="0">
                <a:solidFill>
                  <a:schemeClr val="tx1"/>
                </a:solidFill>
                <a:effectLst/>
                <a:latin typeface="Times New Roman" panose="02020603050405020304" pitchFamily="18" charset="0"/>
                <a:ea typeface="Times New Roman" panose="02020603050405020304" pitchFamily="18" charset="0"/>
              </a:rPr>
              <a:t>laugh—laughed—laughed, look—looked —looked</a:t>
            </a:r>
          </a:p>
          <a:p>
            <a:pPr marL="0" indent="0">
              <a:buNone/>
            </a:pPr>
            <a:r>
              <a:rPr lang="en-US" sz="1600" dirty="0">
                <a:solidFill>
                  <a:schemeClr val="tx1"/>
                </a:solidFill>
                <a:effectLst/>
                <a:latin typeface="Times New Roman" panose="02020603050405020304" pitchFamily="18" charset="0"/>
                <a:ea typeface="Times New Roman" panose="02020603050405020304" pitchFamily="18" charset="0"/>
              </a:rPr>
              <a:t>Examples:</a:t>
            </a:r>
          </a:p>
          <a:p>
            <a:pPr marL="0" indent="0">
              <a:buNone/>
            </a:pPr>
            <a:endParaRPr lang="en-US" sz="1200" dirty="0">
              <a:latin typeface="Times New Roman" panose="02020603050405020304" pitchFamily="18" charset="0"/>
              <a:ea typeface="Times New Roman" panose="02020603050405020304" pitchFamily="18" charset="0"/>
            </a:endParaRPr>
          </a:p>
          <a:p>
            <a:pPr marL="0" indent="0">
              <a:buNone/>
            </a:pPr>
            <a:endParaRPr lang="en-US" sz="1200" dirty="0">
              <a:effectLst/>
              <a:latin typeface="Times New Roman" panose="02020603050405020304" pitchFamily="18" charset="0"/>
              <a:ea typeface="Times New Roman" panose="02020603050405020304" pitchFamily="18" charset="0"/>
            </a:endParaRPr>
          </a:p>
          <a:p>
            <a:pPr marL="0" indent="0">
              <a:buNone/>
            </a:pPr>
            <a:endParaRPr lang="en-US" sz="1200" dirty="0">
              <a:latin typeface="Times New Roman" panose="02020603050405020304" pitchFamily="18" charset="0"/>
              <a:ea typeface="Times New Roman" panose="02020603050405020304" pitchFamily="18" charset="0"/>
            </a:endParaRPr>
          </a:p>
          <a:p>
            <a:pPr marL="0" indent="0">
              <a:buNone/>
            </a:pPr>
            <a:endParaRPr lang="en-US" sz="1200" dirty="0">
              <a:effectLst/>
              <a:latin typeface="Times New Roman" panose="02020603050405020304" pitchFamily="18" charset="0"/>
              <a:ea typeface="Times New Roman" panose="02020603050405020304" pitchFamily="18" charset="0"/>
            </a:endParaRPr>
          </a:p>
          <a:p>
            <a:pPr marL="0" indent="0">
              <a:buNone/>
            </a:pPr>
            <a:endParaRPr lang="en-US" sz="1200" dirty="0">
              <a:latin typeface="Times New Roman" panose="02020603050405020304" pitchFamily="18" charset="0"/>
              <a:ea typeface="Times New Roman" panose="02020603050405020304" pitchFamily="18" charset="0"/>
            </a:endParaRPr>
          </a:p>
          <a:p>
            <a:pPr marL="0" indent="0">
              <a:buNone/>
            </a:pPr>
            <a:endParaRPr lang="en-US" sz="1200" dirty="0">
              <a:effectLst/>
              <a:latin typeface="Times New Roman" panose="02020603050405020304" pitchFamily="18" charset="0"/>
              <a:ea typeface="Times New Roman" panose="02020603050405020304" pitchFamily="18" charset="0"/>
            </a:endParaRPr>
          </a:p>
          <a:p>
            <a:pPr marL="0" indent="0">
              <a:buNone/>
            </a:pPr>
            <a:endParaRPr lang="en-US" sz="1200" dirty="0">
              <a:effectLst/>
              <a:latin typeface="Times New Roman" panose="02020603050405020304" pitchFamily="18" charset="0"/>
              <a:ea typeface="Times New Roman" panose="02020603050405020304" pitchFamily="18" charset="0"/>
            </a:endParaRPr>
          </a:p>
          <a:p>
            <a:pPr marL="0" indent="0">
              <a:buNone/>
            </a:pPr>
            <a:endParaRPr lang="en-US" sz="1200" dirty="0">
              <a:latin typeface="Times New Roman" panose="02020603050405020304" pitchFamily="18" charset="0"/>
              <a:ea typeface="Times New Roman" panose="02020603050405020304" pitchFamily="18" charset="0"/>
            </a:endParaRPr>
          </a:p>
          <a:p>
            <a:pPr marL="0" indent="0">
              <a:buNone/>
            </a:pPr>
            <a:endParaRPr lang="en-US" sz="1200" dirty="0">
              <a:effectLst/>
              <a:latin typeface="Times New Roman" panose="02020603050405020304" pitchFamily="18" charset="0"/>
              <a:ea typeface="Times New Roman" panose="02020603050405020304" pitchFamily="18" charset="0"/>
            </a:endParaRPr>
          </a:p>
          <a:p>
            <a:pPr marL="0" indent="0">
              <a:buNone/>
            </a:pPr>
            <a:endParaRPr lang="en-US" sz="1200" dirty="0">
              <a:latin typeface="Times New Roman" panose="02020603050405020304" pitchFamily="18" charset="0"/>
              <a:ea typeface="Times New Roman" panose="02020603050405020304" pitchFamily="18" charset="0"/>
            </a:endParaRPr>
          </a:p>
          <a:p>
            <a:pPr marL="0" indent="0">
              <a:buNone/>
            </a:pPr>
            <a:endParaRPr lang="en-US" sz="1200" dirty="0">
              <a:effectLst/>
              <a:latin typeface="Times New Roman" panose="02020603050405020304" pitchFamily="18" charset="0"/>
              <a:ea typeface="Times New Roman" panose="02020603050405020304" pitchFamily="18" charset="0"/>
            </a:endParaRPr>
          </a:p>
          <a:p>
            <a:pPr marL="0" indent="0">
              <a:buNone/>
            </a:pPr>
            <a:endParaRPr lang="en-US" sz="1200" dirty="0">
              <a:effectLst/>
              <a:latin typeface="Times New Roman" panose="02020603050405020304" pitchFamily="18" charset="0"/>
              <a:ea typeface="Times New Roman" panose="02020603050405020304" pitchFamily="18" charset="0"/>
            </a:endParaRPr>
          </a:p>
          <a:p>
            <a:pPr marL="0" indent="0">
              <a:buNone/>
            </a:pPr>
            <a:endParaRPr lang="en-KE" dirty="0"/>
          </a:p>
        </p:txBody>
      </p:sp>
      <p:graphicFrame>
        <p:nvGraphicFramePr>
          <p:cNvPr id="6" name="Table 5">
            <a:extLst>
              <a:ext uri="{FF2B5EF4-FFF2-40B4-BE49-F238E27FC236}">
                <a16:creationId xmlns:a16="http://schemas.microsoft.com/office/drawing/2014/main" id="{61E53C4C-B321-5D5C-24BE-5DD736424F5C}"/>
              </a:ext>
            </a:extLst>
          </p:cNvPr>
          <p:cNvGraphicFramePr>
            <a:graphicFrameLocks noGrp="1"/>
          </p:cNvGraphicFramePr>
          <p:nvPr>
            <p:extLst>
              <p:ext uri="{D42A27DB-BD31-4B8C-83A1-F6EECF244321}">
                <p14:modId xmlns:p14="http://schemas.microsoft.com/office/powerpoint/2010/main" val="3594440397"/>
              </p:ext>
            </p:extLst>
          </p:nvPr>
        </p:nvGraphicFramePr>
        <p:xfrm>
          <a:off x="956442" y="3429000"/>
          <a:ext cx="10079421" cy="3287112"/>
        </p:xfrm>
        <a:graphic>
          <a:graphicData uri="http://schemas.openxmlformats.org/drawingml/2006/table">
            <a:tbl>
              <a:tblPr firstRow="1" firstCol="1" bandRow="1">
                <a:tableStyleId>{5C22544A-7EE6-4342-B048-85BDC9FD1C3A}</a:tableStyleId>
              </a:tblPr>
              <a:tblGrid>
                <a:gridCol w="2106555">
                  <a:extLst>
                    <a:ext uri="{9D8B030D-6E8A-4147-A177-3AD203B41FA5}">
                      <a16:colId xmlns:a16="http://schemas.microsoft.com/office/drawing/2014/main" val="409176264"/>
                    </a:ext>
                  </a:extLst>
                </a:gridCol>
                <a:gridCol w="1715679">
                  <a:extLst>
                    <a:ext uri="{9D8B030D-6E8A-4147-A177-3AD203B41FA5}">
                      <a16:colId xmlns:a16="http://schemas.microsoft.com/office/drawing/2014/main" val="4218071091"/>
                    </a:ext>
                  </a:extLst>
                </a:gridCol>
                <a:gridCol w="2220291">
                  <a:extLst>
                    <a:ext uri="{9D8B030D-6E8A-4147-A177-3AD203B41FA5}">
                      <a16:colId xmlns:a16="http://schemas.microsoft.com/office/drawing/2014/main" val="3725043370"/>
                    </a:ext>
                  </a:extLst>
                </a:gridCol>
                <a:gridCol w="2018448">
                  <a:extLst>
                    <a:ext uri="{9D8B030D-6E8A-4147-A177-3AD203B41FA5}">
                      <a16:colId xmlns:a16="http://schemas.microsoft.com/office/drawing/2014/main" val="575714034"/>
                    </a:ext>
                  </a:extLst>
                </a:gridCol>
                <a:gridCol w="2018448">
                  <a:extLst>
                    <a:ext uri="{9D8B030D-6E8A-4147-A177-3AD203B41FA5}">
                      <a16:colId xmlns:a16="http://schemas.microsoft.com/office/drawing/2014/main" val="3653494"/>
                    </a:ext>
                  </a:extLst>
                </a:gridCol>
              </a:tblGrid>
              <a:tr h="547852">
                <a:tc>
                  <a:txBody>
                    <a:bodyPr/>
                    <a:lstStyle/>
                    <a:p>
                      <a:pPr>
                        <a:lnSpc>
                          <a:spcPct val="150000"/>
                        </a:lnSpc>
                        <a:spcAft>
                          <a:spcPts val="800"/>
                        </a:spcAft>
                      </a:pPr>
                      <a:r>
                        <a:rPr lang="en-US" sz="1600">
                          <a:effectLst/>
                        </a:rPr>
                        <a:t>Verb</a:t>
                      </a:r>
                      <a:endParaRPr lang="en-KE" sz="16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600">
                          <a:effectLst/>
                        </a:rPr>
                        <a:t>Simple present</a:t>
                      </a:r>
                      <a:endParaRPr lang="en-KE" sz="16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600" dirty="0">
                          <a:effectLst/>
                        </a:rPr>
                        <a:t>Past tense (V2)</a:t>
                      </a:r>
                      <a:endParaRPr lang="en-KE"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600">
                          <a:effectLst/>
                        </a:rPr>
                        <a:t>Past participle (V3)</a:t>
                      </a:r>
                      <a:endParaRPr lang="en-KE" sz="16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600">
                          <a:effectLst/>
                        </a:rPr>
                        <a:t>Present participle</a:t>
                      </a:r>
                      <a:endParaRPr lang="en-KE" sz="16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119549765"/>
                  </a:ext>
                </a:extLst>
              </a:tr>
              <a:tr h="547852">
                <a:tc>
                  <a:txBody>
                    <a:bodyPr/>
                    <a:lstStyle/>
                    <a:p>
                      <a:pPr>
                        <a:lnSpc>
                          <a:spcPct val="150000"/>
                        </a:lnSpc>
                        <a:spcAft>
                          <a:spcPts val="800"/>
                        </a:spcAft>
                      </a:pPr>
                      <a:r>
                        <a:rPr lang="en-US" sz="1600">
                          <a:effectLst/>
                        </a:rPr>
                        <a:t>To advise</a:t>
                      </a:r>
                      <a:endParaRPr lang="en-KE" sz="16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600">
                          <a:effectLst/>
                        </a:rPr>
                        <a:t>advise</a:t>
                      </a:r>
                      <a:endParaRPr lang="en-KE" sz="16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600" dirty="0">
                          <a:effectLst/>
                        </a:rPr>
                        <a:t>advised</a:t>
                      </a:r>
                      <a:endParaRPr lang="en-KE"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600">
                          <a:effectLst/>
                        </a:rPr>
                        <a:t>advised</a:t>
                      </a:r>
                      <a:endParaRPr lang="en-KE" sz="16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600">
                          <a:effectLst/>
                        </a:rPr>
                        <a:t>Advising</a:t>
                      </a:r>
                      <a:endParaRPr lang="en-KE" sz="16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545053977"/>
                  </a:ext>
                </a:extLst>
              </a:tr>
              <a:tr h="547852">
                <a:tc>
                  <a:txBody>
                    <a:bodyPr/>
                    <a:lstStyle/>
                    <a:p>
                      <a:pPr>
                        <a:lnSpc>
                          <a:spcPct val="150000"/>
                        </a:lnSpc>
                        <a:spcAft>
                          <a:spcPts val="800"/>
                        </a:spcAft>
                      </a:pPr>
                      <a:r>
                        <a:rPr lang="en-US" sz="1600">
                          <a:effectLst/>
                        </a:rPr>
                        <a:t>To allow</a:t>
                      </a:r>
                      <a:endParaRPr lang="en-KE" sz="16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600">
                          <a:effectLst/>
                        </a:rPr>
                        <a:t>allow</a:t>
                      </a:r>
                      <a:endParaRPr lang="en-KE" sz="16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600">
                          <a:effectLst/>
                        </a:rPr>
                        <a:t>allowed</a:t>
                      </a:r>
                      <a:endParaRPr lang="en-KE" sz="16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600">
                          <a:effectLst/>
                        </a:rPr>
                        <a:t>allowed</a:t>
                      </a:r>
                      <a:endParaRPr lang="en-KE" sz="16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600">
                          <a:effectLst/>
                        </a:rPr>
                        <a:t>Allowing</a:t>
                      </a:r>
                      <a:endParaRPr lang="en-KE" sz="16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711594675"/>
                  </a:ext>
                </a:extLst>
              </a:tr>
              <a:tr h="547852">
                <a:tc>
                  <a:txBody>
                    <a:bodyPr/>
                    <a:lstStyle/>
                    <a:p>
                      <a:pPr>
                        <a:lnSpc>
                          <a:spcPct val="150000"/>
                        </a:lnSpc>
                        <a:spcAft>
                          <a:spcPts val="800"/>
                        </a:spcAft>
                      </a:pPr>
                      <a:r>
                        <a:rPr lang="en-US" sz="1600">
                          <a:effectLst/>
                        </a:rPr>
                        <a:t>To enjoy</a:t>
                      </a:r>
                      <a:endParaRPr lang="en-KE" sz="16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600">
                          <a:effectLst/>
                        </a:rPr>
                        <a:t>enjoy</a:t>
                      </a:r>
                      <a:endParaRPr lang="en-KE" sz="16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600">
                          <a:effectLst/>
                        </a:rPr>
                        <a:t>enjoyed</a:t>
                      </a:r>
                      <a:endParaRPr lang="en-KE" sz="16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600">
                          <a:effectLst/>
                        </a:rPr>
                        <a:t>enjoyed</a:t>
                      </a:r>
                      <a:endParaRPr lang="en-KE" sz="16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600">
                          <a:effectLst/>
                        </a:rPr>
                        <a:t>Enjoying</a:t>
                      </a:r>
                      <a:endParaRPr lang="en-KE" sz="16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4073103193"/>
                  </a:ext>
                </a:extLst>
              </a:tr>
              <a:tr h="547852">
                <a:tc>
                  <a:txBody>
                    <a:bodyPr/>
                    <a:lstStyle/>
                    <a:p>
                      <a:pPr>
                        <a:lnSpc>
                          <a:spcPct val="150000"/>
                        </a:lnSpc>
                        <a:spcAft>
                          <a:spcPts val="800"/>
                        </a:spcAft>
                      </a:pPr>
                      <a:r>
                        <a:rPr lang="en-US" sz="1600">
                          <a:effectLst/>
                        </a:rPr>
                        <a:t>To rain</a:t>
                      </a:r>
                      <a:endParaRPr lang="en-KE" sz="16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600">
                          <a:effectLst/>
                        </a:rPr>
                        <a:t>rain</a:t>
                      </a:r>
                      <a:endParaRPr lang="en-KE" sz="16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600">
                          <a:effectLst/>
                        </a:rPr>
                        <a:t>rained</a:t>
                      </a:r>
                      <a:endParaRPr lang="en-KE" sz="16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600">
                          <a:effectLst/>
                        </a:rPr>
                        <a:t>rained</a:t>
                      </a:r>
                      <a:endParaRPr lang="en-KE" sz="16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600">
                          <a:effectLst/>
                        </a:rPr>
                        <a:t>Raining</a:t>
                      </a:r>
                      <a:endParaRPr lang="en-KE" sz="16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305151667"/>
                  </a:ext>
                </a:extLst>
              </a:tr>
              <a:tr h="547852">
                <a:tc>
                  <a:txBody>
                    <a:bodyPr/>
                    <a:lstStyle/>
                    <a:p>
                      <a:pPr>
                        <a:lnSpc>
                          <a:spcPct val="150000"/>
                        </a:lnSpc>
                        <a:spcAft>
                          <a:spcPts val="800"/>
                        </a:spcAft>
                      </a:pPr>
                      <a:r>
                        <a:rPr lang="en-US" sz="1600" dirty="0">
                          <a:effectLst/>
                        </a:rPr>
                        <a:t>To smile</a:t>
                      </a:r>
                      <a:endParaRPr lang="en-KE"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600" dirty="0">
                          <a:effectLst/>
                        </a:rPr>
                        <a:t>smile</a:t>
                      </a:r>
                      <a:endParaRPr lang="en-KE"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600">
                          <a:effectLst/>
                        </a:rPr>
                        <a:t>smiled</a:t>
                      </a:r>
                      <a:endParaRPr lang="en-KE" sz="16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600">
                          <a:effectLst/>
                        </a:rPr>
                        <a:t>smiled</a:t>
                      </a:r>
                      <a:endParaRPr lang="en-KE" sz="16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600" dirty="0">
                          <a:effectLst/>
                        </a:rPr>
                        <a:t>Smiling</a:t>
                      </a:r>
                      <a:endParaRPr lang="en-KE"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568300348"/>
                  </a:ext>
                </a:extLst>
              </a:tr>
            </a:tbl>
          </a:graphicData>
        </a:graphic>
      </p:graphicFrame>
    </p:spTree>
    <p:extLst>
      <p:ext uri="{BB962C8B-B14F-4D97-AF65-F5344CB8AC3E}">
        <p14:creationId xmlns:p14="http://schemas.microsoft.com/office/powerpoint/2010/main" val="16843502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B8709-80E9-3753-FB6B-CB23BF7F4F50}"/>
              </a:ext>
            </a:extLst>
          </p:cNvPr>
          <p:cNvSpPr>
            <a:spLocks noGrp="1"/>
          </p:cNvSpPr>
          <p:nvPr>
            <p:ph type="title"/>
          </p:nvPr>
        </p:nvSpPr>
        <p:spPr>
          <a:xfrm>
            <a:off x="677334" y="609600"/>
            <a:ext cx="7342059" cy="1072055"/>
          </a:xfrm>
        </p:spPr>
        <p:txBody>
          <a:bodyPr>
            <a:normAutofit fontScale="90000"/>
          </a:bodyPr>
          <a:lstStyle/>
          <a:p>
            <a:pPr algn="ctr"/>
            <a:r>
              <a:rPr lang="en-US" sz="4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Irregular Verbs</a:t>
            </a:r>
            <a:br>
              <a:rPr lang="en-KE" sz="44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F89CA155-134D-98A1-5401-3DCC08F2EEF9}"/>
              </a:ext>
            </a:extLst>
          </p:cNvPr>
          <p:cNvSpPr>
            <a:spLocks noGrp="1"/>
          </p:cNvSpPr>
          <p:nvPr>
            <p:ph idx="1"/>
          </p:nvPr>
        </p:nvSpPr>
        <p:spPr>
          <a:xfrm>
            <a:off x="677334" y="1545021"/>
            <a:ext cx="8596668" cy="4496341"/>
          </a:xfrm>
        </p:spPr>
        <p:txBody>
          <a:bodyPr/>
          <a:lstStyle/>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Some verbs form their past simple and participle forms in different ways, for example,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buy—bought—bought, eat—ate—eaten. </a:t>
            </a:r>
          </a:p>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Such verbs are called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irregular verbs</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Examples using the verb “see”: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Past Tense: We</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saw</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the secret maps.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Past Participle: We have </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seen</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the secret maps.</a:t>
            </a:r>
          </a:p>
          <a:p>
            <a:pPr>
              <a:lnSpc>
                <a:spcPct val="107000"/>
              </a:lnSpc>
              <a:spcAft>
                <a:spcPts val="800"/>
              </a:spcAft>
            </a:pP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0272341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121A57-5745-E55D-1151-BDB332642FD6}"/>
              </a:ext>
            </a:extLst>
          </p:cNvPr>
          <p:cNvSpPr>
            <a:spLocks noGrp="1"/>
          </p:cNvSpPr>
          <p:nvPr>
            <p:ph type="title"/>
          </p:nvPr>
        </p:nvSpPr>
        <p:spPr/>
        <p:txBody>
          <a:bodyPr/>
          <a:lstStyle/>
          <a:p>
            <a:pPr algn="ctr"/>
            <a:r>
              <a:rPr lang="en-KE" b="1" dirty="0"/>
              <a:t>Examples of irregular verbs</a:t>
            </a:r>
          </a:p>
        </p:txBody>
      </p:sp>
      <p:graphicFrame>
        <p:nvGraphicFramePr>
          <p:cNvPr id="4" name="Content Placeholder 3">
            <a:extLst>
              <a:ext uri="{FF2B5EF4-FFF2-40B4-BE49-F238E27FC236}">
                <a16:creationId xmlns:a16="http://schemas.microsoft.com/office/drawing/2014/main" id="{604B2664-09E8-B1B8-846F-42C13DA9F4C4}"/>
              </a:ext>
            </a:extLst>
          </p:cNvPr>
          <p:cNvGraphicFramePr>
            <a:graphicFrameLocks noGrp="1"/>
          </p:cNvGraphicFramePr>
          <p:nvPr>
            <p:ph idx="1"/>
            <p:extLst>
              <p:ext uri="{D42A27DB-BD31-4B8C-83A1-F6EECF244321}">
                <p14:modId xmlns:p14="http://schemas.microsoft.com/office/powerpoint/2010/main" val="2316500116"/>
              </p:ext>
            </p:extLst>
          </p:nvPr>
        </p:nvGraphicFramePr>
        <p:xfrm>
          <a:off x="943355" y="1930400"/>
          <a:ext cx="10305289" cy="4463650"/>
        </p:xfrm>
        <a:graphic>
          <a:graphicData uri="http://schemas.openxmlformats.org/drawingml/2006/table">
            <a:tbl>
              <a:tblPr firstRow="1" firstCol="1" bandRow="1">
                <a:tableStyleId>{5C22544A-7EE6-4342-B048-85BDC9FD1C3A}</a:tableStyleId>
              </a:tblPr>
              <a:tblGrid>
                <a:gridCol w="2473269">
                  <a:extLst>
                    <a:ext uri="{9D8B030D-6E8A-4147-A177-3AD203B41FA5}">
                      <a16:colId xmlns:a16="http://schemas.microsoft.com/office/drawing/2014/main" val="3920433606"/>
                    </a:ext>
                  </a:extLst>
                </a:gridCol>
                <a:gridCol w="1958005">
                  <a:extLst>
                    <a:ext uri="{9D8B030D-6E8A-4147-A177-3AD203B41FA5}">
                      <a16:colId xmlns:a16="http://schemas.microsoft.com/office/drawing/2014/main" val="1442395194"/>
                    </a:ext>
                  </a:extLst>
                </a:gridCol>
                <a:gridCol w="2061058">
                  <a:extLst>
                    <a:ext uri="{9D8B030D-6E8A-4147-A177-3AD203B41FA5}">
                      <a16:colId xmlns:a16="http://schemas.microsoft.com/office/drawing/2014/main" val="2429760726"/>
                    </a:ext>
                  </a:extLst>
                </a:gridCol>
                <a:gridCol w="1958005">
                  <a:extLst>
                    <a:ext uri="{9D8B030D-6E8A-4147-A177-3AD203B41FA5}">
                      <a16:colId xmlns:a16="http://schemas.microsoft.com/office/drawing/2014/main" val="3086498007"/>
                    </a:ext>
                  </a:extLst>
                </a:gridCol>
                <a:gridCol w="1854952">
                  <a:extLst>
                    <a:ext uri="{9D8B030D-6E8A-4147-A177-3AD203B41FA5}">
                      <a16:colId xmlns:a16="http://schemas.microsoft.com/office/drawing/2014/main" val="269828544"/>
                    </a:ext>
                  </a:extLst>
                </a:gridCol>
              </a:tblGrid>
              <a:tr h="719667">
                <a:tc>
                  <a:txBody>
                    <a:bodyPr/>
                    <a:lstStyle/>
                    <a:p>
                      <a:pPr>
                        <a:lnSpc>
                          <a:spcPct val="150000"/>
                        </a:lnSpc>
                        <a:spcAft>
                          <a:spcPts val="800"/>
                        </a:spcAft>
                      </a:pPr>
                      <a:r>
                        <a:rPr lang="en-US" sz="2000">
                          <a:effectLst/>
                        </a:rPr>
                        <a:t>Verb</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Simple present</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Past tense (V2)</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Past participle (V3)</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Present participle</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491897133"/>
                  </a:ext>
                </a:extLst>
              </a:tr>
              <a:tr h="719667">
                <a:tc>
                  <a:txBody>
                    <a:bodyPr/>
                    <a:lstStyle/>
                    <a:p>
                      <a:pPr>
                        <a:lnSpc>
                          <a:spcPct val="150000"/>
                        </a:lnSpc>
                        <a:spcAft>
                          <a:spcPts val="800"/>
                        </a:spcAft>
                      </a:pPr>
                      <a:r>
                        <a:rPr lang="en-US" sz="2000">
                          <a:effectLst/>
                        </a:rPr>
                        <a:t>To know</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dirty="0">
                          <a:effectLst/>
                        </a:rPr>
                        <a:t>know</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knew</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known</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Knowing</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252387220"/>
                  </a:ext>
                </a:extLst>
              </a:tr>
              <a:tr h="719667">
                <a:tc>
                  <a:txBody>
                    <a:bodyPr/>
                    <a:lstStyle/>
                    <a:p>
                      <a:pPr>
                        <a:lnSpc>
                          <a:spcPct val="150000"/>
                        </a:lnSpc>
                        <a:spcAft>
                          <a:spcPts val="800"/>
                        </a:spcAft>
                      </a:pPr>
                      <a:r>
                        <a:rPr lang="en-US" sz="2000">
                          <a:effectLst/>
                        </a:rPr>
                        <a:t>To go</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go</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went</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gone</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Going</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148050563"/>
                  </a:ext>
                </a:extLst>
              </a:tr>
              <a:tr h="719667">
                <a:tc>
                  <a:txBody>
                    <a:bodyPr/>
                    <a:lstStyle/>
                    <a:p>
                      <a:pPr>
                        <a:lnSpc>
                          <a:spcPct val="150000"/>
                        </a:lnSpc>
                        <a:spcAft>
                          <a:spcPts val="800"/>
                        </a:spcAft>
                      </a:pPr>
                      <a:r>
                        <a:rPr lang="en-US" sz="2000">
                          <a:effectLst/>
                        </a:rPr>
                        <a:t>To drink</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drink</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drank</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drunk</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Drinking</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942348207"/>
                  </a:ext>
                </a:extLst>
              </a:tr>
              <a:tr h="719667">
                <a:tc>
                  <a:txBody>
                    <a:bodyPr/>
                    <a:lstStyle/>
                    <a:p>
                      <a:pPr>
                        <a:lnSpc>
                          <a:spcPct val="150000"/>
                        </a:lnSpc>
                        <a:spcAft>
                          <a:spcPts val="800"/>
                        </a:spcAft>
                      </a:pPr>
                      <a:r>
                        <a:rPr lang="en-US" sz="2000">
                          <a:effectLst/>
                        </a:rPr>
                        <a:t>To hold</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hold</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held</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held</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Holding</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4292836868"/>
                  </a:ext>
                </a:extLst>
              </a:tr>
              <a:tr h="719667">
                <a:tc>
                  <a:txBody>
                    <a:bodyPr/>
                    <a:lstStyle/>
                    <a:p>
                      <a:pPr>
                        <a:lnSpc>
                          <a:spcPct val="150000"/>
                        </a:lnSpc>
                        <a:spcAft>
                          <a:spcPts val="800"/>
                        </a:spcAft>
                      </a:pPr>
                      <a:r>
                        <a:rPr lang="en-US" sz="2000">
                          <a:effectLst/>
                        </a:rPr>
                        <a:t>To write</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write</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wrote</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written</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dirty="0">
                          <a:effectLst/>
                        </a:rPr>
                        <a:t>Writing</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210536575"/>
                  </a:ext>
                </a:extLst>
              </a:tr>
            </a:tbl>
          </a:graphicData>
        </a:graphic>
      </p:graphicFrame>
    </p:spTree>
    <p:extLst>
      <p:ext uri="{BB962C8B-B14F-4D97-AF65-F5344CB8AC3E}">
        <p14:creationId xmlns:p14="http://schemas.microsoft.com/office/powerpoint/2010/main" val="32119409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D3632-76AF-4157-89DA-479AB38E03C2}"/>
              </a:ext>
            </a:extLst>
          </p:cNvPr>
          <p:cNvSpPr>
            <a:spLocks noGrp="1"/>
          </p:cNvSpPr>
          <p:nvPr>
            <p:ph type="title"/>
          </p:nvPr>
        </p:nvSpPr>
        <p:spPr>
          <a:xfrm>
            <a:off x="677334" y="609600"/>
            <a:ext cx="7468183" cy="1072055"/>
          </a:xfrm>
        </p:spPr>
        <p:txBody>
          <a:bodyPr/>
          <a:lstStyle/>
          <a:p>
            <a:pPr algn="ctr"/>
            <a:r>
              <a:rPr lang="en-KE" b="1" dirty="0"/>
              <a:t>Irregular verbs …cont.</a:t>
            </a:r>
          </a:p>
        </p:txBody>
      </p:sp>
      <p:sp>
        <p:nvSpPr>
          <p:cNvPr id="3" name="Content Placeholder 2">
            <a:extLst>
              <a:ext uri="{FF2B5EF4-FFF2-40B4-BE49-F238E27FC236}">
                <a16:creationId xmlns:a16="http://schemas.microsoft.com/office/drawing/2014/main" id="{40B874D6-EB9B-7823-5D2C-A52D39667751}"/>
              </a:ext>
            </a:extLst>
          </p:cNvPr>
          <p:cNvSpPr>
            <a:spLocks noGrp="1"/>
          </p:cNvSpPr>
          <p:nvPr>
            <p:ph idx="1"/>
          </p:nvPr>
        </p:nvSpPr>
        <p:spPr>
          <a:xfrm>
            <a:off x="677334" y="1681655"/>
            <a:ext cx="8596668" cy="4359707"/>
          </a:xfrm>
        </p:spPr>
        <p:txBody>
          <a:bodyPr/>
          <a:lstStyle/>
          <a:p>
            <a:pPr marL="0" indent="0">
              <a:lnSpc>
                <a:spcPct val="150000"/>
              </a:lnSpc>
              <a:spcAft>
                <a:spcPts val="800"/>
              </a:spcAft>
              <a:buNone/>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Some verbs remain the same in past simple and past participle tenses.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US" sz="2000" b="1" dirty="0">
                <a:effectLst/>
                <a:latin typeface="Times New Roman" panose="02020603050405020304" pitchFamily="18" charset="0"/>
                <a:ea typeface="Times New Roman" panose="02020603050405020304" pitchFamily="18" charset="0"/>
              </a:rPr>
              <a:t>Examples</a:t>
            </a:r>
            <a:r>
              <a:rPr lang="en-KE" sz="2000" dirty="0">
                <a:effectLst/>
              </a:rPr>
              <a:t> </a:t>
            </a:r>
          </a:p>
          <a:p>
            <a:endParaRPr lang="en-KE" dirty="0"/>
          </a:p>
          <a:p>
            <a:endParaRPr lang="en-KE" dirty="0"/>
          </a:p>
        </p:txBody>
      </p:sp>
      <p:graphicFrame>
        <p:nvGraphicFramePr>
          <p:cNvPr id="4" name="Table 3">
            <a:extLst>
              <a:ext uri="{FF2B5EF4-FFF2-40B4-BE49-F238E27FC236}">
                <a16:creationId xmlns:a16="http://schemas.microsoft.com/office/drawing/2014/main" id="{0D46B2EB-6512-554A-30E2-DDD12BDFF799}"/>
              </a:ext>
            </a:extLst>
          </p:cNvPr>
          <p:cNvGraphicFramePr>
            <a:graphicFrameLocks noGrp="1"/>
          </p:cNvGraphicFramePr>
          <p:nvPr>
            <p:extLst>
              <p:ext uri="{D42A27DB-BD31-4B8C-83A1-F6EECF244321}">
                <p14:modId xmlns:p14="http://schemas.microsoft.com/office/powerpoint/2010/main" val="3014461259"/>
              </p:ext>
            </p:extLst>
          </p:nvPr>
        </p:nvGraphicFramePr>
        <p:xfrm>
          <a:off x="943356" y="2753710"/>
          <a:ext cx="10271183" cy="3777555"/>
        </p:xfrm>
        <a:graphic>
          <a:graphicData uri="http://schemas.openxmlformats.org/drawingml/2006/table">
            <a:tbl>
              <a:tblPr firstRow="1" firstCol="1" bandRow="1">
                <a:tableStyleId>{5C22544A-7EE6-4342-B048-85BDC9FD1C3A}</a:tableStyleId>
              </a:tblPr>
              <a:tblGrid>
                <a:gridCol w="2259660">
                  <a:extLst>
                    <a:ext uri="{9D8B030D-6E8A-4147-A177-3AD203B41FA5}">
                      <a16:colId xmlns:a16="http://schemas.microsoft.com/office/drawing/2014/main" val="2632344017"/>
                    </a:ext>
                  </a:extLst>
                </a:gridCol>
                <a:gridCol w="1848813">
                  <a:extLst>
                    <a:ext uri="{9D8B030D-6E8A-4147-A177-3AD203B41FA5}">
                      <a16:colId xmlns:a16="http://schemas.microsoft.com/office/drawing/2014/main" val="1097552930"/>
                    </a:ext>
                  </a:extLst>
                </a:gridCol>
                <a:gridCol w="2259660">
                  <a:extLst>
                    <a:ext uri="{9D8B030D-6E8A-4147-A177-3AD203B41FA5}">
                      <a16:colId xmlns:a16="http://schemas.microsoft.com/office/drawing/2014/main" val="3941736706"/>
                    </a:ext>
                  </a:extLst>
                </a:gridCol>
                <a:gridCol w="1848813">
                  <a:extLst>
                    <a:ext uri="{9D8B030D-6E8A-4147-A177-3AD203B41FA5}">
                      <a16:colId xmlns:a16="http://schemas.microsoft.com/office/drawing/2014/main" val="3075973529"/>
                    </a:ext>
                  </a:extLst>
                </a:gridCol>
                <a:gridCol w="2054237">
                  <a:extLst>
                    <a:ext uri="{9D8B030D-6E8A-4147-A177-3AD203B41FA5}">
                      <a16:colId xmlns:a16="http://schemas.microsoft.com/office/drawing/2014/main" val="1989991453"/>
                    </a:ext>
                  </a:extLst>
                </a:gridCol>
              </a:tblGrid>
              <a:tr h="582448">
                <a:tc>
                  <a:txBody>
                    <a:bodyPr/>
                    <a:lstStyle/>
                    <a:p>
                      <a:pPr>
                        <a:lnSpc>
                          <a:spcPct val="150000"/>
                        </a:lnSpc>
                        <a:spcAft>
                          <a:spcPts val="800"/>
                        </a:spcAft>
                      </a:pPr>
                      <a:r>
                        <a:rPr lang="en-US" sz="2000">
                          <a:effectLst/>
                        </a:rPr>
                        <a:t>Verb</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Simple present V1)</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Simple past (V2)</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Past participle (V3)</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Present participle</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589789112"/>
                  </a:ext>
                </a:extLst>
              </a:tr>
              <a:tr h="582448">
                <a:tc>
                  <a:txBody>
                    <a:bodyPr/>
                    <a:lstStyle/>
                    <a:p>
                      <a:pPr>
                        <a:lnSpc>
                          <a:spcPct val="150000"/>
                        </a:lnSpc>
                        <a:spcAft>
                          <a:spcPts val="800"/>
                        </a:spcAft>
                      </a:pPr>
                      <a:r>
                        <a:rPr lang="en-US" sz="2000">
                          <a:effectLst/>
                        </a:rPr>
                        <a:t>To cut</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cut</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cut</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cut</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Cutting</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552965926"/>
                  </a:ext>
                </a:extLst>
              </a:tr>
              <a:tr h="582448">
                <a:tc>
                  <a:txBody>
                    <a:bodyPr/>
                    <a:lstStyle/>
                    <a:p>
                      <a:pPr>
                        <a:lnSpc>
                          <a:spcPct val="150000"/>
                        </a:lnSpc>
                        <a:spcAft>
                          <a:spcPts val="800"/>
                        </a:spcAft>
                      </a:pPr>
                      <a:r>
                        <a:rPr lang="en-US" sz="2000">
                          <a:effectLst/>
                        </a:rPr>
                        <a:t>To shut</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shut</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shut</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shut</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Shutting</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654944145"/>
                  </a:ext>
                </a:extLst>
              </a:tr>
              <a:tr h="582448">
                <a:tc>
                  <a:txBody>
                    <a:bodyPr/>
                    <a:lstStyle/>
                    <a:p>
                      <a:pPr>
                        <a:lnSpc>
                          <a:spcPct val="150000"/>
                        </a:lnSpc>
                        <a:spcAft>
                          <a:spcPts val="800"/>
                        </a:spcAft>
                      </a:pPr>
                      <a:r>
                        <a:rPr lang="en-US" sz="2000">
                          <a:effectLst/>
                        </a:rPr>
                        <a:t>To spread</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spread</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spread</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spread</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Spreading</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029727805"/>
                  </a:ext>
                </a:extLst>
              </a:tr>
              <a:tr h="582448">
                <a:tc>
                  <a:txBody>
                    <a:bodyPr/>
                    <a:lstStyle/>
                    <a:p>
                      <a:pPr>
                        <a:lnSpc>
                          <a:spcPct val="150000"/>
                        </a:lnSpc>
                        <a:spcAft>
                          <a:spcPts val="800"/>
                        </a:spcAft>
                      </a:pPr>
                      <a:r>
                        <a:rPr lang="en-US" sz="2000">
                          <a:effectLst/>
                        </a:rPr>
                        <a:t>To put</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put</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dirty="0">
                          <a:effectLst/>
                        </a:rPr>
                        <a:t>put</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put</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Putting</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472492050"/>
                  </a:ext>
                </a:extLst>
              </a:tr>
              <a:tr h="582448">
                <a:tc>
                  <a:txBody>
                    <a:bodyPr/>
                    <a:lstStyle/>
                    <a:p>
                      <a:pPr>
                        <a:lnSpc>
                          <a:spcPct val="150000"/>
                        </a:lnSpc>
                        <a:spcAft>
                          <a:spcPts val="800"/>
                        </a:spcAft>
                      </a:pPr>
                      <a:r>
                        <a:rPr lang="en-US" sz="2000">
                          <a:effectLst/>
                        </a:rPr>
                        <a:t>To read</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read</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read</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a:effectLst/>
                        </a:rPr>
                        <a:t>read</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2000" dirty="0">
                          <a:effectLst/>
                        </a:rPr>
                        <a:t>reading</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516942209"/>
                  </a:ext>
                </a:extLst>
              </a:tr>
            </a:tbl>
          </a:graphicData>
        </a:graphic>
      </p:graphicFrame>
    </p:spTree>
    <p:extLst>
      <p:ext uri="{BB962C8B-B14F-4D97-AF65-F5344CB8AC3E}">
        <p14:creationId xmlns:p14="http://schemas.microsoft.com/office/powerpoint/2010/main" val="41897654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30E15-67AB-C98C-00E7-9C5609367A4B}"/>
              </a:ext>
            </a:extLst>
          </p:cNvPr>
          <p:cNvSpPr>
            <a:spLocks noGrp="1"/>
          </p:cNvSpPr>
          <p:nvPr>
            <p:ph type="title"/>
          </p:nvPr>
        </p:nvSpPr>
        <p:spPr/>
        <p:txBody>
          <a:bodyPr>
            <a:normAutofit fontScale="90000"/>
          </a:bodyPr>
          <a:lstStyle/>
          <a:p>
            <a:pPr algn="ctr"/>
            <a:r>
              <a:rPr lang="en-US" sz="40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Main Verbs and Auxiliary (or Helping) Verbs</a:t>
            </a:r>
            <a:br>
              <a:rPr lang="en-KE" sz="40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06B2DFC0-2D27-3999-9F7F-815B1657291E}"/>
              </a:ext>
            </a:extLst>
          </p:cNvPr>
          <p:cNvSpPr>
            <a:spLocks noGrp="1"/>
          </p:cNvSpPr>
          <p:nvPr>
            <p:ph idx="1"/>
          </p:nvPr>
        </p:nvSpPr>
        <p:spPr>
          <a:xfrm>
            <a:off x="677332" y="1744717"/>
            <a:ext cx="10043219" cy="4666593"/>
          </a:xfrm>
        </p:spPr>
        <p:txBody>
          <a:bodyPr>
            <a:noAutofit/>
          </a:bodyPr>
          <a:lstStyle/>
          <a:p>
            <a:pPr marL="0" indent="0">
              <a:lnSpc>
                <a:spcPts val="1360"/>
              </a:lnSpc>
              <a:spcAft>
                <a:spcPts val="500"/>
              </a:spcAft>
              <a:buNone/>
            </a:pP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sentence can have both a main verb and a helping verb (auxiliary verb).</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a:spcBef>
                <a:spcPts val="400"/>
              </a:spcBef>
              <a:spcAft>
                <a:spcPts val="200"/>
              </a:spcAft>
            </a:pPr>
            <a:b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main verb:</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verb which carries the main action of the sentence is called the main verb</a:t>
            </a:r>
            <a:r>
              <a:rPr lang="en-US"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 example, </a:t>
            </a:r>
            <a:r>
              <a:rPr lang="en-US"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write, buy, eat.</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main verb of the sentence also carries the tense (simple present, simple past, past participle...).</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helping verb:</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verb which supports the main verb to form verb phrases in the sentence is called a helping verb or an auxiliary verb. In English grammar, there are three main auxiliary verbs: </a:t>
            </a:r>
            <a:r>
              <a:rPr lang="en-US"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 do</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a:t>
            </a:r>
            <a:r>
              <a:rPr lang="en-US"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have</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dirty="0">
              <a:latin typeface="Calibri" panose="020F0502020204030204" pitchFamily="34" charset="0"/>
              <a:ea typeface="Times New Roman" panose="02020603050405020304" pitchFamily="18" charset="0"/>
              <a:cs typeface="Times New Roman" panose="02020603050405020304" pitchFamily="18" charset="0"/>
            </a:endParaRPr>
          </a:p>
          <a:p>
            <a:pPr>
              <a:lnSpc>
                <a:spcPct val="150000"/>
              </a:lnSpc>
              <a:spcAft>
                <a:spcPts val="800"/>
              </a:spcAft>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 (I am, you are, he/she/it is): </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Forms of “be” are used for continuous tenses.</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a:spcBef>
                <a:spcPts val="400"/>
              </a:spcBef>
              <a:spcAft>
                <a:spcPts val="200"/>
              </a:spcAft>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a:t>
            </a:r>
            <a:r>
              <a:rPr lang="en-KE" b="1" dirty="0">
                <a:latin typeface="Calibri" panose="020F0502020204030204" pitchFamily="34" charset="0"/>
                <a:ea typeface="Times New Roman" panose="02020603050405020304" pitchFamily="18" charset="0"/>
                <a:cs typeface="Times New Roman" panose="02020603050405020304" pitchFamily="18" charset="0"/>
              </a:rPr>
              <a:t>  </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She </a:t>
            </a:r>
            <a:r>
              <a:rPr lang="en-US"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laughing. (Present Continuous tense)</a:t>
            </a:r>
            <a:endParaRPr lang="en-KE" dirty="0">
              <a:latin typeface="Calibri" panose="020F0502020204030204" pitchFamily="34" charset="0"/>
              <a:ea typeface="Times New Roman" panose="02020603050405020304" pitchFamily="18" charset="0"/>
              <a:cs typeface="Times New Roman" panose="02020603050405020304" pitchFamily="18" charset="0"/>
            </a:endParaRPr>
          </a:p>
          <a:p>
            <a:pPr marL="0" indent="0">
              <a:spcBef>
                <a:spcPts val="400"/>
              </a:spcBef>
              <a:spcAft>
                <a:spcPts val="200"/>
              </a:spcAft>
              <a:buNone/>
            </a:pP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She </a:t>
            </a:r>
            <a:r>
              <a:rPr lang="en-US"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eating an apple. (“eat” is main verb while “is” is helping verb)</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Bef>
                <a:spcPts val="400"/>
              </a:spcBef>
              <a:spcAft>
                <a:spcPts val="200"/>
              </a:spcAft>
              <a:buNone/>
            </a:pP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She </a:t>
            </a:r>
            <a:r>
              <a:rPr lang="en-US"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was</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eating an apple. (“eat” is main verb while “was” is a helping verb) </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400" dirty="0"/>
          </a:p>
        </p:txBody>
      </p:sp>
    </p:spTree>
    <p:extLst>
      <p:ext uri="{BB962C8B-B14F-4D97-AF65-F5344CB8AC3E}">
        <p14:creationId xmlns:p14="http://schemas.microsoft.com/office/powerpoint/2010/main" val="4100716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E7BC3-16E2-65D9-CE79-0CB4702EC017}"/>
              </a:ext>
            </a:extLst>
          </p:cNvPr>
          <p:cNvSpPr>
            <a:spLocks noGrp="1"/>
          </p:cNvSpPr>
          <p:nvPr>
            <p:ph type="title"/>
          </p:nvPr>
        </p:nvSpPr>
        <p:spPr/>
        <p:txBody>
          <a:bodyPr/>
          <a:lstStyle/>
          <a:p>
            <a:pPr algn="ctr"/>
            <a:r>
              <a:rPr lang="en-US" sz="36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Main Verbs and Auxiliary (or Helping) Verbs …cont.</a:t>
            </a:r>
            <a:endParaRPr lang="en-KE" dirty="0"/>
          </a:p>
        </p:txBody>
      </p:sp>
      <p:sp>
        <p:nvSpPr>
          <p:cNvPr id="3" name="Content Placeholder 2">
            <a:extLst>
              <a:ext uri="{FF2B5EF4-FFF2-40B4-BE49-F238E27FC236}">
                <a16:creationId xmlns:a16="http://schemas.microsoft.com/office/drawing/2014/main" id="{1B30C92B-FEA2-4F31-A167-62F9C2405E4A}"/>
              </a:ext>
            </a:extLst>
          </p:cNvPr>
          <p:cNvSpPr>
            <a:spLocks noGrp="1"/>
          </p:cNvSpPr>
          <p:nvPr>
            <p:ph idx="1"/>
          </p:nvPr>
        </p:nvSpPr>
        <p:spPr>
          <a:xfrm>
            <a:off x="677334" y="1930401"/>
            <a:ext cx="8596668" cy="4110962"/>
          </a:xfrm>
        </p:spPr>
        <p:txBody>
          <a:bodyPr>
            <a:normAutofit fontScale="92500" lnSpcReduction="20000"/>
          </a:bodyPr>
          <a:lstStyle/>
          <a:p>
            <a:pPr marL="342900" lvl="0" indent="-342900">
              <a:lnSpc>
                <a:spcPct val="150000"/>
              </a:lnSpc>
              <a:spcAft>
                <a:spcPts val="800"/>
              </a:spcAft>
              <a:buSzPts val="1000"/>
              <a:buFont typeface="Symbol" pitchFamily="2" charset="2"/>
              <a:buChar char=""/>
              <a:tabLst>
                <a:tab pos="457200" algn="l"/>
              </a:tabLst>
            </a:pPr>
            <a:r>
              <a:rPr lang="en-US" sz="19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Have (I have, you have, he/she/it has):</a:t>
            </a: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Forms of “have” are used in perfect tense.</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9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a:t>
            </a:r>
            <a:b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a:t>
            </a:r>
            <a:r>
              <a:rPr lang="en-US" sz="19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has</a:t>
            </a: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completed his work. (Present prefect tense)</a:t>
            </a:r>
            <a:b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a:t>
            </a:r>
            <a:r>
              <a:rPr lang="en-US" sz="19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had</a:t>
            </a: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bought a car. (Past perfect tense)</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itchFamily="2" charset="2"/>
              <a:buChar char=""/>
              <a:tabLst>
                <a:tab pos="457200" algn="l"/>
              </a:tabLst>
            </a:pPr>
            <a:r>
              <a:rPr lang="en-US" sz="19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 (I do, you do, he/she/it does): </a:t>
            </a: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Forms of “do” are used in indefinite (simple) tenses i.e. present simple tense or past simple tense.</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9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a:t>
            </a:r>
            <a:b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They </a:t>
            </a:r>
            <a:r>
              <a:rPr lang="en-US" sz="19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a:t>
            </a: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not play chess. (Present simple tense)</a:t>
            </a:r>
            <a:b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 </a:t>
            </a:r>
            <a:r>
              <a:rPr lang="en-US" sz="19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did</a:t>
            </a: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not see him. (Past simple)</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3124494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E47E63-E8C1-BA4D-D11A-6A730CF6EB55}"/>
              </a:ext>
            </a:extLst>
          </p:cNvPr>
          <p:cNvSpPr>
            <a:spLocks noGrp="1"/>
          </p:cNvSpPr>
          <p:nvPr>
            <p:ph type="title"/>
          </p:nvPr>
        </p:nvSpPr>
        <p:spPr/>
        <p:txBody>
          <a:bodyPr>
            <a:normAutofit/>
          </a:bodyPr>
          <a:lstStyle/>
          <a:p>
            <a:r>
              <a:rPr lang="en-US" sz="4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Modal Verbs (Modal auxiliaries)</a:t>
            </a:r>
            <a:br>
              <a:rPr lang="en-KE" sz="40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3997B03A-EB55-2C41-D6CD-02A65BDCFD7A}"/>
              </a:ext>
            </a:extLst>
          </p:cNvPr>
          <p:cNvSpPr>
            <a:spLocks noGrp="1"/>
          </p:cNvSpPr>
          <p:nvPr>
            <p:ph idx="1"/>
          </p:nvPr>
        </p:nvSpPr>
        <p:spPr>
          <a:xfrm>
            <a:off x="677333" y="1531089"/>
            <a:ext cx="9859531" cy="4510274"/>
          </a:xfrm>
        </p:spPr>
        <p:txBody>
          <a:bodyPr>
            <a:normAutofit fontScale="32500" lnSpcReduction="20000"/>
          </a:bodyPr>
          <a:lstStyle/>
          <a:p>
            <a:pPr>
              <a:lnSpc>
                <a:spcPct val="120000"/>
              </a:lnSpc>
              <a:spcBef>
                <a:spcPts val="400"/>
              </a:spcBef>
              <a:spcAft>
                <a:spcPts val="200"/>
              </a:spcAft>
            </a:pPr>
            <a: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Modal verbs are used to express ideas such as ability, possibility, intention or necessity.</a:t>
            </a:r>
            <a:b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They include the following:</a:t>
            </a:r>
            <a:endParaRPr lang="en-KE" sz="5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20000"/>
              </a:lnSpc>
              <a:spcBef>
                <a:spcPts val="400"/>
              </a:spcBef>
              <a:spcAft>
                <a:spcPts val="200"/>
              </a:spcAft>
              <a:buSzPts val="1000"/>
              <a:buFont typeface="Symbol" pitchFamily="2" charset="2"/>
              <a:buChar char=""/>
              <a:tabLst>
                <a:tab pos="457200" algn="l"/>
              </a:tabLst>
            </a:pPr>
            <a:r>
              <a:rPr lang="en-US" sz="55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Can, could</a:t>
            </a:r>
            <a: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(ability)</a:t>
            </a:r>
            <a:endParaRPr lang="en-KE" sz="5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20000"/>
              </a:lnSpc>
              <a:spcBef>
                <a:spcPts val="400"/>
              </a:spcBef>
              <a:spcAft>
                <a:spcPts val="200"/>
              </a:spcAft>
              <a:buSzPts val="1000"/>
              <a:buFont typeface="Symbol" pitchFamily="2" charset="2"/>
              <a:buChar char=""/>
              <a:tabLst>
                <a:tab pos="457200" algn="l"/>
              </a:tabLst>
            </a:pPr>
            <a:r>
              <a:rPr lang="en-US" sz="55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May might</a:t>
            </a:r>
            <a: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(possibility)</a:t>
            </a:r>
            <a:endParaRPr lang="en-KE" sz="5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20000"/>
              </a:lnSpc>
              <a:spcBef>
                <a:spcPts val="400"/>
              </a:spcBef>
              <a:spcAft>
                <a:spcPts val="200"/>
              </a:spcAft>
              <a:buSzPts val="1000"/>
              <a:buFont typeface="Symbol" pitchFamily="2" charset="2"/>
              <a:buChar char=""/>
              <a:tabLst>
                <a:tab pos="457200" algn="l"/>
              </a:tabLst>
            </a:pPr>
            <a:r>
              <a:rPr lang="en-US" sz="55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 shall, would</a:t>
            </a:r>
            <a: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(intention)</a:t>
            </a:r>
            <a:endParaRPr lang="en-KE" sz="5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20000"/>
              </a:lnSpc>
              <a:spcBef>
                <a:spcPts val="400"/>
              </a:spcBef>
              <a:spcAft>
                <a:spcPts val="200"/>
              </a:spcAft>
              <a:buSzPts val="1000"/>
              <a:buFont typeface="Symbol" pitchFamily="2" charset="2"/>
              <a:buChar char=""/>
              <a:tabLst>
                <a:tab pos="457200" algn="l"/>
              </a:tabLst>
            </a:pPr>
            <a:r>
              <a:rPr lang="en-US" sz="55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Should </a:t>
            </a:r>
            <a: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(necessity)</a:t>
            </a:r>
            <a:endParaRPr lang="en-KE" sz="5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20000"/>
              </a:lnSpc>
              <a:spcBef>
                <a:spcPts val="400"/>
              </a:spcBef>
              <a:spcAft>
                <a:spcPts val="200"/>
              </a:spcAft>
              <a:buSzPts val="1000"/>
              <a:buFont typeface="Symbol" pitchFamily="2" charset="2"/>
              <a:buChar char=""/>
              <a:tabLst>
                <a:tab pos="457200" algn="l"/>
              </a:tabLst>
            </a:pPr>
            <a:r>
              <a:rPr lang="en-US" sz="55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Must</a:t>
            </a:r>
            <a: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(necessity)</a:t>
            </a:r>
            <a:endParaRPr lang="en-KE" sz="5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20000"/>
              </a:lnSpc>
              <a:spcBef>
                <a:spcPts val="400"/>
              </a:spcBef>
              <a:spcAft>
                <a:spcPts val="200"/>
              </a:spcAft>
              <a:buSzPts val="1000"/>
              <a:buFont typeface="Symbol" pitchFamily="2" charset="2"/>
              <a:buChar char=""/>
              <a:tabLst>
                <a:tab pos="457200" algn="l"/>
              </a:tabLst>
            </a:pPr>
            <a:r>
              <a:rPr lang="en-US" sz="55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Ought to</a:t>
            </a:r>
            <a: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(duty/obligation)</a:t>
            </a:r>
            <a:endParaRPr lang="en-KE" sz="55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20000"/>
              </a:lnSpc>
              <a:spcBef>
                <a:spcPts val="400"/>
              </a:spcBef>
              <a:spcAft>
                <a:spcPts val="200"/>
              </a:spcAft>
            </a:pPr>
            <a: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Modal verbs can be used before main verb as helping verbs.</a:t>
            </a:r>
            <a:b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55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 </a:t>
            </a:r>
            <a:r>
              <a:rPr lang="en-US" sz="55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can</a:t>
            </a:r>
            <a: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play violin.</a:t>
            </a:r>
            <a:b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a:t>
            </a:r>
            <a:r>
              <a:rPr lang="en-US" sz="55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rain today.</a:t>
            </a:r>
            <a:b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You </a:t>
            </a:r>
            <a:r>
              <a:rPr lang="en-US" sz="55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must </a:t>
            </a:r>
            <a: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learn the test-taking strategies. </a:t>
            </a:r>
            <a:b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 </a:t>
            </a:r>
            <a:r>
              <a:rPr lang="en-US" sz="55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a:t>
            </a:r>
            <a:r>
              <a:rPr lang="en-US" sz="5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call you.</a:t>
            </a:r>
            <a:endParaRPr lang="en-KE" sz="55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0487560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12982-F4FC-7FC1-CCF3-EAE4F89B571D}"/>
              </a:ext>
            </a:extLst>
          </p:cNvPr>
          <p:cNvSpPr>
            <a:spLocks noGrp="1"/>
          </p:cNvSpPr>
          <p:nvPr>
            <p:ph type="title"/>
          </p:nvPr>
        </p:nvSpPr>
        <p:spPr>
          <a:xfrm>
            <a:off x="677334" y="609600"/>
            <a:ext cx="7962169" cy="809297"/>
          </a:xfrm>
        </p:spPr>
        <p:txBody>
          <a:bodyPr>
            <a:normAutofit fontScale="90000"/>
          </a:bodyPr>
          <a:lstStyle/>
          <a:p>
            <a:pPr algn="ctr"/>
            <a:r>
              <a:rPr lang="en-US"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Transitive and intransitive verbs</a:t>
            </a:r>
            <a:br>
              <a:rPr lang="en-KE"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EBF4BB87-476A-BFCA-2C05-AB92D90C0EC2}"/>
              </a:ext>
            </a:extLst>
          </p:cNvPr>
          <p:cNvSpPr>
            <a:spLocks noGrp="1"/>
          </p:cNvSpPr>
          <p:nvPr>
            <p:ph idx="1"/>
          </p:nvPr>
        </p:nvSpPr>
        <p:spPr>
          <a:xfrm>
            <a:off x="677334" y="1587063"/>
            <a:ext cx="8596668" cy="4650494"/>
          </a:xfrm>
        </p:spPr>
        <p:txBody>
          <a:bodyPr>
            <a:normAutofit fontScale="92500" lnSpcReduction="20000"/>
          </a:bodyPr>
          <a:lstStyle/>
          <a:p>
            <a:pPr marL="0" indent="0">
              <a:lnSpc>
                <a:spcPct val="120000"/>
              </a:lnSpc>
              <a:spcBef>
                <a:spcPts val="400"/>
              </a:spcBef>
              <a:spcAft>
                <a:spcPts val="200"/>
              </a:spcAft>
              <a:buNone/>
            </a:pPr>
            <a:r>
              <a:rPr lang="en-US" sz="21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Transitive Verbs</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20000"/>
              </a:lnSpc>
              <a:spcBef>
                <a:spcPts val="400"/>
              </a:spcBef>
              <a:spcAft>
                <a:spcPts val="200"/>
              </a:spcAft>
              <a:buNone/>
            </a:pPr>
            <a:r>
              <a:rPr lang="en-US" sz="2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transitive verb is a verb which needs to have object in sentence. </a:t>
            </a:r>
            <a:br>
              <a:rPr lang="en-US" sz="2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Transitive verbs should have an object in sentence because without subject it does not covey complete meaning. The object acts as “the receiver of the action”.</a:t>
            </a:r>
            <a:br>
              <a:rPr lang="en-US" sz="2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1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a:t>
            </a:r>
            <a:r>
              <a:rPr lang="en-US" sz="2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br>
              <a:rPr lang="en-US" sz="2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bought ______.</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20000"/>
              </a:lnSpc>
              <a:spcBef>
                <a:spcPts val="400"/>
              </a:spcBef>
              <a:spcAft>
                <a:spcPts val="200"/>
              </a:spcAft>
              <a:buNone/>
            </a:pPr>
            <a:r>
              <a:rPr lang="en-US" sz="2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There should be an object in this sentence for it to be complete. Without an object the verb “bought” does not give complete meaning. We can add an object such as “book” after the verb.</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20000"/>
              </a:lnSpc>
              <a:spcBef>
                <a:spcPts val="400"/>
              </a:spcBef>
              <a:spcAft>
                <a:spcPts val="200"/>
              </a:spcAft>
              <a:buNone/>
            </a:pPr>
            <a:r>
              <a:rPr lang="en-US" sz="21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bought a </a:t>
            </a:r>
            <a:r>
              <a:rPr lang="en-US" sz="2100" i="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book</a:t>
            </a:r>
            <a:r>
              <a:rPr lang="en-US" sz="2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a:lnSpc>
                <a:spcPct val="120000"/>
              </a:lnSpc>
              <a:spcBef>
                <a:spcPts val="400"/>
              </a:spcBef>
              <a:spcAft>
                <a:spcPts val="200"/>
              </a:spcAft>
            </a:pPr>
            <a:r>
              <a:rPr lang="en-US" sz="2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Other examples:</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20000"/>
              </a:lnSpc>
              <a:spcBef>
                <a:spcPts val="400"/>
              </a:spcBef>
              <a:spcAft>
                <a:spcPts val="200"/>
              </a:spcAft>
            </a:pPr>
            <a:r>
              <a:rPr lang="en-US" sz="2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kicked a </a:t>
            </a:r>
            <a:r>
              <a:rPr lang="en-US" sz="21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ball.</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20000"/>
              </a:lnSpc>
              <a:spcBef>
                <a:spcPts val="400"/>
              </a:spcBef>
              <a:spcAft>
                <a:spcPts val="200"/>
              </a:spcAft>
            </a:pPr>
            <a:r>
              <a:rPr lang="en-US" sz="2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ate a </a:t>
            </a:r>
            <a:r>
              <a:rPr lang="en-US" sz="21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banana.</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endParaRPr lang="en-KE" sz="11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3380106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B04ED0-773F-7F47-3A97-714E6C6473C4}"/>
              </a:ext>
            </a:extLst>
          </p:cNvPr>
          <p:cNvSpPr>
            <a:spLocks noGrp="1"/>
          </p:cNvSpPr>
          <p:nvPr>
            <p:ph type="title"/>
          </p:nvPr>
        </p:nvSpPr>
        <p:spPr>
          <a:xfrm>
            <a:off x="677334" y="609600"/>
            <a:ext cx="8596668" cy="945931"/>
          </a:xfrm>
        </p:spPr>
        <p:txBody>
          <a:bodyPr>
            <a:normAutofit fontScale="90000"/>
          </a:bodyPr>
          <a:lstStyle/>
          <a:p>
            <a:pPr algn="ctr"/>
            <a:r>
              <a:rPr lang="en-US"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Intransitive Verbs</a:t>
            </a:r>
            <a:br>
              <a:rPr lang="en-KE" sz="44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FA28A8FB-078B-B59E-5409-07FCBCC32546}"/>
              </a:ext>
            </a:extLst>
          </p:cNvPr>
          <p:cNvSpPr>
            <a:spLocks noGrp="1"/>
          </p:cNvSpPr>
          <p:nvPr>
            <p:ph idx="1"/>
          </p:nvPr>
        </p:nvSpPr>
        <p:spPr>
          <a:xfrm>
            <a:off x="677334" y="1555531"/>
            <a:ext cx="8596668" cy="4485831"/>
          </a:xfrm>
        </p:spPr>
        <p:txBody>
          <a:bodyPr>
            <a:normAutofit/>
          </a:bodyPr>
          <a:lstStyle/>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 intransitive verb is a verb which does not need to have an object to complete the sentence. It can give complete meaning without an object in the sentence.</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 </a:t>
            </a:r>
            <a:r>
              <a:rPr lang="en-US" sz="1800" i="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slept</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She is </a:t>
            </a:r>
            <a:r>
              <a:rPr lang="en-US" sz="1800" i="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laughing</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It has </a:t>
            </a:r>
            <a:r>
              <a:rPr lang="en-US" sz="1800" i="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rained</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 is </a:t>
            </a:r>
            <a:r>
              <a:rPr lang="en-US" sz="1800" i="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running</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They </a:t>
            </a:r>
            <a:r>
              <a:rPr lang="en-US" sz="1800" i="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arrived.</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6477356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9F084C-0EEA-2A5F-2268-C09ED83F717B}"/>
              </a:ext>
            </a:extLst>
          </p:cNvPr>
          <p:cNvSpPr>
            <a:spLocks noGrp="1"/>
          </p:cNvSpPr>
          <p:nvPr>
            <p:ph type="title"/>
          </p:nvPr>
        </p:nvSpPr>
        <p:spPr>
          <a:xfrm>
            <a:off x="677334" y="609600"/>
            <a:ext cx="8596668" cy="966952"/>
          </a:xfrm>
        </p:spPr>
        <p:txBody>
          <a:bodyPr>
            <a:normAutofit fontScale="90000"/>
          </a:bodyPr>
          <a:lstStyle/>
          <a:p>
            <a:pPr algn="ctr"/>
            <a:r>
              <a:rPr lang="en-US"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Adverbs</a:t>
            </a:r>
            <a:br>
              <a:rPr lang="en-KE"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F25A0A2E-23E1-10BB-A3CC-89E36AC99DC7}"/>
              </a:ext>
            </a:extLst>
          </p:cNvPr>
          <p:cNvSpPr>
            <a:spLocks noGrp="1"/>
          </p:cNvSpPr>
          <p:nvPr>
            <p:ph idx="1"/>
          </p:nvPr>
        </p:nvSpPr>
        <p:spPr>
          <a:xfrm>
            <a:off x="677334" y="1576552"/>
            <a:ext cx="9549232" cy="5087007"/>
          </a:xfrm>
        </p:spPr>
        <p:txBody>
          <a:bodyPr>
            <a:noAutofit/>
          </a:bodyPr>
          <a:lstStyle/>
          <a:p>
            <a:pPr>
              <a:lnSpc>
                <a:spcPct val="150000"/>
              </a:lnSpc>
              <a:spcBef>
                <a:spcPts val="400"/>
              </a:spcBef>
              <a:spcAft>
                <a:spcPts val="200"/>
              </a:spcAft>
            </a:pP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 </a:t>
            </a: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adverb</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a word which modifies or describes a verb, an adjective or another adverb.</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400"/>
              </a:spcBef>
              <a:spcAft>
                <a:spcPts val="200"/>
              </a:spcAft>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Adverbs modifying verbs</a:t>
            </a:r>
            <a:b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 Adverb modifies a verb by giving us the following information:</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Bef>
                <a:spcPts val="400"/>
              </a:spcBef>
              <a:spcAft>
                <a:spcPts val="200"/>
              </a:spcAft>
              <a:buFont typeface="Symbol" pitchFamily="2" charset="2"/>
              <a:buChar char=""/>
              <a:tabLst>
                <a:tab pos="457200" algn="l"/>
              </a:tabLst>
            </a:pP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How the action occurs.</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Bef>
                <a:spcPts val="400"/>
              </a:spcBef>
              <a:spcAft>
                <a:spcPts val="200"/>
              </a:spcAft>
              <a:buFont typeface="Symbol" pitchFamily="2" charset="2"/>
              <a:buChar char=""/>
              <a:tabLst>
                <a:tab pos="457200" algn="l"/>
              </a:tabLst>
            </a:pP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Where the action occurs.</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Bef>
                <a:spcPts val="400"/>
              </a:spcBef>
              <a:spcAft>
                <a:spcPts val="200"/>
              </a:spcAft>
              <a:buFont typeface="Symbol" pitchFamily="2" charset="2"/>
              <a:buChar char=""/>
              <a:tabLst>
                <a:tab pos="457200" algn="l"/>
              </a:tabLst>
            </a:pP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How many times the action occurs.</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Bef>
                <a:spcPts val="400"/>
              </a:spcBef>
              <a:spcAft>
                <a:spcPts val="200"/>
              </a:spcAft>
              <a:buFont typeface="Symbol" pitchFamily="2" charset="2"/>
              <a:buChar char=""/>
              <a:tabLst>
                <a:tab pos="457200" algn="l"/>
              </a:tabLst>
            </a:pP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which time the action occurs.</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Bef>
                <a:spcPts val="400"/>
              </a:spcBef>
              <a:spcAft>
                <a:spcPts val="200"/>
              </a:spcAft>
              <a:buFont typeface="Symbol" pitchFamily="2" charset="2"/>
              <a:buChar char=""/>
              <a:tabLst>
                <a:tab pos="457200" algn="l"/>
              </a:tabLst>
            </a:pP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Intensity of action. </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400"/>
              </a:spcBef>
              <a:spcAft>
                <a:spcPts val="200"/>
              </a:spcAft>
            </a:pP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 replied.</a:t>
            </a:r>
            <a:b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br>
              <a:rPr lang="en-US" dirty="0">
                <a:effectLst/>
                <a:latin typeface="Times New Roman" panose="02020603050405020304" pitchFamily="18" charset="0"/>
                <a:ea typeface="Times New Roman" panose="02020603050405020304" pitchFamily="18" charset="0"/>
              </a:rPr>
            </a:br>
            <a:endParaRPr lang="en-KE" dirty="0"/>
          </a:p>
        </p:txBody>
      </p:sp>
    </p:spTree>
    <p:extLst>
      <p:ext uri="{BB962C8B-B14F-4D97-AF65-F5344CB8AC3E}">
        <p14:creationId xmlns:p14="http://schemas.microsoft.com/office/powerpoint/2010/main" val="4072516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C7BA3-9087-DF6F-3DBF-5BEAC27C1E2A}"/>
              </a:ext>
            </a:extLst>
          </p:cNvPr>
          <p:cNvSpPr>
            <a:spLocks noGrp="1"/>
          </p:cNvSpPr>
          <p:nvPr>
            <p:ph type="title"/>
          </p:nvPr>
        </p:nvSpPr>
        <p:spPr>
          <a:xfrm>
            <a:off x="677334" y="609600"/>
            <a:ext cx="7804514" cy="872359"/>
          </a:xfrm>
        </p:spPr>
        <p:txBody>
          <a:bodyPr/>
          <a:lstStyle/>
          <a:p>
            <a:pPr algn="ctr"/>
            <a:r>
              <a:rPr lang="en-KE" b="1" dirty="0"/>
              <a:t>Adverbs …..cont.</a:t>
            </a:r>
          </a:p>
        </p:txBody>
      </p:sp>
      <p:sp>
        <p:nvSpPr>
          <p:cNvPr id="3" name="Content Placeholder 2">
            <a:extLst>
              <a:ext uri="{FF2B5EF4-FFF2-40B4-BE49-F238E27FC236}">
                <a16:creationId xmlns:a16="http://schemas.microsoft.com/office/drawing/2014/main" id="{805CF807-2CC0-9511-7936-81D36AD6D4DA}"/>
              </a:ext>
            </a:extLst>
          </p:cNvPr>
          <p:cNvSpPr>
            <a:spLocks noGrp="1"/>
          </p:cNvSpPr>
          <p:nvPr>
            <p:ph idx="1"/>
          </p:nvPr>
        </p:nvSpPr>
        <p:spPr>
          <a:xfrm>
            <a:off x="677334" y="1481959"/>
            <a:ext cx="8596668" cy="4559403"/>
          </a:xfrm>
        </p:spPr>
        <p:txBody>
          <a:bodyPr/>
          <a:lstStyle/>
          <a:p>
            <a:pPr>
              <a:lnSpc>
                <a:spcPct val="150000"/>
              </a:lnSpc>
              <a:spcBef>
                <a:spcPts val="400"/>
              </a:spcBef>
              <a:spcAft>
                <a:spcPts val="200"/>
              </a:spcAft>
            </a:pPr>
            <a:r>
              <a:rPr lang="en-US"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He replied </a:t>
            </a:r>
            <a:r>
              <a:rPr lang="en-US"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quickly.</a:t>
            </a:r>
            <a:endParaRPr lang="en-KE"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spcBef>
                <a:spcPts val="400"/>
              </a:spcBef>
              <a:spcAft>
                <a:spcPts val="200"/>
              </a:spcAft>
            </a:pPr>
            <a:r>
              <a:rPr lang="en-US" dirty="0">
                <a:solidFill>
                  <a:schemeClr val="tx1"/>
                </a:solidFill>
                <a:effectLst/>
                <a:latin typeface="Times New Roman" panose="02020603050405020304" pitchFamily="18" charset="0"/>
                <a:ea typeface="Times New Roman" panose="02020603050405020304" pitchFamily="18" charset="0"/>
              </a:rPr>
              <a:t> The adverb “quickly” in the above example tells us about the verb “reply” It shows how the reply was given. </a:t>
            </a:r>
          </a:p>
          <a:p>
            <a:pPr marL="0" indent="0">
              <a:spcBef>
                <a:spcPts val="400"/>
              </a:spcBef>
              <a:spcAft>
                <a:spcPts val="200"/>
              </a:spcAft>
              <a:buNone/>
            </a:pPr>
            <a:endParaRPr lang="en-US" dirty="0">
              <a:solidFill>
                <a:schemeClr val="tx1"/>
              </a:solidFill>
              <a:effectLst/>
              <a:latin typeface="Times New Roman" panose="02020603050405020304" pitchFamily="18" charset="0"/>
              <a:ea typeface="Times New Roman" panose="02020603050405020304" pitchFamily="18" charset="0"/>
            </a:endParaRPr>
          </a:p>
          <a:p>
            <a:pPr>
              <a:spcBef>
                <a:spcPts val="400"/>
              </a:spcBef>
              <a:spcAft>
                <a:spcPts val="200"/>
              </a:spcAft>
            </a:pPr>
            <a:r>
              <a:rPr lang="en-US" sz="1800" b="1" dirty="0">
                <a:solidFill>
                  <a:schemeClr val="tx1"/>
                </a:solidFill>
                <a:effectLst/>
                <a:latin typeface="Times New Roman" panose="02020603050405020304" pitchFamily="18" charset="0"/>
                <a:ea typeface="Times New Roman" panose="02020603050405020304" pitchFamily="18" charset="0"/>
              </a:rPr>
              <a:t>More Examples:</a:t>
            </a:r>
            <a:br>
              <a:rPr lang="en-US" sz="1800" dirty="0">
                <a:solidFill>
                  <a:schemeClr val="tx1"/>
                </a:solidFill>
                <a:effectLst/>
                <a:latin typeface="Times New Roman" panose="02020603050405020304" pitchFamily="18" charset="0"/>
                <a:ea typeface="Times New Roman" panose="02020603050405020304" pitchFamily="18" charset="0"/>
              </a:rPr>
            </a:br>
            <a:r>
              <a:rPr lang="en-US" sz="1800" dirty="0">
                <a:solidFill>
                  <a:schemeClr val="tx1"/>
                </a:solidFill>
                <a:effectLst/>
                <a:latin typeface="Times New Roman" panose="02020603050405020304" pitchFamily="18" charset="0"/>
                <a:ea typeface="Times New Roman" panose="02020603050405020304" pitchFamily="18" charset="0"/>
              </a:rPr>
              <a:t>     He was driving </a:t>
            </a:r>
            <a:r>
              <a:rPr lang="en-US" sz="1800" u="sng" dirty="0">
                <a:solidFill>
                  <a:schemeClr val="tx1"/>
                </a:solidFill>
                <a:effectLst/>
                <a:latin typeface="Times New Roman" panose="02020603050405020304" pitchFamily="18" charset="0"/>
                <a:ea typeface="Times New Roman" panose="02020603050405020304" pitchFamily="18" charset="0"/>
              </a:rPr>
              <a:t>carelessly</a:t>
            </a:r>
            <a:r>
              <a:rPr lang="en-US" sz="1800" dirty="0">
                <a:solidFill>
                  <a:schemeClr val="tx1"/>
                </a:solidFill>
                <a:effectLst/>
                <a:latin typeface="Times New Roman" panose="02020603050405020304" pitchFamily="18" charset="0"/>
                <a:ea typeface="Times New Roman" panose="02020603050405020304" pitchFamily="18" charset="0"/>
              </a:rPr>
              <a:t>.</a:t>
            </a:r>
            <a:br>
              <a:rPr lang="en-US" sz="1800" dirty="0">
                <a:solidFill>
                  <a:schemeClr val="tx1"/>
                </a:solidFill>
                <a:effectLst/>
                <a:latin typeface="Times New Roman" panose="02020603050405020304" pitchFamily="18" charset="0"/>
                <a:ea typeface="Times New Roman" panose="02020603050405020304" pitchFamily="18" charset="0"/>
              </a:rPr>
            </a:br>
            <a:r>
              <a:rPr lang="en-US" sz="1800" dirty="0">
                <a:solidFill>
                  <a:schemeClr val="tx1"/>
                </a:solidFill>
                <a:effectLst/>
                <a:latin typeface="Times New Roman" panose="02020603050405020304" pitchFamily="18" charset="0"/>
                <a:ea typeface="Times New Roman" panose="02020603050405020304" pitchFamily="18" charset="0"/>
              </a:rPr>
              <a:t>     John can speak French </a:t>
            </a:r>
            <a:r>
              <a:rPr lang="en-US" sz="1800" u="sng" dirty="0">
                <a:solidFill>
                  <a:schemeClr val="tx1"/>
                </a:solidFill>
                <a:effectLst/>
                <a:latin typeface="Times New Roman" panose="02020603050405020304" pitchFamily="18" charset="0"/>
                <a:ea typeface="Times New Roman" panose="02020603050405020304" pitchFamily="18" charset="0"/>
              </a:rPr>
              <a:t>fluently</a:t>
            </a:r>
            <a:r>
              <a:rPr lang="en-US" sz="1800" dirty="0">
                <a:solidFill>
                  <a:schemeClr val="tx1"/>
                </a:solidFill>
                <a:effectLst/>
                <a:latin typeface="Times New Roman" panose="02020603050405020304" pitchFamily="18" charset="0"/>
                <a:ea typeface="Times New Roman" panose="02020603050405020304" pitchFamily="18" charset="0"/>
              </a:rPr>
              <a:t>.</a:t>
            </a:r>
            <a:br>
              <a:rPr lang="en-US" sz="1800" dirty="0">
                <a:solidFill>
                  <a:schemeClr val="tx1"/>
                </a:solidFill>
                <a:effectLst/>
                <a:latin typeface="Times New Roman" panose="02020603050405020304" pitchFamily="18" charset="0"/>
                <a:ea typeface="Times New Roman" panose="02020603050405020304" pitchFamily="18" charset="0"/>
              </a:rPr>
            </a:br>
            <a:r>
              <a:rPr lang="en-US" sz="1800" dirty="0">
                <a:solidFill>
                  <a:schemeClr val="tx1"/>
                </a:solidFill>
                <a:effectLst/>
                <a:latin typeface="Times New Roman" panose="02020603050405020304" pitchFamily="18" charset="0"/>
                <a:ea typeface="Times New Roman" panose="02020603050405020304" pitchFamily="18" charset="0"/>
              </a:rPr>
              <a:t>     They live </a:t>
            </a:r>
            <a:r>
              <a:rPr lang="en-US" sz="1800" u="sng" dirty="0">
                <a:solidFill>
                  <a:schemeClr val="tx1"/>
                </a:solidFill>
                <a:effectLst/>
                <a:latin typeface="Times New Roman" panose="02020603050405020304" pitchFamily="18" charset="0"/>
                <a:ea typeface="Times New Roman" panose="02020603050405020304" pitchFamily="18" charset="0"/>
              </a:rPr>
              <a:t>happily</a:t>
            </a:r>
            <a:r>
              <a:rPr lang="en-US" sz="1800" dirty="0">
                <a:solidFill>
                  <a:schemeClr val="tx1"/>
                </a:solidFill>
                <a:effectLst/>
                <a:latin typeface="Times New Roman" panose="02020603050405020304" pitchFamily="18" charset="0"/>
                <a:ea typeface="Times New Roman" panose="02020603050405020304" pitchFamily="18" charset="0"/>
              </a:rPr>
              <a:t>.</a:t>
            </a:r>
            <a:br>
              <a:rPr lang="en-US" sz="1800" dirty="0">
                <a:solidFill>
                  <a:schemeClr val="tx1"/>
                </a:solidFill>
                <a:effectLst/>
                <a:latin typeface="Times New Roman" panose="02020603050405020304" pitchFamily="18" charset="0"/>
                <a:ea typeface="Times New Roman" panose="02020603050405020304" pitchFamily="18" charset="0"/>
              </a:rPr>
            </a:br>
            <a:r>
              <a:rPr lang="en-US" sz="1800" dirty="0">
                <a:solidFill>
                  <a:schemeClr val="tx1"/>
                </a:solidFill>
                <a:effectLst/>
                <a:latin typeface="Times New Roman" panose="02020603050405020304" pitchFamily="18" charset="0"/>
                <a:ea typeface="Times New Roman" panose="02020603050405020304" pitchFamily="18" charset="0"/>
              </a:rPr>
              <a:t>     Mary is laughing </a:t>
            </a:r>
            <a:r>
              <a:rPr lang="en-US" sz="1800" u="sng" dirty="0">
                <a:solidFill>
                  <a:schemeClr val="tx1"/>
                </a:solidFill>
                <a:effectLst/>
                <a:latin typeface="Times New Roman" panose="02020603050405020304" pitchFamily="18" charset="0"/>
                <a:ea typeface="Times New Roman" panose="02020603050405020304" pitchFamily="18" charset="0"/>
              </a:rPr>
              <a:t>loudly</a:t>
            </a:r>
            <a:r>
              <a:rPr lang="en-US" sz="1800" dirty="0">
                <a:solidFill>
                  <a:schemeClr val="tx1"/>
                </a:solidFill>
                <a:effectLst/>
                <a:latin typeface="Times New Roman" panose="02020603050405020304" pitchFamily="18" charset="0"/>
                <a:ea typeface="Times New Roman" panose="02020603050405020304" pitchFamily="18" charset="0"/>
              </a:rPr>
              <a:t>.</a:t>
            </a:r>
            <a:br>
              <a:rPr lang="en-US" sz="1800" dirty="0">
                <a:solidFill>
                  <a:schemeClr val="tx1"/>
                </a:solidFill>
                <a:effectLst/>
                <a:latin typeface="Times New Roman" panose="02020603050405020304" pitchFamily="18" charset="0"/>
                <a:ea typeface="Times New Roman" panose="02020603050405020304" pitchFamily="18" charset="0"/>
              </a:rPr>
            </a:br>
            <a:endParaRPr lang="en-KE" dirty="0">
              <a:solidFill>
                <a:schemeClr val="tx1"/>
              </a:solidFill>
            </a:endParaRPr>
          </a:p>
        </p:txBody>
      </p:sp>
    </p:spTree>
    <p:extLst>
      <p:ext uri="{BB962C8B-B14F-4D97-AF65-F5344CB8AC3E}">
        <p14:creationId xmlns:p14="http://schemas.microsoft.com/office/powerpoint/2010/main" val="30180207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4EDB6-D928-4494-CCCF-4351B1757546}"/>
              </a:ext>
            </a:extLst>
          </p:cNvPr>
          <p:cNvSpPr>
            <a:spLocks noGrp="1"/>
          </p:cNvSpPr>
          <p:nvPr>
            <p:ph type="title"/>
          </p:nvPr>
        </p:nvSpPr>
        <p:spPr>
          <a:xfrm>
            <a:off x="677334" y="609600"/>
            <a:ext cx="7373590" cy="798786"/>
          </a:xfrm>
        </p:spPr>
        <p:txBody>
          <a:bodyPr/>
          <a:lstStyle/>
          <a:p>
            <a:pPr algn="ctr"/>
            <a:r>
              <a:rPr lang="en-KE" b="1" dirty="0"/>
              <a:t>Adverbs ….cont.</a:t>
            </a:r>
          </a:p>
        </p:txBody>
      </p:sp>
      <p:sp>
        <p:nvSpPr>
          <p:cNvPr id="3" name="Content Placeholder 2">
            <a:extLst>
              <a:ext uri="{FF2B5EF4-FFF2-40B4-BE49-F238E27FC236}">
                <a16:creationId xmlns:a16="http://schemas.microsoft.com/office/drawing/2014/main" id="{7055E622-8474-CD1D-901F-C5D555D7AA7D}"/>
              </a:ext>
            </a:extLst>
          </p:cNvPr>
          <p:cNvSpPr>
            <a:spLocks noGrp="1"/>
          </p:cNvSpPr>
          <p:nvPr>
            <p:ph idx="1"/>
          </p:nvPr>
        </p:nvSpPr>
        <p:spPr>
          <a:xfrm>
            <a:off x="677334" y="1576553"/>
            <a:ext cx="8596668" cy="4464810"/>
          </a:xfrm>
        </p:spPr>
        <p:txBody>
          <a:bodyPr>
            <a:normAutofit/>
          </a:bodyPr>
          <a:lstStyle/>
          <a:p>
            <a:pPr>
              <a:lnSpc>
                <a:spcPct val="150000"/>
              </a:lnSpc>
              <a:spcAft>
                <a:spcPts val="800"/>
              </a:spcAf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Adverbs modifying adjectives</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Adverbs are also used to modify or describe adjectives. In the examples below, the adverbs are in boldface while the adjectives are underlined.</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It is a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very</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difficult</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problem.</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 is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seriously </a:t>
            </a:r>
            <a:r>
              <a:rPr lang="en-US" sz="18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ill</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This book is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really</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nice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story of the fat elephant was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truly</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funny</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You are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too</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weak</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to walk.</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4241132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7D8E1-1B6B-4F37-A286-12ECDA2BA298}"/>
              </a:ext>
            </a:extLst>
          </p:cNvPr>
          <p:cNvSpPr>
            <a:spLocks noGrp="1"/>
          </p:cNvSpPr>
          <p:nvPr>
            <p:ph type="title"/>
          </p:nvPr>
        </p:nvSpPr>
        <p:spPr/>
        <p:txBody>
          <a:bodyPr/>
          <a:lstStyle/>
          <a:p>
            <a:pPr algn="ctr"/>
            <a:r>
              <a:rPr lang="en-KE" b="1" dirty="0"/>
              <a:t>Adverbs ….cont.</a:t>
            </a:r>
            <a:endParaRPr lang="en-KE" dirty="0"/>
          </a:p>
        </p:txBody>
      </p:sp>
      <p:sp>
        <p:nvSpPr>
          <p:cNvPr id="3" name="Content Placeholder 2">
            <a:extLst>
              <a:ext uri="{FF2B5EF4-FFF2-40B4-BE49-F238E27FC236}">
                <a16:creationId xmlns:a16="http://schemas.microsoft.com/office/drawing/2014/main" id="{99499126-678C-2CA7-E3CC-A3BFADEA1F9D}"/>
              </a:ext>
            </a:extLst>
          </p:cNvPr>
          <p:cNvSpPr>
            <a:spLocks noGrp="1"/>
          </p:cNvSpPr>
          <p:nvPr>
            <p:ph idx="1"/>
          </p:nvPr>
        </p:nvSpPr>
        <p:spPr/>
        <p:txBody>
          <a:bodyPr>
            <a:normAutofit/>
          </a:bodyPr>
          <a:lstStyle/>
          <a:p>
            <a:pPr marL="0" indent="0">
              <a:lnSpc>
                <a:spcPct val="150000"/>
              </a:lnSpc>
              <a:spcAft>
                <a:spcPts val="800"/>
              </a:spcAft>
              <a:buNone/>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Adverbs modifying other adverbs</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Adverbs are also used to modify or describe other adverbs. In the examples below, the adverbs are in boldface while the adverbs being modified are underlined.</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John drives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very </a:t>
            </a:r>
            <a:r>
              <a:rPr lang="en-US" sz="18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slowly</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 was talking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too </a:t>
            </a:r>
            <a:r>
              <a:rPr lang="en-US" sz="18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angrily</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 ran </a:t>
            </a:r>
            <a:r>
              <a:rPr lang="en-US" sz="18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fast</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enough</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to catch the bus.</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They live </a:t>
            </a:r>
            <a:r>
              <a:rPr lang="en-US" sz="1800" b="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very</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happily.</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5853935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B7FD68-038E-BA5A-6284-CE7F08E9D06B}"/>
              </a:ext>
            </a:extLst>
          </p:cNvPr>
          <p:cNvSpPr>
            <a:spLocks noGrp="1"/>
          </p:cNvSpPr>
          <p:nvPr>
            <p:ph type="title"/>
          </p:nvPr>
        </p:nvSpPr>
        <p:spPr>
          <a:xfrm>
            <a:off x="677334" y="609600"/>
            <a:ext cx="7888597" cy="861848"/>
          </a:xfrm>
        </p:spPr>
        <p:txBody>
          <a:bodyPr>
            <a:normAutofit fontScale="90000"/>
          </a:bodyPr>
          <a:lstStyle/>
          <a:p>
            <a:pPr algn="ctr"/>
            <a:r>
              <a:rPr lang="en-US" b="1" kern="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Formation of adverbs</a:t>
            </a:r>
            <a:br>
              <a:rPr lang="en-KE" sz="44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0AF6845C-897F-A7F8-0C53-CE67319967AA}"/>
              </a:ext>
            </a:extLst>
          </p:cNvPr>
          <p:cNvSpPr>
            <a:spLocks noGrp="1"/>
          </p:cNvSpPr>
          <p:nvPr>
            <p:ph idx="1"/>
          </p:nvPr>
        </p:nvSpPr>
        <p:spPr>
          <a:xfrm>
            <a:off x="677334" y="1671145"/>
            <a:ext cx="8596668" cy="4370217"/>
          </a:xfrm>
        </p:spPr>
        <p:txBody>
          <a:bodyPr/>
          <a:lstStyle/>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Most adverbs are formed by adding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b="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ly</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to adjectives. </a:t>
            </a:r>
          </a:p>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 example: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happily, easily, quickly, angrily, correctly, fluently, proudly, loudly, rapidly, immediately.</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few adverbs exist without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b="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ly</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 example,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fast, today, tomorrow, there, then, seldom, very, often, late, never.</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6538757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51BC5E-E8F1-FC6E-45C4-0EE0BADF7A90}"/>
              </a:ext>
            </a:extLst>
          </p:cNvPr>
          <p:cNvSpPr>
            <a:spLocks noGrp="1"/>
          </p:cNvSpPr>
          <p:nvPr>
            <p:ph type="title"/>
          </p:nvPr>
        </p:nvSpPr>
        <p:spPr>
          <a:xfrm>
            <a:off x="677334" y="609600"/>
            <a:ext cx="8571769" cy="1072055"/>
          </a:xfrm>
        </p:spPr>
        <p:txBody>
          <a:bodyPr/>
          <a:lstStyle/>
          <a:p>
            <a:pPr algn="ctr"/>
            <a:r>
              <a:rPr lang="en-KE" b="1" dirty="0"/>
              <a:t>Examples of adverbs</a:t>
            </a:r>
          </a:p>
        </p:txBody>
      </p:sp>
      <p:graphicFrame>
        <p:nvGraphicFramePr>
          <p:cNvPr id="4" name="Content Placeholder 3">
            <a:extLst>
              <a:ext uri="{FF2B5EF4-FFF2-40B4-BE49-F238E27FC236}">
                <a16:creationId xmlns:a16="http://schemas.microsoft.com/office/drawing/2014/main" id="{5F40645E-39BE-6325-20DB-68DA6AC39996}"/>
              </a:ext>
            </a:extLst>
          </p:cNvPr>
          <p:cNvGraphicFramePr>
            <a:graphicFrameLocks noGrp="1"/>
          </p:cNvGraphicFramePr>
          <p:nvPr>
            <p:ph idx="1"/>
            <p:extLst>
              <p:ext uri="{D42A27DB-BD31-4B8C-83A1-F6EECF244321}">
                <p14:modId xmlns:p14="http://schemas.microsoft.com/office/powerpoint/2010/main" val="3177504434"/>
              </p:ext>
            </p:extLst>
          </p:nvPr>
        </p:nvGraphicFramePr>
        <p:xfrm>
          <a:off x="943355" y="1681655"/>
          <a:ext cx="10355264" cy="5013437"/>
        </p:xfrm>
        <a:graphic>
          <a:graphicData uri="http://schemas.openxmlformats.org/drawingml/2006/table">
            <a:tbl>
              <a:tblPr firstRow="1" firstCol="1" bandRow="1">
                <a:tableStyleId>{5C22544A-7EE6-4342-B048-85BDC9FD1C3A}</a:tableStyleId>
              </a:tblPr>
              <a:tblGrid>
                <a:gridCol w="2588816">
                  <a:extLst>
                    <a:ext uri="{9D8B030D-6E8A-4147-A177-3AD203B41FA5}">
                      <a16:colId xmlns:a16="http://schemas.microsoft.com/office/drawing/2014/main" val="4166563790"/>
                    </a:ext>
                  </a:extLst>
                </a:gridCol>
                <a:gridCol w="2588816">
                  <a:extLst>
                    <a:ext uri="{9D8B030D-6E8A-4147-A177-3AD203B41FA5}">
                      <a16:colId xmlns:a16="http://schemas.microsoft.com/office/drawing/2014/main" val="3074829118"/>
                    </a:ext>
                  </a:extLst>
                </a:gridCol>
                <a:gridCol w="2588816">
                  <a:extLst>
                    <a:ext uri="{9D8B030D-6E8A-4147-A177-3AD203B41FA5}">
                      <a16:colId xmlns:a16="http://schemas.microsoft.com/office/drawing/2014/main" val="1096389249"/>
                    </a:ext>
                  </a:extLst>
                </a:gridCol>
                <a:gridCol w="2588816">
                  <a:extLst>
                    <a:ext uri="{9D8B030D-6E8A-4147-A177-3AD203B41FA5}">
                      <a16:colId xmlns:a16="http://schemas.microsoft.com/office/drawing/2014/main" val="263365403"/>
                    </a:ext>
                  </a:extLst>
                </a:gridCol>
              </a:tblGrid>
              <a:tr h="455767">
                <a:tc>
                  <a:txBody>
                    <a:bodyPr/>
                    <a:lstStyle/>
                    <a:p>
                      <a:pPr>
                        <a:lnSpc>
                          <a:spcPct val="150000"/>
                        </a:lnSpc>
                        <a:spcAft>
                          <a:spcPts val="800"/>
                        </a:spcAft>
                      </a:pPr>
                      <a:r>
                        <a:rPr lang="en-US" sz="1800">
                          <a:effectLst/>
                        </a:rPr>
                        <a:t>Adverbs of Manner</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800">
                          <a:effectLst/>
                        </a:rPr>
                        <a:t>Adverbs of Place</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800">
                          <a:effectLst/>
                        </a:rPr>
                        <a:t>Adverbs of Time</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800">
                          <a:effectLst/>
                        </a:rPr>
                        <a:t>Adverbs of Frequency</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619955432"/>
                  </a:ext>
                </a:extLst>
              </a:tr>
              <a:tr h="455767">
                <a:tc>
                  <a:txBody>
                    <a:bodyPr/>
                    <a:lstStyle/>
                    <a:p>
                      <a:pPr>
                        <a:lnSpc>
                          <a:spcPct val="150000"/>
                        </a:lnSpc>
                        <a:spcAft>
                          <a:spcPts val="800"/>
                        </a:spcAft>
                      </a:pPr>
                      <a:r>
                        <a:rPr lang="en-US" sz="1800">
                          <a:effectLst/>
                        </a:rPr>
                        <a:t>Happily</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800">
                          <a:effectLst/>
                        </a:rPr>
                        <a:t>Here</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800">
                          <a:effectLst/>
                        </a:rPr>
                        <a:t>Now</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800">
                          <a:effectLst/>
                        </a:rPr>
                        <a:t>Sometimes</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932569629"/>
                  </a:ext>
                </a:extLst>
              </a:tr>
              <a:tr h="455767">
                <a:tc>
                  <a:txBody>
                    <a:bodyPr/>
                    <a:lstStyle/>
                    <a:p>
                      <a:pPr>
                        <a:lnSpc>
                          <a:spcPct val="150000"/>
                        </a:lnSpc>
                        <a:spcAft>
                          <a:spcPts val="800"/>
                        </a:spcAft>
                      </a:pPr>
                      <a:r>
                        <a:rPr lang="en-US" sz="1800">
                          <a:effectLst/>
                        </a:rPr>
                        <a:t>Sadly</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800">
                          <a:effectLst/>
                        </a:rPr>
                        <a:t>There</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800">
                          <a:effectLst/>
                        </a:rPr>
                        <a:t>Then</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800">
                          <a:effectLst/>
                        </a:rPr>
                        <a:t>Often</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753896338"/>
                  </a:ext>
                </a:extLst>
              </a:tr>
              <a:tr h="455767">
                <a:tc>
                  <a:txBody>
                    <a:bodyPr/>
                    <a:lstStyle/>
                    <a:p>
                      <a:pPr>
                        <a:lnSpc>
                          <a:spcPct val="150000"/>
                        </a:lnSpc>
                        <a:spcAft>
                          <a:spcPts val="800"/>
                        </a:spcAft>
                      </a:pPr>
                      <a:r>
                        <a:rPr lang="en-US" sz="1800">
                          <a:effectLst/>
                        </a:rPr>
                        <a:t>Easily</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800">
                          <a:effectLst/>
                        </a:rPr>
                        <a:t>Near</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800">
                          <a:effectLst/>
                        </a:rPr>
                        <a:t>Yesterday</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800">
                          <a:effectLst/>
                        </a:rPr>
                        <a:t>Usually</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963372091"/>
                  </a:ext>
                </a:extLst>
              </a:tr>
              <a:tr h="455767">
                <a:tc>
                  <a:txBody>
                    <a:bodyPr/>
                    <a:lstStyle/>
                    <a:p>
                      <a:pPr>
                        <a:lnSpc>
                          <a:spcPct val="150000"/>
                        </a:lnSpc>
                        <a:spcAft>
                          <a:spcPts val="800"/>
                        </a:spcAft>
                      </a:pPr>
                      <a:r>
                        <a:rPr lang="en-US" sz="1800">
                          <a:effectLst/>
                        </a:rPr>
                        <a:t>Rudely</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800">
                          <a:effectLst/>
                        </a:rPr>
                        <a:t>Somewhere</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800">
                          <a:effectLst/>
                        </a:rPr>
                        <a:t>Today</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800">
                          <a:effectLst/>
                        </a:rPr>
                        <a:t>Seldom</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934248604"/>
                  </a:ext>
                </a:extLst>
              </a:tr>
              <a:tr h="455767">
                <a:tc>
                  <a:txBody>
                    <a:bodyPr/>
                    <a:lstStyle/>
                    <a:p>
                      <a:pPr>
                        <a:lnSpc>
                          <a:spcPct val="150000"/>
                        </a:lnSpc>
                        <a:spcAft>
                          <a:spcPts val="800"/>
                        </a:spcAft>
                      </a:pPr>
                      <a:r>
                        <a:rPr lang="en-US" sz="1800">
                          <a:effectLst/>
                        </a:rPr>
                        <a:t>Loudly</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800">
                          <a:effectLst/>
                        </a:rPr>
                        <a:t>Outside</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800">
                          <a:effectLst/>
                        </a:rPr>
                        <a:t>Tomorrow</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800">
                          <a:effectLst/>
                        </a:rPr>
                        <a:t>Frequently</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690515452"/>
                  </a:ext>
                </a:extLst>
              </a:tr>
              <a:tr h="455767">
                <a:tc>
                  <a:txBody>
                    <a:bodyPr/>
                    <a:lstStyle/>
                    <a:p>
                      <a:pPr>
                        <a:lnSpc>
                          <a:spcPct val="150000"/>
                        </a:lnSpc>
                        <a:spcAft>
                          <a:spcPts val="800"/>
                        </a:spcAft>
                      </a:pPr>
                      <a:r>
                        <a:rPr lang="en-US" sz="1800">
                          <a:effectLst/>
                        </a:rPr>
                        <a:t>Fluently</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800">
                          <a:effectLst/>
                        </a:rPr>
                        <a:t>Inside</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800">
                          <a:effectLst/>
                        </a:rPr>
                        <a:t>Late</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800">
                          <a:effectLst/>
                        </a:rPr>
                        <a:t>Daily</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987022003"/>
                  </a:ext>
                </a:extLst>
              </a:tr>
              <a:tr h="455767">
                <a:tc>
                  <a:txBody>
                    <a:bodyPr/>
                    <a:lstStyle/>
                    <a:p>
                      <a:pPr>
                        <a:lnSpc>
                          <a:spcPct val="150000"/>
                        </a:lnSpc>
                        <a:spcAft>
                          <a:spcPts val="800"/>
                        </a:spcAft>
                      </a:pPr>
                      <a:r>
                        <a:rPr lang="en-US" sz="1800">
                          <a:effectLst/>
                        </a:rPr>
                        <a:t>Rapidly</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800">
                          <a:effectLst/>
                        </a:rPr>
                        <a:t>Ahead</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800">
                          <a:effectLst/>
                        </a:rPr>
                        <a:t>Early</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800">
                          <a:effectLst/>
                        </a:rPr>
                        <a:t>Generally</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330132032"/>
                  </a:ext>
                </a:extLst>
              </a:tr>
              <a:tr h="455767">
                <a:tc>
                  <a:txBody>
                    <a:bodyPr/>
                    <a:lstStyle/>
                    <a:p>
                      <a:pPr>
                        <a:lnSpc>
                          <a:spcPct val="150000"/>
                        </a:lnSpc>
                        <a:spcAft>
                          <a:spcPts val="800"/>
                        </a:spcAft>
                      </a:pPr>
                      <a:r>
                        <a:rPr lang="en-US" sz="1800">
                          <a:effectLst/>
                        </a:rPr>
                        <a:t>Angrily</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800">
                          <a:effectLst/>
                        </a:rPr>
                        <a:t>High</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800">
                          <a:effectLst/>
                        </a:rPr>
                        <a:t>Again</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800">
                          <a:effectLst/>
                        </a:rPr>
                        <a:t>Occasionally</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623850851"/>
                  </a:ext>
                </a:extLst>
              </a:tr>
              <a:tr h="455767">
                <a:tc>
                  <a:txBody>
                    <a:bodyPr/>
                    <a:lstStyle/>
                    <a:p>
                      <a:pPr>
                        <a:lnSpc>
                          <a:spcPct val="150000"/>
                        </a:lnSpc>
                        <a:spcAft>
                          <a:spcPts val="800"/>
                        </a:spcAft>
                      </a:pPr>
                      <a:r>
                        <a:rPr lang="en-US" sz="1800">
                          <a:effectLst/>
                        </a:rPr>
                        <a:t>Greedily</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800">
                          <a:effectLst/>
                        </a:rPr>
                        <a:t>Top</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800">
                          <a:effectLst/>
                        </a:rPr>
                        <a:t>Tonight</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800">
                          <a:effectLst/>
                        </a:rPr>
                        <a:t>Again and again</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937381575"/>
                  </a:ext>
                </a:extLst>
              </a:tr>
              <a:tr h="455767">
                <a:tc>
                  <a:txBody>
                    <a:bodyPr/>
                    <a:lstStyle/>
                    <a:p>
                      <a:pPr>
                        <a:lnSpc>
                          <a:spcPct val="150000"/>
                        </a:lnSpc>
                        <a:spcAft>
                          <a:spcPts val="800"/>
                        </a:spcAft>
                      </a:pPr>
                      <a:r>
                        <a:rPr lang="en-US" sz="1800">
                          <a:effectLst/>
                        </a:rPr>
                        <a:t>Wildly</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800">
                          <a:effectLst/>
                        </a:rPr>
                        <a:t>Bottom</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800">
                          <a:effectLst/>
                        </a:rPr>
                        <a:t>Soon</a:t>
                      </a:r>
                      <a:endParaRPr lang="en-KE" sz="18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50000"/>
                        </a:lnSpc>
                        <a:spcAft>
                          <a:spcPts val="800"/>
                        </a:spcAft>
                      </a:pPr>
                      <a:r>
                        <a:rPr lang="en-US" sz="1800" dirty="0">
                          <a:effectLst/>
                        </a:rPr>
                        <a:t>Never</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96581950"/>
                  </a:ext>
                </a:extLst>
              </a:tr>
            </a:tbl>
          </a:graphicData>
        </a:graphic>
      </p:graphicFrame>
    </p:spTree>
    <p:extLst>
      <p:ext uri="{BB962C8B-B14F-4D97-AF65-F5344CB8AC3E}">
        <p14:creationId xmlns:p14="http://schemas.microsoft.com/office/powerpoint/2010/main" val="41579093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47EF00-C3D2-2D86-18F4-B7F45575992B}"/>
              </a:ext>
            </a:extLst>
          </p:cNvPr>
          <p:cNvSpPr>
            <a:spLocks noGrp="1"/>
          </p:cNvSpPr>
          <p:nvPr>
            <p:ph type="title"/>
          </p:nvPr>
        </p:nvSpPr>
        <p:spPr>
          <a:xfrm>
            <a:off x="677334" y="609600"/>
            <a:ext cx="7983190" cy="945931"/>
          </a:xfrm>
        </p:spPr>
        <p:txBody>
          <a:bodyPr>
            <a:normAutofit fontScale="90000"/>
          </a:bodyPr>
          <a:lstStyle/>
          <a:p>
            <a:pPr algn="ctr"/>
            <a:r>
              <a:rPr lang="en-US" sz="36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Types of Adverbs</a:t>
            </a:r>
            <a:br>
              <a:rPr lang="en-KE" sz="36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C05A0547-2A7C-C5C1-690A-34AA28235A87}"/>
              </a:ext>
            </a:extLst>
          </p:cNvPr>
          <p:cNvSpPr>
            <a:spLocks noGrp="1"/>
          </p:cNvSpPr>
          <p:nvPr>
            <p:ph idx="1"/>
          </p:nvPr>
        </p:nvSpPr>
        <p:spPr>
          <a:xfrm>
            <a:off x="677334" y="1650125"/>
            <a:ext cx="8596668" cy="4391238"/>
          </a:xfrm>
        </p:spPr>
        <p:txBody>
          <a:bodyPr>
            <a:normAutofit/>
          </a:bodyPr>
          <a:lstStyle/>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Adverbs are categorized on the basis of the information they give as follows: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Symbol" pitchFamily="2" charset="2"/>
              <a:buChar char=""/>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Adverbs of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manner</a:t>
            </a:r>
            <a:endParaRPr lang="en-KE" sz="1800" b="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Symbol" pitchFamily="2" charset="2"/>
              <a:buChar char=""/>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Adverbs of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place</a:t>
            </a:r>
            <a:endParaRPr lang="en-KE" sz="1800" b="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Symbol" pitchFamily="2" charset="2"/>
              <a:buChar char=""/>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Adverbs of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time</a:t>
            </a:r>
            <a:endParaRPr lang="en-KE" sz="1800" b="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Symbol" pitchFamily="2" charset="2"/>
              <a:buChar char=""/>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Adverbs of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frequency</a:t>
            </a:r>
            <a:endParaRPr lang="en-KE" sz="1800" b="1"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7729461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63187B-897A-80FD-384C-C908CC97F234}"/>
              </a:ext>
            </a:extLst>
          </p:cNvPr>
          <p:cNvSpPr>
            <a:spLocks noGrp="1"/>
          </p:cNvSpPr>
          <p:nvPr>
            <p:ph type="title"/>
          </p:nvPr>
        </p:nvSpPr>
        <p:spPr>
          <a:xfrm>
            <a:off x="677334" y="609600"/>
            <a:ext cx="7531245" cy="924910"/>
          </a:xfrm>
        </p:spPr>
        <p:txBody>
          <a:bodyPr/>
          <a:lstStyle/>
          <a:p>
            <a:pPr algn="ctr"/>
            <a:r>
              <a:rPr lang="en-KE" b="1" dirty="0"/>
              <a:t>Types of Adverbs</a:t>
            </a:r>
          </a:p>
        </p:txBody>
      </p:sp>
      <p:sp>
        <p:nvSpPr>
          <p:cNvPr id="3" name="Content Placeholder 2">
            <a:extLst>
              <a:ext uri="{FF2B5EF4-FFF2-40B4-BE49-F238E27FC236}">
                <a16:creationId xmlns:a16="http://schemas.microsoft.com/office/drawing/2014/main" id="{71ACD9AF-EEE0-ECD2-91A0-67170C58E647}"/>
              </a:ext>
            </a:extLst>
          </p:cNvPr>
          <p:cNvSpPr>
            <a:spLocks noGrp="1"/>
          </p:cNvSpPr>
          <p:nvPr>
            <p:ph idx="1"/>
          </p:nvPr>
        </p:nvSpPr>
        <p:spPr>
          <a:xfrm>
            <a:off x="677334" y="1608083"/>
            <a:ext cx="9507190" cy="4771696"/>
          </a:xfrm>
        </p:spPr>
        <p:txBody>
          <a:bodyPr>
            <a:normAutofit fontScale="25000" lnSpcReduction="20000"/>
          </a:bodyPr>
          <a:lstStyle/>
          <a:p>
            <a:pPr>
              <a:lnSpc>
                <a:spcPct val="120000"/>
              </a:lnSpc>
              <a:spcBef>
                <a:spcPts val="400"/>
              </a:spcBef>
              <a:spcAft>
                <a:spcPts val="200"/>
              </a:spcAft>
            </a:pPr>
            <a:r>
              <a:rPr lang="en-US" sz="7200" b="1" kern="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Adverbs of Manner</a:t>
            </a:r>
            <a:endParaRPr lang="en-KE" sz="7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20000"/>
              </a:lnSpc>
              <a:spcBef>
                <a:spcPts val="400"/>
              </a:spcBef>
              <a:spcAft>
                <a:spcPts val="200"/>
              </a:spcAft>
              <a:buNone/>
            </a:pPr>
            <a:r>
              <a:rPr lang="en-US" sz="7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These adverbs tell us the manner in which the action occurs, occurred or will occur.</a:t>
            </a:r>
            <a:endParaRPr lang="en-KE" sz="7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20000"/>
              </a:lnSpc>
              <a:spcBef>
                <a:spcPts val="400"/>
              </a:spcBef>
              <a:spcAft>
                <a:spcPts val="200"/>
              </a:spcAft>
            </a:pPr>
            <a:r>
              <a:rPr lang="en-US" sz="7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endParaRPr lang="en-KE" sz="7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20000"/>
              </a:lnSpc>
              <a:spcBef>
                <a:spcPts val="400"/>
              </a:spcBef>
              <a:spcAft>
                <a:spcPts val="200"/>
              </a:spcAft>
            </a:pPr>
            <a:r>
              <a:rPr lang="en-US" sz="7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She speaks </a:t>
            </a:r>
            <a:r>
              <a:rPr lang="en-US" sz="72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loudly.</a:t>
            </a:r>
            <a:br>
              <a:rPr lang="en-US" sz="7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7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 was driving </a:t>
            </a:r>
            <a:r>
              <a:rPr lang="en-US" sz="72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slowly.</a:t>
            </a:r>
            <a:endParaRPr lang="en-KE" sz="7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20000"/>
              </a:lnSpc>
              <a:spcBef>
                <a:spcPts val="400"/>
              </a:spcBef>
              <a:spcAft>
                <a:spcPts val="200"/>
              </a:spcAft>
            </a:pPr>
            <a:r>
              <a:rPr lang="en-US" sz="7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 runs </a:t>
            </a:r>
            <a:r>
              <a:rPr lang="en-US" sz="72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fast.</a:t>
            </a:r>
            <a:endParaRPr lang="en-KE" sz="7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20000"/>
              </a:lnSpc>
              <a:spcBef>
                <a:spcPts val="400"/>
              </a:spcBef>
              <a:spcAft>
                <a:spcPts val="200"/>
              </a:spcAft>
            </a:pPr>
            <a:r>
              <a:rPr lang="en-US" sz="7200" b="1" kern="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Adverb of Place</a:t>
            </a:r>
            <a:endParaRPr lang="en-KE" sz="7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20000"/>
              </a:lnSpc>
              <a:spcBef>
                <a:spcPts val="400"/>
              </a:spcBef>
              <a:spcAft>
                <a:spcPts val="200"/>
              </a:spcAft>
            </a:pPr>
            <a:r>
              <a:rPr lang="en-US" sz="7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Adverbs of place tell us about where the action occurs, occurred or will occur.</a:t>
            </a:r>
            <a:br>
              <a:rPr lang="en-US" sz="7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7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 example: </a:t>
            </a:r>
            <a:r>
              <a:rPr lang="en-US" sz="72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here, there, near, somewhere, outside, ahead </a:t>
            </a:r>
            <a:endParaRPr lang="en-KE" sz="7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20000"/>
              </a:lnSpc>
              <a:spcBef>
                <a:spcPts val="400"/>
              </a:spcBef>
              <a:spcAft>
                <a:spcPts val="200"/>
              </a:spcAft>
            </a:pPr>
            <a:r>
              <a:rPr lang="en-US" sz="7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endParaRPr lang="en-KE" sz="7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20000"/>
              </a:lnSpc>
              <a:spcBef>
                <a:spcPts val="400"/>
              </a:spcBef>
              <a:spcAft>
                <a:spcPts val="200"/>
              </a:spcAft>
            </a:pPr>
            <a:r>
              <a:rPr lang="en-US" sz="7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 will come </a:t>
            </a:r>
            <a:r>
              <a:rPr lang="en-US" sz="72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here</a:t>
            </a:r>
            <a:r>
              <a:rPr lang="en-US" sz="7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br>
              <a:rPr lang="en-US" sz="7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7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children are playing </a:t>
            </a:r>
            <a:r>
              <a:rPr lang="en-US" sz="72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outside</a:t>
            </a:r>
            <a:r>
              <a:rPr lang="en-US" sz="7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br>
              <a:rPr lang="en-US" sz="7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7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 was standing </a:t>
            </a:r>
            <a:r>
              <a:rPr lang="en-US" sz="72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near the wall.</a:t>
            </a:r>
            <a:br>
              <a:rPr lang="en-US" sz="7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7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They were flying kites on the </a:t>
            </a:r>
            <a:r>
              <a:rPr lang="en-US" sz="72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top of the hill.</a:t>
            </a:r>
            <a:br>
              <a:rPr lang="en-US" sz="7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7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She went </a:t>
            </a:r>
            <a:r>
              <a:rPr lang="en-US" sz="72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upstairs</a:t>
            </a:r>
            <a:r>
              <a:rPr lang="en-US" sz="7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7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20000"/>
              </a:lnSpc>
              <a:spcBef>
                <a:spcPts val="400"/>
              </a:spcBef>
              <a:spcAft>
                <a:spcPts val="200"/>
              </a:spcAft>
              <a:buNone/>
            </a:pPr>
            <a:endParaRPr lang="en-KE" sz="55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3010672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A7BE1D-E5A8-B409-3AB4-200ADD07AAA1}"/>
              </a:ext>
            </a:extLst>
          </p:cNvPr>
          <p:cNvSpPr>
            <a:spLocks noGrp="1"/>
          </p:cNvSpPr>
          <p:nvPr>
            <p:ph type="title"/>
          </p:nvPr>
        </p:nvSpPr>
        <p:spPr>
          <a:xfrm>
            <a:off x="677334" y="609600"/>
            <a:ext cx="7888597" cy="1030014"/>
          </a:xfrm>
        </p:spPr>
        <p:txBody>
          <a:bodyPr/>
          <a:lstStyle/>
          <a:p>
            <a:pPr algn="ctr"/>
            <a:r>
              <a:rPr lang="en-KE" b="1" dirty="0"/>
              <a:t>Types of Adverbs …cont.</a:t>
            </a:r>
          </a:p>
        </p:txBody>
      </p:sp>
      <p:sp>
        <p:nvSpPr>
          <p:cNvPr id="3" name="Content Placeholder 2">
            <a:extLst>
              <a:ext uri="{FF2B5EF4-FFF2-40B4-BE49-F238E27FC236}">
                <a16:creationId xmlns:a16="http://schemas.microsoft.com/office/drawing/2014/main" id="{4B75ADAF-4F77-5926-4319-B330C5183F9D}"/>
              </a:ext>
            </a:extLst>
          </p:cNvPr>
          <p:cNvSpPr>
            <a:spLocks noGrp="1"/>
          </p:cNvSpPr>
          <p:nvPr>
            <p:ph idx="1"/>
          </p:nvPr>
        </p:nvSpPr>
        <p:spPr>
          <a:xfrm>
            <a:off x="677333" y="1208691"/>
            <a:ext cx="9580763" cy="5286702"/>
          </a:xfrm>
        </p:spPr>
        <p:txBody>
          <a:bodyPr>
            <a:normAutofit fontScale="62500" lnSpcReduction="20000"/>
          </a:bodyPr>
          <a:lstStyle/>
          <a:p>
            <a:pPr>
              <a:lnSpc>
                <a:spcPct val="120000"/>
              </a:lnSpc>
              <a:spcBef>
                <a:spcPts val="400"/>
              </a:spcBef>
              <a:spcAft>
                <a:spcPts val="200"/>
              </a:spcAft>
            </a:pPr>
            <a:r>
              <a:rPr lang="en-US" sz="2600" b="1" kern="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Adverbs of Time</a:t>
            </a:r>
            <a:endParaRPr lang="en-KE" sz="2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20000"/>
              </a:lnSpc>
              <a:spcBef>
                <a:spcPts val="400"/>
              </a:spcBef>
              <a:spcAft>
                <a:spcPts val="200"/>
              </a:spcAft>
            </a:pP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These adverbs tell us about the time of action. For example</a:t>
            </a:r>
            <a:r>
              <a:rPr lang="en-US" sz="2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now, then, soon, tomorrow, yesterday, today, tonight, again, early, yesterday.</a:t>
            </a:r>
            <a:endParaRPr lang="en-KE" sz="2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20000"/>
              </a:lnSpc>
              <a:spcBef>
                <a:spcPts val="400"/>
              </a:spcBef>
              <a:spcAft>
                <a:spcPts val="200"/>
              </a:spcAft>
            </a:pPr>
            <a:r>
              <a:rPr lang="en-US" sz="2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endParaRPr lang="en-KE" sz="2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20000"/>
              </a:lnSpc>
              <a:spcBef>
                <a:spcPts val="400"/>
              </a:spcBef>
              <a:spcAft>
                <a:spcPts val="200"/>
              </a:spcAft>
            </a:pP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 will buy a computer </a:t>
            </a:r>
            <a:r>
              <a:rPr lang="en-US" sz="26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tomorrow.</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guest came </a:t>
            </a:r>
            <a:r>
              <a:rPr lang="en-US" sz="26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yesterday.</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Do it </a:t>
            </a:r>
            <a:r>
              <a:rPr lang="en-US" sz="26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now.</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endParaRPr lang="en-KE" sz="2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20000"/>
              </a:lnSpc>
              <a:spcBef>
                <a:spcPts val="400"/>
              </a:spcBef>
              <a:spcAft>
                <a:spcPts val="200"/>
              </a:spcAft>
            </a:pPr>
            <a:r>
              <a:rPr lang="en-US" sz="2600" b="1" kern="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Adverbs of Frequency</a:t>
            </a:r>
            <a:endParaRPr lang="en-KE" sz="2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20000"/>
              </a:lnSpc>
              <a:spcBef>
                <a:spcPts val="400"/>
              </a:spcBef>
              <a:spcAft>
                <a:spcPts val="200"/>
              </a:spcAft>
            </a:pP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Adverbs of frequency tell us how many times the action occurs, occurred or will occur.</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 example:</a:t>
            </a:r>
            <a:r>
              <a:rPr lang="en-US" sz="2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daily, sometimes, often, seldom, usually, frequently, always, ever, generally, rarely, monthly, yearly.</a:t>
            </a:r>
            <a:endParaRPr lang="en-KE" sz="2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20000"/>
              </a:lnSpc>
              <a:spcBef>
                <a:spcPts val="400"/>
              </a:spcBef>
              <a:spcAft>
                <a:spcPts val="200"/>
              </a:spcAft>
            </a:pPr>
            <a:r>
              <a:rPr lang="en-US" sz="2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endParaRPr lang="en-KE" sz="2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20000"/>
              </a:lnSpc>
              <a:spcBef>
                <a:spcPts val="400"/>
              </a:spcBef>
              <a:spcAft>
                <a:spcPts val="200"/>
              </a:spcAft>
            </a:pP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 goes to school </a:t>
            </a:r>
            <a:r>
              <a:rPr lang="en-US" sz="26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daily</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She </a:t>
            </a:r>
            <a:r>
              <a:rPr lang="en-US" sz="26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never</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smokes.</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 is </a:t>
            </a:r>
            <a:r>
              <a:rPr lang="en-US" sz="26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always</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late for class.</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They </a:t>
            </a:r>
            <a:r>
              <a:rPr lang="en-US" sz="26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always</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come in time.</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Barking dogs </a:t>
            </a:r>
            <a:r>
              <a:rPr lang="en-US" sz="26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seldom</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bite.</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employees are paid </a:t>
            </a:r>
            <a:r>
              <a:rPr lang="en-US" sz="26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monthly.</a:t>
            </a:r>
            <a:endParaRPr lang="en-KE" sz="26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6708737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609CD-025B-C456-2D56-D37C8DBFAFB9}"/>
              </a:ext>
            </a:extLst>
          </p:cNvPr>
          <p:cNvSpPr>
            <a:spLocks noGrp="1"/>
          </p:cNvSpPr>
          <p:nvPr>
            <p:ph type="title"/>
          </p:nvPr>
        </p:nvSpPr>
        <p:spPr>
          <a:xfrm>
            <a:off x="888630" y="816638"/>
            <a:ext cx="8202817" cy="1085734"/>
          </a:xfrm>
        </p:spPr>
        <p:txBody>
          <a:bodyPr>
            <a:normAutofit fontScale="90000"/>
          </a:bodyPr>
          <a:lstStyle/>
          <a:p>
            <a:pPr algn="ctr"/>
            <a:r>
              <a:rPr lang="en-US" sz="4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Interjections</a:t>
            </a:r>
            <a:br>
              <a:rPr lang="en-KE" sz="44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E3B8F037-F2C8-BC5B-D302-7E96A4644F1C}"/>
              </a:ext>
            </a:extLst>
          </p:cNvPr>
          <p:cNvSpPr>
            <a:spLocks noGrp="1"/>
          </p:cNvSpPr>
          <p:nvPr>
            <p:ph idx="1"/>
          </p:nvPr>
        </p:nvSpPr>
        <p:spPr>
          <a:xfrm>
            <a:off x="677334" y="1481959"/>
            <a:ext cx="9002694" cy="4771696"/>
          </a:xfrm>
        </p:spPr>
        <p:txBody>
          <a:bodyPr>
            <a:normAutofit fontScale="40000" lnSpcReduction="20000"/>
          </a:bodyPr>
          <a:lstStyle/>
          <a:p>
            <a:pPr>
              <a:lnSpc>
                <a:spcPct val="120000"/>
              </a:lnSpc>
              <a:spcBef>
                <a:spcPts val="400"/>
              </a:spcBef>
              <a:spcAft>
                <a:spcPts val="200"/>
              </a:spcAft>
            </a:pPr>
            <a:r>
              <a:rPr lang="en-US" sz="4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Interjections are words which are used to express strong feeling or emotions. For example: </a:t>
            </a:r>
            <a:r>
              <a:rPr lang="en-US" sz="45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Oh! Ah! Wow! Hurrah! Alas! Ouch! Oops! Aha! Hey!</a:t>
            </a:r>
            <a:endParaRPr lang="en-KE" sz="45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20000"/>
              </a:lnSpc>
              <a:spcBef>
                <a:spcPts val="400"/>
              </a:spcBef>
              <a:spcAft>
                <a:spcPts val="200"/>
              </a:spcAft>
            </a:pPr>
            <a:r>
              <a:rPr lang="en-US" sz="4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of:</a:t>
            </a:r>
            <a:endParaRPr lang="en-KE" sz="45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20000"/>
              </a:lnSpc>
              <a:spcBef>
                <a:spcPts val="400"/>
              </a:spcBef>
              <a:spcAft>
                <a:spcPts val="200"/>
              </a:spcAft>
              <a:buFont typeface="Symbol" pitchFamily="2" charset="2"/>
              <a:buChar char=""/>
            </a:pPr>
            <a:r>
              <a:rPr lang="en-US" sz="4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Joy</a:t>
            </a:r>
            <a:endParaRPr lang="en-KE" sz="45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20000"/>
              </a:lnSpc>
              <a:spcBef>
                <a:spcPts val="400"/>
              </a:spcBef>
              <a:spcAft>
                <a:spcPts val="200"/>
              </a:spcAft>
              <a:buFont typeface="Symbol" pitchFamily="2" charset="2"/>
              <a:buChar char=""/>
            </a:pPr>
            <a:r>
              <a:rPr lang="en-US" sz="4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Sorrow</a:t>
            </a:r>
            <a:endParaRPr lang="en-KE" sz="45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20000"/>
              </a:lnSpc>
              <a:spcBef>
                <a:spcPts val="400"/>
              </a:spcBef>
              <a:spcAft>
                <a:spcPts val="200"/>
              </a:spcAft>
              <a:buFont typeface="Symbol" pitchFamily="2" charset="2"/>
              <a:buChar char=""/>
            </a:pPr>
            <a:r>
              <a:rPr lang="en-US" sz="4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Wonder</a:t>
            </a:r>
            <a:endParaRPr lang="en-KE" sz="45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20000"/>
              </a:lnSpc>
              <a:spcBef>
                <a:spcPts val="400"/>
              </a:spcBef>
              <a:spcAft>
                <a:spcPts val="200"/>
              </a:spcAft>
            </a:pPr>
            <a:r>
              <a:rPr lang="en-US" sz="4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 exclamation mark is usually used after an interjection.</a:t>
            </a:r>
            <a:endParaRPr lang="en-KE" sz="45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20000"/>
              </a:lnSpc>
              <a:spcBef>
                <a:spcPts val="400"/>
              </a:spcBef>
              <a:spcAft>
                <a:spcPts val="200"/>
              </a:spcAft>
            </a:pPr>
            <a:r>
              <a:rPr lang="en-US" sz="45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endParaRPr lang="en-KE" sz="45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20000"/>
              </a:lnSpc>
              <a:spcBef>
                <a:spcPts val="400"/>
              </a:spcBef>
              <a:spcAft>
                <a:spcPts val="200"/>
              </a:spcAft>
            </a:pPr>
            <a:r>
              <a:rPr lang="en-US" sz="4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Hurrah! We won the competition.</a:t>
            </a:r>
            <a:br>
              <a:rPr lang="en-US" sz="4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4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Ouch! It hurts.</a:t>
            </a:r>
            <a:br>
              <a:rPr lang="en-US" sz="4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4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Wow! What a nice shirt.</a:t>
            </a:r>
            <a:br>
              <a:rPr lang="en-US" sz="4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4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Hey! What are you doing?</a:t>
            </a:r>
            <a:br>
              <a:rPr lang="en-US" sz="4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45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Oh! I forgot to bring my purse.</a:t>
            </a:r>
            <a:endParaRPr lang="en-KE" sz="45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1995416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39BF0-A24D-7B5F-7FAA-123626790008}"/>
              </a:ext>
            </a:extLst>
          </p:cNvPr>
          <p:cNvSpPr>
            <a:spLocks noGrp="1"/>
          </p:cNvSpPr>
          <p:nvPr>
            <p:ph type="title"/>
          </p:nvPr>
        </p:nvSpPr>
        <p:spPr>
          <a:xfrm>
            <a:off x="677334" y="609600"/>
            <a:ext cx="8435135" cy="924910"/>
          </a:xfrm>
        </p:spPr>
        <p:txBody>
          <a:bodyPr/>
          <a:lstStyle/>
          <a:p>
            <a:pPr algn="ctr"/>
            <a:r>
              <a:rPr lang="en-KE" b="1" dirty="0"/>
              <a:t>Interjections …cont.</a:t>
            </a:r>
          </a:p>
        </p:txBody>
      </p:sp>
      <p:sp>
        <p:nvSpPr>
          <p:cNvPr id="3" name="Content Placeholder 2">
            <a:extLst>
              <a:ext uri="{FF2B5EF4-FFF2-40B4-BE49-F238E27FC236}">
                <a16:creationId xmlns:a16="http://schemas.microsoft.com/office/drawing/2014/main" id="{75034157-5E6A-6642-D9A0-9BA143700EB2}"/>
              </a:ext>
            </a:extLst>
          </p:cNvPr>
          <p:cNvSpPr>
            <a:spLocks noGrp="1"/>
          </p:cNvSpPr>
          <p:nvPr>
            <p:ph idx="1"/>
          </p:nvPr>
        </p:nvSpPr>
        <p:spPr>
          <a:xfrm>
            <a:off x="677334" y="1534511"/>
            <a:ext cx="8596668" cy="4506852"/>
          </a:xfrm>
        </p:spPr>
        <p:txBody>
          <a:bodyPr/>
          <a:lstStyle/>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Besides these specific interjections, a normal word can also be used as interjection if it is used to express feeling or emotion.</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No! Don’t touch it, it’s hot.</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What! I am selected for the job?</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Help! I am about to fall.</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Well! I will try my level best.</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7549313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B20651-5786-EEE4-AF6F-74197D7640B0}"/>
              </a:ext>
            </a:extLst>
          </p:cNvPr>
          <p:cNvSpPr>
            <a:spLocks noGrp="1"/>
          </p:cNvSpPr>
          <p:nvPr>
            <p:ph type="title"/>
          </p:nvPr>
        </p:nvSpPr>
        <p:spPr/>
        <p:txBody>
          <a:bodyPr/>
          <a:lstStyle/>
          <a:p>
            <a:pPr algn="ctr"/>
            <a:r>
              <a:rPr lang="en-KE" dirty="0"/>
              <a:t>Summary</a:t>
            </a:r>
          </a:p>
        </p:txBody>
      </p:sp>
      <p:sp>
        <p:nvSpPr>
          <p:cNvPr id="3" name="Content Placeholder 2">
            <a:extLst>
              <a:ext uri="{FF2B5EF4-FFF2-40B4-BE49-F238E27FC236}">
                <a16:creationId xmlns:a16="http://schemas.microsoft.com/office/drawing/2014/main" id="{159363D1-0667-5784-97EA-3136E2C64567}"/>
              </a:ext>
            </a:extLst>
          </p:cNvPr>
          <p:cNvSpPr>
            <a:spLocks noGrp="1"/>
          </p:cNvSpPr>
          <p:nvPr>
            <p:ph idx="1"/>
          </p:nvPr>
        </p:nvSpPr>
        <p:spPr>
          <a:xfrm>
            <a:off x="677334" y="1576552"/>
            <a:ext cx="8596668" cy="4671847"/>
          </a:xfrm>
        </p:spPr>
        <p:txBody>
          <a:bodyPr/>
          <a:lstStyle/>
          <a:p>
            <a:r>
              <a:rPr lang="en-KE" sz="2000" dirty="0">
                <a:solidFill>
                  <a:schemeClr val="tx1"/>
                </a:solidFill>
                <a:latin typeface="Times New Roman" panose="02020603050405020304" pitchFamily="18" charset="0"/>
                <a:cs typeface="Times New Roman" panose="02020603050405020304" pitchFamily="18" charset="0"/>
              </a:rPr>
              <a:t>We have now come to the end of today’s lesson.</a:t>
            </a:r>
          </a:p>
          <a:p>
            <a:r>
              <a:rPr lang="en-KE" sz="2000" dirty="0">
                <a:solidFill>
                  <a:schemeClr val="tx1"/>
                </a:solidFill>
                <a:latin typeface="Times New Roman" panose="02020603050405020304" pitchFamily="18" charset="0"/>
                <a:cs typeface="Times New Roman" panose="02020603050405020304" pitchFamily="18" charset="0"/>
              </a:rPr>
              <a:t>Today, we have looked at 3 parts of speech: </a:t>
            </a:r>
            <a:r>
              <a:rPr lang="en-US" sz="2000" b="1" kern="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verbs, adverbs and interjections.</a:t>
            </a:r>
          </a:p>
          <a:p>
            <a:r>
              <a:rPr lang="en-US" sz="2000" kern="1800" dirty="0">
                <a:solidFill>
                  <a:schemeClr val="tx1"/>
                </a:solidFill>
                <a:latin typeface="Times New Roman" panose="02020603050405020304" pitchFamily="18" charset="0"/>
                <a:cs typeface="Times New Roman" panose="02020603050405020304" pitchFamily="18" charset="0"/>
              </a:rPr>
              <a:t>We have also looked at the functionality of these words within the sentence.</a:t>
            </a:r>
          </a:p>
          <a:p>
            <a:r>
              <a:rPr lang="en-US" sz="2000" kern="1800" dirty="0">
                <a:solidFill>
                  <a:schemeClr val="tx1"/>
                </a:solidFill>
                <a:latin typeface="Times New Roman" panose="02020603050405020304" pitchFamily="18" charset="0"/>
                <a:cs typeface="Times New Roman" panose="02020603050405020304" pitchFamily="18" charset="0"/>
              </a:rPr>
              <a:t>We have discussed the following:</a:t>
            </a:r>
          </a:p>
          <a:p>
            <a:r>
              <a:rPr lang="en-US" sz="2000" kern="1800" dirty="0">
                <a:solidFill>
                  <a:schemeClr val="tx1"/>
                </a:solidFill>
                <a:latin typeface="Times New Roman" panose="02020603050405020304" pitchFamily="18" charset="0"/>
                <a:cs typeface="Times New Roman" panose="02020603050405020304" pitchFamily="18" charset="0"/>
              </a:rPr>
              <a:t> </a:t>
            </a:r>
            <a:r>
              <a:rPr lang="en-US"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verb </a:t>
            </a:r>
            <a:r>
              <a:rPr lang="en-US"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is a word or a part of speech which shows </a:t>
            </a:r>
            <a:r>
              <a:rPr lang="en-US" sz="20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action</a:t>
            </a:r>
            <a:r>
              <a:rPr lang="en-US"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or </a:t>
            </a:r>
            <a:r>
              <a:rPr lang="en-US" sz="20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state of being</a:t>
            </a:r>
            <a:r>
              <a:rPr lang="en-US"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We also discussed various types of verbs.</a:t>
            </a:r>
          </a:p>
          <a:p>
            <a:r>
              <a:rPr lang="en-US"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An </a:t>
            </a:r>
            <a:r>
              <a:rPr lang="en-US" sz="20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adverb</a:t>
            </a:r>
            <a:r>
              <a:rPr lang="en-US"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is a word which modifies or describes a verb, an adjective or another adverb. We also discussed 4 types of adverbs.</a:t>
            </a:r>
          </a:p>
          <a:p>
            <a:r>
              <a:rPr lang="en-US" sz="20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Interjections</a:t>
            </a:r>
            <a:r>
              <a:rPr lang="en-US" sz="2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are words which are used to express strong feeling or emotions.</a:t>
            </a:r>
          </a:p>
          <a:p>
            <a:endParaRPr lang="en-KE"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711890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270BC9-AF41-69A4-75CF-C15B1EA8F6E6}"/>
              </a:ext>
            </a:extLst>
          </p:cNvPr>
          <p:cNvSpPr>
            <a:spLocks noGrp="1"/>
          </p:cNvSpPr>
          <p:nvPr>
            <p:ph type="title"/>
          </p:nvPr>
        </p:nvSpPr>
        <p:spPr>
          <a:xfrm>
            <a:off x="677334" y="609600"/>
            <a:ext cx="8596668" cy="1019503"/>
          </a:xfrm>
        </p:spPr>
        <p:txBody>
          <a:bodyPr>
            <a:normAutofit fontScale="90000"/>
          </a:bodyPr>
          <a:lstStyle/>
          <a:p>
            <a:pPr algn="ctr"/>
            <a:r>
              <a:rPr lang="en-US"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Personal Reflection</a:t>
            </a:r>
            <a:br>
              <a:rPr lang="en-KE" sz="44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B63069FF-F7A3-5B24-D670-C30F9C711C97}"/>
              </a:ext>
            </a:extLst>
          </p:cNvPr>
          <p:cNvSpPr>
            <a:spLocks noGrp="1"/>
          </p:cNvSpPr>
          <p:nvPr>
            <p:ph idx="1"/>
          </p:nvPr>
        </p:nvSpPr>
        <p:spPr>
          <a:xfrm>
            <a:off x="677334" y="1524001"/>
            <a:ext cx="8596668" cy="4517362"/>
          </a:xfrm>
        </p:spPr>
        <p:txBody>
          <a:bodyPr>
            <a:normAutofit fontScale="25000" lnSpcReduction="20000"/>
          </a:bodyPr>
          <a:lstStyle/>
          <a:p>
            <a:pPr marL="0" indent="0">
              <a:lnSpc>
                <a:spcPct val="150000"/>
              </a:lnSpc>
              <a:spcAft>
                <a:spcPts val="800"/>
              </a:spcAft>
              <a:buNone/>
            </a:pPr>
            <a:r>
              <a:rPr lang="en-US" sz="7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Discuss the different categories of adverbs.</a:t>
            </a:r>
            <a:endParaRPr lang="en-KE" sz="7200" dirty="0">
              <a:latin typeface="Calibri" panose="020F0502020204030204" pitchFamily="34" charset="0"/>
              <a:ea typeface="Times New Roman" panose="02020603050405020304" pitchFamily="18" charset="0"/>
              <a:cs typeface="Times New Roman" panose="02020603050405020304" pitchFamily="18" charset="0"/>
            </a:endParaRPr>
          </a:p>
          <a:p>
            <a:pPr marL="0" indent="0">
              <a:lnSpc>
                <a:spcPct val="150000"/>
              </a:lnSpc>
              <a:spcAft>
                <a:spcPts val="800"/>
              </a:spcAft>
              <a:buNone/>
            </a:pPr>
            <a:r>
              <a:rPr lang="en-US" sz="7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 Identify the main verb in the following sentences:</a:t>
            </a:r>
            <a:endParaRPr lang="en-KE" sz="7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lphaLcParenR"/>
            </a:pPr>
            <a:r>
              <a:rPr lang="en-US" sz="7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W</a:t>
            </a:r>
            <a:r>
              <a:rPr lang="en-US" sz="7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 should attend the meeting.</a:t>
            </a:r>
            <a:endParaRPr lang="en-KE" sz="7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lphaLcParenR"/>
            </a:pPr>
            <a:r>
              <a:rPr lang="en-US" sz="7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 must pursue our goals.</a:t>
            </a:r>
            <a:endParaRPr lang="en-KE" sz="7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lphaLcParenR"/>
            </a:pPr>
            <a:r>
              <a:rPr lang="en-US" sz="7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is surprising that the students should behave so badly.</a:t>
            </a:r>
            <a:endParaRPr lang="en-KE" sz="7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lphaLcParenR"/>
            </a:pPr>
            <a:r>
              <a:rPr lang="en-US" sz="7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Class discussions require active participation.</a:t>
            </a:r>
            <a:endParaRPr lang="en-KE" sz="7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lphaLcParenR"/>
            </a:pPr>
            <a:r>
              <a:rPr lang="en-US" sz="7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new student leaders need our support.</a:t>
            </a:r>
            <a:endParaRPr lang="en-KE" sz="72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nSpc>
                <a:spcPct val="150000"/>
              </a:lnSpc>
              <a:spcAft>
                <a:spcPts val="800"/>
              </a:spcAft>
              <a:buFont typeface="+mj-lt"/>
              <a:buAutoNum type="alphaLcParenR"/>
            </a:pPr>
            <a:r>
              <a:rPr lang="en-US" sz="7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 With clear examples, explain what interjections are.</a:t>
            </a:r>
            <a:endParaRPr lang="en-KE" sz="7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93935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BAD988-9523-E167-0121-BEC510B415D9}"/>
              </a:ext>
            </a:extLst>
          </p:cNvPr>
          <p:cNvSpPr>
            <a:spLocks noGrp="1"/>
          </p:cNvSpPr>
          <p:nvPr>
            <p:ph type="title"/>
          </p:nvPr>
        </p:nvSpPr>
        <p:spPr>
          <a:xfrm>
            <a:off x="677334" y="609600"/>
            <a:ext cx="8771466" cy="777766"/>
          </a:xfrm>
        </p:spPr>
        <p:txBody>
          <a:bodyPr>
            <a:normAutofit/>
          </a:bodyPr>
          <a:lstStyle/>
          <a:p>
            <a:pPr algn="ctr"/>
            <a:r>
              <a:rPr lang="en-KE" sz="2800" b="1" dirty="0"/>
              <a:t>Answers to t</a:t>
            </a:r>
            <a:r>
              <a:rPr lang="en-GB" sz="2800" b="1" dirty="0"/>
              <a:t>he</a:t>
            </a:r>
            <a:r>
              <a:rPr lang="en-KE" sz="2800" b="1" dirty="0"/>
              <a:t> Personal Reflection Questions</a:t>
            </a:r>
          </a:p>
        </p:txBody>
      </p:sp>
      <p:sp>
        <p:nvSpPr>
          <p:cNvPr id="3" name="Content Placeholder 2">
            <a:extLst>
              <a:ext uri="{FF2B5EF4-FFF2-40B4-BE49-F238E27FC236}">
                <a16:creationId xmlns:a16="http://schemas.microsoft.com/office/drawing/2014/main" id="{CB46594C-CE7E-8BD8-CA67-274469F76B4E}"/>
              </a:ext>
            </a:extLst>
          </p:cNvPr>
          <p:cNvSpPr>
            <a:spLocks noGrp="1"/>
          </p:cNvSpPr>
          <p:nvPr>
            <p:ph idx="1"/>
          </p:nvPr>
        </p:nvSpPr>
        <p:spPr>
          <a:xfrm>
            <a:off x="677334" y="1250731"/>
            <a:ext cx="8950142" cy="5234152"/>
          </a:xfrm>
        </p:spPr>
        <p:txBody>
          <a:bodyPr>
            <a:normAutofit fontScale="92500" lnSpcReduction="10000"/>
          </a:bodyPr>
          <a:lstStyle/>
          <a:p>
            <a:pPr>
              <a:lnSpc>
                <a:spcPct val="120000"/>
              </a:lnSpc>
              <a:spcBef>
                <a:spcPts val="400"/>
              </a:spcBef>
              <a:spcAft>
                <a:spcPts val="200"/>
              </a:spcAft>
              <a:buAutoNum type="arabicPeriod"/>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Discuss the four different categories of adverbs.</a:t>
            </a:r>
          </a:p>
          <a:p>
            <a:pPr marL="342900" lvl="0" indent="-342900">
              <a:lnSpc>
                <a:spcPct val="120000"/>
              </a:lnSpc>
              <a:spcBef>
                <a:spcPts val="400"/>
              </a:spcBef>
              <a:spcAft>
                <a:spcPts val="200"/>
              </a:spcAft>
              <a:buFont typeface="Symbol" pitchFamily="2" charset="2"/>
              <a:buChar char=""/>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Adverbs of </a:t>
            </a:r>
            <a:r>
              <a:rPr lang="en-US" sz="1800" i="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manner</a:t>
            </a:r>
            <a:endParaRPr lang="en-KE" sz="1800" i="1" u="sng"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20000"/>
              </a:lnSpc>
              <a:spcBef>
                <a:spcPts val="400"/>
              </a:spcBef>
              <a:spcAft>
                <a:spcPts val="200"/>
              </a:spcAft>
              <a:buFont typeface="Symbol" pitchFamily="2" charset="2"/>
              <a:buChar char=""/>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Adverbs of </a:t>
            </a:r>
            <a:r>
              <a:rPr lang="en-US" sz="1800" i="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place</a:t>
            </a:r>
            <a:endParaRPr lang="en-KE" sz="1800" i="1" u="sng"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20000"/>
              </a:lnSpc>
              <a:spcBef>
                <a:spcPts val="400"/>
              </a:spcBef>
              <a:spcAft>
                <a:spcPts val="200"/>
              </a:spcAft>
              <a:buFont typeface="Symbol" pitchFamily="2" charset="2"/>
              <a:buChar char=""/>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Adverbs of </a:t>
            </a:r>
            <a:r>
              <a:rPr lang="en-US" sz="1800" i="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time</a:t>
            </a:r>
            <a:endParaRPr lang="en-KE" sz="1800" i="1" u="sng"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20000"/>
              </a:lnSpc>
              <a:spcBef>
                <a:spcPts val="400"/>
              </a:spcBef>
              <a:spcAft>
                <a:spcPts val="200"/>
              </a:spcAft>
              <a:buFont typeface="Symbol" pitchFamily="2" charset="2"/>
              <a:buChar char=""/>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Adverbs of </a:t>
            </a:r>
            <a:r>
              <a:rPr lang="en-US" sz="1800" i="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frequency</a:t>
            </a:r>
            <a:endParaRPr lang="en-KE" sz="1800" i="1" u="sng" dirty="0">
              <a:latin typeface="Calibri" panose="020F0502020204030204" pitchFamily="34" charset="0"/>
              <a:ea typeface="Times New Roman" panose="02020603050405020304" pitchFamily="18" charset="0"/>
              <a:cs typeface="Times New Roman" panose="02020603050405020304" pitchFamily="18" charset="0"/>
            </a:endParaRPr>
          </a:p>
          <a:p>
            <a:pPr marL="0" indent="0">
              <a:lnSpc>
                <a:spcPct val="120000"/>
              </a:lnSpc>
              <a:spcBef>
                <a:spcPts val="400"/>
              </a:spcBef>
              <a:spcAft>
                <a:spcPts val="200"/>
              </a:spcAft>
              <a:buNone/>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 Identify the main verb in the following sentences:</a:t>
            </a:r>
            <a:endParaRPr lang="en-KE" sz="1800" b="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20000"/>
              </a:lnSpc>
              <a:spcBef>
                <a:spcPts val="400"/>
              </a:spcBef>
              <a:spcAft>
                <a:spcPts val="200"/>
              </a:spcAft>
              <a:buFont typeface="+mj-lt"/>
              <a:buAutoNum type="alphaLcParenR"/>
            </a:pP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W</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 should</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attend</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meeting.</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20000"/>
              </a:lnSpc>
              <a:spcBef>
                <a:spcPts val="400"/>
              </a:spcBef>
              <a:spcAft>
                <a:spcPts val="200"/>
              </a:spcAft>
              <a:buFont typeface="+mj-lt"/>
              <a:buAutoNum type="alphaLcParenR"/>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 must </a:t>
            </a:r>
            <a:r>
              <a:rPr lang="en-US" sz="1800" i="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pursue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our goals.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20000"/>
              </a:lnSpc>
              <a:spcBef>
                <a:spcPts val="400"/>
              </a:spcBef>
              <a:spcAft>
                <a:spcPts val="200"/>
              </a:spcAft>
              <a:buFont typeface="+mj-lt"/>
              <a:buAutoNum type="alphaLcParenR"/>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is </a:t>
            </a:r>
            <a:r>
              <a:rPr lang="en-US" sz="1800" i="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surprising</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that the students should behave so badly.</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20000"/>
              </a:lnSpc>
              <a:spcBef>
                <a:spcPts val="400"/>
              </a:spcBef>
              <a:spcAft>
                <a:spcPts val="200"/>
              </a:spcAft>
              <a:buFont typeface="+mj-lt"/>
              <a:buAutoNum type="alphaLcParenR"/>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Class discussions </a:t>
            </a:r>
            <a:r>
              <a:rPr lang="en-US" sz="1800" i="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require </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active participation.</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20000"/>
              </a:lnSpc>
              <a:spcBef>
                <a:spcPts val="400"/>
              </a:spcBef>
              <a:spcAft>
                <a:spcPts val="200"/>
              </a:spcAft>
              <a:buFont typeface="+mj-lt"/>
              <a:buAutoNum type="alphaLcParenR"/>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new student leaders </a:t>
            </a:r>
            <a:r>
              <a:rPr lang="en-US" sz="1800" i="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need</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our support.</a:t>
            </a:r>
            <a:endParaRPr lang="en-KE" sz="1800" dirty="0">
              <a:latin typeface="Calibri" panose="020F0502020204030204" pitchFamily="34" charset="0"/>
              <a:ea typeface="Times New Roman" panose="02020603050405020304" pitchFamily="18" charset="0"/>
              <a:cs typeface="Times New Roman" panose="02020603050405020304" pitchFamily="18" charset="0"/>
            </a:endParaRPr>
          </a:p>
          <a:p>
            <a:pPr marL="0" lvl="0" indent="0">
              <a:lnSpc>
                <a:spcPct val="120000"/>
              </a:lnSpc>
              <a:spcBef>
                <a:spcPts val="400"/>
              </a:spcBef>
              <a:spcAft>
                <a:spcPts val="200"/>
              </a:spcAft>
              <a:buNone/>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 With clear examples, explain what interjections are.</a:t>
            </a:r>
          </a:p>
          <a:p>
            <a:pPr marL="0" indent="0">
              <a:lnSpc>
                <a:spcPct val="120000"/>
              </a:lnSpc>
              <a:spcBef>
                <a:spcPts val="400"/>
              </a:spcBef>
              <a:spcAft>
                <a:spcPts val="2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Interjections are words which are used to express strong feeling or emotions. </a:t>
            </a:r>
          </a:p>
          <a:p>
            <a:pPr marL="0" indent="0">
              <a:lnSpc>
                <a:spcPct val="120000"/>
              </a:lnSpc>
              <a:spcBef>
                <a:spcPts val="400"/>
              </a:spcBef>
              <a:spcAft>
                <a:spcPts val="2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 example: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Oh! Ah! Wow! Hurrah! Alas! Ouch! Oops! Aha! Hey!</a:t>
            </a:r>
            <a:endParaRPr lang="en-KE"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lvl="0" indent="0">
              <a:lnSpc>
                <a:spcPct val="120000"/>
              </a:lnSpc>
              <a:spcBef>
                <a:spcPts val="400"/>
              </a:spcBef>
              <a:spcAft>
                <a:spcPts val="200"/>
              </a:spcAft>
              <a:buNone/>
            </a:pP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0860901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28678-8F5F-0069-BC39-A7D1B010FE1D}"/>
              </a:ext>
            </a:extLst>
          </p:cNvPr>
          <p:cNvSpPr>
            <a:spLocks noGrp="1"/>
          </p:cNvSpPr>
          <p:nvPr>
            <p:ph type="title"/>
          </p:nvPr>
        </p:nvSpPr>
        <p:spPr/>
        <p:txBody>
          <a:bodyPr/>
          <a:lstStyle/>
          <a:p>
            <a:endParaRPr lang="en-KE" dirty="0"/>
          </a:p>
        </p:txBody>
      </p:sp>
      <p:sp>
        <p:nvSpPr>
          <p:cNvPr id="3" name="Content Placeholder 2">
            <a:extLst>
              <a:ext uri="{FF2B5EF4-FFF2-40B4-BE49-F238E27FC236}">
                <a16:creationId xmlns:a16="http://schemas.microsoft.com/office/drawing/2014/main" id="{605EFB3F-1427-9BF6-541E-F46FE74F582C}"/>
              </a:ext>
            </a:extLst>
          </p:cNvPr>
          <p:cNvSpPr>
            <a:spLocks noGrp="1"/>
          </p:cNvSpPr>
          <p:nvPr>
            <p:ph idx="1"/>
          </p:nvPr>
        </p:nvSpPr>
        <p:spPr/>
        <p:txBody>
          <a:bodyPr>
            <a:normAutofit/>
          </a:bodyPr>
          <a:lstStyle/>
          <a:p>
            <a:pPr marL="0" indent="0" algn="ctr">
              <a:buNone/>
            </a:pPr>
            <a:r>
              <a:rPr lang="en-KE" sz="6500" b="1" dirty="0">
                <a:solidFill>
                  <a:schemeClr val="accent1"/>
                </a:solidFill>
                <a:latin typeface="Zapfino" panose="03030300040707070C03" pitchFamily="66" charset="77"/>
              </a:rPr>
              <a:t>Thank you</a:t>
            </a:r>
          </a:p>
        </p:txBody>
      </p:sp>
    </p:spTree>
    <p:extLst>
      <p:ext uri="{BB962C8B-B14F-4D97-AF65-F5344CB8AC3E}">
        <p14:creationId xmlns:p14="http://schemas.microsoft.com/office/powerpoint/2010/main" val="184657305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{23D81E1D-1296-6748-94FC-6BB075AE82C0}tf10001060_mac</Template>
  <TotalTime>200</TotalTime>
  <Words>2759</Words>
  <Application>Microsoft Macintosh PowerPoint</Application>
  <PresentationFormat>Widescreen</PresentationFormat>
  <Paragraphs>325</Paragraphs>
  <Slides>31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31</vt:i4>
      </vt:variant>
    </vt:vector>
  </HeadingPairs>
  <TitlesOfParts>
    <vt:vector size="40" baseType="lpstr">
      <vt:lpstr>Arial</vt:lpstr>
      <vt:lpstr>Calibri</vt:lpstr>
      <vt:lpstr>Symbol</vt:lpstr>
      <vt:lpstr>Times New Roman</vt:lpstr>
      <vt:lpstr>Trebuchet MS</vt:lpstr>
      <vt:lpstr>Wingdings</vt:lpstr>
      <vt:lpstr>Wingdings 3</vt:lpstr>
      <vt:lpstr>Zapfino</vt:lpstr>
      <vt:lpstr>Facet</vt:lpstr>
      <vt:lpstr>Course: English Skills</vt:lpstr>
      <vt:lpstr>   Introduction and Overview   </vt:lpstr>
      <vt:lpstr> Learning Outcomes </vt:lpstr>
      <vt:lpstr> Verbs </vt:lpstr>
      <vt:lpstr> Dynamic vs Stative Verbs</vt:lpstr>
      <vt:lpstr>     Dynamic vs Stative Verbs ….cont.</vt:lpstr>
      <vt:lpstr>Forms of verbs according to tense or time  of action </vt:lpstr>
      <vt:lpstr>  Regular and Irregular Verbs </vt:lpstr>
      <vt:lpstr>Irregular Verbs </vt:lpstr>
      <vt:lpstr>Examples of irregular verbs</vt:lpstr>
      <vt:lpstr>Irregular verbs …cont.</vt:lpstr>
      <vt:lpstr>Main Verbs and Auxiliary (or Helping) Verbs </vt:lpstr>
      <vt:lpstr>Main Verbs and Auxiliary (or Helping) Verbs …cont.</vt:lpstr>
      <vt:lpstr>Modal Verbs (Modal auxiliaries) </vt:lpstr>
      <vt:lpstr>Transitive and intransitive verbs </vt:lpstr>
      <vt:lpstr>Intransitive Verbs </vt:lpstr>
      <vt:lpstr>Adverbs </vt:lpstr>
      <vt:lpstr>Adverbs …..cont.</vt:lpstr>
      <vt:lpstr>Adverbs ….cont.</vt:lpstr>
      <vt:lpstr>Adverbs ….cont.</vt:lpstr>
      <vt:lpstr>Formation of adverbs </vt:lpstr>
      <vt:lpstr>Examples of adverbs</vt:lpstr>
      <vt:lpstr>Types of Adverbs </vt:lpstr>
      <vt:lpstr>Types of Adverbs</vt:lpstr>
      <vt:lpstr>Types of Adverbs …cont.</vt:lpstr>
      <vt:lpstr>Interjections </vt:lpstr>
      <vt:lpstr>Interjections …cont.</vt:lpstr>
      <vt:lpstr>Summary</vt:lpstr>
      <vt:lpstr>Personal Reflection </vt:lpstr>
      <vt:lpstr>Answers to the Personal Reflection Questions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English Skills</dc:title>
  <dc:creator>susan.w.mwangi@outlook.com</dc:creator>
  <cp:lastModifiedBy>susan.w.mwangi@outlook.com</cp:lastModifiedBy>
  <cp:revision>44</cp:revision>
  <dcterms:created xsi:type="dcterms:W3CDTF">2024-04-01T12:05:22Z</dcterms:created>
  <dcterms:modified xsi:type="dcterms:W3CDTF">2024-04-03T08:25:00Z</dcterms:modified>
</cp:coreProperties>
</file>