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82" r:id="rId22"/>
    <p:sldId id="276" r:id="rId23"/>
    <p:sldId id="277" r:id="rId24"/>
    <p:sldId id="278" r:id="rId25"/>
    <p:sldId id="279" r:id="rId26"/>
    <p:sldId id="283" r:id="rId27"/>
    <p:sldId id="280" r:id="rId28"/>
    <p:sldId id="281" r:id="rId29"/>
    <p:sldId id="285" r:id="rId30"/>
    <p:sldId id="28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580"/>
  </p:normalViewPr>
  <p:slideViewPr>
    <p:cSldViewPr snapToGrid="0">
      <p:cViewPr varScale="1">
        <p:scale>
          <a:sx n="121" d="100"/>
          <a:sy n="121" d="100"/>
        </p:scale>
        <p:origin x="2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429F2-A649-AB49-8DF7-78A4AEB2E67D}" type="datetimeFigureOut">
              <a:rPr lang="en-KE" smtClean="0"/>
              <a:t>03/04/2024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27BD-299F-864E-BD35-BDE13C4CA32D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70564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429F2-A649-AB49-8DF7-78A4AEB2E67D}" type="datetimeFigureOut">
              <a:rPr lang="en-KE" smtClean="0"/>
              <a:t>03/04/2024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27BD-299F-864E-BD35-BDE13C4CA32D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690098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429F2-A649-AB49-8DF7-78A4AEB2E67D}" type="datetimeFigureOut">
              <a:rPr lang="en-KE" smtClean="0"/>
              <a:t>03/04/2024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27BD-299F-864E-BD35-BDE13C4CA32D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88927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429F2-A649-AB49-8DF7-78A4AEB2E67D}" type="datetimeFigureOut">
              <a:rPr lang="en-KE" smtClean="0"/>
              <a:t>03/04/2024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27BD-299F-864E-BD35-BDE13C4CA32D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263872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429F2-A649-AB49-8DF7-78A4AEB2E67D}" type="datetimeFigureOut">
              <a:rPr lang="en-KE" smtClean="0"/>
              <a:t>03/04/2024</a:t>
            </a:fld>
            <a:endParaRPr lang="en-K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27BD-299F-864E-BD35-BDE13C4CA32D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4286765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429F2-A649-AB49-8DF7-78A4AEB2E67D}" type="datetimeFigureOut">
              <a:rPr lang="en-KE" smtClean="0"/>
              <a:t>03/04/2024</a:t>
            </a:fld>
            <a:endParaRPr lang="en-K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27BD-299F-864E-BD35-BDE13C4CA32D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904663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429F2-A649-AB49-8DF7-78A4AEB2E67D}" type="datetimeFigureOut">
              <a:rPr lang="en-KE" smtClean="0"/>
              <a:t>03/04/2024</a:t>
            </a:fld>
            <a:endParaRPr lang="en-K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27BD-299F-864E-BD35-BDE13C4CA32D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806653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429F2-A649-AB49-8DF7-78A4AEB2E67D}" type="datetimeFigureOut">
              <a:rPr lang="en-KE" smtClean="0"/>
              <a:t>03/04/2024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27BD-299F-864E-BD35-BDE13C4CA32D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857948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27BD-299F-864E-BD35-BDE13C4CA32D}" type="slidenum">
              <a:rPr lang="en-KE" smtClean="0"/>
              <a:t>‹#›</a:t>
            </a:fld>
            <a:endParaRPr lang="en-K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429F2-A649-AB49-8DF7-78A4AEB2E67D}" type="datetimeFigureOut">
              <a:rPr lang="en-KE" smtClean="0"/>
              <a:t>03/04/2024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151168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429F2-A649-AB49-8DF7-78A4AEB2E67D}" type="datetimeFigureOut">
              <a:rPr lang="en-KE" smtClean="0"/>
              <a:t>03/04/2024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27BD-299F-864E-BD35-BDE13C4CA32D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258044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429F2-A649-AB49-8DF7-78A4AEB2E67D}" type="datetimeFigureOut">
              <a:rPr lang="en-KE" smtClean="0"/>
              <a:t>03/04/2024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27BD-299F-864E-BD35-BDE13C4CA32D}" type="slidenum">
              <a:rPr lang="en-KE" smtClean="0"/>
              <a:t>‹#›</a:t>
            </a:fld>
            <a:endParaRPr lang="en-KE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298080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429F2-A649-AB49-8DF7-78A4AEB2E67D}" type="datetimeFigureOut">
              <a:rPr lang="en-KE" smtClean="0"/>
              <a:t>03/04/2024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27BD-299F-864E-BD35-BDE13C4CA32D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0680799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429F2-A649-AB49-8DF7-78A4AEB2E67D}" type="datetimeFigureOut">
              <a:rPr lang="en-KE" smtClean="0"/>
              <a:t>03/04/2024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27BD-299F-864E-BD35-BDE13C4CA32D}" type="slidenum">
              <a:rPr lang="en-KE" smtClean="0"/>
              <a:t>‹#›</a:t>
            </a:fld>
            <a:endParaRPr lang="en-KE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253226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429F2-A649-AB49-8DF7-78A4AEB2E67D}" type="datetimeFigureOut">
              <a:rPr lang="en-KE" smtClean="0"/>
              <a:t>03/04/2024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27BD-299F-864E-BD35-BDE13C4CA32D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9881899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429F2-A649-AB49-8DF7-78A4AEB2E67D}" type="datetimeFigureOut">
              <a:rPr lang="en-KE" smtClean="0"/>
              <a:t>03/04/2024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27BD-299F-864E-BD35-BDE13C4CA32D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2258080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429F2-A649-AB49-8DF7-78A4AEB2E67D}" type="datetimeFigureOut">
              <a:rPr lang="en-KE" smtClean="0"/>
              <a:t>03/04/2024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27BD-299F-864E-BD35-BDE13C4CA32D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712518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429F2-A649-AB49-8DF7-78A4AEB2E67D}" type="datetimeFigureOut">
              <a:rPr lang="en-KE" smtClean="0"/>
              <a:t>03/04/2024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D2127BD-299F-864E-BD35-BDE13C4CA32D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069585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  <p:sldLayoutId id="2147483758" r:id="rId13"/>
    <p:sldLayoutId id="2147483759" r:id="rId14"/>
    <p:sldLayoutId id="2147483760" r:id="rId15"/>
    <p:sldLayoutId id="214748376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DFE5D-7D14-A4DD-AB9A-574D58C1D5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894901"/>
            <a:ext cx="7766936" cy="1641513"/>
          </a:xfrm>
        </p:spPr>
        <p:txBody>
          <a:bodyPr/>
          <a:lstStyle/>
          <a:p>
            <a:r>
              <a:rPr lang="en-KE" sz="6000" b="1" dirty="0">
                <a:solidFill>
                  <a:schemeClr val="tx1"/>
                </a:solidFill>
              </a:rPr>
              <a:t>Course: English Skills</a:t>
            </a:r>
            <a:endParaRPr lang="en-KE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3E0DD0-08C2-432B-3C85-F9A80ECF50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3712685"/>
            <a:ext cx="7766936" cy="1435048"/>
          </a:xfrm>
        </p:spPr>
        <p:txBody>
          <a:bodyPr/>
          <a:lstStyle/>
          <a:p>
            <a:r>
              <a:rPr lang="en-KE" sz="2000" b="1" dirty="0">
                <a:solidFill>
                  <a:schemeClr val="tx1"/>
                </a:solidFill>
              </a:rPr>
              <a:t>Lecture 3: </a:t>
            </a:r>
            <a:r>
              <a:rPr lang="en-KE" sz="2000" dirty="0">
                <a:solidFill>
                  <a:schemeClr val="tx1"/>
                </a:solidFill>
              </a:rPr>
              <a:t>Parts of Speech II</a:t>
            </a:r>
          </a:p>
          <a:p>
            <a:r>
              <a:rPr lang="en-KE" sz="2000" b="1" dirty="0">
                <a:solidFill>
                  <a:schemeClr val="tx1"/>
                </a:solidFill>
              </a:rPr>
              <a:t>Lecturer: Dr. </a:t>
            </a:r>
            <a:r>
              <a:rPr lang="en-KE" sz="2000" dirty="0">
                <a:solidFill>
                  <a:schemeClr val="tx1"/>
                </a:solidFill>
              </a:rPr>
              <a:t>Susan Mwangi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49977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8B96B-B399-E56F-54D3-F8E0B14680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8699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4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Introduction and Overview</a:t>
            </a:r>
            <a:br>
              <a:rPr lang="en-KE" sz="4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5656F7-0B68-CA9A-F7C8-59B1E43FC5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22024"/>
            <a:ext cx="8596668" cy="4719339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 is the final part on the discussion on parts of speech in English grammar. 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Every part of speech plays a specific function in the construction of a sentence. 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 far we have discussed five parts of speech: nouns, pronouns, verbs, adverbs and interjections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today’s class, we shall discuss three more parts of speech, that is, </a:t>
            </a:r>
          </a:p>
          <a:p>
            <a:pPr marL="685800" lvl="1">
              <a:lnSpc>
                <a:spcPct val="150000"/>
              </a:lnSpc>
              <a:spcAft>
                <a:spcPts val="800"/>
              </a:spcAft>
            </a:pPr>
            <a:r>
              <a:rPr lang="en-US" sz="1800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Adjectives</a:t>
            </a:r>
          </a:p>
          <a:p>
            <a:pPr marL="685800" lvl="1">
              <a:lnSpc>
                <a:spcPct val="150000"/>
              </a:lnSpc>
              <a:spcAft>
                <a:spcPts val="800"/>
              </a:spcAft>
            </a:pPr>
            <a:r>
              <a:rPr lang="en-US" sz="18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1800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repositions</a:t>
            </a:r>
          </a:p>
          <a:p>
            <a:pPr marL="685800" lvl="1">
              <a:lnSpc>
                <a:spcPct val="150000"/>
              </a:lnSpc>
              <a:spcAft>
                <a:spcPts val="800"/>
              </a:spcAft>
            </a:pPr>
            <a:r>
              <a:rPr lang="en-US" sz="18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800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onjunctions</a:t>
            </a:r>
            <a:endParaRPr lang="en-KE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915224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2533D1-5079-90FE-E3E7-59C093FA7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246329" cy="97682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kern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  <a:br>
              <a:rPr lang="en-KE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AA1F35-783F-09B2-E235-A96FD817E8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63547"/>
            <a:ext cx="8596668" cy="4377815"/>
          </a:xfrm>
        </p:spPr>
        <p:txBody>
          <a:bodyPr/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By the end of this lesson, the learner should be able to:</a:t>
            </a:r>
            <a:endParaRPr lang="en-KE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Wingdings" pitchFamily="2" charset="2"/>
              <a:buChar char=""/>
            </a:pP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Demonstrate knowledge of parts of speech.</a:t>
            </a:r>
            <a:endParaRPr lang="en-KE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Wingdings" pitchFamily="2" charset="2"/>
              <a:buChar char=""/>
            </a:pP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Illustrate the use of adjectives, prepositions and conjunctions in English grammar.</a:t>
            </a:r>
            <a:endParaRPr lang="en-KE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381468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F08EA-B19D-9FD8-E0F3-F6AA71DF7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7682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Adjectives</a:t>
            </a:r>
            <a:r>
              <a:rPr lang="en-US" sz="3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en-KE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1568AD-494D-ECF0-03F6-B1BAA9B219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10159"/>
            <a:ext cx="8596668" cy="463120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 adjective is a word that describes or modifies (gives more information about) a noun or a pronoun. For example, 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tall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man, 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old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house,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red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car. The words “tall, old, red” are adjectives which give more information about the nouns “man, house, and car” in these examples.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More than one adjective can also be used for a single noun in a sentence.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The 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beautiful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girl entered into the room.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The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tall, beautiful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girl entered into the room.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The 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tall, thin, beautiful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girl entered into the room.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978362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55343-EC52-CEBF-00B7-5575AA3F2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65812"/>
          </a:xfrm>
        </p:spPr>
        <p:txBody>
          <a:bodyPr/>
          <a:lstStyle/>
          <a:p>
            <a:pPr algn="ctr"/>
            <a: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Adjectives</a:t>
            </a:r>
            <a:r>
              <a:rPr lang="en-US" sz="3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444EE3-6A54-EEB6-FB3C-30FD7C8604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52531"/>
            <a:ext cx="8596668" cy="4388832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5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 adjective gives information about the </a:t>
            </a:r>
            <a:r>
              <a:rPr lang="en-US" sz="50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lang="en-US" sz="5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size, characteristics, quality, quantity or personal traits </a:t>
            </a:r>
            <a:r>
              <a:rPr lang="en-US" sz="5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a noun or pronoun. </a:t>
            </a:r>
            <a:endParaRPr lang="en-KE" sz="5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5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  <a:endParaRPr lang="en-KE" sz="5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US" sz="5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White, red, black, green, purple, yellow, orange, brown, and black are adjectives because they mention the </a:t>
            </a:r>
            <a:r>
              <a:rPr lang="en-US" sz="5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lang="en-US" sz="5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a noun or a pronoun.</a:t>
            </a:r>
            <a:endParaRPr lang="en-KE" sz="5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US" sz="5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Beautiful, pretty, thin, slim, fat, tall, and short are adjectives because they describe the physical characteristics of a noun or pronoun.</a:t>
            </a:r>
            <a:endParaRPr lang="en-KE" sz="5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US" sz="5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Intelligent, brave, courageous, determined, exuberant and diligent are adjectives because they describe the personal traits of a noun or a pronoun.</a:t>
            </a:r>
            <a:endParaRPr lang="en-KE" sz="5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1800" b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249138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CB871-D47F-A93F-6EBB-C8EB71535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081076" cy="1086998"/>
          </a:xfrm>
        </p:spPr>
        <p:txBody>
          <a:bodyPr/>
          <a:lstStyle/>
          <a:p>
            <a:pPr algn="ctr"/>
            <a:r>
              <a:rPr lang="en-KE" b="1" dirty="0">
                <a:solidFill>
                  <a:schemeClr val="tx1"/>
                </a:solidFill>
              </a:rPr>
              <a:t>Adjectives ….cont.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FF67F7-1BB0-2FF2-FB30-7F38351910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65243"/>
            <a:ext cx="8596668" cy="457612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2100" b="1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 of adjectives in a sentence</a:t>
            </a:r>
            <a:endParaRPr lang="en-KE" sz="2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 adjective is used in main two main places depending upon the structure of sentence, that is:</a:t>
            </a:r>
            <a:endParaRPr lang="en-KE" sz="2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Before a noun </a:t>
            </a:r>
            <a:endParaRPr lang="en-KE" sz="2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After a stative verb such as: </a:t>
            </a:r>
            <a:r>
              <a:rPr lang="en-US" sz="21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seem, look, be</a:t>
            </a: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1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feel.</a:t>
            </a:r>
            <a:endParaRPr lang="en-KE" sz="2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21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 of Adjectives before Nouns</a:t>
            </a:r>
            <a:endParaRPr lang="en-KE" sz="2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He ate a </a:t>
            </a:r>
            <a:r>
              <a:rPr lang="en-US" sz="21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delicious </a:t>
            </a:r>
            <a:r>
              <a:rPr lang="en-US" sz="21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mango</a:t>
            </a: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She bought a </a:t>
            </a:r>
            <a:r>
              <a:rPr lang="en-US" sz="21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red </a:t>
            </a:r>
            <a:r>
              <a:rPr lang="en-US" sz="21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</a:t>
            </a: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</a:t>
            </a:r>
            <a:r>
              <a:rPr lang="en-US" sz="21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Severe</a:t>
            </a:r>
            <a:r>
              <a:rPr lang="en-US" sz="21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headache</a:t>
            </a: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and fever are symptoms of malaria.</a:t>
            </a:r>
            <a:b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He is facing a </a:t>
            </a:r>
            <a:r>
              <a:rPr lang="en-US" sz="21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difficult </a:t>
            </a:r>
            <a:r>
              <a:rPr lang="en-US" sz="21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problem.</a:t>
            </a:r>
            <a:endParaRPr lang="en-KE" sz="2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047259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662B0-2685-A009-FD7F-07CE7AD87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KE" b="1" dirty="0">
                <a:solidFill>
                  <a:schemeClr val="tx1"/>
                </a:solidFill>
              </a:rPr>
              <a:t>Adjectives …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BA7F52-4143-FEB8-7E41-F62EB64D4C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88125"/>
            <a:ext cx="9325982" cy="4748270"/>
          </a:xfrm>
        </p:spPr>
        <p:txBody>
          <a:bodyPr>
            <a:normAutofit fontScale="40000" lnSpcReduction="20000"/>
          </a:bodyPr>
          <a:lstStyle/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4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 of Adjectives after Stative Verbs</a:t>
            </a:r>
            <a:b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Adjectives may be used after stative verbs such as: </a:t>
            </a:r>
            <a:r>
              <a:rPr lang="en-US" sz="4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seem, look, sound, taste, appear, feel, be.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Adjectives are also used after verbs which function like stative verbs.</a:t>
            </a:r>
            <a:b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 example, Iron is</a:t>
            </a:r>
            <a:r>
              <a:rPr lang="en-US" sz="4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hot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“Hot” is an adjective in the above sentence which comes after “is” and “is” functions like a stative verb. </a:t>
            </a:r>
            <a:b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4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  <a:br>
              <a:rPr lang="en-US" sz="4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Your problem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4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seems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4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difficult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 book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4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was </a:t>
            </a:r>
            <a:r>
              <a:rPr lang="en-US" sz="4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good.</a:t>
            </a:r>
            <a:b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 pizza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4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tastes </a:t>
            </a:r>
            <a:r>
              <a:rPr lang="en-US" sz="4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delicious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story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4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sounds </a:t>
            </a:r>
            <a:r>
              <a:rPr lang="en-US" sz="4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interesting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4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 </a:t>
            </a:r>
            <a:r>
              <a:rPr lang="en-US" sz="4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funny.</a:t>
            </a:r>
            <a:b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man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4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became </a:t>
            </a:r>
            <a:r>
              <a:rPr lang="en-US" sz="4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angry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She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4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looks </a:t>
            </a:r>
            <a:r>
              <a:rPr lang="en-US" sz="4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attractive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KE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4000" b="1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Degrees of Adjectives and their Use</a:t>
            </a:r>
            <a:endParaRPr lang="en-KE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There are three degrees of adjectives.</a:t>
            </a:r>
            <a:endParaRPr lang="en-KE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341852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25909-3561-D86D-F696-C2137A562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52541"/>
            <a:ext cx="8596668" cy="760164"/>
          </a:xfrm>
        </p:spPr>
        <p:txBody>
          <a:bodyPr>
            <a:normAutofit fontScale="90000"/>
          </a:bodyPr>
          <a:lstStyle/>
          <a:p>
            <a:r>
              <a:rPr kumimoji="0" lang="en-US" altLang="en-KE" sz="4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Degrees of Adjectives and their Use</a:t>
            </a:r>
            <a:br>
              <a:rPr kumimoji="0" lang="en-US" altLang="en-KE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en-KE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C505CE1-F099-4D11-3184-2B5C8278E6D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4798945"/>
              </p:ext>
            </p:extLst>
          </p:nvPr>
        </p:nvGraphicFramePr>
        <p:xfrm>
          <a:off x="943357" y="1222872"/>
          <a:ext cx="8409963" cy="55092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50919">
                  <a:extLst>
                    <a:ext uri="{9D8B030D-6E8A-4147-A177-3AD203B41FA5}">
                      <a16:colId xmlns:a16="http://schemas.microsoft.com/office/drawing/2014/main" val="3943812139"/>
                    </a:ext>
                  </a:extLst>
                </a:gridCol>
                <a:gridCol w="2424545">
                  <a:extLst>
                    <a:ext uri="{9D8B030D-6E8A-4147-A177-3AD203B41FA5}">
                      <a16:colId xmlns:a16="http://schemas.microsoft.com/office/drawing/2014/main" val="542318012"/>
                    </a:ext>
                  </a:extLst>
                </a:gridCol>
                <a:gridCol w="3534499">
                  <a:extLst>
                    <a:ext uri="{9D8B030D-6E8A-4147-A177-3AD203B41FA5}">
                      <a16:colId xmlns:a16="http://schemas.microsoft.com/office/drawing/2014/main" val="3332369245"/>
                    </a:ext>
                  </a:extLst>
                </a:gridCol>
              </a:tblGrid>
              <a:tr h="36208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Positive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</a:rPr>
                        <a:t>Comparative</a:t>
                      </a:r>
                      <a:endParaRPr lang="en-KE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Superlative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76450806"/>
                  </a:ext>
                </a:extLst>
              </a:tr>
              <a:tr h="36208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Big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Bigger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Biggest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89773155"/>
                  </a:ext>
                </a:extLst>
              </a:tr>
              <a:tr h="36208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Great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Greater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Greatest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75026485"/>
                  </a:ext>
                </a:extLst>
              </a:tr>
              <a:tr h="36208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Short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</a:rPr>
                        <a:t>Shorter</a:t>
                      </a:r>
                      <a:endParaRPr lang="en-KE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Shortest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89018868"/>
                  </a:ext>
                </a:extLst>
              </a:tr>
              <a:tr h="36208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Old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Older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Oldest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33108201"/>
                  </a:ext>
                </a:extLst>
              </a:tr>
              <a:tr h="36208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Large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Larger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Largest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96095323"/>
                  </a:ext>
                </a:extLst>
              </a:tr>
              <a:tr h="36208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Happy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Happier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Happiest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41876900"/>
                  </a:ext>
                </a:extLst>
              </a:tr>
              <a:tr h="36208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Lucky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Luckier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Luckiest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00176441"/>
                  </a:ext>
                </a:extLst>
              </a:tr>
              <a:tr h="36208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Heavy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Heavier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Heaviest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75953884"/>
                  </a:ext>
                </a:extLst>
              </a:tr>
              <a:tr h="36208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Beautiful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More beautiful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Most beautiful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845749"/>
                  </a:ext>
                </a:extLst>
              </a:tr>
              <a:tr h="36208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Horrible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More horrible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Most horrible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58721362"/>
                  </a:ext>
                </a:extLst>
              </a:tr>
              <a:tr h="36208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Good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Better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Best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85560241"/>
                  </a:ext>
                </a:extLst>
              </a:tr>
              <a:tr h="36208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Bad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Worse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</a:rPr>
                        <a:t>Worst</a:t>
                      </a:r>
                      <a:endParaRPr lang="en-KE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47286968"/>
                  </a:ext>
                </a:extLst>
              </a:tr>
              <a:tr h="36208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Little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Less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Least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70606855"/>
                  </a:ext>
                </a:extLst>
              </a:tr>
              <a:tr h="36208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Many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More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</a:rPr>
                        <a:t>Most</a:t>
                      </a:r>
                      <a:endParaRPr lang="en-KE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690351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47767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BD31F5-F0D2-48B6-A199-1E02CFBAB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4377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Use of Comparative Adjectives</a:t>
            </a:r>
            <a:br>
              <a:rPr lang="en-KE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F2234F-48B5-F228-F93A-3F0DECF7F1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30497"/>
            <a:ext cx="8596668" cy="4410866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Comparative adjectives are used to express characteristics of one thing in comparison to another. It makes comparison between 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two things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(only two things not more than two).</a:t>
            </a:r>
            <a:endParaRPr lang="en-KE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  <a:endParaRPr lang="en-KE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 She is </a:t>
            </a:r>
            <a:r>
              <a:rPr lang="en-US" sz="24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taller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than Mary.</a:t>
            </a:r>
            <a:b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 A cup is </a:t>
            </a:r>
            <a:r>
              <a:rPr lang="en-US" sz="24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smaller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than a glass.</a:t>
            </a:r>
            <a:b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 He is </a:t>
            </a:r>
            <a:r>
              <a:rPr lang="en-US" sz="24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junior</a:t>
            </a:r>
            <a:r>
              <a:rPr lang="en-US" sz="24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 me.</a:t>
            </a:r>
            <a:b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 Chinese is </a:t>
            </a:r>
            <a:r>
              <a:rPr lang="en-US" sz="24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more difficult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than English.</a:t>
            </a:r>
            <a:b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 Paris is </a:t>
            </a:r>
            <a:r>
              <a:rPr lang="en-US" sz="24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more beautiful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than New York.</a:t>
            </a:r>
            <a:endParaRPr lang="en-KE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2855644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08B7A-18FC-E556-5E6B-873C6F420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42930"/>
          </a:xfrm>
        </p:spPr>
        <p:txBody>
          <a:bodyPr/>
          <a:lstStyle/>
          <a:p>
            <a:pPr algn="ctr"/>
            <a: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Use of Comparative Adjectives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DC5837-4E36-9EA7-CFC6-BE263F20B2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77108"/>
            <a:ext cx="8797172" cy="564063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b="1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 of Superlative Adjectives</a:t>
            </a:r>
            <a:endParaRPr lang="en-K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Superlative adjectives are used to express characteristics of one thing in comparison to others. It makes comparison among 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things that are more than two. </a:t>
            </a: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Superlative is the highest degree of comparison in adjectives. For example: </a:t>
            </a:r>
            <a:r>
              <a:rPr lang="en-US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John is the </a:t>
            </a:r>
            <a:r>
              <a:rPr lang="en-US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most intelligent</a:t>
            </a:r>
            <a:r>
              <a:rPr lang="en-US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student in his class.</a:t>
            </a: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It means that John is surpassing all other students in his class and no other student in his class is as intelligent as John.</a:t>
            </a:r>
            <a:endParaRPr lang="en-K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  <a:endParaRPr lang="en-KE" b="1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KE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Bill Gates is the </a:t>
            </a:r>
            <a:r>
              <a:rPr lang="en-US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richest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person in the world.</a:t>
            </a:r>
            <a:b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   Brunel is the </a:t>
            </a:r>
            <a:r>
              <a:rPr lang="en-US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most beautiful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hotel in England.</a:t>
            </a:r>
            <a:b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Mount Everest is the</a:t>
            </a:r>
            <a:r>
              <a:rPr lang="en-US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highest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mountain in the world. </a:t>
            </a:r>
            <a:b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She is the 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tallest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girl in class.</a:t>
            </a:r>
            <a:b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Our generation is the 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most modern.</a:t>
            </a:r>
            <a:b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410706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FB172-6128-96F5-BC19-28BCA2B4E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35306"/>
          </a:xfrm>
        </p:spPr>
        <p:txBody>
          <a:bodyPr>
            <a:normAutofit fontScale="90000"/>
          </a:bodyPr>
          <a:lstStyle/>
          <a:p>
            <a:r>
              <a:rPr kumimoji="0" lang="en-US" altLang="en-KE" sz="3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Prepositions</a:t>
            </a:r>
            <a:br>
              <a:rPr kumimoji="0" lang="en-US" altLang="en-KE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en-KE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57B287F-2E63-2A0A-3DB5-7CAEDF17753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7572994"/>
              </p:ext>
            </p:extLst>
          </p:nvPr>
        </p:nvGraphicFramePr>
        <p:xfrm>
          <a:off x="431134" y="3211684"/>
          <a:ext cx="10222176" cy="33653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90120">
                  <a:extLst>
                    <a:ext uri="{9D8B030D-6E8A-4147-A177-3AD203B41FA5}">
                      <a16:colId xmlns:a16="http://schemas.microsoft.com/office/drawing/2014/main" val="2761657605"/>
                    </a:ext>
                  </a:extLst>
                </a:gridCol>
                <a:gridCol w="1767060">
                  <a:extLst>
                    <a:ext uri="{9D8B030D-6E8A-4147-A177-3AD203B41FA5}">
                      <a16:colId xmlns:a16="http://schemas.microsoft.com/office/drawing/2014/main" val="860718232"/>
                    </a:ext>
                  </a:extLst>
                </a:gridCol>
                <a:gridCol w="4364996">
                  <a:extLst>
                    <a:ext uri="{9D8B030D-6E8A-4147-A177-3AD203B41FA5}">
                      <a16:colId xmlns:a16="http://schemas.microsoft.com/office/drawing/2014/main" val="3429853576"/>
                    </a:ext>
                  </a:extLst>
                </a:gridCol>
              </a:tblGrid>
              <a:tr h="37393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Subject + Verb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Preposition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Noun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1390382514"/>
                  </a:ext>
                </a:extLst>
              </a:tr>
              <a:tr h="37393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The cat was sleeping</a:t>
                      </a:r>
                      <a:endParaRPr lang="en-KE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on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the table.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4170524512"/>
                  </a:ext>
                </a:extLst>
              </a:tr>
              <a:tr h="37393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He lives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in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Nairobi.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3684517614"/>
                  </a:ext>
                </a:extLst>
              </a:tr>
              <a:tr h="37393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She looked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at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the stranger.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1730203499"/>
                  </a:ext>
                </a:extLst>
              </a:tr>
              <a:tr h="37393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He will come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in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January.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3346447252"/>
                  </a:ext>
                </a:extLst>
              </a:tr>
              <a:tr h="37393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The wedding ceremony will be held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on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20th December.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1070845876"/>
                  </a:ext>
                </a:extLst>
              </a:tr>
              <a:tr h="37393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I was waiting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for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you.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1111647860"/>
                  </a:ext>
                </a:extLst>
              </a:tr>
              <a:tr h="37393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Someone is knocking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at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the door.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1430857431"/>
                  </a:ext>
                </a:extLst>
              </a:tr>
              <a:tr h="37393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She came</a:t>
                      </a:r>
                      <a:endParaRPr lang="en-KE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by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bus.</a:t>
                      </a:r>
                      <a:endParaRPr lang="en-KE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3805183584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00E16712-F43A-88D0-A40A-45747CCDAC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48399"/>
            <a:ext cx="219932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K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US" altLang="en-KE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K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A846F89-25BD-DADA-1D36-DED06CE278B1}"/>
              </a:ext>
            </a:extLst>
          </p:cNvPr>
          <p:cNvSpPr txBox="1"/>
          <p:nvPr/>
        </p:nvSpPr>
        <p:spPr>
          <a:xfrm>
            <a:off x="550843" y="1762698"/>
            <a:ext cx="1130330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KE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preposition is a word that shows relationship between a noun or pronoun and the other words in sentence. A preposition is </a:t>
            </a:r>
            <a:r>
              <a:rPr kumimoji="0" lang="en-US" altLang="en-KE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always</a:t>
            </a:r>
            <a:r>
              <a:rPr kumimoji="0" lang="en-US" altLang="en-KE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used before a noun or pronoun.</a:t>
            </a:r>
            <a:endParaRPr kumimoji="0" lang="en-US" altLang="en-KE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KE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 example: </a:t>
            </a:r>
            <a:r>
              <a:rPr kumimoji="0" lang="en-US" altLang="en-KE" sz="18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in, on, at, to, with, under, above, into, by, of</a:t>
            </a:r>
            <a:r>
              <a:rPr kumimoji="0" lang="en-US" altLang="en-KE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US" altLang="en-KE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KE" sz="18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KE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  <a:endParaRPr kumimoji="0" lang="en-US" altLang="en-KE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789262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F0B4F-2E99-0E64-07BA-ACB30BDA6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9971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Types of Prepositions</a:t>
            </a:r>
            <a:br>
              <a:rPr lang="en-KE" sz="3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en-K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2B779F-37AB-DA05-5612-43786CBFEF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586429"/>
            <a:ext cx="8984459" cy="4661971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Prepositions show various relationships (for different nouns) in a sentence, hence they may be divided into following categories:</a:t>
            </a:r>
            <a:endParaRPr lang="en-KE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Prepositions of time</a:t>
            </a:r>
            <a:r>
              <a:rPr lang="en-US" sz="19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For example:</a:t>
            </a:r>
            <a:r>
              <a:rPr lang="en-US" sz="19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in, on, at</a:t>
            </a:r>
            <a:endParaRPr lang="en-KE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Prepositions of place. For example:</a:t>
            </a:r>
            <a:r>
              <a:rPr lang="en-US" sz="19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in, on, at</a:t>
            </a:r>
            <a:endParaRPr lang="en-KE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Prepositions of direction</a:t>
            </a:r>
            <a:r>
              <a:rPr lang="en-US" sz="19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For example:</a:t>
            </a:r>
            <a:r>
              <a:rPr lang="en-US" sz="19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to, towards, into, through</a:t>
            </a:r>
            <a:endParaRPr lang="en-KE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Prepositions of agent. For example:</a:t>
            </a:r>
            <a:r>
              <a:rPr lang="en-US" sz="19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by</a:t>
            </a:r>
            <a:endParaRPr lang="en-KE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Prepositions of device, instrument or machines. For example:</a:t>
            </a:r>
            <a:r>
              <a:rPr lang="en-US" sz="19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on, by, with</a:t>
            </a:r>
            <a:endParaRPr lang="en-KE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Prepositions used after verbs to make </a:t>
            </a:r>
            <a:r>
              <a:rPr lang="en-US" sz="19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prepositional verbs</a:t>
            </a:r>
            <a: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e.g. </a:t>
            </a:r>
            <a:r>
              <a:rPr lang="en-US" sz="19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look at, look after, laugh at</a:t>
            </a:r>
            <a:endParaRPr lang="en-KE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3319978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777B6-DD4A-50A8-7DD6-862A67E0C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Types of Prepositions</a:t>
            </a:r>
            <a:endParaRPr lang="en-KE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5265FAA-37CD-0B9C-0CBF-51B6AB136B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6574444"/>
              </p:ext>
            </p:extLst>
          </p:nvPr>
        </p:nvGraphicFramePr>
        <p:xfrm>
          <a:off x="1569279" y="1443210"/>
          <a:ext cx="9039964" cy="85608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12738">
                  <a:extLst>
                    <a:ext uri="{9D8B030D-6E8A-4147-A177-3AD203B41FA5}">
                      <a16:colId xmlns:a16="http://schemas.microsoft.com/office/drawing/2014/main" val="1434414204"/>
                    </a:ext>
                  </a:extLst>
                </a:gridCol>
                <a:gridCol w="7127226">
                  <a:extLst>
                    <a:ext uri="{9D8B030D-6E8A-4147-A177-3AD203B41FA5}">
                      <a16:colId xmlns:a16="http://schemas.microsoft.com/office/drawing/2014/main" val="1681794383"/>
                    </a:ext>
                  </a:extLst>
                </a:gridCol>
              </a:tblGrid>
              <a:tr h="25258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Preposition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Time Nature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309740101"/>
                  </a:ext>
                </a:extLst>
              </a:tr>
              <a:tr h="187627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In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</a:rPr>
                        <a:t>1. Month or Year. </a:t>
                      </a:r>
                      <a:br>
                        <a:rPr lang="en-US" sz="1800" dirty="0">
                          <a:effectLst/>
                        </a:rPr>
                      </a:br>
                      <a:r>
                        <a:rPr lang="en-US" sz="1800" dirty="0">
                          <a:effectLst/>
                        </a:rPr>
                        <a:t>e.g. in January, in 2015</a:t>
                      </a:r>
                      <a:endParaRPr lang="en-KE" sz="1800" dirty="0"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</a:rPr>
                        <a:t>2. Particular time of day or month or year</a:t>
                      </a:r>
                      <a:br>
                        <a:rPr lang="en-US" sz="1800" dirty="0">
                          <a:effectLst/>
                        </a:rPr>
                      </a:br>
                      <a:r>
                        <a:rPr lang="en-US" sz="1800" dirty="0">
                          <a:effectLst/>
                        </a:rPr>
                        <a:t>e.g. in the morning, in the evening, in the first week of January, in summer, in winter</a:t>
                      </a:r>
                      <a:endParaRPr lang="en-KE" sz="1800" dirty="0"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</a:rPr>
                        <a:t>3. Century or specific time in past</a:t>
                      </a:r>
                      <a:br>
                        <a:rPr lang="en-US" sz="1800" dirty="0">
                          <a:effectLst/>
                        </a:rPr>
                      </a:br>
                      <a:r>
                        <a:rPr lang="en-US" sz="1800" dirty="0">
                          <a:effectLst/>
                        </a:rPr>
                        <a:t>e.g. in the 21st century, in the stone age, in the past, in the future, in the present</a:t>
                      </a:r>
                      <a:endParaRPr lang="en-KE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030326701"/>
                  </a:ext>
                </a:extLst>
              </a:tr>
              <a:tr h="187627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On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1. Day </a:t>
                      </a:r>
                      <a:br>
                        <a:rPr lang="en-US" sz="1800">
                          <a:effectLst/>
                        </a:rPr>
                      </a:br>
                      <a:r>
                        <a:rPr lang="en-US" sz="1800">
                          <a:effectLst/>
                        </a:rPr>
                        <a:t>e.g. on Monday</a:t>
                      </a:r>
                      <a:endParaRPr lang="en-KE" sz="1800"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2. Date</a:t>
                      </a:r>
                      <a:br>
                        <a:rPr lang="en-US" sz="1800">
                          <a:effectLst/>
                        </a:rPr>
                      </a:br>
                      <a:r>
                        <a:rPr lang="en-US" sz="1800">
                          <a:effectLst/>
                        </a:rPr>
                        <a:t>e.g. on 5th of March, on 5</a:t>
                      </a:r>
                      <a:r>
                        <a:rPr lang="en-US" sz="1800" baseline="30000">
                          <a:effectLst/>
                        </a:rPr>
                        <a:t>th</a:t>
                      </a:r>
                      <a:r>
                        <a:rPr lang="en-US" sz="1800">
                          <a:effectLst/>
                        </a:rPr>
                        <a:t> March 2015</a:t>
                      </a:r>
                      <a:endParaRPr lang="en-KE" sz="1800"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3. Particular day</a:t>
                      </a:r>
                      <a:br>
                        <a:rPr lang="en-US" sz="1800">
                          <a:effectLst/>
                        </a:rPr>
                      </a:br>
                      <a:r>
                        <a:rPr lang="en-US" sz="1800">
                          <a:effectLst/>
                        </a:rPr>
                        <a:t>e.g. on Independence Day, on my birthday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420995127"/>
                  </a:ext>
                </a:extLst>
              </a:tr>
              <a:tr h="120584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At</a:t>
                      </a:r>
                      <a:endParaRPr lang="en-KE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</a:rPr>
                        <a:t>1. Time </a:t>
                      </a:r>
                      <a:br>
                        <a:rPr lang="en-US" sz="1800" dirty="0">
                          <a:effectLst/>
                        </a:rPr>
                      </a:br>
                      <a:r>
                        <a:rPr lang="en-US" sz="1800" dirty="0">
                          <a:effectLst/>
                        </a:rPr>
                        <a:t>e.g. at 5 o’clock, at 7:30 p.m.</a:t>
                      </a:r>
                      <a:endParaRPr lang="en-KE" sz="1800" dirty="0"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</a:rPr>
                        <a:t>2. Short and precise time </a:t>
                      </a:r>
                      <a:br>
                        <a:rPr lang="en-US" sz="1800" dirty="0">
                          <a:effectLst/>
                        </a:rPr>
                      </a:br>
                      <a:r>
                        <a:rPr lang="en-US" sz="1800" dirty="0">
                          <a:effectLst/>
                        </a:rPr>
                        <a:t>e.g. at noon, at sunset, at lunch time, at bed time, at the moment, at the same time</a:t>
                      </a:r>
                      <a:endParaRPr lang="en-KE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280140860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67C364EC-3990-15EC-818D-BCE843D816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KE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Prepositions of Time (</a:t>
            </a:r>
            <a:r>
              <a:rPr kumimoji="0" lang="en-US" altLang="en-KE" sz="1200" b="1" i="1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in, on, at</a:t>
            </a:r>
            <a:r>
              <a:rPr kumimoji="0" lang="en-US" altLang="en-KE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kumimoji="0" lang="en-US" altLang="en-KE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US" altLang="en-K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24806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E22F3-8A6A-72B1-CC5D-AF87AFE9B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77677"/>
          </a:xfrm>
        </p:spPr>
        <p:txBody>
          <a:bodyPr/>
          <a:lstStyle/>
          <a:p>
            <a:pPr algn="ctr"/>
            <a: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Types of Prepositions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D06BE8-284E-F4B5-781E-EE06728D05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64394"/>
            <a:ext cx="8596668" cy="4684005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He was born </a:t>
            </a: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1945.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 She will go to New York </a:t>
            </a: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25th of March.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The concert will begin</a:t>
            </a:r>
            <a:r>
              <a:rPr lang="en-US" sz="18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7 o’clock.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He gets up early </a:t>
            </a: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the morning.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     She received a lot gifts </a:t>
            </a: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her birthday. 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Where were you </a:t>
            </a: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the lunchtime?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1800" b="1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Prepositions of Place (</a:t>
            </a:r>
            <a:r>
              <a:rPr lang="en-US" sz="1800" b="1" i="1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in, on, at</a:t>
            </a:r>
            <a:r>
              <a:rPr lang="en-US" sz="1800" b="1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Prepositions 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“in, 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are usually used for different places.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“In” is usually used for places which have some boundary (boundary may physical or virtual).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“On” is used for surfaces.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“At” is used for specific places.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5118620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C6F13-CC57-46B0-0A5E-393057109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Types of Prepositions</a:t>
            </a:r>
            <a:endParaRPr lang="en-KE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631EB1F-0655-3956-65D0-3B40A0FE5E9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1459811"/>
              </p:ext>
            </p:extLst>
          </p:nvPr>
        </p:nvGraphicFramePr>
        <p:xfrm>
          <a:off x="1349837" y="1792002"/>
          <a:ext cx="8400092" cy="64264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77349">
                  <a:extLst>
                    <a:ext uri="{9D8B030D-6E8A-4147-A177-3AD203B41FA5}">
                      <a16:colId xmlns:a16="http://schemas.microsoft.com/office/drawing/2014/main" val="4136127219"/>
                    </a:ext>
                  </a:extLst>
                </a:gridCol>
                <a:gridCol w="6622743">
                  <a:extLst>
                    <a:ext uri="{9D8B030D-6E8A-4147-A177-3AD203B41FA5}">
                      <a16:colId xmlns:a16="http://schemas.microsoft.com/office/drawing/2014/main" val="3089202389"/>
                    </a:ext>
                  </a:extLst>
                </a:gridCol>
              </a:tblGrid>
              <a:tr h="25738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Preposition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Nature of Place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50258994"/>
                  </a:ext>
                </a:extLst>
              </a:tr>
              <a:tr h="169898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In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Place having some boundary (physical or virtual boundary) </a:t>
                      </a:r>
                      <a:br>
                        <a:rPr lang="en-US" sz="1600" dirty="0">
                          <a:effectLst/>
                        </a:rPr>
                      </a:br>
                      <a:r>
                        <a:rPr lang="en-US" sz="1600" dirty="0">
                          <a:effectLst/>
                        </a:rPr>
                        <a:t>In the hall</a:t>
                      </a:r>
                      <a:br>
                        <a:rPr lang="en-US" sz="1600" dirty="0">
                          <a:effectLst/>
                        </a:rPr>
                      </a:br>
                      <a:r>
                        <a:rPr lang="en-US" sz="1600" dirty="0">
                          <a:effectLst/>
                        </a:rPr>
                        <a:t>In a box</a:t>
                      </a:r>
                      <a:br>
                        <a:rPr lang="en-US" sz="1600" dirty="0">
                          <a:effectLst/>
                        </a:rPr>
                      </a:br>
                      <a:r>
                        <a:rPr lang="en-US" sz="1600" dirty="0">
                          <a:effectLst/>
                        </a:rPr>
                        <a:t>In the library</a:t>
                      </a:r>
                      <a:br>
                        <a:rPr lang="en-US" sz="1600" dirty="0">
                          <a:effectLst/>
                        </a:rPr>
                      </a:br>
                      <a:r>
                        <a:rPr lang="en-US" sz="1600" dirty="0">
                          <a:effectLst/>
                        </a:rPr>
                        <a:t>In the garden</a:t>
                      </a:r>
                      <a:br>
                        <a:rPr lang="en-US" sz="1600" dirty="0">
                          <a:effectLst/>
                        </a:rPr>
                      </a:br>
                      <a:r>
                        <a:rPr lang="en-US" sz="1600" dirty="0">
                          <a:effectLst/>
                        </a:rPr>
                        <a:t>In Kenya</a:t>
                      </a:r>
                      <a:endParaRPr lang="en-KE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436887617"/>
                  </a:ext>
                </a:extLst>
              </a:tr>
              <a:tr h="169898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On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Surface of something</a:t>
                      </a:r>
                      <a:br>
                        <a:rPr lang="en-US" sz="1600">
                          <a:effectLst/>
                        </a:rPr>
                      </a:br>
                      <a:r>
                        <a:rPr lang="en-US" sz="1600">
                          <a:effectLst/>
                        </a:rPr>
                        <a:t>On a table</a:t>
                      </a:r>
                      <a:br>
                        <a:rPr lang="en-US" sz="1600">
                          <a:effectLst/>
                        </a:rPr>
                      </a:br>
                      <a:r>
                        <a:rPr lang="en-US" sz="1600">
                          <a:effectLst/>
                        </a:rPr>
                        <a:t>On the blackboard </a:t>
                      </a:r>
                      <a:br>
                        <a:rPr lang="en-US" sz="1600">
                          <a:effectLst/>
                        </a:rPr>
                      </a:br>
                      <a:r>
                        <a:rPr lang="en-US" sz="1600">
                          <a:effectLst/>
                        </a:rPr>
                        <a:t>On a page</a:t>
                      </a:r>
                      <a:br>
                        <a:rPr lang="en-US" sz="1600">
                          <a:effectLst/>
                        </a:rPr>
                      </a:br>
                      <a:r>
                        <a:rPr lang="en-US" sz="1600">
                          <a:effectLst/>
                        </a:rPr>
                        <a:t>On the wall</a:t>
                      </a:r>
                      <a:br>
                        <a:rPr lang="en-US" sz="1600">
                          <a:effectLst/>
                        </a:rPr>
                      </a:br>
                      <a:r>
                        <a:rPr lang="en-US" sz="1600">
                          <a:effectLst/>
                        </a:rPr>
                        <a:t>On the roof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54917545"/>
                  </a:ext>
                </a:extLst>
              </a:tr>
              <a:tr h="141064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</a:rPr>
                        <a:t>At</a:t>
                      </a:r>
                      <a:endParaRPr lang="en-K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</a:rPr>
                        <a:t>Specific Place</a:t>
                      </a:r>
                      <a:br>
                        <a:rPr lang="en-US" sz="1600" dirty="0">
                          <a:effectLst/>
                        </a:rPr>
                      </a:br>
                      <a:r>
                        <a:rPr lang="en-US" sz="1600" dirty="0">
                          <a:effectLst/>
                        </a:rPr>
                        <a:t>At the entrance</a:t>
                      </a:r>
                      <a:br>
                        <a:rPr lang="en-US" sz="1600" dirty="0">
                          <a:effectLst/>
                        </a:rPr>
                      </a:br>
                      <a:r>
                        <a:rPr lang="en-US" sz="1600" dirty="0">
                          <a:effectLst/>
                        </a:rPr>
                        <a:t>At the back of the house</a:t>
                      </a:r>
                      <a:br>
                        <a:rPr lang="en-US" sz="1600" dirty="0">
                          <a:effectLst/>
                        </a:rPr>
                      </a:br>
                      <a:r>
                        <a:rPr lang="en-US" sz="1600" dirty="0">
                          <a:effectLst/>
                        </a:rPr>
                        <a:t>At the bus stop</a:t>
                      </a:r>
                      <a:br>
                        <a:rPr lang="en-US" sz="1600" dirty="0">
                          <a:effectLst/>
                        </a:rPr>
                      </a:br>
                      <a:r>
                        <a:rPr lang="en-US" sz="1600" dirty="0">
                          <a:effectLst/>
                        </a:rPr>
                        <a:t>At the edge of the roof</a:t>
                      </a:r>
                      <a:endParaRPr lang="en-KE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2215636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39284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3FDF37-3125-FF98-0FDF-4C0376B28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68077"/>
            <a:ext cx="8596668" cy="1320800"/>
          </a:xfrm>
        </p:spPr>
        <p:txBody>
          <a:bodyPr/>
          <a:lstStyle/>
          <a:p>
            <a:pPr algn="ctr"/>
            <a: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Types of Prepositions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9D58DA-742B-E282-C6D6-4DBA769228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035586"/>
            <a:ext cx="9722590" cy="5554337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6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  <a:b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She lives </a:t>
            </a:r>
            <a:r>
              <a:rPr lang="en-US" sz="64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Eldoret.</a:t>
            </a:r>
            <a:b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Students study </a:t>
            </a:r>
            <a:r>
              <a:rPr lang="en-US" sz="64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 library.</a:t>
            </a:r>
            <a:b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 The teacher wrote a sentence </a:t>
            </a:r>
            <a:r>
              <a:rPr lang="en-US" sz="64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the blackboard.</a:t>
            </a:r>
            <a:b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Her parents were waiting for her </a:t>
            </a:r>
            <a:r>
              <a:rPr lang="en-US" sz="64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the entrance of the school.</a:t>
            </a:r>
            <a:b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There was a huge gathering </a:t>
            </a:r>
            <a:r>
              <a:rPr lang="en-US" sz="64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the bus stop.</a:t>
            </a:r>
            <a:b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His house is </a:t>
            </a:r>
            <a:r>
              <a:rPr lang="en-US" sz="64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the end of the street.</a:t>
            </a:r>
            <a:endParaRPr lang="en-KE" sz="6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KE" sz="6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6400" b="1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Prepositions of Direction (</a:t>
            </a:r>
            <a:r>
              <a:rPr lang="en-US" sz="6400" b="1" i="1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to, toward, through, into</a:t>
            </a:r>
            <a:r>
              <a:rPr lang="en-US" sz="6400" b="1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KE" sz="6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Prepositions like “</a:t>
            </a:r>
            <a:r>
              <a:rPr lang="en-US" sz="64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to, towards, through, into”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are used to describe direction. </a:t>
            </a:r>
            <a:endParaRPr lang="en-KE" sz="6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6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  <a:b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She went </a:t>
            </a:r>
            <a:r>
              <a:rPr lang="en-US" sz="64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the library.</a:t>
            </a:r>
            <a:b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He jumped </a:t>
            </a:r>
            <a:r>
              <a:rPr lang="en-US" sz="64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into 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river.</a:t>
            </a:r>
            <a:b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He ran away when he felt that someone was coming </a:t>
            </a:r>
            <a:r>
              <a:rPr lang="en-US" sz="64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toward</a:t>
            </a:r>
            <a:r>
              <a:rPr lang="en-US" sz="6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him.</a:t>
            </a:r>
            <a:endParaRPr lang="en-KE" sz="6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6400" b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KE" sz="6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6400" b="1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Prepositions of Agent (</a:t>
            </a:r>
            <a:r>
              <a:rPr lang="en-US" sz="6400" b="1" i="1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by, with</a:t>
            </a:r>
            <a:r>
              <a:rPr lang="en-US" sz="6400" b="1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 </a:t>
            </a:r>
            <a:endParaRPr lang="en-KE" sz="6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Prepositions of agent are used when something is the cause of another in the sentence. Examples of such prepositions are </a:t>
            </a:r>
            <a:r>
              <a:rPr lang="en-US" sz="64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by, with.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KE" sz="6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9134371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329DFA-EFD3-61D4-BAEB-1DCF60E40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Types of Prepositions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2C2352-B074-7C7D-A45F-8879084A93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52531"/>
            <a:ext cx="8596668" cy="4595870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21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  <a:b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This book was written</a:t>
            </a:r>
            <a:r>
              <a:rPr lang="en-US" sz="21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1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Shakespeare. </a:t>
            </a:r>
            <a:b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The room was decorated </a:t>
            </a:r>
            <a:r>
              <a:rPr lang="en-US" sz="21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her.</a:t>
            </a:r>
            <a:b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The tub is filled </a:t>
            </a:r>
            <a:r>
              <a:rPr lang="en-US" sz="21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n-US" sz="21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water.</a:t>
            </a:r>
            <a:endParaRPr lang="en-US" sz="2100" b="1" kern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2100" b="1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Prepositions for Device, Instrument or Machine</a:t>
            </a:r>
            <a:endParaRPr lang="en-KE" sz="2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Different prepositions are used by different devices, instruments or machines. For example: </a:t>
            </a:r>
            <a:r>
              <a:rPr lang="en-US" sz="21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by, with, on.</a:t>
            </a: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KE" sz="2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21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  <a:b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She comes </a:t>
            </a:r>
            <a:r>
              <a:rPr lang="en-US" sz="21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en-US" sz="21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bus daily.</a:t>
            </a:r>
            <a:b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He opened the lock </a:t>
            </a:r>
            <a:r>
              <a:rPr lang="en-US" sz="21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 key.</a:t>
            </a:r>
            <a:endParaRPr lang="en-KE" sz="2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5589026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5665B1-8E3D-5F5F-4A55-A920E435F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Conjunctions</a:t>
            </a:r>
            <a:b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KE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3F858F-F8CD-731B-D868-A2F082B805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76260"/>
            <a:ext cx="8596668" cy="4772139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conjunction is a word that connects or joins words, phrases, clauses or sentences. For example:</a:t>
            </a:r>
            <a:r>
              <a:rPr lang="en-US" sz="19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and, but, or, nor, for, yet, so, although, because, since, unless, when, while, where</a:t>
            </a:r>
            <a: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are conjunctions.</a:t>
            </a:r>
            <a:endParaRPr lang="en-KE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19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  <a:endParaRPr lang="en-KE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She tried </a:t>
            </a:r>
            <a:r>
              <a:rPr lang="en-US" sz="19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but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did not succeed.</a:t>
            </a:r>
            <a:b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He does not go to school </a:t>
            </a:r>
            <a:r>
              <a:rPr lang="en-US" sz="19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because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he is ill.</a:t>
            </a:r>
            <a:b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John </a:t>
            </a:r>
            <a:r>
              <a:rPr lang="en-US" sz="19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Mary went to the cinema.</a:t>
            </a:r>
          </a:p>
          <a:p>
            <a:pPr marL="0" indent="0">
              <a:buNone/>
            </a:pPr>
            <a: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 thought for a moment </a:t>
            </a:r>
            <a:r>
              <a:rPr lang="en-US" sz="19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then kicked the ball.</a:t>
            </a:r>
            <a:b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I waited for him </a:t>
            </a:r>
            <a:r>
              <a:rPr lang="en-US" sz="19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</a:t>
            </a:r>
            <a: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he didn’t come.</a:t>
            </a:r>
            <a:b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You will be ill </a:t>
            </a:r>
            <a:r>
              <a:rPr lang="en-US" sz="19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unless</a:t>
            </a:r>
            <a: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you quit smoking.</a:t>
            </a:r>
            <a:b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We didn’t go to the market </a:t>
            </a:r>
            <a:r>
              <a:rPr lang="en-US" sz="19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because</a:t>
            </a:r>
            <a:r>
              <a:rPr lang="en-US" sz="19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it was raining outside.</a:t>
            </a:r>
            <a:endParaRPr lang="en-KE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b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0422035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170950-C2CE-98C7-F259-2AFEBED11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Conjunctions …cont.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1D5937-B0D6-2F00-6FE0-7D4AFF3235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1"/>
            <a:ext cx="8596668" cy="4110962"/>
          </a:xfrm>
        </p:spPr>
        <p:txBody>
          <a:bodyPr/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Single word Conjunctions: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Conjunctions having one word </a:t>
            </a:r>
            <a:b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 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 example: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and, but, yet, because etc.</a:t>
            </a:r>
            <a:endParaRPr lang="en-US" i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Compound Conjunctions: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Conjunctions having two or more words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phrases which are used as conjunctions are called 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compound conjunctions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 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 example: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as long as, as far as, as well as, in order that, even if, so that, provided that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8833122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CFF9E-391E-0C1E-28FE-9248081A4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Types of Conjunctions …cont.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3AA6EF-C1A3-3C58-B218-EE86CFF007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30496"/>
            <a:ext cx="9050560" cy="4538949"/>
          </a:xfrm>
        </p:spPr>
        <p:txBody>
          <a:bodyPr>
            <a:normAutofit lnSpcReduction="10000"/>
          </a:bodyPr>
          <a:lstStyle/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There are three main types of conjunctions: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US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Coordinating Conjunctions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US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Subordinating Conjunctions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US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Correlative Conjunctions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  <a:buFont typeface="+mj-lt"/>
              <a:buAutoNum type="romanLcParenBoth"/>
            </a:pP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Coordinating Conjunctions</a:t>
            </a:r>
            <a:endParaRPr lang="en-K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Coordinating conjunctions (also called coordinators) join words and phrases (which are similar in importance and grammatical structure) or independent clauses.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Coordinating conjunctions are generally short words such as</a:t>
            </a:r>
            <a:r>
              <a:rPr lang="en-US" sz="16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and, but, or, nor, for, so, yet.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Coordinating conjunctions join two equal parts of a sentence: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US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Word + word 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US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Phrase + phrase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US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Clause + clause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US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Independent clause + independent clause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7678591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D619E-BD2F-CE68-2564-3BCEA0323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Types of Conjunctions …cont.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375E1F-93AF-166E-72F9-477C2BAC0B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0"/>
            <a:ext cx="9458184" cy="4317999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Word + word: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She likes </a:t>
            </a:r>
            <a:r>
              <a:rPr lang="en-US" sz="18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tea </a:t>
            </a:r>
            <a:r>
              <a:rPr lang="en-US" sz="1800" b="1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coffee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Phrase + phrase: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 may be </a:t>
            </a:r>
            <a:r>
              <a:rPr lang="en-US" sz="18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the room </a:t>
            </a:r>
            <a:r>
              <a:rPr lang="en-US" sz="1800" b="1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 </a:t>
            </a:r>
            <a:r>
              <a:rPr lang="en-US" sz="18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 the roof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Clause + clause: </a:t>
            </a:r>
            <a:r>
              <a:rPr lang="en-US" sz="18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you eat </a:t>
            </a:r>
            <a:r>
              <a:rPr lang="en-US" sz="1800" b="1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 </a:t>
            </a:r>
            <a:r>
              <a:rPr lang="en-US" sz="18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you drink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affect your health. 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Independent clause + independent clause: 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cat jumped over the mouse 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     mouse ran away.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the following examples, coordinating conjunctions join two words of same importance: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She likes 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pizza </a:t>
            </a:r>
            <a:r>
              <a:rPr lang="en-US" sz="18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cake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              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I bought 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table </a:t>
            </a:r>
            <a:r>
              <a:rPr lang="en-US" sz="18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 chair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         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He may come by 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bus </a:t>
            </a:r>
            <a:r>
              <a:rPr lang="en-US" sz="18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car.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 </a:t>
            </a:r>
            <a:endParaRPr lang="en-K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680087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B981B-C999-9691-CFB5-57AAE921E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Types of Conjunctions …cont.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78039D-90D3-AF5E-967F-C83A578C2D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498294"/>
            <a:ext cx="8731071" cy="4847421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the following examples, conjunctions join two independent clauses. 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 independent clause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is a clause which can stand alone as a sentence and have a complete thought.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  <a:buNone/>
            </a:pP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    I called him </a:t>
            </a:r>
            <a:r>
              <a:rPr lang="en-US" sz="18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he didn’t pick up the phone.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I advised him to quit smoking, </a:t>
            </a:r>
            <a:r>
              <a:rPr lang="en-US" sz="18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 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 didn’t act upon my advice.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He became ill, 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he thought he should go to a doctor.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She shouted for help, </a:t>
            </a:r>
            <a:r>
              <a:rPr lang="en-US" sz="18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nobody helped her.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He wants to become a doctor, </a:t>
            </a:r>
            <a:r>
              <a:rPr lang="en-US" sz="18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he is studying Biology.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Coordinating conjunctions always come between the words or clauses that they join. A comma is used with the conjunction if the clauses are long or not well balanced. 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both clauses have the same subject, the subject of the second clause may not be written again. 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She worked hard </a:t>
            </a:r>
            <a:r>
              <a:rPr lang="en-US" sz="18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succeeded.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He became ill </a:t>
            </a:r>
            <a:r>
              <a:rPr lang="en-US" sz="18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didn’t go to a doctor.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6797489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073B8B-1B6D-33F6-C7D2-C948B68E5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Types of Conjunctions …cont.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14A767-B3D9-DB6F-00C1-F99EEF24E8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520327"/>
            <a:ext cx="8940391" cy="4891489"/>
          </a:xfrm>
        </p:spPr>
        <p:txBody>
          <a:bodyPr>
            <a:normAutofit/>
          </a:bodyPr>
          <a:lstStyle/>
          <a:p>
            <a:pPr marL="742950" lvl="1" indent="-285750">
              <a:lnSpc>
                <a:spcPct val="150000"/>
              </a:lnSpc>
              <a:spcAft>
                <a:spcPts val="800"/>
              </a:spcAft>
              <a:buFont typeface="+mj-lt"/>
              <a:buAutoNum type="romanLcParenBoth"/>
            </a:pPr>
            <a:r>
              <a:rPr lang="en-US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Subordinating Conjunctions</a:t>
            </a:r>
            <a:endParaRPr lang="en-KE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Subordinating conjunctions (also called subordinators) join subordinate clauses (dependent clauses) to main clauses. For example:</a:t>
            </a:r>
            <a:r>
              <a:rPr lang="en-US" sz="16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although, because, if, before, how, once, since, till, until, when, where, whether, while, after, no matter how, provided that, as soon as, even if.</a:t>
            </a:r>
            <a:endParaRPr lang="en-KE" sz="1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MAIN CLAUSE + SUBORDINATE CLAUSE</a:t>
            </a:r>
            <a:b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SUBORDINATE CLAUSE + MAIN CLAUSE</a:t>
            </a:r>
            <a:endParaRPr lang="en-KE" sz="1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1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subordinate clause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is a combination of words (subject and verb) which cannot stand alone as a complete sentence. A subordinate clause is also called a dependent clause because it is dependent on the main clause for meaning. A subordinate clause usually starts with a relative pronoun such as </a:t>
            </a:r>
            <a:r>
              <a:rPr lang="en-US" sz="16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which, who, that, whom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 A subordinate clause gives more information in relation to the main clause to complete the thought.</a:t>
            </a:r>
            <a:endParaRPr lang="en-KE" sz="1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7936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A7A8B-B976-83C6-88CC-315D05F3F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20896"/>
          </a:xfrm>
        </p:spPr>
        <p:txBody>
          <a:bodyPr/>
          <a:lstStyle/>
          <a:p>
            <a:pPr algn="ctr"/>
            <a: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Types of Conjunctions …cont.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A0C66B-C786-AD16-E79C-7696B73B26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553379"/>
            <a:ext cx="8907341" cy="4695022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subordinating conjunction joins a subordinate clause to a main clause. Subordinating conjunctions always come before the subordinate clause, whether the subordinate clause is before the main clause or after the main clause.  </a:t>
            </a:r>
            <a:endParaRPr lang="en-US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Examples (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subordinate clause is in italics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):</a:t>
            </a:r>
          </a:p>
          <a:p>
            <a:pPr marL="0" indent="0">
              <a:buNone/>
            </a:pPr>
            <a:b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He does not go to school 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because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he is ill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I will call you 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after 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reach my home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I bought some cookies 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while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I was coming from my office.</a:t>
            </a:r>
            <a:b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They played football 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although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it was raining.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Although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it was raining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they went shopping.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far as 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know,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this exam is very difficult.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I have gone to many concerts 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since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I came to Nairobi. </a:t>
            </a:r>
            <a:b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You can get high grades in the exam 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provided that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you work hard for it.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7502389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2FBEA-2B33-5578-4898-7E8BC9807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Types of Conjunctions …cont.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CE4ED1-D69D-573A-3086-76E2D41D9E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88125"/>
            <a:ext cx="9689538" cy="4860275"/>
          </a:xfrm>
        </p:spPr>
        <p:txBody>
          <a:bodyPr>
            <a:normAutofit fontScale="25000" lnSpcReduction="20000"/>
          </a:bodyPr>
          <a:lstStyle/>
          <a:p>
            <a:pPr marL="742950" lvl="1" indent="-285750">
              <a:lnSpc>
                <a:spcPct val="150000"/>
              </a:lnSpc>
              <a:spcAft>
                <a:spcPts val="800"/>
              </a:spcAft>
              <a:buFont typeface="+mj-lt"/>
              <a:buAutoNum type="romanLcParenBoth"/>
            </a:pPr>
            <a:r>
              <a:rPr lang="en-US" sz="6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Correlative Conjunctions</a:t>
            </a:r>
            <a:endParaRPr lang="en-KE" sz="6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These are paired conjunctions which join words, phrases or clauses which have a reciprocal or complementary relationship.</a:t>
            </a:r>
            <a:endParaRPr lang="en-KE" sz="6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most commonly used correlative conjunctions are as follows:</a:t>
            </a:r>
            <a:endParaRPr lang="en-KE" sz="6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Either … or</a:t>
            </a:r>
            <a:b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Neither … nor</a:t>
            </a:r>
            <a:b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Whether … or </a:t>
            </a:r>
            <a:b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Both … and</a:t>
            </a:r>
            <a:b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Not only … but also </a:t>
            </a:r>
            <a:endParaRPr lang="en-KE" sz="6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6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  <a:endParaRPr lang="en-KE" sz="6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200"/>
              </a:spcAft>
            </a:pPr>
            <a:r>
              <a:rPr lang="en-US" sz="6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Neither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John </a:t>
            </a:r>
            <a:r>
              <a:rPr lang="en-US" sz="6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nor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Mary passed the exam.</a:t>
            </a:r>
            <a:b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Give me </a:t>
            </a:r>
            <a:r>
              <a:rPr lang="en-US" sz="6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either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 cup </a:t>
            </a:r>
            <a:r>
              <a:rPr lang="en-US" sz="6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 glass.</a:t>
            </a:r>
            <a:b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Both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red </a:t>
            </a:r>
            <a:r>
              <a:rPr lang="en-US" sz="6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yellow are attractive </a:t>
            </a:r>
            <a:r>
              <a:rPr lang="en-US" sz="6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colours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I like </a:t>
            </a:r>
            <a:r>
              <a:rPr lang="en-US" sz="6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neither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tea </a:t>
            </a:r>
            <a:r>
              <a:rPr lang="en-US" sz="6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nor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coffee.</a:t>
            </a:r>
            <a:b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He will be </a:t>
            </a:r>
            <a:r>
              <a:rPr lang="en-US" sz="6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either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in the room </a:t>
            </a:r>
            <a:r>
              <a:rPr lang="en-US" sz="6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in the hall.</a:t>
            </a:r>
            <a:b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John can speak </a:t>
            </a:r>
            <a:r>
              <a:rPr lang="en-US" sz="6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 only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English </a:t>
            </a:r>
            <a:r>
              <a:rPr lang="en-US" sz="6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 also</a:t>
            </a:r>
            <a:r>
              <a:rPr lang="en-US" sz="6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French.</a:t>
            </a:r>
            <a:endParaRPr lang="en-KE" sz="6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endParaRPr lang="en-KE" sz="6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322809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F6F038-EDC1-D540-56EE-3CC56F7D0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KE" dirty="0">
                <a:solidFill>
                  <a:schemeClr val="tx1"/>
                </a:solidFill>
              </a:rPr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30316A-AAD0-7D9A-C70B-972D4671B2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77957"/>
            <a:ext cx="8596668" cy="4763405"/>
          </a:xfrm>
        </p:spPr>
        <p:txBody>
          <a:bodyPr>
            <a:normAutofit/>
          </a:bodyPr>
          <a:lstStyle/>
          <a:p>
            <a:r>
              <a:rPr lang="en-K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have now come to the end of the topic on parts of speech in English grammar. We have learnt that there are 8 parts of speaach in English grammar.</a:t>
            </a:r>
          </a:p>
          <a:p>
            <a:pPr marL="0" indent="0">
              <a:buNone/>
            </a:pPr>
            <a:endParaRPr lang="en-KE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en-K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are as follows:</a:t>
            </a:r>
          </a:p>
          <a:p>
            <a:pPr marL="685800" lvl="1" fontAlgn="t">
              <a:spcBef>
                <a:spcPts val="0"/>
              </a:spcBef>
            </a:pPr>
            <a:r>
              <a:rPr lang="en-US" sz="1800" i="0" u="none" strike="noStrike" kern="1200" spc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Nouns</a:t>
            </a:r>
            <a:endParaRPr lang="en-KE" sz="1800" i="0" u="none" strike="noStrike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lvl="1" fontAlgn="t">
              <a:spcBef>
                <a:spcPts val="0"/>
              </a:spcBef>
            </a:pPr>
            <a:r>
              <a:rPr lang="en-US" sz="1800" i="0" u="none" strike="noStrike" kern="1200" spc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Pronouns</a:t>
            </a:r>
            <a:endParaRPr lang="en-KE" sz="1800" i="0" u="none" strike="noStrike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lvl="1" fontAlgn="t">
              <a:spcBef>
                <a:spcPts val="0"/>
              </a:spcBef>
            </a:pPr>
            <a:r>
              <a:rPr lang="en-US" sz="1800" i="0" u="none" strike="noStrike" kern="1200" spc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Verbs</a:t>
            </a:r>
            <a:endParaRPr lang="en-KE" sz="1800" i="0" u="none" strike="noStrike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lvl="1" fontAlgn="t">
              <a:spcBef>
                <a:spcPts val="0"/>
              </a:spcBef>
            </a:pPr>
            <a:r>
              <a:rPr lang="en-US" sz="1800" i="0" u="none" strike="noStrike" kern="1200" spc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Adverbs</a:t>
            </a:r>
            <a:endParaRPr lang="en-KE" sz="1800" i="0" u="none" strike="noStrike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lvl="1" fontAlgn="t">
              <a:spcBef>
                <a:spcPts val="0"/>
              </a:spcBef>
            </a:pPr>
            <a:r>
              <a:rPr lang="en-US" sz="1800" i="0" u="none" strike="noStrike" kern="1200" spc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Adjectives</a:t>
            </a:r>
            <a:endParaRPr lang="en-KE" sz="1800" i="0" u="none" strike="noStrike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lvl="1" fontAlgn="t">
              <a:spcBef>
                <a:spcPts val="0"/>
              </a:spcBef>
            </a:pPr>
            <a:r>
              <a:rPr lang="en-US" sz="1800" i="0" u="none" strike="noStrike" kern="1200" spc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Prepositions</a:t>
            </a:r>
            <a:endParaRPr lang="en-KE" sz="1800" i="0" u="none" strike="noStrike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lvl="1" fontAlgn="t">
              <a:spcBef>
                <a:spcPts val="0"/>
              </a:spcBef>
            </a:pPr>
            <a:r>
              <a:rPr lang="en-US" sz="1800" i="0" u="none" strike="noStrike" kern="1200" spc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Conjunctions</a:t>
            </a:r>
            <a:endParaRPr lang="en-KE" sz="1800" i="0" u="none" strike="noStrike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lvl="1" fontAlgn="t">
              <a:spcBef>
                <a:spcPts val="0"/>
              </a:spcBef>
            </a:pPr>
            <a:r>
              <a:rPr lang="en-US" sz="1800" i="0" u="none" strike="noStrike" kern="1200" spc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Interjections</a:t>
            </a:r>
            <a:endParaRPr lang="en-KE" sz="1800" i="0" u="none" strike="noStrike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K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 parts of speech play different roles in the construction of sentences.</a:t>
            </a:r>
          </a:p>
        </p:txBody>
      </p:sp>
    </p:spTree>
    <p:extLst>
      <p:ext uri="{BB962C8B-B14F-4D97-AF65-F5344CB8AC3E}">
        <p14:creationId xmlns:p14="http://schemas.microsoft.com/office/powerpoint/2010/main" val="2571913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CF1AB2-32ED-CE74-0C6F-B079BAECA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Personal Reflection</a:t>
            </a:r>
            <a:br>
              <a:rPr lang="en-KE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DF6393-EE64-3D5B-EE4E-294C19850F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77957"/>
            <a:ext cx="8596668" cy="476340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Distinguish between the following types of conjunctions: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lphaLcParenR"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Coordinating Conjunctions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lphaLcParenR"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Subordinating Conjunctions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lphaLcParenR"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Correlative Conjunctions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Discuss the various relationships (for different nouns) that prepositions express in a sentence.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Discuss the different positions of an adjective in a sentence.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3590937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C679A-0770-86C5-8E2C-CFBA9EEE5B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21745"/>
          </a:xfrm>
        </p:spPr>
        <p:txBody>
          <a:bodyPr>
            <a:normAutofit fontScale="90000"/>
          </a:bodyPr>
          <a:lstStyle/>
          <a:p>
            <a:r>
              <a:rPr lang="en-US" sz="31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Answers to the Personal Reflection Questions</a:t>
            </a:r>
            <a:br>
              <a:rPr lang="en-KE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E6711B-275F-25A4-22ED-B53C26C777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333041"/>
            <a:ext cx="9170859" cy="4815511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Distinguish between the following types of conjunctions:</a:t>
            </a:r>
            <a:endParaRPr lang="en-KE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  <a:buFont typeface="+mj-lt"/>
              <a:buAutoNum type="alphaLcParenR"/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Coordinating Conjunctions 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Coordinating conjunctions (also called coordinators) join words and phrases (which are similar in importance and grammatical structure) or independent clauses.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lphaLcParenR"/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Subordinating Conjunctions 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Subordinating conjunctions (also called subordinators) join subordinate clauses (dependent clauses) to main clauses. 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  <a:buFont typeface="+mj-lt"/>
              <a:buAutoNum type="alphaLcParenR"/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Correlative Conjunctions 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These are paired conjunctions which join words, phrases or clauses which have a reciprocal or complementary relationship.</a:t>
            </a: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03286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4E5E4-B129-DF90-4F5C-306652BDE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Answers to the Personal Reflection Questions 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7DA09B-CD5A-A27D-8FC0-A1CE9DD822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807779"/>
            <a:ext cx="8596668" cy="4540469"/>
          </a:xfrm>
        </p:spPr>
        <p:txBody>
          <a:bodyPr/>
          <a:lstStyle/>
          <a:p>
            <a:pPr marL="0" indent="0">
              <a:lnSpc>
                <a:spcPct val="150000"/>
              </a:lnSpc>
              <a:spcBef>
                <a:spcPts val="400"/>
              </a:spcBef>
              <a:spcAft>
                <a:spcPts val="200"/>
              </a:spcAft>
              <a:buNone/>
            </a:pP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Discuss the role of a preposition in a sentence.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400"/>
              </a:spcBef>
              <a:spcAft>
                <a:spcPts val="200"/>
              </a:spcAft>
              <a:buClrTx/>
              <a:buSzTx/>
              <a:buFontTx/>
              <a:buNone/>
              <a:tabLst/>
            </a:pPr>
            <a:r>
              <a:rPr kumimoji="0" lang="en-US" altLang="en-KE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preposition is a word that shows relationship between a noun or pronoun and the other words in sentence. A preposition is </a:t>
            </a:r>
            <a:r>
              <a:rPr kumimoji="0" lang="en-US" altLang="en-KE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always</a:t>
            </a:r>
            <a:r>
              <a:rPr kumimoji="0" lang="en-US" altLang="en-KE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used before a noun or pronoun.</a:t>
            </a:r>
            <a:endParaRPr kumimoji="0" lang="en-US" altLang="en-KE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400"/>
              </a:spcBef>
              <a:spcAft>
                <a:spcPts val="200"/>
              </a:spcAft>
              <a:buClrTx/>
              <a:buSzTx/>
              <a:buFontTx/>
              <a:buNone/>
              <a:tabLst/>
            </a:pPr>
            <a:r>
              <a:rPr kumimoji="0" lang="en-US" altLang="en-KE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 example: </a:t>
            </a:r>
            <a:r>
              <a:rPr kumimoji="0" lang="en-US" altLang="en-KE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in, on, at, to, with, under, above, into, by, of</a:t>
            </a:r>
            <a:r>
              <a:rPr kumimoji="0" lang="en-US" altLang="en-KE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KE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400"/>
              </a:spcBef>
              <a:spcAft>
                <a:spcPts val="200"/>
              </a:spcAft>
              <a:buNone/>
            </a:pPr>
            <a:endParaRPr lang="en-US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400"/>
              </a:spcBef>
              <a:spcAft>
                <a:spcPts val="200"/>
              </a:spcAft>
              <a:buNone/>
            </a:pPr>
            <a:r>
              <a:rPr lang="en-US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Discuss the different positions of an adjective in a sentence.</a:t>
            </a:r>
          </a:p>
          <a:p>
            <a:pPr marL="0" indent="0">
              <a:lnSpc>
                <a:spcPct val="150000"/>
              </a:lnSpc>
              <a:spcBef>
                <a:spcPts val="400"/>
              </a:spcBef>
              <a:spcAft>
                <a:spcPts val="200"/>
              </a:spcAft>
              <a:buNone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a) 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Before a noun  </a:t>
            </a:r>
          </a:p>
          <a:p>
            <a:pPr marL="0" indent="0">
              <a:lnSpc>
                <a:spcPct val="150000"/>
              </a:lnSpc>
              <a:spcBef>
                <a:spcPts val="400"/>
              </a:spcBef>
              <a:spcAft>
                <a:spcPts val="200"/>
              </a:spcAft>
              <a:buNone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For example: 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 ate a </a:t>
            </a:r>
            <a:r>
              <a:rPr lang="en-US" b="1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delicious </a:t>
            </a:r>
            <a:r>
              <a:rPr lang="en-US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mango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400"/>
              </a:spcBef>
              <a:spcAft>
                <a:spcPts val="200"/>
              </a:spcAft>
              <a:buNone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b)  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After a stative verb such as: </a:t>
            </a:r>
            <a:r>
              <a:rPr lang="en-US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seem, look, be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feel. </a:t>
            </a:r>
            <a:r>
              <a:rPr lang="en-US" i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i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g.</a:t>
            </a:r>
            <a:r>
              <a:rPr lang="en-US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50000"/>
              </a:lnSpc>
              <a:spcBef>
                <a:spcPts val="400"/>
              </a:spcBef>
              <a:spcAft>
                <a:spcPts val="200"/>
              </a:spcAft>
              <a:buNone/>
            </a:pPr>
            <a:r>
              <a:rPr lang="en-US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 example: 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Iron is</a:t>
            </a:r>
            <a:r>
              <a:rPr lang="en-US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hot</a:t>
            </a:r>
            <a:r>
              <a:rPr lang="en-US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KE" dirty="0">
                <a:solidFill>
                  <a:schemeClr val="tx1"/>
                </a:solidFill>
                <a:effectLst/>
              </a:rPr>
              <a:t> </a:t>
            </a:r>
            <a:endParaRPr lang="en-KE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400"/>
              </a:spcBef>
              <a:spcAft>
                <a:spcPts val="200"/>
              </a:spcAft>
              <a:buNone/>
            </a:pP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endParaRPr lang="en-K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2560505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5CEB2-E53C-29E7-72F9-8EE72E7FD1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8B56E-0CC0-44A7-9A60-B109425F3B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KE" b="1" dirty="0">
              <a:latin typeface="Zapfino" panose="03030300040707070C03" pitchFamily="66" charset="77"/>
            </a:endParaRPr>
          </a:p>
          <a:p>
            <a:pPr marL="0" indent="0" algn="ctr">
              <a:buNone/>
            </a:pPr>
            <a:r>
              <a:rPr lang="en-KE" sz="5400" b="1" dirty="0">
                <a:solidFill>
                  <a:srgbClr val="0070C0"/>
                </a:solidFill>
                <a:latin typeface="Zapfino" panose="03030300040707070C03" pitchFamily="66" charset="77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0250367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{23D81E1D-1296-6748-94FC-6BB075AE82C0}tf10001060_mac</Template>
  <TotalTime>155</TotalTime>
  <Words>3114</Words>
  <Application>Microsoft Macintosh PowerPoint</Application>
  <PresentationFormat>Widescreen</PresentationFormat>
  <Paragraphs>269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9" baseType="lpstr">
      <vt:lpstr>Arial</vt:lpstr>
      <vt:lpstr>Calibri</vt:lpstr>
      <vt:lpstr>Symbol</vt:lpstr>
      <vt:lpstr>Times New Roman</vt:lpstr>
      <vt:lpstr>Trebuchet MS</vt:lpstr>
      <vt:lpstr>Wingdings</vt:lpstr>
      <vt:lpstr>Wingdings 3</vt:lpstr>
      <vt:lpstr>Zapfino</vt:lpstr>
      <vt:lpstr>Facet</vt:lpstr>
      <vt:lpstr>Course: English Skills</vt:lpstr>
      <vt:lpstr>Introduction and Overview </vt:lpstr>
      <vt:lpstr>Learning Outcomes </vt:lpstr>
      <vt:lpstr>Adjectives  </vt:lpstr>
      <vt:lpstr>Adjectives </vt:lpstr>
      <vt:lpstr>Adjectives ….cont.</vt:lpstr>
      <vt:lpstr>Adjectives … cont.</vt:lpstr>
      <vt:lpstr>3 Degrees of Adjectives and their Use </vt:lpstr>
      <vt:lpstr>Use of Comparative Adjectives </vt:lpstr>
      <vt:lpstr>Use of Comparative Adjectives</vt:lpstr>
      <vt:lpstr>Prepositions </vt:lpstr>
      <vt:lpstr>Types of Prepositions </vt:lpstr>
      <vt:lpstr>Types of Prepositions</vt:lpstr>
      <vt:lpstr>Types of Prepositions</vt:lpstr>
      <vt:lpstr>Types of Prepositions</vt:lpstr>
      <vt:lpstr>Types of Prepositions</vt:lpstr>
      <vt:lpstr>Types of Prepositions</vt:lpstr>
      <vt:lpstr>Conjunctions    </vt:lpstr>
      <vt:lpstr>Conjunctions …cont.</vt:lpstr>
      <vt:lpstr>Types of Conjunctions …cont.</vt:lpstr>
      <vt:lpstr>Types of Conjunctions …cont.</vt:lpstr>
      <vt:lpstr>Types of Conjunctions …cont.</vt:lpstr>
      <vt:lpstr>Types of Conjunctions …cont.</vt:lpstr>
      <vt:lpstr>Types of Conjunctions …cont.</vt:lpstr>
      <vt:lpstr>Types of Conjunctions …cont.</vt:lpstr>
      <vt:lpstr>Summary</vt:lpstr>
      <vt:lpstr>Personal Reflection </vt:lpstr>
      <vt:lpstr>Answers to the Personal Reflection Questions </vt:lpstr>
      <vt:lpstr>Answers to the Personal Reflection Questions …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Course: English Skills</dc:title>
  <dc:creator>susan.w.mwangi@outlook.com</dc:creator>
  <cp:lastModifiedBy>susan.w.mwangi@outlook.com</cp:lastModifiedBy>
  <cp:revision>20</cp:revision>
  <dcterms:created xsi:type="dcterms:W3CDTF">2024-04-03T08:21:51Z</dcterms:created>
  <dcterms:modified xsi:type="dcterms:W3CDTF">2024-04-03T10:57:02Z</dcterms:modified>
</cp:coreProperties>
</file>