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901" r:id="rId1"/>
  </p:sldMasterIdLst>
  <p:sldIdLst>
    <p:sldId id="256" r:id="rId2"/>
    <p:sldId id="282"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9" r:id="rId20"/>
    <p:sldId id="273" r:id="rId21"/>
    <p:sldId id="274" r:id="rId22"/>
    <p:sldId id="275" r:id="rId23"/>
    <p:sldId id="280" r:id="rId24"/>
    <p:sldId id="276" r:id="rId25"/>
    <p:sldId id="281" r:id="rId26"/>
    <p:sldId id="277" r:id="rId27"/>
    <p:sldId id="278" r:id="rId28"/>
    <p:sldId id="283" r:id="rId29"/>
    <p:sldId id="284" r:id="rId30"/>
    <p:sldId id="285" r:id="rId3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449"/>
    <p:restoredTop sz="95903"/>
  </p:normalViewPr>
  <p:slideViewPr>
    <p:cSldViewPr snapToGrid="0">
      <p:cViewPr varScale="1">
        <p:scale>
          <a:sx n="125" d="100"/>
          <a:sy n="125" d="100"/>
        </p:scale>
        <p:origin x="168" y="2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lumMod val="75000"/>
                  </a:schemeClr>
                </a:solidFill>
              </a:defRPr>
            </a:lvl1pPr>
          </a:lstStyle>
          <a:p>
            <a:r>
              <a:rPr lang="en-GB"/>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71973441-FFF4-6E4F-A536-0EFCBE29AE5A}" type="datetimeFigureOut">
              <a:rPr lang="en-KE" smtClean="0"/>
              <a:t>24/04/2024</a:t>
            </a:fld>
            <a:endParaRPr lang="en-KE"/>
          </a:p>
        </p:txBody>
      </p:sp>
      <p:sp>
        <p:nvSpPr>
          <p:cNvPr id="5" name="Footer Placeholder 4"/>
          <p:cNvSpPr>
            <a:spLocks noGrp="1"/>
          </p:cNvSpPr>
          <p:nvPr>
            <p:ph type="ftr" sz="quarter" idx="11"/>
          </p:nvPr>
        </p:nvSpPr>
        <p:spPr/>
        <p:txBody>
          <a:bodyPr/>
          <a:lstStyle/>
          <a:p>
            <a:endParaRPr lang="en-KE"/>
          </a:p>
        </p:txBody>
      </p:sp>
      <p:sp>
        <p:nvSpPr>
          <p:cNvPr id="6" name="Slide Number Placeholder 5"/>
          <p:cNvSpPr>
            <a:spLocks noGrp="1"/>
          </p:cNvSpPr>
          <p:nvPr>
            <p:ph type="sldNum" sz="quarter" idx="12"/>
          </p:nvPr>
        </p:nvSpPr>
        <p:spPr/>
        <p:txBody>
          <a:bodyPr/>
          <a:lstStyle/>
          <a:p>
            <a:fld id="{933B1F83-9473-0B4C-B51F-04E2E0721061}" type="slidenum">
              <a:rPr lang="en-KE" smtClean="0"/>
              <a:t>‹#›</a:t>
            </a:fld>
            <a:endParaRPr lang="en-KE"/>
          </a:p>
        </p:txBody>
      </p:sp>
    </p:spTree>
    <p:extLst>
      <p:ext uri="{BB962C8B-B14F-4D97-AF65-F5344CB8AC3E}">
        <p14:creationId xmlns:p14="http://schemas.microsoft.com/office/powerpoint/2010/main" val="21819194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71973441-FFF4-6E4F-A536-0EFCBE29AE5A}" type="datetimeFigureOut">
              <a:rPr lang="en-KE" smtClean="0"/>
              <a:t>24/04/2024</a:t>
            </a:fld>
            <a:endParaRPr lang="en-KE"/>
          </a:p>
        </p:txBody>
      </p:sp>
      <p:sp>
        <p:nvSpPr>
          <p:cNvPr id="5" name="Footer Placeholder 4"/>
          <p:cNvSpPr>
            <a:spLocks noGrp="1"/>
          </p:cNvSpPr>
          <p:nvPr>
            <p:ph type="ftr" sz="quarter" idx="11"/>
          </p:nvPr>
        </p:nvSpPr>
        <p:spPr/>
        <p:txBody>
          <a:bodyPr/>
          <a:lstStyle/>
          <a:p>
            <a:endParaRPr lang="en-KE"/>
          </a:p>
        </p:txBody>
      </p:sp>
      <p:sp>
        <p:nvSpPr>
          <p:cNvPr id="6" name="Slide Number Placeholder 5"/>
          <p:cNvSpPr>
            <a:spLocks noGrp="1"/>
          </p:cNvSpPr>
          <p:nvPr>
            <p:ph type="sldNum" sz="quarter" idx="12"/>
          </p:nvPr>
        </p:nvSpPr>
        <p:spPr/>
        <p:txBody>
          <a:bodyPr/>
          <a:lstStyle/>
          <a:p>
            <a:fld id="{933B1F83-9473-0B4C-B51F-04E2E0721061}" type="slidenum">
              <a:rPr lang="en-KE" smtClean="0"/>
              <a:t>‹#›</a:t>
            </a:fld>
            <a:endParaRPr lang="en-KE"/>
          </a:p>
        </p:txBody>
      </p:sp>
    </p:spTree>
    <p:extLst>
      <p:ext uri="{BB962C8B-B14F-4D97-AF65-F5344CB8AC3E}">
        <p14:creationId xmlns:p14="http://schemas.microsoft.com/office/powerpoint/2010/main" val="14346719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71973441-FFF4-6E4F-A536-0EFCBE29AE5A}" type="datetimeFigureOut">
              <a:rPr lang="en-KE" smtClean="0"/>
              <a:t>24/04/2024</a:t>
            </a:fld>
            <a:endParaRPr lang="en-KE"/>
          </a:p>
        </p:txBody>
      </p:sp>
      <p:sp>
        <p:nvSpPr>
          <p:cNvPr id="5" name="Footer Placeholder 4"/>
          <p:cNvSpPr>
            <a:spLocks noGrp="1"/>
          </p:cNvSpPr>
          <p:nvPr>
            <p:ph type="ftr" sz="quarter" idx="11"/>
          </p:nvPr>
        </p:nvSpPr>
        <p:spPr/>
        <p:txBody>
          <a:bodyPr/>
          <a:lstStyle/>
          <a:p>
            <a:endParaRPr lang="en-KE"/>
          </a:p>
        </p:txBody>
      </p:sp>
      <p:sp>
        <p:nvSpPr>
          <p:cNvPr id="6" name="Slide Number Placeholder 5"/>
          <p:cNvSpPr>
            <a:spLocks noGrp="1"/>
          </p:cNvSpPr>
          <p:nvPr>
            <p:ph type="sldNum" sz="quarter" idx="12"/>
          </p:nvPr>
        </p:nvSpPr>
        <p:spPr/>
        <p:txBody>
          <a:bodyPr/>
          <a:lstStyle/>
          <a:p>
            <a:fld id="{933B1F83-9473-0B4C-B51F-04E2E0721061}" type="slidenum">
              <a:rPr lang="en-KE" smtClean="0"/>
              <a:t>‹#›</a:t>
            </a:fld>
            <a:endParaRPr lang="en-KE"/>
          </a:p>
        </p:txBody>
      </p:sp>
    </p:spTree>
    <p:extLst>
      <p:ext uri="{BB962C8B-B14F-4D97-AF65-F5344CB8AC3E}">
        <p14:creationId xmlns:p14="http://schemas.microsoft.com/office/powerpoint/2010/main" val="7450838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71973441-FFF4-6E4F-A536-0EFCBE29AE5A}" type="datetimeFigureOut">
              <a:rPr lang="en-KE" smtClean="0"/>
              <a:t>24/04/2024</a:t>
            </a:fld>
            <a:endParaRPr lang="en-KE"/>
          </a:p>
        </p:txBody>
      </p:sp>
      <p:sp>
        <p:nvSpPr>
          <p:cNvPr id="6" name="Footer Placeholder 5"/>
          <p:cNvSpPr>
            <a:spLocks noGrp="1"/>
          </p:cNvSpPr>
          <p:nvPr>
            <p:ph type="ftr" sz="quarter" idx="11"/>
          </p:nvPr>
        </p:nvSpPr>
        <p:spPr/>
        <p:txBody>
          <a:bodyPr/>
          <a:lstStyle/>
          <a:p>
            <a:endParaRPr lang="en-KE"/>
          </a:p>
        </p:txBody>
      </p:sp>
      <p:sp>
        <p:nvSpPr>
          <p:cNvPr id="7" name="Slide Number Placeholder 6"/>
          <p:cNvSpPr>
            <a:spLocks noGrp="1"/>
          </p:cNvSpPr>
          <p:nvPr>
            <p:ph type="sldNum" sz="quarter" idx="12"/>
          </p:nvPr>
        </p:nvSpPr>
        <p:spPr/>
        <p:txBody>
          <a:bodyPr/>
          <a:lstStyle/>
          <a:p>
            <a:fld id="{933B1F83-9473-0B4C-B51F-04E2E0721061}" type="slidenum">
              <a:rPr lang="en-KE" smtClean="0"/>
              <a:t>‹#›</a:t>
            </a:fld>
            <a:endParaRPr lang="en-KE"/>
          </a:p>
        </p:txBody>
      </p:sp>
    </p:spTree>
    <p:extLst>
      <p:ext uri="{BB962C8B-B14F-4D97-AF65-F5344CB8AC3E}">
        <p14:creationId xmlns:p14="http://schemas.microsoft.com/office/powerpoint/2010/main" val="37946543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71973441-FFF4-6E4F-A536-0EFCBE29AE5A}" type="datetimeFigureOut">
              <a:rPr lang="en-KE" smtClean="0"/>
              <a:t>24/04/2024</a:t>
            </a:fld>
            <a:endParaRPr lang="en-KE"/>
          </a:p>
        </p:txBody>
      </p:sp>
      <p:sp>
        <p:nvSpPr>
          <p:cNvPr id="8" name="Footer Placeholder 7"/>
          <p:cNvSpPr>
            <a:spLocks noGrp="1"/>
          </p:cNvSpPr>
          <p:nvPr>
            <p:ph type="ftr" sz="quarter" idx="11"/>
          </p:nvPr>
        </p:nvSpPr>
        <p:spPr/>
        <p:txBody>
          <a:bodyPr/>
          <a:lstStyle/>
          <a:p>
            <a:endParaRPr lang="en-KE"/>
          </a:p>
        </p:txBody>
      </p:sp>
      <p:sp>
        <p:nvSpPr>
          <p:cNvPr id="9" name="Slide Number Placeholder 8"/>
          <p:cNvSpPr>
            <a:spLocks noGrp="1"/>
          </p:cNvSpPr>
          <p:nvPr>
            <p:ph type="sldNum" sz="quarter" idx="12"/>
          </p:nvPr>
        </p:nvSpPr>
        <p:spPr/>
        <p:txBody>
          <a:bodyPr/>
          <a:lstStyle/>
          <a:p>
            <a:fld id="{933B1F83-9473-0B4C-B51F-04E2E0721061}" type="slidenum">
              <a:rPr lang="en-KE" smtClean="0"/>
              <a:t>‹#›</a:t>
            </a:fld>
            <a:endParaRPr lang="en-KE"/>
          </a:p>
        </p:txBody>
      </p:sp>
    </p:spTree>
    <p:extLst>
      <p:ext uri="{BB962C8B-B14F-4D97-AF65-F5344CB8AC3E}">
        <p14:creationId xmlns:p14="http://schemas.microsoft.com/office/powerpoint/2010/main" val="17905221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71973441-FFF4-6E4F-A536-0EFCBE29AE5A}" type="datetimeFigureOut">
              <a:rPr lang="en-KE" smtClean="0"/>
              <a:t>24/04/2024</a:t>
            </a:fld>
            <a:endParaRPr lang="en-KE"/>
          </a:p>
        </p:txBody>
      </p:sp>
      <p:sp>
        <p:nvSpPr>
          <p:cNvPr id="4" name="Footer Placeholder 3"/>
          <p:cNvSpPr>
            <a:spLocks noGrp="1"/>
          </p:cNvSpPr>
          <p:nvPr>
            <p:ph type="ftr" sz="quarter" idx="11"/>
          </p:nvPr>
        </p:nvSpPr>
        <p:spPr/>
        <p:txBody>
          <a:bodyPr/>
          <a:lstStyle/>
          <a:p>
            <a:endParaRPr lang="en-KE"/>
          </a:p>
        </p:txBody>
      </p:sp>
      <p:sp>
        <p:nvSpPr>
          <p:cNvPr id="5" name="Slide Number Placeholder 4"/>
          <p:cNvSpPr>
            <a:spLocks noGrp="1"/>
          </p:cNvSpPr>
          <p:nvPr>
            <p:ph type="sldNum" sz="quarter" idx="12"/>
          </p:nvPr>
        </p:nvSpPr>
        <p:spPr/>
        <p:txBody>
          <a:bodyPr/>
          <a:lstStyle/>
          <a:p>
            <a:fld id="{933B1F83-9473-0B4C-B51F-04E2E0721061}" type="slidenum">
              <a:rPr lang="en-KE" smtClean="0"/>
              <a:t>‹#›</a:t>
            </a:fld>
            <a:endParaRPr lang="en-KE"/>
          </a:p>
        </p:txBody>
      </p:sp>
    </p:spTree>
    <p:extLst>
      <p:ext uri="{BB962C8B-B14F-4D97-AF65-F5344CB8AC3E}">
        <p14:creationId xmlns:p14="http://schemas.microsoft.com/office/powerpoint/2010/main" val="5037982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1973441-FFF4-6E4F-A536-0EFCBE29AE5A}" type="datetimeFigureOut">
              <a:rPr lang="en-KE" smtClean="0"/>
              <a:t>24/04/2024</a:t>
            </a:fld>
            <a:endParaRPr lang="en-KE"/>
          </a:p>
        </p:txBody>
      </p:sp>
      <p:sp>
        <p:nvSpPr>
          <p:cNvPr id="3" name="Footer Placeholder 2"/>
          <p:cNvSpPr>
            <a:spLocks noGrp="1"/>
          </p:cNvSpPr>
          <p:nvPr>
            <p:ph type="ftr" sz="quarter" idx="11"/>
          </p:nvPr>
        </p:nvSpPr>
        <p:spPr/>
        <p:txBody>
          <a:bodyPr/>
          <a:lstStyle/>
          <a:p>
            <a:endParaRPr lang="en-KE"/>
          </a:p>
        </p:txBody>
      </p:sp>
      <p:sp>
        <p:nvSpPr>
          <p:cNvPr id="4" name="Slide Number Placeholder 3"/>
          <p:cNvSpPr>
            <a:spLocks noGrp="1"/>
          </p:cNvSpPr>
          <p:nvPr>
            <p:ph type="sldNum" sz="quarter" idx="12"/>
          </p:nvPr>
        </p:nvSpPr>
        <p:spPr/>
        <p:txBody>
          <a:bodyPr/>
          <a:lstStyle/>
          <a:p>
            <a:fld id="{933B1F83-9473-0B4C-B51F-04E2E0721061}" type="slidenum">
              <a:rPr lang="en-KE" smtClean="0"/>
              <a:t>‹#›</a:t>
            </a:fld>
            <a:endParaRPr lang="en-KE"/>
          </a:p>
        </p:txBody>
      </p:sp>
    </p:spTree>
    <p:extLst>
      <p:ext uri="{BB962C8B-B14F-4D97-AF65-F5344CB8AC3E}">
        <p14:creationId xmlns:p14="http://schemas.microsoft.com/office/powerpoint/2010/main" val="27578273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GB"/>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71973441-FFF4-6E4F-A536-0EFCBE29AE5A}" type="datetimeFigureOut">
              <a:rPr lang="en-KE" smtClean="0"/>
              <a:t>24/04/2024</a:t>
            </a:fld>
            <a:endParaRPr lang="en-KE"/>
          </a:p>
        </p:txBody>
      </p:sp>
      <p:sp>
        <p:nvSpPr>
          <p:cNvPr id="6" name="Footer Placeholder 5"/>
          <p:cNvSpPr>
            <a:spLocks noGrp="1"/>
          </p:cNvSpPr>
          <p:nvPr>
            <p:ph type="ftr" sz="quarter" idx="11"/>
          </p:nvPr>
        </p:nvSpPr>
        <p:spPr/>
        <p:txBody>
          <a:bodyPr/>
          <a:lstStyle/>
          <a:p>
            <a:endParaRPr lang="en-KE"/>
          </a:p>
        </p:txBody>
      </p:sp>
      <p:sp>
        <p:nvSpPr>
          <p:cNvPr id="7" name="Slide Number Placeholder 6"/>
          <p:cNvSpPr>
            <a:spLocks noGrp="1"/>
          </p:cNvSpPr>
          <p:nvPr>
            <p:ph type="sldNum" sz="quarter" idx="12"/>
          </p:nvPr>
        </p:nvSpPr>
        <p:spPr/>
        <p:txBody>
          <a:bodyPr/>
          <a:lstStyle/>
          <a:p>
            <a:fld id="{933B1F83-9473-0B4C-B51F-04E2E0721061}" type="slidenum">
              <a:rPr lang="en-KE" smtClean="0"/>
              <a:t>‹#›</a:t>
            </a:fld>
            <a:endParaRPr lang="en-KE"/>
          </a:p>
        </p:txBody>
      </p:sp>
    </p:spTree>
    <p:extLst>
      <p:ext uri="{BB962C8B-B14F-4D97-AF65-F5344CB8AC3E}">
        <p14:creationId xmlns:p14="http://schemas.microsoft.com/office/powerpoint/2010/main" val="2908281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71973441-FFF4-6E4F-A536-0EFCBE29AE5A}" type="datetimeFigureOut">
              <a:rPr lang="en-KE" smtClean="0"/>
              <a:t>24/04/2024</a:t>
            </a:fld>
            <a:endParaRPr lang="en-KE"/>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933B1F83-9473-0B4C-B51F-04E2E0721061}" type="slidenum">
              <a:rPr lang="en-KE" smtClean="0"/>
              <a:t>‹#›</a:t>
            </a:fld>
            <a:endParaRPr lang="en-KE"/>
          </a:p>
        </p:txBody>
      </p:sp>
    </p:spTree>
    <p:extLst>
      <p:ext uri="{BB962C8B-B14F-4D97-AF65-F5344CB8AC3E}">
        <p14:creationId xmlns:p14="http://schemas.microsoft.com/office/powerpoint/2010/main" val="39668080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71973441-FFF4-6E4F-A536-0EFCBE29AE5A}" type="datetimeFigureOut">
              <a:rPr lang="en-KE" smtClean="0"/>
              <a:t>24/04/2024</a:t>
            </a:fld>
            <a:endParaRPr lang="en-KE"/>
          </a:p>
        </p:txBody>
      </p:sp>
      <p:sp>
        <p:nvSpPr>
          <p:cNvPr id="5" name="Footer Placeholder 4"/>
          <p:cNvSpPr>
            <a:spLocks noGrp="1"/>
          </p:cNvSpPr>
          <p:nvPr>
            <p:ph type="ftr" sz="quarter" idx="11"/>
          </p:nvPr>
        </p:nvSpPr>
        <p:spPr/>
        <p:txBody>
          <a:bodyPr/>
          <a:lstStyle/>
          <a:p>
            <a:endParaRPr lang="en-KE"/>
          </a:p>
        </p:txBody>
      </p:sp>
      <p:sp>
        <p:nvSpPr>
          <p:cNvPr id="6" name="Slide Number Placeholder 5"/>
          <p:cNvSpPr>
            <a:spLocks noGrp="1"/>
          </p:cNvSpPr>
          <p:nvPr>
            <p:ph type="sldNum" sz="quarter" idx="12"/>
          </p:nvPr>
        </p:nvSpPr>
        <p:spPr/>
        <p:txBody>
          <a:bodyPr/>
          <a:lstStyle/>
          <a:p>
            <a:fld id="{933B1F83-9473-0B4C-B51F-04E2E0721061}" type="slidenum">
              <a:rPr lang="en-KE" smtClean="0"/>
              <a:t>‹#›</a:t>
            </a:fld>
            <a:endParaRPr lang="en-KE"/>
          </a:p>
        </p:txBody>
      </p:sp>
    </p:spTree>
    <p:extLst>
      <p:ext uri="{BB962C8B-B14F-4D97-AF65-F5344CB8AC3E}">
        <p14:creationId xmlns:p14="http://schemas.microsoft.com/office/powerpoint/2010/main" val="29696435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71973441-FFF4-6E4F-A536-0EFCBE29AE5A}" type="datetimeFigureOut">
              <a:rPr lang="en-KE" smtClean="0"/>
              <a:t>24/04/2024</a:t>
            </a:fld>
            <a:endParaRPr lang="en-KE"/>
          </a:p>
        </p:txBody>
      </p:sp>
      <p:sp>
        <p:nvSpPr>
          <p:cNvPr id="5" name="Footer Placeholder 4"/>
          <p:cNvSpPr>
            <a:spLocks noGrp="1"/>
          </p:cNvSpPr>
          <p:nvPr>
            <p:ph type="ftr" sz="quarter" idx="11"/>
          </p:nvPr>
        </p:nvSpPr>
        <p:spPr/>
        <p:txBody>
          <a:bodyPr/>
          <a:lstStyle/>
          <a:p>
            <a:endParaRPr lang="en-KE"/>
          </a:p>
        </p:txBody>
      </p:sp>
      <p:sp>
        <p:nvSpPr>
          <p:cNvPr id="6" name="Slide Number Placeholder 5"/>
          <p:cNvSpPr>
            <a:spLocks noGrp="1"/>
          </p:cNvSpPr>
          <p:nvPr>
            <p:ph type="sldNum" sz="quarter" idx="12"/>
          </p:nvPr>
        </p:nvSpPr>
        <p:spPr/>
        <p:txBody>
          <a:bodyPr/>
          <a:lstStyle/>
          <a:p>
            <a:fld id="{933B1F83-9473-0B4C-B51F-04E2E0721061}" type="slidenum">
              <a:rPr lang="en-KE" smtClean="0"/>
              <a:t>‹#›</a:t>
            </a:fld>
            <a:endParaRPr lang="en-KE"/>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6884645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71973441-FFF4-6E4F-A536-0EFCBE29AE5A}" type="datetimeFigureOut">
              <a:rPr lang="en-KE" smtClean="0"/>
              <a:t>24/04/2024</a:t>
            </a:fld>
            <a:endParaRPr lang="en-KE"/>
          </a:p>
        </p:txBody>
      </p:sp>
      <p:sp>
        <p:nvSpPr>
          <p:cNvPr id="5" name="Footer Placeholder 4"/>
          <p:cNvSpPr>
            <a:spLocks noGrp="1"/>
          </p:cNvSpPr>
          <p:nvPr>
            <p:ph type="ftr" sz="quarter" idx="11"/>
          </p:nvPr>
        </p:nvSpPr>
        <p:spPr/>
        <p:txBody>
          <a:bodyPr/>
          <a:lstStyle/>
          <a:p>
            <a:endParaRPr lang="en-KE"/>
          </a:p>
        </p:txBody>
      </p:sp>
      <p:sp>
        <p:nvSpPr>
          <p:cNvPr id="6" name="Slide Number Placeholder 5"/>
          <p:cNvSpPr>
            <a:spLocks noGrp="1"/>
          </p:cNvSpPr>
          <p:nvPr>
            <p:ph type="sldNum" sz="quarter" idx="12"/>
          </p:nvPr>
        </p:nvSpPr>
        <p:spPr/>
        <p:txBody>
          <a:bodyPr/>
          <a:lstStyle/>
          <a:p>
            <a:fld id="{933B1F83-9473-0B4C-B51F-04E2E0721061}" type="slidenum">
              <a:rPr lang="en-KE" smtClean="0"/>
              <a:t>‹#›</a:t>
            </a:fld>
            <a:endParaRPr lang="en-KE"/>
          </a:p>
        </p:txBody>
      </p:sp>
    </p:spTree>
    <p:extLst>
      <p:ext uri="{BB962C8B-B14F-4D97-AF65-F5344CB8AC3E}">
        <p14:creationId xmlns:p14="http://schemas.microsoft.com/office/powerpoint/2010/main" val="5988076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71973441-FFF4-6E4F-A536-0EFCBE29AE5A}" type="datetimeFigureOut">
              <a:rPr lang="en-KE" smtClean="0"/>
              <a:t>24/04/2024</a:t>
            </a:fld>
            <a:endParaRPr lang="en-KE"/>
          </a:p>
        </p:txBody>
      </p:sp>
      <p:sp>
        <p:nvSpPr>
          <p:cNvPr id="5" name="Footer Placeholder 4"/>
          <p:cNvSpPr>
            <a:spLocks noGrp="1"/>
          </p:cNvSpPr>
          <p:nvPr>
            <p:ph type="ftr" sz="quarter" idx="11"/>
          </p:nvPr>
        </p:nvSpPr>
        <p:spPr/>
        <p:txBody>
          <a:bodyPr/>
          <a:lstStyle/>
          <a:p>
            <a:endParaRPr lang="en-KE"/>
          </a:p>
        </p:txBody>
      </p:sp>
      <p:sp>
        <p:nvSpPr>
          <p:cNvPr id="6" name="Slide Number Placeholder 5"/>
          <p:cNvSpPr>
            <a:spLocks noGrp="1"/>
          </p:cNvSpPr>
          <p:nvPr>
            <p:ph type="sldNum" sz="quarter" idx="12"/>
          </p:nvPr>
        </p:nvSpPr>
        <p:spPr/>
        <p:txBody>
          <a:bodyPr/>
          <a:lstStyle/>
          <a:p>
            <a:fld id="{933B1F83-9473-0B4C-B51F-04E2E0721061}" type="slidenum">
              <a:rPr lang="en-KE" smtClean="0"/>
              <a:t>‹#›</a:t>
            </a:fld>
            <a:endParaRPr lang="en-KE"/>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31598545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71973441-FFF4-6E4F-A536-0EFCBE29AE5A}" type="datetimeFigureOut">
              <a:rPr lang="en-KE" smtClean="0"/>
              <a:t>24/04/2024</a:t>
            </a:fld>
            <a:endParaRPr lang="en-KE"/>
          </a:p>
        </p:txBody>
      </p:sp>
      <p:sp>
        <p:nvSpPr>
          <p:cNvPr id="5" name="Footer Placeholder 4"/>
          <p:cNvSpPr>
            <a:spLocks noGrp="1"/>
          </p:cNvSpPr>
          <p:nvPr>
            <p:ph type="ftr" sz="quarter" idx="11"/>
          </p:nvPr>
        </p:nvSpPr>
        <p:spPr/>
        <p:txBody>
          <a:bodyPr/>
          <a:lstStyle/>
          <a:p>
            <a:endParaRPr lang="en-KE"/>
          </a:p>
        </p:txBody>
      </p:sp>
      <p:sp>
        <p:nvSpPr>
          <p:cNvPr id="6" name="Slide Number Placeholder 5"/>
          <p:cNvSpPr>
            <a:spLocks noGrp="1"/>
          </p:cNvSpPr>
          <p:nvPr>
            <p:ph type="sldNum" sz="quarter" idx="12"/>
          </p:nvPr>
        </p:nvSpPr>
        <p:spPr/>
        <p:txBody>
          <a:bodyPr/>
          <a:lstStyle/>
          <a:p>
            <a:fld id="{933B1F83-9473-0B4C-B51F-04E2E0721061}" type="slidenum">
              <a:rPr lang="en-KE" smtClean="0"/>
              <a:t>‹#›</a:t>
            </a:fld>
            <a:endParaRPr lang="en-KE"/>
          </a:p>
        </p:txBody>
      </p:sp>
    </p:spTree>
    <p:extLst>
      <p:ext uri="{BB962C8B-B14F-4D97-AF65-F5344CB8AC3E}">
        <p14:creationId xmlns:p14="http://schemas.microsoft.com/office/powerpoint/2010/main" val="155057200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71973441-FFF4-6E4F-A536-0EFCBE29AE5A}" type="datetimeFigureOut">
              <a:rPr lang="en-KE" smtClean="0"/>
              <a:t>24/04/2024</a:t>
            </a:fld>
            <a:endParaRPr lang="en-KE"/>
          </a:p>
        </p:txBody>
      </p:sp>
      <p:sp>
        <p:nvSpPr>
          <p:cNvPr id="5" name="Footer Placeholder 4"/>
          <p:cNvSpPr>
            <a:spLocks noGrp="1"/>
          </p:cNvSpPr>
          <p:nvPr>
            <p:ph type="ftr" sz="quarter" idx="11"/>
          </p:nvPr>
        </p:nvSpPr>
        <p:spPr/>
        <p:txBody>
          <a:bodyPr/>
          <a:lstStyle/>
          <a:p>
            <a:endParaRPr lang="en-KE"/>
          </a:p>
        </p:txBody>
      </p:sp>
      <p:sp>
        <p:nvSpPr>
          <p:cNvPr id="6" name="Slide Number Placeholder 5"/>
          <p:cNvSpPr>
            <a:spLocks noGrp="1"/>
          </p:cNvSpPr>
          <p:nvPr>
            <p:ph type="sldNum" sz="quarter" idx="12"/>
          </p:nvPr>
        </p:nvSpPr>
        <p:spPr/>
        <p:txBody>
          <a:bodyPr/>
          <a:lstStyle/>
          <a:p>
            <a:fld id="{933B1F83-9473-0B4C-B51F-04E2E0721061}" type="slidenum">
              <a:rPr lang="en-KE" smtClean="0"/>
              <a:t>‹#›</a:t>
            </a:fld>
            <a:endParaRPr lang="en-KE"/>
          </a:p>
        </p:txBody>
      </p:sp>
    </p:spTree>
    <p:extLst>
      <p:ext uri="{BB962C8B-B14F-4D97-AF65-F5344CB8AC3E}">
        <p14:creationId xmlns:p14="http://schemas.microsoft.com/office/powerpoint/2010/main" val="169181453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GB"/>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71973441-FFF4-6E4F-A536-0EFCBE29AE5A}" type="datetimeFigureOut">
              <a:rPr lang="en-KE" smtClean="0"/>
              <a:t>24/04/2024</a:t>
            </a:fld>
            <a:endParaRPr lang="en-KE"/>
          </a:p>
        </p:txBody>
      </p:sp>
      <p:sp>
        <p:nvSpPr>
          <p:cNvPr id="5" name="Footer Placeholder 4"/>
          <p:cNvSpPr>
            <a:spLocks noGrp="1"/>
          </p:cNvSpPr>
          <p:nvPr>
            <p:ph type="ftr" sz="quarter" idx="11"/>
          </p:nvPr>
        </p:nvSpPr>
        <p:spPr/>
        <p:txBody>
          <a:bodyPr/>
          <a:lstStyle/>
          <a:p>
            <a:endParaRPr lang="en-KE"/>
          </a:p>
        </p:txBody>
      </p:sp>
      <p:sp>
        <p:nvSpPr>
          <p:cNvPr id="6" name="Slide Number Placeholder 5"/>
          <p:cNvSpPr>
            <a:spLocks noGrp="1"/>
          </p:cNvSpPr>
          <p:nvPr>
            <p:ph type="sldNum" sz="quarter" idx="12"/>
          </p:nvPr>
        </p:nvSpPr>
        <p:spPr/>
        <p:txBody>
          <a:bodyPr/>
          <a:lstStyle/>
          <a:p>
            <a:fld id="{933B1F83-9473-0B4C-B51F-04E2E0721061}" type="slidenum">
              <a:rPr lang="en-KE" smtClean="0"/>
              <a:t>‹#›</a:t>
            </a:fld>
            <a:endParaRPr lang="en-KE"/>
          </a:p>
        </p:txBody>
      </p:sp>
    </p:spTree>
    <p:extLst>
      <p:ext uri="{BB962C8B-B14F-4D97-AF65-F5344CB8AC3E}">
        <p14:creationId xmlns:p14="http://schemas.microsoft.com/office/powerpoint/2010/main" val="42938044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1973441-FFF4-6E4F-A536-0EFCBE29AE5A}" type="datetimeFigureOut">
              <a:rPr lang="en-KE" smtClean="0"/>
              <a:t>24/04/2024</a:t>
            </a:fld>
            <a:endParaRPr lang="en-KE"/>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KE"/>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933B1F83-9473-0B4C-B51F-04E2E0721061}" type="slidenum">
              <a:rPr lang="en-KE" smtClean="0"/>
              <a:t>‹#›</a:t>
            </a:fld>
            <a:endParaRPr lang="en-KE"/>
          </a:p>
        </p:txBody>
      </p:sp>
    </p:spTree>
    <p:extLst>
      <p:ext uri="{BB962C8B-B14F-4D97-AF65-F5344CB8AC3E}">
        <p14:creationId xmlns:p14="http://schemas.microsoft.com/office/powerpoint/2010/main" val="4165467293"/>
      </p:ext>
    </p:extLst>
  </p:cSld>
  <p:clrMap bg1="lt1" tx1="dk1" bg2="lt2" tx2="dk2" accent1="accent1" accent2="accent2" accent3="accent3" accent4="accent4" accent5="accent5" accent6="accent6" hlink="hlink" folHlink="folHlink"/>
  <p:sldLayoutIdLst>
    <p:sldLayoutId id="2147483902" r:id="rId1"/>
    <p:sldLayoutId id="2147483903" r:id="rId2"/>
    <p:sldLayoutId id="2147483904" r:id="rId3"/>
    <p:sldLayoutId id="2147483905" r:id="rId4"/>
    <p:sldLayoutId id="2147483906" r:id="rId5"/>
    <p:sldLayoutId id="2147483907" r:id="rId6"/>
    <p:sldLayoutId id="2147483908" r:id="rId7"/>
    <p:sldLayoutId id="2147483909" r:id="rId8"/>
    <p:sldLayoutId id="2147483910" r:id="rId9"/>
    <p:sldLayoutId id="2147483911" r:id="rId10"/>
    <p:sldLayoutId id="2147483912" r:id="rId11"/>
    <p:sldLayoutId id="2147483913" r:id="rId12"/>
    <p:sldLayoutId id="2147483914" r:id="rId13"/>
    <p:sldLayoutId id="2147483915" r:id="rId14"/>
    <p:sldLayoutId id="2147483916" r:id="rId15"/>
    <p:sldLayoutId id="2147483917" r:id="rId16"/>
  </p:sldLayoutIdLst>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vecteezy.com/vector-art/7153037-cartoon-little-girl-reading-a-book" TargetMode="External"/><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1A5000-85B8-4809-57ED-B95B5119D925}"/>
              </a:ext>
            </a:extLst>
          </p:cNvPr>
          <p:cNvSpPr>
            <a:spLocks noGrp="1"/>
          </p:cNvSpPr>
          <p:nvPr>
            <p:ph type="ctrTitle"/>
          </p:nvPr>
        </p:nvSpPr>
        <p:spPr>
          <a:xfrm>
            <a:off x="1507067" y="1547648"/>
            <a:ext cx="8638419" cy="1881352"/>
          </a:xfrm>
        </p:spPr>
        <p:txBody>
          <a:bodyPr/>
          <a:lstStyle/>
          <a:p>
            <a:r>
              <a:rPr lang="en-KE" sz="6000" b="1" dirty="0"/>
              <a:t>English Skills</a:t>
            </a:r>
          </a:p>
        </p:txBody>
      </p:sp>
      <p:sp>
        <p:nvSpPr>
          <p:cNvPr id="3" name="Subtitle 2">
            <a:extLst>
              <a:ext uri="{FF2B5EF4-FFF2-40B4-BE49-F238E27FC236}">
                <a16:creationId xmlns:a16="http://schemas.microsoft.com/office/drawing/2014/main" id="{20D00DED-C5B0-D5C6-D251-D466268E3D39}"/>
              </a:ext>
            </a:extLst>
          </p:cNvPr>
          <p:cNvSpPr>
            <a:spLocks noGrp="1"/>
          </p:cNvSpPr>
          <p:nvPr>
            <p:ph type="subTitle" idx="1"/>
          </p:nvPr>
        </p:nvSpPr>
        <p:spPr>
          <a:xfrm>
            <a:off x="1933904" y="3526970"/>
            <a:ext cx="8211582" cy="1783381"/>
          </a:xfrm>
        </p:spPr>
        <p:txBody>
          <a:bodyPr>
            <a:normAutofit/>
          </a:bodyPr>
          <a:lstStyle/>
          <a:p>
            <a:r>
              <a:rPr lang="en-KE" sz="3600" b="1" dirty="0">
                <a:solidFill>
                  <a:schemeClr val="tx1"/>
                </a:solidFill>
              </a:rPr>
              <a:t>WEEK 4 – Tenses  </a:t>
            </a:r>
          </a:p>
          <a:p>
            <a:r>
              <a:rPr lang="en-KE" sz="2400" b="1" dirty="0">
                <a:solidFill>
                  <a:schemeClr val="tx1"/>
                </a:solidFill>
              </a:rPr>
              <a:t>St. Paul’s University</a:t>
            </a:r>
          </a:p>
          <a:p>
            <a:r>
              <a:rPr lang="en-KE" sz="2400" b="1" dirty="0">
                <a:solidFill>
                  <a:schemeClr val="tx1"/>
                </a:solidFill>
              </a:rPr>
              <a:t>Dr. Susan Mwangi</a:t>
            </a:r>
          </a:p>
        </p:txBody>
      </p:sp>
    </p:spTree>
    <p:extLst>
      <p:ext uri="{BB962C8B-B14F-4D97-AF65-F5344CB8AC3E}">
        <p14:creationId xmlns:p14="http://schemas.microsoft.com/office/powerpoint/2010/main" val="21093815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AA99D0-F064-BF5F-DF35-F07C4A3B424F}"/>
              </a:ext>
            </a:extLst>
          </p:cNvPr>
          <p:cNvSpPr>
            <a:spLocks noGrp="1"/>
          </p:cNvSpPr>
          <p:nvPr>
            <p:ph type="title"/>
          </p:nvPr>
        </p:nvSpPr>
        <p:spPr>
          <a:xfrm>
            <a:off x="677334" y="609600"/>
            <a:ext cx="8596668" cy="1000539"/>
          </a:xfrm>
        </p:spPr>
        <p:txBody>
          <a:bodyPr>
            <a:normAutofit/>
          </a:bodyPr>
          <a:lstStyle/>
          <a:p>
            <a:r>
              <a:rPr lang="en-KE" sz="2400" b="1" dirty="0">
                <a:solidFill>
                  <a:schemeClr val="tx1"/>
                </a:solidFill>
                <a:latin typeface="Arial" panose="020B0604020202020204" pitchFamily="34" charset="0"/>
                <a:cs typeface="Arial" panose="020B0604020202020204" pitchFamily="34" charset="0"/>
              </a:rPr>
              <a:t>Preview of previous lessons</a:t>
            </a:r>
          </a:p>
        </p:txBody>
      </p:sp>
      <p:sp>
        <p:nvSpPr>
          <p:cNvPr id="3" name="Content Placeholder 2">
            <a:extLst>
              <a:ext uri="{FF2B5EF4-FFF2-40B4-BE49-F238E27FC236}">
                <a16:creationId xmlns:a16="http://schemas.microsoft.com/office/drawing/2014/main" id="{D436FEFA-61BA-F42A-6EF5-C038A7EAC58E}"/>
              </a:ext>
            </a:extLst>
          </p:cNvPr>
          <p:cNvSpPr>
            <a:spLocks noGrp="1"/>
          </p:cNvSpPr>
          <p:nvPr>
            <p:ph idx="1"/>
          </p:nvPr>
        </p:nvSpPr>
        <p:spPr>
          <a:xfrm>
            <a:off x="677334" y="1610139"/>
            <a:ext cx="8596668" cy="4431223"/>
          </a:xfrm>
        </p:spPr>
        <p:txBody>
          <a:bodyPr>
            <a:normAutofit/>
          </a:bodyPr>
          <a:lstStyle/>
          <a:p>
            <a:r>
              <a:rPr lang="en-KE" sz="2000" dirty="0">
                <a:latin typeface="Times New Roman" panose="02020603050405020304" pitchFamily="18" charset="0"/>
                <a:cs typeface="Times New Roman" panose="02020603050405020304" pitchFamily="18" charset="0"/>
              </a:rPr>
              <a:t>In the previous lessons, we discussed the following:</a:t>
            </a:r>
          </a:p>
          <a:p>
            <a:pPr marL="0" indent="0">
              <a:buNone/>
            </a:pPr>
            <a:endParaRPr lang="en-KE" sz="2000" dirty="0">
              <a:latin typeface="Times New Roman" panose="02020603050405020304" pitchFamily="18" charset="0"/>
              <a:cs typeface="Times New Roman" panose="02020603050405020304" pitchFamily="18" charset="0"/>
            </a:endParaRPr>
          </a:p>
          <a:p>
            <a:pPr lvl="1"/>
            <a:r>
              <a:rPr lang="en-KE" sz="2000" dirty="0">
                <a:latin typeface="Times New Roman" panose="02020603050405020304" pitchFamily="18" charset="0"/>
                <a:cs typeface="Times New Roman" panose="02020603050405020304" pitchFamily="18" charset="0"/>
              </a:rPr>
              <a:t>The definition of grammar  - it is the inherent structure of words and sentences in a language (morphology and syntax)</a:t>
            </a:r>
          </a:p>
          <a:p>
            <a:pPr lvl="1"/>
            <a:r>
              <a:rPr lang="en-KE" sz="2000" dirty="0">
                <a:latin typeface="Times New Roman" panose="02020603050405020304" pitchFamily="18" charset="0"/>
                <a:cs typeface="Times New Roman" panose="02020603050405020304" pitchFamily="18" charset="0"/>
              </a:rPr>
              <a:t>It also constitutes the orthography, semantics, phonetics, phonology and pragmatics of the language</a:t>
            </a:r>
          </a:p>
          <a:p>
            <a:pPr lvl="1"/>
            <a:r>
              <a:rPr lang="en-KE" sz="2000" dirty="0">
                <a:latin typeface="Times New Roman" panose="02020603050405020304" pitchFamily="18" charset="0"/>
                <a:cs typeface="Times New Roman" panose="02020603050405020304" pitchFamily="18" charset="0"/>
              </a:rPr>
              <a:t>Parts of speech in English grammar – nouns, pronouns, verbs, adverbs, conjunctions, adjectives, interjections, and prepositions</a:t>
            </a:r>
          </a:p>
        </p:txBody>
      </p:sp>
    </p:spTree>
    <p:extLst>
      <p:ext uri="{BB962C8B-B14F-4D97-AF65-F5344CB8AC3E}">
        <p14:creationId xmlns:p14="http://schemas.microsoft.com/office/powerpoint/2010/main" val="37807682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F6BD41-E4DB-55EC-4DF2-811B1C7E3150}"/>
              </a:ext>
            </a:extLst>
          </p:cNvPr>
          <p:cNvSpPr>
            <a:spLocks noGrp="1"/>
          </p:cNvSpPr>
          <p:nvPr>
            <p:ph type="title"/>
          </p:nvPr>
        </p:nvSpPr>
        <p:spPr>
          <a:xfrm>
            <a:off x="1451579" y="804520"/>
            <a:ext cx="9603275" cy="929688"/>
          </a:xfrm>
        </p:spPr>
        <p:txBody>
          <a:bodyPr>
            <a:normAutofit fontScale="90000"/>
          </a:bodyPr>
          <a:lstStyle/>
          <a:p>
            <a:r>
              <a:rPr lang="en-US" sz="24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Introduction and Overview</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D948E7BD-A58A-B488-5EC3-57270494F2A5}"/>
              </a:ext>
            </a:extLst>
          </p:cNvPr>
          <p:cNvSpPr>
            <a:spLocks noGrp="1"/>
          </p:cNvSpPr>
          <p:nvPr>
            <p:ph idx="1"/>
          </p:nvPr>
        </p:nvSpPr>
        <p:spPr>
          <a:xfrm>
            <a:off x="1451579" y="1734208"/>
            <a:ext cx="9603275" cy="3948135"/>
          </a:xfrm>
        </p:spPr>
        <p:txBody>
          <a:bodyPr>
            <a:normAutofit/>
          </a:bodyPr>
          <a:lstStyle/>
          <a:p>
            <a:pPr>
              <a:lnSpc>
                <a:spcPct val="150000"/>
              </a:lnSpc>
              <a:spcAft>
                <a:spcPts val="80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Tense relates to the action or state of the verb to time. In other words, it is the relationship of a verb with time. </a:t>
            </a:r>
          </a:p>
          <a:p>
            <a:pPr>
              <a:lnSpc>
                <a:spcPct val="150000"/>
              </a:lnSpc>
              <a:spcAft>
                <a:spcPts val="80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Tense indicates when the action denoted by the verb begins or takes place. It shows whether the action expressed by the verb occurs in the present, occurred in the past, or will occur sometime in the future. </a:t>
            </a:r>
          </a:p>
          <a:p>
            <a:pPr>
              <a:lnSpc>
                <a:spcPct val="150000"/>
              </a:lnSpc>
              <a:spcAft>
                <a:spcPts val="80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This section discusses the present tense.</a:t>
            </a:r>
            <a:r>
              <a:rPr lang="en-US" sz="2000" b="1" dirty="0">
                <a:effectLst/>
                <a:latin typeface="Arial" panose="020B0604020202020204" pitchFamily="34" charset="0"/>
                <a:ea typeface="Times New Roman" panose="02020603050405020304" pitchFamily="18" charset="0"/>
                <a:cs typeface="Times New Roman" panose="02020603050405020304" pitchFamily="18" charset="0"/>
              </a:rPr>
              <a:t> </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33228902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43B281-FEB3-276D-608D-F7EF3D530A17}"/>
              </a:ext>
            </a:extLst>
          </p:cNvPr>
          <p:cNvSpPr>
            <a:spLocks noGrp="1"/>
          </p:cNvSpPr>
          <p:nvPr>
            <p:ph type="title"/>
          </p:nvPr>
        </p:nvSpPr>
        <p:spPr>
          <a:xfrm>
            <a:off x="677334" y="609600"/>
            <a:ext cx="8596668" cy="870857"/>
          </a:xfrm>
        </p:spPr>
        <p:txBody>
          <a:bodyPr>
            <a:normAutofit fontScale="90000"/>
          </a:bodyPr>
          <a:lstStyle/>
          <a:p>
            <a:r>
              <a:rPr lang="en-US" sz="24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Learning Outcomes</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C3D01FD5-90B8-1287-42A1-2D93F6C3447F}"/>
              </a:ext>
            </a:extLst>
          </p:cNvPr>
          <p:cNvSpPr>
            <a:spLocks noGrp="1"/>
          </p:cNvSpPr>
          <p:nvPr>
            <p:ph idx="1"/>
          </p:nvPr>
        </p:nvSpPr>
        <p:spPr>
          <a:xfrm>
            <a:off x="677334" y="1480457"/>
            <a:ext cx="8596668" cy="4560906"/>
          </a:xfrm>
        </p:spPr>
        <p:txBody>
          <a:bodyPr/>
          <a:lstStyle/>
          <a:p>
            <a:pPr marL="0" indent="0">
              <a:lnSpc>
                <a:spcPct val="150000"/>
              </a:lnSpc>
              <a:spcAft>
                <a:spcPts val="800"/>
              </a:spcAft>
              <a:buNone/>
            </a:pP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By the end of the lesson, the learner should be able to:</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Wingdings" pitchFamily="2" charset="2"/>
              <a:buChar char=""/>
            </a:pP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Recognize the nature of the present tense in English grammar.</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Wingdings" pitchFamily="2" charset="2"/>
              <a:buChar char=""/>
            </a:pP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Demonstrate knowledge of various aspects of the present tense.</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Wingdings" pitchFamily="2" charset="2"/>
              <a:buChar char=""/>
            </a:pP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Illustrate the use of the present tense in the construction of sentences.</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
        <p:nvSpPr>
          <p:cNvPr id="5" name="TextBox 4">
            <a:extLst>
              <a:ext uri="{FF2B5EF4-FFF2-40B4-BE49-F238E27FC236}">
                <a16:creationId xmlns:a16="http://schemas.microsoft.com/office/drawing/2014/main" id="{E383EB8F-723C-C183-E147-0DBC5D1E45C2}"/>
              </a:ext>
            </a:extLst>
          </p:cNvPr>
          <p:cNvSpPr txBox="1"/>
          <p:nvPr/>
        </p:nvSpPr>
        <p:spPr>
          <a:xfrm>
            <a:off x="3051048" y="3247382"/>
            <a:ext cx="6102096" cy="369332"/>
          </a:xfrm>
          <a:prstGeom prst="rect">
            <a:avLst/>
          </a:prstGeom>
          <a:noFill/>
        </p:spPr>
        <p:txBody>
          <a:bodyPr wrap="square">
            <a:spAutoFit/>
          </a:bodyPr>
          <a:lstStyle/>
          <a:p>
            <a:pPr algn="l"/>
            <a:endParaRPr lang="en-KE" b="0" i="0" u="none" strike="noStrike" dirty="0">
              <a:solidFill>
                <a:srgbClr val="000000"/>
              </a:solidFill>
              <a:effectLst/>
            </a:endParaRPr>
          </a:p>
        </p:txBody>
      </p:sp>
      <p:sp>
        <p:nvSpPr>
          <p:cNvPr id="8" name="TextBox 7">
            <a:extLst>
              <a:ext uri="{FF2B5EF4-FFF2-40B4-BE49-F238E27FC236}">
                <a16:creationId xmlns:a16="http://schemas.microsoft.com/office/drawing/2014/main" id="{14D131DD-01C6-7286-97B5-2D9EF65D5465}"/>
              </a:ext>
            </a:extLst>
          </p:cNvPr>
          <p:cNvSpPr txBox="1"/>
          <p:nvPr/>
        </p:nvSpPr>
        <p:spPr>
          <a:xfrm>
            <a:off x="3051048" y="3247382"/>
            <a:ext cx="6102096" cy="369332"/>
          </a:xfrm>
          <a:prstGeom prst="rect">
            <a:avLst/>
          </a:prstGeom>
          <a:noFill/>
        </p:spPr>
        <p:txBody>
          <a:bodyPr wrap="square">
            <a:spAutoFit/>
          </a:bodyPr>
          <a:lstStyle/>
          <a:p>
            <a:pPr algn="l"/>
            <a:endParaRPr lang="en-KE" b="0" i="0" u="none" strike="noStrike" dirty="0">
              <a:solidFill>
                <a:srgbClr val="000000"/>
              </a:solidFill>
              <a:effectLst/>
            </a:endParaRPr>
          </a:p>
        </p:txBody>
      </p:sp>
      <p:pic>
        <p:nvPicPr>
          <p:cNvPr id="10" name="Picture 9">
            <a:extLst>
              <a:ext uri="{FF2B5EF4-FFF2-40B4-BE49-F238E27FC236}">
                <a16:creationId xmlns:a16="http://schemas.microsoft.com/office/drawing/2014/main" id="{DF6E895C-0637-6886-8D1B-617458B86119}"/>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8009856" y="2695316"/>
            <a:ext cx="1029450" cy="1467367"/>
          </a:xfrm>
          <a:prstGeom prst="rect">
            <a:avLst/>
          </a:prstGeom>
        </p:spPr>
      </p:pic>
    </p:spTree>
    <p:extLst>
      <p:ext uri="{BB962C8B-B14F-4D97-AF65-F5344CB8AC3E}">
        <p14:creationId xmlns:p14="http://schemas.microsoft.com/office/powerpoint/2010/main" val="5892891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BE0AB6-602B-8284-49A6-DABA0BAAADC7}"/>
              </a:ext>
            </a:extLst>
          </p:cNvPr>
          <p:cNvSpPr>
            <a:spLocks noGrp="1"/>
          </p:cNvSpPr>
          <p:nvPr>
            <p:ph type="title"/>
          </p:nvPr>
        </p:nvSpPr>
        <p:spPr>
          <a:xfrm>
            <a:off x="677334" y="609600"/>
            <a:ext cx="8596668" cy="740229"/>
          </a:xfrm>
        </p:spPr>
        <p:txBody>
          <a:bodyPr>
            <a:normAutofit/>
          </a:bodyPr>
          <a:lstStyle/>
          <a:p>
            <a:r>
              <a:rPr lang="en-US" sz="2400" b="1" dirty="0">
                <a:effectLst/>
                <a:latin typeface="Arial" panose="020B0604020202020204" pitchFamily="34" charset="0"/>
                <a:ea typeface="Times New Roman" panose="02020603050405020304" pitchFamily="18" charset="0"/>
              </a:rPr>
              <a:t>Tense </a:t>
            </a:r>
            <a:r>
              <a:rPr lang="en-KE" sz="2400" dirty="0">
                <a:effectLst/>
              </a:rPr>
              <a:t> </a:t>
            </a:r>
            <a:endParaRPr lang="en-KE" sz="2400" dirty="0"/>
          </a:p>
        </p:txBody>
      </p:sp>
      <p:sp>
        <p:nvSpPr>
          <p:cNvPr id="3" name="Content Placeholder 2">
            <a:extLst>
              <a:ext uri="{FF2B5EF4-FFF2-40B4-BE49-F238E27FC236}">
                <a16:creationId xmlns:a16="http://schemas.microsoft.com/office/drawing/2014/main" id="{F0EAD6BC-CFA2-6ADF-7EB2-905CB2AAB078}"/>
              </a:ext>
            </a:extLst>
          </p:cNvPr>
          <p:cNvSpPr>
            <a:spLocks noGrp="1"/>
          </p:cNvSpPr>
          <p:nvPr>
            <p:ph idx="1"/>
          </p:nvPr>
        </p:nvSpPr>
        <p:spPr>
          <a:xfrm>
            <a:off x="499311" y="1040732"/>
            <a:ext cx="10555543" cy="5059279"/>
          </a:xfrm>
        </p:spPr>
        <p:txBody>
          <a:bodyPr>
            <a:normAutofit fontScale="40000" lnSpcReduction="20000"/>
          </a:bodyPr>
          <a:lstStyle/>
          <a:p>
            <a:pPr marL="0" indent="0">
              <a:spcBef>
                <a:spcPts val="400"/>
              </a:spcBef>
              <a:spcAft>
                <a:spcPts val="200"/>
              </a:spcAft>
              <a:buNone/>
            </a:pPr>
            <a:endParaRPr lang="en-US" sz="55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spcBef>
                <a:spcPts val="400"/>
              </a:spcBef>
              <a:spcAft>
                <a:spcPts val="200"/>
              </a:spcAft>
              <a:buNone/>
            </a:pPr>
            <a:r>
              <a:rPr lang="en-US" sz="55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Tense is an aspect of a </a:t>
            </a:r>
            <a:r>
              <a:rPr lang="en-US" sz="55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verb</a:t>
            </a:r>
            <a:r>
              <a:rPr lang="en-US" sz="55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which tells the time of an action. </a:t>
            </a:r>
          </a:p>
          <a:p>
            <a:pPr marL="0" indent="0">
              <a:spcBef>
                <a:spcPts val="400"/>
              </a:spcBef>
              <a:spcAft>
                <a:spcPts val="200"/>
              </a:spcAft>
              <a:buNone/>
            </a:pPr>
            <a:r>
              <a:rPr lang="en-US" sz="55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Tenses have certain rules, according to which a sentence is made. </a:t>
            </a:r>
          </a:p>
          <a:p>
            <a:pPr marL="0" indent="0">
              <a:spcBef>
                <a:spcPts val="400"/>
              </a:spcBef>
              <a:spcAft>
                <a:spcPts val="200"/>
              </a:spcAft>
              <a:buNone/>
            </a:pPr>
            <a:r>
              <a:rPr lang="en-US" sz="55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There are mainly three kinds of tenses.</a:t>
            </a:r>
            <a:endParaRPr lang="en-KE" sz="55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Bef>
                <a:spcPts val="400"/>
              </a:spcBef>
              <a:spcAft>
                <a:spcPts val="200"/>
              </a:spcAft>
              <a:buFont typeface="+mj-lt"/>
              <a:buAutoNum type="arabicPeriod"/>
              <a:tabLst>
                <a:tab pos="457200" algn="l"/>
              </a:tabLst>
            </a:pPr>
            <a:r>
              <a:rPr lang="en-US" sz="55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Present tense</a:t>
            </a:r>
            <a:endParaRPr lang="en-KE" sz="55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Bef>
                <a:spcPts val="400"/>
              </a:spcBef>
              <a:spcAft>
                <a:spcPts val="200"/>
              </a:spcAft>
              <a:buFont typeface="+mj-lt"/>
              <a:buAutoNum type="arabicPeriod"/>
              <a:tabLst>
                <a:tab pos="457200" algn="l"/>
              </a:tabLst>
            </a:pPr>
            <a:r>
              <a:rPr lang="en-US" sz="55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Past tense</a:t>
            </a:r>
            <a:endParaRPr lang="en-KE" sz="55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Bef>
                <a:spcPts val="400"/>
              </a:spcBef>
              <a:spcAft>
                <a:spcPts val="200"/>
              </a:spcAft>
              <a:buFont typeface="+mj-lt"/>
              <a:buAutoNum type="arabicPeriod"/>
              <a:tabLst>
                <a:tab pos="457200" algn="l"/>
              </a:tabLst>
            </a:pPr>
            <a:r>
              <a:rPr lang="en-US" sz="55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Future tense</a:t>
            </a:r>
          </a:p>
          <a:p>
            <a:pPr marL="0" lvl="0" indent="0">
              <a:spcBef>
                <a:spcPts val="400"/>
              </a:spcBef>
              <a:spcAft>
                <a:spcPts val="200"/>
              </a:spcAft>
              <a:buNone/>
              <a:tabLst>
                <a:tab pos="457200" algn="l"/>
              </a:tabLst>
            </a:pPr>
            <a:endParaRPr lang="en-KE" sz="55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spcBef>
                <a:spcPts val="400"/>
              </a:spcBef>
              <a:spcAft>
                <a:spcPts val="200"/>
              </a:spcAft>
              <a:buNone/>
            </a:pPr>
            <a:r>
              <a:rPr lang="en-US" sz="55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Each of these tenses is further divided into four:</a:t>
            </a:r>
            <a:endParaRPr lang="en-KE" sz="55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Bef>
                <a:spcPts val="400"/>
              </a:spcBef>
              <a:spcAft>
                <a:spcPts val="200"/>
              </a:spcAft>
              <a:buFont typeface="+mj-lt"/>
              <a:buAutoNum type="arabicPeriod"/>
              <a:tabLst>
                <a:tab pos="457200" algn="l"/>
              </a:tabLst>
            </a:pPr>
            <a:r>
              <a:rPr lang="en-US" sz="55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Simple (Indefinite) tense</a:t>
            </a:r>
            <a:endParaRPr lang="en-KE" sz="55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Bef>
                <a:spcPts val="400"/>
              </a:spcBef>
              <a:spcAft>
                <a:spcPts val="200"/>
              </a:spcAft>
              <a:buFont typeface="+mj-lt"/>
              <a:buAutoNum type="arabicPeriod"/>
              <a:tabLst>
                <a:tab pos="457200" algn="l"/>
              </a:tabLst>
            </a:pPr>
            <a:r>
              <a:rPr lang="en-US" sz="55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Continuous (progressive) tense</a:t>
            </a:r>
            <a:endParaRPr lang="en-KE" sz="55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Bef>
                <a:spcPts val="400"/>
              </a:spcBef>
              <a:spcAft>
                <a:spcPts val="200"/>
              </a:spcAft>
              <a:buFont typeface="+mj-lt"/>
              <a:buAutoNum type="arabicPeriod"/>
              <a:tabLst>
                <a:tab pos="457200" algn="l"/>
              </a:tabLst>
            </a:pPr>
            <a:r>
              <a:rPr lang="en-US" sz="55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Perfect tense</a:t>
            </a:r>
            <a:endParaRPr lang="en-KE" sz="55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Bef>
                <a:spcPts val="400"/>
              </a:spcBef>
              <a:spcAft>
                <a:spcPts val="200"/>
              </a:spcAft>
              <a:buFont typeface="+mj-lt"/>
              <a:buAutoNum type="arabicPeriod"/>
              <a:tabLst>
                <a:tab pos="457200" algn="l"/>
              </a:tabLst>
            </a:pPr>
            <a:r>
              <a:rPr lang="en-US" sz="55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Perfect continuous (perfect progressive) tense</a:t>
            </a:r>
            <a:endParaRPr lang="en-KE" sz="5500" dirty="0">
              <a:effectLst/>
              <a:latin typeface="Calibri" panose="020F0502020204030204" pitchFamily="34" charset="0"/>
              <a:ea typeface="Calibri" panose="020F0502020204030204" pitchFamily="34" charset="0"/>
              <a:cs typeface="Times New Roman" panose="02020603050405020304" pitchFamily="18" charset="0"/>
            </a:endParaRPr>
          </a:p>
          <a:p>
            <a:pPr>
              <a:spcBef>
                <a:spcPts val="400"/>
              </a:spcBef>
              <a:spcAft>
                <a:spcPts val="200"/>
              </a:spcAft>
            </a:pPr>
            <a:r>
              <a:rPr lang="en-US" sz="55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 this way, there are 12 kinds of tenses in English grammar.</a:t>
            </a:r>
            <a:endParaRPr lang="en-KE" sz="55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800"/>
              </a:spcAft>
              <a:buNone/>
            </a:pP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955875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9FB385-8F99-6ECB-C47E-7008F7BFFA17}"/>
              </a:ext>
            </a:extLst>
          </p:cNvPr>
          <p:cNvSpPr>
            <a:spLocks noGrp="1"/>
          </p:cNvSpPr>
          <p:nvPr>
            <p:ph type="title"/>
          </p:nvPr>
        </p:nvSpPr>
        <p:spPr>
          <a:xfrm>
            <a:off x="677334" y="609600"/>
            <a:ext cx="8596668" cy="914400"/>
          </a:xfrm>
        </p:spPr>
        <p:txBody>
          <a:bodyPr>
            <a:normAutofit fontScale="90000"/>
          </a:bodyPr>
          <a:lstStyle/>
          <a:p>
            <a:r>
              <a:rPr lang="en-US" sz="2400" b="1" kern="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Present Tense</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6D09ED37-12E9-CE33-C09C-18D1F271838A}"/>
              </a:ext>
            </a:extLst>
          </p:cNvPr>
          <p:cNvSpPr>
            <a:spLocks noGrp="1"/>
          </p:cNvSpPr>
          <p:nvPr>
            <p:ph idx="1"/>
          </p:nvPr>
        </p:nvSpPr>
        <p:spPr>
          <a:xfrm>
            <a:off x="677334" y="1524001"/>
            <a:ext cx="8912980" cy="4517362"/>
          </a:xfrm>
        </p:spPr>
        <p:txBody>
          <a:bodyPr>
            <a:normAutofit fontScale="70000" lnSpcReduction="20000"/>
          </a:bodyPr>
          <a:lstStyle/>
          <a:p>
            <a:pPr marL="0" indent="0">
              <a:lnSpc>
                <a:spcPct val="150000"/>
              </a:lnSpc>
              <a:spcAft>
                <a:spcPts val="800"/>
              </a:spcAft>
              <a:buNone/>
            </a:pPr>
            <a:r>
              <a:rPr lang="en-US" sz="2600" b="1" kern="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Present Simple Tense</a:t>
            </a:r>
            <a:r>
              <a:rPr lang="en-US" sz="26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t>
            </a:r>
            <a:endParaRPr lang="en-KE" sz="2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present simple tense is used to express an action in the present time, actions that are habitual or usual, daily events or universal facts. </a:t>
            </a:r>
          </a:p>
          <a:p>
            <a:pPr>
              <a:lnSpc>
                <a:spcPct val="150000"/>
              </a:lnSpc>
              <a:spcAft>
                <a:spcPts val="800"/>
              </a:spcAft>
            </a:pP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It is also used to express an action which is carried out on a regular basis. For example, a student may say, </a:t>
            </a:r>
            <a:r>
              <a:rPr lang="en-US" sz="26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 go to school every day”. </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Another example is, </a:t>
            </a:r>
            <a:r>
              <a:rPr lang="en-US" sz="26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 work in a factory”.</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p>
          <a:p>
            <a:pPr>
              <a:lnSpc>
                <a:spcPct val="150000"/>
              </a:lnSpc>
              <a:spcAft>
                <a:spcPts val="800"/>
              </a:spcAft>
            </a:pP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It tells about a usual action of a person, that he works in a factory on regular basis.</a:t>
            </a:r>
            <a:endParaRPr lang="en-KE" sz="2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2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Rule: </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first form of a verb or base verb is used as the main verb in a sentence.</a:t>
            </a:r>
            <a:endParaRPr lang="en-KE" sz="26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6847492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A316B5-97AD-D665-9587-BE5A6DE18792}"/>
              </a:ext>
            </a:extLst>
          </p:cNvPr>
          <p:cNvSpPr>
            <a:spLocks noGrp="1"/>
          </p:cNvSpPr>
          <p:nvPr>
            <p:ph type="title"/>
          </p:nvPr>
        </p:nvSpPr>
        <p:spPr>
          <a:xfrm>
            <a:off x="677334" y="609600"/>
            <a:ext cx="8596668" cy="794657"/>
          </a:xfrm>
        </p:spPr>
        <p:txBody>
          <a:bodyPr>
            <a:normAutofit fontScale="90000"/>
          </a:bodyPr>
          <a:lstStyle/>
          <a:p>
            <a:r>
              <a:rPr lang="en-US" sz="2400" b="1" dirty="0">
                <a:solidFill>
                  <a:schemeClr val="accent2"/>
                </a:solidFill>
                <a:effectLst/>
                <a:latin typeface="Arial" panose="020B0604020202020204" pitchFamily="34" charset="0"/>
                <a:ea typeface="Times New Roman" panose="02020603050405020304" pitchFamily="18" charset="0"/>
                <a:cs typeface="Arial" panose="020B0604020202020204" pitchFamily="34" charset="0"/>
              </a:rPr>
              <a:t>Rules for the Structure of Sentences </a:t>
            </a:r>
            <a:br>
              <a:rPr lang="en-KE" sz="2400" dirty="0">
                <a:solidFill>
                  <a:schemeClr val="accent2"/>
                </a:solidFill>
                <a:effectLst/>
                <a:latin typeface="Arial" panose="020B0604020202020204" pitchFamily="34" charset="0"/>
                <a:ea typeface="Calibri" panose="020F0502020204030204" pitchFamily="34" charset="0"/>
                <a:cs typeface="Arial" panose="020B0604020202020204" pitchFamily="34" charset="0"/>
              </a:rPr>
            </a:br>
            <a:endParaRPr lang="en-KE" sz="2400" dirty="0">
              <a:solidFill>
                <a:schemeClr val="accent2"/>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76807EAD-B40E-F6D1-C222-55E5AA34C6A4}"/>
              </a:ext>
            </a:extLst>
          </p:cNvPr>
          <p:cNvSpPr>
            <a:spLocks noGrp="1"/>
          </p:cNvSpPr>
          <p:nvPr>
            <p:ph idx="1"/>
          </p:nvPr>
        </p:nvSpPr>
        <p:spPr>
          <a:xfrm>
            <a:off x="677334" y="1317171"/>
            <a:ext cx="8596668" cy="5007429"/>
          </a:xfrm>
        </p:spPr>
        <p:txBody>
          <a:bodyPr>
            <a:normAutofit fontScale="62500" lnSpcReduction="20000"/>
          </a:bodyPr>
          <a:lstStyle/>
          <a:p>
            <a:pPr>
              <a:lnSpc>
                <a:spcPct val="150000"/>
              </a:lnSpc>
              <a:spcAft>
                <a:spcPts val="800"/>
              </a:spcAft>
            </a:pPr>
            <a:r>
              <a:rPr lang="en-US" sz="29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Positive Sentences</a:t>
            </a:r>
            <a:br>
              <a:rPr lang="en-US" sz="2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Subject + Main verb + Object</a:t>
            </a:r>
            <a:br>
              <a:rPr lang="en-US" sz="2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Subject + 1st form of verb (or base verb) + Object</a:t>
            </a:r>
            <a:endParaRPr lang="en-KE" sz="29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29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Note</a:t>
            </a:r>
            <a:r>
              <a:rPr lang="en-US" sz="2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If the subject in a sentence is </a:t>
            </a:r>
            <a:r>
              <a:rPr lang="en-US" sz="29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 she, it, or a singular or proper noun”</a:t>
            </a:r>
            <a:r>
              <a:rPr lang="en-US" sz="2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then </a:t>
            </a:r>
            <a:r>
              <a:rPr lang="en-US" sz="29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2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or </a:t>
            </a:r>
            <a:r>
              <a:rPr lang="en-US" sz="29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“es” </a:t>
            </a:r>
            <a:r>
              <a:rPr lang="en-US" sz="2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is added to the first form of a verb or base form in the sentence.</a:t>
            </a:r>
            <a:endParaRPr lang="en-KE" sz="29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29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Examples</a:t>
            </a:r>
            <a:br>
              <a:rPr lang="en-US" sz="2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 write a letter. </a:t>
            </a:r>
            <a:br>
              <a:rPr lang="en-US" sz="2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He</a:t>
            </a:r>
            <a:r>
              <a:rPr lang="en-US" sz="2900" b="1"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gets</a:t>
            </a:r>
            <a:r>
              <a:rPr lang="en-US" sz="2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up early in the morning.</a:t>
            </a:r>
            <a:br>
              <a:rPr lang="en-US" sz="2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sun </a:t>
            </a:r>
            <a:r>
              <a:rPr lang="en-US" sz="2900" b="1"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rises</a:t>
            </a:r>
            <a:r>
              <a:rPr lang="en-US" sz="2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in the east.</a:t>
            </a:r>
            <a:endParaRPr lang="en-KE" sz="29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2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KE" sz="29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29618738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DD9446-04B5-A08B-B3D1-F41817757463}"/>
              </a:ext>
            </a:extLst>
          </p:cNvPr>
          <p:cNvSpPr>
            <a:spLocks noGrp="1"/>
          </p:cNvSpPr>
          <p:nvPr>
            <p:ph type="title"/>
          </p:nvPr>
        </p:nvSpPr>
        <p:spPr>
          <a:xfrm>
            <a:off x="677334" y="609600"/>
            <a:ext cx="8596668" cy="849086"/>
          </a:xfrm>
        </p:spPr>
        <p:txBody>
          <a:bodyPr>
            <a:normAutofit/>
          </a:bodyPr>
          <a:lstStyle/>
          <a:p>
            <a:r>
              <a:rPr lang="en-US" sz="2400" b="1" dirty="0">
                <a:solidFill>
                  <a:schemeClr val="accent2"/>
                </a:solidFill>
                <a:effectLst/>
                <a:latin typeface="Arial" panose="020B0604020202020204" pitchFamily="34" charset="0"/>
                <a:ea typeface="Times New Roman" panose="02020603050405020304" pitchFamily="18" charset="0"/>
                <a:cs typeface="Arial" panose="020B0604020202020204" pitchFamily="34" charset="0"/>
              </a:rPr>
              <a:t>Rules for the Structure of Sentences ….</a:t>
            </a:r>
            <a:endParaRPr lang="en-KE" sz="2400" dirty="0"/>
          </a:p>
        </p:txBody>
      </p:sp>
      <p:sp>
        <p:nvSpPr>
          <p:cNvPr id="3" name="Content Placeholder 2">
            <a:extLst>
              <a:ext uri="{FF2B5EF4-FFF2-40B4-BE49-F238E27FC236}">
                <a16:creationId xmlns:a16="http://schemas.microsoft.com/office/drawing/2014/main" id="{F903FB06-A986-0ACC-45E1-77136D438999}"/>
              </a:ext>
            </a:extLst>
          </p:cNvPr>
          <p:cNvSpPr>
            <a:spLocks noGrp="1"/>
          </p:cNvSpPr>
          <p:nvPr>
            <p:ph idx="1"/>
          </p:nvPr>
        </p:nvSpPr>
        <p:spPr>
          <a:xfrm>
            <a:off x="677334" y="1371600"/>
            <a:ext cx="8596668" cy="5040085"/>
          </a:xfrm>
        </p:spPr>
        <p:txBody>
          <a:bodyPr>
            <a:normAutofit fontScale="85000" lnSpcReduction="10000"/>
          </a:bodyPr>
          <a:lstStyle/>
          <a:p>
            <a:pPr>
              <a:lnSpc>
                <a:spcPct val="150000"/>
              </a:lnSpc>
              <a:spcAft>
                <a:spcPts val="800"/>
              </a:spcAft>
            </a:pPr>
            <a:r>
              <a:rPr lang="en-US" sz="2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Negative Sentences</a:t>
            </a:r>
            <a:b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Subject + Auxiliary verb +NOT + Main verb +Object</a:t>
            </a:r>
            <a:b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Subject + Do not/Does not + 1st form of verb (or base form) + Object</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2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Examples</a:t>
            </a:r>
            <a:b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 do not write a letter.</a:t>
            </a:r>
            <a:b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He does not get up early in the morning.</a:t>
            </a:r>
            <a:b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sun does not rise in the east.</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r>
              <a:rPr lang="en-US" sz="2400" b="1" dirty="0">
                <a:effectLst/>
                <a:latin typeface="Times New Roman" panose="02020603050405020304" pitchFamily="18" charset="0"/>
                <a:ea typeface="Times New Roman" panose="02020603050405020304" pitchFamily="18" charset="0"/>
              </a:rPr>
              <a:t>Note:</a:t>
            </a:r>
            <a:r>
              <a:rPr lang="en-US" sz="2400" dirty="0">
                <a:effectLst/>
                <a:latin typeface="Times New Roman" panose="02020603050405020304" pitchFamily="18" charset="0"/>
                <a:ea typeface="Times New Roman" panose="02020603050405020304" pitchFamily="18" charset="0"/>
              </a:rPr>
              <a:t> In negative sentences the auxiliary verb </a:t>
            </a:r>
            <a:r>
              <a:rPr lang="en-US" sz="2400" i="1" dirty="0">
                <a:effectLst/>
                <a:latin typeface="Times New Roman" panose="02020603050405020304" pitchFamily="18" charset="0"/>
                <a:ea typeface="Times New Roman" panose="02020603050405020304" pitchFamily="18" charset="0"/>
              </a:rPr>
              <a:t>“do or does”</a:t>
            </a:r>
            <a:r>
              <a:rPr lang="en-US" sz="2400" dirty="0">
                <a:effectLst/>
                <a:latin typeface="Times New Roman" panose="02020603050405020304" pitchFamily="18" charset="0"/>
                <a:ea typeface="Times New Roman" panose="02020603050405020304" pitchFamily="18" charset="0"/>
              </a:rPr>
              <a:t> along with </a:t>
            </a:r>
            <a:r>
              <a:rPr lang="en-US" sz="2400" i="1" dirty="0">
                <a:effectLst/>
                <a:latin typeface="Times New Roman" panose="02020603050405020304" pitchFamily="18" charset="0"/>
                <a:ea typeface="Times New Roman" panose="02020603050405020304" pitchFamily="18" charset="0"/>
              </a:rPr>
              <a:t>“not” </a:t>
            </a:r>
            <a:r>
              <a:rPr lang="en-US" sz="2400" dirty="0">
                <a:effectLst/>
                <a:latin typeface="Times New Roman" panose="02020603050405020304" pitchFamily="18" charset="0"/>
                <a:ea typeface="Times New Roman" panose="02020603050405020304" pitchFamily="18" charset="0"/>
              </a:rPr>
              <a:t>is used. If the subject in a sentence is </a:t>
            </a:r>
            <a:r>
              <a:rPr lang="en-US" sz="2400" i="1" dirty="0">
                <a:effectLst/>
                <a:latin typeface="Times New Roman" panose="02020603050405020304" pitchFamily="18" charset="0"/>
                <a:ea typeface="Times New Roman" panose="02020603050405020304" pitchFamily="18" charset="0"/>
              </a:rPr>
              <a:t>“he, she, it, or a singular or proper noun”,</a:t>
            </a:r>
            <a:r>
              <a:rPr lang="en-US" sz="2400" dirty="0">
                <a:effectLst/>
                <a:latin typeface="Times New Roman" panose="02020603050405020304" pitchFamily="18" charset="0"/>
                <a:ea typeface="Times New Roman" panose="02020603050405020304" pitchFamily="18" charset="0"/>
              </a:rPr>
              <a:t> then </a:t>
            </a:r>
            <a:r>
              <a:rPr lang="en-US" sz="2400" i="1" dirty="0">
                <a:effectLst/>
                <a:latin typeface="Times New Roman" panose="02020603050405020304" pitchFamily="18" charset="0"/>
                <a:ea typeface="Times New Roman" panose="02020603050405020304" pitchFamily="18" charset="0"/>
              </a:rPr>
              <a:t>“Does not” </a:t>
            </a:r>
            <a:r>
              <a:rPr lang="en-US" sz="2400" dirty="0">
                <a:effectLst/>
                <a:latin typeface="Times New Roman" panose="02020603050405020304" pitchFamily="18" charset="0"/>
                <a:ea typeface="Times New Roman" panose="02020603050405020304" pitchFamily="18" charset="0"/>
              </a:rPr>
              <a:t>is used after the subject in a sentence. If subject is </a:t>
            </a:r>
            <a:r>
              <a:rPr lang="en-US" sz="2400" i="1" dirty="0">
                <a:effectLst/>
                <a:latin typeface="Times New Roman" panose="02020603050405020304" pitchFamily="18" charset="0"/>
                <a:ea typeface="Times New Roman" panose="02020603050405020304" pitchFamily="18" charset="0"/>
              </a:rPr>
              <a:t>“I, we, they, you or plural”</a:t>
            </a:r>
            <a:r>
              <a:rPr lang="en-US" sz="2400" dirty="0">
                <a:effectLst/>
                <a:latin typeface="Times New Roman" panose="02020603050405020304" pitchFamily="18" charset="0"/>
                <a:ea typeface="Times New Roman" panose="02020603050405020304" pitchFamily="18" charset="0"/>
              </a:rPr>
              <a:t> then </a:t>
            </a:r>
            <a:r>
              <a:rPr lang="en-US" sz="2400" i="1" dirty="0">
                <a:effectLst/>
                <a:latin typeface="Times New Roman" panose="02020603050405020304" pitchFamily="18" charset="0"/>
                <a:ea typeface="Times New Roman" panose="02020603050405020304" pitchFamily="18" charset="0"/>
              </a:rPr>
              <a:t>“Do not”</a:t>
            </a:r>
            <a:r>
              <a:rPr lang="en-US" sz="2400" dirty="0">
                <a:effectLst/>
                <a:latin typeface="Times New Roman" panose="02020603050405020304" pitchFamily="18" charset="0"/>
                <a:ea typeface="Times New Roman" panose="02020603050405020304" pitchFamily="18" charset="0"/>
              </a:rPr>
              <a:t> is used</a:t>
            </a:r>
            <a:r>
              <a:rPr lang="en-KE" sz="2400" dirty="0">
                <a:effectLst/>
              </a:rPr>
              <a:t> </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after the subject in the sentence. </a:t>
            </a:r>
            <a:r>
              <a:rPr lang="en-US" sz="24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or </a:t>
            </a:r>
            <a:r>
              <a:rPr lang="en-US" sz="24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“es”</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is not added to the main verb in negative sentences.</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9121551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2962C0-C049-BE51-EFB4-9D7BCB2BE25F}"/>
              </a:ext>
            </a:extLst>
          </p:cNvPr>
          <p:cNvSpPr>
            <a:spLocks noGrp="1"/>
          </p:cNvSpPr>
          <p:nvPr>
            <p:ph type="title"/>
          </p:nvPr>
        </p:nvSpPr>
        <p:spPr>
          <a:xfrm>
            <a:off x="677334" y="609600"/>
            <a:ext cx="8596668" cy="707571"/>
          </a:xfrm>
        </p:spPr>
        <p:txBody>
          <a:bodyPr>
            <a:normAutofit/>
          </a:bodyPr>
          <a:lstStyle/>
          <a:p>
            <a:r>
              <a:rPr lang="en-US" sz="2400" b="1" dirty="0">
                <a:solidFill>
                  <a:schemeClr val="accent2"/>
                </a:solidFill>
                <a:effectLst/>
                <a:latin typeface="Arial" panose="020B0604020202020204" pitchFamily="34" charset="0"/>
                <a:ea typeface="Times New Roman" panose="02020603050405020304" pitchFamily="18" charset="0"/>
                <a:cs typeface="Arial" panose="020B0604020202020204" pitchFamily="34" charset="0"/>
              </a:rPr>
              <a:t>Rules for the Structure of Sentences …</a:t>
            </a:r>
            <a:endParaRPr lang="en-KE" sz="2400" dirty="0"/>
          </a:p>
        </p:txBody>
      </p:sp>
      <p:sp>
        <p:nvSpPr>
          <p:cNvPr id="3" name="Content Placeholder 2">
            <a:extLst>
              <a:ext uri="{FF2B5EF4-FFF2-40B4-BE49-F238E27FC236}">
                <a16:creationId xmlns:a16="http://schemas.microsoft.com/office/drawing/2014/main" id="{AAF0EFBA-4874-7A35-8443-AA3284FF5155}"/>
              </a:ext>
            </a:extLst>
          </p:cNvPr>
          <p:cNvSpPr>
            <a:spLocks noGrp="1"/>
          </p:cNvSpPr>
          <p:nvPr>
            <p:ph idx="1"/>
          </p:nvPr>
        </p:nvSpPr>
        <p:spPr>
          <a:xfrm>
            <a:off x="677334" y="1186542"/>
            <a:ext cx="9304866" cy="5061857"/>
          </a:xfrm>
        </p:spPr>
        <p:txBody>
          <a:bodyPr>
            <a:normAutofit fontScale="85000" lnSpcReduction="20000"/>
          </a:bodyPr>
          <a:lstStyle/>
          <a:p>
            <a:pPr>
              <a:lnSpc>
                <a:spcPct val="150000"/>
              </a:lnSpc>
              <a:spcAft>
                <a:spcPts val="800"/>
              </a:spcAft>
            </a:pPr>
            <a:r>
              <a:rPr lang="en-US" sz="2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Interrogative Sentences</a:t>
            </a:r>
            <a:b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Auxiliary verb + Subject + Main verb + Object</a:t>
            </a:r>
            <a:b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Do/Does + Subject + 1st for of verb (or base verb) + Object</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2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Examples</a:t>
            </a:r>
            <a:b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Do I write a letter?</a:t>
            </a:r>
            <a:b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Does he get up early in the morning?</a:t>
            </a:r>
            <a:b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Does the sun rise in the east?</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2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Note:</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If the subject in a sentence is </a:t>
            </a:r>
            <a:r>
              <a:rPr lang="en-US" sz="24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 she, it, or a singular or proper noun”</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sentence is started with an auxiliary verb </a:t>
            </a:r>
            <a:r>
              <a:rPr lang="en-US" sz="24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“Does”.</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If the subject in a sentence is </a:t>
            </a:r>
            <a:r>
              <a:rPr lang="en-US" sz="24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 we, they, you or plural”</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sentence is started with an auxiliary verb </a:t>
            </a:r>
            <a:r>
              <a:rPr lang="en-US" sz="24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“Do”. “s” or “es”</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is not added to the main verb in Interrogative sentences.</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28755314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829FED-0DAB-24D4-829C-299A3DA5167F}"/>
              </a:ext>
            </a:extLst>
          </p:cNvPr>
          <p:cNvSpPr>
            <a:spLocks noGrp="1"/>
          </p:cNvSpPr>
          <p:nvPr>
            <p:ph type="title"/>
          </p:nvPr>
        </p:nvSpPr>
        <p:spPr>
          <a:xfrm>
            <a:off x="677334" y="609600"/>
            <a:ext cx="8596668" cy="740229"/>
          </a:xfrm>
        </p:spPr>
        <p:txBody>
          <a:bodyPr>
            <a:normAutofit fontScale="90000"/>
          </a:bodyPr>
          <a:lstStyle/>
          <a:p>
            <a:r>
              <a:rPr lang="en-US" sz="2400" b="1" kern="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Present Continuous Tense</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341D4143-FA7F-7D0F-1F02-218F7A84817D}"/>
              </a:ext>
            </a:extLst>
          </p:cNvPr>
          <p:cNvSpPr>
            <a:spLocks noGrp="1"/>
          </p:cNvSpPr>
          <p:nvPr>
            <p:ph idx="1"/>
          </p:nvPr>
        </p:nvSpPr>
        <p:spPr>
          <a:xfrm>
            <a:off x="677333" y="1349828"/>
            <a:ext cx="8815009" cy="4898571"/>
          </a:xfrm>
        </p:spPr>
        <p:txBody>
          <a:bodyPr>
            <a:normAutofit/>
          </a:bodyPr>
          <a:lstStyle/>
          <a:p>
            <a:pPr>
              <a:lnSpc>
                <a:spcPct val="150000"/>
              </a:lnSpc>
              <a:spcBef>
                <a:spcPts val="400"/>
              </a:spcBef>
              <a:spcAft>
                <a:spcPts val="200"/>
              </a:spcAf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present continuous tense is used to express a continued or ongoing action at the present time. It expresses an action which is in progress at the time of speaking. For example, a person may say,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 am writing a letter”</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p>
          <a:p>
            <a:pPr marL="0" indent="0">
              <a:lnSpc>
                <a:spcPct val="150000"/>
              </a:lnSpc>
              <a:spcBef>
                <a:spcPts val="400"/>
              </a:spcBef>
              <a:spcAft>
                <a:spcPts val="200"/>
              </a:spcAft>
              <a:buNone/>
            </a:pPr>
            <a:endPar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50000"/>
              </a:lnSpc>
              <a:spcBef>
                <a:spcPts val="400"/>
              </a:spcBef>
              <a:spcAft>
                <a:spcPts val="200"/>
              </a:spcAf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It means that he is in the process of writing a letter right now. Such actions which are happening at the time of speaking are expressed by the present continuous tense. Present continuous tense is also called </a:t>
            </a:r>
            <a:r>
              <a:rPr lang="en-US" sz="1800" b="1"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Present progressive tense</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b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endPar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50000"/>
              </a:lnSpc>
              <a:spcBef>
                <a:spcPts val="400"/>
              </a:spcBef>
              <a:spcAft>
                <a:spcPts val="200"/>
              </a:spcAft>
            </a:pP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Rule:</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auxiliary verb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“am, is </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are”</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is used in a sentence. The first form of a verb or the base verb +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ing</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(present participle) is used as the main verb in a sentence.</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800"/>
              </a:spcAft>
              <a:buNone/>
            </a:pP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41700698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295F25-97AB-39EB-7D80-052A49C60F2B}"/>
              </a:ext>
            </a:extLst>
          </p:cNvPr>
          <p:cNvSpPr>
            <a:spLocks noGrp="1"/>
          </p:cNvSpPr>
          <p:nvPr>
            <p:ph type="title"/>
          </p:nvPr>
        </p:nvSpPr>
        <p:spPr>
          <a:xfrm>
            <a:off x="677334" y="609600"/>
            <a:ext cx="8596668" cy="762000"/>
          </a:xfrm>
        </p:spPr>
        <p:txBody>
          <a:bodyPr>
            <a:normAutofit/>
          </a:bodyPr>
          <a:lstStyle/>
          <a:p>
            <a:r>
              <a:rPr lang="en-US" sz="2400" b="1" kern="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Present Continuous Tense</a:t>
            </a:r>
            <a:endParaRPr lang="en-KE" sz="2400" dirty="0"/>
          </a:p>
        </p:txBody>
      </p:sp>
      <p:sp>
        <p:nvSpPr>
          <p:cNvPr id="3" name="Content Placeholder 2">
            <a:extLst>
              <a:ext uri="{FF2B5EF4-FFF2-40B4-BE49-F238E27FC236}">
                <a16:creationId xmlns:a16="http://schemas.microsoft.com/office/drawing/2014/main" id="{C3EA6127-B1E4-1FC8-35DD-6D55911F5FCD}"/>
              </a:ext>
            </a:extLst>
          </p:cNvPr>
          <p:cNvSpPr>
            <a:spLocks noGrp="1"/>
          </p:cNvSpPr>
          <p:nvPr>
            <p:ph idx="1"/>
          </p:nvPr>
        </p:nvSpPr>
        <p:spPr>
          <a:xfrm>
            <a:off x="677334" y="1133856"/>
            <a:ext cx="9239552" cy="4983915"/>
          </a:xfrm>
        </p:spPr>
        <p:txBody>
          <a:bodyPr>
            <a:normAutofit/>
          </a:bodyPr>
          <a:lstStyle/>
          <a:p>
            <a:pPr marL="0" indent="0" algn="ctr">
              <a:lnSpc>
                <a:spcPct val="150000"/>
              </a:lnSpc>
              <a:spcAft>
                <a:spcPts val="800"/>
              </a:spcAft>
              <a:buNone/>
            </a:pP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Structure of the Sentence</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1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Positive Sentence</a:t>
            </a:r>
            <a:br>
              <a:rPr lang="en-US" sz="2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 Subject + auxiliary verb + main verb-</a:t>
            </a:r>
            <a:r>
              <a:rPr lang="en-US" sz="20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ing</a:t>
            </a:r>
            <a:r>
              <a:rPr lang="en-US" sz="2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(Present participle) + object</a:t>
            </a:r>
            <a:br>
              <a:rPr lang="en-US" sz="2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 Subject + am/is/are + (1st form of verb or base verb + </a:t>
            </a:r>
            <a:r>
              <a:rPr lang="en-US" sz="20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ing</a:t>
            </a:r>
            <a:r>
              <a:rPr lang="en-US" sz="2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 object</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r>
              <a:rPr lang="en-US" sz="2000" dirty="0">
                <a:solidFill>
                  <a:schemeClr val="tx1"/>
                </a:solidFill>
                <a:effectLst/>
                <a:latin typeface="Times New Roman" panose="02020603050405020304" pitchFamily="18" charset="0"/>
                <a:ea typeface="Times New Roman" panose="02020603050405020304" pitchFamily="18" charset="0"/>
              </a:rPr>
              <a:t>If the subject is “I” then the auxiliary verb </a:t>
            </a:r>
            <a:r>
              <a:rPr lang="en-US" sz="2000" i="1" dirty="0">
                <a:solidFill>
                  <a:schemeClr val="tx1"/>
                </a:solidFill>
                <a:effectLst/>
                <a:latin typeface="Times New Roman" panose="02020603050405020304" pitchFamily="18" charset="0"/>
                <a:ea typeface="Times New Roman" panose="02020603050405020304" pitchFamily="18" charset="0"/>
              </a:rPr>
              <a:t>“am”</a:t>
            </a:r>
            <a:r>
              <a:rPr lang="en-US" sz="2000" dirty="0">
                <a:solidFill>
                  <a:schemeClr val="tx1"/>
                </a:solidFill>
                <a:effectLst/>
                <a:latin typeface="Times New Roman" panose="02020603050405020304" pitchFamily="18" charset="0"/>
                <a:ea typeface="Times New Roman" panose="02020603050405020304" pitchFamily="18" charset="0"/>
              </a:rPr>
              <a:t> is used after the subject in a sentence.</a:t>
            </a:r>
            <a:br>
              <a:rPr lang="en-US" sz="2000" dirty="0">
                <a:solidFill>
                  <a:schemeClr val="tx1"/>
                </a:solidFill>
                <a:effectLst/>
                <a:latin typeface="Times New Roman" panose="02020603050405020304" pitchFamily="18" charset="0"/>
                <a:ea typeface="Times New Roman" panose="02020603050405020304" pitchFamily="18" charset="0"/>
              </a:rPr>
            </a:br>
            <a:r>
              <a:rPr lang="en-US" sz="2000" dirty="0">
                <a:solidFill>
                  <a:schemeClr val="tx1"/>
                </a:solidFill>
                <a:effectLst/>
                <a:latin typeface="Times New Roman" panose="02020603050405020304" pitchFamily="18" charset="0"/>
                <a:ea typeface="Times New Roman" panose="02020603050405020304" pitchFamily="18" charset="0"/>
              </a:rPr>
              <a:t>If the subject is </a:t>
            </a:r>
            <a:r>
              <a:rPr lang="en-US" sz="2000" i="1" dirty="0">
                <a:solidFill>
                  <a:schemeClr val="tx1"/>
                </a:solidFill>
                <a:effectLst/>
                <a:latin typeface="Times New Roman" panose="02020603050405020304" pitchFamily="18" charset="0"/>
                <a:ea typeface="Times New Roman" panose="02020603050405020304" pitchFamily="18" charset="0"/>
              </a:rPr>
              <a:t>“he, she, it, or a singular or proper noun”</a:t>
            </a:r>
            <a:r>
              <a:rPr lang="en-US" sz="2000" dirty="0">
                <a:solidFill>
                  <a:schemeClr val="tx1"/>
                </a:solidFill>
                <a:effectLst/>
                <a:latin typeface="Times New Roman" panose="02020603050405020304" pitchFamily="18" charset="0"/>
                <a:ea typeface="Times New Roman" panose="02020603050405020304" pitchFamily="18" charset="0"/>
              </a:rPr>
              <a:t> then the auxiliary verb </a:t>
            </a:r>
            <a:r>
              <a:rPr lang="en-US" sz="2000" i="1" dirty="0">
                <a:solidFill>
                  <a:schemeClr val="tx1"/>
                </a:solidFill>
                <a:effectLst/>
                <a:latin typeface="Times New Roman" panose="02020603050405020304" pitchFamily="18" charset="0"/>
                <a:ea typeface="Times New Roman" panose="02020603050405020304" pitchFamily="18" charset="0"/>
              </a:rPr>
              <a:t>“is”</a:t>
            </a:r>
            <a:r>
              <a:rPr lang="en-US" sz="2000" dirty="0">
                <a:solidFill>
                  <a:schemeClr val="tx1"/>
                </a:solidFill>
                <a:effectLst/>
                <a:latin typeface="Times New Roman" panose="02020603050405020304" pitchFamily="18" charset="0"/>
                <a:ea typeface="Times New Roman" panose="02020603050405020304" pitchFamily="18" charset="0"/>
              </a:rPr>
              <a:t> is used after the subject in a sentence.</a:t>
            </a:r>
            <a:br>
              <a:rPr lang="en-US" sz="2000" dirty="0">
                <a:solidFill>
                  <a:schemeClr val="tx1"/>
                </a:solidFill>
                <a:effectLst/>
                <a:latin typeface="Times New Roman" panose="02020603050405020304" pitchFamily="18" charset="0"/>
                <a:ea typeface="Times New Roman" panose="02020603050405020304" pitchFamily="18" charset="0"/>
              </a:rPr>
            </a:br>
            <a:r>
              <a:rPr lang="en-US" sz="2000" dirty="0">
                <a:solidFill>
                  <a:schemeClr val="tx1"/>
                </a:solidFill>
                <a:effectLst/>
                <a:latin typeface="Times New Roman" panose="02020603050405020304" pitchFamily="18" charset="0"/>
                <a:ea typeface="Times New Roman" panose="02020603050405020304" pitchFamily="18" charset="0"/>
              </a:rPr>
              <a:t>If subject is </a:t>
            </a:r>
            <a:r>
              <a:rPr lang="en-US" sz="2000" i="1" dirty="0">
                <a:solidFill>
                  <a:schemeClr val="tx1"/>
                </a:solidFill>
                <a:effectLst/>
                <a:latin typeface="Times New Roman" panose="02020603050405020304" pitchFamily="18" charset="0"/>
                <a:ea typeface="Times New Roman" panose="02020603050405020304" pitchFamily="18" charset="0"/>
              </a:rPr>
              <a:t>“you, they or plural”</a:t>
            </a:r>
            <a:r>
              <a:rPr lang="en-US" sz="2000" dirty="0">
                <a:solidFill>
                  <a:schemeClr val="tx1"/>
                </a:solidFill>
                <a:effectLst/>
                <a:latin typeface="Times New Roman" panose="02020603050405020304" pitchFamily="18" charset="0"/>
                <a:ea typeface="Times New Roman" panose="02020603050405020304" pitchFamily="18" charset="0"/>
              </a:rPr>
              <a:t> then the auxiliary verb </a:t>
            </a:r>
            <a:r>
              <a:rPr lang="en-US" sz="2000" i="1" dirty="0">
                <a:solidFill>
                  <a:schemeClr val="tx1"/>
                </a:solidFill>
                <a:effectLst/>
                <a:latin typeface="Times New Roman" panose="02020603050405020304" pitchFamily="18" charset="0"/>
                <a:ea typeface="Times New Roman" panose="02020603050405020304" pitchFamily="18" charset="0"/>
              </a:rPr>
              <a:t>“are”</a:t>
            </a:r>
            <a:r>
              <a:rPr lang="en-US" sz="2000" dirty="0">
                <a:solidFill>
                  <a:schemeClr val="tx1"/>
                </a:solidFill>
                <a:effectLst/>
                <a:latin typeface="Times New Roman" panose="02020603050405020304" pitchFamily="18" charset="0"/>
                <a:ea typeface="Times New Roman" panose="02020603050405020304" pitchFamily="18" charset="0"/>
              </a:rPr>
              <a:t> is used after the subject in a sentence. The participle </a:t>
            </a:r>
            <a:r>
              <a:rPr lang="en-US" sz="2000" i="1" dirty="0">
                <a:solidFill>
                  <a:schemeClr val="tx1"/>
                </a:solidFill>
                <a:effectLst/>
                <a:latin typeface="Times New Roman" panose="02020603050405020304" pitchFamily="18" charset="0"/>
                <a:ea typeface="Times New Roman" panose="02020603050405020304" pitchFamily="18" charset="0"/>
              </a:rPr>
              <a:t>“</a:t>
            </a:r>
            <a:r>
              <a:rPr lang="en-US" sz="2000" i="1" dirty="0" err="1">
                <a:solidFill>
                  <a:schemeClr val="tx1"/>
                </a:solidFill>
                <a:effectLst/>
                <a:latin typeface="Times New Roman" panose="02020603050405020304" pitchFamily="18" charset="0"/>
                <a:ea typeface="Times New Roman" panose="02020603050405020304" pitchFamily="18" charset="0"/>
              </a:rPr>
              <a:t>ing</a:t>
            </a:r>
            <a:r>
              <a:rPr lang="en-US" sz="2000" i="1" dirty="0">
                <a:solidFill>
                  <a:schemeClr val="tx1"/>
                </a:solidFill>
                <a:effectLst/>
                <a:latin typeface="Times New Roman" panose="02020603050405020304" pitchFamily="18" charset="0"/>
                <a:ea typeface="Times New Roman" panose="02020603050405020304" pitchFamily="18" charset="0"/>
              </a:rPr>
              <a:t>”</a:t>
            </a:r>
            <a:r>
              <a:rPr lang="en-US" sz="2000" dirty="0">
                <a:solidFill>
                  <a:schemeClr val="tx1"/>
                </a:solidFill>
                <a:effectLst/>
                <a:latin typeface="Times New Roman" panose="02020603050405020304" pitchFamily="18" charset="0"/>
                <a:ea typeface="Times New Roman" panose="02020603050405020304" pitchFamily="18" charset="0"/>
              </a:rPr>
              <a:t> is added to the first form of the verb i.e. </a:t>
            </a:r>
            <a:r>
              <a:rPr lang="en-US" sz="2000" i="1" dirty="0">
                <a:solidFill>
                  <a:schemeClr val="tx1"/>
                </a:solidFill>
                <a:effectLst/>
                <a:latin typeface="Times New Roman" panose="02020603050405020304" pitchFamily="18" charset="0"/>
                <a:ea typeface="Times New Roman" panose="02020603050405020304" pitchFamily="18" charset="0"/>
              </a:rPr>
              <a:t>going</a:t>
            </a:r>
            <a:r>
              <a:rPr lang="en-US" sz="2000" dirty="0">
                <a:solidFill>
                  <a:schemeClr val="tx1"/>
                </a:solidFill>
                <a:effectLst/>
                <a:latin typeface="Times New Roman" panose="02020603050405020304" pitchFamily="18" charset="0"/>
                <a:ea typeface="Times New Roman" panose="02020603050405020304" pitchFamily="18" charset="0"/>
              </a:rPr>
              <a:t> (go) </a:t>
            </a:r>
            <a:r>
              <a:rPr lang="en-US" sz="2000" i="1" dirty="0">
                <a:solidFill>
                  <a:schemeClr val="tx1"/>
                </a:solidFill>
                <a:effectLst/>
                <a:latin typeface="Times New Roman" panose="02020603050405020304" pitchFamily="18" charset="0"/>
                <a:ea typeface="Times New Roman" panose="02020603050405020304" pitchFamily="18" charset="0"/>
              </a:rPr>
              <a:t>writing</a:t>
            </a:r>
            <a:r>
              <a:rPr lang="en-US" sz="2000" dirty="0">
                <a:solidFill>
                  <a:schemeClr val="tx1"/>
                </a:solidFill>
                <a:effectLst/>
                <a:latin typeface="Times New Roman" panose="02020603050405020304" pitchFamily="18" charset="0"/>
                <a:ea typeface="Times New Roman" panose="02020603050405020304" pitchFamily="18" charset="0"/>
              </a:rPr>
              <a:t> (write).</a:t>
            </a:r>
            <a:br>
              <a:rPr lang="en-US" sz="2000" dirty="0">
                <a:solidFill>
                  <a:schemeClr val="tx1"/>
                </a:solidFill>
                <a:effectLst/>
                <a:latin typeface="Times New Roman" panose="02020603050405020304" pitchFamily="18" charset="0"/>
                <a:ea typeface="Times New Roman" panose="02020603050405020304" pitchFamily="18" charset="0"/>
              </a:rPr>
            </a:br>
            <a:endParaRPr lang="en-KE" sz="2000" dirty="0">
              <a:solidFill>
                <a:schemeClr val="tx1"/>
              </a:solidFill>
            </a:endParaRPr>
          </a:p>
        </p:txBody>
      </p:sp>
    </p:spTree>
    <p:extLst>
      <p:ext uri="{BB962C8B-B14F-4D97-AF65-F5344CB8AC3E}">
        <p14:creationId xmlns:p14="http://schemas.microsoft.com/office/powerpoint/2010/main" val="34147086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D5EAD2-F8D5-3943-FFFA-EFEF4B998D2D}"/>
              </a:ext>
            </a:extLst>
          </p:cNvPr>
          <p:cNvSpPr>
            <a:spLocks noGrp="1"/>
          </p:cNvSpPr>
          <p:nvPr>
            <p:ph type="title"/>
          </p:nvPr>
        </p:nvSpPr>
        <p:spPr>
          <a:xfrm>
            <a:off x="677334" y="609600"/>
            <a:ext cx="8596668" cy="587829"/>
          </a:xfrm>
        </p:spPr>
        <p:txBody>
          <a:bodyPr>
            <a:normAutofit/>
          </a:bodyPr>
          <a:lstStyle/>
          <a:p>
            <a:r>
              <a:rPr lang="en-US" sz="2400" b="1" kern="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Present Continuous Tense</a:t>
            </a:r>
            <a:endParaRPr lang="en-KE" sz="2400" dirty="0"/>
          </a:p>
        </p:txBody>
      </p:sp>
      <p:sp>
        <p:nvSpPr>
          <p:cNvPr id="3" name="Content Placeholder 2">
            <a:extLst>
              <a:ext uri="{FF2B5EF4-FFF2-40B4-BE49-F238E27FC236}">
                <a16:creationId xmlns:a16="http://schemas.microsoft.com/office/drawing/2014/main" id="{01551F82-9B46-A8FD-8415-9384E5E5F4AE}"/>
              </a:ext>
            </a:extLst>
          </p:cNvPr>
          <p:cNvSpPr>
            <a:spLocks noGrp="1"/>
          </p:cNvSpPr>
          <p:nvPr>
            <p:ph idx="1"/>
          </p:nvPr>
        </p:nvSpPr>
        <p:spPr>
          <a:xfrm>
            <a:off x="873277" y="1371601"/>
            <a:ext cx="8596668" cy="5050762"/>
          </a:xfrm>
        </p:spPr>
        <p:txBody>
          <a:bodyPr>
            <a:normAutofit fontScale="62500" lnSpcReduction="20000"/>
          </a:bodyPr>
          <a:lstStyle/>
          <a:p>
            <a:pPr>
              <a:lnSpc>
                <a:spcPct val="150000"/>
              </a:lnSpc>
              <a:spcAft>
                <a:spcPts val="800"/>
              </a:spcAft>
            </a:pPr>
            <a:r>
              <a:rPr lang="en-US" sz="2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Examples</a:t>
            </a:r>
            <a:b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 </a:t>
            </a:r>
            <a:r>
              <a:rPr lang="en-US" sz="26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am</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playing</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cricket.</a:t>
            </a:r>
            <a:b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He </a:t>
            </a:r>
            <a:r>
              <a:rPr lang="en-US" sz="26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is driving</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 car</a:t>
            </a:r>
            <a:b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They </a:t>
            </a:r>
            <a:r>
              <a:rPr lang="en-US" sz="26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reading</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their lessons.</a:t>
            </a:r>
            <a:endParaRPr lang="en-KE" sz="2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2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Negative Sentences</a:t>
            </a:r>
            <a:b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Subject + auxiliary verb + not + main verb-</a:t>
            </a:r>
            <a:r>
              <a:rPr lang="en-US" sz="26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ing</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(Present participle) + object</a:t>
            </a:r>
            <a:b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Subject + am/is/are + not + (1st form of verb + </a:t>
            </a:r>
            <a:r>
              <a:rPr lang="en-US" sz="26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ing</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object</a:t>
            </a:r>
            <a:endParaRPr lang="en-KE" sz="2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Rules for using auxiliary verbs (</a:t>
            </a:r>
            <a:r>
              <a:rPr lang="en-US" sz="26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am or is or are</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after the subject in negative sentences are the same as mentioned above. </a:t>
            </a:r>
            <a:b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Examples</a:t>
            </a:r>
            <a:b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 </a:t>
            </a:r>
            <a:r>
              <a:rPr lang="en-US" sz="26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am not playing</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cricket.</a:t>
            </a:r>
            <a:b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He </a:t>
            </a:r>
            <a:r>
              <a:rPr lang="en-US" sz="26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is not driving</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 car</a:t>
            </a:r>
            <a:b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They </a:t>
            </a:r>
            <a:r>
              <a:rPr lang="en-US" sz="26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are not reading</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their lessons.</a:t>
            </a:r>
            <a:endParaRPr lang="en-KE" sz="26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2694295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B01C5D-C24D-8A81-4DCA-B25FB5706275}"/>
              </a:ext>
            </a:extLst>
          </p:cNvPr>
          <p:cNvSpPr>
            <a:spLocks noGrp="1"/>
          </p:cNvSpPr>
          <p:nvPr>
            <p:ph type="title"/>
          </p:nvPr>
        </p:nvSpPr>
        <p:spPr>
          <a:xfrm>
            <a:off x="677334" y="609600"/>
            <a:ext cx="8596668" cy="751114"/>
          </a:xfrm>
        </p:spPr>
        <p:txBody>
          <a:bodyPr>
            <a:normAutofit/>
          </a:bodyPr>
          <a:lstStyle/>
          <a:p>
            <a:r>
              <a:rPr lang="en-US" sz="2400" b="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Interrogative Sentences</a:t>
            </a:r>
            <a:endParaRPr lang="en-KE" sz="24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EC580866-A0ED-EF17-2FDE-F2AE93B9700E}"/>
              </a:ext>
            </a:extLst>
          </p:cNvPr>
          <p:cNvSpPr>
            <a:spLocks noGrp="1"/>
          </p:cNvSpPr>
          <p:nvPr>
            <p:ph idx="1"/>
          </p:nvPr>
        </p:nvSpPr>
        <p:spPr>
          <a:xfrm>
            <a:off x="677334" y="1231392"/>
            <a:ext cx="9039690" cy="4809971"/>
          </a:xfrm>
        </p:spPr>
        <p:txBody>
          <a:bodyPr>
            <a:noAutofit/>
          </a:bodyPr>
          <a:lstStyle/>
          <a:p>
            <a:pPr>
              <a:lnSpc>
                <a:spcPct val="150000"/>
              </a:lnSpc>
              <a:spcAft>
                <a:spcPts val="800"/>
              </a:spcAft>
            </a:pPr>
            <a:r>
              <a:rPr lang="en-US"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Interrogative Sentences</a:t>
            </a:r>
            <a:b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Auxiliary verb + Subject + main verb-</a:t>
            </a:r>
            <a:r>
              <a:rPr lang="en-US"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ing</a:t>
            </a: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(Present participle) + object</a:t>
            </a:r>
            <a:b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Am/is/are + Subject + (1st form of verb or base verb + </a:t>
            </a:r>
            <a:r>
              <a:rPr lang="en-US"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ing</a:t>
            </a: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object</a:t>
            </a:r>
            <a:endParaRPr lang="en-KE"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Bef>
                <a:spcPts val="400"/>
              </a:spcBef>
              <a:spcAft>
                <a:spcPts val="200"/>
              </a:spcAft>
            </a:pP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For making interrogative sentences, the sentence is started with an auxiliary verb rather than putting the auxiliary verb inside the sentence. If the subject is </a:t>
            </a:r>
            <a:r>
              <a:rPr lang="en-US"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sentence starts with the auxiliary verb </a:t>
            </a:r>
            <a:r>
              <a:rPr lang="en-US"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“am”.</a:t>
            </a: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If the subject is </a:t>
            </a:r>
            <a:r>
              <a:rPr lang="en-US"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 she, it, or a singular or proper name”</a:t>
            </a: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sentence starts with the auxiliary verb </a:t>
            </a:r>
            <a:r>
              <a:rPr lang="en-US"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If subject is </a:t>
            </a:r>
            <a:r>
              <a:rPr lang="en-US"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“you, they or plural” </a:t>
            </a: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sentence starts with the auxiliary verb </a:t>
            </a:r>
            <a:r>
              <a:rPr lang="en-US"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“are”.</a:t>
            </a:r>
            <a:endParaRPr lang="en-KE" i="1" dirty="0">
              <a:latin typeface="Calibri" panose="020F0502020204030204" pitchFamily="34" charset="0"/>
              <a:ea typeface="Times New Roman" panose="02020603050405020304" pitchFamily="18" charset="0"/>
              <a:cs typeface="Times New Roman" panose="02020603050405020304" pitchFamily="18" charset="0"/>
            </a:endParaRPr>
          </a:p>
          <a:p>
            <a:pPr>
              <a:lnSpc>
                <a:spcPct val="150000"/>
              </a:lnSpc>
              <a:spcBef>
                <a:spcPts val="400"/>
              </a:spcBef>
              <a:spcAft>
                <a:spcPts val="200"/>
              </a:spcAft>
            </a:pPr>
            <a:r>
              <a:rPr lang="en-US"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Examples</a:t>
            </a:r>
            <a:b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Am I playing</a:t>
            </a: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cricket?</a:t>
            </a:r>
            <a:b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Is he driving</a:t>
            </a: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 car?</a:t>
            </a:r>
            <a:b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KE" dirty="0"/>
          </a:p>
        </p:txBody>
      </p:sp>
    </p:spTree>
    <p:extLst>
      <p:ext uri="{BB962C8B-B14F-4D97-AF65-F5344CB8AC3E}">
        <p14:creationId xmlns:p14="http://schemas.microsoft.com/office/powerpoint/2010/main" val="18534242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5A0576-C8AA-20B1-A960-05FA21C93017}"/>
              </a:ext>
            </a:extLst>
          </p:cNvPr>
          <p:cNvSpPr>
            <a:spLocks noGrp="1"/>
          </p:cNvSpPr>
          <p:nvPr>
            <p:ph type="title"/>
          </p:nvPr>
        </p:nvSpPr>
        <p:spPr>
          <a:xfrm>
            <a:off x="677334" y="609600"/>
            <a:ext cx="8596668" cy="740229"/>
          </a:xfrm>
        </p:spPr>
        <p:txBody>
          <a:bodyPr>
            <a:normAutofit fontScale="90000"/>
          </a:bodyPr>
          <a:lstStyle/>
          <a:p>
            <a:r>
              <a:rPr lang="en-US" sz="2400" b="1" kern="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Present Perfect Tense</a:t>
            </a:r>
            <a:br>
              <a:rPr lang="en-KE" sz="36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0FEEC71C-3E15-B701-80DD-17224914FFC9}"/>
              </a:ext>
            </a:extLst>
          </p:cNvPr>
          <p:cNvSpPr>
            <a:spLocks noGrp="1"/>
          </p:cNvSpPr>
          <p:nvPr>
            <p:ph idx="1"/>
          </p:nvPr>
        </p:nvSpPr>
        <p:spPr>
          <a:xfrm>
            <a:off x="677334" y="1349829"/>
            <a:ext cx="8596668" cy="4898571"/>
          </a:xfrm>
        </p:spPr>
        <p:txBody>
          <a:bodyPr>
            <a:normAutofit fontScale="92500" lnSpcReduction="10000"/>
          </a:bodyPr>
          <a:lstStyle/>
          <a:p>
            <a:pPr>
              <a:lnSpc>
                <a:spcPct val="150000"/>
              </a:lnSpc>
              <a:spcAft>
                <a:spcPts val="80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present perfect tense is used to express an action which happened or was completed in the past but not a very long time ago, that is, in the near past. </a:t>
            </a:r>
          </a:p>
          <a:p>
            <a:pPr>
              <a:lnSpc>
                <a:spcPct val="150000"/>
              </a:lnSpc>
              <a:spcAft>
                <a:spcPts val="80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Specific time such as two years ago, last week or a particular day is usually not used in the sentence in this tense. </a:t>
            </a:r>
          </a:p>
          <a:p>
            <a:pPr>
              <a:lnSpc>
                <a:spcPct val="150000"/>
              </a:lnSpc>
              <a:spcAft>
                <a:spcPts val="80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It means that this tense expresses the action whose time is not exactly specified but which happened or was completed in the near past.</a:t>
            </a:r>
          </a:p>
          <a:p>
            <a:pPr>
              <a:lnSpc>
                <a:spcPct val="150000"/>
              </a:lnSpc>
              <a:spcAft>
                <a:spcPts val="800"/>
              </a:spcAft>
            </a:pP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Rule:</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auxiliary verb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“has or have”</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is used in a sentence. The third form of a verb (past participle) is used as the main verb in a sentence.</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42589147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C3F8FD-2009-652E-AAAD-32CD7A2CACF7}"/>
              </a:ext>
            </a:extLst>
          </p:cNvPr>
          <p:cNvSpPr>
            <a:spLocks noGrp="1"/>
          </p:cNvSpPr>
          <p:nvPr>
            <p:ph type="title"/>
          </p:nvPr>
        </p:nvSpPr>
        <p:spPr>
          <a:xfrm>
            <a:off x="677334" y="609600"/>
            <a:ext cx="8596668" cy="587829"/>
          </a:xfrm>
        </p:spPr>
        <p:txBody>
          <a:bodyPr>
            <a:normAutofit fontScale="90000"/>
          </a:bodyPr>
          <a:lstStyle/>
          <a:p>
            <a:r>
              <a:rPr lang="en-US" sz="2400" b="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Structure of the Sentences</a:t>
            </a:r>
            <a:br>
              <a:rPr lang="en-KE" sz="36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9036E29B-0755-7064-BDC0-F0DD08E02BC9}"/>
              </a:ext>
            </a:extLst>
          </p:cNvPr>
          <p:cNvSpPr>
            <a:spLocks noGrp="1"/>
          </p:cNvSpPr>
          <p:nvPr>
            <p:ph idx="1"/>
          </p:nvPr>
        </p:nvSpPr>
        <p:spPr>
          <a:xfrm>
            <a:off x="677333" y="1338943"/>
            <a:ext cx="9479037" cy="5007428"/>
          </a:xfrm>
        </p:spPr>
        <p:txBody>
          <a:bodyPr>
            <a:normAutofit fontScale="92500" lnSpcReduction="10000"/>
          </a:bodyPr>
          <a:lstStyle/>
          <a:p>
            <a:pPr>
              <a:lnSpc>
                <a:spcPct val="150000"/>
              </a:lnSpc>
              <a:spcAft>
                <a:spcPts val="800"/>
              </a:spcAft>
            </a:pP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Positive Sentences</a:t>
            </a:r>
            <a:b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Subject + auxiliary verb + main verb (past participle) + object</a:t>
            </a:r>
            <a:b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Subject + has/have + 3rd form of verb or past participle + object</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If the subject is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 she, it, or a singular or proper noun”</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then the auxiliary verb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“has”</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is used after the subject in the sentence.</a:t>
            </a:r>
            <a:b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If the subject is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“you, they or plural”</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then the auxiliary verb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“have”</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is used after the subject in the sentence.</a:t>
            </a:r>
            <a:b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Examples</a:t>
            </a:r>
            <a:b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have eaten</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 tasty meal.</a:t>
            </a:r>
            <a:b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She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has learnt</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 lesson.</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It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has rained</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b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guests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have arrived.</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585914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6B8F89-7499-5333-BF08-783FDF949FA7}"/>
              </a:ext>
            </a:extLst>
          </p:cNvPr>
          <p:cNvSpPr>
            <a:spLocks noGrp="1"/>
          </p:cNvSpPr>
          <p:nvPr>
            <p:ph type="title"/>
          </p:nvPr>
        </p:nvSpPr>
        <p:spPr>
          <a:xfrm>
            <a:off x="677334" y="609600"/>
            <a:ext cx="8596668" cy="794657"/>
          </a:xfrm>
        </p:spPr>
        <p:txBody>
          <a:bodyPr>
            <a:normAutofit/>
          </a:bodyPr>
          <a:lstStyle/>
          <a:p>
            <a:r>
              <a:rPr lang="en-US" sz="2400" b="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Negative Sentences</a:t>
            </a:r>
            <a:endParaRPr lang="en-KE" sz="24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6E72520E-A7C3-3FCF-2977-2F937B2A6965}"/>
              </a:ext>
            </a:extLst>
          </p:cNvPr>
          <p:cNvSpPr>
            <a:spLocks noGrp="1"/>
          </p:cNvSpPr>
          <p:nvPr>
            <p:ph idx="1"/>
          </p:nvPr>
        </p:nvSpPr>
        <p:spPr>
          <a:xfrm>
            <a:off x="677333" y="1578429"/>
            <a:ext cx="9206895" cy="4757057"/>
          </a:xfrm>
        </p:spPr>
        <p:txBody>
          <a:bodyPr>
            <a:normAutofit lnSpcReduction="10000"/>
          </a:bodyPr>
          <a:lstStyle/>
          <a:p>
            <a:pPr>
              <a:lnSpc>
                <a:spcPct val="150000"/>
              </a:lnSpc>
              <a:spcAft>
                <a:spcPts val="800"/>
              </a:spcAft>
            </a:pP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Negative Sentences</a:t>
            </a:r>
            <a:b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Subject + Auxiliary verb + NOT + main verb (past participle) + object</a:t>
            </a:r>
            <a:b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Subject + has/have + NOT + 3rd form of verb or past participle + object</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Rules for using the auxiliary verb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“has or have”</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in a negative sentence are the same as mentioned above.</a:t>
            </a:r>
            <a:b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Examples</a:t>
            </a:r>
            <a:b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have not eaten</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meal.</a:t>
            </a:r>
            <a:b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She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has not learnt</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 lesson.</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They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have not gone</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to school.</a:t>
            </a:r>
            <a:b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They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have not bought</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 new car.</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22545714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B38896-330A-456C-54F3-3EDFDC5E0EEC}"/>
              </a:ext>
            </a:extLst>
          </p:cNvPr>
          <p:cNvSpPr>
            <a:spLocks noGrp="1"/>
          </p:cNvSpPr>
          <p:nvPr>
            <p:ph type="title"/>
          </p:nvPr>
        </p:nvSpPr>
        <p:spPr>
          <a:xfrm>
            <a:off x="677334" y="609600"/>
            <a:ext cx="8596668" cy="762000"/>
          </a:xfrm>
        </p:spPr>
        <p:txBody>
          <a:bodyPr>
            <a:normAutofit/>
          </a:bodyPr>
          <a:lstStyle/>
          <a:p>
            <a:r>
              <a:rPr lang="en-US" sz="2400" b="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Interrogative Sentences</a:t>
            </a:r>
            <a:endParaRPr lang="en-KE" sz="24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8606783C-9D27-074E-8652-AB12CF80F7C6}"/>
              </a:ext>
            </a:extLst>
          </p:cNvPr>
          <p:cNvSpPr>
            <a:spLocks noGrp="1"/>
          </p:cNvSpPr>
          <p:nvPr>
            <p:ph idx="1"/>
          </p:nvPr>
        </p:nvSpPr>
        <p:spPr>
          <a:xfrm>
            <a:off x="677333" y="1458687"/>
            <a:ext cx="9348409" cy="4920342"/>
          </a:xfrm>
        </p:spPr>
        <p:txBody>
          <a:bodyPr>
            <a:normAutofit fontScale="92500"/>
          </a:bodyPr>
          <a:lstStyle/>
          <a:p>
            <a:pPr marL="0" indent="0">
              <a:lnSpc>
                <a:spcPct val="150000"/>
              </a:lnSpc>
              <a:spcAft>
                <a:spcPts val="800"/>
              </a:spcAft>
              <a:buNone/>
            </a:pP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Auxiliary verb + Subject + main verb (past participle) + object</a:t>
            </a:r>
            <a:b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Has/have + Subject + 3rd form of verb or past participle + object</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An interrogative sentence starts with an auxiliary verb. If the subject is </a:t>
            </a:r>
            <a:r>
              <a:rPr lang="en-US" sz="22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 she, it, or a singular or proper noun”</a:t>
            </a: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then the sentence starts with the auxiliary verb </a:t>
            </a:r>
            <a:r>
              <a:rPr lang="en-US" sz="22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“has”.</a:t>
            </a:r>
            <a:b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If subject is </a:t>
            </a:r>
            <a:r>
              <a:rPr lang="en-US" sz="22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“you, they or plural”</a:t>
            </a: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then the sentence starts with auxiliary verb </a:t>
            </a:r>
            <a:r>
              <a:rPr lang="en-US" sz="22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“have”.</a:t>
            </a:r>
            <a:b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2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Examples</a:t>
            </a:r>
            <a:b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Have I eaten</a:t>
            </a: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 tasty meal?</a:t>
            </a:r>
            <a:b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Has she learnt</a:t>
            </a: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 lesson?      </a:t>
            </a:r>
            <a:b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Have you told</a:t>
            </a: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 lie?</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29458569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0CEE73-F79F-5F5A-51D2-E0FD6A1693C4}"/>
              </a:ext>
            </a:extLst>
          </p:cNvPr>
          <p:cNvSpPr>
            <a:spLocks noGrp="1"/>
          </p:cNvSpPr>
          <p:nvPr>
            <p:ph type="title"/>
          </p:nvPr>
        </p:nvSpPr>
        <p:spPr>
          <a:xfrm>
            <a:off x="677334" y="609600"/>
            <a:ext cx="8596668" cy="881743"/>
          </a:xfrm>
        </p:spPr>
        <p:txBody>
          <a:bodyPr>
            <a:normAutofit fontScale="90000"/>
          </a:bodyPr>
          <a:lstStyle/>
          <a:p>
            <a:r>
              <a:rPr lang="en-US" sz="2400" b="1" kern="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Present Perfect Continuous Tense</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CC8535BB-48B2-857B-B500-D666D18EA88F}"/>
              </a:ext>
            </a:extLst>
          </p:cNvPr>
          <p:cNvSpPr>
            <a:spLocks noGrp="1"/>
          </p:cNvSpPr>
          <p:nvPr>
            <p:ph idx="1"/>
          </p:nvPr>
        </p:nvSpPr>
        <p:spPr>
          <a:xfrm>
            <a:off x="677334" y="1491343"/>
            <a:ext cx="8596668" cy="4550019"/>
          </a:xfrm>
        </p:spPr>
        <p:txBody>
          <a:bodyPr>
            <a:normAutofit/>
          </a:bodyPr>
          <a:lstStyle/>
          <a:p>
            <a:pPr>
              <a:lnSpc>
                <a:spcPct val="150000"/>
              </a:lnSpc>
              <a:spcAft>
                <a:spcPts val="80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present perfect continuous tense is used to express a continuing or ongoing action that started in the past and is still going on until now. There will be a time reference, such as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“since 2008, for three hours”</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from which the action started. </a:t>
            </a:r>
          </a:p>
          <a:p>
            <a:pPr>
              <a:lnSpc>
                <a:spcPct val="150000"/>
              </a:lnSpc>
              <a:spcAft>
                <a:spcPts val="80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This gives an idea that action has been going on for some time.  Such time reference or sense of time reference is the identity of the Present perfect continuous tense because it tells that action started from a particular time in the past. For example,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 has been teaching in this school since 2015”.</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5122349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CD1C52-BA30-39CF-9257-834F5716D9BC}"/>
              </a:ext>
            </a:extLst>
          </p:cNvPr>
          <p:cNvSpPr>
            <a:spLocks noGrp="1"/>
          </p:cNvSpPr>
          <p:nvPr>
            <p:ph type="title"/>
          </p:nvPr>
        </p:nvSpPr>
        <p:spPr>
          <a:xfrm>
            <a:off x="677334" y="609600"/>
            <a:ext cx="8596668" cy="1146048"/>
          </a:xfrm>
        </p:spPr>
        <p:txBody>
          <a:bodyPr>
            <a:normAutofit/>
          </a:bodyPr>
          <a:lstStyle/>
          <a:p>
            <a:r>
              <a:rPr lang="en-US" sz="2400" b="1" kern="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Present Perfect Continuous Tense….. Cont.</a:t>
            </a:r>
            <a:endParaRPr lang="en-KE" sz="2400" dirty="0"/>
          </a:p>
        </p:txBody>
      </p:sp>
      <p:sp>
        <p:nvSpPr>
          <p:cNvPr id="3" name="Content Placeholder 2">
            <a:extLst>
              <a:ext uri="{FF2B5EF4-FFF2-40B4-BE49-F238E27FC236}">
                <a16:creationId xmlns:a16="http://schemas.microsoft.com/office/drawing/2014/main" id="{FD7F4B24-125B-9A22-702A-3D1CD882D663}"/>
              </a:ext>
            </a:extLst>
          </p:cNvPr>
          <p:cNvSpPr>
            <a:spLocks noGrp="1"/>
          </p:cNvSpPr>
          <p:nvPr>
            <p:ph idx="1"/>
          </p:nvPr>
        </p:nvSpPr>
        <p:spPr>
          <a:xfrm>
            <a:off x="677334" y="1755649"/>
            <a:ext cx="8596668" cy="4285714"/>
          </a:xfrm>
        </p:spPr>
        <p:txBody>
          <a:bodyPr/>
          <a:lstStyle/>
          <a:p>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Note:</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If there is no time reference or sense of time reference then it is not the Present perfect continuous tense. So the reference of time differentiates the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Present perfect continuous tense</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and the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Present continuous tense.</a:t>
            </a:r>
          </a:p>
          <a:p>
            <a:endParaRPr lang="en-KE" sz="2000" dirty="0">
              <a:effectLst/>
              <a:latin typeface="Times New Roman" panose="02020603050405020304" pitchFamily="18" charset="0"/>
              <a:ea typeface="Calibri" panose="020F0502020204030204" pitchFamily="34" charset="0"/>
              <a:cs typeface="Times New Roman" panose="02020603050405020304" pitchFamily="18" charset="0"/>
            </a:endParaRPr>
          </a:p>
          <a:p>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Rule: </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auxiliary verb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“has been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or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have been”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is used in a sentence. </a:t>
            </a:r>
          </a:p>
          <a:p>
            <a:endPar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first form of the verb (base verb)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(present participle) is used as the main verb in the sentence.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“Since”</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or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are used before the “time reference” in the sentence. </a:t>
            </a:r>
          </a:p>
          <a:p>
            <a:endParaRPr lang="en-KE" dirty="0"/>
          </a:p>
        </p:txBody>
      </p:sp>
    </p:spTree>
    <p:extLst>
      <p:ext uri="{BB962C8B-B14F-4D97-AF65-F5344CB8AC3E}">
        <p14:creationId xmlns:p14="http://schemas.microsoft.com/office/powerpoint/2010/main" val="4121674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8BB0E4-2726-B50B-3651-DA31CF0CC032}"/>
              </a:ext>
            </a:extLst>
          </p:cNvPr>
          <p:cNvSpPr>
            <a:spLocks noGrp="1"/>
          </p:cNvSpPr>
          <p:nvPr>
            <p:ph type="title"/>
          </p:nvPr>
        </p:nvSpPr>
        <p:spPr>
          <a:xfrm>
            <a:off x="677334" y="609600"/>
            <a:ext cx="8596668" cy="718457"/>
          </a:xfrm>
        </p:spPr>
        <p:txBody>
          <a:bodyPr>
            <a:normAutofit/>
          </a:bodyPr>
          <a:lstStyle/>
          <a:p>
            <a:r>
              <a:rPr lang="en-US" sz="2400" b="1" kern="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Present Perfect Continuous Tense</a:t>
            </a:r>
            <a:endParaRPr lang="en-KE" sz="2400" dirty="0"/>
          </a:p>
        </p:txBody>
      </p:sp>
      <p:sp>
        <p:nvSpPr>
          <p:cNvPr id="3" name="Content Placeholder 2">
            <a:extLst>
              <a:ext uri="{FF2B5EF4-FFF2-40B4-BE49-F238E27FC236}">
                <a16:creationId xmlns:a16="http://schemas.microsoft.com/office/drawing/2014/main" id="{7733F40B-8D51-8F86-850E-7FF4D8C6A1D0}"/>
              </a:ext>
            </a:extLst>
          </p:cNvPr>
          <p:cNvSpPr>
            <a:spLocks noGrp="1"/>
          </p:cNvSpPr>
          <p:nvPr>
            <p:ph idx="1"/>
          </p:nvPr>
        </p:nvSpPr>
        <p:spPr>
          <a:xfrm>
            <a:off x="677334" y="1328057"/>
            <a:ext cx="8596668" cy="4713305"/>
          </a:xfrm>
        </p:spPr>
        <p:txBody>
          <a:bodyPr/>
          <a:lstStyle/>
          <a:p>
            <a:endPar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If the time reference is known such as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1995</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or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4 o’clock</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then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“since”</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is used before the time in the sentence. </a:t>
            </a:r>
          </a:p>
          <a:p>
            <a:r>
              <a:rPr lang="en-US" sz="2000" b="1"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For example: </a:t>
            </a:r>
          </a:p>
          <a:p>
            <a:pPr>
              <a:buFont typeface="Wingdings" pitchFamily="2" charset="2"/>
              <a:buChar char="§"/>
            </a:pP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There hasn’t been such a bad storm </a:t>
            </a:r>
            <a:r>
              <a:rPr lang="en-US" sz="20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since</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1995.</a:t>
            </a:r>
          </a:p>
          <a:p>
            <a:pPr>
              <a:buFont typeface="Wingdings" pitchFamily="2" charset="2"/>
              <a:buChar char="§"/>
            </a:pP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 haven’t eaten </a:t>
            </a:r>
            <a:r>
              <a:rPr lang="en-US" sz="20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since</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4 o’clock.</a:t>
            </a:r>
            <a:endPar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If the time reference is not exactly known such as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three hours, six years, four days” </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then</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“for”</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is used before the time in the sentence.</a:t>
            </a:r>
          </a:p>
          <a:p>
            <a:pPr marL="0" indent="0">
              <a:buNone/>
            </a:pPr>
            <a:r>
              <a:rPr lang="en-US" sz="2000" b="1" i="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For example:</a:t>
            </a:r>
          </a:p>
          <a:p>
            <a:pPr>
              <a:buFont typeface="Wingdings" pitchFamily="2" charset="2"/>
              <a:buChar char="§"/>
            </a:pPr>
            <a:r>
              <a:rPr lang="en-US" sz="20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Mary has been waiting at the train station </a:t>
            </a:r>
            <a:r>
              <a:rPr lang="en-US" sz="2000" i="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for</a:t>
            </a:r>
            <a:r>
              <a:rPr lang="en-US" sz="20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three hours.</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6196696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940C44-3B48-4BB6-6F42-0A0C92395903}"/>
              </a:ext>
            </a:extLst>
          </p:cNvPr>
          <p:cNvSpPr>
            <a:spLocks noGrp="1"/>
          </p:cNvSpPr>
          <p:nvPr>
            <p:ph type="title"/>
          </p:nvPr>
        </p:nvSpPr>
        <p:spPr>
          <a:xfrm>
            <a:off x="677334" y="609600"/>
            <a:ext cx="8596668" cy="838200"/>
          </a:xfrm>
        </p:spPr>
        <p:txBody>
          <a:bodyPr>
            <a:normAutofit fontScale="90000"/>
          </a:bodyPr>
          <a:lstStyle/>
          <a:p>
            <a:r>
              <a:rPr lang="en-US" sz="2400" b="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Structure of the Sentences</a:t>
            </a:r>
            <a:br>
              <a:rPr lang="en-KE" sz="36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0C1F4A2B-4EE8-A9EA-7ED4-BD994057D15F}"/>
              </a:ext>
            </a:extLst>
          </p:cNvPr>
          <p:cNvSpPr>
            <a:spLocks noGrp="1"/>
          </p:cNvSpPr>
          <p:nvPr>
            <p:ph idx="1"/>
          </p:nvPr>
        </p:nvSpPr>
        <p:spPr>
          <a:xfrm>
            <a:off x="677334" y="1447801"/>
            <a:ext cx="8596668" cy="4593562"/>
          </a:xfrm>
        </p:spPr>
        <p:txBody>
          <a:bodyPr>
            <a:normAutofit fontScale="92500" lnSpcReduction="10000"/>
          </a:bodyPr>
          <a:lstStyle/>
          <a:p>
            <a:pPr>
              <a:lnSpc>
                <a:spcPct val="120000"/>
              </a:lnSpc>
              <a:spcBef>
                <a:spcPts val="400"/>
              </a:spcBef>
              <a:spcAft>
                <a:spcPts val="200"/>
              </a:spcAft>
            </a:pPr>
            <a:r>
              <a:rPr lang="en-US" sz="22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Positive Sentences</a:t>
            </a:r>
            <a:b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Subject + Auxiliary verb + main verb (Present participle) + Object + Time reference</a:t>
            </a:r>
            <a:b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Subject + has been/have been + (1st form of verb or base verb + </a:t>
            </a:r>
            <a:r>
              <a:rPr lang="en-US" sz="22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ing</a:t>
            </a: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object +   time reference</a:t>
            </a:r>
            <a:b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If the subject is </a:t>
            </a:r>
            <a:r>
              <a:rPr lang="en-US" sz="22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 she, it, or a singular or proper noun”</a:t>
            </a: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then the auxiliary verb </a:t>
            </a:r>
            <a:r>
              <a:rPr lang="en-US" sz="22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“has been”</a:t>
            </a: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is used after the subject in a sentence.</a:t>
            </a:r>
            <a:b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If subject is </a:t>
            </a:r>
            <a:r>
              <a:rPr lang="en-US" sz="22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“you, they or plural”</a:t>
            </a: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then the auxiliary verb </a:t>
            </a:r>
            <a:r>
              <a:rPr lang="en-US" sz="22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“have been”</a:t>
            </a: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is used after the subject in a sentence.</a:t>
            </a:r>
            <a:b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2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Examples</a:t>
            </a:r>
            <a:b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He </a:t>
            </a:r>
            <a:r>
              <a:rPr lang="en-US" sz="22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has been watering</a:t>
            </a: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plants for two hours.</a:t>
            </a:r>
            <a:b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 </a:t>
            </a:r>
            <a:r>
              <a:rPr lang="en-US" sz="22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have been studying</a:t>
            </a: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since 3 o’clock.</a:t>
            </a:r>
            <a:endParaRPr lang="en-KE" sz="2200" dirty="0">
              <a:latin typeface="Calibri" panose="020F0502020204030204" pitchFamily="34" charset="0"/>
              <a:ea typeface="Times New Roman" panose="02020603050405020304" pitchFamily="18" charset="0"/>
              <a:cs typeface="Times New Roman" panose="02020603050405020304" pitchFamily="18" charset="0"/>
            </a:endParaRPr>
          </a:p>
          <a:p>
            <a:pPr marL="0" indent="0">
              <a:lnSpc>
                <a:spcPct val="120000"/>
              </a:lnSpc>
              <a:spcBef>
                <a:spcPts val="400"/>
              </a:spcBef>
              <a:spcAft>
                <a:spcPts val="200"/>
              </a:spcAft>
              <a:buNone/>
            </a:pP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It </a:t>
            </a:r>
            <a:r>
              <a:rPr lang="en-US" sz="22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has been raining</a:t>
            </a: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for three days.</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313569663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F89A3F-8564-A4CE-A979-38A9FBEE57F9}"/>
              </a:ext>
            </a:extLst>
          </p:cNvPr>
          <p:cNvSpPr>
            <a:spLocks noGrp="1"/>
          </p:cNvSpPr>
          <p:nvPr>
            <p:ph type="title"/>
          </p:nvPr>
        </p:nvSpPr>
        <p:spPr>
          <a:xfrm>
            <a:off x="677334" y="609600"/>
            <a:ext cx="8596668" cy="794657"/>
          </a:xfrm>
        </p:spPr>
        <p:txBody>
          <a:bodyPr>
            <a:normAutofit/>
          </a:bodyPr>
          <a:lstStyle/>
          <a:p>
            <a:r>
              <a:rPr lang="en-US" sz="2400" b="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Negative Sentences</a:t>
            </a:r>
            <a:endParaRPr lang="en-KE" sz="24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027A015D-F9B1-2811-719F-B8BE353B3879}"/>
              </a:ext>
            </a:extLst>
          </p:cNvPr>
          <p:cNvSpPr>
            <a:spLocks noGrp="1"/>
          </p:cNvSpPr>
          <p:nvPr>
            <p:ph idx="1"/>
          </p:nvPr>
        </p:nvSpPr>
        <p:spPr>
          <a:xfrm>
            <a:off x="677334" y="1317171"/>
            <a:ext cx="9163352" cy="4931229"/>
          </a:xfrm>
        </p:spPr>
        <p:txBody>
          <a:bodyPr>
            <a:normAutofit fontScale="77500" lnSpcReduction="20000"/>
          </a:bodyPr>
          <a:lstStyle/>
          <a:p>
            <a:pPr>
              <a:lnSpc>
                <a:spcPct val="150000"/>
              </a:lnSpc>
              <a:spcAft>
                <a:spcPts val="800"/>
              </a:spcAft>
            </a:pPr>
            <a:b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Subject + “Not” between the Auxiliary verb + main verb (present participle) + object + time reference</a:t>
            </a:r>
            <a:br>
              <a:rPr lang="en-US" sz="2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Subject + has not been/have not been + (1st form of verb or base verb + </a:t>
            </a:r>
            <a:r>
              <a:rPr lang="en-US" sz="29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ing</a:t>
            </a:r>
            <a:r>
              <a:rPr lang="en-US" sz="2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object + time reference</a:t>
            </a:r>
            <a:br>
              <a:rPr lang="en-US" sz="2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br>
              <a:rPr lang="en-US" sz="2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make a negative sentence, the word </a:t>
            </a:r>
            <a:r>
              <a:rPr lang="en-US" sz="29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“not”</a:t>
            </a:r>
            <a:r>
              <a:rPr lang="en-US" sz="2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is written between the auxiliary verbs, hence it will form </a:t>
            </a:r>
            <a:r>
              <a:rPr lang="en-US" sz="29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“has not been or have not been”.</a:t>
            </a:r>
            <a:r>
              <a:rPr lang="en-US" sz="2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rule for using an auxiliary verb </a:t>
            </a:r>
            <a:r>
              <a:rPr lang="en-US" sz="29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“has been or have been”</a:t>
            </a:r>
            <a:r>
              <a:rPr lang="en-US" sz="2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in negative sentences is as mentioned above.</a:t>
            </a:r>
            <a:br>
              <a:rPr lang="en-US" sz="2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4598912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C44096-A5F5-E8ED-A975-B55962E4587C}"/>
              </a:ext>
            </a:extLst>
          </p:cNvPr>
          <p:cNvSpPr>
            <a:spLocks noGrp="1"/>
          </p:cNvSpPr>
          <p:nvPr>
            <p:ph type="title"/>
          </p:nvPr>
        </p:nvSpPr>
        <p:spPr>
          <a:xfrm>
            <a:off x="677334" y="609600"/>
            <a:ext cx="8596668" cy="890016"/>
          </a:xfrm>
        </p:spPr>
        <p:txBody>
          <a:bodyPr>
            <a:normAutofit/>
          </a:bodyPr>
          <a:lstStyle/>
          <a:p>
            <a:pPr algn="ctr"/>
            <a:r>
              <a:rPr lang="en-KE" sz="2400" b="1" dirty="0">
                <a:solidFill>
                  <a:schemeClr val="tx1"/>
                </a:solidFill>
              </a:rPr>
              <a:t>Negative sentences cont…</a:t>
            </a:r>
          </a:p>
        </p:txBody>
      </p:sp>
      <p:sp>
        <p:nvSpPr>
          <p:cNvPr id="3" name="Content Placeholder 2">
            <a:extLst>
              <a:ext uri="{FF2B5EF4-FFF2-40B4-BE49-F238E27FC236}">
                <a16:creationId xmlns:a16="http://schemas.microsoft.com/office/drawing/2014/main" id="{4D7F2465-F50E-A292-BEDB-B4210AD7B9B7}"/>
              </a:ext>
            </a:extLst>
          </p:cNvPr>
          <p:cNvSpPr>
            <a:spLocks noGrp="1"/>
          </p:cNvSpPr>
          <p:nvPr>
            <p:ph idx="1"/>
          </p:nvPr>
        </p:nvSpPr>
        <p:spPr>
          <a:xfrm>
            <a:off x="677334" y="1389889"/>
            <a:ext cx="8596668" cy="4651474"/>
          </a:xfrm>
        </p:spPr>
        <p:txBody>
          <a:bodyPr>
            <a:normAutofit lnSpcReduction="10000"/>
          </a:bodyPr>
          <a:lstStyle/>
          <a:p>
            <a:pPr marL="0" indent="0">
              <a:lnSpc>
                <a:spcPct val="150000"/>
              </a:lnSpc>
              <a:spcAft>
                <a:spcPts val="800"/>
              </a:spcAft>
              <a:buNone/>
            </a:pP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Examples</a:t>
            </a:r>
            <a:b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He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has not been watering</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plants for two hours.</a:t>
            </a:r>
          </a:p>
          <a:p>
            <a:pPr marL="0" indent="0">
              <a:lnSpc>
                <a:spcPct val="150000"/>
              </a:lnSpc>
              <a:spcAft>
                <a:spcPts val="800"/>
              </a:spcAft>
              <a:buNone/>
            </a:pP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have not been studying</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since 3 o’clock.</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It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has not been raining</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for three days.</a:t>
            </a:r>
          </a:p>
          <a:p>
            <a:pPr marL="0" indent="0">
              <a:lnSpc>
                <a:spcPct val="150000"/>
              </a:lnSpc>
              <a:spcAft>
                <a:spcPts val="800"/>
              </a:spcAft>
              <a:buNone/>
            </a:pP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They </a:t>
            </a:r>
            <a:r>
              <a:rPr lang="en-US" i="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have not been eating </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since Wednesday.</a:t>
            </a:r>
          </a:p>
          <a:p>
            <a:pPr marL="0" indent="0">
              <a:lnSpc>
                <a:spcPct val="150000"/>
              </a:lnSpc>
              <a:spcAft>
                <a:spcPts val="800"/>
              </a:spcAft>
              <a:buNone/>
            </a:pP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She </a:t>
            </a:r>
            <a:r>
              <a:rPr lang="en-US"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has not been studying </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for one year now.</a:t>
            </a:r>
          </a:p>
          <a:p>
            <a:pPr marL="0" indent="0">
              <a:lnSpc>
                <a:spcPct val="150000"/>
              </a:lnSpc>
              <a:spcAft>
                <a:spcPts val="800"/>
              </a:spcAft>
              <a:buNone/>
            </a:pP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The computer </a:t>
            </a:r>
            <a:r>
              <a:rPr lang="en-US"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has not been repaired </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since last week.</a:t>
            </a:r>
          </a:p>
          <a:p>
            <a:pPr marL="0" indent="0">
              <a:lnSpc>
                <a:spcPct val="150000"/>
              </a:lnSpc>
              <a:spcAft>
                <a:spcPts val="800"/>
              </a:spcAft>
              <a:buNone/>
            </a:pP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The baby </a:t>
            </a:r>
            <a:r>
              <a:rPr lang="en-US" i="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has not been feeling </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well since yesterday.</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59656263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ED89E9-4988-C0E3-60AB-28F0A6A05269}"/>
              </a:ext>
            </a:extLst>
          </p:cNvPr>
          <p:cNvSpPr>
            <a:spLocks noGrp="1"/>
          </p:cNvSpPr>
          <p:nvPr>
            <p:ph type="title"/>
          </p:nvPr>
        </p:nvSpPr>
        <p:spPr>
          <a:xfrm>
            <a:off x="677334" y="609600"/>
            <a:ext cx="8596668" cy="816429"/>
          </a:xfrm>
        </p:spPr>
        <p:txBody>
          <a:bodyPr>
            <a:normAutofit/>
          </a:bodyPr>
          <a:lstStyle/>
          <a:p>
            <a:r>
              <a:rPr lang="en-US" sz="2400" b="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Interrogative Sentences</a:t>
            </a:r>
            <a:endParaRPr lang="en-KE" sz="24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8A996519-424D-8532-2852-F38F12979824}"/>
              </a:ext>
            </a:extLst>
          </p:cNvPr>
          <p:cNvSpPr>
            <a:spLocks noGrp="1"/>
          </p:cNvSpPr>
          <p:nvPr>
            <p:ph idx="1"/>
          </p:nvPr>
        </p:nvSpPr>
        <p:spPr>
          <a:xfrm>
            <a:off x="677333" y="1164771"/>
            <a:ext cx="9054495" cy="5410200"/>
          </a:xfrm>
        </p:spPr>
        <p:txBody>
          <a:bodyPr>
            <a:normAutofit/>
          </a:bodyPr>
          <a:lstStyle/>
          <a:p>
            <a:pPr>
              <a:lnSpc>
                <a:spcPct val="150000"/>
              </a:lnSpc>
              <a:spcAft>
                <a:spcPts val="800"/>
              </a:spcAft>
            </a:pP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Auxiliary verb + Subject + Auxiliary verb + main verb (present participle) + object + time reference</a:t>
            </a:r>
            <a:b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Has/have + Subject + been + (1st form of verb or base </a:t>
            </a:r>
            <a:r>
              <a:rPr lang="en-US" sz="22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verb+ing</a:t>
            </a: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object + time reference</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r>
              <a:rPr lang="en-US" sz="2200" dirty="0">
                <a:solidFill>
                  <a:schemeClr val="tx1"/>
                </a:solidFill>
                <a:effectLst/>
                <a:latin typeface="Times New Roman" panose="02020603050405020304" pitchFamily="18" charset="0"/>
                <a:ea typeface="Times New Roman" panose="02020603050405020304" pitchFamily="18" charset="0"/>
              </a:rPr>
              <a:t>Interrogative sentences start with an auxiliary verb. If the subject is </a:t>
            </a:r>
            <a:r>
              <a:rPr lang="en-US" sz="2200" i="1" dirty="0">
                <a:solidFill>
                  <a:schemeClr val="tx1"/>
                </a:solidFill>
                <a:effectLst/>
                <a:latin typeface="Times New Roman" panose="02020603050405020304" pitchFamily="18" charset="0"/>
                <a:ea typeface="Times New Roman" panose="02020603050405020304" pitchFamily="18" charset="0"/>
              </a:rPr>
              <a:t>“he, she, it, or a singular or proper noun”</a:t>
            </a:r>
            <a:r>
              <a:rPr lang="en-US" sz="2200" dirty="0">
                <a:solidFill>
                  <a:schemeClr val="tx1"/>
                </a:solidFill>
                <a:effectLst/>
                <a:latin typeface="Times New Roman" panose="02020603050405020304" pitchFamily="18" charset="0"/>
                <a:ea typeface="Times New Roman" panose="02020603050405020304" pitchFamily="18" charset="0"/>
              </a:rPr>
              <a:t> then the sentence starts with the auxiliary verb </a:t>
            </a:r>
            <a:r>
              <a:rPr lang="en-US" sz="2200" i="1" dirty="0">
                <a:solidFill>
                  <a:schemeClr val="tx1"/>
                </a:solidFill>
                <a:effectLst/>
                <a:latin typeface="Times New Roman" panose="02020603050405020304" pitchFamily="18" charset="0"/>
                <a:ea typeface="Times New Roman" panose="02020603050405020304" pitchFamily="18" charset="0"/>
              </a:rPr>
              <a:t>“has”</a:t>
            </a:r>
            <a:r>
              <a:rPr lang="en-US" sz="2200" dirty="0">
                <a:solidFill>
                  <a:schemeClr val="tx1"/>
                </a:solidFill>
                <a:effectLst/>
                <a:latin typeface="Times New Roman" panose="02020603050405020304" pitchFamily="18" charset="0"/>
                <a:ea typeface="Times New Roman" panose="02020603050405020304" pitchFamily="18" charset="0"/>
              </a:rPr>
              <a:t> and the auxiliary verb </a:t>
            </a:r>
            <a:r>
              <a:rPr lang="en-US" sz="2200" i="1" dirty="0">
                <a:solidFill>
                  <a:schemeClr val="tx1"/>
                </a:solidFill>
                <a:effectLst/>
                <a:latin typeface="Times New Roman" panose="02020603050405020304" pitchFamily="18" charset="0"/>
                <a:ea typeface="Times New Roman" panose="02020603050405020304" pitchFamily="18" charset="0"/>
              </a:rPr>
              <a:t>“been”</a:t>
            </a:r>
            <a:r>
              <a:rPr lang="en-US" sz="2200" dirty="0">
                <a:solidFill>
                  <a:schemeClr val="tx1"/>
                </a:solidFill>
                <a:effectLst/>
                <a:latin typeface="Times New Roman" panose="02020603050405020304" pitchFamily="18" charset="0"/>
                <a:ea typeface="Times New Roman" panose="02020603050405020304" pitchFamily="18" charset="0"/>
              </a:rPr>
              <a:t> is used after subject. </a:t>
            </a:r>
          </a:p>
          <a:p>
            <a:r>
              <a:rPr lang="en-US" sz="2200" dirty="0">
                <a:solidFill>
                  <a:schemeClr val="tx1"/>
                </a:solidFill>
                <a:effectLst/>
                <a:latin typeface="Times New Roman" panose="02020603050405020304" pitchFamily="18" charset="0"/>
                <a:ea typeface="Times New Roman" panose="02020603050405020304" pitchFamily="18" charset="0"/>
              </a:rPr>
              <a:t>If subject is </a:t>
            </a:r>
            <a:r>
              <a:rPr lang="en-US" sz="2200" i="1" dirty="0">
                <a:solidFill>
                  <a:schemeClr val="tx1"/>
                </a:solidFill>
                <a:effectLst/>
                <a:latin typeface="Times New Roman" panose="02020603050405020304" pitchFamily="18" charset="0"/>
                <a:ea typeface="Times New Roman" panose="02020603050405020304" pitchFamily="18" charset="0"/>
              </a:rPr>
              <a:t>“you, they or plural”</a:t>
            </a:r>
            <a:r>
              <a:rPr lang="en-US" sz="2200" dirty="0">
                <a:solidFill>
                  <a:schemeClr val="tx1"/>
                </a:solidFill>
                <a:effectLst/>
                <a:latin typeface="Times New Roman" panose="02020603050405020304" pitchFamily="18" charset="0"/>
                <a:ea typeface="Times New Roman" panose="02020603050405020304" pitchFamily="18" charset="0"/>
              </a:rPr>
              <a:t> then the sentence starts with the auxiliary verb </a:t>
            </a:r>
            <a:r>
              <a:rPr lang="en-US" sz="2200" i="1" dirty="0">
                <a:solidFill>
                  <a:schemeClr val="tx1"/>
                </a:solidFill>
                <a:effectLst/>
                <a:latin typeface="Times New Roman" panose="02020603050405020304" pitchFamily="18" charset="0"/>
                <a:ea typeface="Times New Roman" panose="02020603050405020304" pitchFamily="18" charset="0"/>
              </a:rPr>
              <a:t>“have”</a:t>
            </a:r>
            <a:r>
              <a:rPr lang="en-US" sz="2200" dirty="0">
                <a:solidFill>
                  <a:schemeClr val="tx1"/>
                </a:solidFill>
                <a:effectLst/>
                <a:latin typeface="Times New Roman" panose="02020603050405020304" pitchFamily="18" charset="0"/>
                <a:ea typeface="Times New Roman" panose="02020603050405020304" pitchFamily="18" charset="0"/>
              </a:rPr>
              <a:t> and </a:t>
            </a:r>
            <a:r>
              <a:rPr lang="en-US" sz="2200" i="1" dirty="0">
                <a:solidFill>
                  <a:schemeClr val="tx1"/>
                </a:solidFill>
                <a:effectLst/>
                <a:latin typeface="Times New Roman" panose="02020603050405020304" pitchFamily="18" charset="0"/>
                <a:ea typeface="Times New Roman" panose="02020603050405020304" pitchFamily="18" charset="0"/>
              </a:rPr>
              <a:t>“been” </a:t>
            </a:r>
            <a:r>
              <a:rPr lang="en-US" sz="2200" dirty="0">
                <a:solidFill>
                  <a:schemeClr val="tx1"/>
                </a:solidFill>
                <a:effectLst/>
                <a:latin typeface="Times New Roman" panose="02020603050405020304" pitchFamily="18" charset="0"/>
                <a:ea typeface="Times New Roman" panose="02020603050405020304" pitchFamily="18" charset="0"/>
              </a:rPr>
              <a:t>is used after the subject.</a:t>
            </a:r>
            <a:br>
              <a:rPr lang="en-US" sz="2200" dirty="0">
                <a:solidFill>
                  <a:schemeClr val="tx1"/>
                </a:solidFill>
                <a:effectLst/>
                <a:latin typeface="Times New Roman" panose="02020603050405020304" pitchFamily="18" charset="0"/>
                <a:ea typeface="Times New Roman" panose="02020603050405020304" pitchFamily="18" charset="0"/>
              </a:rPr>
            </a:br>
            <a:endParaRPr lang="en-US" sz="2200" dirty="0">
              <a:solidFill>
                <a:schemeClr val="tx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22421514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CC4394-F970-658B-0F2C-E93BF7B5F8C4}"/>
              </a:ext>
            </a:extLst>
          </p:cNvPr>
          <p:cNvSpPr>
            <a:spLocks noGrp="1"/>
          </p:cNvSpPr>
          <p:nvPr>
            <p:ph type="title"/>
          </p:nvPr>
        </p:nvSpPr>
        <p:spPr>
          <a:xfrm>
            <a:off x="677334" y="609600"/>
            <a:ext cx="8596668" cy="694944"/>
          </a:xfrm>
        </p:spPr>
        <p:txBody>
          <a:bodyPr>
            <a:normAutofit/>
          </a:bodyPr>
          <a:lstStyle/>
          <a:p>
            <a:pPr algn="ctr"/>
            <a:r>
              <a:rPr lang="en-US" sz="2400" b="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Interrogative Sentences … cont.</a:t>
            </a:r>
            <a:endParaRPr lang="en-KE" sz="2400" dirty="0"/>
          </a:p>
        </p:txBody>
      </p:sp>
      <p:sp>
        <p:nvSpPr>
          <p:cNvPr id="3" name="Content Placeholder 2">
            <a:extLst>
              <a:ext uri="{FF2B5EF4-FFF2-40B4-BE49-F238E27FC236}">
                <a16:creationId xmlns:a16="http://schemas.microsoft.com/office/drawing/2014/main" id="{04014DEA-C115-2D1D-B4DF-245241A3892A}"/>
              </a:ext>
            </a:extLst>
          </p:cNvPr>
          <p:cNvSpPr>
            <a:spLocks noGrp="1"/>
          </p:cNvSpPr>
          <p:nvPr>
            <p:ph idx="1"/>
          </p:nvPr>
        </p:nvSpPr>
        <p:spPr>
          <a:xfrm>
            <a:off x="677334" y="1389889"/>
            <a:ext cx="8596668" cy="4651474"/>
          </a:xfrm>
        </p:spPr>
        <p:txBody>
          <a:bodyPr/>
          <a:lstStyle/>
          <a:p>
            <a:pPr>
              <a:lnSpc>
                <a:spcPct val="150000"/>
              </a:lnSpc>
              <a:spcBef>
                <a:spcPts val="400"/>
              </a:spcBef>
            </a:pPr>
            <a:r>
              <a:rPr lang="en-US" sz="1800" b="1" dirty="0">
                <a:solidFill>
                  <a:schemeClr val="tx1"/>
                </a:solidFill>
                <a:effectLst/>
                <a:latin typeface="Times New Roman" panose="02020603050405020304" pitchFamily="18" charset="0"/>
                <a:ea typeface="Times New Roman" panose="02020603050405020304" pitchFamily="18" charset="0"/>
              </a:rPr>
              <a:t>Examples</a:t>
            </a:r>
            <a:br>
              <a:rPr lang="en-US" sz="1800" dirty="0">
                <a:solidFill>
                  <a:schemeClr val="tx1"/>
                </a:solidFill>
                <a:effectLst/>
                <a:latin typeface="Times New Roman" panose="02020603050405020304" pitchFamily="18" charset="0"/>
                <a:ea typeface="Times New Roman" panose="02020603050405020304" pitchFamily="18" charset="0"/>
              </a:rPr>
            </a:br>
            <a:r>
              <a:rPr lang="en-US" sz="1800" dirty="0">
                <a:solidFill>
                  <a:schemeClr val="tx1"/>
                </a:solidFill>
                <a:effectLst/>
                <a:latin typeface="Times New Roman" panose="02020603050405020304" pitchFamily="18" charset="0"/>
                <a:ea typeface="Times New Roman" panose="02020603050405020304" pitchFamily="18" charset="0"/>
              </a:rPr>
              <a:t>   </a:t>
            </a:r>
            <a:r>
              <a:rPr lang="en-US" sz="1800" i="1" dirty="0">
                <a:solidFill>
                  <a:schemeClr val="tx1"/>
                </a:solidFill>
                <a:effectLst/>
                <a:latin typeface="Times New Roman" panose="02020603050405020304" pitchFamily="18" charset="0"/>
                <a:ea typeface="Times New Roman" panose="02020603050405020304" pitchFamily="18" charset="0"/>
              </a:rPr>
              <a:t>Has he been watering</a:t>
            </a:r>
            <a:r>
              <a:rPr lang="en-US" sz="1800" dirty="0">
                <a:solidFill>
                  <a:schemeClr val="tx1"/>
                </a:solidFill>
                <a:effectLst/>
                <a:latin typeface="Times New Roman" panose="02020603050405020304" pitchFamily="18" charset="0"/>
                <a:ea typeface="Times New Roman" panose="02020603050405020304" pitchFamily="18" charset="0"/>
              </a:rPr>
              <a:t> the plants for two hours?</a:t>
            </a:r>
            <a:br>
              <a:rPr lang="en-US" sz="1800" dirty="0">
                <a:solidFill>
                  <a:schemeClr val="tx1"/>
                </a:solidFill>
                <a:effectLst/>
                <a:latin typeface="Times New Roman" panose="02020603050405020304" pitchFamily="18" charset="0"/>
                <a:ea typeface="Times New Roman" panose="02020603050405020304" pitchFamily="18" charset="0"/>
              </a:rPr>
            </a:br>
            <a:r>
              <a:rPr lang="en-US" sz="1800" i="1" dirty="0">
                <a:solidFill>
                  <a:schemeClr val="tx1"/>
                </a:solidFill>
                <a:effectLst/>
                <a:latin typeface="Times New Roman" panose="02020603050405020304" pitchFamily="18" charset="0"/>
                <a:ea typeface="Times New Roman" panose="02020603050405020304" pitchFamily="18" charset="0"/>
              </a:rPr>
              <a:t>  Have I been studying</a:t>
            </a:r>
            <a:r>
              <a:rPr lang="en-US" sz="1800" dirty="0">
                <a:solidFill>
                  <a:schemeClr val="tx1"/>
                </a:solidFill>
                <a:effectLst/>
                <a:latin typeface="Times New Roman" panose="02020603050405020304" pitchFamily="18" charset="0"/>
                <a:ea typeface="Times New Roman" panose="02020603050405020304" pitchFamily="18" charset="0"/>
              </a:rPr>
              <a:t> since 3 o’clock?</a:t>
            </a:r>
            <a:br>
              <a:rPr lang="en-US" sz="1800" dirty="0">
                <a:solidFill>
                  <a:schemeClr val="tx1"/>
                </a:solidFill>
                <a:effectLst/>
                <a:latin typeface="Times New Roman" panose="02020603050405020304" pitchFamily="18" charset="0"/>
                <a:ea typeface="Times New Roman" panose="02020603050405020304" pitchFamily="18" charset="0"/>
              </a:rPr>
            </a:br>
            <a:r>
              <a:rPr lang="en-US" sz="1800" dirty="0">
                <a:solidFill>
                  <a:schemeClr val="tx1"/>
                </a:solidFill>
                <a:effectLst/>
                <a:latin typeface="Times New Roman" panose="02020603050405020304" pitchFamily="18" charset="0"/>
                <a:ea typeface="Times New Roman" panose="02020603050405020304" pitchFamily="18" charset="0"/>
              </a:rPr>
              <a:t>  </a:t>
            </a:r>
            <a:r>
              <a:rPr lang="en-US" sz="1800" i="1" dirty="0">
                <a:solidFill>
                  <a:schemeClr val="tx1"/>
                </a:solidFill>
                <a:effectLst/>
                <a:latin typeface="Times New Roman" panose="02020603050405020304" pitchFamily="18" charset="0"/>
                <a:ea typeface="Times New Roman" panose="02020603050405020304" pitchFamily="18" charset="0"/>
              </a:rPr>
              <a:t>Has it been raining</a:t>
            </a:r>
            <a:r>
              <a:rPr lang="en-US" sz="1800" dirty="0">
                <a:solidFill>
                  <a:schemeClr val="tx1"/>
                </a:solidFill>
                <a:effectLst/>
                <a:latin typeface="Times New Roman" panose="02020603050405020304" pitchFamily="18" charset="0"/>
                <a:ea typeface="Times New Roman" panose="02020603050405020304" pitchFamily="18" charset="0"/>
              </a:rPr>
              <a:t> for three days?</a:t>
            </a:r>
          </a:p>
          <a:p>
            <a:pPr marL="0" indent="0">
              <a:lnSpc>
                <a:spcPct val="150000"/>
              </a:lnSpc>
              <a:spcBef>
                <a:spcPts val="400"/>
              </a:spcBef>
              <a:buNone/>
            </a:pPr>
            <a:r>
              <a:rPr lang="en-US" dirty="0">
                <a:solidFill>
                  <a:schemeClr val="tx1"/>
                </a:solidFill>
                <a:latin typeface="Times New Roman" panose="02020603050405020304" pitchFamily="18" charset="0"/>
                <a:ea typeface="Times New Roman" panose="02020603050405020304" pitchFamily="18" charset="0"/>
              </a:rPr>
              <a:t>	</a:t>
            </a:r>
            <a:r>
              <a:rPr lang="en-US" i="1" dirty="0">
                <a:solidFill>
                  <a:schemeClr val="tx1"/>
                </a:solidFill>
                <a:latin typeface="Times New Roman" panose="02020603050405020304" pitchFamily="18" charset="0"/>
                <a:ea typeface="Times New Roman" panose="02020603050405020304" pitchFamily="18" charset="0"/>
              </a:rPr>
              <a:t>Have they been eating </a:t>
            </a:r>
            <a:r>
              <a:rPr lang="en-US" dirty="0">
                <a:solidFill>
                  <a:schemeClr val="tx1"/>
                </a:solidFill>
                <a:latin typeface="Times New Roman" panose="02020603050405020304" pitchFamily="18" charset="0"/>
                <a:ea typeface="Times New Roman" panose="02020603050405020304" pitchFamily="18" charset="0"/>
              </a:rPr>
              <a:t>since Wednesday?</a:t>
            </a:r>
          </a:p>
          <a:p>
            <a:pPr marL="0" indent="0">
              <a:lnSpc>
                <a:spcPct val="150000"/>
              </a:lnSpc>
              <a:spcBef>
                <a:spcPts val="400"/>
              </a:spcBef>
              <a:buNone/>
            </a:pPr>
            <a:r>
              <a:rPr lang="en-US" sz="1800" dirty="0">
                <a:solidFill>
                  <a:schemeClr val="tx1"/>
                </a:solidFill>
                <a:effectLst/>
                <a:latin typeface="Times New Roman" panose="02020603050405020304" pitchFamily="18" charset="0"/>
                <a:ea typeface="Times New Roman" panose="02020603050405020304" pitchFamily="18" charset="0"/>
              </a:rPr>
              <a:t>	</a:t>
            </a:r>
            <a:r>
              <a:rPr lang="en-US" sz="1800" i="1" dirty="0">
                <a:solidFill>
                  <a:schemeClr val="tx1"/>
                </a:solidFill>
                <a:effectLst/>
                <a:latin typeface="Times New Roman" panose="02020603050405020304" pitchFamily="18" charset="0"/>
                <a:ea typeface="Times New Roman" panose="02020603050405020304" pitchFamily="18" charset="0"/>
              </a:rPr>
              <a:t>Has she been studying </a:t>
            </a:r>
            <a:r>
              <a:rPr lang="en-US" sz="1800" dirty="0">
                <a:solidFill>
                  <a:schemeClr val="tx1"/>
                </a:solidFill>
                <a:effectLst/>
                <a:latin typeface="Times New Roman" panose="02020603050405020304" pitchFamily="18" charset="0"/>
                <a:ea typeface="Times New Roman" panose="02020603050405020304" pitchFamily="18" charset="0"/>
              </a:rPr>
              <a:t>for one year now?</a:t>
            </a:r>
          </a:p>
          <a:p>
            <a:pPr marL="0" indent="0">
              <a:lnSpc>
                <a:spcPct val="150000"/>
              </a:lnSpc>
              <a:spcBef>
                <a:spcPts val="400"/>
              </a:spcBef>
              <a:buNone/>
            </a:pPr>
            <a:r>
              <a:rPr lang="en-US" dirty="0">
                <a:solidFill>
                  <a:schemeClr val="tx1"/>
                </a:solidFill>
                <a:latin typeface="Times New Roman" panose="02020603050405020304" pitchFamily="18" charset="0"/>
                <a:ea typeface="Times New Roman" panose="02020603050405020304" pitchFamily="18" charset="0"/>
              </a:rPr>
              <a:t>	</a:t>
            </a:r>
            <a:r>
              <a:rPr lang="en-US" i="1" dirty="0">
                <a:solidFill>
                  <a:schemeClr val="tx1"/>
                </a:solidFill>
                <a:latin typeface="Times New Roman" panose="02020603050405020304" pitchFamily="18" charset="0"/>
                <a:ea typeface="Times New Roman" panose="02020603050405020304" pitchFamily="18" charset="0"/>
              </a:rPr>
              <a:t>Has the computer been repaired </a:t>
            </a:r>
            <a:r>
              <a:rPr lang="en-US" dirty="0">
                <a:solidFill>
                  <a:schemeClr val="tx1"/>
                </a:solidFill>
                <a:latin typeface="Times New Roman" panose="02020603050405020304" pitchFamily="18" charset="0"/>
                <a:ea typeface="Times New Roman" panose="02020603050405020304" pitchFamily="18" charset="0"/>
              </a:rPr>
              <a:t>since last week?</a:t>
            </a:r>
          </a:p>
          <a:p>
            <a:pPr marL="0" indent="0">
              <a:lnSpc>
                <a:spcPct val="150000"/>
              </a:lnSpc>
              <a:spcBef>
                <a:spcPts val="400"/>
              </a:spcBef>
              <a:buNone/>
            </a:pPr>
            <a:r>
              <a:rPr lang="en-US" sz="1800" dirty="0">
                <a:solidFill>
                  <a:schemeClr val="tx1"/>
                </a:solidFill>
                <a:effectLst/>
                <a:latin typeface="Times New Roman" panose="02020603050405020304" pitchFamily="18" charset="0"/>
                <a:ea typeface="Times New Roman" panose="02020603050405020304" pitchFamily="18" charset="0"/>
              </a:rPr>
              <a:t>	</a:t>
            </a:r>
            <a:r>
              <a:rPr lang="en-US" sz="1800" i="1" dirty="0">
                <a:solidFill>
                  <a:schemeClr val="tx1"/>
                </a:solidFill>
                <a:effectLst/>
                <a:latin typeface="Times New Roman" panose="02020603050405020304" pitchFamily="18" charset="0"/>
                <a:ea typeface="Times New Roman" panose="02020603050405020304" pitchFamily="18" charset="0"/>
              </a:rPr>
              <a:t>Has the baby been feeling well </a:t>
            </a:r>
            <a:r>
              <a:rPr lang="en-US" sz="1800" dirty="0">
                <a:solidFill>
                  <a:schemeClr val="tx1"/>
                </a:solidFill>
                <a:effectLst/>
                <a:latin typeface="Times New Roman" panose="02020603050405020304" pitchFamily="18" charset="0"/>
                <a:ea typeface="Times New Roman" panose="02020603050405020304" pitchFamily="18" charset="0"/>
              </a:rPr>
              <a:t>since last week?</a:t>
            </a:r>
            <a:br>
              <a:rPr lang="en-US" sz="1800" dirty="0">
                <a:effectLst/>
                <a:latin typeface="Times New Roman" panose="02020603050405020304" pitchFamily="18" charset="0"/>
                <a:ea typeface="Times New Roman" panose="02020603050405020304" pitchFamily="18" charset="0"/>
              </a:rPr>
            </a:br>
            <a:endParaRPr lang="en-KE" sz="1800" dirty="0"/>
          </a:p>
          <a:p>
            <a:endParaRPr lang="en-KE" dirty="0"/>
          </a:p>
        </p:txBody>
      </p:sp>
    </p:spTree>
    <p:extLst>
      <p:ext uri="{BB962C8B-B14F-4D97-AF65-F5344CB8AC3E}">
        <p14:creationId xmlns:p14="http://schemas.microsoft.com/office/powerpoint/2010/main" val="249361865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7A9867-0EEC-E2D8-8469-197090425669}"/>
              </a:ext>
            </a:extLst>
          </p:cNvPr>
          <p:cNvSpPr>
            <a:spLocks noGrp="1"/>
          </p:cNvSpPr>
          <p:nvPr>
            <p:ph type="title"/>
          </p:nvPr>
        </p:nvSpPr>
        <p:spPr>
          <a:xfrm>
            <a:off x="677334" y="609600"/>
            <a:ext cx="8596668" cy="631371"/>
          </a:xfrm>
        </p:spPr>
        <p:txBody>
          <a:bodyPr>
            <a:normAutofit fontScale="90000"/>
          </a:bodyPr>
          <a:lstStyle/>
          <a:p>
            <a:r>
              <a:rPr lang="en-US" sz="2400" b="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Personal Reflection</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99B86B57-498B-CCA0-6F4E-AF8F12F7DBCC}"/>
              </a:ext>
            </a:extLst>
          </p:cNvPr>
          <p:cNvSpPr>
            <a:spLocks noGrp="1"/>
          </p:cNvSpPr>
          <p:nvPr>
            <p:ph idx="1"/>
          </p:nvPr>
        </p:nvSpPr>
        <p:spPr>
          <a:xfrm>
            <a:off x="677334" y="1349829"/>
            <a:ext cx="8596668" cy="4691533"/>
          </a:xfrm>
        </p:spPr>
        <p:txBody>
          <a:bodyPr>
            <a:normAutofit/>
          </a:bodyPr>
          <a:lstStyle/>
          <a:p>
            <a:pPr>
              <a:lnSpc>
                <a:spcPct val="150000"/>
              </a:lnSpc>
              <a:spcAft>
                <a:spcPts val="80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 Write two sentences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each</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to show the difference between the present perfect tense and the present perfect continuous tense.</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 Construct five sentences in the present simple tense. </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3. Discuss the role of the auxiliary verb in the present perfect tense.</a:t>
            </a:r>
            <a:r>
              <a:rPr lang="en-US" sz="2000" dirty="0">
                <a:effectLst/>
                <a:latin typeface="Calibri" panose="020F0502020204030204" pitchFamily="34" charset="0"/>
                <a:ea typeface="Calibri" panose="020F0502020204030204" pitchFamily="34" charset="0"/>
                <a:cs typeface="Times New Roman" panose="02020603050405020304" pitchFamily="18" charset="0"/>
              </a:rPr>
              <a:t> </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420787098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CFD58-9375-17C1-101F-EE1378B303E0}"/>
              </a:ext>
            </a:extLst>
          </p:cNvPr>
          <p:cNvSpPr>
            <a:spLocks noGrp="1"/>
          </p:cNvSpPr>
          <p:nvPr>
            <p:ph type="title"/>
          </p:nvPr>
        </p:nvSpPr>
        <p:spPr/>
        <p:txBody>
          <a:bodyPr/>
          <a:lstStyle/>
          <a:p>
            <a:r>
              <a:rPr lang="en-KE" dirty="0"/>
              <a:t>Answers to the personal Reflection</a:t>
            </a:r>
          </a:p>
        </p:txBody>
      </p:sp>
      <p:sp>
        <p:nvSpPr>
          <p:cNvPr id="3" name="Content Placeholder 2">
            <a:extLst>
              <a:ext uri="{FF2B5EF4-FFF2-40B4-BE49-F238E27FC236}">
                <a16:creationId xmlns:a16="http://schemas.microsoft.com/office/drawing/2014/main" id="{3E6FC666-DC17-4F0E-589A-DAA4D9CFFD36}"/>
              </a:ext>
            </a:extLst>
          </p:cNvPr>
          <p:cNvSpPr>
            <a:spLocks noGrp="1"/>
          </p:cNvSpPr>
          <p:nvPr>
            <p:ph idx="1"/>
          </p:nvPr>
        </p:nvSpPr>
        <p:spPr>
          <a:xfrm>
            <a:off x="677333" y="1361661"/>
            <a:ext cx="9351249" cy="4886739"/>
          </a:xfrm>
        </p:spPr>
        <p:txBody>
          <a:bodyPr>
            <a:normAutofit fontScale="40000" lnSpcReduction="20000"/>
          </a:bodyPr>
          <a:lstStyle/>
          <a:p>
            <a:pPr>
              <a:lnSpc>
                <a:spcPct val="170000"/>
              </a:lnSpc>
              <a:spcBef>
                <a:spcPts val="400"/>
              </a:spcBef>
            </a:pPr>
            <a:r>
              <a:rPr lang="en-US" sz="3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 Write two sentences </a:t>
            </a:r>
            <a:r>
              <a:rPr lang="en-US" sz="3800" b="1"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each</a:t>
            </a:r>
            <a:r>
              <a:rPr lang="en-US" sz="3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to show the difference between the present perfect tense and the present perfect continuous tense.</a:t>
            </a:r>
            <a:endParaRPr lang="en-KE" sz="3800" b="1" dirty="0">
              <a:effectLst/>
              <a:latin typeface="Times New Roman" panose="02020603050405020304" pitchFamily="18" charset="0"/>
              <a:ea typeface="Calibri" panose="020F0502020204030204" pitchFamily="34" charset="0"/>
              <a:cs typeface="Times New Roman" panose="02020603050405020304" pitchFamily="18" charset="0"/>
            </a:endParaRPr>
          </a:p>
          <a:p>
            <a:pPr lvl="1">
              <a:lnSpc>
                <a:spcPct val="170000"/>
              </a:lnSpc>
              <a:spcBef>
                <a:spcPts val="400"/>
              </a:spcBef>
            </a:pPr>
            <a:r>
              <a:rPr lang="en-KE" sz="3800" dirty="0">
                <a:solidFill>
                  <a:schemeClr val="tx1"/>
                </a:solidFill>
                <a:latin typeface="Times New Roman" panose="02020603050405020304" pitchFamily="18" charset="0"/>
                <a:cs typeface="Times New Roman" panose="02020603050405020304" pitchFamily="18" charset="0"/>
              </a:rPr>
              <a:t>Present Perfect Tense</a:t>
            </a:r>
          </a:p>
          <a:p>
            <a:pPr marL="457200" lvl="1" indent="0">
              <a:lnSpc>
                <a:spcPct val="170000"/>
              </a:lnSpc>
              <a:spcBef>
                <a:spcPts val="400"/>
              </a:spcBef>
              <a:buNone/>
            </a:pPr>
            <a:r>
              <a:rPr lang="en-US" sz="3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 </a:t>
            </a:r>
            <a:r>
              <a:rPr lang="en-US" sz="3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have eaten</a:t>
            </a:r>
            <a:r>
              <a:rPr lang="en-US" sz="3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 tasty meal.</a:t>
            </a:r>
            <a:br>
              <a:rPr lang="en-US" sz="3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3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She </a:t>
            </a:r>
            <a:r>
              <a:rPr lang="en-US" sz="3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has learnt</a:t>
            </a:r>
            <a:r>
              <a:rPr lang="en-US" sz="3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 lesson.</a:t>
            </a:r>
          </a:p>
          <a:p>
            <a:pPr marL="457200" lvl="1" indent="0">
              <a:lnSpc>
                <a:spcPct val="170000"/>
              </a:lnSpc>
              <a:spcBef>
                <a:spcPts val="400"/>
              </a:spcBef>
              <a:buNone/>
            </a:pPr>
            <a:r>
              <a:rPr lang="en-US" sz="3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He </a:t>
            </a:r>
            <a:r>
              <a:rPr lang="en-US" sz="38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has spent </a:t>
            </a:r>
            <a:r>
              <a:rPr lang="en-US" sz="3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all the money.</a:t>
            </a:r>
          </a:p>
          <a:p>
            <a:pPr marL="457200" lvl="1" indent="0">
              <a:lnSpc>
                <a:spcPct val="170000"/>
              </a:lnSpc>
              <a:spcBef>
                <a:spcPts val="400"/>
              </a:spcBef>
              <a:buNone/>
            </a:pPr>
            <a:endParaRPr lang="en-US" sz="3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lvl="1">
              <a:lnSpc>
                <a:spcPct val="170000"/>
              </a:lnSpc>
              <a:spcBef>
                <a:spcPts val="400"/>
              </a:spcBef>
            </a:pPr>
            <a:r>
              <a:rPr lang="en-US" sz="3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Present Perfect Continuous Tense</a:t>
            </a:r>
          </a:p>
          <a:p>
            <a:pPr marL="0" indent="0">
              <a:lnSpc>
                <a:spcPct val="170000"/>
              </a:lnSpc>
              <a:spcBef>
                <a:spcPts val="400"/>
              </a:spcBef>
              <a:buNone/>
            </a:pPr>
            <a:r>
              <a:rPr lang="en-US" sz="3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There </a:t>
            </a:r>
            <a:r>
              <a:rPr lang="en-US" sz="38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hasn’t been </a:t>
            </a:r>
            <a:r>
              <a:rPr lang="en-US" sz="3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such a bad storm </a:t>
            </a:r>
            <a:r>
              <a:rPr lang="en-US" sz="38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since</a:t>
            </a:r>
            <a:r>
              <a:rPr lang="en-US" sz="3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1995.</a:t>
            </a:r>
          </a:p>
          <a:p>
            <a:pPr marL="0" indent="0">
              <a:lnSpc>
                <a:spcPct val="170000"/>
              </a:lnSpc>
              <a:spcBef>
                <a:spcPts val="400"/>
              </a:spcBef>
              <a:buNone/>
            </a:pPr>
            <a:r>
              <a:rPr lang="en-US" sz="3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I </a:t>
            </a:r>
            <a:r>
              <a:rPr lang="en-US" sz="38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haven’t eaten since</a:t>
            </a:r>
            <a:r>
              <a:rPr lang="en-US" sz="3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4 o’clock.</a:t>
            </a:r>
          </a:p>
          <a:p>
            <a:pPr marL="0" indent="0">
              <a:lnSpc>
                <a:spcPct val="170000"/>
              </a:lnSpc>
              <a:spcBef>
                <a:spcPts val="400"/>
              </a:spcBef>
              <a:buNone/>
            </a:pPr>
            <a:r>
              <a:rPr lang="en-US" sz="3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They </a:t>
            </a:r>
            <a:r>
              <a:rPr lang="en-US" sz="38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have been living </a:t>
            </a:r>
            <a:r>
              <a:rPr lang="en-US" sz="3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in Kenya.</a:t>
            </a:r>
          </a:p>
          <a:p>
            <a:pPr marL="0" indent="0">
              <a:lnSpc>
                <a:spcPct val="170000"/>
              </a:lnSpc>
              <a:spcBef>
                <a:spcPts val="400"/>
              </a:spcBef>
              <a:buNone/>
            </a:pPr>
            <a:r>
              <a:rPr lang="en-US" sz="3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p>
          <a:p>
            <a:pPr marL="457200" lvl="1" indent="0">
              <a:buNone/>
            </a:pPr>
            <a:endParaRPr lang="en-KE"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5646273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83B9CB-30BA-9BE9-30A7-553136B09332}"/>
              </a:ext>
            </a:extLst>
          </p:cNvPr>
          <p:cNvSpPr>
            <a:spLocks noGrp="1"/>
          </p:cNvSpPr>
          <p:nvPr>
            <p:ph type="title"/>
          </p:nvPr>
        </p:nvSpPr>
        <p:spPr>
          <a:xfrm>
            <a:off x="677334" y="609600"/>
            <a:ext cx="8596668" cy="950843"/>
          </a:xfrm>
        </p:spPr>
        <p:txBody>
          <a:bodyPr/>
          <a:lstStyle/>
          <a:p>
            <a:r>
              <a:rPr lang="en-KE" dirty="0"/>
              <a:t>Answers to the personal Reflection</a:t>
            </a:r>
          </a:p>
        </p:txBody>
      </p:sp>
      <p:sp>
        <p:nvSpPr>
          <p:cNvPr id="3" name="Content Placeholder 2">
            <a:extLst>
              <a:ext uri="{FF2B5EF4-FFF2-40B4-BE49-F238E27FC236}">
                <a16:creationId xmlns:a16="http://schemas.microsoft.com/office/drawing/2014/main" id="{11E7E902-328F-CC66-3627-39B3F3BCE3C0}"/>
              </a:ext>
            </a:extLst>
          </p:cNvPr>
          <p:cNvSpPr>
            <a:spLocks noGrp="1"/>
          </p:cNvSpPr>
          <p:nvPr>
            <p:ph idx="1"/>
          </p:nvPr>
        </p:nvSpPr>
        <p:spPr>
          <a:xfrm>
            <a:off x="677334" y="1639957"/>
            <a:ext cx="8596668" cy="4401405"/>
          </a:xfrm>
        </p:spPr>
        <p:txBody>
          <a:bodyPr>
            <a:normAutofit fontScale="92500" lnSpcReduction="10000"/>
          </a:bodyPr>
          <a:lstStyle/>
          <a:p>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Construct five sentences in the present simple tense.</a:t>
            </a:r>
          </a:p>
          <a:p>
            <a:endParaRPr lang="en-US" sz="2000" dirty="0">
              <a:solidFill>
                <a:srgbClr val="000000"/>
              </a:solidFill>
              <a:latin typeface="Times New Roman" panose="02020603050405020304" pitchFamily="18" charset="0"/>
              <a:cs typeface="Times New Roman" panose="02020603050405020304" pitchFamily="18" charset="0"/>
            </a:endParaRPr>
          </a:p>
          <a:p>
            <a:pPr lvl="1">
              <a:lnSpc>
                <a:spcPct val="150000"/>
              </a:lnSpc>
              <a:spcBef>
                <a:spcPts val="400"/>
              </a:spcBef>
              <a:spcAft>
                <a:spcPts val="60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She </a:t>
            </a:r>
            <a:r>
              <a:rPr lang="en-US" sz="2000" b="1"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drives</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to work.</a:t>
            </a: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They </a:t>
            </a:r>
            <a:r>
              <a:rPr lang="en-US" sz="2000" b="1"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get</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up early in the morning.</a:t>
            </a: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sun </a:t>
            </a:r>
            <a:r>
              <a:rPr lang="en-US" sz="2000" b="1"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rises</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in the east.</a:t>
            </a:r>
          </a:p>
          <a:p>
            <a:pPr marL="457200" lvl="1" indent="0">
              <a:lnSpc>
                <a:spcPct val="150000"/>
              </a:lnSpc>
              <a:spcBef>
                <a:spcPts val="400"/>
              </a:spcBef>
              <a:spcAft>
                <a:spcPts val="600"/>
              </a:spcAft>
              <a:buNone/>
            </a:pP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She </a:t>
            </a:r>
            <a:r>
              <a:rPr lang="en-US" sz="2000" b="1"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cooks</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delicious meals.</a:t>
            </a:r>
          </a:p>
          <a:p>
            <a:pPr marL="457200" lvl="1" indent="0">
              <a:lnSpc>
                <a:spcPct val="150000"/>
              </a:lnSpc>
              <a:spcBef>
                <a:spcPts val="400"/>
              </a:spcBef>
              <a:spcAft>
                <a:spcPts val="600"/>
              </a:spcAft>
              <a:buNone/>
            </a:pP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He </a:t>
            </a:r>
            <a:r>
              <a:rPr lang="en-US" sz="2000" b="1"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studies</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in the library.</a:t>
            </a:r>
          </a:p>
          <a:p>
            <a:pPr marL="457200" lvl="1" indent="0">
              <a:lnSpc>
                <a:spcPct val="150000"/>
              </a:lnSpc>
              <a:spcBef>
                <a:spcPts val="400"/>
              </a:spcBef>
              <a:spcAft>
                <a:spcPts val="600"/>
              </a:spcAft>
              <a:buNone/>
            </a:pPr>
            <a:r>
              <a:rPr lang="en-US" sz="20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Grandma </a:t>
            </a:r>
            <a:r>
              <a:rPr lang="en-US" sz="2000" b="1" i="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tells</a:t>
            </a:r>
            <a:r>
              <a:rPr lang="en-US" sz="2000" i="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interesting stories.</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p>
          <a:p>
            <a:pPr marL="457200" lvl="1" indent="0">
              <a:lnSpc>
                <a:spcPct val="150000"/>
              </a:lnSpc>
              <a:spcBef>
                <a:spcPts val="400"/>
              </a:spcBef>
              <a:spcAft>
                <a:spcPts val="600"/>
              </a:spcAft>
              <a:buNone/>
            </a:pPr>
            <a:r>
              <a:rPr lang="en-US" sz="20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The lecturer </a:t>
            </a:r>
            <a:r>
              <a:rPr lang="en-US" sz="2000" b="1" i="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gives</a:t>
            </a:r>
            <a:r>
              <a:rPr lang="en-US" sz="20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difficult assignments.</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lvl="1"/>
            <a:endParaRPr lang="en-KE" dirty="0"/>
          </a:p>
        </p:txBody>
      </p:sp>
    </p:spTree>
    <p:extLst>
      <p:ext uri="{BB962C8B-B14F-4D97-AF65-F5344CB8AC3E}">
        <p14:creationId xmlns:p14="http://schemas.microsoft.com/office/powerpoint/2010/main" val="413224860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823CDD-FAAD-8B8D-C10B-CC30A8E6CA8E}"/>
              </a:ext>
            </a:extLst>
          </p:cNvPr>
          <p:cNvSpPr>
            <a:spLocks noGrp="1"/>
          </p:cNvSpPr>
          <p:nvPr>
            <p:ph type="title"/>
          </p:nvPr>
        </p:nvSpPr>
        <p:spPr>
          <a:xfrm>
            <a:off x="677334" y="609600"/>
            <a:ext cx="8596668" cy="662609"/>
          </a:xfrm>
        </p:spPr>
        <p:txBody>
          <a:bodyPr/>
          <a:lstStyle/>
          <a:p>
            <a:r>
              <a:rPr lang="en-KE" dirty="0"/>
              <a:t>Answers to the personal Reflection</a:t>
            </a:r>
          </a:p>
        </p:txBody>
      </p:sp>
      <p:sp>
        <p:nvSpPr>
          <p:cNvPr id="3" name="Content Placeholder 2">
            <a:extLst>
              <a:ext uri="{FF2B5EF4-FFF2-40B4-BE49-F238E27FC236}">
                <a16:creationId xmlns:a16="http://schemas.microsoft.com/office/drawing/2014/main" id="{AB6921B1-BFF3-7D18-8388-DE01AC4837A4}"/>
              </a:ext>
            </a:extLst>
          </p:cNvPr>
          <p:cNvSpPr>
            <a:spLocks noGrp="1"/>
          </p:cNvSpPr>
          <p:nvPr>
            <p:ph idx="1"/>
          </p:nvPr>
        </p:nvSpPr>
        <p:spPr>
          <a:xfrm>
            <a:off x="677334" y="1500809"/>
            <a:ext cx="8596668" cy="4540553"/>
          </a:xfrm>
        </p:spPr>
        <p:txBody>
          <a:bodyPr>
            <a:normAutofit fontScale="92500" lnSpcReduction="20000"/>
          </a:bodyPr>
          <a:lstStyle/>
          <a:p>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3. Discuss the role of the auxiliary verb in the present perfect tense.</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a:t>
            </a:r>
          </a:p>
          <a:p>
            <a:pPr>
              <a:lnSpc>
                <a:spcPct val="150000"/>
              </a:lnSpc>
              <a:spcAft>
                <a:spcPts val="800"/>
              </a:spcAf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present perfect tense is used to express an action which happened or was completed in the past but not a very long time ago, that is, in the near past. </a:t>
            </a:r>
          </a:p>
          <a:p>
            <a:pPr>
              <a:lnSpc>
                <a:spcPct val="150000"/>
              </a:lnSpc>
              <a:spcAft>
                <a:spcPts val="800"/>
              </a:spcAf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Specific time such as two years ago, last week or a particular day is usually not used in the sentence in this tense. </a:t>
            </a:r>
          </a:p>
          <a:p>
            <a:pPr>
              <a:lnSpc>
                <a:spcPct val="150000"/>
              </a:lnSpc>
              <a:spcAft>
                <a:spcPts val="800"/>
              </a:spcAf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It means that this tense expresses the action whose time is not exactly specified but which happened or was completed in the near past.</a:t>
            </a:r>
          </a:p>
          <a:p>
            <a:pPr>
              <a:lnSpc>
                <a:spcPct val="150000"/>
              </a:lnSpc>
              <a:spcAft>
                <a:spcPts val="800"/>
              </a:spcAft>
            </a:pP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Rule:</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auxiliary verb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“has or have”</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is used in a sentence. The third form of a verb (past participle) is used as the main verb in a sentence.</a:t>
            </a:r>
          </a:p>
          <a:p>
            <a:pPr>
              <a:lnSpc>
                <a:spcPct val="150000"/>
              </a:lnSpc>
              <a:spcAft>
                <a:spcPts val="800"/>
              </a:spcAft>
            </a:pP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Example: She </a:t>
            </a:r>
            <a:r>
              <a:rPr lang="en-US" i="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has learnt </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 lesson.</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65226516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143674-8063-0766-8EC0-1765C5ECFD03}"/>
              </a:ext>
            </a:extLst>
          </p:cNvPr>
          <p:cNvSpPr>
            <a:spLocks noGrp="1"/>
          </p:cNvSpPr>
          <p:nvPr>
            <p:ph type="title"/>
          </p:nvPr>
        </p:nvSpPr>
        <p:spPr/>
        <p:txBody>
          <a:bodyPr/>
          <a:lstStyle/>
          <a:p>
            <a:endParaRPr lang="en-KE" dirty="0"/>
          </a:p>
        </p:txBody>
      </p:sp>
      <p:sp>
        <p:nvSpPr>
          <p:cNvPr id="3" name="Content Placeholder 2">
            <a:extLst>
              <a:ext uri="{FF2B5EF4-FFF2-40B4-BE49-F238E27FC236}">
                <a16:creationId xmlns:a16="http://schemas.microsoft.com/office/drawing/2014/main" id="{1527253B-84C7-5D2F-C5BC-07D2EC440BC0}"/>
              </a:ext>
            </a:extLst>
          </p:cNvPr>
          <p:cNvSpPr>
            <a:spLocks noGrp="1"/>
          </p:cNvSpPr>
          <p:nvPr>
            <p:ph idx="1"/>
          </p:nvPr>
        </p:nvSpPr>
        <p:spPr/>
        <p:txBody>
          <a:bodyPr>
            <a:normAutofit lnSpcReduction="10000"/>
          </a:bodyPr>
          <a:lstStyle/>
          <a:p>
            <a:pPr marL="0" indent="0" algn="ctr">
              <a:buNone/>
            </a:pPr>
            <a:endParaRPr lang="en-KE" dirty="0"/>
          </a:p>
          <a:p>
            <a:pPr marL="0" indent="0" algn="ctr">
              <a:buNone/>
            </a:pPr>
            <a:endParaRPr lang="en-KE" dirty="0"/>
          </a:p>
          <a:p>
            <a:pPr marL="0" indent="0" algn="ctr">
              <a:buNone/>
            </a:pPr>
            <a:r>
              <a:rPr lang="en-KE" sz="7200" b="1" dirty="0">
                <a:latin typeface="Zapfino" panose="03030300040707070C03" pitchFamily="66" charset="77"/>
              </a:rPr>
              <a:t>Thank you</a:t>
            </a:r>
          </a:p>
        </p:txBody>
      </p:sp>
    </p:spTree>
    <p:extLst>
      <p:ext uri="{BB962C8B-B14F-4D97-AF65-F5344CB8AC3E}">
        <p14:creationId xmlns:p14="http://schemas.microsoft.com/office/powerpoint/2010/main" val="340459529"/>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F496CB"/>
      </a:accent1>
      <a:accent2>
        <a:srgbClr val="BC356F"/>
      </a:accent2>
      <a:accent3>
        <a:srgbClr val="E65331"/>
      </a:accent3>
      <a:accent4>
        <a:srgbClr val="F27E19"/>
      </a:accent4>
      <a:accent5>
        <a:srgbClr val="F2AC19"/>
      </a:accent5>
      <a:accent6>
        <a:srgbClr val="BC80E0"/>
      </a:accent6>
      <a:hlink>
        <a:srgbClr val="EF5285"/>
      </a:hlink>
      <a:folHlink>
        <a:srgbClr val="F77F9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docProps/app.xml><?xml version="1.0" encoding="utf-8"?>
<Properties xmlns="http://schemas.openxmlformats.org/officeDocument/2006/extended-properties" xmlns:vt="http://schemas.openxmlformats.org/officeDocument/2006/docPropsVTypes">
  <Template>{23D81E1D-1296-6748-94FC-6BB075AE82C0}tf10001060_mac</Template>
  <TotalTime>1460</TotalTime>
  <Words>3134</Words>
  <Application>Microsoft Macintosh PowerPoint</Application>
  <PresentationFormat>Widescreen</PresentationFormat>
  <Paragraphs>162</Paragraphs>
  <Slides>30</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30</vt:i4>
      </vt:variant>
    </vt:vector>
  </HeadingPairs>
  <TitlesOfParts>
    <vt:vector size="38" baseType="lpstr">
      <vt:lpstr>Arial</vt:lpstr>
      <vt:lpstr>Calibri</vt:lpstr>
      <vt:lpstr>Times New Roman</vt:lpstr>
      <vt:lpstr>Trebuchet MS</vt:lpstr>
      <vt:lpstr>Wingdings</vt:lpstr>
      <vt:lpstr>Wingdings 3</vt:lpstr>
      <vt:lpstr>Zapfino</vt:lpstr>
      <vt:lpstr>Facet</vt:lpstr>
      <vt:lpstr>English Skills</vt:lpstr>
      <vt:lpstr>Preview of previous lessons</vt:lpstr>
      <vt:lpstr>Introduction and Overview </vt:lpstr>
      <vt:lpstr>Learning Outcomes </vt:lpstr>
      <vt:lpstr>Tense  </vt:lpstr>
      <vt:lpstr>Present Tense </vt:lpstr>
      <vt:lpstr>Rules for the Structure of Sentences  </vt:lpstr>
      <vt:lpstr>Rules for the Structure of Sentences ….</vt:lpstr>
      <vt:lpstr>Rules for the Structure of Sentences …</vt:lpstr>
      <vt:lpstr>Present Continuous Tense </vt:lpstr>
      <vt:lpstr>Present Continuous Tense</vt:lpstr>
      <vt:lpstr>Present Continuous Tense</vt:lpstr>
      <vt:lpstr>Interrogative Sentences</vt:lpstr>
      <vt:lpstr>Present Perfect Tense </vt:lpstr>
      <vt:lpstr>Structure of the Sentences </vt:lpstr>
      <vt:lpstr>Negative Sentences</vt:lpstr>
      <vt:lpstr>Interrogative Sentences</vt:lpstr>
      <vt:lpstr>Present Perfect Continuous Tense </vt:lpstr>
      <vt:lpstr>Present Perfect Continuous Tense….. Cont.</vt:lpstr>
      <vt:lpstr>Present Perfect Continuous Tense</vt:lpstr>
      <vt:lpstr>Structure of the Sentences </vt:lpstr>
      <vt:lpstr>Negative Sentences</vt:lpstr>
      <vt:lpstr>Negative sentences cont…</vt:lpstr>
      <vt:lpstr>Interrogative Sentences</vt:lpstr>
      <vt:lpstr>Interrogative Sentences … cont.</vt:lpstr>
      <vt:lpstr>Personal Reflection </vt:lpstr>
      <vt:lpstr>Answers to the personal Reflection</vt:lpstr>
      <vt:lpstr>Answers to the personal Reflection</vt:lpstr>
      <vt:lpstr>Answers to the personal Reflection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susan.w.mwangi@outlook.com</dc:creator>
  <cp:lastModifiedBy>susan.w.mwangi@outlook.com</cp:lastModifiedBy>
  <cp:revision>16</cp:revision>
  <dcterms:created xsi:type="dcterms:W3CDTF">2024-04-13T02:37:44Z</dcterms:created>
  <dcterms:modified xsi:type="dcterms:W3CDTF">2024-04-24T06:18:33Z</dcterms:modified>
</cp:coreProperties>
</file>