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86" r:id="rId1"/>
  </p:sldMasterIdLst>
  <p:sldIdLst>
    <p:sldId id="256" r:id="rId2"/>
    <p:sldId id="257" r:id="rId3"/>
    <p:sldId id="258" r:id="rId4"/>
    <p:sldId id="259" r:id="rId5"/>
    <p:sldId id="260" r:id="rId6"/>
    <p:sldId id="262" r:id="rId7"/>
    <p:sldId id="261"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7" r:id="rId32"/>
    <p:sldId id="288" r:id="rId33"/>
    <p:sldId id="289" r:id="rId34"/>
    <p:sldId id="290" r:id="rId35"/>
    <p:sldId id="291" r:id="rId36"/>
    <p:sldId id="292" r:id="rId37"/>
    <p:sldId id="293" r:id="rId38"/>
    <p:sldId id="294"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5903"/>
  </p:normalViewPr>
  <p:slideViewPr>
    <p:cSldViewPr snapToGrid="0">
      <p:cViewPr varScale="1">
        <p:scale>
          <a:sx n="43" d="100"/>
          <a:sy n="43" d="100"/>
        </p:scale>
        <p:origin x="224" y="17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F7DCFB02-167B-2343-8A0A-8074A77EE1FC}" type="datetimeFigureOut">
              <a:rPr lang="en-KE" smtClean="0"/>
              <a:t>19/04/2024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89300C5A-8F73-B145-B4F2-17DC45F3913A}" type="slidenum">
              <a:rPr lang="en-KE" smtClean="0"/>
              <a:t>‹#›</a:t>
            </a:fld>
            <a:endParaRPr lang="en-KE"/>
          </a:p>
        </p:txBody>
      </p:sp>
    </p:spTree>
    <p:extLst>
      <p:ext uri="{BB962C8B-B14F-4D97-AF65-F5344CB8AC3E}">
        <p14:creationId xmlns:p14="http://schemas.microsoft.com/office/powerpoint/2010/main" val="42910815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7DCFB02-167B-2343-8A0A-8074A77EE1FC}" type="datetimeFigureOut">
              <a:rPr lang="en-KE" smtClean="0"/>
              <a:t>19/04/2024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89300C5A-8F73-B145-B4F2-17DC45F3913A}" type="slidenum">
              <a:rPr lang="en-KE" smtClean="0"/>
              <a:t>‹#›</a:t>
            </a:fld>
            <a:endParaRPr lang="en-KE"/>
          </a:p>
        </p:txBody>
      </p:sp>
    </p:spTree>
    <p:extLst>
      <p:ext uri="{BB962C8B-B14F-4D97-AF65-F5344CB8AC3E}">
        <p14:creationId xmlns:p14="http://schemas.microsoft.com/office/powerpoint/2010/main" val="2652651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7DCFB02-167B-2343-8A0A-8074A77EE1FC}" type="datetimeFigureOut">
              <a:rPr lang="en-KE" smtClean="0"/>
              <a:t>19/04/2024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89300C5A-8F73-B145-B4F2-17DC45F3913A}" type="slidenum">
              <a:rPr lang="en-KE" smtClean="0"/>
              <a:t>‹#›</a:t>
            </a:fld>
            <a:endParaRPr lang="en-KE"/>
          </a:p>
        </p:txBody>
      </p:sp>
    </p:spTree>
    <p:extLst>
      <p:ext uri="{BB962C8B-B14F-4D97-AF65-F5344CB8AC3E}">
        <p14:creationId xmlns:p14="http://schemas.microsoft.com/office/powerpoint/2010/main" val="42747552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F7DCFB02-167B-2343-8A0A-8074A77EE1FC}" type="datetimeFigureOut">
              <a:rPr lang="en-KE" smtClean="0"/>
              <a:t>19/04/2024</a:t>
            </a:fld>
            <a:endParaRPr lang="en-KE"/>
          </a:p>
        </p:txBody>
      </p:sp>
      <p:sp>
        <p:nvSpPr>
          <p:cNvPr id="6" name="Footer Placeholder 5"/>
          <p:cNvSpPr>
            <a:spLocks noGrp="1"/>
          </p:cNvSpPr>
          <p:nvPr>
            <p:ph type="ftr" sz="quarter" idx="11"/>
          </p:nvPr>
        </p:nvSpPr>
        <p:spPr/>
        <p:txBody>
          <a:bodyPr/>
          <a:lstStyle/>
          <a:p>
            <a:endParaRPr lang="en-KE"/>
          </a:p>
        </p:txBody>
      </p:sp>
      <p:sp>
        <p:nvSpPr>
          <p:cNvPr id="7" name="Slide Number Placeholder 6"/>
          <p:cNvSpPr>
            <a:spLocks noGrp="1"/>
          </p:cNvSpPr>
          <p:nvPr>
            <p:ph type="sldNum" sz="quarter" idx="12"/>
          </p:nvPr>
        </p:nvSpPr>
        <p:spPr/>
        <p:txBody>
          <a:bodyPr/>
          <a:lstStyle/>
          <a:p>
            <a:fld id="{89300C5A-8F73-B145-B4F2-17DC45F3913A}" type="slidenum">
              <a:rPr lang="en-KE" smtClean="0"/>
              <a:t>‹#›</a:t>
            </a:fld>
            <a:endParaRPr lang="en-KE"/>
          </a:p>
        </p:txBody>
      </p:sp>
    </p:spTree>
    <p:extLst>
      <p:ext uri="{BB962C8B-B14F-4D97-AF65-F5344CB8AC3E}">
        <p14:creationId xmlns:p14="http://schemas.microsoft.com/office/powerpoint/2010/main" val="27873347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F7DCFB02-167B-2343-8A0A-8074A77EE1FC}" type="datetimeFigureOut">
              <a:rPr lang="en-KE" smtClean="0"/>
              <a:t>19/04/2024</a:t>
            </a:fld>
            <a:endParaRPr lang="en-KE"/>
          </a:p>
        </p:txBody>
      </p:sp>
      <p:sp>
        <p:nvSpPr>
          <p:cNvPr id="8" name="Footer Placeholder 7"/>
          <p:cNvSpPr>
            <a:spLocks noGrp="1"/>
          </p:cNvSpPr>
          <p:nvPr>
            <p:ph type="ftr" sz="quarter" idx="11"/>
          </p:nvPr>
        </p:nvSpPr>
        <p:spPr/>
        <p:txBody>
          <a:bodyPr/>
          <a:lstStyle/>
          <a:p>
            <a:endParaRPr lang="en-KE"/>
          </a:p>
        </p:txBody>
      </p:sp>
      <p:sp>
        <p:nvSpPr>
          <p:cNvPr id="9" name="Slide Number Placeholder 8"/>
          <p:cNvSpPr>
            <a:spLocks noGrp="1"/>
          </p:cNvSpPr>
          <p:nvPr>
            <p:ph type="sldNum" sz="quarter" idx="12"/>
          </p:nvPr>
        </p:nvSpPr>
        <p:spPr/>
        <p:txBody>
          <a:bodyPr/>
          <a:lstStyle/>
          <a:p>
            <a:fld id="{89300C5A-8F73-B145-B4F2-17DC45F3913A}" type="slidenum">
              <a:rPr lang="en-KE" smtClean="0"/>
              <a:t>‹#›</a:t>
            </a:fld>
            <a:endParaRPr lang="en-KE"/>
          </a:p>
        </p:txBody>
      </p:sp>
    </p:spTree>
    <p:extLst>
      <p:ext uri="{BB962C8B-B14F-4D97-AF65-F5344CB8AC3E}">
        <p14:creationId xmlns:p14="http://schemas.microsoft.com/office/powerpoint/2010/main" val="13030886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F7DCFB02-167B-2343-8A0A-8074A77EE1FC}" type="datetimeFigureOut">
              <a:rPr lang="en-KE" smtClean="0"/>
              <a:t>19/04/2024</a:t>
            </a:fld>
            <a:endParaRPr lang="en-KE"/>
          </a:p>
        </p:txBody>
      </p:sp>
      <p:sp>
        <p:nvSpPr>
          <p:cNvPr id="4" name="Footer Placeholder 3"/>
          <p:cNvSpPr>
            <a:spLocks noGrp="1"/>
          </p:cNvSpPr>
          <p:nvPr>
            <p:ph type="ftr" sz="quarter" idx="11"/>
          </p:nvPr>
        </p:nvSpPr>
        <p:spPr/>
        <p:txBody>
          <a:bodyPr/>
          <a:lstStyle/>
          <a:p>
            <a:endParaRPr lang="en-KE"/>
          </a:p>
        </p:txBody>
      </p:sp>
      <p:sp>
        <p:nvSpPr>
          <p:cNvPr id="5" name="Slide Number Placeholder 4"/>
          <p:cNvSpPr>
            <a:spLocks noGrp="1"/>
          </p:cNvSpPr>
          <p:nvPr>
            <p:ph type="sldNum" sz="quarter" idx="12"/>
          </p:nvPr>
        </p:nvSpPr>
        <p:spPr/>
        <p:txBody>
          <a:bodyPr/>
          <a:lstStyle/>
          <a:p>
            <a:fld id="{89300C5A-8F73-B145-B4F2-17DC45F3913A}" type="slidenum">
              <a:rPr lang="en-KE" smtClean="0"/>
              <a:t>‹#›</a:t>
            </a:fld>
            <a:endParaRPr lang="en-KE"/>
          </a:p>
        </p:txBody>
      </p:sp>
    </p:spTree>
    <p:extLst>
      <p:ext uri="{BB962C8B-B14F-4D97-AF65-F5344CB8AC3E}">
        <p14:creationId xmlns:p14="http://schemas.microsoft.com/office/powerpoint/2010/main" val="35916139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DCFB02-167B-2343-8A0A-8074A77EE1FC}" type="datetimeFigureOut">
              <a:rPr lang="en-KE" smtClean="0"/>
              <a:t>19/04/2024</a:t>
            </a:fld>
            <a:endParaRPr lang="en-KE"/>
          </a:p>
        </p:txBody>
      </p:sp>
      <p:sp>
        <p:nvSpPr>
          <p:cNvPr id="3" name="Footer Placeholder 2"/>
          <p:cNvSpPr>
            <a:spLocks noGrp="1"/>
          </p:cNvSpPr>
          <p:nvPr>
            <p:ph type="ftr" sz="quarter" idx="11"/>
          </p:nvPr>
        </p:nvSpPr>
        <p:spPr/>
        <p:txBody>
          <a:bodyPr/>
          <a:lstStyle/>
          <a:p>
            <a:endParaRPr lang="en-KE"/>
          </a:p>
        </p:txBody>
      </p:sp>
      <p:sp>
        <p:nvSpPr>
          <p:cNvPr id="4" name="Slide Number Placeholder 3"/>
          <p:cNvSpPr>
            <a:spLocks noGrp="1"/>
          </p:cNvSpPr>
          <p:nvPr>
            <p:ph type="sldNum" sz="quarter" idx="12"/>
          </p:nvPr>
        </p:nvSpPr>
        <p:spPr/>
        <p:txBody>
          <a:bodyPr/>
          <a:lstStyle/>
          <a:p>
            <a:fld id="{89300C5A-8F73-B145-B4F2-17DC45F3913A}" type="slidenum">
              <a:rPr lang="en-KE" smtClean="0"/>
              <a:t>‹#›</a:t>
            </a:fld>
            <a:endParaRPr lang="en-KE"/>
          </a:p>
        </p:txBody>
      </p:sp>
    </p:spTree>
    <p:extLst>
      <p:ext uri="{BB962C8B-B14F-4D97-AF65-F5344CB8AC3E}">
        <p14:creationId xmlns:p14="http://schemas.microsoft.com/office/powerpoint/2010/main" val="16537625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F7DCFB02-167B-2343-8A0A-8074A77EE1FC}" type="datetimeFigureOut">
              <a:rPr lang="en-KE" smtClean="0"/>
              <a:t>19/04/2024</a:t>
            </a:fld>
            <a:endParaRPr lang="en-KE"/>
          </a:p>
        </p:txBody>
      </p:sp>
      <p:sp>
        <p:nvSpPr>
          <p:cNvPr id="6" name="Footer Placeholder 5"/>
          <p:cNvSpPr>
            <a:spLocks noGrp="1"/>
          </p:cNvSpPr>
          <p:nvPr>
            <p:ph type="ftr" sz="quarter" idx="11"/>
          </p:nvPr>
        </p:nvSpPr>
        <p:spPr/>
        <p:txBody>
          <a:bodyPr/>
          <a:lstStyle/>
          <a:p>
            <a:endParaRPr lang="en-KE"/>
          </a:p>
        </p:txBody>
      </p:sp>
      <p:sp>
        <p:nvSpPr>
          <p:cNvPr id="7" name="Slide Number Placeholder 6"/>
          <p:cNvSpPr>
            <a:spLocks noGrp="1"/>
          </p:cNvSpPr>
          <p:nvPr>
            <p:ph type="sldNum" sz="quarter" idx="12"/>
          </p:nvPr>
        </p:nvSpPr>
        <p:spPr/>
        <p:txBody>
          <a:bodyPr/>
          <a:lstStyle/>
          <a:p>
            <a:fld id="{89300C5A-8F73-B145-B4F2-17DC45F3913A}" type="slidenum">
              <a:rPr lang="en-KE" smtClean="0"/>
              <a:t>‹#›</a:t>
            </a:fld>
            <a:endParaRPr lang="en-KE"/>
          </a:p>
        </p:txBody>
      </p:sp>
    </p:spTree>
    <p:extLst>
      <p:ext uri="{BB962C8B-B14F-4D97-AF65-F5344CB8AC3E}">
        <p14:creationId xmlns:p14="http://schemas.microsoft.com/office/powerpoint/2010/main" val="1554383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F7DCFB02-167B-2343-8A0A-8074A77EE1FC}" type="datetimeFigureOut">
              <a:rPr lang="en-KE" smtClean="0"/>
              <a:t>19/04/2024</a:t>
            </a:fld>
            <a:endParaRPr lang="en-KE"/>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9300C5A-8F73-B145-B4F2-17DC45F3913A}" type="slidenum">
              <a:rPr lang="en-KE" smtClean="0"/>
              <a:t>‹#›</a:t>
            </a:fld>
            <a:endParaRPr lang="en-KE"/>
          </a:p>
        </p:txBody>
      </p:sp>
    </p:spTree>
    <p:extLst>
      <p:ext uri="{BB962C8B-B14F-4D97-AF65-F5344CB8AC3E}">
        <p14:creationId xmlns:p14="http://schemas.microsoft.com/office/powerpoint/2010/main" val="581045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7DCFB02-167B-2343-8A0A-8074A77EE1FC}" type="datetimeFigureOut">
              <a:rPr lang="en-KE" smtClean="0"/>
              <a:t>19/04/2024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89300C5A-8F73-B145-B4F2-17DC45F3913A}" type="slidenum">
              <a:rPr lang="en-KE" smtClean="0"/>
              <a:t>‹#›</a:t>
            </a:fld>
            <a:endParaRPr lang="en-KE"/>
          </a:p>
        </p:txBody>
      </p:sp>
    </p:spTree>
    <p:extLst>
      <p:ext uri="{BB962C8B-B14F-4D97-AF65-F5344CB8AC3E}">
        <p14:creationId xmlns:p14="http://schemas.microsoft.com/office/powerpoint/2010/main" val="6270107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7DCFB02-167B-2343-8A0A-8074A77EE1FC}" type="datetimeFigureOut">
              <a:rPr lang="en-KE" smtClean="0"/>
              <a:t>19/04/2024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89300C5A-8F73-B145-B4F2-17DC45F3913A}" type="slidenum">
              <a:rPr lang="en-KE" smtClean="0"/>
              <a:t>‹#›</a:t>
            </a:fld>
            <a:endParaRPr lang="en-KE"/>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779713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7DCFB02-167B-2343-8A0A-8074A77EE1FC}" type="datetimeFigureOut">
              <a:rPr lang="en-KE" smtClean="0"/>
              <a:t>19/04/2024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89300C5A-8F73-B145-B4F2-17DC45F3913A}" type="slidenum">
              <a:rPr lang="en-KE" smtClean="0"/>
              <a:t>‹#›</a:t>
            </a:fld>
            <a:endParaRPr lang="en-KE"/>
          </a:p>
        </p:txBody>
      </p:sp>
    </p:spTree>
    <p:extLst>
      <p:ext uri="{BB962C8B-B14F-4D97-AF65-F5344CB8AC3E}">
        <p14:creationId xmlns:p14="http://schemas.microsoft.com/office/powerpoint/2010/main" val="18073420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7DCFB02-167B-2343-8A0A-8074A77EE1FC}" type="datetimeFigureOut">
              <a:rPr lang="en-KE" smtClean="0"/>
              <a:t>19/04/2024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89300C5A-8F73-B145-B4F2-17DC45F3913A}" type="slidenum">
              <a:rPr lang="en-KE" smtClean="0"/>
              <a:t>‹#›</a:t>
            </a:fld>
            <a:endParaRPr lang="en-KE"/>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823705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7DCFB02-167B-2343-8A0A-8074A77EE1FC}" type="datetimeFigureOut">
              <a:rPr lang="en-KE" smtClean="0"/>
              <a:t>19/04/2024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89300C5A-8F73-B145-B4F2-17DC45F3913A}" type="slidenum">
              <a:rPr lang="en-KE" smtClean="0"/>
              <a:t>‹#›</a:t>
            </a:fld>
            <a:endParaRPr lang="en-KE"/>
          </a:p>
        </p:txBody>
      </p:sp>
    </p:spTree>
    <p:extLst>
      <p:ext uri="{BB962C8B-B14F-4D97-AF65-F5344CB8AC3E}">
        <p14:creationId xmlns:p14="http://schemas.microsoft.com/office/powerpoint/2010/main" val="9891622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7DCFB02-167B-2343-8A0A-8074A77EE1FC}" type="datetimeFigureOut">
              <a:rPr lang="en-KE" smtClean="0"/>
              <a:t>19/04/2024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89300C5A-8F73-B145-B4F2-17DC45F3913A}" type="slidenum">
              <a:rPr lang="en-KE" smtClean="0"/>
              <a:t>‹#›</a:t>
            </a:fld>
            <a:endParaRPr lang="en-KE"/>
          </a:p>
        </p:txBody>
      </p:sp>
    </p:spTree>
    <p:extLst>
      <p:ext uri="{BB962C8B-B14F-4D97-AF65-F5344CB8AC3E}">
        <p14:creationId xmlns:p14="http://schemas.microsoft.com/office/powerpoint/2010/main" val="35017300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7DCFB02-167B-2343-8A0A-8074A77EE1FC}" type="datetimeFigureOut">
              <a:rPr lang="en-KE" smtClean="0"/>
              <a:t>19/04/2024</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89300C5A-8F73-B145-B4F2-17DC45F3913A}" type="slidenum">
              <a:rPr lang="en-KE" smtClean="0"/>
              <a:t>‹#›</a:t>
            </a:fld>
            <a:endParaRPr lang="en-KE"/>
          </a:p>
        </p:txBody>
      </p:sp>
    </p:spTree>
    <p:extLst>
      <p:ext uri="{BB962C8B-B14F-4D97-AF65-F5344CB8AC3E}">
        <p14:creationId xmlns:p14="http://schemas.microsoft.com/office/powerpoint/2010/main" val="39636021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DCFB02-167B-2343-8A0A-8074A77EE1FC}" type="datetimeFigureOut">
              <a:rPr lang="en-KE" smtClean="0"/>
              <a:t>19/04/2024</a:t>
            </a:fld>
            <a:endParaRPr lang="en-KE"/>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KE"/>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9300C5A-8F73-B145-B4F2-17DC45F3913A}" type="slidenum">
              <a:rPr lang="en-KE" smtClean="0"/>
              <a:t>‹#›</a:t>
            </a:fld>
            <a:endParaRPr lang="en-KE"/>
          </a:p>
        </p:txBody>
      </p:sp>
    </p:spTree>
    <p:extLst>
      <p:ext uri="{BB962C8B-B14F-4D97-AF65-F5344CB8AC3E}">
        <p14:creationId xmlns:p14="http://schemas.microsoft.com/office/powerpoint/2010/main" val="2263350099"/>
      </p:ext>
    </p:extLst>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 id="2147483798" r:id="rId12"/>
    <p:sldLayoutId id="2147483799" r:id="rId13"/>
    <p:sldLayoutId id="2147483800" r:id="rId14"/>
    <p:sldLayoutId id="2147483801" r:id="rId15"/>
    <p:sldLayoutId id="214748380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AE888-FA9F-71F4-F39E-7EB2251F9F26}"/>
              </a:ext>
            </a:extLst>
          </p:cNvPr>
          <p:cNvSpPr>
            <a:spLocks noGrp="1"/>
          </p:cNvSpPr>
          <p:nvPr>
            <p:ph type="ctrTitle"/>
          </p:nvPr>
        </p:nvSpPr>
        <p:spPr/>
        <p:txBody>
          <a:bodyPr/>
          <a:lstStyle/>
          <a:p>
            <a:r>
              <a:rPr lang="en-KE" sz="6000" dirty="0"/>
              <a:t>English Skills</a:t>
            </a:r>
          </a:p>
        </p:txBody>
      </p:sp>
      <p:sp>
        <p:nvSpPr>
          <p:cNvPr id="3" name="Subtitle 2">
            <a:extLst>
              <a:ext uri="{FF2B5EF4-FFF2-40B4-BE49-F238E27FC236}">
                <a16:creationId xmlns:a16="http://schemas.microsoft.com/office/drawing/2014/main" id="{055AE176-DAF0-B287-E35B-663343EA1757}"/>
              </a:ext>
            </a:extLst>
          </p:cNvPr>
          <p:cNvSpPr>
            <a:spLocks noGrp="1"/>
          </p:cNvSpPr>
          <p:nvPr>
            <p:ph type="subTitle" idx="1"/>
          </p:nvPr>
        </p:nvSpPr>
        <p:spPr>
          <a:xfrm>
            <a:off x="1507067" y="4050833"/>
            <a:ext cx="7594892" cy="1456588"/>
          </a:xfrm>
        </p:spPr>
        <p:txBody>
          <a:bodyPr>
            <a:normAutofit fontScale="77500" lnSpcReduction="20000"/>
          </a:bodyPr>
          <a:lstStyle/>
          <a:p>
            <a:r>
              <a:rPr lang="en-KE" sz="4600" dirty="0">
                <a:solidFill>
                  <a:schemeClr val="tx1"/>
                </a:solidFill>
              </a:rPr>
              <a:t>WEEK 5 – Tenses II</a:t>
            </a:r>
          </a:p>
          <a:p>
            <a:r>
              <a:rPr lang="en-KE" sz="3400" dirty="0">
                <a:solidFill>
                  <a:schemeClr val="tx1"/>
                </a:solidFill>
              </a:rPr>
              <a:t>Dr. Susan Mwangi</a:t>
            </a:r>
          </a:p>
          <a:p>
            <a:r>
              <a:rPr lang="en-KE" sz="3400" dirty="0">
                <a:solidFill>
                  <a:schemeClr val="tx1"/>
                </a:solidFill>
              </a:rPr>
              <a:t>St. Paul’s University</a:t>
            </a:r>
          </a:p>
          <a:p>
            <a:endParaRPr lang="en-KE" dirty="0"/>
          </a:p>
        </p:txBody>
      </p:sp>
    </p:spTree>
    <p:extLst>
      <p:ext uri="{BB962C8B-B14F-4D97-AF65-F5344CB8AC3E}">
        <p14:creationId xmlns:p14="http://schemas.microsoft.com/office/powerpoint/2010/main" val="31750084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C4B7D-664D-32FE-86B3-F300BEB418FE}"/>
              </a:ext>
            </a:extLst>
          </p:cNvPr>
          <p:cNvSpPr>
            <a:spLocks noGrp="1"/>
          </p:cNvSpPr>
          <p:nvPr>
            <p:ph type="title"/>
          </p:nvPr>
        </p:nvSpPr>
        <p:spPr/>
        <p:txBody>
          <a:bodyPr>
            <a:normAutofit/>
          </a:bodyPr>
          <a:lstStyle/>
          <a:p>
            <a:r>
              <a:rPr lang="en-US" sz="4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Introduction and Overview</a:t>
            </a:r>
            <a:br>
              <a:rPr lang="en-KE" sz="4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ED3179B8-89FB-74C6-A9BB-64894A4C0A31}"/>
              </a:ext>
            </a:extLst>
          </p:cNvPr>
          <p:cNvSpPr>
            <a:spLocks noGrp="1"/>
          </p:cNvSpPr>
          <p:nvPr>
            <p:ph idx="1"/>
          </p:nvPr>
        </p:nvSpPr>
        <p:spPr>
          <a:xfrm>
            <a:off x="677334" y="1930401"/>
            <a:ext cx="8596668" cy="4110962"/>
          </a:xfrm>
        </p:spPr>
        <p:txBody>
          <a:bodyPr/>
          <a:lstStyle/>
          <a:p>
            <a:pPr>
              <a:lnSpc>
                <a:spcPct val="150000"/>
              </a:lnSpc>
              <a:spcAft>
                <a:spcPts val="800"/>
              </a:spcAft>
            </a:pPr>
            <a:r>
              <a:rPr lang="en-US" sz="2400" kern="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this section, we shall look at two more tenses:</a:t>
            </a:r>
          </a:p>
          <a:p>
            <a:pPr lvl="1">
              <a:lnSpc>
                <a:spcPct val="150000"/>
              </a:lnSpc>
              <a:spcAft>
                <a:spcPts val="800"/>
              </a:spcAft>
            </a:pPr>
            <a:r>
              <a:rPr lang="en-US" sz="2200" kern="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kern="1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t>
            </a:r>
            <a:r>
              <a:rPr lang="en-US" sz="2200" kern="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past tense and the future tense. </a:t>
            </a:r>
          </a:p>
          <a:p>
            <a:pPr lvl="1">
              <a:lnSpc>
                <a:spcPct val="150000"/>
              </a:lnSpc>
              <a:spcAft>
                <a:spcPts val="800"/>
              </a:spcAft>
            </a:pPr>
            <a:r>
              <a:rPr lang="en-US" sz="2200" kern="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past tense refers to events that have already occurred while the future tense refers to events that are yet to take place.</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855140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9AB2AC-5450-0031-7797-9DA8A819C91B}"/>
              </a:ext>
            </a:extLst>
          </p:cNvPr>
          <p:cNvSpPr>
            <a:spLocks noGrp="1"/>
          </p:cNvSpPr>
          <p:nvPr>
            <p:ph type="title"/>
          </p:nvPr>
        </p:nvSpPr>
        <p:spPr/>
        <p:txBody>
          <a:bodyPr/>
          <a:lstStyle/>
          <a:p>
            <a:r>
              <a:rPr lang="en-US" sz="36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Learning Outcomes</a:t>
            </a:r>
            <a:br>
              <a:rPr lang="en-KE" sz="36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04F3A7BC-BA5C-671F-D7B2-8A28587CB49A}"/>
              </a:ext>
            </a:extLst>
          </p:cNvPr>
          <p:cNvSpPr>
            <a:spLocks noGrp="1"/>
          </p:cNvSpPr>
          <p:nvPr>
            <p:ph idx="1"/>
          </p:nvPr>
        </p:nvSpPr>
        <p:spPr/>
        <p:txBody>
          <a:bodyPr>
            <a:normAutofit/>
          </a:bodyPr>
          <a:lstStyle/>
          <a:p>
            <a:pPr>
              <a:lnSpc>
                <a:spcPct val="150000"/>
              </a:lnSpc>
              <a:spcAft>
                <a:spcPts val="800"/>
              </a:spcAft>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By the end of the lesson, the learner should be able to:</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Wingdings" pitchFamily="2" charset="2"/>
              <a:buChar char=""/>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Recognize the nature of the past and future tenses in English grammar.</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Wingdings" pitchFamily="2" charset="2"/>
              <a:buChar char=""/>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Demonstrate knowledge of various aspects of the past and the future tenses.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800"/>
              </a:spcAft>
              <a:buFont typeface="Wingdings" pitchFamily="2" charset="2"/>
              <a:buChar char=""/>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Illustrate the use of the past and future tenses in the construction of sentences.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6431962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C3A501-8CD9-5FC1-823F-0A7A6B975AB9}"/>
              </a:ext>
            </a:extLst>
          </p:cNvPr>
          <p:cNvSpPr>
            <a:spLocks noGrp="1"/>
          </p:cNvSpPr>
          <p:nvPr>
            <p:ph type="title"/>
          </p:nvPr>
        </p:nvSpPr>
        <p:spPr>
          <a:xfrm>
            <a:off x="677334" y="609600"/>
            <a:ext cx="8596668" cy="882869"/>
          </a:xfrm>
        </p:spPr>
        <p:txBody>
          <a:bodyPr>
            <a:normAutofit/>
          </a:bodyPr>
          <a:lstStyle/>
          <a:p>
            <a:r>
              <a:rPr lang="en-US" sz="2400" b="1" kern="1800" dirty="0">
                <a:effectLst/>
                <a:latin typeface="Arial" panose="020B0604020202020204" pitchFamily="34" charset="0"/>
                <a:ea typeface="Times New Roman" panose="02020603050405020304" pitchFamily="18" charset="0"/>
              </a:rPr>
              <a:t>Past Tense</a:t>
            </a:r>
            <a:r>
              <a:rPr lang="en-KE" sz="2400" dirty="0">
                <a:effectLst/>
              </a:rPr>
              <a:t> </a:t>
            </a:r>
            <a:endParaRPr lang="en-KE" sz="2400" dirty="0"/>
          </a:p>
        </p:txBody>
      </p:sp>
      <p:sp>
        <p:nvSpPr>
          <p:cNvPr id="3" name="Content Placeholder 2">
            <a:extLst>
              <a:ext uri="{FF2B5EF4-FFF2-40B4-BE49-F238E27FC236}">
                <a16:creationId xmlns:a16="http://schemas.microsoft.com/office/drawing/2014/main" id="{53130BEF-6C7B-339C-1EE8-33177BEC5BAF}"/>
              </a:ext>
            </a:extLst>
          </p:cNvPr>
          <p:cNvSpPr>
            <a:spLocks noGrp="1"/>
          </p:cNvSpPr>
          <p:nvPr>
            <p:ph idx="1"/>
          </p:nvPr>
        </p:nvSpPr>
        <p:spPr>
          <a:xfrm>
            <a:off x="677334" y="1492469"/>
            <a:ext cx="8596668" cy="4548893"/>
          </a:xfrm>
        </p:spPr>
        <p:txBody>
          <a:bodyPr>
            <a:normAutofit/>
          </a:bodyPr>
          <a:lstStyle/>
          <a:p>
            <a:pPr>
              <a:lnSpc>
                <a:spcPct val="150000"/>
              </a:lnSpc>
              <a:spcAft>
                <a:spcPts val="800"/>
              </a:spcAft>
            </a:pPr>
            <a:r>
              <a:rPr lang="en-US" sz="18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Past Simple Tense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Past tense is used to express an action that happened or was completed in the past, usually a short time before speaking, or action which has just been completed.</a:t>
            </a:r>
          </a:p>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 example, a person says,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 watched a movie”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it means the speaker of this sentence watched a movie a little time ago or on the same day. </a:t>
            </a:r>
          </a:p>
          <a:p>
            <a:pPr>
              <a:lnSpc>
                <a:spcPct val="150000"/>
              </a:lnSpc>
              <a:spcAft>
                <a:spcPts val="800"/>
              </a:spcAf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Rule: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second form of the verb (past simple) is used as the main verb in the positive sentence and the base form is used in negative and interrogative sentences.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446053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2E0877-B510-3464-D68A-97A356490FF9}"/>
              </a:ext>
            </a:extLst>
          </p:cNvPr>
          <p:cNvSpPr>
            <a:spLocks noGrp="1"/>
          </p:cNvSpPr>
          <p:nvPr>
            <p:ph type="title"/>
          </p:nvPr>
        </p:nvSpPr>
        <p:spPr>
          <a:xfrm>
            <a:off x="677334" y="609600"/>
            <a:ext cx="8596668" cy="735724"/>
          </a:xfrm>
        </p:spPr>
        <p:txBody>
          <a:bodyPr>
            <a:normAutofit fontScale="90000"/>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Past Simple Tense …cont.</a:t>
            </a:r>
            <a:br>
              <a:rPr lang="en-KE" sz="2400" dirty="0">
                <a:effectLst/>
                <a:latin typeface="Calibri" panose="020F0502020204030204" pitchFamily="34" charset="0"/>
                <a:ea typeface="Calibri" panose="020F0502020204030204" pitchFamily="34" charset="0"/>
                <a:cs typeface="Times New Roman" panose="02020603050405020304" pitchFamily="18" charset="0"/>
              </a:rPr>
            </a:br>
            <a:endParaRPr lang="en-KE" sz="2400" dirty="0"/>
          </a:p>
        </p:txBody>
      </p:sp>
      <p:sp>
        <p:nvSpPr>
          <p:cNvPr id="3" name="Content Placeholder 2">
            <a:extLst>
              <a:ext uri="{FF2B5EF4-FFF2-40B4-BE49-F238E27FC236}">
                <a16:creationId xmlns:a16="http://schemas.microsoft.com/office/drawing/2014/main" id="{A192A82D-98F8-C15F-E066-FB873172744D}"/>
              </a:ext>
            </a:extLst>
          </p:cNvPr>
          <p:cNvSpPr>
            <a:spLocks noGrp="1"/>
          </p:cNvSpPr>
          <p:nvPr>
            <p:ph idx="1"/>
          </p:nvPr>
        </p:nvSpPr>
        <p:spPr>
          <a:xfrm>
            <a:off x="677334" y="1460939"/>
            <a:ext cx="8596668" cy="4580424"/>
          </a:xfrm>
        </p:spPr>
        <p:txBody>
          <a:bodyPr>
            <a:normAutofit/>
          </a:bodyPr>
          <a:lstStyle/>
          <a:p>
            <a:pPr>
              <a:lnSpc>
                <a:spcPct val="150000"/>
              </a:lnSpc>
              <a:spcAft>
                <a:spcPts val="800"/>
              </a:spcAf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Structure of Sentences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Positive Sentence</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main verb (past simple) + object</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+ 2nd form of verb (past simple) + object</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killed a lion.</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ate a mango.</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2693827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2E0877-B510-3464-D68A-97A356490FF9}"/>
              </a:ext>
            </a:extLst>
          </p:cNvPr>
          <p:cNvSpPr>
            <a:spLocks noGrp="1"/>
          </p:cNvSpPr>
          <p:nvPr>
            <p:ph type="title"/>
          </p:nvPr>
        </p:nvSpPr>
        <p:spPr>
          <a:xfrm>
            <a:off x="677334" y="609600"/>
            <a:ext cx="8596668" cy="599090"/>
          </a:xfrm>
        </p:spPr>
        <p:txBody>
          <a:bodyPr>
            <a:normAutofit fontScale="90000"/>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Past Simple Tense …cont.</a:t>
            </a:r>
            <a:br>
              <a:rPr lang="en-KE" sz="36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A192A82D-98F8-C15F-E066-FB873172744D}"/>
              </a:ext>
            </a:extLst>
          </p:cNvPr>
          <p:cNvSpPr>
            <a:spLocks noGrp="1"/>
          </p:cNvSpPr>
          <p:nvPr>
            <p:ph idx="1"/>
          </p:nvPr>
        </p:nvSpPr>
        <p:spPr>
          <a:xfrm>
            <a:off x="677334" y="1040525"/>
            <a:ext cx="8596668" cy="5402316"/>
          </a:xfrm>
        </p:spPr>
        <p:txBody>
          <a:bodyPr>
            <a:normAutofit fontScale="25000" lnSpcReduction="20000"/>
          </a:bodyPr>
          <a:lstStyle/>
          <a:p>
            <a:pPr>
              <a:lnSpc>
                <a:spcPct val="150000"/>
              </a:lnSpc>
              <a:spcAft>
                <a:spcPts val="800"/>
              </a:spcAft>
            </a:pPr>
            <a:r>
              <a:rPr lang="en-US" sz="6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Negative Sentence</a:t>
            </a:r>
            <a:b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(auxiliary verb + not) main verb (base form) + object</a:t>
            </a:r>
            <a:b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did not + 1st form of verb or base form + object</a:t>
            </a:r>
            <a:b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negative sentences </a:t>
            </a:r>
            <a:r>
              <a:rPr lang="en-US" sz="6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“did not”</a:t>
            </a:r>
            <a: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written and the 1st form of the verb (base verb) is used instead of using the 2nd form (or past simple verb).</a:t>
            </a:r>
            <a:b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6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did not kill a lion.</a:t>
            </a:r>
            <a:b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did not eat a mango.</a:t>
            </a:r>
            <a:endParaRPr lang="en-KE" sz="6400" dirty="0">
              <a:latin typeface="Calibri" panose="020F0502020204030204" pitchFamily="34" charset="0"/>
              <a:ea typeface="Times New Roman" panose="02020603050405020304" pitchFamily="18" charset="0"/>
              <a:cs typeface="Times New Roman" panose="02020603050405020304" pitchFamily="18" charset="0"/>
            </a:endParaRPr>
          </a:p>
          <a:p>
            <a:pPr>
              <a:lnSpc>
                <a:spcPct val="150000"/>
              </a:lnSpc>
              <a:spcAft>
                <a:spcPts val="800"/>
              </a:spcAft>
            </a:pPr>
            <a:r>
              <a:rPr lang="en-US" sz="6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Interrogative Sentence</a:t>
            </a:r>
            <a:b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Auxiliary verb + subject + main verb (base verb) + object</a:t>
            </a:r>
            <a:b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Did + subject + 1st form of verb (or base verb) + object</a:t>
            </a:r>
            <a:b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 Interrogative sentence starts with </a:t>
            </a:r>
            <a:r>
              <a:rPr lang="en-US" sz="6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“did”</a:t>
            </a:r>
            <a: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the 1st form of the verb (base verb) is used instead of using the 2nd form (or past simple verb).</a:t>
            </a:r>
            <a:b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6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Did he kill a lion?</a:t>
            </a:r>
            <a:b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Did he eat a mango?</a:t>
            </a:r>
            <a:endParaRPr lang="en-KE" sz="6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4967184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2E0877-B510-3464-D68A-97A356490FF9}"/>
              </a:ext>
            </a:extLst>
          </p:cNvPr>
          <p:cNvSpPr>
            <a:spLocks noGrp="1"/>
          </p:cNvSpPr>
          <p:nvPr>
            <p:ph type="title"/>
          </p:nvPr>
        </p:nvSpPr>
        <p:spPr>
          <a:xfrm>
            <a:off x="677334" y="609600"/>
            <a:ext cx="8596668" cy="861848"/>
          </a:xfrm>
        </p:spPr>
        <p:txBody>
          <a:bodyPr>
            <a:normAutofit fontScale="90000"/>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Past Continuous Tense</a:t>
            </a:r>
            <a:br>
              <a:rPr lang="en-KE" sz="36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A192A82D-98F8-C15F-E066-FB873172744D}"/>
              </a:ext>
            </a:extLst>
          </p:cNvPr>
          <p:cNvSpPr>
            <a:spLocks noGrp="1"/>
          </p:cNvSpPr>
          <p:nvPr>
            <p:ph idx="1"/>
          </p:nvPr>
        </p:nvSpPr>
        <p:spPr>
          <a:xfrm>
            <a:off x="677334" y="1471449"/>
            <a:ext cx="8596668" cy="4569914"/>
          </a:xfrm>
        </p:spPr>
        <p:txBody>
          <a:bodyPr>
            <a:noAutofit/>
          </a:bodyPr>
          <a:lstStyle/>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past Continuous Tense is used to express a continued or ongoing action in the past, or an action that was completed at some point in the past. For example,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was laughing.”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This sentence shows ongoing action (laughing) which occurred in the past. Past continuous tense is also called past progressive.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Rule: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Auxiliary verb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“was or were”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used in the sentence. The 1st form of the verb or base verb +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(present participle) is used as the main verb in the sentence.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2000" dirty="0"/>
          </a:p>
        </p:txBody>
      </p:sp>
    </p:spTree>
    <p:extLst>
      <p:ext uri="{BB962C8B-B14F-4D97-AF65-F5344CB8AC3E}">
        <p14:creationId xmlns:p14="http://schemas.microsoft.com/office/powerpoint/2010/main" val="27211841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723B1-F71C-383D-0AAB-76174DC017B5}"/>
              </a:ext>
            </a:extLst>
          </p:cNvPr>
          <p:cNvSpPr>
            <a:spLocks noGrp="1"/>
          </p:cNvSpPr>
          <p:nvPr>
            <p:ph type="title"/>
          </p:nvPr>
        </p:nvSpPr>
        <p:spPr/>
        <p:txBody>
          <a:bodyPr>
            <a:normAutofit/>
          </a:bodyPr>
          <a:lstStyle/>
          <a:p>
            <a:r>
              <a:rPr lang="en-US" sz="4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4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Past Continuous Tense …cont.</a:t>
            </a: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br>
              <a:rPr lang="en-KE" sz="4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F6215B55-C871-F516-9A7F-94CCB2CA9B37}"/>
              </a:ext>
            </a:extLst>
          </p:cNvPr>
          <p:cNvSpPr>
            <a:spLocks noGrp="1"/>
          </p:cNvSpPr>
          <p:nvPr>
            <p:ph idx="1"/>
          </p:nvPr>
        </p:nvSpPr>
        <p:spPr>
          <a:xfrm>
            <a:off x="677334" y="1818291"/>
            <a:ext cx="8596668" cy="4223072"/>
          </a:xfrm>
        </p:spPr>
        <p:txBody>
          <a:bodyPr/>
          <a:lstStyle/>
          <a:p>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Structure of sentence </a:t>
            </a:r>
          </a:p>
          <a:p>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Positive Sentence</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auxiliary verb + main verb (present participle) + object</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was/were + (1st form of verb or base verb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+object</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If the subject is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she, it, I, or a singular or proper noun”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then the auxiliary verb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“was”</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used. If subject is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“you, we, they or plural”</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then the auxiliary verb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“were”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used.</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She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was crying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yesterday.</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They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were climbing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hill.</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6615702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F2D72-1397-7D7E-5536-528933625274}"/>
              </a:ext>
            </a:extLst>
          </p:cNvPr>
          <p:cNvSpPr>
            <a:spLocks noGrp="1"/>
          </p:cNvSpPr>
          <p:nvPr>
            <p:ph type="title"/>
          </p:nvPr>
        </p:nvSpPr>
        <p:spPr>
          <a:xfrm>
            <a:off x="677334" y="609600"/>
            <a:ext cx="8596668" cy="872359"/>
          </a:xfrm>
        </p:spPr>
        <p:txBody>
          <a:bodyPr>
            <a:normAutofit/>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Past Continuous Tense …cont.</a:t>
            </a: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2400" dirty="0"/>
          </a:p>
        </p:txBody>
      </p:sp>
      <p:sp>
        <p:nvSpPr>
          <p:cNvPr id="3" name="Content Placeholder 2">
            <a:extLst>
              <a:ext uri="{FF2B5EF4-FFF2-40B4-BE49-F238E27FC236}">
                <a16:creationId xmlns:a16="http://schemas.microsoft.com/office/drawing/2014/main" id="{ED42E67C-5131-1737-5D25-849368897AED}"/>
              </a:ext>
            </a:extLst>
          </p:cNvPr>
          <p:cNvSpPr>
            <a:spLocks noGrp="1"/>
          </p:cNvSpPr>
          <p:nvPr>
            <p:ph idx="1"/>
          </p:nvPr>
        </p:nvSpPr>
        <p:spPr>
          <a:xfrm>
            <a:off x="677334" y="1587062"/>
            <a:ext cx="8596668" cy="4454300"/>
          </a:xfrm>
        </p:spPr>
        <p:txBody>
          <a:bodyPr/>
          <a:lstStyle/>
          <a:p>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Negative Sentence</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auxiliary verb + NOT + Main verb (present participle) + object</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was/were + NOT + (1st form of verb or base verb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+object</a:t>
            </a:r>
          </a:p>
          <a:p>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Rules for using the auxiliary verb after the subject are the same as mentioned above.</a:t>
            </a:r>
          </a:p>
          <a:p>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She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was not crying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yesterday.</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They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were not climbing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hill.</a:t>
            </a:r>
            <a:endParaRPr lang="en-KE" sz="20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6709943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F44D7D-558C-EA6C-716F-76CF77B9BCF3}"/>
              </a:ext>
            </a:extLst>
          </p:cNvPr>
          <p:cNvSpPr>
            <a:spLocks noGrp="1"/>
          </p:cNvSpPr>
          <p:nvPr>
            <p:ph type="title"/>
          </p:nvPr>
        </p:nvSpPr>
        <p:spPr>
          <a:xfrm>
            <a:off x="677334" y="609600"/>
            <a:ext cx="8596668" cy="798786"/>
          </a:xfrm>
        </p:spPr>
        <p:txBody>
          <a:bodyPr>
            <a:normAutofit/>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Past Continuous Tense …cont.</a:t>
            </a: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2400" dirty="0"/>
          </a:p>
        </p:txBody>
      </p:sp>
      <p:sp>
        <p:nvSpPr>
          <p:cNvPr id="3" name="Content Placeholder 2">
            <a:extLst>
              <a:ext uri="{FF2B5EF4-FFF2-40B4-BE49-F238E27FC236}">
                <a16:creationId xmlns:a16="http://schemas.microsoft.com/office/drawing/2014/main" id="{2339659C-D884-90F9-8CE5-054A254EA1DB}"/>
              </a:ext>
            </a:extLst>
          </p:cNvPr>
          <p:cNvSpPr>
            <a:spLocks noGrp="1"/>
          </p:cNvSpPr>
          <p:nvPr>
            <p:ph idx="1"/>
          </p:nvPr>
        </p:nvSpPr>
        <p:spPr>
          <a:xfrm>
            <a:off x="677334" y="1408387"/>
            <a:ext cx="8596668" cy="4632976"/>
          </a:xfrm>
        </p:spPr>
        <p:txBody>
          <a:bodyPr>
            <a:normAutofit lnSpcReduction="10000"/>
          </a:bodyPr>
          <a:lstStyle/>
          <a:p>
            <a:pPr>
              <a:lnSpc>
                <a:spcPct val="150000"/>
              </a:lnSpc>
              <a:spcBef>
                <a:spcPts val="0"/>
              </a:spcBef>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Interrogative Sentence</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Auxiliary verb + Subject + main verb (present participle) + object</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Was/were + Subject + (1st form of verb or base verb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+object</a:t>
            </a:r>
            <a:endPar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spcBef>
                <a:spcPts val="0"/>
              </a:spcBef>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interrogative sentence starts with the auxiliary verb. If the subject is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she, It, I, or a singular or proper noun”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then the sentence starts with auxiliary verb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“was”.</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If subject is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“you, we, they or plural”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then the sentence starts with auxiliary verb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“were”.</a:t>
            </a:r>
            <a:endParaRPr lang="en-US" sz="20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spcBef>
                <a:spcPts val="0"/>
              </a:spcBef>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Was she crying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yesterday?</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Were they climbing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hill?</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8212462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FBCD8-B3C6-84C9-9C3E-E6321A524B09}"/>
              </a:ext>
            </a:extLst>
          </p:cNvPr>
          <p:cNvSpPr>
            <a:spLocks noGrp="1"/>
          </p:cNvSpPr>
          <p:nvPr>
            <p:ph type="title"/>
          </p:nvPr>
        </p:nvSpPr>
        <p:spPr>
          <a:xfrm>
            <a:off x="677334" y="609600"/>
            <a:ext cx="8596668" cy="767255"/>
          </a:xfrm>
        </p:spPr>
        <p:txBody>
          <a:bodyPr>
            <a:normAutofit fontScale="90000"/>
          </a:bodyPr>
          <a:lstStyle/>
          <a:p>
            <a:r>
              <a:rPr lang="en-US" sz="2400" b="1" kern="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Past Perfect Tense</a:t>
            </a:r>
            <a:br>
              <a:rPr lang="en-KE" sz="2400" dirty="0">
                <a:effectLst/>
                <a:latin typeface="Arial" panose="020B0604020202020204" pitchFamily="34" charset="0"/>
                <a:ea typeface="Calibri" panose="020F0502020204030204" pitchFamily="34" charset="0"/>
                <a:cs typeface="Arial" panose="020B0604020202020204" pitchFamily="34" charset="0"/>
              </a:rPr>
            </a:br>
            <a:endParaRPr lang="en-KE" sz="24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5AA78CD-E156-3F59-FD8F-E9F4C062FD00}"/>
              </a:ext>
            </a:extLst>
          </p:cNvPr>
          <p:cNvSpPr>
            <a:spLocks noGrp="1"/>
          </p:cNvSpPr>
          <p:nvPr>
            <p:ph idx="1"/>
          </p:nvPr>
        </p:nvSpPr>
        <p:spPr>
          <a:xfrm>
            <a:off x="677333" y="1376855"/>
            <a:ext cx="8802997" cy="4677104"/>
          </a:xfrm>
        </p:spPr>
        <p:txBody>
          <a:bodyPr>
            <a:normAutofit/>
          </a:bodyPr>
          <a:lstStyle/>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past perfect tense is used to express an action which has occurred in the past (usually, a long time ago) and action which has occurred in the past before another action in the past. For example,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 had lived in America</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sense of time in this sentence refers to a completed action in the past and especially a long time ago).</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students had gone before the teacher came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first part of sentence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students had gone”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expresses the past perfect tense. The second part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teacher came”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expresses the past simple tense.)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Rule: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When the auxiliary verb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“had”</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used in a sentence, the 3rd form of the verb (past participle) is used as a main verb in the sentence.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2884871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79CEC-ABE2-32A6-ED62-9B9C1406A1DC}"/>
              </a:ext>
            </a:extLst>
          </p:cNvPr>
          <p:cNvSpPr>
            <a:spLocks noGrp="1"/>
          </p:cNvSpPr>
          <p:nvPr>
            <p:ph type="title"/>
          </p:nvPr>
        </p:nvSpPr>
        <p:spPr>
          <a:xfrm>
            <a:off x="677334" y="609600"/>
            <a:ext cx="8596668" cy="830317"/>
          </a:xfrm>
        </p:spPr>
        <p:txBody>
          <a:bodyPr>
            <a:normAutofit fontScale="90000"/>
          </a:bodyPr>
          <a:lstStyle/>
          <a:p>
            <a:r>
              <a:rPr lang="en-US" sz="2400" b="1" kern="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Past Perfect Tense …cont.</a:t>
            </a:r>
            <a:br>
              <a:rPr lang="en-KE" sz="36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C474640F-4358-F2EB-083D-A4C4329E64D1}"/>
              </a:ext>
            </a:extLst>
          </p:cNvPr>
          <p:cNvSpPr>
            <a:spLocks noGrp="1"/>
          </p:cNvSpPr>
          <p:nvPr>
            <p:ph idx="1"/>
          </p:nvPr>
        </p:nvSpPr>
        <p:spPr>
          <a:xfrm>
            <a:off x="677334" y="1524001"/>
            <a:ext cx="8596668" cy="4517362"/>
          </a:xfrm>
        </p:spPr>
        <p:txBody>
          <a:bodyPr>
            <a:normAutofit/>
          </a:bodyPr>
          <a:lstStyle/>
          <a:p>
            <a:pPr>
              <a:lnSpc>
                <a:spcPct val="150000"/>
              </a:lnSpc>
              <a:spcAft>
                <a:spcPts val="800"/>
              </a:spcAft>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Structure of the Sentence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Positive Sentence</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auxiliary verb + main verb (past participle) + object</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had + 3rd form of verb or past participle + object</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had taken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exam last year.</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thief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had stolen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my watch.</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8147206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BF567E-734A-7121-92BB-49EEDDCA3822}"/>
              </a:ext>
            </a:extLst>
          </p:cNvPr>
          <p:cNvSpPr>
            <a:spLocks noGrp="1"/>
          </p:cNvSpPr>
          <p:nvPr>
            <p:ph type="title"/>
          </p:nvPr>
        </p:nvSpPr>
        <p:spPr>
          <a:xfrm>
            <a:off x="677334" y="609600"/>
            <a:ext cx="8596668" cy="725215"/>
          </a:xfrm>
        </p:spPr>
        <p:txBody>
          <a:bodyPr>
            <a:normAutofit fontScale="90000"/>
          </a:bodyPr>
          <a:lstStyle/>
          <a:p>
            <a:r>
              <a:rPr lang="en-US" sz="2400" b="1" kern="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Past Perfect Tense …cont.</a:t>
            </a:r>
            <a:br>
              <a:rPr lang="en-KE" sz="2400" dirty="0">
                <a:effectLst/>
                <a:latin typeface="Arial" panose="020B0604020202020204" pitchFamily="34" charset="0"/>
                <a:ea typeface="Calibri" panose="020F0502020204030204" pitchFamily="34" charset="0"/>
                <a:cs typeface="Arial" panose="020B0604020202020204" pitchFamily="34" charset="0"/>
              </a:rPr>
            </a:br>
            <a:endParaRPr lang="en-KE" sz="24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BEBE1CB-422B-2242-7EFF-2B2275BCAE87}"/>
              </a:ext>
            </a:extLst>
          </p:cNvPr>
          <p:cNvSpPr>
            <a:spLocks noGrp="1"/>
          </p:cNvSpPr>
          <p:nvPr>
            <p:ph idx="1"/>
          </p:nvPr>
        </p:nvSpPr>
        <p:spPr>
          <a:xfrm>
            <a:off x="677334" y="1481959"/>
            <a:ext cx="8596668" cy="4559404"/>
          </a:xfrm>
        </p:spPr>
        <p:txBody>
          <a:bodyPr/>
          <a:lstStyle/>
          <a:p>
            <a:pPr>
              <a:lnSpc>
                <a:spcPct val="150000"/>
              </a:lnSpc>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Negative Sentence</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auxiliary verb + NOT + main verb (past participle) + object</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•Subject + had + not + 3rd form of verb or past participle + object</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“not” is written after the auxiliary verb in a negative sentence.</a:t>
            </a:r>
          </a:p>
          <a:p>
            <a:pPr marL="0" indent="0">
              <a:buNone/>
            </a:pPr>
            <a:endPar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had not taken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exam last year</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thief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had not stolen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my watch.</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5580759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5598C-2EB0-B0A4-858E-022C98CF43CB}"/>
              </a:ext>
            </a:extLst>
          </p:cNvPr>
          <p:cNvSpPr>
            <a:spLocks noGrp="1"/>
          </p:cNvSpPr>
          <p:nvPr>
            <p:ph type="title"/>
          </p:nvPr>
        </p:nvSpPr>
        <p:spPr>
          <a:xfrm>
            <a:off x="677334" y="609600"/>
            <a:ext cx="8596668" cy="746234"/>
          </a:xfrm>
        </p:spPr>
        <p:txBody>
          <a:bodyPr>
            <a:normAutofit/>
          </a:bodyPr>
          <a:lstStyle/>
          <a:p>
            <a:r>
              <a:rPr lang="en-US" sz="2400" b="1" kern="1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Past Perfect Tense …cont.</a:t>
            </a:r>
            <a:endParaRPr lang="en-KE" sz="2400" dirty="0"/>
          </a:p>
        </p:txBody>
      </p:sp>
      <p:sp>
        <p:nvSpPr>
          <p:cNvPr id="3" name="Content Placeholder 2">
            <a:extLst>
              <a:ext uri="{FF2B5EF4-FFF2-40B4-BE49-F238E27FC236}">
                <a16:creationId xmlns:a16="http://schemas.microsoft.com/office/drawing/2014/main" id="{1EAB2B2A-4ABE-D88D-91C5-7F58428BC507}"/>
              </a:ext>
            </a:extLst>
          </p:cNvPr>
          <p:cNvSpPr>
            <a:spLocks noGrp="1"/>
          </p:cNvSpPr>
          <p:nvPr>
            <p:ph idx="1"/>
          </p:nvPr>
        </p:nvSpPr>
        <p:spPr>
          <a:xfrm>
            <a:off x="677334" y="1502979"/>
            <a:ext cx="8596668" cy="4538383"/>
          </a:xfrm>
        </p:spPr>
        <p:txBody>
          <a:bodyPr>
            <a:normAutofit/>
          </a:bodyPr>
          <a:lstStyle/>
          <a:p>
            <a:pPr>
              <a:lnSpc>
                <a:spcPct val="150000"/>
              </a:lnSpc>
              <a:spcAft>
                <a:spcPts val="800"/>
              </a:spcAft>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Interrogative Sentence</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Auxiliary verb + subject + main verb (past participle) + object</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Had + subject + 3rd form of verb or past participle + object</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 interrogative sentence starts with the auxiliary verb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“had”</a:t>
            </a:r>
            <a:endParaRPr lang="en-US" sz="2000"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spcAft>
                <a:spcPts val="800"/>
              </a:spcAft>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Had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taken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exam last year?</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Had</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thief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stolen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my watch?</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1789268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D99BB3-0640-6DC1-190A-1770414A12F4}"/>
              </a:ext>
            </a:extLst>
          </p:cNvPr>
          <p:cNvSpPr>
            <a:spLocks noGrp="1"/>
          </p:cNvSpPr>
          <p:nvPr>
            <p:ph type="title"/>
          </p:nvPr>
        </p:nvSpPr>
        <p:spPr>
          <a:xfrm>
            <a:off x="677334" y="725214"/>
            <a:ext cx="8596668" cy="746234"/>
          </a:xfrm>
        </p:spPr>
        <p:txBody>
          <a:bodyPr>
            <a:normAutofit fontScale="90000"/>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Past Perfect Continuous Tense</a:t>
            </a:r>
            <a:br>
              <a:rPr lang="en-KE" sz="2400" dirty="0">
                <a:effectLst/>
                <a:latin typeface="Calibri" panose="020F0502020204030204" pitchFamily="34" charset="0"/>
                <a:ea typeface="Calibri" panose="020F0502020204030204" pitchFamily="34" charset="0"/>
                <a:cs typeface="Times New Roman" panose="02020603050405020304" pitchFamily="18" charset="0"/>
              </a:rPr>
            </a:br>
            <a:endParaRPr lang="en-KE" sz="2400" dirty="0"/>
          </a:p>
        </p:txBody>
      </p:sp>
      <p:sp>
        <p:nvSpPr>
          <p:cNvPr id="3" name="Content Placeholder 2">
            <a:extLst>
              <a:ext uri="{FF2B5EF4-FFF2-40B4-BE49-F238E27FC236}">
                <a16:creationId xmlns:a16="http://schemas.microsoft.com/office/drawing/2014/main" id="{EFBC3ECF-6F0F-885C-E0E7-8E7E247C4D0D}"/>
              </a:ext>
            </a:extLst>
          </p:cNvPr>
          <p:cNvSpPr>
            <a:spLocks noGrp="1"/>
          </p:cNvSpPr>
          <p:nvPr>
            <p:ph idx="1"/>
          </p:nvPr>
        </p:nvSpPr>
        <p:spPr>
          <a:xfrm>
            <a:off x="677334" y="1471449"/>
            <a:ext cx="8596668" cy="4569914"/>
          </a:xfrm>
        </p:spPr>
        <p:txBody>
          <a:bodyPr>
            <a:normAutofit/>
          </a:bodyPr>
          <a:lstStyle/>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past perfect continuous tense is used to express an ongoing action that started in the past and continued until sometime later, but still in the past. In this case, there is a time reference, such as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“since 2010,</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 three hours</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from which the action started. </a:t>
            </a:r>
          </a:p>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sense of time reference is found in these sentences which shows that action had started in the past and continued until a later time.  Such time reference or sense of reference is the identity of the Present perfect continuous tense. </a:t>
            </a:r>
          </a:p>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 example,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had been studying in this school since 2005”.</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This means that he had started his education in this school in 2005 and he studied in this school until a later time, that is still in the past.</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8584483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D09E8-FD51-7D07-9209-7FB469BF3CC9}"/>
              </a:ext>
            </a:extLst>
          </p:cNvPr>
          <p:cNvSpPr>
            <a:spLocks noGrp="1"/>
          </p:cNvSpPr>
          <p:nvPr>
            <p:ph type="title"/>
          </p:nvPr>
        </p:nvSpPr>
        <p:spPr>
          <a:xfrm>
            <a:off x="677334" y="609600"/>
            <a:ext cx="8596668" cy="714703"/>
          </a:xfrm>
        </p:spPr>
        <p:txBody>
          <a:bodyPr>
            <a:normAutofit/>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Past Perfect Continuous Tense …cont.</a:t>
            </a:r>
            <a:endParaRPr lang="en-KE" sz="2400" dirty="0"/>
          </a:p>
        </p:txBody>
      </p:sp>
      <p:sp>
        <p:nvSpPr>
          <p:cNvPr id="3" name="Content Placeholder 2">
            <a:extLst>
              <a:ext uri="{FF2B5EF4-FFF2-40B4-BE49-F238E27FC236}">
                <a16:creationId xmlns:a16="http://schemas.microsoft.com/office/drawing/2014/main" id="{6095C100-32C1-131A-40EB-48133B9560F5}"/>
              </a:ext>
            </a:extLst>
          </p:cNvPr>
          <p:cNvSpPr>
            <a:spLocks noGrp="1"/>
          </p:cNvSpPr>
          <p:nvPr>
            <p:ph idx="1"/>
          </p:nvPr>
        </p:nvSpPr>
        <p:spPr>
          <a:xfrm>
            <a:off x="677334" y="1481959"/>
            <a:ext cx="8596668" cy="4559403"/>
          </a:xfrm>
        </p:spPr>
        <p:txBody>
          <a:bodyPr>
            <a:normAutofit/>
          </a:bodyPr>
          <a:lstStyle/>
          <a:p>
            <a:pPr>
              <a:lnSpc>
                <a:spcPct val="150000"/>
              </a:lnSpc>
              <a:spcAft>
                <a:spcPts val="800"/>
              </a:spcAf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Note: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If there is no time reference or sense of time reference, then it is not Past perfect continuous tense because there is no hint about the time when the action started or continued.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Hence the reference of time differentiates the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past perfect continuous tense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from the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past continuous tense.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800" b="1" dirty="0">
                <a:solidFill>
                  <a:schemeClr val="tx1"/>
                </a:solidFill>
                <a:effectLst/>
                <a:latin typeface="Times New Roman" panose="02020603050405020304" pitchFamily="18" charset="0"/>
                <a:ea typeface="Times New Roman" panose="02020603050405020304" pitchFamily="18" charset="0"/>
              </a:rPr>
              <a:t>Rule: </a:t>
            </a:r>
            <a:r>
              <a:rPr lang="en-US" sz="1800" dirty="0">
                <a:solidFill>
                  <a:schemeClr val="tx1"/>
                </a:solidFill>
                <a:effectLst/>
                <a:latin typeface="Times New Roman" panose="02020603050405020304" pitchFamily="18" charset="0"/>
                <a:ea typeface="Times New Roman" panose="02020603050405020304" pitchFamily="18" charset="0"/>
              </a:rPr>
              <a:t>The auxiliary verb </a:t>
            </a:r>
            <a:r>
              <a:rPr lang="en-US" sz="1800" i="1" dirty="0">
                <a:solidFill>
                  <a:schemeClr val="tx1"/>
                </a:solidFill>
                <a:effectLst/>
                <a:latin typeface="Times New Roman" panose="02020603050405020304" pitchFamily="18" charset="0"/>
                <a:ea typeface="Times New Roman" panose="02020603050405020304" pitchFamily="18" charset="0"/>
              </a:rPr>
              <a:t>“had been”</a:t>
            </a:r>
            <a:r>
              <a:rPr lang="en-US" sz="1800" dirty="0">
                <a:solidFill>
                  <a:schemeClr val="tx1"/>
                </a:solidFill>
                <a:effectLst/>
                <a:latin typeface="Times New Roman" panose="02020603050405020304" pitchFamily="18" charset="0"/>
                <a:ea typeface="Times New Roman" panose="02020603050405020304" pitchFamily="18" charset="0"/>
              </a:rPr>
              <a:t> is used in sentence. The 1st form of the verb (base verb) +</a:t>
            </a:r>
            <a:r>
              <a:rPr lang="en-US" sz="1800" dirty="0" err="1">
                <a:solidFill>
                  <a:schemeClr val="tx1"/>
                </a:solidFill>
                <a:effectLst/>
                <a:latin typeface="Times New Roman" panose="02020603050405020304" pitchFamily="18" charset="0"/>
                <a:ea typeface="Times New Roman" panose="02020603050405020304" pitchFamily="18" charset="0"/>
              </a:rPr>
              <a:t>ing</a:t>
            </a:r>
            <a:r>
              <a:rPr lang="en-US" sz="1800" dirty="0">
                <a:solidFill>
                  <a:schemeClr val="tx1"/>
                </a:solidFill>
                <a:effectLst/>
                <a:latin typeface="Times New Roman" panose="02020603050405020304" pitchFamily="18" charset="0"/>
                <a:ea typeface="Times New Roman" panose="02020603050405020304" pitchFamily="18" charset="0"/>
              </a:rPr>
              <a:t> (present participle) is used as the main verb in the sentence. </a:t>
            </a:r>
            <a:r>
              <a:rPr lang="en-US" sz="1800" i="1" dirty="0">
                <a:solidFill>
                  <a:schemeClr val="tx1"/>
                </a:solidFill>
                <a:effectLst/>
                <a:latin typeface="Times New Roman" panose="02020603050405020304" pitchFamily="18" charset="0"/>
                <a:ea typeface="Times New Roman" panose="02020603050405020304" pitchFamily="18" charset="0"/>
              </a:rPr>
              <a:t>“Since”</a:t>
            </a:r>
            <a:r>
              <a:rPr lang="en-US" sz="1800" dirty="0">
                <a:solidFill>
                  <a:schemeClr val="tx1"/>
                </a:solidFill>
                <a:effectLst/>
                <a:latin typeface="Times New Roman" panose="02020603050405020304" pitchFamily="18" charset="0"/>
                <a:ea typeface="Times New Roman" panose="02020603050405020304" pitchFamily="18" charset="0"/>
              </a:rPr>
              <a:t> or </a:t>
            </a:r>
            <a:r>
              <a:rPr lang="en-US" sz="18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are used before the </a:t>
            </a:r>
            <a:r>
              <a:rPr lang="en-US" sz="18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“time reference”</a:t>
            </a:r>
            <a:r>
              <a:rPr lang="en-US"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in the sentence. If the time reference is known such as </a:t>
            </a:r>
            <a:r>
              <a:rPr lang="en-US" sz="18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2003</a:t>
            </a:r>
            <a:r>
              <a:rPr lang="en-US"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or </a:t>
            </a:r>
            <a:r>
              <a:rPr lang="en-US" sz="18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4 o’clock</a:t>
            </a:r>
            <a:r>
              <a:rPr lang="en-US"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then </a:t>
            </a:r>
            <a:r>
              <a:rPr lang="en-US" sz="18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“since”</a:t>
            </a:r>
            <a:r>
              <a:rPr lang="en-US"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is used before the time in the sentence. If the time reference is not exactly known such as </a:t>
            </a:r>
            <a:r>
              <a:rPr lang="en-US" sz="18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three hours</a:t>
            </a:r>
            <a:r>
              <a:rPr lang="en-US"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six years, four days</a:t>
            </a:r>
            <a:r>
              <a:rPr lang="en-US"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then </a:t>
            </a:r>
            <a:r>
              <a:rPr lang="en-US" sz="18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is used before the time in the sentence. </a:t>
            </a:r>
            <a:endParaRPr lang="en-KE"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5405277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130D00-7B12-33CA-C74E-44046F8DD5C9}"/>
              </a:ext>
            </a:extLst>
          </p:cNvPr>
          <p:cNvSpPr>
            <a:spLocks noGrp="1"/>
          </p:cNvSpPr>
          <p:nvPr>
            <p:ph type="title"/>
          </p:nvPr>
        </p:nvSpPr>
        <p:spPr>
          <a:xfrm>
            <a:off x="677334" y="609600"/>
            <a:ext cx="8596668" cy="830317"/>
          </a:xfrm>
        </p:spPr>
        <p:txBody>
          <a:bodyPr>
            <a:normAutofit/>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Past Perfect Continuous Tense …cont.</a:t>
            </a:r>
            <a:endParaRPr lang="en-KE" sz="2400" dirty="0"/>
          </a:p>
        </p:txBody>
      </p:sp>
      <p:sp>
        <p:nvSpPr>
          <p:cNvPr id="3" name="Content Placeholder 2">
            <a:extLst>
              <a:ext uri="{FF2B5EF4-FFF2-40B4-BE49-F238E27FC236}">
                <a16:creationId xmlns:a16="http://schemas.microsoft.com/office/drawing/2014/main" id="{C53F860B-0B38-637E-D430-95E8EC236DE5}"/>
              </a:ext>
            </a:extLst>
          </p:cNvPr>
          <p:cNvSpPr>
            <a:spLocks noGrp="1"/>
          </p:cNvSpPr>
          <p:nvPr>
            <p:ph idx="1"/>
          </p:nvPr>
        </p:nvSpPr>
        <p:spPr>
          <a:xfrm>
            <a:off x="677334" y="1439917"/>
            <a:ext cx="8596668" cy="4601445"/>
          </a:xfrm>
        </p:spPr>
        <p:txBody>
          <a:bodyPr>
            <a:normAutofit/>
          </a:bodyPr>
          <a:lstStyle/>
          <a:p>
            <a:pPr marL="0" indent="0">
              <a:lnSpc>
                <a:spcPct val="150000"/>
              </a:lnSpc>
              <a:spcAft>
                <a:spcPts val="800"/>
              </a:spcAft>
              <a:buNone/>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Structure of the Sentence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Positive Sentence</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Subject + auxiliary verb + main verb (Present participle) + object + time reference</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Subject + had been + (1st form of verb or base verb +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object + time    reference</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had been waiting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for him for one hour.</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She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had been playing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chess since 7 o’clock.</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053883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EAF53-48F2-C625-437D-36236E976D63}"/>
              </a:ext>
            </a:extLst>
          </p:cNvPr>
          <p:cNvSpPr>
            <a:spLocks noGrp="1"/>
          </p:cNvSpPr>
          <p:nvPr>
            <p:ph type="title"/>
          </p:nvPr>
        </p:nvSpPr>
        <p:spPr>
          <a:xfrm>
            <a:off x="677334" y="609600"/>
            <a:ext cx="8596668" cy="693683"/>
          </a:xfrm>
        </p:spPr>
        <p:txBody>
          <a:bodyPr>
            <a:normAutofit/>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Past Perfect Continuous Tense …cont.</a:t>
            </a:r>
            <a:endParaRPr lang="en-KE" sz="2400" dirty="0"/>
          </a:p>
        </p:txBody>
      </p:sp>
      <p:sp>
        <p:nvSpPr>
          <p:cNvPr id="3" name="Content Placeholder 2">
            <a:extLst>
              <a:ext uri="{FF2B5EF4-FFF2-40B4-BE49-F238E27FC236}">
                <a16:creationId xmlns:a16="http://schemas.microsoft.com/office/drawing/2014/main" id="{4AAE50B4-3814-EDFF-461F-1604DA7C35B1}"/>
              </a:ext>
            </a:extLst>
          </p:cNvPr>
          <p:cNvSpPr>
            <a:spLocks noGrp="1"/>
          </p:cNvSpPr>
          <p:nvPr>
            <p:ph idx="1"/>
          </p:nvPr>
        </p:nvSpPr>
        <p:spPr>
          <a:xfrm>
            <a:off x="677334" y="1397877"/>
            <a:ext cx="8596668" cy="4643486"/>
          </a:xfrm>
        </p:spPr>
        <p:txBody>
          <a:bodyPr>
            <a:normAutofit fontScale="70000" lnSpcReduction="20000"/>
          </a:bodyPr>
          <a:lstStyle/>
          <a:p>
            <a:pPr>
              <a:lnSpc>
                <a:spcPct val="150000"/>
              </a:lnSpc>
              <a:spcAft>
                <a:spcPts val="800"/>
              </a:spcAft>
            </a:pPr>
            <a:r>
              <a:rPr lang="en-US" sz="2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Negative Sentence</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Subject + “not” between the auxiliary verbs + main verb (present participle) + object + time reference</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Subject + had not been + (1st form of verb or base verb +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ing</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object + time  reference</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form a negative sentence, the word </a:t>
            </a:r>
            <a:r>
              <a:rPr lang="en-US" sz="2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added in between the auxiliary verbs, hence it becomes </a:t>
            </a:r>
            <a:r>
              <a:rPr lang="en-US" sz="2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“had not been”.</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 </a:t>
            </a:r>
            <a:r>
              <a:rPr lang="en-US" sz="2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had not been waiting</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for him for one hour.</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She </a:t>
            </a:r>
            <a:r>
              <a:rPr lang="en-US" sz="2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had not been playing</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chess since 7 o’clock.</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8254770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DBA64-4890-F03E-5DD9-D33529627440}"/>
              </a:ext>
            </a:extLst>
          </p:cNvPr>
          <p:cNvSpPr>
            <a:spLocks noGrp="1"/>
          </p:cNvSpPr>
          <p:nvPr>
            <p:ph type="title"/>
          </p:nvPr>
        </p:nvSpPr>
        <p:spPr>
          <a:xfrm>
            <a:off x="677334" y="609600"/>
            <a:ext cx="8596668" cy="798786"/>
          </a:xfrm>
        </p:spPr>
        <p:txBody>
          <a:bodyPr>
            <a:normAutofit/>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Past Perfect Continuous Tense …cont.</a:t>
            </a:r>
            <a:endParaRPr lang="en-KE" sz="2400" dirty="0"/>
          </a:p>
        </p:txBody>
      </p:sp>
      <p:sp>
        <p:nvSpPr>
          <p:cNvPr id="3" name="Content Placeholder 2">
            <a:extLst>
              <a:ext uri="{FF2B5EF4-FFF2-40B4-BE49-F238E27FC236}">
                <a16:creationId xmlns:a16="http://schemas.microsoft.com/office/drawing/2014/main" id="{48BFE836-B2C3-BB18-716E-A5E51D4C26F6}"/>
              </a:ext>
            </a:extLst>
          </p:cNvPr>
          <p:cNvSpPr>
            <a:spLocks noGrp="1"/>
          </p:cNvSpPr>
          <p:nvPr>
            <p:ph idx="1"/>
          </p:nvPr>
        </p:nvSpPr>
        <p:spPr>
          <a:xfrm>
            <a:off x="677334" y="1408387"/>
            <a:ext cx="8596668" cy="4719144"/>
          </a:xfrm>
        </p:spPr>
        <p:txBody>
          <a:bodyPr>
            <a:normAutofit fontScale="77500" lnSpcReduction="20000"/>
          </a:bodyPr>
          <a:lstStyle/>
          <a:p>
            <a:pPr>
              <a:lnSpc>
                <a:spcPct val="150000"/>
              </a:lnSpc>
              <a:spcAft>
                <a:spcPts val="800"/>
              </a:spcAft>
            </a:pPr>
            <a:r>
              <a:rPr lang="en-US" sz="23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Interrogative Sentences</a:t>
            </a:r>
            <a:br>
              <a:rPr lang="en-US" sz="23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3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Auxiliary verb+ subject + auxiliary verb + main verb (present participle) + object + time reference</a:t>
            </a:r>
            <a:br>
              <a:rPr lang="en-US" sz="23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3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Had + subject + been + (1st form of verb or base </a:t>
            </a:r>
            <a:r>
              <a:rPr lang="en-US" sz="23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verb+ing</a:t>
            </a:r>
            <a:r>
              <a:rPr lang="en-US" sz="23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object + time reference</a:t>
            </a:r>
          </a:p>
          <a:p>
            <a:pPr>
              <a:lnSpc>
                <a:spcPct val="150000"/>
              </a:lnSpc>
              <a:spcAft>
                <a:spcPts val="800"/>
              </a:spcAft>
            </a:pPr>
            <a:r>
              <a:rPr lang="en-US" sz="23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 interrogative sentence starts with the auxiliary verb </a:t>
            </a:r>
            <a:r>
              <a:rPr lang="en-US" sz="23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“had”</a:t>
            </a:r>
            <a:r>
              <a:rPr lang="en-US" sz="23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the auxiliary verb </a:t>
            </a:r>
            <a:r>
              <a:rPr lang="en-US" sz="23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“been”</a:t>
            </a:r>
            <a:r>
              <a:rPr lang="en-US" sz="23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used after the subject in the sentence.</a:t>
            </a:r>
          </a:p>
          <a:p>
            <a:pPr>
              <a:lnSpc>
                <a:spcPct val="150000"/>
              </a:lnSpc>
              <a:spcAft>
                <a:spcPts val="800"/>
              </a:spcAft>
            </a:pPr>
            <a:r>
              <a:rPr lang="en-US" sz="23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23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3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3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Had I been waiting</a:t>
            </a:r>
            <a:r>
              <a:rPr lang="en-US" sz="23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for him for one hour?</a:t>
            </a:r>
            <a:br>
              <a:rPr lang="en-US" sz="23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3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3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Had she been playing</a:t>
            </a:r>
            <a:r>
              <a:rPr lang="en-US" sz="23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chess since 7 o’clock?</a:t>
            </a:r>
            <a:endParaRPr lang="en-KE" sz="23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300" b="1" kern="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23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9021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71C5BF-DC1A-0ABC-36CA-3BE8F90FD80F}"/>
              </a:ext>
            </a:extLst>
          </p:cNvPr>
          <p:cNvSpPr>
            <a:spLocks noGrp="1"/>
          </p:cNvSpPr>
          <p:nvPr>
            <p:ph type="title"/>
          </p:nvPr>
        </p:nvSpPr>
        <p:spPr>
          <a:xfrm>
            <a:off x="677334" y="609600"/>
            <a:ext cx="8596668" cy="630621"/>
          </a:xfrm>
        </p:spPr>
        <p:txBody>
          <a:bodyPr>
            <a:normAutofit fontScale="90000"/>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Future Tense</a:t>
            </a:r>
            <a:br>
              <a:rPr lang="en-KE" sz="4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ABD78DA6-0204-B254-9365-08D1562D918A}"/>
              </a:ext>
            </a:extLst>
          </p:cNvPr>
          <p:cNvSpPr>
            <a:spLocks noGrp="1"/>
          </p:cNvSpPr>
          <p:nvPr>
            <p:ph idx="1"/>
          </p:nvPr>
        </p:nvSpPr>
        <p:spPr>
          <a:xfrm>
            <a:off x="677334" y="1450429"/>
            <a:ext cx="8596668" cy="4590934"/>
          </a:xfrm>
        </p:spPr>
        <p:txBody>
          <a:bodyPr>
            <a:normAutofit/>
          </a:bodyPr>
          <a:lstStyle/>
          <a:p>
            <a:pPr>
              <a:lnSpc>
                <a:spcPct val="150000"/>
              </a:lnSpc>
              <a:spcAft>
                <a:spcPts val="800"/>
              </a:spcAft>
            </a:pPr>
            <a:r>
              <a:rPr lang="en-US" sz="18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Future simple tense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is used to express an action which has not yet occurred but which will occur in the future or at a later time or day. </a:t>
            </a:r>
          </a:p>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 example,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 will go to the zoo tomorrow”.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this sentence, the person intends to visit the zoo tomorrow. This shows that the action will be done in the future.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Rule: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auxiliary verb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used in the sentence. The 1st form of the verb or base form is used as the main verb in the sentence.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3287945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93C87B-BFB9-64A7-0AB1-7CA2B67697C4}"/>
              </a:ext>
            </a:extLst>
          </p:cNvPr>
          <p:cNvSpPr>
            <a:spLocks noGrp="1"/>
          </p:cNvSpPr>
          <p:nvPr>
            <p:ph type="title"/>
          </p:nvPr>
        </p:nvSpPr>
        <p:spPr>
          <a:xfrm>
            <a:off x="677334" y="609600"/>
            <a:ext cx="8596668" cy="546538"/>
          </a:xfrm>
        </p:spPr>
        <p:txBody>
          <a:bodyPr>
            <a:normAutofit/>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Future Tense …cont.</a:t>
            </a:r>
            <a:endParaRPr lang="en-KE" sz="2400" dirty="0"/>
          </a:p>
        </p:txBody>
      </p:sp>
      <p:sp>
        <p:nvSpPr>
          <p:cNvPr id="3" name="Content Placeholder 2">
            <a:extLst>
              <a:ext uri="{FF2B5EF4-FFF2-40B4-BE49-F238E27FC236}">
                <a16:creationId xmlns:a16="http://schemas.microsoft.com/office/drawing/2014/main" id="{C453905B-DA3F-264D-6769-675EDB7165F2}"/>
              </a:ext>
            </a:extLst>
          </p:cNvPr>
          <p:cNvSpPr>
            <a:spLocks noGrp="1"/>
          </p:cNvSpPr>
          <p:nvPr>
            <p:ph idx="1"/>
          </p:nvPr>
        </p:nvSpPr>
        <p:spPr>
          <a:xfrm>
            <a:off x="677334" y="1061546"/>
            <a:ext cx="8845038" cy="4979818"/>
          </a:xfrm>
        </p:spPr>
        <p:txBody>
          <a:bodyPr>
            <a:normAutofit fontScale="25000" lnSpcReduction="20000"/>
          </a:bodyPr>
          <a:lstStyle/>
          <a:p>
            <a:pPr>
              <a:lnSpc>
                <a:spcPct val="150000"/>
              </a:lnSpc>
              <a:spcAft>
                <a:spcPts val="800"/>
              </a:spcAf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6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Structure of the Sentence</a:t>
            </a:r>
            <a:endParaRPr lang="en-KE" sz="6400" dirty="0">
              <a:latin typeface="Calibri" panose="020F0502020204030204" pitchFamily="34" charset="0"/>
              <a:ea typeface="Times New Roman" panose="02020603050405020304" pitchFamily="18" charset="0"/>
              <a:cs typeface="Times New Roman" panose="02020603050405020304" pitchFamily="18" charset="0"/>
            </a:endParaRPr>
          </a:p>
          <a:p>
            <a:pPr marL="0" indent="0">
              <a:lnSpc>
                <a:spcPct val="150000"/>
              </a:lnSpc>
              <a:spcAft>
                <a:spcPts val="800"/>
              </a:spcAft>
              <a:buNone/>
            </a:pPr>
            <a:r>
              <a:rPr lang="en-US" sz="6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Positive Sentence</a:t>
            </a:r>
            <a:b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auxiliary verb + main verb (present participle) + object</a:t>
            </a:r>
            <a:b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•Subject + will + (1st form of verb or base form +</a:t>
            </a:r>
            <a:r>
              <a:rPr lang="en-US" sz="6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ing</a:t>
            </a:r>
            <a: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object </a:t>
            </a:r>
            <a:b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6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 </a:t>
            </a:r>
            <a:r>
              <a:rPr lang="en-US" sz="6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buy</a:t>
            </a:r>
            <a: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computer tomorrow.</a:t>
            </a:r>
            <a:b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They </a:t>
            </a:r>
            <a:r>
              <a:rPr lang="en-US" sz="6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come</a:t>
            </a:r>
            <a: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here.</a:t>
            </a:r>
            <a:b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6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Negative sentence</a:t>
            </a:r>
            <a:b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auxiliary verb+ not + main verb (present participle) + object</a:t>
            </a:r>
            <a:b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will +not + (1st form of verb or base form +</a:t>
            </a:r>
            <a:r>
              <a:rPr lang="en-US" sz="6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ing</a:t>
            </a:r>
            <a: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object </a:t>
            </a:r>
            <a:b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form a negative sentence, </a:t>
            </a:r>
            <a:r>
              <a:rPr lang="en-US" sz="6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inserted after the auxiliary verb but before the main verb.</a:t>
            </a:r>
            <a:b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6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b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 </a:t>
            </a:r>
            <a:r>
              <a:rPr lang="en-US" sz="6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not buy</a:t>
            </a:r>
            <a: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computer tomorrow.</a:t>
            </a:r>
            <a:b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They </a:t>
            </a:r>
            <a:r>
              <a:rPr lang="en-US" sz="6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not come</a:t>
            </a:r>
            <a:r>
              <a:rPr lang="en-US" sz="6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here.</a:t>
            </a:r>
            <a:endParaRPr lang="en-KE" sz="6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1810429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AE03D9-9003-210A-4503-720CEBDA6D70}"/>
              </a:ext>
            </a:extLst>
          </p:cNvPr>
          <p:cNvSpPr>
            <a:spLocks noGrp="1"/>
          </p:cNvSpPr>
          <p:nvPr>
            <p:ph type="title"/>
          </p:nvPr>
        </p:nvSpPr>
        <p:spPr>
          <a:xfrm>
            <a:off x="677334" y="609600"/>
            <a:ext cx="8596668" cy="567559"/>
          </a:xfrm>
        </p:spPr>
        <p:txBody>
          <a:bodyPr>
            <a:normAutofit/>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Future Tense …cont.</a:t>
            </a:r>
            <a:endParaRPr lang="en-KE" sz="2400" dirty="0"/>
          </a:p>
        </p:txBody>
      </p:sp>
      <p:sp>
        <p:nvSpPr>
          <p:cNvPr id="3" name="Content Placeholder 2">
            <a:extLst>
              <a:ext uri="{FF2B5EF4-FFF2-40B4-BE49-F238E27FC236}">
                <a16:creationId xmlns:a16="http://schemas.microsoft.com/office/drawing/2014/main" id="{82694EBB-E396-A0B7-C020-1546A362F9BB}"/>
              </a:ext>
            </a:extLst>
          </p:cNvPr>
          <p:cNvSpPr>
            <a:spLocks noGrp="1"/>
          </p:cNvSpPr>
          <p:nvPr>
            <p:ph idx="1"/>
          </p:nvPr>
        </p:nvSpPr>
        <p:spPr>
          <a:xfrm>
            <a:off x="677334" y="1408387"/>
            <a:ext cx="8596668" cy="4632976"/>
          </a:xfrm>
        </p:spPr>
        <p:txBody>
          <a:bodyPr>
            <a:normAutofit lnSpcReduction="10000"/>
          </a:bodyPr>
          <a:lstStyle/>
          <a:p>
            <a:pPr>
              <a:lnSpc>
                <a:spcPct val="150000"/>
              </a:lnSpc>
              <a:spcAft>
                <a:spcPts val="800"/>
              </a:spcAft>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Interrogative Sentence</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Auxiliary verb + subject + main verb (present participle) + object</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Will + subject + (1st form of verb or base form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object </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interrogative sentence starts with the auxiliary verb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p>
          <a:p>
            <a:pPr>
              <a:lnSpc>
                <a:spcPct val="150000"/>
              </a:lnSpc>
              <a:spcAft>
                <a:spcPts val="800"/>
              </a:spcAft>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I buy</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computer tomorrow?</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they come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here?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2134989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F3D12-6CDE-9914-FF54-A51AB12821F1}"/>
              </a:ext>
            </a:extLst>
          </p:cNvPr>
          <p:cNvSpPr>
            <a:spLocks noGrp="1"/>
          </p:cNvSpPr>
          <p:nvPr>
            <p:ph type="title"/>
          </p:nvPr>
        </p:nvSpPr>
        <p:spPr>
          <a:xfrm>
            <a:off x="677334" y="609600"/>
            <a:ext cx="8596668" cy="620110"/>
          </a:xfrm>
        </p:spPr>
        <p:txBody>
          <a:bodyPr>
            <a:normAutofit/>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Future Tense …cont.</a:t>
            </a:r>
            <a:endParaRPr lang="en-KE" sz="2400" dirty="0"/>
          </a:p>
        </p:txBody>
      </p:sp>
      <p:sp>
        <p:nvSpPr>
          <p:cNvPr id="3" name="Content Placeholder 2">
            <a:extLst>
              <a:ext uri="{FF2B5EF4-FFF2-40B4-BE49-F238E27FC236}">
                <a16:creationId xmlns:a16="http://schemas.microsoft.com/office/drawing/2014/main" id="{3F66FE32-E1EC-DC83-61BD-930F31CFDBD2}"/>
              </a:ext>
            </a:extLst>
          </p:cNvPr>
          <p:cNvSpPr>
            <a:spLocks noGrp="1"/>
          </p:cNvSpPr>
          <p:nvPr>
            <p:ph idx="1"/>
          </p:nvPr>
        </p:nvSpPr>
        <p:spPr>
          <a:xfrm>
            <a:off x="677334" y="1587063"/>
            <a:ext cx="8596668" cy="4454300"/>
          </a:xfrm>
        </p:spPr>
        <p:txBody>
          <a:bodyPr>
            <a:normAutofit/>
          </a:bodyPr>
          <a:lstStyle/>
          <a:p>
            <a:pPr>
              <a:lnSpc>
                <a:spcPct val="150000"/>
              </a:lnSpc>
              <a:spcAft>
                <a:spcPts val="800"/>
              </a:spcAft>
            </a:pPr>
            <a:r>
              <a:rPr lang="en-US" sz="2000" b="1" kern="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Future Continuous tense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It is used to express a continued or an ongoing action in future. For example, “I will be waiting for you tomorrow”, it conveys ongoing nature of an action (waiting) which will occur in future.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Rule: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auxiliary verbs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be”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are used in the sentence. The 1st form of the verb +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(present participle) is used as the main verb in the sentence.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1809053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0071E-D448-108D-4B78-0A2A842D513E}"/>
              </a:ext>
            </a:extLst>
          </p:cNvPr>
          <p:cNvSpPr>
            <a:spLocks noGrp="1"/>
          </p:cNvSpPr>
          <p:nvPr>
            <p:ph type="title"/>
          </p:nvPr>
        </p:nvSpPr>
        <p:spPr>
          <a:xfrm>
            <a:off x="677334" y="609600"/>
            <a:ext cx="8596668" cy="756745"/>
          </a:xfrm>
        </p:spPr>
        <p:txBody>
          <a:bodyPr>
            <a:normAutofit/>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Future Tense …cont.</a:t>
            </a:r>
            <a:endParaRPr lang="en-KE" sz="2400" dirty="0"/>
          </a:p>
        </p:txBody>
      </p:sp>
      <p:sp>
        <p:nvSpPr>
          <p:cNvPr id="3" name="Content Placeholder 2">
            <a:extLst>
              <a:ext uri="{FF2B5EF4-FFF2-40B4-BE49-F238E27FC236}">
                <a16:creationId xmlns:a16="http://schemas.microsoft.com/office/drawing/2014/main" id="{27F5D3EE-5863-35F6-860C-DD774CCD44EC}"/>
              </a:ext>
            </a:extLst>
          </p:cNvPr>
          <p:cNvSpPr>
            <a:spLocks noGrp="1"/>
          </p:cNvSpPr>
          <p:nvPr>
            <p:ph idx="1"/>
          </p:nvPr>
        </p:nvSpPr>
        <p:spPr>
          <a:xfrm>
            <a:off x="677334" y="1450428"/>
            <a:ext cx="8739936" cy="4797971"/>
          </a:xfrm>
        </p:spPr>
        <p:txBody>
          <a:bodyPr>
            <a:normAutofit fontScale="55000" lnSpcReduction="20000"/>
          </a:bodyPr>
          <a:lstStyle/>
          <a:p>
            <a:pPr>
              <a:lnSpc>
                <a:spcPct val="150000"/>
              </a:lnSpc>
              <a:spcAft>
                <a:spcPts val="800"/>
              </a:spcAft>
            </a:pPr>
            <a:r>
              <a:rPr lang="en-US" sz="2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Structure of the Sentence</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Positive Sentence</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auxiliary verb + main verb (present participle) + object</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will be+ 1st form of verb or base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form+ing</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(present participle) + object </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 </a:t>
            </a:r>
            <a:r>
              <a:rPr lang="en-US" sz="2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be waiting</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for you.</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You </a:t>
            </a:r>
            <a:r>
              <a:rPr lang="en-US" sz="2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be feeling</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well tomorrow.</a:t>
            </a:r>
          </a:p>
          <a:p>
            <a:pPr>
              <a:lnSpc>
                <a:spcPct val="150000"/>
              </a:lnSpc>
              <a:spcAft>
                <a:spcPts val="800"/>
              </a:spcAft>
            </a:pPr>
            <a:r>
              <a:rPr lang="en-US" sz="2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Negative Sentence</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not between auxiliary verbs+ not + main verb (present participle) + object</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will not be + 1st form of verb or base </a:t>
            </a:r>
            <a:r>
              <a:rPr lang="en-US" sz="26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form+ing</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(present participle) + object </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form a negative sentence </a:t>
            </a:r>
            <a:r>
              <a:rPr lang="en-US" sz="2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inserted between the auxiliary verbs </a:t>
            </a:r>
            <a:r>
              <a:rPr lang="en-US" sz="2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and be” </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the sentence.</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 </a:t>
            </a:r>
            <a:r>
              <a:rPr lang="en-US" sz="2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not be</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waiting for you.</a:t>
            </a:r>
            <a:b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You </a:t>
            </a:r>
            <a:r>
              <a:rPr lang="en-US" sz="26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not be</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feeling well tomorrow.</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8228241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33A1D-4B47-BA15-77FF-BF452D909FAF}"/>
              </a:ext>
            </a:extLst>
          </p:cNvPr>
          <p:cNvSpPr>
            <a:spLocks noGrp="1"/>
          </p:cNvSpPr>
          <p:nvPr>
            <p:ph type="title"/>
          </p:nvPr>
        </p:nvSpPr>
        <p:spPr>
          <a:xfrm>
            <a:off x="677334" y="609600"/>
            <a:ext cx="8596668" cy="746234"/>
          </a:xfrm>
        </p:spPr>
        <p:txBody>
          <a:bodyPr>
            <a:normAutofit/>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Future Tense …cont.</a:t>
            </a:r>
            <a:endParaRPr lang="en-KE" sz="2400" dirty="0"/>
          </a:p>
        </p:txBody>
      </p:sp>
      <p:sp>
        <p:nvSpPr>
          <p:cNvPr id="3" name="Content Placeholder 2">
            <a:extLst>
              <a:ext uri="{FF2B5EF4-FFF2-40B4-BE49-F238E27FC236}">
                <a16:creationId xmlns:a16="http://schemas.microsoft.com/office/drawing/2014/main" id="{317CB2A6-09D2-B5CD-5ADA-A5F1AE8125A7}"/>
              </a:ext>
            </a:extLst>
          </p:cNvPr>
          <p:cNvSpPr>
            <a:spLocks noGrp="1"/>
          </p:cNvSpPr>
          <p:nvPr>
            <p:ph idx="1"/>
          </p:nvPr>
        </p:nvSpPr>
        <p:spPr>
          <a:xfrm>
            <a:off x="677334" y="1355835"/>
            <a:ext cx="8596668" cy="4685528"/>
          </a:xfrm>
        </p:spPr>
        <p:txBody>
          <a:bodyPr>
            <a:normAutofit fontScale="92500" lnSpcReduction="20000"/>
          </a:bodyPr>
          <a:lstStyle/>
          <a:p>
            <a:pPr>
              <a:lnSpc>
                <a:spcPct val="150000"/>
              </a:lnSpc>
              <a:spcAft>
                <a:spcPts val="800"/>
              </a:spcAft>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Interrogative Sentence</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Auxiliary verb + subject + auxiliary verb + main verb (present participle) + object</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Will + subject + be+ 1st form of verb or base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form+ing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(present participle) + object </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interrogative sentence starts with the auxiliary verb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while the auxiliary verb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comes after the subject in the sentence.</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I be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waiting for you?</a:t>
            </a:r>
            <a:b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you be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feeling well tomorrow?</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b="1" kern="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2298893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5FC9F-64DA-C3BF-D181-89F7160D8D14}"/>
              </a:ext>
            </a:extLst>
          </p:cNvPr>
          <p:cNvSpPr>
            <a:spLocks noGrp="1"/>
          </p:cNvSpPr>
          <p:nvPr>
            <p:ph type="title"/>
          </p:nvPr>
        </p:nvSpPr>
        <p:spPr>
          <a:xfrm>
            <a:off x="677334" y="609600"/>
            <a:ext cx="8596668" cy="693683"/>
          </a:xfrm>
        </p:spPr>
        <p:txBody>
          <a:bodyPr>
            <a:normAutofit/>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Future Tense …cont.</a:t>
            </a:r>
            <a:endParaRPr lang="en-KE" sz="2400" dirty="0"/>
          </a:p>
        </p:txBody>
      </p:sp>
      <p:sp>
        <p:nvSpPr>
          <p:cNvPr id="3" name="Content Placeholder 2">
            <a:extLst>
              <a:ext uri="{FF2B5EF4-FFF2-40B4-BE49-F238E27FC236}">
                <a16:creationId xmlns:a16="http://schemas.microsoft.com/office/drawing/2014/main" id="{B1AB2001-572F-7351-52B0-B60CE9524D7A}"/>
              </a:ext>
            </a:extLst>
          </p:cNvPr>
          <p:cNvSpPr>
            <a:spLocks noGrp="1"/>
          </p:cNvSpPr>
          <p:nvPr>
            <p:ph idx="1"/>
          </p:nvPr>
        </p:nvSpPr>
        <p:spPr>
          <a:xfrm>
            <a:off x="677334" y="1408387"/>
            <a:ext cx="8596668" cy="4632976"/>
          </a:xfrm>
        </p:spPr>
        <p:txBody>
          <a:bodyPr>
            <a:normAutofit/>
          </a:bodyPr>
          <a:lstStyle/>
          <a:p>
            <a:pPr>
              <a:lnSpc>
                <a:spcPct val="150000"/>
              </a:lnSpc>
              <a:spcAft>
                <a:spcPts val="800"/>
              </a:spcAft>
            </a:pPr>
            <a:r>
              <a:rPr lang="en-US" sz="20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Future perfect tense</a:t>
            </a:r>
            <a:r>
              <a:rPr lang="en-US" sz="20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future perfect tense is used to express an action which will occur in the future. It expresses a sense of completion of an action that will take place in the future. For example,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“John will have gone tomorrow”</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Rule: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auxiliary verbs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have”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are used in the sentence. The 3rd form of the verb or the past participle form of the verb is used as the main verb in the sentence.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9403057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945E6-2378-EAC4-4A5D-CF97A4C2C0EB}"/>
              </a:ext>
            </a:extLst>
          </p:cNvPr>
          <p:cNvSpPr>
            <a:spLocks noGrp="1"/>
          </p:cNvSpPr>
          <p:nvPr>
            <p:ph type="title"/>
          </p:nvPr>
        </p:nvSpPr>
        <p:spPr>
          <a:xfrm>
            <a:off x="677334" y="609600"/>
            <a:ext cx="8596668" cy="546538"/>
          </a:xfrm>
        </p:spPr>
        <p:txBody>
          <a:bodyPr>
            <a:normAutofit/>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Future Tense …cont.</a:t>
            </a:r>
            <a:endParaRPr lang="en-KE" sz="2400" dirty="0"/>
          </a:p>
        </p:txBody>
      </p:sp>
      <p:sp>
        <p:nvSpPr>
          <p:cNvPr id="3" name="Content Placeholder 2">
            <a:extLst>
              <a:ext uri="{FF2B5EF4-FFF2-40B4-BE49-F238E27FC236}">
                <a16:creationId xmlns:a16="http://schemas.microsoft.com/office/drawing/2014/main" id="{AEF94429-0634-5408-79C8-CB4505C792DB}"/>
              </a:ext>
            </a:extLst>
          </p:cNvPr>
          <p:cNvSpPr>
            <a:spLocks noGrp="1"/>
          </p:cNvSpPr>
          <p:nvPr>
            <p:ph idx="1"/>
          </p:nvPr>
        </p:nvSpPr>
        <p:spPr>
          <a:xfrm>
            <a:off x="677334" y="1355835"/>
            <a:ext cx="8596668" cy="4685528"/>
          </a:xfrm>
        </p:spPr>
        <p:txBody>
          <a:bodyPr>
            <a:normAutofit/>
          </a:bodyPr>
          <a:lstStyle/>
          <a:p>
            <a:pPr marL="0" indent="0">
              <a:lnSpc>
                <a:spcPct val="150000"/>
              </a:lnSpc>
              <a:spcBef>
                <a:spcPts val="400"/>
              </a:spcBef>
              <a:buNone/>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Structure of sentence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400"/>
              </a:spcBef>
            </a:pPr>
            <a:r>
              <a:rPr lang="en-US" sz="2000" b="1" dirty="0">
                <a:effectLst/>
                <a:latin typeface="Times New Roman" panose="02020603050405020304" pitchFamily="18" charset="0"/>
                <a:ea typeface="Times New Roman" panose="02020603050405020304" pitchFamily="18" charset="0"/>
              </a:rPr>
              <a:t>Positive Sentence</a:t>
            </a:r>
            <a:br>
              <a:rPr lang="en-US" sz="2000" dirty="0">
                <a:effectLst/>
                <a:latin typeface="Times New Roman" panose="02020603050405020304" pitchFamily="18" charset="0"/>
                <a:ea typeface="Times New Roman" panose="02020603050405020304" pitchFamily="18" charset="0"/>
              </a:rPr>
            </a:br>
            <a:r>
              <a:rPr lang="en-US" sz="2000" dirty="0">
                <a:effectLst/>
                <a:latin typeface="Times New Roman" panose="02020603050405020304" pitchFamily="18" charset="0"/>
                <a:ea typeface="Times New Roman" panose="02020603050405020304" pitchFamily="18" charset="0"/>
              </a:rPr>
              <a:t>       • Subject + auxiliary verb + main verb (past participle) + object</a:t>
            </a:r>
            <a:br>
              <a:rPr lang="en-US" sz="2000" dirty="0">
                <a:effectLst/>
                <a:latin typeface="Times New Roman" panose="02020603050405020304" pitchFamily="18" charset="0"/>
                <a:ea typeface="Times New Roman" panose="02020603050405020304" pitchFamily="18" charset="0"/>
              </a:rPr>
            </a:br>
            <a:r>
              <a:rPr lang="en-US" sz="2000" dirty="0">
                <a:effectLst/>
                <a:latin typeface="Times New Roman" panose="02020603050405020304" pitchFamily="18" charset="0"/>
                <a:ea typeface="Times New Roman" panose="02020603050405020304" pitchFamily="18" charset="0"/>
              </a:rPr>
              <a:t>       • Subject + will have + 3rd form of verb or past participle + object</a:t>
            </a:r>
            <a:br>
              <a:rPr lang="en-US" sz="2000" dirty="0">
                <a:effectLst/>
                <a:latin typeface="Times New Roman" panose="02020603050405020304" pitchFamily="18" charset="0"/>
                <a:ea typeface="Times New Roman" panose="02020603050405020304" pitchFamily="18" charset="0"/>
              </a:rPr>
            </a:br>
            <a:r>
              <a:rPr lang="en-US" sz="2000" b="1" dirty="0">
                <a:effectLst/>
                <a:latin typeface="Times New Roman" panose="02020603050405020304" pitchFamily="18" charset="0"/>
                <a:ea typeface="Times New Roman" panose="02020603050405020304" pitchFamily="18" charset="0"/>
              </a:rPr>
              <a:t>Examples</a:t>
            </a:r>
            <a:br>
              <a:rPr lang="en-US" sz="2000" dirty="0">
                <a:effectLst/>
                <a:latin typeface="Times New Roman" panose="02020603050405020304" pitchFamily="18" charset="0"/>
                <a:ea typeface="Times New Roman" panose="02020603050405020304" pitchFamily="18" charset="0"/>
              </a:rPr>
            </a:br>
            <a:r>
              <a:rPr lang="en-US" sz="2000" dirty="0">
                <a:effectLst/>
                <a:latin typeface="Times New Roman" panose="02020603050405020304" pitchFamily="18" charset="0"/>
                <a:ea typeface="Times New Roman" panose="02020603050405020304" pitchFamily="18" charset="0"/>
              </a:rPr>
              <a:t>        She </a:t>
            </a:r>
            <a:r>
              <a:rPr lang="en-US" sz="2000" i="1" dirty="0">
                <a:effectLst/>
                <a:latin typeface="Times New Roman" panose="02020603050405020304" pitchFamily="18" charset="0"/>
                <a:ea typeface="Times New Roman" panose="02020603050405020304" pitchFamily="18" charset="0"/>
              </a:rPr>
              <a:t>will have finished</a:t>
            </a:r>
            <a:r>
              <a:rPr lang="en-US" sz="2000" dirty="0">
                <a:effectLst/>
                <a:latin typeface="Times New Roman" panose="02020603050405020304" pitchFamily="18" charset="0"/>
                <a:ea typeface="Times New Roman" panose="02020603050405020304" pitchFamily="18" charset="0"/>
              </a:rPr>
              <a:t> the work by Wednesday.</a:t>
            </a:r>
            <a:br>
              <a:rPr lang="en-US" sz="2000" dirty="0">
                <a:effectLst/>
                <a:latin typeface="Times New Roman" panose="02020603050405020304" pitchFamily="18" charset="0"/>
                <a:ea typeface="Times New Roman" panose="02020603050405020304" pitchFamily="18" charset="0"/>
              </a:rPr>
            </a:br>
            <a:r>
              <a:rPr lang="en-US" sz="2000" dirty="0">
                <a:effectLst/>
                <a:latin typeface="Times New Roman" panose="02020603050405020304" pitchFamily="18" charset="0"/>
                <a:ea typeface="Times New Roman" panose="02020603050405020304" pitchFamily="18" charset="0"/>
              </a:rPr>
              <a:t>        I </a:t>
            </a:r>
            <a:r>
              <a:rPr lang="en-US" sz="2000" i="1" dirty="0">
                <a:effectLst/>
                <a:latin typeface="Times New Roman" panose="02020603050405020304" pitchFamily="18" charset="0"/>
                <a:ea typeface="Times New Roman" panose="02020603050405020304" pitchFamily="18" charset="0"/>
              </a:rPr>
              <a:t>will have left</a:t>
            </a:r>
            <a:r>
              <a:rPr lang="en-US" sz="2000" dirty="0">
                <a:effectLst/>
                <a:latin typeface="Times New Roman" panose="02020603050405020304" pitchFamily="18" charset="0"/>
                <a:ea typeface="Times New Roman" panose="02020603050405020304" pitchFamily="18" charset="0"/>
              </a:rPr>
              <a:t> for home by the time he gets up.</a:t>
            </a:r>
            <a:br>
              <a:rPr lang="en-US" sz="2000" dirty="0">
                <a:effectLst/>
                <a:latin typeface="Times New Roman" panose="02020603050405020304" pitchFamily="18" charset="0"/>
                <a:ea typeface="Times New Roman" panose="02020603050405020304" pitchFamily="18" charset="0"/>
              </a:rPr>
            </a:br>
            <a:r>
              <a:rPr lang="en-US" sz="2000" dirty="0">
                <a:effectLst/>
                <a:latin typeface="Times New Roman" panose="02020603050405020304" pitchFamily="18" charset="0"/>
                <a:ea typeface="Times New Roman" panose="02020603050405020304" pitchFamily="18" charset="0"/>
              </a:rPr>
              <a:t>        You </a:t>
            </a:r>
            <a:r>
              <a:rPr lang="en-US" sz="2000" i="1" dirty="0">
                <a:effectLst/>
                <a:latin typeface="Times New Roman" panose="02020603050405020304" pitchFamily="18" charset="0"/>
                <a:ea typeface="Times New Roman" panose="02020603050405020304" pitchFamily="18" charset="0"/>
              </a:rPr>
              <a:t>will have started</a:t>
            </a:r>
            <a:r>
              <a:rPr lang="en-US" sz="2000" dirty="0">
                <a:effectLst/>
                <a:latin typeface="Times New Roman" panose="02020603050405020304" pitchFamily="18" charset="0"/>
                <a:ea typeface="Times New Roman" panose="02020603050405020304" pitchFamily="18" charset="0"/>
              </a:rPr>
              <a:t> a job.</a:t>
            </a:r>
            <a:br>
              <a:rPr lang="en-US" sz="1800" dirty="0">
                <a:effectLst/>
                <a:latin typeface="Times New Roman" panose="02020603050405020304" pitchFamily="18" charset="0"/>
                <a:ea typeface="Times New Roman" panose="02020603050405020304" pitchFamily="18" charset="0"/>
              </a:rPr>
            </a:br>
            <a:br>
              <a:rPr lang="en-US" sz="1800" dirty="0">
                <a:effectLst/>
                <a:latin typeface="Times New Roman" panose="02020603050405020304" pitchFamily="18" charset="0"/>
                <a:ea typeface="Times New Roman" panose="02020603050405020304" pitchFamily="18" charset="0"/>
              </a:rPr>
            </a:br>
            <a:endParaRPr lang="en-KE" dirty="0"/>
          </a:p>
        </p:txBody>
      </p:sp>
    </p:spTree>
    <p:extLst>
      <p:ext uri="{BB962C8B-B14F-4D97-AF65-F5344CB8AC3E}">
        <p14:creationId xmlns:p14="http://schemas.microsoft.com/office/powerpoint/2010/main" val="15362014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8E04B-F9A3-047C-F056-2E7D657CE575}"/>
              </a:ext>
            </a:extLst>
          </p:cNvPr>
          <p:cNvSpPr>
            <a:spLocks noGrp="1"/>
          </p:cNvSpPr>
          <p:nvPr>
            <p:ph type="title"/>
          </p:nvPr>
        </p:nvSpPr>
        <p:spPr>
          <a:xfrm>
            <a:off x="677334" y="609600"/>
            <a:ext cx="8596668" cy="651641"/>
          </a:xfrm>
        </p:spPr>
        <p:txBody>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Future Tense …cont.</a:t>
            </a:r>
            <a:endParaRPr lang="en-KE" sz="2400" dirty="0"/>
          </a:p>
        </p:txBody>
      </p:sp>
      <p:sp>
        <p:nvSpPr>
          <p:cNvPr id="3" name="Content Placeholder 2">
            <a:extLst>
              <a:ext uri="{FF2B5EF4-FFF2-40B4-BE49-F238E27FC236}">
                <a16:creationId xmlns:a16="http://schemas.microsoft.com/office/drawing/2014/main" id="{986C4BD8-6449-1A71-92C8-E1E5AC428E36}"/>
              </a:ext>
            </a:extLst>
          </p:cNvPr>
          <p:cNvSpPr>
            <a:spLocks noGrp="1"/>
          </p:cNvSpPr>
          <p:nvPr>
            <p:ph idx="1"/>
          </p:nvPr>
        </p:nvSpPr>
        <p:spPr>
          <a:xfrm>
            <a:off x="677334" y="1177160"/>
            <a:ext cx="8596668" cy="5071240"/>
          </a:xfrm>
        </p:spPr>
        <p:txBody>
          <a:bodyPr>
            <a:normAutofit fontScale="85000" lnSpcReduction="20000"/>
          </a:bodyPr>
          <a:lstStyle/>
          <a:p>
            <a:pPr>
              <a:lnSpc>
                <a:spcPct val="150000"/>
              </a:lnSpc>
              <a:spcAft>
                <a:spcPts val="800"/>
              </a:spcAft>
            </a:pPr>
            <a:r>
              <a:rPr lang="en-US" sz="19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Negative sentence</a:t>
            </a:r>
            <a:b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“not” between auxiliary verbs + main verb (past participle) + object</a:t>
            </a:r>
            <a:b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Subject + will not have + 3rd form of verb or past participle + object</a:t>
            </a:r>
            <a:b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9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She </a:t>
            </a:r>
            <a:r>
              <a:rPr lang="en-US" sz="19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not have finished</a:t>
            </a: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work by Wednesday.</a:t>
            </a:r>
            <a:b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 </a:t>
            </a:r>
            <a:r>
              <a:rPr lang="en-US" sz="19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not have left</a:t>
            </a: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for home by the time he gets up.</a:t>
            </a:r>
            <a:b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You </a:t>
            </a:r>
            <a:r>
              <a:rPr lang="en-US" sz="19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not have started</a:t>
            </a: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job.</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9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Interrogative sentence </a:t>
            </a:r>
            <a:b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Auxiliary verb + subject + auxiliary verb + main verb (past participle) + object</a:t>
            </a:r>
            <a:b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Will + subject +have + 3rd form of verb or past participle + object</a:t>
            </a:r>
            <a:b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9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9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she </a:t>
            </a:r>
            <a:r>
              <a:rPr lang="en-US" sz="19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have finished</a:t>
            </a: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work by Wednesday?</a:t>
            </a:r>
            <a:b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9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 </a:t>
            </a:r>
            <a:r>
              <a:rPr lang="en-US" sz="19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have left</a:t>
            </a: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for home by the time he gets up?</a:t>
            </a:r>
            <a:b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9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you</a:t>
            </a: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have </a:t>
            </a:r>
            <a:r>
              <a:rPr lang="en-US" sz="19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started</a:t>
            </a: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job?</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7088036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541FF-84CC-09EE-9FCB-51A535DE121B}"/>
              </a:ext>
            </a:extLst>
          </p:cNvPr>
          <p:cNvSpPr>
            <a:spLocks noGrp="1"/>
          </p:cNvSpPr>
          <p:nvPr>
            <p:ph type="title"/>
          </p:nvPr>
        </p:nvSpPr>
        <p:spPr>
          <a:xfrm>
            <a:off x="677334" y="609600"/>
            <a:ext cx="8596668" cy="683172"/>
          </a:xfrm>
        </p:spPr>
        <p:txBody>
          <a:bodyPr>
            <a:normAutofit fontScale="90000"/>
          </a:bodyPr>
          <a:lstStyle/>
          <a:p>
            <a:r>
              <a:rPr lang="en-US" sz="27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Future Perfect Continuous Tense</a:t>
            </a:r>
            <a:br>
              <a:rPr lang="en-KE" sz="44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C41C56E2-52DB-B50C-E668-2D78901E87C1}"/>
              </a:ext>
            </a:extLst>
          </p:cNvPr>
          <p:cNvSpPr>
            <a:spLocks noGrp="1"/>
          </p:cNvSpPr>
          <p:nvPr>
            <p:ph idx="1"/>
          </p:nvPr>
        </p:nvSpPr>
        <p:spPr>
          <a:xfrm>
            <a:off x="677334" y="1292771"/>
            <a:ext cx="8596668" cy="4748591"/>
          </a:xfrm>
        </p:spPr>
        <p:txBody>
          <a:bodyPr>
            <a:normAutofit lnSpcReduction="10000"/>
          </a:bodyPr>
          <a:lstStyle/>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future perfect continuous tense is used to express an ongoing action that will start and continue in the future. There will be a time reference, such as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“since 2013, for 7 hours”</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from which the action will take place. </a:t>
            </a:r>
          </a:p>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sense of time reference gives an idea that action will start at some time in future and will continue for some time.  Such time reference or sense of time reference is the identity of the Future perfect continuous tense because it tells that action will start at a particular time in future. </a:t>
            </a:r>
          </a:p>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 example,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will have been studying in this school since 2005”.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means that he will start studying in this school in 2005 and will study in this school until sometime in the future.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3783744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1E5A1F-3392-4711-B32B-54B8E547F790}"/>
              </a:ext>
            </a:extLst>
          </p:cNvPr>
          <p:cNvSpPr>
            <a:spLocks noGrp="1"/>
          </p:cNvSpPr>
          <p:nvPr>
            <p:ph type="title"/>
          </p:nvPr>
        </p:nvSpPr>
        <p:spPr>
          <a:xfrm>
            <a:off x="677334" y="609600"/>
            <a:ext cx="8596668" cy="714703"/>
          </a:xfrm>
        </p:spPr>
        <p:txBody>
          <a:bodyPr>
            <a:normAutofit/>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Future Perfect Continuous Tense…cont.</a:t>
            </a:r>
            <a:endParaRPr lang="en-KE" sz="2400" dirty="0"/>
          </a:p>
        </p:txBody>
      </p:sp>
      <p:sp>
        <p:nvSpPr>
          <p:cNvPr id="3" name="Content Placeholder 2">
            <a:extLst>
              <a:ext uri="{FF2B5EF4-FFF2-40B4-BE49-F238E27FC236}">
                <a16:creationId xmlns:a16="http://schemas.microsoft.com/office/drawing/2014/main" id="{80DF86E5-B7AE-723F-4A1A-F5314DCB4BC2}"/>
              </a:ext>
            </a:extLst>
          </p:cNvPr>
          <p:cNvSpPr>
            <a:spLocks noGrp="1"/>
          </p:cNvSpPr>
          <p:nvPr>
            <p:ph idx="1"/>
          </p:nvPr>
        </p:nvSpPr>
        <p:spPr>
          <a:xfrm>
            <a:off x="677334" y="1324303"/>
            <a:ext cx="8596668" cy="4717059"/>
          </a:xfrm>
        </p:spPr>
        <p:txBody>
          <a:bodyPr>
            <a:normAutofit lnSpcReduction="10000"/>
          </a:bodyPr>
          <a:lstStyle/>
          <a:p>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Note: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If there is not time reference or sense of time reference then it is not future perfect continuous tense because there is no hint about the time of action. If it is just an ongoing action in the future, then it would resemble the “future continuous tense”.</a:t>
            </a:r>
          </a:p>
          <a:p>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Hence, the reference of time differentiates between the future perfect continuous tense and the future continuous tense.</a:t>
            </a:r>
          </a:p>
          <a:p>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Rule: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auxiliary verbs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have been”</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are used in the sentence. The 1st form of the verb (base verb) +</a:t>
            </a:r>
            <a:r>
              <a:rPr lang="en-US" sz="20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ing</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(present participle) is used as the main verb in the sentence.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“Since”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or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are used before the “time reference” in the sentence. </a:t>
            </a:r>
          </a:p>
          <a:p>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If the time reference is known such as 2013, or 6 o’clock, then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“since”</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used before the time in the sentence. If the time reference is not exactly known such as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three hours, six years, or four days</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then </a:t>
            </a:r>
            <a:r>
              <a:rPr lang="en-US" sz="20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used before the time in the sentence.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8828462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101FB-8ACC-531E-CB31-E3F3A3E3AE3D}"/>
              </a:ext>
            </a:extLst>
          </p:cNvPr>
          <p:cNvSpPr>
            <a:spLocks noGrp="1"/>
          </p:cNvSpPr>
          <p:nvPr>
            <p:ph type="title"/>
          </p:nvPr>
        </p:nvSpPr>
        <p:spPr>
          <a:xfrm>
            <a:off x="677334" y="609600"/>
            <a:ext cx="8596668" cy="683172"/>
          </a:xfrm>
        </p:spPr>
        <p:txBody>
          <a:bodyPr>
            <a:normAutofit/>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Future Perfect Continuous Tense…cont.</a:t>
            </a:r>
            <a:endParaRPr lang="en-KE" sz="2400" dirty="0"/>
          </a:p>
        </p:txBody>
      </p:sp>
      <p:sp>
        <p:nvSpPr>
          <p:cNvPr id="3" name="Content Placeholder 2">
            <a:extLst>
              <a:ext uri="{FF2B5EF4-FFF2-40B4-BE49-F238E27FC236}">
                <a16:creationId xmlns:a16="http://schemas.microsoft.com/office/drawing/2014/main" id="{DAFFF706-45D1-E720-98E8-BC4A5072891A}"/>
              </a:ext>
            </a:extLst>
          </p:cNvPr>
          <p:cNvSpPr>
            <a:spLocks noGrp="1"/>
          </p:cNvSpPr>
          <p:nvPr>
            <p:ph idx="1"/>
          </p:nvPr>
        </p:nvSpPr>
        <p:spPr>
          <a:xfrm>
            <a:off x="677334" y="1177159"/>
            <a:ext cx="8596668" cy="4864203"/>
          </a:xfrm>
        </p:spPr>
        <p:txBody>
          <a:bodyPr>
            <a:normAutofit fontScale="85000" lnSpcReduction="20000"/>
          </a:bodyPr>
          <a:lstStyle/>
          <a:p>
            <a:pPr marL="0" indent="0" algn="ctr">
              <a:lnSpc>
                <a:spcPct val="150000"/>
              </a:lnSpc>
              <a:spcAft>
                <a:spcPts val="800"/>
              </a:spcAft>
              <a:buNone/>
            </a:pP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Structure of the Sentence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Positive Sentence</a:t>
            </a:r>
            <a:b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Subject + auxiliary verb + main verb (Present participle) + object + time reference</a:t>
            </a:r>
            <a:b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•Subject + will have been + (1st form of verb or base verb + </a:t>
            </a:r>
            <a:r>
              <a:rPr lang="en-US" sz="24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ing</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object + time reference</a:t>
            </a:r>
          </a:p>
          <a:p>
            <a:pPr>
              <a:lnSpc>
                <a:spcPct val="150000"/>
              </a:lnSpc>
              <a:spcAft>
                <a:spcPts val="800"/>
              </a:spcAft>
            </a:pPr>
            <a:r>
              <a:rPr lang="en-US" sz="24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indent="0">
              <a:lnSpc>
                <a:spcPct val="150000"/>
              </a:lnSpc>
              <a:spcAft>
                <a:spcPts val="800"/>
              </a:spcAft>
              <a:buNone/>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 </a:t>
            </a:r>
            <a:r>
              <a:rPr lang="en-US" sz="2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have been</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waiting for him for one hour. </a:t>
            </a:r>
            <a:b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She </a:t>
            </a:r>
            <a:r>
              <a:rPr lang="en-US" sz="2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have been</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playing football since 2015.</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8583760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C11829-3EA1-0243-E93D-E1CF7414F990}"/>
              </a:ext>
            </a:extLst>
          </p:cNvPr>
          <p:cNvSpPr>
            <a:spLocks noGrp="1"/>
          </p:cNvSpPr>
          <p:nvPr>
            <p:ph type="title"/>
          </p:nvPr>
        </p:nvSpPr>
        <p:spPr>
          <a:xfrm>
            <a:off x="677334" y="609600"/>
            <a:ext cx="8596668" cy="672662"/>
          </a:xfrm>
        </p:spPr>
        <p:txBody>
          <a:bodyPr>
            <a:normAutofit/>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Future Perfect Continuous Tense…cont.</a:t>
            </a:r>
            <a:endParaRPr lang="en-KE" sz="2400" dirty="0"/>
          </a:p>
        </p:txBody>
      </p:sp>
      <p:sp>
        <p:nvSpPr>
          <p:cNvPr id="3" name="Content Placeholder 2">
            <a:extLst>
              <a:ext uri="{FF2B5EF4-FFF2-40B4-BE49-F238E27FC236}">
                <a16:creationId xmlns:a16="http://schemas.microsoft.com/office/drawing/2014/main" id="{198C0954-8A6B-DDC9-7CC3-CB48453D631F}"/>
              </a:ext>
            </a:extLst>
          </p:cNvPr>
          <p:cNvSpPr>
            <a:spLocks noGrp="1"/>
          </p:cNvSpPr>
          <p:nvPr>
            <p:ph idx="1"/>
          </p:nvPr>
        </p:nvSpPr>
        <p:spPr>
          <a:xfrm>
            <a:off x="677334" y="1481959"/>
            <a:ext cx="8596668" cy="4559403"/>
          </a:xfrm>
        </p:spPr>
        <p:txBody>
          <a:bodyPr>
            <a:normAutofit fontScale="92500" lnSpcReduction="10000"/>
          </a:bodyPr>
          <a:lstStyle/>
          <a:p>
            <a:pPr>
              <a:lnSpc>
                <a:spcPct val="150000"/>
              </a:lnSpc>
              <a:spcAft>
                <a:spcPts val="800"/>
              </a:spcAf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Negative Sentence</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Subject + “not” inside auxiliary verbs + main verb (present participle) + object + time reference</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Subject + will not have been + (1st form of verb or base verb +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ing</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object + time reference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 form a negative sentence, the word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added in between the auxiliary verbs, hence it becomes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not have been”.</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b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not have been</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waiting for him for one hour.</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She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not have been</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playing football since 2015.</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0601763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8BBA90-17D8-44B5-22C4-24434158A6DA}"/>
              </a:ext>
            </a:extLst>
          </p:cNvPr>
          <p:cNvSpPr>
            <a:spLocks noGrp="1"/>
          </p:cNvSpPr>
          <p:nvPr>
            <p:ph type="title"/>
          </p:nvPr>
        </p:nvSpPr>
        <p:spPr>
          <a:xfrm>
            <a:off x="677334" y="609600"/>
            <a:ext cx="8596668" cy="693683"/>
          </a:xfrm>
        </p:spPr>
        <p:txBody>
          <a:bodyPr>
            <a:normAutofit/>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Future Perfect Continuous Tense…cont.</a:t>
            </a:r>
            <a:endParaRPr lang="en-KE" sz="2400" dirty="0"/>
          </a:p>
        </p:txBody>
      </p:sp>
      <p:sp>
        <p:nvSpPr>
          <p:cNvPr id="3" name="Content Placeholder 2">
            <a:extLst>
              <a:ext uri="{FF2B5EF4-FFF2-40B4-BE49-F238E27FC236}">
                <a16:creationId xmlns:a16="http://schemas.microsoft.com/office/drawing/2014/main" id="{249F1C70-DE45-06B3-8327-3550E9C4AFAB}"/>
              </a:ext>
            </a:extLst>
          </p:cNvPr>
          <p:cNvSpPr>
            <a:spLocks noGrp="1"/>
          </p:cNvSpPr>
          <p:nvPr>
            <p:ph idx="1"/>
          </p:nvPr>
        </p:nvSpPr>
        <p:spPr>
          <a:xfrm>
            <a:off x="677334" y="1471449"/>
            <a:ext cx="8596668" cy="4569914"/>
          </a:xfrm>
        </p:spPr>
        <p:txBody>
          <a:bodyPr>
            <a:normAutofit/>
          </a:bodyPr>
          <a:lstStyle/>
          <a:p>
            <a:pPr>
              <a:lnSpc>
                <a:spcPct val="150000"/>
              </a:lnSpc>
              <a:spcAft>
                <a:spcPts val="800"/>
              </a:spcAft>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Interrogative Sentence</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Auxiliary verb + subject + auxiliary verb + main verb (present participle) + object + time reference</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Will + subject + have been + (1st form of verb or base </a:t>
            </a:r>
            <a:r>
              <a:rPr lang="en-US"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verb+ing</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object + time reference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800"/>
              </a:spcAft>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Interrogative sentence starts with the auxiliary verb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the auxiliary verb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“have been”</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used after the subject in the sentence.</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I have been</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waiting for him for one hour?</a:t>
            </a:r>
            <a:b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she have been</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playing football since 2015?</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4017255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D8280-FAE5-FB79-3ABC-D1DBF25DFBCF}"/>
              </a:ext>
            </a:extLst>
          </p:cNvPr>
          <p:cNvSpPr>
            <a:spLocks noGrp="1"/>
          </p:cNvSpPr>
          <p:nvPr>
            <p:ph type="title"/>
          </p:nvPr>
        </p:nvSpPr>
        <p:spPr>
          <a:xfrm>
            <a:off x="677334" y="609600"/>
            <a:ext cx="8596668" cy="693683"/>
          </a:xfrm>
        </p:spPr>
        <p:txBody>
          <a:bodyPr>
            <a:normAutofit fontScale="90000"/>
          </a:bodyPr>
          <a:lstStyle/>
          <a:p>
            <a:r>
              <a:rPr lang="en-US" sz="27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Personal Reflection</a:t>
            </a:r>
            <a:br>
              <a:rPr lang="en-KE" sz="36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0E0E243B-1798-290F-4BF2-A10F9C80EAD9}"/>
              </a:ext>
            </a:extLst>
          </p:cNvPr>
          <p:cNvSpPr>
            <a:spLocks noGrp="1"/>
          </p:cNvSpPr>
          <p:nvPr>
            <p:ph idx="1"/>
          </p:nvPr>
        </p:nvSpPr>
        <p:spPr>
          <a:xfrm>
            <a:off x="677334" y="1135117"/>
            <a:ext cx="8596668" cy="4906246"/>
          </a:xfrm>
        </p:spPr>
        <p:txBody>
          <a:bodyPr>
            <a:normAutofit/>
          </a:bodyPr>
          <a:lstStyle/>
          <a:p>
            <a:pPr marL="0" indent="0">
              <a:lnSpc>
                <a:spcPts val="1650"/>
              </a:lnSpc>
              <a:spcAft>
                <a:spcPts val="800"/>
              </a:spcAft>
              <a:buNone/>
            </a:pP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Complete the following sentences using the present perfect or the simple past tense where appropriate.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Aid workers ………………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(liberate)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many child soldiers last year.</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 The children ……………….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(reunite)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with their families since then.</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 They all ……………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tell</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gory stories of their experience.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 Most of them …………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spend</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more than five years in the bush.</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8600243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3F7CA-6041-013F-7D53-2AC905442E24}"/>
              </a:ext>
            </a:extLst>
          </p:cNvPr>
          <p:cNvSpPr>
            <a:spLocks noGrp="1"/>
          </p:cNvSpPr>
          <p:nvPr>
            <p:ph type="title"/>
          </p:nvPr>
        </p:nvSpPr>
        <p:spPr>
          <a:xfrm>
            <a:off x="677334" y="609600"/>
            <a:ext cx="8596668" cy="588579"/>
          </a:xfrm>
        </p:spPr>
        <p:txBody>
          <a:bodyPr>
            <a:normAutofit/>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Personal Reflection …cont.</a:t>
            </a:r>
            <a:endParaRPr lang="en-KE" sz="2400" dirty="0"/>
          </a:p>
        </p:txBody>
      </p:sp>
      <p:sp>
        <p:nvSpPr>
          <p:cNvPr id="3" name="Content Placeholder 2">
            <a:extLst>
              <a:ext uri="{FF2B5EF4-FFF2-40B4-BE49-F238E27FC236}">
                <a16:creationId xmlns:a16="http://schemas.microsoft.com/office/drawing/2014/main" id="{C85FA29C-8FAB-1E18-0063-067CC6453545}"/>
              </a:ext>
            </a:extLst>
          </p:cNvPr>
          <p:cNvSpPr>
            <a:spLocks noGrp="1"/>
          </p:cNvSpPr>
          <p:nvPr>
            <p:ph idx="1"/>
          </p:nvPr>
        </p:nvSpPr>
        <p:spPr>
          <a:xfrm>
            <a:off x="677334" y="1471449"/>
            <a:ext cx="8596668" cy="4569914"/>
          </a:xfrm>
        </p:spPr>
        <p:txBody>
          <a:bodyPr>
            <a:normAutofit fontScale="70000" lnSpcReduction="20000"/>
          </a:bodyPr>
          <a:lstStyle/>
          <a:p>
            <a:pPr marL="0" indent="0">
              <a:lnSpc>
                <a:spcPct val="150000"/>
              </a:lnSpc>
              <a:spcAft>
                <a:spcPts val="800"/>
              </a:spcAft>
              <a:buNone/>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 All of them ……………. (</a:t>
            </a:r>
            <a:r>
              <a:rPr lang="en-US" sz="2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 bad shape when they ……. (</a:t>
            </a:r>
            <a:r>
              <a:rPr lang="en-US" sz="2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come)</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out of the bush.</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Complete each of the following sentences as indicated:</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The president </a:t>
            </a:r>
            <a:r>
              <a:rPr lang="en-US" sz="2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(address)</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nation on television. (future progressive)</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 Presently, she </a:t>
            </a:r>
            <a:r>
              <a:rPr lang="en-US" sz="2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(write)</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her autobiography. (present progressive)</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 She </a:t>
            </a:r>
            <a:r>
              <a:rPr lang="en-US" sz="2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(teach) </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students how to write well. (present progressive)</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 Moses </a:t>
            </a:r>
            <a:r>
              <a:rPr lang="en-US" sz="2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(lead)</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Israelites out of Egypt. (past progressive)</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 He </a:t>
            </a:r>
            <a:r>
              <a:rPr lang="en-US" sz="24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(play)</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piano when I came in. (past progressive)</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kern="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0310194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F50339-A69E-B426-AA3C-8F21AC3875A3}"/>
              </a:ext>
            </a:extLst>
          </p:cNvPr>
          <p:cNvSpPr>
            <a:spLocks noGrp="1"/>
          </p:cNvSpPr>
          <p:nvPr>
            <p:ph type="title"/>
          </p:nvPr>
        </p:nvSpPr>
        <p:spPr>
          <a:xfrm>
            <a:off x="813969" y="156238"/>
            <a:ext cx="8596668" cy="821224"/>
          </a:xfrm>
        </p:spPr>
        <p:txBody>
          <a:bodyPr>
            <a:normAutofit/>
          </a:bodyPr>
          <a:lstStyle/>
          <a:p>
            <a:r>
              <a:rPr lang="en-US" sz="24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Personal Reflection Answers</a:t>
            </a:r>
            <a:endParaRPr lang="en-KE" sz="2400" dirty="0"/>
          </a:p>
        </p:txBody>
      </p:sp>
      <p:sp>
        <p:nvSpPr>
          <p:cNvPr id="3" name="Content Placeholder 2">
            <a:extLst>
              <a:ext uri="{FF2B5EF4-FFF2-40B4-BE49-F238E27FC236}">
                <a16:creationId xmlns:a16="http://schemas.microsoft.com/office/drawing/2014/main" id="{D85BA762-12B3-27DF-A172-2C892FCEF452}"/>
              </a:ext>
            </a:extLst>
          </p:cNvPr>
          <p:cNvSpPr>
            <a:spLocks noGrp="1"/>
          </p:cNvSpPr>
          <p:nvPr>
            <p:ph idx="1"/>
          </p:nvPr>
        </p:nvSpPr>
        <p:spPr>
          <a:xfrm>
            <a:off x="677334" y="1261241"/>
            <a:ext cx="8596668" cy="4780121"/>
          </a:xfrm>
        </p:spPr>
        <p:txBody>
          <a:bodyPr/>
          <a:lstStyle/>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Complete the following sentences using the present perfect or the simple past tense where appropriate.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Aid workers …</a:t>
            </a:r>
            <a:r>
              <a:rPr lang="en-US" sz="18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liberated</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(liberate)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many child soldiers last year.</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 The children …</a:t>
            </a:r>
            <a:r>
              <a:rPr lang="en-US" sz="18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reunited</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18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(reunite)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with their families.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 They all …</a:t>
            </a:r>
            <a:r>
              <a:rPr lang="en-US" sz="18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tell</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tell</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gory stories of their experience.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 Most of them …</a:t>
            </a:r>
            <a:r>
              <a:rPr lang="en-US" sz="18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spent</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spend</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more than five years in the bush.</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17315148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A5253-F5F9-ED10-DD05-4B2AE0F29E91}"/>
              </a:ext>
            </a:extLst>
          </p:cNvPr>
          <p:cNvSpPr>
            <a:spLocks noGrp="1"/>
          </p:cNvSpPr>
          <p:nvPr>
            <p:ph type="title"/>
          </p:nvPr>
        </p:nvSpPr>
        <p:spPr>
          <a:xfrm>
            <a:off x="677334" y="609600"/>
            <a:ext cx="8596668" cy="851338"/>
          </a:xfrm>
        </p:spPr>
        <p:txBody>
          <a:bodyPr/>
          <a:lstStyle/>
          <a:p>
            <a:r>
              <a:rPr lang="en-US" sz="3600"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Personal Reflection Answers …cont.</a:t>
            </a:r>
            <a:endParaRPr lang="en-KE" dirty="0"/>
          </a:p>
        </p:txBody>
      </p:sp>
      <p:sp>
        <p:nvSpPr>
          <p:cNvPr id="3" name="Content Placeholder 2">
            <a:extLst>
              <a:ext uri="{FF2B5EF4-FFF2-40B4-BE49-F238E27FC236}">
                <a16:creationId xmlns:a16="http://schemas.microsoft.com/office/drawing/2014/main" id="{5A8C4144-9E09-86C8-5383-C2C2B983924C}"/>
              </a:ext>
            </a:extLst>
          </p:cNvPr>
          <p:cNvSpPr>
            <a:spLocks noGrp="1"/>
          </p:cNvSpPr>
          <p:nvPr>
            <p:ph idx="1"/>
          </p:nvPr>
        </p:nvSpPr>
        <p:spPr>
          <a:xfrm>
            <a:off x="677334" y="1460939"/>
            <a:ext cx="8596668" cy="4580424"/>
          </a:xfrm>
        </p:spPr>
        <p:txBody>
          <a:bodyPr>
            <a:normAutofit fontScale="92500" lnSpcReduction="20000"/>
          </a:bodyPr>
          <a:lstStyle/>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 All of them …</a:t>
            </a:r>
            <a:r>
              <a:rPr lang="en-US" sz="18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were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 bad shape when they …</a:t>
            </a:r>
            <a:r>
              <a:rPr lang="en-US" sz="18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came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come)</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out of the bush.</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Complete each of the following sentences as indicated:</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The president </a:t>
            </a:r>
            <a:r>
              <a:rPr lang="en-US" sz="18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 be addressing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nation on television. (future progressive)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 Presently, she </a:t>
            </a:r>
            <a:r>
              <a:rPr lang="en-US" sz="18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is writing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her autobiography. (present progressive)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 She </a:t>
            </a:r>
            <a:r>
              <a:rPr lang="en-US" sz="18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is teaching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students how to write well. (present progressive)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 Moses </a:t>
            </a:r>
            <a:r>
              <a:rPr lang="en-US" sz="18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was leading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Israelites out of Egypt. (past progressive)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 He </a:t>
            </a:r>
            <a:r>
              <a:rPr lang="en-US" sz="1800" b="1"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was playing </a:t>
            </a:r>
            <a:r>
              <a:rPr lang="en-US"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piano when I came in. (past progressive)</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spcAft>
                <a:spcPts val="800"/>
              </a:spcAft>
              <a:buNone/>
            </a:pPr>
            <a:r>
              <a:rPr lang="en-US" sz="1400" kern="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KE" sz="1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3550650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68FBF-0C59-5DD5-1CB3-B5B642552612}"/>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194EC633-E51B-9AF0-7E9D-1A74A360A5B5}"/>
              </a:ext>
            </a:extLst>
          </p:cNvPr>
          <p:cNvSpPr>
            <a:spLocks noGrp="1"/>
          </p:cNvSpPr>
          <p:nvPr>
            <p:ph idx="1"/>
          </p:nvPr>
        </p:nvSpPr>
        <p:spPr/>
        <p:txBody>
          <a:bodyPr>
            <a:normAutofit/>
          </a:bodyPr>
          <a:lstStyle/>
          <a:p>
            <a:pPr marL="0" indent="0" algn="ctr">
              <a:buNone/>
            </a:pPr>
            <a:r>
              <a:rPr lang="en-KE" sz="7200" b="1" dirty="0">
                <a:solidFill>
                  <a:schemeClr val="accent2"/>
                </a:solidFill>
                <a:latin typeface="Zapfino" panose="03030300040707070C03" pitchFamily="66" charset="77"/>
              </a:rPr>
              <a:t>Thank you</a:t>
            </a:r>
          </a:p>
        </p:txBody>
      </p:sp>
    </p:spTree>
    <p:extLst>
      <p:ext uri="{BB962C8B-B14F-4D97-AF65-F5344CB8AC3E}">
        <p14:creationId xmlns:p14="http://schemas.microsoft.com/office/powerpoint/2010/main" val="82441759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{23D81E1D-1296-6748-94FC-6BB075AE82C0}tf10001060_mac</Template>
  <TotalTime>835</TotalTime>
  <Words>3968</Words>
  <Application>Microsoft Macintosh PowerPoint</Application>
  <PresentationFormat>Widescreen</PresentationFormat>
  <Paragraphs>159</Paragraphs>
  <Slides>38</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Arial</vt:lpstr>
      <vt:lpstr>Calibri</vt:lpstr>
      <vt:lpstr>Times New Roman</vt:lpstr>
      <vt:lpstr>Trebuchet MS</vt:lpstr>
      <vt:lpstr>Wingdings</vt:lpstr>
      <vt:lpstr>Wingdings 3</vt:lpstr>
      <vt:lpstr>Zapfino</vt:lpstr>
      <vt:lpstr>Facet</vt:lpstr>
      <vt:lpstr>English Skills</vt:lpstr>
      <vt:lpstr>Introduction and Overview </vt:lpstr>
      <vt:lpstr>Learning Outcomes </vt:lpstr>
      <vt:lpstr>Past Tense </vt:lpstr>
      <vt:lpstr>Past Simple Tense …cont. </vt:lpstr>
      <vt:lpstr>Past Simple Tense …cont. </vt:lpstr>
      <vt:lpstr>Past Continuous Tense </vt:lpstr>
      <vt:lpstr>      Past Continuous Tense …cont.     </vt:lpstr>
      <vt:lpstr>Past Continuous Tense …cont. </vt:lpstr>
      <vt:lpstr>Past Continuous Tense …cont. </vt:lpstr>
      <vt:lpstr>Past Perfect Tense </vt:lpstr>
      <vt:lpstr>Past Perfect Tense …cont. </vt:lpstr>
      <vt:lpstr>Past Perfect Tense …cont. </vt:lpstr>
      <vt:lpstr>Past Perfect Tense …cont.</vt:lpstr>
      <vt:lpstr>Past Perfect Continuous Tense </vt:lpstr>
      <vt:lpstr>Past Perfect Continuous Tense …cont.</vt:lpstr>
      <vt:lpstr>Past Perfect Continuous Tense …cont.</vt:lpstr>
      <vt:lpstr>Past Perfect Continuous Tense …cont.</vt:lpstr>
      <vt:lpstr>Past Perfect Continuous Tense …cont.</vt:lpstr>
      <vt:lpstr>Future Tense </vt:lpstr>
      <vt:lpstr>Future Tense …cont.</vt:lpstr>
      <vt:lpstr>Future Tense …cont.</vt:lpstr>
      <vt:lpstr>Future Tense …cont.</vt:lpstr>
      <vt:lpstr>Future Tense …cont.</vt:lpstr>
      <vt:lpstr>Future Tense …cont.</vt:lpstr>
      <vt:lpstr>Future Tense …cont.</vt:lpstr>
      <vt:lpstr>Future Tense …cont.</vt:lpstr>
      <vt:lpstr>Future Tense …cont.</vt:lpstr>
      <vt:lpstr>Future Perfect Continuous Tense </vt:lpstr>
      <vt:lpstr>Future Perfect Continuous Tense…cont.</vt:lpstr>
      <vt:lpstr>Future Perfect Continuous Tense…cont.</vt:lpstr>
      <vt:lpstr>Future Perfect Continuous Tense…cont.</vt:lpstr>
      <vt:lpstr>Future Perfect Continuous Tense…cont.</vt:lpstr>
      <vt:lpstr>Personal Reflection </vt:lpstr>
      <vt:lpstr>Personal Reflection …cont.</vt:lpstr>
      <vt:lpstr>Personal Reflection Answers</vt:lpstr>
      <vt:lpstr>Personal Reflection Answers …cont.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English Skills</dc:title>
  <dc:creator>susan.w.mwangi@outlook.com</dc:creator>
  <cp:lastModifiedBy>susan.w.mwangi@outlook.com</cp:lastModifiedBy>
  <cp:revision>7</cp:revision>
  <dcterms:created xsi:type="dcterms:W3CDTF">2024-04-13T02:35:51Z</dcterms:created>
  <dcterms:modified xsi:type="dcterms:W3CDTF">2024-04-19T18:38:02Z</dcterms:modified>
</cp:coreProperties>
</file>