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5" roundtripDataSignature="AMtx7mjGIYxIEozCBxxNOMEDvoNXN5m4k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customschemas.google.com/relationships/presentationmetadata" Target="metadata"/><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2" name="Shape 22"/>
        <p:cNvGrpSpPr/>
        <p:nvPr/>
      </p:nvGrpSpPr>
      <p:grpSpPr>
        <a:xfrm>
          <a:off x="0" y="0"/>
          <a:ext cx="0" cy="0"/>
          <a:chOff x="0" y="0"/>
          <a:chExt cx="0" cy="0"/>
        </a:xfrm>
      </p:grpSpPr>
      <p:grpSp>
        <p:nvGrpSpPr>
          <p:cNvPr id="23" name="Google Shape;23;p32"/>
          <p:cNvGrpSpPr/>
          <p:nvPr/>
        </p:nvGrpSpPr>
        <p:grpSpPr>
          <a:xfrm>
            <a:off x="0" y="-8467"/>
            <a:ext cx="12192000" cy="6866467"/>
            <a:chOff x="0" y="-8467"/>
            <a:chExt cx="12192000" cy="6866467"/>
          </a:xfrm>
        </p:grpSpPr>
        <p:sp>
          <p:nvSpPr>
            <p:cNvPr id="24" name="Google Shape;24;p32"/>
            <p:cNvSpPr/>
            <p:nvPr/>
          </p:nvSpPr>
          <p:spPr>
            <a:xfrm>
              <a:off x="0" y="-7862"/>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69803"/>
              </a:schemeClr>
            </a:solidFill>
            <a:ln>
              <a:noFill/>
            </a:ln>
          </p:spPr>
        </p:sp>
        <p:cxnSp>
          <p:nvCxnSpPr>
            <p:cNvPr id="25" name="Google Shape;25;p32"/>
            <p:cNvCxnSpPr/>
            <p:nvPr/>
          </p:nvCxnSpPr>
          <p:spPr>
            <a:xfrm>
              <a:off x="9371012"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26" name="Google Shape;26;p32"/>
            <p:cNvCxnSpPr/>
            <p:nvPr/>
          </p:nvCxnSpPr>
          <p:spPr>
            <a:xfrm flipH="1">
              <a:off x="7425267" y="3681413"/>
              <a:ext cx="4763558" cy="3176587"/>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27" name="Google Shape;27;p32"/>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28" name="Google Shape;28;p32"/>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9" name="Google Shape;29;p32"/>
            <p:cNvSpPr/>
            <p:nvPr/>
          </p:nvSpPr>
          <p:spPr>
            <a:xfrm>
              <a:off x="8932333" y="3048000"/>
              <a:ext cx="3259667" cy="3810000"/>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32"/>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9803"/>
              </a:srgbClr>
            </a:solidFill>
            <a:ln>
              <a:noFill/>
            </a:ln>
          </p:spPr>
        </p:sp>
        <p:sp>
          <p:nvSpPr>
            <p:cNvPr id="31" name="Google Shape;31;p32"/>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9803"/>
              </a:schemeClr>
            </a:solidFill>
            <a:ln>
              <a:noFill/>
            </a:ln>
          </p:spPr>
        </p:sp>
        <p:sp>
          <p:nvSpPr>
            <p:cNvPr id="32" name="Google Shape;32;p32"/>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33" name="Google Shape;33;p32"/>
            <p:cNvSpPr/>
            <p:nvPr/>
          </p:nvSpPr>
          <p:spPr>
            <a:xfrm>
              <a:off x="10371666" y="3589867"/>
              <a:ext cx="1817159" cy="3268133"/>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32"/>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2"/>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36" name="Google Shape;36;p3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3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3"/>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2" name="Google Shape;42;p3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34"/>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4"/>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48" name="Google Shape;48;p3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1" name="Shape 51"/>
        <p:cNvGrpSpPr/>
        <p:nvPr/>
      </p:nvGrpSpPr>
      <p:grpSpPr>
        <a:xfrm>
          <a:off x="0" y="0"/>
          <a:ext cx="0" cy="0"/>
          <a:chOff x="0" y="0"/>
          <a:chExt cx="0" cy="0"/>
        </a:xfrm>
      </p:grpSpPr>
      <p:sp>
        <p:nvSpPr>
          <p:cNvPr id="52" name="Google Shape;52;p3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5"/>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4" name="Google Shape;54;p35"/>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5" name="Google Shape;55;p3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3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6"/>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1" name="Google Shape;61;p36"/>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2" name="Google Shape;62;p36"/>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3" name="Google Shape;63;p36"/>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4" name="Google Shape;64;p3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7" name="Shape 67"/>
        <p:cNvGrpSpPr/>
        <p:nvPr/>
      </p:nvGrpSpPr>
      <p:grpSpPr>
        <a:xfrm>
          <a:off x="0" y="0"/>
          <a:ext cx="0" cy="0"/>
          <a:chOff x="0" y="0"/>
          <a:chExt cx="0" cy="0"/>
        </a:xfrm>
      </p:grpSpPr>
      <p:sp>
        <p:nvSpPr>
          <p:cNvPr id="68" name="Google Shape;68;p3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3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2" name="Shape 72"/>
        <p:cNvGrpSpPr/>
        <p:nvPr/>
      </p:nvGrpSpPr>
      <p:grpSpPr>
        <a:xfrm>
          <a:off x="0" y="0"/>
          <a:ext cx="0" cy="0"/>
          <a:chOff x="0" y="0"/>
          <a:chExt cx="0" cy="0"/>
        </a:xfrm>
      </p:grpSpPr>
      <p:sp>
        <p:nvSpPr>
          <p:cNvPr id="73" name="Google Shape;73;p3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3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3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6" name="Shape 76"/>
        <p:cNvGrpSpPr/>
        <p:nvPr/>
      </p:nvGrpSpPr>
      <p:grpSpPr>
        <a:xfrm>
          <a:off x="0" y="0"/>
          <a:ext cx="0" cy="0"/>
          <a:chOff x="0" y="0"/>
          <a:chExt cx="0" cy="0"/>
        </a:xfrm>
      </p:grpSpPr>
      <p:sp>
        <p:nvSpPr>
          <p:cNvPr id="77" name="Google Shape;77;p39"/>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9"/>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9" name="Google Shape;79;p39"/>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1120"/>
              <a:buNone/>
              <a:defRPr sz="1400"/>
            </a:lvl2pPr>
            <a:lvl3pPr indent="-228600" lvl="2" marL="1371600" algn="l">
              <a:spcBef>
                <a:spcPts val="1000"/>
              </a:spcBef>
              <a:spcAft>
                <a:spcPts val="0"/>
              </a:spcAft>
              <a:buSzPts val="960"/>
              <a:buNone/>
              <a:defRPr sz="1200"/>
            </a:lvl3pPr>
            <a:lvl4pPr indent="-228600" lvl="3" marL="1828800" algn="l">
              <a:spcBef>
                <a:spcPts val="1000"/>
              </a:spcBef>
              <a:spcAft>
                <a:spcPts val="0"/>
              </a:spcAft>
              <a:buSzPts val="800"/>
              <a:buNone/>
              <a:defRPr sz="1000"/>
            </a:lvl4pPr>
            <a:lvl5pPr indent="-228600" lvl="4" marL="2286000" algn="l">
              <a:spcBef>
                <a:spcPts val="1000"/>
              </a:spcBef>
              <a:spcAft>
                <a:spcPts val="0"/>
              </a:spcAft>
              <a:buSzPts val="800"/>
              <a:buNone/>
              <a:defRPr sz="1000"/>
            </a:lvl5pPr>
            <a:lvl6pPr indent="-228600" lvl="5" marL="2743200" algn="l">
              <a:spcBef>
                <a:spcPts val="1000"/>
              </a:spcBef>
              <a:spcAft>
                <a:spcPts val="0"/>
              </a:spcAft>
              <a:buSzPts val="800"/>
              <a:buNone/>
              <a:defRPr sz="1000"/>
            </a:lvl6pPr>
            <a:lvl7pPr indent="-228600" lvl="6" marL="3200400" algn="l">
              <a:spcBef>
                <a:spcPts val="1000"/>
              </a:spcBef>
              <a:spcAft>
                <a:spcPts val="0"/>
              </a:spcAft>
              <a:buSzPts val="800"/>
              <a:buNone/>
              <a:defRPr sz="1000"/>
            </a:lvl7pPr>
            <a:lvl8pPr indent="-228600" lvl="7" marL="3657600" algn="l">
              <a:spcBef>
                <a:spcPts val="1000"/>
              </a:spcBef>
              <a:spcAft>
                <a:spcPts val="0"/>
              </a:spcAft>
              <a:buSzPts val="800"/>
              <a:buNone/>
              <a:defRPr sz="1000"/>
            </a:lvl8pPr>
            <a:lvl9pPr indent="-228600" lvl="8" marL="4114800" algn="l">
              <a:spcBef>
                <a:spcPts val="1000"/>
              </a:spcBef>
              <a:spcAft>
                <a:spcPts val="0"/>
              </a:spcAft>
              <a:buSzPts val="800"/>
              <a:buNone/>
              <a:defRPr sz="1000"/>
            </a:lvl9pPr>
          </a:lstStyle>
          <a:p/>
        </p:txBody>
      </p:sp>
      <p:sp>
        <p:nvSpPr>
          <p:cNvPr id="80" name="Google Shape;80;p3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3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 name="Shape 83"/>
        <p:cNvGrpSpPr/>
        <p:nvPr/>
      </p:nvGrpSpPr>
      <p:grpSpPr>
        <a:xfrm>
          <a:off x="0" y="0"/>
          <a:ext cx="0" cy="0"/>
          <a:chOff x="0" y="0"/>
          <a:chExt cx="0" cy="0"/>
        </a:xfrm>
      </p:grpSpPr>
      <p:sp>
        <p:nvSpPr>
          <p:cNvPr id="84" name="Google Shape;84;p40"/>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0"/>
          <p:cNvSpPr/>
          <p:nvPr>
            <p:ph idx="2" type="pic"/>
          </p:nvPr>
        </p:nvSpPr>
        <p:spPr>
          <a:xfrm>
            <a:off x="677334" y="609600"/>
            <a:ext cx="8596668" cy="3845718"/>
          </a:xfrm>
          <a:prstGeom prst="rect">
            <a:avLst/>
          </a:prstGeom>
          <a:noFill/>
          <a:ln>
            <a:noFill/>
          </a:ln>
        </p:spPr>
      </p:sp>
      <p:sp>
        <p:nvSpPr>
          <p:cNvPr id="86" name="Google Shape;86;p40"/>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7" name="Google Shape;87;p4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9" name="Google Shape;89;p4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0" name="Shape 90"/>
        <p:cNvGrpSpPr/>
        <p:nvPr/>
      </p:nvGrpSpPr>
      <p:grpSpPr>
        <a:xfrm>
          <a:off x="0" y="0"/>
          <a:ext cx="0" cy="0"/>
          <a:chOff x="0" y="0"/>
          <a:chExt cx="0" cy="0"/>
        </a:xfrm>
      </p:grpSpPr>
      <p:sp>
        <p:nvSpPr>
          <p:cNvPr id="91" name="Google Shape;91;p41"/>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1"/>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93" name="Google Shape;93;p4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6" name="Shape 96"/>
        <p:cNvGrpSpPr/>
        <p:nvPr/>
      </p:nvGrpSpPr>
      <p:grpSpPr>
        <a:xfrm>
          <a:off x="0" y="0"/>
          <a:ext cx="0" cy="0"/>
          <a:chOff x="0" y="0"/>
          <a:chExt cx="0" cy="0"/>
        </a:xfrm>
      </p:grpSpPr>
      <p:sp>
        <p:nvSpPr>
          <p:cNvPr id="97" name="Google Shape;97;p42"/>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2"/>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9" name="Google Shape;99;p42"/>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0" name="Google Shape;100;p4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4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4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03" name="Google Shape;103;p42"/>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rgbClr val="9EDFF5"/>
                </a:solidFill>
                <a:latin typeface="Arial"/>
                <a:ea typeface="Arial"/>
                <a:cs typeface="Arial"/>
                <a:sym typeface="Arial"/>
              </a:rPr>
              <a:t>“</a:t>
            </a:r>
            <a:endParaRPr/>
          </a:p>
        </p:txBody>
      </p:sp>
      <p:sp>
        <p:nvSpPr>
          <p:cNvPr id="104" name="Google Shape;104;p42"/>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rgbClr val="9EDFF5"/>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5" name="Shape 105"/>
        <p:cNvGrpSpPr/>
        <p:nvPr/>
      </p:nvGrpSpPr>
      <p:grpSpPr>
        <a:xfrm>
          <a:off x="0" y="0"/>
          <a:ext cx="0" cy="0"/>
          <a:chOff x="0" y="0"/>
          <a:chExt cx="0" cy="0"/>
        </a:xfrm>
      </p:grpSpPr>
      <p:sp>
        <p:nvSpPr>
          <p:cNvPr id="106" name="Google Shape;106;p43"/>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43"/>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8" name="Google Shape;108;p4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4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1" name="Shape 111"/>
        <p:cNvGrpSpPr/>
        <p:nvPr/>
      </p:nvGrpSpPr>
      <p:grpSpPr>
        <a:xfrm>
          <a:off x="0" y="0"/>
          <a:ext cx="0" cy="0"/>
          <a:chOff x="0" y="0"/>
          <a:chExt cx="0" cy="0"/>
        </a:xfrm>
      </p:grpSpPr>
      <p:sp>
        <p:nvSpPr>
          <p:cNvPr id="112" name="Google Shape;112;p44"/>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44"/>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44"/>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5" name="Google Shape;115;p4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4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4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8" name="Google Shape;118;p44"/>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rgbClr val="9EDFF5"/>
                </a:solidFill>
                <a:latin typeface="Arial"/>
                <a:ea typeface="Arial"/>
                <a:cs typeface="Arial"/>
                <a:sym typeface="Arial"/>
              </a:rPr>
              <a:t>“</a:t>
            </a:r>
            <a:endParaRPr/>
          </a:p>
        </p:txBody>
      </p:sp>
      <p:sp>
        <p:nvSpPr>
          <p:cNvPr id="119" name="Google Shape;119;p44"/>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rgbClr val="9EDFF5"/>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0" name="Shape 120"/>
        <p:cNvGrpSpPr/>
        <p:nvPr/>
      </p:nvGrpSpPr>
      <p:grpSpPr>
        <a:xfrm>
          <a:off x="0" y="0"/>
          <a:ext cx="0" cy="0"/>
          <a:chOff x="0" y="0"/>
          <a:chExt cx="0" cy="0"/>
        </a:xfrm>
      </p:grpSpPr>
      <p:sp>
        <p:nvSpPr>
          <p:cNvPr id="121" name="Google Shape;121;p45"/>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45"/>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3" name="Google Shape;123;p45"/>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4" name="Google Shape;124;p4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4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4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7" name="Shape 127"/>
        <p:cNvGrpSpPr/>
        <p:nvPr/>
      </p:nvGrpSpPr>
      <p:grpSpPr>
        <a:xfrm>
          <a:off x="0" y="0"/>
          <a:ext cx="0" cy="0"/>
          <a:chOff x="0" y="0"/>
          <a:chExt cx="0" cy="0"/>
        </a:xfrm>
      </p:grpSpPr>
      <p:sp>
        <p:nvSpPr>
          <p:cNvPr id="128" name="Google Shape;128;p4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46"/>
          <p:cNvSpPr txBox="1"/>
          <p:nvPr>
            <p:ph idx="1" type="body"/>
          </p:nvPr>
        </p:nvSpPr>
        <p:spPr>
          <a:xfrm rot="5400000">
            <a:off x="3035281"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0" name="Google Shape;130;p4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4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4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3" name="Shape 133"/>
        <p:cNvGrpSpPr/>
        <p:nvPr/>
      </p:nvGrpSpPr>
      <p:grpSpPr>
        <a:xfrm>
          <a:off x="0" y="0"/>
          <a:ext cx="0" cy="0"/>
          <a:chOff x="0" y="0"/>
          <a:chExt cx="0" cy="0"/>
        </a:xfrm>
      </p:grpSpPr>
      <p:sp>
        <p:nvSpPr>
          <p:cNvPr id="134" name="Google Shape;134;p47"/>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47"/>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6" name="Google Shape;136;p4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4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4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grpSp>
        <p:nvGrpSpPr>
          <p:cNvPr id="6" name="Google Shape;6;p31"/>
          <p:cNvGrpSpPr/>
          <p:nvPr/>
        </p:nvGrpSpPr>
        <p:grpSpPr>
          <a:xfrm>
            <a:off x="0" y="-8467"/>
            <a:ext cx="12192000" cy="6866467"/>
            <a:chOff x="0" y="-8467"/>
            <a:chExt cx="12192000" cy="6866467"/>
          </a:xfrm>
        </p:grpSpPr>
        <p:cxnSp>
          <p:nvCxnSpPr>
            <p:cNvPr id="7" name="Google Shape;7;p31"/>
            <p:cNvCxnSpPr/>
            <p:nvPr/>
          </p:nvCxnSpPr>
          <p:spPr>
            <a:xfrm>
              <a:off x="9371012"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8" name="Google Shape;8;p31"/>
            <p:cNvCxnSpPr/>
            <p:nvPr/>
          </p:nvCxnSpPr>
          <p:spPr>
            <a:xfrm flipH="1">
              <a:off x="7425267" y="3681413"/>
              <a:ext cx="4763558" cy="3176587"/>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9" name="Google Shape;9;p31"/>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10" name="Google Shape;10;p31"/>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31"/>
            <p:cNvSpPr/>
            <p:nvPr/>
          </p:nvSpPr>
          <p:spPr>
            <a:xfrm>
              <a:off x="8932333" y="3048000"/>
              <a:ext cx="3259667" cy="3810000"/>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31"/>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9803"/>
              </a:srgbClr>
            </a:solidFill>
            <a:ln>
              <a:noFill/>
            </a:ln>
          </p:spPr>
        </p:sp>
        <p:sp>
          <p:nvSpPr>
            <p:cNvPr id="13" name="Google Shape;13;p31"/>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9803"/>
              </a:schemeClr>
            </a:solidFill>
            <a:ln>
              <a:noFill/>
            </a:ln>
          </p:spPr>
        </p:sp>
        <p:sp>
          <p:nvSpPr>
            <p:cNvPr id="14" name="Google Shape;14;p31"/>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15" name="Google Shape;15;p31"/>
            <p:cNvSpPr/>
            <p:nvPr/>
          </p:nvSpPr>
          <p:spPr>
            <a:xfrm>
              <a:off x="10371666" y="3589867"/>
              <a:ext cx="1817159" cy="3268133"/>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1"/>
            <p:cNvSpPr/>
            <p:nvPr/>
          </p:nvSpPr>
          <p:spPr>
            <a:xfrm>
              <a:off x="0" y="4013200"/>
              <a:ext cx="448733" cy="2844800"/>
            </a:xfrm>
            <a:prstGeom prst="triangle">
              <a:avLst>
                <a:gd fmla="val 0" name="adj"/>
              </a:avLst>
            </a:prstGeom>
            <a:solidFill>
              <a:schemeClr val="accent1">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 name="Google Shape;17;p3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8" name="Google Shape;18;p31"/>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19" name="Google Shape;19;p3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0" name="Google Shape;20;p3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1" name="Google Shape;21;p3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
          <p:cNvSpPr txBox="1"/>
          <p:nvPr>
            <p:ph type="ctrTitle"/>
          </p:nvPr>
        </p:nvSpPr>
        <p:spPr>
          <a:xfrm>
            <a:off x="1507066" y="2404534"/>
            <a:ext cx="8157633" cy="1341966"/>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accent1"/>
              </a:buClr>
              <a:buSzPts val="6000"/>
              <a:buFont typeface="Trebuchet MS"/>
              <a:buNone/>
            </a:pPr>
            <a:r>
              <a:rPr b="1" lang="en-US" sz="6000"/>
              <a:t>English Skills</a:t>
            </a:r>
            <a:endParaRPr/>
          </a:p>
        </p:txBody>
      </p:sp>
      <p:sp>
        <p:nvSpPr>
          <p:cNvPr id="144" name="Google Shape;144;p1"/>
          <p:cNvSpPr txBox="1"/>
          <p:nvPr>
            <p:ph idx="1" type="subTitle"/>
          </p:nvPr>
        </p:nvSpPr>
        <p:spPr>
          <a:xfrm>
            <a:off x="1507066" y="3746500"/>
            <a:ext cx="7878233" cy="1950635"/>
          </a:xfrm>
          <a:prstGeom prst="rect">
            <a:avLst/>
          </a:prstGeom>
          <a:noFill/>
          <a:ln>
            <a:noFill/>
          </a:ln>
        </p:spPr>
        <p:txBody>
          <a:bodyPr anchorCtr="0" anchor="t" bIns="45700" lIns="91425" spcFirstLastPara="1" rIns="91425" wrap="square" tIns="45700">
            <a:normAutofit/>
          </a:bodyPr>
          <a:lstStyle/>
          <a:p>
            <a:pPr indent="0" lvl="0" marL="0" rtl="0" algn="r">
              <a:spcBef>
                <a:spcPts val="0"/>
              </a:spcBef>
              <a:spcAft>
                <a:spcPts val="0"/>
              </a:spcAft>
              <a:buSzPts val="2880"/>
              <a:buNone/>
            </a:pPr>
            <a:r>
              <a:rPr b="1" lang="en-US" sz="3600">
                <a:solidFill>
                  <a:schemeClr val="dk1"/>
                </a:solidFill>
              </a:rPr>
              <a:t>WEEK 6 - Phrases</a:t>
            </a:r>
            <a:endParaRPr/>
          </a:p>
          <a:p>
            <a:pPr indent="0" lvl="0" marL="0" rtl="0" algn="r">
              <a:spcBef>
                <a:spcPts val="1000"/>
              </a:spcBef>
              <a:spcAft>
                <a:spcPts val="0"/>
              </a:spcAft>
              <a:buSzPts val="1920"/>
              <a:buNone/>
            </a:pPr>
            <a:r>
              <a:rPr b="1" lang="en-US" sz="2400">
                <a:solidFill>
                  <a:schemeClr val="dk1"/>
                </a:solidFill>
              </a:rPr>
              <a:t>Dr. Susan Mwangi</a:t>
            </a:r>
            <a:endParaRPr/>
          </a:p>
          <a:p>
            <a:pPr indent="0" lvl="0" marL="0" rtl="0" algn="r">
              <a:spcBef>
                <a:spcPts val="1000"/>
              </a:spcBef>
              <a:spcAft>
                <a:spcPts val="0"/>
              </a:spcAft>
              <a:buSzPts val="1920"/>
              <a:buNone/>
            </a:pPr>
            <a:r>
              <a:rPr b="1" lang="en-US" sz="2400">
                <a:solidFill>
                  <a:schemeClr val="dk1"/>
                </a:solidFill>
              </a:rPr>
              <a:t>St. Pal’s University</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
          <p:cNvSpPr txBox="1"/>
          <p:nvPr>
            <p:ph type="title"/>
          </p:nvPr>
        </p:nvSpPr>
        <p:spPr>
          <a:xfrm>
            <a:off x="838200" y="365125"/>
            <a:ext cx="10515600" cy="93027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2400"/>
              <a:buFont typeface="Arial"/>
              <a:buNone/>
            </a:pPr>
            <a:r>
              <a:rPr b="1" lang="en-US" sz="2400">
                <a:solidFill>
                  <a:schemeClr val="dk1"/>
                </a:solidFill>
                <a:latin typeface="Arial"/>
                <a:ea typeface="Arial"/>
                <a:cs typeface="Arial"/>
                <a:sym typeface="Arial"/>
              </a:rPr>
              <a:t>Preview of previous lessons</a:t>
            </a:r>
            <a:endParaRPr sz="2400"/>
          </a:p>
        </p:txBody>
      </p:sp>
      <p:sp>
        <p:nvSpPr>
          <p:cNvPr id="150" name="Google Shape;150;p2"/>
          <p:cNvSpPr txBox="1"/>
          <p:nvPr>
            <p:ph idx="1" type="body"/>
          </p:nvPr>
        </p:nvSpPr>
        <p:spPr>
          <a:xfrm>
            <a:off x="838200" y="1181100"/>
            <a:ext cx="10515600" cy="49958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240"/>
              <a:buChar char="►"/>
            </a:pPr>
            <a:r>
              <a:rPr lang="en-US" sz="2800">
                <a:latin typeface="Times New Roman"/>
                <a:ea typeface="Times New Roman"/>
                <a:cs typeface="Times New Roman"/>
                <a:sym typeface="Times New Roman"/>
              </a:rPr>
              <a:t>In the previous 2 lessons, we have been discussing about </a:t>
            </a:r>
            <a:r>
              <a:rPr b="1" lang="en-US" sz="2800">
                <a:latin typeface="Times New Roman"/>
                <a:ea typeface="Times New Roman"/>
                <a:cs typeface="Times New Roman"/>
                <a:sym typeface="Times New Roman"/>
              </a:rPr>
              <a:t>tenses</a:t>
            </a:r>
            <a:r>
              <a:rPr lang="en-US" sz="2800">
                <a:latin typeface="Times New Roman"/>
                <a:ea typeface="Times New Roman"/>
                <a:cs typeface="Times New Roman"/>
                <a:sym typeface="Times New Roman"/>
              </a:rPr>
              <a:t>.</a:t>
            </a:r>
            <a:endParaRPr/>
          </a:p>
          <a:p>
            <a:pPr indent="0" lvl="0" marL="0" rtl="0" algn="l">
              <a:spcBef>
                <a:spcPts val="1000"/>
              </a:spcBef>
              <a:spcAft>
                <a:spcPts val="0"/>
              </a:spcAft>
              <a:buSzPts val="2240"/>
              <a:buNone/>
            </a:pPr>
            <a:r>
              <a:t/>
            </a:r>
            <a:endParaRPr sz="2800">
              <a:latin typeface="Times New Roman"/>
              <a:ea typeface="Times New Roman"/>
              <a:cs typeface="Times New Roman"/>
              <a:sym typeface="Times New Roman"/>
            </a:endParaRPr>
          </a:p>
          <a:p>
            <a:pPr indent="-342900" lvl="0" marL="342900" rtl="0" algn="l">
              <a:spcBef>
                <a:spcPts val="1000"/>
              </a:spcBef>
              <a:spcAft>
                <a:spcPts val="0"/>
              </a:spcAft>
              <a:buSzPts val="1440"/>
              <a:buChar char="►"/>
            </a:pPr>
            <a:r>
              <a:rPr lang="en-US">
                <a:latin typeface="Times New Roman"/>
                <a:ea typeface="Times New Roman"/>
                <a:cs typeface="Times New Roman"/>
                <a:sym typeface="Times New Roman"/>
              </a:rPr>
              <a:t>We have seen that </a:t>
            </a:r>
            <a:r>
              <a:rPr lang="en-US">
                <a:solidFill>
                  <a:srgbClr val="000000"/>
                </a:solidFill>
                <a:latin typeface="Times New Roman"/>
                <a:ea typeface="Times New Roman"/>
                <a:cs typeface="Times New Roman"/>
                <a:sym typeface="Times New Roman"/>
              </a:rPr>
              <a:t>t</a:t>
            </a:r>
            <a:r>
              <a:rPr lang="en-US" sz="2800">
                <a:solidFill>
                  <a:srgbClr val="000000"/>
                </a:solidFill>
                <a:latin typeface="Times New Roman"/>
                <a:ea typeface="Times New Roman"/>
                <a:cs typeface="Times New Roman"/>
                <a:sym typeface="Times New Roman"/>
              </a:rPr>
              <a:t>ense relates to the action or state of the verb to time.</a:t>
            </a:r>
            <a:r>
              <a:rPr lang="en-US" sz="2800">
                <a:latin typeface="Times New Roman"/>
                <a:ea typeface="Times New Roman"/>
                <a:cs typeface="Times New Roman"/>
                <a:sym typeface="Times New Roman"/>
              </a:rPr>
              <a:t> </a:t>
            </a:r>
            <a:endParaRPr/>
          </a:p>
          <a:p>
            <a:pPr indent="-251459" lvl="0" marL="342900" rtl="0" algn="l">
              <a:spcBef>
                <a:spcPts val="1000"/>
              </a:spcBef>
              <a:spcAft>
                <a:spcPts val="0"/>
              </a:spcAft>
              <a:buSzPts val="1440"/>
              <a:buNone/>
            </a:pPr>
            <a:r>
              <a:t/>
            </a:r>
            <a:endParaRPr>
              <a:latin typeface="Times New Roman"/>
              <a:ea typeface="Times New Roman"/>
              <a:cs typeface="Times New Roman"/>
              <a:sym typeface="Times New Roman"/>
            </a:endParaRPr>
          </a:p>
          <a:p>
            <a:pPr indent="-342900" lvl="0" marL="342900" rtl="0" algn="l">
              <a:spcBef>
                <a:spcPts val="400"/>
              </a:spcBef>
              <a:spcAft>
                <a:spcPts val="0"/>
              </a:spcAft>
              <a:buSzPts val="1440"/>
              <a:buChar char="►"/>
            </a:pPr>
            <a:r>
              <a:rPr lang="en-US">
                <a:latin typeface="Times New Roman"/>
                <a:ea typeface="Times New Roman"/>
                <a:cs typeface="Times New Roman"/>
                <a:sym typeface="Times New Roman"/>
              </a:rPr>
              <a:t>We also discussed</a:t>
            </a:r>
            <a:r>
              <a:rPr lang="en-US">
                <a:solidFill>
                  <a:srgbClr val="000000"/>
                </a:solidFill>
                <a:latin typeface="Times New Roman"/>
                <a:ea typeface="Times New Roman"/>
                <a:cs typeface="Times New Roman"/>
                <a:sym typeface="Times New Roman"/>
              </a:rPr>
              <a:t> that t</a:t>
            </a:r>
            <a:r>
              <a:rPr lang="en-US" sz="2800">
                <a:solidFill>
                  <a:srgbClr val="000000"/>
                </a:solidFill>
                <a:latin typeface="Times New Roman"/>
                <a:ea typeface="Times New Roman"/>
                <a:cs typeface="Times New Roman"/>
                <a:sym typeface="Times New Roman"/>
              </a:rPr>
              <a:t>here are mainly three kinds of tenses.</a:t>
            </a:r>
            <a:endParaRPr sz="2800">
              <a:latin typeface="Calibri"/>
              <a:ea typeface="Calibri"/>
              <a:cs typeface="Calibri"/>
              <a:sym typeface="Calibri"/>
            </a:endParaRPr>
          </a:p>
          <a:p>
            <a:pPr indent="-342900" lvl="0" marL="342900" rtl="0" algn="l">
              <a:spcBef>
                <a:spcPts val="600"/>
              </a:spcBef>
              <a:spcAft>
                <a:spcPts val="0"/>
              </a:spcAft>
              <a:buSzPts val="2240"/>
              <a:buFont typeface="Trebuchet MS"/>
              <a:buAutoNum type="arabicPeriod"/>
            </a:pPr>
            <a:r>
              <a:rPr lang="en-US" sz="2800">
                <a:solidFill>
                  <a:srgbClr val="000000"/>
                </a:solidFill>
                <a:latin typeface="Times New Roman"/>
                <a:ea typeface="Times New Roman"/>
                <a:cs typeface="Times New Roman"/>
                <a:sym typeface="Times New Roman"/>
              </a:rPr>
              <a:t>Present tense</a:t>
            </a:r>
            <a:endParaRPr sz="2800">
              <a:latin typeface="Calibri"/>
              <a:ea typeface="Calibri"/>
              <a:cs typeface="Calibri"/>
              <a:sym typeface="Calibri"/>
            </a:endParaRPr>
          </a:p>
          <a:p>
            <a:pPr indent="-342900" lvl="0" marL="342900" rtl="0" algn="l">
              <a:spcBef>
                <a:spcPts val="600"/>
              </a:spcBef>
              <a:spcAft>
                <a:spcPts val="0"/>
              </a:spcAft>
              <a:buSzPts val="2240"/>
              <a:buFont typeface="Trebuchet MS"/>
              <a:buAutoNum type="arabicPeriod"/>
            </a:pPr>
            <a:r>
              <a:rPr lang="en-US" sz="2800">
                <a:solidFill>
                  <a:srgbClr val="000000"/>
                </a:solidFill>
                <a:latin typeface="Times New Roman"/>
                <a:ea typeface="Times New Roman"/>
                <a:cs typeface="Times New Roman"/>
                <a:sym typeface="Times New Roman"/>
              </a:rPr>
              <a:t>Past tense</a:t>
            </a:r>
            <a:endParaRPr sz="2800">
              <a:latin typeface="Calibri"/>
              <a:ea typeface="Calibri"/>
              <a:cs typeface="Calibri"/>
              <a:sym typeface="Calibri"/>
            </a:endParaRPr>
          </a:p>
          <a:p>
            <a:pPr indent="-342900" lvl="0" marL="342900" rtl="0" algn="l">
              <a:spcBef>
                <a:spcPts val="600"/>
              </a:spcBef>
              <a:spcAft>
                <a:spcPts val="0"/>
              </a:spcAft>
              <a:buSzPts val="2240"/>
              <a:buFont typeface="Trebuchet MS"/>
              <a:buAutoNum type="arabicPeriod"/>
            </a:pPr>
            <a:r>
              <a:rPr lang="en-US" sz="2800">
                <a:solidFill>
                  <a:srgbClr val="000000"/>
                </a:solidFill>
                <a:latin typeface="Times New Roman"/>
                <a:ea typeface="Times New Roman"/>
                <a:cs typeface="Times New Roman"/>
                <a:sym typeface="Times New Roman"/>
              </a:rPr>
              <a:t>Future tense</a:t>
            </a:r>
            <a:endParaRPr/>
          </a:p>
          <a:p>
            <a:pPr indent="0" lvl="0" marL="0" rtl="0" algn="l">
              <a:spcBef>
                <a:spcPts val="600"/>
              </a:spcBef>
              <a:spcAft>
                <a:spcPts val="0"/>
              </a:spcAft>
              <a:buSzPts val="2240"/>
              <a:buNone/>
            </a:pPr>
            <a:r>
              <a:t/>
            </a:r>
            <a:endParaRPr sz="2800">
              <a:latin typeface="Calibri"/>
              <a:ea typeface="Calibri"/>
              <a:cs typeface="Calibri"/>
              <a:sym typeface="Calibri"/>
            </a:endParaRPr>
          </a:p>
          <a:p>
            <a:pPr indent="-251459" lvl="0" marL="342900" rtl="0" algn="l">
              <a:spcBef>
                <a:spcPts val="1200"/>
              </a:spcBef>
              <a:spcAft>
                <a:spcPts val="0"/>
              </a:spcAft>
              <a:buSzPts val="144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2800"/>
              <a:buFont typeface="Arial"/>
              <a:buNone/>
            </a:pPr>
            <a:r>
              <a:rPr b="1" lang="en-US" sz="2800">
                <a:solidFill>
                  <a:schemeClr val="dk1"/>
                </a:solidFill>
                <a:latin typeface="Arial"/>
                <a:ea typeface="Arial"/>
                <a:cs typeface="Arial"/>
                <a:sym typeface="Arial"/>
              </a:rPr>
              <a:t>Preview of previous lessons …cont.</a:t>
            </a:r>
            <a:endParaRPr sz="2800"/>
          </a:p>
        </p:txBody>
      </p:sp>
      <p:sp>
        <p:nvSpPr>
          <p:cNvPr id="156" name="Google Shape;156;p3"/>
          <p:cNvSpPr txBox="1"/>
          <p:nvPr>
            <p:ph idx="1" type="body"/>
          </p:nvPr>
        </p:nvSpPr>
        <p:spPr>
          <a:xfrm>
            <a:off x="838200" y="1574800"/>
            <a:ext cx="10515600" cy="46021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240"/>
              <a:buChar char="►"/>
            </a:pPr>
            <a:r>
              <a:rPr lang="en-US" sz="2800">
                <a:solidFill>
                  <a:srgbClr val="000000"/>
                </a:solidFill>
                <a:latin typeface="Times New Roman"/>
                <a:ea typeface="Times New Roman"/>
                <a:cs typeface="Times New Roman"/>
                <a:sym typeface="Times New Roman"/>
              </a:rPr>
              <a:t>We have also discussed that each of these tenses is further divided into four:</a:t>
            </a:r>
            <a:endParaRPr sz="2800">
              <a:latin typeface="Calibri"/>
              <a:ea typeface="Calibri"/>
              <a:cs typeface="Calibri"/>
              <a:sym typeface="Calibri"/>
            </a:endParaRPr>
          </a:p>
          <a:p>
            <a:pPr indent="-342900" lvl="0" marL="342900" rtl="0" algn="l">
              <a:spcBef>
                <a:spcPts val="600"/>
              </a:spcBef>
              <a:spcAft>
                <a:spcPts val="0"/>
              </a:spcAft>
              <a:buSzPts val="2240"/>
              <a:buFont typeface="Trebuchet MS"/>
              <a:buAutoNum type="arabicPeriod"/>
            </a:pPr>
            <a:r>
              <a:rPr lang="en-US" sz="2800">
                <a:solidFill>
                  <a:srgbClr val="000000"/>
                </a:solidFill>
                <a:latin typeface="Times New Roman"/>
                <a:ea typeface="Times New Roman"/>
                <a:cs typeface="Times New Roman"/>
                <a:sym typeface="Times New Roman"/>
              </a:rPr>
              <a:t>Simple (Indefinite) tense</a:t>
            </a:r>
            <a:endParaRPr sz="2800">
              <a:latin typeface="Calibri"/>
              <a:ea typeface="Calibri"/>
              <a:cs typeface="Calibri"/>
              <a:sym typeface="Calibri"/>
            </a:endParaRPr>
          </a:p>
          <a:p>
            <a:pPr indent="-342900" lvl="0" marL="342900" rtl="0" algn="l">
              <a:spcBef>
                <a:spcPts val="600"/>
              </a:spcBef>
              <a:spcAft>
                <a:spcPts val="0"/>
              </a:spcAft>
              <a:buSzPts val="2240"/>
              <a:buFont typeface="Trebuchet MS"/>
              <a:buAutoNum type="arabicPeriod"/>
            </a:pPr>
            <a:r>
              <a:rPr lang="en-US" sz="2800">
                <a:solidFill>
                  <a:srgbClr val="000000"/>
                </a:solidFill>
                <a:latin typeface="Times New Roman"/>
                <a:ea typeface="Times New Roman"/>
                <a:cs typeface="Times New Roman"/>
                <a:sym typeface="Times New Roman"/>
              </a:rPr>
              <a:t>Continuous (progressive) tense</a:t>
            </a:r>
            <a:endParaRPr sz="2800">
              <a:latin typeface="Calibri"/>
              <a:ea typeface="Calibri"/>
              <a:cs typeface="Calibri"/>
              <a:sym typeface="Calibri"/>
            </a:endParaRPr>
          </a:p>
          <a:p>
            <a:pPr indent="-342900" lvl="0" marL="342900" rtl="0" algn="l">
              <a:spcBef>
                <a:spcPts val="600"/>
              </a:spcBef>
              <a:spcAft>
                <a:spcPts val="0"/>
              </a:spcAft>
              <a:buSzPts val="2240"/>
              <a:buFont typeface="Trebuchet MS"/>
              <a:buAutoNum type="arabicPeriod"/>
            </a:pPr>
            <a:r>
              <a:rPr lang="en-US" sz="2800">
                <a:solidFill>
                  <a:srgbClr val="000000"/>
                </a:solidFill>
                <a:latin typeface="Times New Roman"/>
                <a:ea typeface="Times New Roman"/>
                <a:cs typeface="Times New Roman"/>
                <a:sym typeface="Times New Roman"/>
              </a:rPr>
              <a:t>Perfect tense</a:t>
            </a:r>
            <a:endParaRPr sz="2800">
              <a:latin typeface="Calibri"/>
              <a:ea typeface="Calibri"/>
              <a:cs typeface="Calibri"/>
              <a:sym typeface="Calibri"/>
            </a:endParaRPr>
          </a:p>
          <a:p>
            <a:pPr indent="-342900" lvl="0" marL="342900" rtl="0" algn="l">
              <a:spcBef>
                <a:spcPts val="600"/>
              </a:spcBef>
              <a:spcAft>
                <a:spcPts val="0"/>
              </a:spcAft>
              <a:buSzPts val="2240"/>
              <a:buFont typeface="Trebuchet MS"/>
              <a:buAutoNum type="arabicPeriod"/>
            </a:pPr>
            <a:r>
              <a:rPr lang="en-US" sz="2800">
                <a:solidFill>
                  <a:srgbClr val="000000"/>
                </a:solidFill>
                <a:latin typeface="Times New Roman"/>
                <a:ea typeface="Times New Roman"/>
                <a:cs typeface="Times New Roman"/>
                <a:sym typeface="Times New Roman"/>
              </a:rPr>
              <a:t>Perfect continuous (perfect progressive) tense</a:t>
            </a:r>
            <a:endParaRPr sz="2800">
              <a:latin typeface="Calibri"/>
              <a:ea typeface="Calibri"/>
              <a:cs typeface="Calibri"/>
              <a:sym typeface="Calibri"/>
            </a:endParaRPr>
          </a:p>
          <a:p>
            <a:pPr indent="0" lvl="0" marL="0" rtl="0" algn="l">
              <a:spcBef>
                <a:spcPts val="600"/>
              </a:spcBef>
              <a:spcAft>
                <a:spcPts val="0"/>
              </a:spcAft>
              <a:buSzPts val="2240"/>
              <a:buNone/>
            </a:pPr>
            <a:r>
              <a:t/>
            </a:r>
            <a:endParaRPr sz="2800">
              <a:solidFill>
                <a:srgbClr val="000000"/>
              </a:solidFill>
              <a:latin typeface="Times New Roman"/>
              <a:ea typeface="Times New Roman"/>
              <a:cs typeface="Times New Roman"/>
              <a:sym typeface="Times New Roman"/>
            </a:endParaRPr>
          </a:p>
          <a:p>
            <a:pPr indent="-342900" lvl="0" marL="342900" rtl="0" algn="l">
              <a:spcBef>
                <a:spcPts val="600"/>
              </a:spcBef>
              <a:spcAft>
                <a:spcPts val="0"/>
              </a:spcAft>
              <a:buSzPts val="2240"/>
              <a:buChar char="►"/>
            </a:pPr>
            <a:r>
              <a:rPr lang="en-US" sz="2800">
                <a:solidFill>
                  <a:srgbClr val="000000"/>
                </a:solidFill>
                <a:latin typeface="Times New Roman"/>
                <a:ea typeface="Times New Roman"/>
                <a:cs typeface="Times New Roman"/>
                <a:sym typeface="Times New Roman"/>
              </a:rPr>
              <a:t>In this way, there are 12 kinds of tenses in English grammar.</a:t>
            </a:r>
            <a:endParaRPr sz="2800">
              <a:latin typeface="Calibri"/>
              <a:ea typeface="Calibri"/>
              <a:cs typeface="Calibri"/>
              <a:sym typeface="Calibri"/>
            </a:endParaRPr>
          </a:p>
          <a:p>
            <a:pPr indent="-251459" lvl="0" marL="342900" rtl="0" algn="l">
              <a:spcBef>
                <a:spcPts val="1200"/>
              </a:spcBef>
              <a:spcAft>
                <a:spcPts val="0"/>
              </a:spcAft>
              <a:buSzPts val="144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000000"/>
              </a:buClr>
              <a:buSzPts val="2400"/>
              <a:buFont typeface="Arial"/>
              <a:buNone/>
            </a:pPr>
            <a:r>
              <a:rPr b="1" lang="en-US" sz="2400">
                <a:solidFill>
                  <a:srgbClr val="000000"/>
                </a:solidFill>
                <a:latin typeface="Arial"/>
                <a:ea typeface="Arial"/>
                <a:cs typeface="Arial"/>
                <a:sym typeface="Arial"/>
              </a:rPr>
              <a:t>Introduction &amp; Overview</a:t>
            </a:r>
            <a:br>
              <a:rPr lang="en-US" sz="4400">
                <a:latin typeface="Calibri"/>
                <a:ea typeface="Calibri"/>
                <a:cs typeface="Calibri"/>
                <a:sym typeface="Calibri"/>
              </a:rPr>
            </a:br>
            <a:endParaRPr/>
          </a:p>
        </p:txBody>
      </p:sp>
      <p:sp>
        <p:nvSpPr>
          <p:cNvPr id="162" name="Google Shape;162;p4"/>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920"/>
              <a:buChar char="►"/>
            </a:pPr>
            <a:r>
              <a:rPr lang="en-US" sz="2400">
                <a:solidFill>
                  <a:srgbClr val="000000"/>
                </a:solidFill>
                <a:latin typeface="Times New Roman"/>
                <a:ea typeface="Times New Roman"/>
                <a:cs typeface="Times New Roman"/>
                <a:sym typeface="Times New Roman"/>
              </a:rPr>
              <a:t>While previous units have discussed parts of speech in isolation, this unit focuses on groups of words that are known as phrases. </a:t>
            </a:r>
            <a:endParaRPr/>
          </a:p>
          <a:p>
            <a:pPr indent="-342900" lvl="0" marL="342900" rtl="0" algn="l">
              <a:lnSpc>
                <a:spcPct val="150000"/>
              </a:lnSpc>
              <a:spcBef>
                <a:spcPts val="1800"/>
              </a:spcBef>
              <a:spcAft>
                <a:spcPts val="0"/>
              </a:spcAft>
              <a:buSzPts val="1920"/>
              <a:buChar char="►"/>
            </a:pPr>
            <a:r>
              <a:rPr lang="en-US" sz="2400">
                <a:solidFill>
                  <a:srgbClr val="000000"/>
                </a:solidFill>
                <a:latin typeface="Times New Roman"/>
                <a:ea typeface="Times New Roman"/>
                <a:cs typeface="Times New Roman"/>
                <a:sym typeface="Times New Roman"/>
              </a:rPr>
              <a:t>The definition of what a phrase is as well as the types of phrases will be discussed here.</a:t>
            </a:r>
            <a:endParaRPr sz="2400">
              <a:latin typeface="Calibri"/>
              <a:ea typeface="Calibri"/>
              <a:cs typeface="Calibri"/>
              <a:sym typeface="Calibri"/>
            </a:endParaRPr>
          </a:p>
          <a:p>
            <a:pPr indent="-251459" lvl="0" marL="342900" rtl="0" algn="l">
              <a:spcBef>
                <a:spcPts val="1800"/>
              </a:spcBef>
              <a:spcAft>
                <a:spcPts val="0"/>
              </a:spcAft>
              <a:buSzPts val="144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5"/>
          <p:cNvSpPr txBox="1"/>
          <p:nvPr>
            <p:ph type="title"/>
          </p:nvPr>
        </p:nvSpPr>
        <p:spPr>
          <a:xfrm>
            <a:off x="838200" y="365125"/>
            <a:ext cx="10515600" cy="105727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000000"/>
              </a:buClr>
              <a:buSzPts val="2400"/>
              <a:buFont typeface="Arial"/>
              <a:buNone/>
            </a:pPr>
            <a:r>
              <a:rPr b="1" lang="en-US" sz="2400">
                <a:solidFill>
                  <a:srgbClr val="000000"/>
                </a:solidFill>
                <a:latin typeface="Arial"/>
                <a:ea typeface="Arial"/>
                <a:cs typeface="Arial"/>
                <a:sym typeface="Arial"/>
              </a:rPr>
              <a:t>Learning Outcomes</a:t>
            </a:r>
            <a:br>
              <a:rPr lang="en-US" sz="4400">
                <a:latin typeface="Calibri"/>
                <a:ea typeface="Calibri"/>
                <a:cs typeface="Calibri"/>
                <a:sym typeface="Calibri"/>
              </a:rPr>
            </a:br>
            <a:endParaRPr/>
          </a:p>
        </p:txBody>
      </p:sp>
      <p:sp>
        <p:nvSpPr>
          <p:cNvPr id="168" name="Google Shape;168;p5"/>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SzPts val="1600"/>
              <a:buNone/>
            </a:pPr>
            <a:r>
              <a:rPr lang="en-US" sz="2000">
                <a:latin typeface="Times New Roman"/>
                <a:ea typeface="Times New Roman"/>
                <a:cs typeface="Times New Roman"/>
                <a:sym typeface="Times New Roman"/>
              </a:rPr>
              <a:t>By the end of the lesson, the learner should be able to:</a:t>
            </a:r>
            <a:endParaRPr sz="2000">
              <a:latin typeface="Calibri"/>
              <a:ea typeface="Calibri"/>
              <a:cs typeface="Calibri"/>
              <a:sym typeface="Calibri"/>
            </a:endParaRPr>
          </a:p>
          <a:p>
            <a:pPr indent="-342900" lvl="0" marL="342900" rtl="0" algn="l">
              <a:lnSpc>
                <a:spcPct val="150000"/>
              </a:lnSpc>
              <a:spcBef>
                <a:spcPts val="1800"/>
              </a:spcBef>
              <a:spcAft>
                <a:spcPts val="0"/>
              </a:spcAft>
              <a:buSzPts val="1600"/>
              <a:buFont typeface="Noto Sans Symbols"/>
              <a:buChar char="✔"/>
            </a:pPr>
            <a:r>
              <a:rPr lang="en-US" sz="2000">
                <a:latin typeface="Times New Roman"/>
                <a:ea typeface="Times New Roman"/>
                <a:cs typeface="Times New Roman"/>
                <a:sym typeface="Times New Roman"/>
              </a:rPr>
              <a:t>Identify a phrase within a sentence.</a:t>
            </a:r>
            <a:endParaRPr sz="2000">
              <a:latin typeface="Calibri"/>
              <a:ea typeface="Calibri"/>
              <a:cs typeface="Calibri"/>
              <a:sym typeface="Calibri"/>
            </a:endParaRPr>
          </a:p>
          <a:p>
            <a:pPr indent="-342900" lvl="0" marL="342900" rtl="0" algn="l">
              <a:lnSpc>
                <a:spcPct val="150000"/>
              </a:lnSpc>
              <a:spcBef>
                <a:spcPts val="1800"/>
              </a:spcBef>
              <a:spcAft>
                <a:spcPts val="0"/>
              </a:spcAft>
              <a:buSzPts val="1600"/>
              <a:buFont typeface="Noto Sans Symbols"/>
              <a:buChar char="✔"/>
            </a:pPr>
            <a:r>
              <a:rPr lang="en-US" sz="2000">
                <a:latin typeface="Times New Roman"/>
                <a:ea typeface="Times New Roman"/>
                <a:cs typeface="Times New Roman"/>
                <a:sym typeface="Times New Roman"/>
              </a:rPr>
              <a:t>Demonstrate knowledge of various types of phrases.</a:t>
            </a:r>
            <a:endParaRPr sz="2000">
              <a:latin typeface="Calibri"/>
              <a:ea typeface="Calibri"/>
              <a:cs typeface="Calibri"/>
              <a:sym typeface="Calibri"/>
            </a:endParaRPr>
          </a:p>
          <a:p>
            <a:pPr indent="-342900" lvl="0" marL="342900" rtl="0" algn="l">
              <a:lnSpc>
                <a:spcPct val="150000"/>
              </a:lnSpc>
              <a:spcBef>
                <a:spcPts val="1800"/>
              </a:spcBef>
              <a:spcAft>
                <a:spcPts val="0"/>
              </a:spcAft>
              <a:buSzPts val="1600"/>
              <a:buFont typeface="Noto Sans Symbols"/>
              <a:buChar char="✔"/>
            </a:pPr>
            <a:r>
              <a:rPr lang="en-US" sz="2000">
                <a:latin typeface="Times New Roman"/>
                <a:ea typeface="Times New Roman"/>
                <a:cs typeface="Times New Roman"/>
                <a:sym typeface="Times New Roman"/>
              </a:rPr>
              <a:t>Illustrate the use of phrases in the construction of sentences.</a:t>
            </a:r>
            <a:endParaRPr sz="2000">
              <a:latin typeface="Calibri"/>
              <a:ea typeface="Calibri"/>
              <a:cs typeface="Calibri"/>
              <a:sym typeface="Calibri"/>
            </a:endParaRPr>
          </a:p>
          <a:p>
            <a:pPr indent="-251459" lvl="0" marL="342900" rtl="0" algn="l">
              <a:spcBef>
                <a:spcPts val="1800"/>
              </a:spcBef>
              <a:spcAft>
                <a:spcPts val="0"/>
              </a:spcAft>
              <a:buSzPts val="144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400"/>
              <a:buFont typeface="Trebuchet MS"/>
              <a:buNone/>
            </a:pPr>
            <a:r>
              <a:rPr lang="en-US" sz="2400">
                <a:latin typeface="Trebuchet MS"/>
                <a:ea typeface="Trebuchet MS"/>
                <a:cs typeface="Trebuchet MS"/>
                <a:sym typeface="Trebuchet MS"/>
              </a:rPr>
              <a:t>Phrases</a:t>
            </a:r>
            <a:endParaRPr/>
          </a:p>
        </p:txBody>
      </p:sp>
      <p:sp>
        <p:nvSpPr>
          <p:cNvPr id="174" name="Google Shape;174;p6"/>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fontScale="92500"/>
          </a:bodyPr>
          <a:lstStyle/>
          <a:p>
            <a:pPr indent="-342900" lvl="0" marL="342900" rtl="0" algn="l">
              <a:lnSpc>
                <a:spcPct val="150000"/>
              </a:lnSpc>
              <a:spcBef>
                <a:spcPts val="0"/>
              </a:spcBef>
              <a:spcAft>
                <a:spcPts val="0"/>
              </a:spcAft>
              <a:buSzPct val="80000"/>
              <a:buChar char="►"/>
            </a:pPr>
            <a:r>
              <a:rPr b="1" lang="en-US" sz="2000">
                <a:solidFill>
                  <a:srgbClr val="000000"/>
                </a:solidFill>
                <a:latin typeface="Arial"/>
                <a:ea typeface="Arial"/>
                <a:cs typeface="Arial"/>
                <a:sym typeface="Arial"/>
              </a:rPr>
              <a:t>What is a Phrase?</a:t>
            </a:r>
            <a:endParaRPr sz="2000">
              <a:latin typeface="Calibri"/>
              <a:ea typeface="Calibri"/>
              <a:cs typeface="Calibri"/>
              <a:sym typeface="Calibri"/>
            </a:endParaRPr>
          </a:p>
          <a:p>
            <a:pPr indent="-342900" lvl="0" marL="342900" rtl="0" algn="l">
              <a:lnSpc>
                <a:spcPct val="150000"/>
              </a:lnSpc>
              <a:spcBef>
                <a:spcPts val="1800"/>
              </a:spcBef>
              <a:spcAft>
                <a:spcPts val="0"/>
              </a:spcAft>
              <a:buSzPct val="80000"/>
              <a:buChar char="►"/>
            </a:pPr>
            <a:r>
              <a:rPr lang="en-US" sz="2000">
                <a:solidFill>
                  <a:srgbClr val="000000"/>
                </a:solidFill>
                <a:latin typeface="Times New Roman"/>
                <a:ea typeface="Times New Roman"/>
                <a:cs typeface="Times New Roman"/>
                <a:sym typeface="Times New Roman"/>
              </a:rPr>
              <a:t>A phrase is defined as a group of related words that lacks both a subject and a verb.</a:t>
            </a:r>
            <a:endParaRPr sz="2000">
              <a:latin typeface="Calibri"/>
              <a:ea typeface="Calibri"/>
              <a:cs typeface="Calibri"/>
              <a:sym typeface="Calibri"/>
            </a:endParaRPr>
          </a:p>
          <a:p>
            <a:pPr indent="-342900" lvl="0" marL="342900" rtl="0" algn="l">
              <a:lnSpc>
                <a:spcPct val="150000"/>
              </a:lnSpc>
              <a:spcBef>
                <a:spcPts val="1800"/>
              </a:spcBef>
              <a:spcAft>
                <a:spcPts val="0"/>
              </a:spcAft>
              <a:buSzPct val="80000"/>
              <a:buChar char="►"/>
            </a:pPr>
            <a:r>
              <a:rPr lang="en-US" sz="2000">
                <a:solidFill>
                  <a:srgbClr val="000000"/>
                </a:solidFill>
                <a:latin typeface="Times New Roman"/>
                <a:ea typeface="Times New Roman"/>
                <a:cs typeface="Times New Roman"/>
                <a:sym typeface="Times New Roman"/>
              </a:rPr>
              <a:t>A phrase is a part of a sentence. It is a group of words (within a sentence) that does not contain both a subject and a verb, and does not express a complete idea.</a:t>
            </a:r>
            <a:endParaRPr sz="2000">
              <a:latin typeface="Calibri"/>
              <a:ea typeface="Calibri"/>
              <a:cs typeface="Calibri"/>
              <a:sym typeface="Calibri"/>
            </a:endParaRPr>
          </a:p>
          <a:p>
            <a:pPr indent="-342900" lvl="0" marL="342900" rtl="0" algn="l">
              <a:spcBef>
                <a:spcPts val="1800"/>
              </a:spcBef>
              <a:spcAft>
                <a:spcPts val="0"/>
              </a:spcAft>
              <a:buSzPct val="80000"/>
              <a:buChar char="►"/>
            </a:pPr>
            <a:r>
              <a:rPr b="1" lang="en-US" sz="2000">
                <a:latin typeface="Times New Roman"/>
                <a:ea typeface="Times New Roman"/>
                <a:cs typeface="Times New Roman"/>
                <a:sym typeface="Times New Roman"/>
              </a:rPr>
              <a:t>Example	</a:t>
            </a:r>
            <a:br>
              <a:rPr lang="en-US" sz="2000">
                <a:latin typeface="Times New Roman"/>
                <a:ea typeface="Times New Roman"/>
                <a:cs typeface="Times New Roman"/>
                <a:sym typeface="Times New Roman"/>
              </a:rPr>
            </a:br>
            <a:r>
              <a:rPr lang="en-US" sz="2000">
                <a:latin typeface="Times New Roman"/>
                <a:ea typeface="Times New Roman"/>
                <a:cs typeface="Times New Roman"/>
                <a:sym typeface="Times New Roman"/>
              </a:rPr>
              <a:t>        He is standing </a:t>
            </a:r>
            <a:r>
              <a:rPr i="1" lang="en-US" sz="2000">
                <a:latin typeface="Times New Roman"/>
                <a:ea typeface="Times New Roman"/>
                <a:cs typeface="Times New Roman"/>
                <a:sym typeface="Times New Roman"/>
              </a:rPr>
              <a:t>near a wall.</a:t>
            </a:r>
            <a:br>
              <a:rPr lang="en-US" sz="2000">
                <a:latin typeface="Times New Roman"/>
                <a:ea typeface="Times New Roman"/>
                <a:cs typeface="Times New Roman"/>
                <a:sym typeface="Times New Roman"/>
              </a:rPr>
            </a:br>
            <a:endParaRPr sz="20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400"/>
              <a:buFont typeface="Trebuchet MS"/>
              <a:buNone/>
            </a:pPr>
            <a:r>
              <a:rPr lang="en-US" sz="2400">
                <a:latin typeface="Trebuchet MS"/>
                <a:ea typeface="Trebuchet MS"/>
                <a:cs typeface="Trebuchet MS"/>
                <a:sym typeface="Trebuchet MS"/>
              </a:rPr>
              <a:t>Phrases … cont.</a:t>
            </a:r>
            <a:endParaRPr sz="2400"/>
          </a:p>
        </p:txBody>
      </p:sp>
      <p:sp>
        <p:nvSpPr>
          <p:cNvPr id="180" name="Google Shape;180;p7"/>
          <p:cNvSpPr txBox="1"/>
          <p:nvPr>
            <p:ph idx="1" type="body"/>
          </p:nvPr>
        </p:nvSpPr>
        <p:spPr>
          <a:xfrm>
            <a:off x="838200" y="1206500"/>
            <a:ext cx="10515600" cy="4970463"/>
          </a:xfrm>
          <a:prstGeom prst="rect">
            <a:avLst/>
          </a:prstGeom>
          <a:noFill/>
          <a:ln>
            <a:noFill/>
          </a:ln>
        </p:spPr>
        <p:txBody>
          <a:bodyPr anchorCtr="0" anchor="t" bIns="45700" lIns="91425" spcFirstLastPara="1" rIns="91425" wrap="square" tIns="45700">
            <a:noAutofit/>
          </a:bodyPr>
          <a:lstStyle/>
          <a:p>
            <a:pPr indent="-342900" lvl="0" marL="342900" rtl="0" algn="l">
              <a:lnSpc>
                <a:spcPct val="150000"/>
              </a:lnSpc>
              <a:spcBef>
                <a:spcPts val="0"/>
              </a:spcBef>
              <a:spcAft>
                <a:spcPts val="0"/>
              </a:spcAft>
              <a:buSzPts val="1600"/>
              <a:buChar char="►"/>
            </a:pPr>
            <a:r>
              <a:rPr lang="en-US" sz="2000">
                <a:latin typeface="Times New Roman"/>
                <a:ea typeface="Times New Roman"/>
                <a:cs typeface="Times New Roman"/>
                <a:sym typeface="Times New Roman"/>
              </a:rPr>
              <a:t>The part of above sentence “near a wall” is a phrase because it does not contain a subject and a verb, and does not express a complete idea. </a:t>
            </a:r>
            <a:endParaRPr/>
          </a:p>
          <a:p>
            <a:pPr indent="-342900" lvl="0" marL="342900" rtl="0" algn="l">
              <a:lnSpc>
                <a:spcPct val="150000"/>
              </a:lnSpc>
              <a:spcBef>
                <a:spcPts val="800"/>
              </a:spcBef>
              <a:spcAft>
                <a:spcPts val="0"/>
              </a:spcAft>
              <a:buSzPts val="1600"/>
              <a:buChar char="►"/>
            </a:pPr>
            <a:r>
              <a:rPr lang="en-US" sz="2000">
                <a:latin typeface="Times New Roman"/>
                <a:ea typeface="Times New Roman"/>
                <a:cs typeface="Times New Roman"/>
                <a:sym typeface="Times New Roman"/>
              </a:rPr>
              <a:t>A phrase does not include both a subject and a verb at a same time and does not make complete sense, hence a phrase cannot stand on its own as a sentence. </a:t>
            </a:r>
            <a:endParaRPr/>
          </a:p>
          <a:p>
            <a:pPr indent="-342900" lvl="0" marL="342900" rtl="0" algn="l">
              <a:lnSpc>
                <a:spcPct val="150000"/>
              </a:lnSpc>
              <a:spcBef>
                <a:spcPts val="800"/>
              </a:spcBef>
              <a:spcAft>
                <a:spcPts val="0"/>
              </a:spcAft>
              <a:buSzPts val="1600"/>
              <a:buChar char="►"/>
            </a:pPr>
            <a:r>
              <a:rPr i="1" lang="en-US" sz="2000">
                <a:solidFill>
                  <a:srgbClr val="000000"/>
                </a:solidFill>
                <a:latin typeface="Times New Roman"/>
                <a:ea typeface="Times New Roman"/>
                <a:cs typeface="Times New Roman"/>
                <a:sym typeface="Times New Roman"/>
              </a:rPr>
              <a:t>If a group of words include both a subject and a verb then it becomes a </a:t>
            </a:r>
            <a:r>
              <a:rPr b="1" i="1" lang="en-US" sz="2000">
                <a:solidFill>
                  <a:srgbClr val="000000"/>
                </a:solidFill>
                <a:latin typeface="Times New Roman"/>
                <a:ea typeface="Times New Roman"/>
                <a:cs typeface="Times New Roman"/>
                <a:sym typeface="Times New Roman"/>
              </a:rPr>
              <a:t>clause</a:t>
            </a:r>
            <a:r>
              <a:rPr i="1" lang="en-US" sz="2000">
                <a:solidFill>
                  <a:srgbClr val="000000"/>
                </a:solidFill>
                <a:latin typeface="Times New Roman"/>
                <a:ea typeface="Times New Roman"/>
                <a:cs typeface="Times New Roman"/>
                <a:sym typeface="Times New Roman"/>
              </a:rPr>
              <a:t>, so the difference between a clause and a phrase is that a clause contains a subject and a verb but a phrase does not.</a:t>
            </a:r>
            <a:endParaRPr sz="2000">
              <a:latin typeface="Times New Roman"/>
              <a:ea typeface="Times New Roman"/>
              <a:cs typeface="Times New Roman"/>
              <a:sym typeface="Times New Roman"/>
            </a:endParaRPr>
          </a:p>
          <a:p>
            <a:pPr indent="-342900" lvl="0" marL="342900" rtl="0" algn="l">
              <a:lnSpc>
                <a:spcPct val="150000"/>
              </a:lnSpc>
              <a:spcBef>
                <a:spcPts val="800"/>
              </a:spcBef>
              <a:spcAft>
                <a:spcPts val="0"/>
              </a:spcAft>
              <a:buSzPts val="1600"/>
              <a:buChar char="►"/>
            </a:pPr>
            <a:r>
              <a:rPr lang="en-US" sz="2000">
                <a:latin typeface="Times New Roman"/>
                <a:ea typeface="Times New Roman"/>
                <a:cs typeface="Times New Roman"/>
                <a:sym typeface="Times New Roman"/>
              </a:rPr>
              <a:t>Here are some examples of</a:t>
            </a:r>
            <a:r>
              <a:rPr b="1" lang="en-US" sz="2000">
                <a:latin typeface="Times New Roman"/>
                <a:ea typeface="Times New Roman"/>
                <a:cs typeface="Times New Roman"/>
                <a:sym typeface="Times New Roman"/>
              </a:rPr>
              <a:t> phrases:</a:t>
            </a:r>
            <a:br>
              <a:rPr b="1" lang="en-US" sz="2000">
                <a:latin typeface="Times New Roman"/>
                <a:ea typeface="Times New Roman"/>
                <a:cs typeface="Times New Roman"/>
                <a:sym typeface="Times New Roman"/>
              </a:rPr>
            </a:br>
            <a:r>
              <a:rPr b="1" lang="en-US" sz="2000">
                <a:latin typeface="Times New Roman"/>
                <a:ea typeface="Times New Roman"/>
                <a:cs typeface="Times New Roman"/>
                <a:sym typeface="Times New Roman"/>
              </a:rPr>
              <a:t>        </a:t>
            </a:r>
            <a:r>
              <a:rPr lang="en-US" sz="2000">
                <a:latin typeface="Times New Roman"/>
                <a:ea typeface="Times New Roman"/>
                <a:cs typeface="Times New Roman"/>
                <a:sym typeface="Times New Roman"/>
              </a:rPr>
              <a:t> He is laughing </a:t>
            </a:r>
            <a:r>
              <a:rPr b="1" lang="en-US" sz="2000">
                <a:latin typeface="Times New Roman"/>
                <a:ea typeface="Times New Roman"/>
                <a:cs typeface="Times New Roman"/>
                <a:sym typeface="Times New Roman"/>
              </a:rPr>
              <a:t>at a joker</a:t>
            </a:r>
            <a:r>
              <a:rPr lang="en-US" sz="2000">
                <a:latin typeface="Times New Roman"/>
                <a:ea typeface="Times New Roman"/>
                <a:cs typeface="Times New Roman"/>
                <a:sym typeface="Times New Roman"/>
              </a:rPr>
              <a:t>.</a:t>
            </a:r>
            <a:br>
              <a:rPr lang="en-US" sz="2000">
                <a:latin typeface="Times New Roman"/>
                <a:ea typeface="Times New Roman"/>
                <a:cs typeface="Times New Roman"/>
                <a:sym typeface="Times New Roman"/>
              </a:rPr>
            </a:br>
            <a:r>
              <a:rPr lang="en-US" sz="2000">
                <a:latin typeface="Times New Roman"/>
                <a:ea typeface="Times New Roman"/>
                <a:cs typeface="Times New Roman"/>
                <a:sym typeface="Times New Roman"/>
              </a:rPr>
              <a:t>         She is making tea </a:t>
            </a:r>
            <a:r>
              <a:rPr b="1" lang="en-US" sz="2000">
                <a:latin typeface="Times New Roman"/>
                <a:ea typeface="Times New Roman"/>
                <a:cs typeface="Times New Roman"/>
                <a:sym typeface="Times New Roman"/>
              </a:rPr>
              <a:t>for the guests.</a:t>
            </a:r>
            <a:br>
              <a:rPr lang="en-US" sz="2000">
                <a:latin typeface="Times New Roman"/>
                <a:ea typeface="Times New Roman"/>
                <a:cs typeface="Times New Roman"/>
                <a:sym typeface="Times New Roman"/>
              </a:rPr>
            </a:br>
            <a:r>
              <a:rPr lang="en-US" sz="2000">
                <a:latin typeface="Times New Roman"/>
                <a:ea typeface="Times New Roman"/>
                <a:cs typeface="Times New Roman"/>
                <a:sym typeface="Times New Roman"/>
              </a:rPr>
              <a:t>     </a:t>
            </a:r>
            <a:br>
              <a:rPr lang="en-US" sz="2000">
                <a:latin typeface="Times New Roman"/>
                <a:ea typeface="Times New Roman"/>
                <a:cs typeface="Times New Roman"/>
                <a:sym typeface="Times New Roman"/>
              </a:rPr>
            </a:br>
            <a:endParaRPr sz="20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8"/>
          <p:cNvSpPr txBox="1"/>
          <p:nvPr>
            <p:ph type="title"/>
          </p:nvPr>
        </p:nvSpPr>
        <p:spPr>
          <a:xfrm>
            <a:off x="838200" y="365125"/>
            <a:ext cx="10515600" cy="110807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rebuchet MS"/>
              <a:buNone/>
            </a:pPr>
            <a:r>
              <a:rPr b="1" lang="en-US" sz="2800"/>
              <a:t>Examples of Phrases …cont.</a:t>
            </a:r>
            <a:endParaRPr/>
          </a:p>
        </p:txBody>
      </p:sp>
      <p:sp>
        <p:nvSpPr>
          <p:cNvPr id="186" name="Google Shape;186;p8"/>
          <p:cNvSpPr txBox="1"/>
          <p:nvPr>
            <p:ph idx="1" type="body"/>
          </p:nvPr>
        </p:nvSpPr>
        <p:spPr>
          <a:xfrm>
            <a:off x="838200" y="1473200"/>
            <a:ext cx="10515600" cy="470376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SzPts val="1440"/>
              <a:buNone/>
            </a:pPr>
            <a:r>
              <a:rPr lang="en-US" sz="1800">
                <a:solidFill>
                  <a:srgbClr val="000000"/>
                </a:solidFill>
                <a:latin typeface="Times New Roman"/>
                <a:ea typeface="Times New Roman"/>
                <a:cs typeface="Times New Roman"/>
                <a:sym typeface="Times New Roman"/>
              </a:rPr>
              <a:t>      </a:t>
            </a:r>
            <a:r>
              <a:rPr lang="en-US" sz="1800">
                <a:latin typeface="Times New Roman"/>
                <a:ea typeface="Times New Roman"/>
                <a:cs typeface="Times New Roman"/>
                <a:sym typeface="Times New Roman"/>
              </a:rPr>
              <a:t>   </a:t>
            </a:r>
            <a:r>
              <a:rPr lang="en-US" sz="2000">
                <a:latin typeface="Times New Roman"/>
                <a:ea typeface="Times New Roman"/>
                <a:cs typeface="Times New Roman"/>
                <a:sym typeface="Times New Roman"/>
              </a:rPr>
              <a:t>I saw a girl </a:t>
            </a:r>
            <a:r>
              <a:rPr b="1" lang="en-US" sz="2000">
                <a:latin typeface="Times New Roman"/>
                <a:ea typeface="Times New Roman"/>
                <a:cs typeface="Times New Roman"/>
                <a:sym typeface="Times New Roman"/>
              </a:rPr>
              <a:t>with blue eyes.</a:t>
            </a:r>
            <a:br>
              <a:rPr b="1" lang="en-US" sz="2000">
                <a:latin typeface="Times New Roman"/>
                <a:ea typeface="Times New Roman"/>
                <a:cs typeface="Times New Roman"/>
                <a:sym typeface="Times New Roman"/>
              </a:rPr>
            </a:br>
            <a:r>
              <a:rPr b="1" lang="en-US" sz="2000">
                <a:latin typeface="Times New Roman"/>
                <a:ea typeface="Times New Roman"/>
                <a:cs typeface="Times New Roman"/>
                <a:sym typeface="Times New Roman"/>
              </a:rPr>
              <a:t>        </a:t>
            </a:r>
            <a:r>
              <a:rPr lang="en-US" sz="2000">
                <a:latin typeface="Times New Roman"/>
                <a:ea typeface="Times New Roman"/>
                <a:cs typeface="Times New Roman"/>
                <a:sym typeface="Times New Roman"/>
              </a:rPr>
              <a:t> He is laughing </a:t>
            </a:r>
            <a:r>
              <a:rPr b="1" lang="en-US" sz="2000">
                <a:latin typeface="Times New Roman"/>
                <a:ea typeface="Times New Roman"/>
                <a:cs typeface="Times New Roman"/>
                <a:sym typeface="Times New Roman"/>
              </a:rPr>
              <a:t>at a joker</a:t>
            </a:r>
            <a:r>
              <a:rPr lang="en-US" sz="2000">
                <a:latin typeface="Times New Roman"/>
                <a:ea typeface="Times New Roman"/>
                <a:cs typeface="Times New Roman"/>
                <a:sym typeface="Times New Roman"/>
              </a:rPr>
              <a:t>.</a:t>
            </a:r>
            <a:br>
              <a:rPr lang="en-US" sz="2000">
                <a:latin typeface="Times New Roman"/>
                <a:ea typeface="Times New Roman"/>
                <a:cs typeface="Times New Roman"/>
                <a:sym typeface="Times New Roman"/>
              </a:rPr>
            </a:br>
            <a:r>
              <a:rPr lang="en-US" sz="2000">
                <a:latin typeface="Times New Roman"/>
                <a:ea typeface="Times New Roman"/>
                <a:cs typeface="Times New Roman"/>
                <a:sym typeface="Times New Roman"/>
              </a:rPr>
              <a:t>         She is making tea </a:t>
            </a:r>
            <a:r>
              <a:rPr b="1" lang="en-US" sz="2000">
                <a:latin typeface="Times New Roman"/>
                <a:ea typeface="Times New Roman"/>
                <a:cs typeface="Times New Roman"/>
                <a:sym typeface="Times New Roman"/>
              </a:rPr>
              <a:t>for the guests.</a:t>
            </a:r>
            <a:br>
              <a:rPr lang="en-US" sz="2000">
                <a:latin typeface="Times New Roman"/>
                <a:ea typeface="Times New Roman"/>
                <a:cs typeface="Times New Roman"/>
                <a:sym typeface="Times New Roman"/>
              </a:rPr>
            </a:br>
            <a:r>
              <a:rPr lang="en-US" sz="2000">
                <a:latin typeface="Times New Roman"/>
                <a:ea typeface="Times New Roman"/>
                <a:cs typeface="Times New Roman"/>
                <a:sym typeface="Times New Roman"/>
              </a:rPr>
              <a:t>         I saw a girl </a:t>
            </a:r>
            <a:r>
              <a:rPr b="1" lang="en-US" sz="2000">
                <a:latin typeface="Times New Roman"/>
                <a:ea typeface="Times New Roman"/>
                <a:cs typeface="Times New Roman"/>
                <a:sym typeface="Times New Roman"/>
              </a:rPr>
              <a:t>with blue eyes.</a:t>
            </a:r>
            <a:br>
              <a:rPr lang="en-US" sz="2000">
                <a:latin typeface="Times New Roman"/>
                <a:ea typeface="Times New Roman"/>
                <a:cs typeface="Times New Roman"/>
                <a:sym typeface="Times New Roman"/>
              </a:rPr>
            </a:br>
            <a:r>
              <a:rPr lang="en-US" sz="2000">
                <a:latin typeface="Times New Roman"/>
                <a:ea typeface="Times New Roman"/>
                <a:cs typeface="Times New Roman"/>
                <a:sym typeface="Times New Roman"/>
              </a:rPr>
              <a:t>         </a:t>
            </a:r>
            <a:r>
              <a:rPr lang="en-US" sz="2000">
                <a:solidFill>
                  <a:srgbClr val="000000"/>
                </a:solidFill>
                <a:latin typeface="Times New Roman"/>
                <a:ea typeface="Times New Roman"/>
                <a:cs typeface="Times New Roman"/>
                <a:sym typeface="Times New Roman"/>
              </a:rPr>
              <a:t>He always behaves </a:t>
            </a:r>
            <a:r>
              <a:rPr b="1" lang="en-US" sz="2000">
                <a:solidFill>
                  <a:srgbClr val="000000"/>
                </a:solidFill>
                <a:latin typeface="Times New Roman"/>
                <a:ea typeface="Times New Roman"/>
                <a:cs typeface="Times New Roman"/>
                <a:sym typeface="Times New Roman"/>
              </a:rPr>
              <a:t>in a strange way.</a:t>
            </a:r>
            <a:br>
              <a:rPr lang="en-US" sz="20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         The boy </a:t>
            </a:r>
            <a:r>
              <a:rPr b="1" lang="en-US" sz="2000">
                <a:solidFill>
                  <a:srgbClr val="000000"/>
                </a:solidFill>
                <a:latin typeface="Times New Roman"/>
                <a:ea typeface="Times New Roman"/>
                <a:cs typeface="Times New Roman"/>
                <a:sym typeface="Times New Roman"/>
              </a:rPr>
              <a:t>in the red shirt</a:t>
            </a:r>
            <a:r>
              <a:rPr lang="en-US" sz="2000">
                <a:solidFill>
                  <a:srgbClr val="000000"/>
                </a:solidFill>
                <a:latin typeface="Times New Roman"/>
                <a:ea typeface="Times New Roman"/>
                <a:cs typeface="Times New Roman"/>
                <a:sym typeface="Times New Roman"/>
              </a:rPr>
              <a:t> is my cousin</a:t>
            </a:r>
            <a:r>
              <a:rPr b="1" lang="en-US" sz="2000">
                <a:solidFill>
                  <a:srgbClr val="000000"/>
                </a:solidFill>
                <a:latin typeface="Times New Roman"/>
                <a:ea typeface="Times New Roman"/>
                <a:cs typeface="Times New Roman"/>
                <a:sym typeface="Times New Roman"/>
              </a:rPr>
              <a:t>.</a:t>
            </a:r>
            <a:br>
              <a:rPr lang="en-US" sz="20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         The boy, </a:t>
            </a:r>
            <a:r>
              <a:rPr b="1" lang="en-US" sz="2000">
                <a:solidFill>
                  <a:srgbClr val="000000"/>
                </a:solidFill>
                <a:latin typeface="Times New Roman"/>
                <a:ea typeface="Times New Roman"/>
                <a:cs typeface="Times New Roman"/>
                <a:sym typeface="Times New Roman"/>
              </a:rPr>
              <a:t>with a book in his hand</a:t>
            </a:r>
            <a:r>
              <a:rPr lang="en-US" sz="2000">
                <a:solidFill>
                  <a:srgbClr val="000000"/>
                </a:solidFill>
                <a:latin typeface="Times New Roman"/>
                <a:ea typeface="Times New Roman"/>
                <a:cs typeface="Times New Roman"/>
                <a:sym typeface="Times New Roman"/>
              </a:rPr>
              <a:t>, won a prize.</a:t>
            </a:r>
            <a:endParaRPr sz="2000">
              <a:latin typeface="Times New Roman"/>
              <a:ea typeface="Times New Roman"/>
              <a:cs typeface="Times New Roman"/>
              <a:sym typeface="Times New Roman"/>
            </a:endParaRPr>
          </a:p>
          <a:p>
            <a:pPr indent="-251459" lvl="0" marL="342900" rtl="0" algn="l">
              <a:spcBef>
                <a:spcPts val="1600"/>
              </a:spcBef>
              <a:spcAft>
                <a:spcPts val="0"/>
              </a:spcAft>
              <a:buSzPts val="144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9"/>
          <p:cNvSpPr txBox="1"/>
          <p:nvPr>
            <p:ph type="title"/>
          </p:nvPr>
        </p:nvSpPr>
        <p:spPr>
          <a:xfrm>
            <a:off x="838200" y="365125"/>
            <a:ext cx="10515600" cy="82867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rebuchet MS"/>
              <a:buNone/>
            </a:pPr>
            <a:r>
              <a:rPr b="1" lang="en-US" sz="2800"/>
              <a:t>Phrases …cont.</a:t>
            </a:r>
            <a:endParaRPr/>
          </a:p>
        </p:txBody>
      </p:sp>
      <p:sp>
        <p:nvSpPr>
          <p:cNvPr id="192" name="Google Shape;192;p9"/>
          <p:cNvSpPr txBox="1"/>
          <p:nvPr>
            <p:ph idx="1" type="body"/>
          </p:nvPr>
        </p:nvSpPr>
        <p:spPr>
          <a:xfrm>
            <a:off x="838200" y="1193800"/>
            <a:ext cx="10515600" cy="498316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440"/>
              <a:buChar char="►"/>
            </a:pPr>
            <a:r>
              <a:rPr lang="en-US" sz="1800">
                <a:solidFill>
                  <a:srgbClr val="000000"/>
                </a:solidFill>
                <a:latin typeface="Times New Roman"/>
                <a:ea typeface="Times New Roman"/>
                <a:cs typeface="Times New Roman"/>
                <a:sym typeface="Times New Roman"/>
              </a:rPr>
              <a:t>A sentence may consist of one or more phrases. </a:t>
            </a:r>
            <a:endParaRPr/>
          </a:p>
          <a:p>
            <a:pPr indent="-342900" lvl="0" marL="342900" rtl="0" algn="l">
              <a:lnSpc>
                <a:spcPct val="150000"/>
              </a:lnSpc>
              <a:spcBef>
                <a:spcPts val="400"/>
              </a:spcBef>
              <a:spcAft>
                <a:spcPts val="0"/>
              </a:spcAft>
              <a:buSzPts val="1440"/>
              <a:buChar char="►"/>
            </a:pPr>
            <a:r>
              <a:rPr lang="en-US" sz="1800">
                <a:solidFill>
                  <a:srgbClr val="000000"/>
                </a:solidFill>
                <a:latin typeface="Times New Roman"/>
                <a:ea typeface="Times New Roman"/>
                <a:cs typeface="Times New Roman"/>
                <a:sym typeface="Times New Roman"/>
              </a:rPr>
              <a:t>For example: </a:t>
            </a:r>
            <a:r>
              <a:rPr i="1" lang="en-US" sz="1800">
                <a:solidFill>
                  <a:srgbClr val="000000"/>
                </a:solidFill>
                <a:latin typeface="Times New Roman"/>
                <a:ea typeface="Times New Roman"/>
                <a:cs typeface="Times New Roman"/>
                <a:sym typeface="Times New Roman"/>
              </a:rPr>
              <a:t>The boy </a:t>
            </a:r>
            <a:r>
              <a:rPr b="1" i="1" lang="en-US" sz="1800">
                <a:solidFill>
                  <a:srgbClr val="000000"/>
                </a:solidFill>
                <a:latin typeface="Times New Roman"/>
                <a:ea typeface="Times New Roman"/>
                <a:cs typeface="Times New Roman"/>
                <a:sym typeface="Times New Roman"/>
              </a:rPr>
              <a:t>in the red shirt</a:t>
            </a:r>
            <a:r>
              <a:rPr i="1" lang="en-US" sz="1800">
                <a:solidFill>
                  <a:srgbClr val="000000"/>
                </a:solidFill>
                <a:latin typeface="Times New Roman"/>
                <a:ea typeface="Times New Roman"/>
                <a:cs typeface="Times New Roman"/>
                <a:sym typeface="Times New Roman"/>
              </a:rPr>
              <a:t> behaves </a:t>
            </a:r>
            <a:r>
              <a:rPr b="1" i="1" lang="en-US" sz="1800">
                <a:solidFill>
                  <a:srgbClr val="000000"/>
                </a:solidFill>
                <a:latin typeface="Times New Roman"/>
                <a:ea typeface="Times New Roman"/>
                <a:cs typeface="Times New Roman"/>
                <a:sym typeface="Times New Roman"/>
              </a:rPr>
              <a:t>in a strange way.</a:t>
            </a:r>
            <a:r>
              <a:rPr i="1" lang="en-US" sz="1800">
                <a:solidFill>
                  <a:srgbClr val="000000"/>
                </a:solidFill>
                <a:latin typeface="Times New Roman"/>
                <a:ea typeface="Times New Roman"/>
                <a:cs typeface="Times New Roman"/>
                <a:sym typeface="Times New Roman"/>
              </a:rPr>
              <a:t> </a:t>
            </a:r>
            <a:r>
              <a:rPr lang="en-US" sz="1800">
                <a:solidFill>
                  <a:srgbClr val="000000"/>
                </a:solidFill>
                <a:latin typeface="Times New Roman"/>
                <a:ea typeface="Times New Roman"/>
                <a:cs typeface="Times New Roman"/>
                <a:sym typeface="Times New Roman"/>
              </a:rPr>
              <a:t>A phrase can function as a noun, adverb, or adjective in a sentence, therefore a phrase is also defined as “a</a:t>
            </a:r>
            <a:endParaRPr/>
          </a:p>
          <a:p>
            <a:pPr indent="-342900" lvl="0" marL="342900" rtl="0" algn="l">
              <a:lnSpc>
                <a:spcPct val="150000"/>
              </a:lnSpc>
              <a:spcBef>
                <a:spcPts val="400"/>
              </a:spcBef>
              <a:spcAft>
                <a:spcPts val="0"/>
              </a:spcAft>
              <a:buSzPts val="1440"/>
              <a:buChar char="►"/>
            </a:pPr>
            <a:r>
              <a:rPr lang="en-US" sz="1800">
                <a:solidFill>
                  <a:srgbClr val="000000"/>
                </a:solidFill>
                <a:latin typeface="Times New Roman"/>
                <a:ea typeface="Times New Roman"/>
                <a:cs typeface="Times New Roman"/>
                <a:sym typeface="Times New Roman"/>
              </a:rPr>
              <a:t> group of words (lacking a subject and a verb), that functions as a single part of speech, in a sentence.”</a:t>
            </a:r>
            <a:endParaRPr sz="1800">
              <a:latin typeface="Calibri"/>
              <a:ea typeface="Calibri"/>
              <a:cs typeface="Calibri"/>
              <a:sym typeface="Calibri"/>
            </a:endParaRPr>
          </a:p>
          <a:p>
            <a:pPr indent="-342900" lvl="0" marL="342900" rtl="0" algn="l">
              <a:lnSpc>
                <a:spcPct val="150000"/>
              </a:lnSpc>
              <a:spcBef>
                <a:spcPts val="400"/>
              </a:spcBef>
              <a:spcAft>
                <a:spcPts val="0"/>
              </a:spcAft>
              <a:buSzPts val="1440"/>
              <a:buChar char="►"/>
            </a:pPr>
            <a:r>
              <a:rPr b="1" lang="en-US" sz="1800">
                <a:solidFill>
                  <a:srgbClr val="000000"/>
                </a:solidFill>
                <a:latin typeface="Times New Roman"/>
                <a:ea typeface="Times New Roman"/>
                <a:cs typeface="Times New Roman"/>
                <a:sym typeface="Times New Roman"/>
              </a:rPr>
              <a:t>Examples</a:t>
            </a:r>
            <a:br>
              <a:rPr lang="en-US" sz="1800">
                <a:solidFill>
                  <a:srgbClr val="000000"/>
                </a:solidFill>
                <a:latin typeface="Times New Roman"/>
                <a:ea typeface="Times New Roman"/>
                <a:cs typeface="Times New Roman"/>
                <a:sym typeface="Times New Roman"/>
              </a:rPr>
            </a:br>
            <a:r>
              <a:rPr lang="en-US" sz="1800">
                <a:solidFill>
                  <a:srgbClr val="000000"/>
                </a:solidFill>
                <a:latin typeface="Times New Roman"/>
                <a:ea typeface="Times New Roman"/>
                <a:cs typeface="Times New Roman"/>
                <a:sym typeface="Times New Roman"/>
              </a:rPr>
              <a:t>         He is wearing </a:t>
            </a:r>
            <a:r>
              <a:rPr b="1" lang="en-US" sz="1800">
                <a:solidFill>
                  <a:srgbClr val="000000"/>
                </a:solidFill>
                <a:latin typeface="Times New Roman"/>
                <a:ea typeface="Times New Roman"/>
                <a:cs typeface="Times New Roman"/>
                <a:sym typeface="Times New Roman"/>
              </a:rPr>
              <a:t>a nice red shirt</a:t>
            </a:r>
            <a:r>
              <a:rPr lang="en-US" sz="1800">
                <a:solidFill>
                  <a:srgbClr val="000000"/>
                </a:solidFill>
                <a:latin typeface="Times New Roman"/>
                <a:ea typeface="Times New Roman"/>
                <a:cs typeface="Times New Roman"/>
                <a:sym typeface="Times New Roman"/>
              </a:rPr>
              <a:t>.                   (as a noun/object)</a:t>
            </a:r>
            <a:br>
              <a:rPr lang="en-US" sz="1800">
                <a:solidFill>
                  <a:srgbClr val="000000"/>
                </a:solidFill>
                <a:latin typeface="Times New Roman"/>
                <a:ea typeface="Times New Roman"/>
                <a:cs typeface="Times New Roman"/>
                <a:sym typeface="Times New Roman"/>
              </a:rPr>
            </a:br>
            <a:r>
              <a:rPr b="1" lang="en-US" sz="1800">
                <a:solidFill>
                  <a:srgbClr val="000000"/>
                </a:solidFill>
                <a:latin typeface="Times New Roman"/>
                <a:ea typeface="Times New Roman"/>
                <a:cs typeface="Times New Roman"/>
                <a:sym typeface="Times New Roman"/>
              </a:rPr>
              <a:t>         The people at the party</a:t>
            </a:r>
            <a:r>
              <a:rPr lang="en-US" sz="1800">
                <a:solidFill>
                  <a:srgbClr val="000000"/>
                </a:solidFill>
                <a:latin typeface="Times New Roman"/>
                <a:ea typeface="Times New Roman"/>
                <a:cs typeface="Times New Roman"/>
                <a:sym typeface="Times New Roman"/>
              </a:rPr>
              <a:t> were dancing.       (as a noun/subject)</a:t>
            </a:r>
            <a:br>
              <a:rPr lang="en-US" sz="1800">
                <a:solidFill>
                  <a:srgbClr val="000000"/>
                </a:solidFill>
                <a:latin typeface="Times New Roman"/>
                <a:ea typeface="Times New Roman"/>
                <a:cs typeface="Times New Roman"/>
                <a:sym typeface="Times New Roman"/>
              </a:rPr>
            </a:br>
            <a:r>
              <a:rPr lang="en-US" sz="1800">
                <a:solidFill>
                  <a:srgbClr val="000000"/>
                </a:solidFill>
                <a:latin typeface="Times New Roman"/>
                <a:ea typeface="Times New Roman"/>
                <a:cs typeface="Times New Roman"/>
                <a:sym typeface="Times New Roman"/>
              </a:rPr>
              <a:t>         The man </a:t>
            </a:r>
            <a:r>
              <a:rPr b="1" lang="en-US" sz="1800">
                <a:solidFill>
                  <a:srgbClr val="000000"/>
                </a:solidFill>
                <a:latin typeface="Times New Roman"/>
                <a:ea typeface="Times New Roman"/>
                <a:cs typeface="Times New Roman"/>
                <a:sym typeface="Times New Roman"/>
              </a:rPr>
              <a:t>in the room</a:t>
            </a:r>
            <a:r>
              <a:rPr lang="en-US" sz="1800">
                <a:solidFill>
                  <a:srgbClr val="000000"/>
                </a:solidFill>
                <a:latin typeface="Times New Roman"/>
                <a:ea typeface="Times New Roman"/>
                <a:cs typeface="Times New Roman"/>
                <a:sym typeface="Times New Roman"/>
              </a:rPr>
              <a:t> is our teacher.           (as adjective, modifies noun </a:t>
            </a:r>
            <a:r>
              <a:rPr lang="en-US" sz="1800" u="sng">
                <a:solidFill>
                  <a:srgbClr val="000000"/>
                </a:solidFill>
                <a:latin typeface="Times New Roman"/>
                <a:ea typeface="Times New Roman"/>
                <a:cs typeface="Times New Roman"/>
                <a:sym typeface="Times New Roman"/>
              </a:rPr>
              <a:t>man</a:t>
            </a:r>
            <a:r>
              <a:rPr lang="en-US" sz="1800">
                <a:solidFill>
                  <a:srgbClr val="000000"/>
                </a:solidFill>
                <a:latin typeface="Times New Roman"/>
                <a:ea typeface="Times New Roman"/>
                <a:cs typeface="Times New Roman"/>
                <a:sym typeface="Times New Roman"/>
              </a:rPr>
              <a:t>)</a:t>
            </a:r>
            <a:br>
              <a:rPr lang="en-US" sz="1800">
                <a:solidFill>
                  <a:srgbClr val="000000"/>
                </a:solidFill>
                <a:latin typeface="Times New Roman"/>
                <a:ea typeface="Times New Roman"/>
                <a:cs typeface="Times New Roman"/>
                <a:sym typeface="Times New Roman"/>
              </a:rPr>
            </a:br>
            <a:r>
              <a:rPr lang="en-US" sz="1800">
                <a:solidFill>
                  <a:srgbClr val="000000"/>
                </a:solidFill>
                <a:latin typeface="Times New Roman"/>
                <a:ea typeface="Times New Roman"/>
                <a:cs typeface="Times New Roman"/>
                <a:sym typeface="Times New Roman"/>
              </a:rPr>
              <a:t>         She gave me a glass</a:t>
            </a:r>
            <a:r>
              <a:rPr b="1" lang="en-US" sz="1800">
                <a:solidFill>
                  <a:srgbClr val="000000"/>
                </a:solidFill>
                <a:latin typeface="Times New Roman"/>
                <a:ea typeface="Times New Roman"/>
                <a:cs typeface="Times New Roman"/>
                <a:sym typeface="Times New Roman"/>
              </a:rPr>
              <a:t> full of water</a:t>
            </a:r>
            <a:r>
              <a:rPr lang="en-US" sz="1800">
                <a:solidFill>
                  <a:srgbClr val="000000"/>
                </a:solidFill>
                <a:latin typeface="Times New Roman"/>
                <a:ea typeface="Times New Roman"/>
                <a:cs typeface="Times New Roman"/>
                <a:sym typeface="Times New Roman"/>
              </a:rPr>
              <a:t>.             (as adjective, modifies noun </a:t>
            </a:r>
            <a:r>
              <a:rPr lang="en-US" sz="1800" u="sng">
                <a:solidFill>
                  <a:srgbClr val="000000"/>
                </a:solidFill>
                <a:latin typeface="Times New Roman"/>
                <a:ea typeface="Times New Roman"/>
                <a:cs typeface="Times New Roman"/>
                <a:sym typeface="Times New Roman"/>
              </a:rPr>
              <a:t>glass</a:t>
            </a:r>
            <a:r>
              <a:rPr lang="en-US" sz="1800">
                <a:solidFill>
                  <a:srgbClr val="000000"/>
                </a:solidFill>
                <a:latin typeface="Times New Roman"/>
                <a:ea typeface="Times New Roman"/>
                <a:cs typeface="Times New Roman"/>
                <a:sym typeface="Times New Roman"/>
              </a:rPr>
              <a:t>)</a:t>
            </a:r>
            <a:br>
              <a:rPr lang="en-US" sz="1800">
                <a:solidFill>
                  <a:srgbClr val="000000"/>
                </a:solidFill>
                <a:latin typeface="Times New Roman"/>
                <a:ea typeface="Times New Roman"/>
                <a:cs typeface="Times New Roman"/>
                <a:sym typeface="Times New Roman"/>
              </a:rPr>
            </a:br>
            <a:r>
              <a:rPr lang="en-US" sz="1800">
                <a:solidFill>
                  <a:srgbClr val="000000"/>
                </a:solidFill>
                <a:latin typeface="Times New Roman"/>
                <a:ea typeface="Times New Roman"/>
                <a:cs typeface="Times New Roman"/>
                <a:sym typeface="Times New Roman"/>
              </a:rPr>
              <a:t>         He always behaves </a:t>
            </a:r>
            <a:r>
              <a:rPr b="1" lang="en-US" sz="1800">
                <a:solidFill>
                  <a:srgbClr val="000000"/>
                </a:solidFill>
                <a:latin typeface="Times New Roman"/>
                <a:ea typeface="Times New Roman"/>
                <a:cs typeface="Times New Roman"/>
                <a:sym typeface="Times New Roman"/>
              </a:rPr>
              <a:t>in a strange way.        </a:t>
            </a:r>
            <a:r>
              <a:rPr lang="en-US" sz="1800">
                <a:solidFill>
                  <a:srgbClr val="000000"/>
                </a:solidFill>
                <a:latin typeface="Times New Roman"/>
                <a:ea typeface="Times New Roman"/>
                <a:cs typeface="Times New Roman"/>
                <a:sym typeface="Times New Roman"/>
              </a:rPr>
              <a:t>(as adverb, modifies verb </a:t>
            </a:r>
            <a:r>
              <a:rPr lang="en-US" sz="1800" u="sng">
                <a:solidFill>
                  <a:srgbClr val="000000"/>
                </a:solidFill>
                <a:latin typeface="Times New Roman"/>
                <a:ea typeface="Times New Roman"/>
                <a:cs typeface="Times New Roman"/>
                <a:sym typeface="Times New Roman"/>
              </a:rPr>
              <a:t>behave</a:t>
            </a:r>
            <a:r>
              <a:rPr lang="en-US" sz="1800">
                <a:solidFill>
                  <a:srgbClr val="000000"/>
                </a:solidFill>
                <a:latin typeface="Times New Roman"/>
                <a:ea typeface="Times New Roman"/>
                <a:cs typeface="Times New Roman"/>
                <a:sym typeface="Times New Roman"/>
              </a:rPr>
              <a:t>)</a:t>
            </a:r>
            <a:br>
              <a:rPr lang="en-US" sz="1800">
                <a:solidFill>
                  <a:srgbClr val="000000"/>
                </a:solidFill>
                <a:latin typeface="Times New Roman"/>
                <a:ea typeface="Times New Roman"/>
                <a:cs typeface="Times New Roman"/>
                <a:sym typeface="Times New Roman"/>
              </a:rPr>
            </a:br>
            <a:r>
              <a:rPr lang="en-US" sz="1800">
                <a:solidFill>
                  <a:srgbClr val="000000"/>
                </a:solidFill>
                <a:latin typeface="Times New Roman"/>
                <a:ea typeface="Times New Roman"/>
                <a:cs typeface="Times New Roman"/>
                <a:sym typeface="Times New Roman"/>
              </a:rPr>
              <a:t>         He returned </a:t>
            </a:r>
            <a:r>
              <a:rPr b="1" lang="en-US" sz="1800">
                <a:solidFill>
                  <a:srgbClr val="000000"/>
                </a:solidFill>
                <a:latin typeface="Times New Roman"/>
                <a:ea typeface="Times New Roman"/>
                <a:cs typeface="Times New Roman"/>
                <a:sym typeface="Times New Roman"/>
              </a:rPr>
              <a:t>in a short while</a:t>
            </a:r>
            <a:r>
              <a:rPr lang="en-US" sz="1800">
                <a:solidFill>
                  <a:srgbClr val="000000"/>
                </a:solidFill>
                <a:latin typeface="Times New Roman"/>
                <a:ea typeface="Times New Roman"/>
                <a:cs typeface="Times New Roman"/>
                <a:sym typeface="Times New Roman"/>
              </a:rPr>
              <a:t>.                      (as adverb, modifies verb </a:t>
            </a:r>
            <a:r>
              <a:rPr lang="en-US" sz="1800" u="sng">
                <a:solidFill>
                  <a:srgbClr val="000000"/>
                </a:solidFill>
                <a:latin typeface="Times New Roman"/>
                <a:ea typeface="Times New Roman"/>
                <a:cs typeface="Times New Roman"/>
                <a:sym typeface="Times New Roman"/>
              </a:rPr>
              <a:t>return</a:t>
            </a:r>
            <a:r>
              <a:rPr lang="en-US" sz="1800">
                <a:solidFill>
                  <a:srgbClr val="000000"/>
                </a:solidFill>
                <a:latin typeface="Times New Roman"/>
                <a:ea typeface="Times New Roman"/>
                <a:cs typeface="Times New Roman"/>
                <a:sym typeface="Times New Roman"/>
              </a:rPr>
              <a:t>)</a:t>
            </a:r>
            <a:endParaRPr sz="1800">
              <a:latin typeface="Calibri"/>
              <a:ea typeface="Calibri"/>
              <a:cs typeface="Calibri"/>
              <a:sym typeface="Calibri"/>
            </a:endParaRPr>
          </a:p>
          <a:p>
            <a:pPr indent="-251459" lvl="0" marL="342900" rtl="0" algn="l">
              <a:spcBef>
                <a:spcPts val="1000"/>
              </a:spcBef>
              <a:spcAft>
                <a:spcPts val="0"/>
              </a:spcAft>
              <a:buSzPts val="144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0"/>
          <p:cNvSpPr txBox="1"/>
          <p:nvPr>
            <p:ph type="title"/>
          </p:nvPr>
        </p:nvSpPr>
        <p:spPr>
          <a:xfrm>
            <a:off x="838200" y="365125"/>
            <a:ext cx="10515600" cy="101917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rebuchet MS"/>
              <a:buNone/>
            </a:pPr>
            <a:r>
              <a:rPr b="1" lang="en-US" sz="2800"/>
              <a:t>Phrases …cont.</a:t>
            </a:r>
            <a:endParaRPr/>
          </a:p>
        </p:txBody>
      </p:sp>
      <p:sp>
        <p:nvSpPr>
          <p:cNvPr id="198" name="Google Shape;198;p10"/>
          <p:cNvSpPr txBox="1"/>
          <p:nvPr>
            <p:ph idx="1" type="body"/>
          </p:nvPr>
        </p:nvSpPr>
        <p:spPr>
          <a:xfrm>
            <a:off x="838200" y="1384300"/>
            <a:ext cx="10515600" cy="47926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600"/>
              <a:buChar char="►"/>
            </a:pPr>
            <a:r>
              <a:rPr lang="en-US" sz="2000">
                <a:solidFill>
                  <a:srgbClr val="000000"/>
                </a:solidFill>
                <a:latin typeface="Times New Roman"/>
                <a:ea typeface="Times New Roman"/>
                <a:cs typeface="Times New Roman"/>
                <a:sym typeface="Times New Roman"/>
              </a:rPr>
              <a:t>Note that on the basis of their functions and constructions, phrases are divided into various types:</a:t>
            </a:r>
            <a:endParaRPr/>
          </a:p>
          <a:p>
            <a:pPr indent="-342900" lvl="0" marL="342900" rtl="0" algn="l">
              <a:spcBef>
                <a:spcPts val="1000"/>
              </a:spcBef>
              <a:spcAft>
                <a:spcPts val="0"/>
              </a:spcAft>
              <a:buSzPts val="1600"/>
              <a:buChar char="►"/>
            </a:pPr>
            <a:r>
              <a:rPr lang="en-US" sz="2000">
                <a:solidFill>
                  <a:srgbClr val="000000"/>
                </a:solidFill>
                <a:latin typeface="Times New Roman"/>
                <a:ea typeface="Times New Roman"/>
                <a:cs typeface="Times New Roman"/>
                <a:sym typeface="Times New Roman"/>
              </a:rPr>
              <a:t>noun phrase</a:t>
            </a:r>
            <a:endParaRPr sz="2000">
              <a:solidFill>
                <a:srgbClr val="000000"/>
              </a:solidFill>
              <a:latin typeface="Times New Roman"/>
              <a:ea typeface="Times New Roman"/>
              <a:cs typeface="Times New Roman"/>
              <a:sym typeface="Times New Roman"/>
            </a:endParaRPr>
          </a:p>
          <a:p>
            <a:pPr indent="-342900" lvl="0" marL="342900" rtl="0" algn="l">
              <a:spcBef>
                <a:spcPts val="1000"/>
              </a:spcBef>
              <a:spcAft>
                <a:spcPts val="0"/>
              </a:spcAft>
              <a:buSzPts val="1600"/>
              <a:buChar char="►"/>
            </a:pPr>
            <a:r>
              <a:rPr lang="en-US" sz="2000">
                <a:solidFill>
                  <a:srgbClr val="000000"/>
                </a:solidFill>
                <a:latin typeface="Times New Roman"/>
                <a:ea typeface="Times New Roman"/>
                <a:cs typeface="Times New Roman"/>
                <a:sym typeface="Times New Roman"/>
              </a:rPr>
              <a:t>verb phrase</a:t>
            </a:r>
            <a:endParaRPr sz="2000">
              <a:solidFill>
                <a:srgbClr val="000000"/>
              </a:solidFill>
              <a:latin typeface="Times New Roman"/>
              <a:ea typeface="Times New Roman"/>
              <a:cs typeface="Times New Roman"/>
              <a:sym typeface="Times New Roman"/>
            </a:endParaRPr>
          </a:p>
          <a:p>
            <a:pPr indent="-342900" lvl="0" marL="342900" rtl="0" algn="l">
              <a:spcBef>
                <a:spcPts val="1000"/>
              </a:spcBef>
              <a:spcAft>
                <a:spcPts val="0"/>
              </a:spcAft>
              <a:buSzPts val="1600"/>
              <a:buChar char="►"/>
            </a:pPr>
            <a:r>
              <a:rPr lang="en-US" sz="2000">
                <a:solidFill>
                  <a:srgbClr val="000000"/>
                </a:solidFill>
                <a:latin typeface="Times New Roman"/>
                <a:ea typeface="Times New Roman"/>
                <a:cs typeface="Times New Roman"/>
                <a:sym typeface="Times New Roman"/>
              </a:rPr>
              <a:t>adverbial phrase</a:t>
            </a:r>
            <a:endParaRPr/>
          </a:p>
          <a:p>
            <a:pPr indent="-342900" lvl="0" marL="342900" rtl="0" algn="l">
              <a:spcBef>
                <a:spcPts val="1000"/>
              </a:spcBef>
              <a:spcAft>
                <a:spcPts val="0"/>
              </a:spcAft>
              <a:buSzPts val="1600"/>
              <a:buChar char="►"/>
            </a:pPr>
            <a:r>
              <a:rPr lang="en-US" sz="2000">
                <a:solidFill>
                  <a:srgbClr val="000000"/>
                </a:solidFill>
                <a:latin typeface="Times New Roman"/>
                <a:ea typeface="Times New Roman"/>
                <a:cs typeface="Times New Roman"/>
                <a:sym typeface="Times New Roman"/>
              </a:rPr>
              <a:t>adjectival phrase</a:t>
            </a:r>
            <a:endParaRPr sz="2000">
              <a:solidFill>
                <a:srgbClr val="000000"/>
              </a:solidFill>
              <a:latin typeface="Times New Roman"/>
              <a:ea typeface="Times New Roman"/>
              <a:cs typeface="Times New Roman"/>
              <a:sym typeface="Times New Roman"/>
            </a:endParaRPr>
          </a:p>
          <a:p>
            <a:pPr indent="-342900" lvl="0" marL="342900" rtl="0" algn="l">
              <a:spcBef>
                <a:spcPts val="1000"/>
              </a:spcBef>
              <a:spcAft>
                <a:spcPts val="0"/>
              </a:spcAft>
              <a:buSzPts val="1600"/>
              <a:buChar char="►"/>
            </a:pPr>
            <a:r>
              <a:rPr lang="en-US" sz="2000">
                <a:solidFill>
                  <a:srgbClr val="000000"/>
                </a:solidFill>
                <a:latin typeface="Times New Roman"/>
                <a:ea typeface="Times New Roman"/>
                <a:cs typeface="Times New Roman"/>
                <a:sym typeface="Times New Roman"/>
              </a:rPr>
              <a:t>appositive phrase</a:t>
            </a:r>
            <a:endParaRPr sz="2000">
              <a:solidFill>
                <a:srgbClr val="000000"/>
              </a:solidFill>
              <a:latin typeface="Times New Roman"/>
              <a:ea typeface="Times New Roman"/>
              <a:cs typeface="Times New Roman"/>
              <a:sym typeface="Times New Roman"/>
            </a:endParaRPr>
          </a:p>
          <a:p>
            <a:pPr indent="-342900" lvl="0" marL="342900" rtl="0" algn="l">
              <a:spcBef>
                <a:spcPts val="1000"/>
              </a:spcBef>
              <a:spcAft>
                <a:spcPts val="0"/>
              </a:spcAft>
              <a:buSzPts val="1600"/>
              <a:buChar char="►"/>
            </a:pPr>
            <a:r>
              <a:rPr lang="en-US" sz="2000">
                <a:solidFill>
                  <a:srgbClr val="000000"/>
                </a:solidFill>
                <a:latin typeface="Times New Roman"/>
                <a:ea typeface="Times New Roman"/>
                <a:cs typeface="Times New Roman"/>
                <a:sym typeface="Times New Roman"/>
              </a:rPr>
              <a:t>infinitive phrase</a:t>
            </a:r>
            <a:endParaRPr sz="2000">
              <a:solidFill>
                <a:srgbClr val="000000"/>
              </a:solidFill>
              <a:latin typeface="Times New Roman"/>
              <a:ea typeface="Times New Roman"/>
              <a:cs typeface="Times New Roman"/>
              <a:sym typeface="Times New Roman"/>
            </a:endParaRPr>
          </a:p>
          <a:p>
            <a:pPr indent="-342900" lvl="0" marL="342900" rtl="0" algn="l">
              <a:spcBef>
                <a:spcPts val="1000"/>
              </a:spcBef>
              <a:spcAft>
                <a:spcPts val="0"/>
              </a:spcAft>
              <a:buSzPts val="1600"/>
              <a:buChar char="►"/>
            </a:pPr>
            <a:r>
              <a:rPr lang="en-US" sz="2000">
                <a:solidFill>
                  <a:srgbClr val="000000"/>
                </a:solidFill>
                <a:latin typeface="Times New Roman"/>
                <a:ea typeface="Times New Roman"/>
                <a:cs typeface="Times New Roman"/>
                <a:sym typeface="Times New Roman"/>
              </a:rPr>
              <a:t>participial phrase</a:t>
            </a:r>
            <a:endParaRPr sz="2000">
              <a:solidFill>
                <a:srgbClr val="000000"/>
              </a:solidFill>
              <a:latin typeface="Times New Roman"/>
              <a:ea typeface="Times New Roman"/>
              <a:cs typeface="Times New Roman"/>
              <a:sym typeface="Times New Roman"/>
            </a:endParaRPr>
          </a:p>
          <a:p>
            <a:pPr indent="-342900" lvl="0" marL="342900" rtl="0" algn="l">
              <a:spcBef>
                <a:spcPts val="1000"/>
              </a:spcBef>
              <a:spcAft>
                <a:spcPts val="0"/>
              </a:spcAft>
              <a:buSzPts val="1600"/>
              <a:buChar char="►"/>
            </a:pPr>
            <a:r>
              <a:rPr lang="en-US" sz="2000">
                <a:solidFill>
                  <a:srgbClr val="000000"/>
                </a:solidFill>
                <a:latin typeface="Times New Roman"/>
                <a:ea typeface="Times New Roman"/>
                <a:cs typeface="Times New Roman"/>
                <a:sym typeface="Times New Roman"/>
              </a:rPr>
              <a:t>prepositional phrase</a:t>
            </a:r>
            <a:endParaRPr/>
          </a:p>
          <a:p>
            <a:pPr indent="-342900" lvl="0" marL="342900" rtl="0" algn="l">
              <a:spcBef>
                <a:spcPts val="1000"/>
              </a:spcBef>
              <a:spcAft>
                <a:spcPts val="0"/>
              </a:spcAft>
              <a:buSzPts val="1600"/>
              <a:buChar char="►"/>
            </a:pPr>
            <a:r>
              <a:rPr lang="en-US" sz="2000">
                <a:solidFill>
                  <a:srgbClr val="000000"/>
                </a:solidFill>
                <a:latin typeface="Times New Roman"/>
                <a:ea typeface="Times New Roman"/>
                <a:cs typeface="Times New Roman"/>
                <a:sym typeface="Times New Roman"/>
              </a:rPr>
              <a:t>gerund phrase</a:t>
            </a:r>
            <a:endParaRPr sz="2000">
              <a:latin typeface="Calibri"/>
              <a:ea typeface="Calibri"/>
              <a:cs typeface="Calibri"/>
              <a:sym typeface="Calibri"/>
            </a:endParaRPr>
          </a:p>
          <a:p>
            <a:pPr indent="-251459" lvl="0" marL="342900" rtl="0" algn="l">
              <a:spcBef>
                <a:spcPts val="1000"/>
              </a:spcBef>
              <a:spcAft>
                <a:spcPts val="0"/>
              </a:spcAft>
              <a:buSzPts val="144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1"/>
          <p:cNvSpPr txBox="1"/>
          <p:nvPr>
            <p:ph type="title"/>
          </p:nvPr>
        </p:nvSpPr>
        <p:spPr>
          <a:xfrm>
            <a:off x="838200" y="365125"/>
            <a:ext cx="10515600" cy="96837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400"/>
              <a:buFont typeface="Arial"/>
              <a:buNone/>
            </a:pPr>
            <a:r>
              <a:rPr b="1" lang="en-US" sz="2400">
                <a:latin typeface="Arial"/>
                <a:ea typeface="Arial"/>
                <a:cs typeface="Arial"/>
                <a:sym typeface="Arial"/>
              </a:rPr>
              <a:t>Types of Phrases</a:t>
            </a:r>
            <a:r>
              <a:rPr lang="en-US" sz="2400"/>
              <a:t> </a:t>
            </a:r>
            <a:endParaRPr sz="2400"/>
          </a:p>
        </p:txBody>
      </p:sp>
      <p:sp>
        <p:nvSpPr>
          <p:cNvPr id="204" name="Google Shape;204;p11"/>
          <p:cNvSpPr txBox="1"/>
          <p:nvPr>
            <p:ph idx="1" type="body"/>
          </p:nvPr>
        </p:nvSpPr>
        <p:spPr>
          <a:xfrm>
            <a:off x="838200" y="1333500"/>
            <a:ext cx="10515600" cy="4843463"/>
          </a:xfrm>
          <a:prstGeom prst="rect">
            <a:avLst/>
          </a:prstGeom>
          <a:noFill/>
          <a:ln>
            <a:noFill/>
          </a:ln>
        </p:spPr>
        <p:txBody>
          <a:bodyPr anchorCtr="0" anchor="t" bIns="45700" lIns="91425" spcFirstLastPara="1" rIns="91425" wrap="square" tIns="45700">
            <a:normAutofit fontScale="77500" lnSpcReduction="20000"/>
          </a:bodyPr>
          <a:lstStyle/>
          <a:p>
            <a:pPr indent="-342900" lvl="0" marL="342900" rtl="0" algn="l">
              <a:lnSpc>
                <a:spcPct val="150000"/>
              </a:lnSpc>
              <a:spcBef>
                <a:spcPts val="0"/>
              </a:spcBef>
              <a:spcAft>
                <a:spcPts val="0"/>
              </a:spcAft>
              <a:buSzPct val="80000"/>
              <a:buChar char="►"/>
            </a:pPr>
            <a:r>
              <a:rPr b="1" lang="en-US" sz="2200">
                <a:solidFill>
                  <a:srgbClr val="000000"/>
                </a:solidFill>
                <a:latin typeface="Times New Roman"/>
                <a:ea typeface="Times New Roman"/>
                <a:cs typeface="Times New Roman"/>
                <a:sym typeface="Times New Roman"/>
              </a:rPr>
              <a:t>Noun Phrase</a:t>
            </a:r>
            <a:endParaRPr sz="2200">
              <a:latin typeface="Calibri"/>
              <a:ea typeface="Calibri"/>
              <a:cs typeface="Calibri"/>
              <a:sym typeface="Calibri"/>
            </a:endParaRPr>
          </a:p>
          <a:p>
            <a:pPr indent="-342900" lvl="0" marL="342900" rtl="0" algn="l">
              <a:lnSpc>
                <a:spcPct val="150000"/>
              </a:lnSpc>
              <a:spcBef>
                <a:spcPts val="1800"/>
              </a:spcBef>
              <a:spcAft>
                <a:spcPts val="0"/>
              </a:spcAft>
              <a:buSzPct val="80000"/>
              <a:buChar char="►"/>
            </a:pPr>
            <a:r>
              <a:rPr lang="en-US" sz="2200">
                <a:solidFill>
                  <a:srgbClr val="000000"/>
                </a:solidFill>
                <a:latin typeface="Times New Roman"/>
                <a:ea typeface="Times New Roman"/>
                <a:cs typeface="Times New Roman"/>
                <a:sym typeface="Times New Roman"/>
              </a:rPr>
              <a:t>A noun phrase consists of a noun as the head word and other related words (usually modifiers and determiners) which modify the noun. It functions like a noun in a sentence.</a:t>
            </a:r>
            <a:endParaRPr sz="2200">
              <a:latin typeface="Calibri"/>
              <a:ea typeface="Calibri"/>
              <a:cs typeface="Calibri"/>
              <a:sym typeface="Calibri"/>
            </a:endParaRPr>
          </a:p>
          <a:p>
            <a:pPr indent="-342900" lvl="0" marL="342900" rtl="0" algn="l">
              <a:lnSpc>
                <a:spcPct val="150000"/>
              </a:lnSpc>
              <a:spcBef>
                <a:spcPts val="1800"/>
              </a:spcBef>
              <a:spcAft>
                <a:spcPts val="0"/>
              </a:spcAft>
              <a:buSzPct val="80000"/>
              <a:buChar char="►"/>
            </a:pPr>
            <a:r>
              <a:rPr b="1" lang="en-US" sz="2200">
                <a:solidFill>
                  <a:srgbClr val="000000"/>
                </a:solidFill>
                <a:latin typeface="Times New Roman"/>
                <a:ea typeface="Times New Roman"/>
                <a:cs typeface="Times New Roman"/>
                <a:sym typeface="Times New Roman"/>
              </a:rPr>
              <a:t>Noun Phrase</a:t>
            </a:r>
            <a:r>
              <a:rPr lang="en-US" sz="2200">
                <a:solidFill>
                  <a:srgbClr val="000000"/>
                </a:solidFill>
                <a:latin typeface="Times New Roman"/>
                <a:ea typeface="Times New Roman"/>
                <a:cs typeface="Times New Roman"/>
                <a:sym typeface="Times New Roman"/>
              </a:rPr>
              <a:t> = noun + modifiers (the modifiers can be after or before the noun)</a:t>
            </a:r>
            <a:endParaRPr sz="2200">
              <a:latin typeface="Calibri"/>
              <a:ea typeface="Calibri"/>
              <a:cs typeface="Calibri"/>
              <a:sym typeface="Calibri"/>
            </a:endParaRPr>
          </a:p>
          <a:p>
            <a:pPr indent="-342900" lvl="0" marL="342900" rtl="0" algn="l">
              <a:lnSpc>
                <a:spcPct val="150000"/>
              </a:lnSpc>
              <a:spcBef>
                <a:spcPts val="1800"/>
              </a:spcBef>
              <a:spcAft>
                <a:spcPts val="0"/>
              </a:spcAft>
              <a:buSzPct val="80000"/>
              <a:buChar char="►"/>
            </a:pPr>
            <a:r>
              <a:rPr lang="en-US" sz="2200">
                <a:solidFill>
                  <a:srgbClr val="000000"/>
                </a:solidFill>
                <a:latin typeface="Times New Roman"/>
                <a:ea typeface="Times New Roman"/>
                <a:cs typeface="Times New Roman"/>
                <a:sym typeface="Times New Roman"/>
              </a:rPr>
              <a:t>Examples.</a:t>
            </a:r>
            <a:br>
              <a:rPr lang="en-US" sz="2200">
                <a:solidFill>
                  <a:srgbClr val="000000"/>
                </a:solidFill>
                <a:latin typeface="Times New Roman"/>
                <a:ea typeface="Times New Roman"/>
                <a:cs typeface="Times New Roman"/>
                <a:sym typeface="Times New Roman"/>
              </a:rPr>
            </a:br>
            <a:r>
              <a:rPr b="1" lang="en-US" sz="2200">
                <a:solidFill>
                  <a:srgbClr val="000000"/>
                </a:solidFill>
                <a:latin typeface="Times New Roman"/>
                <a:ea typeface="Times New Roman"/>
                <a:cs typeface="Times New Roman"/>
                <a:sym typeface="Times New Roman"/>
              </a:rPr>
              <a:t>            </a:t>
            </a:r>
            <a:r>
              <a:rPr lang="en-US" sz="2200">
                <a:solidFill>
                  <a:srgbClr val="000000"/>
                </a:solidFill>
                <a:latin typeface="Times New Roman"/>
                <a:ea typeface="Times New Roman"/>
                <a:cs typeface="Times New Roman"/>
                <a:sym typeface="Times New Roman"/>
              </a:rPr>
              <a:t>He is wearing </a:t>
            </a:r>
            <a:r>
              <a:rPr b="1" lang="en-US" sz="2200">
                <a:solidFill>
                  <a:srgbClr val="000000"/>
                </a:solidFill>
                <a:latin typeface="Times New Roman"/>
                <a:ea typeface="Times New Roman"/>
                <a:cs typeface="Times New Roman"/>
                <a:sym typeface="Times New Roman"/>
              </a:rPr>
              <a:t>a nice red shirt.                      </a:t>
            </a:r>
            <a:r>
              <a:rPr lang="en-US" sz="2200">
                <a:solidFill>
                  <a:srgbClr val="000000"/>
                </a:solidFill>
                <a:latin typeface="Times New Roman"/>
                <a:ea typeface="Times New Roman"/>
                <a:cs typeface="Times New Roman"/>
                <a:sym typeface="Times New Roman"/>
              </a:rPr>
              <a:t>(as noun/object)</a:t>
            </a:r>
            <a:br>
              <a:rPr lang="en-US" sz="2200">
                <a:solidFill>
                  <a:srgbClr val="000000"/>
                </a:solidFill>
                <a:latin typeface="Times New Roman"/>
                <a:ea typeface="Times New Roman"/>
                <a:cs typeface="Times New Roman"/>
                <a:sym typeface="Times New Roman"/>
              </a:rPr>
            </a:br>
            <a:r>
              <a:rPr b="1" lang="en-US" sz="2200">
                <a:solidFill>
                  <a:srgbClr val="000000"/>
                </a:solidFill>
                <a:latin typeface="Times New Roman"/>
                <a:ea typeface="Times New Roman"/>
                <a:cs typeface="Times New Roman"/>
                <a:sym typeface="Times New Roman"/>
              </a:rPr>
              <a:t>            </a:t>
            </a:r>
            <a:r>
              <a:rPr lang="en-US" sz="2200">
                <a:solidFill>
                  <a:srgbClr val="000000"/>
                </a:solidFill>
                <a:latin typeface="Times New Roman"/>
                <a:ea typeface="Times New Roman"/>
                <a:cs typeface="Times New Roman"/>
                <a:sym typeface="Times New Roman"/>
              </a:rPr>
              <a:t>She brought a </a:t>
            </a:r>
            <a:r>
              <a:rPr b="1" lang="en-US" sz="2200">
                <a:solidFill>
                  <a:srgbClr val="000000"/>
                </a:solidFill>
                <a:latin typeface="Times New Roman"/>
                <a:ea typeface="Times New Roman"/>
                <a:cs typeface="Times New Roman"/>
                <a:sym typeface="Times New Roman"/>
              </a:rPr>
              <a:t>glass full of water.                </a:t>
            </a:r>
            <a:r>
              <a:rPr lang="en-US" sz="2200">
                <a:solidFill>
                  <a:srgbClr val="000000"/>
                </a:solidFill>
                <a:latin typeface="Times New Roman"/>
                <a:ea typeface="Times New Roman"/>
                <a:cs typeface="Times New Roman"/>
                <a:sym typeface="Times New Roman"/>
              </a:rPr>
              <a:t>(as noun/object)</a:t>
            </a:r>
            <a:br>
              <a:rPr lang="en-US" sz="2200">
                <a:solidFill>
                  <a:srgbClr val="000000"/>
                </a:solidFill>
                <a:latin typeface="Times New Roman"/>
                <a:ea typeface="Times New Roman"/>
                <a:cs typeface="Times New Roman"/>
                <a:sym typeface="Times New Roman"/>
              </a:rPr>
            </a:br>
            <a:r>
              <a:rPr b="1" lang="en-US" sz="2200">
                <a:solidFill>
                  <a:srgbClr val="000000"/>
                </a:solidFill>
                <a:latin typeface="Times New Roman"/>
                <a:ea typeface="Times New Roman"/>
                <a:cs typeface="Times New Roman"/>
                <a:sym typeface="Times New Roman"/>
              </a:rPr>
              <a:t>            The boy with brown hair</a:t>
            </a:r>
            <a:r>
              <a:rPr lang="en-US" sz="2200">
                <a:solidFill>
                  <a:srgbClr val="000000"/>
                </a:solidFill>
                <a:latin typeface="Times New Roman"/>
                <a:ea typeface="Times New Roman"/>
                <a:cs typeface="Times New Roman"/>
                <a:sym typeface="Times New Roman"/>
              </a:rPr>
              <a:t> is laughing.           (as noun/subject)</a:t>
            </a:r>
            <a:br>
              <a:rPr lang="en-US" sz="2200">
                <a:solidFill>
                  <a:srgbClr val="000000"/>
                </a:solidFill>
                <a:latin typeface="Times New Roman"/>
                <a:ea typeface="Times New Roman"/>
                <a:cs typeface="Times New Roman"/>
                <a:sym typeface="Times New Roman"/>
              </a:rPr>
            </a:br>
            <a:r>
              <a:rPr b="1" lang="en-US" sz="2200">
                <a:solidFill>
                  <a:srgbClr val="000000"/>
                </a:solidFill>
                <a:latin typeface="Times New Roman"/>
                <a:ea typeface="Times New Roman"/>
                <a:cs typeface="Times New Roman"/>
                <a:sym typeface="Times New Roman"/>
              </a:rPr>
              <a:t>            A man on the roof</a:t>
            </a:r>
            <a:r>
              <a:rPr lang="en-US" sz="2200">
                <a:solidFill>
                  <a:srgbClr val="000000"/>
                </a:solidFill>
                <a:latin typeface="Times New Roman"/>
                <a:ea typeface="Times New Roman"/>
                <a:cs typeface="Times New Roman"/>
                <a:sym typeface="Times New Roman"/>
              </a:rPr>
              <a:t> was shouting.                  (as noun/subject)</a:t>
            </a:r>
            <a:endParaRPr sz="2200">
              <a:latin typeface="Calibri"/>
              <a:ea typeface="Calibri"/>
              <a:cs typeface="Calibri"/>
              <a:sym typeface="Calibri"/>
            </a:endParaRPr>
          </a:p>
          <a:p>
            <a:pPr indent="-342900" lvl="0" marL="342900" rtl="0" algn="l">
              <a:lnSpc>
                <a:spcPct val="150000"/>
              </a:lnSpc>
              <a:spcBef>
                <a:spcPts val="1800"/>
              </a:spcBef>
              <a:spcAft>
                <a:spcPts val="0"/>
              </a:spcAft>
              <a:buSzPct val="80000"/>
              <a:buChar char="►"/>
            </a:pPr>
            <a:r>
              <a:rPr lang="en-US" sz="2200">
                <a:solidFill>
                  <a:srgbClr val="000000"/>
                </a:solidFill>
                <a:latin typeface="Times New Roman"/>
                <a:ea typeface="Times New Roman"/>
                <a:cs typeface="Times New Roman"/>
                <a:sym typeface="Times New Roman"/>
              </a:rPr>
              <a:t>A sentence can also contain more than one noun phrase. For example: </a:t>
            </a:r>
            <a:r>
              <a:rPr b="1" lang="en-US" sz="2200">
                <a:solidFill>
                  <a:srgbClr val="000000"/>
                </a:solidFill>
                <a:latin typeface="Times New Roman"/>
                <a:ea typeface="Times New Roman"/>
                <a:cs typeface="Times New Roman"/>
                <a:sym typeface="Times New Roman"/>
              </a:rPr>
              <a:t>The girl with blue eyes</a:t>
            </a:r>
            <a:r>
              <a:rPr lang="en-US" sz="2200">
                <a:solidFill>
                  <a:srgbClr val="000000"/>
                </a:solidFill>
                <a:latin typeface="Times New Roman"/>
                <a:ea typeface="Times New Roman"/>
                <a:cs typeface="Times New Roman"/>
                <a:sym typeface="Times New Roman"/>
              </a:rPr>
              <a:t> bought </a:t>
            </a:r>
            <a:r>
              <a:rPr b="1" lang="en-US" sz="2200">
                <a:solidFill>
                  <a:srgbClr val="000000"/>
                </a:solidFill>
                <a:latin typeface="Times New Roman"/>
                <a:ea typeface="Times New Roman"/>
                <a:cs typeface="Times New Roman"/>
                <a:sym typeface="Times New Roman"/>
              </a:rPr>
              <a:t>a beautiful chair</a:t>
            </a:r>
            <a:r>
              <a:rPr lang="en-US" sz="2200">
                <a:solidFill>
                  <a:srgbClr val="000000"/>
                </a:solidFill>
                <a:latin typeface="Times New Roman"/>
                <a:ea typeface="Times New Roman"/>
                <a:cs typeface="Times New Roman"/>
                <a:sym typeface="Times New Roman"/>
              </a:rPr>
              <a:t>.</a:t>
            </a:r>
            <a:endParaRPr sz="2200">
              <a:latin typeface="Calibri"/>
              <a:ea typeface="Calibri"/>
              <a:cs typeface="Calibri"/>
              <a:sym typeface="Calibri"/>
            </a:endParaRPr>
          </a:p>
          <a:p>
            <a:pPr indent="-272034" lvl="0" marL="342900" rtl="0" algn="l">
              <a:spcBef>
                <a:spcPts val="1800"/>
              </a:spcBef>
              <a:spcAft>
                <a:spcPts val="0"/>
              </a:spcAft>
              <a:buSzPct val="79999"/>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400"/>
              <a:buFont typeface="Arial"/>
              <a:buNone/>
            </a:pPr>
            <a:r>
              <a:rPr b="1" lang="en-US" sz="2400">
                <a:latin typeface="Arial"/>
                <a:ea typeface="Arial"/>
                <a:cs typeface="Arial"/>
                <a:sym typeface="Arial"/>
              </a:rPr>
              <a:t>Types of Phrases</a:t>
            </a:r>
            <a:r>
              <a:rPr b="1" lang="en-US" sz="2400"/>
              <a:t> …cont.</a:t>
            </a:r>
            <a:endParaRPr b="1" sz="2400"/>
          </a:p>
        </p:txBody>
      </p:sp>
      <p:sp>
        <p:nvSpPr>
          <p:cNvPr id="210" name="Google Shape;210;p12"/>
          <p:cNvSpPr txBox="1"/>
          <p:nvPr>
            <p:ph idx="1" type="body"/>
          </p:nvPr>
        </p:nvSpPr>
        <p:spPr>
          <a:xfrm>
            <a:off x="838200" y="1181100"/>
            <a:ext cx="10515600" cy="499586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SzPts val="1600"/>
              <a:buNone/>
            </a:pPr>
            <a:r>
              <a:rPr b="1" lang="en-US" sz="2000">
                <a:solidFill>
                  <a:srgbClr val="000000"/>
                </a:solidFill>
                <a:latin typeface="Times New Roman"/>
                <a:ea typeface="Times New Roman"/>
                <a:cs typeface="Times New Roman"/>
                <a:sym typeface="Times New Roman"/>
              </a:rPr>
              <a:t>Prepositional phrase</a:t>
            </a:r>
            <a:endParaRPr sz="2000">
              <a:latin typeface="Calibri"/>
              <a:ea typeface="Calibri"/>
              <a:cs typeface="Calibri"/>
              <a:sym typeface="Calibri"/>
            </a:endParaRPr>
          </a:p>
          <a:p>
            <a:pPr indent="-342900" lvl="0" marL="342900" rtl="0" algn="l">
              <a:spcBef>
                <a:spcPts val="1800"/>
              </a:spcBef>
              <a:spcAft>
                <a:spcPts val="0"/>
              </a:spcAft>
              <a:buSzPts val="1600"/>
              <a:buChar char="►"/>
            </a:pPr>
            <a:r>
              <a:rPr lang="en-US" sz="2000">
                <a:latin typeface="Times New Roman"/>
                <a:ea typeface="Times New Roman"/>
                <a:cs typeface="Times New Roman"/>
                <a:sym typeface="Times New Roman"/>
              </a:rPr>
              <a:t>A prepositional phrase consists of a preposition, object of preposition (noun or pronoun) and may also consist of other modifiers.</a:t>
            </a:r>
            <a:endParaRPr/>
          </a:p>
          <a:p>
            <a:pPr indent="-342900" lvl="0" marL="342900" rtl="0" algn="l">
              <a:spcBef>
                <a:spcPts val="1000"/>
              </a:spcBef>
              <a:spcAft>
                <a:spcPts val="0"/>
              </a:spcAft>
              <a:buSzPts val="1600"/>
              <a:buChar char="►"/>
            </a:pPr>
            <a:r>
              <a:rPr lang="en-US" sz="2000">
                <a:latin typeface="Times New Roman"/>
                <a:ea typeface="Times New Roman"/>
                <a:cs typeface="Times New Roman"/>
                <a:sym typeface="Times New Roman"/>
              </a:rPr>
              <a:t>For example:</a:t>
            </a:r>
            <a:r>
              <a:rPr i="1" lang="en-US" sz="2000">
                <a:latin typeface="Times New Roman"/>
                <a:ea typeface="Times New Roman"/>
                <a:cs typeface="Times New Roman"/>
                <a:sym typeface="Times New Roman"/>
              </a:rPr>
              <a:t> </a:t>
            </a:r>
            <a:endParaRPr/>
          </a:p>
          <a:p>
            <a:pPr indent="0" lvl="0" marL="0" rtl="0" algn="l">
              <a:spcBef>
                <a:spcPts val="1000"/>
              </a:spcBef>
              <a:spcAft>
                <a:spcPts val="0"/>
              </a:spcAft>
              <a:buSzPts val="1600"/>
              <a:buNone/>
            </a:pPr>
            <a:r>
              <a:rPr i="1" lang="en-US" sz="2000">
                <a:latin typeface="Times New Roman"/>
                <a:ea typeface="Times New Roman"/>
                <a:cs typeface="Times New Roman"/>
                <a:sym typeface="Times New Roman"/>
              </a:rPr>
              <a:t>	on a table</a:t>
            </a:r>
            <a:endParaRPr i="1" sz="2000">
              <a:latin typeface="Times New Roman"/>
              <a:ea typeface="Times New Roman"/>
              <a:cs typeface="Times New Roman"/>
              <a:sym typeface="Times New Roman"/>
            </a:endParaRPr>
          </a:p>
          <a:p>
            <a:pPr indent="0" lvl="0" marL="0" rtl="0" algn="l">
              <a:spcBef>
                <a:spcPts val="1000"/>
              </a:spcBef>
              <a:spcAft>
                <a:spcPts val="0"/>
              </a:spcAft>
              <a:buSzPts val="1600"/>
              <a:buNone/>
            </a:pPr>
            <a:r>
              <a:rPr i="1" lang="en-US" sz="2000">
                <a:latin typeface="Times New Roman"/>
                <a:ea typeface="Times New Roman"/>
                <a:cs typeface="Times New Roman"/>
                <a:sym typeface="Times New Roman"/>
              </a:rPr>
              <a:t>	near a wall</a:t>
            </a:r>
            <a:endParaRPr i="1" sz="2000">
              <a:latin typeface="Times New Roman"/>
              <a:ea typeface="Times New Roman"/>
              <a:cs typeface="Times New Roman"/>
              <a:sym typeface="Times New Roman"/>
            </a:endParaRPr>
          </a:p>
          <a:p>
            <a:pPr indent="0" lvl="0" marL="0" rtl="0" algn="l">
              <a:spcBef>
                <a:spcPts val="1000"/>
              </a:spcBef>
              <a:spcAft>
                <a:spcPts val="0"/>
              </a:spcAft>
              <a:buSzPts val="1600"/>
              <a:buNone/>
            </a:pPr>
            <a:r>
              <a:rPr i="1" lang="en-US" sz="2000">
                <a:latin typeface="Times New Roman"/>
                <a:ea typeface="Times New Roman"/>
                <a:cs typeface="Times New Roman"/>
                <a:sym typeface="Times New Roman"/>
              </a:rPr>
              <a:t>	in the room</a:t>
            </a:r>
            <a:endParaRPr i="1" sz="2000">
              <a:latin typeface="Times New Roman"/>
              <a:ea typeface="Times New Roman"/>
              <a:cs typeface="Times New Roman"/>
              <a:sym typeface="Times New Roman"/>
            </a:endParaRPr>
          </a:p>
          <a:p>
            <a:pPr indent="0" lvl="0" marL="0" rtl="0" algn="l">
              <a:spcBef>
                <a:spcPts val="1000"/>
              </a:spcBef>
              <a:spcAft>
                <a:spcPts val="0"/>
              </a:spcAft>
              <a:buSzPts val="1600"/>
              <a:buNone/>
            </a:pPr>
            <a:r>
              <a:rPr i="1" lang="en-US" sz="2000">
                <a:latin typeface="Times New Roman"/>
                <a:ea typeface="Times New Roman"/>
                <a:cs typeface="Times New Roman"/>
                <a:sym typeface="Times New Roman"/>
              </a:rPr>
              <a:t>	at the door</a:t>
            </a:r>
            <a:endParaRPr i="1" sz="2000">
              <a:latin typeface="Times New Roman"/>
              <a:ea typeface="Times New Roman"/>
              <a:cs typeface="Times New Roman"/>
              <a:sym typeface="Times New Roman"/>
            </a:endParaRPr>
          </a:p>
          <a:p>
            <a:pPr indent="0" lvl="0" marL="0" rtl="0" algn="l">
              <a:spcBef>
                <a:spcPts val="1000"/>
              </a:spcBef>
              <a:spcAft>
                <a:spcPts val="0"/>
              </a:spcAft>
              <a:buSzPts val="1600"/>
              <a:buNone/>
            </a:pPr>
            <a:r>
              <a:rPr i="1" lang="en-US" sz="2000">
                <a:latin typeface="Times New Roman"/>
                <a:ea typeface="Times New Roman"/>
                <a:cs typeface="Times New Roman"/>
                <a:sym typeface="Times New Roman"/>
              </a:rPr>
              <a:t>	under a tree</a:t>
            </a:r>
            <a:endParaRPr i="1" sz="2000">
              <a:latin typeface="Times New Roman"/>
              <a:ea typeface="Times New Roman"/>
              <a:cs typeface="Times New Roman"/>
              <a:sym typeface="Times New Roman"/>
            </a:endParaRPr>
          </a:p>
          <a:p>
            <a:pPr indent="-342900" lvl="0" marL="342900" rtl="0" algn="l">
              <a:spcBef>
                <a:spcPts val="1000"/>
              </a:spcBef>
              <a:spcAft>
                <a:spcPts val="0"/>
              </a:spcAft>
              <a:buSzPts val="1600"/>
              <a:buChar char="►"/>
            </a:pPr>
            <a:r>
              <a:rPr lang="en-US" sz="2000">
                <a:latin typeface="Times New Roman"/>
                <a:ea typeface="Times New Roman"/>
                <a:cs typeface="Times New Roman"/>
                <a:sym typeface="Times New Roman"/>
              </a:rPr>
              <a:t>A prepositional phrase starts with a preposition and mostly ends with a noun or a pronoun. Whatever prepositional phrase ends with is called </a:t>
            </a:r>
            <a:r>
              <a:rPr i="1" lang="en-US" sz="2000">
                <a:latin typeface="Times New Roman"/>
                <a:ea typeface="Times New Roman"/>
                <a:cs typeface="Times New Roman"/>
                <a:sym typeface="Times New Roman"/>
              </a:rPr>
              <a:t>the object of the preposition</a:t>
            </a:r>
            <a:r>
              <a:rPr lang="en-US" sz="2000">
                <a:latin typeface="Times New Roman"/>
                <a:ea typeface="Times New Roman"/>
                <a:cs typeface="Times New Roman"/>
                <a:sym typeface="Times New Roman"/>
              </a:rPr>
              <a:t>. A prepositional phrase functions as an adjective or an adverb in a sentence</a:t>
            </a:r>
            <a:r>
              <a:rPr lang="en-US" sz="2000"/>
              <a:t> </a:t>
            </a:r>
            <a:endParaRPr sz="20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rebuchet MS"/>
              <a:buNone/>
            </a:pPr>
            <a:r>
              <a:rPr b="1" lang="en-US" sz="2800"/>
              <a:t>Prepositional phrase</a:t>
            </a:r>
            <a:endParaRPr/>
          </a:p>
        </p:txBody>
      </p:sp>
      <p:sp>
        <p:nvSpPr>
          <p:cNvPr id="216" name="Google Shape;216;p13"/>
          <p:cNvSpPr txBox="1"/>
          <p:nvPr>
            <p:ph idx="1" type="body"/>
          </p:nvPr>
        </p:nvSpPr>
        <p:spPr>
          <a:xfrm>
            <a:off x="838200" y="1574800"/>
            <a:ext cx="10515600" cy="460216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600"/>
              <a:buChar char="►"/>
            </a:pPr>
            <a:r>
              <a:rPr b="1" lang="en-US" sz="2000">
                <a:solidFill>
                  <a:srgbClr val="000000"/>
                </a:solidFill>
                <a:latin typeface="Times New Roman"/>
                <a:ea typeface="Times New Roman"/>
                <a:cs typeface="Times New Roman"/>
                <a:sym typeface="Times New Roman"/>
              </a:rPr>
              <a:t>The following are examples of prepositional phrases within a sentence. </a:t>
            </a:r>
            <a:br>
              <a:rPr lang="en-US" sz="20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              The boy </a:t>
            </a:r>
            <a:r>
              <a:rPr b="1" lang="en-US" sz="2000">
                <a:solidFill>
                  <a:srgbClr val="000000"/>
                </a:solidFill>
                <a:latin typeface="Times New Roman"/>
                <a:ea typeface="Times New Roman"/>
                <a:cs typeface="Times New Roman"/>
                <a:sym typeface="Times New Roman"/>
              </a:rPr>
              <a:t>on the roof</a:t>
            </a:r>
            <a:r>
              <a:rPr lang="en-US" sz="2000">
                <a:solidFill>
                  <a:srgbClr val="000000"/>
                </a:solidFill>
                <a:latin typeface="Times New Roman"/>
                <a:ea typeface="Times New Roman"/>
                <a:cs typeface="Times New Roman"/>
                <a:sym typeface="Times New Roman"/>
              </a:rPr>
              <a:t> is singing a song.          (As adjective)</a:t>
            </a:r>
            <a:br>
              <a:rPr lang="en-US" sz="20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              The man </a:t>
            </a:r>
            <a:r>
              <a:rPr b="1" lang="en-US" sz="2000">
                <a:solidFill>
                  <a:srgbClr val="000000"/>
                </a:solidFill>
                <a:latin typeface="Times New Roman"/>
                <a:ea typeface="Times New Roman"/>
                <a:cs typeface="Times New Roman"/>
                <a:sym typeface="Times New Roman"/>
              </a:rPr>
              <a:t>in the room</a:t>
            </a:r>
            <a:r>
              <a:rPr lang="en-US" sz="2000">
                <a:solidFill>
                  <a:srgbClr val="000000"/>
                </a:solidFill>
                <a:latin typeface="Times New Roman"/>
                <a:ea typeface="Times New Roman"/>
                <a:cs typeface="Times New Roman"/>
                <a:sym typeface="Times New Roman"/>
              </a:rPr>
              <a:t> is our teacher.             (As adjective)</a:t>
            </a:r>
            <a:br>
              <a:rPr lang="en-US" sz="20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              She is shouting </a:t>
            </a:r>
            <a:r>
              <a:rPr b="1" lang="en-US" sz="2000">
                <a:solidFill>
                  <a:srgbClr val="000000"/>
                </a:solidFill>
                <a:latin typeface="Times New Roman"/>
                <a:ea typeface="Times New Roman"/>
                <a:cs typeface="Times New Roman"/>
                <a:sym typeface="Times New Roman"/>
              </a:rPr>
              <a:t>in a loud voice.                    </a:t>
            </a:r>
            <a:r>
              <a:rPr lang="en-US" sz="2000">
                <a:solidFill>
                  <a:srgbClr val="000000"/>
                </a:solidFill>
                <a:latin typeface="Times New Roman"/>
                <a:ea typeface="Times New Roman"/>
                <a:cs typeface="Times New Roman"/>
                <a:sym typeface="Times New Roman"/>
              </a:rPr>
              <a:t>(As adverb)</a:t>
            </a:r>
            <a:br>
              <a:rPr lang="en-US" sz="20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               He always behaves </a:t>
            </a:r>
            <a:r>
              <a:rPr b="1" lang="en-US" sz="2000">
                <a:solidFill>
                  <a:srgbClr val="000000"/>
                </a:solidFill>
                <a:latin typeface="Times New Roman"/>
                <a:ea typeface="Times New Roman"/>
                <a:cs typeface="Times New Roman"/>
                <a:sym typeface="Times New Roman"/>
              </a:rPr>
              <a:t>in a good manner.        </a:t>
            </a:r>
            <a:r>
              <a:rPr lang="en-US" sz="2000">
                <a:solidFill>
                  <a:srgbClr val="000000"/>
                </a:solidFill>
                <a:latin typeface="Times New Roman"/>
                <a:ea typeface="Times New Roman"/>
                <a:cs typeface="Times New Roman"/>
                <a:sym typeface="Times New Roman"/>
              </a:rPr>
              <a:t>(As adverb)</a:t>
            </a:r>
            <a:endParaRPr sz="2000">
              <a:latin typeface="Calibri"/>
              <a:ea typeface="Calibri"/>
              <a:cs typeface="Calibri"/>
              <a:sym typeface="Calibri"/>
            </a:endParaRPr>
          </a:p>
          <a:p>
            <a:pPr indent="-342900" lvl="0" marL="342900" rtl="0" algn="l">
              <a:lnSpc>
                <a:spcPct val="150000"/>
              </a:lnSpc>
              <a:spcBef>
                <a:spcPts val="400"/>
              </a:spcBef>
              <a:spcAft>
                <a:spcPts val="0"/>
              </a:spcAft>
              <a:buSzPts val="1600"/>
              <a:buChar char="►"/>
            </a:pPr>
            <a:r>
              <a:rPr lang="en-US" sz="2000">
                <a:latin typeface="Times New Roman"/>
                <a:ea typeface="Times New Roman"/>
                <a:cs typeface="Times New Roman"/>
                <a:sym typeface="Times New Roman"/>
              </a:rPr>
              <a:t>In these sentences, we can see that prepositional phrases can function as adjectives or adverbs within the sentence.</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4"/>
          <p:cNvSpPr txBox="1"/>
          <p:nvPr>
            <p:ph type="title"/>
          </p:nvPr>
        </p:nvSpPr>
        <p:spPr>
          <a:xfrm>
            <a:off x="838200" y="365125"/>
            <a:ext cx="10515600" cy="828675"/>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000000"/>
              </a:buClr>
              <a:buSzPct val="100000"/>
              <a:buFont typeface="Trebuchet MS"/>
              <a:buNone/>
            </a:pPr>
            <a:r>
              <a:rPr b="1" lang="en-US" sz="2800">
                <a:solidFill>
                  <a:srgbClr val="000000"/>
                </a:solidFill>
                <a:latin typeface="Trebuchet MS"/>
                <a:ea typeface="Trebuchet MS"/>
                <a:cs typeface="Trebuchet MS"/>
                <a:sym typeface="Trebuchet MS"/>
              </a:rPr>
              <a:t>Adjectival Phrase</a:t>
            </a:r>
            <a:br>
              <a:rPr lang="en-US" sz="2800">
                <a:latin typeface="Trebuchet MS"/>
                <a:ea typeface="Trebuchet MS"/>
                <a:cs typeface="Trebuchet MS"/>
                <a:sym typeface="Trebuchet MS"/>
              </a:rPr>
            </a:br>
            <a:endParaRPr sz="2800">
              <a:latin typeface="Trebuchet MS"/>
              <a:ea typeface="Trebuchet MS"/>
              <a:cs typeface="Trebuchet MS"/>
              <a:sym typeface="Trebuchet MS"/>
            </a:endParaRPr>
          </a:p>
        </p:txBody>
      </p:sp>
      <p:sp>
        <p:nvSpPr>
          <p:cNvPr id="222" name="Google Shape;222;p14"/>
          <p:cNvSpPr txBox="1"/>
          <p:nvPr>
            <p:ph idx="1" type="body"/>
          </p:nvPr>
        </p:nvSpPr>
        <p:spPr>
          <a:xfrm>
            <a:off x="838200" y="1092200"/>
            <a:ext cx="10515600" cy="508476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600"/>
              <a:buChar char="►"/>
            </a:pPr>
            <a:r>
              <a:rPr lang="en-US" sz="2000">
                <a:latin typeface="Times New Roman"/>
                <a:ea typeface="Times New Roman"/>
                <a:cs typeface="Times New Roman"/>
                <a:sym typeface="Times New Roman"/>
              </a:rPr>
              <a:t>An adjectival phrase is a group of words that functions like an adjective in a sentence. It consists of adjectives, modifiers or any word that modifies a noun or pronoun.</a:t>
            </a:r>
            <a:br>
              <a:rPr lang="en-US" sz="2000">
                <a:latin typeface="Times New Roman"/>
                <a:ea typeface="Times New Roman"/>
                <a:cs typeface="Times New Roman"/>
                <a:sym typeface="Times New Roman"/>
              </a:rPr>
            </a:br>
            <a:r>
              <a:rPr lang="en-US" sz="2000">
                <a:latin typeface="Times New Roman"/>
                <a:ea typeface="Times New Roman"/>
                <a:cs typeface="Times New Roman"/>
                <a:sym typeface="Times New Roman"/>
              </a:rPr>
              <a:t>An adjectival phrase functions like an adjective to modify (or describe) a noun or a pronoun in a sentence.</a:t>
            </a:r>
            <a:br>
              <a:rPr lang="en-US" sz="2000">
                <a:latin typeface="Times New Roman"/>
                <a:ea typeface="Times New Roman"/>
                <a:cs typeface="Times New Roman"/>
                <a:sym typeface="Times New Roman"/>
              </a:rPr>
            </a:br>
            <a:r>
              <a:rPr b="1" lang="en-US" sz="2000">
                <a:latin typeface="Times New Roman"/>
                <a:ea typeface="Times New Roman"/>
                <a:cs typeface="Times New Roman"/>
                <a:sym typeface="Times New Roman"/>
              </a:rPr>
              <a:t>Examples</a:t>
            </a:r>
            <a:br>
              <a:rPr lang="en-US" sz="2000">
                <a:latin typeface="Times New Roman"/>
                <a:ea typeface="Times New Roman"/>
                <a:cs typeface="Times New Roman"/>
                <a:sym typeface="Times New Roman"/>
              </a:rPr>
            </a:br>
            <a:r>
              <a:rPr lang="en-US" sz="2000">
                <a:latin typeface="Times New Roman"/>
                <a:ea typeface="Times New Roman"/>
                <a:cs typeface="Times New Roman"/>
                <a:sym typeface="Times New Roman"/>
              </a:rPr>
              <a:t>              He is wearing </a:t>
            </a:r>
            <a:r>
              <a:rPr b="1" lang="en-US" sz="2000">
                <a:latin typeface="Times New Roman"/>
                <a:ea typeface="Times New Roman"/>
                <a:cs typeface="Times New Roman"/>
                <a:sym typeface="Times New Roman"/>
              </a:rPr>
              <a:t>a nice green</a:t>
            </a:r>
            <a:r>
              <a:rPr lang="en-US" sz="2000">
                <a:latin typeface="Times New Roman"/>
                <a:ea typeface="Times New Roman"/>
                <a:cs typeface="Times New Roman"/>
                <a:sym typeface="Times New Roman"/>
              </a:rPr>
              <a:t> shirt.                    (modifies </a:t>
            </a:r>
            <a:r>
              <a:rPr lang="en-US" sz="2000" u="sng">
                <a:latin typeface="Times New Roman"/>
                <a:ea typeface="Times New Roman"/>
                <a:cs typeface="Times New Roman"/>
                <a:sym typeface="Times New Roman"/>
              </a:rPr>
              <a:t>shirt</a:t>
            </a:r>
            <a:r>
              <a:rPr lang="en-US" sz="2000">
                <a:latin typeface="Times New Roman"/>
                <a:ea typeface="Times New Roman"/>
                <a:cs typeface="Times New Roman"/>
                <a:sym typeface="Times New Roman"/>
              </a:rPr>
              <a:t>)</a:t>
            </a:r>
            <a:br>
              <a:rPr lang="en-US" sz="2000">
                <a:latin typeface="Times New Roman"/>
                <a:ea typeface="Times New Roman"/>
                <a:cs typeface="Times New Roman"/>
                <a:sym typeface="Times New Roman"/>
              </a:rPr>
            </a:br>
            <a:r>
              <a:rPr lang="en-US" sz="2000">
                <a:latin typeface="Times New Roman"/>
                <a:ea typeface="Times New Roman"/>
                <a:cs typeface="Times New Roman"/>
                <a:sym typeface="Times New Roman"/>
              </a:rPr>
              <a:t>              The girl </a:t>
            </a:r>
            <a:r>
              <a:rPr b="1" lang="en-US" sz="2000">
                <a:latin typeface="Times New Roman"/>
                <a:ea typeface="Times New Roman"/>
                <a:cs typeface="Times New Roman"/>
                <a:sym typeface="Times New Roman"/>
              </a:rPr>
              <a:t>with brown hair</a:t>
            </a:r>
            <a:r>
              <a:rPr lang="en-US" sz="2000">
                <a:latin typeface="Times New Roman"/>
                <a:ea typeface="Times New Roman"/>
                <a:cs typeface="Times New Roman"/>
                <a:sym typeface="Times New Roman"/>
              </a:rPr>
              <a:t> is singing a song.  (modifies </a:t>
            </a:r>
            <a:r>
              <a:rPr lang="en-US" sz="2000" u="sng">
                <a:latin typeface="Times New Roman"/>
                <a:ea typeface="Times New Roman"/>
                <a:cs typeface="Times New Roman"/>
                <a:sym typeface="Times New Roman"/>
              </a:rPr>
              <a:t>girl</a:t>
            </a:r>
            <a:r>
              <a:rPr lang="en-US" sz="2000">
                <a:latin typeface="Times New Roman"/>
                <a:ea typeface="Times New Roman"/>
                <a:cs typeface="Times New Roman"/>
                <a:sym typeface="Times New Roman"/>
              </a:rPr>
              <a:t>)</a:t>
            </a:r>
            <a:br>
              <a:rPr lang="en-US" sz="2000">
                <a:latin typeface="Times New Roman"/>
                <a:ea typeface="Times New Roman"/>
                <a:cs typeface="Times New Roman"/>
                <a:sym typeface="Times New Roman"/>
              </a:rPr>
            </a:br>
            <a:r>
              <a:rPr lang="en-US" sz="2000">
                <a:latin typeface="Times New Roman"/>
                <a:ea typeface="Times New Roman"/>
                <a:cs typeface="Times New Roman"/>
                <a:sym typeface="Times New Roman"/>
              </a:rPr>
              <a:t>              He gave me a glass</a:t>
            </a:r>
            <a:r>
              <a:rPr b="1" lang="en-US" sz="2000">
                <a:latin typeface="Times New Roman"/>
                <a:ea typeface="Times New Roman"/>
                <a:cs typeface="Times New Roman"/>
                <a:sym typeface="Times New Roman"/>
              </a:rPr>
              <a:t> full of water.                  </a:t>
            </a:r>
            <a:r>
              <a:rPr lang="en-US" sz="2000">
                <a:latin typeface="Times New Roman"/>
                <a:ea typeface="Times New Roman"/>
                <a:cs typeface="Times New Roman"/>
                <a:sym typeface="Times New Roman"/>
              </a:rPr>
              <a:t>(modifies </a:t>
            </a:r>
            <a:r>
              <a:rPr lang="en-US" sz="2000" u="sng">
                <a:latin typeface="Times New Roman"/>
                <a:ea typeface="Times New Roman"/>
                <a:cs typeface="Times New Roman"/>
                <a:sym typeface="Times New Roman"/>
              </a:rPr>
              <a:t>glass</a:t>
            </a:r>
            <a:r>
              <a:rPr lang="en-US" sz="2000">
                <a:latin typeface="Times New Roman"/>
                <a:ea typeface="Times New Roman"/>
                <a:cs typeface="Times New Roman"/>
                <a:sym typeface="Times New Roman"/>
              </a:rPr>
              <a:t>)</a:t>
            </a:r>
            <a:br>
              <a:rPr lang="en-US" sz="2000">
                <a:latin typeface="Times New Roman"/>
                <a:ea typeface="Times New Roman"/>
                <a:cs typeface="Times New Roman"/>
                <a:sym typeface="Times New Roman"/>
              </a:rPr>
            </a:br>
            <a:r>
              <a:rPr lang="en-US" sz="2000">
                <a:latin typeface="Times New Roman"/>
                <a:ea typeface="Times New Roman"/>
                <a:cs typeface="Times New Roman"/>
                <a:sym typeface="Times New Roman"/>
              </a:rPr>
              <a:t>              A boy </a:t>
            </a:r>
            <a:r>
              <a:rPr b="1" lang="en-US" sz="2000">
                <a:latin typeface="Times New Roman"/>
                <a:ea typeface="Times New Roman"/>
                <a:cs typeface="Times New Roman"/>
                <a:sym typeface="Times New Roman"/>
              </a:rPr>
              <a:t>from America</a:t>
            </a:r>
            <a:r>
              <a:rPr lang="en-US" sz="2000">
                <a:latin typeface="Times New Roman"/>
                <a:ea typeface="Times New Roman"/>
                <a:cs typeface="Times New Roman"/>
                <a:sym typeface="Times New Roman"/>
              </a:rPr>
              <a:t> won the race.               (modifies </a:t>
            </a:r>
            <a:r>
              <a:rPr lang="en-US" sz="2000" u="sng">
                <a:latin typeface="Times New Roman"/>
                <a:ea typeface="Times New Roman"/>
                <a:cs typeface="Times New Roman"/>
                <a:sym typeface="Times New Roman"/>
              </a:rPr>
              <a:t>boy</a:t>
            </a:r>
            <a:r>
              <a:rPr lang="en-US" sz="2000">
                <a:latin typeface="Times New Roman"/>
                <a:ea typeface="Times New Roman"/>
                <a:cs typeface="Times New Roman"/>
                <a:sym typeface="Times New Roman"/>
              </a:rPr>
              <a:t>)</a:t>
            </a:r>
            <a:br>
              <a:rPr lang="en-US" sz="2000">
                <a:latin typeface="Times New Roman"/>
                <a:ea typeface="Times New Roman"/>
                <a:cs typeface="Times New Roman"/>
                <a:sym typeface="Times New Roman"/>
              </a:rPr>
            </a:br>
            <a:endParaRPr sz="20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5"/>
          <p:cNvSpPr txBox="1"/>
          <p:nvPr>
            <p:ph type="title"/>
          </p:nvPr>
        </p:nvSpPr>
        <p:spPr>
          <a:xfrm>
            <a:off x="838200" y="365125"/>
            <a:ext cx="10515600" cy="114617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rebuchet MS"/>
              <a:buNone/>
            </a:pPr>
            <a:r>
              <a:rPr b="1" lang="en-US" sz="2800">
                <a:latin typeface="Trebuchet MS"/>
                <a:ea typeface="Trebuchet MS"/>
                <a:cs typeface="Trebuchet MS"/>
                <a:sym typeface="Trebuchet MS"/>
              </a:rPr>
              <a:t>Adjectival Phrase …cont</a:t>
            </a:r>
            <a:endParaRPr/>
          </a:p>
        </p:txBody>
      </p:sp>
      <p:sp>
        <p:nvSpPr>
          <p:cNvPr id="228" name="Google Shape;228;p15"/>
          <p:cNvSpPr txBox="1"/>
          <p:nvPr>
            <p:ph idx="1" type="body"/>
          </p:nvPr>
        </p:nvSpPr>
        <p:spPr>
          <a:xfrm>
            <a:off x="838200" y="1409700"/>
            <a:ext cx="10515600" cy="476726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440"/>
              <a:buChar char="►"/>
            </a:pPr>
            <a:r>
              <a:rPr i="1" lang="en-US" sz="1800">
                <a:solidFill>
                  <a:srgbClr val="000000"/>
                </a:solidFill>
                <a:latin typeface="Times New Roman"/>
                <a:ea typeface="Times New Roman"/>
                <a:cs typeface="Times New Roman"/>
                <a:sym typeface="Times New Roman"/>
              </a:rPr>
              <a:t>Prepositional phrases and participial phrases</a:t>
            </a:r>
            <a:r>
              <a:rPr lang="en-US" sz="1800">
                <a:solidFill>
                  <a:srgbClr val="000000"/>
                </a:solidFill>
                <a:latin typeface="Times New Roman"/>
                <a:ea typeface="Times New Roman"/>
                <a:cs typeface="Times New Roman"/>
                <a:sym typeface="Times New Roman"/>
              </a:rPr>
              <a:t> also function as adjectives or adjectival phrases. </a:t>
            </a:r>
            <a:endParaRPr/>
          </a:p>
          <a:p>
            <a:pPr indent="-342900" lvl="0" marL="342900" rtl="0" algn="l">
              <a:lnSpc>
                <a:spcPct val="150000"/>
              </a:lnSpc>
              <a:spcBef>
                <a:spcPts val="1800"/>
              </a:spcBef>
              <a:spcAft>
                <a:spcPts val="0"/>
              </a:spcAft>
              <a:buSzPts val="1440"/>
              <a:buChar char="►"/>
            </a:pPr>
            <a:r>
              <a:rPr lang="en-US" sz="1800">
                <a:solidFill>
                  <a:srgbClr val="000000"/>
                </a:solidFill>
                <a:latin typeface="Times New Roman"/>
                <a:ea typeface="Times New Roman"/>
                <a:cs typeface="Times New Roman"/>
                <a:sym typeface="Times New Roman"/>
              </a:rPr>
              <a:t>Let us look at the following sentence from the previous examples:</a:t>
            </a:r>
            <a:endParaRPr/>
          </a:p>
          <a:p>
            <a:pPr indent="0" lvl="0" marL="0" rtl="0" algn="l">
              <a:lnSpc>
                <a:spcPct val="150000"/>
              </a:lnSpc>
              <a:spcBef>
                <a:spcPts val="1800"/>
              </a:spcBef>
              <a:spcAft>
                <a:spcPts val="0"/>
              </a:spcAft>
              <a:buSzPts val="1440"/>
              <a:buNone/>
            </a:pPr>
            <a:r>
              <a:rPr lang="en-US" sz="1800">
                <a:solidFill>
                  <a:srgbClr val="000000"/>
                </a:solidFill>
                <a:latin typeface="Times New Roman"/>
                <a:ea typeface="Times New Roman"/>
                <a:cs typeface="Times New Roman"/>
                <a:sym typeface="Times New Roman"/>
              </a:rPr>
              <a:t>	 The girl </a:t>
            </a:r>
            <a:r>
              <a:rPr b="1" i="1" lang="en-US" sz="1800">
                <a:solidFill>
                  <a:srgbClr val="000000"/>
                </a:solidFill>
                <a:latin typeface="Times New Roman"/>
                <a:ea typeface="Times New Roman"/>
                <a:cs typeface="Times New Roman"/>
                <a:sym typeface="Times New Roman"/>
              </a:rPr>
              <a:t>with brown hair</a:t>
            </a:r>
            <a:r>
              <a:rPr b="1" lang="en-US" sz="1800">
                <a:solidFill>
                  <a:srgbClr val="000000"/>
                </a:solidFill>
                <a:latin typeface="Times New Roman"/>
                <a:ea typeface="Times New Roman"/>
                <a:cs typeface="Times New Roman"/>
                <a:sym typeface="Times New Roman"/>
              </a:rPr>
              <a:t> </a:t>
            </a:r>
            <a:r>
              <a:rPr lang="en-US" sz="1800">
                <a:solidFill>
                  <a:srgbClr val="000000"/>
                </a:solidFill>
                <a:latin typeface="Times New Roman"/>
                <a:ea typeface="Times New Roman"/>
                <a:cs typeface="Times New Roman"/>
                <a:sym typeface="Times New Roman"/>
              </a:rPr>
              <a:t>is singing a song.</a:t>
            </a:r>
            <a:endParaRPr sz="1800">
              <a:solidFill>
                <a:srgbClr val="000000"/>
              </a:solidFill>
              <a:latin typeface="Times New Roman"/>
              <a:ea typeface="Times New Roman"/>
              <a:cs typeface="Times New Roman"/>
              <a:sym typeface="Times New Roman"/>
            </a:endParaRPr>
          </a:p>
          <a:p>
            <a:pPr indent="-342900" lvl="0" marL="342900" rtl="0" algn="l">
              <a:lnSpc>
                <a:spcPct val="150000"/>
              </a:lnSpc>
              <a:spcBef>
                <a:spcPts val="1800"/>
              </a:spcBef>
              <a:spcAft>
                <a:spcPts val="0"/>
              </a:spcAft>
              <a:buSzPts val="1440"/>
              <a:buChar char="►"/>
            </a:pPr>
            <a:r>
              <a:rPr lang="en-US" sz="1800">
                <a:solidFill>
                  <a:srgbClr val="000000"/>
                </a:solidFill>
                <a:latin typeface="Times New Roman"/>
                <a:ea typeface="Times New Roman"/>
                <a:cs typeface="Times New Roman"/>
                <a:sym typeface="Times New Roman"/>
              </a:rPr>
              <a:t> In this sentence, the phrase </a:t>
            </a:r>
            <a:r>
              <a:rPr i="1" lang="en-US" sz="1800">
                <a:solidFill>
                  <a:srgbClr val="000000"/>
                </a:solidFill>
                <a:latin typeface="Times New Roman"/>
                <a:ea typeface="Times New Roman"/>
                <a:cs typeface="Times New Roman"/>
                <a:sym typeface="Times New Roman"/>
              </a:rPr>
              <a:t>“with brown hair”</a:t>
            </a:r>
            <a:r>
              <a:rPr lang="en-US" sz="1800">
                <a:solidFill>
                  <a:srgbClr val="000000"/>
                </a:solidFill>
                <a:latin typeface="Times New Roman"/>
                <a:ea typeface="Times New Roman"/>
                <a:cs typeface="Times New Roman"/>
                <a:sym typeface="Times New Roman"/>
              </a:rPr>
              <a:t> is a prepositional phrase but it functions as an adjective.</a:t>
            </a:r>
            <a:endParaRPr sz="1800">
              <a:latin typeface="Calibri"/>
              <a:ea typeface="Calibri"/>
              <a:cs typeface="Calibri"/>
              <a:sym typeface="Calibri"/>
            </a:endParaRPr>
          </a:p>
          <a:p>
            <a:pPr indent="-251459" lvl="0" marL="342900" rtl="0" algn="l">
              <a:lnSpc>
                <a:spcPct val="150000"/>
              </a:lnSpc>
              <a:spcBef>
                <a:spcPts val="1800"/>
              </a:spcBef>
              <a:spcAft>
                <a:spcPts val="0"/>
              </a:spcAft>
              <a:buSzPts val="1440"/>
              <a:buNone/>
            </a:pPr>
            <a:r>
              <a:t/>
            </a:r>
            <a:endParaRPr sz="1800">
              <a:latin typeface="Calibri"/>
              <a:ea typeface="Calibri"/>
              <a:cs typeface="Calibri"/>
              <a:sym typeface="Calibri"/>
            </a:endParaRPr>
          </a:p>
          <a:p>
            <a:pPr indent="-251459" lvl="0" marL="342900" rtl="0" algn="l">
              <a:spcBef>
                <a:spcPts val="1800"/>
              </a:spcBef>
              <a:spcAft>
                <a:spcPts val="0"/>
              </a:spcAft>
              <a:buSzPts val="144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6"/>
          <p:cNvSpPr txBox="1"/>
          <p:nvPr>
            <p:ph type="title"/>
          </p:nvPr>
        </p:nvSpPr>
        <p:spPr>
          <a:xfrm>
            <a:off x="838200" y="365125"/>
            <a:ext cx="10515600" cy="968375"/>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000000"/>
              </a:buClr>
              <a:buSzPct val="100000"/>
              <a:buFont typeface="Trebuchet MS"/>
              <a:buNone/>
            </a:pPr>
            <a:br>
              <a:rPr b="1" lang="en-US" sz="2800">
                <a:solidFill>
                  <a:srgbClr val="000000"/>
                </a:solidFill>
                <a:latin typeface="Trebuchet MS"/>
                <a:ea typeface="Trebuchet MS"/>
                <a:cs typeface="Trebuchet MS"/>
                <a:sym typeface="Trebuchet MS"/>
              </a:rPr>
            </a:br>
            <a:r>
              <a:rPr b="1" lang="en-US" sz="2800">
                <a:solidFill>
                  <a:srgbClr val="000000"/>
                </a:solidFill>
                <a:latin typeface="Trebuchet MS"/>
                <a:ea typeface="Trebuchet MS"/>
                <a:cs typeface="Trebuchet MS"/>
                <a:sym typeface="Trebuchet MS"/>
              </a:rPr>
              <a:t>Adverbial Phrase</a:t>
            </a:r>
            <a:br>
              <a:rPr lang="en-US" sz="4400">
                <a:latin typeface="Calibri"/>
                <a:ea typeface="Calibri"/>
                <a:cs typeface="Calibri"/>
                <a:sym typeface="Calibri"/>
              </a:rPr>
            </a:br>
            <a:endParaRPr/>
          </a:p>
        </p:txBody>
      </p:sp>
      <p:sp>
        <p:nvSpPr>
          <p:cNvPr id="234" name="Google Shape;234;p16"/>
          <p:cNvSpPr txBox="1"/>
          <p:nvPr>
            <p:ph idx="1" type="body"/>
          </p:nvPr>
        </p:nvSpPr>
        <p:spPr>
          <a:xfrm>
            <a:off x="838200" y="1181100"/>
            <a:ext cx="10515600" cy="499586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440"/>
              <a:buChar char="►"/>
            </a:pPr>
            <a:r>
              <a:rPr lang="en-US" sz="1800">
                <a:latin typeface="Times New Roman"/>
                <a:ea typeface="Times New Roman"/>
                <a:cs typeface="Times New Roman"/>
                <a:sym typeface="Times New Roman"/>
              </a:rPr>
              <a:t>An adverbial phrase is a group of words that functions as an adverb in a sentence. </a:t>
            </a:r>
            <a:endParaRPr/>
          </a:p>
          <a:p>
            <a:pPr indent="-342900" lvl="0" marL="342900" rtl="0" algn="l">
              <a:lnSpc>
                <a:spcPct val="150000"/>
              </a:lnSpc>
              <a:spcBef>
                <a:spcPts val="400"/>
              </a:spcBef>
              <a:spcAft>
                <a:spcPts val="0"/>
              </a:spcAft>
              <a:buSzPts val="1440"/>
              <a:buChar char="►"/>
            </a:pPr>
            <a:r>
              <a:rPr lang="en-US" sz="1800">
                <a:latin typeface="Times New Roman"/>
                <a:ea typeface="Times New Roman"/>
                <a:cs typeface="Times New Roman"/>
                <a:sym typeface="Times New Roman"/>
              </a:rPr>
              <a:t>It consists of adverbs or other words (preposition, noun, verb, modifiers) that function like an adverb in a sentence. </a:t>
            </a:r>
            <a:endParaRPr/>
          </a:p>
          <a:p>
            <a:pPr indent="-342900" lvl="0" marL="342900" rtl="0" algn="l">
              <a:lnSpc>
                <a:spcPct val="150000"/>
              </a:lnSpc>
              <a:spcBef>
                <a:spcPts val="400"/>
              </a:spcBef>
              <a:spcAft>
                <a:spcPts val="0"/>
              </a:spcAft>
              <a:buSzPts val="1440"/>
              <a:buChar char="►"/>
            </a:pPr>
            <a:r>
              <a:rPr lang="en-US" sz="1800">
                <a:latin typeface="Times New Roman"/>
                <a:ea typeface="Times New Roman"/>
                <a:cs typeface="Times New Roman"/>
                <a:sym typeface="Times New Roman"/>
              </a:rPr>
              <a:t>An adverbial phrase functions like an adverb to modify a verb, an adjective or another adverb.</a:t>
            </a:r>
            <a:br>
              <a:rPr lang="en-US" sz="1800">
                <a:latin typeface="Times New Roman"/>
                <a:ea typeface="Times New Roman"/>
                <a:cs typeface="Times New Roman"/>
                <a:sym typeface="Times New Roman"/>
              </a:rPr>
            </a:br>
            <a:br>
              <a:rPr lang="en-US" sz="1800">
                <a:latin typeface="Times New Roman"/>
                <a:ea typeface="Times New Roman"/>
                <a:cs typeface="Times New Roman"/>
                <a:sym typeface="Times New Roman"/>
              </a:rPr>
            </a:br>
            <a:r>
              <a:rPr b="1" lang="en-US" sz="1800">
                <a:latin typeface="Times New Roman"/>
                <a:ea typeface="Times New Roman"/>
                <a:cs typeface="Times New Roman"/>
                <a:sym typeface="Times New Roman"/>
              </a:rPr>
              <a:t>Examples</a:t>
            </a:r>
            <a:br>
              <a:rPr lang="en-US" sz="1800">
                <a:latin typeface="Times New Roman"/>
                <a:ea typeface="Times New Roman"/>
                <a:cs typeface="Times New Roman"/>
                <a:sym typeface="Times New Roman"/>
              </a:rPr>
            </a:br>
            <a:r>
              <a:rPr lang="en-US" sz="1800">
                <a:latin typeface="Times New Roman"/>
                <a:ea typeface="Times New Roman"/>
                <a:cs typeface="Times New Roman"/>
                <a:sym typeface="Times New Roman"/>
              </a:rPr>
              <a:t>            He always behaves </a:t>
            </a:r>
            <a:r>
              <a:rPr b="1" lang="en-US" sz="1800">
                <a:latin typeface="Times New Roman"/>
                <a:ea typeface="Times New Roman"/>
                <a:cs typeface="Times New Roman"/>
                <a:sym typeface="Times New Roman"/>
              </a:rPr>
              <a:t>in a good manner.         </a:t>
            </a:r>
            <a:r>
              <a:rPr lang="en-US" sz="1800">
                <a:latin typeface="Times New Roman"/>
                <a:ea typeface="Times New Roman"/>
                <a:cs typeface="Times New Roman"/>
                <a:sym typeface="Times New Roman"/>
              </a:rPr>
              <a:t>(modifies verb </a:t>
            </a:r>
            <a:r>
              <a:rPr lang="en-US" sz="1800" u="sng">
                <a:latin typeface="Times New Roman"/>
                <a:ea typeface="Times New Roman"/>
                <a:cs typeface="Times New Roman"/>
                <a:sym typeface="Times New Roman"/>
              </a:rPr>
              <a:t>behave</a:t>
            </a:r>
            <a:r>
              <a:rPr lang="en-US" sz="1800">
                <a:latin typeface="Times New Roman"/>
                <a:ea typeface="Times New Roman"/>
                <a:cs typeface="Times New Roman"/>
                <a:sym typeface="Times New Roman"/>
              </a:rPr>
              <a:t>)</a:t>
            </a:r>
            <a:br>
              <a:rPr lang="en-US" sz="1800">
                <a:latin typeface="Times New Roman"/>
                <a:ea typeface="Times New Roman"/>
                <a:cs typeface="Times New Roman"/>
                <a:sym typeface="Times New Roman"/>
              </a:rPr>
            </a:br>
            <a:r>
              <a:rPr lang="en-US" sz="1800">
                <a:latin typeface="Times New Roman"/>
                <a:ea typeface="Times New Roman"/>
                <a:cs typeface="Times New Roman"/>
                <a:sym typeface="Times New Roman"/>
              </a:rPr>
              <a:t>            They were shouting </a:t>
            </a:r>
            <a:r>
              <a:rPr b="1" lang="en-US" sz="1800">
                <a:latin typeface="Times New Roman"/>
                <a:ea typeface="Times New Roman"/>
                <a:cs typeface="Times New Roman"/>
                <a:sym typeface="Times New Roman"/>
              </a:rPr>
              <a:t>in a loud voice.</a:t>
            </a:r>
            <a:r>
              <a:rPr lang="en-US" sz="1800">
                <a:latin typeface="Times New Roman"/>
                <a:ea typeface="Times New Roman"/>
                <a:cs typeface="Times New Roman"/>
                <a:sym typeface="Times New Roman"/>
              </a:rPr>
              <a:t>             (modifies verb </a:t>
            </a:r>
            <a:r>
              <a:rPr lang="en-US" sz="1800" u="sng">
                <a:latin typeface="Times New Roman"/>
                <a:ea typeface="Times New Roman"/>
                <a:cs typeface="Times New Roman"/>
                <a:sym typeface="Times New Roman"/>
              </a:rPr>
              <a:t>shout</a:t>
            </a:r>
            <a:r>
              <a:rPr lang="en-US" sz="1800">
                <a:latin typeface="Times New Roman"/>
                <a:ea typeface="Times New Roman"/>
                <a:cs typeface="Times New Roman"/>
                <a:sym typeface="Times New Roman"/>
              </a:rPr>
              <a:t>)</a:t>
            </a:r>
            <a:br>
              <a:rPr lang="en-US" sz="1800">
                <a:latin typeface="Times New Roman"/>
                <a:ea typeface="Times New Roman"/>
                <a:cs typeface="Times New Roman"/>
                <a:sym typeface="Times New Roman"/>
              </a:rPr>
            </a:br>
            <a:r>
              <a:rPr b="1" lang="en-US" sz="1800">
                <a:latin typeface="Times New Roman"/>
                <a:ea typeface="Times New Roman"/>
                <a:cs typeface="Times New Roman"/>
                <a:sym typeface="Times New Roman"/>
              </a:rPr>
              <a:t>            </a:t>
            </a:r>
            <a:r>
              <a:rPr lang="en-US" sz="1800">
                <a:latin typeface="Times New Roman"/>
                <a:ea typeface="Times New Roman"/>
                <a:cs typeface="Times New Roman"/>
                <a:sym typeface="Times New Roman"/>
              </a:rPr>
              <a:t>She always drives </a:t>
            </a:r>
            <a:r>
              <a:rPr b="1" lang="en-US" sz="1800">
                <a:latin typeface="Times New Roman"/>
                <a:ea typeface="Times New Roman"/>
                <a:cs typeface="Times New Roman"/>
                <a:sym typeface="Times New Roman"/>
              </a:rPr>
              <a:t>with care.                        </a:t>
            </a:r>
            <a:r>
              <a:rPr lang="en-US" sz="1800">
                <a:latin typeface="Times New Roman"/>
                <a:ea typeface="Times New Roman"/>
                <a:cs typeface="Times New Roman"/>
                <a:sym typeface="Times New Roman"/>
              </a:rPr>
              <a:t>(modifies verb </a:t>
            </a:r>
            <a:r>
              <a:rPr lang="en-US" sz="1800" u="sng">
                <a:latin typeface="Times New Roman"/>
                <a:ea typeface="Times New Roman"/>
                <a:cs typeface="Times New Roman"/>
                <a:sym typeface="Times New Roman"/>
              </a:rPr>
              <a:t>drive</a:t>
            </a:r>
            <a:r>
              <a:rPr lang="en-US" sz="1800">
                <a:latin typeface="Times New Roman"/>
                <a:ea typeface="Times New Roman"/>
                <a:cs typeface="Times New Roman"/>
                <a:sym typeface="Times New Roman"/>
              </a:rPr>
              <a:t>)</a:t>
            </a:r>
            <a:br>
              <a:rPr lang="en-US" sz="1800">
                <a:latin typeface="Times New Roman"/>
                <a:ea typeface="Times New Roman"/>
                <a:cs typeface="Times New Roman"/>
                <a:sym typeface="Times New Roman"/>
              </a:rPr>
            </a:br>
            <a:r>
              <a:rPr b="1" lang="en-US" sz="1800">
                <a:latin typeface="Times New Roman"/>
                <a:ea typeface="Times New Roman"/>
                <a:cs typeface="Times New Roman"/>
                <a:sym typeface="Times New Roman"/>
              </a:rPr>
              <a:t>            </a:t>
            </a:r>
            <a:r>
              <a:rPr lang="en-US" sz="1800">
                <a:latin typeface="Times New Roman"/>
                <a:ea typeface="Times New Roman"/>
                <a:cs typeface="Times New Roman"/>
                <a:sym typeface="Times New Roman"/>
              </a:rPr>
              <a:t>He sat </a:t>
            </a:r>
            <a:r>
              <a:rPr b="1" lang="en-US" sz="1800">
                <a:latin typeface="Times New Roman"/>
                <a:ea typeface="Times New Roman"/>
                <a:cs typeface="Times New Roman"/>
                <a:sym typeface="Times New Roman"/>
              </a:rPr>
              <a:t>in a corner of the room.                    </a:t>
            </a:r>
            <a:r>
              <a:rPr lang="en-US" sz="1800">
                <a:latin typeface="Times New Roman"/>
                <a:ea typeface="Times New Roman"/>
                <a:cs typeface="Times New Roman"/>
                <a:sym typeface="Times New Roman"/>
              </a:rPr>
              <a:t>(modifies verb </a:t>
            </a:r>
            <a:r>
              <a:rPr lang="en-US" sz="1800" u="sng">
                <a:latin typeface="Times New Roman"/>
                <a:ea typeface="Times New Roman"/>
                <a:cs typeface="Times New Roman"/>
                <a:sym typeface="Times New Roman"/>
              </a:rPr>
              <a:t>sit</a:t>
            </a:r>
            <a:r>
              <a:rPr lang="en-US" sz="1800">
                <a:latin typeface="Times New Roman"/>
                <a:ea typeface="Times New Roman"/>
                <a:cs typeface="Times New Roman"/>
                <a:sym typeface="Times New Roman"/>
              </a:rPr>
              <a:t>)</a:t>
            </a:r>
            <a:br>
              <a:rPr lang="en-US" sz="1800">
                <a:latin typeface="Times New Roman"/>
                <a:ea typeface="Times New Roman"/>
                <a:cs typeface="Times New Roman"/>
                <a:sym typeface="Times New Roman"/>
              </a:rPr>
            </a:br>
            <a:r>
              <a:rPr b="1" lang="en-US" sz="1800">
                <a:latin typeface="Times New Roman"/>
                <a:ea typeface="Times New Roman"/>
                <a:cs typeface="Times New Roman"/>
                <a:sym typeface="Times New Roman"/>
              </a:rPr>
              <a:t>            </a:t>
            </a:r>
            <a:r>
              <a:rPr lang="en-US" sz="1800">
                <a:latin typeface="Times New Roman"/>
                <a:ea typeface="Times New Roman"/>
                <a:cs typeface="Times New Roman"/>
                <a:sym typeface="Times New Roman"/>
              </a:rPr>
              <a:t>He returned </a:t>
            </a:r>
            <a:r>
              <a:rPr b="1" lang="en-US" sz="1800">
                <a:latin typeface="Times New Roman"/>
                <a:ea typeface="Times New Roman"/>
                <a:cs typeface="Times New Roman"/>
                <a:sym typeface="Times New Roman"/>
              </a:rPr>
              <a:t>in a short while.                        </a:t>
            </a:r>
            <a:r>
              <a:rPr lang="en-US"/>
              <a:t>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7"/>
          <p:cNvSpPr txBox="1"/>
          <p:nvPr>
            <p:ph type="title"/>
          </p:nvPr>
        </p:nvSpPr>
        <p:spPr>
          <a:xfrm>
            <a:off x="838200" y="365125"/>
            <a:ext cx="10515600" cy="91757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000000"/>
              </a:buClr>
              <a:buSzPts val="2800"/>
              <a:buFont typeface="Trebuchet MS"/>
              <a:buNone/>
            </a:pPr>
            <a:r>
              <a:rPr b="1" lang="en-US" sz="2800">
                <a:solidFill>
                  <a:srgbClr val="000000"/>
                </a:solidFill>
                <a:latin typeface="Trebuchet MS"/>
                <a:ea typeface="Trebuchet MS"/>
                <a:cs typeface="Trebuchet MS"/>
                <a:sym typeface="Trebuchet MS"/>
              </a:rPr>
              <a:t>Adverbial Phrase …cont.</a:t>
            </a:r>
            <a:endParaRPr sz="2800"/>
          </a:p>
        </p:txBody>
      </p:sp>
      <p:sp>
        <p:nvSpPr>
          <p:cNvPr id="240" name="Google Shape;240;p17"/>
          <p:cNvSpPr txBox="1"/>
          <p:nvPr>
            <p:ph idx="1" type="body"/>
          </p:nvPr>
        </p:nvSpPr>
        <p:spPr>
          <a:xfrm>
            <a:off x="838200" y="1384300"/>
            <a:ext cx="10515600" cy="479266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920"/>
              <a:buChar char="►"/>
            </a:pPr>
            <a:r>
              <a:rPr lang="en-US" sz="2400">
                <a:solidFill>
                  <a:srgbClr val="000000"/>
                </a:solidFill>
                <a:latin typeface="Times New Roman"/>
                <a:ea typeface="Times New Roman"/>
                <a:cs typeface="Times New Roman"/>
                <a:sym typeface="Times New Roman"/>
              </a:rPr>
              <a:t>A prepositional phrase can also act as an adverbial phrase. </a:t>
            </a:r>
            <a:endParaRPr/>
          </a:p>
          <a:p>
            <a:pPr indent="-342900" lvl="0" marL="342900" rtl="0" algn="l">
              <a:lnSpc>
                <a:spcPct val="150000"/>
              </a:lnSpc>
              <a:spcBef>
                <a:spcPts val="400"/>
              </a:spcBef>
              <a:spcAft>
                <a:spcPts val="0"/>
              </a:spcAft>
              <a:buSzPts val="1920"/>
              <a:buChar char="►"/>
            </a:pPr>
            <a:r>
              <a:rPr lang="en-US" sz="2400">
                <a:solidFill>
                  <a:srgbClr val="000000"/>
                </a:solidFill>
                <a:latin typeface="Times New Roman"/>
                <a:ea typeface="Times New Roman"/>
                <a:cs typeface="Times New Roman"/>
                <a:sym typeface="Times New Roman"/>
              </a:rPr>
              <a:t>For example, let us look at the following sentence:</a:t>
            </a:r>
            <a:endParaRPr sz="2400">
              <a:solidFill>
                <a:srgbClr val="000000"/>
              </a:solidFill>
              <a:latin typeface="Times New Roman"/>
              <a:ea typeface="Times New Roman"/>
              <a:cs typeface="Times New Roman"/>
              <a:sym typeface="Times New Roman"/>
            </a:endParaRPr>
          </a:p>
          <a:p>
            <a:pPr indent="0" lvl="0" marL="0" rtl="0" algn="l">
              <a:lnSpc>
                <a:spcPct val="150000"/>
              </a:lnSpc>
              <a:spcBef>
                <a:spcPts val="400"/>
              </a:spcBef>
              <a:spcAft>
                <a:spcPts val="0"/>
              </a:spcAft>
              <a:buSzPts val="1920"/>
              <a:buNone/>
            </a:pPr>
            <a:r>
              <a:rPr lang="en-US" sz="2400">
                <a:solidFill>
                  <a:srgbClr val="000000"/>
                </a:solidFill>
                <a:latin typeface="Times New Roman"/>
                <a:ea typeface="Times New Roman"/>
                <a:cs typeface="Times New Roman"/>
                <a:sym typeface="Times New Roman"/>
              </a:rPr>
              <a:t>	He always behaves </a:t>
            </a:r>
            <a:r>
              <a:rPr b="1" i="1" lang="en-US" sz="2400">
                <a:solidFill>
                  <a:srgbClr val="000000"/>
                </a:solidFill>
                <a:latin typeface="Times New Roman"/>
                <a:ea typeface="Times New Roman"/>
                <a:cs typeface="Times New Roman"/>
                <a:sym typeface="Times New Roman"/>
              </a:rPr>
              <a:t>in a good manner.</a:t>
            </a:r>
            <a:endParaRPr b="1" i="1" sz="2400">
              <a:solidFill>
                <a:srgbClr val="000000"/>
              </a:solidFill>
              <a:latin typeface="Times New Roman"/>
              <a:ea typeface="Times New Roman"/>
              <a:cs typeface="Times New Roman"/>
              <a:sym typeface="Times New Roman"/>
            </a:endParaRPr>
          </a:p>
          <a:p>
            <a:pPr indent="0" lvl="0" marL="0" rtl="0" algn="l">
              <a:lnSpc>
                <a:spcPct val="150000"/>
              </a:lnSpc>
              <a:spcBef>
                <a:spcPts val="400"/>
              </a:spcBef>
              <a:spcAft>
                <a:spcPts val="0"/>
              </a:spcAft>
              <a:buSzPts val="1920"/>
              <a:buNone/>
            </a:pPr>
            <a:r>
              <a:rPr lang="en-US" sz="2400">
                <a:solidFill>
                  <a:srgbClr val="000000"/>
                </a:solidFill>
                <a:latin typeface="Times New Roman"/>
                <a:ea typeface="Times New Roman"/>
                <a:cs typeface="Times New Roman"/>
                <a:sym typeface="Times New Roman"/>
              </a:rPr>
              <a:t>In this sentence, the phrase “in a good manner” is a prepositional phrase but it acts as adverbial phrase here.</a:t>
            </a:r>
            <a:endParaRPr sz="2400">
              <a:latin typeface="Calibri"/>
              <a:ea typeface="Calibri"/>
              <a:cs typeface="Calibri"/>
              <a:sym typeface="Calibri"/>
            </a:endParaRPr>
          </a:p>
          <a:p>
            <a:pPr indent="-251459" lvl="0" marL="342900" rtl="0" algn="l">
              <a:spcBef>
                <a:spcPts val="1000"/>
              </a:spcBef>
              <a:spcAft>
                <a:spcPts val="0"/>
              </a:spcAft>
              <a:buSzPts val="144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8"/>
          <p:cNvSpPr txBox="1"/>
          <p:nvPr>
            <p:ph type="title"/>
          </p:nvPr>
        </p:nvSpPr>
        <p:spPr>
          <a:xfrm>
            <a:off x="838200" y="365125"/>
            <a:ext cx="10515600" cy="917575"/>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000000"/>
              </a:buClr>
              <a:buSzPct val="100000"/>
              <a:buFont typeface="Trebuchet MS"/>
              <a:buNone/>
            </a:pPr>
            <a:r>
              <a:rPr b="1" lang="en-US" sz="2800">
                <a:solidFill>
                  <a:srgbClr val="000000"/>
                </a:solidFill>
                <a:latin typeface="Trebuchet MS"/>
                <a:ea typeface="Trebuchet MS"/>
                <a:cs typeface="Trebuchet MS"/>
                <a:sym typeface="Trebuchet MS"/>
              </a:rPr>
              <a:t>Verb Phrase</a:t>
            </a:r>
            <a:br>
              <a:rPr lang="en-US" sz="4400">
                <a:latin typeface="Calibri"/>
                <a:ea typeface="Calibri"/>
                <a:cs typeface="Calibri"/>
                <a:sym typeface="Calibri"/>
              </a:rPr>
            </a:br>
            <a:endParaRPr/>
          </a:p>
        </p:txBody>
      </p:sp>
      <p:sp>
        <p:nvSpPr>
          <p:cNvPr id="246" name="Google Shape;246;p18"/>
          <p:cNvSpPr txBox="1"/>
          <p:nvPr>
            <p:ph idx="1" type="body"/>
          </p:nvPr>
        </p:nvSpPr>
        <p:spPr>
          <a:xfrm>
            <a:off x="838200" y="1168400"/>
            <a:ext cx="10515600" cy="5156200"/>
          </a:xfrm>
          <a:prstGeom prst="rect">
            <a:avLst/>
          </a:prstGeom>
          <a:noFill/>
          <a:ln>
            <a:noFill/>
          </a:ln>
        </p:spPr>
        <p:txBody>
          <a:bodyPr anchorCtr="0" anchor="t" bIns="45700" lIns="91425" spcFirstLastPara="1" rIns="91425" wrap="square" tIns="45700">
            <a:normAutofit fontScale="85000" lnSpcReduction="20000"/>
          </a:bodyPr>
          <a:lstStyle/>
          <a:p>
            <a:pPr indent="-342900" lvl="0" marL="342900" rtl="0" algn="l">
              <a:lnSpc>
                <a:spcPct val="150000"/>
              </a:lnSpc>
              <a:spcBef>
                <a:spcPts val="0"/>
              </a:spcBef>
              <a:spcAft>
                <a:spcPts val="0"/>
              </a:spcAft>
              <a:buSzPct val="80000"/>
              <a:buChar char="►"/>
            </a:pPr>
            <a:r>
              <a:rPr lang="en-US" sz="2200">
                <a:solidFill>
                  <a:srgbClr val="000000"/>
                </a:solidFill>
                <a:latin typeface="Times New Roman"/>
                <a:ea typeface="Times New Roman"/>
                <a:cs typeface="Times New Roman"/>
                <a:sym typeface="Times New Roman"/>
              </a:rPr>
              <a:t>A verb phrase is a combination of the main verb and its auxiliaries (helping verbs) in a sentence.</a:t>
            </a:r>
            <a:endParaRPr sz="2200">
              <a:latin typeface="Calibri"/>
              <a:ea typeface="Calibri"/>
              <a:cs typeface="Calibri"/>
              <a:sym typeface="Calibri"/>
            </a:endParaRPr>
          </a:p>
          <a:p>
            <a:pPr indent="-342900" lvl="0" marL="342900" rtl="0" algn="l">
              <a:lnSpc>
                <a:spcPct val="150000"/>
              </a:lnSpc>
              <a:spcBef>
                <a:spcPts val="1800"/>
              </a:spcBef>
              <a:spcAft>
                <a:spcPts val="0"/>
              </a:spcAft>
              <a:buSzPct val="80000"/>
              <a:buChar char="►"/>
            </a:pPr>
            <a:r>
              <a:rPr b="1" lang="en-US" sz="2200">
                <a:solidFill>
                  <a:srgbClr val="000000"/>
                </a:solidFill>
                <a:latin typeface="Times New Roman"/>
                <a:ea typeface="Times New Roman"/>
                <a:cs typeface="Times New Roman"/>
                <a:sym typeface="Times New Roman"/>
              </a:rPr>
              <a:t>Examples</a:t>
            </a:r>
            <a:br>
              <a:rPr lang="en-US" sz="2200">
                <a:solidFill>
                  <a:srgbClr val="000000"/>
                </a:solidFill>
                <a:latin typeface="Times New Roman"/>
                <a:ea typeface="Times New Roman"/>
                <a:cs typeface="Times New Roman"/>
                <a:sym typeface="Times New Roman"/>
              </a:rPr>
            </a:br>
            <a:r>
              <a:rPr lang="en-US" sz="2200">
                <a:solidFill>
                  <a:srgbClr val="000000"/>
                </a:solidFill>
                <a:latin typeface="Times New Roman"/>
                <a:ea typeface="Times New Roman"/>
                <a:cs typeface="Times New Roman"/>
                <a:sym typeface="Times New Roman"/>
              </a:rPr>
              <a:t>             He </a:t>
            </a:r>
            <a:r>
              <a:rPr b="1" lang="en-US" sz="2200">
                <a:solidFill>
                  <a:srgbClr val="000000"/>
                </a:solidFill>
                <a:latin typeface="Times New Roman"/>
                <a:ea typeface="Times New Roman"/>
                <a:cs typeface="Times New Roman"/>
                <a:sym typeface="Times New Roman"/>
              </a:rPr>
              <a:t>is eating</a:t>
            </a:r>
            <a:r>
              <a:rPr lang="en-US" sz="2200">
                <a:solidFill>
                  <a:srgbClr val="000000"/>
                </a:solidFill>
                <a:latin typeface="Times New Roman"/>
                <a:ea typeface="Times New Roman"/>
                <a:cs typeface="Times New Roman"/>
                <a:sym typeface="Times New Roman"/>
              </a:rPr>
              <a:t> an apple.</a:t>
            </a:r>
            <a:br>
              <a:rPr lang="en-US" sz="2200">
                <a:solidFill>
                  <a:srgbClr val="000000"/>
                </a:solidFill>
                <a:latin typeface="Times New Roman"/>
                <a:ea typeface="Times New Roman"/>
                <a:cs typeface="Times New Roman"/>
                <a:sym typeface="Times New Roman"/>
              </a:rPr>
            </a:br>
            <a:r>
              <a:rPr lang="en-US" sz="2200">
                <a:solidFill>
                  <a:srgbClr val="000000"/>
                </a:solidFill>
                <a:latin typeface="Times New Roman"/>
                <a:ea typeface="Times New Roman"/>
                <a:cs typeface="Times New Roman"/>
                <a:sym typeface="Times New Roman"/>
              </a:rPr>
              <a:t>             She </a:t>
            </a:r>
            <a:r>
              <a:rPr b="1" lang="en-US" sz="2200">
                <a:solidFill>
                  <a:srgbClr val="000000"/>
                </a:solidFill>
                <a:latin typeface="Times New Roman"/>
                <a:ea typeface="Times New Roman"/>
                <a:cs typeface="Times New Roman"/>
                <a:sym typeface="Times New Roman"/>
              </a:rPr>
              <a:t>has finished</a:t>
            </a:r>
            <a:r>
              <a:rPr lang="en-US" sz="2200">
                <a:solidFill>
                  <a:srgbClr val="000000"/>
                </a:solidFill>
                <a:latin typeface="Times New Roman"/>
                <a:ea typeface="Times New Roman"/>
                <a:cs typeface="Times New Roman"/>
                <a:sym typeface="Times New Roman"/>
              </a:rPr>
              <a:t> her work.</a:t>
            </a:r>
            <a:br>
              <a:rPr lang="en-US" sz="2200">
                <a:solidFill>
                  <a:srgbClr val="000000"/>
                </a:solidFill>
                <a:latin typeface="Times New Roman"/>
                <a:ea typeface="Times New Roman"/>
                <a:cs typeface="Times New Roman"/>
                <a:sym typeface="Times New Roman"/>
              </a:rPr>
            </a:br>
            <a:r>
              <a:rPr lang="en-US" sz="2200">
                <a:solidFill>
                  <a:srgbClr val="000000"/>
                </a:solidFill>
                <a:latin typeface="Times New Roman"/>
                <a:ea typeface="Times New Roman"/>
                <a:cs typeface="Times New Roman"/>
                <a:sym typeface="Times New Roman"/>
              </a:rPr>
              <a:t>             You </a:t>
            </a:r>
            <a:r>
              <a:rPr b="1" lang="en-US" sz="2200">
                <a:solidFill>
                  <a:srgbClr val="000000"/>
                </a:solidFill>
                <a:latin typeface="Times New Roman"/>
                <a:ea typeface="Times New Roman"/>
                <a:cs typeface="Times New Roman"/>
                <a:sym typeface="Times New Roman"/>
              </a:rPr>
              <a:t>should study</a:t>
            </a:r>
            <a:r>
              <a:rPr lang="en-US" sz="2200">
                <a:solidFill>
                  <a:srgbClr val="000000"/>
                </a:solidFill>
                <a:latin typeface="Times New Roman"/>
                <a:ea typeface="Times New Roman"/>
                <a:cs typeface="Times New Roman"/>
                <a:sym typeface="Times New Roman"/>
              </a:rPr>
              <a:t> for the exam.</a:t>
            </a:r>
            <a:br>
              <a:rPr lang="en-US" sz="2200">
                <a:solidFill>
                  <a:srgbClr val="000000"/>
                </a:solidFill>
                <a:latin typeface="Times New Roman"/>
                <a:ea typeface="Times New Roman"/>
                <a:cs typeface="Times New Roman"/>
                <a:sym typeface="Times New Roman"/>
              </a:rPr>
            </a:br>
            <a:r>
              <a:rPr lang="en-US" sz="2200">
                <a:solidFill>
                  <a:srgbClr val="000000"/>
                </a:solidFill>
                <a:latin typeface="Times New Roman"/>
                <a:ea typeface="Times New Roman"/>
                <a:cs typeface="Times New Roman"/>
                <a:sym typeface="Times New Roman"/>
              </a:rPr>
              <a:t>             She </a:t>
            </a:r>
            <a:r>
              <a:rPr b="1" lang="en-US" sz="2200">
                <a:solidFill>
                  <a:srgbClr val="000000"/>
                </a:solidFill>
                <a:latin typeface="Times New Roman"/>
                <a:ea typeface="Times New Roman"/>
                <a:cs typeface="Times New Roman"/>
                <a:sym typeface="Times New Roman"/>
              </a:rPr>
              <a:t>has been sleeping</a:t>
            </a:r>
            <a:r>
              <a:rPr lang="en-US" sz="2200">
                <a:solidFill>
                  <a:srgbClr val="000000"/>
                </a:solidFill>
                <a:latin typeface="Times New Roman"/>
                <a:ea typeface="Times New Roman"/>
                <a:cs typeface="Times New Roman"/>
                <a:sym typeface="Times New Roman"/>
              </a:rPr>
              <a:t> for two hours.</a:t>
            </a:r>
            <a:br>
              <a:rPr lang="en-US" sz="2200">
                <a:solidFill>
                  <a:srgbClr val="000000"/>
                </a:solidFill>
                <a:latin typeface="Times New Roman"/>
                <a:ea typeface="Times New Roman"/>
                <a:cs typeface="Times New Roman"/>
                <a:sym typeface="Times New Roman"/>
              </a:rPr>
            </a:br>
            <a:br>
              <a:rPr lang="en-US" sz="2200">
                <a:solidFill>
                  <a:srgbClr val="000000"/>
                </a:solidFill>
                <a:latin typeface="Times New Roman"/>
                <a:ea typeface="Times New Roman"/>
                <a:cs typeface="Times New Roman"/>
                <a:sym typeface="Times New Roman"/>
              </a:rPr>
            </a:br>
            <a:r>
              <a:rPr lang="en-US" sz="2200">
                <a:solidFill>
                  <a:srgbClr val="000000"/>
                </a:solidFill>
                <a:latin typeface="Times New Roman"/>
                <a:ea typeface="Times New Roman"/>
                <a:cs typeface="Times New Roman"/>
                <a:sym typeface="Times New Roman"/>
              </a:rPr>
              <a:t>A verb phrase can also consist of the main verb, its auxiliaries, its complements and other modifiers. Hence it can refer to the whole predicate of a sentence.</a:t>
            </a:r>
            <a:endParaRPr sz="2200">
              <a:latin typeface="Calibri"/>
              <a:ea typeface="Calibri"/>
              <a:cs typeface="Calibri"/>
              <a:sym typeface="Calibri"/>
            </a:endParaRPr>
          </a:p>
          <a:p>
            <a:pPr indent="-342900" lvl="0" marL="342900" rtl="0" algn="l">
              <a:lnSpc>
                <a:spcPct val="150000"/>
              </a:lnSpc>
              <a:spcBef>
                <a:spcPts val="1800"/>
              </a:spcBef>
              <a:spcAft>
                <a:spcPts val="0"/>
              </a:spcAft>
              <a:buSzPct val="80000"/>
              <a:buChar char="►"/>
            </a:pPr>
            <a:r>
              <a:rPr b="1" lang="en-US" sz="2200">
                <a:solidFill>
                  <a:srgbClr val="000000"/>
                </a:solidFill>
                <a:latin typeface="Times New Roman"/>
                <a:ea typeface="Times New Roman"/>
                <a:cs typeface="Times New Roman"/>
                <a:sym typeface="Times New Roman"/>
              </a:rPr>
              <a:t>Example</a:t>
            </a:r>
            <a:r>
              <a:rPr lang="en-US" sz="2200">
                <a:solidFill>
                  <a:srgbClr val="000000"/>
                </a:solidFill>
                <a:latin typeface="Times New Roman"/>
                <a:ea typeface="Times New Roman"/>
                <a:cs typeface="Times New Roman"/>
                <a:sym typeface="Times New Roman"/>
              </a:rPr>
              <a:t> </a:t>
            </a:r>
            <a:endParaRPr sz="2200">
              <a:latin typeface="Calibri"/>
              <a:ea typeface="Calibri"/>
              <a:cs typeface="Calibri"/>
              <a:sym typeface="Calibri"/>
            </a:endParaRPr>
          </a:p>
          <a:p>
            <a:pPr indent="-342900" lvl="0" marL="342900" rtl="0" algn="l">
              <a:lnSpc>
                <a:spcPct val="150000"/>
              </a:lnSpc>
              <a:spcBef>
                <a:spcPts val="1800"/>
              </a:spcBef>
              <a:spcAft>
                <a:spcPts val="0"/>
              </a:spcAft>
              <a:buSzPct val="80000"/>
              <a:buChar char="►"/>
            </a:pPr>
            <a:r>
              <a:rPr lang="en-US" sz="2200">
                <a:solidFill>
                  <a:srgbClr val="000000"/>
                </a:solidFill>
                <a:latin typeface="Times New Roman"/>
                <a:ea typeface="Times New Roman"/>
                <a:cs typeface="Times New Roman"/>
                <a:sym typeface="Times New Roman"/>
              </a:rPr>
              <a:t>You </a:t>
            </a:r>
            <a:r>
              <a:rPr i="1" lang="en-US" sz="2200">
                <a:solidFill>
                  <a:srgbClr val="000000"/>
                </a:solidFill>
                <a:latin typeface="Times New Roman"/>
                <a:ea typeface="Times New Roman"/>
                <a:cs typeface="Times New Roman"/>
                <a:sym typeface="Times New Roman"/>
              </a:rPr>
              <a:t>should study for the exam.</a:t>
            </a:r>
            <a:endParaRPr sz="2200">
              <a:latin typeface="Calibri"/>
              <a:ea typeface="Calibri"/>
              <a:cs typeface="Calibri"/>
              <a:sym typeface="Calibri"/>
            </a:endParaRPr>
          </a:p>
          <a:p>
            <a:pPr indent="0" lvl="0" marL="0" rtl="0" algn="l">
              <a:lnSpc>
                <a:spcPct val="150000"/>
              </a:lnSpc>
              <a:spcBef>
                <a:spcPts val="1800"/>
              </a:spcBef>
              <a:spcAft>
                <a:spcPts val="0"/>
              </a:spcAft>
              <a:buSzPct val="79999"/>
              <a:buNone/>
            </a:pPr>
            <a:r>
              <a:t/>
            </a:r>
            <a:endParaRPr sz="1800">
              <a:latin typeface="Calibri"/>
              <a:ea typeface="Calibri"/>
              <a:cs typeface="Calibri"/>
              <a:sym typeface="Calibri"/>
            </a:endParaRPr>
          </a:p>
          <a:p>
            <a:pPr indent="-265176" lvl="0" marL="342900" rtl="0" algn="l">
              <a:spcBef>
                <a:spcPts val="1800"/>
              </a:spcBef>
              <a:spcAft>
                <a:spcPts val="0"/>
              </a:spcAft>
              <a:buSzPct val="79999"/>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9"/>
          <p:cNvSpPr txBox="1"/>
          <p:nvPr>
            <p:ph type="title"/>
          </p:nvPr>
        </p:nvSpPr>
        <p:spPr>
          <a:xfrm>
            <a:off x="838200" y="365125"/>
            <a:ext cx="10515600" cy="1019175"/>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000000"/>
              </a:buClr>
              <a:buSzPct val="100000"/>
              <a:buFont typeface="Trebuchet MS"/>
              <a:buNone/>
            </a:pPr>
            <a:r>
              <a:rPr b="1" lang="en-US" sz="2800">
                <a:solidFill>
                  <a:srgbClr val="000000"/>
                </a:solidFill>
                <a:latin typeface="Trebuchet MS"/>
                <a:ea typeface="Trebuchet MS"/>
                <a:cs typeface="Trebuchet MS"/>
                <a:sym typeface="Trebuchet MS"/>
              </a:rPr>
              <a:t>Infinitive Phrase</a:t>
            </a:r>
            <a:br>
              <a:rPr lang="en-US" sz="4400">
                <a:latin typeface="Calibri"/>
                <a:ea typeface="Calibri"/>
                <a:cs typeface="Calibri"/>
                <a:sym typeface="Calibri"/>
              </a:rPr>
            </a:br>
            <a:endParaRPr/>
          </a:p>
        </p:txBody>
      </p:sp>
      <p:sp>
        <p:nvSpPr>
          <p:cNvPr id="252" name="Google Shape;252;p19"/>
          <p:cNvSpPr txBox="1"/>
          <p:nvPr>
            <p:ph idx="1" type="body"/>
          </p:nvPr>
        </p:nvSpPr>
        <p:spPr>
          <a:xfrm>
            <a:off x="838200" y="1295400"/>
            <a:ext cx="10515600" cy="488156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440"/>
              <a:buChar char="►"/>
            </a:pPr>
            <a:r>
              <a:rPr lang="en-US" sz="1800">
                <a:solidFill>
                  <a:srgbClr val="000000"/>
                </a:solidFill>
                <a:latin typeface="Times New Roman"/>
                <a:ea typeface="Times New Roman"/>
                <a:cs typeface="Times New Roman"/>
                <a:sym typeface="Times New Roman"/>
              </a:rPr>
              <a:t>An infinitive phrase consists of an infinitive (to + simple form of verb) and modifiers or other words associated to the infinitive. An infinitive phrase always functions as an adjective, an adverb or a noun in a sentence.</a:t>
            </a:r>
            <a:br>
              <a:rPr lang="en-US" sz="1800">
                <a:solidFill>
                  <a:srgbClr val="000000"/>
                </a:solidFill>
                <a:latin typeface="Times New Roman"/>
                <a:ea typeface="Times New Roman"/>
                <a:cs typeface="Times New Roman"/>
                <a:sym typeface="Times New Roman"/>
              </a:rPr>
            </a:br>
            <a:r>
              <a:rPr b="1" lang="en-US" sz="1800">
                <a:solidFill>
                  <a:srgbClr val="000000"/>
                </a:solidFill>
                <a:latin typeface="Times New Roman"/>
                <a:ea typeface="Times New Roman"/>
                <a:cs typeface="Times New Roman"/>
                <a:sym typeface="Times New Roman"/>
              </a:rPr>
              <a:t>Examples</a:t>
            </a:r>
            <a:br>
              <a:rPr lang="en-US" sz="1800">
                <a:solidFill>
                  <a:srgbClr val="000000"/>
                </a:solidFill>
                <a:latin typeface="Times New Roman"/>
                <a:ea typeface="Times New Roman"/>
                <a:cs typeface="Times New Roman"/>
                <a:sym typeface="Times New Roman"/>
              </a:rPr>
            </a:br>
            <a:r>
              <a:rPr b="1" lang="en-US" sz="1800">
                <a:solidFill>
                  <a:srgbClr val="000000"/>
                </a:solidFill>
                <a:latin typeface="Times New Roman"/>
                <a:ea typeface="Times New Roman"/>
                <a:cs typeface="Times New Roman"/>
                <a:sym typeface="Times New Roman"/>
              </a:rPr>
              <a:t>            </a:t>
            </a:r>
            <a:r>
              <a:rPr lang="en-US" sz="1800">
                <a:solidFill>
                  <a:srgbClr val="000000"/>
                </a:solidFill>
                <a:latin typeface="Times New Roman"/>
                <a:ea typeface="Times New Roman"/>
                <a:cs typeface="Times New Roman"/>
                <a:sym typeface="Times New Roman"/>
              </a:rPr>
              <a:t>He likes </a:t>
            </a:r>
            <a:r>
              <a:rPr b="1" lang="en-US" sz="1800">
                <a:solidFill>
                  <a:srgbClr val="000000"/>
                </a:solidFill>
                <a:latin typeface="Times New Roman"/>
                <a:ea typeface="Times New Roman"/>
                <a:cs typeface="Times New Roman"/>
                <a:sym typeface="Times New Roman"/>
              </a:rPr>
              <a:t>to read books.                             </a:t>
            </a:r>
            <a:r>
              <a:rPr lang="en-US" sz="1800">
                <a:solidFill>
                  <a:srgbClr val="000000"/>
                </a:solidFill>
                <a:latin typeface="Times New Roman"/>
                <a:ea typeface="Times New Roman"/>
                <a:cs typeface="Times New Roman"/>
                <a:sym typeface="Times New Roman"/>
              </a:rPr>
              <a:t>(As noun/object)</a:t>
            </a:r>
            <a:br>
              <a:rPr lang="en-US" sz="1800">
                <a:solidFill>
                  <a:srgbClr val="000000"/>
                </a:solidFill>
                <a:latin typeface="Times New Roman"/>
                <a:ea typeface="Times New Roman"/>
                <a:cs typeface="Times New Roman"/>
                <a:sym typeface="Times New Roman"/>
              </a:rPr>
            </a:br>
            <a:r>
              <a:rPr b="1" lang="en-US" sz="1800">
                <a:solidFill>
                  <a:srgbClr val="000000"/>
                </a:solidFill>
                <a:latin typeface="Times New Roman"/>
                <a:ea typeface="Times New Roman"/>
                <a:cs typeface="Times New Roman"/>
                <a:sym typeface="Times New Roman"/>
              </a:rPr>
              <a:t>            To earn money</a:t>
            </a:r>
            <a:r>
              <a:rPr lang="en-US" sz="1800">
                <a:solidFill>
                  <a:srgbClr val="000000"/>
                </a:solidFill>
                <a:latin typeface="Times New Roman"/>
                <a:ea typeface="Times New Roman"/>
                <a:cs typeface="Times New Roman"/>
                <a:sym typeface="Times New Roman"/>
              </a:rPr>
              <a:t> is a desire of everyone.    (As noun/subject)</a:t>
            </a:r>
            <a:br>
              <a:rPr lang="en-US" sz="1800">
                <a:solidFill>
                  <a:srgbClr val="000000"/>
                </a:solidFill>
                <a:latin typeface="Times New Roman"/>
                <a:ea typeface="Times New Roman"/>
                <a:cs typeface="Times New Roman"/>
                <a:sym typeface="Times New Roman"/>
              </a:rPr>
            </a:br>
            <a:r>
              <a:rPr lang="en-US" sz="1800">
                <a:solidFill>
                  <a:srgbClr val="000000"/>
                </a:solidFill>
                <a:latin typeface="Times New Roman"/>
                <a:ea typeface="Times New Roman"/>
                <a:cs typeface="Times New Roman"/>
                <a:sym typeface="Times New Roman"/>
              </a:rPr>
              <a:t>            He shouted </a:t>
            </a:r>
            <a:r>
              <a:rPr b="1" lang="en-US" sz="1800">
                <a:solidFill>
                  <a:srgbClr val="000000"/>
                </a:solidFill>
                <a:latin typeface="Times New Roman"/>
                <a:ea typeface="Times New Roman"/>
                <a:cs typeface="Times New Roman"/>
                <a:sym typeface="Times New Roman"/>
              </a:rPr>
              <a:t>to inform them about the fire.  </a:t>
            </a:r>
            <a:r>
              <a:rPr lang="en-US" sz="1800">
                <a:solidFill>
                  <a:srgbClr val="000000"/>
                </a:solidFill>
                <a:latin typeface="Times New Roman"/>
                <a:ea typeface="Times New Roman"/>
                <a:cs typeface="Times New Roman"/>
                <a:sym typeface="Times New Roman"/>
              </a:rPr>
              <a:t>(As adverb, modifies verb </a:t>
            </a:r>
            <a:r>
              <a:rPr lang="en-US" sz="1800" u="sng">
                <a:solidFill>
                  <a:srgbClr val="000000"/>
                </a:solidFill>
                <a:latin typeface="Times New Roman"/>
                <a:ea typeface="Times New Roman"/>
                <a:cs typeface="Times New Roman"/>
                <a:sym typeface="Times New Roman"/>
              </a:rPr>
              <a:t>shout</a:t>
            </a:r>
            <a:r>
              <a:rPr lang="en-US" sz="1800">
                <a:solidFill>
                  <a:srgbClr val="000000"/>
                </a:solidFill>
                <a:latin typeface="Times New Roman"/>
                <a:ea typeface="Times New Roman"/>
                <a:cs typeface="Times New Roman"/>
                <a:sym typeface="Times New Roman"/>
              </a:rPr>
              <a:t>)</a:t>
            </a:r>
            <a:br>
              <a:rPr lang="en-US" sz="1800">
                <a:solidFill>
                  <a:srgbClr val="000000"/>
                </a:solidFill>
                <a:latin typeface="Times New Roman"/>
                <a:ea typeface="Times New Roman"/>
                <a:cs typeface="Times New Roman"/>
                <a:sym typeface="Times New Roman"/>
              </a:rPr>
            </a:br>
            <a:r>
              <a:rPr lang="en-US" sz="1800">
                <a:solidFill>
                  <a:srgbClr val="000000"/>
                </a:solidFill>
                <a:latin typeface="Times New Roman"/>
                <a:ea typeface="Times New Roman"/>
                <a:cs typeface="Times New Roman"/>
                <a:sym typeface="Times New Roman"/>
              </a:rPr>
              <a:t>            He made a plan</a:t>
            </a:r>
            <a:r>
              <a:rPr b="1" lang="en-US" sz="1800">
                <a:solidFill>
                  <a:srgbClr val="000000"/>
                </a:solidFill>
                <a:latin typeface="Times New Roman"/>
                <a:ea typeface="Times New Roman"/>
                <a:cs typeface="Times New Roman"/>
                <a:sym typeface="Times New Roman"/>
              </a:rPr>
              <a:t> to buy a car.                    </a:t>
            </a:r>
            <a:r>
              <a:rPr lang="en-US" sz="1800">
                <a:solidFill>
                  <a:srgbClr val="000000"/>
                </a:solidFill>
                <a:latin typeface="Times New Roman"/>
                <a:ea typeface="Times New Roman"/>
                <a:cs typeface="Times New Roman"/>
                <a:sym typeface="Times New Roman"/>
              </a:rPr>
              <a:t>(As adjective, modifies noun </a:t>
            </a:r>
            <a:r>
              <a:rPr lang="en-US" sz="1800" u="sng">
                <a:solidFill>
                  <a:srgbClr val="000000"/>
                </a:solidFill>
                <a:latin typeface="Times New Roman"/>
                <a:ea typeface="Times New Roman"/>
                <a:cs typeface="Times New Roman"/>
                <a:sym typeface="Times New Roman"/>
              </a:rPr>
              <a:t>plan</a:t>
            </a:r>
            <a:r>
              <a:rPr lang="en-US" sz="1800">
                <a:solidFill>
                  <a:srgbClr val="000000"/>
                </a:solidFill>
                <a:latin typeface="Times New Roman"/>
                <a:ea typeface="Times New Roman"/>
                <a:cs typeface="Times New Roman"/>
                <a:sym typeface="Times New Roman"/>
              </a:rPr>
              <a:t>)</a:t>
            </a:r>
            <a:endParaRPr sz="1800">
              <a:latin typeface="Calibri"/>
              <a:ea typeface="Calibri"/>
              <a:cs typeface="Calibri"/>
              <a:sym typeface="Calibri"/>
            </a:endParaRPr>
          </a:p>
          <a:p>
            <a:pPr indent="-342900" lvl="0" marL="342900" rtl="0" algn="l">
              <a:lnSpc>
                <a:spcPct val="150000"/>
              </a:lnSpc>
              <a:spcBef>
                <a:spcPts val="1800"/>
              </a:spcBef>
              <a:spcAft>
                <a:spcPts val="0"/>
              </a:spcAft>
              <a:buSzPts val="1440"/>
              <a:buChar char="►"/>
            </a:pPr>
            <a:r>
              <a:rPr b="1" lang="en-US" sz="1800">
                <a:solidFill>
                  <a:srgbClr val="000000"/>
                </a:solidFill>
                <a:latin typeface="Times New Roman"/>
                <a:ea typeface="Times New Roman"/>
                <a:cs typeface="Times New Roman"/>
                <a:sym typeface="Times New Roman"/>
              </a:rPr>
              <a:t> </a:t>
            </a:r>
            <a:endParaRPr sz="1800">
              <a:latin typeface="Calibri"/>
              <a:ea typeface="Calibri"/>
              <a:cs typeface="Calibri"/>
              <a:sym typeface="Calibri"/>
            </a:endParaRPr>
          </a:p>
          <a:p>
            <a:pPr indent="-251459" lvl="0" marL="342900" rtl="0" algn="l">
              <a:spcBef>
                <a:spcPts val="1800"/>
              </a:spcBef>
              <a:spcAft>
                <a:spcPts val="0"/>
              </a:spcAft>
              <a:buSzPts val="144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0"/>
          <p:cNvSpPr txBox="1"/>
          <p:nvPr>
            <p:ph type="title"/>
          </p:nvPr>
        </p:nvSpPr>
        <p:spPr>
          <a:xfrm>
            <a:off x="838200" y="365125"/>
            <a:ext cx="10515600" cy="942975"/>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000000"/>
              </a:buClr>
              <a:buSzPct val="100000"/>
              <a:buFont typeface="Trebuchet MS"/>
              <a:buNone/>
            </a:pPr>
            <a:r>
              <a:rPr b="1" lang="en-US" sz="2800">
                <a:solidFill>
                  <a:srgbClr val="000000"/>
                </a:solidFill>
                <a:latin typeface="Trebuchet MS"/>
                <a:ea typeface="Trebuchet MS"/>
                <a:cs typeface="Trebuchet MS"/>
                <a:sym typeface="Trebuchet MS"/>
              </a:rPr>
              <a:t>Gerund Phrase</a:t>
            </a:r>
            <a:br>
              <a:rPr lang="en-US" sz="4400">
                <a:latin typeface="Calibri"/>
                <a:ea typeface="Calibri"/>
                <a:cs typeface="Calibri"/>
                <a:sym typeface="Calibri"/>
              </a:rPr>
            </a:br>
            <a:endParaRPr/>
          </a:p>
        </p:txBody>
      </p:sp>
      <p:sp>
        <p:nvSpPr>
          <p:cNvPr id="258" name="Google Shape;258;p20"/>
          <p:cNvSpPr txBox="1"/>
          <p:nvPr>
            <p:ph idx="1" type="body"/>
          </p:nvPr>
        </p:nvSpPr>
        <p:spPr>
          <a:xfrm>
            <a:off x="838200" y="1181100"/>
            <a:ext cx="10515600" cy="499586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600"/>
              <a:buChar char="►"/>
            </a:pPr>
            <a:r>
              <a:rPr lang="en-US" sz="2000">
                <a:solidFill>
                  <a:srgbClr val="000000"/>
                </a:solidFill>
                <a:latin typeface="Times New Roman"/>
                <a:ea typeface="Times New Roman"/>
                <a:cs typeface="Times New Roman"/>
                <a:sym typeface="Times New Roman"/>
              </a:rPr>
              <a:t>A gerund phrase consists of a gerund (verb + </a:t>
            </a:r>
            <a:r>
              <a:rPr b="1" lang="en-US" sz="2000">
                <a:solidFill>
                  <a:srgbClr val="000000"/>
                </a:solidFill>
                <a:latin typeface="Times New Roman"/>
                <a:ea typeface="Times New Roman"/>
                <a:cs typeface="Times New Roman"/>
                <a:sym typeface="Times New Roman"/>
              </a:rPr>
              <a:t>ing</a:t>
            </a:r>
            <a:r>
              <a:rPr lang="en-US" sz="2000">
                <a:solidFill>
                  <a:srgbClr val="000000"/>
                </a:solidFill>
                <a:latin typeface="Times New Roman"/>
                <a:ea typeface="Times New Roman"/>
                <a:cs typeface="Times New Roman"/>
                <a:sym typeface="Times New Roman"/>
              </a:rPr>
              <a:t>) and modifiers or other words associated with the gerund. A gerund phrase acts as a noun in a sentence.</a:t>
            </a:r>
            <a:endParaRPr/>
          </a:p>
          <a:p>
            <a:pPr indent="-342900" lvl="0" marL="342900" rtl="0" algn="l">
              <a:lnSpc>
                <a:spcPct val="150000"/>
              </a:lnSpc>
              <a:spcBef>
                <a:spcPts val="1800"/>
              </a:spcBef>
              <a:spcAft>
                <a:spcPts val="0"/>
              </a:spcAft>
              <a:buSzPts val="1600"/>
              <a:buChar char="►"/>
            </a:pPr>
            <a:r>
              <a:rPr b="1" lang="en-US" sz="2000">
                <a:solidFill>
                  <a:srgbClr val="000000"/>
                </a:solidFill>
                <a:latin typeface="Times New Roman"/>
                <a:ea typeface="Times New Roman"/>
                <a:cs typeface="Times New Roman"/>
                <a:sym typeface="Times New Roman"/>
              </a:rPr>
              <a:t>Examples</a:t>
            </a:r>
            <a:br>
              <a:rPr lang="en-US" sz="20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              I like </a:t>
            </a:r>
            <a:r>
              <a:rPr b="1" lang="en-US" sz="2000">
                <a:solidFill>
                  <a:srgbClr val="000000"/>
                </a:solidFill>
                <a:latin typeface="Times New Roman"/>
                <a:ea typeface="Times New Roman"/>
                <a:cs typeface="Times New Roman"/>
                <a:sym typeface="Times New Roman"/>
              </a:rPr>
              <a:t>writing good essays.                                 </a:t>
            </a:r>
            <a:r>
              <a:rPr lang="en-US" sz="2000">
                <a:solidFill>
                  <a:srgbClr val="000000"/>
                </a:solidFill>
                <a:latin typeface="Times New Roman"/>
                <a:ea typeface="Times New Roman"/>
                <a:cs typeface="Times New Roman"/>
                <a:sym typeface="Times New Roman"/>
              </a:rPr>
              <a:t>(As noun/object)</a:t>
            </a:r>
            <a:br>
              <a:rPr lang="en-US" sz="20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              She started </a:t>
            </a:r>
            <a:r>
              <a:rPr b="1" lang="en-US" sz="2000">
                <a:solidFill>
                  <a:srgbClr val="000000"/>
                </a:solidFill>
                <a:latin typeface="Times New Roman"/>
                <a:ea typeface="Times New Roman"/>
                <a:cs typeface="Times New Roman"/>
                <a:sym typeface="Times New Roman"/>
              </a:rPr>
              <a:t>thinking about the problem.          </a:t>
            </a:r>
            <a:r>
              <a:rPr lang="en-US" sz="2000">
                <a:solidFill>
                  <a:srgbClr val="000000"/>
                </a:solidFill>
                <a:latin typeface="Times New Roman"/>
                <a:ea typeface="Times New Roman"/>
                <a:cs typeface="Times New Roman"/>
                <a:sym typeface="Times New Roman"/>
              </a:rPr>
              <a:t>(As noun/object)</a:t>
            </a:r>
            <a:br>
              <a:rPr lang="en-US" sz="2000">
                <a:solidFill>
                  <a:srgbClr val="000000"/>
                </a:solidFill>
                <a:latin typeface="Times New Roman"/>
                <a:ea typeface="Times New Roman"/>
                <a:cs typeface="Times New Roman"/>
                <a:sym typeface="Times New Roman"/>
              </a:rPr>
            </a:br>
            <a:r>
              <a:rPr b="1" lang="en-US" sz="2000">
                <a:solidFill>
                  <a:srgbClr val="000000"/>
                </a:solidFill>
                <a:latin typeface="Times New Roman"/>
                <a:ea typeface="Times New Roman"/>
                <a:cs typeface="Times New Roman"/>
                <a:sym typeface="Times New Roman"/>
              </a:rPr>
              <a:t>              Sleeping late at night</a:t>
            </a:r>
            <a:r>
              <a:rPr lang="en-US" sz="2000">
                <a:solidFill>
                  <a:srgbClr val="000000"/>
                </a:solidFill>
                <a:latin typeface="Times New Roman"/>
                <a:ea typeface="Times New Roman"/>
                <a:cs typeface="Times New Roman"/>
                <a:sym typeface="Times New Roman"/>
              </a:rPr>
              <a:t> is not a good habit.         (As noun/subject)</a:t>
            </a:r>
            <a:br>
              <a:rPr lang="en-US" sz="2000">
                <a:solidFill>
                  <a:srgbClr val="000000"/>
                </a:solidFill>
                <a:latin typeface="Times New Roman"/>
                <a:ea typeface="Times New Roman"/>
                <a:cs typeface="Times New Roman"/>
                <a:sym typeface="Times New Roman"/>
              </a:rPr>
            </a:br>
            <a:r>
              <a:rPr b="1" lang="en-US" sz="2000">
                <a:solidFill>
                  <a:srgbClr val="000000"/>
                </a:solidFill>
                <a:latin typeface="Times New Roman"/>
                <a:ea typeface="Times New Roman"/>
                <a:cs typeface="Times New Roman"/>
                <a:sym typeface="Times New Roman"/>
              </a:rPr>
              <a:t>              The weeping of a baby</a:t>
            </a:r>
            <a:r>
              <a:rPr lang="en-US" sz="2000">
                <a:solidFill>
                  <a:srgbClr val="000000"/>
                </a:solidFill>
                <a:latin typeface="Times New Roman"/>
                <a:ea typeface="Times New Roman"/>
                <a:cs typeface="Times New Roman"/>
                <a:sym typeface="Times New Roman"/>
              </a:rPr>
              <a:t> woke him up.                (As noun/subject)</a:t>
            </a:r>
            <a:endParaRPr sz="2000">
              <a:latin typeface="Calibri"/>
              <a:ea typeface="Calibri"/>
              <a:cs typeface="Calibri"/>
              <a:sym typeface="Calibri"/>
            </a:endParaRPr>
          </a:p>
          <a:p>
            <a:pPr indent="-251459" lvl="0" marL="342900" rtl="0" algn="l">
              <a:lnSpc>
                <a:spcPct val="150000"/>
              </a:lnSpc>
              <a:spcBef>
                <a:spcPts val="1800"/>
              </a:spcBef>
              <a:spcAft>
                <a:spcPts val="0"/>
              </a:spcAft>
              <a:buSzPts val="1440"/>
              <a:buNone/>
            </a:pPr>
            <a:r>
              <a:t/>
            </a:r>
            <a:endParaRPr sz="1800">
              <a:latin typeface="Calibri"/>
              <a:ea typeface="Calibri"/>
              <a:cs typeface="Calibri"/>
              <a:sym typeface="Calibri"/>
            </a:endParaRPr>
          </a:p>
          <a:p>
            <a:pPr indent="-251459" lvl="0" marL="342900" rtl="0" algn="l">
              <a:spcBef>
                <a:spcPts val="1800"/>
              </a:spcBef>
              <a:spcAft>
                <a:spcPts val="0"/>
              </a:spcAft>
              <a:buSzPts val="144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1"/>
          <p:cNvSpPr txBox="1"/>
          <p:nvPr>
            <p:ph type="title"/>
          </p:nvPr>
        </p:nvSpPr>
        <p:spPr>
          <a:xfrm>
            <a:off x="838200" y="365125"/>
            <a:ext cx="10515600" cy="892175"/>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000000"/>
              </a:buClr>
              <a:buSzPct val="100000"/>
              <a:buFont typeface="Trebuchet MS"/>
              <a:buNone/>
            </a:pPr>
            <a:r>
              <a:rPr b="1" lang="en-US" sz="2800">
                <a:solidFill>
                  <a:srgbClr val="000000"/>
                </a:solidFill>
                <a:latin typeface="Trebuchet MS"/>
                <a:ea typeface="Trebuchet MS"/>
                <a:cs typeface="Trebuchet MS"/>
                <a:sym typeface="Trebuchet MS"/>
              </a:rPr>
              <a:t>Participial Phrase</a:t>
            </a:r>
            <a:br>
              <a:rPr lang="en-US" sz="4400">
                <a:latin typeface="Calibri"/>
                <a:ea typeface="Calibri"/>
                <a:cs typeface="Calibri"/>
                <a:sym typeface="Calibri"/>
              </a:rPr>
            </a:br>
            <a:endParaRPr/>
          </a:p>
        </p:txBody>
      </p:sp>
      <p:sp>
        <p:nvSpPr>
          <p:cNvPr id="264" name="Google Shape;264;p21"/>
          <p:cNvSpPr txBox="1"/>
          <p:nvPr>
            <p:ph idx="1" type="body"/>
          </p:nvPr>
        </p:nvSpPr>
        <p:spPr>
          <a:xfrm>
            <a:off x="838200" y="1054100"/>
            <a:ext cx="10515600" cy="5122863"/>
          </a:xfrm>
          <a:prstGeom prst="rect">
            <a:avLst/>
          </a:prstGeom>
          <a:noFill/>
          <a:ln>
            <a:noFill/>
          </a:ln>
        </p:spPr>
        <p:txBody>
          <a:bodyPr anchorCtr="0" anchor="t" bIns="45700" lIns="91425" spcFirstLastPara="1" rIns="91425" wrap="square" tIns="45700">
            <a:normAutofit lnSpcReduction="10000"/>
          </a:bodyPr>
          <a:lstStyle/>
          <a:p>
            <a:pPr indent="-342900" lvl="0" marL="342900" rtl="0" algn="l">
              <a:lnSpc>
                <a:spcPct val="150000"/>
              </a:lnSpc>
              <a:spcBef>
                <a:spcPts val="0"/>
              </a:spcBef>
              <a:spcAft>
                <a:spcPts val="0"/>
              </a:spcAft>
              <a:buSzPts val="1440"/>
              <a:buChar char="►"/>
            </a:pPr>
            <a:r>
              <a:rPr lang="en-US" sz="1800">
                <a:solidFill>
                  <a:srgbClr val="000000"/>
                </a:solidFill>
                <a:latin typeface="Times New Roman"/>
                <a:ea typeface="Times New Roman"/>
                <a:cs typeface="Times New Roman"/>
                <a:sym typeface="Times New Roman"/>
              </a:rPr>
              <a:t>A participial phrase consists of a present participle (verb + </a:t>
            </a:r>
            <a:r>
              <a:rPr b="1" lang="en-US" sz="1800">
                <a:solidFill>
                  <a:srgbClr val="000000"/>
                </a:solidFill>
                <a:latin typeface="Times New Roman"/>
                <a:ea typeface="Times New Roman"/>
                <a:cs typeface="Times New Roman"/>
                <a:sym typeface="Times New Roman"/>
              </a:rPr>
              <a:t>ing</a:t>
            </a:r>
            <a:r>
              <a:rPr lang="en-US" sz="1800">
                <a:solidFill>
                  <a:srgbClr val="000000"/>
                </a:solidFill>
                <a:latin typeface="Times New Roman"/>
                <a:ea typeface="Times New Roman"/>
                <a:cs typeface="Times New Roman"/>
                <a:sym typeface="Times New Roman"/>
              </a:rPr>
              <a:t>), a past participle (verb ending in </a:t>
            </a:r>
            <a:r>
              <a:rPr b="1" lang="en-US" sz="1800">
                <a:solidFill>
                  <a:srgbClr val="000000"/>
                </a:solidFill>
                <a:latin typeface="Times New Roman"/>
                <a:ea typeface="Times New Roman"/>
                <a:cs typeface="Times New Roman"/>
                <a:sym typeface="Times New Roman"/>
              </a:rPr>
              <a:t>-ed</a:t>
            </a:r>
            <a:r>
              <a:rPr lang="en-US" sz="1800">
                <a:solidFill>
                  <a:srgbClr val="000000"/>
                </a:solidFill>
                <a:latin typeface="Times New Roman"/>
                <a:ea typeface="Times New Roman"/>
                <a:cs typeface="Times New Roman"/>
                <a:sym typeface="Times New Roman"/>
              </a:rPr>
              <a:t> or other forms in case of irregular verbs) and modifiers or other associated words. A participial phrase is separated by commas. It always acts as an adjective in a sentence.</a:t>
            </a:r>
            <a:endParaRPr sz="1800">
              <a:latin typeface="Calibri"/>
              <a:ea typeface="Calibri"/>
              <a:cs typeface="Calibri"/>
              <a:sym typeface="Calibri"/>
            </a:endParaRPr>
          </a:p>
          <a:p>
            <a:pPr indent="-342900" lvl="0" marL="342900" rtl="0" algn="l">
              <a:lnSpc>
                <a:spcPct val="150000"/>
              </a:lnSpc>
              <a:spcBef>
                <a:spcPts val="1800"/>
              </a:spcBef>
              <a:spcAft>
                <a:spcPts val="0"/>
              </a:spcAft>
              <a:buSzPts val="1440"/>
              <a:buChar char="►"/>
            </a:pPr>
            <a:r>
              <a:rPr b="1" lang="en-US" sz="1800">
                <a:solidFill>
                  <a:srgbClr val="000000"/>
                </a:solidFill>
                <a:latin typeface="Times New Roman"/>
                <a:ea typeface="Times New Roman"/>
                <a:cs typeface="Times New Roman"/>
                <a:sym typeface="Times New Roman"/>
              </a:rPr>
              <a:t>Examples</a:t>
            </a:r>
            <a:br>
              <a:rPr lang="en-US" sz="1800">
                <a:solidFill>
                  <a:srgbClr val="000000"/>
                </a:solidFill>
                <a:latin typeface="Times New Roman"/>
                <a:ea typeface="Times New Roman"/>
                <a:cs typeface="Times New Roman"/>
                <a:sym typeface="Times New Roman"/>
              </a:rPr>
            </a:br>
            <a:r>
              <a:rPr lang="en-US" sz="1800">
                <a:solidFill>
                  <a:srgbClr val="000000"/>
                </a:solidFill>
                <a:latin typeface="Times New Roman"/>
                <a:ea typeface="Times New Roman"/>
                <a:cs typeface="Times New Roman"/>
                <a:sym typeface="Times New Roman"/>
              </a:rPr>
              <a:t>             </a:t>
            </a:r>
            <a:r>
              <a:rPr b="1" lang="en-US" sz="1800">
                <a:solidFill>
                  <a:srgbClr val="000000"/>
                </a:solidFill>
                <a:latin typeface="Times New Roman"/>
                <a:ea typeface="Times New Roman"/>
                <a:cs typeface="Times New Roman"/>
                <a:sym typeface="Times New Roman"/>
              </a:rPr>
              <a:t>Devastated by their ordeal,</a:t>
            </a:r>
            <a:r>
              <a:rPr lang="en-US" sz="1800">
                <a:solidFill>
                  <a:srgbClr val="000000"/>
                </a:solidFill>
                <a:latin typeface="Times New Roman"/>
                <a:ea typeface="Times New Roman"/>
                <a:cs typeface="Times New Roman"/>
                <a:sym typeface="Times New Roman"/>
              </a:rPr>
              <a:t> they cried all night long.  (modifies </a:t>
            </a:r>
            <a:r>
              <a:rPr lang="en-US" sz="1800" u="sng">
                <a:solidFill>
                  <a:srgbClr val="000000"/>
                </a:solidFill>
                <a:latin typeface="Times New Roman"/>
                <a:ea typeface="Times New Roman"/>
                <a:cs typeface="Times New Roman"/>
                <a:sym typeface="Times New Roman"/>
              </a:rPr>
              <a:t>they</a:t>
            </a:r>
            <a:r>
              <a:rPr lang="en-US" sz="1800">
                <a:solidFill>
                  <a:srgbClr val="000000"/>
                </a:solidFill>
                <a:latin typeface="Times New Roman"/>
                <a:ea typeface="Times New Roman"/>
                <a:cs typeface="Times New Roman"/>
                <a:sym typeface="Times New Roman"/>
              </a:rPr>
              <a:t>)</a:t>
            </a:r>
            <a:br>
              <a:rPr lang="en-US" sz="1800">
                <a:solidFill>
                  <a:srgbClr val="000000"/>
                </a:solidFill>
                <a:latin typeface="Times New Roman"/>
                <a:ea typeface="Times New Roman"/>
                <a:cs typeface="Times New Roman"/>
                <a:sym typeface="Times New Roman"/>
              </a:rPr>
            </a:br>
            <a:r>
              <a:rPr lang="en-US" sz="1800">
                <a:solidFill>
                  <a:srgbClr val="000000"/>
                </a:solidFill>
                <a:latin typeface="Times New Roman"/>
                <a:ea typeface="Times New Roman"/>
                <a:cs typeface="Times New Roman"/>
                <a:sym typeface="Times New Roman"/>
              </a:rPr>
              <a:t>             </a:t>
            </a:r>
            <a:r>
              <a:rPr b="1" lang="en-US" sz="1800">
                <a:solidFill>
                  <a:srgbClr val="000000"/>
                </a:solidFill>
                <a:latin typeface="Times New Roman"/>
                <a:ea typeface="Times New Roman"/>
                <a:cs typeface="Times New Roman"/>
                <a:sym typeface="Times New Roman"/>
              </a:rPr>
              <a:t>Seeing that we were late,</a:t>
            </a:r>
            <a:r>
              <a:rPr lang="en-US" sz="1800">
                <a:solidFill>
                  <a:srgbClr val="000000"/>
                </a:solidFill>
                <a:latin typeface="Times New Roman"/>
                <a:ea typeface="Times New Roman"/>
                <a:cs typeface="Times New Roman"/>
                <a:sym typeface="Times New Roman"/>
              </a:rPr>
              <a:t> we took a shortcut to the school. (modifies </a:t>
            </a:r>
            <a:r>
              <a:rPr lang="en-US" sz="1800" u="sng">
                <a:solidFill>
                  <a:srgbClr val="000000"/>
                </a:solidFill>
                <a:latin typeface="Times New Roman"/>
                <a:ea typeface="Times New Roman"/>
                <a:cs typeface="Times New Roman"/>
                <a:sym typeface="Times New Roman"/>
              </a:rPr>
              <a:t>we</a:t>
            </a:r>
            <a:r>
              <a:rPr lang="en-US" sz="1800">
                <a:solidFill>
                  <a:srgbClr val="000000"/>
                </a:solidFill>
                <a:latin typeface="Times New Roman"/>
                <a:ea typeface="Times New Roman"/>
                <a:cs typeface="Times New Roman"/>
                <a:sym typeface="Times New Roman"/>
              </a:rPr>
              <a:t>)</a:t>
            </a:r>
            <a:endParaRPr sz="1800">
              <a:latin typeface="Calibri"/>
              <a:ea typeface="Calibri"/>
              <a:cs typeface="Calibri"/>
              <a:sym typeface="Calibri"/>
            </a:endParaRPr>
          </a:p>
          <a:p>
            <a:pPr indent="-342900" lvl="0" marL="342900" rtl="0" algn="l">
              <a:lnSpc>
                <a:spcPct val="150000"/>
              </a:lnSpc>
              <a:spcBef>
                <a:spcPts val="1800"/>
              </a:spcBef>
              <a:spcAft>
                <a:spcPts val="0"/>
              </a:spcAft>
              <a:buSzPts val="1440"/>
              <a:buChar char="►"/>
            </a:pPr>
            <a:r>
              <a:rPr lang="en-US" sz="1800">
                <a:solidFill>
                  <a:srgbClr val="000000"/>
                </a:solidFill>
                <a:latin typeface="Times New Roman"/>
                <a:ea typeface="Times New Roman"/>
                <a:cs typeface="Times New Roman"/>
                <a:sym typeface="Times New Roman"/>
              </a:rPr>
              <a:t>	 </a:t>
            </a:r>
            <a:r>
              <a:rPr b="1" lang="en-US" sz="1800">
                <a:solidFill>
                  <a:srgbClr val="000000"/>
                </a:solidFill>
                <a:latin typeface="Times New Roman"/>
                <a:ea typeface="Times New Roman"/>
                <a:cs typeface="Times New Roman"/>
                <a:sym typeface="Times New Roman"/>
              </a:rPr>
              <a:t>The service having ended,</a:t>
            </a:r>
            <a:r>
              <a:rPr lang="en-US" sz="1800">
                <a:solidFill>
                  <a:srgbClr val="000000"/>
                </a:solidFill>
                <a:latin typeface="Times New Roman"/>
                <a:ea typeface="Times New Roman"/>
                <a:cs typeface="Times New Roman"/>
                <a:sym typeface="Times New Roman"/>
              </a:rPr>
              <a:t> we proceeded home. (modifies </a:t>
            </a:r>
            <a:r>
              <a:rPr lang="en-US" sz="1800" u="sng">
                <a:solidFill>
                  <a:srgbClr val="000000"/>
                </a:solidFill>
                <a:latin typeface="Times New Roman"/>
                <a:ea typeface="Times New Roman"/>
                <a:cs typeface="Times New Roman"/>
                <a:sym typeface="Times New Roman"/>
              </a:rPr>
              <a:t>the service</a:t>
            </a:r>
            <a:r>
              <a:rPr lang="en-US" sz="1800">
                <a:solidFill>
                  <a:srgbClr val="000000"/>
                </a:solidFill>
                <a:latin typeface="Times New Roman"/>
                <a:ea typeface="Times New Roman"/>
                <a:cs typeface="Times New Roman"/>
                <a:sym typeface="Times New Roman"/>
              </a:rPr>
              <a:t>)</a:t>
            </a:r>
            <a:endParaRPr sz="1800">
              <a:latin typeface="Calibri"/>
              <a:ea typeface="Calibri"/>
              <a:cs typeface="Calibri"/>
              <a:sym typeface="Calibri"/>
            </a:endParaRPr>
          </a:p>
          <a:p>
            <a:pPr indent="-342900" lvl="0" marL="457200" rtl="0" algn="l">
              <a:lnSpc>
                <a:spcPct val="150000"/>
              </a:lnSpc>
              <a:spcBef>
                <a:spcPts val="1800"/>
              </a:spcBef>
              <a:spcAft>
                <a:spcPts val="0"/>
              </a:spcAft>
              <a:buSzPts val="1440"/>
              <a:buChar char="►"/>
            </a:pPr>
            <a:r>
              <a:rPr lang="en-US" sz="1800">
                <a:solidFill>
                  <a:srgbClr val="000000"/>
                </a:solidFill>
                <a:latin typeface="Times New Roman"/>
                <a:ea typeface="Times New Roman"/>
                <a:cs typeface="Times New Roman"/>
                <a:sym typeface="Times New Roman"/>
              </a:rPr>
              <a:t> </a:t>
            </a:r>
            <a:r>
              <a:rPr b="1" lang="en-US" sz="1800">
                <a:solidFill>
                  <a:srgbClr val="000000"/>
                </a:solidFill>
                <a:latin typeface="Times New Roman"/>
                <a:ea typeface="Times New Roman"/>
                <a:cs typeface="Times New Roman"/>
                <a:sym typeface="Times New Roman"/>
              </a:rPr>
              <a:t>Knowing the consequences of immorality</a:t>
            </a:r>
            <a:r>
              <a:rPr lang="en-US" sz="1800">
                <a:solidFill>
                  <a:srgbClr val="000000"/>
                </a:solidFill>
                <a:latin typeface="Times New Roman"/>
                <a:ea typeface="Times New Roman"/>
                <a:cs typeface="Times New Roman"/>
                <a:sym typeface="Times New Roman"/>
              </a:rPr>
              <a:t>, the girls resolved to abstain from bad      behaviour. (modifies </a:t>
            </a:r>
            <a:r>
              <a:rPr lang="en-US" sz="1800" u="sng">
                <a:solidFill>
                  <a:srgbClr val="000000"/>
                </a:solidFill>
                <a:latin typeface="Times New Roman"/>
                <a:ea typeface="Times New Roman"/>
                <a:cs typeface="Times New Roman"/>
                <a:sym typeface="Times New Roman"/>
              </a:rPr>
              <a:t>the girls</a:t>
            </a:r>
            <a:r>
              <a:rPr lang="en-US" sz="1800">
                <a:solidFill>
                  <a:srgbClr val="000000"/>
                </a:solidFill>
                <a:latin typeface="Times New Roman"/>
                <a:ea typeface="Times New Roman"/>
                <a:cs typeface="Times New Roman"/>
                <a:sym typeface="Times New Roman"/>
              </a:rPr>
              <a:t>)</a:t>
            </a:r>
            <a:endParaRPr sz="1800">
              <a:latin typeface="Calibri"/>
              <a:ea typeface="Calibri"/>
              <a:cs typeface="Calibri"/>
              <a:sym typeface="Calibri"/>
            </a:endParaRPr>
          </a:p>
          <a:p>
            <a:pPr indent="-457200" lvl="0" marL="800100" rtl="0" algn="l">
              <a:lnSpc>
                <a:spcPct val="150000"/>
              </a:lnSpc>
              <a:spcBef>
                <a:spcPts val="1800"/>
              </a:spcBef>
              <a:spcAft>
                <a:spcPts val="0"/>
              </a:spcAft>
              <a:buSzPts val="1440"/>
              <a:buChar char="►"/>
            </a:pPr>
            <a:r>
              <a:rPr lang="en-US" sz="1800">
                <a:solidFill>
                  <a:srgbClr val="000000"/>
                </a:solidFill>
                <a:latin typeface="Times New Roman"/>
                <a:ea typeface="Times New Roman"/>
                <a:cs typeface="Times New Roman"/>
                <a:sym typeface="Times New Roman"/>
              </a:rPr>
              <a:t>We lazed around, </a:t>
            </a:r>
            <a:r>
              <a:rPr b="1" lang="en-US" sz="1800">
                <a:solidFill>
                  <a:srgbClr val="000000"/>
                </a:solidFill>
                <a:latin typeface="Times New Roman"/>
                <a:ea typeface="Times New Roman"/>
                <a:cs typeface="Times New Roman"/>
                <a:sym typeface="Times New Roman"/>
              </a:rPr>
              <a:t>not knowing what to do. </a:t>
            </a:r>
            <a:r>
              <a:rPr lang="en-US" sz="1800">
                <a:solidFill>
                  <a:srgbClr val="000000"/>
                </a:solidFill>
                <a:latin typeface="Times New Roman"/>
                <a:ea typeface="Times New Roman"/>
                <a:cs typeface="Times New Roman"/>
                <a:sym typeface="Times New Roman"/>
              </a:rPr>
              <a:t>(modifies </a:t>
            </a:r>
            <a:r>
              <a:rPr lang="en-US" sz="1800" u="sng">
                <a:solidFill>
                  <a:srgbClr val="000000"/>
                </a:solidFill>
                <a:latin typeface="Times New Roman"/>
                <a:ea typeface="Times New Roman"/>
                <a:cs typeface="Times New Roman"/>
                <a:sym typeface="Times New Roman"/>
              </a:rPr>
              <a:t>we</a:t>
            </a:r>
            <a:r>
              <a:rPr lang="en-US" sz="1800">
                <a:solidFill>
                  <a:srgbClr val="000000"/>
                </a:solidFill>
                <a:latin typeface="Times New Roman"/>
                <a:ea typeface="Times New Roman"/>
                <a:cs typeface="Times New Roman"/>
                <a:sym typeface="Times New Roman"/>
              </a:rPr>
              <a:t>)</a:t>
            </a:r>
            <a:endParaRPr sz="1800">
              <a:latin typeface="Calibri"/>
              <a:ea typeface="Calibri"/>
              <a:cs typeface="Calibri"/>
              <a:sym typeface="Calibri"/>
            </a:endParaRPr>
          </a:p>
          <a:p>
            <a:pPr indent="-251459" lvl="0" marL="342900" rtl="0" algn="l">
              <a:spcBef>
                <a:spcPts val="1800"/>
              </a:spcBef>
              <a:spcAft>
                <a:spcPts val="0"/>
              </a:spcAft>
              <a:buSzPts val="144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2"/>
          <p:cNvSpPr txBox="1"/>
          <p:nvPr>
            <p:ph type="title"/>
          </p:nvPr>
        </p:nvSpPr>
        <p:spPr>
          <a:xfrm>
            <a:off x="838200" y="365125"/>
            <a:ext cx="10515600" cy="765175"/>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000000"/>
              </a:buClr>
              <a:buSzPct val="100000"/>
              <a:buFont typeface="Trebuchet MS"/>
              <a:buNone/>
            </a:pPr>
            <a:r>
              <a:rPr b="1" lang="en-US" sz="2800">
                <a:solidFill>
                  <a:srgbClr val="000000"/>
                </a:solidFill>
                <a:latin typeface="Trebuchet MS"/>
                <a:ea typeface="Trebuchet MS"/>
                <a:cs typeface="Trebuchet MS"/>
                <a:sym typeface="Trebuchet MS"/>
              </a:rPr>
              <a:t>Absolute Phrase</a:t>
            </a:r>
            <a:br>
              <a:rPr lang="en-US" sz="4400">
                <a:latin typeface="Calibri"/>
                <a:ea typeface="Calibri"/>
                <a:cs typeface="Calibri"/>
                <a:sym typeface="Calibri"/>
              </a:rPr>
            </a:br>
            <a:endParaRPr/>
          </a:p>
        </p:txBody>
      </p:sp>
      <p:sp>
        <p:nvSpPr>
          <p:cNvPr id="270" name="Google Shape;270;p22"/>
          <p:cNvSpPr txBox="1"/>
          <p:nvPr>
            <p:ph idx="1" type="body"/>
          </p:nvPr>
        </p:nvSpPr>
        <p:spPr>
          <a:xfrm>
            <a:off x="838200" y="990600"/>
            <a:ext cx="10515600" cy="518636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600"/>
              <a:buChar char="►"/>
            </a:pPr>
            <a:r>
              <a:rPr lang="en-US" sz="2000">
                <a:solidFill>
                  <a:srgbClr val="000000"/>
                </a:solidFill>
                <a:latin typeface="Times New Roman"/>
                <a:ea typeface="Times New Roman"/>
                <a:cs typeface="Times New Roman"/>
                <a:sym typeface="Times New Roman"/>
              </a:rPr>
              <a:t>Absolute phrase (also called nominative phrase) is a group of words that includes a noun or a pronoun and a participle as well as any associated modifiers. An absolute phrase modifies (gives information about) the entire sentence. It resembles a clause but it lacks a </a:t>
            </a:r>
            <a:r>
              <a:rPr lang="en-US" sz="2000" u="sng">
                <a:solidFill>
                  <a:srgbClr val="000000"/>
                </a:solidFill>
                <a:latin typeface="Times New Roman"/>
                <a:ea typeface="Times New Roman"/>
                <a:cs typeface="Times New Roman"/>
                <a:sym typeface="Times New Roman"/>
              </a:rPr>
              <a:t>true finite verb</a:t>
            </a:r>
            <a:r>
              <a:rPr lang="en-US" sz="2000">
                <a:solidFill>
                  <a:srgbClr val="000000"/>
                </a:solidFill>
                <a:latin typeface="Times New Roman"/>
                <a:ea typeface="Times New Roman"/>
                <a:cs typeface="Times New Roman"/>
                <a:sym typeface="Times New Roman"/>
              </a:rPr>
              <a:t>. It is separated by a comma or pairs of commas from the rest sentence.</a:t>
            </a:r>
            <a:br>
              <a:rPr lang="en-US" sz="2000">
                <a:solidFill>
                  <a:srgbClr val="000000"/>
                </a:solidFill>
                <a:latin typeface="Times New Roman"/>
                <a:ea typeface="Times New Roman"/>
                <a:cs typeface="Times New Roman"/>
                <a:sym typeface="Times New Roman"/>
              </a:rPr>
            </a:br>
            <a:r>
              <a:rPr b="1" lang="en-US" sz="2000">
                <a:solidFill>
                  <a:srgbClr val="000000"/>
                </a:solidFill>
                <a:latin typeface="Times New Roman"/>
                <a:ea typeface="Times New Roman"/>
                <a:cs typeface="Times New Roman"/>
                <a:sym typeface="Times New Roman"/>
              </a:rPr>
              <a:t>Examples</a:t>
            </a:r>
            <a:br>
              <a:rPr lang="en-US" sz="20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             He looks sad, </a:t>
            </a:r>
            <a:r>
              <a:rPr b="1" lang="en-US" sz="2000">
                <a:solidFill>
                  <a:srgbClr val="000000"/>
                </a:solidFill>
                <a:latin typeface="Times New Roman"/>
                <a:ea typeface="Times New Roman"/>
                <a:cs typeface="Times New Roman"/>
                <a:sym typeface="Times New Roman"/>
              </a:rPr>
              <a:t>his face expressing worry.</a:t>
            </a:r>
            <a:br>
              <a:rPr lang="en-US" sz="20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             She was waiting for her friend, </a:t>
            </a:r>
            <a:r>
              <a:rPr b="1" lang="en-US" sz="2000">
                <a:solidFill>
                  <a:srgbClr val="000000"/>
                </a:solidFill>
                <a:latin typeface="Times New Roman"/>
                <a:ea typeface="Times New Roman"/>
                <a:cs typeface="Times New Roman"/>
                <a:sym typeface="Times New Roman"/>
              </a:rPr>
              <a:t>her eyes on the clock.</a:t>
            </a:r>
            <a:br>
              <a:rPr lang="en-US" sz="2000">
                <a:solidFill>
                  <a:srgbClr val="000000"/>
                </a:solidFill>
                <a:latin typeface="Times New Roman"/>
                <a:ea typeface="Times New Roman"/>
                <a:cs typeface="Times New Roman"/>
                <a:sym typeface="Times New Roman"/>
              </a:rPr>
            </a:br>
            <a:r>
              <a:rPr b="1" lang="en-US" sz="2000">
                <a:solidFill>
                  <a:srgbClr val="000000"/>
                </a:solidFill>
                <a:latin typeface="Times New Roman"/>
                <a:ea typeface="Times New Roman"/>
                <a:cs typeface="Times New Roman"/>
                <a:sym typeface="Times New Roman"/>
              </a:rPr>
              <a:t>            </a:t>
            </a:r>
            <a:r>
              <a:rPr lang="en-US" sz="2000">
                <a:solidFill>
                  <a:srgbClr val="000000"/>
                </a:solidFill>
                <a:latin typeface="Times New Roman"/>
                <a:ea typeface="Times New Roman"/>
                <a:cs typeface="Times New Roman"/>
                <a:sym typeface="Times New Roman"/>
              </a:rPr>
              <a:t> John is painting a wall, </a:t>
            </a:r>
            <a:r>
              <a:rPr b="1" lang="en-US" sz="2000">
                <a:solidFill>
                  <a:srgbClr val="000000"/>
                </a:solidFill>
                <a:latin typeface="Times New Roman"/>
                <a:ea typeface="Times New Roman"/>
                <a:cs typeface="Times New Roman"/>
                <a:sym typeface="Times New Roman"/>
              </a:rPr>
              <a:t>his shirt dirty with paint.</a:t>
            </a:r>
            <a:endParaRPr sz="2000">
              <a:latin typeface="Calibri"/>
              <a:ea typeface="Calibri"/>
              <a:cs typeface="Calibri"/>
              <a:sym typeface="Calibri"/>
            </a:endParaRPr>
          </a:p>
          <a:p>
            <a:pPr indent="-251459" lvl="0" marL="342900" rtl="0" algn="l">
              <a:spcBef>
                <a:spcPts val="1800"/>
              </a:spcBef>
              <a:spcAft>
                <a:spcPts val="0"/>
              </a:spcAft>
              <a:buSzPts val="144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3"/>
          <p:cNvSpPr txBox="1"/>
          <p:nvPr>
            <p:ph type="title"/>
          </p:nvPr>
        </p:nvSpPr>
        <p:spPr>
          <a:xfrm>
            <a:off x="838200" y="365125"/>
            <a:ext cx="10515600" cy="98107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Trebuchet MS"/>
              <a:buNone/>
            </a:pPr>
            <a:r>
              <a:rPr b="1" lang="en-US" sz="2800">
                <a:latin typeface="Trebuchet MS"/>
                <a:ea typeface="Trebuchet MS"/>
                <a:cs typeface="Trebuchet MS"/>
                <a:sym typeface="Trebuchet MS"/>
              </a:rPr>
              <a:t>Summary</a:t>
            </a:r>
            <a:endParaRPr/>
          </a:p>
        </p:txBody>
      </p:sp>
      <p:sp>
        <p:nvSpPr>
          <p:cNvPr id="276" name="Google Shape;276;p23"/>
          <p:cNvSpPr txBox="1"/>
          <p:nvPr>
            <p:ph idx="1" type="body"/>
          </p:nvPr>
        </p:nvSpPr>
        <p:spPr>
          <a:xfrm>
            <a:off x="838200" y="1054100"/>
            <a:ext cx="10515600" cy="5122863"/>
          </a:xfrm>
          <a:prstGeom prst="rect">
            <a:avLst/>
          </a:prstGeom>
          <a:noFill/>
          <a:ln>
            <a:noFill/>
          </a:ln>
        </p:spPr>
        <p:txBody>
          <a:bodyPr anchorCtr="0" anchor="t" bIns="45700" lIns="91425" spcFirstLastPara="1" rIns="91425" wrap="square" tIns="45700">
            <a:normAutofit fontScale="32500" lnSpcReduction="20000"/>
          </a:bodyPr>
          <a:lstStyle/>
          <a:p>
            <a:pPr indent="0" lvl="0" marL="0" rtl="0" algn="l">
              <a:lnSpc>
                <a:spcPct val="170000"/>
              </a:lnSpc>
              <a:spcBef>
                <a:spcPts val="0"/>
              </a:spcBef>
              <a:spcAft>
                <a:spcPts val="0"/>
              </a:spcAft>
              <a:buSzPct val="80000"/>
              <a:buNone/>
            </a:pPr>
            <a:r>
              <a:rPr lang="en-US" sz="4500">
                <a:latin typeface="Times New Roman"/>
                <a:ea typeface="Times New Roman"/>
                <a:cs typeface="Times New Roman"/>
                <a:sym typeface="Times New Roman"/>
              </a:rPr>
              <a:t>In today’s lesson we have learnt that:</a:t>
            </a:r>
            <a:endParaRPr sz="4500">
              <a:solidFill>
                <a:srgbClr val="000000"/>
              </a:solidFill>
              <a:latin typeface="Times New Roman"/>
              <a:ea typeface="Times New Roman"/>
              <a:cs typeface="Times New Roman"/>
              <a:sym typeface="Times New Roman"/>
            </a:endParaRPr>
          </a:p>
          <a:p>
            <a:pPr indent="-342925" lvl="0" marL="342900" rtl="0" algn="l">
              <a:lnSpc>
                <a:spcPct val="170000"/>
              </a:lnSpc>
              <a:spcBef>
                <a:spcPts val="600"/>
              </a:spcBef>
              <a:spcAft>
                <a:spcPts val="0"/>
              </a:spcAft>
              <a:buSzPct val="80000"/>
              <a:buChar char="►"/>
            </a:pPr>
            <a:r>
              <a:rPr lang="en-US" sz="4500">
                <a:solidFill>
                  <a:srgbClr val="000000"/>
                </a:solidFill>
                <a:latin typeface="Times New Roman"/>
                <a:ea typeface="Times New Roman"/>
                <a:cs typeface="Times New Roman"/>
                <a:sym typeface="Times New Roman"/>
              </a:rPr>
              <a:t>A phrase is defined as a group of related words that lacks both a subject and a verb.</a:t>
            </a:r>
            <a:endParaRPr/>
          </a:p>
          <a:p>
            <a:pPr indent="-342925" lvl="0" marL="342900" rtl="0" algn="l">
              <a:lnSpc>
                <a:spcPct val="170000"/>
              </a:lnSpc>
              <a:spcBef>
                <a:spcPts val="600"/>
              </a:spcBef>
              <a:spcAft>
                <a:spcPts val="0"/>
              </a:spcAft>
              <a:buSzPct val="80000"/>
              <a:buChar char="►"/>
            </a:pPr>
            <a:r>
              <a:rPr lang="en-US" sz="4500">
                <a:solidFill>
                  <a:srgbClr val="000000"/>
                </a:solidFill>
                <a:latin typeface="Times New Roman"/>
                <a:ea typeface="Times New Roman"/>
                <a:cs typeface="Times New Roman"/>
                <a:sym typeface="Times New Roman"/>
              </a:rPr>
              <a:t>On the basis of their functions and constructions, phrases are divided into various types:</a:t>
            </a:r>
            <a:endParaRPr/>
          </a:p>
          <a:p>
            <a:pPr indent="-285775" lvl="1" marL="742950" rtl="0" algn="l">
              <a:lnSpc>
                <a:spcPct val="170000"/>
              </a:lnSpc>
              <a:spcBef>
                <a:spcPts val="600"/>
              </a:spcBef>
              <a:spcAft>
                <a:spcPts val="0"/>
              </a:spcAft>
              <a:buSzPct val="80000"/>
              <a:buChar char="►"/>
            </a:pPr>
            <a:r>
              <a:rPr lang="en-US" sz="4500">
                <a:solidFill>
                  <a:srgbClr val="000000"/>
                </a:solidFill>
                <a:latin typeface="Times New Roman"/>
                <a:ea typeface="Times New Roman"/>
                <a:cs typeface="Times New Roman"/>
                <a:sym typeface="Times New Roman"/>
              </a:rPr>
              <a:t>noun phrase</a:t>
            </a:r>
            <a:endParaRPr sz="4500">
              <a:solidFill>
                <a:srgbClr val="000000"/>
              </a:solidFill>
              <a:latin typeface="Times New Roman"/>
              <a:ea typeface="Times New Roman"/>
              <a:cs typeface="Times New Roman"/>
              <a:sym typeface="Times New Roman"/>
            </a:endParaRPr>
          </a:p>
          <a:p>
            <a:pPr indent="-285775" lvl="1" marL="742950" rtl="0" algn="l">
              <a:lnSpc>
                <a:spcPct val="170000"/>
              </a:lnSpc>
              <a:spcBef>
                <a:spcPts val="600"/>
              </a:spcBef>
              <a:spcAft>
                <a:spcPts val="0"/>
              </a:spcAft>
              <a:buSzPct val="80000"/>
              <a:buChar char="►"/>
            </a:pPr>
            <a:r>
              <a:rPr lang="en-US" sz="4500">
                <a:solidFill>
                  <a:srgbClr val="000000"/>
                </a:solidFill>
                <a:latin typeface="Times New Roman"/>
                <a:ea typeface="Times New Roman"/>
                <a:cs typeface="Times New Roman"/>
                <a:sym typeface="Times New Roman"/>
              </a:rPr>
              <a:t>verb phrase</a:t>
            </a:r>
            <a:endParaRPr sz="4500">
              <a:solidFill>
                <a:srgbClr val="000000"/>
              </a:solidFill>
              <a:latin typeface="Times New Roman"/>
              <a:ea typeface="Times New Roman"/>
              <a:cs typeface="Times New Roman"/>
              <a:sym typeface="Times New Roman"/>
            </a:endParaRPr>
          </a:p>
          <a:p>
            <a:pPr indent="-285775" lvl="1" marL="742950" rtl="0" algn="l">
              <a:lnSpc>
                <a:spcPct val="170000"/>
              </a:lnSpc>
              <a:spcBef>
                <a:spcPts val="600"/>
              </a:spcBef>
              <a:spcAft>
                <a:spcPts val="0"/>
              </a:spcAft>
              <a:buSzPct val="80000"/>
              <a:buChar char="►"/>
            </a:pPr>
            <a:r>
              <a:rPr lang="en-US" sz="4500">
                <a:solidFill>
                  <a:srgbClr val="000000"/>
                </a:solidFill>
                <a:latin typeface="Times New Roman"/>
                <a:ea typeface="Times New Roman"/>
                <a:cs typeface="Times New Roman"/>
                <a:sym typeface="Times New Roman"/>
              </a:rPr>
              <a:t>adverbial phrase</a:t>
            </a:r>
            <a:endParaRPr/>
          </a:p>
          <a:p>
            <a:pPr indent="-285775" lvl="1" marL="742950" rtl="0" algn="l">
              <a:lnSpc>
                <a:spcPct val="170000"/>
              </a:lnSpc>
              <a:spcBef>
                <a:spcPts val="600"/>
              </a:spcBef>
              <a:spcAft>
                <a:spcPts val="0"/>
              </a:spcAft>
              <a:buSzPct val="80000"/>
              <a:buChar char="►"/>
            </a:pPr>
            <a:r>
              <a:rPr lang="en-US" sz="4500">
                <a:solidFill>
                  <a:srgbClr val="000000"/>
                </a:solidFill>
                <a:latin typeface="Times New Roman"/>
                <a:ea typeface="Times New Roman"/>
                <a:cs typeface="Times New Roman"/>
                <a:sym typeface="Times New Roman"/>
              </a:rPr>
              <a:t>adjectival phrase</a:t>
            </a:r>
            <a:endParaRPr sz="4500">
              <a:solidFill>
                <a:srgbClr val="000000"/>
              </a:solidFill>
              <a:latin typeface="Times New Roman"/>
              <a:ea typeface="Times New Roman"/>
              <a:cs typeface="Times New Roman"/>
              <a:sym typeface="Times New Roman"/>
            </a:endParaRPr>
          </a:p>
          <a:p>
            <a:pPr indent="-285775" lvl="1" marL="742950" rtl="0" algn="l">
              <a:lnSpc>
                <a:spcPct val="170000"/>
              </a:lnSpc>
              <a:spcBef>
                <a:spcPts val="600"/>
              </a:spcBef>
              <a:spcAft>
                <a:spcPts val="0"/>
              </a:spcAft>
              <a:buSzPct val="80000"/>
              <a:buChar char="►"/>
            </a:pPr>
            <a:r>
              <a:rPr lang="en-US" sz="4500">
                <a:solidFill>
                  <a:srgbClr val="000000"/>
                </a:solidFill>
                <a:latin typeface="Times New Roman"/>
                <a:ea typeface="Times New Roman"/>
                <a:cs typeface="Times New Roman"/>
                <a:sym typeface="Times New Roman"/>
              </a:rPr>
              <a:t>appositive phrase</a:t>
            </a:r>
            <a:endParaRPr sz="4500">
              <a:solidFill>
                <a:srgbClr val="000000"/>
              </a:solidFill>
              <a:latin typeface="Times New Roman"/>
              <a:ea typeface="Times New Roman"/>
              <a:cs typeface="Times New Roman"/>
              <a:sym typeface="Times New Roman"/>
            </a:endParaRPr>
          </a:p>
          <a:p>
            <a:pPr indent="-285775" lvl="1" marL="742950" rtl="0" algn="l">
              <a:lnSpc>
                <a:spcPct val="170000"/>
              </a:lnSpc>
              <a:spcBef>
                <a:spcPts val="600"/>
              </a:spcBef>
              <a:spcAft>
                <a:spcPts val="0"/>
              </a:spcAft>
              <a:buSzPct val="80000"/>
              <a:buChar char="►"/>
            </a:pPr>
            <a:r>
              <a:rPr lang="en-US" sz="4500">
                <a:solidFill>
                  <a:srgbClr val="000000"/>
                </a:solidFill>
                <a:latin typeface="Times New Roman"/>
                <a:ea typeface="Times New Roman"/>
                <a:cs typeface="Times New Roman"/>
                <a:sym typeface="Times New Roman"/>
              </a:rPr>
              <a:t>infinitive phrase</a:t>
            </a:r>
            <a:endParaRPr sz="4500">
              <a:solidFill>
                <a:srgbClr val="000000"/>
              </a:solidFill>
              <a:latin typeface="Times New Roman"/>
              <a:ea typeface="Times New Roman"/>
              <a:cs typeface="Times New Roman"/>
              <a:sym typeface="Times New Roman"/>
            </a:endParaRPr>
          </a:p>
          <a:p>
            <a:pPr indent="-285775" lvl="1" marL="742950" rtl="0" algn="l">
              <a:lnSpc>
                <a:spcPct val="170000"/>
              </a:lnSpc>
              <a:spcBef>
                <a:spcPts val="600"/>
              </a:spcBef>
              <a:spcAft>
                <a:spcPts val="0"/>
              </a:spcAft>
              <a:buSzPct val="80000"/>
              <a:buChar char="►"/>
            </a:pPr>
            <a:r>
              <a:rPr lang="en-US" sz="4500">
                <a:solidFill>
                  <a:srgbClr val="000000"/>
                </a:solidFill>
                <a:latin typeface="Times New Roman"/>
                <a:ea typeface="Times New Roman"/>
                <a:cs typeface="Times New Roman"/>
                <a:sym typeface="Times New Roman"/>
              </a:rPr>
              <a:t>participial phrase</a:t>
            </a:r>
            <a:endParaRPr sz="4500">
              <a:solidFill>
                <a:srgbClr val="000000"/>
              </a:solidFill>
              <a:latin typeface="Times New Roman"/>
              <a:ea typeface="Times New Roman"/>
              <a:cs typeface="Times New Roman"/>
              <a:sym typeface="Times New Roman"/>
            </a:endParaRPr>
          </a:p>
          <a:p>
            <a:pPr indent="-285775" lvl="1" marL="742950" rtl="0" algn="l">
              <a:lnSpc>
                <a:spcPct val="170000"/>
              </a:lnSpc>
              <a:spcBef>
                <a:spcPts val="600"/>
              </a:spcBef>
              <a:spcAft>
                <a:spcPts val="0"/>
              </a:spcAft>
              <a:buSzPct val="80000"/>
              <a:buChar char="►"/>
            </a:pPr>
            <a:r>
              <a:rPr lang="en-US" sz="4500">
                <a:solidFill>
                  <a:srgbClr val="000000"/>
                </a:solidFill>
                <a:latin typeface="Times New Roman"/>
                <a:ea typeface="Times New Roman"/>
                <a:cs typeface="Times New Roman"/>
                <a:sym typeface="Times New Roman"/>
              </a:rPr>
              <a:t>prepositional phrase</a:t>
            </a:r>
            <a:endParaRPr/>
          </a:p>
          <a:p>
            <a:pPr indent="-285775" lvl="1" marL="742950" rtl="0" algn="l">
              <a:lnSpc>
                <a:spcPct val="170000"/>
              </a:lnSpc>
              <a:spcBef>
                <a:spcPts val="600"/>
              </a:spcBef>
              <a:spcAft>
                <a:spcPts val="0"/>
              </a:spcAft>
              <a:buSzPct val="80000"/>
              <a:buChar char="►"/>
            </a:pPr>
            <a:r>
              <a:rPr lang="en-US" sz="4500">
                <a:solidFill>
                  <a:srgbClr val="000000"/>
                </a:solidFill>
                <a:latin typeface="Times New Roman"/>
                <a:ea typeface="Times New Roman"/>
                <a:cs typeface="Times New Roman"/>
                <a:sym typeface="Times New Roman"/>
              </a:rPr>
              <a:t>gerund phrase</a:t>
            </a:r>
            <a:endParaRPr sz="4500">
              <a:latin typeface="Times New Roman"/>
              <a:ea typeface="Times New Roman"/>
              <a:cs typeface="Times New Roman"/>
              <a:sym typeface="Times New Roman"/>
            </a:endParaRPr>
          </a:p>
          <a:p>
            <a:pPr indent="-313182" lvl="0" marL="342900" rtl="0" algn="l">
              <a:spcBef>
                <a:spcPts val="1000"/>
              </a:spcBef>
              <a:spcAft>
                <a:spcPts val="0"/>
              </a:spcAft>
              <a:buSzPct val="79999"/>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1800"/>
              <a:buFont typeface="Arial"/>
              <a:buNone/>
            </a:pPr>
            <a:r>
              <a:rPr b="1" lang="en-US" sz="1800">
                <a:latin typeface="Arial"/>
                <a:ea typeface="Arial"/>
                <a:cs typeface="Arial"/>
                <a:sym typeface="Arial"/>
              </a:rPr>
              <a:t>Personal Reflection</a:t>
            </a:r>
            <a:br>
              <a:rPr lang="en-US" sz="1800">
                <a:latin typeface="Calibri"/>
                <a:ea typeface="Calibri"/>
                <a:cs typeface="Calibri"/>
                <a:sym typeface="Calibri"/>
              </a:rPr>
            </a:br>
            <a:endParaRPr/>
          </a:p>
        </p:txBody>
      </p:sp>
      <p:sp>
        <p:nvSpPr>
          <p:cNvPr id="282" name="Google Shape;282;p24"/>
          <p:cNvSpPr txBox="1"/>
          <p:nvPr>
            <p:ph idx="1" type="body"/>
          </p:nvPr>
        </p:nvSpPr>
        <p:spPr>
          <a:xfrm>
            <a:off x="838200" y="1358900"/>
            <a:ext cx="10515600" cy="481806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SzPts val="1440"/>
              <a:buNone/>
            </a:pPr>
            <a:r>
              <a:rPr lang="en-US" sz="1800">
                <a:solidFill>
                  <a:srgbClr val="000000"/>
                </a:solidFill>
                <a:latin typeface="Times New Roman"/>
                <a:ea typeface="Times New Roman"/>
                <a:cs typeface="Times New Roman"/>
                <a:sym typeface="Times New Roman"/>
              </a:rPr>
              <a:t>1. Underline the prepositional phrases in the following passage:</a:t>
            </a:r>
            <a:endParaRPr sz="1800">
              <a:latin typeface="Calibri"/>
              <a:ea typeface="Calibri"/>
              <a:cs typeface="Calibri"/>
              <a:sym typeface="Calibri"/>
            </a:endParaRPr>
          </a:p>
          <a:p>
            <a:pPr indent="0" lvl="0" marL="0" rtl="0" algn="l">
              <a:lnSpc>
                <a:spcPct val="150000"/>
              </a:lnSpc>
              <a:spcBef>
                <a:spcPts val="1200"/>
              </a:spcBef>
              <a:spcAft>
                <a:spcPts val="0"/>
              </a:spcAft>
              <a:buSzPts val="1440"/>
              <a:buNone/>
            </a:pPr>
            <a:r>
              <a:rPr lang="en-US" sz="1800">
                <a:solidFill>
                  <a:srgbClr val="000000"/>
                </a:solidFill>
                <a:latin typeface="Times New Roman"/>
                <a:ea typeface="Times New Roman"/>
                <a:cs typeface="Times New Roman"/>
                <a:sym typeface="Times New Roman"/>
              </a:rPr>
              <a:t>For forty days the flood kept coming on the earth, and as the waters increased, they lifted the ark high above the earth. The waters rose and increased greatly on the earth, and the ark floated on the surface of the water. They rose greatly on the earth, and all the high mountains under the entire heavens were covered. The waters rose and covered the mountains to a depth of more than fifteen cubits. Every living thing that moved on land perished – birds, livestock, wild animals, all the creatures that swarm over the earth, and all mankind. Everything on dry land that had the breath of life in its nostrils died. Every living thing on the face of the earth was wiped out; people and animals and the creatures that move along the ground and the birds were wiped from the earth. Only Noah was left, and those with him in the ark.</a:t>
            </a:r>
            <a:endParaRPr sz="1800">
              <a:latin typeface="Calibri"/>
              <a:ea typeface="Calibri"/>
              <a:cs typeface="Calibri"/>
              <a:sym typeface="Calibri"/>
            </a:endParaRPr>
          </a:p>
          <a:p>
            <a:pPr indent="0" lvl="0" marL="0" rtl="0" algn="l">
              <a:lnSpc>
                <a:spcPct val="150000"/>
              </a:lnSpc>
              <a:spcBef>
                <a:spcPts val="1200"/>
              </a:spcBef>
              <a:spcAft>
                <a:spcPts val="0"/>
              </a:spcAft>
              <a:buSzPts val="1440"/>
              <a:buNone/>
            </a:pPr>
            <a:r>
              <a:rPr i="1" lang="en-US" sz="1800">
                <a:solidFill>
                  <a:srgbClr val="000000"/>
                </a:solidFill>
                <a:latin typeface="Times New Roman"/>
                <a:ea typeface="Times New Roman"/>
                <a:cs typeface="Times New Roman"/>
                <a:sym typeface="Times New Roman"/>
              </a:rPr>
              <a:t>Source: Genesis 7:17-23 (The Bible)</a:t>
            </a:r>
            <a:endParaRPr sz="1800">
              <a:latin typeface="Calibri"/>
              <a:ea typeface="Calibri"/>
              <a:cs typeface="Calibri"/>
              <a:sym typeface="Calibri"/>
            </a:endParaRPr>
          </a:p>
          <a:p>
            <a:pPr indent="-251459" lvl="0" marL="342900" rtl="0" algn="l">
              <a:spcBef>
                <a:spcPts val="1800"/>
              </a:spcBef>
              <a:spcAft>
                <a:spcPts val="0"/>
              </a:spcAft>
              <a:buSzPts val="144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5"/>
          <p:cNvSpPr txBox="1"/>
          <p:nvPr>
            <p:ph type="title"/>
          </p:nvPr>
        </p:nvSpPr>
        <p:spPr>
          <a:xfrm>
            <a:off x="838200" y="365125"/>
            <a:ext cx="10515600" cy="91757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Arial"/>
              <a:buNone/>
            </a:pPr>
            <a:r>
              <a:rPr b="1" lang="en-US" sz="2800">
                <a:latin typeface="Arial"/>
                <a:ea typeface="Arial"/>
                <a:cs typeface="Arial"/>
                <a:sym typeface="Arial"/>
              </a:rPr>
              <a:t>Personal Reflection …cont.</a:t>
            </a:r>
            <a:endParaRPr sz="2800"/>
          </a:p>
        </p:txBody>
      </p:sp>
      <p:sp>
        <p:nvSpPr>
          <p:cNvPr id="288" name="Google Shape;288;p25"/>
          <p:cNvSpPr txBox="1"/>
          <p:nvPr>
            <p:ph idx="1" type="body"/>
          </p:nvPr>
        </p:nvSpPr>
        <p:spPr>
          <a:xfrm>
            <a:off x="838200" y="1282700"/>
            <a:ext cx="10515600" cy="489426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SzPts val="1600"/>
              <a:buNone/>
            </a:pPr>
            <a:r>
              <a:rPr lang="en-US" sz="2000">
                <a:solidFill>
                  <a:srgbClr val="000000"/>
                </a:solidFill>
                <a:latin typeface="Times New Roman"/>
                <a:ea typeface="Times New Roman"/>
                <a:cs typeface="Times New Roman"/>
                <a:sym typeface="Times New Roman"/>
              </a:rPr>
              <a:t>2. Use the following infinitive phrases in sentences:</a:t>
            </a:r>
            <a:endParaRPr sz="2000">
              <a:latin typeface="Calibri"/>
              <a:ea typeface="Calibri"/>
              <a:cs typeface="Calibri"/>
              <a:sym typeface="Calibri"/>
            </a:endParaRPr>
          </a:p>
          <a:p>
            <a:pPr indent="-285750" lvl="1" marL="742950" rtl="0" algn="l">
              <a:lnSpc>
                <a:spcPct val="150000"/>
              </a:lnSpc>
              <a:spcBef>
                <a:spcPts val="1800"/>
              </a:spcBef>
              <a:spcAft>
                <a:spcPts val="0"/>
              </a:spcAft>
              <a:buSzPts val="1600"/>
              <a:buFont typeface="Trebuchet MS"/>
              <a:buAutoNum type="alphaLcParenR"/>
            </a:pPr>
            <a:r>
              <a:rPr lang="en-US" sz="2000">
                <a:solidFill>
                  <a:srgbClr val="000000"/>
                </a:solidFill>
                <a:latin typeface="Times New Roman"/>
                <a:ea typeface="Times New Roman"/>
                <a:cs typeface="Times New Roman"/>
                <a:sym typeface="Times New Roman"/>
              </a:rPr>
              <a:t>to ask for forgiveness</a:t>
            </a:r>
            <a:endParaRPr sz="2000">
              <a:latin typeface="Calibri"/>
              <a:ea typeface="Calibri"/>
              <a:cs typeface="Calibri"/>
              <a:sym typeface="Calibri"/>
            </a:endParaRPr>
          </a:p>
          <a:p>
            <a:pPr indent="-285750" lvl="1" marL="742950" rtl="0" algn="l">
              <a:lnSpc>
                <a:spcPct val="150000"/>
              </a:lnSpc>
              <a:spcBef>
                <a:spcPts val="1800"/>
              </a:spcBef>
              <a:spcAft>
                <a:spcPts val="0"/>
              </a:spcAft>
              <a:buSzPts val="1600"/>
              <a:buFont typeface="Trebuchet MS"/>
              <a:buAutoNum type="alphaLcParenR"/>
            </a:pPr>
            <a:r>
              <a:rPr lang="en-US" sz="2000">
                <a:solidFill>
                  <a:srgbClr val="000000"/>
                </a:solidFill>
                <a:latin typeface="Times New Roman"/>
                <a:ea typeface="Times New Roman"/>
                <a:cs typeface="Times New Roman"/>
                <a:sym typeface="Times New Roman"/>
              </a:rPr>
              <a:t>to serve my country</a:t>
            </a:r>
            <a:endParaRPr sz="2000">
              <a:latin typeface="Calibri"/>
              <a:ea typeface="Calibri"/>
              <a:cs typeface="Calibri"/>
              <a:sym typeface="Calibri"/>
            </a:endParaRPr>
          </a:p>
          <a:p>
            <a:pPr indent="-285750" lvl="1" marL="742950" rtl="0" algn="l">
              <a:lnSpc>
                <a:spcPct val="150000"/>
              </a:lnSpc>
              <a:spcBef>
                <a:spcPts val="1800"/>
              </a:spcBef>
              <a:spcAft>
                <a:spcPts val="0"/>
              </a:spcAft>
              <a:buSzPts val="1600"/>
              <a:buFont typeface="Trebuchet MS"/>
              <a:buAutoNum type="alphaLcParenR"/>
            </a:pPr>
            <a:r>
              <a:rPr lang="en-US" sz="2000">
                <a:solidFill>
                  <a:srgbClr val="000000"/>
                </a:solidFill>
                <a:latin typeface="Times New Roman"/>
                <a:ea typeface="Times New Roman"/>
                <a:cs typeface="Times New Roman"/>
                <a:sym typeface="Times New Roman"/>
              </a:rPr>
              <a:t>to accept a bribe</a:t>
            </a:r>
            <a:endParaRPr sz="2000">
              <a:latin typeface="Calibri"/>
              <a:ea typeface="Calibri"/>
              <a:cs typeface="Calibri"/>
              <a:sym typeface="Calibri"/>
            </a:endParaRPr>
          </a:p>
          <a:p>
            <a:pPr indent="-285750" lvl="1" marL="742950" rtl="0" algn="l">
              <a:lnSpc>
                <a:spcPct val="150000"/>
              </a:lnSpc>
              <a:spcBef>
                <a:spcPts val="1800"/>
              </a:spcBef>
              <a:spcAft>
                <a:spcPts val="0"/>
              </a:spcAft>
              <a:buSzPts val="1600"/>
              <a:buFont typeface="Trebuchet MS"/>
              <a:buAutoNum type="alphaLcParenR"/>
            </a:pPr>
            <a:r>
              <a:rPr lang="en-US" sz="2000">
                <a:solidFill>
                  <a:srgbClr val="000000"/>
                </a:solidFill>
                <a:latin typeface="Times New Roman"/>
                <a:ea typeface="Times New Roman"/>
                <a:cs typeface="Times New Roman"/>
                <a:sym typeface="Times New Roman"/>
              </a:rPr>
              <a:t>to work hard</a:t>
            </a:r>
            <a:endParaRPr sz="2000">
              <a:latin typeface="Calibri"/>
              <a:ea typeface="Calibri"/>
              <a:cs typeface="Calibri"/>
              <a:sym typeface="Calibri"/>
            </a:endParaRPr>
          </a:p>
          <a:p>
            <a:pPr indent="-285750" lvl="1" marL="742950" rtl="0" algn="l">
              <a:lnSpc>
                <a:spcPct val="150000"/>
              </a:lnSpc>
              <a:spcBef>
                <a:spcPts val="1800"/>
              </a:spcBef>
              <a:spcAft>
                <a:spcPts val="0"/>
              </a:spcAft>
              <a:buSzPts val="1600"/>
              <a:buFont typeface="Trebuchet MS"/>
              <a:buAutoNum type="alphaLcParenR"/>
            </a:pPr>
            <a:r>
              <a:rPr lang="en-US" sz="2000">
                <a:solidFill>
                  <a:srgbClr val="000000"/>
                </a:solidFill>
                <a:latin typeface="Times New Roman"/>
                <a:ea typeface="Times New Roman"/>
                <a:cs typeface="Times New Roman"/>
                <a:sym typeface="Times New Roman"/>
              </a:rPr>
              <a:t>to run away</a:t>
            </a:r>
            <a:endParaRPr sz="2000">
              <a:latin typeface="Calibri"/>
              <a:ea typeface="Calibri"/>
              <a:cs typeface="Calibri"/>
              <a:sym typeface="Calibri"/>
            </a:endParaRPr>
          </a:p>
          <a:p>
            <a:pPr indent="-342900" lvl="0" marL="342900" rtl="0" algn="l">
              <a:lnSpc>
                <a:spcPct val="137500"/>
              </a:lnSpc>
              <a:spcBef>
                <a:spcPts val="1800"/>
              </a:spcBef>
              <a:spcAft>
                <a:spcPts val="0"/>
              </a:spcAft>
              <a:buSzPts val="960"/>
              <a:buChar char="►"/>
            </a:pPr>
            <a:r>
              <a:rPr lang="en-US" sz="1200">
                <a:solidFill>
                  <a:srgbClr val="000000"/>
                </a:solidFill>
                <a:latin typeface="Times New Roman"/>
                <a:ea typeface="Times New Roman"/>
                <a:cs typeface="Times New Roman"/>
                <a:sym typeface="Times New Roman"/>
              </a:rPr>
              <a:t> </a:t>
            </a:r>
            <a:endParaRPr sz="1100">
              <a:latin typeface="Calibri"/>
              <a:ea typeface="Calibri"/>
              <a:cs typeface="Calibri"/>
              <a:sym typeface="Calibri"/>
            </a:endParaRPr>
          </a:p>
          <a:p>
            <a:pPr indent="-251459" lvl="0" marL="342900" rtl="0" algn="l">
              <a:spcBef>
                <a:spcPts val="1800"/>
              </a:spcBef>
              <a:spcAft>
                <a:spcPts val="0"/>
              </a:spcAft>
              <a:buSzPts val="144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6"/>
          <p:cNvSpPr txBox="1"/>
          <p:nvPr>
            <p:ph type="title"/>
          </p:nvPr>
        </p:nvSpPr>
        <p:spPr>
          <a:xfrm>
            <a:off x="838200" y="365125"/>
            <a:ext cx="10515600" cy="86677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Arial"/>
              <a:buNone/>
            </a:pPr>
            <a:r>
              <a:rPr b="1" lang="en-US" sz="2800">
                <a:latin typeface="Arial"/>
                <a:ea typeface="Arial"/>
                <a:cs typeface="Arial"/>
                <a:sym typeface="Arial"/>
              </a:rPr>
              <a:t>Personal Reflection …cont.</a:t>
            </a:r>
            <a:endParaRPr sz="2800"/>
          </a:p>
        </p:txBody>
      </p:sp>
      <p:sp>
        <p:nvSpPr>
          <p:cNvPr id="294" name="Google Shape;294;p26"/>
          <p:cNvSpPr txBox="1"/>
          <p:nvPr>
            <p:ph idx="1" type="body"/>
          </p:nvPr>
        </p:nvSpPr>
        <p:spPr>
          <a:xfrm>
            <a:off x="838200" y="1511300"/>
            <a:ext cx="10515600" cy="466566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SzPts val="1920"/>
              <a:buNone/>
            </a:pPr>
            <a:r>
              <a:rPr lang="en-US" sz="2400">
                <a:solidFill>
                  <a:srgbClr val="000000"/>
                </a:solidFill>
                <a:latin typeface="Times New Roman"/>
                <a:ea typeface="Times New Roman"/>
                <a:cs typeface="Times New Roman"/>
                <a:sym typeface="Times New Roman"/>
              </a:rPr>
              <a:t>3. Identify the object noun phrases in the following sentences:</a:t>
            </a:r>
            <a:endParaRPr sz="2400">
              <a:latin typeface="Calibri"/>
              <a:ea typeface="Calibri"/>
              <a:cs typeface="Calibri"/>
              <a:sym typeface="Calibri"/>
            </a:endParaRPr>
          </a:p>
          <a:p>
            <a:pPr indent="0" lvl="0" marL="0" rtl="0" algn="l">
              <a:lnSpc>
                <a:spcPct val="150000"/>
              </a:lnSpc>
              <a:spcBef>
                <a:spcPts val="1200"/>
              </a:spcBef>
              <a:spcAft>
                <a:spcPts val="0"/>
              </a:spcAft>
              <a:buSzPts val="1920"/>
              <a:buNone/>
            </a:pPr>
            <a:r>
              <a:rPr lang="en-US" sz="2400">
                <a:solidFill>
                  <a:srgbClr val="000000"/>
                </a:solidFill>
                <a:latin typeface="Times New Roman"/>
                <a:ea typeface="Times New Roman"/>
                <a:cs typeface="Times New Roman"/>
                <a:sym typeface="Times New Roman"/>
              </a:rPr>
              <a:t>a) They make some delicious meals here.</a:t>
            </a:r>
            <a:endParaRPr sz="2400">
              <a:latin typeface="Calibri"/>
              <a:ea typeface="Calibri"/>
              <a:cs typeface="Calibri"/>
              <a:sym typeface="Calibri"/>
            </a:endParaRPr>
          </a:p>
          <a:p>
            <a:pPr indent="0" lvl="0" marL="0" rtl="0" algn="l">
              <a:lnSpc>
                <a:spcPct val="150000"/>
              </a:lnSpc>
              <a:spcBef>
                <a:spcPts val="1200"/>
              </a:spcBef>
              <a:spcAft>
                <a:spcPts val="0"/>
              </a:spcAft>
              <a:buSzPts val="1920"/>
              <a:buNone/>
            </a:pPr>
            <a:r>
              <a:rPr lang="en-US" sz="2400">
                <a:solidFill>
                  <a:srgbClr val="000000"/>
                </a:solidFill>
                <a:latin typeface="Times New Roman"/>
                <a:ea typeface="Times New Roman"/>
                <a:cs typeface="Times New Roman"/>
                <a:sym typeface="Times New Roman"/>
              </a:rPr>
              <a:t>b) The community built a wooden bridge across the river.</a:t>
            </a:r>
            <a:endParaRPr sz="2400">
              <a:latin typeface="Calibri"/>
              <a:ea typeface="Calibri"/>
              <a:cs typeface="Calibri"/>
              <a:sym typeface="Calibri"/>
            </a:endParaRPr>
          </a:p>
          <a:p>
            <a:pPr indent="0" lvl="0" marL="0" rtl="0" algn="l">
              <a:lnSpc>
                <a:spcPct val="150000"/>
              </a:lnSpc>
              <a:spcBef>
                <a:spcPts val="1200"/>
              </a:spcBef>
              <a:spcAft>
                <a:spcPts val="0"/>
              </a:spcAft>
              <a:buSzPts val="1920"/>
              <a:buNone/>
            </a:pPr>
            <a:r>
              <a:rPr lang="en-US" sz="2400">
                <a:solidFill>
                  <a:srgbClr val="000000"/>
                </a:solidFill>
                <a:latin typeface="Times New Roman"/>
                <a:ea typeface="Times New Roman"/>
                <a:cs typeface="Times New Roman"/>
                <a:sym typeface="Times New Roman"/>
              </a:rPr>
              <a:t>c) Poverty wears a human face.</a:t>
            </a:r>
            <a:endParaRPr sz="2400">
              <a:latin typeface="Calibri"/>
              <a:ea typeface="Calibri"/>
              <a:cs typeface="Calibri"/>
              <a:sym typeface="Calibri"/>
            </a:endParaRPr>
          </a:p>
          <a:p>
            <a:pPr indent="0" lvl="0" marL="0" rtl="0" algn="l">
              <a:lnSpc>
                <a:spcPct val="150000"/>
              </a:lnSpc>
              <a:spcBef>
                <a:spcPts val="1200"/>
              </a:spcBef>
              <a:spcAft>
                <a:spcPts val="0"/>
              </a:spcAft>
              <a:buSzPts val="1920"/>
              <a:buNone/>
            </a:pPr>
            <a:r>
              <a:rPr lang="en-US" sz="2400">
                <a:solidFill>
                  <a:srgbClr val="000000"/>
                </a:solidFill>
                <a:latin typeface="Times New Roman"/>
                <a:ea typeface="Times New Roman"/>
                <a:cs typeface="Times New Roman"/>
                <a:sym typeface="Times New Roman"/>
              </a:rPr>
              <a:t>d) We have a hope for the future.</a:t>
            </a:r>
            <a:endParaRPr sz="2400">
              <a:latin typeface="Calibri"/>
              <a:ea typeface="Calibri"/>
              <a:cs typeface="Calibri"/>
              <a:sym typeface="Calibri"/>
            </a:endParaRPr>
          </a:p>
          <a:p>
            <a:pPr indent="0" lvl="0" marL="0" rtl="0" algn="l">
              <a:lnSpc>
                <a:spcPct val="150000"/>
              </a:lnSpc>
              <a:spcBef>
                <a:spcPts val="1200"/>
              </a:spcBef>
              <a:spcAft>
                <a:spcPts val="0"/>
              </a:spcAft>
              <a:buSzPts val="1920"/>
              <a:buNone/>
            </a:pPr>
            <a:r>
              <a:rPr lang="en-US" sz="2400">
                <a:solidFill>
                  <a:srgbClr val="000000"/>
                </a:solidFill>
                <a:latin typeface="Times New Roman"/>
                <a:ea typeface="Times New Roman"/>
                <a:cs typeface="Times New Roman"/>
                <a:sym typeface="Times New Roman"/>
              </a:rPr>
              <a:t>e) The tourist bought an expensive bronze carving.</a:t>
            </a:r>
            <a:endParaRPr sz="2400">
              <a:latin typeface="Calibri"/>
              <a:ea typeface="Calibri"/>
              <a:cs typeface="Calibri"/>
              <a:sym typeface="Calibri"/>
            </a:endParaRPr>
          </a:p>
          <a:p>
            <a:pPr indent="0" lvl="0" marL="0" rtl="0" algn="l">
              <a:lnSpc>
                <a:spcPct val="91666"/>
              </a:lnSpc>
              <a:spcBef>
                <a:spcPts val="1800"/>
              </a:spcBef>
              <a:spcAft>
                <a:spcPts val="0"/>
              </a:spcAft>
              <a:buSzPts val="1440"/>
              <a:buNone/>
            </a:pPr>
            <a:r>
              <a:t/>
            </a:r>
            <a:endParaRPr sz="1800">
              <a:latin typeface="Calibri"/>
              <a:ea typeface="Calibri"/>
              <a:cs typeface="Calibri"/>
              <a:sym typeface="Calibri"/>
            </a:endParaRPr>
          </a:p>
          <a:p>
            <a:pPr indent="0" lvl="0" marL="0" rtl="0" algn="l">
              <a:lnSpc>
                <a:spcPct val="150000"/>
              </a:lnSpc>
              <a:spcBef>
                <a:spcPts val="1800"/>
              </a:spcBef>
              <a:spcAft>
                <a:spcPts val="0"/>
              </a:spcAft>
              <a:buSzPts val="1440"/>
              <a:buNone/>
            </a:pPr>
            <a:r>
              <a:t/>
            </a:r>
            <a:endParaRPr sz="1800">
              <a:latin typeface="Calibri"/>
              <a:ea typeface="Calibri"/>
              <a:cs typeface="Calibri"/>
              <a:sym typeface="Calibri"/>
            </a:endParaRPr>
          </a:p>
          <a:p>
            <a:pPr indent="-251459" lvl="0" marL="342900" rtl="0" algn="l">
              <a:spcBef>
                <a:spcPts val="1800"/>
              </a:spcBef>
              <a:spcAft>
                <a:spcPts val="0"/>
              </a:spcAft>
              <a:buSzPts val="144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2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Arial"/>
              <a:buNone/>
            </a:pPr>
            <a:r>
              <a:rPr b="1" lang="en-US" sz="2800">
                <a:latin typeface="Arial"/>
                <a:ea typeface="Arial"/>
                <a:cs typeface="Arial"/>
                <a:sym typeface="Arial"/>
              </a:rPr>
              <a:t>Personal Reflection Answers</a:t>
            </a:r>
            <a:endParaRPr/>
          </a:p>
        </p:txBody>
      </p:sp>
      <p:sp>
        <p:nvSpPr>
          <p:cNvPr id="300" name="Google Shape;300;p27"/>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fontScale="55000" lnSpcReduction="20000"/>
          </a:bodyPr>
          <a:lstStyle/>
          <a:p>
            <a:pPr indent="0" lvl="0" marL="0" rtl="0" algn="l">
              <a:lnSpc>
                <a:spcPct val="150000"/>
              </a:lnSpc>
              <a:spcBef>
                <a:spcPts val="0"/>
              </a:spcBef>
              <a:spcAft>
                <a:spcPts val="0"/>
              </a:spcAft>
              <a:buSzPct val="80000"/>
              <a:buNone/>
            </a:pPr>
            <a:r>
              <a:rPr b="1" lang="en-US" sz="2800">
                <a:solidFill>
                  <a:srgbClr val="000000"/>
                </a:solidFill>
                <a:latin typeface="Times New Roman"/>
                <a:ea typeface="Times New Roman"/>
                <a:cs typeface="Times New Roman"/>
                <a:sym typeface="Times New Roman"/>
              </a:rPr>
              <a:t>1. Underline the prepositional phrases in the following passage:</a:t>
            </a:r>
            <a:endParaRPr b="1" sz="2800">
              <a:latin typeface="Calibri"/>
              <a:ea typeface="Calibri"/>
              <a:cs typeface="Calibri"/>
              <a:sym typeface="Calibri"/>
            </a:endParaRPr>
          </a:p>
          <a:p>
            <a:pPr indent="0" lvl="0" marL="0" rtl="0" algn="l">
              <a:lnSpc>
                <a:spcPct val="150000"/>
              </a:lnSpc>
              <a:spcBef>
                <a:spcPts val="1200"/>
              </a:spcBef>
              <a:spcAft>
                <a:spcPts val="0"/>
              </a:spcAft>
              <a:buSzPct val="80000"/>
              <a:buNone/>
            </a:pPr>
            <a:r>
              <a:rPr lang="en-US" sz="2800">
                <a:solidFill>
                  <a:srgbClr val="000000"/>
                </a:solidFill>
                <a:latin typeface="Times New Roman"/>
                <a:ea typeface="Times New Roman"/>
                <a:cs typeface="Times New Roman"/>
                <a:sym typeface="Times New Roman"/>
              </a:rPr>
              <a:t>For forty days the flood kept coming </a:t>
            </a:r>
            <a:r>
              <a:rPr lang="en-US" sz="2800" u="sng">
                <a:solidFill>
                  <a:srgbClr val="000000"/>
                </a:solidFill>
                <a:latin typeface="Times New Roman"/>
                <a:ea typeface="Times New Roman"/>
                <a:cs typeface="Times New Roman"/>
                <a:sym typeface="Times New Roman"/>
              </a:rPr>
              <a:t>on the earth</a:t>
            </a:r>
            <a:r>
              <a:rPr lang="en-US" sz="2800">
                <a:solidFill>
                  <a:srgbClr val="000000"/>
                </a:solidFill>
                <a:latin typeface="Times New Roman"/>
                <a:ea typeface="Times New Roman"/>
                <a:cs typeface="Times New Roman"/>
                <a:sym typeface="Times New Roman"/>
              </a:rPr>
              <a:t>, and as the waters increased, they lifted the ark high </a:t>
            </a:r>
            <a:r>
              <a:rPr lang="en-US" sz="2800" u="sng">
                <a:solidFill>
                  <a:srgbClr val="000000"/>
                </a:solidFill>
                <a:latin typeface="Times New Roman"/>
                <a:ea typeface="Times New Roman"/>
                <a:cs typeface="Times New Roman"/>
                <a:sym typeface="Times New Roman"/>
              </a:rPr>
              <a:t>above the earth.</a:t>
            </a:r>
            <a:r>
              <a:rPr lang="en-US" sz="2800">
                <a:solidFill>
                  <a:srgbClr val="000000"/>
                </a:solidFill>
                <a:latin typeface="Times New Roman"/>
                <a:ea typeface="Times New Roman"/>
                <a:cs typeface="Times New Roman"/>
                <a:sym typeface="Times New Roman"/>
              </a:rPr>
              <a:t> The waters rose and increased greatly </a:t>
            </a:r>
            <a:r>
              <a:rPr lang="en-US" sz="2800" u="sng">
                <a:solidFill>
                  <a:srgbClr val="000000"/>
                </a:solidFill>
                <a:latin typeface="Times New Roman"/>
                <a:ea typeface="Times New Roman"/>
                <a:cs typeface="Times New Roman"/>
                <a:sym typeface="Times New Roman"/>
              </a:rPr>
              <a:t>on the earth</a:t>
            </a:r>
            <a:r>
              <a:rPr lang="en-US" sz="2800">
                <a:solidFill>
                  <a:srgbClr val="000000"/>
                </a:solidFill>
                <a:latin typeface="Times New Roman"/>
                <a:ea typeface="Times New Roman"/>
                <a:cs typeface="Times New Roman"/>
                <a:sym typeface="Times New Roman"/>
              </a:rPr>
              <a:t>, and the ark floated </a:t>
            </a:r>
            <a:r>
              <a:rPr lang="en-US" sz="2800" u="sng">
                <a:solidFill>
                  <a:srgbClr val="000000"/>
                </a:solidFill>
                <a:latin typeface="Times New Roman"/>
                <a:ea typeface="Times New Roman"/>
                <a:cs typeface="Times New Roman"/>
                <a:sym typeface="Times New Roman"/>
              </a:rPr>
              <a:t>on the surface </a:t>
            </a:r>
            <a:r>
              <a:rPr lang="en-US" sz="2800">
                <a:solidFill>
                  <a:srgbClr val="000000"/>
                </a:solidFill>
                <a:latin typeface="Times New Roman"/>
                <a:ea typeface="Times New Roman"/>
                <a:cs typeface="Times New Roman"/>
                <a:sym typeface="Times New Roman"/>
              </a:rPr>
              <a:t>of the water. They rose greatly </a:t>
            </a:r>
            <a:r>
              <a:rPr lang="en-US" sz="2800" u="sng">
                <a:solidFill>
                  <a:srgbClr val="000000"/>
                </a:solidFill>
                <a:latin typeface="Times New Roman"/>
                <a:ea typeface="Times New Roman"/>
                <a:cs typeface="Times New Roman"/>
                <a:sym typeface="Times New Roman"/>
              </a:rPr>
              <a:t>on the earth</a:t>
            </a:r>
            <a:r>
              <a:rPr lang="en-US" sz="2800">
                <a:solidFill>
                  <a:srgbClr val="000000"/>
                </a:solidFill>
                <a:latin typeface="Times New Roman"/>
                <a:ea typeface="Times New Roman"/>
                <a:cs typeface="Times New Roman"/>
                <a:sym typeface="Times New Roman"/>
              </a:rPr>
              <a:t>, and all the high mountains </a:t>
            </a:r>
            <a:r>
              <a:rPr lang="en-US" sz="2800" u="sng">
                <a:solidFill>
                  <a:srgbClr val="000000"/>
                </a:solidFill>
                <a:latin typeface="Times New Roman"/>
                <a:ea typeface="Times New Roman"/>
                <a:cs typeface="Times New Roman"/>
                <a:sym typeface="Times New Roman"/>
              </a:rPr>
              <a:t>under the entire heavens </a:t>
            </a:r>
            <a:r>
              <a:rPr lang="en-US" sz="2800">
                <a:solidFill>
                  <a:srgbClr val="000000"/>
                </a:solidFill>
                <a:latin typeface="Times New Roman"/>
                <a:ea typeface="Times New Roman"/>
                <a:cs typeface="Times New Roman"/>
                <a:sym typeface="Times New Roman"/>
              </a:rPr>
              <a:t>were covered. The waters rose and covered the mountains to a depth of more than fifteen cubits. Every living thing that moved </a:t>
            </a:r>
            <a:r>
              <a:rPr lang="en-US" sz="2800" u="sng">
                <a:solidFill>
                  <a:srgbClr val="000000"/>
                </a:solidFill>
                <a:latin typeface="Times New Roman"/>
                <a:ea typeface="Times New Roman"/>
                <a:cs typeface="Times New Roman"/>
                <a:sym typeface="Times New Roman"/>
              </a:rPr>
              <a:t>on land </a:t>
            </a:r>
            <a:r>
              <a:rPr lang="en-US" sz="2800">
                <a:solidFill>
                  <a:srgbClr val="000000"/>
                </a:solidFill>
                <a:latin typeface="Times New Roman"/>
                <a:ea typeface="Times New Roman"/>
                <a:cs typeface="Times New Roman"/>
                <a:sym typeface="Times New Roman"/>
              </a:rPr>
              <a:t>perished – birds, livestock, wild animals, all the creatures that swarm </a:t>
            </a:r>
            <a:r>
              <a:rPr lang="en-US" sz="2800" u="sng">
                <a:solidFill>
                  <a:srgbClr val="000000"/>
                </a:solidFill>
                <a:latin typeface="Times New Roman"/>
                <a:ea typeface="Times New Roman"/>
                <a:cs typeface="Times New Roman"/>
                <a:sym typeface="Times New Roman"/>
              </a:rPr>
              <a:t>over the earth</a:t>
            </a:r>
            <a:r>
              <a:rPr lang="en-US" sz="2800">
                <a:solidFill>
                  <a:srgbClr val="000000"/>
                </a:solidFill>
                <a:latin typeface="Times New Roman"/>
                <a:ea typeface="Times New Roman"/>
                <a:cs typeface="Times New Roman"/>
                <a:sym typeface="Times New Roman"/>
              </a:rPr>
              <a:t>, and all mankind. Everything </a:t>
            </a:r>
            <a:r>
              <a:rPr lang="en-US" sz="2800" u="sng">
                <a:solidFill>
                  <a:srgbClr val="000000"/>
                </a:solidFill>
                <a:latin typeface="Times New Roman"/>
                <a:ea typeface="Times New Roman"/>
                <a:cs typeface="Times New Roman"/>
                <a:sym typeface="Times New Roman"/>
              </a:rPr>
              <a:t>on dry land </a:t>
            </a:r>
            <a:r>
              <a:rPr lang="en-US" sz="2800">
                <a:solidFill>
                  <a:srgbClr val="000000"/>
                </a:solidFill>
                <a:latin typeface="Times New Roman"/>
                <a:ea typeface="Times New Roman"/>
                <a:cs typeface="Times New Roman"/>
                <a:sym typeface="Times New Roman"/>
              </a:rPr>
              <a:t>that had the breath of life in its nostrils died. Every living thing </a:t>
            </a:r>
            <a:r>
              <a:rPr lang="en-US" sz="2800" u="sng">
                <a:solidFill>
                  <a:srgbClr val="000000"/>
                </a:solidFill>
                <a:latin typeface="Times New Roman"/>
                <a:ea typeface="Times New Roman"/>
                <a:cs typeface="Times New Roman"/>
                <a:sym typeface="Times New Roman"/>
              </a:rPr>
              <a:t>on the face of the earth </a:t>
            </a:r>
            <a:r>
              <a:rPr lang="en-US" sz="2800">
                <a:solidFill>
                  <a:srgbClr val="000000"/>
                </a:solidFill>
                <a:latin typeface="Times New Roman"/>
                <a:ea typeface="Times New Roman"/>
                <a:cs typeface="Times New Roman"/>
                <a:sym typeface="Times New Roman"/>
              </a:rPr>
              <a:t>was wiped out; people and animals and the creatures that move </a:t>
            </a:r>
            <a:r>
              <a:rPr lang="en-US" sz="2800" u="sng">
                <a:solidFill>
                  <a:srgbClr val="000000"/>
                </a:solidFill>
                <a:latin typeface="Times New Roman"/>
                <a:ea typeface="Times New Roman"/>
                <a:cs typeface="Times New Roman"/>
                <a:sym typeface="Times New Roman"/>
              </a:rPr>
              <a:t>along the ground </a:t>
            </a:r>
            <a:r>
              <a:rPr lang="en-US" sz="2800">
                <a:solidFill>
                  <a:srgbClr val="000000"/>
                </a:solidFill>
                <a:latin typeface="Times New Roman"/>
                <a:ea typeface="Times New Roman"/>
                <a:cs typeface="Times New Roman"/>
                <a:sym typeface="Times New Roman"/>
              </a:rPr>
              <a:t>and the birds were wiped from the earth. Only Noah was left, and those with him </a:t>
            </a:r>
            <a:r>
              <a:rPr lang="en-US" sz="2800" u="sng">
                <a:solidFill>
                  <a:srgbClr val="000000"/>
                </a:solidFill>
                <a:latin typeface="Times New Roman"/>
                <a:ea typeface="Times New Roman"/>
                <a:cs typeface="Times New Roman"/>
                <a:sym typeface="Times New Roman"/>
              </a:rPr>
              <a:t>in the ark</a:t>
            </a:r>
            <a:r>
              <a:rPr lang="en-US" sz="2800">
                <a:solidFill>
                  <a:srgbClr val="000000"/>
                </a:solidFill>
                <a:latin typeface="Times New Roman"/>
                <a:ea typeface="Times New Roman"/>
                <a:cs typeface="Times New Roman"/>
                <a:sym typeface="Times New Roman"/>
              </a:rPr>
              <a:t>.</a:t>
            </a:r>
            <a:endParaRPr sz="2800">
              <a:latin typeface="Calibri"/>
              <a:ea typeface="Calibri"/>
              <a:cs typeface="Calibri"/>
              <a:sym typeface="Calibri"/>
            </a:endParaRPr>
          </a:p>
          <a:p>
            <a:pPr indent="0" lvl="0" marL="0" rtl="0" algn="l">
              <a:lnSpc>
                <a:spcPct val="150000"/>
              </a:lnSpc>
              <a:spcBef>
                <a:spcPts val="1200"/>
              </a:spcBef>
              <a:spcAft>
                <a:spcPts val="0"/>
              </a:spcAft>
              <a:buSzPct val="80000"/>
              <a:buNone/>
            </a:pPr>
            <a:r>
              <a:rPr i="1" lang="en-US" sz="2800">
                <a:solidFill>
                  <a:srgbClr val="000000"/>
                </a:solidFill>
                <a:latin typeface="Times New Roman"/>
                <a:ea typeface="Times New Roman"/>
                <a:cs typeface="Times New Roman"/>
                <a:sym typeface="Times New Roman"/>
              </a:rPr>
              <a:t>Source: Genesis 7:17-23 (The Bible)</a:t>
            </a:r>
            <a:endParaRPr sz="2800">
              <a:latin typeface="Calibri"/>
              <a:ea typeface="Calibri"/>
              <a:cs typeface="Calibri"/>
              <a:sym typeface="Calibri"/>
            </a:endParaRPr>
          </a:p>
          <a:p>
            <a:pPr indent="-292608" lvl="0" marL="342900" rtl="0" algn="l">
              <a:spcBef>
                <a:spcPts val="1800"/>
              </a:spcBef>
              <a:spcAft>
                <a:spcPts val="0"/>
              </a:spcAft>
              <a:buSzPct val="79999"/>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28"/>
          <p:cNvSpPr txBox="1"/>
          <p:nvPr>
            <p:ph type="title"/>
          </p:nvPr>
        </p:nvSpPr>
        <p:spPr>
          <a:xfrm>
            <a:off x="838200" y="365125"/>
            <a:ext cx="10515600" cy="841375"/>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2800"/>
              <a:buFont typeface="Arial"/>
              <a:buNone/>
            </a:pPr>
            <a:r>
              <a:rPr b="1" lang="en-US" sz="2800">
                <a:latin typeface="Arial"/>
                <a:ea typeface="Arial"/>
                <a:cs typeface="Arial"/>
                <a:sym typeface="Arial"/>
              </a:rPr>
              <a:t>Personal Reflection Answers …cont.</a:t>
            </a:r>
            <a:endParaRPr sz="2800"/>
          </a:p>
        </p:txBody>
      </p:sp>
      <p:sp>
        <p:nvSpPr>
          <p:cNvPr id="306" name="Google Shape;306;p28"/>
          <p:cNvSpPr txBox="1"/>
          <p:nvPr>
            <p:ph idx="1" type="body"/>
          </p:nvPr>
        </p:nvSpPr>
        <p:spPr>
          <a:xfrm>
            <a:off x="838200" y="1333500"/>
            <a:ext cx="10515600" cy="484346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SzPts val="1920"/>
              <a:buNone/>
            </a:pPr>
            <a:r>
              <a:rPr b="1" lang="en-US" sz="2400">
                <a:solidFill>
                  <a:srgbClr val="000000"/>
                </a:solidFill>
                <a:latin typeface="Times New Roman"/>
                <a:ea typeface="Times New Roman"/>
                <a:cs typeface="Times New Roman"/>
                <a:sym typeface="Times New Roman"/>
              </a:rPr>
              <a:t>2. Use the following infinitive phrases in sentences:</a:t>
            </a:r>
            <a:endParaRPr b="1" sz="2400">
              <a:latin typeface="Calibri"/>
              <a:ea typeface="Calibri"/>
              <a:cs typeface="Calibri"/>
              <a:sym typeface="Calibri"/>
            </a:endParaRPr>
          </a:p>
          <a:p>
            <a:pPr indent="-285750" lvl="1" marL="742950" rtl="0" algn="l">
              <a:lnSpc>
                <a:spcPct val="150000"/>
              </a:lnSpc>
              <a:spcBef>
                <a:spcPts val="1800"/>
              </a:spcBef>
              <a:spcAft>
                <a:spcPts val="0"/>
              </a:spcAft>
              <a:buSzPts val="1280"/>
              <a:buFont typeface="Trebuchet MS"/>
              <a:buAutoNum type="alphaLcParenR"/>
            </a:pPr>
            <a:r>
              <a:rPr lang="en-US">
                <a:solidFill>
                  <a:srgbClr val="000000"/>
                </a:solidFill>
                <a:latin typeface="Times New Roman"/>
                <a:ea typeface="Times New Roman"/>
                <a:cs typeface="Times New Roman"/>
                <a:sym typeface="Times New Roman"/>
              </a:rPr>
              <a:t>to ask for forgiveness – He was reluctant </a:t>
            </a:r>
            <a:r>
              <a:rPr i="1" lang="en-US">
                <a:solidFill>
                  <a:srgbClr val="000000"/>
                </a:solidFill>
                <a:latin typeface="Times New Roman"/>
                <a:ea typeface="Times New Roman"/>
                <a:cs typeface="Times New Roman"/>
                <a:sym typeface="Times New Roman"/>
              </a:rPr>
              <a:t>to ask for forgiveness</a:t>
            </a:r>
            <a:r>
              <a:rPr lang="en-US">
                <a:solidFill>
                  <a:srgbClr val="000000"/>
                </a:solidFill>
                <a:latin typeface="Times New Roman"/>
                <a:ea typeface="Times New Roman"/>
                <a:cs typeface="Times New Roman"/>
                <a:sym typeface="Times New Roman"/>
              </a:rPr>
              <a:t>.</a:t>
            </a:r>
            <a:endParaRPr>
              <a:latin typeface="Calibri"/>
              <a:ea typeface="Calibri"/>
              <a:cs typeface="Calibri"/>
              <a:sym typeface="Calibri"/>
            </a:endParaRPr>
          </a:p>
          <a:p>
            <a:pPr indent="-285750" lvl="1" marL="742950" rtl="0" algn="l">
              <a:lnSpc>
                <a:spcPct val="150000"/>
              </a:lnSpc>
              <a:spcBef>
                <a:spcPts val="1800"/>
              </a:spcBef>
              <a:spcAft>
                <a:spcPts val="0"/>
              </a:spcAft>
              <a:buSzPts val="1280"/>
              <a:buFont typeface="Trebuchet MS"/>
              <a:buAutoNum type="alphaLcParenR"/>
            </a:pPr>
            <a:r>
              <a:rPr lang="en-US">
                <a:solidFill>
                  <a:srgbClr val="000000"/>
                </a:solidFill>
                <a:latin typeface="Times New Roman"/>
                <a:ea typeface="Times New Roman"/>
                <a:cs typeface="Times New Roman"/>
                <a:sym typeface="Times New Roman"/>
              </a:rPr>
              <a:t>to serve my country – </a:t>
            </a:r>
            <a:r>
              <a:rPr i="1" lang="en-US">
                <a:solidFill>
                  <a:srgbClr val="000000"/>
                </a:solidFill>
                <a:latin typeface="Times New Roman"/>
                <a:ea typeface="Times New Roman"/>
                <a:cs typeface="Times New Roman"/>
                <a:sym typeface="Times New Roman"/>
              </a:rPr>
              <a:t>To serve my country </a:t>
            </a:r>
            <a:r>
              <a:rPr lang="en-US">
                <a:solidFill>
                  <a:srgbClr val="000000"/>
                </a:solidFill>
                <a:latin typeface="Times New Roman"/>
                <a:ea typeface="Times New Roman"/>
                <a:cs typeface="Times New Roman"/>
                <a:sym typeface="Times New Roman"/>
              </a:rPr>
              <a:t>is an honour.</a:t>
            </a:r>
            <a:endParaRPr>
              <a:latin typeface="Calibri"/>
              <a:ea typeface="Calibri"/>
              <a:cs typeface="Calibri"/>
              <a:sym typeface="Calibri"/>
            </a:endParaRPr>
          </a:p>
          <a:p>
            <a:pPr indent="-285750" lvl="1" marL="742950" rtl="0" algn="l">
              <a:lnSpc>
                <a:spcPct val="150000"/>
              </a:lnSpc>
              <a:spcBef>
                <a:spcPts val="1800"/>
              </a:spcBef>
              <a:spcAft>
                <a:spcPts val="0"/>
              </a:spcAft>
              <a:buSzPts val="1280"/>
              <a:buFont typeface="Trebuchet MS"/>
              <a:buAutoNum type="alphaLcParenR"/>
            </a:pPr>
            <a:r>
              <a:rPr lang="en-US">
                <a:solidFill>
                  <a:srgbClr val="000000"/>
                </a:solidFill>
                <a:latin typeface="Times New Roman"/>
                <a:ea typeface="Times New Roman"/>
                <a:cs typeface="Times New Roman"/>
                <a:sym typeface="Times New Roman"/>
              </a:rPr>
              <a:t>to accept a bribe – It is illegal </a:t>
            </a:r>
            <a:r>
              <a:rPr i="1" lang="en-US">
                <a:solidFill>
                  <a:srgbClr val="000000"/>
                </a:solidFill>
                <a:latin typeface="Times New Roman"/>
                <a:ea typeface="Times New Roman"/>
                <a:cs typeface="Times New Roman"/>
                <a:sym typeface="Times New Roman"/>
              </a:rPr>
              <a:t>to accept a bribe</a:t>
            </a:r>
            <a:r>
              <a:rPr lang="en-US">
                <a:solidFill>
                  <a:srgbClr val="000000"/>
                </a:solidFill>
                <a:latin typeface="Times New Roman"/>
                <a:ea typeface="Times New Roman"/>
                <a:cs typeface="Times New Roman"/>
                <a:sym typeface="Times New Roman"/>
              </a:rPr>
              <a:t>.</a:t>
            </a:r>
            <a:endParaRPr>
              <a:latin typeface="Calibri"/>
              <a:ea typeface="Calibri"/>
              <a:cs typeface="Calibri"/>
              <a:sym typeface="Calibri"/>
            </a:endParaRPr>
          </a:p>
          <a:p>
            <a:pPr indent="-285750" lvl="1" marL="742950" rtl="0" algn="l">
              <a:lnSpc>
                <a:spcPct val="150000"/>
              </a:lnSpc>
              <a:spcBef>
                <a:spcPts val="1800"/>
              </a:spcBef>
              <a:spcAft>
                <a:spcPts val="0"/>
              </a:spcAft>
              <a:buSzPts val="1280"/>
              <a:buFont typeface="Trebuchet MS"/>
              <a:buAutoNum type="alphaLcParenR"/>
            </a:pPr>
            <a:r>
              <a:rPr lang="en-US">
                <a:solidFill>
                  <a:srgbClr val="000000"/>
                </a:solidFill>
                <a:latin typeface="Times New Roman"/>
                <a:ea typeface="Times New Roman"/>
                <a:cs typeface="Times New Roman"/>
                <a:sym typeface="Times New Roman"/>
              </a:rPr>
              <a:t>to work hard – He is expected </a:t>
            </a:r>
            <a:r>
              <a:rPr i="1" lang="en-US">
                <a:solidFill>
                  <a:srgbClr val="000000"/>
                </a:solidFill>
                <a:latin typeface="Times New Roman"/>
                <a:ea typeface="Times New Roman"/>
                <a:cs typeface="Times New Roman"/>
                <a:sym typeface="Times New Roman"/>
              </a:rPr>
              <a:t>to work hard.</a:t>
            </a:r>
            <a:endParaRPr i="1">
              <a:latin typeface="Calibri"/>
              <a:ea typeface="Calibri"/>
              <a:cs typeface="Calibri"/>
              <a:sym typeface="Calibri"/>
            </a:endParaRPr>
          </a:p>
          <a:p>
            <a:pPr indent="-285750" lvl="1" marL="742950" rtl="0" algn="l">
              <a:lnSpc>
                <a:spcPct val="150000"/>
              </a:lnSpc>
              <a:spcBef>
                <a:spcPts val="1800"/>
              </a:spcBef>
              <a:spcAft>
                <a:spcPts val="0"/>
              </a:spcAft>
              <a:buSzPts val="1280"/>
              <a:buFont typeface="Trebuchet MS"/>
              <a:buAutoNum type="alphaLcParenR"/>
            </a:pPr>
            <a:r>
              <a:rPr lang="en-US">
                <a:solidFill>
                  <a:srgbClr val="000000"/>
                </a:solidFill>
                <a:latin typeface="Times New Roman"/>
                <a:ea typeface="Times New Roman"/>
                <a:cs typeface="Times New Roman"/>
                <a:sym typeface="Times New Roman"/>
              </a:rPr>
              <a:t>to run away – He was told </a:t>
            </a:r>
            <a:r>
              <a:rPr i="1" lang="en-US">
                <a:solidFill>
                  <a:srgbClr val="000000"/>
                </a:solidFill>
                <a:latin typeface="Times New Roman"/>
                <a:ea typeface="Times New Roman"/>
                <a:cs typeface="Times New Roman"/>
                <a:sym typeface="Times New Roman"/>
              </a:rPr>
              <a:t>to run away.</a:t>
            </a:r>
            <a:endParaRPr i="1">
              <a:latin typeface="Calibri"/>
              <a:ea typeface="Calibri"/>
              <a:cs typeface="Calibri"/>
              <a:sym typeface="Calibri"/>
            </a:endParaRPr>
          </a:p>
          <a:p>
            <a:pPr indent="-342900" lvl="0" marL="342900" rtl="0" algn="l">
              <a:lnSpc>
                <a:spcPct val="68750"/>
              </a:lnSpc>
              <a:spcBef>
                <a:spcPts val="1800"/>
              </a:spcBef>
              <a:spcAft>
                <a:spcPts val="0"/>
              </a:spcAft>
              <a:buSzPts val="1920"/>
              <a:buChar char="►"/>
            </a:pPr>
            <a:r>
              <a:rPr lang="en-US" sz="2400">
                <a:solidFill>
                  <a:srgbClr val="000000"/>
                </a:solidFill>
                <a:latin typeface="Times New Roman"/>
                <a:ea typeface="Times New Roman"/>
                <a:cs typeface="Times New Roman"/>
                <a:sym typeface="Times New Roman"/>
              </a:rPr>
              <a:t> </a:t>
            </a:r>
            <a:endParaRPr sz="2400">
              <a:latin typeface="Calibri"/>
              <a:ea typeface="Calibri"/>
              <a:cs typeface="Calibri"/>
              <a:sym typeface="Calibri"/>
            </a:endParaRPr>
          </a:p>
          <a:p>
            <a:pPr indent="-251459" lvl="0" marL="342900" rtl="0" algn="l">
              <a:spcBef>
                <a:spcPts val="1800"/>
              </a:spcBef>
              <a:spcAft>
                <a:spcPts val="0"/>
              </a:spcAft>
              <a:buSzPts val="144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Arial"/>
              <a:buNone/>
            </a:pPr>
            <a:r>
              <a:rPr b="1" lang="en-US" sz="4400">
                <a:latin typeface="Arial"/>
                <a:ea typeface="Arial"/>
                <a:cs typeface="Arial"/>
                <a:sym typeface="Arial"/>
              </a:rPr>
              <a:t>Personal Reflection Answers …cont.</a:t>
            </a:r>
            <a:endParaRPr/>
          </a:p>
        </p:txBody>
      </p:sp>
      <p:sp>
        <p:nvSpPr>
          <p:cNvPr id="312" name="Google Shape;312;p29"/>
          <p:cNvSpPr txBox="1"/>
          <p:nvPr>
            <p:ph idx="1" type="body"/>
          </p:nvPr>
        </p:nvSpPr>
        <p:spPr>
          <a:xfrm>
            <a:off x="869925" y="1673100"/>
            <a:ext cx="10515600" cy="46149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SzPts val="1920"/>
              <a:buNone/>
            </a:pPr>
            <a:r>
              <a:rPr b="1" lang="en-US" sz="2400">
                <a:solidFill>
                  <a:srgbClr val="000000"/>
                </a:solidFill>
                <a:latin typeface="Times New Roman"/>
                <a:ea typeface="Times New Roman"/>
                <a:cs typeface="Times New Roman"/>
                <a:sym typeface="Times New Roman"/>
              </a:rPr>
              <a:t>3. Identify the object noun phrases in the following sentences:</a:t>
            </a:r>
            <a:endParaRPr b="1" sz="2400">
              <a:latin typeface="Calibri"/>
              <a:ea typeface="Calibri"/>
              <a:cs typeface="Calibri"/>
              <a:sym typeface="Calibri"/>
            </a:endParaRPr>
          </a:p>
          <a:p>
            <a:pPr indent="0" lvl="0" marL="0" rtl="0" algn="l">
              <a:lnSpc>
                <a:spcPct val="150000"/>
              </a:lnSpc>
              <a:spcBef>
                <a:spcPts val="1200"/>
              </a:spcBef>
              <a:spcAft>
                <a:spcPts val="0"/>
              </a:spcAft>
              <a:buSzPts val="1920"/>
              <a:buNone/>
            </a:pPr>
            <a:r>
              <a:rPr lang="en-US" sz="2400">
                <a:solidFill>
                  <a:srgbClr val="000000"/>
                </a:solidFill>
                <a:latin typeface="Times New Roman"/>
                <a:ea typeface="Times New Roman"/>
                <a:cs typeface="Times New Roman"/>
                <a:sym typeface="Times New Roman"/>
              </a:rPr>
              <a:t>a) They make some </a:t>
            </a:r>
            <a:r>
              <a:rPr lang="en-US" sz="2400" u="sng">
                <a:solidFill>
                  <a:srgbClr val="000000"/>
                </a:solidFill>
                <a:latin typeface="Times New Roman"/>
                <a:ea typeface="Times New Roman"/>
                <a:cs typeface="Times New Roman"/>
                <a:sym typeface="Times New Roman"/>
              </a:rPr>
              <a:t>delicious meals </a:t>
            </a:r>
            <a:r>
              <a:rPr lang="en-US" sz="2400">
                <a:solidFill>
                  <a:srgbClr val="000000"/>
                </a:solidFill>
                <a:latin typeface="Times New Roman"/>
                <a:ea typeface="Times New Roman"/>
                <a:cs typeface="Times New Roman"/>
                <a:sym typeface="Times New Roman"/>
              </a:rPr>
              <a:t>here.</a:t>
            </a:r>
            <a:endParaRPr sz="2400">
              <a:latin typeface="Calibri"/>
              <a:ea typeface="Calibri"/>
              <a:cs typeface="Calibri"/>
              <a:sym typeface="Calibri"/>
            </a:endParaRPr>
          </a:p>
          <a:p>
            <a:pPr indent="0" lvl="0" marL="0" rtl="0" algn="l">
              <a:lnSpc>
                <a:spcPct val="150000"/>
              </a:lnSpc>
              <a:spcBef>
                <a:spcPts val="1200"/>
              </a:spcBef>
              <a:spcAft>
                <a:spcPts val="0"/>
              </a:spcAft>
              <a:buSzPts val="1920"/>
              <a:buNone/>
            </a:pPr>
            <a:r>
              <a:rPr lang="en-US" sz="2400">
                <a:solidFill>
                  <a:srgbClr val="000000"/>
                </a:solidFill>
                <a:latin typeface="Times New Roman"/>
                <a:ea typeface="Times New Roman"/>
                <a:cs typeface="Times New Roman"/>
                <a:sym typeface="Times New Roman"/>
              </a:rPr>
              <a:t>b) The community built </a:t>
            </a:r>
            <a:r>
              <a:rPr lang="en-US" sz="2400" u="sng">
                <a:solidFill>
                  <a:srgbClr val="000000"/>
                </a:solidFill>
                <a:latin typeface="Times New Roman"/>
                <a:ea typeface="Times New Roman"/>
                <a:cs typeface="Times New Roman"/>
                <a:sym typeface="Times New Roman"/>
              </a:rPr>
              <a:t>a wooden bridge </a:t>
            </a:r>
            <a:r>
              <a:rPr lang="en-US" sz="2400">
                <a:solidFill>
                  <a:srgbClr val="000000"/>
                </a:solidFill>
                <a:latin typeface="Times New Roman"/>
                <a:ea typeface="Times New Roman"/>
                <a:cs typeface="Times New Roman"/>
                <a:sym typeface="Times New Roman"/>
              </a:rPr>
              <a:t>across the river.</a:t>
            </a:r>
            <a:endParaRPr sz="2400">
              <a:latin typeface="Calibri"/>
              <a:ea typeface="Calibri"/>
              <a:cs typeface="Calibri"/>
              <a:sym typeface="Calibri"/>
            </a:endParaRPr>
          </a:p>
          <a:p>
            <a:pPr indent="0" lvl="0" marL="0" rtl="0" algn="l">
              <a:lnSpc>
                <a:spcPct val="150000"/>
              </a:lnSpc>
              <a:spcBef>
                <a:spcPts val="1200"/>
              </a:spcBef>
              <a:spcAft>
                <a:spcPts val="0"/>
              </a:spcAft>
              <a:buSzPts val="1920"/>
              <a:buNone/>
            </a:pPr>
            <a:r>
              <a:rPr lang="en-US" sz="2400">
                <a:solidFill>
                  <a:srgbClr val="000000"/>
                </a:solidFill>
                <a:latin typeface="Times New Roman"/>
                <a:ea typeface="Times New Roman"/>
                <a:cs typeface="Times New Roman"/>
                <a:sym typeface="Times New Roman"/>
              </a:rPr>
              <a:t>c) Poverty wears </a:t>
            </a:r>
            <a:r>
              <a:rPr lang="en-US" sz="2400" u="sng">
                <a:solidFill>
                  <a:srgbClr val="000000"/>
                </a:solidFill>
                <a:latin typeface="Times New Roman"/>
                <a:ea typeface="Times New Roman"/>
                <a:cs typeface="Times New Roman"/>
                <a:sym typeface="Times New Roman"/>
              </a:rPr>
              <a:t>a human face</a:t>
            </a:r>
            <a:r>
              <a:rPr lang="en-US" sz="2400">
                <a:solidFill>
                  <a:srgbClr val="000000"/>
                </a:solidFill>
                <a:latin typeface="Times New Roman"/>
                <a:ea typeface="Times New Roman"/>
                <a:cs typeface="Times New Roman"/>
                <a:sym typeface="Times New Roman"/>
              </a:rPr>
              <a:t>.</a:t>
            </a:r>
            <a:endParaRPr sz="2400">
              <a:latin typeface="Calibri"/>
              <a:ea typeface="Calibri"/>
              <a:cs typeface="Calibri"/>
              <a:sym typeface="Calibri"/>
            </a:endParaRPr>
          </a:p>
          <a:p>
            <a:pPr indent="0" lvl="0" marL="0" rtl="0" algn="l">
              <a:lnSpc>
                <a:spcPct val="150000"/>
              </a:lnSpc>
              <a:spcBef>
                <a:spcPts val="1200"/>
              </a:spcBef>
              <a:spcAft>
                <a:spcPts val="0"/>
              </a:spcAft>
              <a:buSzPts val="1920"/>
              <a:buNone/>
            </a:pPr>
            <a:r>
              <a:rPr lang="en-US" sz="2400">
                <a:solidFill>
                  <a:srgbClr val="000000"/>
                </a:solidFill>
                <a:latin typeface="Times New Roman"/>
                <a:ea typeface="Times New Roman"/>
                <a:cs typeface="Times New Roman"/>
                <a:sym typeface="Times New Roman"/>
              </a:rPr>
              <a:t>d) We have </a:t>
            </a:r>
            <a:r>
              <a:rPr lang="en-US" sz="2400" u="sng">
                <a:solidFill>
                  <a:srgbClr val="000000"/>
                </a:solidFill>
                <a:latin typeface="Times New Roman"/>
                <a:ea typeface="Times New Roman"/>
                <a:cs typeface="Times New Roman"/>
                <a:sym typeface="Times New Roman"/>
              </a:rPr>
              <a:t>a hope for the future</a:t>
            </a:r>
            <a:r>
              <a:rPr lang="en-US" sz="2400">
                <a:solidFill>
                  <a:srgbClr val="000000"/>
                </a:solidFill>
                <a:latin typeface="Times New Roman"/>
                <a:ea typeface="Times New Roman"/>
                <a:cs typeface="Times New Roman"/>
                <a:sym typeface="Times New Roman"/>
              </a:rPr>
              <a:t>.</a:t>
            </a:r>
            <a:endParaRPr sz="2400">
              <a:latin typeface="Calibri"/>
              <a:ea typeface="Calibri"/>
              <a:cs typeface="Calibri"/>
              <a:sym typeface="Calibri"/>
            </a:endParaRPr>
          </a:p>
          <a:p>
            <a:pPr indent="0" lvl="0" marL="0" rtl="0" algn="l">
              <a:lnSpc>
                <a:spcPct val="150000"/>
              </a:lnSpc>
              <a:spcBef>
                <a:spcPts val="1200"/>
              </a:spcBef>
              <a:spcAft>
                <a:spcPts val="0"/>
              </a:spcAft>
              <a:buSzPts val="1920"/>
              <a:buNone/>
            </a:pPr>
            <a:r>
              <a:rPr lang="en-US" sz="2400">
                <a:solidFill>
                  <a:srgbClr val="000000"/>
                </a:solidFill>
                <a:latin typeface="Times New Roman"/>
                <a:ea typeface="Times New Roman"/>
                <a:cs typeface="Times New Roman"/>
                <a:sym typeface="Times New Roman"/>
              </a:rPr>
              <a:t>e) The tourist bought </a:t>
            </a:r>
            <a:r>
              <a:rPr lang="en-US" sz="2400" u="sng">
                <a:solidFill>
                  <a:srgbClr val="000000"/>
                </a:solidFill>
                <a:latin typeface="Times New Roman"/>
                <a:ea typeface="Times New Roman"/>
                <a:cs typeface="Times New Roman"/>
                <a:sym typeface="Times New Roman"/>
              </a:rPr>
              <a:t>an expensive bronze carving.</a:t>
            </a:r>
            <a:endParaRPr sz="2400" u="sng">
              <a:latin typeface="Calibri"/>
              <a:ea typeface="Calibri"/>
              <a:cs typeface="Calibri"/>
              <a:sym typeface="Calibri"/>
            </a:endParaRPr>
          </a:p>
          <a:p>
            <a:pPr indent="-251459" lvl="0" marL="342900" rtl="0" algn="l">
              <a:spcBef>
                <a:spcPts val="1800"/>
              </a:spcBef>
              <a:spcAft>
                <a:spcPts val="0"/>
              </a:spcAft>
              <a:buSzPts val="144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318" name="Google Shape;318;p30"/>
          <p:cNvSpPr txBox="1"/>
          <p:nvPr>
            <p:ph idx="1" type="body"/>
          </p:nvPr>
        </p:nvSpPr>
        <p:spPr>
          <a:xfrm>
            <a:off x="838200" y="1473200"/>
            <a:ext cx="10515600" cy="4703763"/>
          </a:xfrm>
          <a:prstGeom prst="rect">
            <a:avLst/>
          </a:prstGeom>
          <a:noFill/>
          <a:ln>
            <a:noFill/>
          </a:ln>
        </p:spPr>
        <p:txBody>
          <a:bodyPr anchorCtr="0" anchor="t" bIns="45700" lIns="91425" spcFirstLastPara="1" rIns="91425" wrap="square" tIns="45700">
            <a:normAutofit fontScale="85000" lnSpcReduction="20000"/>
          </a:bodyPr>
          <a:lstStyle/>
          <a:p>
            <a:pPr indent="0" lvl="0" marL="0" rtl="0" algn="ctr">
              <a:spcBef>
                <a:spcPts val="0"/>
              </a:spcBef>
              <a:spcAft>
                <a:spcPts val="0"/>
              </a:spcAft>
              <a:buSzPct val="79999"/>
              <a:buNone/>
            </a:pPr>
            <a:r>
              <a:t/>
            </a:r>
            <a:endParaRPr b="1" sz="7200">
              <a:latin typeface="Arial"/>
              <a:ea typeface="Arial"/>
              <a:cs typeface="Arial"/>
              <a:sym typeface="Arial"/>
            </a:endParaRPr>
          </a:p>
          <a:p>
            <a:pPr indent="0" lvl="0" marL="0" rtl="0" algn="ctr">
              <a:spcBef>
                <a:spcPts val="1000"/>
              </a:spcBef>
              <a:spcAft>
                <a:spcPts val="0"/>
              </a:spcAft>
              <a:buSzPct val="79999"/>
              <a:buNone/>
            </a:pPr>
            <a:r>
              <a:rPr b="1" lang="en-US" sz="7200">
                <a:latin typeface="Arial"/>
                <a:ea typeface="Arial"/>
                <a:cs typeface="Arial"/>
                <a:sym typeface="Arial"/>
              </a:rPr>
              <a:t>Thank you</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2024-04-13T12:51:41Z</dcterms:created>
  <dc:creator>susan.w.mwangi@outlook.com</dc:creator>
</cp:coreProperties>
</file>