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87" r:id="rId9"/>
    <p:sldId id="288"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6" r:id="rId28"/>
    <p:sldId id="281" r:id="rId29"/>
    <p:sldId id="282" r:id="rId30"/>
    <p:sldId id="285" r:id="rId31"/>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55"/>
    <p:restoredTop sz="95921"/>
  </p:normalViewPr>
  <p:slideViewPr>
    <p:cSldViewPr snapToGrid="0">
      <p:cViewPr varScale="1">
        <p:scale>
          <a:sx n="55" d="100"/>
          <a:sy n="55" d="100"/>
        </p:scale>
        <p:origin x="208" y="14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DB94F-D92F-CFED-52D6-860B37E8336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KE"/>
          </a:p>
        </p:txBody>
      </p:sp>
      <p:sp>
        <p:nvSpPr>
          <p:cNvPr id="3" name="Subtitle 2">
            <a:extLst>
              <a:ext uri="{FF2B5EF4-FFF2-40B4-BE49-F238E27FC236}">
                <a16:creationId xmlns:a16="http://schemas.microsoft.com/office/drawing/2014/main" id="{4F075115-6726-DB98-7B0D-AC661BDC44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KE"/>
          </a:p>
        </p:txBody>
      </p:sp>
      <p:sp>
        <p:nvSpPr>
          <p:cNvPr id="4" name="Date Placeholder 3">
            <a:extLst>
              <a:ext uri="{FF2B5EF4-FFF2-40B4-BE49-F238E27FC236}">
                <a16:creationId xmlns:a16="http://schemas.microsoft.com/office/drawing/2014/main" id="{4DEC17D7-A1B5-FC5D-61E1-26C0C1986C4A}"/>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5" name="Footer Placeholder 4">
            <a:extLst>
              <a:ext uri="{FF2B5EF4-FFF2-40B4-BE49-F238E27FC236}">
                <a16:creationId xmlns:a16="http://schemas.microsoft.com/office/drawing/2014/main" id="{0A1EDB31-0208-AB84-7E52-F807A2D2244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39517A7-3F34-66F1-905A-3C9EF3D43F76}"/>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1327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B09F4-B861-1EF1-F147-8302222C9AE5}"/>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A3C74589-8D65-0C16-2BA0-B53395E7F7B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E9C852ED-1B21-7906-EFCF-0A8D69CFD89F}"/>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5" name="Footer Placeholder 4">
            <a:extLst>
              <a:ext uri="{FF2B5EF4-FFF2-40B4-BE49-F238E27FC236}">
                <a16:creationId xmlns:a16="http://schemas.microsoft.com/office/drawing/2014/main" id="{D2821482-DAC1-7150-973B-19B4DB93A81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10911063-42D5-C84B-6B9C-E04937EC6B15}"/>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530919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FE28F-BD17-12E9-BD18-5BCADBAC294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KE"/>
          </a:p>
        </p:txBody>
      </p:sp>
      <p:sp>
        <p:nvSpPr>
          <p:cNvPr id="3" name="Text Placeholder 2">
            <a:extLst>
              <a:ext uri="{FF2B5EF4-FFF2-40B4-BE49-F238E27FC236}">
                <a16:creationId xmlns:a16="http://schemas.microsoft.com/office/drawing/2014/main" id="{B8E709B9-20EB-E4E3-CC6A-97C0660DD7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18572A1-78F2-810C-27AC-2BACD9C4AD30}"/>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5" name="Footer Placeholder 4">
            <a:extLst>
              <a:ext uri="{FF2B5EF4-FFF2-40B4-BE49-F238E27FC236}">
                <a16:creationId xmlns:a16="http://schemas.microsoft.com/office/drawing/2014/main" id="{EEBB6695-86A5-5487-8AE9-09D067E6920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47BE4B9B-A5C9-4DF4-2D20-E46B6619158C}"/>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1298531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BE666-2091-EAC2-DFE7-86CF7CE77476}"/>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E5EBD2BC-23F9-F889-B4BC-2D2399E685C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Content Placeholder 3">
            <a:extLst>
              <a:ext uri="{FF2B5EF4-FFF2-40B4-BE49-F238E27FC236}">
                <a16:creationId xmlns:a16="http://schemas.microsoft.com/office/drawing/2014/main" id="{AD9F8C8E-1181-5CF4-349D-D9C7666449C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Date Placeholder 4">
            <a:extLst>
              <a:ext uri="{FF2B5EF4-FFF2-40B4-BE49-F238E27FC236}">
                <a16:creationId xmlns:a16="http://schemas.microsoft.com/office/drawing/2014/main" id="{810FC4BB-A822-12E8-5F52-FB8FCD6DBD21}"/>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6" name="Footer Placeholder 5">
            <a:extLst>
              <a:ext uri="{FF2B5EF4-FFF2-40B4-BE49-F238E27FC236}">
                <a16:creationId xmlns:a16="http://schemas.microsoft.com/office/drawing/2014/main" id="{6FC346A8-5065-EAC5-9EBF-5877F79B1D83}"/>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8E524019-CE99-8833-BDAA-605882C85F22}"/>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2619495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21A42-6191-5114-709F-811059E49ED6}"/>
              </a:ext>
            </a:extLst>
          </p:cNvPr>
          <p:cNvSpPr>
            <a:spLocks noGrp="1"/>
          </p:cNvSpPr>
          <p:nvPr>
            <p:ph type="title"/>
          </p:nvPr>
        </p:nvSpPr>
        <p:spPr>
          <a:xfrm>
            <a:off x="839788" y="365125"/>
            <a:ext cx="10515600" cy="1325563"/>
          </a:xfrm>
        </p:spPr>
        <p:txBody>
          <a:bodyPr/>
          <a:lstStyle/>
          <a:p>
            <a:r>
              <a:rPr lang="en-GB"/>
              <a:t>Click to edit Master title style</a:t>
            </a:r>
            <a:endParaRPr lang="en-KE"/>
          </a:p>
        </p:txBody>
      </p:sp>
      <p:sp>
        <p:nvSpPr>
          <p:cNvPr id="3" name="Text Placeholder 2">
            <a:extLst>
              <a:ext uri="{FF2B5EF4-FFF2-40B4-BE49-F238E27FC236}">
                <a16:creationId xmlns:a16="http://schemas.microsoft.com/office/drawing/2014/main" id="{E9DCDAA5-0A6D-BAA9-7BC9-E4A842C82D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7E61132-A340-843D-E9F6-50C91752855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Text Placeholder 4">
            <a:extLst>
              <a:ext uri="{FF2B5EF4-FFF2-40B4-BE49-F238E27FC236}">
                <a16:creationId xmlns:a16="http://schemas.microsoft.com/office/drawing/2014/main" id="{B7C40648-32BF-459E-6117-694A13A1C78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5F47EB0-0571-ABF3-30BA-85E01B6222B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7" name="Date Placeholder 6">
            <a:extLst>
              <a:ext uri="{FF2B5EF4-FFF2-40B4-BE49-F238E27FC236}">
                <a16:creationId xmlns:a16="http://schemas.microsoft.com/office/drawing/2014/main" id="{FFD0A0C1-E7D1-F7A7-CB0C-2B914C2B427D}"/>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8" name="Footer Placeholder 7">
            <a:extLst>
              <a:ext uri="{FF2B5EF4-FFF2-40B4-BE49-F238E27FC236}">
                <a16:creationId xmlns:a16="http://schemas.microsoft.com/office/drawing/2014/main" id="{34C0CA16-E12E-1AF3-44CC-39A86DBEA1AE}"/>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E9BADFF8-71F0-6837-D348-D786DE421885}"/>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2095410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C092F-CD34-DA0E-D48A-CC139E9E7815}"/>
              </a:ext>
            </a:extLst>
          </p:cNvPr>
          <p:cNvSpPr>
            <a:spLocks noGrp="1"/>
          </p:cNvSpPr>
          <p:nvPr>
            <p:ph type="title"/>
          </p:nvPr>
        </p:nvSpPr>
        <p:spPr/>
        <p:txBody>
          <a:bodyPr/>
          <a:lstStyle/>
          <a:p>
            <a:r>
              <a:rPr lang="en-GB"/>
              <a:t>Click to edit Master title style</a:t>
            </a:r>
            <a:endParaRPr lang="en-KE"/>
          </a:p>
        </p:txBody>
      </p:sp>
      <p:sp>
        <p:nvSpPr>
          <p:cNvPr id="3" name="Date Placeholder 2">
            <a:extLst>
              <a:ext uri="{FF2B5EF4-FFF2-40B4-BE49-F238E27FC236}">
                <a16:creationId xmlns:a16="http://schemas.microsoft.com/office/drawing/2014/main" id="{641714E3-DCFB-BF31-B4BB-A61CAFEBB38B}"/>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4" name="Footer Placeholder 3">
            <a:extLst>
              <a:ext uri="{FF2B5EF4-FFF2-40B4-BE49-F238E27FC236}">
                <a16:creationId xmlns:a16="http://schemas.microsoft.com/office/drawing/2014/main" id="{7620C294-E27A-C5B0-EFF7-565199AD0E77}"/>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83C39F2A-3A53-F71D-70FE-39A7889B5843}"/>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3067890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D2617F-1F1C-0B5D-726D-266ADC5096A7}"/>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3" name="Footer Placeholder 2">
            <a:extLst>
              <a:ext uri="{FF2B5EF4-FFF2-40B4-BE49-F238E27FC236}">
                <a16:creationId xmlns:a16="http://schemas.microsoft.com/office/drawing/2014/main" id="{43689999-FAA6-22FF-1991-A11356D5F90E}"/>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EE3BE1BA-38A4-E35F-285C-E562CEF1116E}"/>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2812879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7FA9D-EF62-594C-E24F-80C34736F34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Content Placeholder 2">
            <a:extLst>
              <a:ext uri="{FF2B5EF4-FFF2-40B4-BE49-F238E27FC236}">
                <a16:creationId xmlns:a16="http://schemas.microsoft.com/office/drawing/2014/main" id="{ECCA7014-C6DF-0C86-AD31-0DE6B3E843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Text Placeholder 3">
            <a:extLst>
              <a:ext uri="{FF2B5EF4-FFF2-40B4-BE49-F238E27FC236}">
                <a16:creationId xmlns:a16="http://schemas.microsoft.com/office/drawing/2014/main" id="{775A1F89-4F5C-0A65-D9B1-0C12CC0574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DDE48E3-4820-0E09-60AF-8174064E7E44}"/>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6" name="Footer Placeholder 5">
            <a:extLst>
              <a:ext uri="{FF2B5EF4-FFF2-40B4-BE49-F238E27FC236}">
                <a16:creationId xmlns:a16="http://schemas.microsoft.com/office/drawing/2014/main" id="{B0CDFFE6-AA1F-EA63-F3CC-4C3B8A86FAB9}"/>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386398DA-E512-426D-8DB6-DC641B1AE9C8}"/>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403762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49584-967B-988C-E4EB-FDBF3C6BB92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Picture Placeholder 2">
            <a:extLst>
              <a:ext uri="{FF2B5EF4-FFF2-40B4-BE49-F238E27FC236}">
                <a16:creationId xmlns:a16="http://schemas.microsoft.com/office/drawing/2014/main" id="{61081848-3401-E7EE-FC3E-8B81780D30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00641407-4F42-150B-3269-B1C69D6760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8D118E9-E07A-140A-0B43-B11AAEF4A461}"/>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6" name="Footer Placeholder 5">
            <a:extLst>
              <a:ext uri="{FF2B5EF4-FFF2-40B4-BE49-F238E27FC236}">
                <a16:creationId xmlns:a16="http://schemas.microsoft.com/office/drawing/2014/main" id="{06EE06B9-C1D7-C6AF-69F2-244A91E959FB}"/>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6AD1DE52-49A2-52FB-2818-8D46B2C11438}"/>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3872746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B96DF-5304-A109-BB43-2A56AEF8FE20}"/>
              </a:ext>
            </a:extLst>
          </p:cNvPr>
          <p:cNvSpPr>
            <a:spLocks noGrp="1"/>
          </p:cNvSpPr>
          <p:nvPr>
            <p:ph type="title"/>
          </p:nvPr>
        </p:nvSpPr>
        <p:spPr/>
        <p:txBody>
          <a:bodyPr/>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FD973B57-B8F4-7F62-D8E5-3C90C633EFC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BF7AD2BB-E37C-653B-6477-AE006987782C}"/>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5" name="Footer Placeholder 4">
            <a:extLst>
              <a:ext uri="{FF2B5EF4-FFF2-40B4-BE49-F238E27FC236}">
                <a16:creationId xmlns:a16="http://schemas.microsoft.com/office/drawing/2014/main" id="{B9377933-C2AF-4E30-33A1-EB66E0DC7778}"/>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3E29A64-E8FF-FDAD-5F91-F382FAD233B3}"/>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2580079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BC3A02-1DDA-801F-BA1F-1E23B022A70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CB21AED6-36E2-998A-E81D-36F0EDDEB28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1FD05D04-1061-39A0-32C7-0FC7CDAD92DA}"/>
              </a:ext>
            </a:extLst>
          </p:cNvPr>
          <p:cNvSpPr>
            <a:spLocks noGrp="1"/>
          </p:cNvSpPr>
          <p:nvPr>
            <p:ph type="dt" sz="half" idx="10"/>
          </p:nvPr>
        </p:nvSpPr>
        <p:spPr/>
        <p:txBody>
          <a:bodyPr/>
          <a:lstStyle/>
          <a:p>
            <a:fld id="{C9676A7A-B4C1-DF4F-BB6C-66B67C258235}" type="datetimeFigureOut">
              <a:rPr lang="en-KE" smtClean="0"/>
              <a:t>13/05/2024</a:t>
            </a:fld>
            <a:endParaRPr lang="en-KE"/>
          </a:p>
        </p:txBody>
      </p:sp>
      <p:sp>
        <p:nvSpPr>
          <p:cNvPr id="5" name="Footer Placeholder 4">
            <a:extLst>
              <a:ext uri="{FF2B5EF4-FFF2-40B4-BE49-F238E27FC236}">
                <a16:creationId xmlns:a16="http://schemas.microsoft.com/office/drawing/2014/main" id="{E3058875-2C07-6087-02C2-F1362446050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CB0BB41-DDE0-7BC8-5AC3-997E0B50F0EC}"/>
              </a:ext>
            </a:extLst>
          </p:cNvPr>
          <p:cNvSpPr>
            <a:spLocks noGrp="1"/>
          </p:cNvSpPr>
          <p:nvPr>
            <p:ph type="sldNum" sz="quarter" idx="12"/>
          </p:nvPr>
        </p:nvSpPr>
        <p:spPr/>
        <p:txBody>
          <a:bodyPr/>
          <a:lstStyle/>
          <a:p>
            <a:fld id="{F46952F3-D09C-3346-BB8E-9329EC12AF00}" type="slidenum">
              <a:rPr lang="en-KE" smtClean="0"/>
              <a:t>‹#›</a:t>
            </a:fld>
            <a:endParaRPr lang="en-KE"/>
          </a:p>
        </p:txBody>
      </p:sp>
    </p:spTree>
    <p:extLst>
      <p:ext uri="{BB962C8B-B14F-4D97-AF65-F5344CB8AC3E}">
        <p14:creationId xmlns:p14="http://schemas.microsoft.com/office/powerpoint/2010/main" val="1669603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D872DA-616B-F474-DE3D-D1A55D95A9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KE"/>
          </a:p>
        </p:txBody>
      </p:sp>
      <p:sp>
        <p:nvSpPr>
          <p:cNvPr id="3" name="Text Placeholder 2">
            <a:extLst>
              <a:ext uri="{FF2B5EF4-FFF2-40B4-BE49-F238E27FC236}">
                <a16:creationId xmlns:a16="http://schemas.microsoft.com/office/drawing/2014/main" id="{47F392AF-9812-55DF-55EB-8B4607AC5C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011E6930-92C2-0762-2D24-8B28A25BA55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676A7A-B4C1-DF4F-BB6C-66B67C258235}" type="datetimeFigureOut">
              <a:rPr lang="en-KE" smtClean="0"/>
              <a:t>13/05/2024</a:t>
            </a:fld>
            <a:endParaRPr lang="en-KE"/>
          </a:p>
        </p:txBody>
      </p:sp>
      <p:sp>
        <p:nvSpPr>
          <p:cNvPr id="5" name="Footer Placeholder 4">
            <a:extLst>
              <a:ext uri="{FF2B5EF4-FFF2-40B4-BE49-F238E27FC236}">
                <a16:creationId xmlns:a16="http://schemas.microsoft.com/office/drawing/2014/main" id="{0004D950-01D8-3DD4-988D-ED07BA65CD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330A5B6C-9826-F61B-FEC1-B2E031B436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6952F3-D09C-3346-BB8E-9329EC12AF00}" type="slidenum">
              <a:rPr lang="en-KE" smtClean="0"/>
              <a:t>‹#›</a:t>
            </a:fld>
            <a:endParaRPr lang="en-KE"/>
          </a:p>
        </p:txBody>
      </p:sp>
    </p:spTree>
    <p:extLst>
      <p:ext uri="{BB962C8B-B14F-4D97-AF65-F5344CB8AC3E}">
        <p14:creationId xmlns:p14="http://schemas.microsoft.com/office/powerpoint/2010/main" val="2780619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publicdomainpictures.net/en/view-image.php?image=260876&amp;picture=learning-and-development"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it/illustrations/mal-di-schiena-mal-di-dolori-dolore-3318065/"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publicdomainpictures.net/view-image.php?image=17722"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B5C78B1A-8CE4-CA85-9716-3E83DB41ED53}"/>
              </a:ext>
            </a:extLst>
          </p:cNvPr>
          <p:cNvSpPr>
            <a:spLocks noGrp="1"/>
          </p:cNvSpPr>
          <p:nvPr>
            <p:ph type="ctrTitle"/>
          </p:nvPr>
        </p:nvSpPr>
        <p:spPr>
          <a:xfrm>
            <a:off x="3315031" y="2593892"/>
            <a:ext cx="5561938" cy="938964"/>
          </a:xfrm>
        </p:spPr>
        <p:txBody>
          <a:bodyPr>
            <a:normAutofit/>
          </a:bodyPr>
          <a:lstStyle/>
          <a:p>
            <a:r>
              <a:rPr lang="en-KE" b="1" dirty="0">
                <a:latin typeface="Arial" panose="020B0604020202020204" pitchFamily="34" charset="0"/>
                <a:cs typeface="Arial" panose="020B0604020202020204" pitchFamily="34" charset="0"/>
              </a:rPr>
              <a:t>English Skills</a:t>
            </a:r>
          </a:p>
        </p:txBody>
      </p:sp>
      <p:sp>
        <p:nvSpPr>
          <p:cNvPr id="3" name="Subtitle 2">
            <a:extLst>
              <a:ext uri="{FF2B5EF4-FFF2-40B4-BE49-F238E27FC236}">
                <a16:creationId xmlns:a16="http://schemas.microsoft.com/office/drawing/2014/main" id="{1D0404A8-1E2B-AFB2-CA50-548AA41EC3FD}"/>
              </a:ext>
            </a:extLst>
          </p:cNvPr>
          <p:cNvSpPr>
            <a:spLocks noGrp="1"/>
          </p:cNvSpPr>
          <p:nvPr>
            <p:ph type="subTitle" idx="1"/>
          </p:nvPr>
        </p:nvSpPr>
        <p:spPr>
          <a:xfrm>
            <a:off x="3315031" y="3770355"/>
            <a:ext cx="5561938" cy="1534587"/>
          </a:xfrm>
        </p:spPr>
        <p:txBody>
          <a:bodyPr>
            <a:normAutofit/>
          </a:bodyPr>
          <a:lstStyle/>
          <a:p>
            <a:r>
              <a:rPr lang="en-KE" sz="3600" dirty="0">
                <a:latin typeface="Arial" panose="020B0604020202020204" pitchFamily="34" charset="0"/>
                <a:cs typeface="Arial" panose="020B0604020202020204" pitchFamily="34" charset="0"/>
              </a:rPr>
              <a:t>WEEK 7 – Clauses</a:t>
            </a:r>
          </a:p>
          <a:p>
            <a:r>
              <a:rPr lang="en-KE" dirty="0">
                <a:latin typeface="Arial" panose="020B0604020202020204" pitchFamily="34" charset="0"/>
                <a:cs typeface="Arial" panose="020B0604020202020204" pitchFamily="34" charset="0"/>
              </a:rPr>
              <a:t>Dr. Susan Mwangi</a:t>
            </a:r>
          </a:p>
          <a:p>
            <a:r>
              <a:rPr lang="en-KE" dirty="0">
                <a:latin typeface="Arial" panose="020B0604020202020204" pitchFamily="34" charset="0"/>
                <a:cs typeface="Arial" panose="020B0604020202020204" pitchFamily="34" charset="0"/>
              </a:rPr>
              <a:t>   St. Paul’s University</a:t>
            </a:r>
          </a:p>
        </p:txBody>
      </p:sp>
      <p:sp>
        <p:nvSpPr>
          <p:cNvPr id="16" name="Arc 15">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8" name="Oval 17">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34037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4FA3699-67E2-215C-BE9D-71B73FE6526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701159" y="143399"/>
            <a:ext cx="9490841" cy="6287682"/>
          </a:xfrm>
          <a:prstGeom prst="rect">
            <a:avLst/>
          </a:prstGeom>
        </p:spPr>
      </p:pic>
      <p:sp>
        <p:nvSpPr>
          <p:cNvPr id="2" name="Title 1">
            <a:extLst>
              <a:ext uri="{FF2B5EF4-FFF2-40B4-BE49-F238E27FC236}">
                <a16:creationId xmlns:a16="http://schemas.microsoft.com/office/drawing/2014/main" id="{EB7FB9CC-E67B-6CE1-B3AC-9B884696A60C}"/>
              </a:ext>
            </a:extLst>
          </p:cNvPr>
          <p:cNvSpPr>
            <a:spLocks noGrp="1"/>
          </p:cNvSpPr>
          <p:nvPr>
            <p:ph type="title"/>
          </p:nvPr>
        </p:nvSpPr>
        <p:spPr>
          <a:xfrm>
            <a:off x="2348274" y="-1"/>
            <a:ext cx="6008961" cy="2668649"/>
          </a:xfrm>
          <a:ln>
            <a:noFill/>
          </a:ln>
        </p:spPr>
        <p:style>
          <a:lnRef idx="2">
            <a:schemeClr val="dk1"/>
          </a:lnRef>
          <a:fillRef idx="1">
            <a:schemeClr val="lt1"/>
          </a:fillRef>
          <a:effectRef idx="0">
            <a:schemeClr val="dk1"/>
          </a:effectRef>
          <a:fontRef idx="minor">
            <a:schemeClr val="dk1"/>
          </a:fontRef>
        </p:style>
        <p:txBody>
          <a:bodyPr>
            <a:noAutofit/>
          </a:bodyPr>
          <a:lstStyle/>
          <a:p>
            <a:br>
              <a:rPr lang="en-US" sz="36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36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36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&amp; Overview</a:t>
            </a:r>
            <a:br>
              <a:rPr lang="en-US" sz="36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KE" sz="3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ABBC66A-E909-9840-BE39-28722E1F16D6}"/>
              </a:ext>
            </a:extLst>
          </p:cNvPr>
          <p:cNvSpPr>
            <a:spLocks noGrp="1"/>
          </p:cNvSpPr>
          <p:nvPr>
            <p:ph idx="1"/>
          </p:nvPr>
        </p:nvSpPr>
        <p:spPr>
          <a:xfrm>
            <a:off x="1416205" y="2408664"/>
            <a:ext cx="6941030" cy="4159278"/>
          </a:xfrm>
          <a:ln>
            <a:noFill/>
          </a:ln>
        </p:spPr>
        <p:style>
          <a:lnRef idx="2">
            <a:schemeClr val="dk1"/>
          </a:lnRef>
          <a:fillRef idx="1">
            <a:schemeClr val="lt1"/>
          </a:fillRef>
          <a:effectRef idx="0">
            <a:schemeClr val="dk1"/>
          </a:effectRef>
          <a:fontRef idx="minor">
            <a:schemeClr val="dk1"/>
          </a:fontRef>
        </p:style>
        <p:txBody>
          <a:bodyPr>
            <a:noAutofit/>
          </a:bodyPr>
          <a:lstStyle/>
          <a:p>
            <a:pPr marL="0" indent="0">
              <a:lnSpc>
                <a:spcPct val="150000"/>
              </a:lnSpc>
              <a:spcAft>
                <a:spcPts val="800"/>
              </a:spcAft>
              <a:buNone/>
            </a:pPr>
            <a:r>
              <a:rPr lang="en-US" sz="2400"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section, the focus is on the nature of a clause in English grammar. Different types of clauses are discussed as well as their characteristics and functions within a sentence. This section also highlights the main differences between a phrase and a clause.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p>
        </p:txBody>
      </p:sp>
      <p:sp>
        <p:nvSpPr>
          <p:cNvPr id="4" name="Arc 3">
            <a:extLst>
              <a:ext uri="{FF2B5EF4-FFF2-40B4-BE49-F238E27FC236}">
                <a16:creationId xmlns:a16="http://schemas.microsoft.com/office/drawing/2014/main" id="{0A57CEEE-AC51-A212-6655-DEF2E3613285}"/>
              </a:ext>
            </a:extLst>
          </p:cNvPr>
          <p:cNvSpPr/>
          <p:nvPr/>
        </p:nvSpPr>
        <p:spPr>
          <a:xfrm rot="10635685">
            <a:off x="-6702" y="3139440"/>
            <a:ext cx="4053840" cy="3749040"/>
          </a:xfrm>
          <a:prstGeom prst="arc">
            <a:avLst>
              <a:gd name="adj1" fmla="val 16856180"/>
              <a:gd name="adj2" fmla="val 0"/>
            </a:avLst>
          </a:prstGeom>
          <a:ln w="19050"/>
        </p:spPr>
        <p:style>
          <a:lnRef idx="1">
            <a:schemeClr val="accent2"/>
          </a:lnRef>
          <a:fillRef idx="0">
            <a:schemeClr val="accent2"/>
          </a:fillRef>
          <a:effectRef idx="0">
            <a:schemeClr val="accent2"/>
          </a:effectRef>
          <a:fontRef idx="minor">
            <a:schemeClr val="tx1"/>
          </a:fontRef>
        </p:style>
        <p:txBody>
          <a:bodyPr rtlCol="0" anchor="ctr"/>
          <a:lstStyle/>
          <a:p>
            <a:pPr algn="ctr"/>
            <a:endParaRPr lang="en-KE"/>
          </a:p>
        </p:txBody>
      </p:sp>
      <p:sp>
        <p:nvSpPr>
          <p:cNvPr id="5" name="Arc 4">
            <a:extLst>
              <a:ext uri="{FF2B5EF4-FFF2-40B4-BE49-F238E27FC236}">
                <a16:creationId xmlns:a16="http://schemas.microsoft.com/office/drawing/2014/main" id="{8525CC33-892A-BE87-286F-14AC8385DB8D}"/>
              </a:ext>
            </a:extLst>
          </p:cNvPr>
          <p:cNvSpPr/>
          <p:nvPr/>
        </p:nvSpPr>
        <p:spPr>
          <a:xfrm rot="10635685">
            <a:off x="-203487" y="3381943"/>
            <a:ext cx="4053840" cy="3749040"/>
          </a:xfrm>
          <a:prstGeom prst="arc">
            <a:avLst>
              <a:gd name="adj1" fmla="val 18428519"/>
              <a:gd name="adj2" fmla="val 20376141"/>
            </a:avLst>
          </a:prstGeom>
          <a:ln w="19050"/>
        </p:spPr>
        <p:style>
          <a:lnRef idx="1">
            <a:schemeClr val="accent2"/>
          </a:lnRef>
          <a:fillRef idx="0">
            <a:schemeClr val="accent2"/>
          </a:fillRef>
          <a:effectRef idx="0">
            <a:schemeClr val="accent2"/>
          </a:effectRef>
          <a:fontRef idx="minor">
            <a:schemeClr val="tx1"/>
          </a:fontRef>
        </p:style>
        <p:txBody>
          <a:bodyPr rtlCol="0" anchor="ctr"/>
          <a:lstStyle/>
          <a:p>
            <a:pPr algn="ctr"/>
            <a:endParaRPr lang="en-KE"/>
          </a:p>
        </p:txBody>
      </p:sp>
    </p:spTree>
    <p:extLst>
      <p:ext uri="{BB962C8B-B14F-4D97-AF65-F5344CB8AC3E}">
        <p14:creationId xmlns:p14="http://schemas.microsoft.com/office/powerpoint/2010/main" val="22643087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26">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28" name="Freeform: Shape 27">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Rectangle 3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Isosceles Triangle 32">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19" descr="A whiteboard with erases">
            <a:extLst>
              <a:ext uri="{FF2B5EF4-FFF2-40B4-BE49-F238E27FC236}">
                <a16:creationId xmlns:a16="http://schemas.microsoft.com/office/drawing/2014/main" id="{F5311C2D-B297-DF9C-0141-0DB3A798B33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783373" y="643467"/>
            <a:ext cx="8625253" cy="5571065"/>
          </a:xfrm>
          <a:prstGeom prst="rect">
            <a:avLst/>
          </a:prstGeom>
        </p:spPr>
      </p:pic>
      <p:sp>
        <p:nvSpPr>
          <p:cNvPr id="3" name="Content Placeholder 2">
            <a:extLst>
              <a:ext uri="{FF2B5EF4-FFF2-40B4-BE49-F238E27FC236}">
                <a16:creationId xmlns:a16="http://schemas.microsoft.com/office/drawing/2014/main" id="{B8942D75-0B51-C7F6-238F-9B363CEE699A}"/>
              </a:ext>
            </a:extLst>
          </p:cNvPr>
          <p:cNvSpPr>
            <a:spLocks/>
          </p:cNvSpPr>
          <p:nvPr/>
        </p:nvSpPr>
        <p:spPr>
          <a:xfrm>
            <a:off x="3230360" y="3061838"/>
            <a:ext cx="5731280" cy="2075382"/>
          </a:xfrm>
          <a:prstGeom prst="rect">
            <a:avLst/>
          </a:prstGeom>
        </p:spPr>
        <p:txBody>
          <a:bodyPr>
            <a:normAutofit fontScale="92500" lnSpcReduction="10000"/>
          </a:bodyPr>
          <a:lstStyle/>
          <a:p>
            <a:pPr marL="291465" indent="-291465" defTabSz="777240">
              <a:lnSpc>
                <a:spcPct val="150000"/>
              </a:lnSpc>
              <a:spcAft>
                <a:spcPts val="680"/>
              </a:spcAft>
              <a:buFont typeface="Wingdings" pitchFamily="2" charset="2"/>
              <a:buChar char=""/>
            </a:pPr>
            <a:r>
              <a:rPr lang="en-US" sz="2000" kern="1200" dirty="0">
                <a:solidFill>
                  <a:schemeClr val="tx1"/>
                </a:solidFill>
                <a:latin typeface="Times New Roman" panose="02020603050405020304" pitchFamily="18" charset="0"/>
                <a:ea typeface="+mn-ea"/>
                <a:cs typeface="Times New Roman" panose="02020603050405020304" pitchFamily="18" charset="0"/>
              </a:rPr>
              <a:t>Identify a clause within a sentence.</a:t>
            </a:r>
            <a:endParaRPr lang="en-KE" sz="2000" kern="1200" dirty="0">
              <a:solidFill>
                <a:schemeClr val="tx1"/>
              </a:solidFill>
              <a:latin typeface="Times New Roman" panose="02020603050405020304" pitchFamily="18" charset="0"/>
              <a:ea typeface="+mn-ea"/>
              <a:cs typeface="Times New Roman" panose="02020603050405020304" pitchFamily="18" charset="0"/>
            </a:endParaRPr>
          </a:p>
          <a:p>
            <a:pPr marL="291465" indent="-291465" defTabSz="777240">
              <a:lnSpc>
                <a:spcPct val="150000"/>
              </a:lnSpc>
              <a:spcAft>
                <a:spcPts val="680"/>
              </a:spcAft>
              <a:buFont typeface="Wingdings" pitchFamily="2" charset="2"/>
              <a:buChar char=""/>
            </a:pPr>
            <a:r>
              <a:rPr lang="en-US" sz="2000" kern="1200" dirty="0">
                <a:solidFill>
                  <a:schemeClr val="tx1"/>
                </a:solidFill>
                <a:latin typeface="Times New Roman" panose="02020603050405020304" pitchFamily="18" charset="0"/>
                <a:ea typeface="+mn-ea"/>
                <a:cs typeface="Times New Roman" panose="02020603050405020304" pitchFamily="18" charset="0"/>
              </a:rPr>
              <a:t>Demonstrate knowledge of various types of clauses.</a:t>
            </a:r>
            <a:endParaRPr lang="en-KE" sz="2000" kern="1200" dirty="0">
              <a:solidFill>
                <a:schemeClr val="tx1"/>
              </a:solidFill>
              <a:latin typeface="Times New Roman" panose="02020603050405020304" pitchFamily="18" charset="0"/>
              <a:ea typeface="+mn-ea"/>
              <a:cs typeface="Times New Roman" panose="02020603050405020304" pitchFamily="18" charset="0"/>
            </a:endParaRPr>
          </a:p>
          <a:p>
            <a:pPr marL="291465" indent="-291465" defTabSz="777240">
              <a:lnSpc>
                <a:spcPct val="150000"/>
              </a:lnSpc>
              <a:spcAft>
                <a:spcPts val="680"/>
              </a:spcAft>
              <a:buFont typeface="Wingdings" pitchFamily="2" charset="2"/>
              <a:buChar char=""/>
            </a:pPr>
            <a:r>
              <a:rPr lang="en-US" sz="2000" kern="1200" dirty="0">
                <a:solidFill>
                  <a:schemeClr val="tx1"/>
                </a:solidFill>
                <a:latin typeface="Times New Roman" panose="02020603050405020304" pitchFamily="18" charset="0"/>
                <a:ea typeface="+mn-ea"/>
                <a:cs typeface="Times New Roman" panose="02020603050405020304" pitchFamily="18" charset="0"/>
              </a:rPr>
              <a:t>Illustrate the use of clauses in the construction of sentences.</a:t>
            </a:r>
            <a:endParaRPr lang="en-KE" sz="2000" kern="1200" dirty="0">
              <a:solidFill>
                <a:schemeClr val="tx1"/>
              </a:solidFill>
              <a:latin typeface="Times New Roman" panose="02020603050405020304" pitchFamily="18" charset="0"/>
              <a:ea typeface="+mn-ea"/>
              <a:cs typeface="Times New Roman" panose="02020603050405020304" pitchFamily="18" charset="0"/>
            </a:endParaRPr>
          </a:p>
          <a:p>
            <a:pPr defTabSz="777240">
              <a:lnSpc>
                <a:spcPct val="150000"/>
              </a:lnSpc>
              <a:spcAft>
                <a:spcPts val="680"/>
              </a:spcAft>
            </a:pPr>
            <a:endParaRPr lang="en-KE" sz="2000" kern="1200" dirty="0">
              <a:solidFill>
                <a:schemeClr val="tx1"/>
              </a:solidFill>
              <a:latin typeface="Times New Roman" panose="02020603050405020304" pitchFamily="18" charset="0"/>
              <a:ea typeface="+mn-ea"/>
              <a:cs typeface="Times New Roman" panose="02020603050405020304" pitchFamily="18" charset="0"/>
            </a:endParaRPr>
          </a:p>
          <a:p>
            <a:endParaRPr lang="en-KE" sz="28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699F7CA-53B0-B021-64F8-18881991CBED}"/>
              </a:ext>
            </a:extLst>
          </p:cNvPr>
          <p:cNvSpPr txBox="1"/>
          <p:nvPr/>
        </p:nvSpPr>
        <p:spPr>
          <a:xfrm>
            <a:off x="3387718" y="2335290"/>
            <a:ext cx="5870983" cy="498663"/>
          </a:xfrm>
          <a:prstGeom prst="rect">
            <a:avLst/>
          </a:prstGeom>
          <a:noFill/>
        </p:spPr>
        <p:txBody>
          <a:bodyPr wrap="square">
            <a:spAutoFit/>
          </a:bodyPr>
          <a:lstStyle/>
          <a:p>
            <a:pPr defTabSz="777240">
              <a:lnSpc>
                <a:spcPct val="150000"/>
              </a:lnSpc>
              <a:spcAft>
                <a:spcPts val="680"/>
              </a:spcAft>
            </a:pPr>
            <a:r>
              <a:rPr lang="en-US" sz="2000" kern="1200" dirty="0">
                <a:solidFill>
                  <a:schemeClr val="tx1"/>
                </a:solidFill>
                <a:latin typeface="Times New Roman" panose="02020603050405020304" pitchFamily="18" charset="0"/>
                <a:ea typeface="+mn-ea"/>
                <a:cs typeface="Times New Roman" panose="02020603050405020304" pitchFamily="18" charset="0"/>
              </a:rPr>
              <a:t>By the end of the lesson, the learner should be able to:</a:t>
            </a:r>
            <a:endParaRPr lang="en-KE"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D3006890-7D07-7DA6-325A-E052DAC26E93}"/>
              </a:ext>
            </a:extLst>
          </p:cNvPr>
          <p:cNvSpPr txBox="1"/>
          <p:nvPr/>
        </p:nvSpPr>
        <p:spPr>
          <a:xfrm>
            <a:off x="4070516" y="1500742"/>
            <a:ext cx="5188185" cy="661207"/>
          </a:xfrm>
          <a:prstGeom prst="rect">
            <a:avLst/>
          </a:prstGeom>
          <a:noFill/>
        </p:spPr>
        <p:txBody>
          <a:bodyPr wrap="square">
            <a:spAutoFit/>
          </a:bodyPr>
          <a:lstStyle/>
          <a:p>
            <a:pPr marL="388620" lvl="1" defTabSz="777240">
              <a:lnSpc>
                <a:spcPct val="150000"/>
              </a:lnSpc>
              <a:spcAft>
                <a:spcPts val="680"/>
              </a:spcAft>
            </a:pPr>
            <a:r>
              <a:rPr lang="en-US" sz="2800" b="1" kern="1800">
                <a:solidFill>
                  <a:srgbClr val="000000"/>
                </a:solidFill>
                <a:latin typeface="Times New Roman" panose="02020603050405020304" pitchFamily="18" charset="0"/>
                <a:ea typeface="+mn-ea"/>
                <a:cs typeface="Times New Roman" panose="02020603050405020304" pitchFamily="18" charset="0"/>
              </a:rPr>
              <a:t>Learning Outcomes</a:t>
            </a:r>
            <a:endParaRPr lang="en-KE" sz="360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71794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264777-3AE8-C1E4-50AA-CDE0036AE218}"/>
              </a:ext>
            </a:extLst>
          </p:cNvPr>
          <p:cNvSpPr>
            <a:spLocks noGrp="1"/>
          </p:cNvSpPr>
          <p:nvPr>
            <p:ph idx="1"/>
          </p:nvPr>
        </p:nvSpPr>
        <p:spPr>
          <a:xfrm>
            <a:off x="533400" y="899163"/>
            <a:ext cx="10934700" cy="4937758"/>
          </a:xfrm>
        </p:spPr>
        <p:txBody>
          <a:bodyPr>
            <a:normAutofit fontScale="62500" lnSpcReduction="20000"/>
          </a:bodyPr>
          <a:lstStyle/>
          <a:p>
            <a:pPr marL="0" indent="0">
              <a:lnSpc>
                <a:spcPct val="150000"/>
              </a:lnSpc>
              <a:spcAft>
                <a:spcPts val="800"/>
              </a:spcAft>
              <a:buNone/>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is a Clause?</a:t>
            </a:r>
            <a:endParaRPr lang="en-KE"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 clause is a group of related words containing a subject and a predicate. </a:t>
            </a:r>
            <a:endParaRPr lang="en-US" sz="29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    For example:</a:t>
            </a:r>
          </a:p>
          <a:p>
            <a:pPr marL="0" indent="0">
              <a:lnSpc>
                <a:spcPct val="150000"/>
              </a:lnSpc>
              <a:buNone/>
            </a:pPr>
            <a:r>
              <a:rPr lang="en-US" sz="29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latin typeface="Times New Roman" panose="02020603050405020304" pitchFamily="18" charset="0"/>
                <a:ea typeface="Times New Roman" panose="02020603050405020304" pitchFamily="18" charset="0"/>
                <a:cs typeface="Times New Roman" panose="02020603050405020304" pitchFamily="18" charset="0"/>
              </a:rPr>
              <a:t>H</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e laughed. </a:t>
            </a:r>
          </a:p>
          <a:p>
            <a:pPr marL="0" indent="0">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	He climbed the mountain.</a:t>
            </a:r>
          </a:p>
          <a:p>
            <a:pPr marL="0" indent="0">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	The baby ate the banana.</a:t>
            </a:r>
            <a:endParaRPr lang="en-US" sz="29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 clause refers to a group of related words (within a sentence </a:t>
            </a:r>
            <a:r>
              <a:rPr lang="en-US" sz="2900" b="1" dirty="0">
                <a:effectLst/>
                <a:latin typeface="Times New Roman" panose="02020603050405020304" pitchFamily="18" charset="0"/>
                <a:ea typeface="Times New Roman" panose="02020603050405020304" pitchFamily="18" charset="0"/>
                <a:cs typeface="Times New Roman" panose="02020603050405020304" pitchFamily="18" charset="0"/>
              </a:rPr>
              <a:t>or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itself as an independent clause that forms a sentence) which has both a subject and a predicate. </a:t>
            </a:r>
            <a:b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900" b="1" dirty="0">
                <a:effectLst/>
                <a:latin typeface="Times New Roman" panose="02020603050405020304" pitchFamily="18" charset="0"/>
                <a:ea typeface="Times New Roman" panose="02020603050405020304" pitchFamily="18" charset="0"/>
                <a:cs typeface="Times New Roman" panose="02020603050405020304" pitchFamily="18" charset="0"/>
              </a:rPr>
              <a:t>Example</a:t>
            </a:r>
            <a:b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900" b="1" dirty="0">
                <a:effectLst/>
                <a:latin typeface="Times New Roman" panose="02020603050405020304" pitchFamily="18" charset="0"/>
                <a:ea typeface="Times New Roman" panose="02020603050405020304" pitchFamily="18" charset="0"/>
                <a:cs typeface="Times New Roman" panose="02020603050405020304" pitchFamily="18" charset="0"/>
              </a:rPr>
              <a:t>            I will meet him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 the office.</a:t>
            </a:r>
            <a:b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KE" sz="29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D24DBB7A-B991-E7A1-019E-4AD6C5B24A0D}"/>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6" name="Straight Connector 5">
            <a:extLst>
              <a:ext uri="{FF2B5EF4-FFF2-40B4-BE49-F238E27FC236}">
                <a16:creationId xmlns:a16="http://schemas.microsoft.com/office/drawing/2014/main" id="{B917F7A4-C602-A32C-ED18-3AA3AF82E1CF}"/>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7" name="Straight Connector 6">
            <a:extLst>
              <a:ext uri="{FF2B5EF4-FFF2-40B4-BE49-F238E27FC236}">
                <a16:creationId xmlns:a16="http://schemas.microsoft.com/office/drawing/2014/main" id="{55758971-8040-0F62-5518-1ADF9555865E}"/>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96456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35E7D0-CB62-6EF2-1EF3-826BA6F3086C}"/>
              </a:ext>
            </a:extLst>
          </p:cNvPr>
          <p:cNvSpPr>
            <a:spLocks noGrp="1"/>
          </p:cNvSpPr>
          <p:nvPr>
            <p:ph idx="1"/>
          </p:nvPr>
        </p:nvSpPr>
        <p:spPr>
          <a:xfrm>
            <a:off x="838200" y="1947545"/>
            <a:ext cx="10515600" cy="4351338"/>
          </a:xfrm>
        </p:spPr>
        <p:txBody>
          <a:bodyPr>
            <a:normAutofit/>
          </a:bodyPr>
          <a:lstStyle/>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first part of the above sentence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will meet him”</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 clause because it has a subject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predicate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meet him”.</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 the other hand, the rest of the sentence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office”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lacks both a subject and a predicate (verb and other related words). Such a group of words is called a phrase.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clause may stand on its own as a simple sentence or may join another clause to make a sentence. Therefore, a sentence consists of one, two or more clauses. </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sz="2000" dirty="0">
              <a:latin typeface="Times New Roman" panose="02020603050405020304" pitchFamily="18" charset="0"/>
              <a:cs typeface="Times New Roman" panose="02020603050405020304" pitchFamily="18" charset="0"/>
            </a:endParaRPr>
          </a:p>
        </p:txBody>
      </p:sp>
      <p:sp>
        <p:nvSpPr>
          <p:cNvPr id="4" name="L-Shape 3">
            <a:extLst>
              <a:ext uri="{FF2B5EF4-FFF2-40B4-BE49-F238E27FC236}">
                <a16:creationId xmlns:a16="http://schemas.microsoft.com/office/drawing/2014/main" id="{C49CA3F3-A368-654A-0B70-746E44D8070A}"/>
              </a:ext>
            </a:extLst>
          </p:cNvPr>
          <p:cNvSpPr/>
          <p:nvPr/>
        </p:nvSpPr>
        <p:spPr>
          <a:xfrm rot="16200000">
            <a:off x="10477500" y="4069874"/>
            <a:ext cx="1295400" cy="914400"/>
          </a:xfrm>
          <a:prstGeom prst="corner">
            <a:avLst>
              <a:gd name="adj1" fmla="val 21434"/>
              <a:gd name="adj2" fmla="val 7533"/>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241F03B9-7F6B-8B18-4527-A09BB89ACA2C}"/>
              </a:ext>
            </a:extLst>
          </p:cNvPr>
          <p:cNvSpPr/>
          <p:nvPr/>
        </p:nvSpPr>
        <p:spPr>
          <a:xfrm rot="5400000">
            <a:off x="335280" y="1608614"/>
            <a:ext cx="1295400" cy="1112520"/>
          </a:xfrm>
          <a:prstGeom prst="corner">
            <a:avLst>
              <a:gd name="adj1" fmla="val 21434"/>
              <a:gd name="adj2" fmla="val 7533"/>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857648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4355-B36B-0CF5-56DA-1F605999C1D6}"/>
              </a:ext>
            </a:extLst>
          </p:cNvPr>
          <p:cNvSpPr>
            <a:spLocks noGrp="1"/>
          </p:cNvSpPr>
          <p:nvPr>
            <p:ph idx="1"/>
          </p:nvPr>
        </p:nvSpPr>
        <p:spPr>
          <a:xfrm>
            <a:off x="1539240" y="1123791"/>
            <a:ext cx="9448800" cy="4351338"/>
          </a:xfrm>
        </p:spPr>
        <p:txBody>
          <a:bodyPr>
            <a:normAutofit fontScale="92500" lnSpcReduction="10000"/>
          </a:bodyPr>
          <a:lstStyle/>
          <a:p>
            <a:pPr marL="0" indent="0" algn="ctr">
              <a:lnSpc>
                <a:spcPct val="150000"/>
              </a:lnSpc>
              <a:spcAft>
                <a:spcPts val="800"/>
              </a:spcAft>
              <a:buNone/>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is sleeping.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(one clause)</a:t>
            </a:r>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Aft>
                <a:spcPts val="800"/>
              </a:spcAft>
            </a:pP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children were laughing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the joke.                        			 (one clause)</a:t>
            </a:r>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teacher asked a question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but no one answered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(two clauses) </a:t>
            </a:r>
          </a:p>
          <a:p>
            <a:pPr>
              <a:lnSpc>
                <a:spcPct val="150000"/>
              </a:lnSpc>
              <a:spcAft>
                <a:spcPts val="800"/>
              </a:spcAft>
            </a:pP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am happy</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because I won a prize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(two clauses) </a:t>
            </a: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like Mathematics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but my brother likes Biology</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because he wants to become a doctor</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(three clauses)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3200" dirty="0"/>
          </a:p>
        </p:txBody>
      </p:sp>
      <p:sp>
        <p:nvSpPr>
          <p:cNvPr id="4" name="Rectangle 3">
            <a:extLst>
              <a:ext uri="{FF2B5EF4-FFF2-40B4-BE49-F238E27FC236}">
                <a16:creationId xmlns:a16="http://schemas.microsoft.com/office/drawing/2014/main" id="{5A77D8D9-CE46-339F-ED54-DEF7572F1D6C}"/>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EC4020EA-A320-B9A9-E60C-AFC55C9E6EB1}"/>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90BAD91C-2AD7-E25F-4FE5-E96F43A00F65}"/>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85548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3530B9-056D-832A-A261-F6ABCD4945CA}"/>
              </a:ext>
            </a:extLst>
          </p:cNvPr>
          <p:cNvSpPr>
            <a:spLocks noGrp="1"/>
          </p:cNvSpPr>
          <p:nvPr>
            <p:ph idx="1"/>
          </p:nvPr>
        </p:nvSpPr>
        <p:spPr>
          <a:xfrm>
            <a:off x="2606040" y="984682"/>
            <a:ext cx="7330440" cy="917575"/>
          </a:xfrm>
        </p:spPr>
        <p:txBody>
          <a:bodyPr>
            <a:normAutofit/>
          </a:bodyPr>
          <a:lstStyle/>
          <a:p>
            <a:pPr marL="0" indent="0" algn="ctr">
              <a:lnSpc>
                <a:spcPct val="150000"/>
              </a:lnSpc>
              <a:spcAft>
                <a:spcPts val="800"/>
              </a:spcAft>
              <a:buNone/>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Clauses are divided into two main categories:</a:t>
            </a:r>
            <a:endParaRPr lang="en-KE" b="1"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KE" sz="24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0808893-02FC-638B-16E0-C2292F380317}"/>
              </a:ext>
            </a:extLst>
          </p:cNvPr>
          <p:cNvSpPr txBox="1"/>
          <p:nvPr/>
        </p:nvSpPr>
        <p:spPr>
          <a:xfrm>
            <a:off x="731520" y="2324552"/>
            <a:ext cx="4861560" cy="498663"/>
          </a:xfrm>
          <a:prstGeom prst="rect">
            <a:avLst/>
          </a:prstGeom>
          <a:noFill/>
        </p:spPr>
        <p:txBody>
          <a:bodyPr wrap="square">
            <a:spAutoFit/>
          </a:bodyPr>
          <a:lstStyle/>
          <a:p>
            <a:pPr lvl="0">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 clause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(also called independent clause)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ACA30825-A631-D1D8-0F89-6686D995C0CB}"/>
              </a:ext>
            </a:extLst>
          </p:cNvPr>
          <p:cNvSpPr txBox="1"/>
          <p:nvPr/>
        </p:nvSpPr>
        <p:spPr>
          <a:xfrm>
            <a:off x="6644640" y="2324551"/>
            <a:ext cx="5547360" cy="498663"/>
          </a:xfrm>
          <a:prstGeom prst="rect">
            <a:avLst/>
          </a:prstGeom>
          <a:noFill/>
        </p:spPr>
        <p:txBody>
          <a:bodyPr wrap="square">
            <a:spAutoFit/>
          </a:bodyPr>
          <a:lstStyle/>
          <a:p>
            <a:pPr lvl="0">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Subordinate clause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(also called dependent clause)  </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Arc 7">
            <a:extLst>
              <a:ext uri="{FF2B5EF4-FFF2-40B4-BE49-F238E27FC236}">
                <a16:creationId xmlns:a16="http://schemas.microsoft.com/office/drawing/2014/main" id="{0B165F4F-4A32-FFEF-E2FE-008C13ECA9D6}"/>
              </a:ext>
            </a:extLst>
          </p:cNvPr>
          <p:cNvSpPr/>
          <p:nvPr/>
        </p:nvSpPr>
        <p:spPr>
          <a:xfrm>
            <a:off x="8869680" y="1469171"/>
            <a:ext cx="1676401" cy="1288467"/>
          </a:xfrm>
          <a:prstGeom prst="arc">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KE"/>
          </a:p>
        </p:txBody>
      </p:sp>
      <p:sp>
        <p:nvSpPr>
          <p:cNvPr id="9" name="Arc 8">
            <a:extLst>
              <a:ext uri="{FF2B5EF4-FFF2-40B4-BE49-F238E27FC236}">
                <a16:creationId xmlns:a16="http://schemas.microsoft.com/office/drawing/2014/main" id="{09A4D3C4-06A0-EF1C-7E63-C6275D382B69}"/>
              </a:ext>
            </a:extLst>
          </p:cNvPr>
          <p:cNvSpPr/>
          <p:nvPr/>
        </p:nvSpPr>
        <p:spPr>
          <a:xfrm rot="17147332">
            <a:off x="1691639" y="1680317"/>
            <a:ext cx="1676401" cy="1288467"/>
          </a:xfrm>
          <a:prstGeom prst="arc">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KE"/>
          </a:p>
        </p:txBody>
      </p:sp>
      <p:pic>
        <p:nvPicPr>
          <p:cNvPr id="1026" name="Picture 2" descr="Cartoon Military General Man Stock Illustrations – 475 Cartoon Military  General Man Stock Illustrations, Vectors &amp; Clipart - Dreamstime">
            <a:extLst>
              <a:ext uri="{FF2B5EF4-FFF2-40B4-BE49-F238E27FC236}">
                <a16:creationId xmlns:a16="http://schemas.microsoft.com/office/drawing/2014/main" id="{071D182F-468C-25B2-0190-749A25D3A18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3209"/>
          <a:stretch/>
        </p:blipFill>
        <p:spPr bwMode="auto">
          <a:xfrm>
            <a:off x="3388859" y="2730011"/>
            <a:ext cx="4566285"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508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AD9724-066E-9EC6-5903-6E6343C26E42}"/>
              </a:ext>
            </a:extLst>
          </p:cNvPr>
          <p:cNvSpPr>
            <a:spLocks noGrp="1"/>
          </p:cNvSpPr>
          <p:nvPr>
            <p:ph idx="1"/>
          </p:nvPr>
        </p:nvSpPr>
        <p:spPr>
          <a:xfrm>
            <a:off x="838200" y="499730"/>
            <a:ext cx="10515600" cy="5677233"/>
          </a:xfrm>
        </p:spPr>
        <p:txBody>
          <a:bodyPr/>
          <a:lstStyle/>
          <a:p>
            <a:pPr marL="0" indent="0">
              <a:buNone/>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 Clause (Independent Clause)</a:t>
            </a:r>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main clause or an independent clause is a clause that can stand on its own as a meaningful sentence. </a:t>
            </a:r>
          </a:p>
          <a:p>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English grammar, a main clause forms a simple sentence and as we have already mentioned, the clause contains a subject and a predicate.</a:t>
            </a:r>
          </a:p>
          <a:p>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 predicate may consist of a verb, an object, an adverbial and a complement. </a:t>
            </a:r>
          </a:p>
          <a:p>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 simple sentence may not contain all these components, however, it must contain a subject and a verb.</a:t>
            </a:r>
          </a:p>
          <a:p>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 additional components are dependent on the type of verb in the sentence, that is whether it is a transitive verb or an intransitive verb. The sentences below contain transitive verbs: </a:t>
            </a:r>
          </a:p>
          <a:p>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lvl="1"/>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county government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built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bridge. </a:t>
            </a:r>
          </a:p>
          <a:p>
            <a:pPr lvl="1"/>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He </a:t>
            </a:r>
            <a:r>
              <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played</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the guitar.</a:t>
            </a:r>
          </a:p>
          <a:p>
            <a:pPr lvl="1"/>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English teacher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exams.</a:t>
            </a:r>
          </a:p>
          <a:p>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dirty="0"/>
          </a:p>
        </p:txBody>
      </p:sp>
      <p:sp>
        <p:nvSpPr>
          <p:cNvPr id="4" name="Rectangle 3">
            <a:extLst>
              <a:ext uri="{FF2B5EF4-FFF2-40B4-BE49-F238E27FC236}">
                <a16:creationId xmlns:a16="http://schemas.microsoft.com/office/drawing/2014/main" id="{1D8F6A7B-FBE5-848B-BC40-8997A2DC6642}"/>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1237745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FAC91A-55B7-6CF3-0749-46A39750D4EB}"/>
              </a:ext>
            </a:extLst>
          </p:cNvPr>
          <p:cNvSpPr>
            <a:spLocks noGrp="1"/>
          </p:cNvSpPr>
          <p:nvPr>
            <p:ph idx="1"/>
          </p:nvPr>
        </p:nvSpPr>
        <p:spPr>
          <a:xfrm>
            <a:off x="838200" y="574158"/>
            <a:ext cx="10515600" cy="5602805"/>
          </a:xfrm>
        </p:spPr>
        <p:txBody>
          <a:bodyPr/>
          <a:lstStyle/>
          <a:p>
            <a:pPr marL="0" indent="0">
              <a:buNone/>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 Clause (Independent Clause)</a:t>
            </a:r>
            <a:endParaRPr lang="en-KE" sz="2400" dirty="0">
              <a:latin typeface="Times New Roman" panose="02020603050405020304" pitchFamily="18" charset="0"/>
              <a:cs typeface="Times New Roman" panose="02020603050405020304" pitchFamily="18" charset="0"/>
            </a:endParaRPr>
          </a:p>
          <a:p>
            <a:endParaRPr lang="en-KE" sz="2000" dirty="0">
              <a:latin typeface="Times New Roman" panose="02020603050405020304" pitchFamily="18" charset="0"/>
              <a:cs typeface="Times New Roman" panose="02020603050405020304" pitchFamily="18" charset="0"/>
            </a:endParaRPr>
          </a:p>
          <a:p>
            <a:r>
              <a:rPr lang="en-KE" sz="2000" dirty="0">
                <a:latin typeface="Times New Roman" panose="02020603050405020304" pitchFamily="18" charset="0"/>
                <a:cs typeface="Times New Roman" panose="02020603050405020304" pitchFamily="18" charset="0"/>
              </a:rPr>
              <a:t>In each of these sentences, the verb action is carried over from the subject to the direct object. This means that the direct object is the person or thing that is directly affected by the action.</a:t>
            </a:r>
          </a:p>
          <a:p>
            <a:r>
              <a:rPr lang="en-KE" sz="2000" dirty="0">
                <a:latin typeface="Times New Roman" panose="02020603050405020304" pitchFamily="18" charset="0"/>
                <a:cs typeface="Times New Roman" panose="02020603050405020304" pitchFamily="18" charset="0"/>
              </a:rPr>
              <a:t>When the verb is an intransitive verb, the action stops with the doer or the subject of the sentence.</a:t>
            </a:r>
          </a:p>
          <a:p>
            <a:r>
              <a:rPr lang="en-KE" sz="2000" dirty="0">
                <a:latin typeface="Times New Roman" panose="02020603050405020304" pitchFamily="18" charset="0"/>
                <a:cs typeface="Times New Roman" panose="02020603050405020304" pitchFamily="18" charset="0"/>
              </a:rPr>
              <a:t> A verb is intransitive when the action by the verb does not pass from the doer to anything or anyone. </a:t>
            </a:r>
          </a:p>
          <a:p>
            <a:r>
              <a:rPr lang="en-KE" sz="2000" dirty="0">
                <a:latin typeface="Times New Roman" panose="02020603050405020304" pitchFamily="18" charset="0"/>
                <a:cs typeface="Times New Roman" panose="02020603050405020304" pitchFamily="18" charset="0"/>
              </a:rPr>
              <a:t>Intranstive verbs are not followed by anything for their meanings to be complete. Let us look at the examples below:</a:t>
            </a:r>
          </a:p>
          <a:p>
            <a:endParaRPr lang="en-KE" sz="2000" dirty="0">
              <a:latin typeface="Times New Roman" panose="02020603050405020304" pitchFamily="18" charset="0"/>
              <a:cs typeface="Times New Roman" panose="02020603050405020304" pitchFamily="18" charset="0"/>
            </a:endParaRPr>
          </a:p>
          <a:p>
            <a:pPr lvl="1"/>
            <a:r>
              <a:rPr lang="en-KE" sz="2000" dirty="0">
                <a:latin typeface="Times New Roman" panose="02020603050405020304" pitchFamily="18" charset="0"/>
                <a:cs typeface="Times New Roman" panose="02020603050405020304" pitchFamily="18" charset="0"/>
              </a:rPr>
              <a:t>She prayed.</a:t>
            </a:r>
          </a:p>
          <a:p>
            <a:pPr lvl="1"/>
            <a:r>
              <a:rPr lang="en-KE" sz="2000" dirty="0">
                <a:latin typeface="Times New Roman" panose="02020603050405020304" pitchFamily="18" charset="0"/>
                <a:cs typeface="Times New Roman" panose="02020603050405020304" pitchFamily="18" charset="0"/>
              </a:rPr>
              <a:t>The baby slept</a:t>
            </a:r>
          </a:p>
          <a:p>
            <a:pPr lvl="1"/>
            <a:r>
              <a:rPr lang="en-KE" sz="2000" dirty="0">
                <a:latin typeface="Times New Roman" panose="02020603050405020304" pitchFamily="18" charset="0"/>
                <a:cs typeface="Times New Roman" panose="02020603050405020304" pitchFamily="18" charset="0"/>
              </a:rPr>
              <a:t>He arrived late. (followed by adverb)</a:t>
            </a:r>
          </a:p>
          <a:p>
            <a:pPr lvl="1"/>
            <a:endParaRPr lang="en-KE" dirty="0"/>
          </a:p>
        </p:txBody>
      </p:sp>
      <p:sp>
        <p:nvSpPr>
          <p:cNvPr id="6" name="Rectangle 5">
            <a:extLst>
              <a:ext uri="{FF2B5EF4-FFF2-40B4-BE49-F238E27FC236}">
                <a16:creationId xmlns:a16="http://schemas.microsoft.com/office/drawing/2014/main" id="{52803C8A-41D9-7C8C-04D5-190F3D13B5B9}"/>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19242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BB49F0-6894-BD92-C329-264C1DFE7821}"/>
              </a:ext>
            </a:extLst>
          </p:cNvPr>
          <p:cNvSpPr>
            <a:spLocks noGrp="1"/>
          </p:cNvSpPr>
          <p:nvPr>
            <p:ph idx="1"/>
          </p:nvPr>
        </p:nvSpPr>
        <p:spPr>
          <a:xfrm>
            <a:off x="609600" y="853440"/>
            <a:ext cx="10744200" cy="5410199"/>
          </a:xfrm>
        </p:spPr>
        <p:txBody>
          <a:bodyPr>
            <a:noAutofit/>
          </a:bodyPr>
          <a:lstStyle/>
          <a:p>
            <a:pPr marL="0" indent="0" algn="ctr">
              <a:lnSpc>
                <a:spcPct val="150000"/>
              </a:lnSpc>
              <a:spcAft>
                <a:spcPts val="800"/>
              </a:spcAft>
              <a:buNone/>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 Clause (Independent Clause)</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is buying a shirt which looks very nice.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above sentence has two clauses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is buying a shirt”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“which looks very nice”.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first clause expresses a complete thought and can stand alone as a sentence. Such a clause is called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main or independent clause.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clause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“which looks very nice”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does not express a complete thought and cannot stand on its own as a sentence. It depends on another clause (main clause) to express a complete idea. Such a clause is called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subordinate or dependent clause.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D1256D92-F82D-5A44-6C7A-8DC72554F1A2}"/>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662F963E-641B-03DD-20A6-F81ADA40F480}"/>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EDE80E4A-3A7B-F01A-3580-F4B182843CCE}"/>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994914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7A531F-BF54-13C0-C296-1F8A5FE30BCC}"/>
              </a:ext>
            </a:extLst>
          </p:cNvPr>
          <p:cNvSpPr>
            <a:spLocks noGrp="1"/>
          </p:cNvSpPr>
          <p:nvPr>
            <p:ph idx="1"/>
          </p:nvPr>
        </p:nvSpPr>
        <p:spPr>
          <a:xfrm>
            <a:off x="685800" y="752792"/>
            <a:ext cx="10515600" cy="5352415"/>
          </a:xfrm>
        </p:spPr>
        <p:txBody>
          <a:bodyPr>
            <a:noAutofit/>
          </a:bodyPr>
          <a:lstStyle/>
          <a:p>
            <a:pPr marL="0" indent="0">
              <a:lnSpc>
                <a:spcPct val="150000"/>
              </a:lnSpc>
              <a:spcAft>
                <a:spcPts val="800"/>
              </a:spcAft>
              <a:buNone/>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 of the main clause/ independent clause:</a:t>
            </a: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met the boy</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who had helped me.</a:t>
            </a: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She is wearing a shirt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which looks nice.</a:t>
            </a:r>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lvl="1">
              <a:lnSpc>
                <a:spcPct val="150000"/>
              </a:lnSpc>
              <a:spcAft>
                <a:spcPts val="800"/>
              </a:spcAft>
            </a:pP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teacher asked a question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which was difficult. </a:t>
            </a: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takes medicine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because of backaches. </a:t>
            </a: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became angry</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smashed the vase into pieces.</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above sentences, each underlined part shows the main clause. It expresses a complete thought and can stand on its own as a sentence. Hence, a main clause or an independent clause is normally referred to as a simple sentence.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A2D551C-C26D-1326-89BB-4629FC3FD72F}"/>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6E67B649-CA4F-03FF-8CFE-B8D74CB479DC}"/>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CEA2D523-20CE-CEFA-39F8-8759D707284C}"/>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pic>
        <p:nvPicPr>
          <p:cNvPr id="8" name="Picture 7" descr="A cartoon of a person holding a tool&#10;&#10;Description automatically generated">
            <a:extLst>
              <a:ext uri="{FF2B5EF4-FFF2-40B4-BE49-F238E27FC236}">
                <a16:creationId xmlns:a16="http://schemas.microsoft.com/office/drawing/2014/main" id="{4E963229-9F98-68DD-3969-1AE355F8164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928807" y="1219200"/>
            <a:ext cx="4400265" cy="2919759"/>
          </a:xfrm>
          <a:prstGeom prst="rect">
            <a:avLst/>
          </a:prstGeom>
        </p:spPr>
      </p:pic>
    </p:spTree>
    <p:extLst>
      <p:ext uri="{BB962C8B-B14F-4D97-AF65-F5344CB8AC3E}">
        <p14:creationId xmlns:p14="http://schemas.microsoft.com/office/powerpoint/2010/main" val="2111117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1B2F77-7B94-1D2B-BFDE-293DB1CFADF4}"/>
              </a:ext>
            </a:extLst>
          </p:cNvPr>
          <p:cNvSpPr>
            <a:spLocks noGrp="1"/>
          </p:cNvSpPr>
          <p:nvPr>
            <p:ph idx="1"/>
          </p:nvPr>
        </p:nvSpPr>
        <p:spPr>
          <a:xfrm>
            <a:off x="838200" y="728344"/>
            <a:ext cx="10515600" cy="5459095"/>
          </a:xfrm>
        </p:spPr>
        <p:txBody>
          <a:bodyPr>
            <a:noAutofit/>
          </a:bodyPr>
          <a:lstStyle/>
          <a:p>
            <a:pPr marL="0" indent="0" algn="ctr">
              <a:lnSpc>
                <a:spcPct val="150000"/>
              </a:lnSpc>
              <a:spcAft>
                <a:spcPts val="800"/>
              </a:spcAft>
              <a:buNone/>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Subordinate or dependent clause</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subordinate (or dependent) clause is a clause which does not express a complete thought and depends on another clause (main clause) for meaning. A subordinate clause does not express a complete idea and cannot stand on its own as a sentence. Therefore, a sentence having a subordinate clause must have a main clause</a:t>
            </a: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likes Chinese rice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which tastes spicy</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clause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“which tastes spicy”</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the above sentence is a subordinate clause because it does not express a complete thought and it cannot stand on its own as a sentence. It depends on the main clause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likes Chinese rice”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express a complete thought.</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8B6C85E7-F18C-2117-7F41-16DBA23CA2FC}"/>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127B96EF-FDE2-A848-3730-1927D06DBF73}"/>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650F8D0F-F945-75F9-0352-9304377FE37B}"/>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564287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C82D6B-474B-DE0B-CD8D-2C4CC1E2B2FB}"/>
              </a:ext>
            </a:extLst>
          </p:cNvPr>
          <p:cNvSpPr>
            <a:spLocks noGrp="1"/>
          </p:cNvSpPr>
          <p:nvPr>
            <p:ph idx="1"/>
          </p:nvPr>
        </p:nvSpPr>
        <p:spPr>
          <a:xfrm>
            <a:off x="838200" y="2268045"/>
            <a:ext cx="10515600" cy="4351338"/>
          </a:xfrm>
        </p:spPr>
        <p:txBody>
          <a:bodyPr>
            <a:normAutofit/>
          </a:bodyPr>
          <a:lstStyle/>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met the boy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who had helped me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bought a table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costs $ 100</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a:lnSpc>
                <a:spcPct val="150000"/>
              </a:lnSpc>
            </a:pP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Since he arrived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children are have been excited. </a:t>
            </a: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students are mentored,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will perform well.</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KE" sz="2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C7B76E3-CE5E-1D39-F0BC-218241BCFEB9}"/>
              </a:ext>
            </a:extLst>
          </p:cNvPr>
          <p:cNvSpPr txBox="1"/>
          <p:nvPr/>
        </p:nvSpPr>
        <p:spPr>
          <a:xfrm>
            <a:off x="0" y="1244719"/>
            <a:ext cx="6096000" cy="523220"/>
          </a:xfrm>
          <a:prstGeom prst="rect">
            <a:avLst/>
          </a:prstGeom>
          <a:noFill/>
        </p:spPr>
        <p:txBody>
          <a:bodyPr wrap="square">
            <a:spAutoFit/>
          </a:bodyPr>
          <a:lstStyle/>
          <a:p>
            <a:pPr algn="ctr"/>
            <a:r>
              <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 of subordinate clauses</a:t>
            </a:r>
            <a:endParaRPr lang="en-KE" sz="2800" dirty="0"/>
          </a:p>
        </p:txBody>
      </p:sp>
      <p:pic>
        <p:nvPicPr>
          <p:cNvPr id="3074" name="Picture 2" descr="Students successfully passed exam good result Vector Image">
            <a:extLst>
              <a:ext uri="{FF2B5EF4-FFF2-40B4-BE49-F238E27FC236}">
                <a16:creationId xmlns:a16="http://schemas.microsoft.com/office/drawing/2014/main" id="{CC92CE2B-E346-CF10-C830-355D11B9AD8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4000"/>
          <a:stretch/>
        </p:blipFill>
        <p:spPr bwMode="auto">
          <a:xfrm>
            <a:off x="7873370" y="2895600"/>
            <a:ext cx="3790310" cy="3520440"/>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Connector: Curved 10">
            <a:extLst>
              <a:ext uri="{FF2B5EF4-FFF2-40B4-BE49-F238E27FC236}">
                <a16:creationId xmlns:a16="http://schemas.microsoft.com/office/drawing/2014/main" id="{30559E2B-AA69-1C86-AE13-77A77559663F}"/>
              </a:ext>
            </a:extLst>
          </p:cNvPr>
          <p:cNvCxnSpPr/>
          <p:nvPr/>
        </p:nvCxnSpPr>
        <p:spPr>
          <a:xfrm>
            <a:off x="7117080" y="0"/>
            <a:ext cx="5074920" cy="1767939"/>
          </a:xfrm>
          <a:prstGeom prst="curvedConnector3">
            <a:avLst/>
          </a:prstGeom>
        </p:spPr>
        <p:style>
          <a:lnRef idx="1">
            <a:schemeClr val="accent2"/>
          </a:lnRef>
          <a:fillRef idx="0">
            <a:schemeClr val="accent2"/>
          </a:fillRef>
          <a:effectRef idx="0">
            <a:schemeClr val="accent2"/>
          </a:effectRef>
          <a:fontRef idx="minor">
            <a:schemeClr val="tx1"/>
          </a:fontRef>
        </p:style>
      </p:cxnSp>
      <p:cxnSp>
        <p:nvCxnSpPr>
          <p:cNvPr id="12" name="Connector: Curved 11">
            <a:extLst>
              <a:ext uri="{FF2B5EF4-FFF2-40B4-BE49-F238E27FC236}">
                <a16:creationId xmlns:a16="http://schemas.microsoft.com/office/drawing/2014/main" id="{39C00643-905A-69A2-42FA-0ECE864E7FF1}"/>
              </a:ext>
            </a:extLst>
          </p:cNvPr>
          <p:cNvCxnSpPr>
            <a:cxnSpLocks/>
          </p:cNvCxnSpPr>
          <p:nvPr/>
        </p:nvCxnSpPr>
        <p:spPr>
          <a:xfrm>
            <a:off x="8747760" y="0"/>
            <a:ext cx="3444240" cy="1506329"/>
          </a:xfrm>
          <a:prstGeom prst="curvedConnector3">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3444939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5484E1-5E1F-1B38-CE42-225BC5697754}"/>
              </a:ext>
            </a:extLst>
          </p:cNvPr>
          <p:cNvSpPr>
            <a:spLocks noGrp="1"/>
          </p:cNvSpPr>
          <p:nvPr>
            <p:ph idx="1"/>
          </p:nvPr>
        </p:nvSpPr>
        <p:spPr>
          <a:xfrm>
            <a:off x="838200" y="1444625"/>
            <a:ext cx="10515600" cy="4351338"/>
          </a:xfrm>
        </p:spPr>
        <p:txBody>
          <a:bodyPr>
            <a:normAutofit/>
          </a:bodyPr>
          <a:lstStyle/>
          <a:p>
            <a:pPr marL="0" indent="0" algn="ctr">
              <a:lnSpc>
                <a:spcPct val="150000"/>
              </a:lnSpc>
              <a:spcAft>
                <a:spcPts val="800"/>
              </a:spcAft>
              <a:buNone/>
            </a:pPr>
            <a:r>
              <a:rPr lang="en-US" sz="24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Types of Subordinate Clauses</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subordinate (dependent) clause may function as a noun, an adjective or an adverb in a sentence. On the basis of their function in a sentence, subordinate clauses can be divided into the following types:</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Noun Clause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Adjective Clause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Adverbial Clause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p:txBody>
      </p:sp>
      <p:sp>
        <p:nvSpPr>
          <p:cNvPr id="4" name="L-Shape 3">
            <a:extLst>
              <a:ext uri="{FF2B5EF4-FFF2-40B4-BE49-F238E27FC236}">
                <a16:creationId xmlns:a16="http://schemas.microsoft.com/office/drawing/2014/main" id="{2870516B-ADEF-7B97-DBAA-A89D6BCAF5AE}"/>
              </a:ext>
            </a:extLst>
          </p:cNvPr>
          <p:cNvSpPr/>
          <p:nvPr/>
        </p:nvSpPr>
        <p:spPr>
          <a:xfrm rot="16200000">
            <a:off x="10599420" y="4207034"/>
            <a:ext cx="1295400" cy="914400"/>
          </a:xfrm>
          <a:prstGeom prst="corner">
            <a:avLst>
              <a:gd name="adj1" fmla="val 21434"/>
              <a:gd name="adj2" fmla="val 7533"/>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0EDD271A-C44D-543F-5DEC-9F44434A8124}"/>
              </a:ext>
            </a:extLst>
          </p:cNvPr>
          <p:cNvSpPr/>
          <p:nvPr/>
        </p:nvSpPr>
        <p:spPr>
          <a:xfrm rot="5400000">
            <a:off x="335280" y="1608614"/>
            <a:ext cx="1295400" cy="1112520"/>
          </a:xfrm>
          <a:prstGeom prst="corner">
            <a:avLst>
              <a:gd name="adj1" fmla="val 21434"/>
              <a:gd name="adj2" fmla="val 7533"/>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4137332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B271DF-5074-B03C-DECC-CAF482425D1D}"/>
              </a:ext>
            </a:extLst>
          </p:cNvPr>
          <p:cNvSpPr>
            <a:spLocks noGrp="1"/>
          </p:cNvSpPr>
          <p:nvPr>
            <p:ph idx="1"/>
          </p:nvPr>
        </p:nvSpPr>
        <p:spPr>
          <a:xfrm>
            <a:off x="838200" y="850264"/>
            <a:ext cx="10515600" cy="5001895"/>
          </a:xfrm>
        </p:spPr>
        <p:txBody>
          <a:bodyPr>
            <a:noAutofit/>
          </a:bodyPr>
          <a:lstStyle/>
          <a:p>
            <a:pPr marL="0" indent="0" algn="ctr">
              <a:lnSpc>
                <a:spcPct val="150000"/>
              </a:lnSpc>
              <a:spcAft>
                <a:spcPts val="800"/>
              </a:spcAft>
              <a:buNone/>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Noun Clause</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dependent clause that functions as a noun in a sentence is called a noun clause. A noun clause performs the same function as a noun in a sentence. </a:t>
            </a:r>
          </a:p>
          <a:p>
            <a:pPr marL="0" indent="0">
              <a:lnSpc>
                <a:spcPct val="150000"/>
              </a:lnSpc>
              <a:spcAft>
                <a:spcPts val="800"/>
              </a:spcAft>
              <a:buNone/>
            </a:pP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he did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caused a problem in his family.</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above sentence the clause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he did”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functions as a noun, hence it is a noun clause. A noun clause functions as a noun in a sentence, therefore it can function as a subject, object, or predicate in a sentence. A noun clause starts with words such as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what, whatever, who, whom, whoever, whomever”</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3EBCFE27-A4FA-00D5-DAEF-65601589FC38}"/>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039FA94F-E5A9-E0FD-ADE9-CD7B7027463C}"/>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2F93CBF7-58C0-1C6B-EE72-BF3A66BDCE45}"/>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6522846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41C8E6-EFEE-F836-7703-293986A4A10D}"/>
              </a:ext>
            </a:extLst>
          </p:cNvPr>
          <p:cNvSpPr>
            <a:spLocks noGrp="1"/>
          </p:cNvSpPr>
          <p:nvPr>
            <p:ph idx="1"/>
          </p:nvPr>
        </p:nvSpPr>
        <p:spPr>
          <a:xfrm>
            <a:off x="838200" y="1253331"/>
            <a:ext cx="10515600" cy="4351338"/>
          </a:xfrm>
        </p:spPr>
        <p:txBody>
          <a:bodyPr>
            <a:normAutofit/>
          </a:bodyPr>
          <a:lstStyle/>
          <a:p>
            <a:pPr marL="0" indent="0" algn="ctr">
              <a:lnSpc>
                <a:spcPct val="150000"/>
              </a:lnSpc>
              <a:buNone/>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p>
          <a:p>
            <a:pPr marL="0" indent="0" algn="ctr">
              <a:lnSpc>
                <a:spcPct val="150000"/>
              </a:lnSpc>
              <a:buNone/>
            </a:pPr>
            <a:endPar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Whatever you learn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will help you in future. 		  (noun clause as a subject)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nSpc>
                <a:spcPct val="150000"/>
              </a:lnSpc>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you said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made me laugh.                     		  (noun clause as a subject) </a:t>
            </a:r>
          </a:p>
          <a:p>
            <a:pPr marL="0" indent="0">
              <a:lnSpc>
                <a:spcPct val="150000"/>
              </a:lnSpc>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knows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he will pass the test.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(noun clause as an object) </a:t>
            </a:r>
          </a:p>
          <a:p>
            <a:pPr marL="0" indent="0">
              <a:lnSpc>
                <a:spcPct val="150000"/>
              </a:lnSpc>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realize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he would have thought.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(noun clause as an object)</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en-KE" sz="2000" dirty="0">
              <a:latin typeface="Times New Roman" panose="02020603050405020304" pitchFamily="18" charset="0"/>
              <a:cs typeface="Times New Roman" panose="02020603050405020304" pitchFamily="18" charset="0"/>
            </a:endParaRPr>
          </a:p>
        </p:txBody>
      </p:sp>
      <p:pic>
        <p:nvPicPr>
          <p:cNvPr id="5" name="Picture 4" descr="Relax Meow">
            <a:extLst>
              <a:ext uri="{FF2B5EF4-FFF2-40B4-BE49-F238E27FC236}">
                <a16:creationId xmlns:a16="http://schemas.microsoft.com/office/drawing/2014/main" id="{17883ED3-3616-319F-A468-F64267E0CD91}"/>
              </a:ext>
            </a:extLst>
          </p:cNvPr>
          <p:cNvPicPr>
            <a:picLocks noChangeAspect="1"/>
          </p:cNvPicPr>
          <p:nvPr/>
        </p:nvPicPr>
        <p:blipFill rotWithShape="1">
          <a:blip r:embed="rId2"/>
          <a:srcRect r="27419" b="21200"/>
          <a:stretch/>
        </p:blipFill>
        <p:spPr>
          <a:xfrm>
            <a:off x="9448800" y="3855720"/>
            <a:ext cx="2743200" cy="3002280"/>
          </a:xfrm>
          <a:prstGeom prst="rect">
            <a:avLst/>
          </a:prstGeom>
        </p:spPr>
      </p:pic>
      <p:sp>
        <p:nvSpPr>
          <p:cNvPr id="7" name="Freeform: Shape 6">
            <a:extLst>
              <a:ext uri="{FF2B5EF4-FFF2-40B4-BE49-F238E27FC236}">
                <a16:creationId xmlns:a16="http://schemas.microsoft.com/office/drawing/2014/main" id="{857940E5-2B1A-8879-02E8-74A44E41A428}"/>
              </a:ext>
            </a:extLst>
          </p:cNvPr>
          <p:cNvSpPr/>
          <p:nvPr/>
        </p:nvSpPr>
        <p:spPr>
          <a:xfrm>
            <a:off x="-2699" y="-36558"/>
            <a:ext cx="1831499" cy="1591137"/>
          </a:xfrm>
          <a:custGeom>
            <a:avLst/>
            <a:gdLst>
              <a:gd name="connsiteX0" fmla="*/ 17939 w 1831499"/>
              <a:gd name="connsiteY0" fmla="*/ 1149078 h 1591137"/>
              <a:gd name="connsiteX1" fmla="*/ 1389539 w 1831499"/>
              <a:gd name="connsiteY1" fmla="*/ 6078 h 1591137"/>
              <a:gd name="connsiteX2" fmla="*/ 2699 w 1831499"/>
              <a:gd name="connsiteY2" fmla="*/ 1591038 h 1591137"/>
              <a:gd name="connsiteX3" fmla="*/ 1831499 w 1831499"/>
              <a:gd name="connsiteY3" fmla="*/ 67038 h 1591137"/>
            </a:gdLst>
            <a:ahLst/>
            <a:cxnLst>
              <a:cxn ang="0">
                <a:pos x="connsiteX0" y="connsiteY0"/>
              </a:cxn>
              <a:cxn ang="0">
                <a:pos x="connsiteX1" y="connsiteY1"/>
              </a:cxn>
              <a:cxn ang="0">
                <a:pos x="connsiteX2" y="connsiteY2"/>
              </a:cxn>
              <a:cxn ang="0">
                <a:pos x="connsiteX3" y="connsiteY3"/>
              </a:cxn>
            </a:cxnLst>
            <a:rect l="l" t="t" r="r" b="b"/>
            <a:pathLst>
              <a:path w="1831499" h="1591137">
                <a:moveTo>
                  <a:pt x="17939" y="1149078"/>
                </a:moveTo>
                <a:cubicBezTo>
                  <a:pt x="705009" y="540748"/>
                  <a:pt x="1392079" y="-67582"/>
                  <a:pt x="1389539" y="6078"/>
                </a:cubicBezTo>
                <a:cubicBezTo>
                  <a:pt x="1386999" y="79738"/>
                  <a:pt x="-70961" y="1580878"/>
                  <a:pt x="2699" y="1591038"/>
                </a:cubicBezTo>
                <a:cubicBezTo>
                  <a:pt x="76359" y="1601198"/>
                  <a:pt x="953929" y="834118"/>
                  <a:pt x="1831499" y="67038"/>
                </a:cubicBezTo>
              </a:path>
            </a:pathLst>
          </a:cu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KE"/>
          </a:p>
        </p:txBody>
      </p:sp>
    </p:spTree>
    <p:extLst>
      <p:ext uri="{BB962C8B-B14F-4D97-AF65-F5344CB8AC3E}">
        <p14:creationId xmlns:p14="http://schemas.microsoft.com/office/powerpoint/2010/main" val="15477416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E28A13E-D91C-9418-B5EF-AE4A87462955}"/>
              </a:ext>
            </a:extLst>
          </p:cNvPr>
          <p:cNvSpPr>
            <a:spLocks noGrp="1"/>
          </p:cNvSpPr>
          <p:nvPr>
            <p:ph idx="1"/>
          </p:nvPr>
        </p:nvSpPr>
        <p:spPr>
          <a:xfrm>
            <a:off x="838200" y="807720"/>
            <a:ext cx="10515600" cy="5369243"/>
          </a:xfrm>
        </p:spPr>
        <p:txBody>
          <a:bodyPr>
            <a:noAutofit/>
          </a:bodyPr>
          <a:lstStyle/>
          <a:p>
            <a:pPr marL="0" indent="0" algn="ctr">
              <a:lnSpc>
                <a:spcPct val="150000"/>
              </a:lnSpc>
              <a:spcAft>
                <a:spcPts val="800"/>
              </a:spcAft>
              <a:buNone/>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Adjectival Clause</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dependent clause that functions as an adjective in a sentence is called an adjectival clause.</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 function of an adjective is to modify (describe) a noun or a pronoun. Similarly, a noun clause modifies a noun or a pronoun.</a:t>
            </a:r>
          </a:p>
          <a:p>
            <a:pPr marL="0" indent="0">
              <a:lnSpc>
                <a:spcPct val="150000"/>
              </a:lnSpc>
              <a:buNone/>
            </a:pP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He wears a shirt </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which looks nice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 clause </a:t>
            </a: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“which looks nice”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in the above sentence is an adjectival clause because it modifies the noun </a:t>
            </a: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“shirt”</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in the sentence. An adjectival clause always precedes the noun it modifies.</a:t>
            </a: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KE"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CF08CB04-B237-02F5-4D9F-23126093907E}"/>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A9B6FF89-8BAB-C274-C5F8-3F286FE35A33}"/>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BBA9E620-9F5E-6062-18A5-32D50681B445}"/>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5130339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BAD944-4132-61C5-E497-B48576F7733D}"/>
              </a:ext>
            </a:extLst>
          </p:cNvPr>
          <p:cNvSpPr>
            <a:spLocks noGrp="1"/>
          </p:cNvSpPr>
          <p:nvPr>
            <p:ph idx="1"/>
          </p:nvPr>
        </p:nvSpPr>
        <p:spPr>
          <a:xfrm>
            <a:off x="594360" y="454024"/>
            <a:ext cx="10515600" cy="5398135"/>
          </a:xfrm>
        </p:spPr>
        <p:txBody>
          <a:bodyPr>
            <a:noAutofit/>
          </a:bodyPr>
          <a:lstStyle/>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met the boy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who had helped me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apple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smells bad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rotten. </a:t>
            </a: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book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which I like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helpful in preparation for test. </a:t>
            </a: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house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 I live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has four rooms. </a:t>
            </a:r>
          </a:p>
          <a:p>
            <a:pPr lvl="1">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person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who was shouting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needed help.</a:t>
            </a: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adjectival clause begins with a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relative pronoun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who, whom, whose, which, or whose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is also known as a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relative clause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Adjectival (relative) clauses can be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restrictive clauses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nonrestrictive clauses.</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5068463-A01A-BCE2-1764-6BB6F7473015}"/>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DD271369-9A92-F1CC-7D13-512EA117919A}"/>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FEACA109-30F5-7788-F23B-9C8182EEB892}"/>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pic>
        <p:nvPicPr>
          <p:cNvPr id="10" name="Picture 9" descr="A cartoon of a rotten apple&#10;&#10;Description automatically generated">
            <a:extLst>
              <a:ext uri="{FF2B5EF4-FFF2-40B4-BE49-F238E27FC236}">
                <a16:creationId xmlns:a16="http://schemas.microsoft.com/office/drawing/2014/main" id="{0490C118-F67D-5D20-5E22-BDD858B5CCF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761180" y="1260120"/>
            <a:ext cx="2486520" cy="2486520"/>
          </a:xfrm>
          <a:prstGeom prst="rect">
            <a:avLst/>
          </a:prstGeom>
        </p:spPr>
      </p:pic>
    </p:spTree>
    <p:extLst>
      <p:ext uri="{BB962C8B-B14F-4D97-AF65-F5344CB8AC3E}">
        <p14:creationId xmlns:p14="http://schemas.microsoft.com/office/powerpoint/2010/main" val="35825272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DD2EEB-9491-7DF2-DDD9-6A64DA40ACE8}"/>
              </a:ext>
            </a:extLst>
          </p:cNvPr>
          <p:cNvSpPr>
            <a:spLocks noGrp="1"/>
          </p:cNvSpPr>
          <p:nvPr>
            <p:ph idx="1"/>
          </p:nvPr>
        </p:nvSpPr>
        <p:spPr>
          <a:xfrm>
            <a:off x="838200" y="1137687"/>
            <a:ext cx="10515600" cy="5039276"/>
          </a:xfrm>
        </p:spPr>
        <p:txBody>
          <a:bodyPr>
            <a:normAutofit/>
          </a:bodyPr>
          <a:lstStyle/>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Restrictive and Nonrestrictive Clauses</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restrictive clause limits the meaning of a preceding noun or pronoun. </a:t>
            </a: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nonrestrictive clause tells us something about a preceding noun or pronoun but does not limit the meaning of the preceding noun or pronoun. </a:t>
            </a: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restrictive clause helps to define the nouns or noun phrases they qualify. </a:t>
            </a: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They are essential to the meaning of the nouns and noun phrases they qualify in that they limit the meanings of the nouns or noun phrases.</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E2F75534-429A-E315-568A-290FA5EE64A4}"/>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0D656826-8663-C215-3626-379ECE7FEA11}"/>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E7406C32-3C0E-FFA9-523A-6E14B37DF977}"/>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0362946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A3473A-3991-2AE5-E94C-68973306A041}"/>
              </a:ext>
            </a:extLst>
          </p:cNvPr>
          <p:cNvSpPr>
            <a:spLocks noGrp="1"/>
          </p:cNvSpPr>
          <p:nvPr>
            <p:ph idx="1"/>
          </p:nvPr>
        </p:nvSpPr>
        <p:spPr>
          <a:xfrm>
            <a:off x="838200" y="1068625"/>
            <a:ext cx="10515600" cy="4720749"/>
          </a:xfrm>
        </p:spPr>
        <p:txBody>
          <a:bodyPr>
            <a:noAutofit/>
          </a:bodyPr>
          <a:lstStyle/>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student,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who studied a lot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passed the test. (restrictive clause)</a:t>
            </a:r>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student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who had attended all the lectures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passed the test.  (nonrestrictive clause)</a:t>
            </a:r>
            <a:endPar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the first sentence the clause </a:t>
            </a: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“who studied a lot”</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restricts information to the preceding noun (student), it means that there is only one student who studied a lot, hence it is a restrictive clause. </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spcAft>
                <a:spcPts val="800"/>
              </a:spcAft>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the second sentence the clause </a:t>
            </a:r>
            <a:r>
              <a:rPr lang="en-US" sz="2000" i="1" dirty="0">
                <a:effectLst/>
                <a:latin typeface="Times New Roman" panose="02020603050405020304" pitchFamily="18" charset="0"/>
                <a:ea typeface="Times New Roman" panose="02020603050405020304" pitchFamily="18" charset="0"/>
                <a:cs typeface="Times New Roman" panose="02020603050405020304" pitchFamily="18" charset="0"/>
              </a:rPr>
              <a:t>“who had attended all the lectures”</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gives us information about the preceding noun but does not limit this information to the preceding noun. It means that there can be several other students in the class who had attended all the lectures. </a:t>
            </a: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KE"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B45198D-D449-A504-1A1F-678FBB093381}"/>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5233CBA4-B3D3-6051-2DD1-2DF2DB666353}"/>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A024AAE1-D867-3B48-2599-7DD9C78D1002}"/>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7003942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FE392D-0C09-4913-F7F6-B968E358DD4E}"/>
              </a:ext>
            </a:extLst>
          </p:cNvPr>
          <p:cNvSpPr>
            <a:spLocks noGrp="1"/>
          </p:cNvSpPr>
          <p:nvPr>
            <p:ph idx="1"/>
          </p:nvPr>
        </p:nvSpPr>
        <p:spPr>
          <a:xfrm>
            <a:off x="1036320" y="658970"/>
            <a:ext cx="10515600" cy="5818029"/>
          </a:xfrm>
        </p:spPr>
        <p:txBody>
          <a:bodyPr>
            <a:noAutofit/>
          </a:bodyPr>
          <a:lstStyle/>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comma is always used before a restrictive clause in a sentence and also after a nonrestrictive clause if it is within a main clause.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usually used to introduce a restrictive clause while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to introduce a nonrestrictive clause. The information that a nonrestrictive clause provides is not essential to our understanding of the sentence. It is therefore also known as a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non-defining clause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while a restrictive clause is known as a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defining clause.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table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costs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Ksh</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1000</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made of steel.  	   (restrictive clause)</a:t>
            </a:r>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table,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which costs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Ksh</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1000</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made of steel.	   (nonrestrictive clause)</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place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 she lives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safe. 		          	   (restrictive clause)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1FDF21E1-BF6A-5D9B-BF1B-25C75476CA13}"/>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6E18AC5A-AEC2-00AB-2DEE-85EC8D7BA7BB}"/>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F53C0418-30CE-7D5D-E9D8-1B45DFB3A853}"/>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0613913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D0D2F34-4F8D-AF65-B072-6D6E418900CF}"/>
              </a:ext>
            </a:extLst>
          </p:cNvPr>
          <p:cNvSpPr>
            <a:spLocks noGrp="1"/>
          </p:cNvSpPr>
          <p:nvPr>
            <p:ph idx="1"/>
          </p:nvPr>
        </p:nvSpPr>
        <p:spPr>
          <a:xfrm>
            <a:off x="838200" y="240664"/>
            <a:ext cx="10515600" cy="6449696"/>
          </a:xfrm>
        </p:spPr>
        <p:txBody>
          <a:bodyPr>
            <a:noAutofit/>
          </a:bodyPr>
          <a:lstStyle/>
          <a:p>
            <a:pPr marL="0" indent="0" algn="ctr">
              <a:lnSpc>
                <a:spcPct val="150000"/>
              </a:lnSpc>
              <a:spcAft>
                <a:spcPts val="800"/>
              </a:spcAft>
              <a:buNone/>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Adverbial Clause</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dependent clause that functions as an adverb in a sentence is called an adverbial clause. An adverbial clause functions like an adverb. It modifies a verb, an adjective or other adverbs in a sentence</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modifies (describes) the situation in the main clause in terms of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“time, frequency (how often), cause and effect, contrast, condition, intensity (to what extent).”</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subordinating conjunctions used for adverbial clauses are as follows.</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when, whenever, since, until, before, after, while, as, by the time, as soon as</a:t>
            </a:r>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ause and effect: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because, since, now that, as long as, so, so that, </a:t>
            </a: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Contrast: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although, even, whereas, while, though</a:t>
            </a: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Condition: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unless, only if, whether or not, even if, providing or provided that, in case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86E61AE6-31F2-F5B0-C89C-EBD4DB6182DC}"/>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5" name="Straight Connector 4">
            <a:extLst>
              <a:ext uri="{FF2B5EF4-FFF2-40B4-BE49-F238E27FC236}">
                <a16:creationId xmlns:a16="http://schemas.microsoft.com/office/drawing/2014/main" id="{2274C7A0-CC08-F9CC-7501-4B211DCB1ACE}"/>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6" name="Straight Connector 5">
            <a:extLst>
              <a:ext uri="{FF2B5EF4-FFF2-40B4-BE49-F238E27FC236}">
                <a16:creationId xmlns:a16="http://schemas.microsoft.com/office/drawing/2014/main" id="{9B8A0D78-603C-ABA5-A733-09B503E3F0F9}"/>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5726881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B21257-B027-AEA4-D3D5-5E58B92EE7D5}"/>
              </a:ext>
            </a:extLst>
          </p:cNvPr>
          <p:cNvSpPr>
            <a:spLocks noGrp="1"/>
          </p:cNvSpPr>
          <p:nvPr>
            <p:ph idx="1"/>
          </p:nvPr>
        </p:nvSpPr>
        <p:spPr>
          <a:xfrm>
            <a:off x="838200" y="868680"/>
            <a:ext cx="10515600" cy="5308283"/>
          </a:xfrm>
        </p:spPr>
        <p:txBody>
          <a:bodyPr>
            <a:normAutofit/>
          </a:bodyPr>
          <a:lstStyle/>
          <a:p>
            <a:pPr marL="0" indent="0">
              <a:lnSpc>
                <a:spcPct val="150000"/>
              </a:lnSpc>
              <a:buNone/>
            </a:pPr>
            <a:r>
              <a:rPr lang="en-US" sz="2400" b="1" dirty="0">
                <a:effectLst/>
                <a:latin typeface="Times New Roman" panose="02020603050405020304" pitchFamily="18" charset="0"/>
                <a:ea typeface="Times New Roman" panose="02020603050405020304" pitchFamily="18" charset="0"/>
              </a:rPr>
              <a:t>Examples</a:t>
            </a:r>
          </a:p>
          <a:p>
            <a:pPr>
              <a:lnSpc>
                <a:spcPct val="150000"/>
              </a:lnSpc>
            </a:pPr>
            <a:r>
              <a:rPr lang="en-US" sz="2000" dirty="0">
                <a:effectLst/>
                <a:latin typeface="Times New Roman" panose="02020603050405020304" pitchFamily="18" charset="0"/>
                <a:ea typeface="Times New Roman" panose="02020603050405020304" pitchFamily="18" charset="0"/>
              </a:rPr>
              <a:t>Don’t go</a:t>
            </a:r>
            <a:r>
              <a:rPr lang="en-US" sz="2000" b="1" dirty="0">
                <a:effectLst/>
                <a:latin typeface="Times New Roman" panose="02020603050405020304" pitchFamily="18" charset="0"/>
                <a:ea typeface="Times New Roman" panose="02020603050405020304" pitchFamily="18" charset="0"/>
              </a:rPr>
              <a:t> before he comes.</a:t>
            </a:r>
            <a:r>
              <a:rPr lang="en-US" sz="2000" dirty="0">
                <a:effectLst/>
                <a:latin typeface="Times New Roman" panose="02020603050405020304" pitchFamily="18" charset="0"/>
                <a:ea typeface="Times New Roman" panose="02020603050405020304" pitchFamily="18" charset="0"/>
              </a:rPr>
              <a:t> </a:t>
            </a:r>
          </a:p>
          <a:p>
            <a:pPr>
              <a:lnSpc>
                <a:spcPct val="150000"/>
              </a:lnSpc>
            </a:pPr>
            <a:r>
              <a:rPr lang="en-US" sz="2000" dirty="0">
                <a:effectLst/>
                <a:latin typeface="Times New Roman" panose="02020603050405020304" pitchFamily="18" charset="0"/>
                <a:ea typeface="Times New Roman" panose="02020603050405020304" pitchFamily="18" charset="0"/>
              </a:rPr>
              <a:t>He takes medicine </a:t>
            </a:r>
            <a:r>
              <a:rPr lang="en-US" sz="2000" b="1" dirty="0">
                <a:effectLst/>
                <a:latin typeface="Times New Roman" panose="02020603050405020304" pitchFamily="18" charset="0"/>
                <a:ea typeface="Times New Roman" panose="02020603050405020304" pitchFamily="18" charset="0"/>
              </a:rPr>
              <a:t>because he is ill.</a:t>
            </a:r>
            <a:r>
              <a:rPr lang="en-US" sz="2000" dirty="0">
                <a:effectLst/>
                <a:latin typeface="Times New Roman" panose="02020603050405020304" pitchFamily="18" charset="0"/>
                <a:ea typeface="Times New Roman" panose="02020603050405020304" pitchFamily="18" charset="0"/>
              </a:rPr>
              <a:t> </a:t>
            </a:r>
          </a:p>
          <a:p>
            <a:pPr>
              <a:lnSpc>
                <a:spcPct val="150000"/>
              </a:lnSpc>
            </a:pPr>
            <a:r>
              <a:rPr lang="en-US" sz="2000" b="1" dirty="0">
                <a:effectLst/>
                <a:latin typeface="Times New Roman" panose="02020603050405020304" pitchFamily="18" charset="0"/>
                <a:ea typeface="Times New Roman" panose="02020603050405020304" pitchFamily="18" charset="0"/>
              </a:rPr>
              <a:t>Although he tried a lot,</a:t>
            </a:r>
            <a:r>
              <a:rPr lang="en-US" sz="2000" dirty="0">
                <a:effectLst/>
                <a:latin typeface="Times New Roman" panose="02020603050405020304" pitchFamily="18" charset="0"/>
                <a:ea typeface="Times New Roman" panose="02020603050405020304" pitchFamily="18" charset="0"/>
              </a:rPr>
              <a:t> he couldn’t climb up the tree. </a:t>
            </a:r>
          </a:p>
          <a:p>
            <a:pPr>
              <a:lnSpc>
                <a:spcPct val="150000"/>
              </a:lnSpc>
            </a:pPr>
            <a:r>
              <a:rPr lang="en-US" sz="2000" b="1" dirty="0">
                <a:effectLst/>
                <a:latin typeface="Times New Roman" panose="02020603050405020304" pitchFamily="18" charset="0"/>
                <a:ea typeface="Times New Roman" panose="02020603050405020304" pitchFamily="18" charset="0"/>
              </a:rPr>
              <a:t>Unless you study for the test,</a:t>
            </a:r>
            <a:r>
              <a:rPr lang="en-US" sz="2000" dirty="0">
                <a:effectLst/>
                <a:latin typeface="Times New Roman" panose="02020603050405020304" pitchFamily="18" charset="0"/>
                <a:ea typeface="Times New Roman" panose="02020603050405020304" pitchFamily="18" charset="0"/>
              </a:rPr>
              <a:t> you can’t pass. </a:t>
            </a:r>
          </a:p>
          <a:p>
            <a:pPr>
              <a:lnSpc>
                <a:spcPct val="150000"/>
              </a:lnSpc>
            </a:pPr>
            <a:r>
              <a:rPr lang="en-US" sz="2000" dirty="0">
                <a:effectLst/>
                <a:latin typeface="Times New Roman" panose="02020603050405020304" pitchFamily="18" charset="0"/>
                <a:ea typeface="Times New Roman" panose="02020603050405020304" pitchFamily="18" charset="0"/>
              </a:rPr>
              <a:t>I will go to the school </a:t>
            </a:r>
            <a:r>
              <a:rPr lang="en-US" sz="2000" b="1" dirty="0">
                <a:effectLst/>
                <a:latin typeface="Times New Roman" panose="02020603050405020304" pitchFamily="18" charset="0"/>
                <a:ea typeface="Times New Roman" panose="02020603050405020304" pitchFamily="18" charset="0"/>
              </a:rPr>
              <a:t>unless it rains. </a:t>
            </a:r>
          </a:p>
          <a:p>
            <a:pPr>
              <a:lnSpc>
                <a:spcPct val="150000"/>
              </a:lnSpc>
            </a:pPr>
            <a:r>
              <a:rPr lang="en-US" sz="2000" dirty="0">
                <a:effectLst/>
                <a:latin typeface="Times New Roman" panose="02020603050405020304" pitchFamily="18" charset="0"/>
                <a:ea typeface="Times New Roman" panose="02020603050405020304" pitchFamily="18" charset="0"/>
              </a:rPr>
              <a:t>You are safe </a:t>
            </a:r>
            <a:r>
              <a:rPr lang="en-US" sz="2000" b="1" dirty="0">
                <a:effectLst/>
                <a:latin typeface="Times New Roman" panose="02020603050405020304" pitchFamily="18" charset="0"/>
                <a:ea typeface="Times New Roman" panose="02020603050405020304" pitchFamily="18" charset="0"/>
              </a:rPr>
              <a:t>as long as you drive carefully.</a:t>
            </a:r>
            <a:br>
              <a:rPr lang="en-US" sz="2000" dirty="0">
                <a:effectLst/>
                <a:latin typeface="Times New Roman" panose="02020603050405020304" pitchFamily="18" charset="0"/>
                <a:ea typeface="Times New Roman" panose="02020603050405020304" pitchFamily="18" charset="0"/>
              </a:rPr>
            </a:br>
            <a:endParaRPr lang="en-KE" sz="2000" dirty="0"/>
          </a:p>
        </p:txBody>
      </p:sp>
      <p:pic>
        <p:nvPicPr>
          <p:cNvPr id="5" name="Picture 4" descr="Cartoon bee with pointer">
            <a:extLst>
              <a:ext uri="{FF2B5EF4-FFF2-40B4-BE49-F238E27FC236}">
                <a16:creationId xmlns:a16="http://schemas.microsoft.com/office/drawing/2014/main" id="{8D4DBCFD-3A14-705E-E002-19CB328253E0}"/>
              </a:ext>
            </a:extLst>
          </p:cNvPr>
          <p:cNvPicPr>
            <a:picLocks noChangeAspect="1"/>
          </p:cNvPicPr>
          <p:nvPr/>
        </p:nvPicPr>
        <p:blipFill>
          <a:blip r:embed="rId2"/>
          <a:stretch>
            <a:fillRect/>
          </a:stretch>
        </p:blipFill>
        <p:spPr>
          <a:xfrm flipH="1">
            <a:off x="8297600" y="1705680"/>
            <a:ext cx="3056200" cy="3446640"/>
          </a:xfrm>
          <a:prstGeom prst="rect">
            <a:avLst/>
          </a:prstGeom>
        </p:spPr>
      </p:pic>
    </p:spTree>
    <p:extLst>
      <p:ext uri="{BB962C8B-B14F-4D97-AF65-F5344CB8AC3E}">
        <p14:creationId xmlns:p14="http://schemas.microsoft.com/office/powerpoint/2010/main" val="41320480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208044-33D1-457B-168E-87F3A708976E}"/>
              </a:ext>
            </a:extLst>
          </p:cNvPr>
          <p:cNvSpPr>
            <a:spLocks noGrp="1"/>
          </p:cNvSpPr>
          <p:nvPr>
            <p:ph idx="1"/>
          </p:nvPr>
        </p:nvSpPr>
        <p:spPr>
          <a:xfrm>
            <a:off x="1066800" y="987424"/>
            <a:ext cx="10515600" cy="5992495"/>
          </a:xfrm>
        </p:spPr>
        <p:txBody>
          <a:bodyPr>
            <a:noAutofit/>
          </a:bodyPr>
          <a:lstStyle/>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Comparison </a:t>
            </a:r>
            <a:r>
              <a:rPr lang="en-US" sz="20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between Phrases and Clauses</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clause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defined as a group of related words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contains a subject and a predicate (verb)</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came.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phrase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defined as a group of related words </a:t>
            </a:r>
            <a:r>
              <a:rPr lang="en-US" sz="2000" u="sng"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does not contain a subject and a verb</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 the table.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Consider the following example.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is laughing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 joke.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above sentence has two parts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is laughing”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 joke”.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p:txBody>
      </p:sp>
      <p:sp>
        <p:nvSpPr>
          <p:cNvPr id="4" name="Freeform: Shape 3">
            <a:extLst>
              <a:ext uri="{FF2B5EF4-FFF2-40B4-BE49-F238E27FC236}">
                <a16:creationId xmlns:a16="http://schemas.microsoft.com/office/drawing/2014/main" id="{DAA8C5D7-F9A7-705C-2BD3-681EA18BBB90}"/>
              </a:ext>
            </a:extLst>
          </p:cNvPr>
          <p:cNvSpPr/>
          <p:nvPr/>
        </p:nvSpPr>
        <p:spPr>
          <a:xfrm>
            <a:off x="-2699" y="-36558"/>
            <a:ext cx="1831499" cy="1591137"/>
          </a:xfrm>
          <a:custGeom>
            <a:avLst/>
            <a:gdLst>
              <a:gd name="connsiteX0" fmla="*/ 17939 w 1831499"/>
              <a:gd name="connsiteY0" fmla="*/ 1149078 h 1591137"/>
              <a:gd name="connsiteX1" fmla="*/ 1389539 w 1831499"/>
              <a:gd name="connsiteY1" fmla="*/ 6078 h 1591137"/>
              <a:gd name="connsiteX2" fmla="*/ 2699 w 1831499"/>
              <a:gd name="connsiteY2" fmla="*/ 1591038 h 1591137"/>
              <a:gd name="connsiteX3" fmla="*/ 1831499 w 1831499"/>
              <a:gd name="connsiteY3" fmla="*/ 67038 h 1591137"/>
            </a:gdLst>
            <a:ahLst/>
            <a:cxnLst>
              <a:cxn ang="0">
                <a:pos x="connsiteX0" y="connsiteY0"/>
              </a:cxn>
              <a:cxn ang="0">
                <a:pos x="connsiteX1" y="connsiteY1"/>
              </a:cxn>
              <a:cxn ang="0">
                <a:pos x="connsiteX2" y="connsiteY2"/>
              </a:cxn>
              <a:cxn ang="0">
                <a:pos x="connsiteX3" y="connsiteY3"/>
              </a:cxn>
            </a:cxnLst>
            <a:rect l="l" t="t" r="r" b="b"/>
            <a:pathLst>
              <a:path w="1831499" h="1591137">
                <a:moveTo>
                  <a:pt x="17939" y="1149078"/>
                </a:moveTo>
                <a:cubicBezTo>
                  <a:pt x="705009" y="540748"/>
                  <a:pt x="1392079" y="-67582"/>
                  <a:pt x="1389539" y="6078"/>
                </a:cubicBezTo>
                <a:cubicBezTo>
                  <a:pt x="1386999" y="79738"/>
                  <a:pt x="-70961" y="1580878"/>
                  <a:pt x="2699" y="1591038"/>
                </a:cubicBezTo>
                <a:cubicBezTo>
                  <a:pt x="76359" y="1601198"/>
                  <a:pt x="953929" y="834118"/>
                  <a:pt x="1831499" y="67038"/>
                </a:cubicBezTo>
              </a:path>
            </a:pathLst>
          </a:cu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KE"/>
          </a:p>
        </p:txBody>
      </p:sp>
      <p:sp>
        <p:nvSpPr>
          <p:cNvPr id="5" name="Rectangle 4">
            <a:extLst>
              <a:ext uri="{FF2B5EF4-FFF2-40B4-BE49-F238E27FC236}">
                <a16:creationId xmlns:a16="http://schemas.microsoft.com/office/drawing/2014/main" id="{EEED2BB8-0393-759D-210A-CE4CCDEE4BF2}"/>
              </a:ext>
            </a:extLst>
          </p:cNvPr>
          <p:cNvSpPr/>
          <p:nvPr/>
        </p:nvSpPr>
        <p:spPr>
          <a:xfrm>
            <a:off x="119481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144903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7B802A-55F5-5144-63E0-44A744F12AF8}"/>
              </a:ext>
            </a:extLst>
          </p:cNvPr>
          <p:cNvSpPr>
            <a:spLocks noGrp="1"/>
          </p:cNvSpPr>
          <p:nvPr>
            <p:ph idx="1"/>
          </p:nvPr>
        </p:nvSpPr>
        <p:spPr/>
        <p:txBody>
          <a:bodyPr>
            <a:normAutofit/>
          </a:bodyPr>
          <a:lstStyle/>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first part of the sentence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is laughing”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 clause because it has a subject (he) and a predicate (is laughing).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second part of the sentence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 joke”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 phrase because it does not contain a subject and a verb.</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difference between a clause and a phrase is that a clause consists of both a subject and a verb, but a phrase lacks both a subject and a verb.</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p>
        </p:txBody>
      </p:sp>
      <p:sp>
        <p:nvSpPr>
          <p:cNvPr id="4" name="L-Shape 3">
            <a:extLst>
              <a:ext uri="{FF2B5EF4-FFF2-40B4-BE49-F238E27FC236}">
                <a16:creationId xmlns:a16="http://schemas.microsoft.com/office/drawing/2014/main" id="{E8B3FCB7-93A9-ED95-B78E-61D6819285DC}"/>
              </a:ext>
            </a:extLst>
          </p:cNvPr>
          <p:cNvSpPr/>
          <p:nvPr/>
        </p:nvSpPr>
        <p:spPr>
          <a:xfrm rot="16200000">
            <a:off x="10599420" y="4511834"/>
            <a:ext cx="1295400" cy="914400"/>
          </a:xfrm>
          <a:prstGeom prst="corner">
            <a:avLst>
              <a:gd name="adj1" fmla="val 21434"/>
              <a:gd name="adj2" fmla="val 7533"/>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20928F6D-2F10-4A8F-9337-8685EB732DB5}"/>
              </a:ext>
            </a:extLst>
          </p:cNvPr>
          <p:cNvSpPr/>
          <p:nvPr/>
        </p:nvSpPr>
        <p:spPr>
          <a:xfrm rot="5400000">
            <a:off x="335280" y="1608614"/>
            <a:ext cx="1295400" cy="1112520"/>
          </a:xfrm>
          <a:prstGeom prst="corner">
            <a:avLst>
              <a:gd name="adj1" fmla="val 21434"/>
              <a:gd name="adj2" fmla="val 7533"/>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5953944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5A5FB8-5BF7-A275-698E-4ED6101573CE}"/>
              </a:ext>
            </a:extLst>
          </p:cNvPr>
          <p:cNvSpPr>
            <a:spLocks noGrp="1"/>
          </p:cNvSpPr>
          <p:nvPr>
            <p:ph idx="1"/>
          </p:nvPr>
        </p:nvSpPr>
        <p:spPr>
          <a:xfrm>
            <a:off x="838200" y="685800"/>
            <a:ext cx="10515600" cy="5491163"/>
          </a:xfrm>
        </p:spPr>
        <p:txBody>
          <a:bodyPr>
            <a:noAutofit/>
          </a:bodyPr>
          <a:lstStyle/>
          <a:p>
            <a:pPr marL="0" indent="0">
              <a:lnSpc>
                <a:spcPct val="160000"/>
              </a:lnSpc>
              <a:spcAft>
                <a:spcPts val="800"/>
              </a:spcAft>
              <a:buNone/>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underlined part of each of following sentences shows a clause, while the rest of the sentence shows a phrase.</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6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cs typeface="Times New Roman" panose="02020603050405020304" pitchFamily="18" charset="0"/>
              </a:rPr>
              <a:t>He reached school</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on time.</a:t>
            </a: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cs typeface="Times New Roman" panose="02020603050405020304" pitchFamily="18" charset="0"/>
              </a:rPr>
              <a:t>I was standing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near a wall.</a:t>
            </a: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cs typeface="Times New Roman" panose="02020603050405020304" pitchFamily="18" charset="0"/>
              </a:rPr>
              <a:t>She is singing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in a loud voice.</a:t>
            </a: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cs typeface="Times New Roman" panose="02020603050405020304" pitchFamily="18" charset="0"/>
              </a:rPr>
              <a:t>She made tea</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for the guests.</a:t>
            </a: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cs typeface="Times New Roman" panose="02020603050405020304" pitchFamily="18" charset="0"/>
              </a:rPr>
              <a:t>He bought a book</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for his friend.</a:t>
            </a: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effectLst/>
                <a:latin typeface="Times New Roman" panose="02020603050405020304" pitchFamily="18" charset="0"/>
                <a:ea typeface="Times New Roman" panose="02020603050405020304" pitchFamily="18" charset="0"/>
                <a:cs typeface="Times New Roman" panose="02020603050405020304" pitchFamily="18" charset="0"/>
              </a:rPr>
              <a:t>I will meet him</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in my office.</a:t>
            </a:r>
            <a:b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KE"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C507DAC-D338-DA30-0BEF-470E891D9EA2}"/>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cxnSp>
        <p:nvCxnSpPr>
          <p:cNvPr id="6" name="Straight Connector 5">
            <a:extLst>
              <a:ext uri="{FF2B5EF4-FFF2-40B4-BE49-F238E27FC236}">
                <a16:creationId xmlns:a16="http://schemas.microsoft.com/office/drawing/2014/main" id="{DE966354-EEA9-2216-ECAB-180A7DEC110C}"/>
              </a:ext>
            </a:extLst>
          </p:cNvPr>
          <p:cNvCxnSpPr/>
          <p:nvPr/>
        </p:nvCxnSpPr>
        <p:spPr>
          <a:xfrm>
            <a:off x="0" y="6598920"/>
            <a:ext cx="11871960" cy="0"/>
          </a:xfrm>
          <a:prstGeom prst="line">
            <a:avLst/>
          </a:prstGeom>
        </p:spPr>
        <p:style>
          <a:lnRef idx="1">
            <a:schemeClr val="accent2"/>
          </a:lnRef>
          <a:fillRef idx="0">
            <a:schemeClr val="accent2"/>
          </a:fillRef>
          <a:effectRef idx="0">
            <a:schemeClr val="accent2"/>
          </a:effectRef>
          <a:fontRef idx="minor">
            <a:schemeClr val="tx1"/>
          </a:fontRef>
        </p:style>
      </p:cxnSp>
      <p:cxnSp>
        <p:nvCxnSpPr>
          <p:cNvPr id="7" name="Straight Connector 6">
            <a:extLst>
              <a:ext uri="{FF2B5EF4-FFF2-40B4-BE49-F238E27FC236}">
                <a16:creationId xmlns:a16="http://schemas.microsoft.com/office/drawing/2014/main" id="{7B8BACCF-AFEF-8664-E717-F770482147BC}"/>
              </a:ext>
            </a:extLst>
          </p:cNvPr>
          <p:cNvCxnSpPr/>
          <p:nvPr/>
        </p:nvCxnSpPr>
        <p:spPr>
          <a:xfrm>
            <a:off x="0" y="6736080"/>
            <a:ext cx="11871960" cy="0"/>
          </a:xfrm>
          <a:prstGeom prst="line">
            <a:avLst/>
          </a:prstGeom>
        </p:spPr>
        <p:style>
          <a:lnRef idx="1">
            <a:schemeClr val="accent2"/>
          </a:lnRef>
          <a:fillRef idx="0">
            <a:schemeClr val="accent2"/>
          </a:fillRef>
          <a:effectRef idx="0">
            <a:schemeClr val="accent2"/>
          </a:effectRef>
          <a:fontRef idx="minor">
            <a:schemeClr val="tx1"/>
          </a:fontRef>
        </p:style>
      </p:cxnSp>
      <p:pic>
        <p:nvPicPr>
          <p:cNvPr id="2050" name="Picture 2" descr="Premium Vector | Young minds boy and girl connecting through books children  exchanging stories sharing knowledge and fostering a love for reading a  world of imagination in their hands cartoon vector illustration">
            <a:extLst>
              <a:ext uri="{FF2B5EF4-FFF2-40B4-BE49-F238E27FC236}">
                <a16:creationId xmlns:a16="http://schemas.microsoft.com/office/drawing/2014/main" id="{6B59B3C0-D959-7BE5-2810-7B1380E2A8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4680" y="2331720"/>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242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0B045E-19F3-EAC3-D175-017AF17438E8}"/>
              </a:ext>
            </a:extLst>
          </p:cNvPr>
          <p:cNvSpPr>
            <a:spLocks noGrp="1"/>
          </p:cNvSpPr>
          <p:nvPr>
            <p:ph idx="1"/>
          </p:nvPr>
        </p:nvSpPr>
        <p:spPr>
          <a:xfrm>
            <a:off x="838200" y="609600"/>
            <a:ext cx="10515600" cy="5567363"/>
          </a:xfrm>
        </p:spPr>
        <p:txBody>
          <a:bodyPr/>
          <a:lstStyle/>
          <a:p>
            <a:pPr marL="0" indent="0">
              <a:buNone/>
            </a:pPr>
            <a:r>
              <a:rPr lang="en-US" sz="2800" b="1" dirty="0">
                <a:effectLst/>
                <a:latin typeface="Arial" panose="020B0604020202020204" pitchFamily="34" charset="0"/>
                <a:ea typeface="Calibri" panose="020F0502020204030204" pitchFamily="34" charset="0"/>
                <a:cs typeface="Times New Roman" panose="02020603050405020304" pitchFamily="18" charset="0"/>
              </a:rPr>
              <a:t>Summary</a:t>
            </a:r>
          </a:p>
          <a:p>
            <a:pPr marL="0" indent="0">
              <a:buNone/>
            </a:pP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 clause is a group of related words containing a subject and a predicate.</a:t>
            </a:r>
          </a:p>
          <a:p>
            <a:pPr marL="0" indent="0">
              <a:buNone/>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 clause refers to a group of related words (within a sentence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or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itself as an independent clause that forms a sentence) which has both a subject and a predicate. </a:t>
            </a:r>
          </a:p>
          <a:p>
            <a:pPr marL="0" indent="0">
              <a:buNone/>
            </a:pP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r>
              <a:rPr lang="en-KE" sz="2400" dirty="0">
                <a:latin typeface="Times New Roman" panose="02020603050405020304" pitchFamily="18" charset="0"/>
                <a:cs typeface="Times New Roman" panose="02020603050405020304" pitchFamily="18" charset="0"/>
              </a:rPr>
              <a:t>Two main types of clauses:</a:t>
            </a:r>
          </a:p>
          <a:p>
            <a:pPr lvl="1"/>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main or independent clause</a:t>
            </a:r>
          </a:p>
          <a:p>
            <a:pPr lvl="1"/>
            <a:r>
              <a:rPr lang="en-US" dirty="0">
                <a:solidFill>
                  <a:srgbClr val="000000"/>
                </a:solidFill>
                <a:latin typeface="Times New Roman" panose="02020603050405020304" pitchFamily="18" charset="0"/>
                <a:cs typeface="Times New Roman" panose="02020603050405020304" pitchFamily="18" charset="0"/>
              </a:rPr>
              <a:t>A subordinate or dependent clause</a:t>
            </a:r>
            <a:endParaRPr lang="en-KE" dirty="0">
              <a:latin typeface="Times New Roman" panose="02020603050405020304" pitchFamily="18" charset="0"/>
              <a:cs typeface="Times New Roman" panose="02020603050405020304" pitchFamily="18" charset="0"/>
            </a:endParaRPr>
          </a:p>
          <a:p>
            <a:pPr marL="0" indent="0">
              <a:buNone/>
            </a:pPr>
            <a:endParaRPr lang="en-KE"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C8F10DD-D352-F1F4-2DC4-EF5622994643}"/>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pic>
        <p:nvPicPr>
          <p:cNvPr id="5" name="Picture 4" descr="Reading cartoon bee">
            <a:extLst>
              <a:ext uri="{FF2B5EF4-FFF2-40B4-BE49-F238E27FC236}">
                <a16:creationId xmlns:a16="http://schemas.microsoft.com/office/drawing/2014/main" id="{6C1C64E0-8226-4461-4AFF-3B1879CC3955}"/>
              </a:ext>
            </a:extLst>
          </p:cNvPr>
          <p:cNvPicPr>
            <a:picLocks noChangeAspect="1"/>
          </p:cNvPicPr>
          <p:nvPr/>
        </p:nvPicPr>
        <p:blipFill>
          <a:blip r:embed="rId2"/>
          <a:stretch>
            <a:fillRect/>
          </a:stretch>
        </p:blipFill>
        <p:spPr>
          <a:xfrm>
            <a:off x="9975037" y="609600"/>
            <a:ext cx="1256843" cy="1671438"/>
          </a:xfrm>
          <a:prstGeom prst="rect">
            <a:avLst/>
          </a:prstGeom>
        </p:spPr>
      </p:pic>
    </p:spTree>
    <p:extLst>
      <p:ext uri="{BB962C8B-B14F-4D97-AF65-F5344CB8AC3E}">
        <p14:creationId xmlns:p14="http://schemas.microsoft.com/office/powerpoint/2010/main" val="29594331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07A932-9F6E-F9F9-BC3C-3CA4B9F1A330}"/>
              </a:ext>
            </a:extLst>
          </p:cNvPr>
          <p:cNvSpPr>
            <a:spLocks noGrp="1"/>
          </p:cNvSpPr>
          <p:nvPr>
            <p:ph idx="1"/>
          </p:nvPr>
        </p:nvSpPr>
        <p:spPr>
          <a:xfrm>
            <a:off x="838200" y="765544"/>
            <a:ext cx="10515600" cy="5411419"/>
          </a:xfrm>
        </p:spPr>
        <p:txBody>
          <a:bodyPr>
            <a:normAutofit fontScale="85000" lnSpcReduction="10000"/>
          </a:bodyPr>
          <a:lstStyle/>
          <a:p>
            <a:pPr marL="0" indent="0">
              <a:lnSpc>
                <a:spcPct val="150000"/>
              </a:lnSpc>
              <a:spcAft>
                <a:spcPts val="800"/>
              </a:spcAft>
              <a:buNone/>
            </a:pPr>
            <a:r>
              <a:rPr lang="en-US" sz="2800" b="1" dirty="0">
                <a:effectLst/>
                <a:latin typeface="Arial" panose="020B0604020202020204" pitchFamily="34" charset="0"/>
                <a:ea typeface="Calibri" panose="020F0502020204030204" pitchFamily="34" charset="0"/>
                <a:cs typeface="Times New Roman" panose="02020603050405020304" pitchFamily="18" charset="0"/>
              </a:rPr>
              <a:t>Personal Reflection</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Identify the main clause and the subordinate clause in the following sentences:</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 Einstein, who failed his university entrance exam, discovered relativity.</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b) I will introduce you to the man who owns this car.</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c) The topic in which Mary is most interested is Scientific theory.</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d) The man who is sitting next to Ann never said a word.</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e) Although women have been participating actively in politics, they have not been able to influence policy making substantially.</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f) When John found his dog, he was very happy.</a:t>
            </a:r>
            <a:endParaRPr lang="en-KE" dirty="0"/>
          </a:p>
        </p:txBody>
      </p:sp>
      <p:sp>
        <p:nvSpPr>
          <p:cNvPr id="4" name="Rectangle 3">
            <a:extLst>
              <a:ext uri="{FF2B5EF4-FFF2-40B4-BE49-F238E27FC236}">
                <a16:creationId xmlns:a16="http://schemas.microsoft.com/office/drawing/2014/main" id="{DC33E506-52F7-586B-EF10-57FB4A3B2F98}"/>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pic>
        <p:nvPicPr>
          <p:cNvPr id="5" name="Picture 4" descr="Reading cartoon bee">
            <a:extLst>
              <a:ext uri="{FF2B5EF4-FFF2-40B4-BE49-F238E27FC236}">
                <a16:creationId xmlns:a16="http://schemas.microsoft.com/office/drawing/2014/main" id="{2ED75A83-1232-DFE2-4217-4465AC298A82}"/>
              </a:ext>
            </a:extLst>
          </p:cNvPr>
          <p:cNvPicPr>
            <a:picLocks noChangeAspect="1"/>
          </p:cNvPicPr>
          <p:nvPr/>
        </p:nvPicPr>
        <p:blipFill>
          <a:blip r:embed="rId2"/>
          <a:stretch>
            <a:fillRect/>
          </a:stretch>
        </p:blipFill>
        <p:spPr>
          <a:xfrm>
            <a:off x="9975037" y="609600"/>
            <a:ext cx="1256843" cy="1671438"/>
          </a:xfrm>
          <a:prstGeom prst="rect">
            <a:avLst/>
          </a:prstGeom>
        </p:spPr>
      </p:pic>
    </p:spTree>
    <p:extLst>
      <p:ext uri="{BB962C8B-B14F-4D97-AF65-F5344CB8AC3E}">
        <p14:creationId xmlns:p14="http://schemas.microsoft.com/office/powerpoint/2010/main" val="7945416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C266AD-6BF6-A327-91DC-F2D663BA74FC}"/>
              </a:ext>
            </a:extLst>
          </p:cNvPr>
          <p:cNvSpPr>
            <a:spLocks noGrp="1"/>
          </p:cNvSpPr>
          <p:nvPr>
            <p:ph idx="1"/>
          </p:nvPr>
        </p:nvSpPr>
        <p:spPr>
          <a:xfrm>
            <a:off x="838200" y="818707"/>
            <a:ext cx="10515600" cy="5358256"/>
          </a:xfrm>
        </p:spPr>
        <p:txBody>
          <a:bodyPr>
            <a:normAutofit fontScale="92500" lnSpcReduction="10000"/>
          </a:bodyPr>
          <a:lstStyle/>
          <a:p>
            <a:pPr marL="0" indent="0">
              <a:buNone/>
            </a:pPr>
            <a:r>
              <a:rPr lang="en-US" sz="2800" b="1" dirty="0">
                <a:effectLst/>
                <a:latin typeface="Arial" panose="020B0604020202020204" pitchFamily="34" charset="0"/>
                <a:ea typeface="Calibri" panose="020F0502020204030204" pitchFamily="34" charset="0"/>
                <a:cs typeface="Times New Roman" panose="02020603050405020304" pitchFamily="18" charset="0"/>
              </a:rPr>
              <a:t>Answers for the Personal Reflection</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The main clause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(in boldface) and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the subordinate clause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(in italics)</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Einstein,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i="1" dirty="0">
                <a:effectLst/>
                <a:latin typeface="Times New Roman" panose="02020603050405020304" pitchFamily="18" charset="0"/>
                <a:ea typeface="Calibri" panose="020F0502020204030204" pitchFamily="34" charset="0"/>
                <a:cs typeface="Times New Roman" panose="02020603050405020304" pitchFamily="18" charset="0"/>
              </a:rPr>
              <a:t>who failed his university entrance exam,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discovered relativity</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b)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I will introduce you to the man </a:t>
            </a:r>
            <a:r>
              <a:rPr lang="en-US" sz="2800" i="1" dirty="0">
                <a:effectLst/>
                <a:latin typeface="Times New Roman" panose="02020603050405020304" pitchFamily="18" charset="0"/>
                <a:ea typeface="Calibri" panose="020F0502020204030204" pitchFamily="34" charset="0"/>
                <a:cs typeface="Times New Roman" panose="02020603050405020304" pitchFamily="18" charset="0"/>
              </a:rPr>
              <a:t>who owns this car.</a:t>
            </a:r>
            <a:endParaRPr lang="en-KE" sz="2800"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c)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The topic </a:t>
            </a:r>
            <a:r>
              <a:rPr lang="en-US" sz="2800" i="1" dirty="0">
                <a:effectLst/>
                <a:latin typeface="Times New Roman" panose="02020603050405020304" pitchFamily="18" charset="0"/>
                <a:ea typeface="Calibri" panose="020F0502020204030204" pitchFamily="34" charset="0"/>
                <a:cs typeface="Times New Roman" panose="02020603050405020304" pitchFamily="18" charset="0"/>
              </a:rPr>
              <a:t>in which Mary is most interested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is Scientific theory.</a:t>
            </a:r>
            <a:endParaRPr lang="en-KE" sz="2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d)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The man </a:t>
            </a:r>
            <a:r>
              <a:rPr lang="en-US" sz="2800" i="1" dirty="0">
                <a:effectLst/>
                <a:latin typeface="Times New Roman" panose="02020603050405020304" pitchFamily="18" charset="0"/>
                <a:ea typeface="Calibri" panose="020F0502020204030204" pitchFamily="34" charset="0"/>
                <a:cs typeface="Times New Roman" panose="02020603050405020304" pitchFamily="18" charset="0"/>
              </a:rPr>
              <a:t>who is sitting next to Ann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never said a word.</a:t>
            </a:r>
            <a:endParaRPr lang="en-KE" sz="2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e) </a:t>
            </a:r>
            <a:r>
              <a:rPr lang="en-US" sz="2800" i="1" dirty="0">
                <a:effectLst/>
                <a:latin typeface="Times New Roman" panose="02020603050405020304" pitchFamily="18" charset="0"/>
                <a:ea typeface="Calibri" panose="020F0502020204030204" pitchFamily="34" charset="0"/>
                <a:cs typeface="Times New Roman" panose="02020603050405020304" pitchFamily="18" charset="0"/>
              </a:rPr>
              <a:t>Although women have been participating actively in politics,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they have not been able to influence policy making substantially.</a:t>
            </a:r>
            <a:endParaRPr lang="en-KE" sz="2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f) </a:t>
            </a:r>
            <a:r>
              <a:rPr lang="en-US" sz="2800" i="1" dirty="0">
                <a:effectLst/>
                <a:latin typeface="Times New Roman" panose="02020603050405020304" pitchFamily="18" charset="0"/>
                <a:ea typeface="Calibri" panose="020F0502020204030204" pitchFamily="34" charset="0"/>
                <a:cs typeface="Times New Roman" panose="02020603050405020304" pitchFamily="18" charset="0"/>
              </a:rPr>
              <a:t>When John found his dog,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he was very happy.</a:t>
            </a:r>
            <a:endParaRPr lang="en-KE" b="1" dirty="0"/>
          </a:p>
        </p:txBody>
      </p:sp>
      <p:sp>
        <p:nvSpPr>
          <p:cNvPr id="4" name="Rectangle 3">
            <a:extLst>
              <a:ext uri="{FF2B5EF4-FFF2-40B4-BE49-F238E27FC236}">
                <a16:creationId xmlns:a16="http://schemas.microsoft.com/office/drawing/2014/main" id="{F42AE605-9DCD-27AE-AF67-B42073A686EF}"/>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pic>
        <p:nvPicPr>
          <p:cNvPr id="5" name="Picture 4" descr="Reading cartoon bee">
            <a:extLst>
              <a:ext uri="{FF2B5EF4-FFF2-40B4-BE49-F238E27FC236}">
                <a16:creationId xmlns:a16="http://schemas.microsoft.com/office/drawing/2014/main" id="{FB4E4EF4-9F4C-6205-6F6A-081998AFF0D2}"/>
              </a:ext>
            </a:extLst>
          </p:cNvPr>
          <p:cNvPicPr>
            <a:picLocks noChangeAspect="1"/>
          </p:cNvPicPr>
          <p:nvPr/>
        </p:nvPicPr>
        <p:blipFill>
          <a:blip r:embed="rId2"/>
          <a:stretch>
            <a:fillRect/>
          </a:stretch>
        </p:blipFill>
        <p:spPr>
          <a:xfrm>
            <a:off x="9975037" y="609600"/>
            <a:ext cx="1256843" cy="1671438"/>
          </a:xfrm>
          <a:prstGeom prst="rect">
            <a:avLst/>
          </a:prstGeom>
        </p:spPr>
      </p:pic>
    </p:spTree>
    <p:extLst>
      <p:ext uri="{BB962C8B-B14F-4D97-AF65-F5344CB8AC3E}">
        <p14:creationId xmlns:p14="http://schemas.microsoft.com/office/powerpoint/2010/main" val="18908912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7B11D6-C2C7-3BDA-CFA3-FFF18EDC7A68}"/>
              </a:ext>
            </a:extLst>
          </p:cNvPr>
          <p:cNvSpPr>
            <a:spLocks noGrp="1"/>
          </p:cNvSpPr>
          <p:nvPr>
            <p:ph idx="1"/>
          </p:nvPr>
        </p:nvSpPr>
        <p:spPr>
          <a:xfrm>
            <a:off x="838200" y="609600"/>
            <a:ext cx="10515600" cy="5567363"/>
          </a:xfrm>
        </p:spPr>
        <p:txBody>
          <a:bodyPr>
            <a:normAutofit/>
          </a:bodyPr>
          <a:lstStyle/>
          <a:p>
            <a:pPr marL="0" indent="0" algn="ctr">
              <a:buNone/>
            </a:pPr>
            <a:endParaRPr lang="en-KE" sz="1800" b="1" dirty="0">
              <a:latin typeface="Zapfino" panose="03030300040707070C03" pitchFamily="66" charset="77"/>
            </a:endParaRPr>
          </a:p>
          <a:p>
            <a:pPr marL="0" indent="0" algn="ctr">
              <a:buNone/>
            </a:pPr>
            <a:r>
              <a:rPr lang="en-KE" sz="5400" b="1" dirty="0">
                <a:latin typeface="Zapfino" panose="03030300040707070C03" pitchFamily="66" charset="77"/>
              </a:rPr>
              <a:t>Thank you</a:t>
            </a:r>
          </a:p>
        </p:txBody>
      </p:sp>
      <p:sp>
        <p:nvSpPr>
          <p:cNvPr id="4" name="Rectangle 3">
            <a:extLst>
              <a:ext uri="{FF2B5EF4-FFF2-40B4-BE49-F238E27FC236}">
                <a16:creationId xmlns:a16="http://schemas.microsoft.com/office/drawing/2014/main" id="{D9BE53CD-32EF-911A-078D-D6D6C3106B81}"/>
              </a:ext>
            </a:extLst>
          </p:cNvPr>
          <p:cNvSpPr/>
          <p:nvPr/>
        </p:nvSpPr>
        <p:spPr>
          <a:xfrm>
            <a:off x="11871960" y="0"/>
            <a:ext cx="320040" cy="6858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KE"/>
          </a:p>
        </p:txBody>
      </p:sp>
      <p:pic>
        <p:nvPicPr>
          <p:cNvPr id="5" name="Picture 4" descr="Reading cartoon bee">
            <a:extLst>
              <a:ext uri="{FF2B5EF4-FFF2-40B4-BE49-F238E27FC236}">
                <a16:creationId xmlns:a16="http://schemas.microsoft.com/office/drawing/2014/main" id="{07B6F8A0-C0A6-D064-5433-E52A0913B41B}"/>
              </a:ext>
            </a:extLst>
          </p:cNvPr>
          <p:cNvPicPr>
            <a:picLocks noChangeAspect="1"/>
          </p:cNvPicPr>
          <p:nvPr/>
        </p:nvPicPr>
        <p:blipFill>
          <a:blip r:embed="rId2"/>
          <a:stretch>
            <a:fillRect/>
          </a:stretch>
        </p:blipFill>
        <p:spPr>
          <a:xfrm>
            <a:off x="9975037" y="609600"/>
            <a:ext cx="1256843" cy="1671438"/>
          </a:xfrm>
          <a:prstGeom prst="rect">
            <a:avLst/>
          </a:prstGeom>
        </p:spPr>
      </p:pic>
    </p:spTree>
    <p:extLst>
      <p:ext uri="{BB962C8B-B14F-4D97-AF65-F5344CB8AC3E}">
        <p14:creationId xmlns:p14="http://schemas.microsoft.com/office/powerpoint/2010/main" val="3300652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2847</TotalTime>
  <Words>2644</Words>
  <Application>Microsoft Macintosh PowerPoint</Application>
  <PresentationFormat>Widescreen</PresentationFormat>
  <Paragraphs>161</Paragraphs>
  <Slides>30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Calibri Light</vt:lpstr>
      <vt:lpstr>Times New Roman</vt:lpstr>
      <vt:lpstr>Wingdings</vt:lpstr>
      <vt:lpstr>Zapfino</vt:lpstr>
      <vt:lpstr>Office Theme</vt:lpstr>
      <vt:lpstr>English Skills</vt:lpstr>
      <vt:lpstr>  Introduction &amp; Overview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Skills</dc:title>
  <dc:creator>susan.w.mwangi@outlook.com</dc:creator>
  <cp:lastModifiedBy>susan.w.mwangi@outlook.com</cp:lastModifiedBy>
  <cp:revision>24</cp:revision>
  <dcterms:created xsi:type="dcterms:W3CDTF">2024-04-13T14:11:09Z</dcterms:created>
  <dcterms:modified xsi:type="dcterms:W3CDTF">2024-05-13T06:42:09Z</dcterms:modified>
</cp:coreProperties>
</file>