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428" autoAdjust="0"/>
  </p:normalViewPr>
  <p:slideViewPr>
    <p:cSldViewPr snapToGrid="0">
      <p:cViewPr varScale="1">
        <p:scale>
          <a:sx n="111" d="100"/>
          <a:sy n="111" d="100"/>
        </p:scale>
        <p:origin x="63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B3567-4A11-DC77-BE6E-6F9A676839B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9927025E-654B-BF05-258C-C26BC8BD37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01958348-BC2B-2007-88A1-A8ECC5E9700B}"/>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C5615C14-3E91-4179-71F0-B752993DB2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1FC6308-DF4C-65B0-A254-7159C09C7239}"/>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3712209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72D3-67AF-5E01-53BA-5CFA8090484F}"/>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D1E63159-6F5B-F4C9-C934-F69B43155E1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977A5AB5-7ACD-D0A1-C1AD-31DB0C53F4DE}"/>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53C3EE4C-1C3A-E4CC-512A-40610E5021E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A1DE40A-458F-762F-7B26-4DE7B54F24B5}"/>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2874026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ECA1F-C640-9CF4-539F-B34ACFF851E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1CD3AA6D-7D96-90BC-AF30-C6E145EE73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D3BDCCA-4640-11AE-2523-147A446D7E32}"/>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63B30C07-C8F9-F573-ACDC-E51D254CB3C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114D3D7-5FAA-AA54-288E-2019DDE06CA1}"/>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2689817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D5C54-6E7E-D5C4-E029-BB29632970D6}"/>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39FB38EB-7A0F-A4AE-E557-714C9D33E7A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BC1DD37A-B47C-9238-78CE-534D22E5961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13BFF689-C06A-21B2-E9DF-AA854A1EA9DC}"/>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6" name="Footer Placeholder 5">
            <a:extLst>
              <a:ext uri="{FF2B5EF4-FFF2-40B4-BE49-F238E27FC236}">
                <a16:creationId xmlns:a16="http://schemas.microsoft.com/office/drawing/2014/main" id="{FC1C3087-F23D-30F3-9AD1-291496A41C87}"/>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A2054DD-7C36-1A78-D2D5-BF7B71D2890B}"/>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351413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4D5E4-6A61-7C22-471D-ED5ABE57F16C}"/>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5534196F-D129-1AED-59E2-C843C4E12F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F4533B7-C17C-060B-2E92-6D87A47252A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61CFB442-A1DB-36C2-8CD5-EF49D52FEC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16ED3C0-7B7E-B034-2615-F1EA50517FC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E4B78485-34E6-2860-F305-098B1CD83E57}"/>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8" name="Footer Placeholder 7">
            <a:extLst>
              <a:ext uri="{FF2B5EF4-FFF2-40B4-BE49-F238E27FC236}">
                <a16:creationId xmlns:a16="http://schemas.microsoft.com/office/drawing/2014/main" id="{571FE775-162C-8FDF-5D87-0084ABE7FBC2}"/>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220EF677-EA7D-147B-B814-B945464BA3CA}"/>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3723862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64E4D-0613-CF75-597F-D5AA0B08F4CB}"/>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AC7E72EF-952F-99AB-92E3-F751E36D72E3}"/>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4" name="Footer Placeholder 3">
            <a:extLst>
              <a:ext uri="{FF2B5EF4-FFF2-40B4-BE49-F238E27FC236}">
                <a16:creationId xmlns:a16="http://schemas.microsoft.com/office/drawing/2014/main" id="{4F52D46D-5476-5A7B-5C59-4497A882C66A}"/>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5E16B3D0-0EC2-874C-E423-DD52C49A9310}"/>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814706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21798B-1C93-B900-1BF7-A94E699BF7C3}"/>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3" name="Footer Placeholder 2">
            <a:extLst>
              <a:ext uri="{FF2B5EF4-FFF2-40B4-BE49-F238E27FC236}">
                <a16:creationId xmlns:a16="http://schemas.microsoft.com/office/drawing/2014/main" id="{AE034776-06FC-6C5B-98ED-7A8865DAD14E}"/>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72FCAB9C-17AF-26B7-B861-A61464923B1D}"/>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809183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2C33C-8C07-EFA5-1F43-22040123247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127DB9A4-4415-9BF1-B0F6-43D1776420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35994F10-23E7-8717-788D-4D5EFF474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16DB76F-2A7D-88E3-9F1D-9AA08F93DEEE}"/>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6" name="Footer Placeholder 5">
            <a:extLst>
              <a:ext uri="{FF2B5EF4-FFF2-40B4-BE49-F238E27FC236}">
                <a16:creationId xmlns:a16="http://schemas.microsoft.com/office/drawing/2014/main" id="{A792F42A-C352-6D66-EE6A-91A1973701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E09F0BA6-A623-4163-17CC-A6AA9573CD70}"/>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2224830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89AFD-907D-09CC-4388-D0FB783E507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7CCF6A15-C254-EBFA-5110-435F2CC7FF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178EF9D4-D407-3FAB-37BD-6D1DCF48CE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27995A-3504-7760-F3A1-7810232E3BD5}"/>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6" name="Footer Placeholder 5">
            <a:extLst>
              <a:ext uri="{FF2B5EF4-FFF2-40B4-BE49-F238E27FC236}">
                <a16:creationId xmlns:a16="http://schemas.microsoft.com/office/drawing/2014/main" id="{2D1BA3B9-0C6E-F558-FA77-7C0CC057CDD8}"/>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372BDAF2-BC2B-133D-FBC9-F364AA00B8B9}"/>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1522893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3C4C9-EA82-AAAA-B1D8-0D98D192FD52}"/>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F9CF7988-669C-F1FE-97DD-C9863015ED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0AAEE7F5-49EF-7878-D6F5-0E3563A3FB48}"/>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D11C1DFC-8453-F59A-2C83-66ECF0B9F19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D9D057D-705D-CC92-F74E-EF3C953BFCD1}"/>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1328516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554308-B8D8-FB5C-F7B3-FA6B887C572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0A4EA784-9498-E471-B82B-15D4A6AD41F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849929ED-61CB-717B-65A4-30C1E64BD4DE}"/>
              </a:ext>
            </a:extLst>
          </p:cNvPr>
          <p:cNvSpPr>
            <a:spLocks noGrp="1"/>
          </p:cNvSpPr>
          <p:nvPr>
            <p:ph type="dt" sz="half" idx="10"/>
          </p:nvPr>
        </p:nvSpPr>
        <p:spPr/>
        <p:txBody>
          <a:body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33C9C56F-91B2-1E83-0EE9-EF36702D440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63AAB79E-9AD6-CB95-5F26-9873798FD9CC}"/>
              </a:ext>
            </a:extLst>
          </p:cNvPr>
          <p:cNvSpPr>
            <a:spLocks noGrp="1"/>
          </p:cNvSpPr>
          <p:nvPr>
            <p:ph type="sldNum" sz="quarter" idx="12"/>
          </p:nvPr>
        </p:nvSpPr>
        <p:spPr/>
        <p:txBody>
          <a:bodyPr/>
          <a:lstStyle/>
          <a:p>
            <a:fld id="{07AF260A-1209-BD4A-833C-462CE36FF483}" type="slidenum">
              <a:rPr lang="en-KE" smtClean="0"/>
              <a:t>‹#›</a:t>
            </a:fld>
            <a:endParaRPr lang="en-KE"/>
          </a:p>
        </p:txBody>
      </p:sp>
    </p:spTree>
    <p:extLst>
      <p:ext uri="{BB962C8B-B14F-4D97-AF65-F5344CB8AC3E}">
        <p14:creationId xmlns:p14="http://schemas.microsoft.com/office/powerpoint/2010/main" val="2903389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4AED5-799E-ED56-977E-6C835B6754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08547359-BF68-4A5F-5AC0-8BEDB962C4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917D9AC1-FCD1-6408-C43E-CD7A0FEB0F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CD9D66-B53E-C244-9C18-49A9875AAF5B}" type="datetimeFigureOut">
              <a:rPr lang="en-KE" smtClean="0"/>
              <a:t>18/05/2024</a:t>
            </a:fld>
            <a:endParaRPr lang="en-KE"/>
          </a:p>
        </p:txBody>
      </p:sp>
      <p:sp>
        <p:nvSpPr>
          <p:cNvPr id="5" name="Footer Placeholder 4">
            <a:extLst>
              <a:ext uri="{FF2B5EF4-FFF2-40B4-BE49-F238E27FC236}">
                <a16:creationId xmlns:a16="http://schemas.microsoft.com/office/drawing/2014/main" id="{A7B051E0-BC09-D31D-CC8C-82D232E773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D37218CE-9497-7CD4-D90B-871B89CFBD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AF260A-1209-BD4A-833C-462CE36FF483}" type="slidenum">
              <a:rPr lang="en-KE" smtClean="0"/>
              <a:t>‹#›</a:t>
            </a:fld>
            <a:endParaRPr lang="en-KE"/>
          </a:p>
        </p:txBody>
      </p:sp>
    </p:spTree>
    <p:extLst>
      <p:ext uri="{BB962C8B-B14F-4D97-AF65-F5344CB8AC3E}">
        <p14:creationId xmlns:p14="http://schemas.microsoft.com/office/powerpoint/2010/main" val="983880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karanthaijayakumar.blogspot.com/2017/05/blog-post.html"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ixabay.com/en/kite-kites-fun-summer-sky-outdoor-2844057/"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freepngimg.com/png/84748-art-behavior-human-washing-clothing-cartoon"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ccc.commnet.edu/grammar/pronouns.ht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ccc.commnet.edu/grammar/objects.htm#objects" TargetMode="External"/><Relationship Id="rId7" Type="http://schemas.openxmlformats.org/officeDocument/2006/relationships/hyperlink" Target="https://pxhere.com/en/photo/542296" TargetMode="External"/><Relationship Id="rId2" Type="http://schemas.openxmlformats.org/officeDocument/2006/relationships/hyperlink" Target="http://www.ccc.commnet.edu/grammar/subjects.htm" TargetMode="External"/><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hyperlink" Target="http://www.ccc.commnet.edu/grammar/verbs.htm#linking" TargetMode="External"/><Relationship Id="rId4" Type="http://schemas.openxmlformats.org/officeDocument/2006/relationships/hyperlink" Target="http://www.ccc.commnet.edu/grammar/verbs.htm"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www.ccc.commnet.edu/grammar/objects.htm#objec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camel-sand-two-humps-resting-48445/"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openclipart.org/detail/211184/term%C3%83%C2%B4metro-quente-thermometer-hot-by-aristoteles-211184"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grammar-monster.com/glossary/pronoun_definition.htm" TargetMode="External"/><Relationship Id="rId2" Type="http://schemas.openxmlformats.org/officeDocument/2006/relationships/hyperlink" Target="http://www.grammar-monster.com/glossary/noun_definition.htm" TargetMode="External"/><Relationship Id="rId1" Type="http://schemas.openxmlformats.org/officeDocument/2006/relationships/slideLayout" Target="../slideLayouts/slideLayout2.xml"/><Relationship Id="rId5" Type="http://schemas.openxmlformats.org/officeDocument/2006/relationships/hyperlink" Target="http://www.grammar-monster.com/glossary/direct_object.htm" TargetMode="External"/><Relationship Id="rId4" Type="http://schemas.openxmlformats.org/officeDocument/2006/relationships/hyperlink" Target="http://www.grammar-monster.com/glossary/adjective_definition.htm"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publicdomainpictures.net/en/view-image.php?image=160669&amp;picture=sentry-guard-clipart-illustration" TargetMode="Externa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s://www.pngall.com/sleep-png/" TargetMode="Externa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openclipart.org/detail/31987"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svgsilh.com/image/1752630.html"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openclipart.org/detail/67117/happy-by-shokunin"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F1F2C8-798B-4CCE-A851-94AFAF350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9FA1BF-3566-39C9-A2DC-94013687476D}"/>
              </a:ext>
            </a:extLst>
          </p:cNvPr>
          <p:cNvSpPr>
            <a:spLocks noGrp="1"/>
          </p:cNvSpPr>
          <p:nvPr>
            <p:ph type="ctrTitle"/>
          </p:nvPr>
        </p:nvSpPr>
        <p:spPr>
          <a:xfrm>
            <a:off x="970908" y="1220919"/>
            <a:ext cx="5425781" cy="2387600"/>
          </a:xfrm>
        </p:spPr>
        <p:txBody>
          <a:bodyPr>
            <a:normAutofit/>
          </a:bodyPr>
          <a:lstStyle/>
          <a:p>
            <a:pPr algn="l"/>
            <a:r>
              <a:rPr lang="en-KE" dirty="0">
                <a:latin typeface="Times New Roman" panose="02020603050405020304" pitchFamily="18" charset="0"/>
                <a:cs typeface="Times New Roman" panose="02020603050405020304" pitchFamily="18" charset="0"/>
              </a:rPr>
              <a:t>English Skills</a:t>
            </a:r>
          </a:p>
        </p:txBody>
      </p:sp>
      <p:sp>
        <p:nvSpPr>
          <p:cNvPr id="3" name="Subtitle 2">
            <a:extLst>
              <a:ext uri="{FF2B5EF4-FFF2-40B4-BE49-F238E27FC236}">
                <a16:creationId xmlns:a16="http://schemas.microsoft.com/office/drawing/2014/main" id="{3BDBF720-4748-60C5-382D-2E250756AD7A}"/>
              </a:ext>
            </a:extLst>
          </p:cNvPr>
          <p:cNvSpPr>
            <a:spLocks noGrp="1"/>
          </p:cNvSpPr>
          <p:nvPr>
            <p:ph type="subTitle" idx="1"/>
          </p:nvPr>
        </p:nvSpPr>
        <p:spPr>
          <a:xfrm>
            <a:off x="970908" y="3700594"/>
            <a:ext cx="5425781" cy="1655762"/>
          </a:xfrm>
        </p:spPr>
        <p:txBody>
          <a:bodyPr>
            <a:normAutofit/>
          </a:bodyPr>
          <a:lstStyle/>
          <a:p>
            <a:pPr algn="l"/>
            <a:r>
              <a:rPr lang="en-KE" b="1" dirty="0"/>
              <a:t>WEEK 8 – </a:t>
            </a:r>
            <a:r>
              <a:rPr lang="en-KE" b="1" dirty="0">
                <a:solidFill>
                  <a:srgbClr val="000000"/>
                </a:solidFill>
                <a:cs typeface="Times New Roman" panose="02020603050405020304" pitchFamily="18" charset="0"/>
              </a:rPr>
              <a:t>Sentences I</a:t>
            </a:r>
          </a:p>
          <a:p>
            <a:pPr algn="l"/>
            <a:r>
              <a:rPr lang="en-KE" b="1" dirty="0"/>
              <a:t>Dr. Susan Mwangi</a:t>
            </a:r>
          </a:p>
          <a:p>
            <a:pPr algn="l"/>
            <a:r>
              <a:rPr lang="en-KE" b="1" dirty="0"/>
              <a:t>St. Paul’s University</a:t>
            </a:r>
          </a:p>
        </p:txBody>
      </p:sp>
      <p:sp>
        <p:nvSpPr>
          <p:cNvPr id="10" name="Freeform: Shape 9">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02394"/>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843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CE622B-9434-4A6F-9170-2C9A5313D0C2}"/>
              </a:ext>
            </a:extLst>
          </p:cNvPr>
          <p:cNvSpPr>
            <a:spLocks noGrp="1"/>
          </p:cNvSpPr>
          <p:nvPr>
            <p:ph type="title"/>
          </p:nvPr>
        </p:nvSpPr>
        <p:spPr>
          <a:xfrm>
            <a:off x="1389278" y="1233241"/>
            <a:ext cx="3240506" cy="4064628"/>
          </a:xfrm>
        </p:spPr>
        <p:txBody>
          <a:bodyPr>
            <a:normAutofit/>
          </a:bodyPr>
          <a:lstStyle/>
          <a:p>
            <a:r>
              <a:rPr lang="en-US" sz="4100" b="1" kern="1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and Overview</a:t>
            </a:r>
            <a:br>
              <a:rPr lang="en-KE" sz="4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br>
            <a:endParaRPr lang="en-KE" sz="4100" dirty="0">
              <a:solidFill>
                <a:srgbClr val="FFFFFF"/>
              </a:solidFill>
              <a:latin typeface="Times New Roman" panose="02020603050405020304" pitchFamily="18" charset="0"/>
              <a:cs typeface="Times New Roman" panose="02020603050405020304" pitchFamily="18" charset="0"/>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3211E7F-D019-CFB5-2EA9-83D5B46FBDF9}"/>
              </a:ext>
            </a:extLst>
          </p:cNvPr>
          <p:cNvSpPr>
            <a:spLocks noGrp="1"/>
          </p:cNvSpPr>
          <p:nvPr>
            <p:ph idx="1"/>
          </p:nvPr>
        </p:nvSpPr>
        <p:spPr>
          <a:xfrm>
            <a:off x="6031676" y="2099593"/>
            <a:ext cx="5257799" cy="2115951"/>
          </a:xfrm>
        </p:spPr>
        <p:txBody>
          <a:bodyPr anchor="t">
            <a:normAutofit/>
          </a:bodyPr>
          <a:lstStyle/>
          <a:p>
            <a:pPr marL="0" indent="0">
              <a:spcAft>
                <a:spcPts val="800"/>
              </a:spcAft>
              <a:buNone/>
            </a:pP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spcAft>
                <a:spcPts val="800"/>
              </a:spcAft>
              <a:buNone/>
            </a:pPr>
            <a:r>
              <a:rPr lang="en-US" sz="2000" kern="1800" dirty="0">
                <a:effectLst/>
                <a:latin typeface="Times New Roman" panose="02020603050405020304" pitchFamily="18" charset="0"/>
                <a:ea typeface="Times New Roman" panose="02020603050405020304" pitchFamily="18" charset="0"/>
                <a:cs typeface="Times New Roman" panose="02020603050405020304" pitchFamily="18" charset="0"/>
              </a:rPr>
              <a:t>In this section, we define what a sentence is and explore the grammatical functions in a sentence. </a:t>
            </a:r>
          </a:p>
          <a:p>
            <a:pPr marL="0" indent="0">
              <a:spcAft>
                <a:spcPts val="800"/>
              </a:spcAft>
              <a:buNone/>
            </a:pPr>
            <a:r>
              <a:rPr lang="en-US" sz="2000" kern="1800" dirty="0">
                <a:effectLst/>
                <a:latin typeface="Times New Roman" panose="02020603050405020304" pitchFamily="18" charset="0"/>
                <a:ea typeface="Times New Roman" panose="02020603050405020304" pitchFamily="18" charset="0"/>
                <a:cs typeface="Times New Roman" panose="02020603050405020304" pitchFamily="18" charset="0"/>
              </a:rPr>
              <a:t>These include: subjects, objects, predicates and complements.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000" dirty="0">
              <a:latin typeface="Times New Roman" panose="02020603050405020304" pitchFamily="18" charset="0"/>
              <a:cs typeface="Times New Roman" panose="02020603050405020304" pitchFamily="18" charset="0"/>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644376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14E327D-70B4-D265-1258-327EF5E5691E}"/>
              </a:ext>
            </a:extLst>
          </p:cNvPr>
          <p:cNvSpPr>
            <a:spLocks noGrp="1"/>
          </p:cNvSpPr>
          <p:nvPr>
            <p:ph type="title"/>
          </p:nvPr>
        </p:nvSpPr>
        <p:spPr>
          <a:xfrm>
            <a:off x="828161" y="888399"/>
            <a:ext cx="10515600" cy="1325563"/>
          </a:xfrm>
        </p:spPr>
        <p:txBody>
          <a:bodyPr>
            <a:normAutofit/>
          </a:bodyPr>
          <a:lstStyle/>
          <a:p>
            <a:pPr algn="ctr"/>
            <a:r>
              <a:rPr lang="en-US" b="1" kern="1800" dirty="0">
                <a:effectLst/>
                <a:latin typeface="Arial" panose="020B0604020202020204" pitchFamily="34" charset="0"/>
                <a:ea typeface="Times New Roman" panose="02020603050405020304" pitchFamily="18" charset="0"/>
                <a:cs typeface="Times New Roman" panose="02020603050405020304" pitchFamily="18" charset="0"/>
              </a:rPr>
              <a:t>Learning Outcomes</a:t>
            </a:r>
            <a:endParaRPr lang="en-KE" dirty="0"/>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7783536-9EF3-4242-2BDA-5107EB20D596}"/>
              </a:ext>
            </a:extLst>
          </p:cNvPr>
          <p:cNvSpPr>
            <a:spLocks noGrp="1"/>
          </p:cNvSpPr>
          <p:nvPr>
            <p:ph idx="1"/>
          </p:nvPr>
        </p:nvSpPr>
        <p:spPr>
          <a:xfrm>
            <a:off x="2384163" y="2414660"/>
            <a:ext cx="7423673" cy="2208493"/>
          </a:xfrm>
        </p:spPr>
        <p:txBody>
          <a:bodyPr>
            <a:normAutofit/>
          </a:bodyPr>
          <a:lstStyle/>
          <a:p>
            <a:pPr marL="0" indent="0">
              <a:spcAft>
                <a:spcPts val="800"/>
              </a:spcAft>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Identify the different grammatical functions in a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Demonstrate ability to construct a sentence appropriately.</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rPr>
              <a:t>Distinguish between active and passive voice</a:t>
            </a:r>
            <a:r>
              <a:rPr lang="en-KE" sz="2000" dirty="0">
                <a:effectLst/>
              </a:rPr>
              <a:t> </a:t>
            </a:r>
            <a:endParaRPr lang="en-KE" sz="2000" dirty="0"/>
          </a:p>
        </p:txBody>
      </p:sp>
    </p:spTree>
    <p:extLst>
      <p:ext uri="{BB962C8B-B14F-4D97-AF65-F5344CB8AC3E}">
        <p14:creationId xmlns:p14="http://schemas.microsoft.com/office/powerpoint/2010/main" val="1802900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5C613-50CB-801B-9E07-1801DFDEA6EC}"/>
              </a:ext>
            </a:extLst>
          </p:cNvPr>
          <p:cNvSpPr>
            <a:spLocks noGrp="1"/>
          </p:cNvSpPr>
          <p:nvPr>
            <p:ph type="title"/>
          </p:nvPr>
        </p:nvSpPr>
        <p:spPr>
          <a:xfrm>
            <a:off x="838200" y="78171"/>
            <a:ext cx="10515600" cy="896116"/>
          </a:xfrm>
        </p:spPr>
        <p:txBody>
          <a:bodyPr>
            <a:normAutofit/>
          </a:bodyPr>
          <a:lstStyle/>
          <a:p>
            <a:pPr algn="ctr"/>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is a Sentence?</a:t>
            </a:r>
            <a:endParaRPr lang="en-KE" sz="5400" dirty="0"/>
          </a:p>
        </p:txBody>
      </p:sp>
      <p:sp>
        <p:nvSpPr>
          <p:cNvPr id="3" name="Content Placeholder 2">
            <a:extLst>
              <a:ext uri="{FF2B5EF4-FFF2-40B4-BE49-F238E27FC236}">
                <a16:creationId xmlns:a16="http://schemas.microsoft.com/office/drawing/2014/main" id="{30C0F5E6-D6DD-4023-D3C1-48BCE8C26A96}"/>
              </a:ext>
            </a:extLst>
          </p:cNvPr>
          <p:cNvSpPr>
            <a:spLocks noGrp="1"/>
          </p:cNvSpPr>
          <p:nvPr>
            <p:ph idx="1"/>
          </p:nvPr>
        </p:nvSpPr>
        <p:spPr>
          <a:xfrm>
            <a:off x="754117" y="974287"/>
            <a:ext cx="10515600" cy="5027120"/>
          </a:xfrm>
        </p:spPr>
        <p:txBody>
          <a:bodyPr>
            <a:noAutofit/>
          </a:bodyPr>
          <a:lstStyle/>
          <a:p>
            <a:pPr>
              <a:lnSpc>
                <a:spcPct val="150000"/>
              </a:lnSpc>
              <a:spcAft>
                <a:spcPts val="80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sentence is a group of words which expresses a complete thought.</a:t>
            </a:r>
            <a:endParaRPr lang="en-US"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Example: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bought a car</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above group of words expresses a complete thought. Such a combination of words is called a sentence. </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Now, look at another group of words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“book a read him”</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group of words does not make complete sense so it cannot be called a sentence. A sentence is a combination of words that includes a subject and a verb and which expresses a complete idea. A sentence begins with a capital letter and ends with a period, question mark or exclamation mark.</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p>
          <a:p>
            <a:pPr marL="0" indent="0">
              <a:lnSpc>
                <a:spcPct val="150000"/>
              </a:lnSpc>
              <a:spcAft>
                <a:spcPts val="800"/>
              </a:spcAft>
              <a:buNone/>
            </a:pPr>
            <a:r>
              <a:rPr lang="en-US" sz="1600" dirty="0">
                <a:effectLst/>
                <a:latin typeface="Times New Roman" panose="02020603050405020304" pitchFamily="18" charset="0"/>
                <a:ea typeface="Times New Roman" panose="02020603050405020304" pitchFamily="18" charset="0"/>
              </a:rPr>
              <a:t>	He goes to school.</a:t>
            </a:r>
            <a:br>
              <a:rPr lang="en-US" sz="1600" dirty="0">
                <a:effectLst/>
                <a:latin typeface="Times New Roman" panose="02020603050405020304" pitchFamily="18" charset="0"/>
                <a:ea typeface="Times New Roman" panose="02020603050405020304" pitchFamily="18" charset="0"/>
              </a:rPr>
            </a:br>
            <a:r>
              <a:rPr lang="en-US" sz="1600" dirty="0">
                <a:effectLst/>
                <a:latin typeface="Times New Roman" panose="02020603050405020304" pitchFamily="18" charset="0"/>
                <a:ea typeface="Times New Roman" panose="02020603050405020304" pitchFamily="18" charset="0"/>
              </a:rPr>
              <a:t>             	She is eating an apple.</a:t>
            </a:r>
            <a:br>
              <a:rPr lang="en-US" sz="1600" dirty="0">
                <a:effectLst/>
                <a:latin typeface="Times New Roman" panose="02020603050405020304" pitchFamily="18" charset="0"/>
                <a:ea typeface="Times New Roman" panose="02020603050405020304" pitchFamily="18" charset="0"/>
              </a:rPr>
            </a:br>
            <a:r>
              <a:rPr lang="en-US" sz="1600" dirty="0">
                <a:effectLst/>
                <a:latin typeface="Times New Roman" panose="02020603050405020304" pitchFamily="18" charset="0"/>
                <a:ea typeface="Times New Roman" panose="02020603050405020304" pitchFamily="18" charset="0"/>
              </a:rPr>
              <a:t>             	My name is John.</a:t>
            </a:r>
            <a:br>
              <a:rPr lang="en-US" sz="1600" dirty="0">
                <a:effectLst/>
                <a:latin typeface="Times New Roman" panose="02020603050405020304" pitchFamily="18" charset="0"/>
                <a:ea typeface="Times New Roman" panose="02020603050405020304" pitchFamily="18" charset="0"/>
              </a:rPr>
            </a:br>
            <a:r>
              <a:rPr lang="en-US" sz="1600" dirty="0">
                <a:effectLst/>
                <a:latin typeface="Times New Roman" panose="02020603050405020304" pitchFamily="18" charset="0"/>
                <a:ea typeface="Times New Roman" panose="02020603050405020304" pitchFamily="18" charset="0"/>
              </a:rPr>
              <a:t>             	What are you doing?</a:t>
            </a:r>
            <a:br>
              <a:rPr lang="en-US" sz="1600" dirty="0">
                <a:effectLst/>
                <a:latin typeface="Times New Roman" panose="02020603050405020304" pitchFamily="18" charset="0"/>
                <a:ea typeface="Times New Roman" panose="02020603050405020304" pitchFamily="18" charset="0"/>
              </a:rPr>
            </a:br>
            <a:endParaRPr lang="en-KE" sz="1600" dirty="0"/>
          </a:p>
        </p:txBody>
      </p:sp>
      <p:pic>
        <p:nvPicPr>
          <p:cNvPr id="5" name="Picture 4" descr="A cartoon of a child and child holding hands&#10;&#10;Description automatically generated">
            <a:extLst>
              <a:ext uri="{FF2B5EF4-FFF2-40B4-BE49-F238E27FC236}">
                <a16:creationId xmlns:a16="http://schemas.microsoft.com/office/drawing/2014/main" id="{6DFBC0C2-0219-7584-9C2D-529B7C70D1B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897547" y="3980328"/>
            <a:ext cx="2195433" cy="2566603"/>
          </a:xfrm>
          <a:prstGeom prst="rect">
            <a:avLst/>
          </a:prstGeom>
        </p:spPr>
      </p:pic>
      <p:sp>
        <p:nvSpPr>
          <p:cNvPr id="7" name="Oval 6">
            <a:extLst>
              <a:ext uri="{FF2B5EF4-FFF2-40B4-BE49-F238E27FC236}">
                <a16:creationId xmlns:a16="http://schemas.microsoft.com/office/drawing/2014/main" id="{E75113F3-14E6-288A-845A-17BC0F930872}"/>
              </a:ext>
            </a:extLst>
          </p:cNvPr>
          <p:cNvSpPr/>
          <p:nvPr/>
        </p:nvSpPr>
        <p:spPr>
          <a:xfrm>
            <a:off x="-212834" y="-227703"/>
            <a:ext cx="753932" cy="753932"/>
          </a:xfrm>
          <a:prstGeom prst="ellipse">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
        <p:nvSpPr>
          <p:cNvPr id="8" name="Right Triangle 7">
            <a:extLst>
              <a:ext uri="{FF2B5EF4-FFF2-40B4-BE49-F238E27FC236}">
                <a16:creationId xmlns:a16="http://schemas.microsoft.com/office/drawing/2014/main" id="{9006D3E5-A0C9-2560-3D8B-DA29E80C3C0C}"/>
              </a:ext>
            </a:extLst>
          </p:cNvPr>
          <p:cNvSpPr/>
          <p:nvPr/>
        </p:nvSpPr>
        <p:spPr>
          <a:xfrm>
            <a:off x="10702159" y="-303376"/>
            <a:ext cx="1471448" cy="1277663"/>
          </a:xfrm>
          <a:prstGeom prst="rtTriangl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endParaRPr lang="en-KE"/>
          </a:p>
        </p:txBody>
      </p:sp>
      <p:cxnSp>
        <p:nvCxnSpPr>
          <p:cNvPr id="10" name="Connector: Curved 9">
            <a:extLst>
              <a:ext uri="{FF2B5EF4-FFF2-40B4-BE49-F238E27FC236}">
                <a16:creationId xmlns:a16="http://schemas.microsoft.com/office/drawing/2014/main" id="{750EECCD-7E9C-137C-F2B4-A096CB4C613B}"/>
              </a:ext>
            </a:extLst>
          </p:cNvPr>
          <p:cNvCxnSpPr/>
          <p:nvPr/>
        </p:nvCxnSpPr>
        <p:spPr>
          <a:xfrm rot="16200000" flipH="1">
            <a:off x="-152400" y="5018690"/>
            <a:ext cx="2081048" cy="1776248"/>
          </a:xfrm>
          <a:prstGeom prst="curvedConnector3">
            <a:avLst/>
          </a:prstGeom>
          <a:ln w="28575">
            <a:prstDash val="dash"/>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153401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6A4F4-5534-79DD-B656-3B8549A655BE}"/>
              </a:ext>
            </a:extLst>
          </p:cNvPr>
          <p:cNvSpPr>
            <a:spLocks noGrp="1"/>
          </p:cNvSpPr>
          <p:nvPr>
            <p:ph type="title"/>
          </p:nvPr>
        </p:nvSpPr>
        <p:spPr>
          <a:xfrm>
            <a:off x="638504" y="319197"/>
            <a:ext cx="10515600" cy="486213"/>
          </a:xfrm>
        </p:spPr>
        <p:txBody>
          <a:bodyPr>
            <a:noAutofit/>
          </a:bodyPr>
          <a:lstStyle/>
          <a:p>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Grammatical functions in sentences</a:t>
            </a:r>
            <a:r>
              <a:rPr lang="en-KE" sz="4800" dirty="0">
                <a:effectLst/>
                <a:latin typeface="Times New Roman" panose="02020603050405020304" pitchFamily="18" charset="0"/>
                <a:cs typeface="Times New Roman" panose="02020603050405020304" pitchFamily="18" charset="0"/>
              </a:rPr>
              <a:t> </a:t>
            </a:r>
            <a:endParaRPr lang="en-KE" sz="4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5EE145F-EE53-F94D-AA62-AA382250D92E}"/>
              </a:ext>
            </a:extLst>
          </p:cNvPr>
          <p:cNvSpPr>
            <a:spLocks noGrp="1"/>
          </p:cNvSpPr>
          <p:nvPr>
            <p:ph idx="1"/>
          </p:nvPr>
        </p:nvSpPr>
        <p:spPr>
          <a:xfrm>
            <a:off x="638504" y="1016327"/>
            <a:ext cx="10515600" cy="5279369"/>
          </a:xfrm>
        </p:spPr>
        <p:txBody>
          <a:bodyPr>
            <a:normAutofit fontScale="92500" lnSpcReduction="20000"/>
          </a:bodyPr>
          <a:lstStyle/>
          <a:p>
            <a:pPr marL="0" indent="0">
              <a:lnSpc>
                <a:spcPct val="170000"/>
              </a:lnSpc>
              <a:spcAft>
                <a:spcPts val="800"/>
              </a:spcAft>
              <a:buNone/>
            </a:pPr>
            <a:r>
              <a:rPr lang="en-US" sz="17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and Predicate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sentence consists of two parts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i.e. a subject and a predicate.</a:t>
            </a:r>
          </a:p>
          <a:p>
            <a:pPr marL="0" indent="0">
              <a:lnSpc>
                <a:spcPct val="17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Sentence = Subject + Predicate</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70000"/>
              </a:lnSpc>
              <a:spcAft>
                <a:spcPts val="800"/>
              </a:spcAft>
              <a:buNone/>
            </a:pPr>
            <a:r>
              <a:rPr lang="en-US" sz="17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7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part of the sentence which performs an action is called a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subject is sometimes also defined as the part of the sentence which is being spoken about in a sentence (especially in sentences having a static verb). A subject can be a noun, pronoun, noun clause or noun phrase.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flying a kite.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John</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driving a car.</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ate an apple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wrote him a letter.</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70000"/>
              </a:lnSpc>
              <a:spcAft>
                <a:spcPts val="800"/>
              </a:spcAft>
              <a:buNone/>
            </a:pP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70000"/>
              </a:lnSpc>
              <a:buNone/>
            </a:pPr>
            <a:endParaRPr lang="en-KE" sz="2400" dirty="0"/>
          </a:p>
        </p:txBody>
      </p:sp>
      <p:sp>
        <p:nvSpPr>
          <p:cNvPr id="6" name="Rectangle 5">
            <a:extLst>
              <a:ext uri="{FF2B5EF4-FFF2-40B4-BE49-F238E27FC236}">
                <a16:creationId xmlns:a16="http://schemas.microsoft.com/office/drawing/2014/main" id="{6C7AB7A0-53A4-7C2E-F608-C8A51EC06648}"/>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
        <p:nvSpPr>
          <p:cNvPr id="7" name="Arc 6">
            <a:extLst>
              <a:ext uri="{FF2B5EF4-FFF2-40B4-BE49-F238E27FC236}">
                <a16:creationId xmlns:a16="http://schemas.microsoft.com/office/drawing/2014/main" id="{2F396230-DCCE-CEEA-96B9-020236F9BA32}"/>
              </a:ext>
            </a:extLst>
          </p:cNvPr>
          <p:cNvSpPr/>
          <p:nvPr/>
        </p:nvSpPr>
        <p:spPr>
          <a:xfrm>
            <a:off x="8891752" y="0"/>
            <a:ext cx="2980208" cy="2238703"/>
          </a:xfrm>
          <a:prstGeom prst="arc">
            <a:avLst>
              <a:gd name="adj1" fmla="val 15738237"/>
              <a:gd name="adj2" fmla="val 0"/>
            </a:avLst>
          </a:prstGeom>
          <a:ln w="19050" cap="flat" cmpd="sng" algn="ctr">
            <a:solidFill>
              <a:schemeClr val="accent6"/>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KE"/>
          </a:p>
        </p:txBody>
      </p:sp>
      <p:sp>
        <p:nvSpPr>
          <p:cNvPr id="8" name="Arc 7">
            <a:extLst>
              <a:ext uri="{FF2B5EF4-FFF2-40B4-BE49-F238E27FC236}">
                <a16:creationId xmlns:a16="http://schemas.microsoft.com/office/drawing/2014/main" id="{6C562F2F-6573-D563-318A-867FB2852BD9}"/>
              </a:ext>
            </a:extLst>
          </p:cNvPr>
          <p:cNvSpPr/>
          <p:nvPr/>
        </p:nvSpPr>
        <p:spPr>
          <a:xfrm>
            <a:off x="8333916" y="6624"/>
            <a:ext cx="2980208" cy="2238703"/>
          </a:xfrm>
          <a:prstGeom prst="arc">
            <a:avLst>
              <a:gd name="adj1" fmla="val 15738237"/>
              <a:gd name="adj2" fmla="val 815243"/>
            </a:avLst>
          </a:prstGeom>
          <a:ln w="19050" cap="flat" cmpd="sng" algn="ctr">
            <a:solidFill>
              <a:schemeClr val="accent6"/>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KE"/>
          </a:p>
        </p:txBody>
      </p:sp>
    </p:spTree>
    <p:extLst>
      <p:ext uri="{BB962C8B-B14F-4D97-AF65-F5344CB8AC3E}">
        <p14:creationId xmlns:p14="http://schemas.microsoft.com/office/powerpoint/2010/main" val="1172291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57293A-996F-B308-BAEC-E031167DC82C}"/>
              </a:ext>
            </a:extLst>
          </p:cNvPr>
          <p:cNvSpPr>
            <a:spLocks noGrp="1"/>
          </p:cNvSpPr>
          <p:nvPr>
            <p:ph idx="1"/>
          </p:nvPr>
        </p:nvSpPr>
        <p:spPr>
          <a:xfrm>
            <a:off x="838200" y="557048"/>
            <a:ext cx="10515600" cy="5619915"/>
          </a:xfrm>
        </p:spPr>
        <p:txBody>
          <a:bodyPr>
            <a:normAutofit/>
          </a:bodyPr>
          <a:lstStyle/>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Predicate</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predicate is the part of a sentence which tells about the subject.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flying a kite.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John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driving a car.</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ate an apple</a:t>
            </a:r>
            <a:b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wrote him a letter.</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refers to the actor of a sentence. The part of a sentence about which something is told in a sentence is the subject of the sentence, while the part of a sentence that tells something about the subject is the predicate of the sentence.</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p:txBody>
      </p:sp>
      <p:pic>
        <p:nvPicPr>
          <p:cNvPr id="5" name="Picture 4" descr="A couple of kites flying&#10;&#10;Description automatically generated">
            <a:extLst>
              <a:ext uri="{FF2B5EF4-FFF2-40B4-BE49-F238E27FC236}">
                <a16:creationId xmlns:a16="http://schemas.microsoft.com/office/drawing/2014/main" id="{0F7AD171-981C-95C8-2E2D-1E21F3C5028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24777" y="0"/>
            <a:ext cx="5149090" cy="3743818"/>
          </a:xfrm>
          <a:prstGeom prst="rect">
            <a:avLst/>
          </a:prstGeom>
        </p:spPr>
      </p:pic>
      <p:sp>
        <p:nvSpPr>
          <p:cNvPr id="6" name="Arc 5">
            <a:extLst>
              <a:ext uri="{FF2B5EF4-FFF2-40B4-BE49-F238E27FC236}">
                <a16:creationId xmlns:a16="http://schemas.microsoft.com/office/drawing/2014/main" id="{1F2D0823-C321-9AFF-E417-00034D5F5621}"/>
              </a:ext>
            </a:extLst>
          </p:cNvPr>
          <p:cNvSpPr/>
          <p:nvPr/>
        </p:nvSpPr>
        <p:spPr>
          <a:xfrm>
            <a:off x="-1272539" y="5398431"/>
            <a:ext cx="2980208" cy="2238703"/>
          </a:xfrm>
          <a:prstGeom prst="arc">
            <a:avLst>
              <a:gd name="adj1" fmla="val 15738237"/>
              <a:gd name="adj2" fmla="val 815243"/>
            </a:avLst>
          </a:prstGeom>
          <a:ln w="19050" cap="flat" cmpd="sng" algn="ctr">
            <a:solidFill>
              <a:schemeClr val="accent6"/>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KE"/>
          </a:p>
        </p:txBody>
      </p:sp>
    </p:spTree>
    <p:extLst>
      <p:ext uri="{BB962C8B-B14F-4D97-AF65-F5344CB8AC3E}">
        <p14:creationId xmlns:p14="http://schemas.microsoft.com/office/powerpoint/2010/main" val="3271832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E999C8-EF8B-BF76-1FAB-5D9DAEA00966}"/>
              </a:ext>
            </a:extLst>
          </p:cNvPr>
          <p:cNvSpPr>
            <a:spLocks noGrp="1"/>
          </p:cNvSpPr>
          <p:nvPr>
            <p:ph idx="1"/>
          </p:nvPr>
        </p:nvSpPr>
        <p:spPr>
          <a:xfrm>
            <a:off x="838200" y="1331639"/>
            <a:ext cx="10515600" cy="4351338"/>
          </a:xfrm>
        </p:spPr>
        <p:txBody>
          <a:bodyPr/>
          <a:lstStyle/>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 is washing her clothes.</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above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subject because it performs an action of washing clothes. We can also say that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subject because something (that she is washing her clothes) is told about it in sentence. The rest of the sentence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washing her clothes”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the predicate of the sentence because it tells something (washing her clothes) about the subject.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p:txBody>
      </p:sp>
      <p:pic>
        <p:nvPicPr>
          <p:cNvPr id="5" name="Picture 4" descr="A cartoon of a person washing clothes&#10;&#10;Description automatically generated">
            <a:extLst>
              <a:ext uri="{FF2B5EF4-FFF2-40B4-BE49-F238E27FC236}">
                <a16:creationId xmlns:a16="http://schemas.microsoft.com/office/drawing/2014/main" id="{9C873C97-362D-8E5C-7A39-8AB3365B0CA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744607" y="3583486"/>
            <a:ext cx="3541986" cy="3290460"/>
          </a:xfrm>
          <a:prstGeom prst="rect">
            <a:avLst/>
          </a:prstGeom>
        </p:spPr>
      </p:pic>
    </p:spTree>
    <p:extLst>
      <p:ext uri="{BB962C8B-B14F-4D97-AF65-F5344CB8AC3E}">
        <p14:creationId xmlns:p14="http://schemas.microsoft.com/office/powerpoint/2010/main" val="403089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EB2A1-100C-D29F-2736-F9D7FE10BCF8}"/>
              </a:ext>
            </a:extLst>
          </p:cNvPr>
          <p:cNvSpPr>
            <a:spLocks noGrp="1"/>
          </p:cNvSpPr>
          <p:nvPr>
            <p:ph type="title"/>
          </p:nvPr>
        </p:nvSpPr>
        <p:spPr>
          <a:xfrm>
            <a:off x="838200" y="1037788"/>
            <a:ext cx="10515600" cy="654378"/>
          </a:xfrm>
        </p:spPr>
        <p:txBody>
          <a:bodyPr>
            <a:normAutofit/>
          </a:bodyPr>
          <a:lstStyle/>
          <a:p>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and Indirect Objects</a:t>
            </a:r>
            <a:endParaRPr lang="en-KE" sz="2800" dirty="0"/>
          </a:p>
        </p:txBody>
      </p:sp>
      <p:sp>
        <p:nvSpPr>
          <p:cNvPr id="3" name="Content Placeholder 2">
            <a:extLst>
              <a:ext uri="{FF2B5EF4-FFF2-40B4-BE49-F238E27FC236}">
                <a16:creationId xmlns:a16="http://schemas.microsoft.com/office/drawing/2014/main" id="{EF3C2B06-575B-49D6-E239-CD73F411A80D}"/>
              </a:ext>
            </a:extLst>
          </p:cNvPr>
          <p:cNvSpPr>
            <a:spLocks noGrp="1"/>
          </p:cNvSpPr>
          <p:nvPr>
            <p:ph idx="1"/>
          </p:nvPr>
        </p:nvSpPr>
        <p:spPr>
          <a:xfrm>
            <a:off x="953813" y="2019930"/>
            <a:ext cx="10515600" cy="2818140"/>
          </a:xfrm>
        </p:spPr>
        <p:txBody>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object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receiver of the action within a sentence. 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hit the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ball</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 careful to distinguish between a direct object and an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 complement.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800"/>
              </a:spcAft>
              <a:buSzPts val="1000"/>
              <a:buNone/>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named their daughter Natasha.</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that sentence,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"daughter"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direct object and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"Natasha"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object complement, which renames or describes the direct object.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1180811A-9CF2-A2E7-6D25-9D649E682A6A}"/>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595556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F9826E-EBBE-1C0D-DFCB-900A2DEE0BF7}"/>
              </a:ext>
            </a:extLst>
          </p:cNvPr>
          <p:cNvSpPr>
            <a:spLocks noGrp="1"/>
          </p:cNvSpPr>
          <p:nvPr>
            <p:ph idx="1"/>
          </p:nvPr>
        </p:nvSpPr>
        <p:spPr>
          <a:xfrm>
            <a:off x="838200" y="630622"/>
            <a:ext cx="10515600" cy="5528440"/>
          </a:xfrm>
        </p:spPr>
        <p:txBody>
          <a:bodyPr>
            <a:normAutofit/>
          </a:bodyPr>
          <a:lstStyle/>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indirect object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identifies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or for whom or what </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action of the verb is performed. The direct object and indirect object are different people, places or things. The direct objects in the sentences below are in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boldface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indirect objects are in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italics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instructor gave his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students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Grandfather left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Rosa and Ronald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his money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Jossy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sold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 boat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Incidentally, the word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similar object-form pronouns such as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 us, them</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not always an indirect object; it will also serve, sometimes, as a direct object.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Bless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me/her/us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Call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me/him/them</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you have questions.</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999D80C-0008-F834-FD44-14A7C267EC3B}"/>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405035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D54BAC-E48E-F6E3-7E66-BD074FFB4523}"/>
              </a:ext>
            </a:extLst>
          </p:cNvPr>
          <p:cNvSpPr>
            <a:spLocks noGrp="1"/>
          </p:cNvSpPr>
          <p:nvPr>
            <p:ph idx="1"/>
          </p:nvPr>
        </p:nvSpPr>
        <p:spPr>
          <a:xfrm>
            <a:off x="838200" y="1825625"/>
            <a:ext cx="10515600" cy="2452085"/>
          </a:xfrm>
        </p:spPr>
        <p:txBody>
          <a:bodyPr/>
          <a:lstStyle/>
          <a:p>
            <a:pPr marL="0" indent="0">
              <a:lnSpc>
                <a:spcPct val="150000"/>
              </a:lnSpc>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English, nouns and their accompanying modifiers (articles and adjectives) do not change form when they are used as objects or indirect objects, as they do in many other languages.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radio</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on the desk"</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borrowed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radio</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contain exactly the same word form used for quite different functions. This is not true of </a:t>
            </a:r>
            <a:r>
              <a:rPr lang="en-US" sz="1800" b="1"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pronouns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however, which use different forms for different functions.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loves his grandmother. His grandmother loves </a:t>
            </a:r>
            <a:r>
              <a:rPr lang="en-US" sz="1800" i="1"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[object].) </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KE" dirty="0">
              <a:latin typeface="Times New Roman" panose="02020603050405020304" pitchFamily="18" charset="0"/>
              <a:cs typeface="Times New Roman" panose="02020603050405020304" pitchFamily="18" charset="0"/>
            </a:endParaRPr>
          </a:p>
        </p:txBody>
      </p:sp>
      <p:sp>
        <p:nvSpPr>
          <p:cNvPr id="4" name="L-Shape 3">
            <a:extLst>
              <a:ext uri="{FF2B5EF4-FFF2-40B4-BE49-F238E27FC236}">
                <a16:creationId xmlns:a16="http://schemas.microsoft.com/office/drawing/2014/main" id="{C6FF592E-F301-069C-14AE-188867ADB99E}"/>
              </a:ext>
            </a:extLst>
          </p:cNvPr>
          <p:cNvSpPr/>
          <p:nvPr/>
        </p:nvSpPr>
        <p:spPr>
          <a:xfrm rot="16200000">
            <a:off x="10561583" y="3408745"/>
            <a:ext cx="1295400" cy="914400"/>
          </a:xfrm>
          <a:prstGeom prst="corner">
            <a:avLst>
              <a:gd name="adj1" fmla="val 21434"/>
              <a:gd name="adj2" fmla="val 7533"/>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E0BD46CC-33CE-9E63-4765-D8731D39BFCB}"/>
              </a:ext>
            </a:extLst>
          </p:cNvPr>
          <p:cNvSpPr/>
          <p:nvPr/>
        </p:nvSpPr>
        <p:spPr>
          <a:xfrm rot="5400000">
            <a:off x="335280" y="1608614"/>
            <a:ext cx="1295400" cy="1112520"/>
          </a:xfrm>
          <a:prstGeom prst="corner">
            <a:avLst>
              <a:gd name="adj1" fmla="val 21434"/>
              <a:gd name="adj2" fmla="val 7533"/>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961384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E1C837F-5872-2A8B-8CC8-BC5C6E1A1664}"/>
              </a:ext>
            </a:extLst>
          </p:cNvPr>
          <p:cNvSpPr>
            <a:spLocks noGrp="1"/>
          </p:cNvSpPr>
          <p:nvPr>
            <p:ph idx="1"/>
          </p:nvPr>
        </p:nvSpPr>
        <p:spPr>
          <a:xfrm>
            <a:off x="1006366" y="1089901"/>
            <a:ext cx="10515600" cy="4351338"/>
          </a:xfrm>
        </p:spPr>
        <p:txBody>
          <a:bodyPr>
            <a:normAutofit/>
          </a:bodyPr>
          <a:lstStyle/>
          <a:p>
            <a:pPr marL="0" indent="0">
              <a:lnSpc>
                <a:spcPct val="150000"/>
              </a:lnSpc>
              <a:spcAft>
                <a:spcPts val="800"/>
              </a:spcAft>
              <a:buNone/>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Complements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700" b="1" dirty="0">
                <a:effectLst/>
                <a:latin typeface="Times New Roman" panose="02020603050405020304" pitchFamily="18" charset="0"/>
                <a:ea typeface="Times New Roman" panose="02020603050405020304" pitchFamily="18" charset="0"/>
                <a:cs typeface="Times New Roman" panose="02020603050405020304" pitchFamily="18" charset="0"/>
              </a:rPr>
              <a:t>A complement </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(notice the spelling of the word) is any word or phrase that completes the sense of a </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hlinkClick r:id="rId2"/>
              </a:rPr>
              <a:t>subject</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an </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hlinkClick r:id="rId3"/>
              </a:rPr>
              <a:t>object</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or a </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hlinkClick r:id="rId4"/>
              </a:rPr>
              <a:t>verb</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As you will see, the terminology describing predicates and complements can overlap and be a bit confusing. A </a:t>
            </a:r>
            <a:r>
              <a:rPr lang="en-US" sz="1700" b="1" dirty="0">
                <a:effectLst/>
                <a:latin typeface="Times New Roman" panose="02020603050405020304" pitchFamily="18" charset="0"/>
                <a:ea typeface="Times New Roman" panose="02020603050405020304" pitchFamily="18" charset="0"/>
                <a:cs typeface="Times New Roman" panose="02020603050405020304" pitchFamily="18" charset="0"/>
              </a:rPr>
              <a:t>subject complement</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follows a </a:t>
            </a:r>
            <a:r>
              <a:rPr lang="en-US" sz="1700" b="1" u="none" strike="noStrike" dirty="0">
                <a:effectLst/>
                <a:latin typeface="Times New Roman" panose="02020603050405020304" pitchFamily="18" charset="0"/>
                <a:ea typeface="Times New Roman" panose="02020603050405020304" pitchFamily="18" charset="0"/>
                <a:cs typeface="Times New Roman" panose="02020603050405020304" pitchFamily="18" charset="0"/>
                <a:hlinkClick r:id="rId5"/>
              </a:rPr>
              <a:t>linking verb</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it is normally an adjective or a noun that renames or defines the subject in some way.</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50000"/>
              </a:lnSpc>
              <a:spcAft>
                <a:spcPts val="800"/>
              </a:spcAft>
              <a:buSzPts val="1000"/>
              <a:buNone/>
              <a:tabLst>
                <a:tab pos="914400" algn="l"/>
              </a:tabLst>
            </a:pP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A glacier is a huge </a:t>
            </a:r>
            <a:r>
              <a:rPr lang="en-US" sz="1700" u="sng" dirty="0">
                <a:effectLst/>
                <a:latin typeface="Times New Roman" panose="02020603050405020304" pitchFamily="18" charset="0"/>
                <a:ea typeface="Times New Roman" panose="02020603050405020304" pitchFamily="18" charset="0"/>
                <a:cs typeface="Times New Roman" panose="02020603050405020304" pitchFamily="18" charset="0"/>
              </a:rPr>
              <a:t>body</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of ice.</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50000"/>
              </a:lnSpc>
              <a:spcAft>
                <a:spcPts val="800"/>
              </a:spcAft>
              <a:buSzPts val="1000"/>
              <a:buNone/>
              <a:tabLst>
                <a:tab pos="914400" algn="l"/>
              </a:tabLst>
            </a:pP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Glaciers are </a:t>
            </a:r>
            <a:r>
              <a:rPr lang="en-US" sz="1700" u="sng" dirty="0">
                <a:effectLst/>
                <a:latin typeface="Times New Roman" panose="02020603050405020304" pitchFamily="18" charset="0"/>
                <a:ea typeface="Times New Roman" panose="02020603050405020304" pitchFamily="18" charset="0"/>
                <a:cs typeface="Times New Roman" panose="02020603050405020304" pitchFamily="18" charset="0"/>
              </a:rPr>
              <a:t>beautiful</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and potentially </a:t>
            </a:r>
            <a:r>
              <a:rPr lang="en-US" sz="1700" u="sng" dirty="0">
                <a:effectLst/>
                <a:latin typeface="Times New Roman" panose="02020603050405020304" pitchFamily="18" charset="0"/>
                <a:ea typeface="Times New Roman" panose="02020603050405020304" pitchFamily="18" charset="0"/>
                <a:cs typeface="Times New Roman" panose="02020603050405020304" pitchFamily="18" charset="0"/>
              </a:rPr>
              <a:t>dangerous</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at the same time.</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50000"/>
              </a:lnSpc>
              <a:spcAft>
                <a:spcPts val="800"/>
              </a:spcAft>
              <a:buSzPts val="1000"/>
              <a:buNone/>
              <a:tabLst>
                <a:tab pos="914400" algn="l"/>
              </a:tabLst>
            </a:pP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This glacier is not yet fully </a:t>
            </a:r>
            <a:r>
              <a:rPr lang="en-US" sz="1700" u="sng" dirty="0">
                <a:effectLst/>
                <a:latin typeface="Times New Roman" panose="02020603050405020304" pitchFamily="18" charset="0"/>
                <a:ea typeface="Times New Roman" panose="02020603050405020304" pitchFamily="18" charset="0"/>
                <a:cs typeface="Times New Roman" panose="02020603050405020304" pitchFamily="18" charset="0"/>
              </a:rPr>
              <a:t>formed</a:t>
            </a: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 (verb form acting as an adjective, a participle)</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KE" sz="1700" dirty="0"/>
          </a:p>
        </p:txBody>
      </p:sp>
      <p:pic>
        <p:nvPicPr>
          <p:cNvPr id="5" name="Picture 4" descr="A large iceberg in the water&#10;&#10;Description automatically generated">
            <a:extLst>
              <a:ext uri="{FF2B5EF4-FFF2-40B4-BE49-F238E27FC236}">
                <a16:creationId xmlns:a16="http://schemas.microsoft.com/office/drawing/2014/main" id="{40872C70-6260-EB61-B3EF-188E74684ECF}"/>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273670" y="3491328"/>
            <a:ext cx="2362620" cy="1575080"/>
          </a:xfrm>
          <a:prstGeom prst="rect">
            <a:avLst/>
          </a:prstGeom>
        </p:spPr>
      </p:pic>
    </p:spTree>
    <p:extLst>
      <p:ext uri="{BB962C8B-B14F-4D97-AF65-F5344CB8AC3E}">
        <p14:creationId xmlns:p14="http://schemas.microsoft.com/office/powerpoint/2010/main" val="3364961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D87901-3478-302E-8F4F-E66AC6702628}"/>
              </a:ext>
            </a:extLst>
          </p:cNvPr>
          <p:cNvSpPr>
            <a:spLocks noGrp="1"/>
          </p:cNvSpPr>
          <p:nvPr>
            <p:ph idx="1"/>
          </p:nvPr>
        </p:nvSpPr>
        <p:spPr>
          <a:xfrm>
            <a:off x="838200" y="743059"/>
            <a:ext cx="10515600" cy="5563147"/>
          </a:xfrm>
        </p:spPr>
        <p:txBody>
          <a:bodyPr>
            <a:normAutofit/>
          </a:bodyPr>
          <a:lstStyle/>
          <a:p>
            <a:pPr>
              <a:lnSpc>
                <a:spcPct val="150000"/>
              </a:lnSpc>
              <a:spcAft>
                <a:spcPts val="800"/>
              </a:spcAf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Adjective complements are also called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predicate adjectives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noun complements are also called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predicate nouns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predicate nominatives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 complement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follows and modifies or refers to a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direct object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can be a noun or adjective or any word acting as a noun or an adjective.</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convention named Douglas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Vice President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keep him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happy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noun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"Vice President"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complements the direct object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"Douglas";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adjective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"happy"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complements the object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clown got the children too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excited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participle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"excited"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complements the object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"children.")</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 complement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direct or indirect object of a verb. </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50000"/>
              </a:lnSpc>
              <a:spcAft>
                <a:spcPts val="800"/>
              </a:spcAft>
              <a:buSzPts val="1000"/>
              <a:buFont typeface="Courier New" panose="02070309020205020404" pitchFamily="49" charset="0"/>
              <a:buChar char="o"/>
              <a:tabLst>
                <a:tab pos="9144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Granny left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Ronald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all her </a:t>
            </a:r>
            <a:r>
              <a:rPr lang="en-US" sz="16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money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(Both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"money"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direct object] and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"Ronald"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indirect object] are the verb complements of this sentence.)</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3600" dirty="0"/>
          </a:p>
        </p:txBody>
      </p:sp>
      <p:sp>
        <p:nvSpPr>
          <p:cNvPr id="4" name="L-Shape 3">
            <a:extLst>
              <a:ext uri="{FF2B5EF4-FFF2-40B4-BE49-F238E27FC236}">
                <a16:creationId xmlns:a16="http://schemas.microsoft.com/office/drawing/2014/main" id="{79E3E0BD-C9BA-C3CC-A865-FE954A0A8F34}"/>
              </a:ext>
            </a:extLst>
          </p:cNvPr>
          <p:cNvSpPr/>
          <p:nvPr/>
        </p:nvSpPr>
        <p:spPr>
          <a:xfrm rot="16200000">
            <a:off x="10520530" y="4930486"/>
            <a:ext cx="1295400" cy="91440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202C863A-7D25-2846-D417-5A294F1C3888}"/>
              </a:ext>
            </a:extLst>
          </p:cNvPr>
          <p:cNvSpPr/>
          <p:nvPr/>
        </p:nvSpPr>
        <p:spPr>
          <a:xfrm rot="5400000">
            <a:off x="190500" y="522091"/>
            <a:ext cx="1295400" cy="111252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991026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E518D-B3A7-35F5-865A-0ADABBF7BDD5}"/>
              </a:ext>
            </a:extLst>
          </p:cNvPr>
          <p:cNvSpPr>
            <a:spLocks noGrp="1"/>
          </p:cNvSpPr>
          <p:nvPr>
            <p:ph type="title"/>
          </p:nvPr>
        </p:nvSpPr>
        <p:spPr>
          <a:xfrm>
            <a:off x="838200" y="365125"/>
            <a:ext cx="10515600" cy="475703"/>
          </a:xfrm>
        </p:spPr>
        <p:txBody>
          <a:bodyPr>
            <a:normAutofit fontScale="90000"/>
          </a:bodyPr>
          <a:lstStyle/>
          <a:p>
            <a:r>
              <a:rPr lang="en-US" sz="2400" b="1" kern="1800">
                <a:effectLst/>
                <a:latin typeface="Arial" panose="020B0604020202020204" pitchFamily="34" charset="0"/>
                <a:ea typeface="Times New Roman" panose="02020603050405020304" pitchFamily="18" charset="0"/>
              </a:rPr>
              <a:t>Types of Complements</a:t>
            </a:r>
            <a:r>
              <a:rPr lang="en-KE" sz="5400">
                <a:effectLst/>
              </a:rPr>
              <a:t> </a:t>
            </a:r>
            <a:endParaRPr lang="en-KE" sz="5400" dirty="0"/>
          </a:p>
        </p:txBody>
      </p:sp>
      <p:sp>
        <p:nvSpPr>
          <p:cNvPr id="3" name="Content Placeholder 2">
            <a:extLst>
              <a:ext uri="{FF2B5EF4-FFF2-40B4-BE49-F238E27FC236}">
                <a16:creationId xmlns:a16="http://schemas.microsoft.com/office/drawing/2014/main" id="{CB55089E-57AE-F181-C971-70355DEA6EA6}"/>
              </a:ext>
            </a:extLst>
          </p:cNvPr>
          <p:cNvSpPr>
            <a:spLocks noGrp="1"/>
          </p:cNvSpPr>
          <p:nvPr>
            <p:ph idx="1"/>
          </p:nvPr>
        </p:nvSpPr>
        <p:spPr>
          <a:xfrm>
            <a:off x="838200" y="1019503"/>
            <a:ext cx="10754710" cy="5473372"/>
          </a:xfrm>
        </p:spPr>
        <p:txBody>
          <a:bodyPr>
            <a:normAutofit fontScale="92500" lnSpcReduction="10000"/>
          </a:bodyPr>
          <a:lstStyle/>
          <a:p>
            <a:pPr marL="0" indent="0">
              <a:lnSpc>
                <a:spcPct val="150000"/>
              </a:lnSpc>
              <a:spcAft>
                <a:spcPts val="2250"/>
              </a:spcAft>
              <a:buNone/>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Complement can often be confused with the Object. While the Subject and the Object of a clause, in the vast majority of cases, refer to different entities. The Complement gives more information about either the Subject or the Object. As with the Subject and Object elements, there is only one grouping or phrase which is considered to be the Complement of a clause.</a:t>
            </a:r>
          </a:p>
          <a:p>
            <a:pPr marL="0" indent="0">
              <a:lnSpc>
                <a:spcPct val="100000"/>
              </a:lnSpc>
              <a:spcAft>
                <a:spcPts val="2250"/>
              </a:spcAft>
              <a:buNone/>
            </a:pPr>
            <a:r>
              <a:rPr lang="en-US"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Subject Complement</a:t>
            </a:r>
            <a:endParaRPr lang="en-US" sz="1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spcAft>
                <a:spcPts val="2250"/>
              </a:spcAft>
              <a:buNone/>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Let’s begin by looking at some pairs of sentences where this information </a:t>
            </a:r>
            <a:r>
              <a:rPr lang="en-US" sz="1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centres</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 the Subject.</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Bill hit Harry.</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Bill is a policeman.</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camel carried the load.</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camel smells awful.</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car hit the lamp post.</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car was what she wanted for her birthday.</a:t>
            </a:r>
            <a:endParaRPr lang="en-KE"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KE" sz="2000" dirty="0">
              <a:latin typeface="Times New Roman" panose="02020603050405020304" pitchFamily="18" charset="0"/>
              <a:cs typeface="Times New Roman" panose="02020603050405020304" pitchFamily="18" charset="0"/>
            </a:endParaRPr>
          </a:p>
        </p:txBody>
      </p:sp>
      <p:pic>
        <p:nvPicPr>
          <p:cNvPr id="9" name="Picture 8" descr="A camel with a rope on its head&#10;&#10;Description automatically generated">
            <a:extLst>
              <a:ext uri="{FF2B5EF4-FFF2-40B4-BE49-F238E27FC236}">
                <a16:creationId xmlns:a16="http://schemas.microsoft.com/office/drawing/2014/main" id="{EF9DB38C-8C02-6F2F-0168-5B6692AB07F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H="1">
            <a:off x="6863255" y="3308953"/>
            <a:ext cx="4202950" cy="2902662"/>
          </a:xfrm>
          <a:prstGeom prst="rect">
            <a:avLst/>
          </a:prstGeom>
        </p:spPr>
      </p:pic>
    </p:spTree>
    <p:extLst>
      <p:ext uri="{BB962C8B-B14F-4D97-AF65-F5344CB8AC3E}">
        <p14:creationId xmlns:p14="http://schemas.microsoft.com/office/powerpoint/2010/main" val="398763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F1675F-A51C-9487-5468-DB44C7854B02}"/>
              </a:ext>
            </a:extLst>
          </p:cNvPr>
          <p:cNvSpPr>
            <a:spLocks noGrp="1"/>
          </p:cNvSpPr>
          <p:nvPr>
            <p:ph idx="1"/>
          </p:nvPr>
        </p:nvSpPr>
        <p:spPr>
          <a:xfrm>
            <a:off x="838200" y="504496"/>
            <a:ext cx="10515600" cy="6064469"/>
          </a:xfrm>
        </p:spPr>
        <p:txBody>
          <a:bodyPr>
            <a:normAutofit fontScale="92500" lnSpcReduction="10000"/>
          </a:bodyPr>
          <a:lstStyle/>
          <a:p>
            <a:pPr marL="0" indent="0">
              <a:lnSpc>
                <a:spcPct val="150000"/>
              </a:lnSpc>
              <a:spcAft>
                <a:spcPts val="2250"/>
              </a:spcAft>
              <a:buNone/>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preceding examples the first sentence of each pair contains an </a:t>
            </a:r>
            <a:r>
              <a:rPr lang="en-US"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object</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Harry, the load, the lamp post</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These are clearly not the same entities as the subjects of the sentences. However, the same cannot be said for the second sentence of each pair where there is a strong connection between the subjects and the phrases,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policeman, awful and what she wanted for her birthday.</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These phrases act to identify the Subject more precisely. These are known as </a:t>
            </a:r>
            <a:r>
              <a:rPr lang="en-US"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complements;</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more specifically they are </a:t>
            </a:r>
            <a:r>
              <a:rPr lang="en-US"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complements</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because they define the subjects of the clauses, in this case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Bill, the camel and a car.</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2250"/>
              </a:spcAft>
              <a:buNone/>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most sentences where the complement defines the subject, you will find a particular type of verb being used. The most usual is the verb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be”</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its forms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 are, was, have been</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followed by a noun phrase or an adjectival phrase, often as a single word. In the instances above,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policeman</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noun phrase and </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awful</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an adjective. </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2250"/>
              </a:spcAft>
              <a:buNone/>
            </a:pPr>
            <a:r>
              <a:rPr lang="en-US"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Noun phrase as Subject Complement:</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Love is a drug.</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is her pen.</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the father of three.</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 is the great healer.</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Those animals were very rare Siberian tigers.</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400" dirty="0"/>
          </a:p>
        </p:txBody>
      </p:sp>
      <p:sp>
        <p:nvSpPr>
          <p:cNvPr id="4" name="Rectangle 3">
            <a:extLst>
              <a:ext uri="{FF2B5EF4-FFF2-40B4-BE49-F238E27FC236}">
                <a16:creationId xmlns:a16="http://schemas.microsoft.com/office/drawing/2014/main" id="{2C1A02AE-4D39-609D-6073-87751E8FAA33}"/>
              </a:ext>
            </a:extLst>
          </p:cNvPr>
          <p:cNvSpPr/>
          <p:nvPr/>
        </p:nvSpPr>
        <p:spPr>
          <a:xfrm>
            <a:off x="11871960" y="0"/>
            <a:ext cx="320040" cy="68580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043307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F14593-5D83-08BD-7F62-FAA5718828FA}"/>
              </a:ext>
            </a:extLst>
          </p:cNvPr>
          <p:cNvSpPr>
            <a:spLocks noGrp="1"/>
          </p:cNvSpPr>
          <p:nvPr>
            <p:ph idx="1"/>
          </p:nvPr>
        </p:nvSpPr>
        <p:spPr>
          <a:xfrm>
            <a:off x="838200" y="441434"/>
            <a:ext cx="10515600" cy="5735529"/>
          </a:xfrm>
        </p:spPr>
        <p:txBody>
          <a:bodyPr>
            <a:normAutofit/>
          </a:bodyPr>
          <a:lstStyle/>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Adjectival phrase as Subject Complement:</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weather is hot.</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the passengers were Russian.</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little cottage was nice and </a:t>
            </a:r>
            <a:r>
              <a:rPr lang="en-US" sz="1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cosy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 teeth were pearly white.</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argument became more heated.</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weather gradually got hotter and hotter.</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225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all of these cases, the phrases after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was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define the subject. You should notice that, although two of the complements in the first set of examples contain adjectives (great, very rare Siberian), these are still treated as noun phrases because the main words in the groups are themselves nouns (healer, tigers).</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400" dirty="0"/>
          </a:p>
        </p:txBody>
      </p:sp>
      <p:pic>
        <p:nvPicPr>
          <p:cNvPr id="5" name="Picture 4" descr="A thermometer with a sun and numbers&#10;&#10;Description automatically generated">
            <a:extLst>
              <a:ext uri="{FF2B5EF4-FFF2-40B4-BE49-F238E27FC236}">
                <a16:creationId xmlns:a16="http://schemas.microsoft.com/office/drawing/2014/main" id="{ABFFEEDA-3DDD-91E2-30A6-C7085651F17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437726" y="1166649"/>
            <a:ext cx="2424008" cy="2354318"/>
          </a:xfrm>
          <a:prstGeom prst="rect">
            <a:avLst/>
          </a:prstGeom>
        </p:spPr>
      </p:pic>
      <p:sp>
        <p:nvSpPr>
          <p:cNvPr id="6" name="Rectangle 5">
            <a:extLst>
              <a:ext uri="{FF2B5EF4-FFF2-40B4-BE49-F238E27FC236}">
                <a16:creationId xmlns:a16="http://schemas.microsoft.com/office/drawing/2014/main" id="{21A11E72-470C-E2CF-D823-CCF72B7FABE9}"/>
              </a:ext>
            </a:extLst>
          </p:cNvPr>
          <p:cNvSpPr/>
          <p:nvPr/>
        </p:nvSpPr>
        <p:spPr>
          <a:xfrm>
            <a:off x="11871960" y="0"/>
            <a:ext cx="320040" cy="68580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136834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CECA4E-30F9-B90B-8621-D5F2C4777BC8}"/>
              </a:ext>
            </a:extLst>
          </p:cNvPr>
          <p:cNvSpPr>
            <a:spLocks noGrp="1"/>
          </p:cNvSpPr>
          <p:nvPr>
            <p:ph idx="1"/>
          </p:nvPr>
        </p:nvSpPr>
        <p:spPr>
          <a:xfrm>
            <a:off x="838200" y="388883"/>
            <a:ext cx="10515600" cy="5788080"/>
          </a:xfrm>
        </p:spPr>
        <p:txBody>
          <a:bodyPr>
            <a:normAutofit lnSpcReduction="10000"/>
          </a:bodyPr>
          <a:lstStyle/>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is a particular type of verb that is often used in clauses with a subject complement and that verb is usually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However, there is a small number of other verbs either closely connected with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 or to do”</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frequently occur in this type of clause. A short list with examples might include the following:</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 type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seem, appear, become, turn out, grow, remain</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sky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seems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clearer today.</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turned out</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be a bad influence.</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His client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became </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more and more angry.</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Sense type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look, sound, feel, taste, smell</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(all followed by like with a noun)</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 voice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sounds </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lovely.</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sounds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like heaven.</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tea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tastes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foul.</a:t>
            </a:r>
            <a:endParaRPr lang="en-KE"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400" dirty="0"/>
          </a:p>
        </p:txBody>
      </p:sp>
      <p:sp>
        <p:nvSpPr>
          <p:cNvPr id="4" name="Right Triangle 3">
            <a:extLst>
              <a:ext uri="{FF2B5EF4-FFF2-40B4-BE49-F238E27FC236}">
                <a16:creationId xmlns:a16="http://schemas.microsoft.com/office/drawing/2014/main" id="{3AE5DF6F-F4C6-5AF1-9761-46A9BDAA4741}"/>
              </a:ext>
            </a:extLst>
          </p:cNvPr>
          <p:cNvSpPr/>
          <p:nvPr/>
        </p:nvSpPr>
        <p:spPr>
          <a:xfrm flipH="1">
            <a:off x="10441378" y="5125771"/>
            <a:ext cx="1742739" cy="1742739"/>
          </a:xfrm>
          <a:prstGeom prst="rtTriangl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519958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E96CA-07F8-5251-7C2E-6AB3FDA3DD87}"/>
              </a:ext>
            </a:extLst>
          </p:cNvPr>
          <p:cNvSpPr>
            <a:spLocks noGrp="1"/>
          </p:cNvSpPr>
          <p:nvPr>
            <p:ph type="title"/>
          </p:nvPr>
        </p:nvSpPr>
        <p:spPr>
          <a:xfrm>
            <a:off x="838200" y="365125"/>
            <a:ext cx="10515600" cy="801523"/>
          </a:xfrm>
        </p:spPr>
        <p:txBody>
          <a:bodyPr>
            <a:normAutofit/>
          </a:bodyPr>
          <a:lstStyle/>
          <a:p>
            <a:r>
              <a:rPr lang="en-US"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Subordinate Clause</a:t>
            </a:r>
            <a:endParaRPr lang="en-KE" sz="3200" dirty="0"/>
          </a:p>
        </p:txBody>
      </p:sp>
      <p:sp>
        <p:nvSpPr>
          <p:cNvPr id="3" name="Content Placeholder 2">
            <a:extLst>
              <a:ext uri="{FF2B5EF4-FFF2-40B4-BE49-F238E27FC236}">
                <a16:creationId xmlns:a16="http://schemas.microsoft.com/office/drawing/2014/main" id="{8A9A237C-8EF3-F4A7-A55A-A12289EF0799}"/>
              </a:ext>
            </a:extLst>
          </p:cNvPr>
          <p:cNvSpPr>
            <a:spLocks noGrp="1"/>
          </p:cNvSpPr>
          <p:nvPr>
            <p:ph idx="1"/>
          </p:nvPr>
        </p:nvSpPr>
        <p:spPr>
          <a:xfrm>
            <a:off x="838200" y="1166648"/>
            <a:ext cx="10515600" cy="4698124"/>
          </a:xfrm>
        </p:spPr>
        <p:txBody>
          <a:bodyPr>
            <a:normAutofit lnSpcReduction="10000"/>
          </a:bodyPr>
          <a:lstStyle/>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is still one type of subject complement that we haven’t looked at yet – this is the subordinate clause. </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car was what she wanted for her birthday.</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car”</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the subject, the verb is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complement defining the subject is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she wanted for her birthday”</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is a clause since it has its own subject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verb (</a:t>
            </a:r>
            <a:r>
              <a:rPr lang="en-US" sz="1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wanted</a:t>
            </a: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Other examples of clauses used as subject complements are:</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Justice is what we’re looking for.</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thing I did was open all the windows.</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remaining problem is where to find the money.</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only option is to run away.</a:t>
            </a:r>
            <a:endParaRPr lang="en-KE"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p:txBody>
      </p:sp>
      <p:sp>
        <p:nvSpPr>
          <p:cNvPr id="4" name="Right Triangle 3">
            <a:extLst>
              <a:ext uri="{FF2B5EF4-FFF2-40B4-BE49-F238E27FC236}">
                <a16:creationId xmlns:a16="http://schemas.microsoft.com/office/drawing/2014/main" id="{995EA18C-214C-4382-B0D8-C19D75694822}"/>
              </a:ext>
            </a:extLst>
          </p:cNvPr>
          <p:cNvSpPr/>
          <p:nvPr/>
        </p:nvSpPr>
        <p:spPr>
          <a:xfrm>
            <a:off x="10702159" y="-303376"/>
            <a:ext cx="1471448" cy="1277663"/>
          </a:xfrm>
          <a:prstGeom prst="rtTriangl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endParaRPr lang="en-KE"/>
          </a:p>
        </p:txBody>
      </p:sp>
      <p:cxnSp>
        <p:nvCxnSpPr>
          <p:cNvPr id="5" name="Connector: Curved 4">
            <a:extLst>
              <a:ext uri="{FF2B5EF4-FFF2-40B4-BE49-F238E27FC236}">
                <a16:creationId xmlns:a16="http://schemas.microsoft.com/office/drawing/2014/main" id="{0E537E78-4EF8-090D-95B0-48915DFA5A36}"/>
              </a:ext>
            </a:extLst>
          </p:cNvPr>
          <p:cNvCxnSpPr/>
          <p:nvPr/>
        </p:nvCxnSpPr>
        <p:spPr>
          <a:xfrm rot="16200000" flipH="1">
            <a:off x="-152400" y="5018690"/>
            <a:ext cx="2081048" cy="1776248"/>
          </a:xfrm>
          <a:prstGeom prst="curvedConnector3">
            <a:avLst/>
          </a:prstGeom>
          <a:ln w="28575">
            <a:prstDash val="dash"/>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761606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96A253-0F72-5AED-54B3-28092FA345E4}"/>
              </a:ext>
            </a:extLst>
          </p:cNvPr>
          <p:cNvSpPr>
            <a:spLocks noGrp="1"/>
          </p:cNvSpPr>
          <p:nvPr>
            <p:ph idx="1"/>
          </p:nvPr>
        </p:nvSpPr>
        <p:spPr>
          <a:xfrm>
            <a:off x="838200" y="714703"/>
            <a:ext cx="10515600" cy="5462260"/>
          </a:xfrm>
        </p:spPr>
        <p:txBody>
          <a:bodyPr>
            <a:normAutofit fontScale="85000" lnSpcReduction="10000"/>
          </a:bodyPr>
          <a:lstStyle/>
          <a:p>
            <a:pPr marL="0" indent="0">
              <a:lnSpc>
                <a:spcPct val="150000"/>
              </a:lnSpc>
              <a:spcAft>
                <a:spcPts val="800"/>
              </a:spcAft>
              <a:buNone/>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Object Complement</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all the instances in the previous section the complement gives additional information about the subject of the clause. Additional information can similarly be given about the object. Look at the examples below:</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Everyone thought him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idiot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accusation made me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livid.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whole town wanted the outlaw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dead.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board has made him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find it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difficult to believe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the phrases in bold are giving extra information about the objects of the clauses which are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 me, the outlaw, him, it”.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object complement usually follows the object of the clause as in all the examples above and the choice of verb is not so restricted as it is with the subject complement clauses.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5" name="Connector: Curved 4">
            <a:extLst>
              <a:ext uri="{FF2B5EF4-FFF2-40B4-BE49-F238E27FC236}">
                <a16:creationId xmlns:a16="http://schemas.microsoft.com/office/drawing/2014/main" id="{E5682F43-A6F9-4FD9-3C49-E1850C8BE454}"/>
              </a:ext>
            </a:extLst>
          </p:cNvPr>
          <p:cNvCxnSpPr>
            <a:cxnSpLocks/>
          </p:cNvCxnSpPr>
          <p:nvPr/>
        </p:nvCxnSpPr>
        <p:spPr>
          <a:xfrm rot="16200000" flipH="1">
            <a:off x="-101600" y="5661572"/>
            <a:ext cx="1387365" cy="1184165"/>
          </a:xfrm>
          <a:prstGeom prst="curvedConnector3">
            <a:avLst/>
          </a:prstGeom>
          <a:ln w="28575">
            <a:prstDash val="dash"/>
          </a:ln>
        </p:spPr>
        <p:style>
          <a:lnRef idx="1">
            <a:schemeClr val="accent2"/>
          </a:lnRef>
          <a:fillRef idx="0">
            <a:schemeClr val="accent2"/>
          </a:fillRef>
          <a:effectRef idx="0">
            <a:schemeClr val="accent2"/>
          </a:effectRef>
          <a:fontRef idx="minor">
            <a:schemeClr val="tx1"/>
          </a:fontRef>
        </p:style>
      </p:cxnSp>
      <p:sp>
        <p:nvSpPr>
          <p:cNvPr id="7" name="L-Shape 6">
            <a:extLst>
              <a:ext uri="{FF2B5EF4-FFF2-40B4-BE49-F238E27FC236}">
                <a16:creationId xmlns:a16="http://schemas.microsoft.com/office/drawing/2014/main" id="{DF36907D-1BD3-18F9-B658-0240731EF1F8}"/>
              </a:ext>
            </a:extLst>
          </p:cNvPr>
          <p:cNvSpPr/>
          <p:nvPr/>
        </p:nvSpPr>
        <p:spPr>
          <a:xfrm rot="16200000">
            <a:off x="10615123" y="5148754"/>
            <a:ext cx="1295400" cy="91440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8" name="L-Shape 7">
            <a:extLst>
              <a:ext uri="{FF2B5EF4-FFF2-40B4-BE49-F238E27FC236}">
                <a16:creationId xmlns:a16="http://schemas.microsoft.com/office/drawing/2014/main" id="{BC597A5B-1663-4E1E-51ED-5D679F69A07D}"/>
              </a:ext>
            </a:extLst>
          </p:cNvPr>
          <p:cNvSpPr/>
          <p:nvPr/>
        </p:nvSpPr>
        <p:spPr>
          <a:xfrm rot="5400000">
            <a:off x="190500" y="522091"/>
            <a:ext cx="1295400" cy="111252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20989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A274BB-6E21-E88C-B6FD-131E060EBCDD}"/>
              </a:ext>
            </a:extLst>
          </p:cNvPr>
          <p:cNvSpPr>
            <a:spLocks noGrp="1"/>
          </p:cNvSpPr>
          <p:nvPr>
            <p:ph idx="1"/>
          </p:nvPr>
        </p:nvSpPr>
        <p:spPr>
          <a:xfrm>
            <a:off x="838200" y="819807"/>
            <a:ext cx="10515600" cy="5357156"/>
          </a:xfrm>
        </p:spPr>
        <p:txBody>
          <a:bodyPr>
            <a:normAutofit/>
          </a:bodyPr>
          <a:lstStyle/>
          <a:p>
            <a:pPr marL="0" indent="0">
              <a:lnSpc>
                <a:spcPct val="150000"/>
              </a:lnSpc>
              <a:spcBef>
                <a:spcPts val="1125"/>
              </a:spcBef>
              <a:spcAft>
                <a:spcPts val="800"/>
              </a:spcAft>
              <a:buNone/>
            </a:pPr>
            <a:r>
              <a:rPr lang="en-US" sz="18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an Object Complement?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object complement is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1800" i="1"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noun</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lang="en-US" sz="1800" i="1"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pronoun</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an </a:t>
            </a:r>
            <a:r>
              <a:rPr lang="en-US" sz="1800" i="1"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adjective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follows a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direct object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rename it or state what it has become.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Verbs of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(e.g., to make, to create) or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naming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(e.g., to name, to call, to elect) often attract an object complement. In the examples below, the object complements are in italics and the direct objects are in bold.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make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happy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name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Heidi</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Right Triangle 3">
            <a:extLst>
              <a:ext uri="{FF2B5EF4-FFF2-40B4-BE49-F238E27FC236}">
                <a16:creationId xmlns:a16="http://schemas.microsoft.com/office/drawing/2014/main" id="{6DAEFB82-E302-CDE7-2FF5-0D91EB79645F}"/>
              </a:ext>
            </a:extLst>
          </p:cNvPr>
          <p:cNvSpPr/>
          <p:nvPr/>
        </p:nvSpPr>
        <p:spPr>
          <a:xfrm>
            <a:off x="10702159" y="-303376"/>
            <a:ext cx="1471448" cy="1277663"/>
          </a:xfrm>
          <a:prstGeom prst="rtTriangl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endParaRPr lang="en-KE"/>
          </a:p>
        </p:txBody>
      </p:sp>
      <p:cxnSp>
        <p:nvCxnSpPr>
          <p:cNvPr id="5" name="Connector: Curved 4">
            <a:extLst>
              <a:ext uri="{FF2B5EF4-FFF2-40B4-BE49-F238E27FC236}">
                <a16:creationId xmlns:a16="http://schemas.microsoft.com/office/drawing/2014/main" id="{F25DD972-72EC-712B-6030-06010B01BE6C}"/>
              </a:ext>
            </a:extLst>
          </p:cNvPr>
          <p:cNvCxnSpPr/>
          <p:nvPr/>
        </p:nvCxnSpPr>
        <p:spPr>
          <a:xfrm rot="16200000" flipH="1">
            <a:off x="-152400" y="5018690"/>
            <a:ext cx="2081048" cy="1776248"/>
          </a:xfrm>
          <a:prstGeom prst="curvedConnector3">
            <a:avLst/>
          </a:prstGeom>
          <a:ln w="28575">
            <a:prstDash val="dash"/>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19633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F5B668-D23A-186E-62BF-2B464E9D2105}"/>
              </a:ext>
            </a:extLst>
          </p:cNvPr>
          <p:cNvSpPr>
            <a:spLocks noGrp="1"/>
          </p:cNvSpPr>
          <p:nvPr>
            <p:ph idx="1"/>
          </p:nvPr>
        </p:nvSpPr>
        <p:spPr>
          <a:xfrm>
            <a:off x="838200" y="620110"/>
            <a:ext cx="10515600" cy="5556853"/>
          </a:xfrm>
        </p:spPr>
        <p:txBody>
          <a:bodyPr>
            <a:normAutofit fontScale="92500" lnSpcReduction="10000"/>
          </a:bodyPr>
          <a:lstStyle/>
          <a:p>
            <a:pPr marL="0" indent="0">
              <a:lnSpc>
                <a:spcPct val="150000"/>
              </a:lnSpc>
              <a:spcBef>
                <a:spcPts val="0"/>
              </a:spcBef>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However, there are many other verbs that can take an object complement. For Example: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consider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someone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wise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paint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something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purple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catch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somebody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stealing</a:t>
            </a:r>
          </a:p>
          <a:p>
            <a:pPr marL="0" indent="0">
              <a:lnSpc>
                <a:spcPct val="150000"/>
              </a:lnSpc>
              <a:spcBef>
                <a:spcPts val="0"/>
              </a:spcBef>
              <a:buSzPts val="1000"/>
              <a:buNone/>
              <a:tabLst>
                <a:tab pos="457200" algn="l"/>
              </a:tabLst>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18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Object Complements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Here are some more examples of object complements: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found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guard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sleeping.</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all consider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unworthy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declare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a:t>
            </a:r>
            <a:r>
              <a:rPr lang="en-US" sz="18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centre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open.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consider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fish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spoiled once it smells like this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object complement is not always one word. It could be a phrase. For example: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found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guard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sleeping in the barn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buSzPts val="1000"/>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all consider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unworthy of the position.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KE" dirty="0"/>
          </a:p>
        </p:txBody>
      </p:sp>
      <p:pic>
        <p:nvPicPr>
          <p:cNvPr id="5" name="Picture 4" descr="A black and white of a soldier standing in front of a building&#10;&#10;Description automatically generated">
            <a:extLst>
              <a:ext uri="{FF2B5EF4-FFF2-40B4-BE49-F238E27FC236}">
                <a16:creationId xmlns:a16="http://schemas.microsoft.com/office/drawing/2014/main" id="{8BA25A54-A52A-D568-13B5-978FB79CFC3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5255" r="23353"/>
          <a:stretch/>
        </p:blipFill>
        <p:spPr>
          <a:xfrm flipH="1">
            <a:off x="8805334" y="1388213"/>
            <a:ext cx="2445648" cy="4628445"/>
          </a:xfrm>
          <a:prstGeom prst="rect">
            <a:avLst/>
          </a:prstGeom>
        </p:spPr>
      </p:pic>
      <p:pic>
        <p:nvPicPr>
          <p:cNvPr id="7" name="Picture 6" descr="A group of zigzag shaped letters&#10;&#10;Description automatically generated">
            <a:extLst>
              <a:ext uri="{FF2B5EF4-FFF2-40B4-BE49-F238E27FC236}">
                <a16:creationId xmlns:a16="http://schemas.microsoft.com/office/drawing/2014/main" id="{65064C28-B9EA-58C7-EB32-DC212ECB198B}"/>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061313" y="1986844"/>
            <a:ext cx="378191" cy="406080"/>
          </a:xfrm>
          <a:prstGeom prst="rect">
            <a:avLst/>
          </a:prstGeom>
        </p:spPr>
      </p:pic>
      <p:sp>
        <p:nvSpPr>
          <p:cNvPr id="8" name="TextBox 7">
            <a:extLst>
              <a:ext uri="{FF2B5EF4-FFF2-40B4-BE49-F238E27FC236}">
                <a16:creationId xmlns:a16="http://schemas.microsoft.com/office/drawing/2014/main" id="{1637AC15-633E-28C6-AF87-61A88DF65BBA}"/>
              </a:ext>
            </a:extLst>
          </p:cNvPr>
          <p:cNvSpPr txBox="1"/>
          <p:nvPr/>
        </p:nvSpPr>
        <p:spPr>
          <a:xfrm>
            <a:off x="3052496" y="7008000"/>
            <a:ext cx="6387008" cy="230832"/>
          </a:xfrm>
          <a:prstGeom prst="rect">
            <a:avLst/>
          </a:prstGeom>
          <a:noFill/>
        </p:spPr>
        <p:txBody>
          <a:bodyPr wrap="square" rtlCol="0">
            <a:spAutoFit/>
          </a:bodyPr>
          <a:lstStyle/>
          <a:p>
            <a:r>
              <a:rPr lang="en-KE" sz="900">
                <a:hlinkClick r:id="rId5" tooltip="https://www.pngall.com/sleep-png/"/>
              </a:rPr>
              <a:t>This Photo</a:t>
            </a:r>
            <a:r>
              <a:rPr lang="en-KE" sz="900"/>
              <a:t> by Unknown Author is licensed under </a:t>
            </a:r>
            <a:r>
              <a:rPr lang="en-KE" sz="900">
                <a:hlinkClick r:id="rId6" tooltip="https://creativecommons.org/licenses/by-nc/3.0/"/>
              </a:rPr>
              <a:t>CC BY-NC</a:t>
            </a:r>
            <a:endParaRPr lang="en-KE" sz="900"/>
          </a:p>
        </p:txBody>
      </p:sp>
    </p:spTree>
    <p:extLst>
      <p:ext uri="{BB962C8B-B14F-4D97-AF65-F5344CB8AC3E}">
        <p14:creationId xmlns:p14="http://schemas.microsoft.com/office/powerpoint/2010/main" val="21300038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1D178-C956-33C0-9F57-06DB2792EA8D}"/>
              </a:ext>
            </a:extLst>
          </p:cNvPr>
          <p:cNvSpPr>
            <a:spLocks noGrp="1"/>
          </p:cNvSpPr>
          <p:nvPr>
            <p:ph type="title"/>
          </p:nvPr>
        </p:nvSpPr>
        <p:spPr>
          <a:xfrm>
            <a:off x="838200" y="365126"/>
            <a:ext cx="10515600" cy="528254"/>
          </a:xfrm>
        </p:spPr>
        <p:txBody>
          <a:bodyPr>
            <a:noAutofit/>
          </a:bodyPr>
          <a:lstStyle/>
          <a:p>
            <a:r>
              <a:rPr lang="en-US" sz="2400" b="1" kern="1800" dirty="0">
                <a:solidFill>
                  <a:srgbClr val="000000"/>
                </a:solidFill>
                <a:effectLst/>
                <a:latin typeface="Arial" panose="020B0604020202020204" pitchFamily="34" charset="0"/>
                <a:ea typeface="Times New Roman" panose="02020603050405020304" pitchFamily="18" charset="0"/>
              </a:rPr>
              <a:t>Active and Passive Voice</a:t>
            </a:r>
            <a:r>
              <a:rPr lang="en-US" sz="2400" dirty="0">
                <a:solidFill>
                  <a:srgbClr val="000000"/>
                </a:solidFill>
                <a:effectLst/>
                <a:latin typeface="Times New Roman" panose="02020603050405020304" pitchFamily="18" charset="0"/>
                <a:ea typeface="Times New Roman" panose="02020603050405020304" pitchFamily="18" charset="0"/>
              </a:rPr>
              <a:t> </a:t>
            </a:r>
            <a:r>
              <a:rPr lang="en-KE" sz="5400" dirty="0">
                <a:effectLst/>
              </a:rPr>
              <a:t> </a:t>
            </a:r>
            <a:endParaRPr lang="en-KE" sz="5400" dirty="0"/>
          </a:p>
        </p:txBody>
      </p:sp>
      <p:sp>
        <p:nvSpPr>
          <p:cNvPr id="3" name="Content Placeholder 2">
            <a:extLst>
              <a:ext uri="{FF2B5EF4-FFF2-40B4-BE49-F238E27FC236}">
                <a16:creationId xmlns:a16="http://schemas.microsoft.com/office/drawing/2014/main" id="{76BB50FD-1C6D-0995-5033-F4FAE7097C21}"/>
              </a:ext>
            </a:extLst>
          </p:cNvPr>
          <p:cNvSpPr>
            <a:spLocks noGrp="1"/>
          </p:cNvSpPr>
          <p:nvPr>
            <p:ph idx="1"/>
          </p:nvPr>
        </p:nvSpPr>
        <p:spPr>
          <a:xfrm>
            <a:off x="838200" y="1334814"/>
            <a:ext cx="10515600" cy="4842149"/>
          </a:xfrm>
        </p:spPr>
        <p:txBody>
          <a:bodyPr>
            <a:normAutofit lnSpcReduction="10000"/>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are two main ways to express an action of a subject in relation to its object: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voice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800" dirty="0">
                <a:effectLst/>
                <a:latin typeface="Times New Roman" panose="02020603050405020304" pitchFamily="18" charset="0"/>
                <a:ea typeface="Times New Roman" panose="02020603050405020304" pitchFamily="18" charset="0"/>
              </a:rPr>
              <a:t>In the </a:t>
            </a:r>
            <a:r>
              <a:rPr lang="en-US" sz="1800" i="1" dirty="0">
                <a:effectLst/>
                <a:latin typeface="Times New Roman" panose="02020603050405020304" pitchFamily="18" charset="0"/>
                <a:ea typeface="Times New Roman" panose="02020603050405020304" pitchFamily="18" charset="0"/>
              </a:rPr>
              <a:t>“active voice”</a:t>
            </a:r>
            <a:r>
              <a:rPr lang="en-US" sz="1800" dirty="0">
                <a:effectLst/>
                <a:latin typeface="Times New Roman" panose="02020603050405020304" pitchFamily="18" charset="0"/>
                <a:ea typeface="Times New Roman" panose="02020603050405020304" pitchFamily="18" charset="0"/>
              </a:rPr>
              <a:t>, the subject acts upon the object, while in the </a:t>
            </a:r>
            <a:r>
              <a:rPr lang="en-US" sz="1800" i="1" dirty="0">
                <a:effectLst/>
                <a:latin typeface="Times New Roman" panose="02020603050405020304" pitchFamily="18" charset="0"/>
                <a:ea typeface="Times New Roman" panose="02020603050405020304" pitchFamily="18" charset="0"/>
              </a:rPr>
              <a:t>“passive voice”</a:t>
            </a:r>
            <a:r>
              <a:rPr lang="en-US" sz="1800" dirty="0">
                <a:effectLst/>
                <a:latin typeface="Times New Roman" panose="02020603050405020304" pitchFamily="18" charset="0"/>
                <a:ea typeface="Times New Roman" panose="02020603050405020304" pitchFamily="18" charset="0"/>
              </a:rPr>
              <a:t> the object is acted upon by the subject. It can also be said that, in the </a:t>
            </a:r>
            <a:r>
              <a:rPr lang="en-US" sz="1800" i="1" dirty="0">
                <a:effectLst/>
                <a:latin typeface="Times New Roman" panose="02020603050405020304" pitchFamily="18" charset="0"/>
                <a:ea typeface="Times New Roman" panose="02020603050405020304" pitchFamily="18" charset="0"/>
              </a:rPr>
              <a:t>“active voice”</a:t>
            </a:r>
            <a:r>
              <a:rPr lang="en-US" sz="1800" dirty="0">
                <a:effectLst/>
                <a:latin typeface="Times New Roman" panose="02020603050405020304" pitchFamily="18" charset="0"/>
                <a:ea typeface="Times New Roman" panose="02020603050405020304" pitchFamily="18" charset="0"/>
              </a:rPr>
              <a:t>, the subject does something on the object, while in the </a:t>
            </a:r>
            <a:r>
              <a:rPr lang="en-US" sz="1800" i="1" dirty="0">
                <a:effectLst/>
                <a:latin typeface="Times New Roman" panose="02020603050405020304" pitchFamily="18" charset="0"/>
                <a:ea typeface="Times New Roman" panose="02020603050405020304" pitchFamily="18" charset="0"/>
              </a:rPr>
              <a:t>“passive voice”,</a:t>
            </a:r>
            <a:r>
              <a:rPr lang="en-US" sz="1800" dirty="0">
                <a:effectLst/>
                <a:latin typeface="Times New Roman" panose="02020603050405020304" pitchFamily="18" charset="0"/>
                <a:ea typeface="Times New Roman" panose="02020603050405020304" pitchFamily="18" charset="0"/>
              </a:rPr>
              <a:t> the object is acted upon by the subject. The normal structure of an active voice sentence is </a:t>
            </a:r>
            <a:r>
              <a:rPr lang="en-US" sz="1800" b="1" i="1" dirty="0" err="1">
                <a:effectLst/>
                <a:latin typeface="Times New Roman" panose="02020603050405020304" pitchFamily="18" charset="0"/>
                <a:ea typeface="Times New Roman" panose="02020603050405020304" pitchFamily="18" charset="0"/>
              </a:rPr>
              <a:t>subject+verb+object</a:t>
            </a:r>
            <a:r>
              <a:rPr lang="en-US" sz="1800" dirty="0">
                <a:effectLst/>
                <a:latin typeface="Times New Roman" panose="02020603050405020304" pitchFamily="18" charset="0"/>
                <a:ea typeface="Times New Roman" panose="02020603050405020304" pitchFamily="18" charset="0"/>
              </a:rPr>
              <a:t> but in the passive voice, the normal structure of the sentence is reversed according to certain rules and becomes, </a:t>
            </a:r>
            <a:r>
              <a:rPr lang="en-US" sz="1800" b="1" i="1" dirty="0" err="1">
                <a:effectLst/>
                <a:latin typeface="Times New Roman" panose="02020603050405020304" pitchFamily="18" charset="0"/>
                <a:ea typeface="Times New Roman" panose="02020603050405020304" pitchFamily="18" charset="0"/>
              </a:rPr>
              <a:t>object+verb+subject</a:t>
            </a:r>
            <a:r>
              <a:rPr lang="en-US" sz="1800" dirty="0">
                <a:effectLst/>
                <a:latin typeface="Times New Roman" panose="02020603050405020304" pitchFamily="18" charset="0"/>
                <a:ea typeface="Times New Roman" panose="02020603050405020304" pitchFamily="18" charset="0"/>
              </a:rPr>
              <a:t>. The real meaning of a sentence does not change whether the sentence is expressed in the active voice or in the passive voice. The </a:t>
            </a:r>
            <a:r>
              <a:rPr lang="en-US" sz="1800" b="1" dirty="0">
                <a:effectLst/>
                <a:latin typeface="Times New Roman" panose="02020603050405020304" pitchFamily="18" charset="0"/>
                <a:ea typeface="Times New Roman" panose="02020603050405020304" pitchFamily="18" charset="0"/>
              </a:rPr>
              <a:t>active voice</a:t>
            </a:r>
            <a:r>
              <a:rPr lang="en-US" sz="1800" dirty="0">
                <a:effectLst/>
                <a:latin typeface="Times New Roman" panose="02020603050405020304" pitchFamily="18" charset="0"/>
                <a:ea typeface="Times New Roman" panose="02020603050405020304" pitchFamily="18" charset="0"/>
              </a:rPr>
              <a:t> is most preferable in writing because it gives a direct and more concise meaning. </a:t>
            </a:r>
            <a:r>
              <a:rPr lang="en-KE" dirty="0">
                <a:effectLst/>
              </a:rPr>
              <a:t> </a:t>
            </a:r>
            <a:endParaRPr lang="en-KE" dirty="0"/>
          </a:p>
        </p:txBody>
      </p:sp>
      <p:sp>
        <p:nvSpPr>
          <p:cNvPr id="4" name="Rectangle 3">
            <a:extLst>
              <a:ext uri="{FF2B5EF4-FFF2-40B4-BE49-F238E27FC236}">
                <a16:creationId xmlns:a16="http://schemas.microsoft.com/office/drawing/2014/main" id="{9F9BC4C7-D136-3DB2-9CBE-4058A437A4B9}"/>
              </a:ext>
            </a:extLst>
          </p:cNvPr>
          <p:cNvSpPr/>
          <p:nvPr/>
        </p:nvSpPr>
        <p:spPr>
          <a:xfrm>
            <a:off x="10760926" y="-7005"/>
            <a:ext cx="1600407" cy="2040674"/>
          </a:xfrm>
          <a:prstGeom prst="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KE"/>
          </a:p>
        </p:txBody>
      </p:sp>
      <p:cxnSp>
        <p:nvCxnSpPr>
          <p:cNvPr id="6" name="Straight Connector 5">
            <a:extLst>
              <a:ext uri="{FF2B5EF4-FFF2-40B4-BE49-F238E27FC236}">
                <a16:creationId xmlns:a16="http://schemas.microsoft.com/office/drawing/2014/main" id="{A1EEB0F4-E0C9-CA24-1B13-CF4741D59A6E}"/>
              </a:ext>
            </a:extLst>
          </p:cNvPr>
          <p:cNvCxnSpPr/>
          <p:nvPr/>
        </p:nvCxnSpPr>
        <p:spPr>
          <a:xfrm>
            <a:off x="10362649" y="115659"/>
            <a:ext cx="0" cy="1918010"/>
          </a:xfrm>
          <a:prstGeom prst="line">
            <a:avLst/>
          </a:prstGeom>
          <a:ln w="57150">
            <a:prstDash val="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684518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7A1AA1-6894-FF1F-702D-1B520BAA535B}"/>
              </a:ext>
            </a:extLst>
          </p:cNvPr>
          <p:cNvSpPr>
            <a:spLocks noGrp="1"/>
          </p:cNvSpPr>
          <p:nvPr>
            <p:ph idx="1"/>
          </p:nvPr>
        </p:nvSpPr>
        <p:spPr>
          <a:xfrm>
            <a:off x="838200" y="945931"/>
            <a:ext cx="10515600" cy="5231032"/>
          </a:xfrm>
        </p:spPr>
        <p:txBody>
          <a:bodyPr>
            <a:normAutofit/>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certain instances due to the following reasons: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intentionally hiding the subject of sentence. For example, a student who failed in exam might say,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 chapters were not studied.</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Another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Women were not treated as equals.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the passive voice better explains the idea that the sentence wants to express. For example, when one says,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Cloth is sold in yards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better than to say,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Shopkeepers sell cloth in yards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the passive voice better emphasizes the main thought of the sentence. For example, when students are misbehaving, the lecturer may say,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students will be suspended immediately.”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the subject is not exactly known. 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His watch was stolen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not known who stole his watch, the subject (thief) is not exactly known so it is better to use passive voice for such sentence.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Rectangle 3">
            <a:extLst>
              <a:ext uri="{FF2B5EF4-FFF2-40B4-BE49-F238E27FC236}">
                <a16:creationId xmlns:a16="http://schemas.microsoft.com/office/drawing/2014/main" id="{A2017D29-6E32-261B-E2F1-C6894834E124}"/>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242857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093103-7160-F0CE-A616-1FF4F7996EEC}"/>
              </a:ext>
            </a:extLst>
          </p:cNvPr>
          <p:cNvSpPr>
            <a:spLocks noGrp="1"/>
          </p:cNvSpPr>
          <p:nvPr>
            <p:ph idx="1"/>
          </p:nvPr>
        </p:nvSpPr>
        <p:spPr>
          <a:xfrm>
            <a:off x="838200" y="924910"/>
            <a:ext cx="10515600" cy="5252053"/>
          </a:xfrm>
        </p:spPr>
        <p:txBody>
          <a:bodyPr>
            <a:normAutofit/>
          </a:bodyPr>
          <a:lstStyle/>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Changing from active voice to passive voice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12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positions of the subject and the object are interchanged i.e. the object shifts to the place of subject and subject shifts to the place of object in passive voice.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write a letter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letter is written by me.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subject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the sentence shifted to the place of the object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“letter”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object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“letter”</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shifted to the place of the subject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passive voice.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1200"/>
              </a:spcAft>
              <a:buFont typeface="+mj-lt"/>
              <a:buAutoNum type="arabicPeriod"/>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Sometimes the subject of the sentence is not used in the passive voice. The subject of the sentence can be omitted in the passive voice, if without subject the sentence can still give enough meaning.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Cloth is sold in yards.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Rectangle 3">
            <a:extLst>
              <a:ext uri="{FF2B5EF4-FFF2-40B4-BE49-F238E27FC236}">
                <a16:creationId xmlns:a16="http://schemas.microsoft.com/office/drawing/2014/main" id="{286FF0B3-0923-0A12-2A47-E07703D928EA}"/>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566632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B9F45D-67CA-FD72-7FBD-8BB17DA32D08}"/>
              </a:ext>
            </a:extLst>
          </p:cNvPr>
          <p:cNvSpPr>
            <a:spLocks noGrp="1"/>
          </p:cNvSpPr>
          <p:nvPr>
            <p:ph idx="1"/>
          </p:nvPr>
        </p:nvSpPr>
        <p:spPr>
          <a:xfrm>
            <a:off x="838200" y="630621"/>
            <a:ext cx="10515600" cy="5546342"/>
          </a:xfrm>
        </p:spPr>
        <p:txBody>
          <a:bodyPr>
            <a:normAutofit fontScale="92500" lnSpcReduction="20000"/>
          </a:bodyPr>
          <a:lstStyle/>
          <a:p>
            <a:pPr marL="0" lvl="0" indent="0">
              <a:lnSpc>
                <a:spcPct val="150000"/>
              </a:lnSpc>
              <a:spcAft>
                <a:spcPts val="1200"/>
              </a:spcAft>
              <a:buNone/>
              <a:tabLst>
                <a:tab pos="457200" algn="l"/>
              </a:tabLs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The 3rd form of the verb (past participle)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always used as the main verb in sentences that use the passive voice (for all tenses). The base form of the verb or the present participle will never be used in the passive voice. The word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subject in the sentences.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sings a song.</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song is sung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him.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1200"/>
              </a:spcAft>
              <a:buNone/>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The word “by” is not always used before the subject in the passive voice. Sometimes words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 to, </a:t>
            </a:r>
            <a:r>
              <a:rPr lang="en-US" sz="1800"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also be used before the subject in the passive voice.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water fills the tub. </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tub is filled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water.</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Active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knows me.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Passive voice: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am known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him..</a:t>
            </a:r>
          </a:p>
          <a:p>
            <a:pPr marL="0" lvl="0" indent="0">
              <a:lnSpc>
                <a:spcPct val="150000"/>
              </a:lnSpc>
              <a:spcAft>
                <a:spcPts val="1200"/>
              </a:spcAft>
              <a:buNone/>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Auxiliary verbs are used in passive voice according to the tense of sentence. </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auxiliary verb for each tense is illustrated below:</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Rectangle 3">
            <a:extLst>
              <a:ext uri="{FF2B5EF4-FFF2-40B4-BE49-F238E27FC236}">
                <a16:creationId xmlns:a16="http://schemas.microsoft.com/office/drawing/2014/main" id="{366E9034-E90B-4140-DA0B-45A4494ED8AE}"/>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063038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F57E3-D028-1AC8-62C6-ABC6AE90EA68}"/>
              </a:ext>
            </a:extLst>
          </p:cNvPr>
          <p:cNvSpPr>
            <a:spLocks noGrp="1"/>
          </p:cNvSpPr>
          <p:nvPr>
            <p:ph idx="1"/>
          </p:nvPr>
        </p:nvSpPr>
        <p:spPr>
          <a:xfrm>
            <a:off x="838200" y="1103586"/>
            <a:ext cx="10515600" cy="5073377"/>
          </a:xfrm>
        </p:spPr>
        <p:txBody>
          <a:bodyPr>
            <a:normAutofit/>
          </a:bodyPr>
          <a:lstStyle/>
          <a:p>
            <a:pPr marL="0" indent="0">
              <a:lnSpc>
                <a:spcPct val="150000"/>
              </a:lnSpc>
              <a:spcAft>
                <a:spcPts val="800"/>
              </a:spcAft>
              <a:buNone/>
            </a:pPr>
            <a:r>
              <a:rPr lang="en-US" sz="20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Sentences which cannot be changed into passive voice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Transitive and intransitive verbs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verb can be either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transitive or intransitive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transitive verb needs an object (in the sentence) to give complete meaning while an intransitive verb does need an object (in the sentence) to give complete meaning.  </a:t>
            </a:r>
          </a:p>
          <a:p>
            <a:pPr marL="0" indent="0">
              <a:lnSpc>
                <a:spcPct val="150000"/>
              </a:lnSpc>
              <a:spcAft>
                <a:spcPts val="800"/>
              </a:spcAft>
              <a:buNone/>
            </a:pP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Transitive verb</a:t>
            </a:r>
            <a:br>
              <a:rPr lang="en-US" sz="1800" dirty="0">
                <a:effectLst/>
                <a:latin typeface="Times New Roman" panose="02020603050405020304" pitchFamily="18" charset="0"/>
                <a:ea typeface="Times New Roman" panose="02020603050405020304" pitchFamily="18" charset="0"/>
              </a:rPr>
            </a:br>
            <a:r>
              <a:rPr lang="en-US" sz="1800" i="1" dirty="0">
                <a:effectLst/>
                <a:latin typeface="Times New Roman" panose="02020603050405020304" pitchFamily="18" charset="0"/>
                <a:ea typeface="Times New Roman" panose="02020603050405020304" pitchFamily="18" charset="0"/>
              </a:rPr>
              <a:t>      He sent a letter.</a:t>
            </a:r>
            <a:br>
              <a:rPr lang="en-US" sz="1800" i="1" dirty="0">
                <a:effectLst/>
                <a:latin typeface="Times New Roman" panose="02020603050405020304" pitchFamily="18" charset="0"/>
                <a:ea typeface="Times New Roman" panose="02020603050405020304" pitchFamily="18" charset="0"/>
              </a:rPr>
            </a:b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Send</a:t>
            </a:r>
            <a:r>
              <a:rPr lang="en-US" sz="1800" dirty="0">
                <a:effectLst/>
                <a:latin typeface="Times New Roman" panose="02020603050405020304" pitchFamily="18" charset="0"/>
                <a:ea typeface="Times New Roman" panose="02020603050405020304" pitchFamily="18" charset="0"/>
              </a:rPr>
              <a:t> is a transitive verb and it needs an object i.e. </a:t>
            </a:r>
            <a:r>
              <a:rPr lang="en-US" sz="1800" i="1" dirty="0">
                <a:effectLst/>
                <a:latin typeface="Times New Roman" panose="02020603050405020304" pitchFamily="18" charset="0"/>
                <a:ea typeface="Times New Roman" panose="02020603050405020304" pitchFamily="18" charset="0"/>
              </a:rPr>
              <a:t>letter</a:t>
            </a:r>
            <a:r>
              <a:rPr lang="en-US" sz="1800" dirty="0">
                <a:effectLst/>
                <a:latin typeface="Times New Roman" panose="02020603050405020304" pitchFamily="18" charset="0"/>
                <a:ea typeface="Times New Roman" panose="02020603050405020304" pitchFamily="18" charset="0"/>
              </a:rPr>
              <a:t> to express full meaning.)</a:t>
            </a:r>
            <a:r>
              <a:rPr lang="en-KE" dirty="0">
                <a:effectLst/>
              </a:rPr>
              <a:t> </a:t>
            </a:r>
            <a:endParaRPr lang="en-KE" dirty="0"/>
          </a:p>
        </p:txBody>
      </p:sp>
      <p:pic>
        <p:nvPicPr>
          <p:cNvPr id="5" name="Picture 4" descr="A white envelope with a curved edge&#10;&#10;Description automatically generated">
            <a:extLst>
              <a:ext uri="{FF2B5EF4-FFF2-40B4-BE49-F238E27FC236}">
                <a16:creationId xmlns:a16="http://schemas.microsoft.com/office/drawing/2014/main" id="{6E96A85B-68DD-6786-2E5A-0F88E79B5B2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052302" y="3194720"/>
            <a:ext cx="1129176" cy="891108"/>
          </a:xfrm>
          <a:prstGeom prst="rect">
            <a:avLst/>
          </a:prstGeom>
        </p:spPr>
      </p:pic>
      <p:sp>
        <p:nvSpPr>
          <p:cNvPr id="10" name="Freeform: Shape 9">
            <a:extLst>
              <a:ext uri="{FF2B5EF4-FFF2-40B4-BE49-F238E27FC236}">
                <a16:creationId xmlns:a16="http://schemas.microsoft.com/office/drawing/2014/main" id="{D692EBC9-6FD0-2986-883B-ADD5BDAD093D}"/>
              </a:ext>
            </a:extLst>
          </p:cNvPr>
          <p:cNvSpPr/>
          <p:nvPr/>
        </p:nvSpPr>
        <p:spPr>
          <a:xfrm>
            <a:off x="7213600" y="3824868"/>
            <a:ext cx="2666380" cy="1187399"/>
          </a:xfrm>
          <a:custGeom>
            <a:avLst/>
            <a:gdLst>
              <a:gd name="connsiteX0" fmla="*/ 38004 w 2703145"/>
              <a:gd name="connsiteY0" fmla="*/ 1761893 h 1761893"/>
              <a:gd name="connsiteX1" fmla="*/ 4550 w 2703145"/>
              <a:gd name="connsiteY1" fmla="*/ 1405054 h 1761893"/>
              <a:gd name="connsiteX2" fmla="*/ 26853 w 2703145"/>
              <a:gd name="connsiteY2" fmla="*/ 1137425 h 1761893"/>
              <a:gd name="connsiteX3" fmla="*/ 38004 w 2703145"/>
              <a:gd name="connsiteY3" fmla="*/ 1092820 h 1761893"/>
              <a:gd name="connsiteX4" fmla="*/ 60306 w 2703145"/>
              <a:gd name="connsiteY4" fmla="*/ 1059366 h 1761893"/>
              <a:gd name="connsiteX5" fmla="*/ 93760 w 2703145"/>
              <a:gd name="connsiteY5" fmla="*/ 992459 h 1761893"/>
              <a:gd name="connsiteX6" fmla="*/ 127214 w 2703145"/>
              <a:gd name="connsiteY6" fmla="*/ 936703 h 1761893"/>
              <a:gd name="connsiteX7" fmla="*/ 205272 w 2703145"/>
              <a:gd name="connsiteY7" fmla="*/ 802888 h 1761893"/>
              <a:gd name="connsiteX8" fmla="*/ 249877 w 2703145"/>
              <a:gd name="connsiteY8" fmla="*/ 758283 h 1761893"/>
              <a:gd name="connsiteX9" fmla="*/ 305633 w 2703145"/>
              <a:gd name="connsiteY9" fmla="*/ 691376 h 1761893"/>
              <a:gd name="connsiteX10" fmla="*/ 417145 w 2703145"/>
              <a:gd name="connsiteY10" fmla="*/ 635620 h 1761893"/>
              <a:gd name="connsiteX11" fmla="*/ 472902 w 2703145"/>
              <a:gd name="connsiteY11" fmla="*/ 624469 h 1761893"/>
              <a:gd name="connsiteX12" fmla="*/ 617867 w 2703145"/>
              <a:gd name="connsiteY12" fmla="*/ 579864 h 1761893"/>
              <a:gd name="connsiteX13" fmla="*/ 918950 w 2703145"/>
              <a:gd name="connsiteY13" fmla="*/ 613317 h 1761893"/>
              <a:gd name="connsiteX14" fmla="*/ 963555 w 2703145"/>
              <a:gd name="connsiteY14" fmla="*/ 635620 h 1761893"/>
              <a:gd name="connsiteX15" fmla="*/ 1030463 w 2703145"/>
              <a:gd name="connsiteY15" fmla="*/ 646771 h 1761893"/>
              <a:gd name="connsiteX16" fmla="*/ 1699536 w 2703145"/>
              <a:gd name="connsiteY16" fmla="*/ 635620 h 1761893"/>
              <a:gd name="connsiteX17" fmla="*/ 1822199 w 2703145"/>
              <a:gd name="connsiteY17" fmla="*/ 546410 h 1761893"/>
              <a:gd name="connsiteX18" fmla="*/ 1944863 w 2703145"/>
              <a:gd name="connsiteY18" fmla="*/ 345688 h 1761893"/>
              <a:gd name="connsiteX19" fmla="*/ 1967165 w 2703145"/>
              <a:gd name="connsiteY19" fmla="*/ 301083 h 1761893"/>
              <a:gd name="connsiteX20" fmla="*/ 2011770 w 2703145"/>
              <a:gd name="connsiteY20" fmla="*/ 267630 h 1761893"/>
              <a:gd name="connsiteX21" fmla="*/ 2100980 w 2703145"/>
              <a:gd name="connsiteY21" fmla="*/ 167269 h 1761893"/>
              <a:gd name="connsiteX22" fmla="*/ 2134433 w 2703145"/>
              <a:gd name="connsiteY22" fmla="*/ 144966 h 1761893"/>
              <a:gd name="connsiteX23" fmla="*/ 2190189 w 2703145"/>
              <a:gd name="connsiteY23" fmla="*/ 100361 h 1761893"/>
              <a:gd name="connsiteX24" fmla="*/ 2279399 w 2703145"/>
              <a:gd name="connsiteY24" fmla="*/ 66908 h 1761893"/>
              <a:gd name="connsiteX25" fmla="*/ 2312853 w 2703145"/>
              <a:gd name="connsiteY25" fmla="*/ 44605 h 1761893"/>
              <a:gd name="connsiteX26" fmla="*/ 2357458 w 2703145"/>
              <a:gd name="connsiteY26" fmla="*/ 11152 h 1761893"/>
              <a:gd name="connsiteX27" fmla="*/ 2457819 w 2703145"/>
              <a:gd name="connsiteY27" fmla="*/ 0 h 1761893"/>
              <a:gd name="connsiteX28" fmla="*/ 2703145 w 2703145"/>
              <a:gd name="connsiteY28" fmla="*/ 33454 h 1761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703145" h="1761893">
                <a:moveTo>
                  <a:pt x="38004" y="1761893"/>
                </a:moveTo>
                <a:cubicBezTo>
                  <a:pt x="-10680" y="1615839"/>
                  <a:pt x="-681" y="1666616"/>
                  <a:pt x="4550" y="1405054"/>
                </a:cubicBezTo>
                <a:cubicBezTo>
                  <a:pt x="6340" y="1315553"/>
                  <a:pt x="17316" y="1226434"/>
                  <a:pt x="26853" y="1137425"/>
                </a:cubicBezTo>
                <a:cubicBezTo>
                  <a:pt x="28486" y="1122186"/>
                  <a:pt x="31967" y="1106907"/>
                  <a:pt x="38004" y="1092820"/>
                </a:cubicBezTo>
                <a:cubicBezTo>
                  <a:pt x="43283" y="1080501"/>
                  <a:pt x="53797" y="1071082"/>
                  <a:pt x="60306" y="1059366"/>
                </a:cubicBezTo>
                <a:cubicBezTo>
                  <a:pt x="72415" y="1037569"/>
                  <a:pt x="81820" y="1014349"/>
                  <a:pt x="93760" y="992459"/>
                </a:cubicBezTo>
                <a:cubicBezTo>
                  <a:pt x="104139" y="973431"/>
                  <a:pt x="116688" y="955650"/>
                  <a:pt x="127214" y="936703"/>
                </a:cubicBezTo>
                <a:cubicBezTo>
                  <a:pt x="151740" y="892555"/>
                  <a:pt x="169095" y="839065"/>
                  <a:pt x="205272" y="802888"/>
                </a:cubicBezTo>
                <a:cubicBezTo>
                  <a:pt x="220140" y="788020"/>
                  <a:pt x="235811" y="773912"/>
                  <a:pt x="249877" y="758283"/>
                </a:cubicBezTo>
                <a:cubicBezTo>
                  <a:pt x="269298" y="736704"/>
                  <a:pt x="284054" y="710797"/>
                  <a:pt x="305633" y="691376"/>
                </a:cubicBezTo>
                <a:cubicBezTo>
                  <a:pt x="328401" y="670885"/>
                  <a:pt x="387583" y="644488"/>
                  <a:pt x="417145" y="635620"/>
                </a:cubicBezTo>
                <a:cubicBezTo>
                  <a:pt x="435299" y="630174"/>
                  <a:pt x="454514" y="629066"/>
                  <a:pt x="472902" y="624469"/>
                </a:cubicBezTo>
                <a:cubicBezTo>
                  <a:pt x="530411" y="610092"/>
                  <a:pt x="562777" y="598227"/>
                  <a:pt x="617867" y="579864"/>
                </a:cubicBezTo>
                <a:cubicBezTo>
                  <a:pt x="718228" y="591015"/>
                  <a:pt x="819260" y="597238"/>
                  <a:pt x="918950" y="613317"/>
                </a:cubicBezTo>
                <a:cubicBezTo>
                  <a:pt x="935361" y="615964"/>
                  <a:pt x="947633" y="630843"/>
                  <a:pt x="963555" y="635620"/>
                </a:cubicBezTo>
                <a:cubicBezTo>
                  <a:pt x="985212" y="642117"/>
                  <a:pt x="1008160" y="643054"/>
                  <a:pt x="1030463" y="646771"/>
                </a:cubicBezTo>
                <a:cubicBezTo>
                  <a:pt x="1253487" y="643054"/>
                  <a:pt x="1476889" y="649114"/>
                  <a:pt x="1699536" y="635620"/>
                </a:cubicBezTo>
                <a:cubicBezTo>
                  <a:pt x="1742432" y="633020"/>
                  <a:pt x="1798902" y="574884"/>
                  <a:pt x="1822199" y="546410"/>
                </a:cubicBezTo>
                <a:cubicBezTo>
                  <a:pt x="1851829" y="510196"/>
                  <a:pt x="1937333" y="360748"/>
                  <a:pt x="1944863" y="345688"/>
                </a:cubicBezTo>
                <a:cubicBezTo>
                  <a:pt x="1952297" y="330820"/>
                  <a:pt x="1956347" y="313704"/>
                  <a:pt x="1967165" y="301083"/>
                </a:cubicBezTo>
                <a:cubicBezTo>
                  <a:pt x="1979260" y="286972"/>
                  <a:pt x="1997879" y="279977"/>
                  <a:pt x="2011770" y="267630"/>
                </a:cubicBezTo>
                <a:cubicBezTo>
                  <a:pt x="2220584" y="82017"/>
                  <a:pt x="1952821" y="315428"/>
                  <a:pt x="2100980" y="167269"/>
                </a:cubicBezTo>
                <a:cubicBezTo>
                  <a:pt x="2110457" y="157792"/>
                  <a:pt x="2123711" y="153007"/>
                  <a:pt x="2134433" y="144966"/>
                </a:cubicBezTo>
                <a:cubicBezTo>
                  <a:pt x="2153474" y="130685"/>
                  <a:pt x="2169780" y="112606"/>
                  <a:pt x="2190189" y="100361"/>
                </a:cubicBezTo>
                <a:cubicBezTo>
                  <a:pt x="2206857" y="90360"/>
                  <a:pt x="2256318" y="74602"/>
                  <a:pt x="2279399" y="66908"/>
                </a:cubicBezTo>
                <a:cubicBezTo>
                  <a:pt x="2290550" y="59474"/>
                  <a:pt x="2301947" y="52395"/>
                  <a:pt x="2312853" y="44605"/>
                </a:cubicBezTo>
                <a:cubicBezTo>
                  <a:pt x="2327976" y="33803"/>
                  <a:pt x="2339695" y="16618"/>
                  <a:pt x="2357458" y="11152"/>
                </a:cubicBezTo>
                <a:cubicBezTo>
                  <a:pt x="2389629" y="1253"/>
                  <a:pt x="2424365" y="3717"/>
                  <a:pt x="2457819" y="0"/>
                </a:cubicBezTo>
                <a:cubicBezTo>
                  <a:pt x="2689113" y="23130"/>
                  <a:pt x="2614018" y="-11109"/>
                  <a:pt x="2703145" y="33454"/>
                </a:cubicBezTo>
              </a:path>
            </a:pathLst>
          </a:custGeom>
          <a:noFill/>
          <a:ln w="38100">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392878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2B02AF-2DC8-B7CE-C0C6-3D40119D5030}"/>
              </a:ext>
            </a:extLst>
          </p:cNvPr>
          <p:cNvSpPr>
            <a:spLocks noGrp="1"/>
          </p:cNvSpPr>
          <p:nvPr>
            <p:ph idx="1"/>
          </p:nvPr>
        </p:nvSpPr>
        <p:spPr>
          <a:xfrm>
            <a:off x="838200" y="1103586"/>
            <a:ext cx="10515600" cy="5073377"/>
          </a:xfrm>
        </p:spPr>
        <p:txBody>
          <a:bodyPr>
            <a:norm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Intransitive Verb</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laughs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Laugh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an intransitive verb and it does not need an object for expressing full meaning.)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Sleep, go, reach, sit, die,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examples of intransitive verbs.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intransitive verb cannot be changed into passive voice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000" dirty="0">
                <a:effectLst/>
                <a:latin typeface="Times New Roman" panose="02020603050405020304" pitchFamily="18" charset="0"/>
                <a:ea typeface="Times New Roman" panose="02020603050405020304" pitchFamily="18" charset="0"/>
              </a:rPr>
              <a:t>The sentences having intransitive verbs (belonging to any tense) cannot be changed into the passive </a:t>
            </a:r>
          </a:p>
          <a:p>
            <a:pPr marL="0" indent="0">
              <a:buNone/>
            </a:pPr>
            <a:r>
              <a:rPr lang="en-US" sz="2000" dirty="0">
                <a:effectLst/>
                <a:latin typeface="Times New Roman" panose="02020603050405020304" pitchFamily="18" charset="0"/>
                <a:ea typeface="Times New Roman" panose="02020603050405020304" pitchFamily="18" charset="0"/>
              </a:rPr>
              <a:t>voice. The reason is that there is no object in these sentences and without an object, the passive </a:t>
            </a:r>
          </a:p>
          <a:p>
            <a:pPr marL="0" indent="0">
              <a:buNone/>
            </a:pPr>
            <a:r>
              <a:rPr lang="en-US" sz="2000" dirty="0">
                <a:effectLst/>
                <a:latin typeface="Times New Roman" panose="02020603050405020304" pitchFamily="18" charset="0"/>
                <a:ea typeface="Times New Roman" panose="02020603050405020304" pitchFamily="18" charset="0"/>
              </a:rPr>
              <a:t>voice is not possible. </a:t>
            </a:r>
            <a:br>
              <a:rPr lang="en-US" sz="2000" dirty="0">
                <a:effectLst/>
                <a:latin typeface="Times New Roman" panose="02020603050405020304" pitchFamily="18" charset="0"/>
                <a:ea typeface="Times New Roman" panose="02020603050405020304" pitchFamily="18" charset="0"/>
              </a:rPr>
            </a:br>
            <a:endParaRPr lang="en-KE" sz="2000" dirty="0"/>
          </a:p>
        </p:txBody>
      </p:sp>
      <p:sp>
        <p:nvSpPr>
          <p:cNvPr id="5" name="Rectangle 4">
            <a:extLst>
              <a:ext uri="{FF2B5EF4-FFF2-40B4-BE49-F238E27FC236}">
                <a16:creationId xmlns:a16="http://schemas.microsoft.com/office/drawing/2014/main" id="{23435686-E7C8-2DFD-11E0-D836D7D11BAA}"/>
              </a:ext>
            </a:extLst>
          </p:cNvPr>
          <p:cNvSpPr/>
          <p:nvPr/>
        </p:nvSpPr>
        <p:spPr>
          <a:xfrm>
            <a:off x="10760927" y="-7005"/>
            <a:ext cx="1431074" cy="2040674"/>
          </a:xfrm>
          <a:prstGeom prst="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KE"/>
          </a:p>
        </p:txBody>
      </p:sp>
      <p:sp>
        <p:nvSpPr>
          <p:cNvPr id="4" name="Rectangle 3">
            <a:extLst>
              <a:ext uri="{FF2B5EF4-FFF2-40B4-BE49-F238E27FC236}">
                <a16:creationId xmlns:a16="http://schemas.microsoft.com/office/drawing/2014/main" id="{9FFC10A0-B4D6-8073-45A9-4AC94B8E2E27}"/>
              </a:ext>
            </a:extLst>
          </p:cNvPr>
          <p:cNvSpPr/>
          <p:nvPr/>
        </p:nvSpPr>
        <p:spPr>
          <a:xfrm>
            <a:off x="11883249"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6" name="Straight Connector 5">
            <a:extLst>
              <a:ext uri="{FF2B5EF4-FFF2-40B4-BE49-F238E27FC236}">
                <a16:creationId xmlns:a16="http://schemas.microsoft.com/office/drawing/2014/main" id="{449A730D-E608-F2FD-851C-6E2F781C8439}"/>
              </a:ext>
            </a:extLst>
          </p:cNvPr>
          <p:cNvCxnSpPr/>
          <p:nvPr/>
        </p:nvCxnSpPr>
        <p:spPr>
          <a:xfrm>
            <a:off x="10362649" y="115659"/>
            <a:ext cx="0" cy="1918010"/>
          </a:xfrm>
          <a:prstGeom prst="line">
            <a:avLst/>
          </a:prstGeom>
          <a:ln w="57150">
            <a:prstDash val="dash"/>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488806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255658-4068-7F91-514C-191BFB9B9602}"/>
              </a:ext>
            </a:extLst>
          </p:cNvPr>
          <p:cNvSpPr>
            <a:spLocks noGrp="1"/>
          </p:cNvSpPr>
          <p:nvPr>
            <p:ph idx="1"/>
          </p:nvPr>
        </p:nvSpPr>
        <p:spPr>
          <a:xfrm>
            <a:off x="838200" y="861848"/>
            <a:ext cx="10515600" cy="5315115"/>
          </a:xfrm>
        </p:spPr>
        <p:txBody>
          <a:bodyPr>
            <a:normAutofit fontScale="92500" lnSpcReduction="20000"/>
          </a:bodyPr>
          <a:lstStyle/>
          <a:p>
            <a:pPr marL="0" indent="0">
              <a:lnSpc>
                <a:spcPct val="150000"/>
              </a:lnSpc>
              <a:spcAft>
                <a:spcPts val="800"/>
              </a:spcAft>
              <a:buNone/>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sentence can only be changed into passive voice if it has a subject and an object. Sometimes the subject may be omitted in the passive voice but it does not mean that there is no subject. Such sentences have a subject but the subject is so common, familiar or known that even if it is omitted, the sentence still gives full meaning.</a:t>
            </a:r>
          </a:p>
          <a:p>
            <a:pPr>
              <a:lnSpc>
                <a:spcPct val="150000"/>
              </a:lnSpc>
              <a:spcAft>
                <a:spcPts val="800"/>
              </a:spcAf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Cloth is sold in yards.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 tenses can also not be changed into passive voice: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Present perfect continuous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Past perfect continuous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continuous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perfect continuous tense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Rectangle 7">
            <a:extLst>
              <a:ext uri="{FF2B5EF4-FFF2-40B4-BE49-F238E27FC236}">
                <a16:creationId xmlns:a16="http://schemas.microsoft.com/office/drawing/2014/main" id="{5EE01407-AEEB-EB17-A114-896B5D15A66D}"/>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750677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EA4D2B-89C0-F920-1574-EAA36616D479}"/>
              </a:ext>
            </a:extLst>
          </p:cNvPr>
          <p:cNvSpPr>
            <a:spLocks noGrp="1"/>
          </p:cNvSpPr>
          <p:nvPr>
            <p:ph idx="1"/>
          </p:nvPr>
        </p:nvSpPr>
        <p:spPr>
          <a:xfrm>
            <a:off x="838200" y="493986"/>
            <a:ext cx="10515600" cy="6148551"/>
          </a:xfrm>
        </p:spPr>
        <p:txBody>
          <a:bodyPr>
            <a:normAutofit lnSpcReduction="10000"/>
          </a:bodyPr>
          <a:lstStyle/>
          <a:p>
            <a:pPr marL="0" indent="0">
              <a:lnSpc>
                <a:spcPct val="150000"/>
              </a:lnSpc>
              <a:spcAft>
                <a:spcPts val="800"/>
              </a:spcAft>
              <a:buNone/>
            </a:pPr>
            <a:r>
              <a:rPr lang="en-US" sz="23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Direct and indirect speech</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two ways to convey a message of a person, or the words spoken by a person to another person.</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0000"/>
              </a:lnSpc>
              <a:spcBef>
                <a:spcPts val="400"/>
              </a:spcBef>
              <a:spcAft>
                <a:spcPts val="2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speech</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0000"/>
              </a:lnSpc>
              <a:spcBef>
                <a:spcPts val="400"/>
              </a:spcBef>
              <a:spcAft>
                <a:spcPts val="200"/>
              </a:spcAft>
              <a:buFont typeface="+mj-lt"/>
              <a:buAutoNum type="arabicPeriod"/>
              <a:tabLst>
                <a:tab pos="457200" algn="l"/>
              </a:tabLst>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Indirect speech</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400"/>
              </a:spcBef>
              <a:spcAft>
                <a:spcPts val="200"/>
              </a:spcAft>
              <a:buNone/>
            </a:pPr>
            <a:endPar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Bef>
                <a:spcPts val="400"/>
              </a:spcBef>
              <a:spcAft>
                <a:spcPts val="200"/>
              </a:spcAft>
              <a:buNone/>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Suppose your friend whose name is John tells you,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will give you a pen”.</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When you get home, you want to tell your brother what your friend told you. There are two ways to tell him:</a:t>
            </a:r>
            <a:b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speech: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John said, “I will give you a pen”.</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Indirect Speech:</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John said that he would give me a pen.</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direct speech, the original words of a person are narrated (no change is made) and they are enclosed in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quotation mark</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 while in indirect speech, some changes are made to the original words of the person because these words have been uttered in the past. The tense will need to change accordingly and the pronoun as well.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 name="Connector: Curved 4">
            <a:extLst>
              <a:ext uri="{FF2B5EF4-FFF2-40B4-BE49-F238E27FC236}">
                <a16:creationId xmlns:a16="http://schemas.microsoft.com/office/drawing/2014/main" id="{CE33A852-31B5-4E3D-A487-DD01670FF3F1}"/>
              </a:ext>
            </a:extLst>
          </p:cNvPr>
          <p:cNvCxnSpPr>
            <a:cxnSpLocks/>
          </p:cNvCxnSpPr>
          <p:nvPr/>
        </p:nvCxnSpPr>
        <p:spPr>
          <a:xfrm rot="16200000" flipH="1">
            <a:off x="10538178" y="29341"/>
            <a:ext cx="1631244" cy="1572561"/>
          </a:xfrm>
          <a:prstGeom prst="curvedConnector3">
            <a:avLst/>
          </a:prstGeom>
          <a:ln w="28575">
            <a:prstDash val="dash"/>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443505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C79D0F-49DD-B08E-E331-6E31A429F085}"/>
              </a:ext>
            </a:extLst>
          </p:cNvPr>
          <p:cNvSpPr>
            <a:spLocks noGrp="1"/>
          </p:cNvSpPr>
          <p:nvPr>
            <p:ph idx="1"/>
          </p:nvPr>
        </p:nvSpPr>
        <p:spPr>
          <a:xfrm>
            <a:off x="838200" y="866899"/>
            <a:ext cx="10515600" cy="4737770"/>
          </a:xfrm>
        </p:spPr>
        <p:txBody>
          <a:bodyPr>
            <a:normAutofit fontScale="92500" lnSpcReduction="10000"/>
          </a:bodyPr>
          <a:lstStyle/>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indirect speech the statement of the person is not enclosed in quotation marks, instead, the word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be used before the statement to show that it is indirect speech.  Indirect speech is also called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reported speech.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Reporting verb: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verb in the first part of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i.e. he said, she said, he says, they said, she says,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before the statement of a person in the sentence is called the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reporting verb.</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following examples the reporting verb is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“said”.</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work in a factory”.                        (Direct speech)</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he worked in a factory.                (Indirect speech)</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 are going to the cinema”.       (Direct speech)</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they were going to the cinema. (Indirect speech)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Rectangle 3">
            <a:extLst>
              <a:ext uri="{FF2B5EF4-FFF2-40B4-BE49-F238E27FC236}">
                <a16:creationId xmlns:a16="http://schemas.microsoft.com/office/drawing/2014/main" id="{109CF4B6-0659-21C7-2ACC-048D8D0D5BBF}"/>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266845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8C8FF3-A8C3-413C-EDC2-3859AA03C45C}"/>
              </a:ext>
            </a:extLst>
          </p:cNvPr>
          <p:cNvSpPr>
            <a:spLocks noGrp="1"/>
          </p:cNvSpPr>
          <p:nvPr>
            <p:ph idx="1"/>
          </p:nvPr>
        </p:nvSpPr>
        <p:spPr>
          <a:xfrm>
            <a:off x="838200" y="973778"/>
            <a:ext cx="10467109" cy="5070762"/>
          </a:xfrm>
        </p:spPr>
        <p:txBody>
          <a:bodyPr>
            <a:normAutofit lnSpcReduction="10000"/>
          </a:bodyPr>
          <a:lstStyle/>
          <a:p>
            <a:pPr marL="0" indent="0">
              <a:lnSpc>
                <a:spcPct val="150000"/>
              </a:lnSpc>
              <a:spcAft>
                <a:spcPts val="800"/>
              </a:spcAft>
              <a:buNone/>
            </a:pP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Rules for indirect speech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Reported speech is not enclosed in quotation marks.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Use of word “that”: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word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as a conjunction between the reporting verb and reported speech.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eriod"/>
              <a:tabLst>
                <a:tab pos="457200" algn="l"/>
              </a:tabLs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in pronoun: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pronoun (subject) of the reported speech is changed according to the pronoun of the reporting verb or object (person) of the reporting verb (first part of sentence). Sometimes the pronoun may not change.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000" dirty="0">
                <a:effectLst/>
                <a:latin typeface="Times New Roman" panose="02020603050405020304" pitchFamily="18" charset="0"/>
                <a:ea typeface="Times New Roman" panose="02020603050405020304" pitchFamily="18" charset="0"/>
              </a:rPr>
              <a:t>In following example, the pronoun of the reported speech is </a:t>
            </a:r>
            <a:r>
              <a:rPr lang="en-US" sz="2000" i="1" dirty="0">
                <a:effectLst/>
                <a:latin typeface="Times New Roman" panose="02020603050405020304" pitchFamily="18" charset="0"/>
                <a:ea typeface="Times New Roman" panose="02020603050405020304" pitchFamily="18" charset="0"/>
              </a:rPr>
              <a:t>“I”</a:t>
            </a:r>
            <a:r>
              <a:rPr lang="en-US" sz="2000" dirty="0">
                <a:effectLst/>
                <a:latin typeface="Times New Roman" panose="02020603050405020304" pitchFamily="18" charset="0"/>
                <a:ea typeface="Times New Roman" panose="02020603050405020304" pitchFamily="18" charset="0"/>
              </a:rPr>
              <a:t> which will be changed in indirect speech into the pronoun (Subject) of the reporting verb that is </a:t>
            </a:r>
            <a:r>
              <a:rPr lang="en-US" sz="2000" i="1" dirty="0">
                <a:effectLst/>
                <a:latin typeface="Times New Roman" panose="02020603050405020304" pitchFamily="18" charset="0"/>
                <a:ea typeface="Times New Roman" panose="02020603050405020304" pitchFamily="18" charset="0"/>
              </a:rPr>
              <a:t>“he”.</a:t>
            </a:r>
            <a:br>
              <a:rPr lang="en-US" sz="1800" dirty="0">
                <a:effectLst/>
                <a:latin typeface="Times New Roman" panose="02020603050405020304" pitchFamily="18" charset="0"/>
                <a:ea typeface="Times New Roman" panose="02020603050405020304" pitchFamily="18" charset="0"/>
              </a:rPr>
            </a:br>
            <a:endParaRPr lang="en-KE" dirty="0"/>
          </a:p>
        </p:txBody>
      </p:sp>
      <p:pic>
        <p:nvPicPr>
          <p:cNvPr id="5" name="Picture 4" descr="A black background with a black square&#10;&#10;Description automatically generated with medium confidence">
            <a:extLst>
              <a:ext uri="{FF2B5EF4-FFF2-40B4-BE49-F238E27FC236}">
                <a16:creationId xmlns:a16="http://schemas.microsoft.com/office/drawing/2014/main" id="{91555B48-346F-E5E2-F00D-97380D6E0522}"/>
              </a:ext>
            </a:extLst>
          </p:cNvPr>
          <p:cNvPicPr>
            <a:picLocks noChangeAspect="1"/>
          </p:cNvPicPr>
          <p:nvPr/>
        </p:nvPicPr>
        <p:blipFill rotWithShape="1">
          <a:blip r:embed="rId2">
            <a:alphaModFix amt="50000"/>
            <a:extLst>
              <a:ext uri="{837473B0-CC2E-450A-ABE3-18F120FF3D39}">
                <a1611:picAttrSrcUrl xmlns:a1611="http://schemas.microsoft.com/office/drawing/2016/11/main" r:id="rId3"/>
              </a:ext>
            </a:extLst>
          </a:blip>
          <a:srcRect l="9538" r="-1"/>
          <a:stretch/>
        </p:blipFill>
        <p:spPr>
          <a:xfrm>
            <a:off x="8733640" y="5427023"/>
            <a:ext cx="2957689" cy="1235034"/>
          </a:xfrm>
          <a:prstGeom prst="rect">
            <a:avLst/>
          </a:prstGeom>
        </p:spPr>
      </p:pic>
    </p:spTree>
    <p:extLst>
      <p:ext uri="{BB962C8B-B14F-4D97-AF65-F5344CB8AC3E}">
        <p14:creationId xmlns:p14="http://schemas.microsoft.com/office/powerpoint/2010/main" val="3738613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AB25BB-7657-2BFE-C252-B3517EAD1481}"/>
              </a:ext>
            </a:extLst>
          </p:cNvPr>
          <p:cNvSpPr>
            <a:spLocks noGrp="1"/>
          </p:cNvSpPr>
          <p:nvPr>
            <p:ph idx="1"/>
          </p:nvPr>
        </p:nvSpPr>
        <p:spPr>
          <a:xfrm>
            <a:off x="838200" y="872359"/>
            <a:ext cx="10515600" cy="5304604"/>
          </a:xfrm>
        </p:spPr>
        <p:txBody>
          <a:bodyPr>
            <a:norm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speech: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“I am happy”.</a:t>
            </a:r>
            <a:b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Indirect Speech: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that </a:t>
            </a: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was happy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Direct speech: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said to him, “You are intelligent”.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Indirect Speech: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told him that he was intelligent.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in time: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Time is changed according to certain rules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now to then, today to that day, tomorrow to next day and yesterday to previous day, etc.</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Direct speech: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“I am happy today”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Indirect Speech: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that he was happy </a:t>
            </a: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day</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Flowchart: Delay 3">
            <a:extLst>
              <a:ext uri="{FF2B5EF4-FFF2-40B4-BE49-F238E27FC236}">
                <a16:creationId xmlns:a16="http://schemas.microsoft.com/office/drawing/2014/main" id="{846FBEC8-1BFA-6E0E-675F-51F54BA74A16}"/>
              </a:ext>
            </a:extLst>
          </p:cNvPr>
          <p:cNvSpPr/>
          <p:nvPr/>
        </p:nvSpPr>
        <p:spPr>
          <a:xfrm flipH="1">
            <a:off x="10987668" y="872359"/>
            <a:ext cx="1204332" cy="1284369"/>
          </a:xfrm>
          <a:prstGeom prst="flowChartDelay">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5" name="Arc 4">
            <a:extLst>
              <a:ext uri="{FF2B5EF4-FFF2-40B4-BE49-F238E27FC236}">
                <a16:creationId xmlns:a16="http://schemas.microsoft.com/office/drawing/2014/main" id="{4A93AED1-2039-8991-1A06-37194E93362C}"/>
              </a:ext>
            </a:extLst>
          </p:cNvPr>
          <p:cNvSpPr/>
          <p:nvPr/>
        </p:nvSpPr>
        <p:spPr>
          <a:xfrm rot="12455077">
            <a:off x="9156209" y="-1157905"/>
            <a:ext cx="3068734" cy="3030568"/>
          </a:xfrm>
          <a:prstGeom prst="arc">
            <a:avLst>
              <a:gd name="adj1" fmla="val 2080991"/>
              <a:gd name="adj2" fmla="val 852027"/>
            </a:avLst>
          </a:prstGeom>
          <a:ln w="38100">
            <a:prstDash val="dash"/>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
        <p:nvSpPr>
          <p:cNvPr id="6" name="Rectangle 5">
            <a:extLst>
              <a:ext uri="{FF2B5EF4-FFF2-40B4-BE49-F238E27FC236}">
                <a16:creationId xmlns:a16="http://schemas.microsoft.com/office/drawing/2014/main" id="{D65C377E-2114-20EF-7DD0-55522EAEE0BA}"/>
              </a:ext>
            </a:extLst>
          </p:cNvPr>
          <p:cNvSpPr/>
          <p:nvPr/>
        </p:nvSpPr>
        <p:spPr>
          <a:xfrm>
            <a:off x="11905827"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235694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D44C0-90A0-3AA1-DD6C-51E6C768FF30}"/>
              </a:ext>
            </a:extLst>
          </p:cNvPr>
          <p:cNvSpPr>
            <a:spLocks noGrp="1"/>
          </p:cNvSpPr>
          <p:nvPr>
            <p:ph idx="1"/>
          </p:nvPr>
        </p:nvSpPr>
        <p:spPr>
          <a:xfrm>
            <a:off x="670034" y="890649"/>
            <a:ext cx="10515600" cy="4714020"/>
          </a:xfrm>
        </p:spPr>
        <p:txBody>
          <a:bodyPr>
            <a:normAutofit/>
          </a:bodyPr>
          <a:lstStyle/>
          <a:p>
            <a:pPr marL="0" indent="0">
              <a:buNone/>
            </a:pP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in the tense of reported speech: </a:t>
            </a:r>
          </a:p>
          <a:p>
            <a:pPr marL="0" indent="0">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first part of the sentence (reporting verb part) belongs to the past tense, the tense of </a:t>
            </a:r>
          </a:p>
          <a:p>
            <a:pPr marL="0" indent="0">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reported speech will change. If the first part of the sentence (reporting verb part) belongs to </a:t>
            </a:r>
          </a:p>
          <a:p>
            <a:pPr marL="0" indent="0">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present or future tense, the tense of reported speech will not change.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Direct speech: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“I am happy”</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Indirect Speech:</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that he was happy.</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(Tense of reported speech changed)</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Direct speech: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says, “I am happy”</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Indirect Speech:</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said that he is happy</a:t>
            </a: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(Tense of reported speech did not 	 	change) </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400" dirty="0"/>
          </a:p>
        </p:txBody>
      </p:sp>
      <p:pic>
        <p:nvPicPr>
          <p:cNvPr id="5" name="Picture 4" descr="A cartoon of a child holding a piece of paper&#10;&#10;Description automatically generated">
            <a:extLst>
              <a:ext uri="{FF2B5EF4-FFF2-40B4-BE49-F238E27FC236}">
                <a16:creationId xmlns:a16="http://schemas.microsoft.com/office/drawing/2014/main" id="{4DF1EBC2-1428-197B-38E9-66A847C3781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832769" y="4465121"/>
            <a:ext cx="2869779" cy="2276691"/>
          </a:xfrm>
          <a:prstGeom prst="rect">
            <a:avLst/>
          </a:prstGeom>
        </p:spPr>
      </p:pic>
      <p:sp>
        <p:nvSpPr>
          <p:cNvPr id="6" name="Rectangle 5">
            <a:extLst>
              <a:ext uri="{FF2B5EF4-FFF2-40B4-BE49-F238E27FC236}">
                <a16:creationId xmlns:a16="http://schemas.microsoft.com/office/drawing/2014/main" id="{A15555CF-86EE-C700-67CF-42C4149ADF93}"/>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7098102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9DE4FC-1E90-244E-4A8A-E06266F91ED4}"/>
              </a:ext>
            </a:extLst>
          </p:cNvPr>
          <p:cNvSpPr>
            <a:spLocks noGrp="1"/>
          </p:cNvSpPr>
          <p:nvPr>
            <p:ph idx="1"/>
          </p:nvPr>
        </p:nvSpPr>
        <p:spPr>
          <a:xfrm>
            <a:off x="838200" y="515006"/>
            <a:ext cx="10515600" cy="5749159"/>
          </a:xfrm>
        </p:spPr>
        <p:txBody>
          <a:bodyPr>
            <a:normAutofit/>
          </a:bodyPr>
          <a:lstStyle/>
          <a:p>
            <a:pPr marL="0" indent="0">
              <a:lnSpc>
                <a:spcPct val="120000"/>
              </a:lnSpc>
              <a:spcBef>
                <a:spcPts val="0"/>
              </a:spcBef>
              <a:buNone/>
            </a:pPr>
            <a:r>
              <a:rPr lang="en-US" sz="2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a:t>
            </a:r>
            <a:endParaRPr lang="en-KE" sz="22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20000"/>
              </a:lnSpc>
              <a:spcBef>
                <a:spcPts val="0"/>
              </a:spcBef>
              <a:buNone/>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buNone/>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the following sentences into passive voice: </a:t>
            </a:r>
          </a:p>
          <a:p>
            <a:pPr marL="0" indent="0">
              <a:lnSpc>
                <a:spcPct val="120000"/>
              </a:lnSpc>
              <a:spcBef>
                <a:spcPts val="0"/>
              </a:spcBef>
              <a:buNone/>
            </a:pP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sings a song.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boy killed the spider.</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2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bought the potatoes. </a:t>
            </a:r>
          </a:p>
          <a:p>
            <a:pPr marL="342900" lvl="0" indent="-342900">
              <a:lnSpc>
                <a:spcPct val="120000"/>
              </a:lnSpc>
              <a:spcBef>
                <a:spcPts val="0"/>
              </a:spcBef>
              <a:buFont typeface="+mj-lt"/>
              <a:buAutoNum type="alphaLcParenR"/>
            </a:pPr>
            <a:r>
              <a:rPr lang="en-US" sz="22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Farmers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sow maize in the rainy season.</a:t>
            </a: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Are you writing a letter?</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workers were digging a canal.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Reading cartoon bee">
            <a:extLst>
              <a:ext uri="{FF2B5EF4-FFF2-40B4-BE49-F238E27FC236}">
                <a16:creationId xmlns:a16="http://schemas.microsoft.com/office/drawing/2014/main" id="{9A2D4DDE-8E6C-AAC6-65D2-F71E22A967AE}"/>
              </a:ext>
            </a:extLst>
          </p:cNvPr>
          <p:cNvPicPr>
            <a:picLocks noChangeAspect="1"/>
          </p:cNvPicPr>
          <p:nvPr/>
        </p:nvPicPr>
        <p:blipFill>
          <a:blip r:embed="rId2"/>
          <a:stretch>
            <a:fillRect/>
          </a:stretch>
        </p:blipFill>
        <p:spPr>
          <a:xfrm>
            <a:off x="9975037" y="609600"/>
            <a:ext cx="1256843" cy="1671438"/>
          </a:xfrm>
          <a:prstGeom prst="rect">
            <a:avLst/>
          </a:prstGeom>
        </p:spPr>
      </p:pic>
      <p:sp>
        <p:nvSpPr>
          <p:cNvPr id="5" name="Rectangle 4">
            <a:extLst>
              <a:ext uri="{FF2B5EF4-FFF2-40B4-BE49-F238E27FC236}">
                <a16:creationId xmlns:a16="http://schemas.microsoft.com/office/drawing/2014/main" id="{051760AA-181E-E7AC-A615-89406FEECF5C}"/>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5868453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C945C-FEB6-E222-DF29-84CC0867BA3A}"/>
              </a:ext>
            </a:extLst>
          </p:cNvPr>
          <p:cNvSpPr>
            <a:spLocks noGrp="1"/>
          </p:cNvSpPr>
          <p:nvPr>
            <p:ph type="title"/>
          </p:nvPr>
        </p:nvSpPr>
        <p:spPr>
          <a:xfrm>
            <a:off x="838200" y="365125"/>
            <a:ext cx="10515600" cy="927647"/>
          </a:xfrm>
        </p:spPr>
        <p:txBody>
          <a:bodyPr>
            <a:normAutofit fontScale="90000"/>
          </a:bodyPr>
          <a:lstStyle/>
          <a:p>
            <a:r>
              <a:rPr lang="en-US"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Answers for the Personal Reflection</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9217055-F3AC-8E81-60C1-C68A961E511E}"/>
              </a:ext>
            </a:extLst>
          </p:cNvPr>
          <p:cNvSpPr>
            <a:spLocks noGrp="1"/>
          </p:cNvSpPr>
          <p:nvPr>
            <p:ph idx="1"/>
          </p:nvPr>
        </p:nvSpPr>
        <p:spPr>
          <a:xfrm>
            <a:off x="838200" y="1292773"/>
            <a:ext cx="10515600" cy="4884190"/>
          </a:xfrm>
        </p:spPr>
        <p:txBody>
          <a:bodyPr>
            <a:normAutofit/>
          </a:bodyPr>
          <a:lstStyle/>
          <a:p>
            <a:pPr marL="0" indent="0">
              <a:lnSpc>
                <a:spcPct val="120000"/>
              </a:lnSpc>
              <a:spcBef>
                <a:spcPts val="0"/>
              </a:spcBef>
              <a:buNone/>
            </a:pPr>
            <a:r>
              <a:rPr lang="en-US" sz="17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the following sentences into passive voice: </a:t>
            </a:r>
          </a:p>
          <a:p>
            <a:pPr marL="0" indent="0">
              <a:lnSpc>
                <a:spcPct val="120000"/>
              </a:lnSpc>
              <a:spcBef>
                <a:spcPts val="0"/>
              </a:spcBef>
              <a:buNone/>
            </a:pP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20000"/>
              </a:lnSpc>
              <a:spcBef>
                <a:spcPts val="0"/>
              </a:spcBef>
              <a:buFont typeface="+mj-lt"/>
              <a:buAutoNum type="alphaLcParenR"/>
            </a:pPr>
            <a:r>
              <a:rPr lang="en-US" sz="17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He sings a song.</a:t>
            </a:r>
          </a:p>
          <a:p>
            <a:pPr marL="0" lvl="0" indent="0">
              <a:lnSpc>
                <a:spcPct val="120000"/>
              </a:lnSpc>
              <a:spcBef>
                <a:spcPts val="0"/>
              </a:spcBef>
              <a:buNone/>
            </a:pPr>
            <a:r>
              <a:rPr lang="en-US"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song was sung by him.</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20000"/>
              </a:lnSpc>
              <a:spcBef>
                <a:spcPts val="0"/>
              </a:spcBef>
              <a:buNone/>
            </a:pPr>
            <a:r>
              <a:rPr lang="en-US" sz="1700" dirty="0">
                <a:effectLst/>
                <a:latin typeface="Times New Roman" panose="02020603050405020304" pitchFamily="18" charset="0"/>
                <a:ea typeface="Times New Roman" panose="02020603050405020304" pitchFamily="18" charset="0"/>
                <a:cs typeface="Times New Roman" panose="02020603050405020304" pitchFamily="18" charset="0"/>
              </a:rPr>
              <a:t>b) The boy killed the spider.</a:t>
            </a:r>
            <a:r>
              <a:rPr lang="en-US" sz="17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lvl="0" indent="0">
              <a:lnSpc>
                <a:spcPct val="120000"/>
              </a:lnSpc>
              <a:spcBef>
                <a:spcPts val="0"/>
              </a:spcBef>
              <a:buNone/>
            </a:pPr>
            <a:r>
              <a:rPr lang="en-US"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spider was killed by the boy.</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20000"/>
              </a:lnSpc>
              <a:spcBef>
                <a:spcPts val="0"/>
              </a:spcBef>
              <a:buNone/>
            </a:pPr>
            <a:r>
              <a:rPr lang="en-US" sz="17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 He bought the potatoes. </a:t>
            </a:r>
          </a:p>
          <a:p>
            <a:pPr marL="0" lvl="0" indent="0">
              <a:lnSpc>
                <a:spcPct val="120000"/>
              </a:lnSpc>
              <a:spcBef>
                <a:spcPts val="0"/>
              </a:spcBef>
              <a:buNone/>
            </a:pPr>
            <a:r>
              <a:rPr lang="en-US"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potatoes were bought by him.</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20000"/>
              </a:lnSpc>
              <a:spcBef>
                <a:spcPts val="0"/>
              </a:spcBef>
              <a:buNone/>
            </a:pPr>
            <a:r>
              <a:rPr lang="en-US" sz="17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 Farmers sow maize in the rainy season.</a:t>
            </a: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lvl="0" indent="0">
              <a:lnSpc>
                <a:spcPct val="120000"/>
              </a:lnSpc>
              <a:spcBef>
                <a:spcPts val="0"/>
              </a:spcBef>
              <a:buNone/>
            </a:pPr>
            <a:r>
              <a:rPr lang="en-US" sz="1700" dirty="0">
                <a:latin typeface="Times New Roman" panose="02020603050405020304" pitchFamily="18" charset="0"/>
                <a:ea typeface="Calibri" panose="020F0502020204030204" pitchFamily="34" charset="0"/>
                <a:cs typeface="Times New Roman" panose="02020603050405020304" pitchFamily="18" charset="0"/>
              </a:rPr>
              <a:t>Maize is sown by farmers in the rainy season.</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20000"/>
              </a:lnSpc>
              <a:spcBef>
                <a:spcPts val="0"/>
              </a:spcBef>
              <a:buNone/>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e) Are you writing a letter?</a:t>
            </a:r>
          </a:p>
          <a:p>
            <a:pPr marL="0" lvl="0" indent="0">
              <a:lnSpc>
                <a:spcPct val="120000"/>
              </a:lnSpc>
              <a:spcBef>
                <a:spcPts val="0"/>
              </a:spcBef>
              <a:buNone/>
            </a:pPr>
            <a:r>
              <a:rPr lang="en-US" sz="1700" dirty="0">
                <a:latin typeface="Times New Roman" panose="02020603050405020304" pitchFamily="18" charset="0"/>
                <a:ea typeface="Calibri" panose="020F0502020204030204" pitchFamily="34" charset="0"/>
                <a:cs typeface="Times New Roman" panose="02020603050405020304" pitchFamily="18" charset="0"/>
              </a:rPr>
              <a:t>Is the letter being written by you.</a:t>
            </a:r>
            <a:endParaRPr lang="en-KE" sz="17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20000"/>
              </a:lnSpc>
              <a:spcBef>
                <a:spcPts val="0"/>
              </a:spcBef>
              <a:buNone/>
            </a:pPr>
            <a:r>
              <a:rPr lang="en-US" sz="17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 The workers were digging a canal.</a:t>
            </a:r>
          </a:p>
          <a:p>
            <a:pPr marL="0" lvl="0" indent="0">
              <a:lnSpc>
                <a:spcPct val="120000"/>
              </a:lnSpc>
              <a:spcBef>
                <a:spcPts val="0"/>
              </a:spcBef>
              <a:buNone/>
            </a:pPr>
            <a:r>
              <a:rPr lang="en-US" sz="1700" dirty="0">
                <a:solidFill>
                  <a:srgbClr val="000000"/>
                </a:solidFill>
                <a:latin typeface="Times New Roman" panose="02020603050405020304" pitchFamily="18" charset="0"/>
                <a:cs typeface="Times New Roman" panose="02020603050405020304" pitchFamily="18" charset="0"/>
              </a:rPr>
              <a:t>A canal was dug by the workers</a:t>
            </a:r>
            <a:endParaRPr lang="en-KE" sz="1700" dirty="0"/>
          </a:p>
        </p:txBody>
      </p:sp>
      <p:pic>
        <p:nvPicPr>
          <p:cNvPr id="4" name="Picture 3" descr="Reading cartoon bee">
            <a:extLst>
              <a:ext uri="{FF2B5EF4-FFF2-40B4-BE49-F238E27FC236}">
                <a16:creationId xmlns:a16="http://schemas.microsoft.com/office/drawing/2014/main" id="{716D8CBA-69FB-8172-CF95-D5C07B248499}"/>
              </a:ext>
            </a:extLst>
          </p:cNvPr>
          <p:cNvPicPr>
            <a:picLocks noChangeAspect="1"/>
          </p:cNvPicPr>
          <p:nvPr/>
        </p:nvPicPr>
        <p:blipFill>
          <a:blip r:embed="rId2"/>
          <a:stretch>
            <a:fillRect/>
          </a:stretch>
        </p:blipFill>
        <p:spPr>
          <a:xfrm>
            <a:off x="9975037" y="609600"/>
            <a:ext cx="1256843" cy="1671438"/>
          </a:xfrm>
          <a:prstGeom prst="rect">
            <a:avLst/>
          </a:prstGeom>
        </p:spPr>
      </p:pic>
      <p:sp>
        <p:nvSpPr>
          <p:cNvPr id="5" name="Rectangle 4">
            <a:extLst>
              <a:ext uri="{FF2B5EF4-FFF2-40B4-BE49-F238E27FC236}">
                <a16:creationId xmlns:a16="http://schemas.microsoft.com/office/drawing/2014/main" id="{6BC795EB-DA66-6D6F-8F31-CEA598AED19A}"/>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7452748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517C6-A07A-9B2B-BB8B-FBF8608035D9}"/>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5ADDD4CB-D77E-1DCF-BE5B-55477EEDBC25}"/>
              </a:ext>
            </a:extLst>
          </p:cNvPr>
          <p:cNvSpPr>
            <a:spLocks noGrp="1"/>
          </p:cNvSpPr>
          <p:nvPr>
            <p:ph idx="1"/>
          </p:nvPr>
        </p:nvSpPr>
        <p:spPr/>
        <p:txBody>
          <a:bodyPr/>
          <a:lstStyle/>
          <a:p>
            <a:pPr algn="ctr"/>
            <a:endParaRPr lang="en-KE" dirty="0"/>
          </a:p>
          <a:p>
            <a:pPr marL="0" indent="0" algn="ctr">
              <a:buNone/>
            </a:pPr>
            <a:r>
              <a:rPr lang="en-KE" sz="6000" b="1" dirty="0">
                <a:latin typeface="Zapfino" panose="03030300040707070C03" pitchFamily="66" charset="77"/>
              </a:rPr>
              <a:t>Thank you</a:t>
            </a:r>
          </a:p>
        </p:txBody>
      </p:sp>
      <p:pic>
        <p:nvPicPr>
          <p:cNvPr id="4" name="Picture 3" descr="Reading cartoon bee">
            <a:extLst>
              <a:ext uri="{FF2B5EF4-FFF2-40B4-BE49-F238E27FC236}">
                <a16:creationId xmlns:a16="http://schemas.microsoft.com/office/drawing/2014/main" id="{1C27304B-47BE-7C7F-6E22-A121F4AC5852}"/>
              </a:ext>
            </a:extLst>
          </p:cNvPr>
          <p:cNvPicPr>
            <a:picLocks noChangeAspect="1"/>
          </p:cNvPicPr>
          <p:nvPr/>
        </p:nvPicPr>
        <p:blipFill>
          <a:blip r:embed="rId2"/>
          <a:stretch>
            <a:fillRect/>
          </a:stretch>
        </p:blipFill>
        <p:spPr>
          <a:xfrm>
            <a:off x="9975037" y="609600"/>
            <a:ext cx="1256843" cy="1671438"/>
          </a:xfrm>
          <a:prstGeom prst="rect">
            <a:avLst/>
          </a:prstGeom>
        </p:spPr>
      </p:pic>
      <p:sp>
        <p:nvSpPr>
          <p:cNvPr id="5" name="Rectangle 4">
            <a:extLst>
              <a:ext uri="{FF2B5EF4-FFF2-40B4-BE49-F238E27FC236}">
                <a16:creationId xmlns:a16="http://schemas.microsoft.com/office/drawing/2014/main" id="{5D71E43D-95BE-6AEA-7666-04A97F659AEE}"/>
              </a:ext>
            </a:extLst>
          </p:cNvPr>
          <p:cNvSpPr/>
          <p:nvPr/>
        </p:nvSpPr>
        <p:spPr>
          <a:xfrm>
            <a:off x="11871960" y="0"/>
            <a:ext cx="320040" cy="6858000"/>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246385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1133</TotalTime>
  <Words>4066</Words>
  <Application>Microsoft Macintosh PowerPoint</Application>
  <PresentationFormat>Widescreen</PresentationFormat>
  <Paragraphs>210</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Calibri</vt:lpstr>
      <vt:lpstr>Calibri Light</vt:lpstr>
      <vt:lpstr>Courier New</vt:lpstr>
      <vt:lpstr>Symbol</vt:lpstr>
      <vt:lpstr>Times New Roman</vt:lpstr>
      <vt:lpstr>Wingdings</vt:lpstr>
      <vt:lpstr>Zapfino</vt:lpstr>
      <vt:lpstr>Office Theme</vt:lpstr>
      <vt:lpstr>English Skills</vt:lpstr>
      <vt:lpstr>Introduction and Overview </vt:lpstr>
      <vt:lpstr>Learning Outcomes</vt:lpstr>
      <vt:lpstr>What is a Sentence?</vt:lpstr>
      <vt:lpstr>Grammatical functions in sentences </vt:lpstr>
      <vt:lpstr>PowerPoint Presentation</vt:lpstr>
      <vt:lpstr>PowerPoint Presentation</vt:lpstr>
      <vt:lpstr>Direct and Indirect Objects</vt:lpstr>
      <vt:lpstr>PowerPoint Presentation</vt:lpstr>
      <vt:lpstr>PowerPoint Presentation</vt:lpstr>
      <vt:lpstr>PowerPoint Presentation</vt:lpstr>
      <vt:lpstr>PowerPoint Presentation</vt:lpstr>
      <vt:lpstr>Types of Complements </vt:lpstr>
      <vt:lpstr>PowerPoint Presentation</vt:lpstr>
      <vt:lpstr>PowerPoint Presentation</vt:lpstr>
      <vt:lpstr>PowerPoint Presentation</vt:lpstr>
      <vt:lpstr>Subordinate Clause</vt:lpstr>
      <vt:lpstr>PowerPoint Presentation</vt:lpstr>
      <vt:lpstr>PowerPoint Presentation</vt:lpstr>
      <vt:lpstr>PowerPoint Presentation</vt:lpstr>
      <vt:lpstr>Active and Passive Voice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Answers for the Personal Reflection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Skills</dc:title>
  <dc:creator>susan.w.mwangi@outlook.com</dc:creator>
  <cp:lastModifiedBy>susan.w.mwangi@outlook.com</cp:lastModifiedBy>
  <cp:revision>12</cp:revision>
  <dcterms:created xsi:type="dcterms:W3CDTF">2024-04-13T14:41:35Z</dcterms:created>
  <dcterms:modified xsi:type="dcterms:W3CDTF">2024-05-18T09:48:16Z</dcterms:modified>
</cp:coreProperties>
</file>