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81" r:id="rId21"/>
    <p:sldId id="275" r:id="rId22"/>
    <p:sldId id="276" r:id="rId23"/>
    <p:sldId id="277" r:id="rId24"/>
    <p:sldId id="278" r:id="rId25"/>
    <p:sldId id="279" r:id="rId26"/>
    <p:sldId id="282" r:id="rId27"/>
    <p:sldId id="285" r:id="rId28"/>
    <p:sldId id="283" r:id="rId29"/>
    <p:sldId id="284" r:id="rId30"/>
    <p:sldId id="286" r:id="rId31"/>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787"/>
  </p:normalViewPr>
  <p:slideViewPr>
    <p:cSldViewPr snapToGrid="0">
      <p:cViewPr varScale="1">
        <p:scale>
          <a:sx n="120" d="100"/>
          <a:sy n="120" d="100"/>
        </p:scale>
        <p:origin x="25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D334C7-4ED2-48CA-BEBF-465F19791064}" type="doc">
      <dgm:prSet loTypeId="urn:microsoft.com/office/officeart/2005/8/layout/bProcess2" loCatId="process" qsTypeId="urn:microsoft.com/office/officeart/2005/8/quickstyle/simple1" qsCatId="simple" csTypeId="urn:microsoft.com/office/officeart/2005/8/colors/accent1_2" csCatId="accent1"/>
      <dgm:spPr/>
      <dgm:t>
        <a:bodyPr/>
        <a:lstStyle/>
        <a:p>
          <a:endParaRPr lang="en-US"/>
        </a:p>
      </dgm:t>
    </dgm:pt>
    <dgm:pt modelId="{C4AE3A2A-F395-4F2E-BB3C-6F87D5B42B14}">
      <dgm:prSet/>
      <dgm:spPr/>
      <dgm:t>
        <a:bodyPr/>
        <a:lstStyle/>
        <a:p>
          <a:r>
            <a:rPr lang="en-KE" dirty="0"/>
            <a:t>Thank you</a:t>
          </a:r>
          <a:endParaRPr lang="en-US" dirty="0"/>
        </a:p>
      </dgm:t>
    </dgm:pt>
    <dgm:pt modelId="{844E6FE8-427E-4DCF-B888-E58E85CCBD83}" type="parTrans" cxnId="{AA731793-7AB6-441E-8C2C-53FC0486E453}">
      <dgm:prSet/>
      <dgm:spPr/>
      <dgm:t>
        <a:bodyPr/>
        <a:lstStyle/>
        <a:p>
          <a:endParaRPr lang="en-US"/>
        </a:p>
      </dgm:t>
    </dgm:pt>
    <dgm:pt modelId="{F8626BBC-BA56-49F4-AB72-B7A4AFE4D895}" type="sibTrans" cxnId="{AA731793-7AB6-441E-8C2C-53FC0486E453}">
      <dgm:prSet/>
      <dgm:spPr/>
      <dgm:t>
        <a:bodyPr/>
        <a:lstStyle/>
        <a:p>
          <a:endParaRPr lang="en-US"/>
        </a:p>
      </dgm:t>
    </dgm:pt>
    <dgm:pt modelId="{35050EDA-B363-CD4A-A943-B3794C8D40E1}" type="pres">
      <dgm:prSet presAssocID="{8ED334C7-4ED2-48CA-BEBF-465F19791064}" presName="diagram" presStyleCnt="0">
        <dgm:presLayoutVars>
          <dgm:dir/>
          <dgm:resizeHandles/>
        </dgm:presLayoutVars>
      </dgm:prSet>
      <dgm:spPr/>
    </dgm:pt>
    <dgm:pt modelId="{F52286A2-788A-634A-BB10-10558D1B8056}" type="pres">
      <dgm:prSet presAssocID="{C4AE3A2A-F395-4F2E-BB3C-6F87D5B42B14}" presName="firstNode" presStyleLbl="node1" presStyleIdx="0" presStyleCnt="1">
        <dgm:presLayoutVars>
          <dgm:bulletEnabled val="1"/>
        </dgm:presLayoutVars>
      </dgm:prSet>
      <dgm:spPr/>
    </dgm:pt>
  </dgm:ptLst>
  <dgm:cxnLst>
    <dgm:cxn modelId="{145D5219-41E6-BF4A-AC01-C43C814608B4}" type="presOf" srcId="{8ED334C7-4ED2-48CA-BEBF-465F19791064}" destId="{35050EDA-B363-CD4A-A943-B3794C8D40E1}" srcOrd="0" destOrd="0" presId="urn:microsoft.com/office/officeart/2005/8/layout/bProcess2"/>
    <dgm:cxn modelId="{D36E8852-3B0D-0843-AD11-05CB0313B288}" type="presOf" srcId="{C4AE3A2A-F395-4F2E-BB3C-6F87D5B42B14}" destId="{F52286A2-788A-634A-BB10-10558D1B8056}" srcOrd="0" destOrd="0" presId="urn:microsoft.com/office/officeart/2005/8/layout/bProcess2"/>
    <dgm:cxn modelId="{AA731793-7AB6-441E-8C2C-53FC0486E453}" srcId="{8ED334C7-4ED2-48CA-BEBF-465F19791064}" destId="{C4AE3A2A-F395-4F2E-BB3C-6F87D5B42B14}" srcOrd="0" destOrd="0" parTransId="{844E6FE8-427E-4DCF-B888-E58E85CCBD83}" sibTransId="{F8626BBC-BA56-49F4-AB72-B7A4AFE4D895}"/>
    <dgm:cxn modelId="{B47C3EC1-DF8B-6440-9BFF-751F29B81D9A}" type="presParOf" srcId="{35050EDA-B363-CD4A-A943-B3794C8D40E1}" destId="{F52286A2-788A-634A-BB10-10558D1B8056}" srcOrd="0"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2286A2-788A-634A-BB10-10558D1B8056}">
      <dsp:nvSpPr>
        <dsp:cNvPr id="0" name=""/>
        <dsp:cNvSpPr/>
      </dsp:nvSpPr>
      <dsp:spPr>
        <a:xfrm>
          <a:off x="2862522" y="260"/>
          <a:ext cx="4790554" cy="479055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r>
            <a:rPr lang="en-KE" sz="6500" kern="1200" dirty="0"/>
            <a:t>Thank you</a:t>
          </a:r>
          <a:endParaRPr lang="en-US" sz="6500" kern="1200" dirty="0"/>
        </a:p>
      </dsp:txBody>
      <dsp:txXfrm>
        <a:off x="3564082" y="701820"/>
        <a:ext cx="3387434" cy="3387434"/>
      </dsp:txXfrm>
    </dsp:sp>
  </dsp:spTree>
</dsp:drawing>
</file>

<file path=ppt/diagrams/layout1.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91A94-FB83-3F9F-0E8A-DB5B41D2975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9D670B09-8CD9-AF60-7C40-1B80048164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81B8D809-A2A6-28D8-2FD9-93BFEC4BEBA0}"/>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5" name="Footer Placeholder 4">
            <a:extLst>
              <a:ext uri="{FF2B5EF4-FFF2-40B4-BE49-F238E27FC236}">
                <a16:creationId xmlns:a16="http://schemas.microsoft.com/office/drawing/2014/main" id="{848241AF-86D9-4AB2-EC09-7B21AC78348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DBB4858-510C-38D0-39B6-D7CB78D80FC6}"/>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3385510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7FB92-5453-8DAA-0C37-A9F3F934F90C}"/>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4AF5ED8E-D7D0-02D1-AD17-CB3C3EC41A3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0CE1CC04-DD67-D962-5E45-80CBECCA47DE}"/>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5" name="Footer Placeholder 4">
            <a:extLst>
              <a:ext uri="{FF2B5EF4-FFF2-40B4-BE49-F238E27FC236}">
                <a16:creationId xmlns:a16="http://schemas.microsoft.com/office/drawing/2014/main" id="{BD60F115-6B7E-DFD8-2842-BF681CF5703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00D4FAD-1795-DDBA-9331-E502E7AECE17}"/>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1862077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E5CE3-D402-38D1-3A3F-D53EE86007F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0FD99792-0F39-548A-B965-68A05845F6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2493876-6B60-9701-EE59-289DAD37715A}"/>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5" name="Footer Placeholder 4">
            <a:extLst>
              <a:ext uri="{FF2B5EF4-FFF2-40B4-BE49-F238E27FC236}">
                <a16:creationId xmlns:a16="http://schemas.microsoft.com/office/drawing/2014/main" id="{89E4AE84-AF76-27BE-D614-6234FD708EF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0E2C0A0-0C8D-C9B2-082B-39FC0DBECEF1}"/>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2420120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A0DDF-2BA0-D761-9F5E-F77A9BCD1FF0}"/>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A7685C17-47AD-A93A-B45D-B86F5F83209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A79400FD-0F39-6655-95B1-C964744D122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20E0AC60-9AB7-3138-53CA-453CA0B9708F}"/>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6" name="Footer Placeholder 5">
            <a:extLst>
              <a:ext uri="{FF2B5EF4-FFF2-40B4-BE49-F238E27FC236}">
                <a16:creationId xmlns:a16="http://schemas.microsoft.com/office/drawing/2014/main" id="{5DDCCC35-9DA8-89C7-D346-FEFE94F1E9A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C6524F78-3C76-8CCF-C0CD-50110106F005}"/>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14761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465D3-BE49-A4A6-35B0-464DE56DB3CC}"/>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D132B4AF-F051-E032-693D-7DE42A18C9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7F9004B-CFC0-85A1-360B-D12F5411E1A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87272C05-4C6A-D490-A814-B20A049B88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1C0D1EA-26CE-C1A9-181F-9E49157633A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DD36237B-9A2E-DC8A-F7C3-6BC580BD4E2D}"/>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8" name="Footer Placeholder 7">
            <a:extLst>
              <a:ext uri="{FF2B5EF4-FFF2-40B4-BE49-F238E27FC236}">
                <a16:creationId xmlns:a16="http://schemas.microsoft.com/office/drawing/2014/main" id="{7C0A0C53-ACD6-A328-7428-A8A08E13B395}"/>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BB25FA2C-AEBD-2EB7-2455-536BC0393C50}"/>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3308814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6798E-AF13-9014-A666-4B91172C053D}"/>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30C25C5E-D0DB-B036-EB3F-ABDC3464BC50}"/>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4" name="Footer Placeholder 3">
            <a:extLst>
              <a:ext uri="{FF2B5EF4-FFF2-40B4-BE49-F238E27FC236}">
                <a16:creationId xmlns:a16="http://schemas.microsoft.com/office/drawing/2014/main" id="{A828735C-BCDA-AD77-FB14-9386B857E9AF}"/>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C7638775-075F-9927-2CAA-825447CACE88}"/>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258739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4D6CDD-D4BA-D82C-9D05-89ECE25C157B}"/>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3" name="Footer Placeholder 2">
            <a:extLst>
              <a:ext uri="{FF2B5EF4-FFF2-40B4-BE49-F238E27FC236}">
                <a16:creationId xmlns:a16="http://schemas.microsoft.com/office/drawing/2014/main" id="{EA0DD30B-957C-AE0B-EBEA-C5D385207CD8}"/>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3496AAC0-3444-8DE5-F7E1-8D3A51A17E8C}"/>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4294256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A14D4-EF32-504C-B24D-B2E9D0A1815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BFD3DB71-3534-ECB9-DC57-2DE430B188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45850755-58FE-FEDC-6A5F-E42F36B513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D6E1E07-10EF-AFFC-7647-AADECB710296}"/>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6" name="Footer Placeholder 5">
            <a:extLst>
              <a:ext uri="{FF2B5EF4-FFF2-40B4-BE49-F238E27FC236}">
                <a16:creationId xmlns:a16="http://schemas.microsoft.com/office/drawing/2014/main" id="{C594EEBC-B22A-2BC3-4C6C-31E020928F02}"/>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64CDE26B-483E-ECB8-DFA3-1944D31FC35F}"/>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3331723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D1A5D-9782-2A6A-EC8D-4BA1EFED00E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A67DB864-B85A-35B7-F7B4-648EEC6A43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82CD0F0C-1A92-E71A-1437-C4AF25EBBB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C96C334-A16E-5E05-EE5A-E7657FB68A9D}"/>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6" name="Footer Placeholder 5">
            <a:extLst>
              <a:ext uri="{FF2B5EF4-FFF2-40B4-BE49-F238E27FC236}">
                <a16:creationId xmlns:a16="http://schemas.microsoft.com/office/drawing/2014/main" id="{E72BD456-5701-E44B-ABF1-529A640DCD1A}"/>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EA668050-25A6-690F-FA49-B98C4077A7FE}"/>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4132730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B8B6B-F607-ECC0-A3E9-0EC41B145151}"/>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1742DB7F-5136-A0C9-F082-E78B9AB5E62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F63EAEAC-3A64-043B-FF28-612EEDAB3E0D}"/>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5" name="Footer Placeholder 4">
            <a:extLst>
              <a:ext uri="{FF2B5EF4-FFF2-40B4-BE49-F238E27FC236}">
                <a16:creationId xmlns:a16="http://schemas.microsoft.com/office/drawing/2014/main" id="{5AE489D4-04A5-A82D-B10E-F1A4DFE610B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302F755-2A14-D4E2-450F-5D43D9D02587}"/>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891697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9B3A234-497D-387E-40EB-279D9A6426E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701A0072-ECD4-E502-5ACD-8DB6F6A4A42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B995A961-70A7-0842-978A-FBEDB2AB5361}"/>
              </a:ext>
            </a:extLst>
          </p:cNvPr>
          <p:cNvSpPr>
            <a:spLocks noGrp="1"/>
          </p:cNvSpPr>
          <p:nvPr>
            <p:ph type="dt" sz="half" idx="10"/>
          </p:nvPr>
        </p:nvSpPr>
        <p:spPr/>
        <p:txBody>
          <a:bodyPr/>
          <a:lstStyle/>
          <a:p>
            <a:fld id="{958973EA-A2D0-6C47-AF99-A4AFC227A989}" type="datetimeFigureOut">
              <a:rPr lang="en-KE" smtClean="0"/>
              <a:t>13/05/2024</a:t>
            </a:fld>
            <a:endParaRPr lang="en-KE"/>
          </a:p>
        </p:txBody>
      </p:sp>
      <p:sp>
        <p:nvSpPr>
          <p:cNvPr id="5" name="Footer Placeholder 4">
            <a:extLst>
              <a:ext uri="{FF2B5EF4-FFF2-40B4-BE49-F238E27FC236}">
                <a16:creationId xmlns:a16="http://schemas.microsoft.com/office/drawing/2014/main" id="{96D22B67-D045-9CF8-FBFE-46F90C5327A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8DB03BCE-610C-292F-A135-6ADEEC110AB2}"/>
              </a:ext>
            </a:extLst>
          </p:cNvPr>
          <p:cNvSpPr>
            <a:spLocks noGrp="1"/>
          </p:cNvSpPr>
          <p:nvPr>
            <p:ph type="sldNum" sz="quarter" idx="12"/>
          </p:nvPr>
        </p:nvSpPr>
        <p:spPr/>
        <p:txBody>
          <a:bodyPr/>
          <a:lstStyle/>
          <a:p>
            <a:fld id="{614F8508-8B3A-704D-B75F-BC2D97B64240}" type="slidenum">
              <a:rPr lang="en-KE" smtClean="0"/>
              <a:t>‹#›</a:t>
            </a:fld>
            <a:endParaRPr lang="en-KE"/>
          </a:p>
        </p:txBody>
      </p:sp>
    </p:spTree>
    <p:extLst>
      <p:ext uri="{BB962C8B-B14F-4D97-AF65-F5344CB8AC3E}">
        <p14:creationId xmlns:p14="http://schemas.microsoft.com/office/powerpoint/2010/main" val="3514460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C9E180-0A8E-77B3-0775-D371ACA319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93624A75-DF9A-6E30-9A65-CED8178112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F6FE4728-81AD-7663-C676-0B429B27CF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8973EA-A2D0-6C47-AF99-A4AFC227A989}" type="datetimeFigureOut">
              <a:rPr lang="en-KE" smtClean="0"/>
              <a:t>13/05/2024</a:t>
            </a:fld>
            <a:endParaRPr lang="en-KE"/>
          </a:p>
        </p:txBody>
      </p:sp>
      <p:sp>
        <p:nvSpPr>
          <p:cNvPr id="5" name="Footer Placeholder 4">
            <a:extLst>
              <a:ext uri="{FF2B5EF4-FFF2-40B4-BE49-F238E27FC236}">
                <a16:creationId xmlns:a16="http://schemas.microsoft.com/office/drawing/2014/main" id="{35C4B2DA-5068-B500-8A1F-7B7C4B87AB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FFB57F03-E922-AD7C-8B75-ED053E22A2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4F8508-8B3A-704D-B75F-BC2D97B64240}" type="slidenum">
              <a:rPr lang="en-KE" smtClean="0"/>
              <a:t>‹#›</a:t>
            </a:fld>
            <a:endParaRPr lang="en-KE"/>
          </a:p>
        </p:txBody>
      </p:sp>
    </p:spTree>
    <p:extLst>
      <p:ext uri="{BB962C8B-B14F-4D97-AF65-F5344CB8AC3E}">
        <p14:creationId xmlns:p14="http://schemas.microsoft.com/office/powerpoint/2010/main" val="41160216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olorful dots in a white background&#10;&#10;Description automatically generated with medium confidence">
            <a:extLst>
              <a:ext uri="{FF2B5EF4-FFF2-40B4-BE49-F238E27FC236}">
                <a16:creationId xmlns:a16="http://schemas.microsoft.com/office/drawing/2014/main" id="{919C94FA-D431-BE60-00CE-5C0874F34F5C}"/>
              </a:ext>
            </a:extLst>
          </p:cNvPr>
          <p:cNvPicPr>
            <a:picLocks noChangeAspect="1"/>
          </p:cNvPicPr>
          <p:nvPr/>
        </p:nvPicPr>
        <p:blipFill rotWithShape="1">
          <a:blip r:embed="rId2"/>
          <a:srcRect t="2385" b="3051"/>
          <a:stretch/>
        </p:blipFill>
        <p:spPr>
          <a:xfrm>
            <a:off x="3005826" y="342900"/>
            <a:ext cx="9186173" cy="6515100"/>
          </a:xfrm>
          <a:prstGeom prst="rect">
            <a:avLst/>
          </a:prstGeom>
        </p:spPr>
      </p:pic>
      <p:sp>
        <p:nvSpPr>
          <p:cNvPr id="23" name="Rectangle 22">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0289B70-BE31-BDB2-040C-66B169EF5A66}"/>
              </a:ext>
            </a:extLst>
          </p:cNvPr>
          <p:cNvSpPr>
            <a:spLocks noGrp="1"/>
          </p:cNvSpPr>
          <p:nvPr>
            <p:ph type="ctrTitle"/>
          </p:nvPr>
        </p:nvSpPr>
        <p:spPr>
          <a:xfrm>
            <a:off x="952228" y="743447"/>
            <a:ext cx="4236460" cy="3692028"/>
          </a:xfrm>
          <a:noFill/>
        </p:spPr>
        <p:txBody>
          <a:bodyPr>
            <a:normAutofit/>
          </a:bodyPr>
          <a:lstStyle/>
          <a:p>
            <a:pPr algn="l"/>
            <a:r>
              <a:rPr lang="en-KE" dirty="0">
                <a:latin typeface="Arial" panose="020B0604020202020204" pitchFamily="34" charset="0"/>
                <a:cs typeface="Arial" panose="020B0604020202020204" pitchFamily="34" charset="0"/>
              </a:rPr>
              <a:t>English Skills</a:t>
            </a:r>
          </a:p>
        </p:txBody>
      </p:sp>
      <p:sp>
        <p:nvSpPr>
          <p:cNvPr id="3" name="Subtitle 2">
            <a:extLst>
              <a:ext uri="{FF2B5EF4-FFF2-40B4-BE49-F238E27FC236}">
                <a16:creationId xmlns:a16="http://schemas.microsoft.com/office/drawing/2014/main" id="{87287F10-7AFB-7B47-433F-956D6D3B3D31}"/>
              </a:ext>
            </a:extLst>
          </p:cNvPr>
          <p:cNvSpPr>
            <a:spLocks noGrp="1"/>
          </p:cNvSpPr>
          <p:nvPr>
            <p:ph type="subTitle" idx="1"/>
          </p:nvPr>
        </p:nvSpPr>
        <p:spPr>
          <a:xfrm>
            <a:off x="1083765" y="4533541"/>
            <a:ext cx="3973386" cy="1485319"/>
          </a:xfrm>
          <a:noFill/>
        </p:spPr>
        <p:txBody>
          <a:bodyPr>
            <a:normAutofit fontScale="85000" lnSpcReduction="10000"/>
          </a:bodyPr>
          <a:lstStyle/>
          <a:p>
            <a:pPr algn="l"/>
            <a:r>
              <a:rPr lang="en-KE" sz="3600" b="1" dirty="0"/>
              <a:t>WEEK 9 – Sentences II</a:t>
            </a:r>
          </a:p>
          <a:p>
            <a:pPr algn="l"/>
            <a:r>
              <a:rPr lang="en-KE" sz="2600" b="1" dirty="0"/>
              <a:t>Dr. Susan Mwangi</a:t>
            </a:r>
          </a:p>
          <a:p>
            <a:pPr algn="l"/>
            <a:r>
              <a:rPr lang="en-KE" sz="2600" b="1" dirty="0"/>
              <a:t>St. Paul’s University</a:t>
            </a:r>
          </a:p>
        </p:txBody>
      </p:sp>
    </p:spTree>
    <p:extLst>
      <p:ext uri="{BB962C8B-B14F-4D97-AF65-F5344CB8AC3E}">
        <p14:creationId xmlns:p14="http://schemas.microsoft.com/office/powerpoint/2010/main" val="17367633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85B9D7-A8E9-A160-0323-31A756FFADB7}"/>
              </a:ext>
            </a:extLst>
          </p:cNvPr>
          <p:cNvSpPr>
            <a:spLocks noGrp="1"/>
          </p:cNvSpPr>
          <p:nvPr>
            <p:ph type="title"/>
          </p:nvPr>
        </p:nvSpPr>
        <p:spPr>
          <a:xfrm>
            <a:off x="841248" y="548640"/>
            <a:ext cx="3600860" cy="5431536"/>
          </a:xfrm>
        </p:spPr>
        <p:txBody>
          <a:bodyPr>
            <a:normAutofit/>
          </a:bodyPr>
          <a:lstStyle/>
          <a:p>
            <a:r>
              <a:rPr lang="en-US" sz="4600" b="1" kern="1800">
                <a:effectLst/>
                <a:latin typeface="Arial" panose="020B0604020202020204" pitchFamily="34" charset="0"/>
                <a:ea typeface="Times New Roman" panose="02020603050405020304" pitchFamily="18" charset="0"/>
                <a:cs typeface="Times New Roman" panose="02020603050405020304" pitchFamily="18" charset="0"/>
              </a:rPr>
              <a:t>Introduction and Overview</a:t>
            </a:r>
            <a:br>
              <a:rPr lang="en-KE" sz="4600">
                <a:effectLst/>
                <a:latin typeface="Calibri" panose="020F0502020204030204" pitchFamily="34" charset="0"/>
                <a:ea typeface="Calibri" panose="020F0502020204030204" pitchFamily="34" charset="0"/>
                <a:cs typeface="Times New Roman" panose="02020603050405020304" pitchFamily="18" charset="0"/>
              </a:rPr>
            </a:br>
            <a:endParaRPr lang="en-KE" sz="4600"/>
          </a:p>
        </p:txBody>
      </p:sp>
      <p:sp>
        <p:nvSpPr>
          <p:cNvPr id="19"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455CF6B-430D-C851-0602-664CE68DB1EF}"/>
              </a:ext>
            </a:extLst>
          </p:cNvPr>
          <p:cNvSpPr>
            <a:spLocks noGrp="1"/>
          </p:cNvSpPr>
          <p:nvPr>
            <p:ph idx="1"/>
          </p:nvPr>
        </p:nvSpPr>
        <p:spPr>
          <a:xfrm>
            <a:off x="5126418" y="552091"/>
            <a:ext cx="6224335" cy="5431536"/>
          </a:xfrm>
        </p:spPr>
        <p:txBody>
          <a:bodyPr anchor="ctr">
            <a:normAutofit/>
          </a:bodyPr>
          <a:lstStyle/>
          <a:p>
            <a:pPr>
              <a:spcBef>
                <a:spcPts val="400"/>
              </a:spcBef>
            </a:pPr>
            <a:r>
              <a:rPr lang="en-US" sz="2200" kern="1800">
                <a:effectLst/>
                <a:latin typeface="Times New Roman" panose="02020603050405020304" pitchFamily="18" charset="0"/>
                <a:ea typeface="Times New Roman" panose="02020603050405020304" pitchFamily="18" charset="0"/>
                <a:cs typeface="Times New Roman" panose="02020603050405020304" pitchFamily="18" charset="0"/>
              </a:rPr>
              <a:t>In this lesson, we continue to look at sentences and their characteristics. </a:t>
            </a:r>
          </a:p>
          <a:p>
            <a:pPr>
              <a:spcBef>
                <a:spcPts val="400"/>
              </a:spcBef>
            </a:pPr>
            <a:r>
              <a:rPr lang="en-US" sz="2200" kern="1800">
                <a:effectLst/>
                <a:latin typeface="Times New Roman" panose="02020603050405020304" pitchFamily="18" charset="0"/>
                <a:ea typeface="Times New Roman" panose="02020603050405020304" pitchFamily="18" charset="0"/>
                <a:cs typeface="Times New Roman" panose="02020603050405020304" pitchFamily="18" charset="0"/>
              </a:rPr>
              <a:t>As we noted in the previous lesson, sentences are composed of words from different parts of speech to create meaning. </a:t>
            </a:r>
          </a:p>
          <a:p>
            <a:pPr>
              <a:spcBef>
                <a:spcPts val="400"/>
              </a:spcBef>
            </a:pPr>
            <a:r>
              <a:rPr lang="en-US" sz="2200" kern="1800">
                <a:effectLst/>
                <a:latin typeface="Times New Roman" panose="02020603050405020304" pitchFamily="18" charset="0"/>
                <a:ea typeface="Times New Roman" panose="02020603050405020304" pitchFamily="18" charset="0"/>
                <a:cs typeface="Times New Roman" panose="02020603050405020304" pitchFamily="18" charset="0"/>
              </a:rPr>
              <a:t>In this lesson, we shall look at how sentences can be categorized according to their structure and according to their function. </a:t>
            </a:r>
          </a:p>
          <a:p>
            <a:pPr>
              <a:spcBef>
                <a:spcPts val="400"/>
              </a:spcBef>
            </a:pPr>
            <a:r>
              <a:rPr lang="en-US" sz="2200" kern="1800">
                <a:effectLst/>
                <a:latin typeface="Times New Roman" panose="02020603050405020304" pitchFamily="18" charset="0"/>
                <a:ea typeface="Times New Roman" panose="02020603050405020304" pitchFamily="18" charset="0"/>
                <a:cs typeface="Times New Roman" panose="02020603050405020304" pitchFamily="18" charset="0"/>
              </a:rPr>
              <a:t>Therefore, we shall discuss these sentences in view of their structure and function.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2888700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AA8EC0-E0BF-2C5E-C2B6-5813799F9185}"/>
              </a:ext>
            </a:extLst>
          </p:cNvPr>
          <p:cNvSpPr>
            <a:spLocks noGrp="1"/>
          </p:cNvSpPr>
          <p:nvPr>
            <p:ph type="title"/>
          </p:nvPr>
        </p:nvSpPr>
        <p:spPr>
          <a:xfrm>
            <a:off x="841248" y="548640"/>
            <a:ext cx="3600860" cy="5431536"/>
          </a:xfrm>
        </p:spPr>
        <p:txBody>
          <a:bodyPr>
            <a:normAutofit/>
          </a:bodyPr>
          <a:lstStyle/>
          <a:p>
            <a:r>
              <a:rPr lang="en-US" sz="5400" b="1" kern="1800">
                <a:effectLst/>
                <a:latin typeface="Arial" panose="020B0604020202020204" pitchFamily="34" charset="0"/>
                <a:ea typeface="Times New Roman" panose="02020603050405020304" pitchFamily="18" charset="0"/>
              </a:rPr>
              <a:t>Learning Outcomes</a:t>
            </a:r>
            <a:r>
              <a:rPr lang="en-KE" sz="5400">
                <a:effectLst/>
              </a:rPr>
              <a:t> </a:t>
            </a:r>
            <a:endParaRPr lang="en-KE" sz="5400"/>
          </a:p>
        </p:txBody>
      </p:sp>
      <p:sp>
        <p:nvSpPr>
          <p:cNvPr id="29"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57BA472-2D6B-7C8F-0E59-1352595C3F53}"/>
              </a:ext>
            </a:extLst>
          </p:cNvPr>
          <p:cNvSpPr>
            <a:spLocks noGrp="1"/>
          </p:cNvSpPr>
          <p:nvPr>
            <p:ph idx="1"/>
          </p:nvPr>
        </p:nvSpPr>
        <p:spPr>
          <a:xfrm>
            <a:off x="5126418" y="552091"/>
            <a:ext cx="6224335" cy="5431536"/>
          </a:xfrm>
        </p:spPr>
        <p:txBody>
          <a:bodyPr anchor="ctr">
            <a:normAutofit/>
          </a:bodyPr>
          <a:lstStyle/>
          <a:p>
            <a:pPr marL="0" indent="0">
              <a:spcAft>
                <a:spcPts val="800"/>
              </a:spcAft>
              <a:buNone/>
            </a:pPr>
            <a:r>
              <a:rPr lang="en-US" sz="2200">
                <a:effectLst/>
                <a:latin typeface="Times New Roman" panose="02020603050405020304" pitchFamily="18" charset="0"/>
                <a:ea typeface="Calibri" panose="020F0502020204030204" pitchFamily="34" charset="0"/>
                <a:cs typeface="Times New Roman" panose="02020603050405020304" pitchFamily="18" charset="0"/>
              </a:rPr>
              <a:t>By the end of the lesson, the learner should be able to:</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Identify different types of sentences according to structure.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Identify different types of sentences according to function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Demonstrate ability to construct different types of sentences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4184776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1" name="Arc 20">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03F1F19A-A8AC-AD70-89B0-61B0A8F146E8}"/>
              </a:ext>
            </a:extLst>
          </p:cNvPr>
          <p:cNvSpPr>
            <a:spLocks noGrp="1"/>
          </p:cNvSpPr>
          <p:nvPr>
            <p:ph type="title"/>
          </p:nvPr>
        </p:nvSpPr>
        <p:spPr>
          <a:xfrm>
            <a:off x="838200" y="365125"/>
            <a:ext cx="10515599" cy="1325563"/>
          </a:xfrm>
        </p:spPr>
        <p:txBody>
          <a:bodyPr>
            <a:normAutofit/>
          </a:bodyPr>
          <a:lstStyle/>
          <a:p>
            <a:r>
              <a:rPr lang="en-US" b="1" kern="1800">
                <a:effectLst/>
                <a:latin typeface="Arial" panose="020B0604020202020204" pitchFamily="34" charset="0"/>
                <a:ea typeface="Times New Roman" panose="02020603050405020304" pitchFamily="18" charset="0"/>
              </a:rPr>
              <a:t>Types of Sentences According to Structure</a:t>
            </a:r>
            <a:r>
              <a:rPr lang="en-KE">
                <a:effectLst/>
              </a:rPr>
              <a:t> </a:t>
            </a:r>
            <a:endParaRPr lang="en-KE"/>
          </a:p>
        </p:txBody>
      </p:sp>
      <p:sp>
        <p:nvSpPr>
          <p:cNvPr id="3" name="Content Placeholder 2">
            <a:extLst>
              <a:ext uri="{FF2B5EF4-FFF2-40B4-BE49-F238E27FC236}">
                <a16:creationId xmlns:a16="http://schemas.microsoft.com/office/drawing/2014/main" id="{748C5F37-9773-9831-9E88-0A62C3683F85}"/>
              </a:ext>
            </a:extLst>
          </p:cNvPr>
          <p:cNvSpPr>
            <a:spLocks noGrp="1"/>
          </p:cNvSpPr>
          <p:nvPr>
            <p:ph idx="1"/>
          </p:nvPr>
        </p:nvSpPr>
        <p:spPr>
          <a:xfrm>
            <a:off x="838200" y="1825625"/>
            <a:ext cx="5393361" cy="4351338"/>
          </a:xfrm>
        </p:spPr>
        <p:txBody>
          <a:bodyPr>
            <a:normAutofit/>
          </a:bodyPr>
          <a:lstStyle/>
          <a:p>
            <a:pPr marL="0" indent="0">
              <a:spcAft>
                <a:spcPts val="800"/>
              </a:spcAft>
              <a:buNone/>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Sentences can be divided into two main categories, according to their structure and according to their function. We shall begin with the category according to their structure or form. This category has four main types of sentences:</a:t>
            </a:r>
            <a:endParaRPr lang="en-KE" sz="24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Simple sentence</a:t>
            </a:r>
            <a:endParaRPr lang="en-KE" sz="24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Compound sentence</a:t>
            </a:r>
            <a:endParaRPr lang="en-KE" sz="24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Complex sentence</a:t>
            </a:r>
            <a:endParaRPr lang="en-KE" sz="24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Complex-compound sentence</a:t>
            </a:r>
            <a:endParaRPr lang="en-KE" sz="2400">
              <a:effectLst/>
              <a:latin typeface="Calibri" panose="020F0502020204030204" pitchFamily="34" charset="0"/>
              <a:ea typeface="Calibri" panose="020F0502020204030204" pitchFamily="34" charset="0"/>
              <a:cs typeface="Times New Roman" panose="02020603050405020304" pitchFamily="18" charset="0"/>
            </a:endParaRPr>
          </a:p>
          <a:p>
            <a:endParaRPr lang="en-KE" sz="2400"/>
          </a:p>
        </p:txBody>
      </p:sp>
      <p:sp>
        <p:nvSpPr>
          <p:cNvPr id="23" name="Oval 22">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 name="Graphic 6" descr="Tick">
            <a:extLst>
              <a:ext uri="{FF2B5EF4-FFF2-40B4-BE49-F238E27FC236}">
                <a16:creationId xmlns:a16="http://schemas.microsoft.com/office/drawing/2014/main" id="{4D61AC04-4E87-5C44-39FB-85C0895458E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09962" y="1929820"/>
            <a:ext cx="4221597" cy="4221597"/>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Tree>
    <p:extLst>
      <p:ext uri="{BB962C8B-B14F-4D97-AF65-F5344CB8AC3E}">
        <p14:creationId xmlns:p14="http://schemas.microsoft.com/office/powerpoint/2010/main" val="3181864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Freeform: Shape 11">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Quotes">
            <a:extLst>
              <a:ext uri="{FF2B5EF4-FFF2-40B4-BE49-F238E27FC236}">
                <a16:creationId xmlns:a16="http://schemas.microsoft.com/office/drawing/2014/main" id="{E573B99D-0414-0F01-B6F3-2A2D8FCBB6B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41053" y="953955"/>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14" name="Arc 13">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EED52F9-D62F-D7FC-CEAA-436E2906E011}"/>
              </a:ext>
            </a:extLst>
          </p:cNvPr>
          <p:cNvSpPr>
            <a:spLocks noGrp="1"/>
          </p:cNvSpPr>
          <p:nvPr>
            <p:ph type="title"/>
          </p:nvPr>
        </p:nvSpPr>
        <p:spPr>
          <a:xfrm>
            <a:off x="838201" y="479493"/>
            <a:ext cx="5257800" cy="1325563"/>
          </a:xfrm>
        </p:spPr>
        <p:txBody>
          <a:bodyPr>
            <a:normAutofit/>
          </a:bodyPr>
          <a:lstStyle/>
          <a:p>
            <a:endParaRPr lang="en-KE"/>
          </a:p>
        </p:txBody>
      </p:sp>
      <p:sp>
        <p:nvSpPr>
          <p:cNvPr id="3" name="Content Placeholder 2">
            <a:extLst>
              <a:ext uri="{FF2B5EF4-FFF2-40B4-BE49-F238E27FC236}">
                <a16:creationId xmlns:a16="http://schemas.microsoft.com/office/drawing/2014/main" id="{BC9D91B1-6159-FFD7-CF2F-9804EABF2AE4}"/>
              </a:ext>
            </a:extLst>
          </p:cNvPr>
          <p:cNvSpPr>
            <a:spLocks noGrp="1"/>
          </p:cNvSpPr>
          <p:nvPr>
            <p:ph idx="1"/>
          </p:nvPr>
        </p:nvSpPr>
        <p:spPr>
          <a:xfrm>
            <a:off x="838201" y="1984443"/>
            <a:ext cx="5257800" cy="4192520"/>
          </a:xfrm>
        </p:spPr>
        <p:txBody>
          <a:bodyPr>
            <a:normAutofit/>
          </a:bodyPr>
          <a:lstStyle/>
          <a:p>
            <a:pPr>
              <a:spcBef>
                <a:spcPts val="400"/>
              </a:spcBef>
            </a:pPr>
            <a:r>
              <a:rPr lang="en-US" sz="2600">
                <a:effectLst/>
                <a:latin typeface="Times New Roman" panose="02020603050405020304" pitchFamily="18" charset="0"/>
                <a:ea typeface="Times New Roman" panose="02020603050405020304" pitchFamily="18" charset="0"/>
                <a:cs typeface="Times New Roman" panose="02020603050405020304" pitchFamily="18" charset="0"/>
              </a:rPr>
              <a:t>A sentence may consist of one clause (independent clause) or more clauses (independent and dependent clauses). </a:t>
            </a:r>
          </a:p>
          <a:p>
            <a:pPr>
              <a:spcBef>
                <a:spcPts val="400"/>
              </a:spcBef>
            </a:pPr>
            <a:r>
              <a:rPr lang="en-US" sz="2600">
                <a:effectLst/>
                <a:latin typeface="Times New Roman" panose="02020603050405020304" pitchFamily="18" charset="0"/>
                <a:ea typeface="Times New Roman" panose="02020603050405020304" pitchFamily="18" charset="0"/>
                <a:cs typeface="Times New Roman" panose="02020603050405020304" pitchFamily="18" charset="0"/>
              </a:rPr>
              <a:t>An independent clause is also called a main clause. A dependent clause is also called a subordinate clause. </a:t>
            </a:r>
          </a:p>
          <a:p>
            <a:pPr>
              <a:spcBef>
                <a:spcPts val="400"/>
              </a:spcBef>
            </a:pPr>
            <a:r>
              <a:rPr lang="en-US" sz="2600">
                <a:effectLst/>
                <a:latin typeface="Times New Roman" panose="02020603050405020304" pitchFamily="18" charset="0"/>
                <a:ea typeface="Times New Roman" panose="02020603050405020304" pitchFamily="18" charset="0"/>
                <a:cs typeface="Times New Roman" panose="02020603050405020304" pitchFamily="18" charset="0"/>
              </a:rPr>
              <a:t>On the basis of the number and type of clauses present in a sentence, sentences are divided into these four types.</a:t>
            </a:r>
            <a:endParaRPr lang="en-KE" sz="2600">
              <a:effectLst/>
              <a:latin typeface="Calibri" panose="020F0502020204030204" pitchFamily="34" charset="0"/>
              <a:ea typeface="Calibri" panose="020F0502020204030204" pitchFamily="34" charset="0"/>
              <a:cs typeface="Times New Roman" panose="02020603050405020304" pitchFamily="18" charset="0"/>
            </a:endParaRPr>
          </a:p>
          <a:p>
            <a:endParaRPr lang="en-KE" sz="2600"/>
          </a:p>
        </p:txBody>
      </p:sp>
    </p:spTree>
    <p:extLst>
      <p:ext uri="{BB962C8B-B14F-4D97-AF65-F5344CB8AC3E}">
        <p14:creationId xmlns:p14="http://schemas.microsoft.com/office/powerpoint/2010/main" val="2500061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A5BBFC-A33C-A3FD-7381-33D914D2BDD3}"/>
              </a:ext>
            </a:extLst>
          </p:cNvPr>
          <p:cNvSpPr>
            <a:spLocks noGrp="1"/>
          </p:cNvSpPr>
          <p:nvPr>
            <p:ph type="title"/>
          </p:nvPr>
        </p:nvSpPr>
        <p:spPr>
          <a:xfrm>
            <a:off x="838200" y="365125"/>
            <a:ext cx="10515600" cy="1325563"/>
          </a:xfrm>
        </p:spPr>
        <p:txBody>
          <a:bodyPr>
            <a:normAutofit/>
          </a:bodyPr>
          <a:lstStyle/>
          <a:p>
            <a:r>
              <a:rPr lang="en-US" sz="4200" b="1">
                <a:effectLst/>
                <a:latin typeface="Arial" panose="020B0604020202020204" pitchFamily="34" charset="0"/>
                <a:ea typeface="Times New Roman" panose="02020603050405020304" pitchFamily="18" charset="0"/>
                <a:cs typeface="Arial" panose="020B0604020202020204" pitchFamily="34" charset="0"/>
              </a:rPr>
              <a:t>Simple Sentence</a:t>
            </a:r>
            <a:br>
              <a:rPr lang="en-KE" sz="4200">
                <a:effectLst/>
                <a:latin typeface="Arial" panose="020B0604020202020204" pitchFamily="34" charset="0"/>
                <a:ea typeface="Calibri" panose="020F0502020204030204" pitchFamily="34" charset="0"/>
                <a:cs typeface="Arial" panose="020B0604020202020204" pitchFamily="34" charset="0"/>
              </a:rPr>
            </a:br>
            <a:endParaRPr lang="en-KE" sz="4200">
              <a:latin typeface="Arial" panose="020B0604020202020204" pitchFamily="34" charset="0"/>
              <a:cs typeface="Arial" panose="020B0604020202020204" pitchFamily="34" charset="0"/>
            </a:endParaRP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4819B23-650E-91A3-92E1-5119F3DC6F77}"/>
              </a:ext>
            </a:extLst>
          </p:cNvPr>
          <p:cNvSpPr>
            <a:spLocks noGrp="1"/>
          </p:cNvSpPr>
          <p:nvPr>
            <p:ph idx="1"/>
          </p:nvPr>
        </p:nvSpPr>
        <p:spPr>
          <a:xfrm>
            <a:off x="838200" y="1929384"/>
            <a:ext cx="10515600" cy="4251960"/>
          </a:xfrm>
        </p:spPr>
        <p:txBody>
          <a:bodyPr>
            <a:normAutofit/>
          </a:bodyPr>
          <a:lstStyle/>
          <a:p>
            <a:pPr>
              <a:spcBef>
                <a:spcPts val="400"/>
              </a:spcBef>
              <a:spcAft>
                <a:spcPts val="200"/>
              </a:spcAft>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A simple sentence consists of </a:t>
            </a: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only one main or independent clause</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containing a subject and a verb and it expresses a complete thought. It does not have a dependent clause. An independent clause forms a simple sentence which has complete meaning on its own.</a:t>
            </a:r>
            <a:br>
              <a:rPr lang="en-US" sz="220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20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He laughed.</a:t>
            </a:r>
            <a:br>
              <a:rPr lang="en-US" sz="220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She ate an apple.</a:t>
            </a:r>
            <a:br>
              <a:rPr lang="en-US" sz="220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They are sleeping.</a:t>
            </a:r>
            <a:br>
              <a:rPr lang="en-US" sz="220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I bought a book.	</a:t>
            </a:r>
          </a:p>
          <a:p>
            <a:pPr marL="0" indent="0">
              <a:spcBef>
                <a:spcPts val="400"/>
              </a:spcBef>
              <a:spcAft>
                <a:spcPts val="200"/>
              </a:spcAft>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The bus was late.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In most cases, the simple sentence is not only composed of the subject and the verb, it is generally composed of the subject and the predicate.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1400127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6B859049-B773-7BDA-80B1-7266BE0323AF}"/>
              </a:ext>
            </a:extLst>
          </p:cNvPr>
          <p:cNvSpPr>
            <a:spLocks noGrp="1"/>
          </p:cNvSpPr>
          <p:nvPr>
            <p:ph type="title"/>
          </p:nvPr>
        </p:nvSpPr>
        <p:spPr>
          <a:xfrm>
            <a:off x="838200" y="365125"/>
            <a:ext cx="5393361" cy="1325563"/>
          </a:xfrm>
        </p:spPr>
        <p:txBody>
          <a:bodyPr>
            <a:normAutofit/>
          </a:bodyPr>
          <a:lstStyle/>
          <a:p>
            <a:r>
              <a:rPr lang="en-US" b="1">
                <a:effectLst/>
                <a:latin typeface="Arial" panose="020B0604020202020204" pitchFamily="34" charset="0"/>
                <a:ea typeface="Times New Roman" panose="02020603050405020304" pitchFamily="18" charset="0"/>
                <a:cs typeface="Arial" panose="020B0604020202020204" pitchFamily="34" charset="0"/>
              </a:rPr>
              <a:t>Simple Sentence …cont.</a:t>
            </a:r>
            <a:endParaRPr lang="en-KE"/>
          </a:p>
        </p:txBody>
      </p:sp>
      <p:sp>
        <p:nvSpPr>
          <p:cNvPr id="17" name="Freeform: Shape 16">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1FAAEC1-F853-36DB-B515-8D21999EF989}"/>
              </a:ext>
            </a:extLst>
          </p:cNvPr>
          <p:cNvSpPr>
            <a:spLocks noGrp="1"/>
          </p:cNvSpPr>
          <p:nvPr>
            <p:ph idx="1"/>
          </p:nvPr>
        </p:nvSpPr>
        <p:spPr>
          <a:xfrm>
            <a:off x="838200" y="1825625"/>
            <a:ext cx="5393361" cy="4351338"/>
          </a:xfrm>
        </p:spPr>
        <p:txBody>
          <a:bodyPr>
            <a:normAutofit/>
          </a:bodyPr>
          <a:lstStyle/>
          <a:p>
            <a:pPr marL="0" indent="0">
              <a:spcBef>
                <a:spcPts val="400"/>
              </a:spcBef>
              <a:buNone/>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For example: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Zawadi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is reading an interesting book.</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pPr>
            <a:r>
              <a:rPr lang="en-US" sz="2000" dirty="0">
                <a:effectLst/>
                <a:latin typeface="Times New Roman" panose="02020603050405020304" pitchFamily="18" charset="0"/>
                <a:ea typeface="Times New Roman" panose="02020603050405020304" pitchFamily="18" charset="0"/>
              </a:rPr>
              <a:t>In this example here, </a:t>
            </a:r>
            <a:r>
              <a:rPr lang="en-US" sz="2000" dirty="0" err="1">
                <a:effectLst/>
                <a:latin typeface="Times New Roman" panose="02020603050405020304" pitchFamily="18" charset="0"/>
                <a:ea typeface="Times New Roman" panose="02020603050405020304" pitchFamily="18" charset="0"/>
              </a:rPr>
              <a:t>Zawadi</a:t>
            </a:r>
            <a:r>
              <a:rPr lang="en-US" sz="2000" dirty="0">
                <a:effectLst/>
                <a:latin typeface="Times New Roman" panose="02020603050405020304" pitchFamily="18" charset="0"/>
                <a:ea typeface="Times New Roman" panose="02020603050405020304" pitchFamily="18" charset="0"/>
              </a:rPr>
              <a:t> is the subject and “is reading an interesting book” is the predicate. </a:t>
            </a:r>
          </a:p>
          <a:p>
            <a:pPr>
              <a:spcBef>
                <a:spcPts val="400"/>
              </a:spcBef>
            </a:pPr>
            <a:r>
              <a:rPr lang="en-US" sz="2000" dirty="0">
                <a:effectLst/>
                <a:latin typeface="Times New Roman" panose="02020603050405020304" pitchFamily="18" charset="0"/>
                <a:ea typeface="Times New Roman" panose="02020603050405020304" pitchFamily="18" charset="0"/>
              </a:rPr>
              <a:t>A predicate is the part of the sentence that contains the verbs and that says something about the subject. The predicate may consist of the verb, the object and the complement. </a:t>
            </a:r>
          </a:p>
          <a:p>
            <a:pPr>
              <a:spcBef>
                <a:spcPts val="400"/>
              </a:spcBef>
            </a:pPr>
            <a:r>
              <a:rPr lang="en-US" sz="2000" dirty="0">
                <a:effectLst/>
                <a:latin typeface="Times New Roman" panose="02020603050405020304" pitchFamily="18" charset="0"/>
                <a:ea typeface="Times New Roman" panose="02020603050405020304" pitchFamily="18" charset="0"/>
              </a:rPr>
              <a:t>As discussed in the previous lesson, a subject is the part of the sentence that performs the action or the part of the sentence that is being spoken about (especially in sentences that have static verbs). </a:t>
            </a:r>
            <a:endParaRPr lang="en-KE" sz="2000" dirty="0"/>
          </a:p>
        </p:txBody>
      </p:sp>
      <p:sp>
        <p:nvSpPr>
          <p:cNvPr id="22" name="Oval 18">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Comment">
            <a:extLst>
              <a:ext uri="{FF2B5EF4-FFF2-40B4-BE49-F238E27FC236}">
                <a16:creationId xmlns:a16="http://schemas.microsoft.com/office/drawing/2014/main" id="{D2EE8727-7BF8-0F84-8557-D5E8DE24915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1" name="Freeform: Shape 20">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5" name="Freeform: Shape 24">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Freeform: Shape 28">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366097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2DB545-4F25-AB22-BA8E-722C4DF69047}"/>
              </a:ext>
            </a:extLst>
          </p:cNvPr>
          <p:cNvSpPr>
            <a:spLocks noGrp="1"/>
          </p:cNvSpPr>
          <p:nvPr>
            <p:ph type="title"/>
          </p:nvPr>
        </p:nvSpPr>
        <p:spPr>
          <a:xfrm>
            <a:off x="838200" y="365125"/>
            <a:ext cx="10515600" cy="1325563"/>
          </a:xfrm>
        </p:spPr>
        <p:txBody>
          <a:bodyPr>
            <a:normAutofit/>
          </a:bodyPr>
          <a:lstStyle/>
          <a:p>
            <a:r>
              <a:rPr lang="en-US" sz="5400" b="1">
                <a:effectLst/>
                <a:latin typeface="Arial" panose="020B0604020202020204" pitchFamily="34" charset="0"/>
                <a:ea typeface="Times New Roman" panose="02020603050405020304" pitchFamily="18" charset="0"/>
                <a:cs typeface="Arial" panose="020B0604020202020204" pitchFamily="34" charset="0"/>
              </a:rPr>
              <a:t>Simple Sentence …cont.</a:t>
            </a:r>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D7C0985-1F5B-589E-1256-B530DAEC9A3C}"/>
              </a:ext>
            </a:extLst>
          </p:cNvPr>
          <p:cNvSpPr>
            <a:spLocks noGrp="1"/>
          </p:cNvSpPr>
          <p:nvPr>
            <p:ph idx="1"/>
          </p:nvPr>
        </p:nvSpPr>
        <p:spPr>
          <a:xfrm>
            <a:off x="838200" y="1929384"/>
            <a:ext cx="10515600" cy="4251960"/>
          </a:xfrm>
        </p:spPr>
        <p:txBody>
          <a:bodyPr>
            <a:normAutofit/>
          </a:bodyPr>
          <a:lstStyle/>
          <a:p>
            <a:pPr marL="0" indent="0">
              <a:spcAft>
                <a:spcPts val="800"/>
              </a:spcAft>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Below are more examples of simple sentences:</a:t>
            </a: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Subject				Predicate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Mary and Joseph			work at the university.</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The lecturer			marked all the assignments.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The class representative		requested for a free lesson.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Corruption 			has crippled the development of the country.</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2200">
                <a:effectLst/>
                <a:latin typeface="Times New Roman" panose="02020603050405020304" pitchFamily="18" charset="0"/>
                <a:ea typeface="Times New Roman" panose="02020603050405020304" pitchFamily="18" charset="0"/>
              </a:rPr>
              <a:t>She 				paid her bills.			</a:t>
            </a:r>
            <a:r>
              <a:rPr lang="en-KE" sz="2200">
                <a:effectLst/>
              </a:rPr>
              <a:t> </a:t>
            </a:r>
            <a:endParaRPr lang="en-KE" sz="2200"/>
          </a:p>
        </p:txBody>
      </p:sp>
    </p:spTree>
    <p:extLst>
      <p:ext uri="{BB962C8B-B14F-4D97-AF65-F5344CB8AC3E}">
        <p14:creationId xmlns:p14="http://schemas.microsoft.com/office/powerpoint/2010/main" val="557425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979F99-C77B-3540-49A2-CE2C1913B4AA}"/>
              </a:ext>
            </a:extLst>
          </p:cNvPr>
          <p:cNvSpPr>
            <a:spLocks noGrp="1"/>
          </p:cNvSpPr>
          <p:nvPr>
            <p:ph type="title"/>
          </p:nvPr>
        </p:nvSpPr>
        <p:spPr>
          <a:xfrm>
            <a:off x="838200" y="365125"/>
            <a:ext cx="10515600" cy="1325563"/>
          </a:xfrm>
        </p:spPr>
        <p:txBody>
          <a:bodyPr>
            <a:normAutofit/>
          </a:bodyPr>
          <a:lstStyle/>
          <a:p>
            <a:r>
              <a:rPr lang="en-US" sz="4200" b="1">
                <a:effectLst/>
                <a:latin typeface="Arial" panose="020B0604020202020204" pitchFamily="34" charset="0"/>
                <a:ea typeface="Times New Roman" panose="02020603050405020304" pitchFamily="18" charset="0"/>
                <a:cs typeface="Arial" panose="020B0604020202020204" pitchFamily="34" charset="0"/>
              </a:rPr>
              <a:t>Compound Sentence</a:t>
            </a:r>
            <a:br>
              <a:rPr lang="en-KE" sz="4200">
                <a:effectLst/>
                <a:latin typeface="Calibri" panose="020F0502020204030204" pitchFamily="34" charset="0"/>
                <a:ea typeface="Calibri" panose="020F0502020204030204" pitchFamily="34" charset="0"/>
                <a:cs typeface="Times New Roman" panose="02020603050405020304" pitchFamily="18" charset="0"/>
              </a:rPr>
            </a:br>
            <a:endParaRPr lang="en-KE"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BF1D89B-1E9B-E157-56EF-C7A1EAF93B74}"/>
              </a:ext>
            </a:extLst>
          </p:cNvPr>
          <p:cNvSpPr>
            <a:spLocks noGrp="1"/>
          </p:cNvSpPr>
          <p:nvPr>
            <p:ph idx="1"/>
          </p:nvPr>
        </p:nvSpPr>
        <p:spPr>
          <a:xfrm>
            <a:off x="838200" y="1929384"/>
            <a:ext cx="10515600" cy="4251960"/>
          </a:xfrm>
        </p:spPr>
        <p:txBody>
          <a:bodyPr>
            <a:normAutofit/>
          </a:bodyPr>
          <a:lstStyle/>
          <a:p>
            <a:endParaRPr lang="en-US" sz="2200">
              <a:effectLst/>
              <a:latin typeface="Times New Roman" panose="02020603050405020304" pitchFamily="18" charset="0"/>
              <a:ea typeface="Times New Roman" panose="02020603050405020304" pitchFamily="18" charset="0"/>
            </a:endParaRPr>
          </a:p>
          <a:p>
            <a:pPr>
              <a:spcBef>
                <a:spcPts val="400"/>
              </a:spcBef>
            </a:pPr>
            <a:r>
              <a:rPr lang="en-US" sz="2200">
                <a:effectLst/>
                <a:latin typeface="Times New Roman" panose="02020603050405020304" pitchFamily="18" charset="0"/>
                <a:ea typeface="Times New Roman" panose="02020603050405020304" pitchFamily="18" charset="0"/>
              </a:rPr>
              <a:t>In the preceding section, we have discussed aspects of the simple sentence. </a:t>
            </a:r>
          </a:p>
          <a:p>
            <a:pPr>
              <a:spcBef>
                <a:spcPts val="400"/>
              </a:spcBef>
            </a:pPr>
            <a:r>
              <a:rPr lang="en-US" sz="2200">
                <a:effectLst/>
                <a:latin typeface="Times New Roman" panose="02020603050405020304" pitchFamily="18" charset="0"/>
                <a:ea typeface="Times New Roman" panose="02020603050405020304" pitchFamily="18" charset="0"/>
              </a:rPr>
              <a:t>We are now going to look at the compound sentence. A compound sentence consists of </a:t>
            </a:r>
            <a:r>
              <a:rPr lang="en-US" sz="2200" b="1">
                <a:effectLst/>
                <a:latin typeface="Times New Roman" panose="02020603050405020304" pitchFamily="18" charset="0"/>
                <a:ea typeface="Times New Roman" panose="02020603050405020304" pitchFamily="18" charset="0"/>
              </a:rPr>
              <a:t>at</a:t>
            </a:r>
            <a:r>
              <a:rPr lang="en-US" sz="2200">
                <a:effectLst/>
                <a:latin typeface="Times New Roman" panose="02020603050405020304" pitchFamily="18" charset="0"/>
                <a:ea typeface="Times New Roman" panose="02020603050405020304" pitchFamily="18" charset="0"/>
              </a:rPr>
              <a:t> </a:t>
            </a:r>
            <a:r>
              <a:rPr lang="en-US" sz="2200" b="1">
                <a:effectLst/>
                <a:latin typeface="Times New Roman" panose="02020603050405020304" pitchFamily="18" charset="0"/>
                <a:ea typeface="Times New Roman" panose="02020603050405020304" pitchFamily="18" charset="0"/>
              </a:rPr>
              <a:t>least two independent clauses</a:t>
            </a:r>
            <a:r>
              <a:rPr lang="en-US" sz="2200">
                <a:effectLst/>
                <a:latin typeface="Times New Roman" panose="02020603050405020304" pitchFamily="18" charset="0"/>
                <a:ea typeface="Times New Roman" panose="02020603050405020304" pitchFamily="18" charset="0"/>
              </a:rPr>
              <a:t> joined together by a coordinating conjunction. </a:t>
            </a:r>
          </a:p>
          <a:p>
            <a:pPr>
              <a:spcBef>
                <a:spcPts val="400"/>
              </a:spcBef>
            </a:pPr>
            <a:r>
              <a:rPr lang="en-US" sz="2200">
                <a:effectLst/>
                <a:latin typeface="Times New Roman" panose="02020603050405020304" pitchFamily="18" charset="0"/>
                <a:ea typeface="Times New Roman" panose="02020603050405020304" pitchFamily="18" charset="0"/>
              </a:rPr>
              <a:t>There is no dependent clause in a compound sentence. </a:t>
            </a:r>
          </a:p>
          <a:p>
            <a:pPr>
              <a:spcBef>
                <a:spcPts val="400"/>
              </a:spcBef>
            </a:pPr>
            <a:r>
              <a:rPr lang="en-US" sz="2200">
                <a:effectLst/>
                <a:latin typeface="Times New Roman" panose="02020603050405020304" pitchFamily="18" charset="0"/>
                <a:ea typeface="Times New Roman" panose="02020603050405020304" pitchFamily="18" charset="0"/>
              </a:rPr>
              <a:t>The coordinating conjunctions used to join the independent clauses are </a:t>
            </a:r>
            <a:r>
              <a:rPr lang="en-US" sz="2200" i="1">
                <a:effectLst/>
                <a:latin typeface="Times New Roman" panose="02020603050405020304" pitchFamily="18" charset="0"/>
                <a:ea typeface="Times New Roman" panose="02020603050405020304" pitchFamily="18" charset="0"/>
              </a:rPr>
              <a:t>for, and, nor, but, or, yet, so.</a:t>
            </a:r>
            <a:r>
              <a:rPr lang="en-US" sz="2200">
                <a:effectLst/>
                <a:latin typeface="Times New Roman" panose="02020603050405020304" pitchFamily="18" charset="0"/>
                <a:ea typeface="Times New Roman" panose="02020603050405020304" pitchFamily="18" charset="0"/>
              </a:rPr>
              <a:t> </a:t>
            </a:r>
          </a:p>
          <a:p>
            <a:pPr>
              <a:spcBef>
                <a:spcPts val="400"/>
              </a:spcBef>
            </a:pPr>
            <a:r>
              <a:rPr lang="en-US" sz="2200">
                <a:effectLst/>
                <a:latin typeface="Times New Roman" panose="02020603050405020304" pitchFamily="18" charset="0"/>
                <a:ea typeface="Times New Roman" panose="02020603050405020304" pitchFamily="18" charset="0"/>
              </a:rPr>
              <a:t>Independent clauses can also be joined together by a semicolon (;). A comma may or may not be used before the conjunction in a compound sentence.</a:t>
            </a:r>
            <a:br>
              <a:rPr lang="en-US" sz="2200">
                <a:effectLst/>
                <a:latin typeface="Times New Roman" panose="02020603050405020304" pitchFamily="18" charset="0"/>
                <a:ea typeface="Times New Roman" panose="02020603050405020304" pitchFamily="18" charset="0"/>
              </a:rPr>
            </a:br>
            <a:endParaRPr lang="en-KE" sz="2200"/>
          </a:p>
        </p:txBody>
      </p:sp>
    </p:spTree>
    <p:extLst>
      <p:ext uri="{BB962C8B-B14F-4D97-AF65-F5344CB8AC3E}">
        <p14:creationId xmlns:p14="http://schemas.microsoft.com/office/powerpoint/2010/main" val="30038556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F65E7C-2AD3-9B9F-41F2-E18B2D2490F4}"/>
              </a:ext>
            </a:extLst>
          </p:cNvPr>
          <p:cNvSpPr>
            <a:spLocks noGrp="1"/>
          </p:cNvSpPr>
          <p:nvPr>
            <p:ph type="title"/>
          </p:nvPr>
        </p:nvSpPr>
        <p:spPr>
          <a:xfrm>
            <a:off x="841248" y="548640"/>
            <a:ext cx="3600860" cy="5431536"/>
          </a:xfrm>
        </p:spPr>
        <p:txBody>
          <a:bodyPr>
            <a:normAutofit/>
          </a:bodyPr>
          <a:lstStyle/>
          <a:p>
            <a:r>
              <a:rPr lang="en-US" sz="5000" b="1">
                <a:effectLst/>
                <a:latin typeface="Arial" panose="020B0604020202020204" pitchFamily="34" charset="0"/>
                <a:ea typeface="Times New Roman" panose="02020603050405020304" pitchFamily="18" charset="0"/>
                <a:cs typeface="Arial" panose="020B0604020202020204" pitchFamily="34" charset="0"/>
              </a:rPr>
              <a:t>Compound Sentence …cont.</a:t>
            </a:r>
            <a:endParaRPr lang="en-KE" sz="5000"/>
          </a:p>
        </p:txBody>
      </p:sp>
      <p:sp>
        <p:nvSpPr>
          <p:cNvPr id="37"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Content Placeholder 2">
            <a:extLst>
              <a:ext uri="{FF2B5EF4-FFF2-40B4-BE49-F238E27FC236}">
                <a16:creationId xmlns:a16="http://schemas.microsoft.com/office/drawing/2014/main" id="{7B6E9630-A440-AF9E-E31B-4A93021F06C8}"/>
              </a:ext>
            </a:extLst>
          </p:cNvPr>
          <p:cNvSpPr>
            <a:spLocks noGrp="1"/>
          </p:cNvSpPr>
          <p:nvPr>
            <p:ph idx="1"/>
          </p:nvPr>
        </p:nvSpPr>
        <p:spPr>
          <a:xfrm>
            <a:off x="5126418" y="552091"/>
            <a:ext cx="6224335" cy="5431536"/>
          </a:xfrm>
        </p:spPr>
        <p:txBody>
          <a:bodyPr anchor="ctr">
            <a:normAutofit/>
          </a:bodyPr>
          <a:lstStyle/>
          <a:p>
            <a:pPr marL="0" indent="0">
              <a:lnSpc>
                <a:spcPct val="150000"/>
              </a:lnSpc>
              <a:spcBef>
                <a:spcPts val="0"/>
              </a:spcBef>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He likes apples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his twin brother likes mangoes.</a:t>
            </a:r>
            <a:b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They helped him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and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he settled down well.</a:t>
            </a:r>
            <a:b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He failed three times,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yet</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he decided to try again.</a:t>
            </a:r>
            <a:endParaRPr lang="en-KE" sz="2200" dirty="0">
              <a:latin typeface="Calibri" panose="020F0502020204030204" pitchFamily="34" charset="0"/>
              <a:ea typeface="Times New Roman" panose="02020603050405020304" pitchFamily="18" charset="0"/>
              <a:cs typeface="Times New Roman" panose="02020603050405020304" pitchFamily="18" charset="0"/>
            </a:endParaRPr>
          </a:p>
          <a:p>
            <a:pPr marL="0" indent="0">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He visited the farm; he was pleased by what he saw.</a:t>
            </a:r>
            <a:endParaRPr lang="en-KE" sz="2200" dirty="0">
              <a:latin typeface="Calibri" panose="020F0502020204030204" pitchFamily="34" charset="0"/>
              <a:ea typeface="Times New Roman" panose="02020603050405020304" pitchFamily="18" charset="0"/>
              <a:cs typeface="Times New Roman" panose="02020603050405020304" pitchFamily="18" charset="0"/>
            </a:endParaRPr>
          </a:p>
          <a:p>
            <a:pPr marL="0" indent="0">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fruits were expensive, so they bought only a few.</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956305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8" name="Rectangle 62">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629BA17-CDE2-80D5-D8B1-9C2B5D08A860}"/>
              </a:ext>
            </a:extLst>
          </p:cNvPr>
          <p:cNvSpPr>
            <a:spLocks noGrp="1"/>
          </p:cNvSpPr>
          <p:nvPr>
            <p:ph type="title"/>
          </p:nvPr>
        </p:nvSpPr>
        <p:spPr>
          <a:xfrm>
            <a:off x="838200" y="365125"/>
            <a:ext cx="5393361" cy="1325563"/>
          </a:xfrm>
        </p:spPr>
        <p:txBody>
          <a:bodyPr>
            <a:normAutofit/>
          </a:bodyPr>
          <a:lstStyle/>
          <a:p>
            <a:r>
              <a:rPr lang="en-US" b="1">
                <a:effectLst/>
                <a:latin typeface="Arial" panose="020B0604020202020204" pitchFamily="34" charset="0"/>
                <a:ea typeface="Times New Roman" panose="02020603050405020304" pitchFamily="18" charset="0"/>
                <a:cs typeface="Arial" panose="020B0604020202020204" pitchFamily="34" charset="0"/>
              </a:rPr>
              <a:t>Compound Sentence …cont.</a:t>
            </a:r>
            <a:endParaRPr lang="en-KE"/>
          </a:p>
        </p:txBody>
      </p:sp>
      <p:sp>
        <p:nvSpPr>
          <p:cNvPr id="70" name="Freeform: Shape 64">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456D076-5470-D191-5EF3-6FE4C503A88D}"/>
              </a:ext>
            </a:extLst>
          </p:cNvPr>
          <p:cNvSpPr>
            <a:spLocks noGrp="1"/>
          </p:cNvSpPr>
          <p:nvPr>
            <p:ph idx="1"/>
          </p:nvPr>
        </p:nvSpPr>
        <p:spPr>
          <a:xfrm>
            <a:off x="838200" y="1621880"/>
            <a:ext cx="5868932" cy="4555083"/>
          </a:xfrm>
        </p:spPr>
        <p:txBody>
          <a:bodyPr>
            <a:normAutofit/>
          </a:bodyPr>
          <a:lstStyle/>
          <a:p>
            <a:pPr marL="0" indent="0">
              <a:spcAft>
                <a:spcPts val="800"/>
              </a:spcAft>
              <a:buNone/>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If the subject of the two independent clauses within the sentence are the same, the second subject can be omitted.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Mr. Kamau visited the national park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did not enjoy the experience.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Muthoni entered the office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and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immediately announced her resignation.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Petero</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kicked the window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ran away.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She borrowed the book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read it overnight.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He can cook the potatoes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order for a delivery.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endParaRPr lang="en-KE" sz="15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500" dirty="0"/>
          </a:p>
        </p:txBody>
      </p:sp>
      <p:sp>
        <p:nvSpPr>
          <p:cNvPr id="67" name="Oval 66">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Footer">
            <a:extLst>
              <a:ext uri="{FF2B5EF4-FFF2-40B4-BE49-F238E27FC236}">
                <a16:creationId xmlns:a16="http://schemas.microsoft.com/office/drawing/2014/main" id="{BE9AAA51-B099-8F6B-C47A-B16AE22E350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69" name="Freeform: Shape 68">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71" name="Straight Connector 70">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73" name="Freeform: Shape 72">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7" name="Freeform: Shape 76">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020330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2CD0AD-B4D0-F279-1C7E-BA6EC830AE8F}"/>
              </a:ext>
            </a:extLst>
          </p:cNvPr>
          <p:cNvSpPr>
            <a:spLocks noGrp="1"/>
          </p:cNvSpPr>
          <p:nvPr>
            <p:ph type="title"/>
          </p:nvPr>
        </p:nvSpPr>
        <p:spPr>
          <a:xfrm>
            <a:off x="838200" y="365125"/>
            <a:ext cx="10515600" cy="1325563"/>
          </a:xfrm>
        </p:spPr>
        <p:txBody>
          <a:bodyPr>
            <a:normAutofit/>
          </a:bodyPr>
          <a:lstStyle/>
          <a:p>
            <a:r>
              <a:rPr lang="en-US" sz="4200" b="1">
                <a:effectLst/>
                <a:latin typeface="Arial" panose="020B0604020202020204" pitchFamily="34" charset="0"/>
                <a:ea typeface="Times New Roman" panose="02020603050405020304" pitchFamily="18" charset="0"/>
                <a:cs typeface="Arial" panose="020B0604020202020204" pitchFamily="34" charset="0"/>
              </a:rPr>
              <a:t>Complex Sentence</a:t>
            </a:r>
            <a:br>
              <a:rPr lang="en-KE" sz="4200">
                <a:effectLst/>
                <a:latin typeface="Calibri" panose="020F0502020204030204" pitchFamily="34" charset="0"/>
                <a:ea typeface="Calibri" panose="020F0502020204030204" pitchFamily="34" charset="0"/>
                <a:cs typeface="Times New Roman" panose="02020603050405020304" pitchFamily="18" charset="0"/>
              </a:rPr>
            </a:br>
            <a:endParaRPr lang="en-KE" sz="4200"/>
          </a:p>
        </p:txBody>
      </p:sp>
      <p:sp>
        <p:nvSpPr>
          <p:cNvPr id="1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11E2BDC-0B4B-34B6-6E7C-FF990061D27D}"/>
              </a:ext>
            </a:extLst>
          </p:cNvPr>
          <p:cNvSpPr>
            <a:spLocks noGrp="1"/>
          </p:cNvSpPr>
          <p:nvPr>
            <p:ph idx="1"/>
          </p:nvPr>
        </p:nvSpPr>
        <p:spPr>
          <a:xfrm>
            <a:off x="838200" y="1929384"/>
            <a:ext cx="10515600" cy="4251960"/>
          </a:xfrm>
        </p:spPr>
        <p:txBody>
          <a:bodyPr>
            <a:normAutofit/>
          </a:bodyPr>
          <a:lstStyle/>
          <a:p>
            <a:pPr>
              <a:spcBef>
                <a:spcPts val="400"/>
              </a:spcBef>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 complex sentence consists of one </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independent clause and at least one dependent clause</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joined together by a subordinating conjunction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because, although, since, when, unless </a:t>
            </a:r>
            <a:r>
              <a:rPr lang="en-US" sz="2200" i="1" dirty="0" err="1">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or a relative pronoun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that, who, which </a:t>
            </a:r>
            <a:r>
              <a:rPr lang="en-US" sz="2200" i="1" dirty="0" err="1">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spcBef>
                <a:spcPts val="400"/>
              </a:spcBef>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 independent clause is one that has meaning and can stand on its own as a complete sentence. On the other hand, a dependent clause does not have meaning on its own and therefore it cannot stand as a complete sentence. </a:t>
            </a:r>
            <a:endParaRPr lang="en-US" sz="2200" dirty="0">
              <a:latin typeface="Times New Roman" panose="02020603050405020304" pitchFamily="18" charset="0"/>
              <a:cs typeface="Times New Roman" panose="02020603050405020304" pitchFamily="18" charset="0"/>
            </a:endParaRPr>
          </a:p>
          <a:p>
            <a:pPr>
              <a:spcBef>
                <a:spcPts val="400"/>
              </a:spcBef>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Look at the examples below. The dependent clauses have been italicized and the subordinating conjunction is in boldface.</a:t>
            </a:r>
            <a:b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400"/>
              </a:spcBef>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I met the boy </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who</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had helped me.</a:t>
            </a:r>
            <a:b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She is wearing a shirt </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looks nice.</a:t>
            </a:r>
            <a:b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You cannot pass the examination </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unless</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you study for it.</a:t>
            </a: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307642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9DC192-603D-D670-BFF8-0A48007AFF6C}"/>
              </a:ext>
            </a:extLst>
          </p:cNvPr>
          <p:cNvSpPr>
            <a:spLocks noGrp="1"/>
          </p:cNvSpPr>
          <p:nvPr>
            <p:ph type="title"/>
          </p:nvPr>
        </p:nvSpPr>
        <p:spPr>
          <a:xfrm>
            <a:off x="841248" y="548640"/>
            <a:ext cx="3600860" cy="5431536"/>
          </a:xfrm>
        </p:spPr>
        <p:txBody>
          <a:bodyPr>
            <a:normAutofit/>
          </a:bodyPr>
          <a:lstStyle/>
          <a:p>
            <a:r>
              <a:rPr lang="en-US" sz="4600" b="1">
                <a:effectLst/>
                <a:latin typeface="Arial" panose="020B0604020202020204" pitchFamily="34" charset="0"/>
                <a:ea typeface="Times New Roman" panose="02020603050405020304" pitchFamily="18" charset="0"/>
                <a:cs typeface="Arial" panose="020B0604020202020204" pitchFamily="34" charset="0"/>
              </a:rPr>
              <a:t>Complex Sentence… cont.</a:t>
            </a:r>
            <a:endParaRPr lang="en-KE" sz="46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E564AD8-1859-82D1-6019-A563307CA22F}"/>
              </a:ext>
            </a:extLst>
          </p:cNvPr>
          <p:cNvSpPr>
            <a:spLocks noGrp="1"/>
          </p:cNvSpPr>
          <p:nvPr>
            <p:ph idx="1"/>
          </p:nvPr>
        </p:nvSpPr>
        <p:spPr>
          <a:xfrm>
            <a:off x="5126418" y="552091"/>
            <a:ext cx="6224335" cy="5431536"/>
          </a:xfrm>
        </p:spPr>
        <p:txBody>
          <a:bodyPr anchor="ctr">
            <a:normAutofit fontScale="92500" lnSpcReduction="10000"/>
          </a:bodyPr>
          <a:lstStyle/>
          <a:p>
            <a:pPr marL="0" indent="0">
              <a:lnSpc>
                <a:spcPct val="150000"/>
              </a:lnSpc>
              <a:spcBef>
                <a:spcPts val="0"/>
              </a:spcBef>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If a complex sentence begins with an independent clause, a comma is not used between clauses. If a complex sentence begins with dependent clause, then a comma is used after the dependent clause. See the following examples:</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Bef>
                <a:spcPts val="0"/>
              </a:spcBef>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He is playing well </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although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he is ill.</a:t>
            </a:r>
          </a:p>
          <a:p>
            <a:pPr>
              <a:lnSpc>
                <a:spcPct val="150000"/>
              </a:lnSpc>
              <a:spcBef>
                <a:spcPts val="0"/>
              </a:spcBef>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Although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he is ill, he is playing well.</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While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she was running away, the books fell down.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Though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he is tall, he cannot run fast.</a:t>
            </a:r>
          </a:p>
          <a:p>
            <a:pPr>
              <a:lnSpc>
                <a:spcPct val="150000"/>
              </a:lnSpc>
              <a:spcBef>
                <a:spcPts val="0"/>
              </a:spcBef>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She lost the money </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because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she did not listen.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Note: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a complex sentence, the idea that is expressed in the independent clause is more significant than the one in the dependent clause. The dependent clause makes reference to the independent clause for meaning.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p>
        </p:txBody>
      </p:sp>
    </p:spTree>
    <p:extLst>
      <p:ext uri="{BB962C8B-B14F-4D97-AF65-F5344CB8AC3E}">
        <p14:creationId xmlns:p14="http://schemas.microsoft.com/office/powerpoint/2010/main" val="2006395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59A8C4-5D1E-B6CE-7436-83FC1FE561F5}"/>
              </a:ext>
            </a:extLst>
          </p:cNvPr>
          <p:cNvSpPr>
            <a:spLocks noGrp="1"/>
          </p:cNvSpPr>
          <p:nvPr>
            <p:ph type="title"/>
          </p:nvPr>
        </p:nvSpPr>
        <p:spPr>
          <a:xfrm>
            <a:off x="841248" y="548640"/>
            <a:ext cx="3600860" cy="5431536"/>
          </a:xfrm>
        </p:spPr>
        <p:txBody>
          <a:bodyPr>
            <a:normAutofit/>
          </a:bodyPr>
          <a:lstStyle/>
          <a:p>
            <a:br>
              <a:rPr lang="en-US" sz="5000" b="1">
                <a:effectLst/>
                <a:latin typeface="Arial" panose="020B0604020202020204" pitchFamily="34" charset="0"/>
                <a:ea typeface="Times New Roman" panose="02020603050405020304" pitchFamily="18" charset="0"/>
                <a:cs typeface="Arial" panose="020B0604020202020204" pitchFamily="34" charset="0"/>
              </a:rPr>
            </a:br>
            <a:r>
              <a:rPr lang="en-US" sz="5000" b="1">
                <a:effectLst/>
                <a:latin typeface="Arial" panose="020B0604020202020204" pitchFamily="34" charset="0"/>
                <a:ea typeface="Times New Roman" panose="02020603050405020304" pitchFamily="18" charset="0"/>
                <a:cs typeface="Arial" panose="020B0604020202020204" pitchFamily="34" charset="0"/>
              </a:rPr>
              <a:t>Complex-Compound Sentence   </a:t>
            </a:r>
            <a:br>
              <a:rPr lang="en-KE" sz="5000">
                <a:effectLst/>
                <a:latin typeface="Calibri" panose="020F0502020204030204" pitchFamily="34" charset="0"/>
                <a:ea typeface="Calibri" panose="020F0502020204030204" pitchFamily="34" charset="0"/>
                <a:cs typeface="Times New Roman" panose="02020603050405020304" pitchFamily="18" charset="0"/>
              </a:rPr>
            </a:br>
            <a:endParaRPr lang="en-KE" sz="50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04E6B58-9709-C8FE-24A0-62AF414D271A}"/>
              </a:ext>
            </a:extLst>
          </p:cNvPr>
          <p:cNvSpPr>
            <a:spLocks noGrp="1"/>
          </p:cNvSpPr>
          <p:nvPr>
            <p:ph idx="1"/>
          </p:nvPr>
        </p:nvSpPr>
        <p:spPr>
          <a:xfrm>
            <a:off x="5126418" y="552091"/>
            <a:ext cx="6224335" cy="5431536"/>
          </a:xfrm>
        </p:spPr>
        <p:txBody>
          <a:bodyPr anchor="ctr">
            <a:normAutofit fontScale="92500" lnSpcReduction="10000"/>
          </a:bodyPr>
          <a:lstStyle/>
          <a:p>
            <a:pPr>
              <a:lnSpc>
                <a:spcPct val="150000"/>
              </a:lnSpc>
              <a:spcBef>
                <a:spcPts val="0"/>
              </a:spcBef>
            </a:pPr>
            <a:r>
              <a:rPr lang="en-US" sz="2200" dirty="0">
                <a:effectLst/>
                <a:latin typeface="Times New Roman" panose="02020603050405020304" pitchFamily="18" charset="0"/>
                <a:ea typeface="Times New Roman" panose="02020603050405020304" pitchFamily="18" charset="0"/>
              </a:rPr>
              <a:t>A complex-compound sentence consists of </a:t>
            </a:r>
            <a:r>
              <a:rPr lang="en-US" sz="2200" b="1" dirty="0">
                <a:effectLst/>
                <a:latin typeface="Times New Roman" panose="02020603050405020304" pitchFamily="18" charset="0"/>
                <a:ea typeface="Times New Roman" panose="02020603050405020304" pitchFamily="18" charset="0"/>
              </a:rPr>
              <a:t>at least two independent clauses and one or more dependent clauses</a:t>
            </a:r>
            <a:r>
              <a:rPr lang="en-US" sz="2200" dirty="0">
                <a:effectLst/>
                <a:latin typeface="Times New Roman" panose="02020603050405020304" pitchFamily="18" charset="0"/>
                <a:ea typeface="Times New Roman" panose="02020603050405020304" pitchFamily="18" charset="0"/>
              </a:rPr>
              <a:t>. </a:t>
            </a:r>
          </a:p>
          <a:p>
            <a:pPr>
              <a:lnSpc>
                <a:spcPct val="150000"/>
              </a:lnSpc>
              <a:spcBef>
                <a:spcPts val="0"/>
              </a:spcBef>
            </a:pPr>
            <a:r>
              <a:rPr lang="en-US" sz="2200" dirty="0">
                <a:effectLst/>
                <a:latin typeface="Times New Roman" panose="02020603050405020304" pitchFamily="18" charset="0"/>
                <a:ea typeface="Times New Roman" panose="02020603050405020304" pitchFamily="18" charset="0"/>
              </a:rPr>
              <a:t>When writing the complex-compound sentence, we combine some aspects of the complex sentence and the compound sentence.  </a:t>
            </a:r>
          </a:p>
          <a:p>
            <a:pPr>
              <a:lnSpc>
                <a:spcPct val="150000"/>
              </a:lnSpc>
              <a:spcBef>
                <a:spcPts val="0"/>
              </a:spcBef>
            </a:pPr>
            <a:r>
              <a:rPr lang="en-US" sz="2200" dirty="0">
                <a:effectLst/>
                <a:latin typeface="Times New Roman" panose="02020603050405020304" pitchFamily="18" charset="0"/>
                <a:ea typeface="Times New Roman" panose="02020603050405020304" pitchFamily="18" charset="0"/>
              </a:rPr>
              <a:t>Complex-compound sentences are written in a variety of ways. They help to ensure that we do not use to many simple sentences especially when they have the same subject. </a:t>
            </a:r>
          </a:p>
          <a:p>
            <a:pPr>
              <a:lnSpc>
                <a:spcPct val="150000"/>
              </a:lnSpc>
              <a:spcBef>
                <a:spcPts val="0"/>
              </a:spcBef>
            </a:pPr>
            <a:r>
              <a:rPr lang="en-US" sz="2200" dirty="0">
                <a:effectLst/>
                <a:latin typeface="Times New Roman" panose="02020603050405020304" pitchFamily="18" charset="0"/>
                <a:ea typeface="Times New Roman" panose="02020603050405020304" pitchFamily="18" charset="0"/>
              </a:rPr>
              <a:t>Let us look at the examples below:</a:t>
            </a:r>
            <a:br>
              <a:rPr lang="en-US" sz="2200" dirty="0">
                <a:effectLst/>
                <a:latin typeface="Times New Roman" panose="02020603050405020304" pitchFamily="18" charset="0"/>
                <a:ea typeface="Times New Roman" panose="02020603050405020304" pitchFamily="18" charset="0"/>
              </a:rPr>
            </a:br>
            <a:endParaRPr lang="en-KE" sz="2200" dirty="0"/>
          </a:p>
        </p:txBody>
      </p:sp>
    </p:spTree>
    <p:extLst>
      <p:ext uri="{BB962C8B-B14F-4D97-AF65-F5344CB8AC3E}">
        <p14:creationId xmlns:p14="http://schemas.microsoft.com/office/powerpoint/2010/main" val="9400140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C48E6B-6A50-8629-CAD4-6843BF77286C}"/>
              </a:ext>
            </a:extLst>
          </p:cNvPr>
          <p:cNvSpPr>
            <a:spLocks noGrp="1"/>
          </p:cNvSpPr>
          <p:nvPr>
            <p:ph type="title"/>
          </p:nvPr>
        </p:nvSpPr>
        <p:spPr>
          <a:xfrm>
            <a:off x="838200" y="365125"/>
            <a:ext cx="10515600" cy="1325563"/>
          </a:xfrm>
        </p:spPr>
        <p:txBody>
          <a:bodyPr>
            <a:normAutofit/>
          </a:bodyPr>
          <a:lstStyle/>
          <a:p>
            <a:r>
              <a:rPr lang="en-US" sz="4200" b="1">
                <a:effectLst/>
                <a:latin typeface="Arial" panose="020B0604020202020204" pitchFamily="34" charset="0"/>
                <a:ea typeface="Times New Roman" panose="02020603050405020304" pitchFamily="18" charset="0"/>
                <a:cs typeface="Arial" panose="020B0604020202020204" pitchFamily="34" charset="0"/>
              </a:rPr>
              <a:t>Complex-Compound Sentence …cont.</a:t>
            </a:r>
            <a:endParaRPr lang="en-KE"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B4F370-287C-3826-A9D3-C262BE440CF0}"/>
              </a:ext>
            </a:extLst>
          </p:cNvPr>
          <p:cNvSpPr>
            <a:spLocks noGrp="1"/>
          </p:cNvSpPr>
          <p:nvPr>
            <p:ph idx="1"/>
          </p:nvPr>
        </p:nvSpPr>
        <p:spPr>
          <a:xfrm>
            <a:off x="838200" y="1929384"/>
            <a:ext cx="10515600" cy="4251960"/>
          </a:xfrm>
        </p:spPr>
        <p:txBody>
          <a:bodyPr>
            <a:normAutofit/>
          </a:bodyPr>
          <a:lstStyle/>
          <a:p>
            <a:pPr marL="0" indent="0">
              <a:spcAft>
                <a:spcPts val="800"/>
              </a:spcAft>
              <a:buNone/>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p>
          <a:p>
            <a:pPr>
              <a:spcAft>
                <a:spcPts val="8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Despite her hard work, Mary did not do well in her exams </a:t>
            </a: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because she was very forgetful.</a:t>
            </a:r>
          </a:p>
          <a:p>
            <a:pPr>
              <a:spcAft>
                <a:spcPts val="800"/>
              </a:spcAft>
            </a:pP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Although he is a very brilliant man,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he did not get the job because he was late in submitting his application.</a:t>
            </a:r>
          </a:p>
          <a:p>
            <a:pPr>
              <a:spcAft>
                <a:spcPts val="8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Jack likes Chemistry but Faith enjoys Mathematics </a:t>
            </a: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because she wants to be a statistician.</a:t>
            </a:r>
          </a:p>
          <a:p>
            <a:pPr>
              <a:spcAft>
                <a:spcPts val="8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She is very good at singing, but when it comes to public speaking, she performs dismally </a:t>
            </a: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because she is very shy.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Can you identify the independent and dependent clauses in these sentences? The dependent clauses have been highlighted in italics. Look at these sentences again and take note of the position of the subordinating conjunctions.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p>
        </p:txBody>
      </p:sp>
    </p:spTree>
    <p:extLst>
      <p:ext uri="{BB962C8B-B14F-4D97-AF65-F5344CB8AC3E}">
        <p14:creationId xmlns:p14="http://schemas.microsoft.com/office/powerpoint/2010/main" val="1939670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4226D4-DFD5-DD31-88DC-8AF194BD3DBA}"/>
              </a:ext>
            </a:extLst>
          </p:cNvPr>
          <p:cNvSpPr>
            <a:spLocks noGrp="1"/>
          </p:cNvSpPr>
          <p:nvPr>
            <p:ph type="title"/>
          </p:nvPr>
        </p:nvSpPr>
        <p:spPr>
          <a:xfrm>
            <a:off x="1171074" y="1396686"/>
            <a:ext cx="3240506" cy="4064628"/>
          </a:xfrm>
        </p:spPr>
        <p:txBody>
          <a:bodyPr>
            <a:normAutofit/>
          </a:bodyPr>
          <a:lstStyle/>
          <a:p>
            <a:r>
              <a:rPr lang="en-US" b="1" kern="1800">
                <a:solidFill>
                  <a:srgbClr val="FFFFFF"/>
                </a:solidFill>
                <a:effectLst/>
                <a:latin typeface="Arial" panose="020B0604020202020204" pitchFamily="34" charset="0"/>
                <a:ea typeface="Times New Roman" panose="02020603050405020304" pitchFamily="18" charset="0"/>
              </a:rPr>
              <a:t>Types of Sentences according to Function</a:t>
            </a:r>
            <a:r>
              <a:rPr lang="en-KE">
                <a:solidFill>
                  <a:srgbClr val="FFFFFF"/>
                </a:solidFill>
                <a:effectLst/>
              </a:rPr>
              <a:t> </a:t>
            </a:r>
            <a:endParaRPr lang="en-KE">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897ABF3-F1A2-4D43-5059-CADA6D6B7356}"/>
              </a:ext>
            </a:extLst>
          </p:cNvPr>
          <p:cNvSpPr>
            <a:spLocks noGrp="1"/>
          </p:cNvSpPr>
          <p:nvPr>
            <p:ph idx="1"/>
          </p:nvPr>
        </p:nvSpPr>
        <p:spPr>
          <a:xfrm>
            <a:off x="5370153" y="1526033"/>
            <a:ext cx="5536397" cy="3935281"/>
          </a:xfrm>
        </p:spPr>
        <p:txBody>
          <a:bodyPr>
            <a:normAutofit/>
          </a:bodyPr>
          <a:lstStyle/>
          <a:p>
            <a:pPr marL="0" indent="0">
              <a:spcAft>
                <a:spcPts val="800"/>
              </a:spcAft>
              <a:buNone/>
            </a:pPr>
            <a:r>
              <a:rPr lang="en-US" sz="2600">
                <a:effectLst/>
                <a:latin typeface="Times New Roman" panose="02020603050405020304" pitchFamily="18" charset="0"/>
                <a:ea typeface="Times New Roman" panose="02020603050405020304" pitchFamily="18" charset="0"/>
                <a:cs typeface="Times New Roman" panose="02020603050405020304" pitchFamily="18" charset="0"/>
              </a:rPr>
              <a:t>There are four kinds of sentences according to function. These sentences perform different types of functions or purposes. They are as follows:</a:t>
            </a:r>
            <a:endParaRPr lang="en-KE" sz="26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600">
                <a:effectLst/>
                <a:latin typeface="Times New Roman" panose="02020603050405020304" pitchFamily="18" charset="0"/>
                <a:ea typeface="Times New Roman" panose="02020603050405020304" pitchFamily="18" charset="0"/>
                <a:cs typeface="Times New Roman" panose="02020603050405020304" pitchFamily="18" charset="0"/>
              </a:rPr>
              <a:t>Assertive or Declarative Sentence</a:t>
            </a:r>
            <a:endParaRPr lang="en-KE" sz="26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600">
                <a:effectLst/>
                <a:latin typeface="Times New Roman" panose="02020603050405020304" pitchFamily="18" charset="0"/>
                <a:ea typeface="Times New Roman" panose="02020603050405020304" pitchFamily="18" charset="0"/>
                <a:cs typeface="Times New Roman" panose="02020603050405020304" pitchFamily="18" charset="0"/>
              </a:rPr>
              <a:t>Interrogative Sentence</a:t>
            </a:r>
            <a:endParaRPr lang="en-KE" sz="26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600">
                <a:effectLst/>
                <a:latin typeface="Times New Roman" panose="02020603050405020304" pitchFamily="18" charset="0"/>
                <a:ea typeface="Times New Roman" panose="02020603050405020304" pitchFamily="18" charset="0"/>
                <a:cs typeface="Times New Roman" panose="02020603050405020304" pitchFamily="18" charset="0"/>
              </a:rPr>
              <a:t>Imperative Sentence</a:t>
            </a:r>
            <a:endParaRPr lang="en-KE" sz="26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2600">
                <a:effectLst/>
                <a:latin typeface="Times New Roman" panose="02020603050405020304" pitchFamily="18" charset="0"/>
                <a:ea typeface="Times New Roman" panose="02020603050405020304" pitchFamily="18" charset="0"/>
                <a:cs typeface="Times New Roman" panose="02020603050405020304" pitchFamily="18" charset="0"/>
              </a:rPr>
              <a:t>Exclamatory Sentence</a:t>
            </a:r>
            <a:endParaRPr lang="en-KE" sz="2600">
              <a:effectLst/>
              <a:latin typeface="Calibri" panose="020F0502020204030204" pitchFamily="34" charset="0"/>
              <a:ea typeface="Calibri" panose="020F0502020204030204" pitchFamily="34" charset="0"/>
              <a:cs typeface="Times New Roman" panose="02020603050405020304" pitchFamily="18" charset="0"/>
            </a:endParaRPr>
          </a:p>
          <a:p>
            <a:endParaRPr lang="en-KE" sz="2600"/>
          </a:p>
        </p:txBody>
      </p:sp>
    </p:spTree>
    <p:extLst>
      <p:ext uri="{BB962C8B-B14F-4D97-AF65-F5344CB8AC3E}">
        <p14:creationId xmlns:p14="http://schemas.microsoft.com/office/powerpoint/2010/main" val="3035258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8382E0-3535-A28E-DA22-EA0B1D8FCF44}"/>
              </a:ext>
            </a:extLst>
          </p:cNvPr>
          <p:cNvSpPr>
            <a:spLocks noGrp="1"/>
          </p:cNvSpPr>
          <p:nvPr>
            <p:ph type="title"/>
          </p:nvPr>
        </p:nvSpPr>
        <p:spPr>
          <a:xfrm>
            <a:off x="838200" y="365125"/>
            <a:ext cx="10515600" cy="1325563"/>
          </a:xfrm>
        </p:spPr>
        <p:txBody>
          <a:bodyPr>
            <a:normAutofit/>
          </a:bodyPr>
          <a:lstStyle/>
          <a:p>
            <a:r>
              <a:rPr lang="en-US" sz="4200" b="1">
                <a:effectLst/>
                <a:latin typeface="Arial" panose="020B0604020202020204" pitchFamily="34" charset="0"/>
                <a:ea typeface="Times New Roman" panose="02020603050405020304" pitchFamily="18" charset="0"/>
                <a:cs typeface="Arial" panose="020B0604020202020204" pitchFamily="34" charset="0"/>
              </a:rPr>
              <a:t>Assertive or Declarative Sentence</a:t>
            </a:r>
            <a:br>
              <a:rPr lang="en-KE" sz="4200">
                <a:effectLst/>
                <a:latin typeface="Arial" panose="020B0604020202020204" pitchFamily="34" charset="0"/>
                <a:ea typeface="Calibri" panose="020F0502020204030204" pitchFamily="34" charset="0"/>
                <a:cs typeface="Arial" panose="020B0604020202020204" pitchFamily="34" charset="0"/>
              </a:rPr>
            </a:br>
            <a:endParaRPr lang="en-KE" sz="4200">
              <a:latin typeface="Arial" panose="020B0604020202020204" pitchFamily="34" charset="0"/>
              <a:cs typeface="Arial" panose="020B0604020202020204" pitchFamily="34" charset="0"/>
            </a:endParaRP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71821F7-92B5-6BC4-467A-7B45EE66BBE6}"/>
              </a:ext>
            </a:extLst>
          </p:cNvPr>
          <p:cNvSpPr>
            <a:spLocks noGrp="1"/>
          </p:cNvSpPr>
          <p:nvPr>
            <p:ph idx="1"/>
          </p:nvPr>
        </p:nvSpPr>
        <p:spPr>
          <a:xfrm>
            <a:off x="838200" y="1929384"/>
            <a:ext cx="10515600" cy="4251960"/>
          </a:xfrm>
        </p:spPr>
        <p:txBody>
          <a:bodyPr>
            <a:normAutofit/>
          </a:bodyPr>
          <a:lstStyle/>
          <a:p>
            <a:pPr>
              <a:spcAft>
                <a:spcPts val="8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A sentence that makes a statement or assertion is called an </a:t>
            </a:r>
            <a:r>
              <a:rPr lang="en-US" sz="1900" i="1" dirty="0">
                <a:effectLst/>
                <a:latin typeface="Times New Roman" panose="02020603050405020304" pitchFamily="18" charset="0"/>
                <a:ea typeface="Times New Roman" panose="02020603050405020304" pitchFamily="18" charset="0"/>
                <a:cs typeface="Times New Roman" panose="02020603050405020304" pitchFamily="18" charset="0"/>
              </a:rPr>
              <a:t>assertive or declarative sentence</a:t>
            </a: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spcAft>
                <a:spcPts val="8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This is a sentence that is used to state or affirm something. These are the most commonly used sentences. Also note that an assertive or declarative sentence ends with a period.</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US" sz="1900" b="1"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8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The country is facing an economic crisis.</a:t>
            </a:r>
            <a:endParaRPr lang="en-KE" sz="19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8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He keeps his promises even when it hurts.</a:t>
            </a:r>
            <a:endParaRPr lang="en-US" sz="1900" dirty="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8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The education system is going through a transformation.</a:t>
            </a:r>
          </a:p>
          <a:p>
            <a:pPr>
              <a:spcAft>
                <a:spcPts val="8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They are singing songs of praise.</a:t>
            </a:r>
          </a:p>
          <a:p>
            <a:pPr>
              <a:spcAft>
                <a:spcPts val="8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The students appreciated their lecturer’s efforts.</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900" dirty="0"/>
          </a:p>
        </p:txBody>
      </p:sp>
    </p:spTree>
    <p:extLst>
      <p:ext uri="{BB962C8B-B14F-4D97-AF65-F5344CB8AC3E}">
        <p14:creationId xmlns:p14="http://schemas.microsoft.com/office/powerpoint/2010/main" val="3598608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676C38-A386-3874-5620-E7C1A222D13E}"/>
              </a:ext>
            </a:extLst>
          </p:cNvPr>
          <p:cNvSpPr>
            <a:spLocks noGrp="1"/>
          </p:cNvSpPr>
          <p:nvPr>
            <p:ph type="title"/>
          </p:nvPr>
        </p:nvSpPr>
        <p:spPr>
          <a:xfrm>
            <a:off x="838200" y="365125"/>
            <a:ext cx="10515600" cy="1325563"/>
          </a:xfrm>
        </p:spPr>
        <p:txBody>
          <a:bodyPr>
            <a:normAutofit/>
          </a:bodyPr>
          <a:lstStyle/>
          <a:p>
            <a:r>
              <a:rPr lang="en-US" sz="4200" b="1">
                <a:effectLst/>
                <a:latin typeface="Arial" panose="020B0604020202020204" pitchFamily="34" charset="0"/>
                <a:ea typeface="Times New Roman" panose="02020603050405020304" pitchFamily="18" charset="0"/>
                <a:cs typeface="Arial" panose="020B0604020202020204" pitchFamily="34" charset="0"/>
              </a:rPr>
              <a:t>Interrogative Sentence</a:t>
            </a:r>
            <a:br>
              <a:rPr lang="en-KE" sz="4200">
                <a:effectLst/>
                <a:latin typeface="Arial" panose="020B0604020202020204" pitchFamily="34" charset="0"/>
                <a:ea typeface="Calibri" panose="020F0502020204030204" pitchFamily="34" charset="0"/>
                <a:cs typeface="Arial" panose="020B0604020202020204" pitchFamily="34" charset="0"/>
              </a:rPr>
            </a:br>
            <a:endParaRPr lang="en-KE" sz="4200">
              <a:latin typeface="Arial" panose="020B0604020202020204" pitchFamily="34" charset="0"/>
              <a:cs typeface="Arial" panose="020B0604020202020204" pitchFamily="34" charset="0"/>
            </a:endParaRP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549AD6F-915F-CE51-9FE8-B54B4D530A45}"/>
              </a:ext>
            </a:extLst>
          </p:cNvPr>
          <p:cNvSpPr>
            <a:spLocks noGrp="1"/>
          </p:cNvSpPr>
          <p:nvPr>
            <p:ph idx="1"/>
          </p:nvPr>
        </p:nvSpPr>
        <p:spPr>
          <a:xfrm>
            <a:off x="838200" y="1929384"/>
            <a:ext cx="10515600" cy="4251960"/>
          </a:xfrm>
        </p:spPr>
        <p:txBody>
          <a:bodyPr>
            <a:normAutofit/>
          </a:bodyPr>
          <a:lstStyle/>
          <a:p>
            <a:pPr marL="0" indent="0">
              <a:spcAft>
                <a:spcPts val="800"/>
              </a:spcAft>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A sentence that asks a question is called an </a:t>
            </a:r>
            <a:r>
              <a:rPr lang="en-US" sz="1500" i="1">
                <a:effectLst/>
                <a:latin typeface="Times New Roman" panose="02020603050405020304" pitchFamily="18" charset="0"/>
                <a:ea typeface="Times New Roman" panose="02020603050405020304" pitchFamily="18" charset="0"/>
                <a:cs typeface="Times New Roman" panose="02020603050405020304" pitchFamily="18" charset="0"/>
              </a:rPr>
              <a:t>interrogative sentence</a:t>
            </a: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 An interrogative sentence ends with a question mark. There are 3 main types of interrogative sentences:</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1500" b="1">
                <a:effectLst/>
                <a:latin typeface="Times New Roman" panose="02020603050405020304" pitchFamily="18" charset="0"/>
                <a:ea typeface="Times New Roman" panose="02020603050405020304" pitchFamily="18" charset="0"/>
                <a:cs typeface="Times New Roman" panose="02020603050405020304" pitchFamily="18" charset="0"/>
              </a:rPr>
              <a:t>Polar or yes/no questions</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These are questions that are answered by either yes or no. In most cases, they begin with the auxiliary verb as seen below.</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500" b="1">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pPr marL="0" indent="0">
              <a:spcBef>
                <a:spcPts val="400"/>
              </a:spcBef>
              <a:spcAft>
                <a:spcPts val="200"/>
              </a:spcAft>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	Should we book the train ticket today?</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pPr marL="0" indent="0">
              <a:spcBef>
                <a:spcPts val="400"/>
              </a:spcBef>
              <a:spcAft>
                <a:spcPts val="200"/>
              </a:spcAft>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	Have you completed the assignment?</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pPr marL="0" indent="0">
              <a:spcBef>
                <a:spcPts val="400"/>
              </a:spcBef>
              <a:spcAft>
                <a:spcPts val="200"/>
              </a:spcAft>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	Did you understand the lesson?</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pPr marL="0" indent="0">
              <a:spcBef>
                <a:spcPts val="400"/>
              </a:spcBef>
              <a:spcAft>
                <a:spcPts val="200"/>
              </a:spcAft>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	Has she managed to secure a job at the NGO?</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pPr marL="0" indent="0">
              <a:spcBef>
                <a:spcPts val="400"/>
              </a:spcBef>
              <a:spcAft>
                <a:spcPts val="200"/>
              </a:spcAft>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	Will she get married next year?</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5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500">
              <a:effectLst/>
              <a:latin typeface="Calibri" panose="020F0502020204030204" pitchFamily="34" charset="0"/>
              <a:ea typeface="Calibri" panose="020F0502020204030204" pitchFamily="34" charset="0"/>
              <a:cs typeface="Times New Roman" panose="02020603050405020304" pitchFamily="18" charset="0"/>
            </a:endParaRPr>
          </a:p>
          <a:p>
            <a:endParaRPr lang="en-KE" sz="1500"/>
          </a:p>
        </p:txBody>
      </p:sp>
    </p:spTree>
    <p:extLst>
      <p:ext uri="{BB962C8B-B14F-4D97-AF65-F5344CB8AC3E}">
        <p14:creationId xmlns:p14="http://schemas.microsoft.com/office/powerpoint/2010/main" val="884206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497D6F-CE9A-B754-651C-FD58B4C5D900}"/>
              </a:ext>
            </a:extLst>
          </p:cNvPr>
          <p:cNvSpPr>
            <a:spLocks noGrp="1"/>
          </p:cNvSpPr>
          <p:nvPr>
            <p:ph type="title"/>
          </p:nvPr>
        </p:nvSpPr>
        <p:spPr>
          <a:xfrm>
            <a:off x="838200" y="365125"/>
            <a:ext cx="10515600" cy="1325563"/>
          </a:xfrm>
        </p:spPr>
        <p:txBody>
          <a:bodyPr>
            <a:normAutofit/>
          </a:bodyPr>
          <a:lstStyle/>
          <a:p>
            <a:r>
              <a:rPr lang="en-US" sz="5400" b="1">
                <a:effectLst/>
                <a:latin typeface="Arial" panose="020B0604020202020204" pitchFamily="34" charset="0"/>
                <a:ea typeface="Times New Roman" panose="02020603050405020304" pitchFamily="18" charset="0"/>
                <a:cs typeface="Arial" panose="020B0604020202020204" pitchFamily="34" charset="0"/>
              </a:rPr>
              <a:t>Interrogative Sentence …cont.</a:t>
            </a:r>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6CB694D-63D0-29CB-B209-E1EC7591F50C}"/>
              </a:ext>
            </a:extLst>
          </p:cNvPr>
          <p:cNvSpPr>
            <a:spLocks noGrp="1"/>
          </p:cNvSpPr>
          <p:nvPr>
            <p:ph idx="1"/>
          </p:nvPr>
        </p:nvSpPr>
        <p:spPr>
          <a:xfrm>
            <a:off x="838200" y="1929384"/>
            <a:ext cx="10515600" cy="4251960"/>
          </a:xfrm>
        </p:spPr>
        <p:txBody>
          <a:bodyPr>
            <a:normAutofit/>
          </a:bodyPr>
          <a:lstStyle/>
          <a:p>
            <a:pPr marL="342900" lvl="0" indent="-342900">
              <a:spcAft>
                <a:spcPts val="800"/>
              </a:spcAft>
              <a:buFont typeface="Symbol" pitchFamily="2" charset="2"/>
              <a:buChar char=""/>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Wh-questions</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These are questions that begin with wh-words such as: when, where, what, why, who, whose, which, whom, how.</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Why did the students cheat in the exam?</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When is the country going to become a safe haven for all?</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What does she intend to do during her retirement?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Where will they go for holiday this year?</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a:p>
        </p:txBody>
      </p:sp>
    </p:spTree>
    <p:extLst>
      <p:ext uri="{BB962C8B-B14F-4D97-AF65-F5344CB8AC3E}">
        <p14:creationId xmlns:p14="http://schemas.microsoft.com/office/powerpoint/2010/main" val="5945103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3ED38D-7A55-59C2-584C-5BED13474305}"/>
              </a:ext>
            </a:extLst>
          </p:cNvPr>
          <p:cNvSpPr>
            <a:spLocks noGrp="1"/>
          </p:cNvSpPr>
          <p:nvPr>
            <p:ph type="title"/>
          </p:nvPr>
        </p:nvSpPr>
        <p:spPr>
          <a:xfrm>
            <a:off x="838200" y="365125"/>
            <a:ext cx="10515600" cy="1325563"/>
          </a:xfrm>
        </p:spPr>
        <p:txBody>
          <a:bodyPr>
            <a:normAutofit/>
          </a:bodyPr>
          <a:lstStyle/>
          <a:p>
            <a:r>
              <a:rPr lang="en-US" sz="5400" b="1">
                <a:effectLst/>
                <a:latin typeface="Arial" panose="020B0604020202020204" pitchFamily="34" charset="0"/>
                <a:ea typeface="Times New Roman" panose="02020603050405020304" pitchFamily="18" charset="0"/>
                <a:cs typeface="Arial" panose="020B0604020202020204" pitchFamily="34" charset="0"/>
              </a:rPr>
              <a:t>Interrogative Sentence …cont.</a:t>
            </a:r>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481BA96-1D86-2C9F-20F6-1474588F729C}"/>
              </a:ext>
            </a:extLst>
          </p:cNvPr>
          <p:cNvSpPr>
            <a:spLocks noGrp="1"/>
          </p:cNvSpPr>
          <p:nvPr>
            <p:ph idx="1"/>
          </p:nvPr>
        </p:nvSpPr>
        <p:spPr>
          <a:xfrm>
            <a:off x="838200" y="1929384"/>
            <a:ext cx="10515600" cy="4251960"/>
          </a:xfrm>
        </p:spPr>
        <p:txBody>
          <a:bodyPr>
            <a:normAutofit/>
          </a:bodyPr>
          <a:lstStyle/>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Whose award was it, the parents or the children?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How will they finance their expensive lifestyle?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Who is not going on for the picnic?</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In some cases, the wh-word is part of a prepositional complement, therefore, it follows the preposition.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spcAft>
                <a:spcPts val="800"/>
              </a:spcAft>
            </a:pP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In whose</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car did the bride ride in?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spcAft>
                <a:spcPts val="800"/>
              </a:spcAft>
            </a:pP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To whom</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did you loan the money?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195591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9326E6-B0B5-D884-40B9-EEA3AC15627A}"/>
              </a:ext>
            </a:extLst>
          </p:cNvPr>
          <p:cNvSpPr>
            <a:spLocks noGrp="1"/>
          </p:cNvSpPr>
          <p:nvPr>
            <p:ph type="title"/>
          </p:nvPr>
        </p:nvSpPr>
        <p:spPr>
          <a:xfrm>
            <a:off x="838200" y="365125"/>
            <a:ext cx="10515600" cy="1325563"/>
          </a:xfrm>
        </p:spPr>
        <p:txBody>
          <a:bodyPr>
            <a:normAutofit/>
          </a:bodyPr>
          <a:lstStyle/>
          <a:p>
            <a:r>
              <a:rPr lang="en-US" sz="5400" b="1">
                <a:effectLst/>
                <a:latin typeface="Arial" panose="020B0604020202020204" pitchFamily="34" charset="0"/>
                <a:ea typeface="Times New Roman" panose="02020603050405020304" pitchFamily="18" charset="0"/>
                <a:cs typeface="Arial" panose="020B0604020202020204" pitchFamily="34" charset="0"/>
              </a:rPr>
              <a:t>Interrogative Sentence …cont.</a:t>
            </a:r>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6C671F-94F8-826A-40B3-5059E7E71E71}"/>
              </a:ext>
            </a:extLst>
          </p:cNvPr>
          <p:cNvSpPr>
            <a:spLocks noGrp="1"/>
          </p:cNvSpPr>
          <p:nvPr>
            <p:ph idx="1"/>
          </p:nvPr>
        </p:nvSpPr>
        <p:spPr>
          <a:xfrm>
            <a:off x="838200" y="1929384"/>
            <a:ext cx="10515600" cy="4251960"/>
          </a:xfrm>
        </p:spPr>
        <p:txBody>
          <a:bodyPr>
            <a:normAutofit/>
          </a:bodyPr>
          <a:lstStyle/>
          <a:p>
            <a:pPr marL="0" lvl="0" indent="0">
              <a:spcAft>
                <a:spcPts val="8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Echo questions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Echo questions are questions that are written as statements but are spoken with a rising tone and end with a question mark.</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You are married?</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The train is already at the station?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The choir members arrived late for the service?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5755655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FDF106-42C1-4EB3-61AF-2F42BA7ACFCA}"/>
              </a:ext>
            </a:extLst>
          </p:cNvPr>
          <p:cNvSpPr>
            <a:spLocks noGrp="1"/>
          </p:cNvSpPr>
          <p:nvPr>
            <p:ph type="title"/>
          </p:nvPr>
        </p:nvSpPr>
        <p:spPr>
          <a:xfrm>
            <a:off x="838200" y="365125"/>
            <a:ext cx="10515600" cy="1325563"/>
          </a:xfrm>
        </p:spPr>
        <p:txBody>
          <a:bodyPr>
            <a:normAutofit/>
          </a:bodyPr>
          <a:lstStyle/>
          <a:p>
            <a:br>
              <a:rPr lang="en-US" sz="2600" b="1">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b="1">
                <a:effectLst/>
                <a:latin typeface="Arial" panose="020B0604020202020204" pitchFamily="34" charset="0"/>
                <a:ea typeface="Times New Roman" panose="02020603050405020304" pitchFamily="18" charset="0"/>
                <a:cs typeface="Arial" panose="020B0604020202020204" pitchFamily="34" charset="0"/>
              </a:rPr>
              <a:t>Imperative Sentence</a:t>
            </a:r>
            <a:br>
              <a:rPr lang="en-KE" sz="2600">
                <a:effectLst/>
                <a:latin typeface="Calibri" panose="020F0502020204030204" pitchFamily="34" charset="0"/>
                <a:ea typeface="Calibri" panose="020F0502020204030204" pitchFamily="34" charset="0"/>
                <a:cs typeface="Times New Roman" panose="02020603050405020304" pitchFamily="18" charset="0"/>
              </a:rPr>
            </a:br>
            <a:endParaRPr lang="en-KE" sz="26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7E5C26-715B-E0D1-547F-877341DE3260}"/>
              </a:ext>
            </a:extLst>
          </p:cNvPr>
          <p:cNvSpPr>
            <a:spLocks noGrp="1"/>
          </p:cNvSpPr>
          <p:nvPr>
            <p:ph idx="1"/>
          </p:nvPr>
        </p:nvSpPr>
        <p:spPr>
          <a:xfrm>
            <a:off x="838200" y="1929384"/>
            <a:ext cx="10515600" cy="4251960"/>
          </a:xfrm>
        </p:spPr>
        <p:txBody>
          <a:bodyPr>
            <a:normAutofit lnSpcReduction="10000"/>
          </a:bodyPr>
          <a:lstStyle/>
          <a:p>
            <a:pPr marL="0" indent="0">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 sentence that expresses a request, command/order or advice is called an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imperative sentence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An imperative sentence begins with an imperative verb.</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Open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the door.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 command)</a:t>
            </a:r>
          </a:p>
          <a:p>
            <a:pPr marL="0" indent="0">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Help</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me.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 request)</a:t>
            </a:r>
          </a:p>
          <a:p>
            <a:pPr marL="0" indent="0">
              <a:spcAft>
                <a:spcPts val="800"/>
              </a:spcAft>
              <a:buNone/>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An imperative sentence can use two types of punctuation, depending on whether it is a piece of advice, command or a request. If it is a piece of advice or request, it will end with a full stop but when it is a command, it will end with an exclamation mark.</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Send us your CV and application letter today.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Stop it!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700" dirty="0"/>
          </a:p>
        </p:txBody>
      </p:sp>
    </p:spTree>
    <p:extLst>
      <p:ext uri="{BB962C8B-B14F-4D97-AF65-F5344CB8AC3E}">
        <p14:creationId xmlns:p14="http://schemas.microsoft.com/office/powerpoint/2010/main" val="4292606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AB3958-FB04-A9DA-715F-08EC2009072D}"/>
              </a:ext>
            </a:extLst>
          </p:cNvPr>
          <p:cNvSpPr>
            <a:spLocks noGrp="1"/>
          </p:cNvSpPr>
          <p:nvPr>
            <p:ph type="title"/>
          </p:nvPr>
        </p:nvSpPr>
        <p:spPr>
          <a:xfrm>
            <a:off x="838200" y="365125"/>
            <a:ext cx="10515600" cy="1325563"/>
          </a:xfrm>
        </p:spPr>
        <p:txBody>
          <a:bodyPr>
            <a:normAutofit/>
          </a:bodyPr>
          <a:lstStyle/>
          <a:p>
            <a:r>
              <a:rPr lang="en-US" sz="5400" b="1">
                <a:effectLst/>
                <a:latin typeface="Arial" panose="020B0604020202020204" pitchFamily="34" charset="0"/>
                <a:ea typeface="Times New Roman" panose="02020603050405020304" pitchFamily="18" charset="0"/>
                <a:cs typeface="Arial" panose="020B0604020202020204" pitchFamily="34" charset="0"/>
              </a:rPr>
              <a:t>Imperative Sentence …cont.</a:t>
            </a:r>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19A2140-8C6A-4B6F-F0AD-BEF9EFEB74FC}"/>
              </a:ext>
            </a:extLst>
          </p:cNvPr>
          <p:cNvSpPr>
            <a:spLocks noGrp="1"/>
          </p:cNvSpPr>
          <p:nvPr>
            <p:ph idx="1"/>
          </p:nvPr>
        </p:nvSpPr>
        <p:spPr>
          <a:xfrm>
            <a:off x="838200" y="1929384"/>
            <a:ext cx="10515600" cy="4251960"/>
          </a:xfrm>
        </p:spPr>
        <p:txBody>
          <a:bodyPr>
            <a:normAutofit/>
          </a:bodyPr>
          <a:lstStyle/>
          <a:p>
            <a:pPr marL="0" indent="0">
              <a:spcAft>
                <a:spcPts val="8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Note: </a:t>
            </a:r>
          </a:p>
          <a:p>
            <a:pPr marL="0" indent="0">
              <a:spcAft>
                <a:spcPts val="8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 imperative sentence may seem to have no subject, but the subject is usually understood to be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“you”</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as shown in these sentences.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(You) send us your CV and application letter today.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(You) stop it!</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943532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22794C-B3E2-5AC6-B868-AE4B6912651A}"/>
              </a:ext>
            </a:extLst>
          </p:cNvPr>
          <p:cNvSpPr>
            <a:spLocks noGrp="1"/>
          </p:cNvSpPr>
          <p:nvPr>
            <p:ph type="title"/>
          </p:nvPr>
        </p:nvSpPr>
        <p:spPr>
          <a:xfrm>
            <a:off x="838200" y="365125"/>
            <a:ext cx="10515600" cy="1325563"/>
          </a:xfrm>
        </p:spPr>
        <p:txBody>
          <a:bodyPr>
            <a:normAutofit/>
          </a:bodyPr>
          <a:lstStyle/>
          <a:p>
            <a:br>
              <a:rPr lang="en-US" sz="2600" b="1" dirty="0">
                <a:effectLst/>
                <a:latin typeface="Arial" panose="020B0604020202020204" pitchFamily="34" charset="0"/>
                <a:ea typeface="Times New Roman" panose="02020603050405020304" pitchFamily="18" charset="0"/>
                <a:cs typeface="Arial" panose="020B0604020202020204" pitchFamily="34" charset="0"/>
              </a:rPr>
            </a:br>
            <a:r>
              <a:rPr lang="en-US" sz="2800" b="1" dirty="0">
                <a:effectLst/>
                <a:latin typeface="Arial" panose="020B0604020202020204" pitchFamily="34" charset="0"/>
                <a:ea typeface="Times New Roman" panose="02020603050405020304" pitchFamily="18" charset="0"/>
                <a:cs typeface="Arial" panose="020B0604020202020204" pitchFamily="34" charset="0"/>
              </a:rPr>
              <a:t>Exclamatory Sentence</a:t>
            </a:r>
            <a:br>
              <a:rPr lang="en-KE" sz="2600" dirty="0">
                <a:effectLst/>
                <a:latin typeface="Calibri" panose="020F0502020204030204" pitchFamily="34" charset="0"/>
                <a:ea typeface="Calibri" panose="020F0502020204030204" pitchFamily="34" charset="0"/>
                <a:cs typeface="Times New Roman" panose="02020603050405020304" pitchFamily="18" charset="0"/>
              </a:rPr>
            </a:br>
            <a:endParaRPr lang="en-KE" sz="26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5BC5A8A-691A-3C59-6438-57BA75E21966}"/>
              </a:ext>
            </a:extLst>
          </p:cNvPr>
          <p:cNvSpPr>
            <a:spLocks noGrp="1"/>
          </p:cNvSpPr>
          <p:nvPr>
            <p:ph idx="1"/>
          </p:nvPr>
        </p:nvSpPr>
        <p:spPr>
          <a:xfrm>
            <a:off x="838200" y="1929384"/>
            <a:ext cx="10515600" cy="4251960"/>
          </a:xfrm>
        </p:spPr>
        <p:txBody>
          <a:bodyPr>
            <a:normAutofit/>
          </a:bodyPr>
          <a:lstStyle/>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 sentence that expresses strong feelings or emotions is called an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exclamatory sentence</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These sentences express surprise, joy, sorrow, appreciation, love excitement, frustration, anger, among others. </a:t>
            </a:r>
          </a:p>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Most exclamatory sentences begin with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what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how</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but are not questions. An exclamatory sentence ends with exclamation mark.</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Bef>
                <a:spcPts val="400"/>
              </a:spcBef>
              <a:spcAft>
                <a:spcPts val="2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spcAft>
                <a:spcPts val="2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How nice of you to have shared your snacks!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spcAft>
                <a:spcPts val="2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What a beautiful dress it is!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spcAft>
                <a:spcPts val="2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What a beautiful university this is!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spcAft>
                <a:spcPts val="2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That is fantastic!</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400"/>
              </a:spcBef>
              <a:spcAft>
                <a:spcPts val="2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Hurrah! We won the match!</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0184420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3784BE-5BB5-C7A5-4AB2-526F8B475972}"/>
              </a:ext>
            </a:extLst>
          </p:cNvPr>
          <p:cNvSpPr>
            <a:spLocks noGrp="1"/>
          </p:cNvSpPr>
          <p:nvPr>
            <p:ph type="title"/>
          </p:nvPr>
        </p:nvSpPr>
        <p:spPr>
          <a:xfrm>
            <a:off x="841248" y="548640"/>
            <a:ext cx="3600860" cy="5431536"/>
          </a:xfrm>
        </p:spPr>
        <p:txBody>
          <a:bodyPr>
            <a:normAutofit/>
          </a:bodyPr>
          <a:lstStyle/>
          <a:p>
            <a:br>
              <a:rPr lang="en-US" sz="5400" b="1" kern="1800" dirty="0">
                <a:effectLst/>
                <a:latin typeface="Arial" panose="020B0604020202020204" pitchFamily="34" charset="0"/>
                <a:ea typeface="Times New Roman" panose="02020603050405020304" pitchFamily="18" charset="0"/>
                <a:cs typeface="Times New Roman" panose="02020603050405020304" pitchFamily="18" charset="0"/>
              </a:rPr>
            </a:br>
            <a:r>
              <a:rPr lang="en-US" sz="5400" b="1" kern="1800" dirty="0">
                <a:effectLst/>
                <a:latin typeface="Arial" panose="020B0604020202020204" pitchFamily="34" charset="0"/>
                <a:ea typeface="Times New Roman" panose="02020603050405020304" pitchFamily="18" charset="0"/>
                <a:cs typeface="Times New Roman" panose="02020603050405020304" pitchFamily="18" charset="0"/>
              </a:rPr>
              <a:t>Personal Reflection</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sz="5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1381AE2-C39F-798F-4C0D-EF3AA736FC4F}"/>
              </a:ext>
            </a:extLst>
          </p:cNvPr>
          <p:cNvSpPr>
            <a:spLocks noGrp="1"/>
          </p:cNvSpPr>
          <p:nvPr>
            <p:ph idx="1"/>
          </p:nvPr>
        </p:nvSpPr>
        <p:spPr>
          <a:xfrm>
            <a:off x="5126418" y="552091"/>
            <a:ext cx="6224335" cy="5431536"/>
          </a:xfrm>
        </p:spPr>
        <p:txBody>
          <a:bodyPr anchor="ctr">
            <a:normAutofit/>
          </a:bodyPr>
          <a:lstStyle/>
          <a:p>
            <a:pPr marL="0" indent="0">
              <a:spcAft>
                <a:spcPts val="800"/>
              </a:spcAft>
              <a:buNone/>
            </a:pPr>
            <a:r>
              <a:rPr lang="en-US" sz="2200" b="1" kern="1800" dirty="0">
                <a:effectLst/>
                <a:latin typeface="Verdana" panose="020B0604030504040204" pitchFamily="34" charset="0"/>
                <a:ea typeface="Times New Roman" panose="02020603050405020304" pitchFamily="18" charset="0"/>
                <a:cs typeface="Times New Roman" panose="02020603050405020304" pitchFamily="18" charset="0"/>
              </a:rPr>
              <a:t> </a:t>
            </a: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1. Explain the difference between a complex sentence and a complex-compound sentence.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2. Distinguish between the function of an assertive sentence and that of an exclamatory sentence.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b="1" kern="1800" dirty="0">
                <a:effectLst/>
                <a:latin typeface="Verdana" panose="020B0604030504040204" pitchFamily="34" charset="0"/>
                <a:ea typeface="Times New Roman" panose="02020603050405020304" pitchFamily="18" charset="0"/>
                <a:cs typeface="Times New Roman" panose="02020603050405020304" pitchFamily="18" charset="0"/>
              </a:rPr>
              <a:t>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396404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2CC420-B5C4-602C-EE01-1A70F8E5CDCB}"/>
              </a:ext>
            </a:extLst>
          </p:cNvPr>
          <p:cNvSpPr>
            <a:spLocks noGrp="1"/>
          </p:cNvSpPr>
          <p:nvPr>
            <p:ph type="title"/>
          </p:nvPr>
        </p:nvSpPr>
        <p:spPr>
          <a:xfrm>
            <a:off x="841248" y="548640"/>
            <a:ext cx="3600860" cy="5431536"/>
          </a:xfrm>
        </p:spPr>
        <p:txBody>
          <a:bodyPr>
            <a:normAutofit/>
          </a:bodyPr>
          <a:lstStyle/>
          <a:p>
            <a:r>
              <a:rPr lang="en-KE" sz="5400" b="1" dirty="0">
                <a:latin typeface="Arial" panose="020B0604020202020204" pitchFamily="34" charset="0"/>
                <a:cs typeface="Arial" panose="020B0604020202020204" pitchFamily="34" charset="0"/>
              </a:rPr>
              <a:t>Answers for the Personal Reflection</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244B8A2-7AA2-8311-AB19-730D1E9B3BDC}"/>
              </a:ext>
            </a:extLst>
          </p:cNvPr>
          <p:cNvSpPr>
            <a:spLocks noGrp="1"/>
          </p:cNvSpPr>
          <p:nvPr>
            <p:ph idx="1"/>
          </p:nvPr>
        </p:nvSpPr>
        <p:spPr>
          <a:xfrm>
            <a:off x="5126418" y="233916"/>
            <a:ext cx="6224335" cy="5749711"/>
          </a:xfrm>
        </p:spPr>
        <p:txBody>
          <a:bodyPr anchor="ctr">
            <a:normAutofit fontScale="85000" lnSpcReduction="20000"/>
          </a:bodyPr>
          <a:lstStyle/>
          <a:p>
            <a:pPr marL="0" indent="0">
              <a:spcAft>
                <a:spcPts val="800"/>
              </a:spcAft>
              <a:buNone/>
            </a:pPr>
            <a:r>
              <a:rPr lang="en-US" sz="2200" b="1" kern="1800" dirty="0">
                <a:effectLst/>
                <a:latin typeface="Verdana" panose="020B0604030504040204" pitchFamily="34" charset="0"/>
                <a:ea typeface="Times New Roman" panose="02020603050405020304" pitchFamily="18" charset="0"/>
                <a:cs typeface="Times New Roman" panose="02020603050405020304" pitchFamily="18" charset="0"/>
              </a:rPr>
              <a:t> </a:t>
            </a:r>
          </a:p>
          <a:p>
            <a:pPr marL="0" indent="0">
              <a:spcAft>
                <a:spcPts val="800"/>
              </a:spcAft>
              <a:buNone/>
            </a:pPr>
            <a:r>
              <a:rPr lang="en-US" sz="2400" b="1" kern="1800" dirty="0">
                <a:effectLst/>
                <a:latin typeface="Times New Roman" panose="02020603050405020304" pitchFamily="18" charset="0"/>
                <a:ea typeface="Times New Roman" panose="02020603050405020304" pitchFamily="18" charset="0"/>
                <a:cs typeface="Times New Roman" panose="02020603050405020304" pitchFamily="18" charset="0"/>
              </a:rPr>
              <a:t>1. Explain the difference between a complex sentence and a complex-compound sentence.</a:t>
            </a:r>
            <a:endParaRPr lang="en-US" sz="2400" kern="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400"/>
              </a:spcBef>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 complex sentence consists of one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independent clause and at least one dependent clause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joined together by a subordinating conjunction (</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because, although, since, when, unless </a:t>
            </a:r>
            <a:r>
              <a:rPr lang="en-US" sz="2400" i="1" dirty="0" err="1">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or a relative pronoun (</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that, who, which </a:t>
            </a:r>
            <a:r>
              <a:rPr lang="en-US" sz="2400" i="1" dirty="0" err="1">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spcBef>
                <a:spcPts val="400"/>
              </a:spcBef>
              <a:buNone/>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400"/>
              </a:spcBef>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An independent clause is one that has meaning and can stand on its own as a complete sentence. On the other hand, a dependent clause does not have meaning on its own and therefore it cannot stand as a complete sentence. </a:t>
            </a:r>
          </a:p>
          <a:p>
            <a:pPr marL="0" indent="0">
              <a:spcBef>
                <a:spcPts val="400"/>
              </a:spcBef>
              <a:buNone/>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40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Example:</a:t>
            </a:r>
          </a:p>
          <a:p>
            <a:pPr marL="0" indent="0">
              <a:spcBef>
                <a:spcPts val="400"/>
              </a:spcBef>
              <a:buNone/>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You cannot pass the examination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unless</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you study for it.</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spcBef>
                <a:spcPts val="400"/>
              </a:spcBef>
              <a:buNone/>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400"/>
              </a:spcBef>
              <a:buNone/>
            </a:pPr>
            <a:endParaRPr lang="en-US" sz="2400" dirty="0">
              <a:latin typeface="Times New Roman" panose="02020603050405020304" pitchFamily="18" charset="0"/>
              <a:cs typeface="Times New Roman" panose="02020603050405020304" pitchFamily="18" charset="0"/>
            </a:endParaRPr>
          </a:p>
          <a:p>
            <a:pPr marL="0" indent="0">
              <a:spcAft>
                <a:spcPts val="800"/>
              </a:spcAft>
              <a:buNone/>
            </a:pP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27667204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2CC420-B5C4-602C-EE01-1A70F8E5CDCB}"/>
              </a:ext>
            </a:extLst>
          </p:cNvPr>
          <p:cNvSpPr>
            <a:spLocks noGrp="1"/>
          </p:cNvSpPr>
          <p:nvPr>
            <p:ph type="title"/>
          </p:nvPr>
        </p:nvSpPr>
        <p:spPr>
          <a:xfrm>
            <a:off x="841248" y="548640"/>
            <a:ext cx="3600860" cy="5431536"/>
          </a:xfrm>
        </p:spPr>
        <p:txBody>
          <a:bodyPr>
            <a:normAutofit/>
          </a:bodyPr>
          <a:lstStyle/>
          <a:p>
            <a:r>
              <a:rPr lang="en-KE" sz="5400" b="1" dirty="0">
                <a:latin typeface="Arial" panose="020B0604020202020204" pitchFamily="34" charset="0"/>
                <a:cs typeface="Arial" panose="020B0604020202020204" pitchFamily="34" charset="0"/>
              </a:rPr>
              <a:t>Answers for the Personal Reflection</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244B8A2-7AA2-8311-AB19-730D1E9B3BDC}"/>
              </a:ext>
            </a:extLst>
          </p:cNvPr>
          <p:cNvSpPr>
            <a:spLocks noGrp="1"/>
          </p:cNvSpPr>
          <p:nvPr>
            <p:ph idx="1"/>
          </p:nvPr>
        </p:nvSpPr>
        <p:spPr>
          <a:xfrm>
            <a:off x="5126418" y="701749"/>
            <a:ext cx="6224335" cy="5281878"/>
          </a:xfrm>
        </p:spPr>
        <p:txBody>
          <a:bodyPr anchor="ctr">
            <a:normAutofit fontScale="40000" lnSpcReduction="20000"/>
          </a:bodyPr>
          <a:lstStyle/>
          <a:p>
            <a:pPr marL="0" indent="0">
              <a:spcAft>
                <a:spcPts val="800"/>
              </a:spcAft>
              <a:buNone/>
            </a:pPr>
            <a:r>
              <a:rPr lang="en-US" sz="2200" b="1" kern="1800" dirty="0">
                <a:effectLst/>
                <a:latin typeface="Verdana" panose="020B0604030504040204" pitchFamily="34" charset="0"/>
                <a:ea typeface="Times New Roman" panose="02020603050405020304" pitchFamily="18" charset="0"/>
                <a:cs typeface="Times New Roman" panose="02020603050405020304" pitchFamily="18" charset="0"/>
              </a:rPr>
              <a:t> </a:t>
            </a:r>
            <a:r>
              <a:rPr lang="en-US" sz="3300" b="1" kern="1800" dirty="0">
                <a:effectLst/>
                <a:latin typeface="Times New Roman" panose="02020603050405020304" pitchFamily="18" charset="0"/>
                <a:ea typeface="Times New Roman" panose="02020603050405020304" pitchFamily="18" charset="0"/>
                <a:cs typeface="Times New Roman" panose="02020603050405020304" pitchFamily="18" charset="0"/>
              </a:rPr>
              <a:t>1. Explain the difference between a complex sentence and a complex-compound sentence.</a:t>
            </a:r>
          </a:p>
          <a:p>
            <a:pPr marL="0" indent="0">
              <a:spcAft>
                <a:spcPts val="800"/>
              </a:spcAft>
              <a:buNone/>
            </a:pPr>
            <a:endParaRPr lang="en-US" sz="3300" kern="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800"/>
              </a:spcAft>
            </a:pPr>
            <a:r>
              <a:rPr lang="en-US" sz="3300" dirty="0">
                <a:effectLst/>
                <a:latin typeface="Times New Roman" panose="02020603050405020304" pitchFamily="18" charset="0"/>
                <a:ea typeface="Times New Roman" panose="02020603050405020304" pitchFamily="18" charset="0"/>
              </a:rPr>
              <a:t>A complex-compound sentence consists of </a:t>
            </a:r>
            <a:r>
              <a:rPr lang="en-US" sz="3300" b="1" dirty="0">
                <a:effectLst/>
                <a:latin typeface="Times New Roman" panose="02020603050405020304" pitchFamily="18" charset="0"/>
                <a:ea typeface="Times New Roman" panose="02020603050405020304" pitchFamily="18" charset="0"/>
              </a:rPr>
              <a:t>at least two independent clauses and one or more dependent clauses</a:t>
            </a:r>
            <a:r>
              <a:rPr lang="en-US" sz="3300" dirty="0">
                <a:effectLst/>
                <a:latin typeface="Times New Roman" panose="02020603050405020304" pitchFamily="18" charset="0"/>
                <a:ea typeface="Times New Roman" panose="02020603050405020304" pitchFamily="18" charset="0"/>
              </a:rPr>
              <a:t>. </a:t>
            </a:r>
          </a:p>
          <a:p>
            <a:pPr>
              <a:lnSpc>
                <a:spcPct val="150000"/>
              </a:lnSpc>
              <a:spcBef>
                <a:spcPts val="0"/>
              </a:spcBef>
            </a:pPr>
            <a:r>
              <a:rPr lang="en-US" sz="3300" dirty="0">
                <a:effectLst/>
                <a:latin typeface="Times New Roman" panose="02020603050405020304" pitchFamily="18" charset="0"/>
                <a:ea typeface="Times New Roman" panose="02020603050405020304" pitchFamily="18" charset="0"/>
              </a:rPr>
              <a:t>A complex-compound sentence consists of </a:t>
            </a:r>
            <a:r>
              <a:rPr lang="en-US" sz="3300" b="1" dirty="0">
                <a:effectLst/>
                <a:latin typeface="Times New Roman" panose="02020603050405020304" pitchFamily="18" charset="0"/>
                <a:ea typeface="Times New Roman" panose="02020603050405020304" pitchFamily="18" charset="0"/>
              </a:rPr>
              <a:t>at least two independent clauses and one or more dependent clauses</a:t>
            </a:r>
            <a:r>
              <a:rPr lang="en-US" sz="3300" dirty="0">
                <a:effectLst/>
                <a:latin typeface="Times New Roman" panose="02020603050405020304" pitchFamily="18" charset="0"/>
                <a:ea typeface="Times New Roman" panose="02020603050405020304" pitchFamily="18" charset="0"/>
              </a:rPr>
              <a:t>. </a:t>
            </a:r>
          </a:p>
          <a:p>
            <a:pPr>
              <a:lnSpc>
                <a:spcPct val="150000"/>
              </a:lnSpc>
              <a:spcBef>
                <a:spcPts val="0"/>
              </a:spcBef>
            </a:pPr>
            <a:r>
              <a:rPr lang="en-US" sz="3300" dirty="0">
                <a:effectLst/>
                <a:latin typeface="Times New Roman" panose="02020603050405020304" pitchFamily="18" charset="0"/>
                <a:ea typeface="Times New Roman" panose="02020603050405020304" pitchFamily="18" charset="0"/>
              </a:rPr>
              <a:t>When writing the complex-compound sentence, we combine some aspects of the complex sentence and the compound sentence.  </a:t>
            </a:r>
          </a:p>
          <a:p>
            <a:pPr>
              <a:lnSpc>
                <a:spcPct val="150000"/>
              </a:lnSpc>
              <a:spcBef>
                <a:spcPts val="0"/>
              </a:spcBef>
            </a:pPr>
            <a:r>
              <a:rPr lang="en-US" sz="3300" dirty="0">
                <a:effectLst/>
                <a:latin typeface="Times New Roman" panose="02020603050405020304" pitchFamily="18" charset="0"/>
                <a:ea typeface="Times New Roman" panose="02020603050405020304" pitchFamily="18" charset="0"/>
              </a:rPr>
              <a:t>Complex-compound sentences are written in a variety of ways. They help to ensure that we do not use to many simple sentences especially when they have the same subject. </a:t>
            </a:r>
          </a:p>
          <a:p>
            <a:pPr>
              <a:lnSpc>
                <a:spcPct val="150000"/>
              </a:lnSpc>
              <a:spcBef>
                <a:spcPts val="0"/>
              </a:spcBef>
            </a:pPr>
            <a:r>
              <a:rPr lang="en-US" sz="3300" dirty="0">
                <a:effectLst/>
                <a:latin typeface="Times New Roman" panose="02020603050405020304" pitchFamily="18" charset="0"/>
                <a:ea typeface="Times New Roman" panose="02020603050405020304" pitchFamily="18" charset="0"/>
              </a:rPr>
              <a:t>Example:</a:t>
            </a:r>
          </a:p>
          <a:p>
            <a:pPr marL="0" indent="0">
              <a:lnSpc>
                <a:spcPct val="150000"/>
              </a:lnSpc>
              <a:spcBef>
                <a:spcPts val="0"/>
              </a:spcBef>
              <a:buNone/>
            </a:pPr>
            <a:r>
              <a:rPr lang="en-US" sz="3300" dirty="0">
                <a:effectLst/>
                <a:latin typeface="Times New Roman" panose="02020603050405020304" pitchFamily="18" charset="0"/>
                <a:ea typeface="Times New Roman" panose="02020603050405020304" pitchFamily="18" charset="0"/>
                <a:cs typeface="Times New Roman" panose="02020603050405020304" pitchFamily="18" charset="0"/>
              </a:rPr>
              <a:t>Despite her hard work, Mary did not do well in her exams </a:t>
            </a:r>
            <a:r>
              <a:rPr lang="en-US" sz="3300" i="1" dirty="0">
                <a:effectLst/>
                <a:latin typeface="Times New Roman" panose="02020603050405020304" pitchFamily="18" charset="0"/>
                <a:ea typeface="Times New Roman" panose="02020603050405020304" pitchFamily="18" charset="0"/>
                <a:cs typeface="Times New Roman" panose="02020603050405020304" pitchFamily="18" charset="0"/>
              </a:rPr>
              <a:t>because she was very forgetful.</a:t>
            </a:r>
          </a:p>
          <a:p>
            <a:pPr marL="0" indent="0">
              <a:lnSpc>
                <a:spcPct val="150000"/>
              </a:lnSpc>
              <a:spcBef>
                <a:spcPts val="0"/>
              </a:spcBef>
              <a:buNone/>
            </a:pPr>
            <a:endParaRPr lang="en-US" sz="3300" dirty="0">
              <a:effectLst/>
              <a:latin typeface="Times New Roman" panose="02020603050405020304" pitchFamily="18" charset="0"/>
              <a:ea typeface="Times New Roman" panose="02020603050405020304" pitchFamily="18" charset="0"/>
            </a:endParaRPr>
          </a:p>
          <a:p>
            <a:pPr marL="0" indent="0">
              <a:spcAft>
                <a:spcPts val="800"/>
              </a:spcAft>
              <a:buNone/>
            </a:pP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192020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2E8D28-C3C4-F32A-0167-3CC3B071CD27}"/>
              </a:ext>
            </a:extLst>
          </p:cNvPr>
          <p:cNvSpPr>
            <a:spLocks noGrp="1"/>
          </p:cNvSpPr>
          <p:nvPr>
            <p:ph type="title"/>
          </p:nvPr>
        </p:nvSpPr>
        <p:spPr>
          <a:xfrm>
            <a:off x="841248" y="548640"/>
            <a:ext cx="3600860" cy="5431536"/>
          </a:xfrm>
        </p:spPr>
        <p:txBody>
          <a:bodyPr>
            <a:normAutofit/>
          </a:bodyPr>
          <a:lstStyle/>
          <a:p>
            <a:r>
              <a:rPr lang="en-KE" sz="5400" b="1">
                <a:latin typeface="Arial" panose="020B0604020202020204" pitchFamily="34" charset="0"/>
                <a:cs typeface="Arial" panose="020B0604020202020204" pitchFamily="34" charset="0"/>
              </a:rPr>
              <a:t>Answers for the Personal Reflection</a:t>
            </a:r>
            <a:endParaRPr lang="en-KE"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7264D3D-73D1-686D-C51B-DFF43CCD9FB0}"/>
              </a:ext>
            </a:extLst>
          </p:cNvPr>
          <p:cNvSpPr>
            <a:spLocks noGrp="1"/>
          </p:cNvSpPr>
          <p:nvPr>
            <p:ph idx="1"/>
          </p:nvPr>
        </p:nvSpPr>
        <p:spPr>
          <a:xfrm>
            <a:off x="5126418" y="552091"/>
            <a:ext cx="6224335" cy="5431536"/>
          </a:xfrm>
        </p:spPr>
        <p:txBody>
          <a:bodyPr anchor="ctr">
            <a:normAutofit/>
          </a:bodyPr>
          <a:lstStyle/>
          <a:p>
            <a:pPr marL="0" indent="0">
              <a:buNone/>
            </a:pP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2. Distinguish between the function of an assertive sentence and that of an exclamatory sentence.</a:t>
            </a:r>
          </a:p>
          <a:p>
            <a:pPr marL="0" indent="0">
              <a:buNone/>
            </a:pPr>
            <a:r>
              <a:rPr lang="en-US" sz="2200" b="1" kern="1800" dirty="0">
                <a:latin typeface="Times New Roman" panose="02020603050405020304" pitchFamily="18" charset="0"/>
                <a:ea typeface="Calibri" panose="020F0502020204030204" pitchFamily="34" charset="0"/>
                <a:cs typeface="Times New Roman" panose="02020603050405020304" pitchFamily="18" charset="0"/>
              </a:rPr>
              <a:t>Assertive Sentence:</a:t>
            </a:r>
          </a:p>
          <a:p>
            <a:pPr>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 sentence that makes a statement or assertion is called an </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assertive or declarative sentence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This is a sentence that is used to state or affirm something. These are the most commonly used sentences. Also note that an assertive or declarative sentence ends with a period.</a:t>
            </a:r>
            <a:endParaRPr lang="en-KE" sz="24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800"/>
              </a:spcAft>
            </a:pPr>
            <a:r>
              <a:rPr lang="en-KE" sz="2400" dirty="0">
                <a:effectLst/>
                <a:latin typeface="Times New Roman" panose="02020603050405020304" pitchFamily="18" charset="0"/>
                <a:ea typeface="Calibri" panose="020F0502020204030204" pitchFamily="34" charset="0"/>
                <a:cs typeface="Times New Roman" panose="02020603050405020304" pitchFamily="18" charset="0"/>
              </a:rPr>
              <a:t>Example:</a:t>
            </a:r>
          </a:p>
          <a:p>
            <a:pPr marL="0" indent="0">
              <a:spcAft>
                <a:spcPts val="800"/>
              </a:spcAft>
              <a:buNone/>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 country is facing an economic crisis.</a:t>
            </a:r>
            <a:endParaRPr lang="en-KE" sz="2400" dirty="0">
              <a:latin typeface="Calibri" panose="020F0502020204030204" pitchFamily="34" charset="0"/>
              <a:ea typeface="Times New Roman" panose="02020603050405020304" pitchFamily="18" charset="0"/>
              <a:cs typeface="Times New Roman" panose="02020603050405020304" pitchFamily="18" charset="0"/>
            </a:endParaRPr>
          </a:p>
          <a:p>
            <a:pPr marL="0" indent="0">
              <a:spcAft>
                <a:spcPts val="800"/>
              </a:spcAft>
              <a:buNone/>
            </a:pP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38161516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2E8D28-C3C4-F32A-0167-3CC3B071CD27}"/>
              </a:ext>
            </a:extLst>
          </p:cNvPr>
          <p:cNvSpPr>
            <a:spLocks noGrp="1"/>
          </p:cNvSpPr>
          <p:nvPr>
            <p:ph type="title"/>
          </p:nvPr>
        </p:nvSpPr>
        <p:spPr>
          <a:xfrm>
            <a:off x="841248" y="548640"/>
            <a:ext cx="3600860" cy="5431536"/>
          </a:xfrm>
        </p:spPr>
        <p:txBody>
          <a:bodyPr>
            <a:normAutofit/>
          </a:bodyPr>
          <a:lstStyle/>
          <a:p>
            <a:r>
              <a:rPr lang="en-KE" sz="5400" b="1">
                <a:latin typeface="Arial" panose="020B0604020202020204" pitchFamily="34" charset="0"/>
                <a:cs typeface="Arial" panose="020B0604020202020204" pitchFamily="34" charset="0"/>
              </a:rPr>
              <a:t>Answers for the Personal Reflection</a:t>
            </a:r>
            <a:endParaRPr lang="en-KE"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7264D3D-73D1-686D-C51B-DFF43CCD9FB0}"/>
              </a:ext>
            </a:extLst>
          </p:cNvPr>
          <p:cNvSpPr>
            <a:spLocks noGrp="1"/>
          </p:cNvSpPr>
          <p:nvPr>
            <p:ph idx="1"/>
          </p:nvPr>
        </p:nvSpPr>
        <p:spPr>
          <a:xfrm>
            <a:off x="5126418" y="552091"/>
            <a:ext cx="6224335" cy="5431536"/>
          </a:xfrm>
        </p:spPr>
        <p:txBody>
          <a:bodyPr anchor="ctr">
            <a:normAutofit/>
          </a:bodyPr>
          <a:lstStyle/>
          <a:p>
            <a:pPr marL="0" indent="0">
              <a:spcAft>
                <a:spcPts val="8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Exclamatory Sentence</a:t>
            </a:r>
          </a:p>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 sentence that expresses strong feelings or emotions is called an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exclamatory sentence</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These sentences express surprise, joy, sorrow, appreciation, love excitement, frustration, anger, among others. </a:t>
            </a:r>
          </a:p>
          <a:p>
            <a:pPr>
              <a:spcAft>
                <a:spcPts val="80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Most exclamatory sentences begin with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what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how</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but are not questions. An exclamatory sentence ends with exclamation mark.</a:t>
            </a:r>
            <a:endParaRPr lang="en-KE" sz="22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800"/>
              </a:spcAft>
            </a:pPr>
            <a:r>
              <a:rPr lang="en-KE" sz="2200" dirty="0">
                <a:effectLst/>
                <a:latin typeface="Times New Roman" panose="02020603050405020304" pitchFamily="18" charset="0"/>
                <a:ea typeface="Calibri" panose="020F0502020204030204" pitchFamily="34" charset="0"/>
                <a:cs typeface="Times New Roman" panose="02020603050405020304" pitchFamily="18" charset="0"/>
              </a:rPr>
              <a:t>Example:</a:t>
            </a:r>
          </a:p>
          <a:p>
            <a:pPr marL="0" indent="0">
              <a:spcAft>
                <a:spcPts val="8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What a beautiful university this is!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6392666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4FA63-80A3-A334-1905-463B1BD2DA31}"/>
              </a:ext>
            </a:extLst>
          </p:cNvPr>
          <p:cNvSpPr>
            <a:spLocks noGrp="1"/>
          </p:cNvSpPr>
          <p:nvPr>
            <p:ph type="title"/>
          </p:nvPr>
        </p:nvSpPr>
        <p:spPr/>
        <p:txBody>
          <a:bodyPr/>
          <a:lstStyle/>
          <a:p>
            <a:endParaRPr lang="en-KE" dirty="0"/>
          </a:p>
        </p:txBody>
      </p:sp>
      <p:graphicFrame>
        <p:nvGraphicFramePr>
          <p:cNvPr id="5" name="Content Placeholder 2">
            <a:extLst>
              <a:ext uri="{FF2B5EF4-FFF2-40B4-BE49-F238E27FC236}">
                <a16:creationId xmlns:a16="http://schemas.microsoft.com/office/drawing/2014/main" id="{85EABE2B-B55A-5368-6C49-6A7DB3E80D44}"/>
              </a:ext>
            </a:extLst>
          </p:cNvPr>
          <p:cNvGraphicFramePr>
            <a:graphicFrameLocks noGrp="1"/>
          </p:cNvGraphicFramePr>
          <p:nvPr>
            <p:ph idx="1"/>
            <p:extLst>
              <p:ext uri="{D42A27DB-BD31-4B8C-83A1-F6EECF244321}">
                <p14:modId xmlns:p14="http://schemas.microsoft.com/office/powerpoint/2010/main" val="556458813"/>
              </p:ext>
            </p:extLst>
          </p:nvPr>
        </p:nvGraphicFramePr>
        <p:xfrm>
          <a:off x="838200" y="1385888"/>
          <a:ext cx="10515600" cy="4791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14628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TotalTime>
  <Words>2477</Words>
  <Application>Microsoft Macintosh PowerPoint</Application>
  <PresentationFormat>Widescreen</PresentationFormat>
  <Paragraphs>202</Paragraphs>
  <Slides>30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Calibri Light</vt:lpstr>
      <vt:lpstr>Symbol</vt:lpstr>
      <vt:lpstr>Times New Roman</vt:lpstr>
      <vt:lpstr>Verdana</vt:lpstr>
      <vt:lpstr>Wingdings</vt:lpstr>
      <vt:lpstr>Office Theme</vt:lpstr>
      <vt:lpstr>English Skills</vt:lpstr>
      <vt:lpstr>Introduction and Overview </vt:lpstr>
      <vt:lpstr>Learning Outcomes </vt:lpstr>
      <vt:lpstr>Types of Sentences According to Structure </vt:lpstr>
      <vt:lpstr>PowerPoint Presentation</vt:lpstr>
      <vt:lpstr>Simple Sentence </vt:lpstr>
      <vt:lpstr>Simple Sentence …cont.</vt:lpstr>
      <vt:lpstr>Simple Sentence …cont.</vt:lpstr>
      <vt:lpstr>Compound Sentence </vt:lpstr>
      <vt:lpstr>Compound Sentence …cont.</vt:lpstr>
      <vt:lpstr>Compound Sentence …cont.</vt:lpstr>
      <vt:lpstr>Complex Sentence </vt:lpstr>
      <vt:lpstr>Complex Sentence… cont.</vt:lpstr>
      <vt:lpstr> Complex-Compound Sentence    </vt:lpstr>
      <vt:lpstr>Complex-Compound Sentence …cont.</vt:lpstr>
      <vt:lpstr>Types of Sentences according to Function </vt:lpstr>
      <vt:lpstr>Assertive or Declarative Sentence </vt:lpstr>
      <vt:lpstr>Interrogative Sentence </vt:lpstr>
      <vt:lpstr>Interrogative Sentence …cont.</vt:lpstr>
      <vt:lpstr>Interrogative Sentence …cont.</vt:lpstr>
      <vt:lpstr>Interrogative Sentence …cont.</vt:lpstr>
      <vt:lpstr> Imperative Sentence </vt:lpstr>
      <vt:lpstr>Imperative Sentence …cont.</vt:lpstr>
      <vt:lpstr> Exclamatory Sentence </vt:lpstr>
      <vt:lpstr> Personal Reflection </vt:lpstr>
      <vt:lpstr>Answers for the Personal Reflection</vt:lpstr>
      <vt:lpstr>Answers for the Personal Reflection</vt:lpstr>
      <vt:lpstr>Answers for the Personal Reflection</vt:lpstr>
      <vt:lpstr>Answers for the Personal 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susan.w.mwangi@outlook.com</dc:creator>
  <cp:lastModifiedBy>susan.w.mwangi@outlook.com</cp:lastModifiedBy>
  <cp:revision>12</cp:revision>
  <dcterms:created xsi:type="dcterms:W3CDTF">2024-04-23T10:42:26Z</dcterms:created>
  <dcterms:modified xsi:type="dcterms:W3CDTF">2024-05-13T18:58:53Z</dcterms:modified>
</cp:coreProperties>
</file>