
<file path=[Content_Types].xml><?xml version="1.0" encoding="utf-8"?>
<Types xmlns="http://schemas.openxmlformats.org/package/2006/content-types">
  <Default Extension="1" ContentType="image/jpeg"/>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2" r:id="rId26"/>
    <p:sldId id="280" r:id="rId27"/>
    <p:sldId id="281" r:id="rId28"/>
    <p:sldId id="283" r:id="rId29"/>
    <p:sldId id="284" r:id="rId30"/>
    <p:sldId id="285" r:id="rId31"/>
  </p:sldIdLst>
  <p:sldSz cx="12192000" cy="6858000"/>
  <p:notesSz cx="6858000" cy="9144000"/>
  <p:defaultTextStyle>
    <a:defPPr>
      <a:defRPr lang="en-K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3" autoAdjust="0"/>
    <p:restoredTop sz="96012"/>
  </p:normalViewPr>
  <p:slideViewPr>
    <p:cSldViewPr snapToGrid="0">
      <p:cViewPr varScale="1">
        <p:scale>
          <a:sx n="122" d="100"/>
          <a:sy n="122" d="100"/>
        </p:scale>
        <p:origin x="240" y="3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ADA714-B418-1509-0229-21FE8DC499B6}"/>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KE"/>
          </a:p>
        </p:txBody>
      </p:sp>
      <p:sp>
        <p:nvSpPr>
          <p:cNvPr id="3" name="Subtitle 2">
            <a:extLst>
              <a:ext uri="{FF2B5EF4-FFF2-40B4-BE49-F238E27FC236}">
                <a16:creationId xmlns:a16="http://schemas.microsoft.com/office/drawing/2014/main" id="{C0719589-3FA6-F5FF-6A55-58C9D87B533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KE"/>
          </a:p>
        </p:txBody>
      </p:sp>
      <p:sp>
        <p:nvSpPr>
          <p:cNvPr id="4" name="Date Placeholder 3">
            <a:extLst>
              <a:ext uri="{FF2B5EF4-FFF2-40B4-BE49-F238E27FC236}">
                <a16:creationId xmlns:a16="http://schemas.microsoft.com/office/drawing/2014/main" id="{70920337-3AA2-CAFF-3E42-86A458E8E66B}"/>
              </a:ext>
            </a:extLst>
          </p:cNvPr>
          <p:cNvSpPr>
            <a:spLocks noGrp="1"/>
          </p:cNvSpPr>
          <p:nvPr>
            <p:ph type="dt" sz="half" idx="10"/>
          </p:nvPr>
        </p:nvSpPr>
        <p:spPr/>
        <p:txBody>
          <a:bodyPr/>
          <a:lstStyle/>
          <a:p>
            <a:fld id="{31FF4CD7-FF3D-7743-BE27-EB3794AB5F4D}" type="datetimeFigureOut">
              <a:rPr lang="en-KE" smtClean="0"/>
              <a:t>13/05/2024</a:t>
            </a:fld>
            <a:endParaRPr lang="en-KE"/>
          </a:p>
        </p:txBody>
      </p:sp>
      <p:sp>
        <p:nvSpPr>
          <p:cNvPr id="5" name="Footer Placeholder 4">
            <a:extLst>
              <a:ext uri="{FF2B5EF4-FFF2-40B4-BE49-F238E27FC236}">
                <a16:creationId xmlns:a16="http://schemas.microsoft.com/office/drawing/2014/main" id="{53E1B717-5BD1-12AE-8F32-8F46433B4841}"/>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1904C7B3-991D-6896-F187-C1CB0A878E54}"/>
              </a:ext>
            </a:extLst>
          </p:cNvPr>
          <p:cNvSpPr>
            <a:spLocks noGrp="1"/>
          </p:cNvSpPr>
          <p:nvPr>
            <p:ph type="sldNum" sz="quarter" idx="12"/>
          </p:nvPr>
        </p:nvSpPr>
        <p:spPr/>
        <p:txBody>
          <a:bodyPr/>
          <a:lstStyle/>
          <a:p>
            <a:fld id="{50B1DF8C-A670-9B48-B7DE-19DA1567465F}" type="slidenum">
              <a:rPr lang="en-KE" smtClean="0"/>
              <a:t>‹#›</a:t>
            </a:fld>
            <a:endParaRPr lang="en-KE"/>
          </a:p>
        </p:txBody>
      </p:sp>
    </p:spTree>
    <p:extLst>
      <p:ext uri="{BB962C8B-B14F-4D97-AF65-F5344CB8AC3E}">
        <p14:creationId xmlns:p14="http://schemas.microsoft.com/office/powerpoint/2010/main" val="58563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4941DC-2958-35EC-1A03-45B297F897AF}"/>
              </a:ext>
            </a:extLst>
          </p:cNvPr>
          <p:cNvSpPr>
            <a:spLocks noGrp="1"/>
          </p:cNvSpPr>
          <p:nvPr>
            <p:ph type="title"/>
          </p:nvPr>
        </p:nvSpPr>
        <p:spPr/>
        <p:txBody>
          <a:bodyPr/>
          <a:lstStyle/>
          <a:p>
            <a:r>
              <a:rPr lang="en-GB"/>
              <a:t>Click to edit Master title style</a:t>
            </a:r>
            <a:endParaRPr lang="en-KE"/>
          </a:p>
        </p:txBody>
      </p:sp>
      <p:sp>
        <p:nvSpPr>
          <p:cNvPr id="3" name="Content Placeholder 2">
            <a:extLst>
              <a:ext uri="{FF2B5EF4-FFF2-40B4-BE49-F238E27FC236}">
                <a16:creationId xmlns:a16="http://schemas.microsoft.com/office/drawing/2014/main" id="{7DACD962-A08F-FB60-D9B5-9548F448FE11}"/>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4" name="Date Placeholder 3">
            <a:extLst>
              <a:ext uri="{FF2B5EF4-FFF2-40B4-BE49-F238E27FC236}">
                <a16:creationId xmlns:a16="http://schemas.microsoft.com/office/drawing/2014/main" id="{E172CAE4-D537-0F4D-BC01-8FEF0E94F5C8}"/>
              </a:ext>
            </a:extLst>
          </p:cNvPr>
          <p:cNvSpPr>
            <a:spLocks noGrp="1"/>
          </p:cNvSpPr>
          <p:nvPr>
            <p:ph type="dt" sz="half" idx="10"/>
          </p:nvPr>
        </p:nvSpPr>
        <p:spPr/>
        <p:txBody>
          <a:bodyPr/>
          <a:lstStyle/>
          <a:p>
            <a:fld id="{31FF4CD7-FF3D-7743-BE27-EB3794AB5F4D}" type="datetimeFigureOut">
              <a:rPr lang="en-KE" smtClean="0"/>
              <a:t>13/05/2024</a:t>
            </a:fld>
            <a:endParaRPr lang="en-KE"/>
          </a:p>
        </p:txBody>
      </p:sp>
      <p:sp>
        <p:nvSpPr>
          <p:cNvPr id="5" name="Footer Placeholder 4">
            <a:extLst>
              <a:ext uri="{FF2B5EF4-FFF2-40B4-BE49-F238E27FC236}">
                <a16:creationId xmlns:a16="http://schemas.microsoft.com/office/drawing/2014/main" id="{A0815E77-EEDF-2A69-D20A-30AE5041B146}"/>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3CC0D583-2862-D620-444F-363C06FD6B08}"/>
              </a:ext>
            </a:extLst>
          </p:cNvPr>
          <p:cNvSpPr>
            <a:spLocks noGrp="1"/>
          </p:cNvSpPr>
          <p:nvPr>
            <p:ph type="sldNum" sz="quarter" idx="12"/>
          </p:nvPr>
        </p:nvSpPr>
        <p:spPr/>
        <p:txBody>
          <a:bodyPr/>
          <a:lstStyle/>
          <a:p>
            <a:fld id="{50B1DF8C-A670-9B48-B7DE-19DA1567465F}" type="slidenum">
              <a:rPr lang="en-KE" smtClean="0"/>
              <a:t>‹#›</a:t>
            </a:fld>
            <a:endParaRPr lang="en-KE"/>
          </a:p>
        </p:txBody>
      </p:sp>
    </p:spTree>
    <p:extLst>
      <p:ext uri="{BB962C8B-B14F-4D97-AF65-F5344CB8AC3E}">
        <p14:creationId xmlns:p14="http://schemas.microsoft.com/office/powerpoint/2010/main" val="1133663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0F71FD-B566-5A61-E2CE-6E9C113CE3BD}"/>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KE"/>
          </a:p>
        </p:txBody>
      </p:sp>
      <p:sp>
        <p:nvSpPr>
          <p:cNvPr id="3" name="Text Placeholder 2">
            <a:extLst>
              <a:ext uri="{FF2B5EF4-FFF2-40B4-BE49-F238E27FC236}">
                <a16:creationId xmlns:a16="http://schemas.microsoft.com/office/drawing/2014/main" id="{14840A1B-2FA1-F764-6E2D-3A66383D5B1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328DE9A1-220A-702B-E2EB-5951601C6673}"/>
              </a:ext>
            </a:extLst>
          </p:cNvPr>
          <p:cNvSpPr>
            <a:spLocks noGrp="1"/>
          </p:cNvSpPr>
          <p:nvPr>
            <p:ph type="dt" sz="half" idx="10"/>
          </p:nvPr>
        </p:nvSpPr>
        <p:spPr/>
        <p:txBody>
          <a:bodyPr/>
          <a:lstStyle/>
          <a:p>
            <a:fld id="{31FF4CD7-FF3D-7743-BE27-EB3794AB5F4D}" type="datetimeFigureOut">
              <a:rPr lang="en-KE" smtClean="0"/>
              <a:t>13/05/2024</a:t>
            </a:fld>
            <a:endParaRPr lang="en-KE"/>
          </a:p>
        </p:txBody>
      </p:sp>
      <p:sp>
        <p:nvSpPr>
          <p:cNvPr id="5" name="Footer Placeholder 4">
            <a:extLst>
              <a:ext uri="{FF2B5EF4-FFF2-40B4-BE49-F238E27FC236}">
                <a16:creationId xmlns:a16="http://schemas.microsoft.com/office/drawing/2014/main" id="{FA5F5D1D-5FF6-C0C7-8D77-F1FA056423DB}"/>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8954C22C-F1FC-567B-351B-523EBB868BB0}"/>
              </a:ext>
            </a:extLst>
          </p:cNvPr>
          <p:cNvSpPr>
            <a:spLocks noGrp="1"/>
          </p:cNvSpPr>
          <p:nvPr>
            <p:ph type="sldNum" sz="quarter" idx="12"/>
          </p:nvPr>
        </p:nvSpPr>
        <p:spPr/>
        <p:txBody>
          <a:bodyPr/>
          <a:lstStyle/>
          <a:p>
            <a:fld id="{50B1DF8C-A670-9B48-B7DE-19DA1567465F}" type="slidenum">
              <a:rPr lang="en-KE" smtClean="0"/>
              <a:t>‹#›</a:t>
            </a:fld>
            <a:endParaRPr lang="en-KE"/>
          </a:p>
        </p:txBody>
      </p:sp>
    </p:spTree>
    <p:extLst>
      <p:ext uri="{BB962C8B-B14F-4D97-AF65-F5344CB8AC3E}">
        <p14:creationId xmlns:p14="http://schemas.microsoft.com/office/powerpoint/2010/main" val="9467276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6D4CE9-72E9-240E-1391-88016C9CC25F}"/>
              </a:ext>
            </a:extLst>
          </p:cNvPr>
          <p:cNvSpPr>
            <a:spLocks noGrp="1"/>
          </p:cNvSpPr>
          <p:nvPr>
            <p:ph type="title"/>
          </p:nvPr>
        </p:nvSpPr>
        <p:spPr/>
        <p:txBody>
          <a:bodyPr/>
          <a:lstStyle/>
          <a:p>
            <a:r>
              <a:rPr lang="en-GB"/>
              <a:t>Click to edit Master title style</a:t>
            </a:r>
            <a:endParaRPr lang="en-KE"/>
          </a:p>
        </p:txBody>
      </p:sp>
      <p:sp>
        <p:nvSpPr>
          <p:cNvPr id="3" name="Content Placeholder 2">
            <a:extLst>
              <a:ext uri="{FF2B5EF4-FFF2-40B4-BE49-F238E27FC236}">
                <a16:creationId xmlns:a16="http://schemas.microsoft.com/office/drawing/2014/main" id="{14A10E38-E6FF-8390-E11E-7F5422BEA304}"/>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4" name="Content Placeholder 3">
            <a:extLst>
              <a:ext uri="{FF2B5EF4-FFF2-40B4-BE49-F238E27FC236}">
                <a16:creationId xmlns:a16="http://schemas.microsoft.com/office/drawing/2014/main" id="{7BEC2BDF-DE22-97CF-4126-79766803E63E}"/>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5" name="Date Placeholder 4">
            <a:extLst>
              <a:ext uri="{FF2B5EF4-FFF2-40B4-BE49-F238E27FC236}">
                <a16:creationId xmlns:a16="http://schemas.microsoft.com/office/drawing/2014/main" id="{6C1FD31B-CB9C-22E1-F9BD-5E27DEBFDA96}"/>
              </a:ext>
            </a:extLst>
          </p:cNvPr>
          <p:cNvSpPr>
            <a:spLocks noGrp="1"/>
          </p:cNvSpPr>
          <p:nvPr>
            <p:ph type="dt" sz="half" idx="10"/>
          </p:nvPr>
        </p:nvSpPr>
        <p:spPr/>
        <p:txBody>
          <a:bodyPr/>
          <a:lstStyle/>
          <a:p>
            <a:fld id="{31FF4CD7-FF3D-7743-BE27-EB3794AB5F4D}" type="datetimeFigureOut">
              <a:rPr lang="en-KE" smtClean="0"/>
              <a:t>13/05/2024</a:t>
            </a:fld>
            <a:endParaRPr lang="en-KE"/>
          </a:p>
        </p:txBody>
      </p:sp>
      <p:sp>
        <p:nvSpPr>
          <p:cNvPr id="6" name="Footer Placeholder 5">
            <a:extLst>
              <a:ext uri="{FF2B5EF4-FFF2-40B4-BE49-F238E27FC236}">
                <a16:creationId xmlns:a16="http://schemas.microsoft.com/office/drawing/2014/main" id="{2B16E8C7-8E1E-4100-3F7F-152F03909B23}"/>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8A793E21-CC77-81A7-EA7D-CD2535497C60}"/>
              </a:ext>
            </a:extLst>
          </p:cNvPr>
          <p:cNvSpPr>
            <a:spLocks noGrp="1"/>
          </p:cNvSpPr>
          <p:nvPr>
            <p:ph type="sldNum" sz="quarter" idx="12"/>
          </p:nvPr>
        </p:nvSpPr>
        <p:spPr/>
        <p:txBody>
          <a:bodyPr/>
          <a:lstStyle/>
          <a:p>
            <a:fld id="{50B1DF8C-A670-9B48-B7DE-19DA1567465F}" type="slidenum">
              <a:rPr lang="en-KE" smtClean="0"/>
              <a:t>‹#›</a:t>
            </a:fld>
            <a:endParaRPr lang="en-KE"/>
          </a:p>
        </p:txBody>
      </p:sp>
    </p:spTree>
    <p:extLst>
      <p:ext uri="{BB962C8B-B14F-4D97-AF65-F5344CB8AC3E}">
        <p14:creationId xmlns:p14="http://schemas.microsoft.com/office/powerpoint/2010/main" val="2493465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6A85AC-BEBB-6F5A-6ADD-E58F16C5EC99}"/>
              </a:ext>
            </a:extLst>
          </p:cNvPr>
          <p:cNvSpPr>
            <a:spLocks noGrp="1"/>
          </p:cNvSpPr>
          <p:nvPr>
            <p:ph type="title"/>
          </p:nvPr>
        </p:nvSpPr>
        <p:spPr>
          <a:xfrm>
            <a:off x="839788" y="365125"/>
            <a:ext cx="10515600" cy="1325563"/>
          </a:xfrm>
        </p:spPr>
        <p:txBody>
          <a:bodyPr/>
          <a:lstStyle/>
          <a:p>
            <a:r>
              <a:rPr lang="en-GB"/>
              <a:t>Click to edit Master title style</a:t>
            </a:r>
            <a:endParaRPr lang="en-KE"/>
          </a:p>
        </p:txBody>
      </p:sp>
      <p:sp>
        <p:nvSpPr>
          <p:cNvPr id="3" name="Text Placeholder 2">
            <a:extLst>
              <a:ext uri="{FF2B5EF4-FFF2-40B4-BE49-F238E27FC236}">
                <a16:creationId xmlns:a16="http://schemas.microsoft.com/office/drawing/2014/main" id="{BFDA0A79-41F9-7818-19D4-75C28F5D70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D65483CF-E04F-A825-5F86-1CA5CE31F577}"/>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5" name="Text Placeholder 4">
            <a:extLst>
              <a:ext uri="{FF2B5EF4-FFF2-40B4-BE49-F238E27FC236}">
                <a16:creationId xmlns:a16="http://schemas.microsoft.com/office/drawing/2014/main" id="{A3971E43-E61C-A58C-B706-1BCCE2A2F79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0C905DB0-C612-B387-0240-6BDCBCA55168}"/>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7" name="Date Placeholder 6">
            <a:extLst>
              <a:ext uri="{FF2B5EF4-FFF2-40B4-BE49-F238E27FC236}">
                <a16:creationId xmlns:a16="http://schemas.microsoft.com/office/drawing/2014/main" id="{A107528A-C7A1-A15A-C712-D831933631F4}"/>
              </a:ext>
            </a:extLst>
          </p:cNvPr>
          <p:cNvSpPr>
            <a:spLocks noGrp="1"/>
          </p:cNvSpPr>
          <p:nvPr>
            <p:ph type="dt" sz="half" idx="10"/>
          </p:nvPr>
        </p:nvSpPr>
        <p:spPr/>
        <p:txBody>
          <a:bodyPr/>
          <a:lstStyle/>
          <a:p>
            <a:fld id="{31FF4CD7-FF3D-7743-BE27-EB3794AB5F4D}" type="datetimeFigureOut">
              <a:rPr lang="en-KE" smtClean="0"/>
              <a:t>13/05/2024</a:t>
            </a:fld>
            <a:endParaRPr lang="en-KE"/>
          </a:p>
        </p:txBody>
      </p:sp>
      <p:sp>
        <p:nvSpPr>
          <p:cNvPr id="8" name="Footer Placeholder 7">
            <a:extLst>
              <a:ext uri="{FF2B5EF4-FFF2-40B4-BE49-F238E27FC236}">
                <a16:creationId xmlns:a16="http://schemas.microsoft.com/office/drawing/2014/main" id="{F6C053CF-B210-A0E5-E281-28D0CA5D1817}"/>
              </a:ext>
            </a:extLst>
          </p:cNvPr>
          <p:cNvSpPr>
            <a:spLocks noGrp="1"/>
          </p:cNvSpPr>
          <p:nvPr>
            <p:ph type="ftr" sz="quarter" idx="11"/>
          </p:nvPr>
        </p:nvSpPr>
        <p:spPr/>
        <p:txBody>
          <a:bodyPr/>
          <a:lstStyle/>
          <a:p>
            <a:endParaRPr lang="en-KE"/>
          </a:p>
        </p:txBody>
      </p:sp>
      <p:sp>
        <p:nvSpPr>
          <p:cNvPr id="9" name="Slide Number Placeholder 8">
            <a:extLst>
              <a:ext uri="{FF2B5EF4-FFF2-40B4-BE49-F238E27FC236}">
                <a16:creationId xmlns:a16="http://schemas.microsoft.com/office/drawing/2014/main" id="{2B982692-DBF2-43E3-A01C-5E6D721F1BE4}"/>
              </a:ext>
            </a:extLst>
          </p:cNvPr>
          <p:cNvSpPr>
            <a:spLocks noGrp="1"/>
          </p:cNvSpPr>
          <p:nvPr>
            <p:ph type="sldNum" sz="quarter" idx="12"/>
          </p:nvPr>
        </p:nvSpPr>
        <p:spPr/>
        <p:txBody>
          <a:bodyPr/>
          <a:lstStyle/>
          <a:p>
            <a:fld id="{50B1DF8C-A670-9B48-B7DE-19DA1567465F}" type="slidenum">
              <a:rPr lang="en-KE" smtClean="0"/>
              <a:t>‹#›</a:t>
            </a:fld>
            <a:endParaRPr lang="en-KE"/>
          </a:p>
        </p:txBody>
      </p:sp>
    </p:spTree>
    <p:extLst>
      <p:ext uri="{BB962C8B-B14F-4D97-AF65-F5344CB8AC3E}">
        <p14:creationId xmlns:p14="http://schemas.microsoft.com/office/powerpoint/2010/main" val="27818911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9B3956-8226-6A64-6643-F32FE423CDB3}"/>
              </a:ext>
            </a:extLst>
          </p:cNvPr>
          <p:cNvSpPr>
            <a:spLocks noGrp="1"/>
          </p:cNvSpPr>
          <p:nvPr>
            <p:ph type="title"/>
          </p:nvPr>
        </p:nvSpPr>
        <p:spPr/>
        <p:txBody>
          <a:bodyPr/>
          <a:lstStyle/>
          <a:p>
            <a:r>
              <a:rPr lang="en-GB"/>
              <a:t>Click to edit Master title style</a:t>
            </a:r>
            <a:endParaRPr lang="en-KE"/>
          </a:p>
        </p:txBody>
      </p:sp>
      <p:sp>
        <p:nvSpPr>
          <p:cNvPr id="3" name="Date Placeholder 2">
            <a:extLst>
              <a:ext uri="{FF2B5EF4-FFF2-40B4-BE49-F238E27FC236}">
                <a16:creationId xmlns:a16="http://schemas.microsoft.com/office/drawing/2014/main" id="{BD3DC9EE-94C8-0203-249A-21B930915083}"/>
              </a:ext>
            </a:extLst>
          </p:cNvPr>
          <p:cNvSpPr>
            <a:spLocks noGrp="1"/>
          </p:cNvSpPr>
          <p:nvPr>
            <p:ph type="dt" sz="half" idx="10"/>
          </p:nvPr>
        </p:nvSpPr>
        <p:spPr/>
        <p:txBody>
          <a:bodyPr/>
          <a:lstStyle/>
          <a:p>
            <a:fld id="{31FF4CD7-FF3D-7743-BE27-EB3794AB5F4D}" type="datetimeFigureOut">
              <a:rPr lang="en-KE" smtClean="0"/>
              <a:t>13/05/2024</a:t>
            </a:fld>
            <a:endParaRPr lang="en-KE"/>
          </a:p>
        </p:txBody>
      </p:sp>
      <p:sp>
        <p:nvSpPr>
          <p:cNvPr id="4" name="Footer Placeholder 3">
            <a:extLst>
              <a:ext uri="{FF2B5EF4-FFF2-40B4-BE49-F238E27FC236}">
                <a16:creationId xmlns:a16="http://schemas.microsoft.com/office/drawing/2014/main" id="{D1088B42-EEE7-4404-C2F3-A3DF7A0C1CAD}"/>
              </a:ext>
            </a:extLst>
          </p:cNvPr>
          <p:cNvSpPr>
            <a:spLocks noGrp="1"/>
          </p:cNvSpPr>
          <p:nvPr>
            <p:ph type="ftr" sz="quarter" idx="11"/>
          </p:nvPr>
        </p:nvSpPr>
        <p:spPr/>
        <p:txBody>
          <a:bodyPr/>
          <a:lstStyle/>
          <a:p>
            <a:endParaRPr lang="en-KE"/>
          </a:p>
        </p:txBody>
      </p:sp>
      <p:sp>
        <p:nvSpPr>
          <p:cNvPr id="5" name="Slide Number Placeholder 4">
            <a:extLst>
              <a:ext uri="{FF2B5EF4-FFF2-40B4-BE49-F238E27FC236}">
                <a16:creationId xmlns:a16="http://schemas.microsoft.com/office/drawing/2014/main" id="{5860BD31-7353-952A-92D9-757EF06BBCC0}"/>
              </a:ext>
            </a:extLst>
          </p:cNvPr>
          <p:cNvSpPr>
            <a:spLocks noGrp="1"/>
          </p:cNvSpPr>
          <p:nvPr>
            <p:ph type="sldNum" sz="quarter" idx="12"/>
          </p:nvPr>
        </p:nvSpPr>
        <p:spPr/>
        <p:txBody>
          <a:bodyPr/>
          <a:lstStyle/>
          <a:p>
            <a:fld id="{50B1DF8C-A670-9B48-B7DE-19DA1567465F}" type="slidenum">
              <a:rPr lang="en-KE" smtClean="0"/>
              <a:t>‹#›</a:t>
            </a:fld>
            <a:endParaRPr lang="en-KE"/>
          </a:p>
        </p:txBody>
      </p:sp>
    </p:spTree>
    <p:extLst>
      <p:ext uri="{BB962C8B-B14F-4D97-AF65-F5344CB8AC3E}">
        <p14:creationId xmlns:p14="http://schemas.microsoft.com/office/powerpoint/2010/main" val="23325042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11D87DE-093B-30A1-E983-B480523C5869}"/>
              </a:ext>
            </a:extLst>
          </p:cNvPr>
          <p:cNvSpPr>
            <a:spLocks noGrp="1"/>
          </p:cNvSpPr>
          <p:nvPr>
            <p:ph type="dt" sz="half" idx="10"/>
          </p:nvPr>
        </p:nvSpPr>
        <p:spPr/>
        <p:txBody>
          <a:bodyPr/>
          <a:lstStyle/>
          <a:p>
            <a:fld id="{31FF4CD7-FF3D-7743-BE27-EB3794AB5F4D}" type="datetimeFigureOut">
              <a:rPr lang="en-KE" smtClean="0"/>
              <a:t>13/05/2024</a:t>
            </a:fld>
            <a:endParaRPr lang="en-KE"/>
          </a:p>
        </p:txBody>
      </p:sp>
      <p:sp>
        <p:nvSpPr>
          <p:cNvPr id="3" name="Footer Placeholder 2">
            <a:extLst>
              <a:ext uri="{FF2B5EF4-FFF2-40B4-BE49-F238E27FC236}">
                <a16:creationId xmlns:a16="http://schemas.microsoft.com/office/drawing/2014/main" id="{A28E34F4-51DE-28F9-8464-B99E9435EE94}"/>
              </a:ext>
            </a:extLst>
          </p:cNvPr>
          <p:cNvSpPr>
            <a:spLocks noGrp="1"/>
          </p:cNvSpPr>
          <p:nvPr>
            <p:ph type="ftr" sz="quarter" idx="11"/>
          </p:nvPr>
        </p:nvSpPr>
        <p:spPr/>
        <p:txBody>
          <a:bodyPr/>
          <a:lstStyle/>
          <a:p>
            <a:endParaRPr lang="en-KE"/>
          </a:p>
        </p:txBody>
      </p:sp>
      <p:sp>
        <p:nvSpPr>
          <p:cNvPr id="4" name="Slide Number Placeholder 3">
            <a:extLst>
              <a:ext uri="{FF2B5EF4-FFF2-40B4-BE49-F238E27FC236}">
                <a16:creationId xmlns:a16="http://schemas.microsoft.com/office/drawing/2014/main" id="{D2FCF92A-0914-C1BA-A26D-323BC1E78F19}"/>
              </a:ext>
            </a:extLst>
          </p:cNvPr>
          <p:cNvSpPr>
            <a:spLocks noGrp="1"/>
          </p:cNvSpPr>
          <p:nvPr>
            <p:ph type="sldNum" sz="quarter" idx="12"/>
          </p:nvPr>
        </p:nvSpPr>
        <p:spPr/>
        <p:txBody>
          <a:bodyPr/>
          <a:lstStyle/>
          <a:p>
            <a:fld id="{50B1DF8C-A670-9B48-B7DE-19DA1567465F}" type="slidenum">
              <a:rPr lang="en-KE" smtClean="0"/>
              <a:t>‹#›</a:t>
            </a:fld>
            <a:endParaRPr lang="en-KE"/>
          </a:p>
        </p:txBody>
      </p:sp>
    </p:spTree>
    <p:extLst>
      <p:ext uri="{BB962C8B-B14F-4D97-AF65-F5344CB8AC3E}">
        <p14:creationId xmlns:p14="http://schemas.microsoft.com/office/powerpoint/2010/main" val="14071550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C8419B-608C-D5AA-6D33-5A6B108C7D00}"/>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KE"/>
          </a:p>
        </p:txBody>
      </p:sp>
      <p:sp>
        <p:nvSpPr>
          <p:cNvPr id="3" name="Content Placeholder 2">
            <a:extLst>
              <a:ext uri="{FF2B5EF4-FFF2-40B4-BE49-F238E27FC236}">
                <a16:creationId xmlns:a16="http://schemas.microsoft.com/office/drawing/2014/main" id="{B11FDF02-5615-29D6-C3C6-58DCA263F18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4" name="Text Placeholder 3">
            <a:extLst>
              <a:ext uri="{FF2B5EF4-FFF2-40B4-BE49-F238E27FC236}">
                <a16:creationId xmlns:a16="http://schemas.microsoft.com/office/drawing/2014/main" id="{60F3AF57-0694-3376-5FAE-5A108475102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B543E7DC-C98F-DEF8-C9C6-6C64AFEC6363}"/>
              </a:ext>
            </a:extLst>
          </p:cNvPr>
          <p:cNvSpPr>
            <a:spLocks noGrp="1"/>
          </p:cNvSpPr>
          <p:nvPr>
            <p:ph type="dt" sz="half" idx="10"/>
          </p:nvPr>
        </p:nvSpPr>
        <p:spPr/>
        <p:txBody>
          <a:bodyPr/>
          <a:lstStyle/>
          <a:p>
            <a:fld id="{31FF4CD7-FF3D-7743-BE27-EB3794AB5F4D}" type="datetimeFigureOut">
              <a:rPr lang="en-KE" smtClean="0"/>
              <a:t>13/05/2024</a:t>
            </a:fld>
            <a:endParaRPr lang="en-KE"/>
          </a:p>
        </p:txBody>
      </p:sp>
      <p:sp>
        <p:nvSpPr>
          <p:cNvPr id="6" name="Footer Placeholder 5">
            <a:extLst>
              <a:ext uri="{FF2B5EF4-FFF2-40B4-BE49-F238E27FC236}">
                <a16:creationId xmlns:a16="http://schemas.microsoft.com/office/drawing/2014/main" id="{0EC63529-DC38-C371-B27B-DB1ED2D84525}"/>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BA3BC61E-7C28-E654-A57D-3196A7CC15BB}"/>
              </a:ext>
            </a:extLst>
          </p:cNvPr>
          <p:cNvSpPr>
            <a:spLocks noGrp="1"/>
          </p:cNvSpPr>
          <p:nvPr>
            <p:ph type="sldNum" sz="quarter" idx="12"/>
          </p:nvPr>
        </p:nvSpPr>
        <p:spPr/>
        <p:txBody>
          <a:bodyPr/>
          <a:lstStyle/>
          <a:p>
            <a:fld id="{50B1DF8C-A670-9B48-B7DE-19DA1567465F}" type="slidenum">
              <a:rPr lang="en-KE" smtClean="0"/>
              <a:t>‹#›</a:t>
            </a:fld>
            <a:endParaRPr lang="en-KE"/>
          </a:p>
        </p:txBody>
      </p:sp>
    </p:spTree>
    <p:extLst>
      <p:ext uri="{BB962C8B-B14F-4D97-AF65-F5344CB8AC3E}">
        <p14:creationId xmlns:p14="http://schemas.microsoft.com/office/powerpoint/2010/main" val="9657029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A7884-6535-D98B-C743-20D8B292DC31}"/>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KE"/>
          </a:p>
        </p:txBody>
      </p:sp>
      <p:sp>
        <p:nvSpPr>
          <p:cNvPr id="3" name="Picture Placeholder 2">
            <a:extLst>
              <a:ext uri="{FF2B5EF4-FFF2-40B4-BE49-F238E27FC236}">
                <a16:creationId xmlns:a16="http://schemas.microsoft.com/office/drawing/2014/main" id="{12AB3F8B-975C-D216-5491-C656D60849B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KE"/>
          </a:p>
        </p:txBody>
      </p:sp>
      <p:sp>
        <p:nvSpPr>
          <p:cNvPr id="4" name="Text Placeholder 3">
            <a:extLst>
              <a:ext uri="{FF2B5EF4-FFF2-40B4-BE49-F238E27FC236}">
                <a16:creationId xmlns:a16="http://schemas.microsoft.com/office/drawing/2014/main" id="{5142296F-88B3-B718-E65C-B8D07BC9588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CA71521-A565-5B8C-9F11-EFE487F67C8D}"/>
              </a:ext>
            </a:extLst>
          </p:cNvPr>
          <p:cNvSpPr>
            <a:spLocks noGrp="1"/>
          </p:cNvSpPr>
          <p:nvPr>
            <p:ph type="dt" sz="half" idx="10"/>
          </p:nvPr>
        </p:nvSpPr>
        <p:spPr/>
        <p:txBody>
          <a:bodyPr/>
          <a:lstStyle/>
          <a:p>
            <a:fld id="{31FF4CD7-FF3D-7743-BE27-EB3794AB5F4D}" type="datetimeFigureOut">
              <a:rPr lang="en-KE" smtClean="0"/>
              <a:t>13/05/2024</a:t>
            </a:fld>
            <a:endParaRPr lang="en-KE"/>
          </a:p>
        </p:txBody>
      </p:sp>
      <p:sp>
        <p:nvSpPr>
          <p:cNvPr id="6" name="Footer Placeholder 5">
            <a:extLst>
              <a:ext uri="{FF2B5EF4-FFF2-40B4-BE49-F238E27FC236}">
                <a16:creationId xmlns:a16="http://schemas.microsoft.com/office/drawing/2014/main" id="{E64627BE-1745-02C8-DAD3-C2A0510444C4}"/>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91138D31-74A8-9C22-D117-DDF556F08AA0}"/>
              </a:ext>
            </a:extLst>
          </p:cNvPr>
          <p:cNvSpPr>
            <a:spLocks noGrp="1"/>
          </p:cNvSpPr>
          <p:nvPr>
            <p:ph type="sldNum" sz="quarter" idx="12"/>
          </p:nvPr>
        </p:nvSpPr>
        <p:spPr/>
        <p:txBody>
          <a:bodyPr/>
          <a:lstStyle/>
          <a:p>
            <a:fld id="{50B1DF8C-A670-9B48-B7DE-19DA1567465F}" type="slidenum">
              <a:rPr lang="en-KE" smtClean="0"/>
              <a:t>‹#›</a:t>
            </a:fld>
            <a:endParaRPr lang="en-KE"/>
          </a:p>
        </p:txBody>
      </p:sp>
    </p:spTree>
    <p:extLst>
      <p:ext uri="{BB962C8B-B14F-4D97-AF65-F5344CB8AC3E}">
        <p14:creationId xmlns:p14="http://schemas.microsoft.com/office/powerpoint/2010/main" val="37166349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57B6EC-219B-9629-5BC2-AAF2B7112D09}"/>
              </a:ext>
            </a:extLst>
          </p:cNvPr>
          <p:cNvSpPr>
            <a:spLocks noGrp="1"/>
          </p:cNvSpPr>
          <p:nvPr>
            <p:ph type="title"/>
          </p:nvPr>
        </p:nvSpPr>
        <p:spPr/>
        <p:txBody>
          <a:bodyPr/>
          <a:lstStyle/>
          <a:p>
            <a:r>
              <a:rPr lang="en-GB"/>
              <a:t>Click to edit Master title style</a:t>
            </a:r>
            <a:endParaRPr lang="en-KE"/>
          </a:p>
        </p:txBody>
      </p:sp>
      <p:sp>
        <p:nvSpPr>
          <p:cNvPr id="3" name="Vertical Text Placeholder 2">
            <a:extLst>
              <a:ext uri="{FF2B5EF4-FFF2-40B4-BE49-F238E27FC236}">
                <a16:creationId xmlns:a16="http://schemas.microsoft.com/office/drawing/2014/main" id="{888CCC1A-A01C-8163-BBBC-C5854097A62B}"/>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4" name="Date Placeholder 3">
            <a:extLst>
              <a:ext uri="{FF2B5EF4-FFF2-40B4-BE49-F238E27FC236}">
                <a16:creationId xmlns:a16="http://schemas.microsoft.com/office/drawing/2014/main" id="{850FCBEF-E85F-0F07-22B2-BF2552CD03FA}"/>
              </a:ext>
            </a:extLst>
          </p:cNvPr>
          <p:cNvSpPr>
            <a:spLocks noGrp="1"/>
          </p:cNvSpPr>
          <p:nvPr>
            <p:ph type="dt" sz="half" idx="10"/>
          </p:nvPr>
        </p:nvSpPr>
        <p:spPr/>
        <p:txBody>
          <a:bodyPr/>
          <a:lstStyle/>
          <a:p>
            <a:fld id="{31FF4CD7-FF3D-7743-BE27-EB3794AB5F4D}" type="datetimeFigureOut">
              <a:rPr lang="en-KE" smtClean="0"/>
              <a:t>13/05/2024</a:t>
            </a:fld>
            <a:endParaRPr lang="en-KE"/>
          </a:p>
        </p:txBody>
      </p:sp>
      <p:sp>
        <p:nvSpPr>
          <p:cNvPr id="5" name="Footer Placeholder 4">
            <a:extLst>
              <a:ext uri="{FF2B5EF4-FFF2-40B4-BE49-F238E27FC236}">
                <a16:creationId xmlns:a16="http://schemas.microsoft.com/office/drawing/2014/main" id="{812EA38A-2415-2AEF-8CA9-9022AE7508AA}"/>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9F8E2CAE-1E15-380D-CFCD-29E7EF74A6AA}"/>
              </a:ext>
            </a:extLst>
          </p:cNvPr>
          <p:cNvSpPr>
            <a:spLocks noGrp="1"/>
          </p:cNvSpPr>
          <p:nvPr>
            <p:ph type="sldNum" sz="quarter" idx="12"/>
          </p:nvPr>
        </p:nvSpPr>
        <p:spPr/>
        <p:txBody>
          <a:bodyPr/>
          <a:lstStyle/>
          <a:p>
            <a:fld id="{50B1DF8C-A670-9B48-B7DE-19DA1567465F}" type="slidenum">
              <a:rPr lang="en-KE" smtClean="0"/>
              <a:t>‹#›</a:t>
            </a:fld>
            <a:endParaRPr lang="en-KE"/>
          </a:p>
        </p:txBody>
      </p:sp>
    </p:spTree>
    <p:extLst>
      <p:ext uri="{BB962C8B-B14F-4D97-AF65-F5344CB8AC3E}">
        <p14:creationId xmlns:p14="http://schemas.microsoft.com/office/powerpoint/2010/main" val="36750574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B384E6E-A3F0-4017-0EBC-1E550AB178B8}"/>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KE"/>
          </a:p>
        </p:txBody>
      </p:sp>
      <p:sp>
        <p:nvSpPr>
          <p:cNvPr id="3" name="Vertical Text Placeholder 2">
            <a:extLst>
              <a:ext uri="{FF2B5EF4-FFF2-40B4-BE49-F238E27FC236}">
                <a16:creationId xmlns:a16="http://schemas.microsoft.com/office/drawing/2014/main" id="{6D79C62B-A11E-FCAE-45D0-F967242B7B60}"/>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4" name="Date Placeholder 3">
            <a:extLst>
              <a:ext uri="{FF2B5EF4-FFF2-40B4-BE49-F238E27FC236}">
                <a16:creationId xmlns:a16="http://schemas.microsoft.com/office/drawing/2014/main" id="{961A9C69-B990-DA7E-352C-BAF1185E3E58}"/>
              </a:ext>
            </a:extLst>
          </p:cNvPr>
          <p:cNvSpPr>
            <a:spLocks noGrp="1"/>
          </p:cNvSpPr>
          <p:nvPr>
            <p:ph type="dt" sz="half" idx="10"/>
          </p:nvPr>
        </p:nvSpPr>
        <p:spPr/>
        <p:txBody>
          <a:bodyPr/>
          <a:lstStyle/>
          <a:p>
            <a:fld id="{31FF4CD7-FF3D-7743-BE27-EB3794AB5F4D}" type="datetimeFigureOut">
              <a:rPr lang="en-KE" smtClean="0"/>
              <a:t>13/05/2024</a:t>
            </a:fld>
            <a:endParaRPr lang="en-KE"/>
          </a:p>
        </p:txBody>
      </p:sp>
      <p:sp>
        <p:nvSpPr>
          <p:cNvPr id="5" name="Footer Placeholder 4">
            <a:extLst>
              <a:ext uri="{FF2B5EF4-FFF2-40B4-BE49-F238E27FC236}">
                <a16:creationId xmlns:a16="http://schemas.microsoft.com/office/drawing/2014/main" id="{5638A026-FF1A-19B7-6D19-68B25C1B57A5}"/>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37509011-F63C-A395-7AD7-074A366732FE}"/>
              </a:ext>
            </a:extLst>
          </p:cNvPr>
          <p:cNvSpPr>
            <a:spLocks noGrp="1"/>
          </p:cNvSpPr>
          <p:nvPr>
            <p:ph type="sldNum" sz="quarter" idx="12"/>
          </p:nvPr>
        </p:nvSpPr>
        <p:spPr/>
        <p:txBody>
          <a:bodyPr/>
          <a:lstStyle/>
          <a:p>
            <a:fld id="{50B1DF8C-A670-9B48-B7DE-19DA1567465F}" type="slidenum">
              <a:rPr lang="en-KE" smtClean="0"/>
              <a:t>‹#›</a:t>
            </a:fld>
            <a:endParaRPr lang="en-KE"/>
          </a:p>
        </p:txBody>
      </p:sp>
    </p:spTree>
    <p:extLst>
      <p:ext uri="{BB962C8B-B14F-4D97-AF65-F5344CB8AC3E}">
        <p14:creationId xmlns:p14="http://schemas.microsoft.com/office/powerpoint/2010/main" val="20983552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A065062-CBF5-71F3-59C3-A25C342A5A7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KE"/>
          </a:p>
        </p:txBody>
      </p:sp>
      <p:sp>
        <p:nvSpPr>
          <p:cNvPr id="3" name="Text Placeholder 2">
            <a:extLst>
              <a:ext uri="{FF2B5EF4-FFF2-40B4-BE49-F238E27FC236}">
                <a16:creationId xmlns:a16="http://schemas.microsoft.com/office/drawing/2014/main" id="{F5169574-DF9F-0699-F2C0-D6D4272810A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4" name="Date Placeholder 3">
            <a:extLst>
              <a:ext uri="{FF2B5EF4-FFF2-40B4-BE49-F238E27FC236}">
                <a16:creationId xmlns:a16="http://schemas.microsoft.com/office/drawing/2014/main" id="{90105560-06B6-89F3-E8E7-729CA5AC733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1FF4CD7-FF3D-7743-BE27-EB3794AB5F4D}" type="datetimeFigureOut">
              <a:rPr lang="en-KE" smtClean="0"/>
              <a:t>13/05/2024</a:t>
            </a:fld>
            <a:endParaRPr lang="en-KE"/>
          </a:p>
        </p:txBody>
      </p:sp>
      <p:sp>
        <p:nvSpPr>
          <p:cNvPr id="5" name="Footer Placeholder 4">
            <a:extLst>
              <a:ext uri="{FF2B5EF4-FFF2-40B4-BE49-F238E27FC236}">
                <a16:creationId xmlns:a16="http://schemas.microsoft.com/office/drawing/2014/main" id="{A6CC656D-DED3-0F8D-7CB2-EAC0F9ACB8A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KE"/>
          </a:p>
        </p:txBody>
      </p:sp>
      <p:sp>
        <p:nvSpPr>
          <p:cNvPr id="6" name="Slide Number Placeholder 5">
            <a:extLst>
              <a:ext uri="{FF2B5EF4-FFF2-40B4-BE49-F238E27FC236}">
                <a16:creationId xmlns:a16="http://schemas.microsoft.com/office/drawing/2014/main" id="{9EAD3557-0A9A-29C8-BB9F-24371959F5C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0B1DF8C-A670-9B48-B7DE-19DA1567465F}" type="slidenum">
              <a:rPr lang="en-KE" smtClean="0"/>
              <a:t>‹#›</a:t>
            </a:fld>
            <a:endParaRPr lang="en-KE"/>
          </a:p>
        </p:txBody>
      </p:sp>
    </p:spTree>
    <p:extLst>
      <p:ext uri="{BB962C8B-B14F-4D97-AF65-F5344CB8AC3E}">
        <p14:creationId xmlns:p14="http://schemas.microsoft.com/office/powerpoint/2010/main" val="16747572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K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pngall.com/construction-png/download/22485" TargetMode="External"/><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hyperlink" Target="https://pixabay.com/en/stones-walls-fences-grey-gray-146304/" TargetMode="Externa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openclipart.org/detail/238219/American-Chinese-Food-Dishes-7" TargetMode="External"/><Relationship Id="rId2" Type="http://schemas.openxmlformats.org/officeDocument/2006/relationships/image" Target="../media/image8.png"/><Relationship Id="rId1" Type="http://schemas.openxmlformats.org/officeDocument/2006/relationships/slideLayout" Target="../slideLayouts/slideLayout2.xml"/><Relationship Id="rId5" Type="http://schemas.openxmlformats.org/officeDocument/2006/relationships/hyperlink" Target="https://www.rawpixel.com/search/togetherness" TargetMode="External"/><Relationship Id="rId4" Type="http://schemas.openxmlformats.org/officeDocument/2006/relationships/image" Target="../media/image9.1"/></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lebaobabbleu.com/attention-sign-l/" TargetMode="External"/><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hyperlink" Target="https://svgsilh.com/image/147904.html" TargetMode="Externa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hyperlink" Target="https://svgsilh.com/image/147904.html" TargetMode="External"/></Relationships>
</file>

<file path=ppt/slides/_rels/slide2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D9D36D6-2AC5-46A1-A849-4C82D5264A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9CE5BE0-5424-BDE7-4174-AC5E488D3EA7}"/>
              </a:ext>
            </a:extLst>
          </p:cNvPr>
          <p:cNvSpPr>
            <a:spLocks noGrp="1"/>
          </p:cNvSpPr>
          <p:nvPr>
            <p:ph type="ctrTitle"/>
          </p:nvPr>
        </p:nvSpPr>
        <p:spPr>
          <a:xfrm>
            <a:off x="5354955" y="552182"/>
            <a:ext cx="5998840" cy="3343135"/>
          </a:xfrm>
          <a:noFill/>
        </p:spPr>
        <p:txBody>
          <a:bodyPr>
            <a:normAutofit/>
          </a:bodyPr>
          <a:lstStyle/>
          <a:p>
            <a:pPr algn="l"/>
            <a:r>
              <a:rPr lang="en-KE" b="1" dirty="0">
                <a:latin typeface="+mn-lt"/>
                <a:cs typeface="Times New Roman" panose="02020603050405020304" pitchFamily="18" charset="0"/>
              </a:rPr>
              <a:t>English Skills</a:t>
            </a:r>
          </a:p>
        </p:txBody>
      </p:sp>
      <p:sp>
        <p:nvSpPr>
          <p:cNvPr id="3" name="Subtitle 2">
            <a:extLst>
              <a:ext uri="{FF2B5EF4-FFF2-40B4-BE49-F238E27FC236}">
                <a16:creationId xmlns:a16="http://schemas.microsoft.com/office/drawing/2014/main" id="{92FBB2C4-3312-3EA7-0ECC-A0D720A55FF7}"/>
              </a:ext>
            </a:extLst>
          </p:cNvPr>
          <p:cNvSpPr>
            <a:spLocks noGrp="1"/>
          </p:cNvSpPr>
          <p:nvPr>
            <p:ph type="subTitle" idx="1"/>
          </p:nvPr>
        </p:nvSpPr>
        <p:spPr>
          <a:xfrm>
            <a:off x="5354955" y="4067032"/>
            <a:ext cx="5998840" cy="2067068"/>
          </a:xfrm>
          <a:noFill/>
        </p:spPr>
        <p:txBody>
          <a:bodyPr>
            <a:normAutofit/>
          </a:bodyPr>
          <a:lstStyle/>
          <a:p>
            <a:pPr algn="l"/>
            <a:r>
              <a:rPr lang="en-KE" dirty="0">
                <a:latin typeface="Arial" panose="020B0604020202020204" pitchFamily="34" charset="0"/>
                <a:cs typeface="Arial" panose="020B0604020202020204" pitchFamily="34" charset="0"/>
              </a:rPr>
              <a:t>WEEK 10 – Essay Writing I</a:t>
            </a:r>
          </a:p>
          <a:p>
            <a:pPr algn="l"/>
            <a:r>
              <a:rPr lang="en-KE" dirty="0">
                <a:latin typeface="Arial" panose="020B0604020202020204" pitchFamily="34" charset="0"/>
                <a:cs typeface="Arial" panose="020B0604020202020204" pitchFamily="34" charset="0"/>
              </a:rPr>
              <a:t>Dr. Susan Mwangi</a:t>
            </a:r>
          </a:p>
          <a:p>
            <a:pPr algn="l"/>
            <a:r>
              <a:rPr lang="en-KE" dirty="0">
                <a:latin typeface="Arial" panose="020B0604020202020204" pitchFamily="34" charset="0"/>
                <a:cs typeface="Arial" panose="020B0604020202020204" pitchFamily="34" charset="0"/>
              </a:rPr>
              <a:t>St. Paul’s University</a:t>
            </a:r>
          </a:p>
        </p:txBody>
      </p:sp>
      <p:pic>
        <p:nvPicPr>
          <p:cNvPr id="5" name="Picture 4" descr="A colorful dots in a white background&#10;&#10;Description automatically generated with medium confidence">
            <a:extLst>
              <a:ext uri="{FF2B5EF4-FFF2-40B4-BE49-F238E27FC236}">
                <a16:creationId xmlns:a16="http://schemas.microsoft.com/office/drawing/2014/main" id="{8B07792D-E971-1719-4599-A38A9B032EF9}"/>
              </a:ext>
            </a:extLst>
          </p:cNvPr>
          <p:cNvPicPr>
            <a:picLocks noChangeAspect="1"/>
          </p:cNvPicPr>
          <p:nvPr/>
        </p:nvPicPr>
        <p:blipFill rotWithShape="1">
          <a:blip r:embed="rId2"/>
          <a:srcRect l="45396"/>
          <a:stretch/>
        </p:blipFill>
        <p:spPr>
          <a:xfrm>
            <a:off x="20" y="10"/>
            <a:ext cx="4992985" cy="6857990"/>
          </a:xfrm>
          <a:prstGeom prst="rect">
            <a:avLst/>
          </a:prstGeom>
        </p:spPr>
      </p:pic>
    </p:spTree>
    <p:extLst>
      <p:ext uri="{BB962C8B-B14F-4D97-AF65-F5344CB8AC3E}">
        <p14:creationId xmlns:p14="http://schemas.microsoft.com/office/powerpoint/2010/main" val="6138601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5D7F64A8-D625-4F61-A290-B499BB62AC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DDED546-9254-A1FF-9C6B-7A476C3D3C9A}"/>
              </a:ext>
            </a:extLst>
          </p:cNvPr>
          <p:cNvSpPr>
            <a:spLocks noGrp="1"/>
          </p:cNvSpPr>
          <p:nvPr>
            <p:ph type="title"/>
          </p:nvPr>
        </p:nvSpPr>
        <p:spPr>
          <a:xfrm>
            <a:off x="2260936" y="1391218"/>
            <a:ext cx="6860204" cy="1493778"/>
          </a:xfrm>
        </p:spPr>
        <p:txBody>
          <a:bodyPr anchor="ctr">
            <a:normAutofit/>
          </a:bodyPr>
          <a:lstStyle/>
          <a:p>
            <a:r>
              <a:rPr lang="en-US" sz="4000" b="1" kern="1800" dirty="0">
                <a:effectLst/>
                <a:latin typeface="Arial" panose="020B0604020202020204" pitchFamily="34" charset="0"/>
                <a:ea typeface="Times New Roman" panose="02020603050405020304" pitchFamily="18" charset="0"/>
                <a:cs typeface="Times New Roman" panose="02020603050405020304" pitchFamily="18" charset="0"/>
              </a:rPr>
              <a:t>Introduction and Overview</a:t>
            </a:r>
            <a:endParaRPr lang="en-KE" sz="4000" dirty="0"/>
          </a:p>
        </p:txBody>
      </p:sp>
      <p:pic>
        <p:nvPicPr>
          <p:cNvPr id="7" name="Graphic 6" descr="Pencil">
            <a:extLst>
              <a:ext uri="{FF2B5EF4-FFF2-40B4-BE49-F238E27FC236}">
                <a16:creationId xmlns:a16="http://schemas.microsoft.com/office/drawing/2014/main" id="{A1F5DCBE-1A14-2450-0FD1-DC65FFF8214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36948" y="2694018"/>
            <a:ext cx="1198532" cy="1198532"/>
          </a:xfrm>
          <a:prstGeom prst="rect">
            <a:avLst/>
          </a:prstGeom>
        </p:spPr>
      </p:pic>
      <p:sp>
        <p:nvSpPr>
          <p:cNvPr id="3" name="Content Placeholder 2">
            <a:extLst>
              <a:ext uri="{FF2B5EF4-FFF2-40B4-BE49-F238E27FC236}">
                <a16:creationId xmlns:a16="http://schemas.microsoft.com/office/drawing/2014/main" id="{A9FC5334-5487-7B46-EF90-41A59CF29750}"/>
              </a:ext>
            </a:extLst>
          </p:cNvPr>
          <p:cNvSpPr>
            <a:spLocks noGrp="1"/>
          </p:cNvSpPr>
          <p:nvPr>
            <p:ph idx="1"/>
          </p:nvPr>
        </p:nvSpPr>
        <p:spPr>
          <a:xfrm>
            <a:off x="2187363" y="2884996"/>
            <a:ext cx="7450623" cy="2906204"/>
          </a:xfrm>
        </p:spPr>
        <p:txBody>
          <a:bodyPr>
            <a:normAutofit/>
          </a:bodyPr>
          <a:lstStyle/>
          <a:p>
            <a:pPr marL="0" indent="0">
              <a:lnSpc>
                <a:spcPct val="170000"/>
              </a:lnSpc>
              <a:buNone/>
            </a:pPr>
            <a:r>
              <a:rPr lang="en-US" sz="2000" kern="1800" dirty="0">
                <a:effectLst/>
                <a:latin typeface="Times New Roman" panose="02020603050405020304" pitchFamily="18" charset="0"/>
                <a:ea typeface="Times New Roman" panose="02020603050405020304" pitchFamily="18" charset="0"/>
                <a:cs typeface="Times New Roman" panose="02020603050405020304" pitchFamily="18" charset="0"/>
              </a:rPr>
              <a:t>A well written essay requires that one is conversant with the rules of grammar in that particular language and that one is able to organize his or her ideas in a coherent and logical manner. This section guides us through the steps of writing an essay, from selecting a topic to the final touches of revising and proofreading your essay.</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70000"/>
              </a:lnSpc>
              <a:buNone/>
            </a:pPr>
            <a:endParaRPr lang="en-KE" sz="1800" dirty="0"/>
          </a:p>
        </p:txBody>
      </p:sp>
      <p:pic>
        <p:nvPicPr>
          <p:cNvPr id="9" name="Graphic 8" descr="Pencil">
            <a:extLst>
              <a:ext uri="{FF2B5EF4-FFF2-40B4-BE49-F238E27FC236}">
                <a16:creationId xmlns:a16="http://schemas.microsoft.com/office/drawing/2014/main" id="{931D0CD9-7C80-4DA4-A0AF-F9A2ED3D2AA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5000"/>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641431" y="816337"/>
            <a:ext cx="5225327" cy="5225327"/>
          </a:xfrm>
          <a:prstGeom prst="rect">
            <a:avLst/>
          </a:prstGeom>
        </p:spPr>
      </p:pic>
    </p:spTree>
    <p:extLst>
      <p:ext uri="{BB962C8B-B14F-4D97-AF65-F5344CB8AC3E}">
        <p14:creationId xmlns:p14="http://schemas.microsoft.com/office/powerpoint/2010/main" val="16636600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5D7F64A8-D625-4F61-A290-B499BB62AC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AFDA487-9A5A-34DC-CC08-75C8677060E7}"/>
              </a:ext>
            </a:extLst>
          </p:cNvPr>
          <p:cNvSpPr>
            <a:spLocks noGrp="1"/>
          </p:cNvSpPr>
          <p:nvPr>
            <p:ph type="title"/>
          </p:nvPr>
        </p:nvSpPr>
        <p:spPr>
          <a:xfrm>
            <a:off x="2187363" y="1234441"/>
            <a:ext cx="5801917" cy="1051861"/>
          </a:xfrm>
        </p:spPr>
        <p:txBody>
          <a:bodyPr anchor="ctr">
            <a:normAutofit/>
          </a:bodyPr>
          <a:lstStyle/>
          <a:p>
            <a:r>
              <a:rPr lang="en-US" sz="4000" b="1" kern="1800" dirty="0">
                <a:effectLst/>
                <a:latin typeface="Arial" panose="020B0604020202020204" pitchFamily="34" charset="0"/>
                <a:ea typeface="Times New Roman" panose="02020603050405020304" pitchFamily="18" charset="0"/>
              </a:rPr>
              <a:t>Learning Outcomes</a:t>
            </a:r>
            <a:endParaRPr lang="en-KE" sz="4000" dirty="0"/>
          </a:p>
        </p:txBody>
      </p:sp>
      <p:pic>
        <p:nvPicPr>
          <p:cNvPr id="7" name="Graphic 6" descr="Classroom">
            <a:extLst>
              <a:ext uri="{FF2B5EF4-FFF2-40B4-BE49-F238E27FC236}">
                <a16:creationId xmlns:a16="http://schemas.microsoft.com/office/drawing/2014/main" id="{9F53DD76-C479-CFCA-C34B-113291308F1B}"/>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36948" y="2694018"/>
            <a:ext cx="1198532" cy="1198532"/>
          </a:xfrm>
          <a:prstGeom prst="rect">
            <a:avLst/>
          </a:prstGeom>
        </p:spPr>
      </p:pic>
      <p:sp>
        <p:nvSpPr>
          <p:cNvPr id="3" name="Content Placeholder 2">
            <a:extLst>
              <a:ext uri="{FF2B5EF4-FFF2-40B4-BE49-F238E27FC236}">
                <a16:creationId xmlns:a16="http://schemas.microsoft.com/office/drawing/2014/main" id="{D8C84A8E-878B-6366-E21D-28E3517E9B71}"/>
              </a:ext>
            </a:extLst>
          </p:cNvPr>
          <p:cNvSpPr>
            <a:spLocks noGrp="1"/>
          </p:cNvSpPr>
          <p:nvPr>
            <p:ph idx="1"/>
          </p:nvPr>
        </p:nvSpPr>
        <p:spPr>
          <a:xfrm>
            <a:off x="2187363" y="2540135"/>
            <a:ext cx="7545215" cy="3247696"/>
          </a:xfrm>
        </p:spPr>
        <p:txBody>
          <a:bodyPr>
            <a:normAutofit/>
          </a:bodyPr>
          <a:lstStyle/>
          <a:p>
            <a:pPr>
              <a:spcAft>
                <a:spcPts val="800"/>
              </a:spcAft>
            </a:pP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By the end of the lesson, the learner should be able to:</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Font typeface="Wingdings" pitchFamily="2" charset="2"/>
              <a:buChar char=""/>
            </a:pP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Identify an essay topic when one has not been assigned.</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Font typeface="Wingdings" pitchFamily="2" charset="2"/>
              <a:buChar char=""/>
            </a:pP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Develop an outline for the essay.</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Font typeface="Wingdings" pitchFamily="2" charset="2"/>
              <a:buChar char=""/>
            </a:pP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Write a thesis statement.</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Font typeface="Wingdings" pitchFamily="2" charset="2"/>
              <a:buChar char=""/>
            </a:pP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Show ability to write different paragraphs of an essay.</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Font typeface="Wingdings" pitchFamily="2" charset="2"/>
              <a:buChar char=""/>
            </a:pP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Demonstrate knowledge of revising and proofreading the essay.</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6" name="Graphic 15" descr="Classroom">
            <a:extLst>
              <a:ext uri="{FF2B5EF4-FFF2-40B4-BE49-F238E27FC236}">
                <a16:creationId xmlns:a16="http://schemas.microsoft.com/office/drawing/2014/main" id="{58097611-B9D9-47BC-AD6F-297C8E12184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5000"/>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641431" y="816337"/>
            <a:ext cx="5225327" cy="5225327"/>
          </a:xfrm>
          <a:prstGeom prst="rect">
            <a:avLst/>
          </a:prstGeom>
        </p:spPr>
      </p:pic>
    </p:spTree>
    <p:extLst>
      <p:ext uri="{BB962C8B-B14F-4D97-AF65-F5344CB8AC3E}">
        <p14:creationId xmlns:p14="http://schemas.microsoft.com/office/powerpoint/2010/main" val="22765137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45F50F1-72BE-CA23-BC28-31ED5440D1F6}"/>
              </a:ext>
            </a:extLst>
          </p:cNvPr>
          <p:cNvSpPr>
            <a:spLocks noGrp="1"/>
          </p:cNvSpPr>
          <p:nvPr>
            <p:ph idx="1"/>
          </p:nvPr>
        </p:nvSpPr>
        <p:spPr>
          <a:xfrm>
            <a:off x="838200" y="696311"/>
            <a:ext cx="10515600" cy="5849116"/>
          </a:xfrm>
        </p:spPr>
        <p:txBody>
          <a:bodyPr>
            <a:normAutofit fontScale="62500" lnSpcReduction="20000"/>
          </a:bodyPr>
          <a:lstStyle/>
          <a:p>
            <a:pPr marL="0" indent="0" algn="just">
              <a:lnSpc>
                <a:spcPct val="150000"/>
              </a:lnSpc>
              <a:spcAft>
                <a:spcPts val="800"/>
              </a:spcAft>
              <a:buNone/>
            </a:pPr>
            <a:r>
              <a:rPr lang="en-US" sz="3800" b="1" kern="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The Structure of an Essay</a:t>
            </a:r>
            <a:endParaRPr lang="en-US" sz="3800" b="1" kern="1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spcAft>
                <a:spcPts val="800"/>
              </a:spcAft>
              <a:buNone/>
            </a:pP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An essay can have many purposes, but the basic structure is usually the same. Your purpose of writing may be </a:t>
            </a:r>
            <a:r>
              <a:rPr lang="en-US" sz="2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argue </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on a particular point of view or </a:t>
            </a:r>
            <a:r>
              <a:rPr lang="en-US" sz="2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explain </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steps necessary to complete a task. Regardless of the purpose, your essay will have the same basic format.</a:t>
            </a:r>
            <a:endParaRPr lang="en-KE" sz="26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spcAft>
                <a:spcPts val="800"/>
              </a:spcAft>
              <a:buNone/>
            </a:pP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 this lesson, we shall discuss a few straightforward steps that you can follow when writing your essay. These steps will guide you through the essay writing process:</a:t>
            </a:r>
            <a:endParaRPr lang="en-KE" sz="2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Make a decision on your topic</a:t>
            </a:r>
            <a:endParaRPr lang="en-KE" sz="2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Develop an outline of your main ideas</a:t>
            </a:r>
            <a:endParaRPr lang="en-KE" sz="2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Write your thesis statement</a:t>
            </a:r>
            <a:endParaRPr lang="en-KE" sz="2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Write the introduction</a:t>
            </a:r>
            <a:endParaRPr lang="en-KE" sz="2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Write the body of your essay</a:t>
            </a:r>
            <a:endParaRPr lang="en-KE" sz="2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Write the conclusion</a:t>
            </a:r>
            <a:endParaRPr lang="en-KE" sz="2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Preview your essay</a:t>
            </a:r>
            <a:endParaRPr lang="en-KE" sz="2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4" descr="A cartoon of a person wearing a hard hat and vest&#10;&#10;Description automatically generated">
            <a:extLst>
              <a:ext uri="{FF2B5EF4-FFF2-40B4-BE49-F238E27FC236}">
                <a16:creationId xmlns:a16="http://schemas.microsoft.com/office/drawing/2014/main" id="{CE1CF75D-147A-FAC5-606F-4DCF9B376866}"/>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8983980" y="3219096"/>
            <a:ext cx="2594610" cy="3048000"/>
          </a:xfrm>
          <a:prstGeom prst="rect">
            <a:avLst/>
          </a:prstGeom>
        </p:spPr>
      </p:pic>
      <p:pic>
        <p:nvPicPr>
          <p:cNvPr id="8" name="Picture 7" descr="A grey and white stone wall&#10;&#10;Description automatically generated">
            <a:extLst>
              <a:ext uri="{FF2B5EF4-FFF2-40B4-BE49-F238E27FC236}">
                <a16:creationId xmlns:a16="http://schemas.microsoft.com/office/drawing/2014/main" id="{8C8495DE-1125-4BD3-AA4C-4B94F61AD245}"/>
              </a:ext>
            </a:extLst>
          </p:cNvPr>
          <p:cNvPicPr>
            <a:picLocks noChangeAspect="1"/>
          </p:cNvPicPr>
          <p:nvPr/>
        </p:nvPicPr>
        <p:blipFill rotWithShape="1">
          <a:blip r:embed="rId4">
            <a:extLst>
              <a:ext uri="{837473B0-CC2E-450A-ABE3-18F120FF3D39}">
                <a1611:picAttrSrcUrl xmlns:a1611="http://schemas.microsoft.com/office/drawing/2016/11/main" r:id="rId5"/>
              </a:ext>
            </a:extLst>
          </a:blip>
          <a:srcRect r="17931"/>
          <a:stretch/>
        </p:blipFill>
        <p:spPr>
          <a:xfrm>
            <a:off x="7189076" y="4738798"/>
            <a:ext cx="5002924" cy="3048000"/>
          </a:xfrm>
          <a:prstGeom prst="rect">
            <a:avLst/>
          </a:prstGeom>
        </p:spPr>
      </p:pic>
    </p:spTree>
    <p:extLst>
      <p:ext uri="{BB962C8B-B14F-4D97-AF65-F5344CB8AC3E}">
        <p14:creationId xmlns:p14="http://schemas.microsoft.com/office/powerpoint/2010/main" val="39208730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6EF06C-6D7D-D3C8-FC01-750B7866533F}"/>
              </a:ext>
            </a:extLst>
          </p:cNvPr>
          <p:cNvSpPr>
            <a:spLocks noGrp="1"/>
          </p:cNvSpPr>
          <p:nvPr>
            <p:ph type="title"/>
          </p:nvPr>
        </p:nvSpPr>
        <p:spPr>
          <a:xfrm>
            <a:off x="838200" y="365126"/>
            <a:ext cx="4648200" cy="769991"/>
          </a:xfrm>
        </p:spPr>
        <p:txBody>
          <a:bodyPr>
            <a:normAutofit/>
          </a:bodyPr>
          <a:lstStyle/>
          <a:p>
            <a:r>
              <a:rPr lang="en-US" sz="2400" b="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Topic Has Been Assigned</a:t>
            </a:r>
            <a:endParaRPr lang="en-KE" sz="24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A1AA5D4C-B81B-9A22-41E4-C6B53EC13D4F}"/>
              </a:ext>
            </a:extLst>
          </p:cNvPr>
          <p:cNvSpPr>
            <a:spLocks noGrp="1"/>
          </p:cNvSpPr>
          <p:nvPr>
            <p:ph idx="1"/>
          </p:nvPr>
        </p:nvSpPr>
        <p:spPr>
          <a:xfrm>
            <a:off x="838200" y="1135117"/>
            <a:ext cx="10515600" cy="4600411"/>
          </a:xfrm>
        </p:spPr>
        <p:txBody>
          <a:bodyPr>
            <a:normAutofit/>
          </a:bodyPr>
          <a:lstStyle/>
          <a:p>
            <a:pPr marL="0" indent="0" algn="just">
              <a:lnSpc>
                <a:spcPct val="150000"/>
              </a:lnSpc>
              <a:spcAft>
                <a:spcPts val="800"/>
              </a:spcAft>
              <a:buNone/>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 situations where the topic has been assigned, you may have no choice concerning the topic. In this case, you will need to think about the type of essay you are expected to write. Should it be a </a:t>
            </a: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general overview</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or a </a:t>
            </a: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specific analysis </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of the topic? If it should be an overview, then you are probably ready to move to the next step. If it should be a specific analysis, make sure that your content is going to be very specific as well. If it is a general one, you will need to include narrower subtopics in the body of the essay.</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For example, the topic </a:t>
            </a: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“Politics in Kenya” </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is a general one. If your objective is to write an overview, this topic is suitable. If your objective is to write a specific analysis, this topic is too general. You must narrow it down to something like, </a:t>
            </a: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"Factors affecting Politics in Kenya" </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or </a:t>
            </a: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effects of Politics on the youth in Kenya”</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Once you have determined that your topic will be suitable, you can move on to the next step. In the case of a general analysis, these suggested topics can serve as subtopics in the essay.</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
        <p:nvSpPr>
          <p:cNvPr id="4" name="L-Shape 3">
            <a:extLst>
              <a:ext uri="{FF2B5EF4-FFF2-40B4-BE49-F238E27FC236}">
                <a16:creationId xmlns:a16="http://schemas.microsoft.com/office/drawing/2014/main" id="{4D542DEF-8A60-148A-B6FA-C8F31867170A}"/>
              </a:ext>
            </a:extLst>
          </p:cNvPr>
          <p:cNvSpPr/>
          <p:nvPr/>
        </p:nvSpPr>
        <p:spPr>
          <a:xfrm rot="5400000">
            <a:off x="536027" y="76748"/>
            <a:ext cx="903890" cy="1051034"/>
          </a:xfrm>
          <a:prstGeom prst="corner">
            <a:avLst>
              <a:gd name="adj1" fmla="val 4651"/>
              <a:gd name="adj2" fmla="val 20930"/>
            </a:avLst>
          </a:prstGeom>
        </p:spPr>
        <p:style>
          <a:lnRef idx="1">
            <a:schemeClr val="accent4"/>
          </a:lnRef>
          <a:fillRef idx="3">
            <a:schemeClr val="accent4"/>
          </a:fillRef>
          <a:effectRef idx="2">
            <a:schemeClr val="accent4"/>
          </a:effectRef>
          <a:fontRef idx="minor">
            <a:schemeClr val="lt1"/>
          </a:fontRef>
        </p:style>
        <p:txBody>
          <a:bodyPr rtlCol="0" anchor="ctr"/>
          <a:lstStyle/>
          <a:p>
            <a:pPr algn="ctr"/>
            <a:endParaRPr lang="en-KE"/>
          </a:p>
        </p:txBody>
      </p:sp>
      <p:sp>
        <p:nvSpPr>
          <p:cNvPr id="5" name="L-Shape 4">
            <a:extLst>
              <a:ext uri="{FF2B5EF4-FFF2-40B4-BE49-F238E27FC236}">
                <a16:creationId xmlns:a16="http://schemas.microsoft.com/office/drawing/2014/main" id="{6CC65E86-10BC-F295-D0CE-5EB1F3A3571E}"/>
              </a:ext>
            </a:extLst>
          </p:cNvPr>
          <p:cNvSpPr/>
          <p:nvPr/>
        </p:nvSpPr>
        <p:spPr>
          <a:xfrm rot="10800000" flipV="1">
            <a:off x="10725807" y="4527878"/>
            <a:ext cx="903890" cy="1051034"/>
          </a:xfrm>
          <a:prstGeom prst="corner">
            <a:avLst>
              <a:gd name="adj1" fmla="val 9302"/>
              <a:gd name="adj2" fmla="val 20930"/>
            </a:avLst>
          </a:prstGeom>
        </p:spPr>
        <p:style>
          <a:lnRef idx="1">
            <a:schemeClr val="accent4"/>
          </a:lnRef>
          <a:fillRef idx="3">
            <a:schemeClr val="accent4"/>
          </a:fillRef>
          <a:effectRef idx="2">
            <a:schemeClr val="accent4"/>
          </a:effectRef>
          <a:fontRef idx="minor">
            <a:schemeClr val="lt1"/>
          </a:fontRef>
        </p:style>
        <p:txBody>
          <a:bodyPr rtlCol="0" anchor="ctr"/>
          <a:lstStyle/>
          <a:p>
            <a:pPr algn="ctr"/>
            <a:endParaRPr lang="en-KE"/>
          </a:p>
        </p:txBody>
      </p:sp>
    </p:spTree>
    <p:extLst>
      <p:ext uri="{BB962C8B-B14F-4D97-AF65-F5344CB8AC3E}">
        <p14:creationId xmlns:p14="http://schemas.microsoft.com/office/powerpoint/2010/main" val="22512389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82FBD3-BF52-9E74-26CF-33D8BB48E0F8}"/>
              </a:ext>
            </a:extLst>
          </p:cNvPr>
          <p:cNvSpPr>
            <a:spLocks noGrp="1"/>
          </p:cNvSpPr>
          <p:nvPr>
            <p:ph type="title"/>
          </p:nvPr>
        </p:nvSpPr>
        <p:spPr>
          <a:xfrm>
            <a:off x="838200" y="365126"/>
            <a:ext cx="10515600" cy="759482"/>
          </a:xfrm>
        </p:spPr>
        <p:txBody>
          <a:bodyPr>
            <a:normAutofit/>
          </a:bodyPr>
          <a:lstStyle/>
          <a:p>
            <a:r>
              <a:rPr lang="en-US" sz="2800" b="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Topic Has Not Been Assigned</a:t>
            </a:r>
            <a:endParaRPr lang="en-KE" sz="28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C9760ECD-1266-9A1A-6E2C-FF8F0D161479}"/>
              </a:ext>
            </a:extLst>
          </p:cNvPr>
          <p:cNvSpPr>
            <a:spLocks noGrp="1"/>
          </p:cNvSpPr>
          <p:nvPr>
            <p:ph idx="1"/>
          </p:nvPr>
        </p:nvSpPr>
        <p:spPr>
          <a:xfrm>
            <a:off x="838200" y="1339414"/>
            <a:ext cx="10515600" cy="4595812"/>
          </a:xfrm>
        </p:spPr>
        <p:txBody>
          <a:bodyPr>
            <a:normAutofit lnSpcReduction="10000"/>
          </a:bodyPr>
          <a:lstStyle/>
          <a:p>
            <a:pPr marL="0" indent="0">
              <a:lnSpc>
                <a:spcPct val="150000"/>
              </a:lnSpc>
              <a:buNone/>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If you have not been assigned a topic, then the choices you can make are limitless. Sometimes that seems to make the task of starting even more intimidating. However, it may not be such a daunting task as you are now free to choose a topic of interest to you based on your interests, environment or experiences.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spcAft>
                <a:spcPts val="800"/>
              </a:spcAft>
              <a:buNone/>
            </a:pP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Define your Purpose</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first thing you need to do is to think about </a:t>
            </a: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purpose of the essay </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that you are writing. Is your purpose </a:t>
            </a: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persuade </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people to accept your point of view, </a:t>
            </a: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explain </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people how to complete a particular task, </a:t>
            </a: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educate </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people about a particular person, place, thing or idea, or something else entirely? The topic that you choose must fit the purpose of your essay.</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KE" dirty="0"/>
          </a:p>
        </p:txBody>
      </p:sp>
      <p:sp>
        <p:nvSpPr>
          <p:cNvPr id="4" name="L-Shape 3">
            <a:extLst>
              <a:ext uri="{FF2B5EF4-FFF2-40B4-BE49-F238E27FC236}">
                <a16:creationId xmlns:a16="http://schemas.microsoft.com/office/drawing/2014/main" id="{99E86D75-3201-C8E5-AC95-078A2DDD417B}"/>
              </a:ext>
            </a:extLst>
          </p:cNvPr>
          <p:cNvSpPr/>
          <p:nvPr/>
        </p:nvSpPr>
        <p:spPr>
          <a:xfrm rot="5400000">
            <a:off x="536027" y="76748"/>
            <a:ext cx="903890" cy="1051034"/>
          </a:xfrm>
          <a:prstGeom prst="corner">
            <a:avLst>
              <a:gd name="adj1" fmla="val 6976"/>
              <a:gd name="adj2" fmla="val 20930"/>
            </a:avLst>
          </a:prstGeom>
        </p:spPr>
        <p:style>
          <a:lnRef idx="1">
            <a:schemeClr val="accent4"/>
          </a:lnRef>
          <a:fillRef idx="3">
            <a:schemeClr val="accent4"/>
          </a:fillRef>
          <a:effectRef idx="2">
            <a:schemeClr val="accent4"/>
          </a:effectRef>
          <a:fontRef idx="minor">
            <a:schemeClr val="lt1"/>
          </a:fontRef>
        </p:style>
        <p:txBody>
          <a:bodyPr rtlCol="0" anchor="ctr"/>
          <a:lstStyle/>
          <a:p>
            <a:pPr algn="ctr"/>
            <a:endParaRPr lang="en-KE"/>
          </a:p>
        </p:txBody>
      </p:sp>
      <p:sp>
        <p:nvSpPr>
          <p:cNvPr id="5" name="L-Shape 4">
            <a:extLst>
              <a:ext uri="{FF2B5EF4-FFF2-40B4-BE49-F238E27FC236}">
                <a16:creationId xmlns:a16="http://schemas.microsoft.com/office/drawing/2014/main" id="{60ECEF8F-BD7F-7CFC-CB27-4AD6D095B350}"/>
              </a:ext>
            </a:extLst>
          </p:cNvPr>
          <p:cNvSpPr/>
          <p:nvPr/>
        </p:nvSpPr>
        <p:spPr>
          <a:xfrm rot="10800000" flipV="1">
            <a:off x="10725807" y="4527878"/>
            <a:ext cx="903890" cy="1051034"/>
          </a:xfrm>
          <a:prstGeom prst="corner">
            <a:avLst>
              <a:gd name="adj1" fmla="val 5814"/>
              <a:gd name="adj2" fmla="val 20930"/>
            </a:avLst>
          </a:prstGeom>
        </p:spPr>
        <p:style>
          <a:lnRef idx="1">
            <a:schemeClr val="accent4"/>
          </a:lnRef>
          <a:fillRef idx="3">
            <a:schemeClr val="accent4"/>
          </a:fillRef>
          <a:effectRef idx="2">
            <a:schemeClr val="accent4"/>
          </a:effectRef>
          <a:fontRef idx="minor">
            <a:schemeClr val="lt1"/>
          </a:fontRef>
        </p:style>
        <p:txBody>
          <a:bodyPr rtlCol="0" anchor="ctr"/>
          <a:lstStyle/>
          <a:p>
            <a:pPr algn="ctr"/>
            <a:endParaRPr lang="en-KE"/>
          </a:p>
        </p:txBody>
      </p:sp>
    </p:spTree>
    <p:extLst>
      <p:ext uri="{BB962C8B-B14F-4D97-AF65-F5344CB8AC3E}">
        <p14:creationId xmlns:p14="http://schemas.microsoft.com/office/powerpoint/2010/main" val="358359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AE6A8B-AC67-4F93-1006-6E244D94253A}"/>
              </a:ext>
            </a:extLst>
          </p:cNvPr>
          <p:cNvSpPr>
            <a:spLocks noGrp="1"/>
          </p:cNvSpPr>
          <p:nvPr>
            <p:ph type="title"/>
          </p:nvPr>
        </p:nvSpPr>
        <p:spPr>
          <a:xfrm>
            <a:off x="3318642" y="754380"/>
            <a:ext cx="5688198" cy="1181831"/>
          </a:xfrm>
        </p:spPr>
        <p:txBody>
          <a:bodyPr>
            <a:normAutofit/>
          </a:bodyPr>
          <a:lstStyle/>
          <a:p>
            <a:r>
              <a:rPr lang="en-US" sz="2400" b="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Brainstorm Ideas of Interest</a:t>
            </a:r>
            <a:endParaRPr lang="en-KE" sz="24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65DA654E-761E-8A7D-5383-EECBA450F5E8}"/>
              </a:ext>
            </a:extLst>
          </p:cNvPr>
          <p:cNvSpPr>
            <a:spLocks noGrp="1"/>
          </p:cNvSpPr>
          <p:nvPr>
            <p:ph idx="1"/>
          </p:nvPr>
        </p:nvSpPr>
        <p:spPr>
          <a:xfrm>
            <a:off x="838200" y="2226823"/>
            <a:ext cx="10515600" cy="3186003"/>
          </a:xfrm>
        </p:spPr>
        <p:txBody>
          <a:bodyPr/>
          <a:lstStyle/>
          <a:p>
            <a:pPr>
              <a:lnSpc>
                <a:spcPct val="150000"/>
              </a:lnSpc>
              <a:spcAft>
                <a:spcPts val="80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Once you have determined the purpose of your essay, </a:t>
            </a: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write down some ideas </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that interest you. No matter what the purpose of your essay is, you will still have many ideas to consider.</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If you have trouble thinking of ideas for your essay, start by looking around you. Is there anything in your surroundings that interests you? Think about your life. What experiences have you had or what occupies most of your time? Can you develop a topic from that? Write down all these ideas that come to mind.</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pic>
        <p:nvPicPr>
          <p:cNvPr id="12" name="Picture 11" descr="A white cloud with different symbols&#10;&#10;Description automatically generated">
            <a:extLst>
              <a:ext uri="{FF2B5EF4-FFF2-40B4-BE49-F238E27FC236}">
                <a16:creationId xmlns:a16="http://schemas.microsoft.com/office/drawing/2014/main" id="{88ED434C-CF9B-D136-6FBB-F8F5083C746D}"/>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flipH="1">
            <a:off x="744878" y="94271"/>
            <a:ext cx="2240059" cy="2132552"/>
          </a:xfrm>
          <a:prstGeom prst="rect">
            <a:avLst/>
          </a:prstGeom>
        </p:spPr>
      </p:pic>
      <p:pic>
        <p:nvPicPr>
          <p:cNvPr id="14" name="Picture 13" descr="A group of people with yellow text&#10;&#10;Description automatically generated">
            <a:extLst>
              <a:ext uri="{FF2B5EF4-FFF2-40B4-BE49-F238E27FC236}">
                <a16:creationId xmlns:a16="http://schemas.microsoft.com/office/drawing/2014/main" id="{9F67B956-E51E-4C15-2D19-580DF58DCF11}"/>
              </a:ext>
            </a:extLst>
          </p:cNvPr>
          <p:cNvPicPr>
            <a:picLocks noChangeAspect="1"/>
          </p:cNvPicPr>
          <p:nvPr/>
        </p:nvPicPr>
        <p:blipFill rotWithShape="1">
          <a:blip r:embed="rId4">
            <a:extLst>
              <a:ext uri="{837473B0-CC2E-450A-ABE3-18F120FF3D39}">
                <a1611:picAttrSrcUrl xmlns:a1611="http://schemas.microsoft.com/office/drawing/2016/11/main" r:id="rId5"/>
              </a:ext>
            </a:extLst>
          </a:blip>
          <a:srcRect t="61300"/>
          <a:stretch/>
        </p:blipFill>
        <p:spPr>
          <a:xfrm>
            <a:off x="7219732" y="5703439"/>
            <a:ext cx="4972268" cy="1154561"/>
          </a:xfrm>
          <a:prstGeom prst="rect">
            <a:avLst/>
          </a:prstGeom>
        </p:spPr>
      </p:pic>
    </p:spTree>
    <p:extLst>
      <p:ext uri="{BB962C8B-B14F-4D97-AF65-F5344CB8AC3E}">
        <p14:creationId xmlns:p14="http://schemas.microsoft.com/office/powerpoint/2010/main" val="29234177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803499-F3AD-081D-7330-2DF9220F39F0}"/>
              </a:ext>
            </a:extLst>
          </p:cNvPr>
          <p:cNvSpPr>
            <a:spLocks noGrp="1"/>
          </p:cNvSpPr>
          <p:nvPr>
            <p:ph type="title"/>
          </p:nvPr>
        </p:nvSpPr>
        <p:spPr>
          <a:xfrm>
            <a:off x="838200" y="365126"/>
            <a:ext cx="10515600" cy="812034"/>
          </a:xfrm>
        </p:spPr>
        <p:txBody>
          <a:bodyPr>
            <a:normAutofit/>
          </a:bodyPr>
          <a:lstStyle/>
          <a:p>
            <a:r>
              <a:rPr lang="en-US" sz="2400" b="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Evaluate Each Potential Idea</a:t>
            </a:r>
            <a:endParaRPr lang="en-KE" sz="24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3DD1E97C-79D2-7841-C336-D4653FD27CBA}"/>
              </a:ext>
            </a:extLst>
          </p:cNvPr>
          <p:cNvSpPr>
            <a:spLocks noGrp="1"/>
          </p:cNvSpPr>
          <p:nvPr>
            <p:ph idx="1"/>
          </p:nvPr>
        </p:nvSpPr>
        <p:spPr>
          <a:xfrm>
            <a:off x="838200" y="1177160"/>
            <a:ext cx="10515600" cy="5315714"/>
          </a:xfrm>
        </p:spPr>
        <p:txBody>
          <a:bodyPr>
            <a:normAutofit lnSpcReduction="10000"/>
          </a:bodyPr>
          <a:lstStyle/>
          <a:p>
            <a:pPr marL="0" indent="0">
              <a:lnSpc>
                <a:spcPct val="150000"/>
              </a:lnSpc>
              <a:buNone/>
            </a:pPr>
            <a:r>
              <a:rPr lang="en-US" sz="2000" dirty="0">
                <a:solidFill>
                  <a:srgbClr val="000000"/>
                </a:solidFill>
                <a:effectLst/>
                <a:latin typeface="Times New Roman" panose="02020603050405020304" pitchFamily="18" charset="0"/>
                <a:ea typeface="Times New Roman" panose="02020603050405020304" pitchFamily="18" charset="0"/>
              </a:rPr>
              <a:t>Consider each one of these ideas as potential topics for your essay and think about the purpose for your writing. If the purpose is </a:t>
            </a:r>
            <a:r>
              <a:rPr lang="en-US" sz="2000" b="1" dirty="0">
                <a:solidFill>
                  <a:srgbClr val="000000"/>
                </a:solidFill>
                <a:effectLst/>
                <a:latin typeface="Times New Roman" panose="02020603050405020304" pitchFamily="18" charset="0"/>
                <a:ea typeface="Times New Roman" panose="02020603050405020304" pitchFamily="18" charset="0"/>
              </a:rPr>
              <a:t>to explain</a:t>
            </a:r>
            <a:r>
              <a:rPr lang="en-US" sz="2000" dirty="0">
                <a:solidFill>
                  <a:srgbClr val="000000"/>
                </a:solidFill>
                <a:effectLst/>
                <a:latin typeface="Times New Roman" panose="02020603050405020304" pitchFamily="18" charset="0"/>
                <a:ea typeface="Times New Roman" panose="02020603050405020304" pitchFamily="18" charset="0"/>
              </a:rPr>
              <a:t>, be sure it is a subject about which you are particularly well-informed. If the purpose is </a:t>
            </a:r>
            <a:r>
              <a:rPr lang="en-US" sz="2000" b="1" dirty="0">
                <a:solidFill>
                  <a:srgbClr val="000000"/>
                </a:solidFill>
                <a:effectLst/>
                <a:latin typeface="Times New Roman" panose="02020603050405020304" pitchFamily="18" charset="0"/>
                <a:ea typeface="Times New Roman" panose="02020603050405020304" pitchFamily="18" charset="0"/>
              </a:rPr>
              <a:t>to persuade</a:t>
            </a:r>
            <a:r>
              <a:rPr lang="en-US" sz="2000" dirty="0">
                <a:solidFill>
                  <a:srgbClr val="000000"/>
                </a:solidFill>
                <a:effectLst/>
                <a:latin typeface="Times New Roman" panose="02020603050405020304" pitchFamily="18" charset="0"/>
                <a:ea typeface="Times New Roman" panose="02020603050405020304" pitchFamily="18" charset="0"/>
              </a:rPr>
              <a:t>, be sure it is a subject about which you are quite passionate about. It is important to note that the most important factor in choosing a topic is the number of ideas you have about that topic. Even if none of the ideas you thought of seem particularly appealing, try choosing one to work with. It may turn out to be a better topic than you had initially thought.</a:t>
            </a:r>
            <a:r>
              <a:rPr lang="en-KE" sz="2000" dirty="0">
                <a:effectLst/>
              </a:rPr>
              <a:t> </a:t>
            </a:r>
          </a:p>
          <a:p>
            <a:pPr marL="0" indent="0">
              <a:lnSpc>
                <a:spcPct val="150000"/>
              </a:lnSpc>
              <a:spcAft>
                <a:spcPts val="800"/>
              </a:spcAft>
              <a:buNone/>
            </a:pPr>
            <a:r>
              <a:rPr lang="en-US" sz="2000" b="1" kern="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Organize Your Ideas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spcAft>
                <a:spcPts val="800"/>
              </a:spcAft>
              <a:buNone/>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purpose of an outline is to put your ideas about the topic down in a moderately organized format. The structure you create here may still change before the essay is complete, therefore do not agonize over this.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KE" dirty="0"/>
          </a:p>
        </p:txBody>
      </p:sp>
      <p:cxnSp>
        <p:nvCxnSpPr>
          <p:cNvPr id="5" name="Connector: Curved 4">
            <a:extLst>
              <a:ext uri="{FF2B5EF4-FFF2-40B4-BE49-F238E27FC236}">
                <a16:creationId xmlns:a16="http://schemas.microsoft.com/office/drawing/2014/main" id="{B7E4BBD2-54BD-C27D-0A26-8169304BA678}"/>
              </a:ext>
            </a:extLst>
          </p:cNvPr>
          <p:cNvCxnSpPr/>
          <p:nvPr/>
        </p:nvCxnSpPr>
        <p:spPr>
          <a:xfrm rot="16200000" flipH="1">
            <a:off x="-344214" y="4947744"/>
            <a:ext cx="2254469" cy="1566041"/>
          </a:xfrm>
          <a:prstGeom prst="curvedConnector3">
            <a:avLst/>
          </a:prstGeom>
          <a:ln w="19050" cap="flat" cmpd="sng" algn="ctr">
            <a:solidFill>
              <a:schemeClr val="accent4"/>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7" name="Teardrop 6">
            <a:extLst>
              <a:ext uri="{FF2B5EF4-FFF2-40B4-BE49-F238E27FC236}">
                <a16:creationId xmlns:a16="http://schemas.microsoft.com/office/drawing/2014/main" id="{3EBF051B-53D2-547D-B683-14F21F9CD75A}"/>
              </a:ext>
            </a:extLst>
          </p:cNvPr>
          <p:cNvSpPr/>
          <p:nvPr/>
        </p:nvSpPr>
        <p:spPr>
          <a:xfrm>
            <a:off x="11139647" y="-21459"/>
            <a:ext cx="1072056" cy="1072056"/>
          </a:xfrm>
          <a:prstGeom prst="teardrop">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en-KE"/>
          </a:p>
        </p:txBody>
      </p:sp>
      <p:sp>
        <p:nvSpPr>
          <p:cNvPr id="10" name="Teardrop 9">
            <a:extLst>
              <a:ext uri="{FF2B5EF4-FFF2-40B4-BE49-F238E27FC236}">
                <a16:creationId xmlns:a16="http://schemas.microsoft.com/office/drawing/2014/main" id="{1B6B88AE-7CE0-155B-8B15-5AFE23D30A9B}"/>
              </a:ext>
            </a:extLst>
          </p:cNvPr>
          <p:cNvSpPr/>
          <p:nvPr/>
        </p:nvSpPr>
        <p:spPr>
          <a:xfrm>
            <a:off x="11332775" y="-48233"/>
            <a:ext cx="899953" cy="899953"/>
          </a:xfrm>
          <a:prstGeom prst="teardrop">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en-KE"/>
          </a:p>
        </p:txBody>
      </p:sp>
    </p:spTree>
    <p:extLst>
      <p:ext uri="{BB962C8B-B14F-4D97-AF65-F5344CB8AC3E}">
        <p14:creationId xmlns:p14="http://schemas.microsoft.com/office/powerpoint/2010/main" val="35078900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4FA6AC-AEC9-84AD-6272-33042DE62582}"/>
              </a:ext>
            </a:extLst>
          </p:cNvPr>
          <p:cNvSpPr>
            <a:spLocks noGrp="1"/>
          </p:cNvSpPr>
          <p:nvPr>
            <p:ph type="title"/>
          </p:nvPr>
        </p:nvSpPr>
        <p:spPr>
          <a:xfrm>
            <a:off x="838200" y="312576"/>
            <a:ext cx="10515600" cy="654378"/>
          </a:xfrm>
        </p:spPr>
        <p:txBody>
          <a:bodyPr>
            <a:normAutofit/>
          </a:bodyPr>
          <a:lstStyle/>
          <a:p>
            <a:r>
              <a:rPr lang="en-KE" sz="2400" b="1" dirty="0">
                <a:latin typeface="Arial" panose="020B0604020202020204" pitchFamily="34" charset="0"/>
                <a:cs typeface="Arial" panose="020B0604020202020204" pitchFamily="34" charset="0"/>
              </a:rPr>
              <a:t>Outline</a:t>
            </a:r>
          </a:p>
        </p:txBody>
      </p:sp>
      <p:sp>
        <p:nvSpPr>
          <p:cNvPr id="3" name="Content Placeholder 2">
            <a:extLst>
              <a:ext uri="{FF2B5EF4-FFF2-40B4-BE49-F238E27FC236}">
                <a16:creationId xmlns:a16="http://schemas.microsoft.com/office/drawing/2014/main" id="{AF26283E-5819-49A6-3734-A618F91B8959}"/>
              </a:ext>
            </a:extLst>
          </p:cNvPr>
          <p:cNvSpPr>
            <a:spLocks noGrp="1"/>
          </p:cNvSpPr>
          <p:nvPr>
            <p:ph idx="1"/>
          </p:nvPr>
        </p:nvSpPr>
        <p:spPr>
          <a:xfrm>
            <a:off x="838200" y="1019504"/>
            <a:ext cx="10515600" cy="5473370"/>
          </a:xfrm>
        </p:spPr>
        <p:txBody>
          <a:bodyPr>
            <a:normAutofit fontScale="92500" lnSpcReduction="10000"/>
          </a:bodyPr>
          <a:lstStyle/>
          <a:p>
            <a:pPr marL="342900" lvl="0" indent="-342900">
              <a:lnSpc>
                <a:spcPct val="160000"/>
              </a:lnSpc>
              <a:spcBef>
                <a:spcPts val="0"/>
              </a:spcBef>
              <a:buFont typeface="+mj-lt"/>
              <a:buAutoNum type="arabicPeriod"/>
              <a:tabLst>
                <a:tab pos="457200" algn="l"/>
              </a:tabLs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Begin your outline by writing your topic at the top of the page.</a:t>
            </a:r>
            <a:endParaRPr lang="en-KE" sz="2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60000"/>
              </a:lnSpc>
              <a:spcBef>
                <a:spcPts val="0"/>
              </a:spcBef>
              <a:buFont typeface="+mj-lt"/>
              <a:buAutoNum type="arabicPeriod"/>
              <a:tabLst>
                <a:tab pos="457200" algn="l"/>
              </a:tabLs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Next, write the Roman numerals I, II, and III, spread apart down the left side of the page.</a:t>
            </a:r>
            <a:endParaRPr lang="en-KE" sz="2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60000"/>
              </a:lnSpc>
              <a:spcBef>
                <a:spcPts val="0"/>
              </a:spcBef>
              <a:buFont typeface="+mj-lt"/>
              <a:buAutoNum type="arabicPeriod"/>
              <a:tabLst>
                <a:tab pos="457200" algn="l"/>
              </a:tabLs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Next to each Roman numeral, write the main ideas that you have about your topic, or the main points that you want to make.</a:t>
            </a:r>
            <a:endParaRPr lang="en-KE" sz="2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60000"/>
              </a:lnSpc>
              <a:spcBef>
                <a:spcPts val="0"/>
              </a:spcBef>
              <a:buSzPts val="1000"/>
              <a:buFont typeface="Courier New" panose="02070309020205020404" pitchFamily="49" charset="0"/>
              <a:buChar char="o"/>
              <a:tabLst>
                <a:tab pos="914400" algn="l"/>
              </a:tabLs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If you are trying to persuade, you want to write your best arguments.</a:t>
            </a:r>
            <a:endParaRPr lang="en-KE" sz="2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60000"/>
              </a:lnSpc>
              <a:spcBef>
                <a:spcPts val="0"/>
              </a:spcBef>
              <a:buSzPts val="1000"/>
              <a:buFont typeface="Courier New" panose="02070309020205020404" pitchFamily="49" charset="0"/>
              <a:buChar char="o"/>
              <a:tabLst>
                <a:tab pos="914400" algn="l"/>
              </a:tabLs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If you are trying to explain a process, you want to write the steps that should be followed. </a:t>
            </a: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You will probably need to group these into categories. </a:t>
            </a:r>
          </a:p>
          <a:p>
            <a:pPr marL="742950" lvl="1" indent="-285750">
              <a:lnSpc>
                <a:spcPct val="160000"/>
              </a:lnSpc>
              <a:spcBef>
                <a:spcPts val="0"/>
              </a:spcBef>
              <a:buSzPts val="1000"/>
              <a:buFont typeface="Courier New" panose="02070309020205020404" pitchFamily="49" charset="0"/>
              <a:buChar char="o"/>
              <a:tabLst>
                <a:tab pos="914400" algn="l"/>
              </a:tabLs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If you have trouble grouping the steps into categories, try using Beginning, Middle, and End.</a:t>
            </a:r>
            <a:endParaRPr lang="en-KE" sz="2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60000"/>
              </a:lnSpc>
              <a:spcBef>
                <a:spcPts val="0"/>
              </a:spcBef>
              <a:buSzPts val="1000"/>
              <a:buFont typeface="Courier New" panose="02070309020205020404" pitchFamily="49" charset="0"/>
              <a:buChar char="o"/>
              <a:tabLst>
                <a:tab pos="914400" algn="l"/>
              </a:tabLs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If you are trying to inform, you want to write the major categories into which your information can be divided.</a:t>
            </a:r>
            <a:endParaRPr lang="en-KE" sz="2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60000"/>
              </a:lnSpc>
              <a:spcBef>
                <a:spcPts val="0"/>
              </a:spcBef>
              <a:buFont typeface="+mj-lt"/>
              <a:buAutoNum type="arabicPeriod"/>
              <a:tabLst>
                <a:tab pos="457200" algn="l"/>
              </a:tabLs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Under each Roman numeral, write a, </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and c down the left side of the page.</a:t>
            </a:r>
            <a:endParaRPr lang="en-KE" sz="2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60000"/>
              </a:lnSpc>
              <a:spcBef>
                <a:spcPts val="0"/>
              </a:spcBef>
              <a:buFont typeface="+mj-lt"/>
              <a:buAutoNum type="arabicPeriod"/>
              <a:tabLst>
                <a:tab pos="457200" algn="l"/>
              </a:tabLs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Next to each letter, write the facts or information that support that main idea.</a:t>
            </a:r>
            <a:endParaRPr lang="en-KE" sz="2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sz="3600" dirty="0"/>
          </a:p>
        </p:txBody>
      </p:sp>
      <p:cxnSp>
        <p:nvCxnSpPr>
          <p:cNvPr id="5" name="Straight Connector 4">
            <a:extLst>
              <a:ext uri="{FF2B5EF4-FFF2-40B4-BE49-F238E27FC236}">
                <a16:creationId xmlns:a16="http://schemas.microsoft.com/office/drawing/2014/main" id="{5D5ED63E-297D-C1B5-282B-94E51DF1DA6E}"/>
              </a:ext>
            </a:extLst>
          </p:cNvPr>
          <p:cNvCxnSpPr/>
          <p:nvPr/>
        </p:nvCxnSpPr>
        <p:spPr>
          <a:xfrm>
            <a:off x="12181490" y="5255"/>
            <a:ext cx="0" cy="6852745"/>
          </a:xfrm>
          <a:prstGeom prst="line">
            <a:avLst/>
          </a:prstGeom>
          <a:ln w="76200"/>
        </p:spPr>
        <p:style>
          <a:lnRef idx="3">
            <a:schemeClr val="accent4"/>
          </a:lnRef>
          <a:fillRef idx="0">
            <a:schemeClr val="accent4"/>
          </a:fillRef>
          <a:effectRef idx="2">
            <a:schemeClr val="accent4"/>
          </a:effectRef>
          <a:fontRef idx="minor">
            <a:schemeClr val="tx1"/>
          </a:fontRef>
        </p:style>
      </p:cxnSp>
      <p:cxnSp>
        <p:nvCxnSpPr>
          <p:cNvPr id="6" name="Straight Connector 5">
            <a:extLst>
              <a:ext uri="{FF2B5EF4-FFF2-40B4-BE49-F238E27FC236}">
                <a16:creationId xmlns:a16="http://schemas.microsoft.com/office/drawing/2014/main" id="{DB9385EB-DE12-9600-E46C-F4907BCA2DB0}"/>
              </a:ext>
            </a:extLst>
          </p:cNvPr>
          <p:cNvCxnSpPr/>
          <p:nvPr/>
        </p:nvCxnSpPr>
        <p:spPr>
          <a:xfrm>
            <a:off x="12018576" y="5255"/>
            <a:ext cx="0" cy="6852745"/>
          </a:xfrm>
          <a:prstGeom prst="line">
            <a:avLst/>
          </a:prstGeom>
          <a:ln w="28575">
            <a:prstDash val="lgDashDotDot"/>
          </a:ln>
        </p:spPr>
        <p:style>
          <a:lnRef idx="3">
            <a:schemeClr val="accent4"/>
          </a:lnRef>
          <a:fillRef idx="0">
            <a:schemeClr val="accent4"/>
          </a:fillRef>
          <a:effectRef idx="2">
            <a:schemeClr val="accent4"/>
          </a:effectRef>
          <a:fontRef idx="minor">
            <a:schemeClr val="tx1"/>
          </a:fontRef>
        </p:style>
      </p:cxnSp>
    </p:spTree>
    <p:extLst>
      <p:ext uri="{BB962C8B-B14F-4D97-AF65-F5344CB8AC3E}">
        <p14:creationId xmlns:p14="http://schemas.microsoft.com/office/powerpoint/2010/main" val="1267307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8F4281-E968-3980-FEB6-87B03804F6FA}"/>
              </a:ext>
            </a:extLst>
          </p:cNvPr>
          <p:cNvSpPr>
            <a:spLocks noGrp="1"/>
          </p:cNvSpPr>
          <p:nvPr>
            <p:ph type="title"/>
          </p:nvPr>
        </p:nvSpPr>
        <p:spPr>
          <a:xfrm>
            <a:off x="754117" y="758496"/>
            <a:ext cx="10515600" cy="475703"/>
          </a:xfrm>
        </p:spPr>
        <p:txBody>
          <a:bodyPr>
            <a:normAutofit/>
          </a:bodyPr>
          <a:lstStyle/>
          <a:p>
            <a:r>
              <a:rPr lang="en-US" sz="2400" b="1" kern="18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Write a Thesis Statement</a:t>
            </a:r>
            <a:endParaRPr lang="en-KE" sz="24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C4BB40F8-7214-8066-13B8-B0FA115E3710}"/>
              </a:ext>
            </a:extLst>
          </p:cNvPr>
          <p:cNvSpPr>
            <a:spLocks noGrp="1"/>
          </p:cNvSpPr>
          <p:nvPr>
            <p:ph idx="1"/>
          </p:nvPr>
        </p:nvSpPr>
        <p:spPr>
          <a:xfrm>
            <a:off x="838200" y="1405211"/>
            <a:ext cx="10515600" cy="4456441"/>
          </a:xfrm>
        </p:spPr>
        <p:txBody>
          <a:bodyPr>
            <a:normAutofit fontScale="92500"/>
          </a:bodyPr>
          <a:lstStyle/>
          <a:p>
            <a:pPr marL="0" indent="0">
              <a:lnSpc>
                <a:spcPct val="150000"/>
              </a:lnSpc>
              <a:spcAft>
                <a:spcPts val="800"/>
              </a:spcAft>
              <a:buNone/>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Now that you have decided, at least tentatively, what information you plan to present in your essay, you are ready to write your </a:t>
            </a: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thesis statement</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KE" sz="2000" dirty="0">
              <a:latin typeface="Calibri" panose="020F0502020204030204" pitchFamily="34" charset="0"/>
              <a:ea typeface="Times New Roman" panose="02020603050405020304" pitchFamily="18" charset="0"/>
              <a:cs typeface="Times New Roman" panose="02020603050405020304" pitchFamily="18" charset="0"/>
            </a:endParaRPr>
          </a:p>
          <a:p>
            <a:pPr marL="0" indent="0">
              <a:lnSpc>
                <a:spcPct val="150000"/>
              </a:lnSpc>
              <a:spcAft>
                <a:spcPts val="800"/>
              </a:spcAft>
              <a:buNone/>
            </a:pPr>
            <a:r>
              <a:rPr lang="en-US" sz="2000" dirty="0">
                <a:solidFill>
                  <a:srgbClr val="000000"/>
                </a:solidFill>
                <a:effectLst/>
                <a:latin typeface="Times New Roman" panose="02020603050405020304" pitchFamily="18" charset="0"/>
                <a:ea typeface="Times New Roman" panose="02020603050405020304" pitchFamily="18" charset="0"/>
              </a:rPr>
              <a:t>The thesis statement tells the reader what the essay will be about, and what point you, the author, will be making. You know what the essay will be about. That was your topic. </a:t>
            </a:r>
          </a:p>
          <a:p>
            <a:pPr marL="0" indent="0">
              <a:lnSpc>
                <a:spcPct val="150000"/>
              </a:lnSpc>
              <a:spcAft>
                <a:spcPts val="800"/>
              </a:spcAft>
              <a:buNone/>
            </a:pPr>
            <a:r>
              <a:rPr lang="en-US" sz="2000" dirty="0">
                <a:solidFill>
                  <a:srgbClr val="000000"/>
                </a:solidFill>
                <a:effectLst/>
                <a:latin typeface="Times New Roman" panose="02020603050405020304" pitchFamily="18" charset="0"/>
                <a:ea typeface="Times New Roman" panose="02020603050405020304" pitchFamily="18" charset="0"/>
              </a:rPr>
              <a:t>Now you must look at your outline and decide what point you will be making. What do the main ideas and supporting ideas that you listed say about your topic? </a:t>
            </a:r>
          </a:p>
          <a:p>
            <a:pPr marL="0" indent="0">
              <a:lnSpc>
                <a:spcPct val="150000"/>
              </a:lnSpc>
              <a:spcAft>
                <a:spcPts val="800"/>
              </a:spcAft>
              <a:buNone/>
            </a:pPr>
            <a:r>
              <a:rPr lang="en-US" sz="2000" dirty="0">
                <a:solidFill>
                  <a:srgbClr val="000000"/>
                </a:solidFill>
                <a:effectLst/>
                <a:latin typeface="Times New Roman" panose="02020603050405020304" pitchFamily="18" charset="0"/>
                <a:ea typeface="Times New Roman" panose="02020603050405020304" pitchFamily="18" charset="0"/>
              </a:rPr>
              <a:t>The thesis statement is that sentence or two in your text that contains the focus of your essay and tells your reader what the essay is going to be about. The thesis statement can be written directly or implied.</a:t>
            </a:r>
            <a:endParaRPr lang="en-KE" sz="2000" dirty="0">
              <a:solidFill>
                <a:srgbClr val="000000"/>
              </a:solidFill>
              <a:effectLst/>
              <a:latin typeface="Times New Roman" panose="02020603050405020304" pitchFamily="18" charset="0"/>
              <a:ea typeface="Times New Roman" panose="02020603050405020304" pitchFamily="18" charset="0"/>
            </a:endParaRPr>
          </a:p>
          <a:p>
            <a:pPr marL="0" indent="0">
              <a:buNone/>
            </a:pPr>
            <a:endParaRPr lang="en-KE" dirty="0"/>
          </a:p>
        </p:txBody>
      </p:sp>
      <p:sp>
        <p:nvSpPr>
          <p:cNvPr id="4" name="L-Shape 3">
            <a:extLst>
              <a:ext uri="{FF2B5EF4-FFF2-40B4-BE49-F238E27FC236}">
                <a16:creationId xmlns:a16="http://schemas.microsoft.com/office/drawing/2014/main" id="{FF8CB25B-27F1-5220-2F2D-619560999A94}"/>
              </a:ext>
            </a:extLst>
          </p:cNvPr>
          <p:cNvSpPr/>
          <p:nvPr/>
        </p:nvSpPr>
        <p:spPr>
          <a:xfrm rot="5400000">
            <a:off x="620110" y="301954"/>
            <a:ext cx="903890" cy="1051034"/>
          </a:xfrm>
          <a:prstGeom prst="corner">
            <a:avLst>
              <a:gd name="adj1" fmla="val 4651"/>
              <a:gd name="adj2" fmla="val 20930"/>
            </a:avLst>
          </a:prstGeom>
        </p:spPr>
        <p:style>
          <a:lnRef idx="1">
            <a:schemeClr val="accent4"/>
          </a:lnRef>
          <a:fillRef idx="3">
            <a:schemeClr val="accent4"/>
          </a:fillRef>
          <a:effectRef idx="2">
            <a:schemeClr val="accent4"/>
          </a:effectRef>
          <a:fontRef idx="minor">
            <a:schemeClr val="lt1"/>
          </a:fontRef>
        </p:style>
        <p:txBody>
          <a:bodyPr rtlCol="0" anchor="ctr"/>
          <a:lstStyle/>
          <a:p>
            <a:pPr algn="ctr"/>
            <a:endParaRPr lang="en-KE"/>
          </a:p>
        </p:txBody>
      </p:sp>
      <p:sp>
        <p:nvSpPr>
          <p:cNvPr id="5" name="L-Shape 4">
            <a:extLst>
              <a:ext uri="{FF2B5EF4-FFF2-40B4-BE49-F238E27FC236}">
                <a16:creationId xmlns:a16="http://schemas.microsoft.com/office/drawing/2014/main" id="{699CE2DC-0EA3-71AD-4F3D-AB61E363028D}"/>
              </a:ext>
            </a:extLst>
          </p:cNvPr>
          <p:cNvSpPr/>
          <p:nvPr/>
        </p:nvSpPr>
        <p:spPr>
          <a:xfrm rot="10800000" flipV="1">
            <a:off x="10817772" y="4401754"/>
            <a:ext cx="903890" cy="1051034"/>
          </a:xfrm>
          <a:prstGeom prst="corner">
            <a:avLst>
              <a:gd name="adj1" fmla="val 8139"/>
              <a:gd name="adj2" fmla="val 20930"/>
            </a:avLst>
          </a:prstGeom>
        </p:spPr>
        <p:style>
          <a:lnRef idx="1">
            <a:schemeClr val="accent4"/>
          </a:lnRef>
          <a:fillRef idx="3">
            <a:schemeClr val="accent4"/>
          </a:fillRef>
          <a:effectRef idx="2">
            <a:schemeClr val="accent4"/>
          </a:effectRef>
          <a:fontRef idx="minor">
            <a:schemeClr val="lt1"/>
          </a:fontRef>
        </p:style>
        <p:txBody>
          <a:bodyPr rtlCol="0" anchor="ctr"/>
          <a:lstStyle/>
          <a:p>
            <a:pPr algn="ctr"/>
            <a:endParaRPr lang="en-KE"/>
          </a:p>
        </p:txBody>
      </p:sp>
    </p:spTree>
    <p:extLst>
      <p:ext uri="{BB962C8B-B14F-4D97-AF65-F5344CB8AC3E}">
        <p14:creationId xmlns:p14="http://schemas.microsoft.com/office/powerpoint/2010/main" val="10511043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67CB96-A3BD-A86B-8BF9-E8DE0086373A}"/>
              </a:ext>
            </a:extLst>
          </p:cNvPr>
          <p:cNvSpPr>
            <a:spLocks noGrp="1"/>
          </p:cNvSpPr>
          <p:nvPr>
            <p:ph type="title"/>
          </p:nvPr>
        </p:nvSpPr>
        <p:spPr>
          <a:xfrm>
            <a:off x="838200" y="365125"/>
            <a:ext cx="10515600" cy="496723"/>
          </a:xfrm>
        </p:spPr>
        <p:txBody>
          <a:bodyPr>
            <a:normAutofit/>
          </a:bodyPr>
          <a:lstStyle/>
          <a:p>
            <a:r>
              <a:rPr lang="en-US" sz="2400" b="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Tips for Writing Your Thesis Statement</a:t>
            </a:r>
            <a:endParaRPr lang="en-KE" sz="24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66C9622D-781E-9EDA-FD2C-4DDB2EBEF695}"/>
              </a:ext>
            </a:extLst>
          </p:cNvPr>
          <p:cNvSpPr>
            <a:spLocks noGrp="1"/>
          </p:cNvSpPr>
          <p:nvPr>
            <p:ph idx="1"/>
          </p:nvPr>
        </p:nvSpPr>
        <p:spPr>
          <a:xfrm>
            <a:off x="838200" y="948690"/>
            <a:ext cx="10515600" cy="5420579"/>
          </a:xfrm>
        </p:spPr>
        <p:txBody>
          <a:bodyPr>
            <a:normAutofit fontScale="92500" lnSpcReduction="20000"/>
          </a:bodyPr>
          <a:lstStyle/>
          <a:p>
            <a:pPr marL="0" indent="0">
              <a:lnSpc>
                <a:spcPct val="160000"/>
              </a:lnSpc>
              <a:spcBef>
                <a:spcPts val="0"/>
              </a:spcBef>
              <a:buNone/>
            </a:pPr>
            <a:r>
              <a:rPr lang="en-US" sz="1800" dirty="0">
                <a:solidFill>
                  <a:srgbClr val="000000"/>
                </a:solidFill>
                <a:effectLst/>
                <a:latin typeface="Times New Roman" panose="02020603050405020304" pitchFamily="18" charset="0"/>
                <a:ea typeface="Times New Roman" panose="02020603050405020304" pitchFamily="18" charset="0"/>
              </a:rPr>
              <a:t>1. </a:t>
            </a:r>
            <a:r>
              <a:rPr lang="en-US" sz="1900" dirty="0">
                <a:solidFill>
                  <a:srgbClr val="000000"/>
                </a:solidFill>
                <a:effectLst/>
                <a:latin typeface="Times New Roman" panose="02020603050405020304" pitchFamily="18" charset="0"/>
                <a:ea typeface="Times New Roman" panose="02020603050405020304" pitchFamily="18" charset="0"/>
              </a:rPr>
              <a:t>Determine what kind of paper you are writing:</a:t>
            </a:r>
            <a:endParaRPr lang="en-KE" sz="1900" dirty="0">
              <a:effectLst/>
              <a:latin typeface="Times New Roman" panose="02020603050405020304" pitchFamily="18" charset="0"/>
              <a:ea typeface="Times New Roman" panose="02020603050405020304" pitchFamily="18" charset="0"/>
            </a:endParaRPr>
          </a:p>
          <a:p>
            <a:pPr lvl="1">
              <a:lnSpc>
                <a:spcPct val="160000"/>
              </a:lnSpc>
              <a:spcBef>
                <a:spcPts val="0"/>
              </a:spcBef>
              <a:buSzPts val="1000"/>
              <a:tabLst>
                <a:tab pos="457200" algn="l"/>
              </a:tabLst>
            </a:pPr>
            <a:r>
              <a:rPr lang="en-US" sz="19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An </a:t>
            </a:r>
            <a:r>
              <a:rPr lang="en-US" sz="19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analytical</a:t>
            </a:r>
            <a:r>
              <a:rPr lang="en-US" sz="19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paper breaks down an issue or an idea into its component parts, evaluates the issue or idea, and presents this breakdown and evaluation to the audience.</a:t>
            </a:r>
            <a:endParaRPr lang="en-KE" sz="19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lvl="1">
              <a:lnSpc>
                <a:spcPct val="160000"/>
              </a:lnSpc>
              <a:spcBef>
                <a:spcPts val="0"/>
              </a:spcBef>
              <a:buSzPts val="1000"/>
              <a:tabLst>
                <a:tab pos="457200" algn="l"/>
              </a:tabLst>
            </a:pPr>
            <a:r>
              <a:rPr lang="en-US" sz="19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An </a:t>
            </a:r>
            <a:r>
              <a:rPr lang="en-US" sz="19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expository</a:t>
            </a:r>
            <a:r>
              <a:rPr lang="en-US" sz="19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(explanatory) paper explains something to the audience.</a:t>
            </a:r>
            <a:endParaRPr lang="en-KE" sz="19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lvl="1">
              <a:lnSpc>
                <a:spcPct val="160000"/>
              </a:lnSpc>
              <a:spcBef>
                <a:spcPts val="0"/>
              </a:spcBef>
              <a:buSzPts val="1000"/>
              <a:tabLst>
                <a:tab pos="457200" algn="l"/>
              </a:tabLst>
            </a:pPr>
            <a:r>
              <a:rPr lang="en-US" sz="19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An </a:t>
            </a:r>
            <a:r>
              <a:rPr lang="en-US" sz="19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argumentative</a:t>
            </a:r>
            <a:r>
              <a:rPr lang="en-US" sz="19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paper makes a claim about a topic and justifies this claim with specific evidence. The claim could be an opinion, a policy proposal, an evaluation, a cause-and-effect statement, or an interpretation. The goal of the argumentative paper is to convince the audience that the claim is true based on the evidence provided.</a:t>
            </a:r>
            <a:endParaRPr lang="en-KE" sz="19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60000"/>
              </a:lnSpc>
              <a:spcBef>
                <a:spcPts val="0"/>
              </a:spcBef>
              <a:buNone/>
            </a:pPr>
            <a:r>
              <a:rPr lang="en-US" sz="19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 Your thesis statement should be specific; it should cover only what you will discuss in your paper and should be supported with specific evidence.</a:t>
            </a:r>
            <a:endParaRPr lang="en-KE" sz="19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60000"/>
              </a:lnSpc>
              <a:spcBef>
                <a:spcPts val="0"/>
              </a:spcBef>
              <a:buNone/>
            </a:pPr>
            <a:r>
              <a:rPr lang="en-US" sz="1900" dirty="0">
                <a:solidFill>
                  <a:srgbClr val="000000"/>
                </a:solidFill>
                <a:effectLst/>
                <a:latin typeface="Times New Roman" panose="02020603050405020304" pitchFamily="18" charset="0"/>
                <a:ea typeface="Times New Roman" panose="02020603050405020304" pitchFamily="18" charset="0"/>
              </a:rPr>
              <a:t>3. The thesis statement usually appears at the end of the first paragraph of a paper.</a:t>
            </a:r>
            <a:endParaRPr lang="en-KE" sz="1900" dirty="0">
              <a:effectLst/>
              <a:latin typeface="Times New Roman" panose="02020603050405020304" pitchFamily="18" charset="0"/>
              <a:ea typeface="Times New Roman" panose="02020603050405020304" pitchFamily="18" charset="0"/>
            </a:endParaRPr>
          </a:p>
          <a:p>
            <a:pPr marL="0" indent="0">
              <a:lnSpc>
                <a:spcPct val="160000"/>
              </a:lnSpc>
              <a:spcBef>
                <a:spcPts val="0"/>
              </a:spcBef>
              <a:buNone/>
            </a:pPr>
            <a:r>
              <a:rPr lang="en-US" sz="1900" dirty="0">
                <a:solidFill>
                  <a:srgbClr val="000000"/>
                </a:solidFill>
                <a:effectLst/>
                <a:latin typeface="Times New Roman" panose="02020603050405020304" pitchFamily="18" charset="0"/>
                <a:ea typeface="Times New Roman" panose="02020603050405020304" pitchFamily="18" charset="0"/>
              </a:rPr>
              <a:t>4. Your topic may change as you write, so you may need to revise your thesis statement to reflect exactly what you have discussed in the paper.</a:t>
            </a:r>
            <a:endParaRPr lang="en-KE" sz="1900" dirty="0">
              <a:effectLst/>
              <a:latin typeface="Times New Roman" panose="02020603050405020304" pitchFamily="18" charset="0"/>
              <a:ea typeface="Times New Roman" panose="02020603050405020304" pitchFamily="18" charset="0"/>
            </a:endParaRPr>
          </a:p>
          <a:p>
            <a:pPr marL="0" indent="0">
              <a:buNone/>
            </a:pPr>
            <a:endParaRPr lang="en-KE" dirty="0"/>
          </a:p>
        </p:txBody>
      </p:sp>
      <p:cxnSp>
        <p:nvCxnSpPr>
          <p:cNvPr id="4" name="Straight Connector 3">
            <a:extLst>
              <a:ext uri="{FF2B5EF4-FFF2-40B4-BE49-F238E27FC236}">
                <a16:creationId xmlns:a16="http://schemas.microsoft.com/office/drawing/2014/main" id="{2C0642C1-3FAC-342C-3C70-4831F1E7E47A}"/>
              </a:ext>
            </a:extLst>
          </p:cNvPr>
          <p:cNvCxnSpPr/>
          <p:nvPr/>
        </p:nvCxnSpPr>
        <p:spPr>
          <a:xfrm>
            <a:off x="12181490" y="5255"/>
            <a:ext cx="0" cy="6852745"/>
          </a:xfrm>
          <a:prstGeom prst="line">
            <a:avLst/>
          </a:prstGeom>
          <a:ln w="76200"/>
        </p:spPr>
        <p:style>
          <a:lnRef idx="3">
            <a:schemeClr val="accent4"/>
          </a:lnRef>
          <a:fillRef idx="0">
            <a:schemeClr val="accent4"/>
          </a:fillRef>
          <a:effectRef idx="2">
            <a:schemeClr val="accent4"/>
          </a:effectRef>
          <a:fontRef idx="minor">
            <a:schemeClr val="tx1"/>
          </a:fontRef>
        </p:style>
      </p:cxnSp>
      <p:cxnSp>
        <p:nvCxnSpPr>
          <p:cNvPr id="5" name="Straight Connector 4">
            <a:extLst>
              <a:ext uri="{FF2B5EF4-FFF2-40B4-BE49-F238E27FC236}">
                <a16:creationId xmlns:a16="http://schemas.microsoft.com/office/drawing/2014/main" id="{83F8F2C8-AE7E-9984-A5DA-64D82DE1098C}"/>
              </a:ext>
            </a:extLst>
          </p:cNvPr>
          <p:cNvCxnSpPr/>
          <p:nvPr/>
        </p:nvCxnSpPr>
        <p:spPr>
          <a:xfrm>
            <a:off x="12018576" y="5255"/>
            <a:ext cx="0" cy="6852745"/>
          </a:xfrm>
          <a:prstGeom prst="line">
            <a:avLst/>
          </a:prstGeom>
          <a:ln w="28575">
            <a:prstDash val="lgDashDotDot"/>
          </a:ln>
        </p:spPr>
        <p:style>
          <a:lnRef idx="3">
            <a:schemeClr val="accent4"/>
          </a:lnRef>
          <a:fillRef idx="0">
            <a:schemeClr val="accent4"/>
          </a:fillRef>
          <a:effectRef idx="2">
            <a:schemeClr val="accent4"/>
          </a:effectRef>
          <a:fontRef idx="minor">
            <a:schemeClr val="tx1"/>
          </a:fontRef>
        </p:style>
      </p:cxnSp>
    </p:spTree>
    <p:extLst>
      <p:ext uri="{BB962C8B-B14F-4D97-AF65-F5344CB8AC3E}">
        <p14:creationId xmlns:p14="http://schemas.microsoft.com/office/powerpoint/2010/main" val="15875697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EB26C90-0F49-76CE-F4E1-D4B884E81EAE}"/>
              </a:ext>
            </a:extLst>
          </p:cNvPr>
          <p:cNvSpPr>
            <a:spLocks noGrp="1"/>
          </p:cNvSpPr>
          <p:nvPr>
            <p:ph idx="1"/>
          </p:nvPr>
        </p:nvSpPr>
        <p:spPr>
          <a:xfrm>
            <a:off x="838200" y="984796"/>
            <a:ext cx="10515600" cy="5027383"/>
          </a:xfrm>
        </p:spPr>
        <p:txBody>
          <a:bodyPr/>
          <a:lstStyle/>
          <a:p>
            <a:pPr marL="0" indent="0">
              <a:lnSpc>
                <a:spcPct val="150000"/>
              </a:lnSpc>
              <a:spcBef>
                <a:spcPts val="200"/>
              </a:spcBef>
              <a:buNone/>
            </a:pPr>
            <a:r>
              <a:rPr lang="en-US" sz="2400" b="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Thesis Statement Examples:</a:t>
            </a:r>
            <a:endParaRPr lang="en-KE" sz="2400" b="1" dirty="0">
              <a:solidFill>
                <a:srgbClr val="1F3763"/>
              </a:solidFill>
              <a:effectLst/>
              <a:latin typeface="Arial" panose="020B0604020202020204" pitchFamily="34" charset="0"/>
              <a:ea typeface="Times New Roman" panose="02020603050405020304" pitchFamily="18" charset="0"/>
              <a:cs typeface="Arial" panose="020B0604020202020204" pitchFamily="34" charset="0"/>
            </a:endParaRPr>
          </a:p>
          <a:p>
            <a:pPr marL="0" indent="0">
              <a:lnSpc>
                <a:spcPct val="150000"/>
              </a:lnSpc>
              <a:buNone/>
            </a:pPr>
            <a:r>
              <a:rPr lang="en-US" sz="2000" b="1" dirty="0">
                <a:solidFill>
                  <a:srgbClr val="000000"/>
                </a:solidFill>
                <a:effectLst/>
                <a:latin typeface="Times New Roman" panose="02020603050405020304" pitchFamily="18" charset="0"/>
                <a:ea typeface="Times New Roman" panose="02020603050405020304" pitchFamily="18" charset="0"/>
              </a:rPr>
              <a:t>Example of an analytical thesis statement:</a:t>
            </a:r>
            <a:endParaRPr lang="en-KE" sz="2000" dirty="0">
              <a:effectLst/>
              <a:latin typeface="Times New Roman" panose="02020603050405020304" pitchFamily="18" charset="0"/>
              <a:ea typeface="Times New Roman" panose="02020603050405020304" pitchFamily="18" charset="0"/>
            </a:endParaRPr>
          </a:p>
          <a:p>
            <a:pPr marL="0" indent="0">
              <a:lnSpc>
                <a:spcPct val="150000"/>
              </a:lnSpc>
              <a:spcAft>
                <a:spcPts val="800"/>
              </a:spcAft>
              <a:buNone/>
            </a:pP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An analysis of the university scholarship award process reveals the challenge of giving the award to students with excellent grades versus students with strong extracurricular backgrounds.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r>
              <a:rPr lang="en-US" sz="2000" dirty="0">
                <a:solidFill>
                  <a:srgbClr val="000000"/>
                </a:solidFill>
                <a:effectLst/>
                <a:latin typeface="Times New Roman" panose="02020603050405020304" pitchFamily="18" charset="0"/>
                <a:ea typeface="Times New Roman" panose="02020603050405020304" pitchFamily="18" charset="0"/>
              </a:rPr>
              <a:t>The paper that follows should:</a:t>
            </a:r>
            <a:endParaRPr lang="en-KE" sz="2000" dirty="0">
              <a:effectLst/>
              <a:latin typeface="Times New Roman" panose="02020603050405020304" pitchFamily="18" charset="0"/>
              <a:ea typeface="Times New Roman" panose="02020603050405020304" pitchFamily="18" charset="0"/>
            </a:endParaRPr>
          </a:p>
          <a:p>
            <a:pPr>
              <a:lnSpc>
                <a:spcPct val="150000"/>
              </a:lnSpc>
              <a:spcAft>
                <a:spcPts val="800"/>
              </a:spcAft>
              <a:buSzPts val="1000"/>
              <a:tabLst>
                <a:tab pos="457200" algn="l"/>
              </a:tabLst>
            </a:pP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explain the university scholarship award process</a:t>
            </a:r>
            <a:endParaRPr lang="en-KE" sz="2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buSzPts val="1000"/>
              <a:tabLst>
                <a:tab pos="457200" algn="l"/>
              </a:tabLst>
            </a:pP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explain the challenges facing the scholarship award process for students with excellent grades</a:t>
            </a:r>
            <a:endParaRPr lang="en-KE" sz="2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explain the challenges facing the scholarship award process for students with extracurricular backgrounds</a:t>
            </a:r>
            <a:endParaRPr lang="en-KE" sz="2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p>
        </p:txBody>
      </p:sp>
      <p:cxnSp>
        <p:nvCxnSpPr>
          <p:cNvPr id="4" name="Straight Connector 3">
            <a:extLst>
              <a:ext uri="{FF2B5EF4-FFF2-40B4-BE49-F238E27FC236}">
                <a16:creationId xmlns:a16="http://schemas.microsoft.com/office/drawing/2014/main" id="{72DBA855-7E0E-F069-0DAF-3DEDB7E9DB30}"/>
              </a:ext>
            </a:extLst>
          </p:cNvPr>
          <p:cNvCxnSpPr/>
          <p:nvPr/>
        </p:nvCxnSpPr>
        <p:spPr>
          <a:xfrm>
            <a:off x="12181490" y="5255"/>
            <a:ext cx="0" cy="6852745"/>
          </a:xfrm>
          <a:prstGeom prst="line">
            <a:avLst/>
          </a:prstGeom>
          <a:ln w="76200"/>
        </p:spPr>
        <p:style>
          <a:lnRef idx="3">
            <a:schemeClr val="accent4"/>
          </a:lnRef>
          <a:fillRef idx="0">
            <a:schemeClr val="accent4"/>
          </a:fillRef>
          <a:effectRef idx="2">
            <a:schemeClr val="accent4"/>
          </a:effectRef>
          <a:fontRef idx="minor">
            <a:schemeClr val="tx1"/>
          </a:fontRef>
        </p:style>
      </p:cxnSp>
      <p:cxnSp>
        <p:nvCxnSpPr>
          <p:cNvPr id="5" name="Straight Connector 4">
            <a:extLst>
              <a:ext uri="{FF2B5EF4-FFF2-40B4-BE49-F238E27FC236}">
                <a16:creationId xmlns:a16="http://schemas.microsoft.com/office/drawing/2014/main" id="{4614061F-4EC6-6C8B-3101-28618227F1BB}"/>
              </a:ext>
            </a:extLst>
          </p:cNvPr>
          <p:cNvCxnSpPr/>
          <p:nvPr/>
        </p:nvCxnSpPr>
        <p:spPr>
          <a:xfrm>
            <a:off x="12018576" y="5255"/>
            <a:ext cx="0" cy="6852745"/>
          </a:xfrm>
          <a:prstGeom prst="line">
            <a:avLst/>
          </a:prstGeom>
          <a:ln w="28575">
            <a:prstDash val="lgDashDotDot"/>
          </a:ln>
        </p:spPr>
        <p:style>
          <a:lnRef idx="3">
            <a:schemeClr val="accent4"/>
          </a:lnRef>
          <a:fillRef idx="0">
            <a:schemeClr val="accent4"/>
          </a:fillRef>
          <a:effectRef idx="2">
            <a:schemeClr val="accent4"/>
          </a:effectRef>
          <a:fontRef idx="minor">
            <a:schemeClr val="tx1"/>
          </a:fontRef>
        </p:style>
      </p:cxnSp>
    </p:spTree>
    <p:extLst>
      <p:ext uri="{BB962C8B-B14F-4D97-AF65-F5344CB8AC3E}">
        <p14:creationId xmlns:p14="http://schemas.microsoft.com/office/powerpoint/2010/main" val="18927704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421EBE5-23EC-D9F0-1CDC-874AB31BADCE}"/>
              </a:ext>
            </a:extLst>
          </p:cNvPr>
          <p:cNvSpPr>
            <a:spLocks noGrp="1"/>
          </p:cNvSpPr>
          <p:nvPr>
            <p:ph idx="1"/>
          </p:nvPr>
        </p:nvSpPr>
        <p:spPr>
          <a:xfrm>
            <a:off x="838200" y="754380"/>
            <a:ext cx="10515600" cy="5422583"/>
          </a:xfrm>
        </p:spPr>
        <p:txBody>
          <a:bodyPr>
            <a:normAutofit fontScale="92500" lnSpcReduction="20000"/>
          </a:bodyPr>
          <a:lstStyle/>
          <a:p>
            <a:pPr marL="0" indent="0">
              <a:lnSpc>
                <a:spcPct val="150000"/>
              </a:lnSpc>
              <a:buNone/>
            </a:pPr>
            <a:r>
              <a:rPr lang="en-US" sz="1900" b="1" dirty="0">
                <a:solidFill>
                  <a:srgbClr val="000000"/>
                </a:solidFill>
                <a:effectLst/>
                <a:latin typeface="Times New Roman" panose="02020603050405020304" pitchFamily="18" charset="0"/>
                <a:ea typeface="Times New Roman" panose="02020603050405020304" pitchFamily="18" charset="0"/>
              </a:rPr>
              <a:t>Example of an expository (explanatory) thesis statement:</a:t>
            </a:r>
            <a:endParaRPr lang="en-KE" sz="1900" dirty="0">
              <a:effectLst/>
              <a:latin typeface="Times New Roman" panose="02020603050405020304" pitchFamily="18" charset="0"/>
              <a:ea typeface="Times New Roman" panose="02020603050405020304" pitchFamily="18" charset="0"/>
            </a:endParaRPr>
          </a:p>
          <a:p>
            <a:pPr marL="0" indent="0">
              <a:lnSpc>
                <a:spcPct val="150000"/>
              </a:lnSpc>
              <a:spcAft>
                <a:spcPts val="800"/>
              </a:spcAft>
              <a:buNone/>
            </a:pPr>
            <a:r>
              <a:rPr lang="en-US" sz="19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life of the typical university student is characterized by time spent studying, attending class and socializing with peers.</a:t>
            </a:r>
            <a:endParaRPr lang="en-KE" sz="19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r>
              <a:rPr lang="en-US" sz="1900" dirty="0">
                <a:solidFill>
                  <a:srgbClr val="000000"/>
                </a:solidFill>
                <a:effectLst/>
                <a:latin typeface="Times New Roman" panose="02020603050405020304" pitchFamily="18" charset="0"/>
                <a:ea typeface="Times New Roman" panose="02020603050405020304" pitchFamily="18" charset="0"/>
              </a:rPr>
              <a:t>The paper that follows should:</a:t>
            </a:r>
            <a:endParaRPr lang="en-KE" sz="1900" dirty="0">
              <a:effectLst/>
              <a:latin typeface="Times New Roman" panose="02020603050405020304" pitchFamily="18" charset="0"/>
              <a:ea typeface="Times New Roman" panose="02020603050405020304" pitchFamily="18" charset="0"/>
            </a:endParaRPr>
          </a:p>
          <a:p>
            <a:pPr>
              <a:lnSpc>
                <a:spcPct val="150000"/>
              </a:lnSpc>
              <a:spcAft>
                <a:spcPts val="800"/>
              </a:spcAft>
              <a:buSzPts val="1000"/>
              <a:tabLst>
                <a:tab pos="457200" algn="l"/>
              </a:tabLst>
            </a:pPr>
            <a:r>
              <a:rPr lang="en-US" sz="19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explain how students spend their time studying, attending class and socializing with peers</a:t>
            </a:r>
            <a:endParaRPr lang="en-KE" sz="19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r>
              <a:rPr lang="en-US" sz="1900" b="1" dirty="0">
                <a:solidFill>
                  <a:srgbClr val="000000"/>
                </a:solidFill>
                <a:effectLst/>
                <a:latin typeface="Times New Roman" panose="02020603050405020304" pitchFamily="18" charset="0"/>
                <a:ea typeface="Times New Roman" panose="02020603050405020304" pitchFamily="18" charset="0"/>
              </a:rPr>
              <a:t>Example of an argumentative thesis statement:</a:t>
            </a:r>
            <a:endParaRPr lang="en-KE" sz="1900" dirty="0">
              <a:effectLst/>
              <a:latin typeface="Times New Roman" panose="02020603050405020304" pitchFamily="18" charset="0"/>
              <a:ea typeface="Times New Roman" panose="02020603050405020304" pitchFamily="18" charset="0"/>
            </a:endParaRPr>
          </a:p>
          <a:p>
            <a:pPr marL="0" indent="0">
              <a:lnSpc>
                <a:spcPct val="150000"/>
              </a:lnSpc>
              <a:spcAft>
                <a:spcPts val="800"/>
              </a:spcAft>
              <a:buNone/>
            </a:pPr>
            <a:r>
              <a:rPr lang="en-US" sz="19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High school graduates should be required to take a year off to pursue community service projects before joining university in order to increase their maturity and global awareness.</a:t>
            </a:r>
            <a:endParaRPr lang="en-KE" sz="19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r>
              <a:rPr lang="en-US" sz="1900" dirty="0">
                <a:solidFill>
                  <a:srgbClr val="000000"/>
                </a:solidFill>
                <a:effectLst/>
                <a:latin typeface="Times New Roman" panose="02020603050405020304" pitchFamily="18" charset="0"/>
                <a:ea typeface="Times New Roman" panose="02020603050405020304" pitchFamily="18" charset="0"/>
              </a:rPr>
              <a:t>The paper that follows should:</a:t>
            </a:r>
            <a:endParaRPr lang="en-KE" sz="1900" dirty="0">
              <a:effectLst/>
              <a:latin typeface="Times New Roman" panose="02020603050405020304" pitchFamily="18" charset="0"/>
              <a:ea typeface="Times New Roman" panose="02020603050405020304" pitchFamily="18" charset="0"/>
            </a:endParaRPr>
          </a:p>
          <a:p>
            <a:pPr>
              <a:lnSpc>
                <a:spcPct val="150000"/>
              </a:lnSpc>
              <a:spcAft>
                <a:spcPts val="800"/>
              </a:spcAft>
              <a:buSzPts val="1000"/>
              <a:tabLst>
                <a:tab pos="457200" algn="l"/>
              </a:tabLst>
            </a:pPr>
            <a:r>
              <a:rPr lang="en-US" sz="19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Present an argument and give evidence to support the claim that students should pursue community projects before joining university.</a:t>
            </a:r>
            <a:endParaRPr lang="en-KE" sz="19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p>
        </p:txBody>
      </p:sp>
      <p:cxnSp>
        <p:nvCxnSpPr>
          <p:cNvPr id="4" name="Straight Connector 3">
            <a:extLst>
              <a:ext uri="{FF2B5EF4-FFF2-40B4-BE49-F238E27FC236}">
                <a16:creationId xmlns:a16="http://schemas.microsoft.com/office/drawing/2014/main" id="{D6FEA1ED-461C-B288-5126-4A99FA7852F6}"/>
              </a:ext>
            </a:extLst>
          </p:cNvPr>
          <p:cNvCxnSpPr/>
          <p:nvPr/>
        </p:nvCxnSpPr>
        <p:spPr>
          <a:xfrm>
            <a:off x="12181490" y="5255"/>
            <a:ext cx="0" cy="6852745"/>
          </a:xfrm>
          <a:prstGeom prst="line">
            <a:avLst/>
          </a:prstGeom>
          <a:ln w="76200"/>
        </p:spPr>
        <p:style>
          <a:lnRef idx="3">
            <a:schemeClr val="accent4"/>
          </a:lnRef>
          <a:fillRef idx="0">
            <a:schemeClr val="accent4"/>
          </a:fillRef>
          <a:effectRef idx="2">
            <a:schemeClr val="accent4"/>
          </a:effectRef>
          <a:fontRef idx="minor">
            <a:schemeClr val="tx1"/>
          </a:fontRef>
        </p:style>
      </p:cxnSp>
      <p:cxnSp>
        <p:nvCxnSpPr>
          <p:cNvPr id="5" name="Straight Connector 4">
            <a:extLst>
              <a:ext uri="{FF2B5EF4-FFF2-40B4-BE49-F238E27FC236}">
                <a16:creationId xmlns:a16="http://schemas.microsoft.com/office/drawing/2014/main" id="{973EE58F-6EAD-0111-5B09-2A693018DE08}"/>
              </a:ext>
            </a:extLst>
          </p:cNvPr>
          <p:cNvCxnSpPr/>
          <p:nvPr/>
        </p:nvCxnSpPr>
        <p:spPr>
          <a:xfrm>
            <a:off x="12018576" y="5255"/>
            <a:ext cx="0" cy="6852745"/>
          </a:xfrm>
          <a:prstGeom prst="line">
            <a:avLst/>
          </a:prstGeom>
          <a:ln w="28575">
            <a:prstDash val="lgDashDotDot"/>
          </a:ln>
        </p:spPr>
        <p:style>
          <a:lnRef idx="3">
            <a:schemeClr val="accent4"/>
          </a:lnRef>
          <a:fillRef idx="0">
            <a:schemeClr val="accent4"/>
          </a:fillRef>
          <a:effectRef idx="2">
            <a:schemeClr val="accent4"/>
          </a:effectRef>
          <a:fontRef idx="minor">
            <a:schemeClr val="tx1"/>
          </a:fontRef>
        </p:style>
      </p:cxnSp>
    </p:spTree>
    <p:extLst>
      <p:ext uri="{BB962C8B-B14F-4D97-AF65-F5344CB8AC3E}">
        <p14:creationId xmlns:p14="http://schemas.microsoft.com/office/powerpoint/2010/main" val="29506579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EFFC86-8CDB-F08D-766B-AC8E3F8E8A20}"/>
              </a:ext>
            </a:extLst>
          </p:cNvPr>
          <p:cNvSpPr>
            <a:spLocks noGrp="1"/>
          </p:cNvSpPr>
          <p:nvPr>
            <p:ph type="title"/>
          </p:nvPr>
        </p:nvSpPr>
        <p:spPr>
          <a:xfrm>
            <a:off x="838200" y="365125"/>
            <a:ext cx="10515600" cy="496723"/>
          </a:xfrm>
        </p:spPr>
        <p:txBody>
          <a:bodyPr>
            <a:normAutofit/>
          </a:bodyPr>
          <a:lstStyle/>
          <a:p>
            <a:r>
              <a:rPr lang="en-US" sz="2400" b="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 Introduction of the Essay</a:t>
            </a:r>
            <a:endParaRPr lang="en-KE" sz="54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AF461235-0794-ADF2-1FEB-987FD645A5C7}"/>
              </a:ext>
            </a:extLst>
          </p:cNvPr>
          <p:cNvSpPr>
            <a:spLocks noGrp="1"/>
          </p:cNvSpPr>
          <p:nvPr>
            <p:ph idx="1"/>
          </p:nvPr>
        </p:nvSpPr>
        <p:spPr>
          <a:xfrm>
            <a:off x="838200" y="1156138"/>
            <a:ext cx="10515600" cy="5020825"/>
          </a:xfrm>
        </p:spPr>
        <p:txBody>
          <a:bodyPr>
            <a:normAutofit fontScale="92500" lnSpcReduction="20000"/>
          </a:bodyPr>
          <a:lstStyle/>
          <a:p>
            <a:pPr marL="0" indent="0">
              <a:lnSpc>
                <a:spcPct val="160000"/>
              </a:lnSpc>
              <a:spcBef>
                <a:spcPts val="0"/>
              </a:spcBef>
              <a:buNone/>
            </a:pP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introduction </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should be designed to attract the reader's attention and give him/her an idea of the essay's focus.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60000"/>
              </a:lnSpc>
              <a:spcBef>
                <a:spcPts val="0"/>
              </a:spcBef>
              <a:buFont typeface="+mj-lt"/>
              <a:buAutoNum type="arabicPeriod"/>
              <a:tabLst>
                <a:tab pos="457200" algn="l"/>
              </a:tabLst>
            </a:pP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Begin with an attention grabber.</a:t>
            </a:r>
            <a:endParaRPr lang="en-KE" sz="20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457200">
              <a:lnSpc>
                <a:spcPct val="160000"/>
              </a:lnSpc>
              <a:spcBef>
                <a:spcPts val="0"/>
              </a:spcBef>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attention grabber you use is up to you, but here are some ideas: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60000"/>
              </a:lnSpc>
              <a:spcBef>
                <a:spcPts val="0"/>
              </a:spcBef>
              <a:buSzPts val="1000"/>
              <a:buFont typeface="Courier New" panose="02070309020205020404" pitchFamily="49" charset="0"/>
              <a:buChar char="o"/>
              <a:tabLst>
                <a:tab pos="914400" algn="l"/>
              </a:tabLst>
            </a:pPr>
            <a:r>
              <a:rPr lang="en-US" sz="2000" b="1"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Startling information</a:t>
            </a: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This information must be factual and verifiable, though it does not need to be totally new to your readers. It could simply be a pertinent fact that explicitly illustrates the point you wish to make such as some statistics. If you use a piece of startling information, ensure that you elaborate on it. </a:t>
            </a:r>
            <a:endParaRPr lang="en-KE" sz="2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60000"/>
              </a:lnSpc>
              <a:spcBef>
                <a:spcPts val="0"/>
              </a:spcBef>
              <a:buSzPts val="1000"/>
              <a:buFont typeface="Courier New" panose="02070309020205020404" pitchFamily="49" charset="0"/>
              <a:buChar char="o"/>
              <a:tabLst>
                <a:tab pos="914400" algn="l"/>
              </a:tabLst>
            </a:pPr>
            <a:r>
              <a:rPr lang="en-US" sz="2000" b="1"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Anecdote</a:t>
            </a: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An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anecdote</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is a story that illustrates a point. Ensure your anecdote is short, to the point, and relevant to your topic. This can be a very effective opener for your essay, but it should be used carefully.</a:t>
            </a:r>
            <a:endParaRPr lang="en-KE" sz="2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cxnSp>
        <p:nvCxnSpPr>
          <p:cNvPr id="4" name="Connector: Curved 3">
            <a:extLst>
              <a:ext uri="{FF2B5EF4-FFF2-40B4-BE49-F238E27FC236}">
                <a16:creationId xmlns:a16="http://schemas.microsoft.com/office/drawing/2014/main" id="{3AF77220-9CBA-38D4-B903-4E51E5A79E16}"/>
              </a:ext>
            </a:extLst>
          </p:cNvPr>
          <p:cNvCxnSpPr/>
          <p:nvPr/>
        </p:nvCxnSpPr>
        <p:spPr>
          <a:xfrm rot="16200000" flipH="1">
            <a:off x="-344214" y="4947744"/>
            <a:ext cx="2254469" cy="1566041"/>
          </a:xfrm>
          <a:prstGeom prst="curvedConnector3">
            <a:avLst/>
          </a:prstGeom>
          <a:ln w="190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5" name="Teardrop 4">
            <a:extLst>
              <a:ext uri="{FF2B5EF4-FFF2-40B4-BE49-F238E27FC236}">
                <a16:creationId xmlns:a16="http://schemas.microsoft.com/office/drawing/2014/main" id="{912A726B-2B84-62A5-1866-B5DA89755CD4}"/>
              </a:ext>
            </a:extLst>
          </p:cNvPr>
          <p:cNvSpPr/>
          <p:nvPr/>
        </p:nvSpPr>
        <p:spPr>
          <a:xfrm>
            <a:off x="11139647" y="-21459"/>
            <a:ext cx="1072056" cy="1072056"/>
          </a:xfrm>
          <a:prstGeom prst="teardrop">
            <a:avLst/>
          </a:prstGeom>
          <a:ln>
            <a:solidFill>
              <a:srgbClr val="FF0000"/>
            </a:solidFill>
          </a:ln>
        </p:spPr>
        <p:style>
          <a:lnRef idx="2">
            <a:schemeClr val="accent4"/>
          </a:lnRef>
          <a:fillRef idx="1">
            <a:schemeClr val="lt1"/>
          </a:fillRef>
          <a:effectRef idx="0">
            <a:schemeClr val="accent4"/>
          </a:effectRef>
          <a:fontRef idx="minor">
            <a:schemeClr val="dk1"/>
          </a:fontRef>
        </p:style>
        <p:txBody>
          <a:bodyPr rtlCol="0" anchor="ctr"/>
          <a:lstStyle/>
          <a:p>
            <a:pPr algn="ctr"/>
            <a:endParaRPr lang="en-KE"/>
          </a:p>
        </p:txBody>
      </p:sp>
      <p:sp>
        <p:nvSpPr>
          <p:cNvPr id="6" name="Teardrop 5">
            <a:extLst>
              <a:ext uri="{FF2B5EF4-FFF2-40B4-BE49-F238E27FC236}">
                <a16:creationId xmlns:a16="http://schemas.microsoft.com/office/drawing/2014/main" id="{6632F348-3FA1-492F-F39C-69A7D5D22C71}"/>
              </a:ext>
            </a:extLst>
          </p:cNvPr>
          <p:cNvSpPr/>
          <p:nvPr/>
        </p:nvSpPr>
        <p:spPr>
          <a:xfrm>
            <a:off x="11332775" y="-48233"/>
            <a:ext cx="899953" cy="899953"/>
          </a:xfrm>
          <a:prstGeom prst="teardrop">
            <a:avLst/>
          </a:prstGeom>
          <a:ln>
            <a:solidFill>
              <a:srgbClr val="FF0000"/>
            </a:solidFill>
          </a:ln>
        </p:spPr>
        <p:style>
          <a:lnRef idx="2">
            <a:schemeClr val="accent4"/>
          </a:lnRef>
          <a:fillRef idx="1">
            <a:schemeClr val="lt1"/>
          </a:fillRef>
          <a:effectRef idx="0">
            <a:schemeClr val="accent4"/>
          </a:effectRef>
          <a:fontRef idx="minor">
            <a:schemeClr val="dk1"/>
          </a:fontRef>
        </p:style>
        <p:txBody>
          <a:bodyPr rtlCol="0" anchor="ctr"/>
          <a:lstStyle/>
          <a:p>
            <a:pPr algn="ctr"/>
            <a:endParaRPr lang="en-KE"/>
          </a:p>
        </p:txBody>
      </p:sp>
      <p:pic>
        <p:nvPicPr>
          <p:cNvPr id="8" name="Picture 7" descr="A red and black sign with a exclamation mark&#10;&#10;Description automatically generated">
            <a:extLst>
              <a:ext uri="{FF2B5EF4-FFF2-40B4-BE49-F238E27FC236}">
                <a16:creationId xmlns:a16="http://schemas.microsoft.com/office/drawing/2014/main" id="{680EF3C1-BF4C-0C92-17C2-322B79FCAD86}"/>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10716850" y="5461800"/>
            <a:ext cx="845594" cy="1009453"/>
          </a:xfrm>
          <a:prstGeom prst="rect">
            <a:avLst/>
          </a:prstGeom>
        </p:spPr>
      </p:pic>
    </p:spTree>
    <p:extLst>
      <p:ext uri="{BB962C8B-B14F-4D97-AF65-F5344CB8AC3E}">
        <p14:creationId xmlns:p14="http://schemas.microsoft.com/office/powerpoint/2010/main" val="10005481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4F8CF12-2990-ABA2-11FE-EB1452E6C83A}"/>
              </a:ext>
            </a:extLst>
          </p:cNvPr>
          <p:cNvSpPr>
            <a:spLocks noGrp="1"/>
          </p:cNvSpPr>
          <p:nvPr>
            <p:ph idx="1"/>
          </p:nvPr>
        </p:nvSpPr>
        <p:spPr>
          <a:xfrm>
            <a:off x="838200" y="672662"/>
            <a:ext cx="10515600" cy="5076497"/>
          </a:xfrm>
        </p:spPr>
        <p:txBody>
          <a:bodyPr>
            <a:normAutofit fontScale="85000" lnSpcReduction="20000"/>
          </a:bodyPr>
          <a:lstStyle/>
          <a:p>
            <a:pPr marL="457200" lvl="1" indent="0">
              <a:lnSpc>
                <a:spcPct val="170000"/>
              </a:lnSpc>
              <a:spcBef>
                <a:spcPts val="0"/>
              </a:spcBef>
              <a:buSzPts val="1000"/>
              <a:buNone/>
              <a:tabLst>
                <a:tab pos="914400" algn="l"/>
              </a:tabLst>
            </a:pPr>
            <a:r>
              <a:rPr lang="en-US" sz="2200" b="1"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Dialogue</a:t>
            </a:r>
          </a:p>
          <a:p>
            <a:pPr marL="457200" lvl="1" indent="0">
              <a:lnSpc>
                <a:spcPct val="170000"/>
              </a:lnSpc>
              <a:spcBef>
                <a:spcPts val="0"/>
              </a:spcBef>
              <a:buSzPts val="1000"/>
              <a:buNone/>
              <a:tabLst>
                <a:tab pos="914400" algn="l"/>
              </a:tabLst>
            </a:pP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 some cases, one may use a dialogue at the beginning of the essay. An appropriate dialogue does not have to identify the speakers, but the reader must understand the point you are trying to convey. Use only two or three exchanges between speakers to make your point. Follow a dialogue with a sentence or two of some elaboration. </a:t>
            </a:r>
            <a:endParaRPr lang="en-KE" sz="2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457200" lvl="1" indent="0">
              <a:lnSpc>
                <a:spcPct val="170000"/>
              </a:lnSpc>
              <a:spcBef>
                <a:spcPts val="0"/>
              </a:spcBef>
              <a:buSzPts val="1000"/>
              <a:buNone/>
              <a:tabLst>
                <a:tab pos="914400" algn="l"/>
              </a:tabLst>
            </a:pPr>
            <a:r>
              <a:rPr lang="en-US" sz="2200" b="1"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Summary Information</a:t>
            </a:r>
            <a:b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few sentences explaining your topic in general terms can lead the reader gently to your thesis. Each sentence should become gradually more specific, until you reach your thesis.</a:t>
            </a:r>
          </a:p>
          <a:p>
            <a:pPr marL="342900" lvl="0" indent="-342900">
              <a:lnSpc>
                <a:spcPct val="170000"/>
              </a:lnSpc>
              <a:spcBef>
                <a:spcPts val="0"/>
              </a:spcBef>
              <a:buFont typeface="+mj-lt"/>
              <a:buAutoNum type="arabicPeriod"/>
              <a:tabLst>
                <a:tab pos="457200" algn="l"/>
              </a:tabLst>
            </a:pP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If the attention grabber was only a sentence or two, add one or two more sentences that will lead the reader from your opening to your thesis statement.</a:t>
            </a:r>
            <a:endParaRPr lang="en-KE" sz="2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70000"/>
              </a:lnSpc>
              <a:spcBef>
                <a:spcPts val="0"/>
              </a:spcBef>
              <a:buFont typeface="+mj-lt"/>
              <a:buAutoNum type="arabicPeriod"/>
              <a:tabLst>
                <a:tab pos="457200" algn="l"/>
              </a:tabLst>
            </a:pPr>
            <a:r>
              <a:rPr lang="en-US"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Finish the paragraph with your thesis statement.</a:t>
            </a:r>
            <a:endParaRPr lang="en-KE" sz="2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cxnSp>
        <p:nvCxnSpPr>
          <p:cNvPr id="4" name="Connector: Curved 3">
            <a:extLst>
              <a:ext uri="{FF2B5EF4-FFF2-40B4-BE49-F238E27FC236}">
                <a16:creationId xmlns:a16="http://schemas.microsoft.com/office/drawing/2014/main" id="{152AF946-A453-1AB2-22F1-13F83D62ACF0}"/>
              </a:ext>
            </a:extLst>
          </p:cNvPr>
          <p:cNvCxnSpPr/>
          <p:nvPr/>
        </p:nvCxnSpPr>
        <p:spPr>
          <a:xfrm rot="16200000" flipH="1">
            <a:off x="-344214" y="4947744"/>
            <a:ext cx="2254469" cy="1566041"/>
          </a:xfrm>
          <a:prstGeom prst="curvedConnector3">
            <a:avLst/>
          </a:prstGeom>
          <a:ln w="190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5" name="Teardrop 4">
            <a:extLst>
              <a:ext uri="{FF2B5EF4-FFF2-40B4-BE49-F238E27FC236}">
                <a16:creationId xmlns:a16="http://schemas.microsoft.com/office/drawing/2014/main" id="{3AC1CFC0-DC4C-C8E8-FA4A-9C58732A3937}"/>
              </a:ext>
            </a:extLst>
          </p:cNvPr>
          <p:cNvSpPr/>
          <p:nvPr/>
        </p:nvSpPr>
        <p:spPr>
          <a:xfrm>
            <a:off x="11139647" y="-21459"/>
            <a:ext cx="1072056" cy="1072056"/>
          </a:xfrm>
          <a:prstGeom prst="teardrop">
            <a:avLst/>
          </a:prstGeom>
          <a:ln>
            <a:solidFill>
              <a:srgbClr val="FF0000"/>
            </a:solidFill>
          </a:ln>
        </p:spPr>
        <p:style>
          <a:lnRef idx="2">
            <a:schemeClr val="accent4"/>
          </a:lnRef>
          <a:fillRef idx="1">
            <a:schemeClr val="lt1"/>
          </a:fillRef>
          <a:effectRef idx="0">
            <a:schemeClr val="accent4"/>
          </a:effectRef>
          <a:fontRef idx="minor">
            <a:schemeClr val="dk1"/>
          </a:fontRef>
        </p:style>
        <p:txBody>
          <a:bodyPr rtlCol="0" anchor="ctr"/>
          <a:lstStyle/>
          <a:p>
            <a:pPr algn="ctr"/>
            <a:endParaRPr lang="en-KE"/>
          </a:p>
        </p:txBody>
      </p:sp>
      <p:sp>
        <p:nvSpPr>
          <p:cNvPr id="6" name="Teardrop 5">
            <a:extLst>
              <a:ext uri="{FF2B5EF4-FFF2-40B4-BE49-F238E27FC236}">
                <a16:creationId xmlns:a16="http://schemas.microsoft.com/office/drawing/2014/main" id="{C9F02496-79DC-581A-FCB7-78087A08C86E}"/>
              </a:ext>
            </a:extLst>
          </p:cNvPr>
          <p:cNvSpPr/>
          <p:nvPr/>
        </p:nvSpPr>
        <p:spPr>
          <a:xfrm>
            <a:off x="11332775" y="-48233"/>
            <a:ext cx="899953" cy="899953"/>
          </a:xfrm>
          <a:prstGeom prst="teardrop">
            <a:avLst/>
          </a:prstGeom>
          <a:ln>
            <a:solidFill>
              <a:srgbClr val="FF0000"/>
            </a:solidFill>
          </a:ln>
        </p:spPr>
        <p:style>
          <a:lnRef idx="2">
            <a:schemeClr val="accent4"/>
          </a:lnRef>
          <a:fillRef idx="1">
            <a:schemeClr val="lt1"/>
          </a:fillRef>
          <a:effectRef idx="0">
            <a:schemeClr val="accent4"/>
          </a:effectRef>
          <a:fontRef idx="minor">
            <a:schemeClr val="dk1"/>
          </a:fontRef>
        </p:style>
        <p:txBody>
          <a:bodyPr rtlCol="0" anchor="ctr"/>
          <a:lstStyle/>
          <a:p>
            <a:pPr algn="ctr"/>
            <a:endParaRPr lang="en-KE"/>
          </a:p>
        </p:txBody>
      </p:sp>
    </p:spTree>
    <p:extLst>
      <p:ext uri="{BB962C8B-B14F-4D97-AF65-F5344CB8AC3E}">
        <p14:creationId xmlns:p14="http://schemas.microsoft.com/office/powerpoint/2010/main" val="14680157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D10D70-3436-3B59-0338-90C224DDC70C}"/>
              </a:ext>
            </a:extLst>
          </p:cNvPr>
          <p:cNvSpPr>
            <a:spLocks noGrp="1"/>
          </p:cNvSpPr>
          <p:nvPr>
            <p:ph type="title"/>
          </p:nvPr>
        </p:nvSpPr>
        <p:spPr>
          <a:xfrm>
            <a:off x="838200" y="743499"/>
            <a:ext cx="10515600" cy="696420"/>
          </a:xfrm>
        </p:spPr>
        <p:txBody>
          <a:bodyPr>
            <a:normAutofit/>
          </a:bodyPr>
          <a:lstStyle/>
          <a:p>
            <a:r>
              <a:rPr lang="en-US" sz="2400" b="1" kern="18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 Body Paragraphs</a:t>
            </a:r>
            <a:endParaRPr lang="en-KE" sz="54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054E6422-319C-CE62-CECA-BCC22DE41F4D}"/>
              </a:ext>
            </a:extLst>
          </p:cNvPr>
          <p:cNvSpPr>
            <a:spLocks noGrp="1"/>
          </p:cNvSpPr>
          <p:nvPr>
            <p:ph idx="1"/>
          </p:nvPr>
        </p:nvSpPr>
        <p:spPr>
          <a:xfrm>
            <a:off x="838200" y="1552356"/>
            <a:ext cx="10515600" cy="4351338"/>
          </a:xfrm>
        </p:spPr>
        <p:txBody>
          <a:bodyPr/>
          <a:lstStyle/>
          <a:p>
            <a:pPr>
              <a:lnSpc>
                <a:spcPct val="150000"/>
              </a:lnSpc>
              <a:spcAft>
                <a:spcPts val="80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 the body of the essay, all the preparation up to this point comes to fruition. The topic you have chosen must now be explained, described or argued.</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Each main idea that you wrote down in your diagram or outline will become one of the body paragraphs. If you had three or four main ideas, you will have three or four body paragraphs.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Each body paragraph will have the same basic structure.</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tabLst>
                <a:tab pos="933450" algn="l"/>
              </a:tabLst>
            </a:pP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There are 3 main parts of a paragraph: Topic sentence, Supporting details and Closing sentence.</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p>
        </p:txBody>
      </p:sp>
      <p:cxnSp>
        <p:nvCxnSpPr>
          <p:cNvPr id="4" name="Straight Connector 3">
            <a:extLst>
              <a:ext uri="{FF2B5EF4-FFF2-40B4-BE49-F238E27FC236}">
                <a16:creationId xmlns:a16="http://schemas.microsoft.com/office/drawing/2014/main" id="{9988F3E1-E73A-AF02-DEAA-24AFE4169074}"/>
              </a:ext>
            </a:extLst>
          </p:cNvPr>
          <p:cNvCxnSpPr/>
          <p:nvPr/>
        </p:nvCxnSpPr>
        <p:spPr>
          <a:xfrm>
            <a:off x="12181490" y="5255"/>
            <a:ext cx="0" cy="6852745"/>
          </a:xfrm>
          <a:prstGeom prst="line">
            <a:avLst/>
          </a:prstGeom>
          <a:ln w="76200">
            <a:solidFill>
              <a:srgbClr val="FF0000"/>
            </a:solidFill>
          </a:ln>
        </p:spPr>
        <p:style>
          <a:lnRef idx="3">
            <a:schemeClr val="accent4"/>
          </a:lnRef>
          <a:fillRef idx="0">
            <a:schemeClr val="accent4"/>
          </a:fillRef>
          <a:effectRef idx="2">
            <a:schemeClr val="accent4"/>
          </a:effectRef>
          <a:fontRef idx="minor">
            <a:schemeClr val="tx1"/>
          </a:fontRef>
        </p:style>
      </p:cxnSp>
      <p:cxnSp>
        <p:nvCxnSpPr>
          <p:cNvPr id="5" name="Straight Connector 4">
            <a:extLst>
              <a:ext uri="{FF2B5EF4-FFF2-40B4-BE49-F238E27FC236}">
                <a16:creationId xmlns:a16="http://schemas.microsoft.com/office/drawing/2014/main" id="{5A372BDA-AA90-E15F-ED99-1BEBCDB8785A}"/>
              </a:ext>
            </a:extLst>
          </p:cNvPr>
          <p:cNvCxnSpPr/>
          <p:nvPr/>
        </p:nvCxnSpPr>
        <p:spPr>
          <a:xfrm>
            <a:off x="12018576" y="5255"/>
            <a:ext cx="0" cy="6852745"/>
          </a:xfrm>
          <a:prstGeom prst="line">
            <a:avLst/>
          </a:prstGeom>
          <a:ln w="28575">
            <a:solidFill>
              <a:srgbClr val="FF0000"/>
            </a:solidFill>
            <a:prstDash val="lgDashDotDot"/>
          </a:ln>
        </p:spPr>
        <p:style>
          <a:lnRef idx="3">
            <a:schemeClr val="accent4"/>
          </a:lnRef>
          <a:fillRef idx="0">
            <a:schemeClr val="accent4"/>
          </a:fillRef>
          <a:effectRef idx="2">
            <a:schemeClr val="accent4"/>
          </a:effectRef>
          <a:fontRef idx="minor">
            <a:schemeClr val="tx1"/>
          </a:fontRef>
        </p:style>
      </p:cxnSp>
      <p:cxnSp>
        <p:nvCxnSpPr>
          <p:cNvPr id="6" name="Connector: Curved 3">
            <a:extLst>
              <a:ext uri="{FF2B5EF4-FFF2-40B4-BE49-F238E27FC236}">
                <a16:creationId xmlns:a16="http://schemas.microsoft.com/office/drawing/2014/main" id="{F530D086-CB3A-F6AA-2D59-36253E7FC880}"/>
              </a:ext>
            </a:extLst>
          </p:cNvPr>
          <p:cNvCxnSpPr/>
          <p:nvPr/>
        </p:nvCxnSpPr>
        <p:spPr>
          <a:xfrm rot="16200000" flipH="1">
            <a:off x="-344214" y="4947744"/>
            <a:ext cx="2254469" cy="1566041"/>
          </a:xfrm>
          <a:prstGeom prst="curvedConnector3">
            <a:avLst/>
          </a:prstGeom>
          <a:ln w="190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32422035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F19E8155-0A5A-E27F-2DC7-D877E6F98809}"/>
              </a:ext>
            </a:extLst>
          </p:cNvPr>
          <p:cNvSpPr txBox="1"/>
          <p:nvPr/>
        </p:nvSpPr>
        <p:spPr>
          <a:xfrm>
            <a:off x="3048000" y="765785"/>
            <a:ext cx="6096000" cy="523220"/>
          </a:xfrm>
          <a:prstGeom prst="rect">
            <a:avLst/>
          </a:prstGeom>
          <a:noFill/>
        </p:spPr>
        <p:txBody>
          <a:bodyPr wrap="square">
            <a:spAutoFit/>
          </a:bodyPr>
          <a:lstStyle/>
          <a:p>
            <a:pPr lvl="0" algn="ctr"/>
            <a:r>
              <a:rPr lang="en-US" sz="2800" b="1" dirty="0"/>
              <a:t>Topic Sentence</a:t>
            </a:r>
            <a:endParaRPr lang="en-KE" sz="2800" dirty="0"/>
          </a:p>
        </p:txBody>
      </p:sp>
      <p:pic>
        <p:nvPicPr>
          <p:cNvPr id="7" name="Picture 6">
            <a:extLst>
              <a:ext uri="{FF2B5EF4-FFF2-40B4-BE49-F238E27FC236}">
                <a16:creationId xmlns:a16="http://schemas.microsoft.com/office/drawing/2014/main" id="{64BBFBEB-D990-B199-7585-6A940962E075}"/>
              </a:ext>
            </a:extLst>
          </p:cNvPr>
          <p:cNvPicPr>
            <a:picLocks noChangeAspect="1"/>
          </p:cNvPicPr>
          <p:nvPr/>
        </p:nvPicPr>
        <p:blipFill>
          <a:blip r:embed="rId2"/>
          <a:stretch>
            <a:fillRect/>
          </a:stretch>
        </p:blipFill>
        <p:spPr>
          <a:xfrm>
            <a:off x="1614976" y="1371576"/>
            <a:ext cx="9420885" cy="4415161"/>
          </a:xfrm>
          <a:prstGeom prst="rect">
            <a:avLst/>
          </a:prstGeom>
        </p:spPr>
      </p:pic>
    </p:spTree>
    <p:extLst>
      <p:ext uri="{BB962C8B-B14F-4D97-AF65-F5344CB8AC3E}">
        <p14:creationId xmlns:p14="http://schemas.microsoft.com/office/powerpoint/2010/main" val="444106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7F10B47-2DD6-0B72-0445-7C81BE34E85B}"/>
              </a:ext>
            </a:extLst>
          </p:cNvPr>
          <p:cNvSpPr>
            <a:spLocks noGrp="1"/>
          </p:cNvSpPr>
          <p:nvPr>
            <p:ph idx="1"/>
          </p:nvPr>
        </p:nvSpPr>
        <p:spPr>
          <a:xfrm>
            <a:off x="838200" y="1355834"/>
            <a:ext cx="10515600" cy="4621432"/>
          </a:xfrm>
        </p:spPr>
        <p:txBody>
          <a:bodyPr/>
          <a:lstStyle/>
          <a:p>
            <a:pPr marL="0" indent="0">
              <a:lnSpc>
                <a:spcPct val="150000"/>
              </a:lnSpc>
              <a:buNone/>
            </a:pPr>
            <a:r>
              <a:rPr lang="en-US" sz="2000" b="1" dirty="0">
                <a:solidFill>
                  <a:srgbClr val="000000"/>
                </a:solidFill>
                <a:effectLst/>
                <a:latin typeface="Times New Roman" panose="02020603050405020304" pitchFamily="18" charset="0"/>
                <a:ea typeface="Times New Roman" panose="02020603050405020304" pitchFamily="18" charset="0"/>
              </a:rPr>
              <a:t>Example: </a:t>
            </a:r>
            <a:endParaRPr lang="en-KE" sz="2000" dirty="0">
              <a:effectLst/>
              <a:latin typeface="Times New Roman" panose="02020603050405020304" pitchFamily="18" charset="0"/>
              <a:ea typeface="Times New Roman" panose="02020603050405020304" pitchFamily="18" charset="0"/>
            </a:endParaRPr>
          </a:p>
          <a:p>
            <a:pPr marL="0" indent="0">
              <a:lnSpc>
                <a:spcPct val="150000"/>
              </a:lnSpc>
              <a:spcAft>
                <a:spcPts val="800"/>
              </a:spcAft>
              <a:buNone/>
            </a:pPr>
            <a:r>
              <a:rPr lang="en-US"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There are three reasons why Canada is one of the best countries in the world.</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First, Canada has an excellent health care system. All Canadians have access to medical services at a reasonable price. Second, Canada has a high standard of education. Students are taught by well-trained teachers and are encouraged to continue studying at university. Finally, Canada's cities are clean and efficiently managed. Canadian cities have many parks and lots of space for people to live. As a result, Canada is a desirable place to live.</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p>
        </p:txBody>
      </p:sp>
      <p:sp>
        <p:nvSpPr>
          <p:cNvPr id="4" name="L-Shape 3">
            <a:extLst>
              <a:ext uri="{FF2B5EF4-FFF2-40B4-BE49-F238E27FC236}">
                <a16:creationId xmlns:a16="http://schemas.microsoft.com/office/drawing/2014/main" id="{9A7171C0-06DE-00B9-40CD-BC0249A6CB1B}"/>
              </a:ext>
            </a:extLst>
          </p:cNvPr>
          <p:cNvSpPr/>
          <p:nvPr/>
        </p:nvSpPr>
        <p:spPr>
          <a:xfrm rot="5400000">
            <a:off x="543910" y="1100411"/>
            <a:ext cx="903890" cy="1051034"/>
          </a:xfrm>
          <a:prstGeom prst="corner">
            <a:avLst>
              <a:gd name="adj1" fmla="val 4651"/>
              <a:gd name="adj2" fmla="val 20930"/>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en-KE"/>
          </a:p>
        </p:txBody>
      </p:sp>
      <p:sp>
        <p:nvSpPr>
          <p:cNvPr id="5" name="L-Shape 4">
            <a:extLst>
              <a:ext uri="{FF2B5EF4-FFF2-40B4-BE49-F238E27FC236}">
                <a16:creationId xmlns:a16="http://schemas.microsoft.com/office/drawing/2014/main" id="{55FA84B5-597D-A2DA-B339-EF54E1042139}"/>
              </a:ext>
            </a:extLst>
          </p:cNvPr>
          <p:cNvSpPr/>
          <p:nvPr/>
        </p:nvSpPr>
        <p:spPr>
          <a:xfrm rot="10800000" flipV="1">
            <a:off x="10817772" y="3981340"/>
            <a:ext cx="903890" cy="1051034"/>
          </a:xfrm>
          <a:prstGeom prst="corner">
            <a:avLst>
              <a:gd name="adj1" fmla="val 8139"/>
              <a:gd name="adj2" fmla="val 20930"/>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en-KE"/>
          </a:p>
        </p:txBody>
      </p:sp>
    </p:spTree>
    <p:extLst>
      <p:ext uri="{BB962C8B-B14F-4D97-AF65-F5344CB8AC3E}">
        <p14:creationId xmlns:p14="http://schemas.microsoft.com/office/powerpoint/2010/main" val="24097107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52CE2DC5-7E38-5C92-BB9A-86303E4F150F}"/>
              </a:ext>
            </a:extLst>
          </p:cNvPr>
          <p:cNvSpPr txBox="1"/>
          <p:nvPr/>
        </p:nvSpPr>
        <p:spPr>
          <a:xfrm>
            <a:off x="3132980" y="749012"/>
            <a:ext cx="6094206" cy="660758"/>
          </a:xfrm>
          <a:prstGeom prst="rect">
            <a:avLst/>
          </a:prstGeom>
          <a:noFill/>
        </p:spPr>
        <p:txBody>
          <a:bodyPr wrap="square">
            <a:spAutoFit/>
          </a:bodyPr>
          <a:lstStyle/>
          <a:p>
            <a:pPr marL="0" indent="0" algn="ctr">
              <a:lnSpc>
                <a:spcPct val="150000"/>
              </a:lnSpc>
              <a:spcBef>
                <a:spcPts val="1200"/>
              </a:spcBef>
              <a:spcAft>
                <a:spcPts val="300"/>
              </a:spcAft>
              <a:buNone/>
            </a:pPr>
            <a:r>
              <a:rPr lang="en-US" sz="2800" b="1" kern="1600" dirty="0">
                <a:solidFill>
                  <a:srgbClr val="000000"/>
                </a:solidFill>
                <a:effectLst/>
                <a:latin typeface="Times New Roman" panose="02020603050405020304" pitchFamily="18" charset="0"/>
                <a:ea typeface="Times New Roman" panose="02020603050405020304" pitchFamily="18" charset="0"/>
              </a:rPr>
              <a:t>Supporting Details</a:t>
            </a:r>
            <a:endParaRPr lang="en-KE" sz="2800" b="1" kern="1600" dirty="0">
              <a:effectLst/>
              <a:latin typeface="Arial" panose="020B0604020202020204" pitchFamily="34" charset="0"/>
              <a:ea typeface="Times New Roman" panose="02020603050405020304" pitchFamily="18" charset="0"/>
            </a:endParaRPr>
          </a:p>
        </p:txBody>
      </p:sp>
      <p:pic>
        <p:nvPicPr>
          <p:cNvPr id="7" name="Picture 6">
            <a:extLst>
              <a:ext uri="{FF2B5EF4-FFF2-40B4-BE49-F238E27FC236}">
                <a16:creationId xmlns:a16="http://schemas.microsoft.com/office/drawing/2014/main" id="{BD218092-6B06-E08B-9A46-188CFFBA07BA}"/>
              </a:ext>
            </a:extLst>
          </p:cNvPr>
          <p:cNvPicPr>
            <a:picLocks noChangeAspect="1"/>
          </p:cNvPicPr>
          <p:nvPr/>
        </p:nvPicPr>
        <p:blipFill>
          <a:blip r:embed="rId2"/>
          <a:stretch>
            <a:fillRect/>
          </a:stretch>
        </p:blipFill>
        <p:spPr>
          <a:xfrm>
            <a:off x="998628" y="1742483"/>
            <a:ext cx="10323515" cy="4027696"/>
          </a:xfrm>
          <a:prstGeom prst="rect">
            <a:avLst/>
          </a:prstGeom>
        </p:spPr>
      </p:pic>
    </p:spTree>
    <p:extLst>
      <p:ext uri="{BB962C8B-B14F-4D97-AF65-F5344CB8AC3E}">
        <p14:creationId xmlns:p14="http://schemas.microsoft.com/office/powerpoint/2010/main" val="29026171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88A8645-BA3B-6A1C-239B-ED4456D93C6E}"/>
              </a:ext>
            </a:extLst>
          </p:cNvPr>
          <p:cNvSpPr>
            <a:spLocks noGrp="1"/>
          </p:cNvSpPr>
          <p:nvPr>
            <p:ph idx="1"/>
          </p:nvPr>
        </p:nvSpPr>
        <p:spPr/>
        <p:txBody>
          <a:bodyPr/>
          <a:lstStyle/>
          <a:p>
            <a:pPr marL="0" indent="0">
              <a:lnSpc>
                <a:spcPct val="150000"/>
              </a:lnSpc>
              <a:buNone/>
            </a:pPr>
            <a:r>
              <a:rPr lang="en-US" sz="2000" b="1" dirty="0">
                <a:solidFill>
                  <a:srgbClr val="000000"/>
                </a:solidFill>
                <a:effectLst/>
                <a:latin typeface="Times New Roman" panose="02020603050405020304" pitchFamily="18" charset="0"/>
                <a:ea typeface="Times New Roman" panose="02020603050405020304" pitchFamily="18" charset="0"/>
              </a:rPr>
              <a:t>Example:</a:t>
            </a:r>
            <a:endParaRPr lang="en-KE" sz="2000" dirty="0">
              <a:effectLst/>
              <a:latin typeface="Times New Roman" panose="02020603050405020304" pitchFamily="18" charset="0"/>
              <a:ea typeface="Times New Roman" panose="02020603050405020304" pitchFamily="18" charset="0"/>
            </a:endParaRPr>
          </a:p>
          <a:p>
            <a:pPr marL="0" indent="0">
              <a:lnSpc>
                <a:spcPct val="150000"/>
              </a:lnSpc>
              <a:buNone/>
            </a:pPr>
            <a:r>
              <a:rPr lang="en-US" sz="2000" dirty="0">
                <a:solidFill>
                  <a:srgbClr val="000000"/>
                </a:solidFill>
                <a:effectLst/>
                <a:latin typeface="Times New Roman" panose="02020603050405020304" pitchFamily="18" charset="0"/>
                <a:ea typeface="Times New Roman" panose="02020603050405020304" pitchFamily="18" charset="0"/>
              </a:rPr>
              <a:t>There are three reasons why Canada is one of the best countries in the world. </a:t>
            </a:r>
            <a:r>
              <a:rPr lang="en-US" sz="2000" b="1" dirty="0">
                <a:solidFill>
                  <a:srgbClr val="000000"/>
                </a:solidFill>
                <a:effectLst/>
                <a:latin typeface="Times New Roman" panose="02020603050405020304" pitchFamily="18" charset="0"/>
                <a:ea typeface="Times New Roman" panose="02020603050405020304" pitchFamily="18" charset="0"/>
              </a:rPr>
              <a:t>First, Canada has an excellent healthcare system. All Canadians have access to medical services at a reasonable price. Second, Canada has a high standard of education. Students are taught by well-trained teachers and are encouraged to continue studying at university. Finally, Canada's cities are clean and efficiently managed. Canadian cities have many parks and lots of space for people to live.</a:t>
            </a:r>
            <a:r>
              <a:rPr lang="en-US" sz="2000" dirty="0">
                <a:solidFill>
                  <a:srgbClr val="000000"/>
                </a:solidFill>
                <a:effectLst/>
                <a:latin typeface="Times New Roman" panose="02020603050405020304" pitchFamily="18" charset="0"/>
                <a:ea typeface="Times New Roman" panose="02020603050405020304" pitchFamily="18" charset="0"/>
              </a:rPr>
              <a:t> As a result, Canada is a desirable place to live.</a:t>
            </a:r>
            <a:endParaRPr lang="en-KE" sz="2000" dirty="0">
              <a:effectLst/>
              <a:latin typeface="Times New Roman" panose="02020603050405020304" pitchFamily="18" charset="0"/>
              <a:ea typeface="Times New Roman" panose="02020603050405020304" pitchFamily="18" charset="0"/>
            </a:endParaRPr>
          </a:p>
          <a:p>
            <a:pPr marL="0" indent="0">
              <a:buNone/>
            </a:pPr>
            <a:endParaRPr lang="en-KE" dirty="0"/>
          </a:p>
        </p:txBody>
      </p:sp>
      <p:sp>
        <p:nvSpPr>
          <p:cNvPr id="4" name="L-Shape 3">
            <a:extLst>
              <a:ext uri="{FF2B5EF4-FFF2-40B4-BE49-F238E27FC236}">
                <a16:creationId xmlns:a16="http://schemas.microsoft.com/office/drawing/2014/main" id="{64AF3D32-D1FD-E0A7-0CEF-437FDC6542D6}"/>
              </a:ext>
            </a:extLst>
          </p:cNvPr>
          <p:cNvSpPr/>
          <p:nvPr/>
        </p:nvSpPr>
        <p:spPr>
          <a:xfrm rot="5400000">
            <a:off x="543910" y="1300108"/>
            <a:ext cx="903890" cy="1051034"/>
          </a:xfrm>
          <a:prstGeom prst="corner">
            <a:avLst>
              <a:gd name="adj1" fmla="val 4651"/>
              <a:gd name="adj2" fmla="val 20930"/>
            </a:avLst>
          </a:prstGeom>
        </p:spPr>
        <p:style>
          <a:lnRef idx="3">
            <a:schemeClr val="lt1"/>
          </a:lnRef>
          <a:fillRef idx="1">
            <a:schemeClr val="accent5"/>
          </a:fillRef>
          <a:effectRef idx="1">
            <a:schemeClr val="accent5"/>
          </a:effectRef>
          <a:fontRef idx="minor">
            <a:schemeClr val="lt1"/>
          </a:fontRef>
        </p:style>
        <p:txBody>
          <a:bodyPr rtlCol="0" anchor="ctr"/>
          <a:lstStyle/>
          <a:p>
            <a:pPr algn="ctr"/>
            <a:endParaRPr lang="en-KE"/>
          </a:p>
        </p:txBody>
      </p:sp>
      <p:sp>
        <p:nvSpPr>
          <p:cNvPr id="5" name="L-Shape 4">
            <a:extLst>
              <a:ext uri="{FF2B5EF4-FFF2-40B4-BE49-F238E27FC236}">
                <a16:creationId xmlns:a16="http://schemas.microsoft.com/office/drawing/2014/main" id="{7B920D1F-9FEB-63D4-5D5D-00AD3FF99DFB}"/>
              </a:ext>
            </a:extLst>
          </p:cNvPr>
          <p:cNvSpPr/>
          <p:nvPr/>
        </p:nvSpPr>
        <p:spPr>
          <a:xfrm rot="10800000" flipV="1">
            <a:off x="10817772" y="3802664"/>
            <a:ext cx="903890" cy="1051034"/>
          </a:xfrm>
          <a:prstGeom prst="corner">
            <a:avLst>
              <a:gd name="adj1" fmla="val 8139"/>
              <a:gd name="adj2" fmla="val 20930"/>
            </a:avLst>
          </a:prstGeom>
        </p:spPr>
        <p:style>
          <a:lnRef idx="3">
            <a:schemeClr val="lt1"/>
          </a:lnRef>
          <a:fillRef idx="1">
            <a:schemeClr val="accent5"/>
          </a:fillRef>
          <a:effectRef idx="1">
            <a:schemeClr val="accent5"/>
          </a:effectRef>
          <a:fontRef idx="minor">
            <a:schemeClr val="lt1"/>
          </a:fontRef>
        </p:style>
        <p:txBody>
          <a:bodyPr rtlCol="0" anchor="ctr"/>
          <a:lstStyle/>
          <a:p>
            <a:pPr algn="ctr"/>
            <a:endParaRPr lang="en-KE"/>
          </a:p>
        </p:txBody>
      </p:sp>
    </p:spTree>
    <p:extLst>
      <p:ext uri="{BB962C8B-B14F-4D97-AF65-F5344CB8AC3E}">
        <p14:creationId xmlns:p14="http://schemas.microsoft.com/office/powerpoint/2010/main" val="41004369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1173231F-AD3D-D59B-1A1C-A2B7F8FCEA73}"/>
              </a:ext>
            </a:extLst>
          </p:cNvPr>
          <p:cNvSpPr txBox="1"/>
          <p:nvPr/>
        </p:nvSpPr>
        <p:spPr>
          <a:xfrm>
            <a:off x="2921876" y="934543"/>
            <a:ext cx="6096000" cy="523220"/>
          </a:xfrm>
          <a:prstGeom prst="rect">
            <a:avLst/>
          </a:prstGeom>
          <a:noFill/>
        </p:spPr>
        <p:txBody>
          <a:bodyPr wrap="square">
            <a:spAutoFit/>
          </a:bodyPr>
          <a:lstStyle/>
          <a:p>
            <a:pPr algn="ctr"/>
            <a:r>
              <a:rPr lang="en-US" sz="2800" b="1" kern="1600" dirty="0">
                <a:solidFill>
                  <a:srgbClr val="000000"/>
                </a:solidFill>
                <a:effectLst/>
                <a:latin typeface="Times New Roman" panose="02020603050405020304" pitchFamily="18" charset="0"/>
                <a:ea typeface="Times New Roman" panose="02020603050405020304" pitchFamily="18" charset="0"/>
              </a:rPr>
              <a:t>Closing Sentence</a:t>
            </a:r>
            <a:endParaRPr lang="en-KE" sz="2800" dirty="0"/>
          </a:p>
        </p:txBody>
      </p:sp>
      <p:pic>
        <p:nvPicPr>
          <p:cNvPr id="3" name="Picture 2">
            <a:extLst>
              <a:ext uri="{FF2B5EF4-FFF2-40B4-BE49-F238E27FC236}">
                <a16:creationId xmlns:a16="http://schemas.microsoft.com/office/drawing/2014/main" id="{A2B29580-C46A-4D75-6BB4-23DA19280021}"/>
              </a:ext>
            </a:extLst>
          </p:cNvPr>
          <p:cNvPicPr>
            <a:picLocks noChangeAspect="1"/>
          </p:cNvPicPr>
          <p:nvPr/>
        </p:nvPicPr>
        <p:blipFill>
          <a:blip r:embed="rId2"/>
          <a:stretch>
            <a:fillRect/>
          </a:stretch>
        </p:blipFill>
        <p:spPr>
          <a:xfrm>
            <a:off x="1242335" y="1533732"/>
            <a:ext cx="9707330" cy="4105848"/>
          </a:xfrm>
          <a:prstGeom prst="rect">
            <a:avLst/>
          </a:prstGeom>
        </p:spPr>
      </p:pic>
    </p:spTree>
    <p:extLst>
      <p:ext uri="{BB962C8B-B14F-4D97-AF65-F5344CB8AC3E}">
        <p14:creationId xmlns:p14="http://schemas.microsoft.com/office/powerpoint/2010/main" val="17779839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D956CFB-12DB-25B0-1FF5-31D58D080BF3}"/>
              </a:ext>
            </a:extLst>
          </p:cNvPr>
          <p:cNvSpPr>
            <a:spLocks noGrp="1"/>
          </p:cNvSpPr>
          <p:nvPr>
            <p:ph idx="1"/>
          </p:nvPr>
        </p:nvSpPr>
        <p:spPr/>
        <p:txBody>
          <a:bodyPr/>
          <a:lstStyle/>
          <a:p>
            <a:pPr marL="0" indent="0">
              <a:lnSpc>
                <a:spcPct val="150000"/>
              </a:lnSpc>
              <a:buNone/>
            </a:pPr>
            <a:r>
              <a:rPr lang="en-US" sz="2000" b="1" dirty="0">
                <a:solidFill>
                  <a:srgbClr val="000000"/>
                </a:solidFill>
                <a:effectLst/>
                <a:latin typeface="Times New Roman" panose="02020603050405020304" pitchFamily="18" charset="0"/>
                <a:ea typeface="Times New Roman" panose="02020603050405020304" pitchFamily="18" charset="0"/>
              </a:rPr>
              <a:t>Example:</a:t>
            </a:r>
            <a:endParaRPr lang="en-KE" sz="2000" dirty="0">
              <a:effectLst/>
              <a:latin typeface="Times New Roman" panose="02020603050405020304" pitchFamily="18" charset="0"/>
              <a:ea typeface="Times New Roman" panose="02020603050405020304" pitchFamily="18" charset="0"/>
            </a:endParaRPr>
          </a:p>
          <a:p>
            <a:pPr marL="0" indent="0">
              <a:lnSpc>
                <a:spcPct val="150000"/>
              </a:lnSpc>
              <a:buNone/>
            </a:pPr>
            <a:r>
              <a:rPr lang="en-US" sz="2000" dirty="0">
                <a:solidFill>
                  <a:srgbClr val="000000"/>
                </a:solidFill>
                <a:effectLst/>
                <a:latin typeface="Times New Roman" panose="02020603050405020304" pitchFamily="18" charset="0"/>
                <a:ea typeface="Times New Roman" panose="02020603050405020304" pitchFamily="18" charset="0"/>
              </a:rPr>
              <a:t>There are three reasons why Canada is one of the best countries in the world. First, Canada has an excellent health care system. All Canadians have access to medical services at a reasonable price. Second, Canada has a high standard of education. Students are taught by well-trained teachers and are encouraged to continue studying at university. Finally, Canada's cities are clean and efficiently managed. Canadian cities have many parks and lots of space for people to live. </a:t>
            </a:r>
            <a:r>
              <a:rPr lang="en-US" sz="2000" b="1" dirty="0">
                <a:solidFill>
                  <a:srgbClr val="000000"/>
                </a:solidFill>
                <a:effectLst/>
                <a:latin typeface="Times New Roman" panose="02020603050405020304" pitchFamily="18" charset="0"/>
                <a:ea typeface="Times New Roman" panose="02020603050405020304" pitchFamily="18" charset="0"/>
              </a:rPr>
              <a:t>As a result, Canada is a desirable place to live</a:t>
            </a:r>
            <a:r>
              <a:rPr lang="en-US" sz="2000" dirty="0">
                <a:solidFill>
                  <a:srgbClr val="000000"/>
                </a:solidFill>
                <a:effectLst/>
                <a:latin typeface="Times New Roman" panose="02020603050405020304" pitchFamily="18" charset="0"/>
                <a:ea typeface="Times New Roman" panose="02020603050405020304" pitchFamily="18" charset="0"/>
              </a:rPr>
              <a:t>. </a:t>
            </a:r>
            <a:endParaRPr lang="en-KE" sz="2000" dirty="0">
              <a:effectLst/>
              <a:latin typeface="Times New Roman" panose="02020603050405020304" pitchFamily="18" charset="0"/>
              <a:ea typeface="Times New Roman" panose="02020603050405020304" pitchFamily="18" charset="0"/>
            </a:endParaRPr>
          </a:p>
          <a:p>
            <a:pPr marL="0" indent="0">
              <a:buNone/>
            </a:pPr>
            <a:endParaRPr lang="en-KE" dirty="0"/>
          </a:p>
        </p:txBody>
      </p:sp>
      <p:sp>
        <p:nvSpPr>
          <p:cNvPr id="4" name="L-Shape 3">
            <a:extLst>
              <a:ext uri="{FF2B5EF4-FFF2-40B4-BE49-F238E27FC236}">
                <a16:creationId xmlns:a16="http://schemas.microsoft.com/office/drawing/2014/main" id="{8DAB3DCD-60E4-EDF4-BDE3-84D807E82A54}"/>
              </a:ext>
            </a:extLst>
          </p:cNvPr>
          <p:cNvSpPr/>
          <p:nvPr/>
        </p:nvSpPr>
        <p:spPr>
          <a:xfrm rot="5400000">
            <a:off x="543910" y="1300108"/>
            <a:ext cx="903890" cy="1051034"/>
          </a:xfrm>
          <a:prstGeom prst="corner">
            <a:avLst>
              <a:gd name="adj1" fmla="val 4651"/>
              <a:gd name="adj2" fmla="val 20930"/>
            </a:avLst>
          </a:prstGeom>
        </p:spPr>
        <p:style>
          <a:lnRef idx="3">
            <a:schemeClr val="lt1"/>
          </a:lnRef>
          <a:fillRef idx="1">
            <a:schemeClr val="accent1"/>
          </a:fillRef>
          <a:effectRef idx="1">
            <a:schemeClr val="accent1"/>
          </a:effectRef>
          <a:fontRef idx="minor">
            <a:schemeClr val="lt1"/>
          </a:fontRef>
        </p:style>
        <p:txBody>
          <a:bodyPr rtlCol="0" anchor="ctr"/>
          <a:lstStyle/>
          <a:p>
            <a:pPr algn="ctr"/>
            <a:endParaRPr lang="en-KE"/>
          </a:p>
        </p:txBody>
      </p:sp>
      <p:sp>
        <p:nvSpPr>
          <p:cNvPr id="5" name="L-Shape 4">
            <a:extLst>
              <a:ext uri="{FF2B5EF4-FFF2-40B4-BE49-F238E27FC236}">
                <a16:creationId xmlns:a16="http://schemas.microsoft.com/office/drawing/2014/main" id="{24E70A54-8C2D-919D-CB2E-0690320E0E74}"/>
              </a:ext>
            </a:extLst>
          </p:cNvPr>
          <p:cNvSpPr/>
          <p:nvPr/>
        </p:nvSpPr>
        <p:spPr>
          <a:xfrm rot="10800000" flipV="1">
            <a:off x="10817772" y="3802664"/>
            <a:ext cx="903890" cy="1051034"/>
          </a:xfrm>
          <a:prstGeom prst="corner">
            <a:avLst>
              <a:gd name="adj1" fmla="val 8139"/>
              <a:gd name="adj2" fmla="val 20930"/>
            </a:avLst>
          </a:prstGeom>
        </p:spPr>
        <p:style>
          <a:lnRef idx="3">
            <a:schemeClr val="lt1"/>
          </a:lnRef>
          <a:fillRef idx="1">
            <a:schemeClr val="accent1"/>
          </a:fillRef>
          <a:effectRef idx="1">
            <a:schemeClr val="accent1"/>
          </a:effectRef>
          <a:fontRef idx="minor">
            <a:schemeClr val="lt1"/>
          </a:fontRef>
        </p:style>
        <p:txBody>
          <a:bodyPr rtlCol="0" anchor="ctr"/>
          <a:lstStyle/>
          <a:p>
            <a:pPr algn="ctr"/>
            <a:endParaRPr lang="en-KE"/>
          </a:p>
        </p:txBody>
      </p:sp>
    </p:spTree>
    <p:extLst>
      <p:ext uri="{BB962C8B-B14F-4D97-AF65-F5344CB8AC3E}">
        <p14:creationId xmlns:p14="http://schemas.microsoft.com/office/powerpoint/2010/main" val="14836736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E215083-F537-A1E5-CBFD-F9E3BF2B319C}"/>
              </a:ext>
            </a:extLst>
          </p:cNvPr>
          <p:cNvSpPr>
            <a:spLocks noGrp="1"/>
          </p:cNvSpPr>
          <p:nvPr>
            <p:ph idx="1"/>
          </p:nvPr>
        </p:nvSpPr>
        <p:spPr>
          <a:xfrm>
            <a:off x="838200" y="1345324"/>
            <a:ext cx="10515600" cy="4831639"/>
          </a:xfrm>
        </p:spPr>
        <p:txBody>
          <a:bodyPr/>
          <a:lstStyle/>
          <a:p>
            <a:pPr marL="0" indent="0">
              <a:lnSpc>
                <a:spcPct val="150000"/>
              </a:lnSpc>
              <a:spcAft>
                <a:spcPts val="800"/>
              </a:spcAft>
              <a:buNone/>
            </a:pPr>
            <a:r>
              <a:rPr lang="en-US" sz="2400" b="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Write the Conclusion</a:t>
            </a:r>
            <a:endParaRPr lang="en-KE" sz="2400" dirty="0">
              <a:effectLst/>
              <a:latin typeface="Arial" panose="020B0604020202020204" pitchFamily="34" charset="0"/>
              <a:ea typeface="Calibri" panose="020F0502020204030204" pitchFamily="34" charset="0"/>
              <a:cs typeface="Arial" panose="020B0604020202020204" pitchFamily="34" charset="0"/>
            </a:endParaRPr>
          </a:p>
          <a:p>
            <a:pPr marL="0" indent="0">
              <a:lnSpc>
                <a:spcPct val="150000"/>
              </a:lnSpc>
              <a:spcAft>
                <a:spcPts val="800"/>
              </a:spcAft>
              <a:buNone/>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conclusion brings closure to the reader, summing up your points or providing a final perspective on your topic. All the conclusion needs is three or four strong sentences which do not need to follow any set formula. Simply review the main points (being careful not to restate them exactly) or briefly describe your feelings about the topic. The conclusion should wrap up or summarize the ideas you have already discussed. Do not introduce any new ideas in this paragraph.</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p>
        </p:txBody>
      </p:sp>
      <p:cxnSp>
        <p:nvCxnSpPr>
          <p:cNvPr id="9" name="Connector: Curved 8">
            <a:extLst>
              <a:ext uri="{FF2B5EF4-FFF2-40B4-BE49-F238E27FC236}">
                <a16:creationId xmlns:a16="http://schemas.microsoft.com/office/drawing/2014/main" id="{4BC72581-594F-5C7B-A82F-4301869323DB}"/>
              </a:ext>
            </a:extLst>
          </p:cNvPr>
          <p:cNvCxnSpPr/>
          <p:nvPr/>
        </p:nvCxnSpPr>
        <p:spPr>
          <a:xfrm rot="16200000" flipH="1">
            <a:off x="-344214" y="4947744"/>
            <a:ext cx="2254469" cy="1566041"/>
          </a:xfrm>
          <a:prstGeom prst="curvedConnector3">
            <a:avLst/>
          </a:prstGeom>
          <a:ln w="19050" cap="flat" cmpd="sng" algn="ctr">
            <a:solidFill>
              <a:schemeClr val="accent1">
                <a:lumMod val="50000"/>
              </a:schemeClr>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10" name="Teardrop 9">
            <a:extLst>
              <a:ext uri="{FF2B5EF4-FFF2-40B4-BE49-F238E27FC236}">
                <a16:creationId xmlns:a16="http://schemas.microsoft.com/office/drawing/2014/main" id="{91F6A38C-0786-0005-9048-4BCE2DF6690D}"/>
              </a:ext>
            </a:extLst>
          </p:cNvPr>
          <p:cNvSpPr/>
          <p:nvPr/>
        </p:nvSpPr>
        <p:spPr>
          <a:xfrm>
            <a:off x="11139647" y="-21459"/>
            <a:ext cx="1072056" cy="1072056"/>
          </a:xfrm>
          <a:prstGeom prst="teardrop">
            <a:avLst/>
          </a:prstGeom>
          <a:ln>
            <a:solidFill>
              <a:schemeClr val="accent1">
                <a:lumMod val="50000"/>
              </a:schemeClr>
            </a:solidFill>
          </a:ln>
        </p:spPr>
        <p:style>
          <a:lnRef idx="2">
            <a:schemeClr val="accent4"/>
          </a:lnRef>
          <a:fillRef idx="1">
            <a:schemeClr val="lt1"/>
          </a:fillRef>
          <a:effectRef idx="0">
            <a:schemeClr val="accent4"/>
          </a:effectRef>
          <a:fontRef idx="minor">
            <a:schemeClr val="dk1"/>
          </a:fontRef>
        </p:style>
        <p:txBody>
          <a:bodyPr rtlCol="0" anchor="ctr"/>
          <a:lstStyle/>
          <a:p>
            <a:pPr algn="ctr"/>
            <a:endParaRPr lang="en-KE"/>
          </a:p>
        </p:txBody>
      </p:sp>
      <p:sp>
        <p:nvSpPr>
          <p:cNvPr id="11" name="Teardrop 10">
            <a:extLst>
              <a:ext uri="{FF2B5EF4-FFF2-40B4-BE49-F238E27FC236}">
                <a16:creationId xmlns:a16="http://schemas.microsoft.com/office/drawing/2014/main" id="{AA2F92F3-F31E-DB02-E8D8-BC6D72007E18}"/>
              </a:ext>
            </a:extLst>
          </p:cNvPr>
          <p:cNvSpPr/>
          <p:nvPr/>
        </p:nvSpPr>
        <p:spPr>
          <a:xfrm>
            <a:off x="11332775" y="-48233"/>
            <a:ext cx="899953" cy="899953"/>
          </a:xfrm>
          <a:prstGeom prst="teardrop">
            <a:avLst/>
          </a:prstGeom>
          <a:ln>
            <a:solidFill>
              <a:schemeClr val="accent1">
                <a:lumMod val="50000"/>
              </a:schemeClr>
            </a:solidFill>
          </a:ln>
        </p:spPr>
        <p:style>
          <a:lnRef idx="2">
            <a:schemeClr val="accent4"/>
          </a:lnRef>
          <a:fillRef idx="1">
            <a:schemeClr val="lt1"/>
          </a:fillRef>
          <a:effectRef idx="0">
            <a:schemeClr val="accent4"/>
          </a:effectRef>
          <a:fontRef idx="minor">
            <a:schemeClr val="dk1"/>
          </a:fontRef>
        </p:style>
        <p:txBody>
          <a:bodyPr rtlCol="0" anchor="ctr"/>
          <a:lstStyle/>
          <a:p>
            <a:pPr algn="ctr"/>
            <a:endParaRPr lang="en-KE"/>
          </a:p>
        </p:txBody>
      </p:sp>
    </p:spTree>
    <p:extLst>
      <p:ext uri="{BB962C8B-B14F-4D97-AF65-F5344CB8AC3E}">
        <p14:creationId xmlns:p14="http://schemas.microsoft.com/office/powerpoint/2010/main" val="276224099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B12690-31D4-5331-531B-0D8027B386AB}"/>
              </a:ext>
            </a:extLst>
          </p:cNvPr>
          <p:cNvSpPr>
            <a:spLocks noGrp="1"/>
          </p:cNvSpPr>
          <p:nvPr>
            <p:ph type="title"/>
          </p:nvPr>
        </p:nvSpPr>
        <p:spPr>
          <a:xfrm>
            <a:off x="838200" y="775029"/>
            <a:ext cx="10515600" cy="559785"/>
          </a:xfrm>
        </p:spPr>
        <p:txBody>
          <a:bodyPr>
            <a:normAutofit/>
          </a:bodyPr>
          <a:lstStyle/>
          <a:p>
            <a:r>
              <a:rPr lang="en-US" sz="2400" b="1" kern="18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Preview your Essay</a:t>
            </a:r>
            <a:endParaRPr lang="en-KE" sz="24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E678D975-BE51-6149-1EE5-DC10D0C7BAB8}"/>
              </a:ext>
            </a:extLst>
          </p:cNvPr>
          <p:cNvSpPr>
            <a:spLocks noGrp="1"/>
          </p:cNvSpPr>
          <p:nvPr>
            <p:ph idx="1"/>
          </p:nvPr>
        </p:nvSpPr>
        <p:spPr>
          <a:xfrm>
            <a:off x="838200" y="1450428"/>
            <a:ext cx="10515600" cy="4726535"/>
          </a:xfrm>
        </p:spPr>
        <p:txBody>
          <a:bodyPr>
            <a:normAutofit/>
          </a:bodyPr>
          <a:lstStyle/>
          <a:p>
            <a:pPr marL="0" indent="0">
              <a:lnSpc>
                <a:spcPct val="150000"/>
              </a:lnSpc>
              <a:spcAft>
                <a:spcPts val="800"/>
              </a:spcAft>
              <a:buNone/>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You have now completed all of the paragraphs of your essay. Before you can consider this a finished product, ensure that the essay has been properly formatted.</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Check the order of your paragraphs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Look at your body paragraphs. Which one is the strongest? You might want to start with the strongest paragraph, end with the second strongest, and put the weakest in the middle. Whatever order you decide on, be sure it makes sense. If your essay is describing a process, you will probably need to stick to the order in which the steps must be completed.</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nSpc>
                <a:spcPct val="150000"/>
              </a:lnSpc>
              <a:spcAft>
                <a:spcPts val="800"/>
              </a:spcAft>
              <a:buSzPts val="1000"/>
              <a:buNone/>
              <a:tabLst>
                <a:tab pos="457200" algn="l"/>
              </a:tabLst>
            </a:pPr>
            <a:endParaRPr lang="en-KE"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p>
        </p:txBody>
      </p:sp>
      <p:pic>
        <p:nvPicPr>
          <p:cNvPr id="5" name="Graphic 4">
            <a:extLst>
              <a:ext uri="{FF2B5EF4-FFF2-40B4-BE49-F238E27FC236}">
                <a16:creationId xmlns:a16="http://schemas.microsoft.com/office/drawing/2014/main" id="{BA966302-FB20-97CE-37A3-598C798FFDE9}"/>
              </a:ext>
            </a:extLst>
          </p:cNvPr>
          <p:cNvPicPr>
            <a:picLocks noChangeAspect="1"/>
          </p:cNvPicPr>
          <p:nvPr/>
        </p:nvPicPr>
        <p:blipFill>
          <a:blip r:embed="rId2">
            <a:extLst>
              <a:ext uri="{96DAC541-7B7A-43D3-8B79-37D633B846F1}">
                <asvg:svgBlip xmlns:asvg="http://schemas.microsoft.com/office/drawing/2016/SVG/main" r:embed="rId3"/>
              </a:ext>
              <a:ext uri="{837473B0-CC2E-450A-ABE3-18F120FF3D39}">
                <a1611:picAttrSrcUrl xmlns:a1611="http://schemas.microsoft.com/office/drawing/2016/11/main" r:id="rId4"/>
              </a:ext>
            </a:extLst>
          </a:blip>
          <a:stretch>
            <a:fillRect/>
          </a:stretch>
        </p:blipFill>
        <p:spPr>
          <a:xfrm>
            <a:off x="9624581" y="5002924"/>
            <a:ext cx="2133838" cy="1855076"/>
          </a:xfrm>
          <a:prstGeom prst="rect">
            <a:avLst/>
          </a:prstGeom>
        </p:spPr>
      </p:pic>
    </p:spTree>
    <p:extLst>
      <p:ext uri="{BB962C8B-B14F-4D97-AF65-F5344CB8AC3E}">
        <p14:creationId xmlns:p14="http://schemas.microsoft.com/office/powerpoint/2010/main" val="50975333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1D453BB-AB67-2181-6440-9ADA465065C4}"/>
              </a:ext>
            </a:extLst>
          </p:cNvPr>
          <p:cNvSpPr>
            <a:spLocks noGrp="1"/>
          </p:cNvSpPr>
          <p:nvPr>
            <p:ph idx="1"/>
          </p:nvPr>
        </p:nvSpPr>
        <p:spPr>
          <a:xfrm>
            <a:off x="680545" y="641131"/>
            <a:ext cx="10515600" cy="5409708"/>
          </a:xfrm>
        </p:spPr>
        <p:txBody>
          <a:bodyPr>
            <a:normAutofit fontScale="55000" lnSpcReduction="20000"/>
          </a:bodyPr>
          <a:lstStyle/>
          <a:p>
            <a:pPr marL="0" indent="0">
              <a:lnSpc>
                <a:spcPct val="150000"/>
              </a:lnSpc>
              <a:spcAft>
                <a:spcPts val="800"/>
              </a:spcAft>
              <a:buNone/>
            </a:pPr>
            <a:r>
              <a:rPr lang="en-US" sz="3800" b="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Check your writing</a:t>
            </a:r>
            <a:endParaRPr lang="en-KE" sz="3800" dirty="0">
              <a:effectLst/>
              <a:latin typeface="Arial" panose="020B0604020202020204" pitchFamily="34" charset="0"/>
              <a:ea typeface="Calibri" panose="020F0502020204030204" pitchFamily="34" charset="0"/>
              <a:cs typeface="Arial" panose="020B0604020202020204" pitchFamily="34" charset="0"/>
            </a:endParaRPr>
          </a:p>
          <a:p>
            <a:pPr marL="0" indent="0">
              <a:lnSpc>
                <a:spcPct val="150000"/>
              </a:lnSpc>
              <a:spcAft>
                <a:spcPts val="800"/>
              </a:spcAft>
              <a:buNone/>
            </a:pPr>
            <a:r>
              <a:rPr lang="en-US"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Nothing can substitute the revision of your work. By reviewing what you have done, you can improve weak points that otherwise would be missed. Read and reread your essay.</a:t>
            </a:r>
            <a:endParaRPr lang="en-KE" sz="3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buSzPts val="1000"/>
              <a:tabLst>
                <a:tab pos="457200" algn="l"/>
              </a:tabLst>
            </a:pPr>
            <a:r>
              <a:rPr lang="en-US"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Does it make logical sense?</a:t>
            </a:r>
          </a:p>
          <a:p>
            <a:pPr>
              <a:lnSpc>
                <a:spcPct val="150000"/>
              </a:lnSpc>
              <a:spcAft>
                <a:spcPts val="800"/>
              </a:spcAft>
              <a:buSzPts val="1000"/>
              <a:tabLst>
                <a:tab pos="457200" algn="l"/>
              </a:tabLst>
            </a:pPr>
            <a:r>
              <a:rPr lang="en-US"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Leave it for a few hours and then read it again. Does it still make logical sense?</a:t>
            </a:r>
            <a:endParaRPr lang="en-US"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50000"/>
              </a:lnSpc>
              <a:spcAft>
                <a:spcPts val="800"/>
              </a:spcAft>
              <a:buSzPts val="1000"/>
              <a:tabLst>
                <a:tab pos="457200" algn="l"/>
              </a:tabLst>
            </a:pPr>
            <a:r>
              <a:rPr lang="en-US"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Do the sentences flow smoothly from one to another? If not, try to add some words and phrases to help connect them. </a:t>
            </a:r>
            <a:r>
              <a:rPr lang="en-US" sz="32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Transition words</a:t>
            </a:r>
            <a:r>
              <a:rPr lang="en-US"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such as therefore, consequently, or however may be used. They are useful when moving from one paragraph to another or from one sentence to the next.</a:t>
            </a:r>
            <a:endParaRPr lang="en-US" sz="3200" dirty="0">
              <a:solidFill>
                <a:srgbClr val="000000"/>
              </a:solidFill>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buSzPts val="1000"/>
              <a:tabLst>
                <a:tab pos="457200" algn="l"/>
              </a:tabLst>
            </a:pPr>
            <a:r>
              <a:rPr lang="en-US"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Have you run a spell checker or a grammar checker?</a:t>
            </a:r>
            <a:br>
              <a:rPr lang="en-US"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These help to correct grammatical errors but they cannot catch every error. Therefore, you need to read through your work once more to ensure there are no grammatical errors.</a:t>
            </a:r>
            <a:endParaRPr lang="en-KE" sz="3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p>
        </p:txBody>
      </p:sp>
      <p:cxnSp>
        <p:nvCxnSpPr>
          <p:cNvPr id="4" name="Straight Connector 3">
            <a:extLst>
              <a:ext uri="{FF2B5EF4-FFF2-40B4-BE49-F238E27FC236}">
                <a16:creationId xmlns:a16="http://schemas.microsoft.com/office/drawing/2014/main" id="{A508238E-E130-7482-43CE-BA38F668F8F0}"/>
              </a:ext>
            </a:extLst>
          </p:cNvPr>
          <p:cNvCxnSpPr/>
          <p:nvPr/>
        </p:nvCxnSpPr>
        <p:spPr>
          <a:xfrm>
            <a:off x="12181490" y="5255"/>
            <a:ext cx="0" cy="6852745"/>
          </a:xfrm>
          <a:prstGeom prst="line">
            <a:avLst/>
          </a:prstGeom>
          <a:ln w="76200">
            <a:solidFill>
              <a:schemeClr val="accent1">
                <a:lumMod val="50000"/>
              </a:schemeClr>
            </a:solidFill>
          </a:ln>
        </p:spPr>
        <p:style>
          <a:lnRef idx="3">
            <a:schemeClr val="accent4"/>
          </a:lnRef>
          <a:fillRef idx="0">
            <a:schemeClr val="accent4"/>
          </a:fillRef>
          <a:effectRef idx="2">
            <a:schemeClr val="accent4"/>
          </a:effectRef>
          <a:fontRef idx="minor">
            <a:schemeClr val="tx1"/>
          </a:fontRef>
        </p:style>
      </p:cxnSp>
      <p:cxnSp>
        <p:nvCxnSpPr>
          <p:cNvPr id="5" name="Straight Connector 4">
            <a:extLst>
              <a:ext uri="{FF2B5EF4-FFF2-40B4-BE49-F238E27FC236}">
                <a16:creationId xmlns:a16="http://schemas.microsoft.com/office/drawing/2014/main" id="{4373E68F-8695-E56F-9AF1-EB83B2C10DB5}"/>
              </a:ext>
            </a:extLst>
          </p:cNvPr>
          <p:cNvCxnSpPr/>
          <p:nvPr/>
        </p:nvCxnSpPr>
        <p:spPr>
          <a:xfrm>
            <a:off x="12018576" y="5255"/>
            <a:ext cx="0" cy="6852745"/>
          </a:xfrm>
          <a:prstGeom prst="line">
            <a:avLst/>
          </a:prstGeom>
          <a:ln w="28575">
            <a:solidFill>
              <a:schemeClr val="accent1">
                <a:lumMod val="50000"/>
              </a:schemeClr>
            </a:solidFill>
            <a:prstDash val="lgDashDotDot"/>
          </a:ln>
        </p:spPr>
        <p:style>
          <a:lnRef idx="3">
            <a:schemeClr val="accent4"/>
          </a:lnRef>
          <a:fillRef idx="0">
            <a:schemeClr val="accent4"/>
          </a:fillRef>
          <a:effectRef idx="2">
            <a:schemeClr val="accent4"/>
          </a:effectRef>
          <a:fontRef idx="minor">
            <a:schemeClr val="tx1"/>
          </a:fontRef>
        </p:style>
      </p:cxnSp>
    </p:spTree>
    <p:extLst>
      <p:ext uri="{BB962C8B-B14F-4D97-AF65-F5344CB8AC3E}">
        <p14:creationId xmlns:p14="http://schemas.microsoft.com/office/powerpoint/2010/main" val="245142210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E39CAE-253A-DD05-4A1C-95FE14818783}"/>
              </a:ext>
            </a:extLst>
          </p:cNvPr>
          <p:cNvSpPr>
            <a:spLocks noGrp="1"/>
          </p:cNvSpPr>
          <p:nvPr>
            <p:ph type="title"/>
          </p:nvPr>
        </p:nvSpPr>
        <p:spPr>
          <a:xfrm>
            <a:off x="838200" y="365126"/>
            <a:ext cx="10515600" cy="570296"/>
          </a:xfrm>
        </p:spPr>
        <p:txBody>
          <a:bodyPr>
            <a:normAutofit/>
          </a:bodyPr>
          <a:lstStyle/>
          <a:p>
            <a:r>
              <a:rPr lang="en-US" sz="2400" b="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Check the instructions for the assignment again</a:t>
            </a:r>
            <a:endParaRPr lang="en-KE" sz="54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6B0605E4-0578-9007-5FC9-390067972F3C}"/>
              </a:ext>
            </a:extLst>
          </p:cNvPr>
          <p:cNvSpPr>
            <a:spLocks noGrp="1"/>
          </p:cNvSpPr>
          <p:nvPr>
            <p:ph idx="1"/>
          </p:nvPr>
        </p:nvSpPr>
        <p:spPr>
          <a:xfrm>
            <a:off x="838200" y="1156138"/>
            <a:ext cx="10628586" cy="4950372"/>
          </a:xfrm>
        </p:spPr>
        <p:txBody>
          <a:bodyPr>
            <a:normAutofit/>
          </a:bodyPr>
          <a:lstStyle/>
          <a:p>
            <a:pPr>
              <a:lnSpc>
                <a:spcPct val="150000"/>
              </a:lnSpc>
              <a:spcAft>
                <a:spcPts val="80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When you prepare a final draft, you must be sure to follow all the instructions you have been given.</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SzPts val="1000"/>
              <a:buFont typeface="Symbol" pitchFamily="2" charset="2"/>
              <a:buChar char=""/>
              <a:tabLst>
                <a:tab pos="457200" algn="l"/>
              </a:tabLs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Are your margins correct?</a:t>
            </a:r>
            <a:endParaRPr lang="en-KE" sz="2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SzPts val="1000"/>
              <a:buFont typeface="Symbol" pitchFamily="2" charset="2"/>
              <a:buChar char=""/>
              <a:tabLst>
                <a:tab pos="457200" algn="l"/>
              </a:tabLs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Have you titled the essay as directed?</a:t>
            </a:r>
            <a:endParaRPr lang="en-KE" sz="2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SzPts val="1000"/>
              <a:buFont typeface="Symbol" pitchFamily="2" charset="2"/>
              <a:buChar char=""/>
              <a:tabLst>
                <a:tab pos="457200" algn="l"/>
              </a:tabLs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What other information (name, admission number, date, etc.) should you include?</a:t>
            </a:r>
            <a:endParaRPr lang="en-KE" sz="2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SzPts val="1000"/>
              <a:buFont typeface="Symbol" pitchFamily="2" charset="2"/>
              <a:buChar char=""/>
              <a:tabLst>
                <a:tab pos="457200" algn="l"/>
              </a:tabLs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Did you check the spacing of your lines?</a:t>
            </a:r>
            <a:endParaRPr lang="en-KE" sz="2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SzPts val="1000"/>
              <a:buFont typeface="Symbol" pitchFamily="2" charset="2"/>
              <a:buChar char=""/>
              <a:tabLst>
                <a:tab pos="457200" algn="l"/>
              </a:tabLs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Did you check the font type/size?</a:t>
            </a:r>
            <a:endParaRPr lang="en-KE" sz="2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SzPts val="1000"/>
              <a:buFont typeface="Symbol" pitchFamily="2" charset="2"/>
              <a:buChar char=""/>
              <a:tabLst>
                <a:tab pos="457200" algn="l"/>
              </a:tabLs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What other formatting instructions have you been given?</a:t>
            </a:r>
            <a:endParaRPr lang="en-KE" sz="2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pic>
        <p:nvPicPr>
          <p:cNvPr id="4" name="Graphic 3">
            <a:extLst>
              <a:ext uri="{FF2B5EF4-FFF2-40B4-BE49-F238E27FC236}">
                <a16:creationId xmlns:a16="http://schemas.microsoft.com/office/drawing/2014/main" id="{F3182CEB-6ABD-9169-03AA-E07FF8606972}"/>
              </a:ext>
            </a:extLst>
          </p:cNvPr>
          <p:cNvPicPr>
            <a:picLocks noChangeAspect="1"/>
          </p:cNvPicPr>
          <p:nvPr/>
        </p:nvPicPr>
        <p:blipFill>
          <a:blip r:embed="rId2">
            <a:extLst>
              <a:ext uri="{96DAC541-7B7A-43D3-8B79-37D633B846F1}">
                <asvg:svgBlip xmlns:asvg="http://schemas.microsoft.com/office/drawing/2016/SVG/main" r:embed="rId3"/>
              </a:ext>
              <a:ext uri="{837473B0-CC2E-450A-ABE3-18F120FF3D39}">
                <a1611:picAttrSrcUrl xmlns:a1611="http://schemas.microsoft.com/office/drawing/2016/11/main" r:id="rId4"/>
              </a:ext>
            </a:extLst>
          </a:blip>
          <a:stretch>
            <a:fillRect/>
          </a:stretch>
        </p:blipFill>
        <p:spPr>
          <a:xfrm>
            <a:off x="9577314" y="4903074"/>
            <a:ext cx="2133838" cy="1855076"/>
          </a:xfrm>
          <a:prstGeom prst="rect">
            <a:avLst/>
          </a:prstGeom>
        </p:spPr>
      </p:pic>
    </p:spTree>
    <p:extLst>
      <p:ext uri="{BB962C8B-B14F-4D97-AF65-F5344CB8AC3E}">
        <p14:creationId xmlns:p14="http://schemas.microsoft.com/office/powerpoint/2010/main" val="288822798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1CD81A2A-6ED4-4EF4-A14C-912D31E148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3B8A5A64-037A-E0A4-E81A-DD97F8A1E7C0}"/>
              </a:ext>
            </a:extLst>
          </p:cNvPr>
          <p:cNvSpPr>
            <a:spLocks noGrp="1"/>
          </p:cNvSpPr>
          <p:nvPr>
            <p:ph type="title"/>
          </p:nvPr>
        </p:nvSpPr>
        <p:spPr>
          <a:xfrm>
            <a:off x="568520" y="759656"/>
            <a:ext cx="5393361" cy="1012874"/>
          </a:xfrm>
        </p:spPr>
        <p:txBody>
          <a:bodyPr>
            <a:normAutofit/>
          </a:bodyPr>
          <a:lstStyle/>
          <a:p>
            <a:r>
              <a:rPr lang="en-US" sz="4000" b="1" dirty="0">
                <a:effectLst/>
                <a:latin typeface="Arial" panose="020B0604020202020204" pitchFamily="34" charset="0"/>
                <a:ea typeface="Times New Roman" panose="02020603050405020304" pitchFamily="18" charset="0"/>
                <a:cs typeface="Times New Roman" panose="02020603050405020304" pitchFamily="18" charset="0"/>
              </a:rPr>
              <a:t>Personal Reflection</a:t>
            </a:r>
            <a:endParaRPr lang="en-KE" sz="4000" dirty="0"/>
          </a:p>
        </p:txBody>
      </p:sp>
      <p:sp>
        <p:nvSpPr>
          <p:cNvPr id="11" name="Freeform: Shape 10">
            <a:extLst>
              <a:ext uri="{FF2B5EF4-FFF2-40B4-BE49-F238E27FC236}">
                <a16:creationId xmlns:a16="http://schemas.microsoft.com/office/drawing/2014/main" id="{1661932C-CA15-4E17-B115-FAE7CBEE47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198657" y="1"/>
            <a:ext cx="1155142"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617B333B-3638-8E68-E7C7-3C9CF923E7A8}"/>
              </a:ext>
            </a:extLst>
          </p:cNvPr>
          <p:cNvSpPr>
            <a:spLocks noGrp="1"/>
          </p:cNvSpPr>
          <p:nvPr>
            <p:ph idx="1"/>
          </p:nvPr>
        </p:nvSpPr>
        <p:spPr>
          <a:xfrm>
            <a:off x="627103" y="1845791"/>
            <a:ext cx="5903298" cy="3860908"/>
          </a:xfrm>
        </p:spPr>
        <p:txBody>
          <a:bodyPr>
            <a:normAutofit/>
          </a:bodyPr>
          <a:lstStyle/>
          <a:p>
            <a:pPr marL="0" indent="0">
              <a:spcAft>
                <a:spcPts val="800"/>
              </a:spcAft>
              <a:buNone/>
            </a:pPr>
            <a:r>
              <a:rPr lang="en-US" sz="2200" kern="1800" dirty="0">
                <a:effectLst/>
                <a:latin typeface="Times New Roman" panose="02020603050405020304" pitchFamily="18" charset="0"/>
                <a:ea typeface="Times New Roman" panose="02020603050405020304" pitchFamily="18" charset="0"/>
                <a:cs typeface="Times New Roman" panose="02020603050405020304" pitchFamily="18" charset="0"/>
              </a:rPr>
              <a:t>Write an essay on any one of the following topics:</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Font typeface="+mj-lt"/>
              <a:buAutoNum type="arabicParenR"/>
            </a:pPr>
            <a:r>
              <a:rPr lang="en-US" sz="2200" kern="1800" dirty="0">
                <a:effectLst/>
                <a:latin typeface="Times New Roman" panose="02020603050405020304" pitchFamily="18" charset="0"/>
                <a:ea typeface="Times New Roman" panose="02020603050405020304" pitchFamily="18" charset="0"/>
                <a:cs typeface="Times New Roman" panose="02020603050405020304" pitchFamily="18" charset="0"/>
              </a:rPr>
              <a:t>The role of AI in higher education</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Font typeface="+mj-lt"/>
              <a:buAutoNum type="arabicParenR"/>
            </a:pPr>
            <a:r>
              <a:rPr lang="en-US" sz="2200" kern="1800" dirty="0">
                <a:effectLst/>
                <a:latin typeface="Times New Roman" panose="02020603050405020304" pitchFamily="18" charset="0"/>
                <a:ea typeface="Times New Roman" panose="02020603050405020304" pitchFamily="18" charset="0"/>
                <a:cs typeface="Times New Roman" panose="02020603050405020304" pitchFamily="18" charset="0"/>
              </a:rPr>
              <a:t>Social media is the cause of many social evils in our society today</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Font typeface="+mj-lt"/>
              <a:buAutoNum type="arabicParenR"/>
            </a:pPr>
            <a:r>
              <a:rPr lang="en-US" sz="2200" kern="1800" dirty="0">
                <a:effectLst/>
                <a:latin typeface="Times New Roman" panose="02020603050405020304" pitchFamily="18" charset="0"/>
                <a:ea typeface="Times New Roman" panose="02020603050405020304" pitchFamily="18" charset="0"/>
                <a:cs typeface="Times New Roman" panose="02020603050405020304" pitchFamily="18" charset="0"/>
              </a:rPr>
              <a:t>Our education system does not serve the needs of the society</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2000" dirty="0"/>
          </a:p>
        </p:txBody>
      </p:sp>
      <p:sp>
        <p:nvSpPr>
          <p:cNvPr id="13" name="Oval 12">
            <a:extLst>
              <a:ext uri="{FF2B5EF4-FFF2-40B4-BE49-F238E27FC236}">
                <a16:creationId xmlns:a16="http://schemas.microsoft.com/office/drawing/2014/main" id="{8590ADD5-9383-4D3D-9047-3DA2593CCB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8185" y="3423959"/>
            <a:ext cx="540822" cy="540822"/>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Reading cartoon bee">
            <a:extLst>
              <a:ext uri="{FF2B5EF4-FFF2-40B4-BE49-F238E27FC236}">
                <a16:creationId xmlns:a16="http://schemas.microsoft.com/office/drawing/2014/main" id="{FC163650-F2F7-6063-BDD3-EE736CEA595D}"/>
              </a:ext>
            </a:extLst>
          </p:cNvPr>
          <p:cNvPicPr>
            <a:picLocks noChangeAspect="1"/>
          </p:cNvPicPr>
          <p:nvPr/>
        </p:nvPicPr>
        <p:blipFill>
          <a:blip r:embed="rId2"/>
          <a:stretch>
            <a:fillRect/>
          </a:stretch>
        </p:blipFill>
        <p:spPr>
          <a:xfrm>
            <a:off x="8325043" y="1176557"/>
            <a:ext cx="2905332" cy="3860908"/>
          </a:xfrm>
          <a:custGeom>
            <a:avLst/>
            <a:gdLst/>
            <a:ahLst/>
            <a:cxnLst/>
            <a:rect l="l" t="t" r="r" b="b"/>
            <a:pathLst>
              <a:path w="4114800" h="5712488">
                <a:moveTo>
                  <a:pt x="133155" y="0"/>
                </a:moveTo>
                <a:lnTo>
                  <a:pt x="3981645" y="0"/>
                </a:lnTo>
                <a:cubicBezTo>
                  <a:pt x="4055184" y="0"/>
                  <a:pt x="4114800" y="59616"/>
                  <a:pt x="4114800" y="133155"/>
                </a:cubicBezTo>
                <a:lnTo>
                  <a:pt x="4114800" y="5579333"/>
                </a:lnTo>
                <a:cubicBezTo>
                  <a:pt x="4114800" y="5652872"/>
                  <a:pt x="4055184" y="5712488"/>
                  <a:pt x="3981645" y="5712488"/>
                </a:cubicBezTo>
                <a:lnTo>
                  <a:pt x="133155" y="5712488"/>
                </a:lnTo>
                <a:cubicBezTo>
                  <a:pt x="59616" y="5712488"/>
                  <a:pt x="0" y="5652872"/>
                  <a:pt x="0" y="5579333"/>
                </a:cubicBezTo>
                <a:lnTo>
                  <a:pt x="0" y="133155"/>
                </a:lnTo>
                <a:cubicBezTo>
                  <a:pt x="0" y="59616"/>
                  <a:pt x="59616" y="0"/>
                  <a:pt x="133155" y="0"/>
                </a:cubicBezTo>
                <a:close/>
              </a:path>
            </a:pathLst>
          </a:custGeom>
        </p:spPr>
      </p:pic>
      <p:sp>
        <p:nvSpPr>
          <p:cNvPr id="15" name="Freeform: Shape 14">
            <a:extLst>
              <a:ext uri="{FF2B5EF4-FFF2-40B4-BE49-F238E27FC236}">
                <a16:creationId xmlns:a16="http://schemas.microsoft.com/office/drawing/2014/main" id="{DABE3E45-88CF-45D8-8D40-C773324D93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49602" y="1"/>
            <a:ext cx="2066948"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endParaRPr lang="en-US"/>
          </a:p>
        </p:txBody>
      </p:sp>
      <p:cxnSp>
        <p:nvCxnSpPr>
          <p:cNvPr id="17" name="Straight Connector 16">
            <a:extLst>
              <a:ext uri="{FF2B5EF4-FFF2-40B4-BE49-F238E27FC236}">
                <a16:creationId xmlns:a16="http://schemas.microsoft.com/office/drawing/2014/main" id="{49CD1692-827B-4C8D-B4A1-134FD04CF4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138745"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19" name="Freeform: Shape 18">
            <a:extLst>
              <a:ext uri="{FF2B5EF4-FFF2-40B4-BE49-F238E27FC236}">
                <a16:creationId xmlns:a16="http://schemas.microsoft.com/office/drawing/2014/main" id="{B91ECDA9-56DC-4270-8F33-01C5637B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7456580" y="5166682"/>
            <a:ext cx="1835725"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endParaRPr lang="en-US"/>
          </a:p>
        </p:txBody>
      </p:sp>
      <p:sp>
        <p:nvSpPr>
          <p:cNvPr id="21" name="Freeform: Shape 20">
            <a:extLst>
              <a:ext uri="{FF2B5EF4-FFF2-40B4-BE49-F238E27FC236}">
                <a16:creationId xmlns:a16="http://schemas.microsoft.com/office/drawing/2014/main" id="{75F47824-961D-465D-84F9-EAE11BC617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9527" y="6033795"/>
            <a:ext cx="1991064"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3" name="Freeform: Shape 22">
            <a:extLst>
              <a:ext uri="{FF2B5EF4-FFF2-40B4-BE49-F238E27FC236}">
                <a16:creationId xmlns:a16="http://schemas.microsoft.com/office/drawing/2014/main" id="{FEC9DA3E-C1D7-472D-B7C0-F71AE41FBA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51696" y="5519196"/>
            <a:ext cx="1340305"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Tree>
    <p:extLst>
      <p:ext uri="{BB962C8B-B14F-4D97-AF65-F5344CB8AC3E}">
        <p14:creationId xmlns:p14="http://schemas.microsoft.com/office/powerpoint/2010/main" val="66017463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0F21A4-37AD-321F-18EF-FDE245571460}"/>
              </a:ext>
            </a:extLst>
          </p:cNvPr>
          <p:cNvSpPr>
            <a:spLocks noGrp="1"/>
          </p:cNvSpPr>
          <p:nvPr>
            <p:ph type="title"/>
          </p:nvPr>
        </p:nvSpPr>
        <p:spPr>
          <a:xfrm>
            <a:off x="838200" y="365126"/>
            <a:ext cx="10515600" cy="706930"/>
          </a:xfrm>
        </p:spPr>
        <p:txBody>
          <a:bodyPr>
            <a:normAutofit/>
          </a:bodyPr>
          <a:lstStyle/>
          <a:p>
            <a:r>
              <a:rPr lang="en-US" sz="2400" b="1" dirty="0">
                <a:effectLst/>
                <a:latin typeface="Arial" panose="020B0604020202020204" pitchFamily="34" charset="0"/>
                <a:ea typeface="Times New Roman" panose="02020603050405020304" pitchFamily="18" charset="0"/>
                <a:cs typeface="Times New Roman" panose="02020603050405020304" pitchFamily="18" charset="0"/>
              </a:rPr>
              <a:t>Answers for the Personal Reflection</a:t>
            </a:r>
            <a:endParaRPr lang="en-KE" sz="2400" dirty="0"/>
          </a:p>
        </p:txBody>
      </p:sp>
      <p:sp>
        <p:nvSpPr>
          <p:cNvPr id="3" name="Content Placeholder 2">
            <a:extLst>
              <a:ext uri="{FF2B5EF4-FFF2-40B4-BE49-F238E27FC236}">
                <a16:creationId xmlns:a16="http://schemas.microsoft.com/office/drawing/2014/main" id="{E66939F0-FBFB-BFFC-66A4-8C9F88C51341}"/>
              </a:ext>
            </a:extLst>
          </p:cNvPr>
          <p:cNvSpPr>
            <a:spLocks noGrp="1"/>
          </p:cNvSpPr>
          <p:nvPr>
            <p:ph idx="1"/>
          </p:nvPr>
        </p:nvSpPr>
        <p:spPr>
          <a:xfrm>
            <a:off x="838200" y="1250731"/>
            <a:ext cx="10515600" cy="4926232"/>
          </a:xfrm>
        </p:spPr>
        <p:txBody>
          <a:bodyPr>
            <a:normAutofit fontScale="92500" lnSpcReduction="20000"/>
          </a:bodyPr>
          <a:lstStyle/>
          <a:p>
            <a:pPr marL="342900" lvl="0" indent="-342900">
              <a:spcAft>
                <a:spcPts val="800"/>
              </a:spcAft>
              <a:buFont typeface="+mj-lt"/>
              <a:buAutoNum type="arabicParenR"/>
            </a:pPr>
            <a:r>
              <a:rPr lang="en-US" sz="2300" b="1" kern="1800" dirty="0">
                <a:effectLst/>
                <a:latin typeface="Times New Roman" panose="02020603050405020304" pitchFamily="18" charset="0"/>
                <a:ea typeface="Times New Roman" panose="02020603050405020304" pitchFamily="18" charset="0"/>
                <a:cs typeface="Times New Roman" panose="02020603050405020304" pitchFamily="18" charset="0"/>
              </a:rPr>
              <a:t>The role of AI in higher education</a:t>
            </a:r>
            <a:endParaRPr lang="en-KE" sz="2300" b="1" dirty="0">
              <a:effectLst/>
              <a:latin typeface="Calibri" panose="020F0502020204030204" pitchFamily="34" charset="0"/>
              <a:ea typeface="Calibri" panose="020F0502020204030204" pitchFamily="34" charset="0"/>
              <a:cs typeface="Times New Roman" panose="02020603050405020304" pitchFamily="18" charset="0"/>
            </a:endParaRPr>
          </a:p>
          <a:p>
            <a:pPr lvl="1">
              <a:lnSpc>
                <a:spcPct val="150000"/>
              </a:lnSpc>
              <a:spcBef>
                <a:spcPts val="0"/>
              </a:spcBef>
            </a:pPr>
            <a:r>
              <a:rPr lang="en-US" sz="1900" kern="1800" dirty="0">
                <a:effectLst/>
                <a:latin typeface="Times New Roman" panose="02020603050405020304" pitchFamily="18" charset="0"/>
                <a:ea typeface="Times New Roman" panose="02020603050405020304" pitchFamily="18" charset="0"/>
                <a:cs typeface="Times New Roman" panose="02020603050405020304" pitchFamily="18" charset="0"/>
              </a:rPr>
              <a:t>The essay will be </a:t>
            </a:r>
            <a:r>
              <a:rPr lang="en-US" sz="1900" dirty="0">
                <a:solidFill>
                  <a:srgbClr val="000000"/>
                </a:solidFill>
                <a:effectLst/>
                <a:latin typeface="Times New Roman" panose="02020603050405020304" pitchFamily="18" charset="0"/>
                <a:ea typeface="Times New Roman" panose="02020603050405020304" pitchFamily="18" charset="0"/>
              </a:rPr>
              <a:t>an expository or explanatory essay</a:t>
            </a:r>
            <a:r>
              <a:rPr lang="en-KE" sz="1900" dirty="0">
                <a:latin typeface="Times New Roman" panose="02020603050405020304" pitchFamily="18" charset="0"/>
                <a:ea typeface="Times New Roman" panose="02020603050405020304" pitchFamily="18" charset="0"/>
              </a:rPr>
              <a:t>. It will </a:t>
            </a:r>
            <a:r>
              <a:rPr lang="en-US" sz="19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explain what the role of AI is in higher education</a:t>
            </a:r>
          </a:p>
          <a:p>
            <a:pPr lvl="1">
              <a:lnSpc>
                <a:spcPct val="150000"/>
              </a:lnSpc>
              <a:spcBef>
                <a:spcPts val="0"/>
              </a:spcBef>
            </a:pPr>
            <a:r>
              <a:rPr lang="en-US" sz="19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You will be required to provide adequate details to explain the role of AI clearly</a:t>
            </a:r>
          </a:p>
          <a:p>
            <a:pPr marL="0" indent="0">
              <a:lnSpc>
                <a:spcPct val="150000"/>
              </a:lnSpc>
              <a:buNone/>
            </a:pPr>
            <a:r>
              <a:rPr lang="en-US" sz="2300" b="1" kern="1800" dirty="0">
                <a:effectLst/>
                <a:latin typeface="Times New Roman" panose="02020603050405020304" pitchFamily="18" charset="0"/>
                <a:ea typeface="Times New Roman" panose="02020603050405020304" pitchFamily="18" charset="0"/>
                <a:cs typeface="Times New Roman" panose="02020603050405020304" pitchFamily="18" charset="0"/>
              </a:rPr>
              <a:t>2) Social media is the cause of many social evils in our society today</a:t>
            </a:r>
          </a:p>
          <a:p>
            <a:pPr lvl="1">
              <a:lnSpc>
                <a:spcPct val="150000"/>
              </a:lnSpc>
            </a:pPr>
            <a:r>
              <a:rPr lang="en-US" sz="1900" dirty="0">
                <a:solidFill>
                  <a:srgbClr val="000000"/>
                </a:solidFill>
                <a:effectLst/>
                <a:latin typeface="Times New Roman" panose="02020603050405020304" pitchFamily="18" charset="0"/>
                <a:ea typeface="Times New Roman" panose="02020603050405020304" pitchFamily="18" charset="0"/>
              </a:rPr>
              <a:t>The essay that follows should p</a:t>
            </a:r>
            <a:r>
              <a:rPr lang="en-US" sz="19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resent an argument and give evidence to support the claim that social media is the cause of many social evils in our society today. One may also choose to present an argument against this claim.</a:t>
            </a:r>
            <a:endParaRPr lang="en-KE" sz="19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r>
              <a:rPr lang="en-US" sz="2300" b="1" kern="1800" dirty="0">
                <a:effectLst/>
                <a:latin typeface="Times New Roman" panose="02020603050405020304" pitchFamily="18" charset="0"/>
                <a:ea typeface="Times New Roman" panose="02020603050405020304" pitchFamily="18" charset="0"/>
                <a:cs typeface="Times New Roman" panose="02020603050405020304" pitchFamily="18" charset="0"/>
              </a:rPr>
              <a:t>3) Our education system does not serve the needs of the society</a:t>
            </a:r>
          </a:p>
          <a:p>
            <a:pPr lvl="1">
              <a:lnSpc>
                <a:spcPct val="150000"/>
              </a:lnSpc>
            </a:pPr>
            <a:r>
              <a:rPr lang="en-US" sz="1900" dirty="0">
                <a:solidFill>
                  <a:srgbClr val="000000"/>
                </a:solidFill>
                <a:effectLst/>
                <a:latin typeface="Times New Roman" panose="02020603050405020304" pitchFamily="18" charset="0"/>
                <a:ea typeface="Times New Roman" panose="02020603050405020304" pitchFamily="18" charset="0"/>
              </a:rPr>
              <a:t>The essay that follows should p</a:t>
            </a:r>
            <a:r>
              <a:rPr lang="en-US" sz="19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resent an argument and give evidence to support the claim that</a:t>
            </a:r>
            <a:r>
              <a:rPr lang="en-US" sz="1900" kern="18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our education system does not serve the needs of the society. Alternatively, o</a:t>
            </a:r>
            <a:r>
              <a:rPr lang="en-US" sz="19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ne may choose to present an argument against this claim.</a:t>
            </a:r>
            <a:endParaRPr lang="en-KE" sz="19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US" sz="2300" kern="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nSpc>
                <a:spcPct val="150000"/>
              </a:lnSpc>
              <a:buNone/>
            </a:pPr>
            <a:endParaRPr lang="en-KE" sz="23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endParaRPr lang="en-KE" sz="23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US" sz="2300" kern="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buNone/>
            </a:pPr>
            <a:endParaRPr lang="en-KE"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24124624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1BA2E7-AB47-1C32-62A2-74771AA5C84D}"/>
              </a:ext>
            </a:extLst>
          </p:cNvPr>
          <p:cNvSpPr>
            <a:spLocks noGrp="1"/>
          </p:cNvSpPr>
          <p:nvPr>
            <p:ph type="title"/>
          </p:nvPr>
        </p:nvSpPr>
        <p:spPr>
          <a:xfrm>
            <a:off x="838200" y="365125"/>
            <a:ext cx="10515600" cy="696420"/>
          </a:xfrm>
        </p:spPr>
        <p:txBody>
          <a:bodyPr>
            <a:normAutofit/>
          </a:bodyPr>
          <a:lstStyle/>
          <a:p>
            <a:r>
              <a:rPr lang="en-US" sz="2400" b="1" dirty="0">
                <a:effectLst/>
                <a:latin typeface="Arial" panose="020B0604020202020204" pitchFamily="34" charset="0"/>
                <a:ea typeface="Times New Roman" panose="02020603050405020304" pitchFamily="18" charset="0"/>
                <a:cs typeface="Times New Roman" panose="02020603050405020304" pitchFamily="18" charset="0"/>
              </a:rPr>
              <a:t>Answers for the Personal Reflection ….cont.</a:t>
            </a:r>
            <a:endParaRPr lang="en-KE" sz="2400" dirty="0"/>
          </a:p>
        </p:txBody>
      </p:sp>
      <p:sp>
        <p:nvSpPr>
          <p:cNvPr id="3" name="Content Placeholder 2">
            <a:extLst>
              <a:ext uri="{FF2B5EF4-FFF2-40B4-BE49-F238E27FC236}">
                <a16:creationId xmlns:a16="http://schemas.microsoft.com/office/drawing/2014/main" id="{BA18AAB2-0440-BF49-CDF2-D42773A780D7}"/>
              </a:ext>
            </a:extLst>
          </p:cNvPr>
          <p:cNvSpPr>
            <a:spLocks noGrp="1"/>
          </p:cNvSpPr>
          <p:nvPr>
            <p:ph idx="1"/>
          </p:nvPr>
        </p:nvSpPr>
        <p:spPr>
          <a:xfrm>
            <a:off x="838200" y="1061545"/>
            <a:ext cx="10515600" cy="5115418"/>
          </a:xfrm>
        </p:spPr>
        <p:txBody>
          <a:bodyPr>
            <a:normAutofit/>
          </a:bodyPr>
          <a:lstStyle/>
          <a:p>
            <a:pPr marL="0" indent="0" algn="just">
              <a:lnSpc>
                <a:spcPct val="150000"/>
              </a:lnSpc>
              <a:spcAft>
                <a:spcPts val="800"/>
              </a:spcAft>
              <a:buNone/>
            </a:pPr>
            <a:r>
              <a:rPr lang="en-KE" sz="2000" dirty="0">
                <a:latin typeface="Times New Roman" panose="02020603050405020304" pitchFamily="18" charset="0"/>
                <a:cs typeface="Times New Roman" panose="02020603050405020304" pitchFamily="18" charset="0"/>
              </a:rPr>
              <a:t>For each essay, ensure that you follow t</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hese</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steps to guide you through the essay writing process:</a:t>
            </a:r>
            <a:endParaRPr lang="en-KE" sz="20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Make a decision on your topic</a:t>
            </a:r>
            <a:endParaRPr lang="en-KE" sz="20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Develop an outline of your main ideas</a:t>
            </a:r>
            <a:endParaRPr lang="en-KE" sz="20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Write your thesis statement</a:t>
            </a:r>
            <a:endParaRPr lang="en-KE" sz="20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Write the introduction</a:t>
            </a:r>
            <a:endParaRPr lang="en-KE" sz="20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Write the body of your essay</a:t>
            </a:r>
            <a:endParaRPr lang="en-KE" sz="20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Write the conclusion</a:t>
            </a:r>
            <a:endParaRPr lang="en-KE" sz="20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spcAft>
                <a:spcPts val="80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Preview your essay</a:t>
            </a:r>
            <a:endParaRPr lang="en-KE" sz="2000" dirty="0">
              <a:latin typeface="Times New Roman" panose="02020603050405020304" pitchFamily="18" charset="0"/>
              <a:cs typeface="Times New Roman" panose="02020603050405020304" pitchFamily="18" charset="0"/>
            </a:endParaRPr>
          </a:p>
        </p:txBody>
      </p:sp>
      <p:pic>
        <p:nvPicPr>
          <p:cNvPr id="4" name="Picture 3" descr="Reading cartoon bee">
            <a:extLst>
              <a:ext uri="{FF2B5EF4-FFF2-40B4-BE49-F238E27FC236}">
                <a16:creationId xmlns:a16="http://schemas.microsoft.com/office/drawing/2014/main" id="{11FD604F-B281-CCA3-DF4F-4503B8CC2882}"/>
              </a:ext>
            </a:extLst>
          </p:cNvPr>
          <p:cNvPicPr>
            <a:picLocks noChangeAspect="1"/>
          </p:cNvPicPr>
          <p:nvPr/>
        </p:nvPicPr>
        <p:blipFill>
          <a:blip r:embed="rId2"/>
          <a:stretch>
            <a:fillRect/>
          </a:stretch>
        </p:blipFill>
        <p:spPr>
          <a:xfrm>
            <a:off x="8020244" y="1757965"/>
            <a:ext cx="2905332" cy="3860908"/>
          </a:xfrm>
          <a:custGeom>
            <a:avLst/>
            <a:gdLst/>
            <a:ahLst/>
            <a:cxnLst/>
            <a:rect l="l" t="t" r="r" b="b"/>
            <a:pathLst>
              <a:path w="4114800" h="5712488">
                <a:moveTo>
                  <a:pt x="133155" y="0"/>
                </a:moveTo>
                <a:lnTo>
                  <a:pt x="3981645" y="0"/>
                </a:lnTo>
                <a:cubicBezTo>
                  <a:pt x="4055184" y="0"/>
                  <a:pt x="4114800" y="59616"/>
                  <a:pt x="4114800" y="133155"/>
                </a:cubicBezTo>
                <a:lnTo>
                  <a:pt x="4114800" y="5579333"/>
                </a:lnTo>
                <a:cubicBezTo>
                  <a:pt x="4114800" y="5652872"/>
                  <a:pt x="4055184" y="5712488"/>
                  <a:pt x="3981645" y="5712488"/>
                </a:cubicBezTo>
                <a:lnTo>
                  <a:pt x="133155" y="5712488"/>
                </a:lnTo>
                <a:cubicBezTo>
                  <a:pt x="59616" y="5712488"/>
                  <a:pt x="0" y="5652872"/>
                  <a:pt x="0" y="5579333"/>
                </a:cubicBezTo>
                <a:lnTo>
                  <a:pt x="0" y="133155"/>
                </a:lnTo>
                <a:cubicBezTo>
                  <a:pt x="0" y="59616"/>
                  <a:pt x="59616" y="0"/>
                  <a:pt x="133155" y="0"/>
                </a:cubicBezTo>
                <a:close/>
              </a:path>
            </a:pathLst>
          </a:custGeom>
        </p:spPr>
      </p:pic>
    </p:spTree>
    <p:extLst>
      <p:ext uri="{BB962C8B-B14F-4D97-AF65-F5344CB8AC3E}">
        <p14:creationId xmlns:p14="http://schemas.microsoft.com/office/powerpoint/2010/main" val="107282073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567CD78-1017-5747-D47A-1C86A33AE55E}"/>
              </a:ext>
            </a:extLst>
          </p:cNvPr>
          <p:cNvSpPr>
            <a:spLocks noGrp="1"/>
          </p:cNvSpPr>
          <p:nvPr>
            <p:ph idx="1"/>
          </p:nvPr>
        </p:nvSpPr>
        <p:spPr>
          <a:xfrm>
            <a:off x="838200" y="893379"/>
            <a:ext cx="10515600" cy="5283584"/>
          </a:xfrm>
        </p:spPr>
        <p:txBody>
          <a:bodyPr/>
          <a:lstStyle/>
          <a:p>
            <a:endParaRPr lang="en-KE" dirty="0"/>
          </a:p>
          <a:p>
            <a:endParaRPr lang="en-KE" dirty="0"/>
          </a:p>
          <a:p>
            <a:endParaRPr lang="en-KE" dirty="0"/>
          </a:p>
          <a:p>
            <a:pPr marL="0" indent="0">
              <a:buNone/>
            </a:pPr>
            <a:r>
              <a:rPr lang="en-KE" dirty="0"/>
              <a:t>		</a:t>
            </a:r>
            <a:r>
              <a:rPr lang="en-KE" sz="6600" dirty="0">
                <a:latin typeface="Times New Roman" panose="02020603050405020304" pitchFamily="18" charset="0"/>
                <a:cs typeface="Times New Roman" panose="02020603050405020304" pitchFamily="18" charset="0"/>
              </a:rPr>
              <a:t>Thank you</a:t>
            </a:r>
          </a:p>
        </p:txBody>
      </p:sp>
      <p:pic>
        <p:nvPicPr>
          <p:cNvPr id="4" name="Picture 3" descr="A colorful dots in a white background&#10;&#10;Description automatically generated with medium confidence">
            <a:extLst>
              <a:ext uri="{FF2B5EF4-FFF2-40B4-BE49-F238E27FC236}">
                <a16:creationId xmlns:a16="http://schemas.microsoft.com/office/drawing/2014/main" id="{61AEAC2D-6FD8-0895-8163-29C108DEB36A}"/>
              </a:ext>
            </a:extLst>
          </p:cNvPr>
          <p:cNvPicPr>
            <a:picLocks noChangeAspect="1"/>
          </p:cNvPicPr>
          <p:nvPr/>
        </p:nvPicPr>
        <p:blipFill rotWithShape="1">
          <a:blip r:embed="rId2"/>
          <a:srcRect l="45396"/>
          <a:stretch/>
        </p:blipFill>
        <p:spPr>
          <a:xfrm>
            <a:off x="7031441" y="10"/>
            <a:ext cx="4992985" cy="6857990"/>
          </a:xfrm>
          <a:prstGeom prst="rect">
            <a:avLst/>
          </a:prstGeom>
        </p:spPr>
      </p:pic>
    </p:spTree>
    <p:extLst>
      <p:ext uri="{BB962C8B-B14F-4D97-AF65-F5344CB8AC3E}">
        <p14:creationId xmlns:p14="http://schemas.microsoft.com/office/powerpoint/2010/main" val="20179741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2561</TotalTime>
  <Words>3057</Words>
  <Application>Microsoft Macintosh PowerPoint</Application>
  <PresentationFormat>Widescreen</PresentationFormat>
  <Paragraphs>150</Paragraphs>
  <Slides>30</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30</vt:i4>
      </vt:variant>
    </vt:vector>
  </HeadingPairs>
  <TitlesOfParts>
    <vt:vector size="38" baseType="lpstr">
      <vt:lpstr>Arial</vt:lpstr>
      <vt:lpstr>Calibri</vt:lpstr>
      <vt:lpstr>Calibri Light</vt:lpstr>
      <vt:lpstr>Courier New</vt:lpstr>
      <vt:lpstr>Symbol</vt:lpstr>
      <vt:lpstr>Times New Roman</vt:lpstr>
      <vt:lpstr>Wingdings</vt:lpstr>
      <vt:lpstr>Office Theme</vt:lpstr>
      <vt:lpstr>English Skills</vt:lpstr>
      <vt:lpstr>Introduction and Overview</vt:lpstr>
      <vt:lpstr>Learning Outcomes</vt:lpstr>
      <vt:lpstr>PowerPoint Presentation</vt:lpstr>
      <vt:lpstr>Topic Has Been Assigned</vt:lpstr>
      <vt:lpstr>Topic Has Not Been Assigned</vt:lpstr>
      <vt:lpstr>Brainstorm Ideas of Interest</vt:lpstr>
      <vt:lpstr>Evaluate Each Potential Idea</vt:lpstr>
      <vt:lpstr>Outline</vt:lpstr>
      <vt:lpstr>Write a Thesis Statement</vt:lpstr>
      <vt:lpstr>Tips for Writing Your Thesis Statement</vt:lpstr>
      <vt:lpstr>PowerPoint Presentation</vt:lpstr>
      <vt:lpstr>PowerPoint Presentation</vt:lpstr>
      <vt:lpstr>The Introduction of the Essay</vt:lpstr>
      <vt:lpstr>PowerPoint Presentation</vt:lpstr>
      <vt:lpstr>The Body Paragraphs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Preview your Essay</vt:lpstr>
      <vt:lpstr>PowerPoint Presentation</vt:lpstr>
      <vt:lpstr>Check the instructions for the assignment again</vt:lpstr>
      <vt:lpstr>Personal Reflection</vt:lpstr>
      <vt:lpstr>Answers for the Personal Reflection</vt:lpstr>
      <vt:lpstr>Answers for the Personal Reflection ….cont.</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susan.w.mwangi@outlook.com</dc:creator>
  <cp:keywords/>
  <dc:description/>
  <cp:lastModifiedBy>susan.w.mwangi@outlook.com</cp:lastModifiedBy>
  <cp:revision>12</cp:revision>
  <dcterms:created xsi:type="dcterms:W3CDTF">2024-04-22T05:33:33Z</dcterms:created>
  <dcterms:modified xsi:type="dcterms:W3CDTF">2024-05-13T18:21:20Z</dcterms:modified>
  <cp:category/>
</cp:coreProperties>
</file>