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82" r:id="rId19"/>
    <p:sldId id="273" r:id="rId20"/>
    <p:sldId id="274" r:id="rId21"/>
    <p:sldId id="275" r:id="rId22"/>
    <p:sldId id="276" r:id="rId23"/>
    <p:sldId id="277" r:id="rId24"/>
    <p:sldId id="278" r:id="rId25"/>
    <p:sldId id="279" r:id="rId26"/>
    <p:sldId id="287" r:id="rId27"/>
    <p:sldId id="280" r:id="rId28"/>
    <p:sldId id="281" r:id="rId29"/>
    <p:sldId id="283" r:id="rId30"/>
    <p:sldId id="284" r:id="rId31"/>
    <p:sldId id="285" r:id="rId32"/>
    <p:sldId id="288" r:id="rId33"/>
    <p:sldId id="289" r:id="rId34"/>
    <p:sldId id="286" r:id="rId35"/>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0"/>
    <p:restoredTop sz="96024"/>
  </p:normalViewPr>
  <p:slideViewPr>
    <p:cSldViewPr snapToGrid="0">
      <p:cViewPr varScale="1">
        <p:scale>
          <a:sx n="121" d="100"/>
          <a:sy n="121" d="100"/>
        </p:scale>
        <p:origin x="200" y="3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4701D-F145-CD70-4BFA-5807B540523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KE"/>
          </a:p>
        </p:txBody>
      </p:sp>
      <p:sp>
        <p:nvSpPr>
          <p:cNvPr id="3" name="Subtitle 2">
            <a:extLst>
              <a:ext uri="{FF2B5EF4-FFF2-40B4-BE49-F238E27FC236}">
                <a16:creationId xmlns:a16="http://schemas.microsoft.com/office/drawing/2014/main" id="{49DC7F98-6D89-1561-12C3-EBE5E6C1605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KE"/>
          </a:p>
        </p:txBody>
      </p:sp>
      <p:sp>
        <p:nvSpPr>
          <p:cNvPr id="4" name="Date Placeholder 3">
            <a:extLst>
              <a:ext uri="{FF2B5EF4-FFF2-40B4-BE49-F238E27FC236}">
                <a16:creationId xmlns:a16="http://schemas.microsoft.com/office/drawing/2014/main" id="{C9138A92-CDAF-7F10-48CD-FAEE1F86B07D}"/>
              </a:ext>
            </a:extLst>
          </p:cNvPr>
          <p:cNvSpPr>
            <a:spLocks noGrp="1"/>
          </p:cNvSpPr>
          <p:nvPr>
            <p:ph type="dt" sz="half" idx="10"/>
          </p:nvPr>
        </p:nvSpPr>
        <p:spPr/>
        <p:txBody>
          <a:bodyPr/>
          <a:lstStyle/>
          <a:p>
            <a:fld id="{C9C05B58-00A8-4B48-B36E-2B5A181B6B17}" type="datetimeFigureOut">
              <a:rPr lang="en-KE" smtClean="0"/>
              <a:t>28/05/2024</a:t>
            </a:fld>
            <a:endParaRPr lang="en-KE"/>
          </a:p>
        </p:txBody>
      </p:sp>
      <p:sp>
        <p:nvSpPr>
          <p:cNvPr id="5" name="Footer Placeholder 4">
            <a:extLst>
              <a:ext uri="{FF2B5EF4-FFF2-40B4-BE49-F238E27FC236}">
                <a16:creationId xmlns:a16="http://schemas.microsoft.com/office/drawing/2014/main" id="{6C52E6DA-D003-6808-6A72-60B09CD2B909}"/>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BBEA8AA4-A204-0BB8-5DA5-1B687F2D62E2}"/>
              </a:ext>
            </a:extLst>
          </p:cNvPr>
          <p:cNvSpPr>
            <a:spLocks noGrp="1"/>
          </p:cNvSpPr>
          <p:nvPr>
            <p:ph type="sldNum" sz="quarter" idx="12"/>
          </p:nvPr>
        </p:nvSpPr>
        <p:spPr/>
        <p:txBody>
          <a:bodyPr/>
          <a:lstStyle/>
          <a:p>
            <a:fld id="{8DBA24E1-8178-5E4F-AE49-024A475F041E}" type="slidenum">
              <a:rPr lang="en-KE" smtClean="0"/>
              <a:t>‹#›</a:t>
            </a:fld>
            <a:endParaRPr lang="en-KE"/>
          </a:p>
        </p:txBody>
      </p:sp>
    </p:spTree>
    <p:extLst>
      <p:ext uri="{BB962C8B-B14F-4D97-AF65-F5344CB8AC3E}">
        <p14:creationId xmlns:p14="http://schemas.microsoft.com/office/powerpoint/2010/main" val="814909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282B73-45AC-0F14-A484-C450599C9BD9}"/>
              </a:ext>
            </a:extLst>
          </p:cNvPr>
          <p:cNvSpPr>
            <a:spLocks noGrp="1"/>
          </p:cNvSpPr>
          <p:nvPr>
            <p:ph type="title"/>
          </p:nvPr>
        </p:nvSpPr>
        <p:spPr/>
        <p:txBody>
          <a:bodyPr/>
          <a:lstStyle/>
          <a:p>
            <a:r>
              <a:rPr lang="en-GB"/>
              <a:t>Click to edit Master title style</a:t>
            </a:r>
            <a:endParaRPr lang="en-KE"/>
          </a:p>
        </p:txBody>
      </p:sp>
      <p:sp>
        <p:nvSpPr>
          <p:cNvPr id="3" name="Content Placeholder 2">
            <a:extLst>
              <a:ext uri="{FF2B5EF4-FFF2-40B4-BE49-F238E27FC236}">
                <a16:creationId xmlns:a16="http://schemas.microsoft.com/office/drawing/2014/main" id="{FAA8F86E-42BA-8D31-2B46-59623861358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1FF6C54C-0663-BF12-2084-D8C45A93C05A}"/>
              </a:ext>
            </a:extLst>
          </p:cNvPr>
          <p:cNvSpPr>
            <a:spLocks noGrp="1"/>
          </p:cNvSpPr>
          <p:nvPr>
            <p:ph type="dt" sz="half" idx="10"/>
          </p:nvPr>
        </p:nvSpPr>
        <p:spPr/>
        <p:txBody>
          <a:bodyPr/>
          <a:lstStyle/>
          <a:p>
            <a:fld id="{C9C05B58-00A8-4B48-B36E-2B5A181B6B17}" type="datetimeFigureOut">
              <a:rPr lang="en-KE" smtClean="0"/>
              <a:t>28/05/2024</a:t>
            </a:fld>
            <a:endParaRPr lang="en-KE"/>
          </a:p>
        </p:txBody>
      </p:sp>
      <p:sp>
        <p:nvSpPr>
          <p:cNvPr id="5" name="Footer Placeholder 4">
            <a:extLst>
              <a:ext uri="{FF2B5EF4-FFF2-40B4-BE49-F238E27FC236}">
                <a16:creationId xmlns:a16="http://schemas.microsoft.com/office/drawing/2014/main" id="{600E5C75-E012-C4AB-DEEE-8361470CEEEB}"/>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581D2F31-3DB6-7E83-FD55-769169451C09}"/>
              </a:ext>
            </a:extLst>
          </p:cNvPr>
          <p:cNvSpPr>
            <a:spLocks noGrp="1"/>
          </p:cNvSpPr>
          <p:nvPr>
            <p:ph type="sldNum" sz="quarter" idx="12"/>
          </p:nvPr>
        </p:nvSpPr>
        <p:spPr/>
        <p:txBody>
          <a:bodyPr/>
          <a:lstStyle/>
          <a:p>
            <a:fld id="{8DBA24E1-8178-5E4F-AE49-024A475F041E}" type="slidenum">
              <a:rPr lang="en-KE" smtClean="0"/>
              <a:t>‹#›</a:t>
            </a:fld>
            <a:endParaRPr lang="en-KE"/>
          </a:p>
        </p:txBody>
      </p:sp>
    </p:spTree>
    <p:extLst>
      <p:ext uri="{BB962C8B-B14F-4D97-AF65-F5344CB8AC3E}">
        <p14:creationId xmlns:p14="http://schemas.microsoft.com/office/powerpoint/2010/main" val="35767443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7262B-64AC-9E5E-BF69-0505FE4166C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KE"/>
          </a:p>
        </p:txBody>
      </p:sp>
      <p:sp>
        <p:nvSpPr>
          <p:cNvPr id="3" name="Text Placeholder 2">
            <a:extLst>
              <a:ext uri="{FF2B5EF4-FFF2-40B4-BE49-F238E27FC236}">
                <a16:creationId xmlns:a16="http://schemas.microsoft.com/office/drawing/2014/main" id="{12AA21D7-718A-626A-F0D4-A80BDDDD682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91150FB-0D18-A96E-B305-60AF2C390FEC}"/>
              </a:ext>
            </a:extLst>
          </p:cNvPr>
          <p:cNvSpPr>
            <a:spLocks noGrp="1"/>
          </p:cNvSpPr>
          <p:nvPr>
            <p:ph type="dt" sz="half" idx="10"/>
          </p:nvPr>
        </p:nvSpPr>
        <p:spPr/>
        <p:txBody>
          <a:bodyPr/>
          <a:lstStyle/>
          <a:p>
            <a:fld id="{C9C05B58-00A8-4B48-B36E-2B5A181B6B17}" type="datetimeFigureOut">
              <a:rPr lang="en-KE" smtClean="0"/>
              <a:t>28/05/2024</a:t>
            </a:fld>
            <a:endParaRPr lang="en-KE"/>
          </a:p>
        </p:txBody>
      </p:sp>
      <p:sp>
        <p:nvSpPr>
          <p:cNvPr id="5" name="Footer Placeholder 4">
            <a:extLst>
              <a:ext uri="{FF2B5EF4-FFF2-40B4-BE49-F238E27FC236}">
                <a16:creationId xmlns:a16="http://schemas.microsoft.com/office/drawing/2014/main" id="{ED20E31E-05F3-6178-678E-90830F09760F}"/>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FA69AAFA-DA40-0410-DA91-8D6BB58735CB}"/>
              </a:ext>
            </a:extLst>
          </p:cNvPr>
          <p:cNvSpPr>
            <a:spLocks noGrp="1"/>
          </p:cNvSpPr>
          <p:nvPr>
            <p:ph type="sldNum" sz="quarter" idx="12"/>
          </p:nvPr>
        </p:nvSpPr>
        <p:spPr/>
        <p:txBody>
          <a:bodyPr/>
          <a:lstStyle/>
          <a:p>
            <a:fld id="{8DBA24E1-8178-5E4F-AE49-024A475F041E}" type="slidenum">
              <a:rPr lang="en-KE" smtClean="0"/>
              <a:t>‹#›</a:t>
            </a:fld>
            <a:endParaRPr lang="en-KE"/>
          </a:p>
        </p:txBody>
      </p:sp>
    </p:spTree>
    <p:extLst>
      <p:ext uri="{BB962C8B-B14F-4D97-AF65-F5344CB8AC3E}">
        <p14:creationId xmlns:p14="http://schemas.microsoft.com/office/powerpoint/2010/main" val="9354169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694EB-00D7-9868-7542-AD4AD35C8FF3}"/>
              </a:ext>
            </a:extLst>
          </p:cNvPr>
          <p:cNvSpPr>
            <a:spLocks noGrp="1"/>
          </p:cNvSpPr>
          <p:nvPr>
            <p:ph type="title"/>
          </p:nvPr>
        </p:nvSpPr>
        <p:spPr/>
        <p:txBody>
          <a:bodyPr/>
          <a:lstStyle/>
          <a:p>
            <a:r>
              <a:rPr lang="en-GB"/>
              <a:t>Click to edit Master title style</a:t>
            </a:r>
            <a:endParaRPr lang="en-KE"/>
          </a:p>
        </p:txBody>
      </p:sp>
      <p:sp>
        <p:nvSpPr>
          <p:cNvPr id="3" name="Content Placeholder 2">
            <a:extLst>
              <a:ext uri="{FF2B5EF4-FFF2-40B4-BE49-F238E27FC236}">
                <a16:creationId xmlns:a16="http://schemas.microsoft.com/office/drawing/2014/main" id="{DB0A14FB-DF11-B4CA-A88A-5DEE1E341AE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Content Placeholder 3">
            <a:extLst>
              <a:ext uri="{FF2B5EF4-FFF2-40B4-BE49-F238E27FC236}">
                <a16:creationId xmlns:a16="http://schemas.microsoft.com/office/drawing/2014/main" id="{E0F29164-4184-6B2A-A74A-70878AB21AA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5" name="Date Placeholder 4">
            <a:extLst>
              <a:ext uri="{FF2B5EF4-FFF2-40B4-BE49-F238E27FC236}">
                <a16:creationId xmlns:a16="http://schemas.microsoft.com/office/drawing/2014/main" id="{EFE09009-AE3D-F453-063D-7A1661679E2F}"/>
              </a:ext>
            </a:extLst>
          </p:cNvPr>
          <p:cNvSpPr>
            <a:spLocks noGrp="1"/>
          </p:cNvSpPr>
          <p:nvPr>
            <p:ph type="dt" sz="half" idx="10"/>
          </p:nvPr>
        </p:nvSpPr>
        <p:spPr/>
        <p:txBody>
          <a:bodyPr/>
          <a:lstStyle/>
          <a:p>
            <a:fld id="{C9C05B58-00A8-4B48-B36E-2B5A181B6B17}" type="datetimeFigureOut">
              <a:rPr lang="en-KE" smtClean="0"/>
              <a:t>28/05/2024</a:t>
            </a:fld>
            <a:endParaRPr lang="en-KE"/>
          </a:p>
        </p:txBody>
      </p:sp>
      <p:sp>
        <p:nvSpPr>
          <p:cNvPr id="6" name="Footer Placeholder 5">
            <a:extLst>
              <a:ext uri="{FF2B5EF4-FFF2-40B4-BE49-F238E27FC236}">
                <a16:creationId xmlns:a16="http://schemas.microsoft.com/office/drawing/2014/main" id="{2BCED294-BE0A-7961-7713-1F6AE2400BA6}"/>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4F90351A-C57A-ECCF-7523-EB80FB0723C2}"/>
              </a:ext>
            </a:extLst>
          </p:cNvPr>
          <p:cNvSpPr>
            <a:spLocks noGrp="1"/>
          </p:cNvSpPr>
          <p:nvPr>
            <p:ph type="sldNum" sz="quarter" idx="12"/>
          </p:nvPr>
        </p:nvSpPr>
        <p:spPr/>
        <p:txBody>
          <a:bodyPr/>
          <a:lstStyle/>
          <a:p>
            <a:fld id="{8DBA24E1-8178-5E4F-AE49-024A475F041E}" type="slidenum">
              <a:rPr lang="en-KE" smtClean="0"/>
              <a:t>‹#›</a:t>
            </a:fld>
            <a:endParaRPr lang="en-KE"/>
          </a:p>
        </p:txBody>
      </p:sp>
    </p:spTree>
    <p:extLst>
      <p:ext uri="{BB962C8B-B14F-4D97-AF65-F5344CB8AC3E}">
        <p14:creationId xmlns:p14="http://schemas.microsoft.com/office/powerpoint/2010/main" val="903214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37A552-A741-85AB-C986-A7F887EEBDBD}"/>
              </a:ext>
            </a:extLst>
          </p:cNvPr>
          <p:cNvSpPr>
            <a:spLocks noGrp="1"/>
          </p:cNvSpPr>
          <p:nvPr>
            <p:ph type="title"/>
          </p:nvPr>
        </p:nvSpPr>
        <p:spPr>
          <a:xfrm>
            <a:off x="839788" y="365125"/>
            <a:ext cx="10515600" cy="1325563"/>
          </a:xfrm>
        </p:spPr>
        <p:txBody>
          <a:bodyPr/>
          <a:lstStyle/>
          <a:p>
            <a:r>
              <a:rPr lang="en-GB"/>
              <a:t>Click to edit Master title style</a:t>
            </a:r>
            <a:endParaRPr lang="en-KE"/>
          </a:p>
        </p:txBody>
      </p:sp>
      <p:sp>
        <p:nvSpPr>
          <p:cNvPr id="3" name="Text Placeholder 2">
            <a:extLst>
              <a:ext uri="{FF2B5EF4-FFF2-40B4-BE49-F238E27FC236}">
                <a16:creationId xmlns:a16="http://schemas.microsoft.com/office/drawing/2014/main" id="{6482EE27-8C30-46E8-722E-74E24D80284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A72583B-EABD-F41F-03AA-D715B47D8A7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5" name="Text Placeholder 4">
            <a:extLst>
              <a:ext uri="{FF2B5EF4-FFF2-40B4-BE49-F238E27FC236}">
                <a16:creationId xmlns:a16="http://schemas.microsoft.com/office/drawing/2014/main" id="{EE14E244-F4DA-AD81-2599-0359D20702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910B0EE-E876-49AB-329A-FAF19D7278D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7" name="Date Placeholder 6">
            <a:extLst>
              <a:ext uri="{FF2B5EF4-FFF2-40B4-BE49-F238E27FC236}">
                <a16:creationId xmlns:a16="http://schemas.microsoft.com/office/drawing/2014/main" id="{C60D389D-9EA1-3BD0-8E59-DED1BEFAC40F}"/>
              </a:ext>
            </a:extLst>
          </p:cNvPr>
          <p:cNvSpPr>
            <a:spLocks noGrp="1"/>
          </p:cNvSpPr>
          <p:nvPr>
            <p:ph type="dt" sz="half" idx="10"/>
          </p:nvPr>
        </p:nvSpPr>
        <p:spPr/>
        <p:txBody>
          <a:bodyPr/>
          <a:lstStyle/>
          <a:p>
            <a:fld id="{C9C05B58-00A8-4B48-B36E-2B5A181B6B17}" type="datetimeFigureOut">
              <a:rPr lang="en-KE" smtClean="0"/>
              <a:t>28/05/2024</a:t>
            </a:fld>
            <a:endParaRPr lang="en-KE"/>
          </a:p>
        </p:txBody>
      </p:sp>
      <p:sp>
        <p:nvSpPr>
          <p:cNvPr id="8" name="Footer Placeholder 7">
            <a:extLst>
              <a:ext uri="{FF2B5EF4-FFF2-40B4-BE49-F238E27FC236}">
                <a16:creationId xmlns:a16="http://schemas.microsoft.com/office/drawing/2014/main" id="{EC82F467-9312-B059-30D9-775350381D5F}"/>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F8EE303E-0435-7D4E-764D-A6D5B5A3EE42}"/>
              </a:ext>
            </a:extLst>
          </p:cNvPr>
          <p:cNvSpPr>
            <a:spLocks noGrp="1"/>
          </p:cNvSpPr>
          <p:nvPr>
            <p:ph type="sldNum" sz="quarter" idx="12"/>
          </p:nvPr>
        </p:nvSpPr>
        <p:spPr/>
        <p:txBody>
          <a:bodyPr/>
          <a:lstStyle/>
          <a:p>
            <a:fld id="{8DBA24E1-8178-5E4F-AE49-024A475F041E}" type="slidenum">
              <a:rPr lang="en-KE" smtClean="0"/>
              <a:t>‹#›</a:t>
            </a:fld>
            <a:endParaRPr lang="en-KE"/>
          </a:p>
        </p:txBody>
      </p:sp>
    </p:spTree>
    <p:extLst>
      <p:ext uri="{BB962C8B-B14F-4D97-AF65-F5344CB8AC3E}">
        <p14:creationId xmlns:p14="http://schemas.microsoft.com/office/powerpoint/2010/main" val="33921902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CDF04-3FEC-1F64-F5BF-B94096E26301}"/>
              </a:ext>
            </a:extLst>
          </p:cNvPr>
          <p:cNvSpPr>
            <a:spLocks noGrp="1"/>
          </p:cNvSpPr>
          <p:nvPr>
            <p:ph type="title"/>
          </p:nvPr>
        </p:nvSpPr>
        <p:spPr/>
        <p:txBody>
          <a:bodyPr/>
          <a:lstStyle/>
          <a:p>
            <a:r>
              <a:rPr lang="en-GB"/>
              <a:t>Click to edit Master title style</a:t>
            </a:r>
            <a:endParaRPr lang="en-KE"/>
          </a:p>
        </p:txBody>
      </p:sp>
      <p:sp>
        <p:nvSpPr>
          <p:cNvPr id="3" name="Date Placeholder 2">
            <a:extLst>
              <a:ext uri="{FF2B5EF4-FFF2-40B4-BE49-F238E27FC236}">
                <a16:creationId xmlns:a16="http://schemas.microsoft.com/office/drawing/2014/main" id="{D39A46C2-6FE5-5ABF-FAD4-E9AF30B0BFAC}"/>
              </a:ext>
            </a:extLst>
          </p:cNvPr>
          <p:cNvSpPr>
            <a:spLocks noGrp="1"/>
          </p:cNvSpPr>
          <p:nvPr>
            <p:ph type="dt" sz="half" idx="10"/>
          </p:nvPr>
        </p:nvSpPr>
        <p:spPr/>
        <p:txBody>
          <a:bodyPr/>
          <a:lstStyle/>
          <a:p>
            <a:fld id="{C9C05B58-00A8-4B48-B36E-2B5A181B6B17}" type="datetimeFigureOut">
              <a:rPr lang="en-KE" smtClean="0"/>
              <a:t>28/05/2024</a:t>
            </a:fld>
            <a:endParaRPr lang="en-KE"/>
          </a:p>
        </p:txBody>
      </p:sp>
      <p:sp>
        <p:nvSpPr>
          <p:cNvPr id="4" name="Footer Placeholder 3">
            <a:extLst>
              <a:ext uri="{FF2B5EF4-FFF2-40B4-BE49-F238E27FC236}">
                <a16:creationId xmlns:a16="http://schemas.microsoft.com/office/drawing/2014/main" id="{AF2F7524-8C31-30CA-2D26-E6EE24F00A50}"/>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FE11128E-A4D2-D8E4-C5B6-EA73447E6522}"/>
              </a:ext>
            </a:extLst>
          </p:cNvPr>
          <p:cNvSpPr>
            <a:spLocks noGrp="1"/>
          </p:cNvSpPr>
          <p:nvPr>
            <p:ph type="sldNum" sz="quarter" idx="12"/>
          </p:nvPr>
        </p:nvSpPr>
        <p:spPr/>
        <p:txBody>
          <a:bodyPr/>
          <a:lstStyle/>
          <a:p>
            <a:fld id="{8DBA24E1-8178-5E4F-AE49-024A475F041E}" type="slidenum">
              <a:rPr lang="en-KE" smtClean="0"/>
              <a:t>‹#›</a:t>
            </a:fld>
            <a:endParaRPr lang="en-KE"/>
          </a:p>
        </p:txBody>
      </p:sp>
    </p:spTree>
    <p:extLst>
      <p:ext uri="{BB962C8B-B14F-4D97-AF65-F5344CB8AC3E}">
        <p14:creationId xmlns:p14="http://schemas.microsoft.com/office/powerpoint/2010/main" val="9513890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EC0531D-7C58-B19B-5615-0DC7F95FDD1A}"/>
              </a:ext>
            </a:extLst>
          </p:cNvPr>
          <p:cNvSpPr>
            <a:spLocks noGrp="1"/>
          </p:cNvSpPr>
          <p:nvPr>
            <p:ph type="dt" sz="half" idx="10"/>
          </p:nvPr>
        </p:nvSpPr>
        <p:spPr/>
        <p:txBody>
          <a:bodyPr/>
          <a:lstStyle/>
          <a:p>
            <a:fld id="{C9C05B58-00A8-4B48-B36E-2B5A181B6B17}" type="datetimeFigureOut">
              <a:rPr lang="en-KE" smtClean="0"/>
              <a:t>28/05/2024</a:t>
            </a:fld>
            <a:endParaRPr lang="en-KE"/>
          </a:p>
        </p:txBody>
      </p:sp>
      <p:sp>
        <p:nvSpPr>
          <p:cNvPr id="3" name="Footer Placeholder 2">
            <a:extLst>
              <a:ext uri="{FF2B5EF4-FFF2-40B4-BE49-F238E27FC236}">
                <a16:creationId xmlns:a16="http://schemas.microsoft.com/office/drawing/2014/main" id="{905B5A06-3625-D814-1EB6-B84390E8D8DE}"/>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05AA8679-24E0-E083-A9D9-11987F18FDEB}"/>
              </a:ext>
            </a:extLst>
          </p:cNvPr>
          <p:cNvSpPr>
            <a:spLocks noGrp="1"/>
          </p:cNvSpPr>
          <p:nvPr>
            <p:ph type="sldNum" sz="quarter" idx="12"/>
          </p:nvPr>
        </p:nvSpPr>
        <p:spPr/>
        <p:txBody>
          <a:bodyPr/>
          <a:lstStyle/>
          <a:p>
            <a:fld id="{8DBA24E1-8178-5E4F-AE49-024A475F041E}" type="slidenum">
              <a:rPr lang="en-KE" smtClean="0"/>
              <a:t>‹#›</a:t>
            </a:fld>
            <a:endParaRPr lang="en-KE"/>
          </a:p>
        </p:txBody>
      </p:sp>
    </p:spTree>
    <p:extLst>
      <p:ext uri="{BB962C8B-B14F-4D97-AF65-F5344CB8AC3E}">
        <p14:creationId xmlns:p14="http://schemas.microsoft.com/office/powerpoint/2010/main" val="41404202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CAC2E-037E-C076-42D2-1EEC7E33685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KE"/>
          </a:p>
        </p:txBody>
      </p:sp>
      <p:sp>
        <p:nvSpPr>
          <p:cNvPr id="3" name="Content Placeholder 2">
            <a:extLst>
              <a:ext uri="{FF2B5EF4-FFF2-40B4-BE49-F238E27FC236}">
                <a16:creationId xmlns:a16="http://schemas.microsoft.com/office/drawing/2014/main" id="{93B2A52D-FD2C-CE75-6EB5-730EE6D04A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Text Placeholder 3">
            <a:extLst>
              <a:ext uri="{FF2B5EF4-FFF2-40B4-BE49-F238E27FC236}">
                <a16:creationId xmlns:a16="http://schemas.microsoft.com/office/drawing/2014/main" id="{F8CA8686-B5E5-C22E-DDF6-48E711AC16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01A6401-13F9-F866-2C23-7FE63908B26F}"/>
              </a:ext>
            </a:extLst>
          </p:cNvPr>
          <p:cNvSpPr>
            <a:spLocks noGrp="1"/>
          </p:cNvSpPr>
          <p:nvPr>
            <p:ph type="dt" sz="half" idx="10"/>
          </p:nvPr>
        </p:nvSpPr>
        <p:spPr/>
        <p:txBody>
          <a:bodyPr/>
          <a:lstStyle/>
          <a:p>
            <a:fld id="{C9C05B58-00A8-4B48-B36E-2B5A181B6B17}" type="datetimeFigureOut">
              <a:rPr lang="en-KE" smtClean="0"/>
              <a:t>28/05/2024</a:t>
            </a:fld>
            <a:endParaRPr lang="en-KE"/>
          </a:p>
        </p:txBody>
      </p:sp>
      <p:sp>
        <p:nvSpPr>
          <p:cNvPr id="6" name="Footer Placeholder 5">
            <a:extLst>
              <a:ext uri="{FF2B5EF4-FFF2-40B4-BE49-F238E27FC236}">
                <a16:creationId xmlns:a16="http://schemas.microsoft.com/office/drawing/2014/main" id="{2C1A1FAF-2A95-DE1F-9C58-721D5F0F97ED}"/>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4BB0A0B1-54AA-3AD2-3284-8FED7B621CF8}"/>
              </a:ext>
            </a:extLst>
          </p:cNvPr>
          <p:cNvSpPr>
            <a:spLocks noGrp="1"/>
          </p:cNvSpPr>
          <p:nvPr>
            <p:ph type="sldNum" sz="quarter" idx="12"/>
          </p:nvPr>
        </p:nvSpPr>
        <p:spPr/>
        <p:txBody>
          <a:bodyPr/>
          <a:lstStyle/>
          <a:p>
            <a:fld id="{8DBA24E1-8178-5E4F-AE49-024A475F041E}" type="slidenum">
              <a:rPr lang="en-KE" smtClean="0"/>
              <a:t>‹#›</a:t>
            </a:fld>
            <a:endParaRPr lang="en-KE"/>
          </a:p>
        </p:txBody>
      </p:sp>
    </p:spTree>
    <p:extLst>
      <p:ext uri="{BB962C8B-B14F-4D97-AF65-F5344CB8AC3E}">
        <p14:creationId xmlns:p14="http://schemas.microsoft.com/office/powerpoint/2010/main" val="3741840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904E11-77A3-EB03-2477-1469DD2290D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KE"/>
          </a:p>
        </p:txBody>
      </p:sp>
      <p:sp>
        <p:nvSpPr>
          <p:cNvPr id="3" name="Picture Placeholder 2">
            <a:extLst>
              <a:ext uri="{FF2B5EF4-FFF2-40B4-BE49-F238E27FC236}">
                <a16:creationId xmlns:a16="http://schemas.microsoft.com/office/drawing/2014/main" id="{6EAF0FF7-4B30-2730-9564-A469EA4A854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A1AB6133-0CF7-894A-496F-36106C00AF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5FDE329-07E3-243B-B177-1C68A7F4E1D6}"/>
              </a:ext>
            </a:extLst>
          </p:cNvPr>
          <p:cNvSpPr>
            <a:spLocks noGrp="1"/>
          </p:cNvSpPr>
          <p:nvPr>
            <p:ph type="dt" sz="half" idx="10"/>
          </p:nvPr>
        </p:nvSpPr>
        <p:spPr/>
        <p:txBody>
          <a:bodyPr/>
          <a:lstStyle/>
          <a:p>
            <a:fld id="{C9C05B58-00A8-4B48-B36E-2B5A181B6B17}" type="datetimeFigureOut">
              <a:rPr lang="en-KE" smtClean="0"/>
              <a:t>28/05/2024</a:t>
            </a:fld>
            <a:endParaRPr lang="en-KE"/>
          </a:p>
        </p:txBody>
      </p:sp>
      <p:sp>
        <p:nvSpPr>
          <p:cNvPr id="6" name="Footer Placeholder 5">
            <a:extLst>
              <a:ext uri="{FF2B5EF4-FFF2-40B4-BE49-F238E27FC236}">
                <a16:creationId xmlns:a16="http://schemas.microsoft.com/office/drawing/2014/main" id="{784E2CE4-8FC3-1BB5-965C-B82100FD5AC0}"/>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4F9E4D14-9898-920A-3A05-B16140B3BB4B}"/>
              </a:ext>
            </a:extLst>
          </p:cNvPr>
          <p:cNvSpPr>
            <a:spLocks noGrp="1"/>
          </p:cNvSpPr>
          <p:nvPr>
            <p:ph type="sldNum" sz="quarter" idx="12"/>
          </p:nvPr>
        </p:nvSpPr>
        <p:spPr/>
        <p:txBody>
          <a:bodyPr/>
          <a:lstStyle/>
          <a:p>
            <a:fld id="{8DBA24E1-8178-5E4F-AE49-024A475F041E}" type="slidenum">
              <a:rPr lang="en-KE" smtClean="0"/>
              <a:t>‹#›</a:t>
            </a:fld>
            <a:endParaRPr lang="en-KE"/>
          </a:p>
        </p:txBody>
      </p:sp>
    </p:spTree>
    <p:extLst>
      <p:ext uri="{BB962C8B-B14F-4D97-AF65-F5344CB8AC3E}">
        <p14:creationId xmlns:p14="http://schemas.microsoft.com/office/powerpoint/2010/main" val="17728403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F0897-2267-4740-1AFF-0341E3D1003A}"/>
              </a:ext>
            </a:extLst>
          </p:cNvPr>
          <p:cNvSpPr>
            <a:spLocks noGrp="1"/>
          </p:cNvSpPr>
          <p:nvPr>
            <p:ph type="title"/>
          </p:nvPr>
        </p:nvSpPr>
        <p:spPr/>
        <p:txBody>
          <a:bodyPr/>
          <a:lstStyle/>
          <a:p>
            <a:r>
              <a:rPr lang="en-GB"/>
              <a:t>Click to edit Master title style</a:t>
            </a:r>
            <a:endParaRPr lang="en-KE"/>
          </a:p>
        </p:txBody>
      </p:sp>
      <p:sp>
        <p:nvSpPr>
          <p:cNvPr id="3" name="Vertical Text Placeholder 2">
            <a:extLst>
              <a:ext uri="{FF2B5EF4-FFF2-40B4-BE49-F238E27FC236}">
                <a16:creationId xmlns:a16="http://schemas.microsoft.com/office/drawing/2014/main" id="{EF9FAE54-E38A-CE46-851E-348DFB7D816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816FCA64-01DC-0A7F-04CF-4D6304D261E8}"/>
              </a:ext>
            </a:extLst>
          </p:cNvPr>
          <p:cNvSpPr>
            <a:spLocks noGrp="1"/>
          </p:cNvSpPr>
          <p:nvPr>
            <p:ph type="dt" sz="half" idx="10"/>
          </p:nvPr>
        </p:nvSpPr>
        <p:spPr/>
        <p:txBody>
          <a:bodyPr/>
          <a:lstStyle/>
          <a:p>
            <a:fld id="{C9C05B58-00A8-4B48-B36E-2B5A181B6B17}" type="datetimeFigureOut">
              <a:rPr lang="en-KE" smtClean="0"/>
              <a:t>28/05/2024</a:t>
            </a:fld>
            <a:endParaRPr lang="en-KE"/>
          </a:p>
        </p:txBody>
      </p:sp>
      <p:sp>
        <p:nvSpPr>
          <p:cNvPr id="5" name="Footer Placeholder 4">
            <a:extLst>
              <a:ext uri="{FF2B5EF4-FFF2-40B4-BE49-F238E27FC236}">
                <a16:creationId xmlns:a16="http://schemas.microsoft.com/office/drawing/2014/main" id="{4371A032-82EE-73C5-D234-D10C5AB66F00}"/>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06E084F3-28E8-3DF7-E1B9-EDCA0F659864}"/>
              </a:ext>
            </a:extLst>
          </p:cNvPr>
          <p:cNvSpPr>
            <a:spLocks noGrp="1"/>
          </p:cNvSpPr>
          <p:nvPr>
            <p:ph type="sldNum" sz="quarter" idx="12"/>
          </p:nvPr>
        </p:nvSpPr>
        <p:spPr/>
        <p:txBody>
          <a:bodyPr/>
          <a:lstStyle/>
          <a:p>
            <a:fld id="{8DBA24E1-8178-5E4F-AE49-024A475F041E}" type="slidenum">
              <a:rPr lang="en-KE" smtClean="0"/>
              <a:t>‹#›</a:t>
            </a:fld>
            <a:endParaRPr lang="en-KE"/>
          </a:p>
        </p:txBody>
      </p:sp>
    </p:spTree>
    <p:extLst>
      <p:ext uri="{BB962C8B-B14F-4D97-AF65-F5344CB8AC3E}">
        <p14:creationId xmlns:p14="http://schemas.microsoft.com/office/powerpoint/2010/main" val="9440442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9CC3079-BEDB-4FD2-C2E5-650DFDD0CED3}"/>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KE"/>
          </a:p>
        </p:txBody>
      </p:sp>
      <p:sp>
        <p:nvSpPr>
          <p:cNvPr id="3" name="Vertical Text Placeholder 2">
            <a:extLst>
              <a:ext uri="{FF2B5EF4-FFF2-40B4-BE49-F238E27FC236}">
                <a16:creationId xmlns:a16="http://schemas.microsoft.com/office/drawing/2014/main" id="{09E65E7E-BF97-F83E-B198-0691A19D63E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E1310C56-2D1F-A475-588A-0AE9F4F6A5AB}"/>
              </a:ext>
            </a:extLst>
          </p:cNvPr>
          <p:cNvSpPr>
            <a:spLocks noGrp="1"/>
          </p:cNvSpPr>
          <p:nvPr>
            <p:ph type="dt" sz="half" idx="10"/>
          </p:nvPr>
        </p:nvSpPr>
        <p:spPr/>
        <p:txBody>
          <a:bodyPr/>
          <a:lstStyle/>
          <a:p>
            <a:fld id="{C9C05B58-00A8-4B48-B36E-2B5A181B6B17}" type="datetimeFigureOut">
              <a:rPr lang="en-KE" smtClean="0"/>
              <a:t>28/05/2024</a:t>
            </a:fld>
            <a:endParaRPr lang="en-KE"/>
          </a:p>
        </p:txBody>
      </p:sp>
      <p:sp>
        <p:nvSpPr>
          <p:cNvPr id="5" name="Footer Placeholder 4">
            <a:extLst>
              <a:ext uri="{FF2B5EF4-FFF2-40B4-BE49-F238E27FC236}">
                <a16:creationId xmlns:a16="http://schemas.microsoft.com/office/drawing/2014/main" id="{6520FDDE-E538-EC8F-F8BC-39E69B8AEF92}"/>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32E376D9-DE70-BDCD-5629-961EA26BAF62}"/>
              </a:ext>
            </a:extLst>
          </p:cNvPr>
          <p:cNvSpPr>
            <a:spLocks noGrp="1"/>
          </p:cNvSpPr>
          <p:nvPr>
            <p:ph type="sldNum" sz="quarter" idx="12"/>
          </p:nvPr>
        </p:nvSpPr>
        <p:spPr/>
        <p:txBody>
          <a:bodyPr/>
          <a:lstStyle/>
          <a:p>
            <a:fld id="{8DBA24E1-8178-5E4F-AE49-024A475F041E}" type="slidenum">
              <a:rPr lang="en-KE" smtClean="0"/>
              <a:t>‹#›</a:t>
            </a:fld>
            <a:endParaRPr lang="en-KE"/>
          </a:p>
        </p:txBody>
      </p:sp>
    </p:spTree>
    <p:extLst>
      <p:ext uri="{BB962C8B-B14F-4D97-AF65-F5344CB8AC3E}">
        <p14:creationId xmlns:p14="http://schemas.microsoft.com/office/powerpoint/2010/main" val="3107479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FE7A582-B396-0BE6-487C-E5FF5593DF7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KE"/>
          </a:p>
        </p:txBody>
      </p:sp>
      <p:sp>
        <p:nvSpPr>
          <p:cNvPr id="3" name="Text Placeholder 2">
            <a:extLst>
              <a:ext uri="{FF2B5EF4-FFF2-40B4-BE49-F238E27FC236}">
                <a16:creationId xmlns:a16="http://schemas.microsoft.com/office/drawing/2014/main" id="{20AA995A-3F14-7520-8398-A292628A6AF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DBC1EF7F-DCD3-8B00-90AC-7C67CC7AD4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C05B58-00A8-4B48-B36E-2B5A181B6B17}" type="datetimeFigureOut">
              <a:rPr lang="en-KE" smtClean="0"/>
              <a:t>28/05/2024</a:t>
            </a:fld>
            <a:endParaRPr lang="en-KE"/>
          </a:p>
        </p:txBody>
      </p:sp>
      <p:sp>
        <p:nvSpPr>
          <p:cNvPr id="5" name="Footer Placeholder 4">
            <a:extLst>
              <a:ext uri="{FF2B5EF4-FFF2-40B4-BE49-F238E27FC236}">
                <a16:creationId xmlns:a16="http://schemas.microsoft.com/office/drawing/2014/main" id="{677C6E85-CC41-C20B-AD7B-A77D674A103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3178F46E-7A85-F3C5-FCBC-3882E2B1CD4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BA24E1-8178-5E4F-AE49-024A475F041E}" type="slidenum">
              <a:rPr lang="en-KE" smtClean="0"/>
              <a:t>‹#›</a:t>
            </a:fld>
            <a:endParaRPr lang="en-KE"/>
          </a:p>
        </p:txBody>
      </p:sp>
    </p:spTree>
    <p:extLst>
      <p:ext uri="{BB962C8B-B14F-4D97-AF65-F5344CB8AC3E}">
        <p14:creationId xmlns:p14="http://schemas.microsoft.com/office/powerpoint/2010/main" val="2532103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openclipart.org/detail/67117/happy-by-shokunin"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publicdomainpictures.net/view-image.php?image=17722" TargetMode="External"/><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278ADA9-6383-4BDD-80D2-8899A40268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84B7147-B0F6-40ED-B5A2-FF72BC8198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a:extLst>
              <a:ext uri="{FF2B5EF4-FFF2-40B4-BE49-F238E27FC236}">
                <a16:creationId xmlns:a16="http://schemas.microsoft.com/office/drawing/2014/main" id="{B36D2DE0-0628-4A9A-A59D-7BA8B5EB3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48E405C9-94BE-41DA-928C-DEC9A8550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15929" y="148929"/>
            <a:ext cx="6560142" cy="65601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224E1091-FFAF-5937-3871-BF560CAA0607}"/>
              </a:ext>
            </a:extLst>
          </p:cNvPr>
          <p:cNvSpPr>
            <a:spLocks noGrp="1"/>
          </p:cNvSpPr>
          <p:nvPr>
            <p:ph type="ctrTitle"/>
          </p:nvPr>
        </p:nvSpPr>
        <p:spPr>
          <a:xfrm>
            <a:off x="3315031" y="1380754"/>
            <a:ext cx="5561938" cy="2513516"/>
          </a:xfrm>
        </p:spPr>
        <p:txBody>
          <a:bodyPr>
            <a:normAutofit/>
          </a:bodyPr>
          <a:lstStyle/>
          <a:p>
            <a:r>
              <a:rPr lang="en-KE" b="1" dirty="0"/>
              <a:t>English Skills</a:t>
            </a:r>
          </a:p>
        </p:txBody>
      </p:sp>
      <p:sp>
        <p:nvSpPr>
          <p:cNvPr id="3" name="Subtitle 2">
            <a:extLst>
              <a:ext uri="{FF2B5EF4-FFF2-40B4-BE49-F238E27FC236}">
                <a16:creationId xmlns:a16="http://schemas.microsoft.com/office/drawing/2014/main" id="{6E4CD202-BA9A-EEE3-741E-35CF676DB716}"/>
              </a:ext>
            </a:extLst>
          </p:cNvPr>
          <p:cNvSpPr>
            <a:spLocks noGrp="1"/>
          </p:cNvSpPr>
          <p:nvPr>
            <p:ph type="subTitle" idx="1"/>
          </p:nvPr>
        </p:nvSpPr>
        <p:spPr>
          <a:xfrm>
            <a:off x="3315031" y="4076802"/>
            <a:ext cx="5561938" cy="1534587"/>
          </a:xfrm>
        </p:spPr>
        <p:txBody>
          <a:bodyPr>
            <a:normAutofit/>
          </a:bodyPr>
          <a:lstStyle/>
          <a:p>
            <a:r>
              <a:rPr lang="en-KE" sz="3600" b="1" dirty="0"/>
              <a:t>WEEK 11 – Essay Writing II</a:t>
            </a:r>
          </a:p>
          <a:p>
            <a:r>
              <a:rPr lang="en-KE" b="1" dirty="0"/>
              <a:t>Dr. Susan Mwangi</a:t>
            </a:r>
          </a:p>
          <a:p>
            <a:r>
              <a:rPr lang="en-KE" b="1" dirty="0"/>
              <a:t>St. Paul’s University</a:t>
            </a:r>
          </a:p>
        </p:txBody>
      </p:sp>
      <p:sp>
        <p:nvSpPr>
          <p:cNvPr id="16" name="Arc 15">
            <a:extLst>
              <a:ext uri="{FF2B5EF4-FFF2-40B4-BE49-F238E27FC236}">
                <a16:creationId xmlns:a16="http://schemas.microsoft.com/office/drawing/2014/main" id="{D2091A72-D5BB-42AC-8FD3-F7747D9086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9222429" flipV="1">
            <a:off x="2494119" y="6170"/>
            <a:ext cx="6816262" cy="6816262"/>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8" name="Oval 17">
            <a:extLst>
              <a:ext uri="{FF2B5EF4-FFF2-40B4-BE49-F238E27FC236}">
                <a16:creationId xmlns:a16="http://schemas.microsoft.com/office/drawing/2014/main" id="{6ED12BFC-A737-46AF-8411-481112D54B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0995" y="5310973"/>
            <a:ext cx="705948" cy="68679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51032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4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2000"/>
                                  </p:stCondLst>
                                  <p:iterate type="lt">
                                    <p:tmPct val="10000"/>
                                  </p:iterate>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4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478B3BA-0444-A9F1-AFBD-8E0EC68F9A93}"/>
              </a:ext>
            </a:extLst>
          </p:cNvPr>
          <p:cNvSpPr>
            <a:spLocks noGrp="1"/>
          </p:cNvSpPr>
          <p:nvPr>
            <p:ph type="title"/>
          </p:nvPr>
        </p:nvSpPr>
        <p:spPr>
          <a:xfrm>
            <a:off x="841248" y="548640"/>
            <a:ext cx="3600860" cy="5431536"/>
          </a:xfrm>
        </p:spPr>
        <p:txBody>
          <a:bodyPr>
            <a:normAutofit/>
          </a:bodyPr>
          <a:lstStyle/>
          <a:p>
            <a:r>
              <a:rPr lang="en-US" sz="5000" b="1" dirty="0">
                <a:effectLst/>
                <a:latin typeface="Calibri" panose="020F0502020204030204" pitchFamily="34" charset="0"/>
                <a:ea typeface="Calibri" panose="020F0502020204030204" pitchFamily="34" charset="0"/>
                <a:cs typeface="Times New Roman" panose="02020603050405020304" pitchFamily="18" charset="0"/>
              </a:rPr>
              <a:t>Introduction and overview </a:t>
            </a:r>
            <a:endParaRPr lang="en-KE" sz="5000" dirty="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8BA249C-DEC7-E80E-6B3B-8916F64753E0}"/>
              </a:ext>
            </a:extLst>
          </p:cNvPr>
          <p:cNvSpPr>
            <a:spLocks noGrp="1"/>
          </p:cNvSpPr>
          <p:nvPr>
            <p:ph idx="1"/>
          </p:nvPr>
        </p:nvSpPr>
        <p:spPr>
          <a:xfrm>
            <a:off x="5126418" y="552090"/>
            <a:ext cx="6760782" cy="5848709"/>
          </a:xfrm>
        </p:spPr>
        <p:txBody>
          <a:bodyPr anchor="ctr">
            <a:normAutofit/>
          </a:bodyPr>
          <a:lstStyle/>
          <a:p>
            <a:pPr marL="0" indent="0">
              <a:lnSpc>
                <a:spcPct val="150000"/>
              </a:lnSpc>
              <a:spcBef>
                <a:spcPts val="0"/>
              </a:spcBef>
              <a:buNone/>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This lesson will introduce learners to the four main types of academic essays. It will expound on their features and the steps involved in writing those essays.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p>
        </p:txBody>
      </p:sp>
      <p:pic>
        <p:nvPicPr>
          <p:cNvPr id="5" name="Picture 4" descr="A cartoon of a child holding a piece of paper&#10;&#10;Description automatically generated">
            <a:extLst>
              <a:ext uri="{FF2B5EF4-FFF2-40B4-BE49-F238E27FC236}">
                <a16:creationId xmlns:a16="http://schemas.microsoft.com/office/drawing/2014/main" id="{3983B86F-24EC-F8B0-6039-0E2C9760FFDB}"/>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10058400" y="4351283"/>
            <a:ext cx="1828800" cy="1954627"/>
          </a:xfrm>
          <a:prstGeom prst="rect">
            <a:avLst/>
          </a:prstGeom>
        </p:spPr>
      </p:pic>
    </p:spTree>
    <p:extLst>
      <p:ext uri="{BB962C8B-B14F-4D97-AF65-F5344CB8AC3E}">
        <p14:creationId xmlns:p14="http://schemas.microsoft.com/office/powerpoint/2010/main" val="3737153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CF0998-3D1F-B13C-0293-8C7CF1710645}"/>
              </a:ext>
            </a:extLst>
          </p:cNvPr>
          <p:cNvSpPr>
            <a:spLocks noGrp="1"/>
          </p:cNvSpPr>
          <p:nvPr>
            <p:ph type="title"/>
          </p:nvPr>
        </p:nvSpPr>
        <p:spPr>
          <a:xfrm>
            <a:off x="838200" y="365125"/>
            <a:ext cx="10515600" cy="1325563"/>
          </a:xfrm>
        </p:spPr>
        <p:txBody>
          <a:bodyPr>
            <a:normAutofit/>
          </a:bodyPr>
          <a:lstStyle/>
          <a:p>
            <a:r>
              <a:rPr lang="en-US" sz="5400" b="1" dirty="0">
                <a:effectLst/>
                <a:latin typeface="Calibri" panose="020F0502020204030204" pitchFamily="34" charset="0"/>
                <a:ea typeface="Calibri" panose="020F0502020204030204" pitchFamily="34" charset="0"/>
                <a:cs typeface="Times New Roman" panose="02020603050405020304" pitchFamily="18" charset="0"/>
              </a:rPr>
              <a:t>Learning Outcomes</a:t>
            </a:r>
            <a:r>
              <a:rPr lang="en-KE" sz="5400" dirty="0">
                <a:effectLst/>
              </a:rPr>
              <a:t> </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6F95A27-B282-69D9-01F9-DCAA59C9FDCA}"/>
              </a:ext>
            </a:extLst>
          </p:cNvPr>
          <p:cNvSpPr>
            <a:spLocks noGrp="1"/>
          </p:cNvSpPr>
          <p:nvPr>
            <p:ph idx="1"/>
          </p:nvPr>
        </p:nvSpPr>
        <p:spPr>
          <a:xfrm>
            <a:off x="838200" y="1929384"/>
            <a:ext cx="10515600" cy="4251960"/>
          </a:xfrm>
        </p:spPr>
        <p:txBody>
          <a:bodyPr>
            <a:normAutofit/>
          </a:bodyPr>
          <a:lstStyle/>
          <a:p>
            <a:pPr>
              <a:spcAft>
                <a:spcPts val="800"/>
              </a:spcAft>
            </a:pPr>
            <a:r>
              <a:rPr lang="en-US" sz="2200">
                <a:effectLst/>
                <a:latin typeface="Times New Roman" panose="02020603050405020304" pitchFamily="18" charset="0"/>
                <a:ea typeface="Calibri" panose="020F0502020204030204" pitchFamily="34" charset="0"/>
                <a:cs typeface="Times New Roman" panose="02020603050405020304" pitchFamily="18" charset="0"/>
              </a:rPr>
              <a:t>By the end of the lesson, the learner should be able to:</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Wingdings" pitchFamily="2" charset="2"/>
              <a:buChar char=""/>
            </a:pPr>
            <a:r>
              <a:rPr lang="en-US" sz="2200">
                <a:effectLst/>
                <a:latin typeface="Times New Roman" panose="02020603050405020304" pitchFamily="18" charset="0"/>
                <a:ea typeface="Calibri" panose="020F0502020204030204" pitchFamily="34" charset="0"/>
                <a:cs typeface="Times New Roman" panose="02020603050405020304" pitchFamily="18" charset="0"/>
              </a:rPr>
              <a:t>Demonstrate knowledge of the four types of academic essays</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Wingdings" pitchFamily="2" charset="2"/>
              <a:buChar char=""/>
            </a:pPr>
            <a:r>
              <a:rPr lang="en-US" sz="2200">
                <a:effectLst/>
                <a:latin typeface="Times New Roman" panose="02020603050405020304" pitchFamily="18" charset="0"/>
                <a:ea typeface="Calibri" panose="020F0502020204030204" pitchFamily="34" charset="0"/>
                <a:cs typeface="Times New Roman" panose="02020603050405020304" pitchFamily="18" charset="0"/>
              </a:rPr>
              <a:t>Describe the features of each of the four types of academic essays</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Wingdings" pitchFamily="2" charset="2"/>
              <a:buChar char=""/>
            </a:pPr>
            <a:r>
              <a:rPr lang="en-US" sz="2200">
                <a:effectLst/>
                <a:latin typeface="Times New Roman" panose="02020603050405020304" pitchFamily="18" charset="0"/>
                <a:ea typeface="Calibri" panose="020F0502020204030204" pitchFamily="34" charset="0"/>
                <a:cs typeface="Times New Roman" panose="02020603050405020304" pitchFamily="18" charset="0"/>
              </a:rPr>
              <a:t>Illustrate the steps of writing expository, narrative, descriptive and persuasive essays</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Wingdings" pitchFamily="2" charset="2"/>
              <a:buChar char=""/>
            </a:pPr>
            <a:r>
              <a:rPr lang="en-US" sz="2200">
                <a:effectLst/>
                <a:latin typeface="Times New Roman" panose="02020603050405020304" pitchFamily="18" charset="0"/>
                <a:ea typeface="Calibri" panose="020F0502020204030204" pitchFamily="34" charset="0"/>
                <a:cs typeface="Times New Roman" panose="02020603050405020304" pitchFamily="18" charset="0"/>
              </a:rPr>
              <a:t>Distinguish between the different types of academic essays</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a:p>
        </p:txBody>
      </p:sp>
    </p:spTree>
    <p:extLst>
      <p:ext uri="{BB962C8B-B14F-4D97-AF65-F5344CB8AC3E}">
        <p14:creationId xmlns:p14="http://schemas.microsoft.com/office/powerpoint/2010/main" val="751856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CE3A02-8CE4-E6A7-E0DD-8208CA0304A3}"/>
              </a:ext>
            </a:extLst>
          </p:cNvPr>
          <p:cNvSpPr>
            <a:spLocks noGrp="1"/>
          </p:cNvSpPr>
          <p:nvPr>
            <p:ph type="title"/>
          </p:nvPr>
        </p:nvSpPr>
        <p:spPr>
          <a:xfrm>
            <a:off x="841248" y="548640"/>
            <a:ext cx="3600860" cy="5431536"/>
          </a:xfrm>
        </p:spPr>
        <p:txBody>
          <a:bodyPr>
            <a:normAutofit/>
          </a:bodyPr>
          <a:lstStyle/>
          <a:p>
            <a:r>
              <a:rPr lang="en-US" sz="3600" b="1" dirty="0">
                <a:effectLst/>
                <a:latin typeface="+mn-lt"/>
                <a:ea typeface="Calibri" panose="020F0502020204030204" pitchFamily="34" charset="0"/>
                <a:cs typeface="Times New Roman" panose="02020603050405020304" pitchFamily="18" charset="0"/>
              </a:rPr>
              <a:t>Types of Essays</a:t>
            </a:r>
            <a:br>
              <a:rPr lang="en-KE" sz="5400" dirty="0">
                <a:effectLst/>
                <a:latin typeface="Calibri" panose="020F0502020204030204" pitchFamily="34" charset="0"/>
                <a:ea typeface="Calibri" panose="020F0502020204030204" pitchFamily="34" charset="0"/>
                <a:cs typeface="Times New Roman" panose="02020603050405020304" pitchFamily="18" charset="0"/>
              </a:rPr>
            </a:br>
            <a:endParaRPr lang="en-KE" sz="5400" dirty="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6BBFD7F-39A5-3506-E7AD-3C1917F81811}"/>
              </a:ext>
            </a:extLst>
          </p:cNvPr>
          <p:cNvSpPr>
            <a:spLocks noGrp="1"/>
          </p:cNvSpPr>
          <p:nvPr>
            <p:ph idx="1"/>
          </p:nvPr>
        </p:nvSpPr>
        <p:spPr>
          <a:xfrm>
            <a:off x="5126418" y="552091"/>
            <a:ext cx="6224335" cy="5431536"/>
          </a:xfrm>
        </p:spPr>
        <p:txBody>
          <a:bodyPr anchor="ctr">
            <a:normAutofit/>
          </a:bodyPr>
          <a:lstStyle/>
          <a:p>
            <a:pPr>
              <a:spcAft>
                <a:spcPts val="800"/>
              </a:spcAft>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There are four types of Academic Essays: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Symbol" pitchFamily="2" charset="2"/>
              <a:buChar char=""/>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Descriptive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Symbol" pitchFamily="2" charset="2"/>
              <a:buChar char=""/>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Narrative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Symbol" pitchFamily="2" charset="2"/>
              <a:buChar char=""/>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Expository</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Symbol" pitchFamily="2" charset="2"/>
              <a:buChar char=""/>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Argumentative/Persuasive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p>
        </p:txBody>
      </p:sp>
      <p:pic>
        <p:nvPicPr>
          <p:cNvPr id="4" name="Picture 3" descr="A cartoon of a rotten apple&#10;&#10;Description automatically generated">
            <a:extLst>
              <a:ext uri="{FF2B5EF4-FFF2-40B4-BE49-F238E27FC236}">
                <a16:creationId xmlns:a16="http://schemas.microsoft.com/office/drawing/2014/main" id="{1A3DD123-E337-7CB5-F5A5-347414F6910D}"/>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9481627" y="4111051"/>
            <a:ext cx="1869125" cy="1869125"/>
          </a:xfrm>
          <a:prstGeom prst="rect">
            <a:avLst/>
          </a:prstGeom>
        </p:spPr>
      </p:pic>
    </p:spTree>
    <p:extLst>
      <p:ext uri="{BB962C8B-B14F-4D97-AF65-F5344CB8AC3E}">
        <p14:creationId xmlns:p14="http://schemas.microsoft.com/office/powerpoint/2010/main" val="16563024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DC38389B-477D-F9A4-81C1-0CA510189DD1}"/>
              </a:ext>
            </a:extLst>
          </p:cNvPr>
          <p:cNvSpPr>
            <a:spLocks noGrp="1"/>
          </p:cNvSpPr>
          <p:nvPr>
            <p:ph type="title"/>
          </p:nvPr>
        </p:nvSpPr>
        <p:spPr>
          <a:xfrm>
            <a:off x="838200" y="401221"/>
            <a:ext cx="10515600" cy="1348065"/>
          </a:xfrm>
        </p:spPr>
        <p:txBody>
          <a:bodyPr>
            <a:normAutofit/>
          </a:bodyPr>
          <a:lstStyle/>
          <a:p>
            <a:r>
              <a:rPr lang="en-US" sz="3600" b="1" dirty="0">
                <a:solidFill>
                  <a:srgbClr val="FFFFFF"/>
                </a:solidFill>
                <a:effectLst/>
                <a:latin typeface="+mn-lt"/>
                <a:ea typeface="Calibri" panose="020F0502020204030204" pitchFamily="34" charset="0"/>
                <a:cs typeface="Times New Roman" panose="02020603050405020304" pitchFamily="18" charset="0"/>
              </a:rPr>
              <a:t>Descriptive Essays </a:t>
            </a:r>
            <a:br>
              <a:rPr lang="en-KE" sz="4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endParaRPr lang="en-KE" sz="4200" dirty="0">
              <a:solidFill>
                <a:srgbClr val="FFFFFF"/>
              </a:solidFill>
            </a:endParaRPr>
          </a:p>
        </p:txBody>
      </p:sp>
      <p:sp>
        <p:nvSpPr>
          <p:cNvPr id="3" name="Content Placeholder 2">
            <a:extLst>
              <a:ext uri="{FF2B5EF4-FFF2-40B4-BE49-F238E27FC236}">
                <a16:creationId xmlns:a16="http://schemas.microsoft.com/office/drawing/2014/main" id="{65D74865-FD12-C695-4250-571C175A0C48}"/>
              </a:ext>
            </a:extLst>
          </p:cNvPr>
          <p:cNvSpPr>
            <a:spLocks noGrp="1"/>
          </p:cNvSpPr>
          <p:nvPr>
            <p:ph idx="1"/>
          </p:nvPr>
        </p:nvSpPr>
        <p:spPr>
          <a:xfrm>
            <a:off x="838200" y="2586789"/>
            <a:ext cx="10515600" cy="3590174"/>
          </a:xfrm>
        </p:spPr>
        <p:txBody>
          <a:bodyPr>
            <a:normAutofit/>
          </a:bodyPr>
          <a:lstStyle/>
          <a:p>
            <a:pPr>
              <a:spcAft>
                <a:spcPts val="80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It is the clear description of people, places, objects, or events using appropriate details. An effective description will contain sufficient and varied elaboration of details to communicate a sense of the subject being described. Details used are usually sensory and selected to describe what the writer sees, hears, smells, touches, and tastes. It sometimes called "showing writing" is writing that describes a particular person, place or event in great detail. </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 Descriptive writing uses a lot of flowery adjectives and adverbs to describe what is going on or how something appears.  More than many other types of essays, descriptive essays strive to create a deeply involved and vivid experience for the reader. Great descriptive essays achieve this affect not through facts and statistics but by using detailed observations and descriptions.</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p>
            <a:endParaRPr lang="en-KE" sz="2000"/>
          </a:p>
        </p:txBody>
      </p:sp>
    </p:spTree>
    <p:extLst>
      <p:ext uri="{BB962C8B-B14F-4D97-AF65-F5344CB8AC3E}">
        <p14:creationId xmlns:p14="http://schemas.microsoft.com/office/powerpoint/2010/main" val="30512531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1A7613-C22D-9190-9F7F-159AFA44D909}"/>
              </a:ext>
            </a:extLst>
          </p:cNvPr>
          <p:cNvSpPr>
            <a:spLocks noGrp="1"/>
          </p:cNvSpPr>
          <p:nvPr>
            <p:ph type="title"/>
          </p:nvPr>
        </p:nvSpPr>
        <p:spPr>
          <a:xfrm>
            <a:off x="841248" y="548640"/>
            <a:ext cx="3600860" cy="5431536"/>
          </a:xfrm>
        </p:spPr>
        <p:txBody>
          <a:bodyPr>
            <a:normAutofit/>
          </a:bodyPr>
          <a:lstStyle/>
          <a:p>
            <a:r>
              <a:rPr lang="en-US" sz="3600" b="1" dirty="0">
                <a:effectLst/>
                <a:latin typeface="+mn-lt"/>
                <a:ea typeface="Calibri" panose="020F0502020204030204" pitchFamily="34" charset="0"/>
                <a:cs typeface="Times New Roman" panose="02020603050405020304" pitchFamily="18" charset="0"/>
              </a:rPr>
              <a:t>What do you want to describe?</a:t>
            </a:r>
            <a:br>
              <a:rPr lang="en-KE" sz="3600" dirty="0">
                <a:effectLst/>
                <a:latin typeface="+mn-lt"/>
                <a:ea typeface="Calibri" panose="020F0502020204030204" pitchFamily="34" charset="0"/>
                <a:cs typeface="Times New Roman" panose="02020603050405020304" pitchFamily="18" charset="0"/>
              </a:rPr>
            </a:br>
            <a:endParaRPr lang="en-KE" sz="3600" dirty="0">
              <a:latin typeface="+mn-lt"/>
            </a:endParaRP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CB13AE-E9EC-C5B8-5C05-F6F1B8C3CF3F}"/>
              </a:ext>
            </a:extLst>
          </p:cNvPr>
          <p:cNvSpPr>
            <a:spLocks noGrp="1"/>
          </p:cNvSpPr>
          <p:nvPr>
            <p:ph idx="1"/>
          </p:nvPr>
        </p:nvSpPr>
        <p:spPr>
          <a:xfrm>
            <a:off x="5126418" y="552091"/>
            <a:ext cx="6224335" cy="5431536"/>
          </a:xfrm>
        </p:spPr>
        <p:txBody>
          <a:bodyPr anchor="ctr">
            <a:normAutofit/>
          </a:bodyPr>
          <a:lstStyle/>
          <a:p>
            <a:pPr>
              <a:spcAft>
                <a:spcPts val="800"/>
              </a:spcAft>
            </a:pPr>
            <a:r>
              <a:rPr lang="en-US" sz="2200">
                <a:effectLst/>
                <a:latin typeface="Times New Roman" panose="02020603050405020304" pitchFamily="18" charset="0"/>
                <a:ea typeface="Calibri" panose="020F0502020204030204" pitchFamily="34" charset="0"/>
                <a:cs typeface="Times New Roman" panose="02020603050405020304" pitchFamily="18" charset="0"/>
              </a:rPr>
              <a:t>As you get started on your descriptive essay, it's important for you to identify exactly what you want to describe. Often, a descriptive essay will focus on portraying one of the following:</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US" sz="2200">
                <a:effectLst/>
                <a:latin typeface="Times New Roman" panose="02020603050405020304" pitchFamily="18" charset="0"/>
                <a:ea typeface="Calibri" panose="020F0502020204030204" pitchFamily="34" charset="0"/>
                <a:cs typeface="Times New Roman" panose="02020603050405020304" pitchFamily="18" charset="0"/>
              </a:rPr>
              <a:t>a person</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US" sz="2200">
                <a:effectLst/>
                <a:latin typeface="Times New Roman" panose="02020603050405020304" pitchFamily="18" charset="0"/>
                <a:ea typeface="Calibri" panose="020F0502020204030204" pitchFamily="34" charset="0"/>
                <a:cs typeface="Times New Roman" panose="02020603050405020304" pitchFamily="18" charset="0"/>
              </a:rPr>
              <a:t>a place</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US" sz="2200">
                <a:effectLst/>
                <a:latin typeface="Times New Roman" panose="02020603050405020304" pitchFamily="18" charset="0"/>
                <a:ea typeface="Calibri" panose="020F0502020204030204" pitchFamily="34" charset="0"/>
                <a:cs typeface="Times New Roman" panose="02020603050405020304" pitchFamily="18" charset="0"/>
              </a:rPr>
              <a:t>a memory</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US" sz="2200">
                <a:effectLst/>
                <a:latin typeface="Times New Roman" panose="02020603050405020304" pitchFamily="18" charset="0"/>
                <a:ea typeface="Calibri" panose="020F0502020204030204" pitchFamily="34" charset="0"/>
                <a:cs typeface="Times New Roman" panose="02020603050405020304" pitchFamily="18" charset="0"/>
              </a:rPr>
              <a:t>an experience</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US" sz="2200">
                <a:effectLst/>
                <a:latin typeface="Times New Roman" panose="02020603050405020304" pitchFamily="18" charset="0"/>
                <a:ea typeface="Calibri" panose="020F0502020204030204" pitchFamily="34" charset="0"/>
                <a:cs typeface="Times New Roman" panose="02020603050405020304" pitchFamily="18" charset="0"/>
              </a:rPr>
              <a:t>an object</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US" sz="2200">
                <a:effectLst/>
                <a:latin typeface="Times New Roman" panose="02020603050405020304" pitchFamily="18" charset="0"/>
                <a:ea typeface="Calibri" panose="020F0502020204030204" pitchFamily="34" charset="0"/>
                <a:cs typeface="Times New Roman" panose="02020603050405020304" pitchFamily="18" charset="0"/>
              </a:rPr>
              <a:t>Ultimately, whatever you can </a:t>
            </a:r>
            <a:r>
              <a:rPr lang="en-US" sz="2200" i="1">
                <a:effectLst/>
                <a:latin typeface="Times New Roman" panose="02020603050405020304" pitchFamily="18" charset="0"/>
                <a:ea typeface="Calibri" panose="020F0502020204030204" pitchFamily="34" charset="0"/>
                <a:cs typeface="Times New Roman" panose="02020603050405020304" pitchFamily="18" charset="0"/>
              </a:rPr>
              <a:t>perceive </a:t>
            </a:r>
            <a:r>
              <a:rPr lang="en-US" sz="2200">
                <a:effectLst/>
                <a:latin typeface="Times New Roman" panose="02020603050405020304" pitchFamily="18" charset="0"/>
                <a:ea typeface="Calibri" panose="020F0502020204030204" pitchFamily="34" charset="0"/>
                <a:cs typeface="Times New Roman" panose="02020603050405020304" pitchFamily="18" charset="0"/>
              </a:rPr>
              <a:t>or </a:t>
            </a:r>
            <a:r>
              <a:rPr lang="en-US" sz="2200" i="1">
                <a:effectLst/>
                <a:latin typeface="Times New Roman" panose="02020603050405020304" pitchFamily="18" charset="0"/>
                <a:ea typeface="Calibri" panose="020F0502020204030204" pitchFamily="34" charset="0"/>
                <a:cs typeface="Times New Roman" panose="02020603050405020304" pitchFamily="18" charset="0"/>
              </a:rPr>
              <a:t>experience</a:t>
            </a:r>
            <a:r>
              <a:rPr lang="en-US" sz="2200">
                <a:effectLst/>
                <a:latin typeface="Times New Roman" panose="02020603050405020304" pitchFamily="18" charset="0"/>
                <a:ea typeface="Calibri" panose="020F0502020204030204" pitchFamily="34" charset="0"/>
                <a:cs typeface="Times New Roman" panose="02020603050405020304" pitchFamily="18" charset="0"/>
              </a:rPr>
              <a:t> can be the focus of your descriptive writing.</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a:p>
        </p:txBody>
      </p:sp>
    </p:spTree>
    <p:extLst>
      <p:ext uri="{BB962C8B-B14F-4D97-AF65-F5344CB8AC3E}">
        <p14:creationId xmlns:p14="http://schemas.microsoft.com/office/powerpoint/2010/main" val="27870065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4E6ADE-F2F3-F2E8-23A4-C906037B1C96}"/>
              </a:ext>
            </a:extLst>
          </p:cNvPr>
          <p:cNvSpPr>
            <a:spLocks noGrp="1"/>
          </p:cNvSpPr>
          <p:nvPr>
            <p:ph type="title"/>
          </p:nvPr>
        </p:nvSpPr>
        <p:spPr>
          <a:xfrm>
            <a:off x="838200" y="365125"/>
            <a:ext cx="10515600" cy="1325563"/>
          </a:xfrm>
        </p:spPr>
        <p:txBody>
          <a:bodyPr>
            <a:normAutofit/>
          </a:bodyPr>
          <a:lstStyle/>
          <a:p>
            <a:r>
              <a:rPr lang="en-US" sz="3600" b="1" dirty="0">
                <a:effectLst/>
                <a:latin typeface="+mn-lt"/>
                <a:ea typeface="Calibri" panose="020F0502020204030204" pitchFamily="34" charset="0"/>
                <a:cs typeface="Times New Roman" panose="02020603050405020304" pitchFamily="18" charset="0"/>
              </a:rPr>
              <a:t>Why are you writing your descriptive essay? </a:t>
            </a:r>
            <a:br>
              <a:rPr lang="en-KE" sz="4200" dirty="0">
                <a:effectLst/>
                <a:latin typeface="Calibri" panose="020F0502020204030204" pitchFamily="34" charset="0"/>
                <a:ea typeface="Calibri" panose="020F0502020204030204" pitchFamily="34" charset="0"/>
                <a:cs typeface="Times New Roman" panose="02020603050405020304" pitchFamily="18" charset="0"/>
              </a:rPr>
            </a:br>
            <a:endParaRPr lang="en-KE" sz="42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EDB96E2-AE0F-B451-988D-BDE69D6F92F4}"/>
              </a:ext>
            </a:extLst>
          </p:cNvPr>
          <p:cNvSpPr>
            <a:spLocks noGrp="1"/>
          </p:cNvSpPr>
          <p:nvPr>
            <p:ph idx="1"/>
          </p:nvPr>
        </p:nvSpPr>
        <p:spPr>
          <a:xfrm>
            <a:off x="838200" y="1929384"/>
            <a:ext cx="10515600" cy="4251960"/>
          </a:xfrm>
        </p:spPr>
        <p:txBody>
          <a:bodyPr>
            <a:normAutofit/>
          </a:bodyPr>
          <a:lstStyle/>
          <a:p>
            <a:pPr>
              <a:spcAft>
                <a:spcPts val="800"/>
              </a:spcAft>
            </a:pPr>
            <a:r>
              <a:rPr lang="en-US" sz="2200">
                <a:effectLst/>
                <a:latin typeface="Times New Roman" panose="02020603050405020304" pitchFamily="18" charset="0"/>
                <a:ea typeface="Calibri" panose="020F0502020204030204" pitchFamily="34" charset="0"/>
                <a:cs typeface="Times New Roman" panose="02020603050405020304" pitchFamily="18" charset="0"/>
              </a:rPr>
              <a:t>When writing a descriptive essay, you often have a particular </a:t>
            </a:r>
            <a:r>
              <a:rPr lang="en-US" sz="2200" i="1">
                <a:effectLst/>
                <a:latin typeface="Times New Roman" panose="02020603050405020304" pitchFamily="18" charset="0"/>
                <a:ea typeface="Calibri" panose="020F0502020204030204" pitchFamily="34" charset="0"/>
                <a:cs typeface="Times New Roman" panose="02020603050405020304" pitchFamily="18" charset="0"/>
              </a:rPr>
              <a:t>reason</a:t>
            </a:r>
            <a:r>
              <a:rPr lang="en-US" sz="2200">
                <a:effectLst/>
                <a:latin typeface="Times New Roman" panose="02020603050405020304" pitchFamily="18" charset="0"/>
                <a:ea typeface="Calibri" panose="020F0502020204030204" pitchFamily="34" charset="0"/>
                <a:cs typeface="Times New Roman" panose="02020603050405020304" pitchFamily="18" charset="0"/>
              </a:rPr>
              <a:t> for writing your description. Getting in touch with this reason can help you focus your description and imbue your language with a particular perspective or emotion.</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US" sz="2200" i="1">
                <a:effectLst/>
                <a:latin typeface="Times New Roman" panose="02020603050405020304" pitchFamily="18" charset="0"/>
                <a:ea typeface="Calibri" panose="020F0502020204030204" pitchFamily="34" charset="0"/>
                <a:cs typeface="Times New Roman" panose="02020603050405020304" pitchFamily="18" charset="0"/>
              </a:rPr>
              <a:t>Example:</a:t>
            </a:r>
            <a:r>
              <a:rPr lang="en-US" sz="2200">
                <a:effectLst/>
                <a:latin typeface="Times New Roman" panose="02020603050405020304" pitchFamily="18" charset="0"/>
                <a:ea typeface="Calibri" panose="020F0502020204030204" pitchFamily="34" charset="0"/>
                <a:cs typeface="Times New Roman" panose="02020603050405020304" pitchFamily="18" charset="0"/>
              </a:rPr>
              <a:t> Imagine that you want to write a descriptive essay about your grandfather. You've chosen to write about your grandfather's physical appearance and the way that he interacts with people. However, rather than providing a general description of these aspects, you want to convey your admiration for his strength and kindness. This is your reason for writing the descriptive essay. To achieve this, you might focus one of your paragraphs on describing the roughness of his hands, roughness resulting from the labor of his work throughout his life, but you might also describe how he would hold your hands so gently with his rough hands when having a conversation with you or when taking a walk.</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a:p>
        </p:txBody>
      </p:sp>
    </p:spTree>
    <p:extLst>
      <p:ext uri="{BB962C8B-B14F-4D97-AF65-F5344CB8AC3E}">
        <p14:creationId xmlns:p14="http://schemas.microsoft.com/office/powerpoint/2010/main" val="1734085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8A0707-B896-27F8-80A4-4C4A3484C8C7}"/>
              </a:ext>
            </a:extLst>
          </p:cNvPr>
          <p:cNvSpPr>
            <a:spLocks noGrp="1"/>
          </p:cNvSpPr>
          <p:nvPr>
            <p:ph type="title"/>
          </p:nvPr>
        </p:nvSpPr>
        <p:spPr>
          <a:xfrm>
            <a:off x="841248" y="548640"/>
            <a:ext cx="3600860" cy="5431536"/>
          </a:xfrm>
        </p:spPr>
        <p:txBody>
          <a:bodyPr>
            <a:normAutofit/>
          </a:bodyPr>
          <a:lstStyle/>
          <a:p>
            <a:r>
              <a:rPr lang="en-US" sz="3600" b="1" dirty="0">
                <a:effectLst/>
                <a:latin typeface="+mn-lt"/>
                <a:ea typeface="Calibri" panose="020F0502020204030204" pitchFamily="34" charset="0"/>
                <a:cs typeface="Times New Roman" panose="02020603050405020304" pitchFamily="18" charset="0"/>
              </a:rPr>
              <a:t>How should you write your description? </a:t>
            </a:r>
            <a:br>
              <a:rPr lang="en-KE" sz="3600" dirty="0">
                <a:effectLst/>
                <a:latin typeface="Calibri" panose="020F0502020204030204" pitchFamily="34" charset="0"/>
                <a:ea typeface="Calibri" panose="020F0502020204030204" pitchFamily="34" charset="0"/>
                <a:cs typeface="Times New Roman" panose="02020603050405020304" pitchFamily="18" charset="0"/>
              </a:rPr>
            </a:br>
            <a:endParaRPr lang="en-KE" sz="3600" dirty="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77D4A64-DCFC-26FF-4930-79C49722A857}"/>
              </a:ext>
            </a:extLst>
          </p:cNvPr>
          <p:cNvSpPr>
            <a:spLocks noGrp="1"/>
          </p:cNvSpPr>
          <p:nvPr>
            <p:ph idx="1"/>
          </p:nvPr>
        </p:nvSpPr>
        <p:spPr>
          <a:xfrm>
            <a:off x="5126418" y="552091"/>
            <a:ext cx="6224335" cy="5431536"/>
          </a:xfrm>
        </p:spPr>
        <p:txBody>
          <a:bodyPr anchor="ctr">
            <a:normAutofit/>
          </a:bodyPr>
          <a:lstStyle/>
          <a:p>
            <a:pPr>
              <a:spcAft>
                <a:spcPts val="800"/>
              </a:spcAft>
            </a:pPr>
            <a:r>
              <a:rPr lang="en-US" sz="2200">
                <a:effectLst/>
                <a:latin typeface="Times New Roman" panose="02020603050405020304" pitchFamily="18" charset="0"/>
                <a:ea typeface="Calibri" panose="020F0502020204030204" pitchFamily="34" charset="0"/>
                <a:cs typeface="Times New Roman" panose="02020603050405020304" pitchFamily="18" charset="0"/>
              </a:rPr>
              <a:t>Consider these two simple examples:</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US" sz="2200">
                <a:effectLst/>
                <a:latin typeface="Times New Roman" panose="02020603050405020304" pitchFamily="18" charset="0"/>
                <a:ea typeface="Calibri" panose="020F0502020204030204" pitchFamily="34" charset="0"/>
                <a:cs typeface="Times New Roman" panose="02020603050405020304" pitchFamily="18" charset="0"/>
              </a:rPr>
              <a:t>I grew tired after dinner.</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US" sz="2200">
                <a:effectLst/>
                <a:latin typeface="Times New Roman" panose="02020603050405020304" pitchFamily="18" charset="0"/>
                <a:ea typeface="Calibri" panose="020F0502020204030204" pitchFamily="34" charset="0"/>
                <a:cs typeface="Times New Roman" panose="02020603050405020304" pitchFamily="18" charset="0"/>
              </a:rPr>
              <a:t>As I leaned back and rested my head against the top of the chair, my eyelids began to feel heavy, and the edges of the empty plate in front of me blurred with the white tablecloth.</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a:p>
        </p:txBody>
      </p:sp>
    </p:spTree>
    <p:extLst>
      <p:ext uri="{BB962C8B-B14F-4D97-AF65-F5344CB8AC3E}">
        <p14:creationId xmlns:p14="http://schemas.microsoft.com/office/powerpoint/2010/main" val="33671590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AC948F-092F-2DF6-0005-D2A656DDA8AF}"/>
              </a:ext>
            </a:extLst>
          </p:cNvPr>
          <p:cNvSpPr>
            <a:spLocks noGrp="1"/>
          </p:cNvSpPr>
          <p:nvPr>
            <p:ph type="title"/>
          </p:nvPr>
        </p:nvSpPr>
        <p:spPr>
          <a:xfrm>
            <a:off x="841248" y="548640"/>
            <a:ext cx="3600860" cy="5431536"/>
          </a:xfrm>
        </p:spPr>
        <p:txBody>
          <a:bodyPr>
            <a:normAutofit/>
          </a:bodyPr>
          <a:lstStyle/>
          <a:p>
            <a:endParaRPr lang="en-KE" sz="54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38A67C9-D59F-86DB-4E61-DCB1F513AF59}"/>
              </a:ext>
            </a:extLst>
          </p:cNvPr>
          <p:cNvSpPr>
            <a:spLocks noGrp="1"/>
          </p:cNvSpPr>
          <p:nvPr>
            <p:ph idx="1"/>
          </p:nvPr>
        </p:nvSpPr>
        <p:spPr>
          <a:xfrm>
            <a:off x="5126418" y="552091"/>
            <a:ext cx="6224335" cy="5431536"/>
          </a:xfrm>
        </p:spPr>
        <p:txBody>
          <a:bodyPr anchor="ctr">
            <a:normAutofit/>
          </a:bodyPr>
          <a:lstStyle/>
          <a:p>
            <a:pPr>
              <a:spcAft>
                <a:spcPts val="800"/>
              </a:spcAft>
            </a:pPr>
            <a:r>
              <a:rPr lang="en-US" sz="1700">
                <a:effectLst/>
                <a:latin typeface="Times New Roman" panose="02020603050405020304" pitchFamily="18" charset="0"/>
                <a:ea typeface="Calibri" panose="020F0502020204030204" pitchFamily="34" charset="0"/>
                <a:cs typeface="Times New Roman" panose="02020603050405020304" pitchFamily="18" charset="0"/>
              </a:rPr>
              <a:t>The first sentence </a:t>
            </a:r>
            <a:r>
              <a:rPr lang="en-US" sz="1700" i="1">
                <a:effectLst/>
                <a:latin typeface="Times New Roman" panose="02020603050405020304" pitchFamily="18" charset="0"/>
                <a:ea typeface="Calibri" panose="020F0502020204030204" pitchFamily="34" charset="0"/>
                <a:cs typeface="Times New Roman" panose="02020603050405020304" pitchFamily="18" charset="0"/>
              </a:rPr>
              <a:t>tells</a:t>
            </a:r>
            <a:r>
              <a:rPr lang="en-US" sz="1700">
                <a:effectLst/>
                <a:latin typeface="Times New Roman" panose="02020603050405020304" pitchFamily="18" charset="0"/>
                <a:ea typeface="Calibri" panose="020F0502020204030204" pitchFamily="34" charset="0"/>
                <a:cs typeface="Times New Roman" panose="02020603050405020304" pitchFamily="18" charset="0"/>
              </a:rPr>
              <a:t> readers that you grew tired after dinner. The second sentence </a:t>
            </a:r>
            <a:r>
              <a:rPr lang="en-US" sz="1700" i="1">
                <a:effectLst/>
                <a:latin typeface="Times New Roman" panose="02020603050405020304" pitchFamily="18" charset="0"/>
                <a:ea typeface="Calibri" panose="020F0502020204030204" pitchFamily="34" charset="0"/>
                <a:cs typeface="Times New Roman" panose="02020603050405020304" pitchFamily="18" charset="0"/>
              </a:rPr>
              <a:t>shows</a:t>
            </a:r>
            <a:r>
              <a:rPr lang="en-US" sz="1700">
                <a:effectLst/>
                <a:latin typeface="Times New Roman" panose="02020603050405020304" pitchFamily="18" charset="0"/>
                <a:ea typeface="Calibri" panose="020F0502020204030204" pitchFamily="34" charset="0"/>
                <a:cs typeface="Times New Roman" panose="02020603050405020304" pitchFamily="18" charset="0"/>
              </a:rPr>
              <a:t> readers that you grew tired. The most effective descriptive essays are loaded with such </a:t>
            </a:r>
            <a:r>
              <a:rPr lang="en-US" sz="1700" i="1">
                <a:effectLst/>
                <a:latin typeface="Times New Roman" panose="02020603050405020304" pitchFamily="18" charset="0"/>
                <a:ea typeface="Calibri" panose="020F0502020204030204" pitchFamily="34" charset="0"/>
                <a:cs typeface="Times New Roman" panose="02020603050405020304" pitchFamily="18" charset="0"/>
              </a:rPr>
              <a:t>showing</a:t>
            </a:r>
            <a:r>
              <a:rPr lang="en-US" sz="1700">
                <a:effectLst/>
                <a:latin typeface="Times New Roman" panose="02020603050405020304" pitchFamily="18" charset="0"/>
                <a:ea typeface="Calibri" panose="020F0502020204030204" pitchFamily="34" charset="0"/>
                <a:cs typeface="Times New Roman" panose="02020603050405020304" pitchFamily="18" charset="0"/>
              </a:rPr>
              <a:t> because they enable readers to imagine or experience something for themselves. As you write your descriptive essay, the best way to create a vivid experience for your readers is to focus on the five senses.</a:t>
            </a:r>
            <a:endParaRPr lang="en-KE" sz="1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US" sz="1700">
                <a:effectLst/>
                <a:latin typeface="Times New Roman" panose="02020603050405020304" pitchFamily="18" charset="0"/>
                <a:ea typeface="Calibri" panose="020F0502020204030204" pitchFamily="34" charset="0"/>
                <a:cs typeface="Times New Roman" panose="02020603050405020304" pitchFamily="18" charset="0"/>
              </a:rPr>
              <a:t>sight</a:t>
            </a:r>
            <a:endParaRPr lang="en-KE" sz="1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US" sz="1700">
                <a:effectLst/>
                <a:latin typeface="Times New Roman" panose="02020603050405020304" pitchFamily="18" charset="0"/>
                <a:ea typeface="Calibri" panose="020F0502020204030204" pitchFamily="34" charset="0"/>
                <a:cs typeface="Times New Roman" panose="02020603050405020304" pitchFamily="18" charset="0"/>
              </a:rPr>
              <a:t>sound</a:t>
            </a:r>
            <a:endParaRPr lang="en-KE" sz="1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US" sz="1700">
                <a:effectLst/>
                <a:latin typeface="Times New Roman" panose="02020603050405020304" pitchFamily="18" charset="0"/>
                <a:ea typeface="Calibri" panose="020F0502020204030204" pitchFamily="34" charset="0"/>
                <a:cs typeface="Times New Roman" panose="02020603050405020304" pitchFamily="18" charset="0"/>
              </a:rPr>
              <a:t>smell</a:t>
            </a:r>
            <a:endParaRPr lang="en-KE" sz="1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US" sz="1700">
                <a:effectLst/>
                <a:latin typeface="Times New Roman" panose="02020603050405020304" pitchFamily="18" charset="0"/>
                <a:ea typeface="Calibri" panose="020F0502020204030204" pitchFamily="34" charset="0"/>
                <a:cs typeface="Times New Roman" panose="02020603050405020304" pitchFamily="18" charset="0"/>
              </a:rPr>
              <a:t>touch</a:t>
            </a:r>
            <a:endParaRPr lang="en-KE" sz="1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US" sz="1700">
                <a:effectLst/>
                <a:latin typeface="Times New Roman" panose="02020603050405020304" pitchFamily="18" charset="0"/>
                <a:ea typeface="Calibri" panose="020F0502020204030204" pitchFamily="34" charset="0"/>
                <a:cs typeface="Times New Roman" panose="02020603050405020304" pitchFamily="18" charset="0"/>
              </a:rPr>
              <a:t>taste</a:t>
            </a:r>
            <a:endParaRPr lang="en-KE" sz="17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US" sz="1700">
                <a:effectLst/>
                <a:latin typeface="Times New Roman" panose="02020603050405020304" pitchFamily="18" charset="0"/>
                <a:ea typeface="Calibri" panose="020F0502020204030204" pitchFamily="34" charset="0"/>
                <a:cs typeface="Times New Roman" panose="02020603050405020304" pitchFamily="18" charset="0"/>
              </a:rPr>
              <a:t>When you focus your descriptions on the senses, you provide vivid and specific details that </a:t>
            </a:r>
            <a:r>
              <a:rPr lang="en-US" sz="1700" i="1">
                <a:effectLst/>
                <a:latin typeface="Times New Roman" panose="02020603050405020304" pitchFamily="18" charset="0"/>
                <a:ea typeface="Calibri" panose="020F0502020204030204" pitchFamily="34" charset="0"/>
                <a:cs typeface="Times New Roman" panose="02020603050405020304" pitchFamily="18" charset="0"/>
              </a:rPr>
              <a:t>show </a:t>
            </a:r>
            <a:r>
              <a:rPr lang="en-US" sz="1700">
                <a:effectLst/>
                <a:latin typeface="Times New Roman" panose="02020603050405020304" pitchFamily="18" charset="0"/>
                <a:ea typeface="Calibri" panose="020F0502020204030204" pitchFamily="34" charset="0"/>
                <a:cs typeface="Times New Roman" panose="02020603050405020304" pitchFamily="18" charset="0"/>
              </a:rPr>
              <a:t>your readers rather than </a:t>
            </a:r>
            <a:r>
              <a:rPr lang="en-US" sz="1700" i="1">
                <a:effectLst/>
                <a:latin typeface="Times New Roman" panose="02020603050405020304" pitchFamily="18" charset="0"/>
                <a:ea typeface="Calibri" panose="020F0502020204030204" pitchFamily="34" charset="0"/>
                <a:cs typeface="Times New Roman" panose="02020603050405020304" pitchFamily="18" charset="0"/>
              </a:rPr>
              <a:t>tell </a:t>
            </a:r>
            <a:r>
              <a:rPr lang="en-US" sz="1700">
                <a:effectLst/>
                <a:latin typeface="Times New Roman" panose="02020603050405020304" pitchFamily="18" charset="0"/>
                <a:ea typeface="Calibri" panose="020F0502020204030204" pitchFamily="34" charset="0"/>
                <a:cs typeface="Times New Roman" panose="02020603050405020304" pitchFamily="18" charset="0"/>
              </a:rPr>
              <a:t>your readers what you are describing.</a:t>
            </a:r>
            <a:endParaRPr lang="en-KE" sz="1700">
              <a:effectLst/>
              <a:latin typeface="Calibri" panose="020F0502020204030204" pitchFamily="34" charset="0"/>
              <a:ea typeface="Calibri" panose="020F0502020204030204" pitchFamily="34" charset="0"/>
              <a:cs typeface="Times New Roman" panose="02020603050405020304" pitchFamily="18" charset="0"/>
            </a:endParaRPr>
          </a:p>
          <a:p>
            <a:endParaRPr lang="en-KE" sz="1700"/>
          </a:p>
        </p:txBody>
      </p:sp>
    </p:spTree>
    <p:extLst>
      <p:ext uri="{BB962C8B-B14F-4D97-AF65-F5344CB8AC3E}">
        <p14:creationId xmlns:p14="http://schemas.microsoft.com/office/powerpoint/2010/main" val="14671107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7CDEF5-A12E-0822-700C-E73D5E7822F0}"/>
              </a:ext>
            </a:extLst>
          </p:cNvPr>
          <p:cNvSpPr>
            <a:spLocks noGrp="1"/>
          </p:cNvSpPr>
          <p:nvPr>
            <p:ph type="title"/>
          </p:nvPr>
        </p:nvSpPr>
        <p:spPr>
          <a:xfrm>
            <a:off x="838200" y="365125"/>
            <a:ext cx="10515600" cy="1325563"/>
          </a:xfrm>
        </p:spPr>
        <p:txBody>
          <a:bodyPr>
            <a:normAutofit/>
          </a:bodyPr>
          <a:lstStyle/>
          <a:p>
            <a:r>
              <a:rPr lang="en-US" sz="3600" b="1" dirty="0">
                <a:effectLst/>
                <a:latin typeface="+mn-lt"/>
                <a:ea typeface="Calibri" panose="020F0502020204030204" pitchFamily="34" charset="0"/>
                <a:cs typeface="Times New Roman" panose="02020603050405020304" pitchFamily="18" charset="0"/>
              </a:rPr>
              <a:t>Planning your descriptive essay</a:t>
            </a:r>
            <a:br>
              <a:rPr lang="en-KE" sz="4200" dirty="0">
                <a:effectLst/>
                <a:latin typeface="Calibri" panose="020F0502020204030204" pitchFamily="34" charset="0"/>
                <a:ea typeface="Calibri" panose="020F0502020204030204" pitchFamily="34" charset="0"/>
                <a:cs typeface="Times New Roman" panose="02020603050405020304" pitchFamily="18" charset="0"/>
              </a:rPr>
            </a:br>
            <a:endParaRPr lang="en-KE" sz="42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2146A88-24AB-DE1C-E6F7-FB94C4603BB2}"/>
              </a:ext>
            </a:extLst>
          </p:cNvPr>
          <p:cNvSpPr>
            <a:spLocks noGrp="1"/>
          </p:cNvSpPr>
          <p:nvPr>
            <p:ph idx="1"/>
          </p:nvPr>
        </p:nvSpPr>
        <p:spPr>
          <a:xfrm>
            <a:off x="838200" y="1929384"/>
            <a:ext cx="10515600" cy="4251960"/>
          </a:xfrm>
        </p:spPr>
        <p:txBody>
          <a:bodyPr>
            <a:normAutofit/>
          </a:bodyPr>
          <a:lstStyle/>
          <a:p>
            <a:pPr>
              <a:spcAft>
                <a:spcPts val="800"/>
              </a:spcAft>
            </a:pPr>
            <a:r>
              <a:rPr lang="en-US" sz="1900" b="1">
                <a:effectLst/>
                <a:latin typeface="Times New Roman" panose="02020603050405020304" pitchFamily="18" charset="0"/>
                <a:ea typeface="Calibri" panose="020F0502020204030204" pitchFamily="34" charset="0"/>
                <a:cs typeface="Times New Roman" panose="02020603050405020304" pitchFamily="18" charset="0"/>
              </a:rPr>
              <a:t>When planning, you need to ask yourself the following questions</a:t>
            </a:r>
            <a:endParaRPr lang="en-KE" sz="1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Symbol" pitchFamily="2" charset="2"/>
              <a:buChar char=""/>
            </a:pPr>
            <a:r>
              <a:rPr lang="en-US" sz="1900">
                <a:effectLst/>
                <a:latin typeface="Times New Roman" panose="02020603050405020304" pitchFamily="18" charset="0"/>
                <a:ea typeface="Calibri" panose="020F0502020204030204" pitchFamily="34" charset="0"/>
                <a:cs typeface="Times New Roman" panose="02020603050405020304" pitchFamily="18" charset="0"/>
              </a:rPr>
              <a:t>What or who do you want to describe?</a:t>
            </a:r>
            <a:endParaRPr lang="en-KE" sz="1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Symbol" pitchFamily="2" charset="2"/>
              <a:buChar char=""/>
            </a:pPr>
            <a:r>
              <a:rPr lang="en-US" sz="1900">
                <a:effectLst/>
                <a:latin typeface="Times New Roman" panose="02020603050405020304" pitchFamily="18" charset="0"/>
                <a:ea typeface="Calibri" panose="020F0502020204030204" pitchFamily="34" charset="0"/>
                <a:cs typeface="Times New Roman" panose="02020603050405020304" pitchFamily="18" charset="0"/>
              </a:rPr>
              <a:t>What is your reason for writing your description?</a:t>
            </a:r>
            <a:endParaRPr lang="en-KE" sz="1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Symbol" pitchFamily="2" charset="2"/>
              <a:buChar char=""/>
            </a:pPr>
            <a:r>
              <a:rPr lang="en-US" sz="1900">
                <a:effectLst/>
                <a:latin typeface="Times New Roman" panose="02020603050405020304" pitchFamily="18" charset="0"/>
                <a:ea typeface="Calibri" panose="020F0502020204030204" pitchFamily="34" charset="0"/>
                <a:cs typeface="Times New Roman" panose="02020603050405020304" pitchFamily="18" charset="0"/>
              </a:rPr>
              <a:t>What are the particular qualities that you want to focus on?</a:t>
            </a:r>
            <a:endParaRPr lang="en-KE" sz="19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US" sz="1900" b="1">
                <a:effectLst/>
                <a:latin typeface="Times New Roman" panose="02020603050405020304" pitchFamily="18" charset="0"/>
                <a:ea typeface="Calibri" panose="020F0502020204030204" pitchFamily="34" charset="0"/>
                <a:cs typeface="Times New Roman" panose="02020603050405020304" pitchFamily="18" charset="0"/>
              </a:rPr>
              <a:t>Drafting your descriptive essay: </a:t>
            </a:r>
            <a:endParaRPr lang="en-KE" sz="19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US" sz="1900" b="1">
                <a:effectLst/>
                <a:latin typeface="Times New Roman" panose="02020603050405020304" pitchFamily="18" charset="0"/>
                <a:ea typeface="Calibri" panose="020F0502020204030204" pitchFamily="34" charset="0"/>
                <a:cs typeface="Times New Roman" panose="02020603050405020304" pitchFamily="18" charset="0"/>
              </a:rPr>
              <a:t>When planning, you need to ask yourself the following questions</a:t>
            </a:r>
            <a:endParaRPr lang="en-KE" sz="1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Symbol" pitchFamily="2" charset="2"/>
              <a:buChar char=""/>
            </a:pPr>
            <a:r>
              <a:rPr lang="en-US" sz="1900">
                <a:effectLst/>
                <a:latin typeface="Times New Roman" panose="02020603050405020304" pitchFamily="18" charset="0"/>
                <a:ea typeface="Calibri" panose="020F0502020204030204" pitchFamily="34" charset="0"/>
                <a:cs typeface="Times New Roman" panose="02020603050405020304" pitchFamily="18" charset="0"/>
              </a:rPr>
              <a:t>What sights, sounds, smells, tastes, and textures are important for developing your description?</a:t>
            </a:r>
            <a:endParaRPr lang="en-KE" sz="1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Symbol" pitchFamily="2" charset="2"/>
              <a:buChar char=""/>
            </a:pPr>
            <a:r>
              <a:rPr lang="en-US" sz="1900">
                <a:effectLst/>
                <a:latin typeface="Times New Roman" panose="02020603050405020304" pitchFamily="18" charset="0"/>
                <a:ea typeface="Calibri" panose="020F0502020204030204" pitchFamily="34" charset="0"/>
                <a:cs typeface="Times New Roman" panose="02020603050405020304" pitchFamily="18" charset="0"/>
              </a:rPr>
              <a:t>Which details can you include to ensure that your readers gain a vivid impression imbued with your emotion or perspective?</a:t>
            </a:r>
            <a:endParaRPr lang="en-KE" sz="1900">
              <a:effectLst/>
              <a:latin typeface="Calibri" panose="020F0502020204030204" pitchFamily="34" charset="0"/>
              <a:ea typeface="Calibri" panose="020F0502020204030204" pitchFamily="34" charset="0"/>
              <a:cs typeface="Times New Roman" panose="02020603050405020304" pitchFamily="18" charset="0"/>
            </a:endParaRPr>
          </a:p>
          <a:p>
            <a:endParaRPr lang="en-KE" sz="1900"/>
          </a:p>
        </p:txBody>
      </p:sp>
    </p:spTree>
    <p:extLst>
      <p:ext uri="{BB962C8B-B14F-4D97-AF65-F5344CB8AC3E}">
        <p14:creationId xmlns:p14="http://schemas.microsoft.com/office/powerpoint/2010/main" val="24451768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643ACF-9D1E-A706-5F47-FC466871ECF7}"/>
              </a:ext>
            </a:extLst>
          </p:cNvPr>
          <p:cNvSpPr>
            <a:spLocks noGrp="1"/>
          </p:cNvSpPr>
          <p:nvPr>
            <p:ph type="title"/>
          </p:nvPr>
        </p:nvSpPr>
        <p:spPr>
          <a:xfrm>
            <a:off x="841248" y="548640"/>
            <a:ext cx="3600860" cy="5431536"/>
          </a:xfrm>
        </p:spPr>
        <p:txBody>
          <a:bodyPr>
            <a:normAutofit/>
          </a:bodyPr>
          <a:lstStyle/>
          <a:p>
            <a:r>
              <a:rPr lang="en-US" sz="3600" b="1" dirty="0">
                <a:effectLst/>
                <a:latin typeface="+mn-lt"/>
                <a:ea typeface="Calibri" panose="020F0502020204030204" pitchFamily="34" charset="0"/>
                <a:cs typeface="Times New Roman" panose="02020603050405020304" pitchFamily="18" charset="0"/>
              </a:rPr>
              <a:t>Revising your descriptive essay:</a:t>
            </a:r>
            <a:br>
              <a:rPr lang="en-KE" sz="3600" dirty="0">
                <a:effectLst/>
                <a:latin typeface="+mn-lt"/>
                <a:ea typeface="Calibri" panose="020F0502020204030204" pitchFamily="34" charset="0"/>
                <a:cs typeface="Times New Roman" panose="02020603050405020304" pitchFamily="18" charset="0"/>
              </a:rPr>
            </a:br>
            <a:endParaRPr lang="en-KE" sz="3600" dirty="0">
              <a:latin typeface="+mn-lt"/>
            </a:endParaRP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B25CA81-A09A-F952-44A7-FE00B802772B}"/>
              </a:ext>
            </a:extLst>
          </p:cNvPr>
          <p:cNvSpPr>
            <a:spLocks noGrp="1"/>
          </p:cNvSpPr>
          <p:nvPr>
            <p:ph idx="1"/>
          </p:nvPr>
        </p:nvSpPr>
        <p:spPr>
          <a:xfrm>
            <a:off x="5126418" y="552091"/>
            <a:ext cx="6224335" cy="5431536"/>
          </a:xfrm>
        </p:spPr>
        <p:txBody>
          <a:bodyPr anchor="ctr">
            <a:normAutofit/>
          </a:bodyPr>
          <a:lstStyle/>
          <a:p>
            <a:pPr marL="342900" lvl="0" indent="-342900">
              <a:spcAft>
                <a:spcPts val="800"/>
              </a:spcAft>
              <a:buSzPts val="1000"/>
              <a:buFont typeface="Symbol" pitchFamily="2" charset="2"/>
              <a:buChar char=""/>
              <a:tabLst>
                <a:tab pos="457200" algn="l"/>
              </a:tabLst>
            </a:pPr>
            <a:r>
              <a:rPr lang="en-US" sz="2200">
                <a:effectLst/>
                <a:latin typeface="Times New Roman" panose="02020603050405020304" pitchFamily="18" charset="0"/>
                <a:ea typeface="Calibri" panose="020F0502020204030204" pitchFamily="34" charset="0"/>
                <a:cs typeface="Times New Roman" panose="02020603050405020304" pitchFamily="18" charset="0"/>
              </a:rPr>
              <a:t>Have you provided enough details and descriptions to enable your readers to gain a complete and vivid perception?</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US" sz="2200">
                <a:effectLst/>
                <a:latin typeface="Times New Roman" panose="02020603050405020304" pitchFamily="18" charset="0"/>
                <a:ea typeface="Calibri" panose="020F0502020204030204" pitchFamily="34" charset="0"/>
                <a:cs typeface="Times New Roman" panose="02020603050405020304" pitchFamily="18" charset="0"/>
              </a:rPr>
              <a:t>Have you left out any minor but important details?</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US" sz="2200">
                <a:effectLst/>
                <a:latin typeface="Times New Roman" panose="02020603050405020304" pitchFamily="18" charset="0"/>
                <a:ea typeface="Calibri" panose="020F0502020204030204" pitchFamily="34" charset="0"/>
                <a:cs typeface="Times New Roman" panose="02020603050405020304" pitchFamily="18" charset="0"/>
              </a:rPr>
              <a:t>Have you used words that convey your emotion or perspective?</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US" sz="2200">
                <a:effectLst/>
                <a:latin typeface="Times New Roman" panose="02020603050405020304" pitchFamily="18" charset="0"/>
                <a:ea typeface="Calibri" panose="020F0502020204030204" pitchFamily="34" charset="0"/>
                <a:cs typeface="Times New Roman" panose="02020603050405020304" pitchFamily="18" charset="0"/>
              </a:rPr>
              <a:t>Are there any unnecessary details in your description?</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US" sz="2200">
                <a:effectLst/>
                <a:latin typeface="Times New Roman" panose="02020603050405020304" pitchFamily="18" charset="0"/>
                <a:ea typeface="Calibri" panose="020F0502020204030204" pitchFamily="34" charset="0"/>
                <a:cs typeface="Times New Roman" panose="02020603050405020304" pitchFamily="18" charset="0"/>
              </a:rPr>
              <a:t>Does each paragraph of your essay focus on one aspect of your description?</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US" sz="2200">
                <a:effectLst/>
                <a:latin typeface="Times New Roman" panose="02020603050405020304" pitchFamily="18" charset="0"/>
                <a:ea typeface="Calibri" panose="020F0502020204030204" pitchFamily="34" charset="0"/>
                <a:cs typeface="Times New Roman" panose="02020603050405020304" pitchFamily="18" charset="0"/>
              </a:rPr>
              <a:t> Are your paragraphs ordered in the most effective way?</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a:p>
        </p:txBody>
      </p:sp>
    </p:spTree>
    <p:extLst>
      <p:ext uri="{BB962C8B-B14F-4D97-AF65-F5344CB8AC3E}">
        <p14:creationId xmlns:p14="http://schemas.microsoft.com/office/powerpoint/2010/main" val="21763728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D5117453-B072-9F56-E8A9-E8FA10609991}"/>
              </a:ext>
            </a:extLst>
          </p:cNvPr>
          <p:cNvSpPr>
            <a:spLocks noGrp="1"/>
          </p:cNvSpPr>
          <p:nvPr>
            <p:ph type="title"/>
          </p:nvPr>
        </p:nvSpPr>
        <p:spPr>
          <a:xfrm>
            <a:off x="838200" y="401221"/>
            <a:ext cx="10515600" cy="1348065"/>
          </a:xfrm>
        </p:spPr>
        <p:txBody>
          <a:bodyPr>
            <a:normAutofit/>
          </a:bodyPr>
          <a:lstStyle/>
          <a:p>
            <a:r>
              <a:rPr lang="en-US" sz="3600" b="1" dirty="0">
                <a:solidFill>
                  <a:srgbClr val="FFFFFF"/>
                </a:solidFill>
                <a:effectLst/>
                <a:latin typeface="+mn-lt"/>
                <a:ea typeface="Calibri" panose="020F0502020204030204" pitchFamily="34" charset="0"/>
              </a:rPr>
              <a:t>Narrative Essays</a:t>
            </a:r>
            <a:r>
              <a:rPr lang="en-KE" sz="3600" dirty="0">
                <a:solidFill>
                  <a:srgbClr val="FFFFFF"/>
                </a:solidFill>
                <a:effectLst/>
                <a:latin typeface="+mn-lt"/>
              </a:rPr>
              <a:t> </a:t>
            </a:r>
            <a:endParaRPr lang="en-KE" sz="3600" dirty="0">
              <a:solidFill>
                <a:srgbClr val="FFFFFF"/>
              </a:solidFill>
              <a:latin typeface="+mn-lt"/>
            </a:endParaRPr>
          </a:p>
        </p:txBody>
      </p:sp>
      <p:sp>
        <p:nvSpPr>
          <p:cNvPr id="3" name="Content Placeholder 2">
            <a:extLst>
              <a:ext uri="{FF2B5EF4-FFF2-40B4-BE49-F238E27FC236}">
                <a16:creationId xmlns:a16="http://schemas.microsoft.com/office/drawing/2014/main" id="{A2421616-C0D8-1EC9-380F-D4A4BF583790}"/>
              </a:ext>
            </a:extLst>
          </p:cNvPr>
          <p:cNvSpPr>
            <a:spLocks noGrp="1"/>
          </p:cNvSpPr>
          <p:nvPr>
            <p:ph idx="1"/>
          </p:nvPr>
        </p:nvSpPr>
        <p:spPr>
          <a:xfrm>
            <a:off x="838200" y="2586789"/>
            <a:ext cx="10515600" cy="3590174"/>
          </a:xfrm>
        </p:spPr>
        <p:txBody>
          <a:bodyPr>
            <a:normAutofit/>
          </a:bodyPr>
          <a:lstStyle/>
          <a:p>
            <a:pPr>
              <a:spcAft>
                <a:spcPts val="80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The primary purpose of narrative writing is to describe an experience, event, or sequence of events in the form of a story. </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The general characteristics of narrative writing include:</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000">
                <a:effectLst/>
                <a:latin typeface="Times New Roman" panose="02020603050405020304" pitchFamily="18" charset="0"/>
                <a:ea typeface="Calibri" panose="020F0502020204030204" pitchFamily="34" charset="0"/>
                <a:cs typeface="Times New Roman" panose="02020603050405020304" pitchFamily="18" charset="0"/>
              </a:rPr>
              <a:t>1. Revealing something of importance – narratives make a point and that point is usually defined in the first sentence but may appear as the last sentence in the first paragraph</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000">
                <a:effectLst/>
                <a:latin typeface="Times New Roman" panose="02020603050405020304" pitchFamily="18" charset="0"/>
                <a:ea typeface="Calibri" panose="020F0502020204030204" pitchFamily="34" charset="0"/>
                <a:cs typeface="Times New Roman" panose="02020603050405020304" pitchFamily="18" charset="0"/>
              </a:rPr>
              <a:t>2. Depicting characters and setting vividly – bring the story to life by using your senses to depict the events of the story: how does it look, sound, feel, smell. Include the important events that make up the story in enough detail for your readers to understand what happened while avoiding any details that do not relate to the main point.</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p>
            <a:endParaRPr lang="en-KE" sz="2000"/>
          </a:p>
        </p:txBody>
      </p:sp>
    </p:spTree>
    <p:extLst>
      <p:ext uri="{BB962C8B-B14F-4D97-AF65-F5344CB8AC3E}">
        <p14:creationId xmlns:p14="http://schemas.microsoft.com/office/powerpoint/2010/main" val="16982553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78BDF5-D72E-0E8A-2A02-9B12B1CDC999}"/>
              </a:ext>
            </a:extLst>
          </p:cNvPr>
          <p:cNvSpPr>
            <a:spLocks noGrp="1"/>
          </p:cNvSpPr>
          <p:nvPr>
            <p:ph type="title"/>
          </p:nvPr>
        </p:nvSpPr>
        <p:spPr>
          <a:xfrm>
            <a:off x="841248" y="548640"/>
            <a:ext cx="3600860" cy="5431536"/>
          </a:xfrm>
        </p:spPr>
        <p:txBody>
          <a:bodyPr>
            <a:normAutofit/>
          </a:bodyPr>
          <a:lstStyle/>
          <a:p>
            <a:endParaRPr lang="en-KE" sz="54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A4983BF-130F-3F81-EADE-47C34940AD56}"/>
              </a:ext>
            </a:extLst>
          </p:cNvPr>
          <p:cNvSpPr>
            <a:spLocks noGrp="1"/>
          </p:cNvSpPr>
          <p:nvPr>
            <p:ph idx="1"/>
          </p:nvPr>
        </p:nvSpPr>
        <p:spPr>
          <a:xfrm>
            <a:off x="5126418" y="552091"/>
            <a:ext cx="6224335" cy="5431536"/>
          </a:xfrm>
        </p:spPr>
        <p:txBody>
          <a:bodyPr anchor="ctr">
            <a:normAutofit/>
          </a:bodyPr>
          <a:lstStyle/>
          <a:p>
            <a:pPr marL="0" indent="0">
              <a:lnSpc>
                <a:spcPct val="150000"/>
              </a:lnSpc>
              <a:spcBef>
                <a:spcPts val="0"/>
              </a:spcBef>
              <a:buNone/>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3. Showing, not telling – use vivid and precise verbs when describing your events.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Bef>
                <a:spcPts val="0"/>
              </a:spcBef>
              <a:buNone/>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4. Presenting events in a clear, chronological order – use a logical progression with good transitions when moving from point-to-point</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Bef>
                <a:spcPts val="0"/>
              </a:spcBef>
              <a:buNone/>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5. Usually written in the first person, that is using, “I”. However, third person can also be used.</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p>
        </p:txBody>
      </p:sp>
    </p:spTree>
    <p:extLst>
      <p:ext uri="{BB962C8B-B14F-4D97-AF65-F5344CB8AC3E}">
        <p14:creationId xmlns:p14="http://schemas.microsoft.com/office/powerpoint/2010/main" val="36930454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7003B5-233C-AC49-F624-232A3A9684C1}"/>
              </a:ext>
            </a:extLst>
          </p:cNvPr>
          <p:cNvSpPr>
            <a:spLocks noGrp="1"/>
          </p:cNvSpPr>
          <p:nvPr>
            <p:ph type="title"/>
          </p:nvPr>
        </p:nvSpPr>
        <p:spPr>
          <a:xfrm>
            <a:off x="841248" y="548640"/>
            <a:ext cx="3600860" cy="5431536"/>
          </a:xfrm>
        </p:spPr>
        <p:txBody>
          <a:bodyPr>
            <a:normAutofit/>
          </a:bodyPr>
          <a:lstStyle/>
          <a:p>
            <a:r>
              <a:rPr lang="en-US" sz="3600" b="1" dirty="0">
                <a:effectLst/>
                <a:latin typeface="+mn-lt"/>
                <a:ea typeface="Calibri" panose="020F0502020204030204" pitchFamily="34" charset="0"/>
                <a:cs typeface="Times New Roman" panose="02020603050405020304" pitchFamily="18" charset="0"/>
              </a:rPr>
              <a:t>Types of Narratives</a:t>
            </a:r>
            <a:br>
              <a:rPr lang="en-KE" sz="3600" dirty="0">
                <a:effectLst/>
                <a:latin typeface="+mn-lt"/>
                <a:ea typeface="Calibri" panose="020F0502020204030204" pitchFamily="34" charset="0"/>
                <a:cs typeface="Times New Roman" panose="02020603050405020304" pitchFamily="18" charset="0"/>
              </a:rPr>
            </a:br>
            <a:endParaRPr lang="en-KE" sz="3600" dirty="0">
              <a:latin typeface="+mn-lt"/>
            </a:endParaRP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7456FF5-CB8E-C81C-8E87-EEC6BE041E12}"/>
              </a:ext>
            </a:extLst>
          </p:cNvPr>
          <p:cNvSpPr>
            <a:spLocks noGrp="1"/>
          </p:cNvSpPr>
          <p:nvPr>
            <p:ph idx="1"/>
          </p:nvPr>
        </p:nvSpPr>
        <p:spPr>
          <a:xfrm>
            <a:off x="5126418" y="552091"/>
            <a:ext cx="6224335" cy="5431536"/>
          </a:xfrm>
        </p:spPr>
        <p:txBody>
          <a:bodyPr anchor="ctr">
            <a:normAutofit/>
          </a:bodyPr>
          <a:lstStyle/>
          <a:p>
            <a:pPr marL="342900" lvl="0" indent="-342900">
              <a:buFont typeface="Symbol" pitchFamily="2" charset="2"/>
              <a:buChar char=""/>
            </a:pPr>
            <a:r>
              <a:rPr lang="en-US" sz="2200">
                <a:effectLst/>
                <a:latin typeface="Times New Roman" panose="02020603050405020304" pitchFamily="18" charset="0"/>
                <a:ea typeface="Calibri" panose="020F0502020204030204" pitchFamily="34" charset="0"/>
                <a:cs typeface="Times New Roman" panose="02020603050405020304" pitchFamily="18" charset="0"/>
              </a:rPr>
              <a:t>Realistic Fiction</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itchFamily="2" charset="2"/>
              <a:buChar char=""/>
            </a:pPr>
            <a:r>
              <a:rPr lang="en-US" sz="2200">
                <a:effectLst/>
                <a:latin typeface="Times New Roman" panose="02020603050405020304" pitchFamily="18" charset="0"/>
                <a:ea typeface="Calibri" panose="020F0502020204030204" pitchFamily="34" charset="0"/>
                <a:cs typeface="Times New Roman" panose="02020603050405020304" pitchFamily="18" charset="0"/>
              </a:rPr>
              <a:t>Short Stories</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itchFamily="2" charset="2"/>
              <a:buChar char=""/>
            </a:pPr>
            <a:r>
              <a:rPr lang="en-US" sz="2200">
                <a:effectLst/>
                <a:latin typeface="Times New Roman" panose="02020603050405020304" pitchFamily="18" charset="0"/>
                <a:ea typeface="Calibri" panose="020F0502020204030204" pitchFamily="34" charset="0"/>
                <a:cs typeface="Times New Roman" panose="02020603050405020304" pitchFamily="18" charset="0"/>
              </a:rPr>
              <a:t>Folktales Tall tales </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itchFamily="2" charset="2"/>
              <a:buChar char=""/>
            </a:pPr>
            <a:r>
              <a:rPr lang="en-US" sz="2200">
                <a:effectLst/>
                <a:latin typeface="Times New Roman" panose="02020603050405020304" pitchFamily="18" charset="0"/>
                <a:ea typeface="Calibri" panose="020F0502020204030204" pitchFamily="34" charset="0"/>
                <a:cs typeface="Times New Roman" panose="02020603050405020304" pitchFamily="18" charset="0"/>
              </a:rPr>
              <a:t>Myths</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itchFamily="2" charset="2"/>
              <a:buChar char=""/>
            </a:pPr>
            <a:r>
              <a:rPr lang="en-US" sz="2200">
                <a:effectLst/>
                <a:latin typeface="Times New Roman" panose="02020603050405020304" pitchFamily="18" charset="0"/>
                <a:ea typeface="Calibri" panose="020F0502020204030204" pitchFamily="34" charset="0"/>
                <a:cs typeface="Times New Roman" panose="02020603050405020304" pitchFamily="18" charset="0"/>
              </a:rPr>
              <a:t>Fables</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itchFamily="2" charset="2"/>
              <a:buChar char=""/>
            </a:pPr>
            <a:r>
              <a:rPr lang="en-US" sz="2200">
                <a:effectLst/>
                <a:latin typeface="Times New Roman" panose="02020603050405020304" pitchFamily="18" charset="0"/>
                <a:ea typeface="Calibri" panose="020F0502020204030204" pitchFamily="34" charset="0"/>
                <a:cs typeface="Times New Roman" panose="02020603050405020304" pitchFamily="18" charset="0"/>
              </a:rPr>
              <a:t>Legends</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itchFamily="2" charset="2"/>
              <a:buChar char=""/>
            </a:pPr>
            <a:r>
              <a:rPr lang="en-US" sz="2200">
                <a:effectLst/>
                <a:latin typeface="Times New Roman" panose="02020603050405020304" pitchFamily="18" charset="0"/>
                <a:ea typeface="Calibri" panose="020F0502020204030204" pitchFamily="34" charset="0"/>
                <a:cs typeface="Times New Roman" panose="02020603050405020304" pitchFamily="18" charset="0"/>
              </a:rPr>
              <a:t>Autobiographies</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itchFamily="2" charset="2"/>
              <a:buChar char=""/>
            </a:pPr>
            <a:r>
              <a:rPr lang="en-US" sz="2200">
                <a:effectLst/>
                <a:latin typeface="Times New Roman" panose="02020603050405020304" pitchFamily="18" charset="0"/>
                <a:ea typeface="Calibri" panose="020F0502020204030204" pitchFamily="34" charset="0"/>
                <a:cs typeface="Times New Roman" panose="02020603050405020304" pitchFamily="18" charset="0"/>
              </a:rPr>
              <a:t>Fantasies </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itchFamily="2" charset="2"/>
              <a:buChar char=""/>
            </a:pPr>
            <a:r>
              <a:rPr lang="en-US" sz="2200">
                <a:effectLst/>
                <a:latin typeface="Times New Roman" panose="02020603050405020304" pitchFamily="18" charset="0"/>
                <a:ea typeface="Calibri" panose="020F0502020204030204" pitchFamily="34" charset="0"/>
                <a:cs typeface="Times New Roman" panose="02020603050405020304" pitchFamily="18" charset="0"/>
              </a:rPr>
              <a:t>Historical Fiction</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itchFamily="2" charset="2"/>
              <a:buChar char=""/>
            </a:pPr>
            <a:r>
              <a:rPr lang="en-US" sz="2200">
                <a:effectLst/>
                <a:latin typeface="Times New Roman" panose="02020603050405020304" pitchFamily="18" charset="0"/>
                <a:ea typeface="Calibri" panose="020F0502020204030204" pitchFamily="34" charset="0"/>
                <a:cs typeface="Times New Roman" panose="02020603050405020304" pitchFamily="18" charset="0"/>
              </a:rPr>
              <a:t>Mystery</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Symbol" pitchFamily="2" charset="2"/>
              <a:buChar char=""/>
            </a:pPr>
            <a:r>
              <a:rPr lang="en-US" sz="2200">
                <a:effectLst/>
                <a:latin typeface="Times New Roman" panose="02020603050405020304" pitchFamily="18" charset="0"/>
                <a:ea typeface="Calibri" panose="020F0502020204030204" pitchFamily="34" charset="0"/>
                <a:cs typeface="Times New Roman" panose="02020603050405020304" pitchFamily="18" charset="0"/>
              </a:rPr>
              <a:t>Science Fiction Plays</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a:p>
        </p:txBody>
      </p:sp>
    </p:spTree>
    <p:extLst>
      <p:ext uri="{BB962C8B-B14F-4D97-AF65-F5344CB8AC3E}">
        <p14:creationId xmlns:p14="http://schemas.microsoft.com/office/powerpoint/2010/main" val="39846024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1FB6E9-162F-8F24-A1EE-6BD1F4273D56}"/>
              </a:ext>
            </a:extLst>
          </p:cNvPr>
          <p:cNvSpPr>
            <a:spLocks noGrp="1"/>
          </p:cNvSpPr>
          <p:nvPr>
            <p:ph type="title"/>
          </p:nvPr>
        </p:nvSpPr>
        <p:spPr>
          <a:xfrm>
            <a:off x="4654296" y="329184"/>
            <a:ext cx="6894576" cy="1586431"/>
          </a:xfrm>
        </p:spPr>
        <p:txBody>
          <a:bodyPr anchor="b">
            <a:normAutofit/>
          </a:bodyPr>
          <a:lstStyle/>
          <a:p>
            <a:r>
              <a:rPr lang="en-US" sz="3600" b="1" dirty="0">
                <a:effectLst/>
                <a:latin typeface="+mn-lt"/>
                <a:ea typeface="Calibri" panose="020F0502020204030204" pitchFamily="34" charset="0"/>
                <a:cs typeface="Times New Roman" panose="02020603050405020304" pitchFamily="18" charset="0"/>
              </a:rPr>
              <a:t>Writing a narrative essay</a:t>
            </a:r>
            <a:br>
              <a:rPr lang="en-KE" sz="4600" dirty="0">
                <a:effectLst/>
                <a:latin typeface="Calibri" panose="020F0502020204030204" pitchFamily="34" charset="0"/>
                <a:ea typeface="Calibri" panose="020F0502020204030204" pitchFamily="34" charset="0"/>
                <a:cs typeface="Times New Roman" panose="02020603050405020304" pitchFamily="18" charset="0"/>
              </a:rPr>
            </a:br>
            <a:endParaRPr lang="en-KE" sz="4600" dirty="0"/>
          </a:p>
        </p:txBody>
      </p:sp>
      <p:pic>
        <p:nvPicPr>
          <p:cNvPr id="5" name="Picture 4" descr="Stack of magazines on table">
            <a:extLst>
              <a:ext uri="{FF2B5EF4-FFF2-40B4-BE49-F238E27FC236}">
                <a16:creationId xmlns:a16="http://schemas.microsoft.com/office/drawing/2014/main" id="{BFDC8368-CBE6-0AFF-E445-8D3BB154603C}"/>
              </a:ext>
            </a:extLst>
          </p:cNvPr>
          <p:cNvPicPr>
            <a:picLocks noChangeAspect="1"/>
          </p:cNvPicPr>
          <p:nvPr/>
        </p:nvPicPr>
        <p:blipFill rotWithShape="1">
          <a:blip r:embed="rId2"/>
          <a:srcRect l="46613" r="13942" b="-2"/>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60EFA1B-7E7B-34D0-7E6D-2C95ACF19858}"/>
              </a:ext>
            </a:extLst>
          </p:cNvPr>
          <p:cNvSpPr>
            <a:spLocks noGrp="1"/>
          </p:cNvSpPr>
          <p:nvPr>
            <p:ph idx="1"/>
          </p:nvPr>
        </p:nvSpPr>
        <p:spPr>
          <a:xfrm>
            <a:off x="4654296" y="2706624"/>
            <a:ext cx="6894576" cy="3483864"/>
          </a:xfrm>
        </p:spPr>
        <p:txBody>
          <a:bodyPr>
            <a:normAutofit/>
          </a:bodyPr>
          <a:lstStyle/>
          <a:p>
            <a:pPr>
              <a:spcAft>
                <a:spcPts val="80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If you choose to write a narrative, it should be a story in which either you or someone you know well was actually involved. You should avoid stories that simply recount accidents. What I mean is this: a good story needs to have the element of choice in it. If you describe an accident, you need to show that decisions led up to it. This story should be about people, about the decisions they make and the consequences that follow. </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A narrative is a moving picture. Like description, narratives need to have a rich texture of details so that the reader is seeing, hearing, smelling, and touching. The reader should experience the story, not simply hear it. </a:t>
            </a:r>
            <a:endParaRPr lang="en-KE" sz="2000">
              <a:effectLst/>
              <a:latin typeface="Calibri" panose="020F0502020204030204" pitchFamily="34" charset="0"/>
              <a:ea typeface="Calibri" panose="020F0502020204030204" pitchFamily="34" charset="0"/>
              <a:cs typeface="Times New Roman" panose="02020603050405020304" pitchFamily="18" charset="0"/>
            </a:endParaRPr>
          </a:p>
          <a:p>
            <a:endParaRPr lang="en-KE" sz="2000"/>
          </a:p>
        </p:txBody>
      </p:sp>
    </p:spTree>
    <p:extLst>
      <p:ext uri="{BB962C8B-B14F-4D97-AF65-F5344CB8AC3E}">
        <p14:creationId xmlns:p14="http://schemas.microsoft.com/office/powerpoint/2010/main" val="22364566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548142-D0A9-307F-B7C5-41077518E99E}"/>
              </a:ext>
            </a:extLst>
          </p:cNvPr>
          <p:cNvSpPr>
            <a:spLocks noGrp="1"/>
          </p:cNvSpPr>
          <p:nvPr>
            <p:ph type="title"/>
          </p:nvPr>
        </p:nvSpPr>
        <p:spPr>
          <a:xfrm>
            <a:off x="838200" y="365125"/>
            <a:ext cx="10515600" cy="1325563"/>
          </a:xfrm>
        </p:spPr>
        <p:txBody>
          <a:bodyPr>
            <a:normAutofit/>
          </a:bodyPr>
          <a:lstStyle/>
          <a:p>
            <a:endParaRPr lang="en-KE"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2FD6599-5452-2B8F-E84F-A18BFD6A1817}"/>
              </a:ext>
            </a:extLst>
          </p:cNvPr>
          <p:cNvSpPr>
            <a:spLocks noGrp="1"/>
          </p:cNvSpPr>
          <p:nvPr>
            <p:ph idx="1"/>
          </p:nvPr>
        </p:nvSpPr>
        <p:spPr>
          <a:xfrm>
            <a:off x="838200" y="1929384"/>
            <a:ext cx="10515600" cy="4251960"/>
          </a:xfrm>
        </p:spPr>
        <p:txBody>
          <a:bodyPr>
            <a:normAutofit/>
          </a:bodyPr>
          <a:lstStyle/>
          <a:p>
            <a:pPr>
              <a:spcAft>
                <a:spcPts val="800"/>
              </a:spcAft>
            </a:pPr>
            <a:r>
              <a:rPr lang="en-US" sz="2200">
                <a:effectLst/>
                <a:latin typeface="Times New Roman" panose="02020603050405020304" pitchFamily="18" charset="0"/>
                <a:ea typeface="Calibri" panose="020F0502020204030204" pitchFamily="34" charset="0"/>
                <a:cs typeface="Times New Roman" panose="02020603050405020304" pitchFamily="18" charset="0"/>
              </a:rPr>
              <a:t>Stories add the element of time to description. Often stories start at the beginning and then follow the sequence of events chronologically. However, an effective variation on this pattern is to start in the middle of things and then use flashbacks to fill in the background information. This method is especailly effective in holding the reader's attention. </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US" sz="2200">
                <a:effectLst/>
                <a:latin typeface="Times New Roman" panose="02020603050405020304" pitchFamily="18" charset="0"/>
                <a:ea typeface="Calibri" panose="020F0502020204030204" pitchFamily="34" charset="0"/>
                <a:cs typeface="Times New Roman" panose="02020603050405020304" pitchFamily="18" charset="0"/>
              </a:rPr>
              <a:t>There are two extremes you want to avoid in writing a narrative. First, you can simply tell the story, event by event, without giving it any texture because you leave out descriptive details and dialogue. At the opposite extreme is a narrative that attempts to tell everything, painting detailed descriptions of every scene, quoting everything that is said, even speculating about the thoughts of the characters. A good narrative has texture, but it is suggestive rather than exhaustive. After all, the reader's imagination needs some room to fill in details. Giving too many details not only overwhelms the reader's imagination, it also slows the pace of the narrative. </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a:p>
        </p:txBody>
      </p:sp>
    </p:spTree>
    <p:extLst>
      <p:ext uri="{BB962C8B-B14F-4D97-AF65-F5344CB8AC3E}">
        <p14:creationId xmlns:p14="http://schemas.microsoft.com/office/powerpoint/2010/main" val="5615579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094F7F-C903-C0EA-D6FF-7DCEDCA11E4E}"/>
              </a:ext>
            </a:extLst>
          </p:cNvPr>
          <p:cNvSpPr>
            <a:spLocks noGrp="1"/>
          </p:cNvSpPr>
          <p:nvPr>
            <p:ph type="title"/>
          </p:nvPr>
        </p:nvSpPr>
        <p:spPr>
          <a:xfrm>
            <a:off x="841248" y="548640"/>
            <a:ext cx="3600860" cy="5431536"/>
          </a:xfrm>
        </p:spPr>
        <p:txBody>
          <a:bodyPr>
            <a:normAutofit/>
          </a:bodyPr>
          <a:lstStyle/>
          <a:p>
            <a:endParaRPr lang="en-KE" sz="54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CB94A1D-898D-2739-B8AE-C7A572CAEB86}"/>
              </a:ext>
            </a:extLst>
          </p:cNvPr>
          <p:cNvSpPr>
            <a:spLocks noGrp="1"/>
          </p:cNvSpPr>
          <p:nvPr>
            <p:ph idx="1"/>
          </p:nvPr>
        </p:nvSpPr>
        <p:spPr>
          <a:xfrm>
            <a:off x="5126418" y="552091"/>
            <a:ext cx="6224335" cy="5431536"/>
          </a:xfrm>
        </p:spPr>
        <p:txBody>
          <a:bodyPr anchor="ctr">
            <a:normAutofit/>
          </a:bodyPr>
          <a:lstStyle/>
          <a:p>
            <a:r>
              <a:rPr lang="en-US" sz="2200">
                <a:effectLst/>
                <a:latin typeface="Times New Roman" panose="02020603050405020304" pitchFamily="18" charset="0"/>
                <a:ea typeface="Calibri" panose="020F0502020204030204" pitchFamily="34" charset="0"/>
                <a:cs typeface="Times New Roman" panose="02020603050405020304" pitchFamily="18" charset="0"/>
              </a:rPr>
              <a:t>Pacing is an important concept in narrative writing. Basically, pacing means that the writer sometimes slows the pace by putting more detail in, but sometimes she also hurries over details. </a:t>
            </a:r>
          </a:p>
          <a:p>
            <a:r>
              <a:rPr lang="en-US" sz="2200">
                <a:effectLst/>
                <a:latin typeface="Times New Roman" panose="02020603050405020304" pitchFamily="18" charset="0"/>
                <a:ea typeface="Calibri" panose="020F0502020204030204" pitchFamily="34" charset="0"/>
                <a:cs typeface="Times New Roman" panose="02020603050405020304" pitchFamily="18" charset="0"/>
              </a:rPr>
              <a:t>A good way to know where to put in details and where to leave them out is to think of a narrative as consisting of episodes (smaller scenes that are strung together to make up a longer story). </a:t>
            </a:r>
          </a:p>
          <a:p>
            <a:r>
              <a:rPr lang="en-US" sz="2200">
                <a:effectLst/>
                <a:latin typeface="Times New Roman" panose="02020603050405020304" pitchFamily="18" charset="0"/>
                <a:ea typeface="Calibri" panose="020F0502020204030204" pitchFamily="34" charset="0"/>
                <a:cs typeface="Times New Roman" panose="02020603050405020304" pitchFamily="18" charset="0"/>
              </a:rPr>
              <a:t>If you divide your story into a few short episodes, then you want suggestive detail within the episodes, but you want to hurry over the transitions between them. </a:t>
            </a:r>
          </a:p>
          <a:p>
            <a:r>
              <a:rPr lang="en-US" sz="2200">
                <a:effectLst/>
                <a:latin typeface="Times New Roman" panose="02020603050405020304" pitchFamily="18" charset="0"/>
                <a:ea typeface="Calibri" panose="020F0502020204030204" pitchFamily="34" charset="0"/>
                <a:cs typeface="Times New Roman" panose="02020603050405020304" pitchFamily="18" charset="0"/>
              </a:rPr>
              <a:t>Think of episodes as pearls on a string. Make the pearls full orbed; keep the string stringy. The reader dwells in the episodes, but she needs to be oriented to them, and that is the function of the transitions. </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a:p>
        </p:txBody>
      </p:sp>
    </p:spTree>
    <p:extLst>
      <p:ext uri="{BB962C8B-B14F-4D97-AF65-F5344CB8AC3E}">
        <p14:creationId xmlns:p14="http://schemas.microsoft.com/office/powerpoint/2010/main" val="3025242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2248D8-599E-0ECF-A9CA-AB9B47AB65FC}"/>
              </a:ext>
            </a:extLst>
          </p:cNvPr>
          <p:cNvSpPr>
            <a:spLocks noGrp="1"/>
          </p:cNvSpPr>
          <p:nvPr>
            <p:ph type="title"/>
          </p:nvPr>
        </p:nvSpPr>
        <p:spPr>
          <a:xfrm>
            <a:off x="841248" y="548640"/>
            <a:ext cx="3600860" cy="5431536"/>
          </a:xfrm>
        </p:spPr>
        <p:txBody>
          <a:bodyPr>
            <a:normAutofit/>
          </a:bodyPr>
          <a:lstStyle/>
          <a:p>
            <a:endParaRPr lang="en-KE" sz="54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A3CC6C5-0EE5-5403-B84C-391D822E46DF}"/>
              </a:ext>
            </a:extLst>
          </p:cNvPr>
          <p:cNvSpPr>
            <a:spLocks noGrp="1"/>
          </p:cNvSpPr>
          <p:nvPr>
            <p:ph idx="1"/>
          </p:nvPr>
        </p:nvSpPr>
        <p:spPr>
          <a:xfrm>
            <a:off x="5126418" y="552091"/>
            <a:ext cx="6224335" cy="5431536"/>
          </a:xfrm>
        </p:spPr>
        <p:txBody>
          <a:bodyPr anchor="ctr">
            <a:normAutofit/>
          </a:bodyPr>
          <a:lstStyle/>
          <a:p>
            <a:pPr marL="0" indent="0">
              <a:lnSpc>
                <a:spcPct val="150000"/>
              </a:lnSpc>
              <a:spcBef>
                <a:spcPts val="0"/>
              </a:spcBef>
              <a:buNone/>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As with description, point of view is important. What position is the story being told from? Another way of talking about this is to talk about the story's narrator. The narrator is not the writer, but the consciousness through which the story is told. Sometimes the story is told in third person, which means that every one is referred to as he, or she, or they. Sometimes, however, it is told in first person, which means that the narrator refers to himself as "I" and is actually involved in the story. Not all narrators are reliable.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p>
        </p:txBody>
      </p:sp>
    </p:spTree>
    <p:extLst>
      <p:ext uri="{BB962C8B-B14F-4D97-AF65-F5344CB8AC3E}">
        <p14:creationId xmlns:p14="http://schemas.microsoft.com/office/powerpoint/2010/main" val="34846606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99550BB-CCD3-19AE-A633-F7482AD46E6D}"/>
              </a:ext>
            </a:extLst>
          </p:cNvPr>
          <p:cNvSpPr>
            <a:spLocks noGrp="1"/>
          </p:cNvSpPr>
          <p:nvPr>
            <p:ph type="title"/>
          </p:nvPr>
        </p:nvSpPr>
        <p:spPr>
          <a:xfrm>
            <a:off x="838200" y="365125"/>
            <a:ext cx="10515600" cy="1325563"/>
          </a:xfrm>
        </p:spPr>
        <p:txBody>
          <a:bodyPr>
            <a:normAutofit/>
          </a:bodyPr>
          <a:lstStyle/>
          <a:p>
            <a:endParaRPr lang="en-KE"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FACD5F7-BEBB-ECDC-853C-675F244E5550}"/>
              </a:ext>
            </a:extLst>
          </p:cNvPr>
          <p:cNvSpPr>
            <a:spLocks noGrp="1"/>
          </p:cNvSpPr>
          <p:nvPr>
            <p:ph idx="1"/>
          </p:nvPr>
        </p:nvSpPr>
        <p:spPr>
          <a:xfrm>
            <a:off x="838200" y="1929384"/>
            <a:ext cx="10515600" cy="4251960"/>
          </a:xfrm>
        </p:spPr>
        <p:txBody>
          <a:bodyPr>
            <a:normAutofit/>
          </a:bodyPr>
          <a:lstStyle/>
          <a:p>
            <a:pPr>
              <a:spcAft>
                <a:spcPts val="800"/>
              </a:spcAf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The more sophisticated narratives become, the more problematic is the narrator. When the narrator tells the story in first person, but details in the story lead the reader to suspect that the narrator is not reliable, the result is irony. Irony is a narrative condition in which the reader and the writer share a common judgmental attitude toward the narrator, or when the reader knows more than the narrator and characters in the story.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For this assignment, it is probably better to tell the story as straight as possible. Irony is hard to pull off successfully. If you want to experiment with narrative form, I would suggest that you start somewhere in the middle of things and then use flashbacks. Also work on putting in suggestive but not overwhelming detail and dialogue. Try dividing your story into short episodes that build on each other. If you can pattern a sequence of events so that the story has some kind of climax (a scene of great tension and even explosion) followed by a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denoument</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 scene in which everything is worked out), you will have done more than many of us can.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000" dirty="0"/>
          </a:p>
        </p:txBody>
      </p:sp>
    </p:spTree>
    <p:extLst>
      <p:ext uri="{BB962C8B-B14F-4D97-AF65-F5344CB8AC3E}">
        <p14:creationId xmlns:p14="http://schemas.microsoft.com/office/powerpoint/2010/main" val="38206458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4C48A897-DC42-05F8-2CD6-3C490F6142CB}"/>
              </a:ext>
            </a:extLst>
          </p:cNvPr>
          <p:cNvSpPr>
            <a:spLocks noGrp="1"/>
          </p:cNvSpPr>
          <p:nvPr>
            <p:ph type="title"/>
          </p:nvPr>
        </p:nvSpPr>
        <p:spPr>
          <a:xfrm>
            <a:off x="838200" y="401221"/>
            <a:ext cx="10515600" cy="1348065"/>
          </a:xfrm>
        </p:spPr>
        <p:txBody>
          <a:bodyPr>
            <a:normAutofit/>
          </a:bodyPr>
          <a:lstStyle/>
          <a:p>
            <a:r>
              <a:rPr lang="en-US" sz="3600" b="1" dirty="0">
                <a:solidFill>
                  <a:srgbClr val="FFFFFF"/>
                </a:solidFill>
                <a:effectLst/>
                <a:latin typeface="+mn-lt"/>
                <a:ea typeface="Calibri" panose="020F0502020204030204" pitchFamily="34" charset="0"/>
              </a:rPr>
              <a:t>Expository Essays</a:t>
            </a:r>
            <a:r>
              <a:rPr lang="en-KE" sz="3600" dirty="0">
                <a:solidFill>
                  <a:srgbClr val="FFFFFF"/>
                </a:solidFill>
                <a:effectLst/>
                <a:latin typeface="+mn-lt"/>
              </a:rPr>
              <a:t> </a:t>
            </a:r>
            <a:endParaRPr lang="en-KE" sz="3600" dirty="0">
              <a:solidFill>
                <a:srgbClr val="FFFFFF"/>
              </a:solidFill>
              <a:latin typeface="+mn-lt"/>
            </a:endParaRPr>
          </a:p>
        </p:txBody>
      </p:sp>
      <p:sp>
        <p:nvSpPr>
          <p:cNvPr id="3" name="Content Placeholder 2">
            <a:extLst>
              <a:ext uri="{FF2B5EF4-FFF2-40B4-BE49-F238E27FC236}">
                <a16:creationId xmlns:a16="http://schemas.microsoft.com/office/drawing/2014/main" id="{096112F0-873F-F604-C6A9-C0EE94F6B7A4}"/>
              </a:ext>
            </a:extLst>
          </p:cNvPr>
          <p:cNvSpPr>
            <a:spLocks noGrp="1"/>
          </p:cNvSpPr>
          <p:nvPr>
            <p:ph idx="1"/>
          </p:nvPr>
        </p:nvSpPr>
        <p:spPr>
          <a:xfrm>
            <a:off x="838200" y="2347414"/>
            <a:ext cx="10515600" cy="4109365"/>
          </a:xfrm>
        </p:spPr>
        <p:txBody>
          <a:bodyPr>
            <a:normAutofit lnSpcReduction="10000"/>
          </a:bodyPr>
          <a:lstStyle/>
          <a:p>
            <a:r>
              <a:rPr lang="en-US" sz="2000" dirty="0">
                <a:effectLst/>
                <a:latin typeface="Times New Roman" panose="02020603050405020304" pitchFamily="18" charset="0"/>
                <a:ea typeface="Calibri" panose="020F0502020204030204" pitchFamily="34" charset="0"/>
                <a:cs typeface="Times New Roman" panose="02020603050405020304" pitchFamily="18" charset="0"/>
              </a:rPr>
              <a:t>The primary goal of expository writing is to deliver information about an issue, subject, method, or idea.</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en-US" sz="2000" dirty="0">
                <a:effectLst/>
                <a:latin typeface="Times New Roman" panose="02020603050405020304" pitchFamily="18" charset="0"/>
                <a:ea typeface="Calibri" panose="020F0502020204030204" pitchFamily="34" charset="0"/>
                <a:cs typeface="Times New Roman" panose="02020603050405020304" pitchFamily="18" charset="0"/>
              </a:rPr>
              <a:t>Exposition is explanatory communication, whether in speech or writing. Therefore, an expository essay is an organized piece of prose which explains a specific topic or set of ideas to a defined audience. Expository essays include those written for exams or for standardized tests like the SAT. They may also be assignments composed outside of class.</a:t>
            </a:r>
          </a:p>
          <a:p>
            <a:br>
              <a:rPr lang="en-US" sz="2000" dirty="0">
                <a:effectLst/>
                <a:latin typeface="Times New Roman" panose="02020603050405020304" pitchFamily="18" charset="0"/>
                <a:ea typeface="Calibri" panose="020F0502020204030204" pitchFamily="34" charset="0"/>
                <a:cs typeface="Times New Roman" panose="02020603050405020304" pitchFamily="18" charset="0"/>
              </a:rPr>
            </a:b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Expository essays provide information and analysis. An expository essay may or may not have an overt central argument, though it does set forth points of view on the topic. It differs from the persuasive research paper in the level of research and argument it employs. While an expository essay should be focused on a particular topic and illustrate its points with specific examples, it doesn’t usually have the depth of research or argument that you need in a major research assignment. With an exam or a standardized test, for instance, the examples you use to support your points will be based on the knowledge already inside your head.</a:t>
            </a:r>
            <a:endParaRPr lang="en-KE"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KE" sz="1700" dirty="0"/>
          </a:p>
        </p:txBody>
      </p:sp>
    </p:spTree>
    <p:extLst>
      <p:ext uri="{BB962C8B-B14F-4D97-AF65-F5344CB8AC3E}">
        <p14:creationId xmlns:p14="http://schemas.microsoft.com/office/powerpoint/2010/main" val="10980774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5889F3-54C3-C921-21E3-D7BE89848AEC}"/>
              </a:ext>
            </a:extLst>
          </p:cNvPr>
          <p:cNvSpPr>
            <a:spLocks noGrp="1"/>
          </p:cNvSpPr>
          <p:nvPr>
            <p:ph type="title"/>
          </p:nvPr>
        </p:nvSpPr>
        <p:spPr>
          <a:xfrm>
            <a:off x="838200" y="365125"/>
            <a:ext cx="10515600" cy="1325563"/>
          </a:xfrm>
        </p:spPr>
        <p:txBody>
          <a:bodyPr>
            <a:normAutofit/>
          </a:bodyPr>
          <a:lstStyle/>
          <a:p>
            <a:r>
              <a:rPr lang="en-US" sz="3800" b="1" dirty="0">
                <a:effectLst/>
                <a:latin typeface="+mn-lt"/>
                <a:ea typeface="Times New Roman" panose="02020603050405020304" pitchFamily="18" charset="0"/>
              </a:rPr>
              <a:t>What Are the Elements of an Expository Essay?</a:t>
            </a:r>
            <a:br>
              <a:rPr lang="en-KE" sz="3800" b="1" dirty="0">
                <a:effectLst/>
                <a:latin typeface="+mn-lt"/>
                <a:ea typeface="Times New Roman" panose="02020603050405020304" pitchFamily="18" charset="0"/>
              </a:rPr>
            </a:br>
            <a:endParaRPr lang="en-KE" sz="3800" dirty="0">
              <a:latin typeface="+mn-lt"/>
            </a:endParaRP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F40BA31-8FB0-A07B-752A-3DC402E1884A}"/>
              </a:ext>
            </a:extLst>
          </p:cNvPr>
          <p:cNvSpPr>
            <a:spLocks noGrp="1"/>
          </p:cNvSpPr>
          <p:nvPr>
            <p:ph idx="1"/>
          </p:nvPr>
        </p:nvSpPr>
        <p:spPr>
          <a:xfrm>
            <a:off x="838200" y="1929384"/>
            <a:ext cx="10515600" cy="4251960"/>
          </a:xfrm>
        </p:spPr>
        <p:txBody>
          <a:bodyPr>
            <a:normAutofit/>
          </a:bodyPr>
          <a:lstStyle/>
          <a:p>
            <a:pPr>
              <a:spcAft>
                <a:spcPts val="800"/>
              </a:spcAft>
            </a:pPr>
            <a:r>
              <a:rPr lang="en-US" sz="2200">
                <a:effectLst/>
                <a:latin typeface="Times New Roman" panose="02020603050405020304" pitchFamily="18" charset="0"/>
                <a:ea typeface="Calibri" panose="020F0502020204030204" pitchFamily="34" charset="0"/>
                <a:cs typeface="Times New Roman" panose="02020603050405020304" pitchFamily="18" charset="0"/>
              </a:rPr>
              <a:t>An expository essay does have certain baseline requirements that are standard in nearly every essay type</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US" sz="2200">
                <a:effectLst/>
                <a:latin typeface="Times New Roman" panose="02020603050405020304" pitchFamily="18" charset="0"/>
                <a:ea typeface="Calibri" panose="020F0502020204030204" pitchFamily="34" charset="0"/>
                <a:cs typeface="Times New Roman" panose="02020603050405020304" pitchFamily="18" charset="0"/>
              </a:rPr>
              <a:t>A clear thesis or controlling idea that establishes and sustains your focus.</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US" sz="2200">
                <a:effectLst/>
                <a:latin typeface="Times New Roman" panose="02020603050405020304" pitchFamily="18" charset="0"/>
                <a:ea typeface="Calibri" panose="020F0502020204030204" pitchFamily="34" charset="0"/>
                <a:cs typeface="Times New Roman" panose="02020603050405020304" pitchFamily="18" charset="0"/>
              </a:rPr>
              <a:t>An opening paragraph that introduces the thesis.</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US" sz="2200">
                <a:effectLst/>
                <a:latin typeface="Times New Roman" panose="02020603050405020304" pitchFamily="18" charset="0"/>
                <a:ea typeface="Calibri" panose="020F0502020204030204" pitchFamily="34" charset="0"/>
                <a:cs typeface="Times New Roman" panose="02020603050405020304" pitchFamily="18" charset="0"/>
              </a:rPr>
              <a:t>Body paragraphs that use specific evidence to illustrate your informative or analytic points.</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US" sz="2200">
                <a:effectLst/>
                <a:latin typeface="Times New Roman" panose="02020603050405020304" pitchFamily="18" charset="0"/>
                <a:ea typeface="Calibri" panose="020F0502020204030204" pitchFamily="34" charset="0"/>
                <a:cs typeface="Times New Roman" panose="02020603050405020304" pitchFamily="18" charset="0"/>
              </a:rPr>
              <a:t>Smooth transitions that connect the ideas of adjoining paragraphs in specific, interesting ways.</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US" sz="2200">
                <a:effectLst/>
                <a:latin typeface="Times New Roman" panose="02020603050405020304" pitchFamily="18" charset="0"/>
                <a:ea typeface="Calibri" panose="020F0502020204030204" pitchFamily="34" charset="0"/>
                <a:cs typeface="Times New Roman" panose="02020603050405020304" pitchFamily="18" charset="0"/>
              </a:rPr>
              <a:t>A conclusion that emphasizes your central idea without being repetitive.</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a:p>
        </p:txBody>
      </p:sp>
    </p:spTree>
    <p:extLst>
      <p:ext uri="{BB962C8B-B14F-4D97-AF65-F5344CB8AC3E}">
        <p14:creationId xmlns:p14="http://schemas.microsoft.com/office/powerpoint/2010/main" val="28860320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6407FD-C3B6-A11E-45CF-6CE8D155B31E}"/>
              </a:ext>
            </a:extLst>
          </p:cNvPr>
          <p:cNvSpPr>
            <a:spLocks noGrp="1"/>
          </p:cNvSpPr>
          <p:nvPr>
            <p:ph type="title"/>
          </p:nvPr>
        </p:nvSpPr>
        <p:spPr>
          <a:xfrm>
            <a:off x="838200" y="365125"/>
            <a:ext cx="10515600" cy="1325563"/>
          </a:xfrm>
        </p:spPr>
        <p:txBody>
          <a:bodyPr>
            <a:normAutofit/>
          </a:bodyPr>
          <a:lstStyle/>
          <a:p>
            <a:r>
              <a:rPr lang="en-US" sz="3800" b="1" kern="1800" dirty="0">
                <a:effectLst/>
                <a:latin typeface="+mn-lt"/>
                <a:ea typeface="Calibri" panose="020F0502020204030204" pitchFamily="34" charset="0"/>
                <a:cs typeface="Times New Roman" panose="02020603050405020304" pitchFamily="18" charset="0"/>
              </a:rPr>
              <a:t>Writing Expository Essays: Guidelines and Tips</a:t>
            </a:r>
            <a:br>
              <a:rPr lang="en-KE" sz="3800" dirty="0">
                <a:effectLst/>
                <a:latin typeface="Calibri" panose="020F0502020204030204" pitchFamily="34" charset="0"/>
                <a:ea typeface="Calibri" panose="020F0502020204030204" pitchFamily="34" charset="0"/>
                <a:cs typeface="Times New Roman" panose="02020603050405020304" pitchFamily="18" charset="0"/>
              </a:rPr>
            </a:br>
            <a:endParaRPr lang="en-KE" sz="3800" dirty="0"/>
          </a:p>
        </p:txBody>
      </p:sp>
      <p:sp>
        <p:nvSpPr>
          <p:cNvPr id="17"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8376A50-E904-2F06-CE39-88A992A18E67}"/>
              </a:ext>
            </a:extLst>
          </p:cNvPr>
          <p:cNvSpPr>
            <a:spLocks noGrp="1"/>
          </p:cNvSpPr>
          <p:nvPr>
            <p:ph idx="1"/>
          </p:nvPr>
        </p:nvSpPr>
        <p:spPr>
          <a:xfrm>
            <a:off x="838200" y="1929384"/>
            <a:ext cx="10515600" cy="4251960"/>
          </a:xfrm>
        </p:spPr>
        <p:txBody>
          <a:bodyPr>
            <a:normAutofit/>
          </a:bodyPr>
          <a:lstStyle/>
          <a:p>
            <a:pPr>
              <a:spcBef>
                <a:spcPts val="400"/>
              </a:spcBef>
            </a:pPr>
            <a:r>
              <a:rPr lang="en-US" sz="2200">
                <a:effectLst/>
                <a:latin typeface="Times New Roman" panose="02020603050405020304" pitchFamily="18" charset="0"/>
                <a:ea typeface="Calibri" panose="020F0502020204030204" pitchFamily="34" charset="0"/>
                <a:cs typeface="Times New Roman" panose="02020603050405020304" pitchFamily="18" charset="0"/>
              </a:rPr>
              <a:t>In order to write great expository essays, it's important to understand exactly what expository writing is. Expository writing is any type of writing that is used to describe, explain, or inform. In a nutshell, expository writing is used to convey information from writer to reader.</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r>
              <a:rPr lang="en-US" sz="2200" b="1">
                <a:effectLst/>
                <a:latin typeface="Times New Roman" panose="02020603050405020304" pitchFamily="18" charset="0"/>
                <a:ea typeface="Calibri" panose="020F0502020204030204" pitchFamily="34" charset="0"/>
              </a:rPr>
              <a:t>Step One: </a:t>
            </a:r>
            <a:r>
              <a:rPr lang="en-US" sz="2200">
                <a:effectLst/>
                <a:latin typeface="Times New Roman" panose="02020603050405020304" pitchFamily="18" charset="0"/>
                <a:ea typeface="Calibri" panose="020F0502020204030204" pitchFamily="34" charset="0"/>
              </a:rPr>
              <a:t>Selecting a Topic</a:t>
            </a:r>
            <a:r>
              <a:rPr lang="en-KE" sz="2200">
                <a:effectLst/>
              </a:rPr>
              <a:t> </a:t>
            </a:r>
          </a:p>
          <a:p>
            <a:r>
              <a:rPr lang="en-US" sz="2200" b="1">
                <a:effectLst/>
                <a:latin typeface="Times New Roman" panose="02020603050405020304" pitchFamily="18" charset="0"/>
                <a:ea typeface="Calibri" panose="020F0502020204030204" pitchFamily="34" charset="0"/>
              </a:rPr>
              <a:t>Step Two: </a:t>
            </a:r>
            <a:r>
              <a:rPr lang="en-US" sz="2200">
                <a:effectLst/>
                <a:latin typeface="Times New Roman" panose="02020603050405020304" pitchFamily="18" charset="0"/>
                <a:ea typeface="Calibri" panose="020F0502020204030204" pitchFamily="34" charset="0"/>
              </a:rPr>
              <a:t>Choose a Developmental Pattern</a:t>
            </a:r>
            <a:r>
              <a:rPr lang="en-KE" sz="2200">
                <a:latin typeface="Times New Roman" panose="02020603050405020304" pitchFamily="18" charset="0"/>
                <a:ea typeface="Calibri" panose="020F0502020204030204" pitchFamily="34" charset="0"/>
              </a:rPr>
              <a:t> - </a:t>
            </a:r>
            <a:r>
              <a:rPr lang="en-US" sz="2200">
                <a:effectLst/>
                <a:latin typeface="Times New Roman" panose="02020603050405020304" pitchFamily="18" charset="0"/>
                <a:ea typeface="Calibri" panose="020F0502020204030204" pitchFamily="34" charset="0"/>
              </a:rPr>
              <a:t>Definition</a:t>
            </a:r>
            <a:r>
              <a:rPr lang="en-KE" sz="2200">
                <a:latin typeface="Times New Roman" panose="02020603050405020304" pitchFamily="18" charset="0"/>
                <a:ea typeface="Calibri" panose="020F0502020204030204" pitchFamily="34" charset="0"/>
              </a:rPr>
              <a:t>, </a:t>
            </a:r>
            <a:r>
              <a:rPr lang="en-US" sz="2200">
                <a:effectLst/>
                <a:latin typeface="Times New Roman" panose="02020603050405020304" pitchFamily="18" charset="0"/>
                <a:ea typeface="Calibri" panose="020F0502020204030204" pitchFamily="34" charset="0"/>
              </a:rPr>
              <a:t>Example</a:t>
            </a:r>
            <a:r>
              <a:rPr lang="en-KE" sz="2200">
                <a:latin typeface="Times New Roman" panose="02020603050405020304" pitchFamily="18" charset="0"/>
                <a:ea typeface="Calibri" panose="020F0502020204030204" pitchFamily="34" charset="0"/>
              </a:rPr>
              <a:t>, </a:t>
            </a:r>
            <a:r>
              <a:rPr lang="en-US" sz="2200">
                <a:effectLst/>
                <a:latin typeface="Times New Roman" panose="02020603050405020304" pitchFamily="18" charset="0"/>
                <a:ea typeface="Calibri" panose="020F0502020204030204" pitchFamily="34" charset="0"/>
              </a:rPr>
              <a:t>Cause and Effect</a:t>
            </a:r>
            <a:r>
              <a:rPr lang="en-KE" sz="2200">
                <a:latin typeface="Times New Roman" panose="02020603050405020304" pitchFamily="18" charset="0"/>
                <a:ea typeface="Calibri" panose="020F0502020204030204" pitchFamily="34" charset="0"/>
              </a:rPr>
              <a:t>, </a:t>
            </a:r>
            <a:r>
              <a:rPr lang="en-US" sz="2200">
                <a:effectLst/>
                <a:latin typeface="Times New Roman" panose="02020603050405020304" pitchFamily="18" charset="0"/>
                <a:ea typeface="Calibri" panose="020F0502020204030204" pitchFamily="34" charset="0"/>
              </a:rPr>
              <a:t>Classification</a:t>
            </a:r>
          </a:p>
          <a:p>
            <a:pPr marL="0" indent="0">
              <a:buNone/>
            </a:pPr>
            <a:r>
              <a:rPr lang="en-US" sz="2200">
                <a:effectLst/>
                <a:latin typeface="Times New Roman" panose="02020603050405020304" pitchFamily="18" charset="0"/>
                <a:ea typeface="Calibri" panose="020F0502020204030204" pitchFamily="34" charset="0"/>
              </a:rPr>
              <a:t>		Compare and Contrast </a:t>
            </a:r>
            <a:endParaRPr lang="en-US" sz="2200">
              <a:latin typeface="Times New Roman" panose="02020603050405020304" pitchFamily="18" charset="0"/>
              <a:ea typeface="Calibri" panose="020F0502020204030204" pitchFamily="34" charset="0"/>
            </a:endParaRPr>
          </a:p>
          <a:p>
            <a:r>
              <a:rPr lang="en-US" sz="2200" b="1">
                <a:effectLst/>
                <a:latin typeface="Times New Roman" panose="02020603050405020304" pitchFamily="18" charset="0"/>
                <a:ea typeface="Calibri" panose="020F0502020204030204" pitchFamily="34" charset="0"/>
              </a:rPr>
              <a:t>Step Three: </a:t>
            </a:r>
            <a:r>
              <a:rPr lang="en-US" sz="2200">
                <a:effectLst/>
                <a:latin typeface="Times New Roman" panose="02020603050405020304" pitchFamily="18" charset="0"/>
                <a:ea typeface="Calibri" panose="020F0502020204030204" pitchFamily="34" charset="0"/>
              </a:rPr>
              <a:t>Choose an Organizational Pattern</a:t>
            </a:r>
            <a:r>
              <a:rPr lang="en-KE" sz="2200">
                <a:effectLst/>
              </a:rPr>
              <a:t> </a:t>
            </a:r>
            <a:endParaRPr lang="en-US" sz="2200">
              <a:effectLst/>
              <a:latin typeface="Times New Roman" panose="02020603050405020304" pitchFamily="18" charset="0"/>
            </a:endParaRPr>
          </a:p>
          <a:p>
            <a:r>
              <a:rPr lang="en-US" sz="2200" b="1">
                <a:effectLst/>
                <a:latin typeface="Times New Roman" panose="02020603050405020304" pitchFamily="18" charset="0"/>
                <a:ea typeface="Calibri" panose="020F0502020204030204" pitchFamily="34" charset="0"/>
              </a:rPr>
              <a:t>Step Four: </a:t>
            </a:r>
            <a:r>
              <a:rPr lang="en-US" sz="2200">
                <a:effectLst/>
                <a:latin typeface="Times New Roman" panose="02020603050405020304" pitchFamily="18" charset="0"/>
                <a:ea typeface="Calibri" panose="020F0502020204030204" pitchFamily="34" charset="0"/>
              </a:rPr>
              <a:t>Perform Adequate Research On Your Topic</a:t>
            </a:r>
            <a:br>
              <a:rPr lang="en-US" sz="2200">
                <a:effectLst/>
                <a:latin typeface="Times New Roman" panose="02020603050405020304" pitchFamily="18" charset="0"/>
                <a:ea typeface="Calibri" panose="020F0502020204030204" pitchFamily="34" charset="0"/>
              </a:rPr>
            </a:br>
            <a:r>
              <a:rPr lang="en-KE" sz="2200">
                <a:effectLst/>
              </a:rPr>
              <a:t> </a:t>
            </a:r>
            <a:endParaRPr lang="en-KE" sz="2200"/>
          </a:p>
        </p:txBody>
      </p:sp>
    </p:spTree>
    <p:extLst>
      <p:ext uri="{BB962C8B-B14F-4D97-AF65-F5344CB8AC3E}">
        <p14:creationId xmlns:p14="http://schemas.microsoft.com/office/powerpoint/2010/main" val="37687363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1A35E778-13A3-ED54-7901-8F91C581957C}"/>
              </a:ext>
            </a:extLst>
          </p:cNvPr>
          <p:cNvSpPr>
            <a:spLocks noGrp="1"/>
          </p:cNvSpPr>
          <p:nvPr>
            <p:ph type="title"/>
          </p:nvPr>
        </p:nvSpPr>
        <p:spPr>
          <a:xfrm>
            <a:off x="838200" y="401221"/>
            <a:ext cx="10515600" cy="1348065"/>
          </a:xfrm>
        </p:spPr>
        <p:txBody>
          <a:bodyPr>
            <a:normAutofit/>
          </a:bodyPr>
          <a:lstStyle/>
          <a:p>
            <a:r>
              <a:rPr lang="en-US" sz="3600" b="1" dirty="0">
                <a:solidFill>
                  <a:srgbClr val="FFFFFF"/>
                </a:solidFill>
                <a:effectLst/>
                <a:latin typeface="+mn-lt"/>
                <a:ea typeface="Calibri" panose="020F0502020204030204" pitchFamily="34" charset="0"/>
              </a:rPr>
              <a:t>Persuasive or Argumentative Essays</a:t>
            </a:r>
            <a:r>
              <a:rPr lang="en-KE" sz="3600" dirty="0">
                <a:solidFill>
                  <a:srgbClr val="FFFFFF"/>
                </a:solidFill>
                <a:effectLst/>
                <a:latin typeface="+mn-lt"/>
              </a:rPr>
              <a:t> </a:t>
            </a:r>
            <a:endParaRPr lang="en-KE" sz="3600" dirty="0">
              <a:solidFill>
                <a:srgbClr val="FFFFFF"/>
              </a:solidFill>
              <a:latin typeface="+mn-lt"/>
            </a:endParaRPr>
          </a:p>
        </p:txBody>
      </p:sp>
      <p:sp>
        <p:nvSpPr>
          <p:cNvPr id="3" name="Content Placeholder 2">
            <a:extLst>
              <a:ext uri="{FF2B5EF4-FFF2-40B4-BE49-F238E27FC236}">
                <a16:creationId xmlns:a16="http://schemas.microsoft.com/office/drawing/2014/main" id="{D367983E-2273-DEF1-9756-137A823AB3B8}"/>
              </a:ext>
            </a:extLst>
          </p:cNvPr>
          <p:cNvSpPr>
            <a:spLocks noGrp="1"/>
          </p:cNvSpPr>
          <p:nvPr>
            <p:ph idx="1"/>
          </p:nvPr>
        </p:nvSpPr>
        <p:spPr>
          <a:xfrm>
            <a:off x="838200" y="2586789"/>
            <a:ext cx="10515600" cy="3590174"/>
          </a:xfrm>
        </p:spPr>
        <p:txBody>
          <a:bodyPr>
            <a:normAutofit/>
          </a:bodyPr>
          <a:lstStyle/>
          <a:p>
            <a:pPr>
              <a:spcAft>
                <a:spcPts val="800"/>
              </a:spcAft>
            </a:pPr>
            <a:r>
              <a:rPr lang="en-US" sz="1900" dirty="0">
                <a:effectLst/>
                <a:latin typeface="Times New Roman" panose="02020603050405020304" pitchFamily="18" charset="0"/>
                <a:ea typeface="Calibri" panose="020F0502020204030204" pitchFamily="34" charset="0"/>
                <a:cs typeface="Times New Roman" panose="02020603050405020304" pitchFamily="18" charset="0"/>
              </a:rPr>
              <a:t>In persuasive or argumentative writing, we try to convince others to agree with our facts, share our values, and accept our argument and conclusions.</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900" dirty="0">
                <a:effectLst/>
                <a:latin typeface="Times New Roman" panose="02020603050405020304" pitchFamily="18" charset="0"/>
                <a:ea typeface="Calibri" panose="020F0502020204030204" pitchFamily="34" charset="0"/>
              </a:rPr>
              <a:t>Elements toward building a good persuasive essay include</a:t>
            </a:r>
            <a:r>
              <a:rPr lang="en-KE" sz="1900" dirty="0">
                <a:effectLst/>
              </a:rPr>
              <a:t> </a:t>
            </a:r>
          </a:p>
          <a:p>
            <a:r>
              <a:rPr lang="en-US" sz="1900" b="1" dirty="0">
                <a:effectLst/>
                <a:latin typeface="Times New Roman" panose="02020603050405020304" pitchFamily="18" charset="0"/>
                <a:ea typeface="Times New Roman" panose="02020603050405020304" pitchFamily="18" charset="0"/>
              </a:rPr>
              <a:t>Guidelines in writing an argumentative essay</a:t>
            </a:r>
            <a:endParaRPr lang="en-KE" sz="1900" dirty="0">
              <a:effectLst/>
              <a:latin typeface="Times New Roman" panose="02020603050405020304" pitchFamily="18" charset="0"/>
              <a:ea typeface="Times New Roman" panose="02020603050405020304" pitchFamily="18" charset="0"/>
            </a:endParaRPr>
          </a:p>
          <a:p>
            <a:pPr marL="342900" lvl="0" indent="-342900">
              <a:buFont typeface="+mj-lt"/>
              <a:buAutoNum type="arabicParenR"/>
            </a:pPr>
            <a:r>
              <a:rPr lang="en-US" sz="1900" i="1" dirty="0">
                <a:effectLst/>
                <a:latin typeface="Times New Roman" panose="02020603050405020304" pitchFamily="18" charset="0"/>
                <a:ea typeface="Times New Roman" panose="02020603050405020304" pitchFamily="18" charset="0"/>
              </a:rPr>
              <a:t>A clear, concise, and defined thesis statement that occurs in the first paragraph of the essay.</a:t>
            </a:r>
            <a:endParaRPr lang="en-KE" sz="1900" dirty="0">
              <a:effectLst/>
              <a:latin typeface="Times New Roman" panose="02020603050405020304" pitchFamily="18" charset="0"/>
              <a:ea typeface="Times New Roman" panose="02020603050405020304" pitchFamily="18" charset="0"/>
            </a:endParaRPr>
          </a:p>
          <a:p>
            <a:r>
              <a:rPr lang="en-US" sz="1900" i="1" dirty="0">
                <a:effectLst/>
                <a:latin typeface="Times New Roman" panose="02020603050405020304" pitchFamily="18" charset="0"/>
                <a:ea typeface="Times New Roman" panose="02020603050405020304" pitchFamily="18" charset="0"/>
              </a:rPr>
              <a:t>Clear and logical transitions between the introduction, body, and conclusion.</a:t>
            </a:r>
            <a:endParaRPr lang="en-KE" sz="1900" dirty="0">
              <a:effectLst/>
              <a:latin typeface="Times New Roman" panose="02020603050405020304" pitchFamily="18" charset="0"/>
              <a:ea typeface="Times New Roman" panose="02020603050405020304" pitchFamily="18" charset="0"/>
            </a:endParaRPr>
          </a:p>
          <a:p>
            <a:r>
              <a:rPr lang="en-US" sz="1900" i="1" dirty="0">
                <a:effectLst/>
                <a:latin typeface="Times New Roman" panose="02020603050405020304" pitchFamily="18" charset="0"/>
                <a:ea typeface="Times New Roman" panose="02020603050405020304" pitchFamily="18" charset="0"/>
              </a:rPr>
              <a:t>Body paragraphs that include evidential support.</a:t>
            </a:r>
            <a:endParaRPr lang="en-KE" sz="1900" dirty="0">
              <a:effectLst/>
              <a:latin typeface="Times New Roman" panose="02020603050405020304" pitchFamily="18" charset="0"/>
              <a:ea typeface="Times New Roman" panose="02020603050405020304" pitchFamily="18" charset="0"/>
            </a:endParaRPr>
          </a:p>
          <a:p>
            <a:r>
              <a:rPr lang="en-US" sz="1900" i="1" dirty="0">
                <a:effectLst/>
                <a:latin typeface="Times New Roman" panose="02020603050405020304" pitchFamily="18" charset="0"/>
                <a:ea typeface="Times New Roman" panose="02020603050405020304" pitchFamily="18" charset="0"/>
              </a:rPr>
              <a:t>Evidential support (whether factual, logical, statistical, or anecdotal).</a:t>
            </a:r>
            <a:endParaRPr lang="en-KE" sz="1900" dirty="0">
              <a:effectLst/>
              <a:latin typeface="Times New Roman" panose="02020603050405020304" pitchFamily="18" charset="0"/>
              <a:ea typeface="Times New Roman" panose="02020603050405020304" pitchFamily="18" charset="0"/>
            </a:endParaRPr>
          </a:p>
          <a:p>
            <a:r>
              <a:rPr lang="en-US" sz="1900" i="1" dirty="0">
                <a:effectLst/>
                <a:latin typeface="Times New Roman" panose="02020603050405020304" pitchFamily="18" charset="0"/>
                <a:ea typeface="Times New Roman" panose="02020603050405020304" pitchFamily="18" charset="0"/>
              </a:rPr>
              <a:t>A conclusion that does not simply restate the thesis, but readdresses it in light of the evidence provided.</a:t>
            </a:r>
            <a:endParaRPr lang="en-KE" sz="1900" dirty="0">
              <a:effectLst/>
              <a:latin typeface="Times New Roman" panose="02020603050405020304" pitchFamily="18" charset="0"/>
              <a:ea typeface="Times New Roman" panose="02020603050405020304" pitchFamily="18" charset="0"/>
            </a:endParaRPr>
          </a:p>
          <a:p>
            <a:endParaRPr lang="en-KE" sz="1900" dirty="0"/>
          </a:p>
        </p:txBody>
      </p:sp>
    </p:spTree>
    <p:extLst>
      <p:ext uri="{BB962C8B-B14F-4D97-AF65-F5344CB8AC3E}">
        <p14:creationId xmlns:p14="http://schemas.microsoft.com/office/powerpoint/2010/main" val="40840008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B9B7D0-A5CA-2B90-FE60-6BF4D358A970}"/>
              </a:ext>
            </a:extLst>
          </p:cNvPr>
          <p:cNvSpPr>
            <a:spLocks noGrp="1"/>
          </p:cNvSpPr>
          <p:nvPr>
            <p:ph type="title"/>
          </p:nvPr>
        </p:nvSpPr>
        <p:spPr>
          <a:xfrm>
            <a:off x="838200" y="365125"/>
            <a:ext cx="10515600" cy="1325563"/>
          </a:xfrm>
        </p:spPr>
        <p:txBody>
          <a:bodyPr>
            <a:normAutofit/>
          </a:bodyPr>
          <a:lstStyle/>
          <a:p>
            <a:r>
              <a:rPr lang="en-US" sz="3600" b="1" dirty="0">
                <a:effectLst/>
                <a:latin typeface="+mn-lt"/>
                <a:ea typeface="Times New Roman" panose="02020603050405020304" pitchFamily="18" charset="0"/>
              </a:rPr>
              <a:t>A Complete Argument</a:t>
            </a:r>
            <a:br>
              <a:rPr lang="en-KE" sz="4200" b="1" dirty="0">
                <a:effectLst/>
                <a:latin typeface="Arial" panose="020B0604020202020204" pitchFamily="34" charset="0"/>
                <a:ea typeface="Times New Roman" panose="02020603050405020304" pitchFamily="18" charset="0"/>
              </a:rPr>
            </a:br>
            <a:endParaRPr lang="en-KE" sz="4200" dirty="0"/>
          </a:p>
        </p:txBody>
      </p:sp>
      <p:sp>
        <p:nvSpPr>
          <p:cNvPr id="17"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2F22026-2BAE-93EE-67A0-32EE17929CAC}"/>
              </a:ext>
            </a:extLst>
          </p:cNvPr>
          <p:cNvSpPr>
            <a:spLocks noGrp="1"/>
          </p:cNvSpPr>
          <p:nvPr>
            <p:ph idx="1"/>
          </p:nvPr>
        </p:nvSpPr>
        <p:spPr>
          <a:xfrm>
            <a:off x="838200" y="1929384"/>
            <a:ext cx="10515600" cy="4251960"/>
          </a:xfrm>
        </p:spPr>
        <p:txBody>
          <a:bodyPr>
            <a:normAutofit/>
          </a:bodyPr>
          <a:lstStyle/>
          <a:p>
            <a:r>
              <a:rPr lang="en-US" sz="2200" dirty="0">
                <a:effectLst/>
                <a:latin typeface="Times New Roman" panose="02020603050405020304" pitchFamily="18" charset="0"/>
                <a:ea typeface="Times New Roman" panose="02020603050405020304" pitchFamily="18" charset="0"/>
              </a:rPr>
              <a:t>Perhaps it is helpful to think of an essay in terms of a conversation or debate with a classmate. If I were to discuss the cause of World War II and its current effect on those who lived through the tumultuous time, there would be a beginning, middle, and end to the conversation. </a:t>
            </a:r>
          </a:p>
          <a:p>
            <a:r>
              <a:rPr lang="en-US" sz="2200" dirty="0">
                <a:effectLst/>
                <a:latin typeface="Times New Roman" panose="02020603050405020304" pitchFamily="18" charset="0"/>
                <a:ea typeface="Times New Roman" panose="02020603050405020304" pitchFamily="18" charset="0"/>
              </a:rPr>
              <a:t>In fact, if I were to end the argument in the middle of my second point, questions would arise concerning the current effects on those who lived through the conflict. </a:t>
            </a:r>
          </a:p>
          <a:p>
            <a:r>
              <a:rPr lang="en-US" sz="2200" dirty="0">
                <a:effectLst/>
                <a:latin typeface="Times New Roman" panose="02020603050405020304" pitchFamily="18" charset="0"/>
                <a:ea typeface="Times New Roman" panose="02020603050405020304" pitchFamily="18" charset="0"/>
              </a:rPr>
              <a:t>Therefore, the argumentative essay must be complete, and logically so, leaving no doubt as to its intent or argument.</a:t>
            </a:r>
            <a:endParaRPr lang="en-KE" sz="2200" dirty="0">
              <a:effectLst/>
              <a:latin typeface="Times New Roman" panose="02020603050405020304" pitchFamily="18" charset="0"/>
              <a:ea typeface="Times New Roman" panose="02020603050405020304" pitchFamily="18" charset="0"/>
            </a:endParaRPr>
          </a:p>
          <a:p>
            <a:endParaRPr lang="en-KE" sz="2200" dirty="0"/>
          </a:p>
        </p:txBody>
      </p:sp>
    </p:spTree>
    <p:extLst>
      <p:ext uri="{BB962C8B-B14F-4D97-AF65-F5344CB8AC3E}">
        <p14:creationId xmlns:p14="http://schemas.microsoft.com/office/powerpoint/2010/main" val="848430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BDE2B6-D1B9-6C11-0450-61EEDCF0A035}"/>
              </a:ext>
            </a:extLst>
          </p:cNvPr>
          <p:cNvSpPr>
            <a:spLocks noGrp="1"/>
          </p:cNvSpPr>
          <p:nvPr>
            <p:ph type="title"/>
          </p:nvPr>
        </p:nvSpPr>
        <p:spPr>
          <a:xfrm>
            <a:off x="838200" y="365125"/>
            <a:ext cx="10515600" cy="1325563"/>
          </a:xfrm>
        </p:spPr>
        <p:txBody>
          <a:bodyPr>
            <a:normAutofit/>
          </a:bodyPr>
          <a:lstStyle/>
          <a:p>
            <a:r>
              <a:rPr lang="en-US" sz="3600" b="1" dirty="0">
                <a:effectLst/>
                <a:latin typeface="+mn-lt"/>
                <a:ea typeface="Times New Roman" panose="02020603050405020304" pitchFamily="18" charset="0"/>
              </a:rPr>
              <a:t>The Five-Paragraph Essay</a:t>
            </a:r>
            <a:br>
              <a:rPr lang="en-KE" sz="4200" b="1" dirty="0">
                <a:effectLst/>
                <a:latin typeface="Arial" panose="020B0604020202020204" pitchFamily="34" charset="0"/>
                <a:ea typeface="Times New Roman" panose="02020603050405020304" pitchFamily="18" charset="0"/>
              </a:rPr>
            </a:br>
            <a:endParaRPr lang="en-KE" sz="42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D67AFAC-F1C5-6AF7-1074-F5E100DB4731}"/>
              </a:ext>
            </a:extLst>
          </p:cNvPr>
          <p:cNvSpPr>
            <a:spLocks noGrp="1"/>
          </p:cNvSpPr>
          <p:nvPr>
            <p:ph idx="1"/>
          </p:nvPr>
        </p:nvSpPr>
        <p:spPr>
          <a:xfrm>
            <a:off x="838200" y="1929384"/>
            <a:ext cx="10515600" cy="4251960"/>
          </a:xfrm>
        </p:spPr>
        <p:txBody>
          <a:bodyPr>
            <a:normAutofit/>
          </a:bodyPr>
          <a:lstStyle/>
          <a:p>
            <a:r>
              <a:rPr lang="en-US" sz="2400" dirty="0">
                <a:effectLst/>
                <a:latin typeface="Times New Roman" panose="02020603050405020304" pitchFamily="18" charset="0"/>
                <a:ea typeface="Times New Roman" panose="02020603050405020304" pitchFamily="18" charset="0"/>
              </a:rPr>
              <a:t>A common method for writing an argumentative essay is the five-paragraph approach. </a:t>
            </a:r>
          </a:p>
          <a:p>
            <a:r>
              <a:rPr lang="en-US" sz="2400" dirty="0">
                <a:effectLst/>
                <a:latin typeface="Times New Roman" panose="02020603050405020304" pitchFamily="18" charset="0"/>
                <a:ea typeface="Times New Roman" panose="02020603050405020304" pitchFamily="18" charset="0"/>
              </a:rPr>
              <a:t>This is, however, by no means the only formula for writing such essays. If it sounds straightforward, that is because it is, in fact, the method consists of:</a:t>
            </a:r>
            <a:endParaRPr lang="en-KE" sz="2400" dirty="0">
              <a:latin typeface="Times New Roman" panose="02020603050405020304" pitchFamily="18" charset="0"/>
              <a:ea typeface="Times New Roman" panose="02020603050405020304" pitchFamily="18" charset="0"/>
            </a:endParaRPr>
          </a:p>
          <a:p>
            <a:pPr marL="0" indent="0">
              <a:buNone/>
            </a:pPr>
            <a:r>
              <a:rPr lang="en-KE" sz="240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1) An introductory paragraph </a:t>
            </a:r>
            <a:endParaRPr lang="en-KE" sz="2400" dirty="0">
              <a:effectLst/>
              <a:latin typeface="Times New Roman" panose="02020603050405020304" pitchFamily="18" charset="0"/>
              <a:ea typeface="Times New Roman" panose="02020603050405020304" pitchFamily="18" charset="0"/>
            </a:endParaRPr>
          </a:p>
          <a:p>
            <a:pPr marL="0" indent="0">
              <a:buNone/>
            </a:pPr>
            <a:r>
              <a:rPr lang="en-US" sz="2400" dirty="0">
                <a:effectLst/>
                <a:latin typeface="Times New Roman" panose="02020603050405020304" pitchFamily="18" charset="0"/>
                <a:ea typeface="Times New Roman" panose="02020603050405020304" pitchFamily="18" charset="0"/>
              </a:rPr>
              <a:t>	2) Three evidentiary body paragraphs that may include discussion of opposing views and </a:t>
            </a:r>
            <a:endParaRPr lang="en-KE" sz="2400" dirty="0">
              <a:effectLst/>
              <a:latin typeface="Times New Roman" panose="02020603050405020304" pitchFamily="18" charset="0"/>
              <a:ea typeface="Times New Roman" panose="02020603050405020304" pitchFamily="18" charset="0"/>
            </a:endParaRPr>
          </a:p>
          <a:p>
            <a:pPr marL="0" indent="0">
              <a:buNone/>
            </a:pPr>
            <a:r>
              <a:rPr lang="en-US" sz="2400" dirty="0">
                <a:effectLst/>
                <a:latin typeface="Times New Roman" panose="02020603050405020304" pitchFamily="18" charset="0"/>
                <a:ea typeface="Times New Roman" panose="02020603050405020304" pitchFamily="18" charset="0"/>
              </a:rPr>
              <a:t>	3) A conclusion</a:t>
            </a:r>
            <a:endParaRPr lang="en-KE" sz="2400" dirty="0">
              <a:effectLst/>
              <a:latin typeface="Times New Roman" panose="02020603050405020304" pitchFamily="18" charset="0"/>
              <a:ea typeface="Times New Roman" panose="02020603050405020304" pitchFamily="18" charset="0"/>
            </a:endParaRPr>
          </a:p>
          <a:p>
            <a:endParaRPr lang="en-KE" sz="2000" dirty="0"/>
          </a:p>
        </p:txBody>
      </p:sp>
    </p:spTree>
    <p:extLst>
      <p:ext uri="{BB962C8B-B14F-4D97-AF65-F5344CB8AC3E}">
        <p14:creationId xmlns:p14="http://schemas.microsoft.com/office/powerpoint/2010/main" val="15170777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BDE2B6-D1B9-6C11-0450-61EEDCF0A035}"/>
              </a:ext>
            </a:extLst>
          </p:cNvPr>
          <p:cNvSpPr>
            <a:spLocks noGrp="1"/>
          </p:cNvSpPr>
          <p:nvPr>
            <p:ph type="title"/>
          </p:nvPr>
        </p:nvSpPr>
        <p:spPr>
          <a:xfrm>
            <a:off x="838200" y="365125"/>
            <a:ext cx="10515600" cy="1325563"/>
          </a:xfrm>
        </p:spPr>
        <p:txBody>
          <a:bodyPr>
            <a:normAutofit fontScale="90000"/>
          </a:bodyPr>
          <a:lstStyle/>
          <a:p>
            <a:br>
              <a:rPr lang="en-US" sz="4400" b="1" dirty="0">
                <a:effectLst/>
                <a:latin typeface="Times New Roman" panose="02020603050405020304" pitchFamily="18" charset="0"/>
                <a:ea typeface="Times New Roman" panose="02020603050405020304" pitchFamily="18" charset="0"/>
              </a:rPr>
            </a:br>
            <a:r>
              <a:rPr lang="en-US" sz="4000" b="1" dirty="0">
                <a:effectLst/>
                <a:latin typeface="+mn-lt"/>
                <a:ea typeface="Times New Roman" panose="02020603050405020304" pitchFamily="18" charset="0"/>
              </a:rPr>
              <a:t>Longer Argumentative Essays</a:t>
            </a:r>
            <a:br>
              <a:rPr lang="en-KE" sz="4400" b="1" dirty="0">
                <a:effectLst/>
                <a:latin typeface="Arial" panose="020B0604020202020204" pitchFamily="34" charset="0"/>
                <a:ea typeface="Times New Roman" panose="02020603050405020304" pitchFamily="18" charset="0"/>
              </a:rPr>
            </a:br>
            <a:br>
              <a:rPr lang="en-KE" sz="4200" b="1" dirty="0">
                <a:effectLst/>
                <a:latin typeface="Arial" panose="020B0604020202020204" pitchFamily="34" charset="0"/>
                <a:ea typeface="Times New Roman" panose="02020603050405020304" pitchFamily="18" charset="0"/>
              </a:rPr>
            </a:br>
            <a:endParaRPr lang="en-KE" sz="42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D67AFAC-F1C5-6AF7-1074-F5E100DB4731}"/>
              </a:ext>
            </a:extLst>
          </p:cNvPr>
          <p:cNvSpPr>
            <a:spLocks noGrp="1"/>
          </p:cNvSpPr>
          <p:nvPr>
            <p:ph idx="1"/>
          </p:nvPr>
        </p:nvSpPr>
        <p:spPr>
          <a:xfrm>
            <a:off x="838200" y="1929384"/>
            <a:ext cx="10515600" cy="4251960"/>
          </a:xfrm>
        </p:spPr>
        <p:txBody>
          <a:bodyPr>
            <a:normAutofit/>
          </a:bodyPr>
          <a:lstStyle/>
          <a:p>
            <a:pPr>
              <a:lnSpc>
                <a:spcPct val="150000"/>
              </a:lnSpc>
              <a:spcBef>
                <a:spcPts val="0"/>
              </a:spcBef>
            </a:pPr>
            <a:r>
              <a:rPr lang="en-US" sz="2400" dirty="0">
                <a:effectLst/>
                <a:latin typeface="Times New Roman" panose="02020603050405020304" pitchFamily="18" charset="0"/>
                <a:ea typeface="Times New Roman" panose="02020603050405020304" pitchFamily="18" charset="0"/>
              </a:rPr>
              <a:t>Complex issues and detailed research call for complex and detailed essays. </a:t>
            </a:r>
          </a:p>
          <a:p>
            <a:pPr>
              <a:lnSpc>
                <a:spcPct val="150000"/>
              </a:lnSpc>
              <a:spcBef>
                <a:spcPts val="0"/>
              </a:spcBef>
            </a:pPr>
            <a:r>
              <a:rPr lang="en-US" sz="2400" dirty="0">
                <a:effectLst/>
                <a:latin typeface="Times New Roman" panose="02020603050405020304" pitchFamily="18" charset="0"/>
                <a:ea typeface="Times New Roman" panose="02020603050405020304" pitchFamily="18" charset="0"/>
              </a:rPr>
              <a:t>Argumentative essays discussing a number of research sources or empirical research will most certainly be longer than five paragraphs. </a:t>
            </a:r>
          </a:p>
          <a:p>
            <a:pPr>
              <a:lnSpc>
                <a:spcPct val="150000"/>
              </a:lnSpc>
              <a:spcBef>
                <a:spcPts val="0"/>
              </a:spcBef>
            </a:pPr>
            <a:r>
              <a:rPr lang="en-US" sz="2400" dirty="0">
                <a:effectLst/>
                <a:latin typeface="Times New Roman" panose="02020603050405020304" pitchFamily="18" charset="0"/>
                <a:ea typeface="Times New Roman" panose="02020603050405020304" pitchFamily="18" charset="0"/>
              </a:rPr>
              <a:t>Authors may have to discuss the context surrounding the topic, sources of information and their credibility, as well as a number of different opinions on the issue before concluding the essay. </a:t>
            </a:r>
          </a:p>
          <a:p>
            <a:pPr>
              <a:lnSpc>
                <a:spcPct val="150000"/>
              </a:lnSpc>
              <a:spcBef>
                <a:spcPts val="0"/>
              </a:spcBef>
            </a:pPr>
            <a:r>
              <a:rPr lang="en-US" sz="2400" dirty="0">
                <a:effectLst/>
                <a:latin typeface="Times New Roman" panose="02020603050405020304" pitchFamily="18" charset="0"/>
                <a:ea typeface="Times New Roman" panose="02020603050405020304" pitchFamily="18" charset="0"/>
              </a:rPr>
              <a:t>Many of these factors will be determined by the assignment.</a:t>
            </a:r>
            <a:endParaRPr lang="en-KE" sz="2400" dirty="0">
              <a:effectLst/>
              <a:latin typeface="Times New Roman" panose="02020603050405020304" pitchFamily="18" charset="0"/>
              <a:ea typeface="Times New Roman" panose="02020603050405020304" pitchFamily="18" charset="0"/>
            </a:endParaRPr>
          </a:p>
          <a:p>
            <a:endParaRPr lang="en-KE" sz="2000" dirty="0"/>
          </a:p>
        </p:txBody>
      </p:sp>
      <p:pic>
        <p:nvPicPr>
          <p:cNvPr id="5" name="Picture 4" descr="Reading cartoon bee">
            <a:extLst>
              <a:ext uri="{FF2B5EF4-FFF2-40B4-BE49-F238E27FC236}">
                <a16:creationId xmlns:a16="http://schemas.microsoft.com/office/drawing/2014/main" id="{24013D85-23F4-0406-5043-5CB8FFD3A5BF}"/>
              </a:ext>
            </a:extLst>
          </p:cNvPr>
          <p:cNvPicPr>
            <a:picLocks noChangeAspect="1"/>
          </p:cNvPicPr>
          <p:nvPr/>
        </p:nvPicPr>
        <p:blipFill>
          <a:blip r:embed="rId2"/>
          <a:stretch>
            <a:fillRect/>
          </a:stretch>
        </p:blipFill>
        <p:spPr>
          <a:xfrm>
            <a:off x="10202561" y="4593989"/>
            <a:ext cx="1256843" cy="1671438"/>
          </a:xfrm>
          <a:prstGeom prst="rect">
            <a:avLst/>
          </a:prstGeom>
        </p:spPr>
      </p:pic>
    </p:spTree>
    <p:extLst>
      <p:ext uri="{BB962C8B-B14F-4D97-AF65-F5344CB8AC3E}">
        <p14:creationId xmlns:p14="http://schemas.microsoft.com/office/powerpoint/2010/main" val="34542701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0284CE1-50B5-C9A6-37CB-D31038144481}"/>
              </a:ext>
            </a:extLst>
          </p:cNvPr>
          <p:cNvSpPr>
            <a:spLocks noGrp="1"/>
          </p:cNvSpPr>
          <p:nvPr>
            <p:ph type="title"/>
          </p:nvPr>
        </p:nvSpPr>
        <p:spPr>
          <a:xfrm>
            <a:off x="841248" y="548640"/>
            <a:ext cx="3600860" cy="5431536"/>
          </a:xfrm>
        </p:spPr>
        <p:txBody>
          <a:bodyPr>
            <a:normAutofit/>
          </a:bodyPr>
          <a:lstStyle/>
          <a:p>
            <a:r>
              <a:rPr lang="en-US" sz="3600" b="1" dirty="0">
                <a:effectLst/>
                <a:latin typeface="+mn-lt"/>
                <a:ea typeface="Times New Roman" panose="02020603050405020304" pitchFamily="18" charset="0"/>
              </a:rPr>
              <a:t>Summary</a:t>
            </a:r>
            <a:br>
              <a:rPr lang="en-KE" sz="5400" dirty="0">
                <a:effectLst/>
                <a:latin typeface="Times New Roman" panose="02020603050405020304" pitchFamily="18" charset="0"/>
                <a:ea typeface="Times New Roman" panose="02020603050405020304" pitchFamily="18" charset="0"/>
              </a:rPr>
            </a:br>
            <a:endParaRPr lang="en-KE" sz="5400" dirty="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B23BF6B-CFBE-EF01-3255-949D1E4C16BC}"/>
              </a:ext>
            </a:extLst>
          </p:cNvPr>
          <p:cNvSpPr>
            <a:spLocks noGrp="1"/>
          </p:cNvSpPr>
          <p:nvPr>
            <p:ph idx="1"/>
          </p:nvPr>
        </p:nvSpPr>
        <p:spPr>
          <a:xfrm>
            <a:off x="5126418" y="552091"/>
            <a:ext cx="6224335" cy="5431536"/>
          </a:xfrm>
        </p:spPr>
        <p:txBody>
          <a:bodyPr anchor="ctr">
            <a:normAutofit/>
          </a:bodyPr>
          <a:lstStyle/>
          <a:p>
            <a:pPr marL="0" indent="0">
              <a:lnSpc>
                <a:spcPct val="200000"/>
              </a:lnSpc>
              <a:spcBef>
                <a:spcPts val="400"/>
              </a:spcBef>
              <a:spcAft>
                <a:spcPts val="600"/>
              </a:spcAft>
              <a:buNone/>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There are four main types of academic writing discussed in this chapter. Each of these have their special features and ways of execution. As a learner, it is important to know the type of writing that you need to use at different times.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sz="2200" dirty="0"/>
          </a:p>
        </p:txBody>
      </p:sp>
    </p:spTree>
    <p:extLst>
      <p:ext uri="{BB962C8B-B14F-4D97-AF65-F5344CB8AC3E}">
        <p14:creationId xmlns:p14="http://schemas.microsoft.com/office/powerpoint/2010/main" val="23957366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61F65C-B367-51A6-FAB4-49479512D6E9}"/>
              </a:ext>
            </a:extLst>
          </p:cNvPr>
          <p:cNvSpPr>
            <a:spLocks noGrp="1"/>
          </p:cNvSpPr>
          <p:nvPr>
            <p:ph type="title"/>
          </p:nvPr>
        </p:nvSpPr>
        <p:spPr>
          <a:xfrm>
            <a:off x="4654296" y="329184"/>
            <a:ext cx="6894576" cy="1783080"/>
          </a:xfrm>
        </p:spPr>
        <p:txBody>
          <a:bodyPr anchor="b">
            <a:normAutofit/>
          </a:bodyPr>
          <a:lstStyle/>
          <a:p>
            <a:r>
              <a:rPr lang="en-US" sz="5400" b="1" dirty="0">
                <a:effectLst/>
                <a:latin typeface="Arial" panose="020B0604020202020204" pitchFamily="34" charset="0"/>
                <a:ea typeface="Calibri" panose="020F0502020204030204" pitchFamily="34" charset="0"/>
                <a:cs typeface="Times New Roman" panose="02020603050405020304" pitchFamily="18" charset="0"/>
              </a:rPr>
              <a:t>Personal Reflection</a:t>
            </a:r>
            <a:br>
              <a:rPr lang="en-KE" sz="5400" dirty="0">
                <a:effectLst/>
                <a:latin typeface="Calibri" panose="020F0502020204030204" pitchFamily="34" charset="0"/>
                <a:ea typeface="Calibri" panose="020F0502020204030204" pitchFamily="34" charset="0"/>
                <a:cs typeface="Times New Roman" panose="02020603050405020304" pitchFamily="18" charset="0"/>
              </a:rPr>
            </a:br>
            <a:endParaRPr lang="en-KE" sz="5400" dirty="0"/>
          </a:p>
        </p:txBody>
      </p:sp>
      <p:pic>
        <p:nvPicPr>
          <p:cNvPr id="5" name="Picture 4" descr="Open book">
            <a:extLst>
              <a:ext uri="{FF2B5EF4-FFF2-40B4-BE49-F238E27FC236}">
                <a16:creationId xmlns:a16="http://schemas.microsoft.com/office/drawing/2014/main" id="{5E6F50F4-238F-9F0C-6DA2-4774035CC974}"/>
              </a:ext>
            </a:extLst>
          </p:cNvPr>
          <p:cNvPicPr>
            <a:picLocks noChangeAspect="1"/>
          </p:cNvPicPr>
          <p:nvPr/>
        </p:nvPicPr>
        <p:blipFill rotWithShape="1">
          <a:blip r:embed="rId2"/>
          <a:srcRect l="29625" r="30931" b="-2"/>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844E033-9445-1BDD-ED67-B94C71F0452D}"/>
              </a:ext>
            </a:extLst>
          </p:cNvPr>
          <p:cNvSpPr>
            <a:spLocks noGrp="1"/>
          </p:cNvSpPr>
          <p:nvPr>
            <p:ph idx="1"/>
          </p:nvPr>
        </p:nvSpPr>
        <p:spPr>
          <a:xfrm>
            <a:off x="4654296" y="2706624"/>
            <a:ext cx="6894576" cy="3483864"/>
          </a:xfrm>
        </p:spPr>
        <p:txBody>
          <a:bodyPr>
            <a:normAutofit/>
          </a:bodyPr>
          <a:lstStyle/>
          <a:p>
            <a:pPr marL="342900" lvl="0" indent="-342900">
              <a:tabLst>
                <a:tab pos="457200" algn="l"/>
              </a:tabLst>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Write an argumentative essay on climate change</a:t>
            </a:r>
            <a:endParaRPr lang="en-KE" sz="2200" dirty="0"/>
          </a:p>
        </p:txBody>
      </p:sp>
    </p:spTree>
    <p:extLst>
      <p:ext uri="{BB962C8B-B14F-4D97-AF65-F5344CB8AC3E}">
        <p14:creationId xmlns:p14="http://schemas.microsoft.com/office/powerpoint/2010/main" val="23109948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89ED1AA-8684-4D37-B208-8777E1A778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Graphic 33">
            <a:extLst>
              <a:ext uri="{FF2B5EF4-FFF2-40B4-BE49-F238E27FC236}">
                <a16:creationId xmlns:a16="http://schemas.microsoft.com/office/drawing/2014/main" id="{4180E01B-B1F4-437C-807D-1C930718E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10784" y="0"/>
            <a:ext cx="9570431" cy="6858000"/>
          </a:xfrm>
          <a:custGeom>
            <a:avLst/>
            <a:gdLst>
              <a:gd name="connsiteX0" fmla="*/ 7178288 w 7187261"/>
              <a:gd name="connsiteY0" fmla="*/ 2604802 h 5150263"/>
              <a:gd name="connsiteX1" fmla="*/ 7169335 w 7187261"/>
              <a:gd name="connsiteY1" fmla="*/ 2328577 h 5150263"/>
              <a:gd name="connsiteX2" fmla="*/ 7060845 w 7187261"/>
              <a:gd name="connsiteY2" fmla="*/ 1661160 h 5150263"/>
              <a:gd name="connsiteX3" fmla="*/ 6212263 w 7187261"/>
              <a:gd name="connsiteY3" fmla="*/ 243840 h 5150263"/>
              <a:gd name="connsiteX4" fmla="*/ 5953564 w 7187261"/>
              <a:gd name="connsiteY4" fmla="*/ 0 h 5150263"/>
              <a:gd name="connsiteX5" fmla="*/ 1408615 w 7187261"/>
              <a:gd name="connsiteY5" fmla="*/ 0 h 5150263"/>
              <a:gd name="connsiteX6" fmla="*/ 805111 w 7187261"/>
              <a:gd name="connsiteY6" fmla="*/ 676275 h 5150263"/>
              <a:gd name="connsiteX7" fmla="*/ 104928 w 7187261"/>
              <a:gd name="connsiteY7" fmla="*/ 2183035 h 5150263"/>
              <a:gd name="connsiteX8" fmla="*/ 51588 w 7187261"/>
              <a:gd name="connsiteY8" fmla="*/ 2400014 h 5150263"/>
              <a:gd name="connsiteX9" fmla="*/ 41301 w 7187261"/>
              <a:gd name="connsiteY9" fmla="*/ 2424208 h 5150263"/>
              <a:gd name="connsiteX10" fmla="*/ 119692 w 7187261"/>
              <a:gd name="connsiteY10" fmla="*/ 1834801 h 5150263"/>
              <a:gd name="connsiteX11" fmla="*/ 870071 w 7187261"/>
              <a:gd name="connsiteY11" fmla="*/ 462248 h 5150263"/>
              <a:gd name="connsiteX12" fmla="*/ 1389279 w 7187261"/>
              <a:gd name="connsiteY12" fmla="*/ 476 h 5150263"/>
              <a:gd name="connsiteX13" fmla="*/ 1320223 w 7187261"/>
              <a:gd name="connsiteY13" fmla="*/ 476 h 5150263"/>
              <a:gd name="connsiteX14" fmla="*/ 423158 w 7187261"/>
              <a:gd name="connsiteY14" fmla="*/ 989743 h 5150263"/>
              <a:gd name="connsiteX15" fmla="*/ 25585 w 7187261"/>
              <a:gd name="connsiteY15" fmla="*/ 2113693 h 5150263"/>
              <a:gd name="connsiteX16" fmla="*/ 2344 w 7187261"/>
              <a:gd name="connsiteY16" fmla="*/ 2725865 h 5150263"/>
              <a:gd name="connsiteX17" fmla="*/ 447256 w 7187261"/>
              <a:gd name="connsiteY17" fmla="*/ 4210717 h 5150263"/>
              <a:gd name="connsiteX18" fmla="*/ 1138962 w 7187261"/>
              <a:gd name="connsiteY18" fmla="*/ 4988910 h 5150263"/>
              <a:gd name="connsiteX19" fmla="*/ 1348512 w 7187261"/>
              <a:gd name="connsiteY19" fmla="*/ 5146834 h 5150263"/>
              <a:gd name="connsiteX20" fmla="*/ 1422712 w 7187261"/>
              <a:gd name="connsiteY20" fmla="*/ 5146834 h 5150263"/>
              <a:gd name="connsiteX21" fmla="*/ 480594 w 7187261"/>
              <a:gd name="connsiteY21" fmla="*/ 4187952 h 5150263"/>
              <a:gd name="connsiteX22" fmla="*/ 398679 w 7187261"/>
              <a:gd name="connsiteY22" fmla="*/ 4046125 h 5150263"/>
              <a:gd name="connsiteX23" fmla="*/ 411823 w 7187261"/>
              <a:gd name="connsiteY23" fmla="*/ 4053078 h 5150263"/>
              <a:gd name="connsiteX24" fmla="*/ 1439380 w 7187261"/>
              <a:gd name="connsiteY24" fmla="*/ 5147405 h 5150263"/>
              <a:gd name="connsiteX25" fmla="*/ 5710010 w 7187261"/>
              <a:gd name="connsiteY25" fmla="*/ 5150263 h 5150263"/>
              <a:gd name="connsiteX26" fmla="*/ 5999665 w 7187261"/>
              <a:gd name="connsiteY26" fmla="*/ 4910900 h 5150263"/>
              <a:gd name="connsiteX27" fmla="*/ 6954165 w 7187261"/>
              <a:gd name="connsiteY27" fmla="*/ 3545777 h 5150263"/>
              <a:gd name="connsiteX28" fmla="*/ 7137712 w 7187261"/>
              <a:gd name="connsiteY28" fmla="*/ 2799207 h 5150263"/>
              <a:gd name="connsiteX29" fmla="*/ 7142951 w 7187261"/>
              <a:gd name="connsiteY29" fmla="*/ 2754535 h 5150263"/>
              <a:gd name="connsiteX30" fmla="*/ 7149428 w 7187261"/>
              <a:gd name="connsiteY30" fmla="*/ 2774823 h 5150263"/>
              <a:gd name="connsiteX31" fmla="*/ 7066465 w 7187261"/>
              <a:gd name="connsiteY31" fmla="*/ 3465672 h 5150263"/>
              <a:gd name="connsiteX32" fmla="*/ 6452578 w 7187261"/>
              <a:gd name="connsiteY32" fmla="*/ 4552760 h 5150263"/>
              <a:gd name="connsiteX33" fmla="*/ 5752110 w 7187261"/>
              <a:gd name="connsiteY33" fmla="*/ 5150263 h 5150263"/>
              <a:gd name="connsiteX34" fmla="*/ 5827643 w 7187261"/>
              <a:gd name="connsiteY34" fmla="*/ 5150263 h 5150263"/>
              <a:gd name="connsiteX35" fmla="*/ 6642793 w 7187261"/>
              <a:gd name="connsiteY35" fmla="*/ 4389406 h 5150263"/>
              <a:gd name="connsiteX36" fmla="*/ 7102469 w 7187261"/>
              <a:gd name="connsiteY36" fmla="*/ 3490817 h 5150263"/>
              <a:gd name="connsiteX37" fmla="*/ 7187242 w 7187261"/>
              <a:gd name="connsiteY37" fmla="*/ 2990183 h 5150263"/>
              <a:gd name="connsiteX38" fmla="*/ 7178288 w 7187261"/>
              <a:gd name="connsiteY38" fmla="*/ 2604802 h 5150263"/>
              <a:gd name="connsiteX39" fmla="*/ 6342565 w 7187261"/>
              <a:gd name="connsiteY39" fmla="*/ 441389 h 5150263"/>
              <a:gd name="connsiteX40" fmla="*/ 7126567 w 7187261"/>
              <a:gd name="connsiteY40" fmla="*/ 2355056 h 5150263"/>
              <a:gd name="connsiteX41" fmla="*/ 6342565 w 7187261"/>
              <a:gd name="connsiteY41" fmla="*/ 441389 h 5150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7187261" h="5150263">
                <a:moveTo>
                  <a:pt x="7178288" y="2604802"/>
                </a:moveTo>
                <a:cubicBezTo>
                  <a:pt x="7168763" y="2513076"/>
                  <a:pt x="7174478" y="2420684"/>
                  <a:pt x="7169335" y="2328577"/>
                </a:cubicBezTo>
                <a:cubicBezTo>
                  <a:pt x="7156952" y="2102882"/>
                  <a:pt x="7120586" y="1879149"/>
                  <a:pt x="7060845" y="1661160"/>
                </a:cubicBezTo>
                <a:cubicBezTo>
                  <a:pt x="6910588" y="1121007"/>
                  <a:pt x="6617428" y="631374"/>
                  <a:pt x="6212263" y="243840"/>
                </a:cubicBezTo>
                <a:cubicBezTo>
                  <a:pt x="6126538" y="162496"/>
                  <a:pt x="6040813" y="80201"/>
                  <a:pt x="5953564" y="0"/>
                </a:cubicBezTo>
                <a:lnTo>
                  <a:pt x="1408615" y="0"/>
                </a:lnTo>
                <a:cubicBezTo>
                  <a:pt x="1180967" y="200316"/>
                  <a:pt x="978332" y="427387"/>
                  <a:pt x="805111" y="676275"/>
                </a:cubicBezTo>
                <a:cubicBezTo>
                  <a:pt x="481261" y="1136523"/>
                  <a:pt x="252089" y="1640872"/>
                  <a:pt x="104928" y="2183035"/>
                </a:cubicBezTo>
                <a:cubicBezTo>
                  <a:pt x="85878" y="2254853"/>
                  <a:pt x="69495" y="2327720"/>
                  <a:pt x="51588" y="2400014"/>
                </a:cubicBezTo>
                <a:cubicBezTo>
                  <a:pt x="49683" y="2407634"/>
                  <a:pt x="51588" y="2416969"/>
                  <a:pt x="41301" y="2424208"/>
                </a:cubicBezTo>
                <a:cubicBezTo>
                  <a:pt x="45900" y="2225469"/>
                  <a:pt x="72186" y="2027834"/>
                  <a:pt x="119692" y="1834801"/>
                </a:cubicBezTo>
                <a:cubicBezTo>
                  <a:pt x="247993" y="1310926"/>
                  <a:pt x="506121" y="857726"/>
                  <a:pt x="870071" y="462248"/>
                </a:cubicBezTo>
                <a:cubicBezTo>
                  <a:pt x="1027729" y="291823"/>
                  <a:pt x="1201617" y="137169"/>
                  <a:pt x="1389279" y="476"/>
                </a:cubicBezTo>
                <a:lnTo>
                  <a:pt x="1320223" y="476"/>
                </a:lnTo>
                <a:cubicBezTo>
                  <a:pt x="960844" y="274320"/>
                  <a:pt x="656330" y="599123"/>
                  <a:pt x="423158" y="989743"/>
                </a:cubicBezTo>
                <a:cubicBezTo>
                  <a:pt x="215608" y="1337596"/>
                  <a:pt x="80258" y="1711357"/>
                  <a:pt x="25585" y="2113693"/>
                </a:cubicBezTo>
                <a:cubicBezTo>
                  <a:pt x="-2705" y="2316480"/>
                  <a:pt x="-2228" y="2521077"/>
                  <a:pt x="2344" y="2725865"/>
                </a:cubicBezTo>
                <a:cubicBezTo>
                  <a:pt x="14155" y="3261932"/>
                  <a:pt x="170650" y="3754565"/>
                  <a:pt x="447256" y="4210717"/>
                </a:cubicBezTo>
                <a:cubicBezTo>
                  <a:pt x="629851" y="4511612"/>
                  <a:pt x="866356" y="4767167"/>
                  <a:pt x="1138962" y="4988910"/>
                </a:cubicBezTo>
                <a:cubicBezTo>
                  <a:pt x="1207161" y="5044345"/>
                  <a:pt x="1277008" y="5096990"/>
                  <a:pt x="1348512" y="5146834"/>
                </a:cubicBezTo>
                <a:lnTo>
                  <a:pt x="1422712" y="5146834"/>
                </a:lnTo>
                <a:cubicBezTo>
                  <a:pt x="1043426" y="4892802"/>
                  <a:pt x="724720" y="4577334"/>
                  <a:pt x="480594" y="4187952"/>
                </a:cubicBezTo>
                <a:cubicBezTo>
                  <a:pt x="452019" y="4141851"/>
                  <a:pt x="423444" y="4095179"/>
                  <a:pt x="398679" y="4046125"/>
                </a:cubicBezTo>
                <a:cubicBezTo>
                  <a:pt x="407442" y="4043267"/>
                  <a:pt x="409156" y="4048982"/>
                  <a:pt x="411823" y="4053078"/>
                </a:cubicBezTo>
                <a:cubicBezTo>
                  <a:pt x="683572" y="4484656"/>
                  <a:pt x="1033139" y="4842701"/>
                  <a:pt x="1439380" y="5147405"/>
                </a:cubicBezTo>
                <a:lnTo>
                  <a:pt x="5710010" y="5150263"/>
                </a:lnTo>
                <a:cubicBezTo>
                  <a:pt x="5810594" y="5075482"/>
                  <a:pt x="5907272" y="4995587"/>
                  <a:pt x="5999665" y="4910900"/>
                </a:cubicBezTo>
                <a:cubicBezTo>
                  <a:pt x="6418765" y="4526661"/>
                  <a:pt x="6746901" y="4078129"/>
                  <a:pt x="6954165" y="3545777"/>
                </a:cubicBezTo>
                <a:cubicBezTo>
                  <a:pt x="7048234" y="3306175"/>
                  <a:pt x="7109956" y="3055115"/>
                  <a:pt x="7137712" y="2799207"/>
                </a:cubicBezTo>
                <a:cubicBezTo>
                  <a:pt x="7139236" y="2784920"/>
                  <a:pt x="7141046" y="2770632"/>
                  <a:pt x="7142951" y="2754535"/>
                </a:cubicBezTo>
                <a:cubicBezTo>
                  <a:pt x="7151714" y="2760440"/>
                  <a:pt x="7149237" y="2768441"/>
                  <a:pt x="7149428" y="2774823"/>
                </a:cubicBezTo>
                <a:cubicBezTo>
                  <a:pt x="7156743" y="3007967"/>
                  <a:pt x="7128777" y="3240881"/>
                  <a:pt x="7066465" y="3465672"/>
                </a:cubicBezTo>
                <a:cubicBezTo>
                  <a:pt x="6952165" y="3878580"/>
                  <a:pt x="6737948" y="4235863"/>
                  <a:pt x="6452578" y="4552760"/>
                </a:cubicBezTo>
                <a:cubicBezTo>
                  <a:pt x="6244553" y="4783836"/>
                  <a:pt x="6008809" y="4980242"/>
                  <a:pt x="5752110" y="5150263"/>
                </a:cubicBezTo>
                <a:lnTo>
                  <a:pt x="5827643" y="5150263"/>
                </a:lnTo>
                <a:cubicBezTo>
                  <a:pt x="6136539" y="4938904"/>
                  <a:pt x="6412192" y="4689348"/>
                  <a:pt x="6642793" y="4389406"/>
                </a:cubicBezTo>
                <a:cubicBezTo>
                  <a:pt x="6851295" y="4118324"/>
                  <a:pt x="7009125" y="3820859"/>
                  <a:pt x="7102469" y="3490817"/>
                </a:cubicBezTo>
                <a:cubicBezTo>
                  <a:pt x="7148646" y="3327473"/>
                  <a:pt x="7177069" y="3159624"/>
                  <a:pt x="7187242" y="2990183"/>
                </a:cubicBezTo>
                <a:cubicBezTo>
                  <a:pt x="7187623" y="2984087"/>
                  <a:pt x="7182384" y="2642330"/>
                  <a:pt x="7178288" y="2604802"/>
                </a:cubicBezTo>
                <a:close/>
                <a:moveTo>
                  <a:pt x="6342565" y="441389"/>
                </a:moveTo>
                <a:cubicBezTo>
                  <a:pt x="6829797" y="986533"/>
                  <a:pt x="7091135" y="1624422"/>
                  <a:pt x="7126567" y="2355056"/>
                </a:cubicBezTo>
                <a:cubicBezTo>
                  <a:pt x="7001123" y="1661827"/>
                  <a:pt x="6756426" y="1017365"/>
                  <a:pt x="6342565" y="441389"/>
                </a:cubicBezTo>
                <a:close/>
              </a:path>
            </a:pathLst>
          </a:custGeom>
          <a:solidFill>
            <a:schemeClr val="accent2"/>
          </a:solidFill>
          <a:ln w="9525"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9B64A147-1365-E5A1-02CF-D3060E7C2789}"/>
              </a:ext>
            </a:extLst>
          </p:cNvPr>
          <p:cNvSpPr>
            <a:spLocks noGrp="1"/>
          </p:cNvSpPr>
          <p:nvPr>
            <p:ph type="title"/>
          </p:nvPr>
        </p:nvSpPr>
        <p:spPr>
          <a:xfrm>
            <a:off x="2558716" y="955309"/>
            <a:ext cx="7074568" cy="2898975"/>
          </a:xfrm>
        </p:spPr>
        <p:txBody>
          <a:bodyPr vert="horz" lIns="91440" tIns="45720" rIns="91440" bIns="45720" rtlCol="0" anchor="b">
            <a:normAutofit/>
          </a:bodyPr>
          <a:lstStyle/>
          <a:p>
            <a:pPr algn="ctr"/>
            <a:r>
              <a:rPr lang="en-US" sz="6600" b="1" kern="1200" dirty="0">
                <a:solidFill>
                  <a:srgbClr val="FFFFFF"/>
                </a:solidFill>
                <a:latin typeface="+mn-lt"/>
                <a:ea typeface="+mj-ea"/>
                <a:cs typeface="+mj-cs"/>
              </a:rPr>
              <a:t>Answers for the Personal Reflection</a:t>
            </a:r>
          </a:p>
        </p:txBody>
      </p:sp>
      <p:sp>
        <p:nvSpPr>
          <p:cNvPr id="12" name="sketch line">
            <a:extLst>
              <a:ext uri="{FF2B5EF4-FFF2-40B4-BE49-F238E27FC236}">
                <a16:creationId xmlns:a16="http://schemas.microsoft.com/office/drawing/2014/main" id="{41F77738-2AF0-4750-A0C7-F97C2C1759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173498"/>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70EC7F4-85EE-7B78-CF44-C71E352431F5}"/>
              </a:ext>
            </a:extLst>
          </p:cNvPr>
          <p:cNvSpPr txBox="1"/>
          <p:nvPr/>
        </p:nvSpPr>
        <p:spPr>
          <a:xfrm>
            <a:off x="3541987" y="4210074"/>
            <a:ext cx="5366332" cy="2308324"/>
          </a:xfrm>
          <a:prstGeom prst="rect">
            <a:avLst/>
          </a:prstGeom>
          <a:noFill/>
        </p:spPr>
        <p:txBody>
          <a:bodyPr wrap="square" rtlCol="0">
            <a:spAutoFit/>
          </a:bodyPr>
          <a:lstStyle/>
          <a:p>
            <a:r>
              <a:rPr lang="en-KE" sz="1800" dirty="0"/>
              <a:t>In recent years, people have become much more aware of how the climate on our planet is changing. The following texts present two different arguments about climate change. Skim through both texts quickly and get the gist of the information and viewpoints in each one. The first is an article from an newspaper and the second one is from an online magazine for teenagers.</a:t>
            </a:r>
          </a:p>
          <a:p>
            <a:endParaRPr lang="en-KE" dirty="0"/>
          </a:p>
        </p:txBody>
      </p:sp>
    </p:spTree>
    <p:extLst>
      <p:ext uri="{BB962C8B-B14F-4D97-AF65-F5344CB8AC3E}">
        <p14:creationId xmlns:p14="http://schemas.microsoft.com/office/powerpoint/2010/main" val="1495650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E80AA1-8B1B-C9DF-3753-95B840970F76}"/>
              </a:ext>
            </a:extLst>
          </p:cNvPr>
          <p:cNvSpPr>
            <a:spLocks noGrp="1"/>
          </p:cNvSpPr>
          <p:nvPr>
            <p:ph type="title"/>
          </p:nvPr>
        </p:nvSpPr>
        <p:spPr>
          <a:xfrm>
            <a:off x="838200" y="365125"/>
            <a:ext cx="10515600" cy="1239097"/>
          </a:xfrm>
        </p:spPr>
        <p:txBody>
          <a:bodyPr>
            <a:normAutofit/>
          </a:bodyPr>
          <a:lstStyle/>
          <a:p>
            <a:r>
              <a:rPr lang="en-KE" sz="3600" b="1" dirty="0">
                <a:latin typeface="+mn-lt"/>
              </a:rPr>
              <a:t>Climate Change: A Natural Process</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9727922-FB79-A4C5-29B2-A75708D518C4}"/>
              </a:ext>
            </a:extLst>
          </p:cNvPr>
          <p:cNvSpPr>
            <a:spLocks noGrp="1"/>
          </p:cNvSpPr>
          <p:nvPr>
            <p:ph idx="1"/>
          </p:nvPr>
        </p:nvSpPr>
        <p:spPr>
          <a:xfrm>
            <a:off x="838200" y="1695661"/>
            <a:ext cx="10515600" cy="4485683"/>
          </a:xfrm>
        </p:spPr>
        <p:txBody>
          <a:bodyPr>
            <a:normAutofit/>
          </a:bodyPr>
          <a:lstStyle/>
          <a:p>
            <a:r>
              <a:rPr lang="en-KE" sz="2200" dirty="0"/>
              <a:t>Our planet is changing. Although it is likely that humans have contributed to these changes, to claim that we are fully responsible is not true: there are other natural forces happening that humans have no influence over, and it is all to do with the way the earth moves. </a:t>
            </a:r>
          </a:p>
          <a:p>
            <a:r>
              <a:rPr lang="en-KE" sz="2200" dirty="0"/>
              <a:t>Basically, the angle at which our planet is positioned influences the climate. It is true that climate change can alter the way the earth tilts. However, it also works the other way: Earth can change its position without any influence from human factors; therefore, it is a antural process.</a:t>
            </a:r>
          </a:p>
          <a:p>
            <a:r>
              <a:rPr lang="en-KE" sz="2200" dirty="0"/>
              <a:t>The way the earth orbits around the sun has an effect too. If the orbit changes, summer and winter temperatures increase; consequently, the north and south pole travel closer to the sun. Hence, the ice caps melt, which results in rising sea levels.</a:t>
            </a:r>
          </a:p>
          <a:p>
            <a:pPr marL="0" indent="0">
              <a:buNone/>
            </a:pPr>
            <a:endParaRPr lang="en-KE" sz="2200" dirty="0"/>
          </a:p>
        </p:txBody>
      </p:sp>
    </p:spTree>
    <p:extLst>
      <p:ext uri="{BB962C8B-B14F-4D97-AF65-F5344CB8AC3E}">
        <p14:creationId xmlns:p14="http://schemas.microsoft.com/office/powerpoint/2010/main" val="36385828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AA04D3-A9DC-9335-7574-F2BA8AC0BD98}"/>
              </a:ext>
            </a:extLst>
          </p:cNvPr>
          <p:cNvSpPr>
            <a:spLocks noGrp="1"/>
          </p:cNvSpPr>
          <p:nvPr>
            <p:ph type="title"/>
          </p:nvPr>
        </p:nvSpPr>
        <p:spPr>
          <a:xfrm>
            <a:off x="838200" y="365125"/>
            <a:ext cx="10515600" cy="1325563"/>
          </a:xfrm>
        </p:spPr>
        <p:txBody>
          <a:bodyPr>
            <a:normAutofit/>
          </a:bodyPr>
          <a:lstStyle/>
          <a:p>
            <a:endParaRPr lang="en-KE"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56176DA-D67B-95CD-EB25-868C04E6859C}"/>
              </a:ext>
            </a:extLst>
          </p:cNvPr>
          <p:cNvSpPr>
            <a:spLocks noGrp="1"/>
          </p:cNvSpPr>
          <p:nvPr>
            <p:ph idx="1"/>
          </p:nvPr>
        </p:nvSpPr>
        <p:spPr>
          <a:xfrm>
            <a:off x="838200" y="1929384"/>
            <a:ext cx="10515600" cy="4251960"/>
          </a:xfrm>
        </p:spPr>
        <p:txBody>
          <a:bodyPr>
            <a:normAutofit/>
          </a:bodyPr>
          <a:lstStyle/>
          <a:p>
            <a:r>
              <a:rPr lang="en-KE" sz="2200" dirty="0"/>
              <a:t>Changes in weather patterns are also a result of the way the earth changes its position. If the orbit varies, the sun has more influence and our planet gets warmer. The season change too: major storms in Canada and North America used to occur between June and August. Now they take place between August and October.</a:t>
            </a:r>
          </a:p>
          <a:p>
            <a:r>
              <a:rPr lang="en-KE" sz="2200" dirty="0"/>
              <a:t>Climate change is a natural thing. That is not a popular statement and humans’ desire to blame themselves is normal. But there is no need. Although the rising population of the planet does not help, and the way humans use resources is adding to the problem, it is not all our fault, no. We are victims too.</a:t>
            </a:r>
          </a:p>
          <a:p>
            <a:endParaRPr lang="en-KE" sz="2200" dirty="0"/>
          </a:p>
        </p:txBody>
      </p:sp>
    </p:spTree>
    <p:extLst>
      <p:ext uri="{BB962C8B-B14F-4D97-AF65-F5344CB8AC3E}">
        <p14:creationId xmlns:p14="http://schemas.microsoft.com/office/powerpoint/2010/main" val="24216030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AA04D3-A9DC-9335-7574-F2BA8AC0BD98}"/>
              </a:ext>
            </a:extLst>
          </p:cNvPr>
          <p:cNvSpPr>
            <a:spLocks noGrp="1"/>
          </p:cNvSpPr>
          <p:nvPr>
            <p:ph type="title"/>
          </p:nvPr>
        </p:nvSpPr>
        <p:spPr>
          <a:xfrm>
            <a:off x="838200" y="365125"/>
            <a:ext cx="10515600" cy="1325563"/>
          </a:xfrm>
        </p:spPr>
        <p:txBody>
          <a:bodyPr>
            <a:normAutofit/>
          </a:bodyPr>
          <a:lstStyle/>
          <a:p>
            <a:r>
              <a:rPr lang="en-KE" sz="3600" b="1" dirty="0">
                <a:latin typeface="+mn-lt"/>
              </a:rPr>
              <a:t>We’re destroying our home</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56176DA-D67B-95CD-EB25-868C04E6859C}"/>
              </a:ext>
            </a:extLst>
          </p:cNvPr>
          <p:cNvSpPr>
            <a:spLocks noGrp="1"/>
          </p:cNvSpPr>
          <p:nvPr>
            <p:ph idx="1"/>
          </p:nvPr>
        </p:nvSpPr>
        <p:spPr>
          <a:xfrm>
            <a:off x="838200" y="1929384"/>
            <a:ext cx="10515600" cy="4251960"/>
          </a:xfrm>
        </p:spPr>
        <p:txBody>
          <a:bodyPr>
            <a:normAutofit/>
          </a:bodyPr>
          <a:lstStyle/>
          <a:p>
            <a:r>
              <a:rPr lang="en-KE" sz="2200" dirty="0"/>
              <a:t>Ok, so the earth changes over time. Yes, we know the Ice Age came to an end 12000 years ago when Earth’s orbit changed and the sun became stronger. Yet what is happening now is much more terrifying! Earth is getting hotter at a faster pace than ever before. We – the human race – are destroying our home. Fact.</a:t>
            </a:r>
          </a:p>
          <a:p>
            <a:r>
              <a:rPr lang="en-KE" sz="2200" dirty="0"/>
              <a:t>How do we know?</a:t>
            </a:r>
          </a:p>
          <a:p>
            <a:r>
              <a:rPr lang="en-KE" sz="2200" dirty="0"/>
              <a:t>For years, scientists have used information from satelites a</a:t>
            </a:r>
            <a:r>
              <a:rPr lang="en-GB" sz="2200" dirty="0" err="1"/>
              <a:t>nd</a:t>
            </a:r>
            <a:r>
              <a:rPr lang="en-KE" sz="2200" dirty="0"/>
              <a:t> other sources to examine the data. There is no doubt about it – greenhouse gases have increased and this has caused the Earth to heat up. Scientists have examined the effect on ice caps and used information gathered from nature. We are warming our planet ten times faster than ever before! </a:t>
            </a:r>
          </a:p>
          <a:p>
            <a:pPr marL="0" indent="0">
              <a:buNone/>
            </a:pPr>
            <a:endParaRPr lang="en-KE" sz="2200" dirty="0"/>
          </a:p>
        </p:txBody>
      </p:sp>
    </p:spTree>
    <p:extLst>
      <p:ext uri="{BB962C8B-B14F-4D97-AF65-F5344CB8AC3E}">
        <p14:creationId xmlns:p14="http://schemas.microsoft.com/office/powerpoint/2010/main" val="13017024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AA04D3-A9DC-9335-7574-F2BA8AC0BD98}"/>
              </a:ext>
            </a:extLst>
          </p:cNvPr>
          <p:cNvSpPr>
            <a:spLocks noGrp="1"/>
          </p:cNvSpPr>
          <p:nvPr>
            <p:ph type="title"/>
          </p:nvPr>
        </p:nvSpPr>
        <p:spPr>
          <a:xfrm>
            <a:off x="838200" y="365125"/>
            <a:ext cx="10515600" cy="1325563"/>
          </a:xfrm>
        </p:spPr>
        <p:txBody>
          <a:bodyPr>
            <a:normAutofit/>
          </a:bodyPr>
          <a:lstStyle/>
          <a:p>
            <a:endParaRPr lang="en-KE"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56176DA-D67B-95CD-EB25-868C04E6859C}"/>
              </a:ext>
            </a:extLst>
          </p:cNvPr>
          <p:cNvSpPr>
            <a:spLocks noGrp="1"/>
          </p:cNvSpPr>
          <p:nvPr>
            <p:ph idx="1"/>
          </p:nvPr>
        </p:nvSpPr>
        <p:spPr>
          <a:xfrm>
            <a:off x="838200" y="1929384"/>
            <a:ext cx="10515600" cy="4251960"/>
          </a:xfrm>
        </p:spPr>
        <p:txBody>
          <a:bodyPr>
            <a:normAutofit/>
          </a:bodyPr>
          <a:lstStyle/>
          <a:p>
            <a:r>
              <a:rPr lang="en-KE" sz="2200" dirty="0"/>
              <a:t>Here is the evidence:</a:t>
            </a:r>
          </a:p>
          <a:p>
            <a:r>
              <a:rPr lang="en-KE" sz="2200" dirty="0"/>
              <a:t>The temperature has risen. In the past 200 years, the earth has got hotter, but the past five years have been the hottest ever recorded. FACT.</a:t>
            </a:r>
          </a:p>
          <a:p>
            <a:r>
              <a:rPr lang="en-KE" sz="2200" dirty="0"/>
              <a:t>Ice is melting – 400 billion tonnes of ice is gone. And snow is melting earlier in the year than it ever did before. Its terrible news for wildlife. FACT.</a:t>
            </a:r>
          </a:p>
          <a:p>
            <a:r>
              <a:rPr lang="en-KE" sz="2200" dirty="0"/>
              <a:t>Sea levels are rising. They increased by 25cm last century, but in the past five years, they have gone up – by twice as much again. Sea life suffers and humans suffer. FACT.</a:t>
            </a:r>
          </a:p>
          <a:p>
            <a:r>
              <a:rPr lang="en-KE" sz="2200" dirty="0"/>
              <a:t>Extreme weather – no one could fail to notice the increase in storms. And they are bound to get worse. FACT.</a:t>
            </a:r>
          </a:p>
          <a:p>
            <a:r>
              <a:rPr lang="en-KE" sz="2200" dirty="0"/>
              <a:t>Still don’t believe me? Wow! Then ask a scientist. Ninety-seven per cent of them say we’re destroying our home.</a:t>
            </a:r>
          </a:p>
        </p:txBody>
      </p:sp>
    </p:spTree>
    <p:extLst>
      <p:ext uri="{BB962C8B-B14F-4D97-AF65-F5344CB8AC3E}">
        <p14:creationId xmlns:p14="http://schemas.microsoft.com/office/powerpoint/2010/main" val="38280367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8">
            <a:extLst>
              <a:ext uri="{FF2B5EF4-FFF2-40B4-BE49-F238E27FC236}">
                <a16:creationId xmlns:a16="http://schemas.microsoft.com/office/drawing/2014/main" id="{3AFE8227-C443-417B-BA91-520EB1EF45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4" descr="Magnifying glass on clear background">
            <a:extLst>
              <a:ext uri="{FF2B5EF4-FFF2-40B4-BE49-F238E27FC236}">
                <a16:creationId xmlns:a16="http://schemas.microsoft.com/office/drawing/2014/main" id="{EB9427B7-4B57-9DC3-8F05-218BF45543C3}"/>
              </a:ext>
            </a:extLst>
          </p:cNvPr>
          <p:cNvPicPr>
            <a:picLocks noChangeAspect="1"/>
          </p:cNvPicPr>
          <p:nvPr/>
        </p:nvPicPr>
        <p:blipFill rotWithShape="1">
          <a:blip r:embed="rId2"/>
          <a:srcRect l="15470" r="-1" b="-1"/>
          <a:stretch/>
        </p:blipFill>
        <p:spPr>
          <a:xfrm>
            <a:off x="-998487" y="0"/>
            <a:ext cx="9396254" cy="7071253"/>
          </a:xfrm>
          <a:prstGeom prst="rect">
            <a:avLst/>
          </a:prstGeom>
        </p:spPr>
      </p:pic>
      <p:sp>
        <p:nvSpPr>
          <p:cNvPr id="3" name="Content Placeholder 2">
            <a:extLst>
              <a:ext uri="{FF2B5EF4-FFF2-40B4-BE49-F238E27FC236}">
                <a16:creationId xmlns:a16="http://schemas.microsoft.com/office/drawing/2014/main" id="{B233B711-E6AB-5FE9-F312-1B4C8651BD92}"/>
              </a:ext>
            </a:extLst>
          </p:cNvPr>
          <p:cNvSpPr>
            <a:spLocks noGrp="1"/>
          </p:cNvSpPr>
          <p:nvPr>
            <p:ph idx="1"/>
          </p:nvPr>
        </p:nvSpPr>
        <p:spPr>
          <a:xfrm>
            <a:off x="1" y="2900854"/>
            <a:ext cx="3888828" cy="3384332"/>
          </a:xfrm>
        </p:spPr>
        <p:txBody>
          <a:bodyPr>
            <a:normAutofit/>
          </a:bodyPr>
          <a:lstStyle/>
          <a:p>
            <a:pPr marL="0" indent="0">
              <a:buNone/>
            </a:pPr>
            <a:endParaRPr lang="en-KE" sz="6600" b="1" dirty="0"/>
          </a:p>
          <a:p>
            <a:pPr marL="0" indent="0">
              <a:buNone/>
            </a:pPr>
            <a:r>
              <a:rPr lang="en-KE" sz="6600" b="1" dirty="0"/>
              <a:t>Thank you</a:t>
            </a:r>
          </a:p>
        </p:txBody>
      </p:sp>
      <p:sp>
        <p:nvSpPr>
          <p:cNvPr id="16" name="Rectangle 10">
            <a:extLst>
              <a:ext uri="{FF2B5EF4-FFF2-40B4-BE49-F238E27FC236}">
                <a16:creationId xmlns:a16="http://schemas.microsoft.com/office/drawing/2014/main" id="{907741FC-B544-4A6E-B831-6789D0423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8741"/>
            <a:ext cx="12191998" cy="457202"/>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0BE7ED-7814-4273-B18A-F26CC038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6408742"/>
            <a:ext cx="8115300" cy="449258"/>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451673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210</TotalTime>
  <Words>3406</Words>
  <Application>Microsoft Macintosh PowerPoint</Application>
  <PresentationFormat>Widescreen</PresentationFormat>
  <Paragraphs>157</Paragraphs>
  <Slides>34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Arial</vt:lpstr>
      <vt:lpstr>Calibri</vt:lpstr>
      <vt:lpstr>Calibri Light</vt:lpstr>
      <vt:lpstr>Symbol</vt:lpstr>
      <vt:lpstr>Times New Roman</vt:lpstr>
      <vt:lpstr>Wingdings</vt:lpstr>
      <vt:lpstr>Office Theme</vt:lpstr>
      <vt:lpstr>English Skills</vt:lpstr>
      <vt:lpstr>Introduction and overview </vt:lpstr>
      <vt:lpstr>Learning Outcomes </vt:lpstr>
      <vt:lpstr>Types of Essays </vt:lpstr>
      <vt:lpstr>Descriptive Essays  </vt:lpstr>
      <vt:lpstr>What do you want to describe? </vt:lpstr>
      <vt:lpstr>Why are you writing your descriptive essay?  </vt:lpstr>
      <vt:lpstr>How should you write your description?  </vt:lpstr>
      <vt:lpstr>PowerPoint Presentation</vt:lpstr>
      <vt:lpstr>Planning your descriptive essay </vt:lpstr>
      <vt:lpstr>Revising your descriptive essay: </vt:lpstr>
      <vt:lpstr>Narrative Essays </vt:lpstr>
      <vt:lpstr>PowerPoint Presentation</vt:lpstr>
      <vt:lpstr>Types of Narratives </vt:lpstr>
      <vt:lpstr>Writing a narrative essay </vt:lpstr>
      <vt:lpstr>PowerPoint Presentation</vt:lpstr>
      <vt:lpstr>PowerPoint Presentation</vt:lpstr>
      <vt:lpstr>PowerPoint Presentation</vt:lpstr>
      <vt:lpstr>PowerPoint Presentation</vt:lpstr>
      <vt:lpstr>Expository Essays </vt:lpstr>
      <vt:lpstr>What Are the Elements of an Expository Essay? </vt:lpstr>
      <vt:lpstr>Writing Expository Essays: Guidelines and Tips </vt:lpstr>
      <vt:lpstr>Persuasive or Argumentative Essays </vt:lpstr>
      <vt:lpstr>A Complete Argument </vt:lpstr>
      <vt:lpstr>The Five-Paragraph Essay </vt:lpstr>
      <vt:lpstr> Longer Argumentative Essays  </vt:lpstr>
      <vt:lpstr>Summary </vt:lpstr>
      <vt:lpstr>Personal Reflection </vt:lpstr>
      <vt:lpstr>Answers for the Personal Reflection</vt:lpstr>
      <vt:lpstr>Climate Change: A Natural Process</vt:lpstr>
      <vt:lpstr>PowerPoint Presentation</vt:lpstr>
      <vt:lpstr>We’re destroying our home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susan.w.mwangi@outlook.com</dc:creator>
  <cp:lastModifiedBy>susan.w.mwangi@outlook.com</cp:lastModifiedBy>
  <cp:revision>15</cp:revision>
  <dcterms:created xsi:type="dcterms:W3CDTF">2024-04-22T14:04:02Z</dcterms:created>
  <dcterms:modified xsi:type="dcterms:W3CDTF">2024-05-28T13:12:55Z</dcterms:modified>
</cp:coreProperties>
</file>