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8" r:id="rId15"/>
    <p:sldId id="269" r:id="rId16"/>
    <p:sldId id="289" r:id="rId17"/>
    <p:sldId id="290" r:id="rId18"/>
    <p:sldId id="292" r:id="rId19"/>
    <p:sldId id="291" r:id="rId20"/>
    <p:sldId id="293" r:id="rId21"/>
    <p:sldId id="273" r:id="rId22"/>
    <p:sldId id="274" r:id="rId23"/>
    <p:sldId id="294" r:id="rId24"/>
    <p:sldId id="276" r:id="rId25"/>
    <p:sldId id="277" r:id="rId26"/>
    <p:sldId id="278" r:id="rId27"/>
    <p:sldId id="286" r:id="rId28"/>
    <p:sldId id="279" r:id="rId29"/>
    <p:sldId id="280" r:id="rId30"/>
    <p:sldId id="281" r:id="rId31"/>
    <p:sldId id="282" r:id="rId32"/>
    <p:sldId id="283" r:id="rId33"/>
    <p:sldId id="285" r:id="rId34"/>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15"/>
  </p:normalViewPr>
  <p:slideViewPr>
    <p:cSldViewPr snapToGrid="0">
      <p:cViewPr varScale="1">
        <p:scale>
          <a:sx n="121" d="100"/>
          <a:sy n="121" d="100"/>
        </p:scale>
        <p:origin x="20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ADFA15-E2BD-48E0-AAF0-BEA56A2AF4F3}"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FE997956-6532-4146-8490-06CC748A7E38}">
      <dgm:prSet/>
      <dgm:spPr/>
      <dgm:t>
        <a:bodyPr/>
        <a:lstStyle/>
        <a:p>
          <a:pPr>
            <a:lnSpc>
              <a:spcPct val="100000"/>
            </a:lnSpc>
          </a:pPr>
          <a:r>
            <a:rPr lang="en-US" b="1"/>
            <a:t>Reading comprehension</a:t>
          </a:r>
          <a:r>
            <a:rPr lang="en-US"/>
            <a:t> is defined as the level of understanding of a text/message. This understanding comes from the interaction between the words that are written and how they trigger knowledge outside the text/message. </a:t>
          </a:r>
        </a:p>
      </dgm:t>
    </dgm:pt>
    <dgm:pt modelId="{C26561AD-C537-4E25-8BB6-7A9BEB6AACF2}" type="parTrans" cxnId="{7E33ED82-B565-4BA3-826D-10539B84009A}">
      <dgm:prSet/>
      <dgm:spPr/>
      <dgm:t>
        <a:bodyPr/>
        <a:lstStyle/>
        <a:p>
          <a:endParaRPr lang="en-US"/>
        </a:p>
      </dgm:t>
    </dgm:pt>
    <dgm:pt modelId="{E7842691-8DF2-4ABD-ACD1-6FAF690C0BFC}" type="sibTrans" cxnId="{7E33ED82-B565-4BA3-826D-10539B84009A}">
      <dgm:prSet/>
      <dgm:spPr/>
      <dgm:t>
        <a:bodyPr/>
        <a:lstStyle/>
        <a:p>
          <a:endParaRPr lang="en-US"/>
        </a:p>
      </dgm:t>
    </dgm:pt>
    <dgm:pt modelId="{19473789-E0A3-41EC-8775-F20AA8A4C384}">
      <dgm:prSet/>
      <dgm:spPr/>
      <dgm:t>
        <a:bodyPr/>
        <a:lstStyle/>
        <a:p>
          <a:pPr>
            <a:lnSpc>
              <a:spcPct val="100000"/>
            </a:lnSpc>
          </a:pPr>
          <a:r>
            <a:rPr lang="en-US"/>
            <a:t>Proficient reading depends on the ability to recognize words quickly and effortlessly</a:t>
          </a:r>
          <a:r>
            <a:rPr lang="en-US" u="sng" baseline="30000"/>
            <a:t>. </a:t>
          </a:r>
          <a:r>
            <a:rPr lang="en-US"/>
            <a:t>If word recognition is difficult, students use too much of their processing capacity to read individual words, which interferes with their ability to comprehend what is read.</a:t>
          </a:r>
        </a:p>
      </dgm:t>
    </dgm:pt>
    <dgm:pt modelId="{B832FB65-6E71-45B7-A6CF-D37B9A5E68A4}" type="parTrans" cxnId="{CF4AD007-EF6F-4256-9213-9331CB72F520}">
      <dgm:prSet/>
      <dgm:spPr/>
      <dgm:t>
        <a:bodyPr/>
        <a:lstStyle/>
        <a:p>
          <a:endParaRPr lang="en-US"/>
        </a:p>
      </dgm:t>
    </dgm:pt>
    <dgm:pt modelId="{05EE4532-529A-4F3B-A35A-BCFA484701F5}" type="sibTrans" cxnId="{CF4AD007-EF6F-4256-9213-9331CB72F520}">
      <dgm:prSet/>
      <dgm:spPr/>
      <dgm:t>
        <a:bodyPr/>
        <a:lstStyle/>
        <a:p>
          <a:endParaRPr lang="en-US"/>
        </a:p>
      </dgm:t>
    </dgm:pt>
    <dgm:pt modelId="{1A279D8F-F2CE-C04F-AD4C-004406C6C3E1}" type="pres">
      <dgm:prSet presAssocID="{89ADFA15-E2BD-48E0-AAF0-BEA56A2AF4F3}" presName="vert0" presStyleCnt="0">
        <dgm:presLayoutVars>
          <dgm:dir/>
          <dgm:animOne val="branch"/>
          <dgm:animLvl val="lvl"/>
        </dgm:presLayoutVars>
      </dgm:prSet>
      <dgm:spPr/>
    </dgm:pt>
    <dgm:pt modelId="{06F17D76-D45C-DA4C-AEAA-7F6EA3A5BA5D}" type="pres">
      <dgm:prSet presAssocID="{FE997956-6532-4146-8490-06CC748A7E38}" presName="thickLine" presStyleLbl="alignNode1" presStyleIdx="0" presStyleCnt="2"/>
      <dgm:spPr/>
    </dgm:pt>
    <dgm:pt modelId="{9D227935-0762-9843-9CB8-48C4192B0A42}" type="pres">
      <dgm:prSet presAssocID="{FE997956-6532-4146-8490-06CC748A7E38}" presName="horz1" presStyleCnt="0"/>
      <dgm:spPr/>
    </dgm:pt>
    <dgm:pt modelId="{BDD9DF6B-938F-5547-9863-3546AE9197F2}" type="pres">
      <dgm:prSet presAssocID="{FE997956-6532-4146-8490-06CC748A7E38}" presName="tx1" presStyleLbl="revTx" presStyleIdx="0" presStyleCnt="2"/>
      <dgm:spPr/>
    </dgm:pt>
    <dgm:pt modelId="{3A5E206D-592C-F640-B842-D9B67027A231}" type="pres">
      <dgm:prSet presAssocID="{FE997956-6532-4146-8490-06CC748A7E38}" presName="vert1" presStyleCnt="0"/>
      <dgm:spPr/>
    </dgm:pt>
    <dgm:pt modelId="{01D15447-ED50-C54E-9D86-797E8DD98137}" type="pres">
      <dgm:prSet presAssocID="{19473789-E0A3-41EC-8775-F20AA8A4C384}" presName="thickLine" presStyleLbl="alignNode1" presStyleIdx="1" presStyleCnt="2"/>
      <dgm:spPr/>
    </dgm:pt>
    <dgm:pt modelId="{206A40B1-308A-EF48-A5E1-889928B0E0CE}" type="pres">
      <dgm:prSet presAssocID="{19473789-E0A3-41EC-8775-F20AA8A4C384}" presName="horz1" presStyleCnt="0"/>
      <dgm:spPr/>
    </dgm:pt>
    <dgm:pt modelId="{B9F13031-FF43-294F-8991-5F0312A4AD7F}" type="pres">
      <dgm:prSet presAssocID="{19473789-E0A3-41EC-8775-F20AA8A4C384}" presName="tx1" presStyleLbl="revTx" presStyleIdx="1" presStyleCnt="2"/>
      <dgm:spPr/>
    </dgm:pt>
    <dgm:pt modelId="{E4BBFEE0-CE1B-1342-9A39-572B50FDB645}" type="pres">
      <dgm:prSet presAssocID="{19473789-E0A3-41EC-8775-F20AA8A4C384}" presName="vert1" presStyleCnt="0"/>
      <dgm:spPr/>
    </dgm:pt>
  </dgm:ptLst>
  <dgm:cxnLst>
    <dgm:cxn modelId="{CF4AD007-EF6F-4256-9213-9331CB72F520}" srcId="{89ADFA15-E2BD-48E0-AAF0-BEA56A2AF4F3}" destId="{19473789-E0A3-41EC-8775-F20AA8A4C384}" srcOrd="1" destOrd="0" parTransId="{B832FB65-6E71-45B7-A6CF-D37B9A5E68A4}" sibTransId="{05EE4532-529A-4F3B-A35A-BCFA484701F5}"/>
    <dgm:cxn modelId="{7E33ED82-B565-4BA3-826D-10539B84009A}" srcId="{89ADFA15-E2BD-48E0-AAF0-BEA56A2AF4F3}" destId="{FE997956-6532-4146-8490-06CC748A7E38}" srcOrd="0" destOrd="0" parTransId="{C26561AD-C537-4E25-8BB6-7A9BEB6AACF2}" sibTransId="{E7842691-8DF2-4ABD-ACD1-6FAF690C0BFC}"/>
    <dgm:cxn modelId="{A910ACB7-1917-3A4D-835D-8C30DB3C0202}" type="presOf" srcId="{89ADFA15-E2BD-48E0-AAF0-BEA56A2AF4F3}" destId="{1A279D8F-F2CE-C04F-AD4C-004406C6C3E1}" srcOrd="0" destOrd="0" presId="urn:microsoft.com/office/officeart/2008/layout/LinedList"/>
    <dgm:cxn modelId="{48FD97B8-2AE8-624C-BF50-257EC99CFC74}" type="presOf" srcId="{19473789-E0A3-41EC-8775-F20AA8A4C384}" destId="{B9F13031-FF43-294F-8991-5F0312A4AD7F}" srcOrd="0" destOrd="0" presId="urn:microsoft.com/office/officeart/2008/layout/LinedList"/>
    <dgm:cxn modelId="{033EB3FC-7631-2244-8B05-8877F13BF1C6}" type="presOf" srcId="{FE997956-6532-4146-8490-06CC748A7E38}" destId="{BDD9DF6B-938F-5547-9863-3546AE9197F2}" srcOrd="0" destOrd="0" presId="urn:microsoft.com/office/officeart/2008/layout/LinedList"/>
    <dgm:cxn modelId="{925688AD-D7BB-4043-B2F2-7C3D7AB3EB8D}" type="presParOf" srcId="{1A279D8F-F2CE-C04F-AD4C-004406C6C3E1}" destId="{06F17D76-D45C-DA4C-AEAA-7F6EA3A5BA5D}" srcOrd="0" destOrd="0" presId="urn:microsoft.com/office/officeart/2008/layout/LinedList"/>
    <dgm:cxn modelId="{F6B529D4-44E7-6D4B-9E52-688CF9464CCD}" type="presParOf" srcId="{1A279D8F-F2CE-C04F-AD4C-004406C6C3E1}" destId="{9D227935-0762-9843-9CB8-48C4192B0A42}" srcOrd="1" destOrd="0" presId="urn:microsoft.com/office/officeart/2008/layout/LinedList"/>
    <dgm:cxn modelId="{0E5E80A4-DFAE-0048-B23C-0A1B26B3E963}" type="presParOf" srcId="{9D227935-0762-9843-9CB8-48C4192B0A42}" destId="{BDD9DF6B-938F-5547-9863-3546AE9197F2}" srcOrd="0" destOrd="0" presId="urn:microsoft.com/office/officeart/2008/layout/LinedList"/>
    <dgm:cxn modelId="{8FB11D6D-DC92-5B4C-9AF7-55EF4C09C694}" type="presParOf" srcId="{9D227935-0762-9843-9CB8-48C4192B0A42}" destId="{3A5E206D-592C-F640-B842-D9B67027A231}" srcOrd="1" destOrd="0" presId="urn:microsoft.com/office/officeart/2008/layout/LinedList"/>
    <dgm:cxn modelId="{5F01A723-F0AB-FB48-86ED-418C8E350393}" type="presParOf" srcId="{1A279D8F-F2CE-C04F-AD4C-004406C6C3E1}" destId="{01D15447-ED50-C54E-9D86-797E8DD98137}" srcOrd="2" destOrd="0" presId="urn:microsoft.com/office/officeart/2008/layout/LinedList"/>
    <dgm:cxn modelId="{959585AC-A1F8-CB40-A647-D07D987A08F2}" type="presParOf" srcId="{1A279D8F-F2CE-C04F-AD4C-004406C6C3E1}" destId="{206A40B1-308A-EF48-A5E1-889928B0E0CE}" srcOrd="3" destOrd="0" presId="urn:microsoft.com/office/officeart/2008/layout/LinedList"/>
    <dgm:cxn modelId="{690702D3-8BD0-6340-923C-B6C3CCE9A9D9}" type="presParOf" srcId="{206A40B1-308A-EF48-A5E1-889928B0E0CE}" destId="{B9F13031-FF43-294F-8991-5F0312A4AD7F}" srcOrd="0" destOrd="0" presId="urn:microsoft.com/office/officeart/2008/layout/LinedList"/>
    <dgm:cxn modelId="{A31DE0E7-D639-0244-92B5-E7811929660A}" type="presParOf" srcId="{206A40B1-308A-EF48-A5E1-889928B0E0CE}" destId="{E4BBFEE0-CE1B-1342-9A39-572B50FDB64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7EF56BF-346E-49E3-AA4C-F47CA70F5D55}" type="doc">
      <dgm:prSet loTypeId="urn:microsoft.com/office/officeart/2005/8/layout/vList2" loCatId="list" qsTypeId="urn:microsoft.com/office/officeart/2005/8/quickstyle/simple2" qsCatId="simple" csTypeId="urn:microsoft.com/office/officeart/2005/8/colors/accent3_2" csCatId="accent3"/>
      <dgm:spPr/>
      <dgm:t>
        <a:bodyPr/>
        <a:lstStyle/>
        <a:p>
          <a:endParaRPr lang="en-US"/>
        </a:p>
      </dgm:t>
    </dgm:pt>
    <dgm:pt modelId="{937B3965-36B5-4FBD-B1D7-42B3B9239DDD}">
      <dgm:prSet/>
      <dgm:spPr/>
      <dgm:t>
        <a:bodyPr/>
        <a:lstStyle/>
        <a:p>
          <a:r>
            <a:rPr lang="en-US"/>
            <a:t>By the end of the lesson, the learner should be able to:</a:t>
          </a:r>
        </a:p>
      </dgm:t>
    </dgm:pt>
    <dgm:pt modelId="{66201F30-FD0A-4251-9CCF-DA98715E53E4}" type="parTrans" cxnId="{EA94C8F4-8347-4E42-9F24-C8BCF3A7B7D8}">
      <dgm:prSet/>
      <dgm:spPr/>
      <dgm:t>
        <a:bodyPr/>
        <a:lstStyle/>
        <a:p>
          <a:endParaRPr lang="en-US"/>
        </a:p>
      </dgm:t>
    </dgm:pt>
    <dgm:pt modelId="{7F2C900D-8FB5-49EB-92A5-A9D9F7C3FC32}" type="sibTrans" cxnId="{EA94C8F4-8347-4E42-9F24-C8BCF3A7B7D8}">
      <dgm:prSet/>
      <dgm:spPr/>
      <dgm:t>
        <a:bodyPr/>
        <a:lstStyle/>
        <a:p>
          <a:endParaRPr lang="en-US"/>
        </a:p>
      </dgm:t>
    </dgm:pt>
    <dgm:pt modelId="{F5B2EC17-075B-49CE-9CBA-9E164F2A2EB7}">
      <dgm:prSet/>
      <dgm:spPr/>
      <dgm:t>
        <a:bodyPr/>
        <a:lstStyle/>
        <a:p>
          <a:r>
            <a:rPr lang="en-US"/>
            <a:t>Identify different contextual cues in texts</a:t>
          </a:r>
        </a:p>
      </dgm:t>
    </dgm:pt>
    <dgm:pt modelId="{CAF34F09-2F7A-4CB8-A31A-97AA9481F02E}" type="parTrans" cxnId="{6B375696-E350-4DAD-8013-ACFCA95D4024}">
      <dgm:prSet/>
      <dgm:spPr/>
      <dgm:t>
        <a:bodyPr/>
        <a:lstStyle/>
        <a:p>
          <a:endParaRPr lang="en-US"/>
        </a:p>
      </dgm:t>
    </dgm:pt>
    <dgm:pt modelId="{707B18EA-D063-44A1-9409-F82D4926F12C}" type="sibTrans" cxnId="{6B375696-E350-4DAD-8013-ACFCA95D4024}">
      <dgm:prSet/>
      <dgm:spPr/>
      <dgm:t>
        <a:bodyPr/>
        <a:lstStyle/>
        <a:p>
          <a:endParaRPr lang="en-US"/>
        </a:p>
      </dgm:t>
    </dgm:pt>
    <dgm:pt modelId="{63BC5F5E-3515-4D2B-B0D1-72AA53749139}">
      <dgm:prSet/>
      <dgm:spPr/>
      <dgm:t>
        <a:bodyPr/>
        <a:lstStyle/>
        <a:p>
          <a:r>
            <a:rPr lang="en-US"/>
            <a:t>Analyse rhetorical patterns of organization and development of texts</a:t>
          </a:r>
        </a:p>
      </dgm:t>
    </dgm:pt>
    <dgm:pt modelId="{C860E1C8-F187-44AD-AECD-059B67309C07}" type="parTrans" cxnId="{0A2DB40F-3228-47D1-84BE-6C6F17026071}">
      <dgm:prSet/>
      <dgm:spPr/>
      <dgm:t>
        <a:bodyPr/>
        <a:lstStyle/>
        <a:p>
          <a:endParaRPr lang="en-US"/>
        </a:p>
      </dgm:t>
    </dgm:pt>
    <dgm:pt modelId="{526AA2FC-160D-4E92-96E8-ABCA18757F95}" type="sibTrans" cxnId="{0A2DB40F-3228-47D1-84BE-6C6F17026071}">
      <dgm:prSet/>
      <dgm:spPr/>
      <dgm:t>
        <a:bodyPr/>
        <a:lstStyle/>
        <a:p>
          <a:endParaRPr lang="en-US"/>
        </a:p>
      </dgm:t>
    </dgm:pt>
    <dgm:pt modelId="{67D28262-B2B5-004A-81B5-FA8331417A77}" type="pres">
      <dgm:prSet presAssocID="{17EF56BF-346E-49E3-AA4C-F47CA70F5D55}" presName="linear" presStyleCnt="0">
        <dgm:presLayoutVars>
          <dgm:animLvl val="lvl"/>
          <dgm:resizeHandles val="exact"/>
        </dgm:presLayoutVars>
      </dgm:prSet>
      <dgm:spPr/>
    </dgm:pt>
    <dgm:pt modelId="{FEBCC5C2-3231-7D4B-B3D8-921F33F57686}" type="pres">
      <dgm:prSet presAssocID="{937B3965-36B5-4FBD-B1D7-42B3B9239DDD}" presName="parentText" presStyleLbl="node1" presStyleIdx="0" presStyleCnt="1">
        <dgm:presLayoutVars>
          <dgm:chMax val="0"/>
          <dgm:bulletEnabled val="1"/>
        </dgm:presLayoutVars>
      </dgm:prSet>
      <dgm:spPr/>
    </dgm:pt>
    <dgm:pt modelId="{973AC997-ED8D-DF4A-A7DE-42608358044F}" type="pres">
      <dgm:prSet presAssocID="{937B3965-36B5-4FBD-B1D7-42B3B9239DDD}" presName="childText" presStyleLbl="revTx" presStyleIdx="0" presStyleCnt="1">
        <dgm:presLayoutVars>
          <dgm:bulletEnabled val="1"/>
        </dgm:presLayoutVars>
      </dgm:prSet>
      <dgm:spPr/>
    </dgm:pt>
  </dgm:ptLst>
  <dgm:cxnLst>
    <dgm:cxn modelId="{0A2DB40F-3228-47D1-84BE-6C6F17026071}" srcId="{937B3965-36B5-4FBD-B1D7-42B3B9239DDD}" destId="{63BC5F5E-3515-4D2B-B0D1-72AA53749139}" srcOrd="1" destOrd="0" parTransId="{C860E1C8-F187-44AD-AECD-059B67309C07}" sibTransId="{526AA2FC-160D-4E92-96E8-ABCA18757F95}"/>
    <dgm:cxn modelId="{D8941213-9C25-B047-9E09-AFFDF2F61A0C}" type="presOf" srcId="{63BC5F5E-3515-4D2B-B0D1-72AA53749139}" destId="{973AC997-ED8D-DF4A-A7DE-42608358044F}" srcOrd="0" destOrd="1" presId="urn:microsoft.com/office/officeart/2005/8/layout/vList2"/>
    <dgm:cxn modelId="{6B375696-E350-4DAD-8013-ACFCA95D4024}" srcId="{937B3965-36B5-4FBD-B1D7-42B3B9239DDD}" destId="{F5B2EC17-075B-49CE-9CBA-9E164F2A2EB7}" srcOrd="0" destOrd="0" parTransId="{CAF34F09-2F7A-4CB8-A31A-97AA9481F02E}" sibTransId="{707B18EA-D063-44A1-9409-F82D4926F12C}"/>
    <dgm:cxn modelId="{D1CDB9B4-2286-F846-A1AD-AB2FDCF146D1}" type="presOf" srcId="{17EF56BF-346E-49E3-AA4C-F47CA70F5D55}" destId="{67D28262-B2B5-004A-81B5-FA8331417A77}" srcOrd="0" destOrd="0" presId="urn:microsoft.com/office/officeart/2005/8/layout/vList2"/>
    <dgm:cxn modelId="{EA94C8F4-8347-4E42-9F24-C8BCF3A7B7D8}" srcId="{17EF56BF-346E-49E3-AA4C-F47CA70F5D55}" destId="{937B3965-36B5-4FBD-B1D7-42B3B9239DDD}" srcOrd="0" destOrd="0" parTransId="{66201F30-FD0A-4251-9CCF-DA98715E53E4}" sibTransId="{7F2C900D-8FB5-49EB-92A5-A9D9F7C3FC32}"/>
    <dgm:cxn modelId="{C3E8B9FD-518E-DF4C-ADA0-D0856F158C45}" type="presOf" srcId="{937B3965-36B5-4FBD-B1D7-42B3B9239DDD}" destId="{FEBCC5C2-3231-7D4B-B3D8-921F33F57686}" srcOrd="0" destOrd="0" presId="urn:microsoft.com/office/officeart/2005/8/layout/vList2"/>
    <dgm:cxn modelId="{1B4DEAFE-11AA-1741-B1E5-F3D04951EE29}" type="presOf" srcId="{F5B2EC17-075B-49CE-9CBA-9E164F2A2EB7}" destId="{973AC997-ED8D-DF4A-A7DE-42608358044F}" srcOrd="0" destOrd="0" presId="urn:microsoft.com/office/officeart/2005/8/layout/vList2"/>
    <dgm:cxn modelId="{743CC529-D13B-B546-BF20-C5D89BD6893B}" type="presParOf" srcId="{67D28262-B2B5-004A-81B5-FA8331417A77}" destId="{FEBCC5C2-3231-7D4B-B3D8-921F33F57686}" srcOrd="0" destOrd="0" presId="urn:microsoft.com/office/officeart/2005/8/layout/vList2"/>
    <dgm:cxn modelId="{A260AAC3-990F-3C42-803F-5929DE292232}" type="presParOf" srcId="{67D28262-B2B5-004A-81B5-FA8331417A77}" destId="{973AC997-ED8D-DF4A-A7DE-42608358044F}"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17D76-D45C-DA4C-AEAA-7F6EA3A5BA5D}">
      <dsp:nvSpPr>
        <dsp:cNvPr id="0" name=""/>
        <dsp:cNvSpPr/>
      </dsp:nvSpPr>
      <dsp:spPr>
        <a:xfrm>
          <a:off x="0" y="0"/>
          <a:ext cx="680733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D9DF6B-938F-5547-9863-3546AE9197F2}">
      <dsp:nvSpPr>
        <dsp:cNvPr id="0" name=""/>
        <dsp:cNvSpPr/>
      </dsp:nvSpPr>
      <dsp:spPr>
        <a:xfrm>
          <a:off x="0" y="0"/>
          <a:ext cx="6807333" cy="27706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100000"/>
            </a:lnSpc>
            <a:spcBef>
              <a:spcPct val="0"/>
            </a:spcBef>
            <a:spcAft>
              <a:spcPct val="35000"/>
            </a:spcAft>
            <a:buNone/>
          </a:pPr>
          <a:r>
            <a:rPr lang="en-US" sz="2700" b="1" kern="1200"/>
            <a:t>Reading comprehension</a:t>
          </a:r>
          <a:r>
            <a:rPr lang="en-US" sz="2700" kern="1200"/>
            <a:t> is defined as the level of understanding of a text/message. This understanding comes from the interaction between the words that are written and how they trigger knowledge outside the text/message. </a:t>
          </a:r>
        </a:p>
      </dsp:txBody>
      <dsp:txXfrm>
        <a:off x="0" y="0"/>
        <a:ext cx="6807333" cy="2770632"/>
      </dsp:txXfrm>
    </dsp:sp>
    <dsp:sp modelId="{01D15447-ED50-C54E-9D86-797E8DD98137}">
      <dsp:nvSpPr>
        <dsp:cNvPr id="0" name=""/>
        <dsp:cNvSpPr/>
      </dsp:nvSpPr>
      <dsp:spPr>
        <a:xfrm>
          <a:off x="0" y="2770632"/>
          <a:ext cx="6807333"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F13031-FF43-294F-8991-5F0312A4AD7F}">
      <dsp:nvSpPr>
        <dsp:cNvPr id="0" name=""/>
        <dsp:cNvSpPr/>
      </dsp:nvSpPr>
      <dsp:spPr>
        <a:xfrm>
          <a:off x="0" y="2770632"/>
          <a:ext cx="6807333" cy="27706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100000"/>
            </a:lnSpc>
            <a:spcBef>
              <a:spcPct val="0"/>
            </a:spcBef>
            <a:spcAft>
              <a:spcPct val="35000"/>
            </a:spcAft>
            <a:buNone/>
          </a:pPr>
          <a:r>
            <a:rPr lang="en-US" sz="2700" kern="1200"/>
            <a:t>Proficient reading depends on the ability to recognize words quickly and effortlessly</a:t>
          </a:r>
          <a:r>
            <a:rPr lang="en-US" sz="2700" u="sng" kern="1200" baseline="30000"/>
            <a:t>. </a:t>
          </a:r>
          <a:r>
            <a:rPr lang="en-US" sz="2700" kern="1200"/>
            <a:t>If word recognition is difficult, students use too much of their processing capacity to read individual words, which interferes with their ability to comprehend what is read.</a:t>
          </a:r>
        </a:p>
      </dsp:txBody>
      <dsp:txXfrm>
        <a:off x="0" y="2770632"/>
        <a:ext cx="6807333" cy="27706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BCC5C2-3231-7D4B-B3D8-921F33F57686}">
      <dsp:nvSpPr>
        <dsp:cNvPr id="0" name=""/>
        <dsp:cNvSpPr/>
      </dsp:nvSpPr>
      <dsp:spPr>
        <a:xfrm>
          <a:off x="0" y="59411"/>
          <a:ext cx="5586447" cy="2529540"/>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75260" tIns="175260" rIns="175260" bIns="175260" numCol="1" spcCol="1270" anchor="ctr" anchorCtr="0">
          <a:noAutofit/>
        </a:bodyPr>
        <a:lstStyle/>
        <a:p>
          <a:pPr marL="0" lvl="0" indent="0" algn="l" defTabSz="2044700">
            <a:lnSpc>
              <a:spcPct val="90000"/>
            </a:lnSpc>
            <a:spcBef>
              <a:spcPct val="0"/>
            </a:spcBef>
            <a:spcAft>
              <a:spcPct val="35000"/>
            </a:spcAft>
            <a:buNone/>
          </a:pPr>
          <a:r>
            <a:rPr lang="en-US" sz="4600" kern="1200"/>
            <a:t>By the end of the lesson, the learner should be able to:</a:t>
          </a:r>
        </a:p>
      </dsp:txBody>
      <dsp:txXfrm>
        <a:off x="123482" y="182893"/>
        <a:ext cx="5339483" cy="2282576"/>
      </dsp:txXfrm>
    </dsp:sp>
    <dsp:sp modelId="{973AC997-ED8D-DF4A-A7DE-42608358044F}">
      <dsp:nvSpPr>
        <dsp:cNvPr id="0" name=""/>
        <dsp:cNvSpPr/>
      </dsp:nvSpPr>
      <dsp:spPr>
        <a:xfrm>
          <a:off x="0" y="2588951"/>
          <a:ext cx="5586447" cy="2761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370" tIns="58420" rIns="327152" bIns="58420" numCol="1" spcCol="1270" anchor="t" anchorCtr="0">
          <a:noAutofit/>
        </a:bodyPr>
        <a:lstStyle/>
        <a:p>
          <a:pPr marL="285750" lvl="1" indent="-285750" algn="l" defTabSz="1600200">
            <a:lnSpc>
              <a:spcPct val="90000"/>
            </a:lnSpc>
            <a:spcBef>
              <a:spcPct val="0"/>
            </a:spcBef>
            <a:spcAft>
              <a:spcPct val="20000"/>
            </a:spcAft>
            <a:buChar char="•"/>
          </a:pPr>
          <a:r>
            <a:rPr lang="en-US" sz="3600" kern="1200"/>
            <a:t>Identify different contextual cues in texts</a:t>
          </a:r>
        </a:p>
        <a:p>
          <a:pPr marL="285750" lvl="1" indent="-285750" algn="l" defTabSz="1600200">
            <a:lnSpc>
              <a:spcPct val="90000"/>
            </a:lnSpc>
            <a:spcBef>
              <a:spcPct val="0"/>
            </a:spcBef>
            <a:spcAft>
              <a:spcPct val="20000"/>
            </a:spcAft>
            <a:buChar char="•"/>
          </a:pPr>
          <a:r>
            <a:rPr lang="en-US" sz="3600" kern="1200"/>
            <a:t>Analyse rhetorical patterns of organization and development of texts</a:t>
          </a:r>
        </a:p>
      </dsp:txBody>
      <dsp:txXfrm>
        <a:off x="0" y="2588951"/>
        <a:ext cx="5586447" cy="276138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B84A6-45AE-0F53-4B1A-76F8833B5E5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KE"/>
          </a:p>
        </p:txBody>
      </p:sp>
      <p:sp>
        <p:nvSpPr>
          <p:cNvPr id="3" name="Subtitle 2">
            <a:extLst>
              <a:ext uri="{FF2B5EF4-FFF2-40B4-BE49-F238E27FC236}">
                <a16:creationId xmlns:a16="http://schemas.microsoft.com/office/drawing/2014/main" id="{34C2C91F-FBA3-2209-F445-0DBB26CC0E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KE"/>
          </a:p>
        </p:txBody>
      </p:sp>
      <p:sp>
        <p:nvSpPr>
          <p:cNvPr id="4" name="Date Placeholder 3">
            <a:extLst>
              <a:ext uri="{FF2B5EF4-FFF2-40B4-BE49-F238E27FC236}">
                <a16:creationId xmlns:a16="http://schemas.microsoft.com/office/drawing/2014/main" id="{5B3AEF5E-2239-C747-6D3A-89A83776C73C}"/>
              </a:ext>
            </a:extLst>
          </p:cNvPr>
          <p:cNvSpPr>
            <a:spLocks noGrp="1"/>
          </p:cNvSpPr>
          <p:nvPr>
            <p:ph type="dt" sz="half" idx="10"/>
          </p:nvPr>
        </p:nvSpPr>
        <p:spPr/>
        <p:txBody>
          <a:bodyPr/>
          <a:lstStyle/>
          <a:p>
            <a:fld id="{40AAEE0D-769D-4741-8BDF-24022910E3AF}" type="datetimeFigureOut">
              <a:rPr lang="en-KE" smtClean="0"/>
              <a:t>23/05/2024</a:t>
            </a:fld>
            <a:endParaRPr lang="en-KE"/>
          </a:p>
        </p:txBody>
      </p:sp>
      <p:sp>
        <p:nvSpPr>
          <p:cNvPr id="5" name="Footer Placeholder 4">
            <a:extLst>
              <a:ext uri="{FF2B5EF4-FFF2-40B4-BE49-F238E27FC236}">
                <a16:creationId xmlns:a16="http://schemas.microsoft.com/office/drawing/2014/main" id="{4EC146BD-963D-704D-B7ED-FFEBF48A4A80}"/>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5C4003DE-7FAB-D73F-38BE-AF6E95688473}"/>
              </a:ext>
            </a:extLst>
          </p:cNvPr>
          <p:cNvSpPr>
            <a:spLocks noGrp="1"/>
          </p:cNvSpPr>
          <p:nvPr>
            <p:ph type="sldNum" sz="quarter" idx="12"/>
          </p:nvPr>
        </p:nvSpPr>
        <p:spPr/>
        <p:txBody>
          <a:bodyPr/>
          <a:lstStyle/>
          <a:p>
            <a:fld id="{8BD935C8-787E-6E45-838A-A8E99496BA61}" type="slidenum">
              <a:rPr lang="en-KE" smtClean="0"/>
              <a:t>‹#›</a:t>
            </a:fld>
            <a:endParaRPr lang="en-KE"/>
          </a:p>
        </p:txBody>
      </p:sp>
    </p:spTree>
    <p:extLst>
      <p:ext uri="{BB962C8B-B14F-4D97-AF65-F5344CB8AC3E}">
        <p14:creationId xmlns:p14="http://schemas.microsoft.com/office/powerpoint/2010/main" val="1042013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B692C-49A9-1037-FAB3-35C97AF3DB5E}"/>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AABD7B85-ED57-C9E0-D06F-4AEBF210291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B03E915F-18AB-A988-86D3-D9284BD7C6D8}"/>
              </a:ext>
            </a:extLst>
          </p:cNvPr>
          <p:cNvSpPr>
            <a:spLocks noGrp="1"/>
          </p:cNvSpPr>
          <p:nvPr>
            <p:ph type="dt" sz="half" idx="10"/>
          </p:nvPr>
        </p:nvSpPr>
        <p:spPr/>
        <p:txBody>
          <a:bodyPr/>
          <a:lstStyle/>
          <a:p>
            <a:fld id="{40AAEE0D-769D-4741-8BDF-24022910E3AF}" type="datetimeFigureOut">
              <a:rPr lang="en-KE" smtClean="0"/>
              <a:t>23/05/2024</a:t>
            </a:fld>
            <a:endParaRPr lang="en-KE"/>
          </a:p>
        </p:txBody>
      </p:sp>
      <p:sp>
        <p:nvSpPr>
          <p:cNvPr id="5" name="Footer Placeholder 4">
            <a:extLst>
              <a:ext uri="{FF2B5EF4-FFF2-40B4-BE49-F238E27FC236}">
                <a16:creationId xmlns:a16="http://schemas.microsoft.com/office/drawing/2014/main" id="{9556586F-87DA-6CD7-99BA-52BA5B1C49D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0DA4EF4-591D-2091-7E91-B92483BFB39D}"/>
              </a:ext>
            </a:extLst>
          </p:cNvPr>
          <p:cNvSpPr>
            <a:spLocks noGrp="1"/>
          </p:cNvSpPr>
          <p:nvPr>
            <p:ph type="sldNum" sz="quarter" idx="12"/>
          </p:nvPr>
        </p:nvSpPr>
        <p:spPr/>
        <p:txBody>
          <a:bodyPr/>
          <a:lstStyle/>
          <a:p>
            <a:fld id="{8BD935C8-787E-6E45-838A-A8E99496BA61}" type="slidenum">
              <a:rPr lang="en-KE" smtClean="0"/>
              <a:t>‹#›</a:t>
            </a:fld>
            <a:endParaRPr lang="en-KE"/>
          </a:p>
        </p:txBody>
      </p:sp>
    </p:spTree>
    <p:extLst>
      <p:ext uri="{BB962C8B-B14F-4D97-AF65-F5344CB8AC3E}">
        <p14:creationId xmlns:p14="http://schemas.microsoft.com/office/powerpoint/2010/main" val="3813889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AABC2-F997-220A-BEB8-F49E81D70B3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KE"/>
          </a:p>
        </p:txBody>
      </p:sp>
      <p:sp>
        <p:nvSpPr>
          <p:cNvPr id="3" name="Text Placeholder 2">
            <a:extLst>
              <a:ext uri="{FF2B5EF4-FFF2-40B4-BE49-F238E27FC236}">
                <a16:creationId xmlns:a16="http://schemas.microsoft.com/office/drawing/2014/main" id="{D65279CE-FA27-30E1-DCF9-FC068F85EFD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CAEFF1B-593E-7989-3522-EC242337E8A8}"/>
              </a:ext>
            </a:extLst>
          </p:cNvPr>
          <p:cNvSpPr>
            <a:spLocks noGrp="1"/>
          </p:cNvSpPr>
          <p:nvPr>
            <p:ph type="dt" sz="half" idx="10"/>
          </p:nvPr>
        </p:nvSpPr>
        <p:spPr/>
        <p:txBody>
          <a:bodyPr/>
          <a:lstStyle/>
          <a:p>
            <a:fld id="{40AAEE0D-769D-4741-8BDF-24022910E3AF}" type="datetimeFigureOut">
              <a:rPr lang="en-KE" smtClean="0"/>
              <a:t>23/05/2024</a:t>
            </a:fld>
            <a:endParaRPr lang="en-KE"/>
          </a:p>
        </p:txBody>
      </p:sp>
      <p:sp>
        <p:nvSpPr>
          <p:cNvPr id="5" name="Footer Placeholder 4">
            <a:extLst>
              <a:ext uri="{FF2B5EF4-FFF2-40B4-BE49-F238E27FC236}">
                <a16:creationId xmlns:a16="http://schemas.microsoft.com/office/drawing/2014/main" id="{5644DA01-BFEA-3509-9830-34EA9B0DDE7F}"/>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68BE624D-0B11-987D-0394-473C9DE4189C}"/>
              </a:ext>
            </a:extLst>
          </p:cNvPr>
          <p:cNvSpPr>
            <a:spLocks noGrp="1"/>
          </p:cNvSpPr>
          <p:nvPr>
            <p:ph type="sldNum" sz="quarter" idx="12"/>
          </p:nvPr>
        </p:nvSpPr>
        <p:spPr/>
        <p:txBody>
          <a:bodyPr/>
          <a:lstStyle/>
          <a:p>
            <a:fld id="{8BD935C8-787E-6E45-838A-A8E99496BA61}" type="slidenum">
              <a:rPr lang="en-KE" smtClean="0"/>
              <a:t>‹#›</a:t>
            </a:fld>
            <a:endParaRPr lang="en-KE"/>
          </a:p>
        </p:txBody>
      </p:sp>
    </p:spTree>
    <p:extLst>
      <p:ext uri="{BB962C8B-B14F-4D97-AF65-F5344CB8AC3E}">
        <p14:creationId xmlns:p14="http://schemas.microsoft.com/office/powerpoint/2010/main" val="2623316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75C29-23EA-38DD-C1DD-F15BE6287D50}"/>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D6C7DC29-DF01-7B01-343F-A80674C3FBF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Content Placeholder 3">
            <a:extLst>
              <a:ext uri="{FF2B5EF4-FFF2-40B4-BE49-F238E27FC236}">
                <a16:creationId xmlns:a16="http://schemas.microsoft.com/office/drawing/2014/main" id="{3BD326C0-4E7B-8952-B195-491DD3BA26C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Date Placeholder 4">
            <a:extLst>
              <a:ext uri="{FF2B5EF4-FFF2-40B4-BE49-F238E27FC236}">
                <a16:creationId xmlns:a16="http://schemas.microsoft.com/office/drawing/2014/main" id="{849B587C-91C0-2F5C-BC25-387F501D98A6}"/>
              </a:ext>
            </a:extLst>
          </p:cNvPr>
          <p:cNvSpPr>
            <a:spLocks noGrp="1"/>
          </p:cNvSpPr>
          <p:nvPr>
            <p:ph type="dt" sz="half" idx="10"/>
          </p:nvPr>
        </p:nvSpPr>
        <p:spPr/>
        <p:txBody>
          <a:bodyPr/>
          <a:lstStyle/>
          <a:p>
            <a:fld id="{40AAEE0D-769D-4741-8BDF-24022910E3AF}" type="datetimeFigureOut">
              <a:rPr lang="en-KE" smtClean="0"/>
              <a:t>23/05/2024</a:t>
            </a:fld>
            <a:endParaRPr lang="en-KE"/>
          </a:p>
        </p:txBody>
      </p:sp>
      <p:sp>
        <p:nvSpPr>
          <p:cNvPr id="6" name="Footer Placeholder 5">
            <a:extLst>
              <a:ext uri="{FF2B5EF4-FFF2-40B4-BE49-F238E27FC236}">
                <a16:creationId xmlns:a16="http://schemas.microsoft.com/office/drawing/2014/main" id="{5E0D57A3-0B97-7999-DD61-0B2DFD1FE58D}"/>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93F492DE-BEB8-D896-D27F-27506F58F6BF}"/>
              </a:ext>
            </a:extLst>
          </p:cNvPr>
          <p:cNvSpPr>
            <a:spLocks noGrp="1"/>
          </p:cNvSpPr>
          <p:nvPr>
            <p:ph type="sldNum" sz="quarter" idx="12"/>
          </p:nvPr>
        </p:nvSpPr>
        <p:spPr/>
        <p:txBody>
          <a:bodyPr/>
          <a:lstStyle/>
          <a:p>
            <a:fld id="{8BD935C8-787E-6E45-838A-A8E99496BA61}" type="slidenum">
              <a:rPr lang="en-KE" smtClean="0"/>
              <a:t>‹#›</a:t>
            </a:fld>
            <a:endParaRPr lang="en-KE"/>
          </a:p>
        </p:txBody>
      </p:sp>
    </p:spTree>
    <p:extLst>
      <p:ext uri="{BB962C8B-B14F-4D97-AF65-F5344CB8AC3E}">
        <p14:creationId xmlns:p14="http://schemas.microsoft.com/office/powerpoint/2010/main" val="4123556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63828-6F79-2BFE-F0BD-69C3C6F0D4A9}"/>
              </a:ext>
            </a:extLst>
          </p:cNvPr>
          <p:cNvSpPr>
            <a:spLocks noGrp="1"/>
          </p:cNvSpPr>
          <p:nvPr>
            <p:ph type="title"/>
          </p:nvPr>
        </p:nvSpPr>
        <p:spPr>
          <a:xfrm>
            <a:off x="839788" y="365125"/>
            <a:ext cx="10515600" cy="1325563"/>
          </a:xfrm>
        </p:spPr>
        <p:txBody>
          <a:bodyPr/>
          <a:lstStyle/>
          <a:p>
            <a:r>
              <a:rPr lang="en-GB"/>
              <a:t>Click to edit Master title style</a:t>
            </a:r>
            <a:endParaRPr lang="en-KE"/>
          </a:p>
        </p:txBody>
      </p:sp>
      <p:sp>
        <p:nvSpPr>
          <p:cNvPr id="3" name="Text Placeholder 2">
            <a:extLst>
              <a:ext uri="{FF2B5EF4-FFF2-40B4-BE49-F238E27FC236}">
                <a16:creationId xmlns:a16="http://schemas.microsoft.com/office/drawing/2014/main" id="{142026D4-1900-7FDD-0DDB-DC47A01F6CC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AB48D9F-668A-964A-FA83-DCECA393814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Text Placeholder 4">
            <a:extLst>
              <a:ext uri="{FF2B5EF4-FFF2-40B4-BE49-F238E27FC236}">
                <a16:creationId xmlns:a16="http://schemas.microsoft.com/office/drawing/2014/main" id="{26CC873C-5719-CEBC-C7F4-D1438C84F8C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E7EA48-DD17-D88F-A7F2-520D532E95A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7" name="Date Placeholder 6">
            <a:extLst>
              <a:ext uri="{FF2B5EF4-FFF2-40B4-BE49-F238E27FC236}">
                <a16:creationId xmlns:a16="http://schemas.microsoft.com/office/drawing/2014/main" id="{73D9BCE8-44CD-60D5-7D1D-2C83C3F17A06}"/>
              </a:ext>
            </a:extLst>
          </p:cNvPr>
          <p:cNvSpPr>
            <a:spLocks noGrp="1"/>
          </p:cNvSpPr>
          <p:nvPr>
            <p:ph type="dt" sz="half" idx="10"/>
          </p:nvPr>
        </p:nvSpPr>
        <p:spPr/>
        <p:txBody>
          <a:bodyPr/>
          <a:lstStyle/>
          <a:p>
            <a:fld id="{40AAEE0D-769D-4741-8BDF-24022910E3AF}" type="datetimeFigureOut">
              <a:rPr lang="en-KE" smtClean="0"/>
              <a:t>23/05/2024</a:t>
            </a:fld>
            <a:endParaRPr lang="en-KE"/>
          </a:p>
        </p:txBody>
      </p:sp>
      <p:sp>
        <p:nvSpPr>
          <p:cNvPr id="8" name="Footer Placeholder 7">
            <a:extLst>
              <a:ext uri="{FF2B5EF4-FFF2-40B4-BE49-F238E27FC236}">
                <a16:creationId xmlns:a16="http://schemas.microsoft.com/office/drawing/2014/main" id="{E82584C2-D3BA-D6C0-B01C-4C245C084491}"/>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F24ED658-F6FF-E887-D27E-E4A75FC4F1A5}"/>
              </a:ext>
            </a:extLst>
          </p:cNvPr>
          <p:cNvSpPr>
            <a:spLocks noGrp="1"/>
          </p:cNvSpPr>
          <p:nvPr>
            <p:ph type="sldNum" sz="quarter" idx="12"/>
          </p:nvPr>
        </p:nvSpPr>
        <p:spPr/>
        <p:txBody>
          <a:bodyPr/>
          <a:lstStyle/>
          <a:p>
            <a:fld id="{8BD935C8-787E-6E45-838A-A8E99496BA61}" type="slidenum">
              <a:rPr lang="en-KE" smtClean="0"/>
              <a:t>‹#›</a:t>
            </a:fld>
            <a:endParaRPr lang="en-KE"/>
          </a:p>
        </p:txBody>
      </p:sp>
    </p:spTree>
    <p:extLst>
      <p:ext uri="{BB962C8B-B14F-4D97-AF65-F5344CB8AC3E}">
        <p14:creationId xmlns:p14="http://schemas.microsoft.com/office/powerpoint/2010/main" val="3669079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FA93F-9BD1-03EF-4558-0A319C362D52}"/>
              </a:ext>
            </a:extLst>
          </p:cNvPr>
          <p:cNvSpPr>
            <a:spLocks noGrp="1"/>
          </p:cNvSpPr>
          <p:nvPr>
            <p:ph type="title"/>
          </p:nvPr>
        </p:nvSpPr>
        <p:spPr/>
        <p:txBody>
          <a:bodyPr/>
          <a:lstStyle/>
          <a:p>
            <a:r>
              <a:rPr lang="en-GB"/>
              <a:t>Click to edit Master title style</a:t>
            </a:r>
            <a:endParaRPr lang="en-KE"/>
          </a:p>
        </p:txBody>
      </p:sp>
      <p:sp>
        <p:nvSpPr>
          <p:cNvPr id="3" name="Date Placeholder 2">
            <a:extLst>
              <a:ext uri="{FF2B5EF4-FFF2-40B4-BE49-F238E27FC236}">
                <a16:creationId xmlns:a16="http://schemas.microsoft.com/office/drawing/2014/main" id="{B911847B-31F3-7C16-F095-DC2C4A244E16}"/>
              </a:ext>
            </a:extLst>
          </p:cNvPr>
          <p:cNvSpPr>
            <a:spLocks noGrp="1"/>
          </p:cNvSpPr>
          <p:nvPr>
            <p:ph type="dt" sz="half" idx="10"/>
          </p:nvPr>
        </p:nvSpPr>
        <p:spPr/>
        <p:txBody>
          <a:bodyPr/>
          <a:lstStyle/>
          <a:p>
            <a:fld id="{40AAEE0D-769D-4741-8BDF-24022910E3AF}" type="datetimeFigureOut">
              <a:rPr lang="en-KE" smtClean="0"/>
              <a:t>23/05/2024</a:t>
            </a:fld>
            <a:endParaRPr lang="en-KE"/>
          </a:p>
        </p:txBody>
      </p:sp>
      <p:sp>
        <p:nvSpPr>
          <p:cNvPr id="4" name="Footer Placeholder 3">
            <a:extLst>
              <a:ext uri="{FF2B5EF4-FFF2-40B4-BE49-F238E27FC236}">
                <a16:creationId xmlns:a16="http://schemas.microsoft.com/office/drawing/2014/main" id="{4DEE5CBD-4E78-14E8-A1F8-F5BDB5EE99D3}"/>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92A2FF36-C3AE-0AE1-7795-EAB48B8B4A2F}"/>
              </a:ext>
            </a:extLst>
          </p:cNvPr>
          <p:cNvSpPr>
            <a:spLocks noGrp="1"/>
          </p:cNvSpPr>
          <p:nvPr>
            <p:ph type="sldNum" sz="quarter" idx="12"/>
          </p:nvPr>
        </p:nvSpPr>
        <p:spPr/>
        <p:txBody>
          <a:bodyPr/>
          <a:lstStyle/>
          <a:p>
            <a:fld id="{8BD935C8-787E-6E45-838A-A8E99496BA61}" type="slidenum">
              <a:rPr lang="en-KE" smtClean="0"/>
              <a:t>‹#›</a:t>
            </a:fld>
            <a:endParaRPr lang="en-KE"/>
          </a:p>
        </p:txBody>
      </p:sp>
    </p:spTree>
    <p:extLst>
      <p:ext uri="{BB962C8B-B14F-4D97-AF65-F5344CB8AC3E}">
        <p14:creationId xmlns:p14="http://schemas.microsoft.com/office/powerpoint/2010/main" val="3893165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856309-0304-3ACF-BEA0-040B673033EA}"/>
              </a:ext>
            </a:extLst>
          </p:cNvPr>
          <p:cNvSpPr>
            <a:spLocks noGrp="1"/>
          </p:cNvSpPr>
          <p:nvPr>
            <p:ph type="dt" sz="half" idx="10"/>
          </p:nvPr>
        </p:nvSpPr>
        <p:spPr/>
        <p:txBody>
          <a:bodyPr/>
          <a:lstStyle/>
          <a:p>
            <a:fld id="{40AAEE0D-769D-4741-8BDF-24022910E3AF}" type="datetimeFigureOut">
              <a:rPr lang="en-KE" smtClean="0"/>
              <a:t>23/05/2024</a:t>
            </a:fld>
            <a:endParaRPr lang="en-KE"/>
          </a:p>
        </p:txBody>
      </p:sp>
      <p:sp>
        <p:nvSpPr>
          <p:cNvPr id="3" name="Footer Placeholder 2">
            <a:extLst>
              <a:ext uri="{FF2B5EF4-FFF2-40B4-BE49-F238E27FC236}">
                <a16:creationId xmlns:a16="http://schemas.microsoft.com/office/drawing/2014/main" id="{9FC1E055-AC97-7B59-2867-EA7E9585C4B2}"/>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7BD5347D-DAAA-4D90-F39E-ABF5293D2FEC}"/>
              </a:ext>
            </a:extLst>
          </p:cNvPr>
          <p:cNvSpPr>
            <a:spLocks noGrp="1"/>
          </p:cNvSpPr>
          <p:nvPr>
            <p:ph type="sldNum" sz="quarter" idx="12"/>
          </p:nvPr>
        </p:nvSpPr>
        <p:spPr/>
        <p:txBody>
          <a:bodyPr/>
          <a:lstStyle/>
          <a:p>
            <a:fld id="{8BD935C8-787E-6E45-838A-A8E99496BA61}" type="slidenum">
              <a:rPr lang="en-KE" smtClean="0"/>
              <a:t>‹#›</a:t>
            </a:fld>
            <a:endParaRPr lang="en-KE"/>
          </a:p>
        </p:txBody>
      </p:sp>
    </p:spTree>
    <p:extLst>
      <p:ext uri="{BB962C8B-B14F-4D97-AF65-F5344CB8AC3E}">
        <p14:creationId xmlns:p14="http://schemas.microsoft.com/office/powerpoint/2010/main" val="3907456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A6ABE-FEF4-0BD1-30C5-FDC878B607D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Content Placeholder 2">
            <a:extLst>
              <a:ext uri="{FF2B5EF4-FFF2-40B4-BE49-F238E27FC236}">
                <a16:creationId xmlns:a16="http://schemas.microsoft.com/office/drawing/2014/main" id="{D2991878-435B-474E-B705-69A2471683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Text Placeholder 3">
            <a:extLst>
              <a:ext uri="{FF2B5EF4-FFF2-40B4-BE49-F238E27FC236}">
                <a16:creationId xmlns:a16="http://schemas.microsoft.com/office/drawing/2014/main" id="{0053E3CA-E682-BD9C-B502-AA85F5CE9A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E63313C-7C34-5887-7707-06DE787F7D61}"/>
              </a:ext>
            </a:extLst>
          </p:cNvPr>
          <p:cNvSpPr>
            <a:spLocks noGrp="1"/>
          </p:cNvSpPr>
          <p:nvPr>
            <p:ph type="dt" sz="half" idx="10"/>
          </p:nvPr>
        </p:nvSpPr>
        <p:spPr/>
        <p:txBody>
          <a:bodyPr/>
          <a:lstStyle/>
          <a:p>
            <a:fld id="{40AAEE0D-769D-4741-8BDF-24022910E3AF}" type="datetimeFigureOut">
              <a:rPr lang="en-KE" smtClean="0"/>
              <a:t>23/05/2024</a:t>
            </a:fld>
            <a:endParaRPr lang="en-KE"/>
          </a:p>
        </p:txBody>
      </p:sp>
      <p:sp>
        <p:nvSpPr>
          <p:cNvPr id="6" name="Footer Placeholder 5">
            <a:extLst>
              <a:ext uri="{FF2B5EF4-FFF2-40B4-BE49-F238E27FC236}">
                <a16:creationId xmlns:a16="http://schemas.microsoft.com/office/drawing/2014/main" id="{03FD82DB-0B1D-D69C-8454-75F5084B2437}"/>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ED60B648-22EB-EA85-184C-E9E84F21AD77}"/>
              </a:ext>
            </a:extLst>
          </p:cNvPr>
          <p:cNvSpPr>
            <a:spLocks noGrp="1"/>
          </p:cNvSpPr>
          <p:nvPr>
            <p:ph type="sldNum" sz="quarter" idx="12"/>
          </p:nvPr>
        </p:nvSpPr>
        <p:spPr/>
        <p:txBody>
          <a:bodyPr/>
          <a:lstStyle/>
          <a:p>
            <a:fld id="{8BD935C8-787E-6E45-838A-A8E99496BA61}" type="slidenum">
              <a:rPr lang="en-KE" smtClean="0"/>
              <a:t>‹#›</a:t>
            </a:fld>
            <a:endParaRPr lang="en-KE"/>
          </a:p>
        </p:txBody>
      </p:sp>
    </p:spTree>
    <p:extLst>
      <p:ext uri="{BB962C8B-B14F-4D97-AF65-F5344CB8AC3E}">
        <p14:creationId xmlns:p14="http://schemas.microsoft.com/office/powerpoint/2010/main" val="38952268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7795F-CCD7-3136-4237-A8043533263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Picture Placeholder 2">
            <a:extLst>
              <a:ext uri="{FF2B5EF4-FFF2-40B4-BE49-F238E27FC236}">
                <a16:creationId xmlns:a16="http://schemas.microsoft.com/office/drawing/2014/main" id="{5790789C-FE17-2FC5-62FE-6269A68820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181F81DE-CECC-EF64-C06E-29E4ECFE8D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DA3EE0E-6EE0-726D-A454-AA0797332DAC}"/>
              </a:ext>
            </a:extLst>
          </p:cNvPr>
          <p:cNvSpPr>
            <a:spLocks noGrp="1"/>
          </p:cNvSpPr>
          <p:nvPr>
            <p:ph type="dt" sz="half" idx="10"/>
          </p:nvPr>
        </p:nvSpPr>
        <p:spPr/>
        <p:txBody>
          <a:bodyPr/>
          <a:lstStyle/>
          <a:p>
            <a:fld id="{40AAEE0D-769D-4741-8BDF-24022910E3AF}" type="datetimeFigureOut">
              <a:rPr lang="en-KE" smtClean="0"/>
              <a:t>23/05/2024</a:t>
            </a:fld>
            <a:endParaRPr lang="en-KE"/>
          </a:p>
        </p:txBody>
      </p:sp>
      <p:sp>
        <p:nvSpPr>
          <p:cNvPr id="6" name="Footer Placeholder 5">
            <a:extLst>
              <a:ext uri="{FF2B5EF4-FFF2-40B4-BE49-F238E27FC236}">
                <a16:creationId xmlns:a16="http://schemas.microsoft.com/office/drawing/2014/main" id="{5B945C51-37C5-2ACE-1034-A217F58824B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AE74BC90-7A52-CE1E-90F2-707984140595}"/>
              </a:ext>
            </a:extLst>
          </p:cNvPr>
          <p:cNvSpPr>
            <a:spLocks noGrp="1"/>
          </p:cNvSpPr>
          <p:nvPr>
            <p:ph type="sldNum" sz="quarter" idx="12"/>
          </p:nvPr>
        </p:nvSpPr>
        <p:spPr/>
        <p:txBody>
          <a:bodyPr/>
          <a:lstStyle/>
          <a:p>
            <a:fld id="{8BD935C8-787E-6E45-838A-A8E99496BA61}" type="slidenum">
              <a:rPr lang="en-KE" smtClean="0"/>
              <a:t>‹#›</a:t>
            </a:fld>
            <a:endParaRPr lang="en-KE"/>
          </a:p>
        </p:txBody>
      </p:sp>
    </p:spTree>
    <p:extLst>
      <p:ext uri="{BB962C8B-B14F-4D97-AF65-F5344CB8AC3E}">
        <p14:creationId xmlns:p14="http://schemas.microsoft.com/office/powerpoint/2010/main" val="1991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07B60-B306-09C3-C9E7-6D75EAF6A09A}"/>
              </a:ext>
            </a:extLst>
          </p:cNvPr>
          <p:cNvSpPr>
            <a:spLocks noGrp="1"/>
          </p:cNvSpPr>
          <p:nvPr>
            <p:ph type="title"/>
          </p:nvPr>
        </p:nvSpPr>
        <p:spPr/>
        <p:txBody>
          <a:bodyPr/>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69BB722A-BBFE-D406-5149-6974574323B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F65E24C9-81F0-F2D5-CF43-933AB41BF6EE}"/>
              </a:ext>
            </a:extLst>
          </p:cNvPr>
          <p:cNvSpPr>
            <a:spLocks noGrp="1"/>
          </p:cNvSpPr>
          <p:nvPr>
            <p:ph type="dt" sz="half" idx="10"/>
          </p:nvPr>
        </p:nvSpPr>
        <p:spPr/>
        <p:txBody>
          <a:bodyPr/>
          <a:lstStyle/>
          <a:p>
            <a:fld id="{40AAEE0D-769D-4741-8BDF-24022910E3AF}" type="datetimeFigureOut">
              <a:rPr lang="en-KE" smtClean="0"/>
              <a:t>23/05/2024</a:t>
            </a:fld>
            <a:endParaRPr lang="en-KE"/>
          </a:p>
        </p:txBody>
      </p:sp>
      <p:sp>
        <p:nvSpPr>
          <p:cNvPr id="5" name="Footer Placeholder 4">
            <a:extLst>
              <a:ext uri="{FF2B5EF4-FFF2-40B4-BE49-F238E27FC236}">
                <a16:creationId xmlns:a16="http://schemas.microsoft.com/office/drawing/2014/main" id="{0574D6BD-8D06-224B-AE95-D2A16624BF8F}"/>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93E94213-62F1-EAE4-56BA-10422B14B41A}"/>
              </a:ext>
            </a:extLst>
          </p:cNvPr>
          <p:cNvSpPr>
            <a:spLocks noGrp="1"/>
          </p:cNvSpPr>
          <p:nvPr>
            <p:ph type="sldNum" sz="quarter" idx="12"/>
          </p:nvPr>
        </p:nvSpPr>
        <p:spPr/>
        <p:txBody>
          <a:bodyPr/>
          <a:lstStyle/>
          <a:p>
            <a:fld id="{8BD935C8-787E-6E45-838A-A8E99496BA61}" type="slidenum">
              <a:rPr lang="en-KE" smtClean="0"/>
              <a:t>‹#›</a:t>
            </a:fld>
            <a:endParaRPr lang="en-KE"/>
          </a:p>
        </p:txBody>
      </p:sp>
    </p:spTree>
    <p:extLst>
      <p:ext uri="{BB962C8B-B14F-4D97-AF65-F5344CB8AC3E}">
        <p14:creationId xmlns:p14="http://schemas.microsoft.com/office/powerpoint/2010/main" val="243503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4F858B-88B6-F1A9-2481-B40C23CD6DB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AA23C626-116D-EA0E-9B1F-FA353CF856C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259EC4D3-CDA6-48A3-02EF-798E40B90723}"/>
              </a:ext>
            </a:extLst>
          </p:cNvPr>
          <p:cNvSpPr>
            <a:spLocks noGrp="1"/>
          </p:cNvSpPr>
          <p:nvPr>
            <p:ph type="dt" sz="half" idx="10"/>
          </p:nvPr>
        </p:nvSpPr>
        <p:spPr/>
        <p:txBody>
          <a:bodyPr/>
          <a:lstStyle/>
          <a:p>
            <a:fld id="{40AAEE0D-769D-4741-8BDF-24022910E3AF}" type="datetimeFigureOut">
              <a:rPr lang="en-KE" smtClean="0"/>
              <a:t>23/05/2024</a:t>
            </a:fld>
            <a:endParaRPr lang="en-KE"/>
          </a:p>
        </p:txBody>
      </p:sp>
      <p:sp>
        <p:nvSpPr>
          <p:cNvPr id="5" name="Footer Placeholder 4">
            <a:extLst>
              <a:ext uri="{FF2B5EF4-FFF2-40B4-BE49-F238E27FC236}">
                <a16:creationId xmlns:a16="http://schemas.microsoft.com/office/drawing/2014/main" id="{31E92627-C434-117D-7B4C-9D8A37F1CD2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B6025270-FA9F-D4D8-C743-B0D2290EAE47}"/>
              </a:ext>
            </a:extLst>
          </p:cNvPr>
          <p:cNvSpPr>
            <a:spLocks noGrp="1"/>
          </p:cNvSpPr>
          <p:nvPr>
            <p:ph type="sldNum" sz="quarter" idx="12"/>
          </p:nvPr>
        </p:nvSpPr>
        <p:spPr/>
        <p:txBody>
          <a:bodyPr/>
          <a:lstStyle/>
          <a:p>
            <a:fld id="{8BD935C8-787E-6E45-838A-A8E99496BA61}" type="slidenum">
              <a:rPr lang="en-KE" smtClean="0"/>
              <a:t>‹#›</a:t>
            </a:fld>
            <a:endParaRPr lang="en-KE"/>
          </a:p>
        </p:txBody>
      </p:sp>
    </p:spTree>
    <p:extLst>
      <p:ext uri="{BB962C8B-B14F-4D97-AF65-F5344CB8AC3E}">
        <p14:creationId xmlns:p14="http://schemas.microsoft.com/office/powerpoint/2010/main" val="2803007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308449-51F4-342F-F9A9-AA6D469893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KE"/>
          </a:p>
        </p:txBody>
      </p:sp>
      <p:sp>
        <p:nvSpPr>
          <p:cNvPr id="3" name="Text Placeholder 2">
            <a:extLst>
              <a:ext uri="{FF2B5EF4-FFF2-40B4-BE49-F238E27FC236}">
                <a16:creationId xmlns:a16="http://schemas.microsoft.com/office/drawing/2014/main" id="{10CED8AD-C76F-6108-581C-BA5834170F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60F21EC3-EB35-900F-A9CD-1B2D6593E0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AAEE0D-769D-4741-8BDF-24022910E3AF}" type="datetimeFigureOut">
              <a:rPr lang="en-KE" smtClean="0"/>
              <a:t>23/05/2024</a:t>
            </a:fld>
            <a:endParaRPr lang="en-KE"/>
          </a:p>
        </p:txBody>
      </p:sp>
      <p:sp>
        <p:nvSpPr>
          <p:cNvPr id="5" name="Footer Placeholder 4">
            <a:extLst>
              <a:ext uri="{FF2B5EF4-FFF2-40B4-BE49-F238E27FC236}">
                <a16:creationId xmlns:a16="http://schemas.microsoft.com/office/drawing/2014/main" id="{F4D56A31-0D44-74B2-59E1-CE5032FEE8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493CBE86-A5AB-B2FC-27D1-A83E050DB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D935C8-787E-6E45-838A-A8E99496BA61}" type="slidenum">
              <a:rPr lang="en-KE" smtClean="0"/>
              <a:t>‹#›</a:t>
            </a:fld>
            <a:endParaRPr lang="en-KE"/>
          </a:p>
        </p:txBody>
      </p:sp>
    </p:spTree>
    <p:extLst>
      <p:ext uri="{BB962C8B-B14F-4D97-AF65-F5344CB8AC3E}">
        <p14:creationId xmlns:p14="http://schemas.microsoft.com/office/powerpoint/2010/main" val="12872634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3FE70E-58ED-1686-A396-784776690049}"/>
              </a:ext>
            </a:extLst>
          </p:cNvPr>
          <p:cNvSpPr>
            <a:spLocks noGrp="1"/>
          </p:cNvSpPr>
          <p:nvPr>
            <p:ph type="ctrTitle"/>
          </p:nvPr>
        </p:nvSpPr>
        <p:spPr>
          <a:xfrm>
            <a:off x="4654296" y="640080"/>
            <a:ext cx="6894576" cy="3566160"/>
          </a:xfrm>
        </p:spPr>
        <p:txBody>
          <a:bodyPr anchor="b">
            <a:normAutofit/>
          </a:bodyPr>
          <a:lstStyle/>
          <a:p>
            <a:pPr algn="l"/>
            <a:r>
              <a:rPr lang="en-KE" dirty="0">
                <a:latin typeface="Arial" panose="020B0604020202020204" pitchFamily="34" charset="0"/>
                <a:cs typeface="Arial" panose="020B0604020202020204" pitchFamily="34" charset="0"/>
              </a:rPr>
              <a:t>English Skills</a:t>
            </a:r>
          </a:p>
        </p:txBody>
      </p:sp>
      <p:sp>
        <p:nvSpPr>
          <p:cNvPr id="3" name="Subtitle 2">
            <a:extLst>
              <a:ext uri="{FF2B5EF4-FFF2-40B4-BE49-F238E27FC236}">
                <a16:creationId xmlns:a16="http://schemas.microsoft.com/office/drawing/2014/main" id="{1865653C-CEEF-A7D5-F20D-5A6F3AF6858E}"/>
              </a:ext>
            </a:extLst>
          </p:cNvPr>
          <p:cNvSpPr>
            <a:spLocks noGrp="1"/>
          </p:cNvSpPr>
          <p:nvPr>
            <p:ph type="subTitle" idx="1"/>
          </p:nvPr>
        </p:nvSpPr>
        <p:spPr>
          <a:xfrm>
            <a:off x="4654296" y="4636008"/>
            <a:ext cx="6894576" cy="1572768"/>
          </a:xfrm>
        </p:spPr>
        <p:txBody>
          <a:bodyPr>
            <a:normAutofit/>
          </a:bodyPr>
          <a:lstStyle/>
          <a:p>
            <a:pPr algn="l"/>
            <a:r>
              <a:rPr lang="en-KE" sz="3600" dirty="0"/>
              <a:t>WEEK 12 – Reading Comprehension</a:t>
            </a:r>
          </a:p>
          <a:p>
            <a:pPr algn="l"/>
            <a:r>
              <a:rPr lang="en-KE" dirty="0"/>
              <a:t>Dr. Susan Mwangi</a:t>
            </a:r>
          </a:p>
          <a:p>
            <a:pPr algn="l"/>
            <a:r>
              <a:rPr lang="en-KE" dirty="0"/>
              <a:t>St. Paul’s University</a:t>
            </a:r>
          </a:p>
        </p:txBody>
      </p:sp>
      <p:pic>
        <p:nvPicPr>
          <p:cNvPr id="20" name="Picture 19" descr="Classroom for children">
            <a:extLst>
              <a:ext uri="{FF2B5EF4-FFF2-40B4-BE49-F238E27FC236}">
                <a16:creationId xmlns:a16="http://schemas.microsoft.com/office/drawing/2014/main" id="{D77A3DD4-7754-EE16-8D3A-BAC4373F94AC}"/>
              </a:ext>
            </a:extLst>
          </p:cNvPr>
          <p:cNvPicPr>
            <a:picLocks noChangeAspect="1"/>
          </p:cNvPicPr>
          <p:nvPr/>
        </p:nvPicPr>
        <p:blipFill rotWithShape="1">
          <a:blip r:embed="rId2"/>
          <a:srcRect l="23623" r="36959" b="-1"/>
          <a:stretch/>
        </p:blipFill>
        <p:spPr>
          <a:xfrm>
            <a:off x="20" y="10"/>
            <a:ext cx="4049786" cy="6857990"/>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33" name="sketchy line">
            <a:extLst>
              <a:ext uri="{FF2B5EF4-FFF2-40B4-BE49-F238E27FC236}">
                <a16:creationId xmlns:a16="http://schemas.microsoft.com/office/drawing/2014/main" id="{82580482-BA80-420A-8A05-C58E97F2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4409267"/>
            <a:ext cx="4242816" cy="18288"/>
          </a:xfrm>
          <a:custGeom>
            <a:avLst/>
            <a:gdLst>
              <a:gd name="connsiteX0" fmla="*/ 0 w 4242816"/>
              <a:gd name="connsiteY0" fmla="*/ 0 h 18288"/>
              <a:gd name="connsiteX1" fmla="*/ 690973 w 4242816"/>
              <a:gd name="connsiteY1" fmla="*/ 0 h 18288"/>
              <a:gd name="connsiteX2" fmla="*/ 1212233 w 4242816"/>
              <a:gd name="connsiteY2" fmla="*/ 0 h 18288"/>
              <a:gd name="connsiteX3" fmla="*/ 1860778 w 4242816"/>
              <a:gd name="connsiteY3" fmla="*/ 0 h 18288"/>
              <a:gd name="connsiteX4" fmla="*/ 2424466 w 4242816"/>
              <a:gd name="connsiteY4" fmla="*/ 0 h 18288"/>
              <a:gd name="connsiteX5" fmla="*/ 3115439 w 4242816"/>
              <a:gd name="connsiteY5" fmla="*/ 0 h 18288"/>
              <a:gd name="connsiteX6" fmla="*/ 3636699 w 4242816"/>
              <a:gd name="connsiteY6" fmla="*/ 0 h 18288"/>
              <a:gd name="connsiteX7" fmla="*/ 4242816 w 4242816"/>
              <a:gd name="connsiteY7" fmla="*/ 0 h 18288"/>
              <a:gd name="connsiteX8" fmla="*/ 4242816 w 4242816"/>
              <a:gd name="connsiteY8" fmla="*/ 18288 h 18288"/>
              <a:gd name="connsiteX9" fmla="*/ 3636699 w 4242816"/>
              <a:gd name="connsiteY9" fmla="*/ 18288 h 18288"/>
              <a:gd name="connsiteX10" fmla="*/ 3030583 w 4242816"/>
              <a:gd name="connsiteY10" fmla="*/ 18288 h 18288"/>
              <a:gd name="connsiteX11" fmla="*/ 2466894 w 4242816"/>
              <a:gd name="connsiteY11" fmla="*/ 18288 h 18288"/>
              <a:gd name="connsiteX12" fmla="*/ 1988062 w 4242816"/>
              <a:gd name="connsiteY12" fmla="*/ 18288 h 18288"/>
              <a:gd name="connsiteX13" fmla="*/ 1466802 w 4242816"/>
              <a:gd name="connsiteY13" fmla="*/ 18288 h 18288"/>
              <a:gd name="connsiteX14" fmla="*/ 860686 w 4242816"/>
              <a:gd name="connsiteY14" fmla="*/ 18288 h 18288"/>
              <a:gd name="connsiteX15" fmla="*/ 0 w 4242816"/>
              <a:gd name="connsiteY15" fmla="*/ 18288 h 18288"/>
              <a:gd name="connsiteX16" fmla="*/ 0 w 4242816"/>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2816" h="18288" fill="none" extrusionOk="0">
                <a:moveTo>
                  <a:pt x="0" y="0"/>
                </a:moveTo>
                <a:cubicBezTo>
                  <a:pt x="249934" y="1471"/>
                  <a:pt x="379877" y="-29444"/>
                  <a:pt x="690973" y="0"/>
                </a:cubicBezTo>
                <a:cubicBezTo>
                  <a:pt x="1002069" y="29444"/>
                  <a:pt x="1021583" y="17501"/>
                  <a:pt x="1212233" y="0"/>
                </a:cubicBezTo>
                <a:cubicBezTo>
                  <a:pt x="1402883" y="-17501"/>
                  <a:pt x="1678760" y="5386"/>
                  <a:pt x="1860778" y="0"/>
                </a:cubicBezTo>
                <a:cubicBezTo>
                  <a:pt x="2042796" y="-5386"/>
                  <a:pt x="2245608" y="-22401"/>
                  <a:pt x="2424466" y="0"/>
                </a:cubicBezTo>
                <a:cubicBezTo>
                  <a:pt x="2603324" y="22401"/>
                  <a:pt x="2890020" y="33806"/>
                  <a:pt x="3115439" y="0"/>
                </a:cubicBezTo>
                <a:cubicBezTo>
                  <a:pt x="3340858" y="-33806"/>
                  <a:pt x="3428300" y="18628"/>
                  <a:pt x="3636699" y="0"/>
                </a:cubicBezTo>
                <a:cubicBezTo>
                  <a:pt x="3845098" y="-18628"/>
                  <a:pt x="4108824" y="5541"/>
                  <a:pt x="4242816" y="0"/>
                </a:cubicBezTo>
                <a:cubicBezTo>
                  <a:pt x="4242066" y="4160"/>
                  <a:pt x="4243125" y="10356"/>
                  <a:pt x="4242816" y="18288"/>
                </a:cubicBezTo>
                <a:cubicBezTo>
                  <a:pt x="4113424" y="32735"/>
                  <a:pt x="3768327" y="47567"/>
                  <a:pt x="3636699" y="18288"/>
                </a:cubicBezTo>
                <a:cubicBezTo>
                  <a:pt x="3505071" y="-10991"/>
                  <a:pt x="3294208" y="-4990"/>
                  <a:pt x="3030583" y="18288"/>
                </a:cubicBezTo>
                <a:cubicBezTo>
                  <a:pt x="2766958" y="41566"/>
                  <a:pt x="2649277" y="20974"/>
                  <a:pt x="2466894" y="18288"/>
                </a:cubicBezTo>
                <a:cubicBezTo>
                  <a:pt x="2284511" y="15602"/>
                  <a:pt x="2151277" y="1154"/>
                  <a:pt x="1988062" y="18288"/>
                </a:cubicBezTo>
                <a:cubicBezTo>
                  <a:pt x="1824847" y="35422"/>
                  <a:pt x="1691359" y="9265"/>
                  <a:pt x="1466802" y="18288"/>
                </a:cubicBezTo>
                <a:cubicBezTo>
                  <a:pt x="1242245" y="27311"/>
                  <a:pt x="1006161" y="36605"/>
                  <a:pt x="860686" y="18288"/>
                </a:cubicBezTo>
                <a:cubicBezTo>
                  <a:pt x="715211" y="-29"/>
                  <a:pt x="242774" y="46538"/>
                  <a:pt x="0" y="18288"/>
                </a:cubicBezTo>
                <a:cubicBezTo>
                  <a:pt x="-146" y="11482"/>
                  <a:pt x="-422" y="5192"/>
                  <a:pt x="0" y="0"/>
                </a:cubicBezTo>
                <a:close/>
              </a:path>
              <a:path w="4242816" h="18288" stroke="0" extrusionOk="0">
                <a:moveTo>
                  <a:pt x="0" y="0"/>
                </a:moveTo>
                <a:cubicBezTo>
                  <a:pt x="259751" y="-14018"/>
                  <a:pt x="356632" y="-15007"/>
                  <a:pt x="521260" y="0"/>
                </a:cubicBezTo>
                <a:cubicBezTo>
                  <a:pt x="685888" y="15007"/>
                  <a:pt x="885786" y="5167"/>
                  <a:pt x="1212233" y="0"/>
                </a:cubicBezTo>
                <a:cubicBezTo>
                  <a:pt x="1538680" y="-5167"/>
                  <a:pt x="1458849" y="7951"/>
                  <a:pt x="1691065" y="0"/>
                </a:cubicBezTo>
                <a:cubicBezTo>
                  <a:pt x="1923281" y="-7951"/>
                  <a:pt x="1985780" y="-16303"/>
                  <a:pt x="2169897" y="0"/>
                </a:cubicBezTo>
                <a:cubicBezTo>
                  <a:pt x="2354014" y="16303"/>
                  <a:pt x="2633054" y="-2739"/>
                  <a:pt x="2776014" y="0"/>
                </a:cubicBezTo>
                <a:cubicBezTo>
                  <a:pt x="2918974" y="2739"/>
                  <a:pt x="3112688" y="-15682"/>
                  <a:pt x="3339702" y="0"/>
                </a:cubicBezTo>
                <a:cubicBezTo>
                  <a:pt x="3566716" y="15682"/>
                  <a:pt x="4015278" y="-28467"/>
                  <a:pt x="4242816" y="0"/>
                </a:cubicBezTo>
                <a:cubicBezTo>
                  <a:pt x="4243501" y="7633"/>
                  <a:pt x="4242294" y="10002"/>
                  <a:pt x="4242816" y="18288"/>
                </a:cubicBezTo>
                <a:cubicBezTo>
                  <a:pt x="3924964" y="16283"/>
                  <a:pt x="3746362" y="-1805"/>
                  <a:pt x="3551843" y="18288"/>
                </a:cubicBezTo>
                <a:cubicBezTo>
                  <a:pt x="3357324" y="38381"/>
                  <a:pt x="3126422" y="47156"/>
                  <a:pt x="2860870" y="18288"/>
                </a:cubicBezTo>
                <a:cubicBezTo>
                  <a:pt x="2595318" y="-10580"/>
                  <a:pt x="2572437" y="11441"/>
                  <a:pt x="2297182" y="18288"/>
                </a:cubicBezTo>
                <a:cubicBezTo>
                  <a:pt x="2021927" y="25135"/>
                  <a:pt x="1916908" y="33601"/>
                  <a:pt x="1733493" y="18288"/>
                </a:cubicBezTo>
                <a:cubicBezTo>
                  <a:pt x="1550078" y="2975"/>
                  <a:pt x="1412440" y="27896"/>
                  <a:pt x="1212233" y="18288"/>
                </a:cubicBezTo>
                <a:cubicBezTo>
                  <a:pt x="1012026" y="8680"/>
                  <a:pt x="914386" y="13859"/>
                  <a:pt x="648545" y="18288"/>
                </a:cubicBezTo>
                <a:cubicBezTo>
                  <a:pt x="382704" y="22717"/>
                  <a:pt x="233522" y="39342"/>
                  <a:pt x="0" y="18288"/>
                </a:cubicBezTo>
                <a:cubicBezTo>
                  <a:pt x="-772" y="13661"/>
                  <a:pt x="-839" y="849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0242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1500"/>
                                  </p:stCondLst>
                                  <p:iterate>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7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4FDE99-01C0-2C0F-A772-63615FAD4442}"/>
              </a:ext>
            </a:extLst>
          </p:cNvPr>
          <p:cNvSpPr>
            <a:spLocks noGrp="1"/>
          </p:cNvSpPr>
          <p:nvPr>
            <p:ph type="title"/>
          </p:nvPr>
        </p:nvSpPr>
        <p:spPr>
          <a:xfrm>
            <a:off x="659234" y="957447"/>
            <a:ext cx="3383280" cy="4943105"/>
          </a:xfrm>
        </p:spPr>
        <p:txBody>
          <a:bodyPr anchor="ctr">
            <a:normAutofit/>
          </a:bodyPr>
          <a:lstStyle/>
          <a:p>
            <a:r>
              <a:rPr lang="en-US" sz="4000" b="1">
                <a:effectLst/>
                <a:latin typeface="Arial" panose="020B0604020202020204" pitchFamily="34" charset="0"/>
                <a:ea typeface="Times New Roman" panose="02020603050405020304" pitchFamily="18" charset="0"/>
                <a:cs typeface="Times New Roman" panose="02020603050405020304" pitchFamily="18" charset="0"/>
              </a:rPr>
              <a:t>Introduction and Overview</a:t>
            </a:r>
            <a:br>
              <a:rPr lang="en-KE" sz="4000">
                <a:effectLst/>
                <a:latin typeface="Calibri" panose="020F0502020204030204" pitchFamily="34" charset="0"/>
                <a:ea typeface="Calibri" panose="020F0502020204030204" pitchFamily="34" charset="0"/>
                <a:cs typeface="Times New Roman" panose="02020603050405020304" pitchFamily="18" charset="0"/>
              </a:rPr>
            </a:br>
            <a:endParaRPr lang="en-KE" sz="4000"/>
          </a:p>
        </p:txBody>
      </p:sp>
      <p:sp>
        <p:nvSpPr>
          <p:cNvPr id="17"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A2497474-9342-D993-DB84-F785744BFFDC}"/>
              </a:ext>
            </a:extLst>
          </p:cNvPr>
          <p:cNvGraphicFramePr>
            <a:graphicFrameLocks noGrp="1"/>
          </p:cNvGraphicFramePr>
          <p:nvPr>
            <p:ph idx="1"/>
            <p:extLst>
              <p:ext uri="{D42A27DB-BD31-4B8C-83A1-F6EECF244321}">
                <p14:modId xmlns:p14="http://schemas.microsoft.com/office/powerpoint/2010/main" val="839970695"/>
              </p:ext>
            </p:extLst>
          </p:nvPr>
        </p:nvGraphicFramePr>
        <p:xfrm>
          <a:off x="4549514" y="621792"/>
          <a:ext cx="6807333" cy="5541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73084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640E93D9-F13F-4097-A159-E0A6CEBA8F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907D9796-9BE6-CB46-480A-750A38CFEA1F}"/>
              </a:ext>
            </a:extLst>
          </p:cNvPr>
          <p:cNvSpPr>
            <a:spLocks noGrp="1"/>
          </p:cNvSpPr>
          <p:nvPr>
            <p:ph type="title"/>
          </p:nvPr>
        </p:nvSpPr>
        <p:spPr>
          <a:xfrm>
            <a:off x="389916" y="444464"/>
            <a:ext cx="3420305" cy="1906317"/>
          </a:xfrm>
        </p:spPr>
        <p:txBody>
          <a:bodyPr>
            <a:normAutofit/>
          </a:bodyPr>
          <a:lstStyle/>
          <a:p>
            <a:pPr algn="ctr"/>
            <a:r>
              <a:rPr lang="en-US" sz="2800" b="1">
                <a:effectLst/>
                <a:latin typeface="Arial" panose="020B0604020202020204" pitchFamily="34" charset="0"/>
                <a:ea typeface="Times New Roman" panose="02020603050405020304" pitchFamily="18" charset="0"/>
                <a:cs typeface="Times New Roman" panose="02020603050405020304" pitchFamily="18" charset="0"/>
              </a:rPr>
              <a:t>Learning Outcomes</a:t>
            </a:r>
            <a:r>
              <a:rPr lang="en-US" sz="2800">
                <a:effectLst/>
                <a:latin typeface="Times New Roman" panose="02020603050405020304" pitchFamily="18" charset="0"/>
                <a:ea typeface="Calibri" panose="020F0502020204030204" pitchFamily="34" charset="0"/>
                <a:cs typeface="Times New Roman" panose="02020603050405020304" pitchFamily="18" charset="0"/>
              </a:rPr>
              <a:t> </a:t>
            </a:r>
            <a:br>
              <a:rPr lang="en-KE" sz="2800">
                <a:effectLst/>
                <a:latin typeface="Calibri" panose="020F0502020204030204" pitchFamily="34" charset="0"/>
                <a:ea typeface="Calibri" panose="020F0502020204030204" pitchFamily="34" charset="0"/>
                <a:cs typeface="Times New Roman" panose="02020603050405020304" pitchFamily="18" charset="0"/>
              </a:rPr>
            </a:br>
            <a:endParaRPr lang="en-KE" sz="2800"/>
          </a:p>
        </p:txBody>
      </p:sp>
      <p:sp>
        <p:nvSpPr>
          <p:cNvPr id="31" name="Rectangle 30">
            <a:extLst>
              <a:ext uri="{FF2B5EF4-FFF2-40B4-BE49-F238E27FC236}">
                <a16:creationId xmlns:a16="http://schemas.microsoft.com/office/drawing/2014/main" id="{BA3D150B-ADB5-401D-8304-C7845A1095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68743"/>
            <a:ext cx="4310288"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3" name="Rectangle 32">
            <a:extLst>
              <a:ext uri="{FF2B5EF4-FFF2-40B4-BE49-F238E27FC236}">
                <a16:creationId xmlns:a16="http://schemas.microsoft.com/office/drawing/2014/main" id="{ACD3AB31-A71C-4414-BA05-CF667CBA3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5909"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graphicFrame>
        <p:nvGraphicFramePr>
          <p:cNvPr id="5" name="Content Placeholder 2">
            <a:extLst>
              <a:ext uri="{FF2B5EF4-FFF2-40B4-BE49-F238E27FC236}">
                <a16:creationId xmlns:a16="http://schemas.microsoft.com/office/drawing/2014/main" id="{09D56B52-AFCB-ED25-DD82-8DEC0D9F7587}"/>
              </a:ext>
            </a:extLst>
          </p:cNvPr>
          <p:cNvGraphicFramePr>
            <a:graphicFrameLocks noGrp="1"/>
          </p:cNvGraphicFramePr>
          <p:nvPr>
            <p:ph idx="1"/>
            <p:extLst>
              <p:ext uri="{D42A27DB-BD31-4B8C-83A1-F6EECF244321}">
                <p14:modId xmlns:p14="http://schemas.microsoft.com/office/powerpoint/2010/main" val="2974177290"/>
              </p:ext>
            </p:extLst>
          </p:nvPr>
        </p:nvGraphicFramePr>
        <p:xfrm>
          <a:off x="5431646" y="678955"/>
          <a:ext cx="5586448" cy="5409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2014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1255A3-3CE4-739F-2827-191013BB2DF7}"/>
              </a:ext>
            </a:extLst>
          </p:cNvPr>
          <p:cNvSpPr>
            <a:spLocks noGrp="1"/>
          </p:cNvSpPr>
          <p:nvPr>
            <p:ph type="title"/>
          </p:nvPr>
        </p:nvSpPr>
        <p:spPr>
          <a:xfrm>
            <a:off x="838200" y="365125"/>
            <a:ext cx="10515600" cy="1325563"/>
          </a:xfrm>
        </p:spPr>
        <p:txBody>
          <a:bodyPr>
            <a:normAutofit/>
          </a:bodyPr>
          <a:lstStyle/>
          <a:p>
            <a:r>
              <a:rPr lang="en-US" sz="5000" b="1">
                <a:effectLst/>
                <a:latin typeface="Arial" panose="020B0604020202020204" pitchFamily="34" charset="0"/>
                <a:ea typeface="Times New Roman" panose="02020603050405020304" pitchFamily="18" charset="0"/>
              </a:rPr>
              <a:t>Recognition of Contextual Cues</a:t>
            </a:r>
            <a:r>
              <a:rPr lang="en-KE" sz="5000">
                <a:effectLst/>
              </a:rPr>
              <a:t> </a:t>
            </a:r>
            <a:endParaRPr lang="en-KE" sz="5000"/>
          </a:p>
        </p:txBody>
      </p:sp>
      <p:sp>
        <p:nvSpPr>
          <p:cNvPr id="19"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7BCF96C-BAB5-0C83-89D7-1AA9287EDC6B}"/>
              </a:ext>
            </a:extLst>
          </p:cNvPr>
          <p:cNvSpPr>
            <a:spLocks noGrp="1"/>
          </p:cNvSpPr>
          <p:nvPr>
            <p:ph idx="1"/>
          </p:nvPr>
        </p:nvSpPr>
        <p:spPr>
          <a:xfrm>
            <a:off x="838200" y="1929384"/>
            <a:ext cx="10515600" cy="4251960"/>
          </a:xfrm>
        </p:spPr>
        <p:txBody>
          <a:bodyPr>
            <a:normAutofit/>
          </a:bodyPr>
          <a:lstStyle/>
          <a:p>
            <a:pPr>
              <a:spcAft>
                <a:spcPts val="800"/>
              </a:spcAft>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The following are widely acknowledged as skills that readers use to identify printed words.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Instant Recognition</a:t>
            </a:r>
            <a:br>
              <a:rPr lang="en-US" sz="220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Mature readers identify words with remarkable speed and accuracy. Indeed, fluent word identification appears to be a prerequisite for comprehending text. If a reader must slowly analyse many of the words in a text, memory and attention needed for comprehension are drained by word analysis.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r>
              <a:rPr lang="en-US" sz="2200">
                <a:effectLst/>
                <a:latin typeface="Times New Roman" panose="02020603050405020304" pitchFamily="18" charset="0"/>
                <a:ea typeface="Times New Roman" panose="02020603050405020304" pitchFamily="18" charset="0"/>
              </a:rPr>
              <a:t>Beginning readers recognize very few words instantly. Through repeated exposure to the same words, instant recognition vocabulary grows. It is particularly important that developing readers learn to recognize those words that occur very frequently in print. </a:t>
            </a:r>
            <a:endParaRPr lang="en-KE" sz="2200"/>
          </a:p>
        </p:txBody>
      </p:sp>
    </p:spTree>
    <p:extLst>
      <p:ext uri="{BB962C8B-B14F-4D97-AF65-F5344CB8AC3E}">
        <p14:creationId xmlns:p14="http://schemas.microsoft.com/office/powerpoint/2010/main" val="2706022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725552F-7EBB-762D-8AE7-1387A4BA6D05}"/>
              </a:ext>
            </a:extLst>
          </p:cNvPr>
          <p:cNvSpPr>
            <a:spLocks noGrp="1"/>
          </p:cNvSpPr>
          <p:nvPr>
            <p:ph type="title"/>
          </p:nvPr>
        </p:nvSpPr>
        <p:spPr>
          <a:xfrm>
            <a:off x="838200" y="365125"/>
            <a:ext cx="10515600" cy="1325563"/>
          </a:xfrm>
        </p:spPr>
        <p:txBody>
          <a:bodyPr>
            <a:normAutofit/>
          </a:bodyPr>
          <a:lstStyle/>
          <a:p>
            <a:endParaRPr lang="en-KE"/>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BF7879E-7A38-4F60-0E41-A9CCEFA10174}"/>
              </a:ext>
            </a:extLst>
          </p:cNvPr>
          <p:cNvSpPr>
            <a:spLocks noGrp="1"/>
          </p:cNvSpPr>
          <p:nvPr>
            <p:ph idx="1"/>
          </p:nvPr>
        </p:nvSpPr>
        <p:spPr>
          <a:xfrm>
            <a:off x="838200" y="1825625"/>
            <a:ext cx="10515600" cy="4351338"/>
          </a:xfrm>
        </p:spPr>
        <p:txBody>
          <a:bodyPr>
            <a:normAutofit/>
          </a:bodyPr>
          <a:lstStyle/>
          <a:p>
            <a:r>
              <a:rPr lang="en-US" sz="2400">
                <a:effectLst/>
                <a:latin typeface="Times New Roman" panose="02020603050405020304" pitchFamily="18" charset="0"/>
                <a:ea typeface="Times New Roman" panose="02020603050405020304" pitchFamily="18" charset="0"/>
              </a:rPr>
              <a:t>A mere 100 words make up a full 50 percent of the words read, even by adults. </a:t>
            </a:r>
            <a:r>
              <a:rPr lang="en-US" sz="2400" i="1">
                <a:effectLst/>
                <a:latin typeface="Times New Roman" panose="02020603050405020304" pitchFamily="18" charset="0"/>
                <a:ea typeface="Times New Roman" panose="02020603050405020304" pitchFamily="18" charset="0"/>
              </a:rPr>
              <a:t>The, and, to, you, he, it,</a:t>
            </a:r>
            <a:r>
              <a:rPr lang="en-US" sz="2400">
                <a:effectLst/>
                <a:latin typeface="Times New Roman" panose="02020603050405020304" pitchFamily="18" charset="0"/>
                <a:ea typeface="Times New Roman" panose="02020603050405020304" pitchFamily="18" charset="0"/>
              </a:rPr>
              <a:t> and </a:t>
            </a:r>
            <a:r>
              <a:rPr lang="en-US" sz="2400" i="1">
                <a:effectLst/>
                <a:latin typeface="Times New Roman" panose="02020603050405020304" pitchFamily="18" charset="0"/>
                <a:ea typeface="Times New Roman" panose="02020603050405020304" pitchFamily="18" charset="0"/>
              </a:rPr>
              <a:t>said</a:t>
            </a:r>
            <a:r>
              <a:rPr lang="en-US" sz="2400">
                <a:effectLst/>
                <a:latin typeface="Times New Roman" panose="02020603050405020304" pitchFamily="18" charset="0"/>
                <a:ea typeface="Times New Roman" panose="02020603050405020304" pitchFamily="18" charset="0"/>
              </a:rPr>
              <a:t> are examples of these high-frequency words. </a:t>
            </a:r>
          </a:p>
          <a:p>
            <a:r>
              <a:rPr lang="en-US" sz="2400">
                <a:effectLst/>
                <a:latin typeface="Times New Roman" panose="02020603050405020304" pitchFamily="18" charset="0"/>
                <a:ea typeface="Times New Roman" panose="02020603050405020304" pitchFamily="18" charset="0"/>
              </a:rPr>
              <a:t>Developing readers also need to learn to recognize high-frequency words instantly because many of them are not phonically </a:t>
            </a: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regular. Based on phonics generalizations, </a:t>
            </a:r>
            <a:r>
              <a:rPr lang="en-US" sz="2400" i="1">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 should rhyme with </a:t>
            </a:r>
            <a:r>
              <a:rPr lang="en-US" sz="2400" i="1">
                <a:effectLst/>
                <a:latin typeface="Times New Roman" panose="02020603050405020304" pitchFamily="18" charset="0"/>
                <a:ea typeface="Times New Roman" panose="02020603050405020304" pitchFamily="18" charset="0"/>
                <a:cs typeface="Times New Roman" panose="02020603050405020304" pitchFamily="18" charset="0"/>
              </a:rPr>
              <a:t>go</a:t>
            </a: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a:effectLst/>
                <a:latin typeface="Times New Roman" panose="02020603050405020304" pitchFamily="18" charset="0"/>
                <a:ea typeface="Times New Roman" panose="02020603050405020304" pitchFamily="18" charset="0"/>
                <a:cs typeface="Times New Roman" panose="02020603050405020304" pitchFamily="18" charset="0"/>
              </a:rPr>
              <a:t>said</a:t>
            </a: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 should rhyme with </a:t>
            </a:r>
            <a:r>
              <a:rPr lang="en-US" sz="2400" i="1">
                <a:effectLst/>
                <a:latin typeface="Times New Roman" panose="02020603050405020304" pitchFamily="18" charset="0"/>
                <a:ea typeface="Times New Roman" panose="02020603050405020304" pitchFamily="18" charset="0"/>
                <a:cs typeface="Times New Roman" panose="02020603050405020304" pitchFamily="18" charset="0"/>
              </a:rPr>
              <a:t>paid</a:t>
            </a: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 and so on.</a:t>
            </a:r>
            <a:endParaRPr lang="en-KE" sz="2400">
              <a:effectLst/>
              <a:latin typeface="Calibri" panose="020F0502020204030204" pitchFamily="34" charset="0"/>
              <a:ea typeface="Calibri" panose="020F0502020204030204" pitchFamily="34" charset="0"/>
              <a:cs typeface="Times New Roman" panose="02020603050405020304" pitchFamily="18" charset="0"/>
            </a:endParaRPr>
          </a:p>
          <a:p>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Children's ability to recognize words can be developed by teachers' pointing out the words, by a variety of game-like activities, and by writing those words. </a:t>
            </a:r>
          </a:p>
          <a:p>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However, it appears that instant recognition of words, especially high-frequency words, develops best when students read large amounts of text, particularly text that is relatively easy for the reader (Cunningham, 1995).</a:t>
            </a:r>
            <a:endParaRPr lang="en-KE" sz="2400">
              <a:effectLst/>
              <a:latin typeface="Calibri" panose="020F0502020204030204" pitchFamily="34" charset="0"/>
              <a:ea typeface="Calibri" panose="020F0502020204030204" pitchFamily="34" charset="0"/>
              <a:cs typeface="Times New Roman" panose="02020603050405020304" pitchFamily="18" charset="0"/>
            </a:endParaRPr>
          </a:p>
          <a:p>
            <a:endParaRPr lang="en-KE" sz="2400"/>
          </a:p>
        </p:txBody>
      </p:sp>
    </p:spTree>
    <p:extLst>
      <p:ext uri="{BB962C8B-B14F-4D97-AF65-F5344CB8AC3E}">
        <p14:creationId xmlns:p14="http://schemas.microsoft.com/office/powerpoint/2010/main" val="2214596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E6E600-10DF-B982-EDA8-07A0AA2F5F97}"/>
              </a:ext>
            </a:extLst>
          </p:cNvPr>
          <p:cNvSpPr>
            <a:spLocks noGrp="1"/>
          </p:cNvSpPr>
          <p:nvPr>
            <p:ph type="title"/>
          </p:nvPr>
        </p:nvSpPr>
        <p:spPr>
          <a:xfrm>
            <a:off x="838200" y="365125"/>
            <a:ext cx="10515600" cy="1325563"/>
          </a:xfrm>
        </p:spPr>
        <p:txBody>
          <a:bodyPr>
            <a:normAutofit/>
          </a:bodyPr>
          <a:lstStyle/>
          <a:p>
            <a:r>
              <a:rPr lang="en-US" sz="5400" b="1">
                <a:effectLst/>
                <a:latin typeface="Times New Roman" panose="02020603050405020304" pitchFamily="18" charset="0"/>
                <a:ea typeface="Times New Roman" panose="02020603050405020304" pitchFamily="18" charset="0"/>
                <a:cs typeface="Times New Roman" panose="02020603050405020304" pitchFamily="18" charset="0"/>
              </a:rPr>
              <a:t>Context Clues</a:t>
            </a:r>
            <a:endParaRPr lang="en-KE" sz="5400"/>
          </a:p>
        </p:txBody>
      </p:sp>
      <p:sp>
        <p:nvSpPr>
          <p:cNvPr id="19"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C8975E0-65F0-C17B-29D2-6D7C77D41AD2}"/>
              </a:ext>
            </a:extLst>
          </p:cNvPr>
          <p:cNvSpPr>
            <a:spLocks noGrp="1"/>
          </p:cNvSpPr>
          <p:nvPr>
            <p:ph idx="1"/>
          </p:nvPr>
        </p:nvSpPr>
        <p:spPr>
          <a:xfrm>
            <a:off x="838200" y="1929384"/>
            <a:ext cx="10515600" cy="4251960"/>
          </a:xfrm>
        </p:spPr>
        <p:txBody>
          <a:bodyPr>
            <a:normAutofit/>
          </a:bodyPr>
          <a:lstStyle/>
          <a:p>
            <a:pPr>
              <a:spcAft>
                <a:spcPts val="800"/>
              </a:spcAft>
            </a:pPr>
            <a:br>
              <a:rPr lang="en-US" sz="1700">
                <a:effectLst/>
                <a:latin typeface="Times New Roman" panose="02020603050405020304" pitchFamily="18" charset="0"/>
                <a:ea typeface="Times New Roman" panose="02020603050405020304" pitchFamily="18" charset="0"/>
                <a:cs typeface="Times New Roman" panose="02020603050405020304" pitchFamily="18" charset="0"/>
              </a:rPr>
            </a:br>
            <a:r>
              <a:rPr lang="en-US" sz="1700">
                <a:effectLst/>
                <a:latin typeface="Times New Roman" panose="02020603050405020304" pitchFamily="18" charset="0"/>
                <a:ea typeface="Times New Roman" panose="02020603050405020304" pitchFamily="18" charset="0"/>
                <a:cs typeface="Times New Roman" panose="02020603050405020304" pitchFamily="18" charset="0"/>
              </a:rPr>
              <a:t>Students can use meaning or context clues to help identify words.</a:t>
            </a:r>
            <a:endParaRPr lang="en-KE" sz="17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1700">
                <a:effectLst/>
                <a:latin typeface="Times New Roman" panose="02020603050405020304" pitchFamily="18" charset="0"/>
                <a:ea typeface="Times New Roman" panose="02020603050405020304" pitchFamily="18" charset="0"/>
                <a:cs typeface="Times New Roman" panose="02020603050405020304" pitchFamily="18" charset="0"/>
              </a:rPr>
              <a:t>Three different types of context clues are frequently distinguished:</a:t>
            </a:r>
            <a:endParaRPr lang="en-KE" sz="1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1700" b="1">
                <a:effectLst/>
                <a:latin typeface="Times New Roman" panose="02020603050405020304" pitchFamily="18" charset="0"/>
                <a:ea typeface="Times New Roman" panose="02020603050405020304" pitchFamily="18" charset="0"/>
                <a:cs typeface="Times New Roman" panose="02020603050405020304" pitchFamily="18" charset="0"/>
              </a:rPr>
              <a:t>Semantic or Meaning Clues.</a:t>
            </a:r>
            <a:r>
              <a:rPr lang="en-US" sz="1700">
                <a:effectLst/>
                <a:latin typeface="Times New Roman" panose="02020603050405020304" pitchFamily="18" charset="0"/>
                <a:ea typeface="Times New Roman" panose="02020603050405020304" pitchFamily="18" charset="0"/>
                <a:cs typeface="Times New Roman" panose="02020603050405020304" pitchFamily="18" charset="0"/>
              </a:rPr>
              <a:t> There are general semantic clues. For example, when reading a story about cats, good readers develop the expectation that it will contain words associated with cats, such as </a:t>
            </a:r>
            <a:r>
              <a:rPr lang="en-US" sz="1700" i="1">
                <a:effectLst/>
                <a:latin typeface="Times New Roman" panose="02020603050405020304" pitchFamily="18" charset="0"/>
                <a:ea typeface="Times New Roman" panose="02020603050405020304" pitchFamily="18" charset="0"/>
                <a:cs typeface="Times New Roman" panose="02020603050405020304" pitchFamily="18" charset="0"/>
              </a:rPr>
              <a:t>tail, purr,</a:t>
            </a:r>
            <a:r>
              <a:rPr lang="en-US" sz="1700">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1700" i="1">
                <a:effectLst/>
                <a:latin typeface="Times New Roman" panose="02020603050405020304" pitchFamily="18" charset="0"/>
                <a:ea typeface="Times New Roman" panose="02020603050405020304" pitchFamily="18" charset="0"/>
                <a:cs typeface="Times New Roman" panose="02020603050405020304" pitchFamily="18" charset="0"/>
              </a:rPr>
              <a:t>whiskers</a:t>
            </a:r>
            <a:r>
              <a:rPr lang="en-US" sz="1700">
                <a:effectLst/>
                <a:latin typeface="Times New Roman" panose="02020603050405020304" pitchFamily="18" charset="0"/>
                <a:ea typeface="Times New Roman" panose="02020603050405020304" pitchFamily="18" charset="0"/>
                <a:cs typeface="Times New Roman" panose="02020603050405020304" pitchFamily="18" charset="0"/>
              </a:rPr>
              <a:t>. Sentence context clues are more specific. In the sentence "My cat likes to _____," given the sentence context and what most of us know about cats, words like </a:t>
            </a:r>
            <a:r>
              <a:rPr lang="en-US" sz="1700" i="1">
                <a:effectLst/>
                <a:latin typeface="Times New Roman" panose="02020603050405020304" pitchFamily="18" charset="0"/>
                <a:ea typeface="Times New Roman" panose="02020603050405020304" pitchFamily="18" charset="0"/>
                <a:cs typeface="Times New Roman" panose="02020603050405020304" pitchFamily="18" charset="0"/>
              </a:rPr>
              <a:t>play, jump,</a:t>
            </a:r>
            <a:r>
              <a:rPr lang="en-US" sz="1700">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1700" i="1">
                <a:effectLst/>
                <a:latin typeface="Times New Roman" panose="02020603050405020304" pitchFamily="18" charset="0"/>
                <a:ea typeface="Times New Roman" panose="02020603050405020304" pitchFamily="18" charset="0"/>
                <a:cs typeface="Times New Roman" panose="02020603050405020304" pitchFamily="18" charset="0"/>
              </a:rPr>
              <a:t>scratch</a:t>
            </a:r>
            <a:r>
              <a:rPr lang="en-US" sz="1700">
                <a:effectLst/>
                <a:latin typeface="Times New Roman" panose="02020603050405020304" pitchFamily="18" charset="0"/>
                <a:ea typeface="Times New Roman" panose="02020603050405020304" pitchFamily="18" charset="0"/>
                <a:cs typeface="Times New Roman" panose="02020603050405020304" pitchFamily="18" charset="0"/>
              </a:rPr>
              <a:t> seem reasonable.</a:t>
            </a:r>
            <a:endParaRPr lang="en-KE" sz="1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1700" b="1">
                <a:effectLst/>
                <a:latin typeface="Times New Roman" panose="02020603050405020304" pitchFamily="18" charset="0"/>
                <a:ea typeface="Times New Roman" panose="02020603050405020304" pitchFamily="18" charset="0"/>
                <a:cs typeface="Times New Roman" panose="02020603050405020304" pitchFamily="18" charset="0"/>
              </a:rPr>
              <a:t>Syntactic or Word Order Clues.</a:t>
            </a:r>
            <a:r>
              <a:rPr lang="en-US" sz="1700">
                <a:effectLst/>
                <a:latin typeface="Times New Roman" panose="02020603050405020304" pitchFamily="18" charset="0"/>
                <a:ea typeface="Times New Roman" panose="02020603050405020304" pitchFamily="18" charset="0"/>
                <a:cs typeface="Times New Roman" panose="02020603050405020304" pitchFamily="18" charset="0"/>
              </a:rPr>
              <a:t> In the previous example, the order of the words in the sentence indicates that the missing word must be a verb. Other parts of speech, such as adjectives </a:t>
            </a:r>
            <a:r>
              <a:rPr lang="en-US" sz="1700" i="1">
                <a:effectLst/>
                <a:latin typeface="Times New Roman" panose="02020603050405020304" pitchFamily="18" charset="0"/>
                <a:ea typeface="Times New Roman" panose="02020603050405020304" pitchFamily="18" charset="0"/>
                <a:cs typeface="Times New Roman" panose="02020603050405020304" pitchFamily="18" charset="0"/>
              </a:rPr>
              <a:t>(nice, brown) </a:t>
            </a:r>
            <a:r>
              <a:rPr lang="en-US" sz="1700">
                <a:effectLst/>
                <a:latin typeface="Times New Roman" panose="02020603050405020304" pitchFamily="18" charset="0"/>
                <a:ea typeface="Times New Roman" panose="02020603050405020304" pitchFamily="18" charset="0"/>
                <a:cs typeface="Times New Roman" panose="02020603050405020304" pitchFamily="18" charset="0"/>
              </a:rPr>
              <a:t>or nouns </a:t>
            </a:r>
            <a:r>
              <a:rPr lang="en-US" sz="1700" i="1">
                <a:effectLst/>
                <a:latin typeface="Times New Roman" panose="02020603050405020304" pitchFamily="18" charset="0"/>
                <a:ea typeface="Times New Roman" panose="02020603050405020304" pitchFamily="18" charset="0"/>
                <a:cs typeface="Times New Roman" panose="02020603050405020304" pitchFamily="18" charset="0"/>
              </a:rPr>
              <a:t>(man, fence),</a:t>
            </a:r>
            <a:r>
              <a:rPr lang="en-US" sz="1700">
                <a:effectLst/>
                <a:latin typeface="Times New Roman" panose="02020603050405020304" pitchFamily="18" charset="0"/>
                <a:ea typeface="Times New Roman" panose="02020603050405020304" pitchFamily="18" charset="0"/>
                <a:cs typeface="Times New Roman" panose="02020603050405020304" pitchFamily="18" charset="0"/>
              </a:rPr>
              <a:t> make no sense or don't result in what sounds like a real sentence.</a:t>
            </a:r>
            <a:endParaRPr lang="en-KE" sz="17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00"/>
              </a:spcAft>
              <a:buSzPts val="1000"/>
              <a:buFont typeface="Symbol" pitchFamily="2" charset="2"/>
              <a:buChar char=""/>
              <a:tabLst>
                <a:tab pos="457200" algn="l"/>
              </a:tabLst>
            </a:pPr>
            <a:r>
              <a:rPr lang="en-US" sz="1700" b="1">
                <a:effectLst/>
                <a:latin typeface="Times New Roman" panose="02020603050405020304" pitchFamily="18" charset="0"/>
                <a:ea typeface="Times New Roman" panose="02020603050405020304" pitchFamily="18" charset="0"/>
                <a:cs typeface="Times New Roman" panose="02020603050405020304" pitchFamily="18" charset="0"/>
              </a:rPr>
              <a:t>Picture Clues.</a:t>
            </a:r>
            <a:r>
              <a:rPr lang="en-US" sz="1700">
                <a:effectLst/>
                <a:latin typeface="Times New Roman" panose="02020603050405020304" pitchFamily="18" charset="0"/>
                <a:ea typeface="Times New Roman" panose="02020603050405020304" pitchFamily="18" charset="0"/>
                <a:cs typeface="Times New Roman" panose="02020603050405020304" pitchFamily="18" charset="0"/>
              </a:rPr>
              <a:t> Illustrations can often help with the identification of a word. In the example, if a picture of a cat leaping through the air accompanies the text, </a:t>
            </a:r>
            <a:r>
              <a:rPr lang="en-US" sz="1700" i="1">
                <a:effectLst/>
                <a:latin typeface="Times New Roman" panose="02020603050405020304" pitchFamily="18" charset="0"/>
                <a:ea typeface="Times New Roman" panose="02020603050405020304" pitchFamily="18" charset="0"/>
                <a:cs typeface="Times New Roman" panose="02020603050405020304" pitchFamily="18" charset="0"/>
              </a:rPr>
              <a:t>jump</a:t>
            </a:r>
            <a:r>
              <a:rPr lang="en-US" sz="1700">
                <a:effectLst/>
                <a:latin typeface="Times New Roman" panose="02020603050405020304" pitchFamily="18" charset="0"/>
                <a:ea typeface="Times New Roman" panose="02020603050405020304" pitchFamily="18" charset="0"/>
                <a:cs typeface="Times New Roman" panose="02020603050405020304" pitchFamily="18" charset="0"/>
              </a:rPr>
              <a:t> seems a very good possibility.</a:t>
            </a:r>
            <a:endParaRPr lang="en-KE" sz="1700">
              <a:effectLst/>
              <a:latin typeface="Calibri" panose="020F0502020204030204" pitchFamily="34" charset="0"/>
              <a:ea typeface="Calibri" panose="020F0502020204030204" pitchFamily="34" charset="0"/>
              <a:cs typeface="Times New Roman" panose="02020603050405020304" pitchFamily="18" charset="0"/>
            </a:endParaRPr>
          </a:p>
          <a:p>
            <a:endParaRPr lang="en-KE" sz="1700"/>
          </a:p>
        </p:txBody>
      </p:sp>
    </p:spTree>
    <p:extLst>
      <p:ext uri="{BB962C8B-B14F-4D97-AF65-F5344CB8AC3E}">
        <p14:creationId xmlns:p14="http://schemas.microsoft.com/office/powerpoint/2010/main" val="3217268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3CB51A9-2E14-3B34-DE1E-532344A16820}"/>
              </a:ext>
            </a:extLst>
          </p:cNvPr>
          <p:cNvSpPr>
            <a:spLocks noGrp="1"/>
          </p:cNvSpPr>
          <p:nvPr>
            <p:ph type="title"/>
          </p:nvPr>
        </p:nvSpPr>
        <p:spPr>
          <a:xfrm>
            <a:off x="838200" y="365125"/>
            <a:ext cx="10515600" cy="1325563"/>
          </a:xfrm>
        </p:spPr>
        <p:txBody>
          <a:bodyPr>
            <a:normAutofit/>
          </a:bodyPr>
          <a:lstStyle/>
          <a:p>
            <a:endParaRPr lang="en-KE"/>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DBA52BD-E60E-772D-F375-1AD315AC25CF}"/>
              </a:ext>
            </a:extLst>
          </p:cNvPr>
          <p:cNvSpPr>
            <a:spLocks noGrp="1"/>
          </p:cNvSpPr>
          <p:nvPr>
            <p:ph idx="1"/>
          </p:nvPr>
        </p:nvSpPr>
        <p:spPr>
          <a:xfrm>
            <a:off x="838200" y="1825625"/>
            <a:ext cx="10515600" cy="4351338"/>
          </a:xfrm>
        </p:spPr>
        <p:txBody>
          <a:bodyPr>
            <a:normAutofit/>
          </a:bodyPr>
          <a:lstStyle/>
          <a:p>
            <a:pPr>
              <a:spcAft>
                <a:spcPts val="800"/>
              </a:spcAft>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Context clues are often helpful, but they often are not specific enough to predict the exact word. Often several choices are possible, as in the example given. However, when context clues are combined with other clues such as phonics and word-part clues (for example, the sounds associated with </a:t>
            </a:r>
            <a:r>
              <a:rPr lang="en-US" sz="2200" i="1">
                <a:effectLst/>
                <a:latin typeface="Times New Roman" panose="02020603050405020304" pitchFamily="18" charset="0"/>
                <a:ea typeface="Times New Roman" panose="02020603050405020304" pitchFamily="18" charset="0"/>
                <a:cs typeface="Times New Roman" panose="02020603050405020304" pitchFamily="18" charset="0"/>
              </a:rPr>
              <a:t>j</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US" sz="2200" i="1" err="1">
                <a:effectLst/>
                <a:latin typeface="Times New Roman" panose="02020603050405020304" pitchFamily="18" charset="0"/>
                <a:ea typeface="Times New Roman" panose="02020603050405020304" pitchFamily="18" charset="0"/>
                <a:cs typeface="Times New Roman" panose="02020603050405020304" pitchFamily="18" charset="0"/>
              </a:rPr>
              <a:t>mp</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accurate word identification is usually possible.</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Context clues allow readers to "crosscheck" their identification of words. For example, a reader encountering the word </a:t>
            </a:r>
            <a:r>
              <a:rPr lang="en-US" sz="2200" i="1">
                <a:effectLst/>
                <a:latin typeface="Times New Roman" panose="02020603050405020304" pitchFamily="18" charset="0"/>
                <a:ea typeface="Times New Roman" panose="02020603050405020304" pitchFamily="18" charset="0"/>
                <a:cs typeface="Times New Roman" panose="02020603050405020304" pitchFamily="18" charset="0"/>
              </a:rPr>
              <a:t>scratch</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for the first time should look carefully at the letters of the word, apply what he or she knows about phonics and word parts, and check to be sure that an attempted pronunciation matches the letter clues. In addition, the reader should always crosscheck to be sure that the word makes sense in terms of syntactic and semantic cues. Cunningham (1995) offers examples of activities that build and extend children's crosschecking activities.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2902603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A9ED25-80FB-5F3C-1DF8-AADBA55E8FCA}"/>
              </a:ext>
            </a:extLst>
          </p:cNvPr>
          <p:cNvSpPr>
            <a:spLocks noGrp="1"/>
          </p:cNvSpPr>
          <p:nvPr>
            <p:ph type="title"/>
          </p:nvPr>
        </p:nvSpPr>
        <p:spPr>
          <a:xfrm>
            <a:off x="841248" y="548640"/>
            <a:ext cx="3600860" cy="5431536"/>
          </a:xfrm>
        </p:spPr>
        <p:txBody>
          <a:bodyPr>
            <a:normAutofit/>
          </a:bodyPr>
          <a:lstStyle/>
          <a:p>
            <a:r>
              <a:rPr lang="en-US" sz="5400" b="1" dirty="0">
                <a:effectLst/>
                <a:latin typeface="Times New Roman" panose="02020603050405020304" pitchFamily="18" charset="0"/>
                <a:ea typeface="Times New Roman" panose="02020603050405020304" pitchFamily="18" charset="0"/>
                <a:cs typeface="Times New Roman" panose="02020603050405020304" pitchFamily="18" charset="0"/>
              </a:rPr>
              <a:t>Word Structure Clues</a:t>
            </a:r>
            <a:endParaRPr lang="en-KE" sz="5400" dirty="0"/>
          </a:p>
        </p:txBody>
      </p:sp>
      <p:sp>
        <p:nvSpPr>
          <p:cNvPr id="19"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D616F95-D871-78C7-584C-A81E795BAEA4}"/>
              </a:ext>
            </a:extLst>
          </p:cNvPr>
          <p:cNvSpPr>
            <a:spLocks noGrp="1"/>
          </p:cNvSpPr>
          <p:nvPr>
            <p:ph idx="1"/>
          </p:nvPr>
        </p:nvSpPr>
        <p:spPr>
          <a:xfrm>
            <a:off x="5126418" y="552091"/>
            <a:ext cx="6224335" cy="5431536"/>
          </a:xfrm>
        </p:spPr>
        <p:txBody>
          <a:bodyPr anchor="ctr">
            <a:normAutofit/>
          </a:bodyPr>
          <a:lstStyle/>
          <a:p>
            <a:pPr>
              <a:spcBef>
                <a:spcPts val="400"/>
              </a:spcBef>
            </a:pPr>
            <a:b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There are many groups of letters that occur frequently in words. These are generally perceived by more mature readers as clusters of letters. </a:t>
            </a:r>
          </a:p>
          <a:p>
            <a:pPr marL="0" indent="0">
              <a:spcBef>
                <a:spcPts val="400"/>
              </a:spcBef>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ts val="400"/>
              </a:spcBef>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Among these letter groups are prefixes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un-, re-,  in-</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suffixes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i="1" dirty="0" err="1">
                <a:effectLst/>
                <a:latin typeface="Times New Roman" panose="02020603050405020304" pitchFamily="18" charset="0"/>
                <a:ea typeface="Times New Roman" panose="02020603050405020304" pitchFamily="18" charset="0"/>
                <a:cs typeface="Times New Roman" panose="02020603050405020304" pitchFamily="18" charset="0"/>
              </a:rPr>
              <a:t>ful</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 -ness, -</a:t>
            </a:r>
            <a:r>
              <a:rPr lang="en-US" sz="2200" i="1" dirty="0" err="1">
                <a:effectLst/>
                <a:latin typeface="Times New Roman" panose="02020603050405020304" pitchFamily="18" charset="0"/>
                <a:ea typeface="Times New Roman" panose="02020603050405020304" pitchFamily="18" charset="0"/>
                <a:cs typeface="Times New Roman" panose="02020603050405020304" pitchFamily="18" charset="0"/>
              </a:rPr>
              <a:t>est</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and inflectional endings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-ed, -</a:t>
            </a:r>
            <a:r>
              <a:rPr lang="en-US" sz="2200" i="1" dirty="0" err="1">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 -es</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Common prefixes, suffixes, and inflectional endings should be pointed out to students. Being able to associate sounds with a cluster of letters leads to more rapid, efficient word identification.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279634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D5EA939-F616-D235-12C7-8336E13F3910}"/>
              </a:ext>
            </a:extLst>
          </p:cNvPr>
          <p:cNvSpPr>
            <a:spLocks noGrp="1"/>
          </p:cNvSpPr>
          <p:nvPr>
            <p:ph type="title"/>
          </p:nvPr>
        </p:nvSpPr>
        <p:spPr>
          <a:xfrm>
            <a:off x="838200" y="365125"/>
            <a:ext cx="10515600" cy="1325563"/>
          </a:xfrm>
        </p:spPr>
        <p:txBody>
          <a:bodyPr>
            <a:normAutofit/>
          </a:bodyPr>
          <a:lstStyle/>
          <a:p>
            <a:r>
              <a:rPr lang="en-US" b="1">
                <a:effectLst/>
                <a:latin typeface="Arial" panose="020B0604020202020204" pitchFamily="34" charset="0"/>
                <a:ea typeface="Times New Roman" panose="02020603050405020304" pitchFamily="18" charset="0"/>
                <a:cs typeface="Arial" panose="020B0604020202020204" pitchFamily="34" charset="0"/>
              </a:rPr>
              <a:t>Analogy Clues</a:t>
            </a:r>
            <a:endParaRPr lang="en-KE">
              <a:latin typeface="Arial" panose="020B0604020202020204" pitchFamily="34" charset="0"/>
              <a:cs typeface="Arial" panose="020B0604020202020204" pitchFamily="34" charset="0"/>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D94539C-B8AA-C1C7-8B9E-5D0392FC27A8}"/>
              </a:ext>
            </a:extLst>
          </p:cNvPr>
          <p:cNvSpPr>
            <a:spLocks noGrp="1"/>
          </p:cNvSpPr>
          <p:nvPr>
            <p:ph idx="1"/>
          </p:nvPr>
        </p:nvSpPr>
        <p:spPr>
          <a:xfrm>
            <a:off x="838200" y="1825625"/>
            <a:ext cx="10515600" cy="4351338"/>
          </a:xfrm>
        </p:spPr>
        <p:txBody>
          <a:bodyPr>
            <a:normAutofit/>
          </a:bodyPr>
          <a:lstStyle/>
          <a:p>
            <a:pPr marL="0" indent="0">
              <a:buNone/>
            </a:pPr>
            <a:br>
              <a:rPr lang="en-US" sz="220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As readers build an increasing store of words that they can recognize with little effort, they use the words they know to help them recognize words that are unfamiliar. </a:t>
            </a:r>
          </a:p>
          <a:p>
            <a:pPr marL="0" indent="0">
              <a:buNone/>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For example, a child who has seen the word </a:t>
            </a:r>
            <a:r>
              <a:rPr lang="en-US" sz="2200" i="1">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many times and who knows the sound associated with the consonant </a:t>
            </a:r>
            <a:r>
              <a:rPr lang="en-US" sz="2200" i="1">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will probably have little difficulty recognizing the word </a:t>
            </a:r>
            <a:r>
              <a:rPr lang="en-US" sz="2200" i="1">
                <a:effectLst/>
                <a:latin typeface="Times New Roman" panose="02020603050405020304" pitchFamily="18" charset="0"/>
                <a:ea typeface="Times New Roman" panose="02020603050405020304" pitchFamily="18" charset="0"/>
                <a:cs typeface="Times New Roman" panose="02020603050405020304" pitchFamily="18" charset="0"/>
              </a:rPr>
              <a:t>fill</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buNone/>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Building phonemic awareness for onsets and rimes builds a foundation for being able to identify simple words and syllables by analogy. Many teachers encourage developing readers to use analogy strategies by engaging students in word family (</a:t>
            </a:r>
            <a:r>
              <a:rPr lang="en-US" sz="2200" i="1">
                <a:effectLst/>
                <a:latin typeface="Times New Roman" panose="02020603050405020304" pitchFamily="18" charset="0"/>
                <a:ea typeface="Times New Roman" panose="02020603050405020304" pitchFamily="18" charset="0"/>
                <a:cs typeface="Times New Roman" panose="02020603050405020304" pitchFamily="18" charset="0"/>
              </a:rPr>
              <a:t>man, ran, pan</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and initial consonant substitution ("What word would I have if I changed the </a:t>
            </a:r>
            <a:r>
              <a:rPr lang="en-US" sz="2200" i="1">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in </a:t>
            </a:r>
            <a:r>
              <a:rPr lang="en-US" sz="2200" i="1">
                <a:effectLst/>
                <a:latin typeface="Times New Roman" panose="02020603050405020304" pitchFamily="18" charset="0"/>
                <a:ea typeface="Times New Roman" panose="02020603050405020304" pitchFamily="18" charset="0"/>
                <a:cs typeface="Times New Roman" panose="02020603050405020304" pitchFamily="18" charset="0"/>
              </a:rPr>
              <a:t>man</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to an </a:t>
            </a:r>
            <a:r>
              <a:rPr lang="en-US" sz="2200" i="1">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activities. </a:t>
            </a:r>
          </a:p>
          <a:p>
            <a:pPr marL="0" indent="0">
              <a:buNone/>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One clear advantage to the use of analogy strategies is that vowels, which can be variable in the sounds they represent, are much more stable within rimes (</a:t>
            </a:r>
            <a:r>
              <a:rPr lang="en-US" sz="2200" i="1">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i="1" err="1">
                <a:effectLst/>
                <a:latin typeface="Times New Roman" panose="02020603050405020304" pitchFamily="18" charset="0"/>
                <a:ea typeface="Times New Roman" panose="02020603050405020304" pitchFamily="18" charset="0"/>
                <a:cs typeface="Times New Roman" panose="02020603050405020304" pitchFamily="18" charset="0"/>
              </a:rPr>
              <a:t>eam</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3351670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FA9F54-A002-DE0D-DA69-D0E5D8795312}"/>
              </a:ext>
            </a:extLst>
          </p:cNvPr>
          <p:cNvSpPr>
            <a:spLocks noGrp="1"/>
          </p:cNvSpPr>
          <p:nvPr>
            <p:ph type="title"/>
          </p:nvPr>
        </p:nvSpPr>
        <p:spPr>
          <a:xfrm>
            <a:off x="841248" y="548640"/>
            <a:ext cx="3600860" cy="5431536"/>
          </a:xfrm>
        </p:spPr>
        <p:txBody>
          <a:bodyPr>
            <a:normAutofit/>
          </a:bodyPr>
          <a:lstStyle/>
          <a:p>
            <a:r>
              <a:rPr lang="en-US" sz="4600" b="1" kern="1800" spc="-10">
                <a:effectLst/>
                <a:latin typeface="Arial" panose="020B0604020202020204" pitchFamily="34" charset="0"/>
                <a:ea typeface="Times New Roman" panose="02020603050405020304" pitchFamily="18" charset="0"/>
                <a:cs typeface="Arial" panose="020B0604020202020204" pitchFamily="34" charset="0"/>
              </a:rPr>
              <a:t>Using Context Clues to Understand Word Meanings</a:t>
            </a:r>
            <a:br>
              <a:rPr lang="en-KE" sz="4600">
                <a:effectLst/>
                <a:latin typeface="Calibri" panose="020F0502020204030204" pitchFamily="34" charset="0"/>
                <a:ea typeface="Calibri" panose="020F0502020204030204" pitchFamily="34" charset="0"/>
                <a:cs typeface="Times New Roman" panose="02020603050405020304" pitchFamily="18" charset="0"/>
              </a:rPr>
            </a:br>
            <a:endParaRPr lang="en-KE" sz="4600"/>
          </a:p>
        </p:txBody>
      </p:sp>
      <p:sp>
        <p:nvSpPr>
          <p:cNvPr id="19"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2DB3618-04B2-4228-5813-6126D77FC8E8}"/>
              </a:ext>
            </a:extLst>
          </p:cNvPr>
          <p:cNvSpPr>
            <a:spLocks noGrp="1"/>
          </p:cNvSpPr>
          <p:nvPr>
            <p:ph idx="1"/>
          </p:nvPr>
        </p:nvSpPr>
        <p:spPr>
          <a:xfrm>
            <a:off x="5126418" y="552091"/>
            <a:ext cx="6224335" cy="5431536"/>
          </a:xfrm>
        </p:spPr>
        <p:txBody>
          <a:bodyPr anchor="ctr">
            <a:normAutofit/>
          </a:bodyPr>
          <a:lstStyle/>
          <a:p>
            <a:pPr>
              <a:spcAft>
                <a:spcPts val="1000"/>
              </a:spcAft>
            </a:pPr>
            <a:r>
              <a:rPr lang="en-US" sz="2200">
                <a:effectLst/>
                <a:latin typeface="Times New Roman" panose="02020603050405020304" pitchFamily="18" charset="0"/>
                <a:ea typeface="Calibri" panose="020F0502020204030204" pitchFamily="34" charset="0"/>
                <a:cs typeface="Times New Roman" panose="02020603050405020304" pitchFamily="18" charset="0"/>
              </a:rPr>
              <a:t>When attempting to decipher the meaning of a new word, it is often useful to look at what comes before and after that word. </a:t>
            </a:r>
          </a:p>
          <a:p>
            <a:pPr>
              <a:spcAft>
                <a:spcPts val="1000"/>
              </a:spcAft>
            </a:pPr>
            <a:r>
              <a:rPr lang="en-US" sz="2200">
                <a:effectLst/>
                <a:latin typeface="Times New Roman" panose="02020603050405020304" pitchFamily="18" charset="0"/>
                <a:ea typeface="Calibri" panose="020F0502020204030204" pitchFamily="34" charset="0"/>
                <a:cs typeface="Times New Roman" panose="02020603050405020304" pitchFamily="18" charset="0"/>
              </a:rPr>
              <a:t>The surrounding words can give readers helpful context clues about the meaning and structure of the new word, as well as how it is used.</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750743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4B503D-EC5F-F04E-15E5-E26B9DA023F8}"/>
              </a:ext>
            </a:extLst>
          </p:cNvPr>
          <p:cNvSpPr>
            <a:spLocks noGrp="1"/>
          </p:cNvSpPr>
          <p:nvPr>
            <p:ph type="title"/>
          </p:nvPr>
        </p:nvSpPr>
        <p:spPr>
          <a:xfrm>
            <a:off x="838200" y="365125"/>
            <a:ext cx="10515600" cy="1325563"/>
          </a:xfrm>
        </p:spPr>
        <p:txBody>
          <a:bodyPr>
            <a:normAutofit/>
          </a:bodyPr>
          <a:lstStyle/>
          <a:p>
            <a:r>
              <a:rPr lang="en-US" sz="5000" b="1">
                <a:effectLst/>
                <a:latin typeface="Arial" panose="020B0604020202020204" pitchFamily="34" charset="0"/>
                <a:ea typeface="Times New Roman" panose="02020603050405020304" pitchFamily="18" charset="0"/>
              </a:rPr>
              <a:t>Common Types of Context Clues</a:t>
            </a:r>
            <a:endParaRPr lang="en-KE" sz="5000"/>
          </a:p>
        </p:txBody>
      </p:sp>
      <p:sp>
        <p:nvSpPr>
          <p:cNvPr id="19"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3103BF5-FC81-15B4-C210-8625DEF759D7}"/>
              </a:ext>
            </a:extLst>
          </p:cNvPr>
          <p:cNvSpPr>
            <a:spLocks noGrp="1"/>
          </p:cNvSpPr>
          <p:nvPr>
            <p:ph idx="1"/>
          </p:nvPr>
        </p:nvSpPr>
        <p:spPr>
          <a:xfrm>
            <a:off x="838200" y="1929384"/>
            <a:ext cx="10515600" cy="4251960"/>
          </a:xfrm>
        </p:spPr>
        <p:txBody>
          <a:bodyPr>
            <a:normAutofit/>
          </a:bodyPr>
          <a:lstStyle/>
          <a:p>
            <a:pPr marL="342900" lvl="0" indent="-342900">
              <a:spcAft>
                <a:spcPts val="840"/>
              </a:spcAft>
              <a:buSzPts val="1000"/>
              <a:buFont typeface="Symbol" pitchFamily="2" charset="2"/>
              <a:buChar char=""/>
              <a:tabLst>
                <a:tab pos="457200" algn="l"/>
              </a:tabLst>
            </a:pP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Root word and affix:</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People who study birds are experts in </a:t>
            </a:r>
            <a:r>
              <a:rPr lang="en-US" sz="2200" i="1">
                <a:effectLst/>
                <a:latin typeface="Times New Roman" panose="02020603050405020304" pitchFamily="18" charset="0"/>
                <a:ea typeface="Times New Roman" panose="02020603050405020304" pitchFamily="18" charset="0"/>
                <a:cs typeface="Times New Roman" panose="02020603050405020304" pitchFamily="18" charset="0"/>
              </a:rPr>
              <a:t>ornithology</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(ornitho+-logy)</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40"/>
              </a:spcAft>
              <a:buSzPts val="1000"/>
              <a:buFont typeface="Symbol" pitchFamily="2" charset="2"/>
              <a:buChar char=""/>
              <a:tabLst>
                <a:tab pos="457200" algn="l"/>
              </a:tabLst>
            </a:pP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Contrast:</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i="1">
                <a:effectLst/>
                <a:latin typeface="Times New Roman" panose="02020603050405020304" pitchFamily="18" charset="0"/>
                <a:ea typeface="Times New Roman" panose="02020603050405020304" pitchFamily="18" charset="0"/>
                <a:cs typeface="Times New Roman" panose="02020603050405020304" pitchFamily="18" charset="0"/>
              </a:rPr>
              <a:t>Unlike</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mammals, birds incubate their eggs outside their bodies.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40"/>
              </a:spcAft>
              <a:buSzPts val="1000"/>
              <a:buFont typeface="Symbol" pitchFamily="2" charset="2"/>
              <a:buChar char=""/>
              <a:tabLst>
                <a:tab pos="457200" algn="l"/>
              </a:tabLst>
            </a:pP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Logic:</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Birds are always on the lookout for predators that might harm their young.</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40"/>
              </a:spcAft>
              <a:buSzPts val="1000"/>
              <a:buFont typeface="Symbol" pitchFamily="2" charset="2"/>
              <a:buChar char=""/>
              <a:tabLst>
                <a:tab pos="457200" algn="l"/>
              </a:tabLst>
            </a:pP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Definition:</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Frugivorous birds prefer eating fruit to any other kind of food.</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40"/>
              </a:spcAft>
              <a:buSzPts val="1000"/>
              <a:buFont typeface="Symbol" pitchFamily="2" charset="2"/>
              <a:buChar char=""/>
              <a:tabLst>
                <a:tab pos="457200" algn="l"/>
              </a:tabLst>
            </a:pP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Example or illustration:</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Some birds like to build their nests in inconspicuous spots — high up in the tops of trees, well hidden by leaves.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840"/>
              </a:spcAft>
              <a:buSzPts val="1000"/>
              <a:buFont typeface="Symbol" pitchFamily="2" charset="2"/>
              <a:buChar char=""/>
              <a:tabLst>
                <a:tab pos="457200" algn="l"/>
              </a:tabLst>
            </a:pP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Grammar:</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Many birds migrate twice each year.</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20425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9A15A6C-B129-42EB-3B89-5133E9D2B4E0}"/>
              </a:ext>
            </a:extLst>
          </p:cNvPr>
          <p:cNvSpPr>
            <a:spLocks noGrp="1"/>
          </p:cNvSpPr>
          <p:nvPr>
            <p:ph type="title"/>
          </p:nvPr>
        </p:nvSpPr>
        <p:spPr>
          <a:xfrm>
            <a:off x="838200" y="365125"/>
            <a:ext cx="10515600" cy="1325563"/>
          </a:xfrm>
        </p:spPr>
        <p:txBody>
          <a:bodyPr>
            <a:normAutofit fontScale="90000"/>
          </a:bodyPr>
          <a:lstStyle/>
          <a:p>
            <a:br>
              <a:rPr lang="en-US" sz="2100" b="1" dirty="0">
                <a:effectLst/>
                <a:latin typeface="Arial" panose="020B0604020202020204" pitchFamily="34" charset="0"/>
                <a:ea typeface="Times New Roman" panose="02020603050405020304" pitchFamily="18" charset="0"/>
                <a:cs typeface="Times New Roman" panose="02020603050405020304" pitchFamily="18" charset="0"/>
              </a:rPr>
            </a:br>
            <a:br>
              <a:rPr lang="en-US" sz="2100" b="1" dirty="0">
                <a:effectLst/>
                <a:latin typeface="Arial" panose="020B0604020202020204" pitchFamily="34" charset="0"/>
                <a:ea typeface="Times New Roman" panose="02020603050405020304" pitchFamily="18" charset="0"/>
                <a:cs typeface="Times New Roman" panose="02020603050405020304" pitchFamily="18" charset="0"/>
              </a:rPr>
            </a:br>
            <a:r>
              <a:rPr lang="en-US" sz="2800" b="1" dirty="0">
                <a:effectLst/>
                <a:latin typeface="Arial" panose="020B0604020202020204" pitchFamily="34" charset="0"/>
                <a:ea typeface="Times New Roman" panose="02020603050405020304" pitchFamily="18" charset="0"/>
                <a:cs typeface="Times New Roman" panose="02020603050405020304" pitchFamily="18" charset="0"/>
              </a:rPr>
              <a:t>Analysis of rhetorical patterns of organization and development</a:t>
            </a:r>
            <a:r>
              <a:rPr lang="en-US" sz="2800" b="1" u="sng" dirty="0">
                <a:effectLst/>
                <a:latin typeface="Arial" panose="020B0604020202020204" pitchFamily="34" charset="0"/>
                <a:ea typeface="Times New Roman" panose="02020603050405020304" pitchFamily="18" charset="0"/>
                <a:cs typeface="Times New Roman" panose="02020603050405020304" pitchFamily="18" charset="0"/>
              </a:rPr>
              <a:t> </a:t>
            </a:r>
            <a:br>
              <a:rPr lang="en-KE" sz="2800" dirty="0">
                <a:effectLst/>
                <a:latin typeface="Calibri" panose="020F0502020204030204" pitchFamily="34" charset="0"/>
                <a:ea typeface="Calibri" panose="020F0502020204030204" pitchFamily="34" charset="0"/>
                <a:cs typeface="Times New Roman" panose="02020603050405020304" pitchFamily="18" charset="0"/>
              </a:rPr>
            </a:br>
            <a:endParaRPr lang="en-KE" sz="2800"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DF0B0CB-4EE2-C1D5-2132-71C745B1B465}"/>
              </a:ext>
            </a:extLst>
          </p:cNvPr>
          <p:cNvSpPr>
            <a:spLocks noGrp="1"/>
          </p:cNvSpPr>
          <p:nvPr>
            <p:ph idx="1"/>
          </p:nvPr>
        </p:nvSpPr>
        <p:spPr>
          <a:xfrm>
            <a:off x="838200" y="1825625"/>
            <a:ext cx="10515600" cy="4351338"/>
          </a:xfrm>
        </p:spPr>
        <p:txBody>
          <a:bodyPr>
            <a:normAutofit/>
          </a:bodyPr>
          <a:lstStyle/>
          <a:p>
            <a:pPr>
              <a:spcAft>
                <a:spcPts val="1000"/>
              </a:spcAft>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Rhetorical Situation of a text refers to: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1000"/>
              </a:spcAft>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writer, purpose, audience, context, and occasion for a text</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and the interaction of these elements as they affect the text.</a:t>
            </a:r>
            <a:endParaRPr lang="en-KE" sz="2200" dirty="0">
              <a:latin typeface="Calibri" panose="020F0502020204030204" pitchFamily="34" charset="0"/>
              <a:ea typeface="Times New Roman" panose="02020603050405020304" pitchFamily="18" charset="0"/>
              <a:cs typeface="Times New Roman" panose="02020603050405020304" pitchFamily="18" charset="0"/>
            </a:endParaRPr>
          </a:p>
          <a:p>
            <a:pPr marL="0" indent="0">
              <a:spcAft>
                <a:spcPts val="1000"/>
              </a:spcAft>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1. </a:t>
            </a:r>
            <a:r>
              <a:rPr lang="en-US" sz="2200" b="1" u="sng" dirty="0" err="1">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2200" b="1" u="sng" dirty="0">
                <a:effectLst/>
                <a:latin typeface="Times New Roman" panose="02020603050405020304" pitchFamily="18" charset="0"/>
                <a:ea typeface="Times New Roman" panose="02020603050405020304" pitchFamily="18" charset="0"/>
                <a:cs typeface="Times New Roman" panose="02020603050405020304" pitchFamily="18" charset="0"/>
              </a:rPr>
              <a:t> the text as a material object.</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spcAft>
                <a:spcPts val="1000"/>
              </a:spcAft>
              <a:buNone/>
            </a:pPr>
            <a:r>
              <a:rPr lang="en-US"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This can mean any or all of the following:</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pic>
        <p:nvPicPr>
          <p:cNvPr id="4" name="Picture 3" descr="Relax Meow">
            <a:extLst>
              <a:ext uri="{FF2B5EF4-FFF2-40B4-BE49-F238E27FC236}">
                <a16:creationId xmlns:a16="http://schemas.microsoft.com/office/drawing/2014/main" id="{B996C59B-2D8C-B6DF-8BF5-DF11B21A4E5A}"/>
              </a:ext>
            </a:extLst>
          </p:cNvPr>
          <p:cNvPicPr>
            <a:picLocks noChangeAspect="1"/>
          </p:cNvPicPr>
          <p:nvPr/>
        </p:nvPicPr>
        <p:blipFill rotWithShape="1">
          <a:blip r:embed="rId2"/>
          <a:srcRect r="27419" b="21200"/>
          <a:stretch/>
        </p:blipFill>
        <p:spPr>
          <a:xfrm>
            <a:off x="9639299" y="4708634"/>
            <a:ext cx="2289941" cy="2149365"/>
          </a:xfrm>
          <a:prstGeom prst="rect">
            <a:avLst/>
          </a:prstGeom>
        </p:spPr>
      </p:pic>
    </p:spTree>
    <p:extLst>
      <p:ext uri="{BB962C8B-B14F-4D97-AF65-F5344CB8AC3E}">
        <p14:creationId xmlns:p14="http://schemas.microsoft.com/office/powerpoint/2010/main" val="39774025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50CACF-E67A-7C6E-202F-62486181F336}"/>
              </a:ext>
            </a:extLst>
          </p:cNvPr>
          <p:cNvSpPr>
            <a:spLocks noGrp="1"/>
          </p:cNvSpPr>
          <p:nvPr>
            <p:ph type="title"/>
          </p:nvPr>
        </p:nvSpPr>
        <p:spPr>
          <a:xfrm>
            <a:off x="841248" y="548640"/>
            <a:ext cx="3600860" cy="5431536"/>
          </a:xfrm>
        </p:spPr>
        <p:txBody>
          <a:bodyPr>
            <a:normAutofit/>
          </a:bodyPr>
          <a:lstStyle/>
          <a:p>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2800" b="1" dirty="0" err="1">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 the text as argument</a:t>
            </a:r>
            <a:endParaRPr lang="en-KE" sz="28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E2D981B-E122-7BBC-691D-3E405C98AA47}"/>
              </a:ext>
            </a:extLst>
          </p:cNvPr>
          <p:cNvSpPr>
            <a:spLocks noGrp="1"/>
          </p:cNvSpPr>
          <p:nvPr>
            <p:ph idx="1"/>
          </p:nvPr>
        </p:nvSpPr>
        <p:spPr>
          <a:xfrm>
            <a:off x="5126418" y="552091"/>
            <a:ext cx="6224335" cy="5431536"/>
          </a:xfrm>
        </p:spPr>
        <p:txBody>
          <a:bodyPr anchor="ctr">
            <a:normAutofit/>
          </a:bodyPr>
          <a:lstStyle/>
          <a:p>
            <a:pPr marL="0" indent="0">
              <a:lnSpc>
                <a:spcPct val="150000"/>
              </a:lnSpc>
              <a:spcBef>
                <a:spcPts val="0"/>
              </a:spcBef>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Who is the intended audience? What is the author trying to persuade the audience to believe or do? (What is the standpoint of the text?)  What arguments are used in the text to convince the reader?  What was the author's purpose in writing this text?  What evidence is used to support the argument of the text?  How does the author use reasoned argument, emotion, or personal character to persuade?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Bef>
                <a:spcPts val="0"/>
              </a:spcBef>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200" dirty="0"/>
          </a:p>
        </p:txBody>
      </p:sp>
    </p:spTree>
    <p:extLst>
      <p:ext uri="{BB962C8B-B14F-4D97-AF65-F5344CB8AC3E}">
        <p14:creationId xmlns:p14="http://schemas.microsoft.com/office/powerpoint/2010/main" val="34637654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50CACF-E67A-7C6E-202F-62486181F336}"/>
              </a:ext>
            </a:extLst>
          </p:cNvPr>
          <p:cNvSpPr>
            <a:spLocks noGrp="1"/>
          </p:cNvSpPr>
          <p:nvPr>
            <p:ph type="title"/>
          </p:nvPr>
        </p:nvSpPr>
        <p:spPr>
          <a:xfrm>
            <a:off x="841248" y="548640"/>
            <a:ext cx="3600860" cy="5431536"/>
          </a:xfrm>
        </p:spPr>
        <p:txBody>
          <a:bodyPr>
            <a:normAutofit/>
          </a:bodyPr>
          <a:lstStyle/>
          <a:p>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b. </a:t>
            </a:r>
            <a:r>
              <a:rPr lang="en-US" sz="2800" b="1" dirty="0" err="1">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 the structure</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of the text</a:t>
            </a:r>
            <a:b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KE" sz="28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E2D981B-E122-7BBC-691D-3E405C98AA47}"/>
              </a:ext>
            </a:extLst>
          </p:cNvPr>
          <p:cNvSpPr>
            <a:spLocks noGrp="1"/>
          </p:cNvSpPr>
          <p:nvPr>
            <p:ph idx="1"/>
          </p:nvPr>
        </p:nvSpPr>
        <p:spPr>
          <a:xfrm>
            <a:off x="5126418" y="552091"/>
            <a:ext cx="6224335" cy="5431536"/>
          </a:xfrm>
        </p:spPr>
        <p:txBody>
          <a:bodyPr anchor="ctr">
            <a:normAutofit fontScale="92500"/>
          </a:bodyPr>
          <a:lstStyle/>
          <a:p>
            <a:pPr marL="0" indent="0">
              <a:lnSpc>
                <a:spcPct val="150000"/>
              </a:lnSpc>
              <a:spcBef>
                <a:spcPts val="0"/>
              </a:spcBef>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What comes first? What comes after?  How is it built? Is it a travelogue, or fantasy or a historical novel or a nonfiction work or poetry or what? Does it follow a time-line, a logical sequence, a problem-solution-resolution process, a simple list of items, a comparison and contrast analysis, a balance of forces analysis, or does it simply jump back and forth chaotically? How are the chapters and sections divided?  What sort of language and imagery does the text contain?  What style (tone) of language is used (high, medium, or low)?  How good is the spelling, grammar, vocabulary and punctuation?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200" dirty="0"/>
          </a:p>
        </p:txBody>
      </p:sp>
    </p:spTree>
    <p:extLst>
      <p:ext uri="{BB962C8B-B14F-4D97-AF65-F5344CB8AC3E}">
        <p14:creationId xmlns:p14="http://schemas.microsoft.com/office/powerpoint/2010/main" val="3932961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385F17-CD2B-3413-D854-94418C58EB92}"/>
              </a:ext>
            </a:extLst>
          </p:cNvPr>
          <p:cNvSpPr>
            <a:spLocks noGrp="1"/>
          </p:cNvSpPr>
          <p:nvPr>
            <p:ph type="title"/>
          </p:nvPr>
        </p:nvSpPr>
        <p:spPr>
          <a:xfrm>
            <a:off x="841248" y="548640"/>
            <a:ext cx="3600860" cy="5431536"/>
          </a:xfrm>
        </p:spPr>
        <p:txBody>
          <a:bodyPr>
            <a:normAutofit/>
          </a:bodyPr>
          <a:lstStyle/>
          <a:p>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c.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the text as a product on the market</a:t>
            </a:r>
            <a:endParaRPr lang="en-KE" sz="24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97E5514-30CC-8584-6A8C-4CBF70FD69C8}"/>
              </a:ext>
            </a:extLst>
          </p:cNvPr>
          <p:cNvSpPr>
            <a:spLocks noGrp="1"/>
          </p:cNvSpPr>
          <p:nvPr>
            <p:ph idx="1"/>
          </p:nvPr>
        </p:nvSpPr>
        <p:spPr>
          <a:xfrm>
            <a:off x="5126418" y="552091"/>
            <a:ext cx="6224335" cy="5431536"/>
          </a:xfrm>
        </p:spPr>
        <p:txBody>
          <a:bodyPr anchor="ctr">
            <a:normAutofit fontScale="92500" lnSpcReduction="20000"/>
          </a:bodyPr>
          <a:lstStyle/>
          <a:p>
            <a:pPr marL="0" indent="0">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nSpc>
                <a:spcPct val="150000"/>
              </a:lnSpc>
              <a:spcBef>
                <a:spcPts val="0"/>
              </a:spcBef>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How long or short is the text (and is it too long or too short?  Why?). What is the context (social, economic, political, historical, commercial, intellectual) in which the text was produced and sold?  How attractive is the physical form and appearance of the text (cover, printing, type-faces, website, etc.)? Who is the intended consumer? Why was this text written or published, and how well does it fulfill that purpose for the majority of readers?  Is it commercial (popular), scholarly, journalistic, or some other form of writing, and does it meet expectations for this form of writing?  Did you find any errors, typos or problems within the text itself?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12337755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385F17-CD2B-3413-D854-94418C58EB92}"/>
              </a:ext>
            </a:extLst>
          </p:cNvPr>
          <p:cNvSpPr>
            <a:spLocks noGrp="1"/>
          </p:cNvSpPr>
          <p:nvPr>
            <p:ph type="title"/>
          </p:nvPr>
        </p:nvSpPr>
        <p:spPr>
          <a:xfrm>
            <a:off x="841248" y="548640"/>
            <a:ext cx="3600860" cy="5431536"/>
          </a:xfrm>
        </p:spPr>
        <p:txBody>
          <a:bodyPr>
            <a:normAutofit/>
          </a:bodyPr>
          <a:lstStyle/>
          <a:p>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d.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the text as the product of the author's mind.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4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97E5514-30CC-8584-6A8C-4CBF70FD69C8}"/>
              </a:ext>
            </a:extLst>
          </p:cNvPr>
          <p:cNvSpPr>
            <a:spLocks noGrp="1"/>
          </p:cNvSpPr>
          <p:nvPr>
            <p:ph idx="1"/>
          </p:nvPr>
        </p:nvSpPr>
        <p:spPr>
          <a:xfrm>
            <a:off x="5126418" y="552091"/>
            <a:ext cx="6224335" cy="5431536"/>
          </a:xfrm>
        </p:spPr>
        <p:txBody>
          <a:bodyPr anchor="ctr">
            <a:normAutofit/>
          </a:bodyPr>
          <a:lstStyle/>
          <a:p>
            <a:pPr marL="0" indent="0">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p>
          <a:p>
            <a:endParaRPr lang="en-KE" sz="2200" dirty="0"/>
          </a:p>
        </p:txBody>
      </p:sp>
      <p:sp>
        <p:nvSpPr>
          <p:cNvPr id="4" name="TextBox 3">
            <a:extLst>
              <a:ext uri="{FF2B5EF4-FFF2-40B4-BE49-F238E27FC236}">
                <a16:creationId xmlns:a16="http://schemas.microsoft.com/office/drawing/2014/main" id="{20C94CE6-261C-3884-6DE0-91858C7EB632}"/>
              </a:ext>
            </a:extLst>
          </p:cNvPr>
          <p:cNvSpPr txBox="1"/>
          <p:nvPr/>
        </p:nvSpPr>
        <p:spPr>
          <a:xfrm>
            <a:off x="5013434" y="1524000"/>
            <a:ext cx="6611007" cy="3621504"/>
          </a:xfrm>
          <a:prstGeom prst="rect">
            <a:avLst/>
          </a:prstGeom>
          <a:noFill/>
        </p:spPr>
        <p:txBody>
          <a:bodyPr wrap="square" rtlCol="0">
            <a:spAutoFit/>
          </a:bodyPr>
          <a:lstStyle/>
          <a:p>
            <a:pPr marL="0" indent="0">
              <a:spcBef>
                <a:spcPts val="400"/>
              </a:spcBef>
              <a:buNone/>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Who was the author?  </a:t>
            </a:r>
          </a:p>
          <a:p>
            <a:pPr marL="0" indent="0">
              <a:spcBef>
                <a:spcPts val="400"/>
              </a:spcBef>
              <a:buNone/>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When and where did she/he live?  </a:t>
            </a:r>
          </a:p>
          <a:p>
            <a:pPr marL="0" indent="0">
              <a:spcBef>
                <a:spcPts val="400"/>
              </a:spcBef>
              <a:buNone/>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What is the author's personality, attitude and outlook on life and how does it show up in the text? </a:t>
            </a:r>
          </a:p>
          <a:p>
            <a:pPr marL="0" indent="0">
              <a:spcBef>
                <a:spcPts val="400"/>
              </a:spcBef>
              <a:buNone/>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What were the author's upbringing, physical circumstances, health, ethnic background and social class? </a:t>
            </a:r>
          </a:p>
          <a:p>
            <a:pPr marL="0" indent="0">
              <a:spcBef>
                <a:spcPts val="400"/>
              </a:spcBef>
              <a:buNone/>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What other works has this author published, and how do they relate to this text? </a:t>
            </a:r>
            <a:endParaRPr lang="en-KE" sz="2400" dirty="0">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92334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385F17-CD2B-3413-D854-94418C58EB92}"/>
              </a:ext>
            </a:extLst>
          </p:cNvPr>
          <p:cNvSpPr>
            <a:spLocks noGrp="1"/>
          </p:cNvSpPr>
          <p:nvPr>
            <p:ph type="title"/>
          </p:nvPr>
        </p:nvSpPr>
        <p:spPr>
          <a:xfrm>
            <a:off x="841248" y="548640"/>
            <a:ext cx="3600860" cy="5431536"/>
          </a:xfrm>
        </p:spPr>
        <p:txBody>
          <a:bodyPr>
            <a:normAutofit/>
          </a:bodyPr>
          <a:lstStyle/>
          <a:p>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e.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the text as communication. </a:t>
            </a:r>
            <a:endParaRPr lang="en-KE" sz="24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97E5514-30CC-8584-6A8C-4CBF70FD69C8}"/>
              </a:ext>
            </a:extLst>
          </p:cNvPr>
          <p:cNvSpPr>
            <a:spLocks noGrp="1"/>
          </p:cNvSpPr>
          <p:nvPr>
            <p:ph idx="1"/>
          </p:nvPr>
        </p:nvSpPr>
        <p:spPr>
          <a:xfrm>
            <a:off x="5126418" y="552091"/>
            <a:ext cx="6224335" cy="5431536"/>
          </a:xfrm>
        </p:spPr>
        <p:txBody>
          <a:bodyPr anchor="ctr">
            <a:normAutofit/>
          </a:bodyPr>
          <a:lstStyle/>
          <a:p>
            <a:pPr marL="0" indent="0">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p>
          <a:p>
            <a:endParaRPr lang="en-KE" sz="2200" dirty="0"/>
          </a:p>
        </p:txBody>
      </p:sp>
      <p:sp>
        <p:nvSpPr>
          <p:cNvPr id="4" name="TextBox 3">
            <a:extLst>
              <a:ext uri="{FF2B5EF4-FFF2-40B4-BE49-F238E27FC236}">
                <a16:creationId xmlns:a16="http://schemas.microsoft.com/office/drawing/2014/main" id="{E2F18C6A-BFFA-32E1-3F6C-629CE8C32A91}"/>
              </a:ext>
            </a:extLst>
          </p:cNvPr>
          <p:cNvSpPr txBox="1"/>
          <p:nvPr/>
        </p:nvSpPr>
        <p:spPr>
          <a:xfrm>
            <a:off x="5174144" y="1217694"/>
            <a:ext cx="6282772" cy="4093428"/>
          </a:xfrm>
          <a:prstGeom prst="rect">
            <a:avLst/>
          </a:prstGeom>
          <a:noFill/>
        </p:spPr>
        <p:txBody>
          <a:bodyPr wrap="square" rtlCol="0">
            <a:spAutoFit/>
          </a:bodyPr>
          <a:lstStyle/>
          <a:p>
            <a:pPr marL="0" indent="0">
              <a:spcBef>
                <a:spcPts val="400"/>
              </a:spcBef>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spcBef>
                <a:spcPts val="400"/>
              </a:spcBef>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How effective is the text in communicating the main idea?</a:t>
            </a:r>
          </a:p>
          <a:p>
            <a:pPr marL="0" indent="0">
              <a:spcBef>
                <a:spcPts val="400"/>
              </a:spcBef>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Who is the intended audience or actual audience of this text?</a:t>
            </a:r>
          </a:p>
          <a:p>
            <a:pPr marL="0" indent="0">
              <a:spcBef>
                <a:spcPts val="400"/>
              </a:spcBef>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How does the voice of the author shine through in the text?  </a:t>
            </a:r>
          </a:p>
          <a:p>
            <a:pPr marL="0" indent="0">
              <a:spcBef>
                <a:spcPts val="400"/>
              </a:spcBef>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How true are the facts in the text, or is it purely made-up fiction or fantasy?  </a:t>
            </a:r>
          </a:p>
          <a:p>
            <a:pPr marL="0" indent="0">
              <a:spcBef>
                <a:spcPts val="400"/>
              </a:spcBef>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How powerful is the writing, whether in persuading the audience or simply in entertaining (which is another form of persuasion)?  </a:t>
            </a:r>
          </a:p>
          <a:p>
            <a:pPr marL="0" indent="0">
              <a:spcBef>
                <a:spcPts val="400"/>
              </a:spcBef>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How effective is the text in accomplishing the purpose for which it was created?</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223414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385F17-CD2B-3413-D854-94418C58EB92}"/>
              </a:ext>
            </a:extLst>
          </p:cNvPr>
          <p:cNvSpPr>
            <a:spLocks noGrp="1"/>
          </p:cNvSpPr>
          <p:nvPr>
            <p:ph type="title"/>
          </p:nvPr>
        </p:nvSpPr>
        <p:spPr>
          <a:xfrm>
            <a:off x="841248" y="548640"/>
            <a:ext cx="3600860" cy="5431536"/>
          </a:xfrm>
        </p:spPr>
        <p:txBody>
          <a:bodyPr>
            <a:normAutofit/>
          </a:bodyPr>
          <a:lstStyle/>
          <a:p>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f.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the text in a social context. </a:t>
            </a:r>
            <a:endParaRPr lang="en-KE" sz="24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97E5514-30CC-8584-6A8C-4CBF70FD69C8}"/>
              </a:ext>
            </a:extLst>
          </p:cNvPr>
          <p:cNvSpPr>
            <a:spLocks noGrp="1"/>
          </p:cNvSpPr>
          <p:nvPr>
            <p:ph idx="1"/>
          </p:nvPr>
        </p:nvSpPr>
        <p:spPr>
          <a:xfrm>
            <a:off x="5126418" y="552091"/>
            <a:ext cx="6224335" cy="5431536"/>
          </a:xfrm>
        </p:spPr>
        <p:txBody>
          <a:bodyPr anchor="ctr">
            <a:normAutofit/>
          </a:bodyPr>
          <a:lstStyle/>
          <a:p>
            <a:pPr marL="0" indent="0">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p>
          <a:p>
            <a:endParaRPr lang="en-KE" sz="2200" dirty="0"/>
          </a:p>
        </p:txBody>
      </p:sp>
      <p:sp>
        <p:nvSpPr>
          <p:cNvPr id="4" name="TextBox 3">
            <a:extLst>
              <a:ext uri="{FF2B5EF4-FFF2-40B4-BE49-F238E27FC236}">
                <a16:creationId xmlns:a16="http://schemas.microsoft.com/office/drawing/2014/main" id="{99F1BB40-2532-5551-29E9-316745E35206}"/>
              </a:ext>
            </a:extLst>
          </p:cNvPr>
          <p:cNvSpPr txBox="1"/>
          <p:nvPr/>
        </p:nvSpPr>
        <p:spPr>
          <a:xfrm>
            <a:off x="4976287" y="874373"/>
            <a:ext cx="6337889" cy="4832092"/>
          </a:xfrm>
          <a:prstGeom prst="rect">
            <a:avLst/>
          </a:prstGeom>
          <a:noFill/>
        </p:spPr>
        <p:txBody>
          <a:bodyPr wrap="square" rtlCol="0">
            <a:spAutoFit/>
          </a:bodyPr>
          <a:lstStyle/>
          <a:p>
            <a:pPr marL="0" indent="0">
              <a:spcBef>
                <a:spcPts val="400"/>
              </a:spcBef>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Whom does this text serve best?  Who in society does it put down, ignore, pretend not to notice or shove aside? </a:t>
            </a:r>
          </a:p>
          <a:p>
            <a:pPr marL="0" indent="0">
              <a:spcBef>
                <a:spcPts val="400"/>
              </a:spcBef>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Does the author speak for the dominant part of society, or was she/he writing with the voice of the majority who are not dominant?  </a:t>
            </a:r>
          </a:p>
          <a:p>
            <a:pPr marL="0" indent="0">
              <a:spcBef>
                <a:spcPts val="400"/>
              </a:spcBef>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Does the text glorify the wealthy, the famous and the proud?  Does it lift up the powerless and those who have been pressed down? </a:t>
            </a:r>
          </a:p>
          <a:p>
            <a:pPr marL="0" indent="0">
              <a:spcBef>
                <a:spcPts val="400"/>
              </a:spcBef>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Is everyone assumed in the text  to be  prosperous,  white and healthy, or straight, or young, or English-speaking?  </a:t>
            </a:r>
          </a:p>
          <a:p>
            <a:pPr marL="0" indent="0">
              <a:spcBef>
                <a:spcPts val="400"/>
              </a:spcBef>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Does this text make you feel contented and satisfied about the way things are right now in the world, or does it make you want to help make the world better?  </a:t>
            </a:r>
          </a:p>
          <a:p>
            <a:pPr marL="0" indent="0">
              <a:spcBef>
                <a:spcPts val="400"/>
              </a:spcBef>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Does it even engage the real world at all, or not?  </a:t>
            </a:r>
          </a:p>
          <a:p>
            <a:pPr marL="0" indent="0">
              <a:spcBef>
                <a:spcPts val="400"/>
              </a:spcBef>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Does it make you feel hopeless, that life is meaningless and nothing anyone can do matters, or does it suggest that people can make a difference?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44807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385F17-CD2B-3413-D854-94418C58EB92}"/>
              </a:ext>
            </a:extLst>
          </p:cNvPr>
          <p:cNvSpPr>
            <a:spLocks noGrp="1"/>
          </p:cNvSpPr>
          <p:nvPr>
            <p:ph type="title"/>
          </p:nvPr>
        </p:nvSpPr>
        <p:spPr>
          <a:xfrm>
            <a:off x="841248" y="548640"/>
            <a:ext cx="3600860" cy="5431536"/>
          </a:xfrm>
        </p:spPr>
        <p:txBody>
          <a:bodyPr>
            <a:normAutofit/>
          </a:bodyPr>
          <a:lstStyle/>
          <a:p>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g.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the text from a psychological viewpoint. </a:t>
            </a:r>
            <a:endParaRPr lang="en-KE" sz="24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97E5514-30CC-8584-6A8C-4CBF70FD69C8}"/>
              </a:ext>
            </a:extLst>
          </p:cNvPr>
          <p:cNvSpPr>
            <a:spLocks noGrp="1"/>
          </p:cNvSpPr>
          <p:nvPr>
            <p:ph idx="1"/>
          </p:nvPr>
        </p:nvSpPr>
        <p:spPr>
          <a:xfrm>
            <a:off x="5126418" y="552091"/>
            <a:ext cx="6224335" cy="5431536"/>
          </a:xfrm>
        </p:spPr>
        <p:txBody>
          <a:bodyPr anchor="ctr">
            <a:normAutofit/>
          </a:bodyPr>
          <a:lstStyle/>
          <a:p>
            <a:pPr marL="0" indent="0">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p>
          <a:p>
            <a:endParaRPr lang="en-KE" sz="2200" dirty="0"/>
          </a:p>
        </p:txBody>
      </p:sp>
      <p:sp>
        <p:nvSpPr>
          <p:cNvPr id="5" name="TextBox 4">
            <a:extLst>
              <a:ext uri="{FF2B5EF4-FFF2-40B4-BE49-F238E27FC236}">
                <a16:creationId xmlns:a16="http://schemas.microsoft.com/office/drawing/2014/main" id="{CC0946CA-3236-8DAF-B16C-C16CA9A1407B}"/>
              </a:ext>
            </a:extLst>
          </p:cNvPr>
          <p:cNvSpPr txBox="1"/>
          <p:nvPr/>
        </p:nvSpPr>
        <p:spPr>
          <a:xfrm>
            <a:off x="5278818" y="2044263"/>
            <a:ext cx="5856891" cy="2954655"/>
          </a:xfrm>
          <a:prstGeom prst="rect">
            <a:avLst/>
          </a:prstGeom>
          <a:noFill/>
        </p:spPr>
        <p:txBody>
          <a:bodyPr wrap="square" rtlCol="0">
            <a:spAutoFit/>
          </a:bodyPr>
          <a:lstStyle/>
          <a:p>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are the possible psychological motivations of the author in writing this book, and what does it suggest about the author's mind?  </a:t>
            </a:r>
          </a:p>
          <a:p>
            <a:endPar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about the psychological motivations of the characters in the text?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9106842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385F17-CD2B-3413-D854-94418C58EB92}"/>
              </a:ext>
            </a:extLst>
          </p:cNvPr>
          <p:cNvSpPr>
            <a:spLocks noGrp="1"/>
          </p:cNvSpPr>
          <p:nvPr>
            <p:ph type="title"/>
          </p:nvPr>
        </p:nvSpPr>
        <p:spPr>
          <a:xfrm>
            <a:off x="841248" y="548640"/>
            <a:ext cx="3600860" cy="5431536"/>
          </a:xfrm>
        </p:spPr>
        <p:txBody>
          <a:bodyPr>
            <a:normAutofit/>
          </a:bodyPr>
          <a:lstStyle/>
          <a:p>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h.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the text from some certain specific point of view or belief. </a:t>
            </a:r>
            <a:endParaRPr lang="en-KE" sz="24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97E5514-30CC-8584-6A8C-4CBF70FD69C8}"/>
              </a:ext>
            </a:extLst>
          </p:cNvPr>
          <p:cNvSpPr>
            <a:spLocks noGrp="1"/>
          </p:cNvSpPr>
          <p:nvPr>
            <p:ph idx="1"/>
          </p:nvPr>
        </p:nvSpPr>
        <p:spPr>
          <a:xfrm>
            <a:off x="5126418" y="552091"/>
            <a:ext cx="6224335" cy="5431536"/>
          </a:xfrm>
        </p:spPr>
        <p:txBody>
          <a:bodyPr anchor="ctr">
            <a:normAutofit/>
          </a:bodyPr>
          <a:lstStyle/>
          <a:p>
            <a:pPr marL="0" indent="0">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p>
          <a:p>
            <a:endParaRPr lang="en-KE" sz="2200" dirty="0"/>
          </a:p>
        </p:txBody>
      </p:sp>
      <p:sp>
        <p:nvSpPr>
          <p:cNvPr id="4" name="TextBox 3">
            <a:extLst>
              <a:ext uri="{FF2B5EF4-FFF2-40B4-BE49-F238E27FC236}">
                <a16:creationId xmlns:a16="http://schemas.microsoft.com/office/drawing/2014/main" id="{4EAF7BD0-D3BD-F091-9AF5-2C3840D76D3D}"/>
              </a:ext>
            </a:extLst>
          </p:cNvPr>
          <p:cNvSpPr txBox="1"/>
          <p:nvPr/>
        </p:nvSpPr>
        <p:spPr>
          <a:xfrm>
            <a:off x="5126419" y="767255"/>
            <a:ext cx="6206044" cy="4832092"/>
          </a:xfrm>
          <a:prstGeom prst="rect">
            <a:avLst/>
          </a:prstGeom>
          <a:noFill/>
        </p:spPr>
        <p:txBody>
          <a:bodyPr wrap="square" rtlCol="0">
            <a:spAutoFit/>
          </a:bodyPr>
          <a:lstStyle/>
          <a:p>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How does this text treat women--does it honor and raise them up, or disrespect and put them down? In what way?  </a:t>
            </a:r>
          </a:p>
          <a:p>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How might this text read differently through the eyes of a gay or lesbian reader than in the view of a straight reader?  </a:t>
            </a:r>
          </a:p>
          <a:p>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What analysis of the text would a third-world reader or a person of color give, or a senior citizen, or a blind or deaf audience?  </a:t>
            </a:r>
          </a:p>
          <a:p>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How would you </a:t>
            </a:r>
            <a:r>
              <a:rPr lang="en-US" sz="2200" dirty="0" err="1">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this text from a faith-based perspective?  </a:t>
            </a:r>
            <a:endParaRPr lang="en-KE" sz="2200" dirty="0"/>
          </a:p>
        </p:txBody>
      </p:sp>
    </p:spTree>
    <p:extLst>
      <p:ext uri="{BB962C8B-B14F-4D97-AF65-F5344CB8AC3E}">
        <p14:creationId xmlns:p14="http://schemas.microsoft.com/office/powerpoint/2010/main" val="17399429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C9592F-5C04-9E0E-EAA3-C48E801BBC0E}"/>
              </a:ext>
            </a:extLst>
          </p:cNvPr>
          <p:cNvSpPr>
            <a:spLocks noGrp="1"/>
          </p:cNvSpPr>
          <p:nvPr>
            <p:ph type="title"/>
          </p:nvPr>
        </p:nvSpPr>
        <p:spPr>
          <a:xfrm>
            <a:off x="841248" y="548640"/>
            <a:ext cx="3600860" cy="5431536"/>
          </a:xfrm>
        </p:spPr>
        <p:txBody>
          <a:bodyPr>
            <a:normAutofit/>
          </a:bodyPr>
          <a:lstStyle/>
          <a:p>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2. </a:t>
            </a:r>
            <a:r>
              <a:rPr lang="en-US" sz="2800" b="1" u="sng" dirty="0" err="1">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 the text as a work of art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8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C80FEB1-71C7-D989-F479-CD17453B8C6A}"/>
              </a:ext>
            </a:extLst>
          </p:cNvPr>
          <p:cNvSpPr>
            <a:spLocks noGrp="1"/>
          </p:cNvSpPr>
          <p:nvPr>
            <p:ph idx="1"/>
          </p:nvPr>
        </p:nvSpPr>
        <p:spPr>
          <a:xfrm>
            <a:off x="5126418" y="552091"/>
            <a:ext cx="6224335" cy="5431536"/>
          </a:xfrm>
        </p:spPr>
        <p:txBody>
          <a:bodyPr anchor="ctr">
            <a:normAutofit/>
          </a:bodyPr>
          <a:lstStyle/>
          <a:p>
            <a:pPr marL="0" indent="0">
              <a:spcAft>
                <a:spcPts val="800"/>
              </a:spcAft>
              <a:buNone/>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spcAft>
                <a:spcPts val="800"/>
              </a:spcAft>
              <a:buNone/>
            </a:pP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This might include the following:</a:t>
            </a:r>
          </a:p>
          <a:p>
            <a:pPr marL="0" indent="0">
              <a:spcAft>
                <a:spcPts val="800"/>
              </a:spcAft>
              <a:buNone/>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 a. Clarity </a:t>
            </a: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(How clear is the writing?  Is it easy to understand or is it confusing and mysterious, and did the author intend it that way or not?)</a:t>
            </a:r>
          </a:p>
          <a:p>
            <a:pPr marL="0" indent="0">
              <a:spcAft>
                <a:spcPts val="800"/>
              </a:spcAft>
              <a:buNone/>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b. Grandeur </a:t>
            </a: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(How strong, educated, mature and vigorous is the language? Why?)</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c. Beauty </a:t>
            </a: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(Is this text a pleasure to read? Or, does the author use any annoying or ugly words and expressions where they are not appropriate? Is the imagery lively or boring?)</a:t>
            </a: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d. Speed </a:t>
            </a:r>
            <a:r>
              <a:rPr lang="en-US" sz="1900" dirty="0">
                <a:effectLst/>
                <a:latin typeface="Times New Roman" panose="02020603050405020304" pitchFamily="18" charset="0"/>
                <a:ea typeface="Times New Roman" panose="02020603050405020304" pitchFamily="18" charset="0"/>
                <a:cs typeface="Times New Roman" panose="02020603050405020304" pitchFamily="18" charset="0"/>
              </a:rPr>
              <a:t>(How fat-free is it? Does the writing in the text flow along easily, making it easy to read, or does it drag along with extra words, phrases and sentences? Does the author repeat him/herself anywhere in the text? Does it keep you at the edge of your seat, or put you to sleep?  Why?</a:t>
            </a:r>
            <a:r>
              <a:rPr lang="en-US" sz="19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900" dirty="0"/>
          </a:p>
        </p:txBody>
      </p:sp>
    </p:spTree>
    <p:extLst>
      <p:ext uri="{BB962C8B-B14F-4D97-AF65-F5344CB8AC3E}">
        <p14:creationId xmlns:p14="http://schemas.microsoft.com/office/powerpoint/2010/main" val="8649586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539B45-66D5-3B54-B863-8905E88B96B2}"/>
              </a:ext>
            </a:extLst>
          </p:cNvPr>
          <p:cNvSpPr>
            <a:spLocks noGrp="1"/>
          </p:cNvSpPr>
          <p:nvPr>
            <p:ph type="title"/>
          </p:nvPr>
        </p:nvSpPr>
        <p:spPr>
          <a:xfrm>
            <a:off x="841248" y="548640"/>
            <a:ext cx="3600860" cy="5431536"/>
          </a:xfrm>
        </p:spPr>
        <p:txBody>
          <a:bodyPr>
            <a:normAutofit/>
          </a:bodyPr>
          <a:lstStyle/>
          <a:p>
            <a:endParaRPr lang="en-KE" sz="5400"/>
          </a:p>
        </p:txBody>
      </p:sp>
      <p:sp>
        <p:nvSpPr>
          <p:cNvPr id="13"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437FC11-C040-361D-6D93-691B46FCF5EA}"/>
              </a:ext>
            </a:extLst>
          </p:cNvPr>
          <p:cNvSpPr>
            <a:spLocks noGrp="1"/>
          </p:cNvSpPr>
          <p:nvPr>
            <p:ph idx="1"/>
          </p:nvPr>
        </p:nvSpPr>
        <p:spPr>
          <a:xfrm>
            <a:off x="5126418" y="552091"/>
            <a:ext cx="6224335" cy="5431536"/>
          </a:xfrm>
        </p:spPr>
        <p:txBody>
          <a:bodyPr anchor="ctr">
            <a:normAutofit/>
          </a:bodyPr>
          <a:lstStyle/>
          <a:p>
            <a:pPr marL="0" indent="0">
              <a:spcAft>
                <a:spcPts val="800"/>
              </a:spcAft>
              <a:buNone/>
            </a:pP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 e. Character </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(If applicable, how realistic or believable are the characters in the text? How is the character of the author reflected in the text?)</a:t>
            </a: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200">
              <a:latin typeface="Calibri" panose="020F0502020204030204" pitchFamily="34" charset="0"/>
              <a:ea typeface="Times New Roman" panose="02020603050405020304" pitchFamily="18" charset="0"/>
              <a:cs typeface="Times New Roman" panose="02020603050405020304" pitchFamily="18" charset="0"/>
            </a:endParaRPr>
          </a:p>
          <a:p>
            <a:pPr marL="0" indent="0">
              <a:spcAft>
                <a:spcPts val="800"/>
              </a:spcAft>
              <a:buNone/>
            </a:pP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 f. Truth </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(How true are the facts used in the text?  How well does the author use facts? How well does he/she present sources and proofs for facts, quotes or data cited in the text?)</a:t>
            </a: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US" sz="2200" b="1">
                <a:effectLst/>
                <a:latin typeface="Times New Roman" panose="02020603050405020304" pitchFamily="18" charset="0"/>
                <a:ea typeface="Times New Roman" panose="02020603050405020304" pitchFamily="18" charset="0"/>
                <a:cs typeface="Times New Roman" panose="02020603050405020304" pitchFamily="18" charset="0"/>
              </a:rPr>
              <a:t>g. Gravity</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(Does this text pass the "</a:t>
            </a:r>
            <a:r>
              <a:rPr lang="en-US" sz="2200" i="1">
                <a:effectLst/>
                <a:latin typeface="Times New Roman" panose="02020603050405020304" pitchFamily="18" charset="0"/>
                <a:ea typeface="Times New Roman" panose="02020603050405020304" pitchFamily="18" charset="0"/>
                <a:cs typeface="Times New Roman" panose="02020603050405020304" pitchFamily="18" charset="0"/>
              </a:rPr>
              <a:t>who cares?</a:t>
            </a: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 test? How much does this text MATTER? Does it change your mind or your feelings, inform you, or make you agree more with the author? Why or why not?)</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4172129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539B45-66D5-3B54-B863-8905E88B96B2}"/>
              </a:ext>
            </a:extLst>
          </p:cNvPr>
          <p:cNvSpPr>
            <a:spLocks noGrp="1"/>
          </p:cNvSpPr>
          <p:nvPr>
            <p:ph type="title"/>
          </p:nvPr>
        </p:nvSpPr>
        <p:spPr>
          <a:xfrm>
            <a:off x="841248" y="548640"/>
            <a:ext cx="3600860" cy="5431536"/>
          </a:xfrm>
        </p:spPr>
        <p:txBody>
          <a:bodyPr>
            <a:normAutofit/>
          </a:bodyPr>
          <a:lstStyle/>
          <a:p>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3. </a:t>
            </a:r>
            <a:r>
              <a:rPr lang="en-US" sz="2400" b="1" u="sng" dirty="0" err="1">
                <a:effectLst/>
                <a:latin typeface="Times New Roman" panose="02020603050405020304" pitchFamily="18" charset="0"/>
                <a:ea typeface="Times New Roman" panose="02020603050405020304" pitchFamily="18" charset="0"/>
                <a:cs typeface="Times New Roman" panose="02020603050405020304" pitchFamily="18" charset="0"/>
              </a:rPr>
              <a:t>Analyse</a:t>
            </a:r>
            <a:r>
              <a:rPr lang="en-US" sz="2400" b="1" u="sng" dirty="0">
                <a:effectLst/>
                <a:latin typeface="Times New Roman" panose="02020603050405020304" pitchFamily="18" charset="0"/>
                <a:ea typeface="Times New Roman" panose="02020603050405020304" pitchFamily="18" charset="0"/>
                <a:cs typeface="Times New Roman" panose="02020603050405020304" pitchFamily="18" charset="0"/>
              </a:rPr>
              <a:t> and respond to the text from your own personal viewpoint as an individual reader.</a:t>
            </a:r>
            <a:endParaRPr lang="en-KE" sz="2400" dirty="0"/>
          </a:p>
        </p:txBody>
      </p:sp>
      <p:sp>
        <p:nvSpPr>
          <p:cNvPr id="13"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437FC11-C040-361D-6D93-691B46FCF5EA}"/>
              </a:ext>
            </a:extLst>
          </p:cNvPr>
          <p:cNvSpPr>
            <a:spLocks noGrp="1"/>
          </p:cNvSpPr>
          <p:nvPr>
            <p:ph idx="1"/>
          </p:nvPr>
        </p:nvSpPr>
        <p:spPr>
          <a:xfrm>
            <a:off x="5126418" y="552091"/>
            <a:ext cx="6224335" cy="5431536"/>
          </a:xfrm>
        </p:spPr>
        <p:txBody>
          <a:bodyPr anchor="ctr">
            <a:normAutofit/>
          </a:bodyPr>
          <a:lstStyle/>
          <a:p>
            <a:pPr marL="0" indent="0">
              <a:spcAft>
                <a:spcPts val="800"/>
              </a:spcAft>
              <a:buNone/>
            </a:pP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200" dirty="0"/>
          </a:p>
        </p:txBody>
      </p:sp>
      <p:sp>
        <p:nvSpPr>
          <p:cNvPr id="4" name="TextBox 3">
            <a:extLst>
              <a:ext uri="{FF2B5EF4-FFF2-40B4-BE49-F238E27FC236}">
                <a16:creationId xmlns:a16="http://schemas.microsoft.com/office/drawing/2014/main" id="{692AF874-AFAE-1DCE-14C3-CDAD82B39995}"/>
              </a:ext>
            </a:extLst>
          </p:cNvPr>
          <p:cNvSpPr txBox="1"/>
          <p:nvPr/>
        </p:nvSpPr>
        <p:spPr>
          <a:xfrm>
            <a:off x="4979172" y="874373"/>
            <a:ext cx="6445573" cy="4108817"/>
          </a:xfrm>
          <a:prstGeom prst="rect">
            <a:avLst/>
          </a:prstGeom>
          <a:noFill/>
        </p:spPr>
        <p:txBody>
          <a:bodyPr wrap="square" rtlCol="0">
            <a:spAutoFit/>
          </a:bodyPr>
          <a:lstStyle/>
          <a:p>
            <a:pPr marL="0" indent="0">
              <a:lnSpc>
                <a:spcPct val="150000"/>
              </a:lnSpc>
              <a:spcBef>
                <a:spcPts val="0"/>
              </a:spcBef>
              <a:buNone/>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How much does it agree or clash with your view of the world, and what you consider right and wrong? Why or why not?  How much were your views challenged? How well does it address things that you, personally, care about and consider important in the world</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How much new did you learn from it?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Bef>
                <a:spcPts val="0"/>
              </a:spcBef>
              <a:buNone/>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b.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How did you like or enjoy the text overall, and (most importantly) why or why not?  Keep in mind that some texts (news reports, textbooks, obituaries) are not written to be enjoying or entertaining.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3946775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52BC33-34B5-F0A7-3702-C31F25ED91AB}"/>
              </a:ext>
            </a:extLst>
          </p:cNvPr>
          <p:cNvSpPr>
            <a:spLocks noGrp="1"/>
          </p:cNvSpPr>
          <p:nvPr>
            <p:ph type="title"/>
          </p:nvPr>
        </p:nvSpPr>
        <p:spPr>
          <a:xfrm>
            <a:off x="838200" y="365125"/>
            <a:ext cx="10515600" cy="1325563"/>
          </a:xfrm>
        </p:spPr>
        <p:txBody>
          <a:bodyPr>
            <a:normAutofit/>
          </a:bodyPr>
          <a:lstStyle/>
          <a:p>
            <a:r>
              <a:rPr lang="en-US" sz="4200" b="1">
                <a:effectLst/>
                <a:latin typeface="Arial" panose="020B0604020202020204" pitchFamily="34" charset="0"/>
                <a:ea typeface="Times New Roman" panose="02020603050405020304" pitchFamily="18" charset="0"/>
                <a:cs typeface="Times New Roman" panose="02020603050405020304" pitchFamily="18" charset="0"/>
              </a:rPr>
              <a:t>Sample Comprehension Passage</a:t>
            </a:r>
            <a:br>
              <a:rPr lang="en-KE" sz="4200">
                <a:effectLst/>
                <a:latin typeface="Calibri" panose="020F0502020204030204" pitchFamily="34" charset="0"/>
                <a:ea typeface="Calibri" panose="020F0502020204030204" pitchFamily="34" charset="0"/>
                <a:cs typeface="Times New Roman" panose="02020603050405020304" pitchFamily="18" charset="0"/>
              </a:rPr>
            </a:br>
            <a:endParaRPr lang="en-KE" sz="42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FEC7422-E33B-A7B4-3089-C94D66BB59C8}"/>
              </a:ext>
            </a:extLst>
          </p:cNvPr>
          <p:cNvSpPr>
            <a:spLocks noGrp="1"/>
          </p:cNvSpPr>
          <p:nvPr>
            <p:ph idx="1"/>
          </p:nvPr>
        </p:nvSpPr>
        <p:spPr>
          <a:xfrm>
            <a:off x="838200" y="1929384"/>
            <a:ext cx="10515600" cy="4251960"/>
          </a:xfrm>
        </p:spPr>
        <p:txBody>
          <a:bodyPr>
            <a:normAutofit/>
          </a:bodyPr>
          <a:lstStyle/>
          <a:p>
            <a:pPr>
              <a:spcAft>
                <a:spcPts val="800"/>
              </a:spcAft>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Today, an estimated 1.2 billion adolescents stand at the challenging crossroads between childhood and adulthood. Nine out of ten of these young people live in the developing world and face particularly profound challenges – challenges that are magnified for girls and young women. Although adolescents today are healthier, better protected, and better educated than ever, millions have been left behind. Policies and programmes aimed at achieving the Millennium Development Goals too often ignore the situation of the poorest and most marginalised adolescents.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Poverty is one of the biggest threats to adolescent rights. It catapults young people prematurely into adulthood by pulling them out of school, pushing them into the labour market or forcing them to Mary young. The World Bank estimates that approximately 73 per cent of the population in South Asia and sub-Saharan Africa live on under US$2 a day. These are also the two regions with the fastest-growing adolescent populations.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36524281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EEBCED-A3B3-ED01-D463-2D963D6016C2}"/>
              </a:ext>
            </a:extLst>
          </p:cNvPr>
          <p:cNvSpPr>
            <a:spLocks noGrp="1"/>
          </p:cNvSpPr>
          <p:nvPr>
            <p:ph type="title"/>
          </p:nvPr>
        </p:nvSpPr>
        <p:spPr>
          <a:xfrm>
            <a:off x="838200" y="365125"/>
            <a:ext cx="10515600" cy="1325563"/>
          </a:xfrm>
        </p:spPr>
        <p:txBody>
          <a:bodyPr>
            <a:normAutofit/>
          </a:bodyPr>
          <a:lstStyle/>
          <a:p>
            <a:endParaRPr lang="en-KE"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E51A5E5-FEF5-633F-90C9-E665BBF5BF78}"/>
              </a:ext>
            </a:extLst>
          </p:cNvPr>
          <p:cNvSpPr>
            <a:spLocks noGrp="1"/>
          </p:cNvSpPr>
          <p:nvPr>
            <p:ph idx="1"/>
          </p:nvPr>
        </p:nvSpPr>
        <p:spPr>
          <a:xfrm>
            <a:off x="838200" y="1929384"/>
            <a:ext cx="10515600" cy="4251960"/>
          </a:xfrm>
        </p:spPr>
        <p:txBody>
          <a:bodyPr>
            <a:normAutofit/>
          </a:bodyPr>
          <a:lstStyle/>
          <a:p>
            <a:pPr marL="0" indent="0">
              <a:spcBef>
                <a:spcPts val="400"/>
              </a:spcBef>
              <a:buNone/>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A recent study showed that the Millennium Development Goals can be achieved more quickly and cost effectively by focusing first on the poorest and most disadvantaged children and young people in the hardest-to-reach places. </a:t>
            </a:r>
            <a:br>
              <a:rPr lang="en-US" sz="220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A major part of UNICEF's work around the world focuses on investing in education and training for adolescents and young people. Tremendous progress has been achieved for children in early and middle childhood, particularly in the areas of health, primary education and access to safe water, but the lack of attention and resources devoted to adolescents is threatening to limit the impact of these efforts.</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2944314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925996-DD22-06F2-A63C-4C118FD9C459}"/>
              </a:ext>
            </a:extLst>
          </p:cNvPr>
          <p:cNvSpPr>
            <a:spLocks noGrp="1"/>
          </p:cNvSpPr>
          <p:nvPr>
            <p:ph type="title"/>
          </p:nvPr>
        </p:nvSpPr>
        <p:spPr>
          <a:xfrm>
            <a:off x="838200" y="365125"/>
            <a:ext cx="10515600" cy="1325563"/>
          </a:xfrm>
        </p:spPr>
        <p:txBody>
          <a:bodyPr>
            <a:normAutofit/>
          </a:bodyPr>
          <a:lstStyle/>
          <a:p>
            <a:endParaRPr lang="en-KE"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34DCAE0-AAAA-967C-7D68-9EA4160F9267}"/>
              </a:ext>
            </a:extLst>
          </p:cNvPr>
          <p:cNvSpPr>
            <a:spLocks noGrp="1"/>
          </p:cNvSpPr>
          <p:nvPr>
            <p:ph idx="1"/>
          </p:nvPr>
        </p:nvSpPr>
        <p:spPr>
          <a:xfrm>
            <a:off x="838200" y="1929384"/>
            <a:ext cx="10515600" cy="4251960"/>
          </a:xfrm>
        </p:spPr>
        <p:txBody>
          <a:bodyPr>
            <a:normAutofit/>
          </a:bodyPr>
          <a:lstStyle/>
          <a:p>
            <a:pPr>
              <a:spcBef>
                <a:spcPts val="400"/>
              </a:spcBef>
              <a:spcAft>
                <a:spcPts val="800"/>
              </a:spcAft>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Almost half the world's adolescents do not attend secondary school, and when they do attend, many of them fail to complete their studies. The right support at this pivotal time can enable an entire generation to become economically independent and to contribute positively to society. The need to invest in adolescents is all the more urgent given the continuing global economic crisis, soaring levels of youth unemployment, climate change and environmental degradation, and the increasing numbers of humanitarian crises that they have to contend with. Could investing in education and training for young people possibly be the single most promising action to end extreme poverty during this decade?</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pPr>
              <a:spcBef>
                <a:spcPts val="400"/>
              </a:spcBef>
              <a:spcAft>
                <a:spcPts val="800"/>
              </a:spcAft>
            </a:pPr>
            <a:r>
              <a:rPr lang="en-US" sz="2200">
                <a:effectLst/>
                <a:latin typeface="Times New Roman" panose="02020603050405020304" pitchFamily="18" charset="0"/>
                <a:ea typeface="Times New Roman" panose="02020603050405020304" pitchFamily="18" charset="0"/>
                <a:cs typeface="Times New Roman" panose="02020603050405020304" pitchFamily="18" charset="0"/>
              </a:rPr>
              <a:t>So how can the most marginalised and vulnerable adolescents be identified, reached and engaged? How can it be ensured that investments are targeted to give them equal access and opportunities for growth and development? How can vulnerability turn into opportunity?</a:t>
            </a:r>
            <a:endParaRPr lang="en-KE" sz="220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a:p>
        </p:txBody>
      </p:sp>
    </p:spTree>
    <p:extLst>
      <p:ext uri="{BB962C8B-B14F-4D97-AF65-F5344CB8AC3E}">
        <p14:creationId xmlns:p14="http://schemas.microsoft.com/office/powerpoint/2010/main" val="20240357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925996-DD22-06F2-A63C-4C118FD9C459}"/>
              </a:ext>
            </a:extLst>
          </p:cNvPr>
          <p:cNvSpPr>
            <a:spLocks noGrp="1"/>
          </p:cNvSpPr>
          <p:nvPr>
            <p:ph type="title"/>
          </p:nvPr>
        </p:nvSpPr>
        <p:spPr>
          <a:xfrm>
            <a:off x="838200" y="365125"/>
            <a:ext cx="10515600" cy="1325563"/>
          </a:xfrm>
        </p:spPr>
        <p:txBody>
          <a:bodyPr>
            <a:normAutofit/>
          </a:bodyPr>
          <a:lstStyle/>
          <a:p>
            <a:r>
              <a:rPr lang="en-KE" sz="5400" b="1" dirty="0">
                <a:latin typeface="Arial" panose="020B0604020202020204" pitchFamily="34" charset="0"/>
                <a:cs typeface="Arial" panose="020B0604020202020204" pitchFamily="34" charset="0"/>
              </a:rPr>
              <a:t>Questions on the text</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34DCAE0-AAAA-967C-7D68-9EA4160F9267}"/>
              </a:ext>
            </a:extLst>
          </p:cNvPr>
          <p:cNvSpPr>
            <a:spLocks noGrp="1"/>
          </p:cNvSpPr>
          <p:nvPr>
            <p:ph idx="1"/>
          </p:nvPr>
        </p:nvSpPr>
        <p:spPr>
          <a:xfrm>
            <a:off x="838200" y="1929384"/>
            <a:ext cx="10515600" cy="4251960"/>
          </a:xfrm>
        </p:spPr>
        <p:txBody>
          <a:bodyPr>
            <a:normAutofit/>
          </a:bodyPr>
          <a:lstStyle/>
          <a:p>
            <a:pPr marL="0" indent="0" fontAlgn="base">
              <a:lnSpc>
                <a:spcPct val="150000"/>
              </a:lnSpc>
              <a:spcBef>
                <a:spcPts val="0"/>
              </a:spcBef>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Below are several questions one may wish to address when </a:t>
            </a:r>
            <a:r>
              <a:rPr lang="en-US" sz="2200" dirty="0" err="1">
                <a:effectLst/>
                <a:latin typeface="Times New Roman" panose="02020603050405020304" pitchFamily="18" charset="0"/>
                <a:ea typeface="Times New Roman" panose="02020603050405020304" pitchFamily="18" charset="0"/>
                <a:cs typeface="Times New Roman" panose="02020603050405020304" pitchFamily="18" charset="0"/>
              </a:rPr>
              <a:t>analysing</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the rhetorical appeals of a text.</a:t>
            </a:r>
            <a:b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1. What claims are made within the text?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fontAlgn="base">
              <a:lnSpc>
                <a:spcPct val="150000"/>
              </a:lnSpc>
              <a:spcBef>
                <a:spcPts val="0"/>
              </a:spcBef>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2. How does the author provide support for claim(s)?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fontAlgn="base">
              <a:lnSpc>
                <a:spcPct val="150000"/>
              </a:lnSpc>
              <a:spcBef>
                <a:spcPts val="0"/>
              </a:spcBef>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3. Does the writer make any emotional appeals?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fontAlgn="base">
              <a:lnSpc>
                <a:spcPct val="150000"/>
              </a:lnSpc>
              <a:spcBef>
                <a:spcPts val="0"/>
              </a:spcBef>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4. What is the character and/or professional background of the writer?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fontAlgn="base">
              <a:lnSpc>
                <a:spcPct val="150000"/>
              </a:lnSpc>
              <a:spcBef>
                <a:spcPts val="0"/>
              </a:spcBef>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5. Is the writer credible or trustworthy?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fontAlgn="base">
              <a:lnSpc>
                <a:spcPct val="150000"/>
              </a:lnSpc>
              <a:spcBef>
                <a:spcPts val="0"/>
              </a:spcBef>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6. Did statistics or facts contribute to a logical conclusion?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41205615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6C1E82-DE6C-ACB2-FA2B-E51AA4F024CA}"/>
              </a:ext>
            </a:extLst>
          </p:cNvPr>
          <p:cNvSpPr>
            <a:spLocks noGrp="1"/>
          </p:cNvSpPr>
          <p:nvPr>
            <p:ph type="title"/>
          </p:nvPr>
        </p:nvSpPr>
        <p:spPr>
          <a:xfrm>
            <a:off x="841248" y="548640"/>
            <a:ext cx="3600860" cy="5431536"/>
          </a:xfrm>
        </p:spPr>
        <p:txBody>
          <a:bodyPr>
            <a:normAutofit/>
          </a:bodyPr>
          <a:lstStyle/>
          <a:p>
            <a:r>
              <a:rPr lang="en-US" sz="5400" b="1" dirty="0">
                <a:effectLst/>
                <a:latin typeface="Arial" panose="020B0604020202020204" pitchFamily="34" charset="0"/>
                <a:ea typeface="Times New Roman" panose="02020603050405020304" pitchFamily="18" charset="0"/>
                <a:cs typeface="Times New Roman" panose="02020603050405020304" pitchFamily="18" charset="0"/>
              </a:rPr>
              <a:t>Personal Reflection</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sz="54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94FF51F-E914-2A96-C392-F894FEE5DECF}"/>
              </a:ext>
            </a:extLst>
          </p:cNvPr>
          <p:cNvSpPr>
            <a:spLocks noGrp="1"/>
          </p:cNvSpPr>
          <p:nvPr>
            <p:ph idx="1"/>
          </p:nvPr>
        </p:nvSpPr>
        <p:spPr>
          <a:xfrm>
            <a:off x="5126418" y="552091"/>
            <a:ext cx="6224335" cy="5431536"/>
          </a:xfrm>
        </p:spPr>
        <p:txBody>
          <a:bodyPr anchor="ctr">
            <a:normAutofit/>
          </a:bodyPr>
          <a:lstStyle/>
          <a:p>
            <a:pPr marL="0" indent="0">
              <a:buNone/>
            </a:pPr>
            <a:r>
              <a:rPr lang="en-KE" dirty="0"/>
              <a:t>Read the following passage and answer the questions that follow</a:t>
            </a:r>
          </a:p>
        </p:txBody>
      </p:sp>
    </p:spTree>
    <p:extLst>
      <p:ext uri="{BB962C8B-B14F-4D97-AF65-F5344CB8AC3E}">
        <p14:creationId xmlns:p14="http://schemas.microsoft.com/office/powerpoint/2010/main" val="21088437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DCBDF3-9E0F-4205-DD5F-43F87E95CF46}"/>
              </a:ext>
            </a:extLst>
          </p:cNvPr>
          <p:cNvSpPr>
            <a:spLocks noGrp="1"/>
          </p:cNvSpPr>
          <p:nvPr>
            <p:ph type="title"/>
          </p:nvPr>
        </p:nvSpPr>
        <p:spPr>
          <a:xfrm>
            <a:off x="838200" y="365125"/>
            <a:ext cx="10515600" cy="1325563"/>
          </a:xfrm>
        </p:spPr>
        <p:txBody>
          <a:bodyPr>
            <a:normAutofit/>
          </a:bodyPr>
          <a:lstStyle/>
          <a:p>
            <a:r>
              <a:rPr lang="en-US"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Modern Heroes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6EC3370-6E80-2CB5-C825-B2D922350856}"/>
              </a:ext>
            </a:extLst>
          </p:cNvPr>
          <p:cNvSpPr>
            <a:spLocks noGrp="1"/>
          </p:cNvSpPr>
          <p:nvPr>
            <p:ph idx="1"/>
          </p:nvPr>
        </p:nvSpPr>
        <p:spPr>
          <a:xfrm>
            <a:off x="838200" y="1929384"/>
            <a:ext cx="10515600" cy="4251960"/>
          </a:xfrm>
        </p:spPr>
        <p:txBody>
          <a:bodyPr>
            <a:normAutofit fontScale="77500" lnSpcReduction="20000"/>
          </a:bodyPr>
          <a:lstStyle/>
          <a:p>
            <a:pPr marL="0" indent="0">
              <a:lnSpc>
                <a:spcPct val="107000"/>
              </a:lnSpc>
              <a:spcAft>
                <a:spcPts val="800"/>
              </a:spcAft>
              <a:buNone/>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Why does a modern society need heroes? Arundhati </a:t>
            </a:r>
            <a:r>
              <a:rPr lang="en-US" sz="21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Adiga</a:t>
            </a: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explores our need for heroes.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‘Hero’ was originally an ancient Greek word. It meant ‘defender’ – a person who protects and saves people and places from attack. The way we use the word ‘hero’ in our modern world shares some of that sense: a woman who saves people from a burning building is a hero and a man who jumps in front of a bullet to save another person is a hero. But what about sportspeople, musicians and celebrities? Are they heroes?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poem written nearly 3000 years ago by the Greek poet Homer tells the story of the soldier Odysseus who spends ten years trying to return to his family after a long war abroad. Along the way, he faces many tests and difficulties. He battles monsters, is punished, tempted and and controlled by gods and strange creatures, but he takes on whatever challenges lie in his path. Societies choose their heroes to reflect their values – the ancient Greeks valued bravery and determination. Homer gave his hero these qualities so the Greeks would admire this character and be interested in his adventures.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25840680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558885-ADBF-7EB5-0054-B92D76729370}"/>
              </a:ext>
            </a:extLst>
          </p:cNvPr>
          <p:cNvSpPr>
            <a:spLocks noGrp="1"/>
          </p:cNvSpPr>
          <p:nvPr>
            <p:ph type="title"/>
          </p:nvPr>
        </p:nvSpPr>
        <p:spPr>
          <a:xfrm>
            <a:off x="838200" y="365125"/>
            <a:ext cx="10515600" cy="1325563"/>
          </a:xfrm>
        </p:spPr>
        <p:txBody>
          <a:bodyPr>
            <a:normAutofit/>
          </a:bodyPr>
          <a:lstStyle/>
          <a:p>
            <a:endParaRPr lang="en-KE"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D68DBE5-3C2A-9B49-69A9-623D2B783558}"/>
              </a:ext>
            </a:extLst>
          </p:cNvPr>
          <p:cNvSpPr>
            <a:spLocks noGrp="1"/>
          </p:cNvSpPr>
          <p:nvPr>
            <p:ph idx="1"/>
          </p:nvPr>
        </p:nvSpPr>
        <p:spPr>
          <a:xfrm>
            <a:off x="838200" y="1727264"/>
            <a:ext cx="10515600" cy="4454080"/>
          </a:xfrm>
        </p:spPr>
        <p:txBody>
          <a:bodyPr>
            <a:normAutofit lnSpcReduction="10000"/>
          </a:bodyPr>
          <a:lstStyle/>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But who are today’s heroes? We don’t seem to face the same difficulties as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Odyssseus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or do we? Perhaps the monsters we face today are things like war and poverty. Many modern societies regard soldiers as heroes because they are willing to die in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defence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of their country. Some people value those who stand up for important issues. Martin Luther King (1929-1968) and Sojourner Truth (1797-1883) fought for equal rights for black people and women, as both of these groups suffered severe discrimination.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fontAlgn="base">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Others see medical researchers or environmental campaigners as heroes, working to rescue people from disease or to save the planet. Research suggests that heroes have six key qualities: leadership, loyalty, determination, bravery, selflessness and a willingness to take big risks when needed. When people admire a hero, they do so because he or she embodies an ideal set of characteristics that they would like to have themselves. So next time you decide to hero-worship somebody, think about what your choice says about you.</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22977837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4311E4-6F25-B6AC-0CFF-6D6CAE1E3A49}"/>
              </a:ext>
            </a:extLst>
          </p:cNvPr>
          <p:cNvSpPr>
            <a:spLocks noGrp="1"/>
          </p:cNvSpPr>
          <p:nvPr>
            <p:ph type="title"/>
          </p:nvPr>
        </p:nvSpPr>
        <p:spPr>
          <a:xfrm>
            <a:off x="841248" y="548640"/>
            <a:ext cx="3344602" cy="5431536"/>
          </a:xfrm>
        </p:spPr>
        <p:txBody>
          <a:bodyPr>
            <a:normAutofit/>
          </a:bodyPr>
          <a:lstStyle/>
          <a:p>
            <a:r>
              <a:rPr lang="en-US"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Questions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sz="54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2B4A791-6249-AF58-864E-2255A3C3BA13}"/>
              </a:ext>
            </a:extLst>
          </p:cNvPr>
          <p:cNvSpPr>
            <a:spLocks noGrp="1"/>
          </p:cNvSpPr>
          <p:nvPr>
            <p:ph idx="1"/>
          </p:nvPr>
        </p:nvSpPr>
        <p:spPr>
          <a:xfrm>
            <a:off x="4895088" y="548641"/>
            <a:ext cx="6455666" cy="5694504"/>
          </a:xfrm>
        </p:spPr>
        <p:txBody>
          <a:bodyPr anchor="ctr">
            <a:normAutofit/>
          </a:bodyPr>
          <a:lstStyle/>
          <a:p>
            <a:pPr marL="0" indent="0">
              <a:lnSpc>
                <a:spcPct val="107000"/>
              </a:lnSpc>
              <a:spcAft>
                <a:spcPts val="800"/>
              </a:spcAft>
              <a:buNone/>
            </a:pPr>
            <a:endPar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07000"/>
              </a:lnSpc>
              <a:spcAft>
                <a:spcPts val="800"/>
              </a:spcAft>
              <a:buNone/>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Below are several questions one may wish to address </a:t>
            </a:r>
          </a:p>
          <a:p>
            <a:pPr marL="0" indent="0">
              <a:lnSpc>
                <a:spcPct val="107000"/>
              </a:lnSpc>
              <a:spcAft>
                <a:spcPts val="800"/>
              </a:spcAft>
              <a:buNone/>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a:t>
            </a:r>
            <a:r>
              <a:rPr lang="en-US" sz="21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analysing</a:t>
            </a: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rhetorical appeals of a text:</a:t>
            </a:r>
            <a:br>
              <a:rPr lang="en-US" sz="21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US" sz="21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What claims are made within the text? </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fontAlgn="base">
              <a:lnSpc>
                <a:spcPct val="150000"/>
              </a:lnSpc>
              <a:spcAft>
                <a:spcPts val="800"/>
              </a:spcAft>
              <a:buNone/>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How does the author provide support for claim(s)? </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fontAlgn="base">
              <a:lnSpc>
                <a:spcPct val="150000"/>
              </a:lnSpc>
              <a:spcAft>
                <a:spcPts val="800"/>
              </a:spcAft>
              <a:buNone/>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Does the writer make any emotional appeals? </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fontAlgn="base">
              <a:lnSpc>
                <a:spcPct val="150000"/>
              </a:lnSpc>
              <a:spcAft>
                <a:spcPts val="800"/>
              </a:spcAf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pic>
        <p:nvPicPr>
          <p:cNvPr id="5" name="Picture 4" descr="Cartoon bee with pointer">
            <a:extLst>
              <a:ext uri="{FF2B5EF4-FFF2-40B4-BE49-F238E27FC236}">
                <a16:creationId xmlns:a16="http://schemas.microsoft.com/office/drawing/2014/main" id="{65D70343-95E1-2473-7127-15FAAC7D9674}"/>
              </a:ext>
            </a:extLst>
          </p:cNvPr>
          <p:cNvPicPr>
            <a:picLocks noChangeAspect="1"/>
          </p:cNvPicPr>
          <p:nvPr/>
        </p:nvPicPr>
        <p:blipFill>
          <a:blip r:embed="rId2"/>
          <a:stretch>
            <a:fillRect/>
          </a:stretch>
        </p:blipFill>
        <p:spPr>
          <a:xfrm flipH="1">
            <a:off x="10136220" y="4785689"/>
            <a:ext cx="2052729" cy="2006098"/>
          </a:xfrm>
          <a:prstGeom prst="rect">
            <a:avLst/>
          </a:prstGeom>
        </p:spPr>
      </p:pic>
    </p:spTree>
    <p:extLst>
      <p:ext uri="{BB962C8B-B14F-4D97-AF65-F5344CB8AC3E}">
        <p14:creationId xmlns:p14="http://schemas.microsoft.com/office/powerpoint/2010/main" val="41049567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AAB8A2-F4F7-FE05-3B75-A664EC206F34}"/>
              </a:ext>
            </a:extLst>
          </p:cNvPr>
          <p:cNvSpPr>
            <a:spLocks noGrp="1"/>
          </p:cNvSpPr>
          <p:nvPr>
            <p:ph type="title"/>
          </p:nvPr>
        </p:nvSpPr>
        <p:spPr>
          <a:xfrm>
            <a:off x="838200" y="365125"/>
            <a:ext cx="10515600" cy="1325563"/>
          </a:xfrm>
        </p:spPr>
        <p:txBody>
          <a:bodyPr>
            <a:normAutofit/>
          </a:bodyPr>
          <a:lstStyle/>
          <a:p>
            <a:r>
              <a:rPr lang="en-KE" sz="5400" dirty="0"/>
              <a:t>Answers</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9D046C2-1B78-DCBC-CCB7-C3082ED8BF26}"/>
              </a:ext>
            </a:extLst>
          </p:cNvPr>
          <p:cNvSpPr>
            <a:spLocks noGrp="1"/>
          </p:cNvSpPr>
          <p:nvPr>
            <p:ph idx="1"/>
          </p:nvPr>
        </p:nvSpPr>
        <p:spPr>
          <a:xfrm>
            <a:off x="838200" y="1690687"/>
            <a:ext cx="10515600" cy="4562967"/>
          </a:xfrm>
        </p:spPr>
        <p:txBody>
          <a:bodyPr>
            <a:noAutofit/>
          </a:bodyPr>
          <a:lstStyle/>
          <a:p>
            <a:pPr marL="0" indent="0">
              <a:lnSpc>
                <a:spcPct val="107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What claims are made within the text? </a:t>
            </a:r>
          </a:p>
          <a:p>
            <a:pPr marL="0" indent="0">
              <a:lnSpc>
                <a:spcPct val="107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When people admire a hero, they do so because he or she embodies an ideal set of characteristics that they would like </a:t>
            </a:r>
          </a:p>
          <a:p>
            <a:pPr marL="0" indent="0">
              <a:lnSpc>
                <a:spcPct val="107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have themselves.</a:t>
            </a:r>
            <a:endParaRPr lang="en-KE"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fontAlgn="base">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How does the author provide support for claim(s)? </a:t>
            </a:r>
          </a:p>
          <a:p>
            <a:pPr marL="0" indent="0" fontAlgn="base">
              <a:lnSpc>
                <a:spcPct val="150000"/>
              </a:lnSpc>
              <a:spcAft>
                <a:spcPts val="800"/>
              </a:spcAft>
              <a:buNone/>
            </a:pPr>
            <a:r>
              <a:rPr lang="en-KE" sz="1800" dirty="0">
                <a:effectLst/>
                <a:latin typeface="Times New Roman" panose="02020603050405020304" pitchFamily="18" charset="0"/>
                <a:ea typeface="Calibri" panose="020F0502020204030204" pitchFamily="34" charset="0"/>
                <a:cs typeface="Times New Roman" panose="02020603050405020304" pitchFamily="18" charset="0"/>
              </a:rPr>
              <a:t>He compares the people who are considerd modern day heroes today to the heros according to ancient Greeks.</a:t>
            </a:r>
          </a:p>
          <a:p>
            <a:pPr marL="0" indent="0" fontAlgn="base">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Does the writer make any emotional appeals?</a:t>
            </a:r>
          </a:p>
          <a:p>
            <a:pPr marL="0" indent="0" fontAlgn="base">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Yes, the writer notes that we should consider the people we choose to hero-worship based on their character because a hero is some that we would like to be like.</a:t>
            </a:r>
            <a:endParaRPr lang="en-KE"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KE" sz="1800" dirty="0"/>
              <a:t> </a:t>
            </a:r>
          </a:p>
        </p:txBody>
      </p:sp>
    </p:spTree>
    <p:extLst>
      <p:ext uri="{BB962C8B-B14F-4D97-AF65-F5344CB8AC3E}">
        <p14:creationId xmlns:p14="http://schemas.microsoft.com/office/powerpoint/2010/main" val="7205685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89ED1AA-8684-4D37-B208-8777E1A77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Graphic 33">
            <a:extLst>
              <a:ext uri="{FF2B5EF4-FFF2-40B4-BE49-F238E27FC236}">
                <a16:creationId xmlns:a16="http://schemas.microsoft.com/office/drawing/2014/main" id="{4180E01B-B1F4-437C-807D-1C930718E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0784"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2"/>
          </a:solid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0FC1320-C786-6580-49B7-F01C2E1D0ED6}"/>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7200" b="1" kern="1200" dirty="0">
                <a:solidFill>
                  <a:srgbClr val="FFFFFF"/>
                </a:solidFill>
                <a:latin typeface="+mj-lt"/>
                <a:ea typeface="+mj-ea"/>
                <a:cs typeface="+mj-cs"/>
              </a:rPr>
              <a:t>Thank you</a:t>
            </a:r>
          </a:p>
        </p:txBody>
      </p:sp>
      <p:sp>
        <p:nvSpPr>
          <p:cNvPr id="12" name="sketch line">
            <a:extLst>
              <a:ext uri="{FF2B5EF4-FFF2-40B4-BE49-F238E27FC236}">
                <a16:creationId xmlns:a16="http://schemas.microsoft.com/office/drawing/2014/main" id="{41F77738-2AF0-4750-A0C7-F97C2C1759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91205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TotalTime>
  <Words>3719</Words>
  <Application>Microsoft Macintosh PowerPoint</Application>
  <PresentationFormat>Widescreen</PresentationFormat>
  <Paragraphs>151</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Symbol</vt:lpstr>
      <vt:lpstr>Times New Roman</vt:lpstr>
      <vt:lpstr>Office Theme</vt:lpstr>
      <vt:lpstr>English Skills</vt:lpstr>
      <vt:lpstr>Introduction and Overview </vt:lpstr>
      <vt:lpstr>Learning Outcomes  </vt:lpstr>
      <vt:lpstr>Recognition of Contextual Cues </vt:lpstr>
      <vt:lpstr>PowerPoint Presentation</vt:lpstr>
      <vt:lpstr>Context Clues</vt:lpstr>
      <vt:lpstr>PowerPoint Presentation</vt:lpstr>
      <vt:lpstr>Word Structure Clues</vt:lpstr>
      <vt:lpstr>Analogy Clues</vt:lpstr>
      <vt:lpstr>Using Context Clues to Understand Word Meanings </vt:lpstr>
      <vt:lpstr>Common Types of Context Clues</vt:lpstr>
      <vt:lpstr>  Analysis of rhetorical patterns of organization and development  </vt:lpstr>
      <vt:lpstr>a. Analyse the text as argument</vt:lpstr>
      <vt:lpstr>b. Analyse the structure of the text </vt:lpstr>
      <vt:lpstr>c. Analyse the text as a product on the market</vt:lpstr>
      <vt:lpstr>d. Analyse the text as the product of the author's mind.  </vt:lpstr>
      <vt:lpstr>e. Analyse the text as communication. </vt:lpstr>
      <vt:lpstr>f. Analyse the text in a social context. </vt:lpstr>
      <vt:lpstr>g. Analyse the text from a psychological viewpoint. </vt:lpstr>
      <vt:lpstr>h. Analyse the text from some certain specific point of view or belief. </vt:lpstr>
      <vt:lpstr>2. Analyse the text as a work of art  </vt:lpstr>
      <vt:lpstr>PowerPoint Presentation</vt:lpstr>
      <vt:lpstr>3. Analyse and respond to the text from your own personal viewpoint as an individual reader.</vt:lpstr>
      <vt:lpstr>Sample Comprehension Passage </vt:lpstr>
      <vt:lpstr>PowerPoint Presentation</vt:lpstr>
      <vt:lpstr>PowerPoint Presentation</vt:lpstr>
      <vt:lpstr>Questions on the text</vt:lpstr>
      <vt:lpstr>Personal Reflection </vt:lpstr>
      <vt:lpstr>Modern Heroes </vt:lpstr>
      <vt:lpstr>PowerPoint Presentation</vt:lpstr>
      <vt:lpstr>Questions </vt:lpstr>
      <vt:lpstr>Answers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Skills</dc:title>
  <dc:creator>susan.w.mwangi@outlook.com</dc:creator>
  <cp:lastModifiedBy>susan.w.mwangi@outlook.com</cp:lastModifiedBy>
  <cp:revision>15</cp:revision>
  <dcterms:created xsi:type="dcterms:W3CDTF">2024-04-22T15:14:38Z</dcterms:created>
  <dcterms:modified xsi:type="dcterms:W3CDTF">2024-05-23T11:55:21Z</dcterms:modified>
</cp:coreProperties>
</file>