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38" r:id="rId1"/>
  </p:sldMasterIdLst>
  <p:sldIdLst>
    <p:sldId id="256" r:id="rId2"/>
    <p:sldId id="258" r:id="rId3"/>
    <p:sldId id="257" r:id="rId4"/>
    <p:sldId id="260" r:id="rId5"/>
    <p:sldId id="261" r:id="rId6"/>
    <p:sldId id="263" r:id="rId7"/>
    <p:sldId id="264" r:id="rId8"/>
    <p:sldId id="265" r:id="rId9"/>
    <p:sldId id="266" r:id="rId10"/>
    <p:sldId id="267" r:id="rId11"/>
    <p:sldId id="268" r:id="rId12"/>
    <p:sldId id="269" r:id="rId13"/>
    <p:sldId id="270" r:id="rId14"/>
    <p:sldId id="271" r:id="rId15"/>
    <p:sldId id="272" r:id="rId16"/>
    <p:sldId id="273" r:id="rId17"/>
    <p:sldId id="289"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580"/>
  </p:normalViewPr>
  <p:slideViewPr>
    <p:cSldViewPr snapToGrid="0">
      <p:cViewPr varScale="1">
        <p:scale>
          <a:sx n="121" d="100"/>
          <a:sy n="121" d="100"/>
        </p:scale>
        <p:origin x="20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626B7DE-FAB0-ED4F-8B87-B26683B6AFCF}" type="datetimeFigureOut">
              <a:rPr lang="en-KE" smtClean="0"/>
              <a:t>28/05/2024</a:t>
            </a:fld>
            <a:endParaRPr lang="en-KE"/>
          </a:p>
        </p:txBody>
      </p:sp>
      <p:sp>
        <p:nvSpPr>
          <p:cNvPr id="5" name="Footer Placeholder 4"/>
          <p:cNvSpPr>
            <a:spLocks noGrp="1"/>
          </p:cNvSpPr>
          <p:nvPr>
            <p:ph type="ftr" sz="quarter" idx="11"/>
          </p:nvPr>
        </p:nvSpPr>
        <p:spPr>
          <a:xfrm>
            <a:off x="2416500" y="329307"/>
            <a:ext cx="4973915" cy="309201"/>
          </a:xfrm>
        </p:spPr>
        <p:txBody>
          <a:bodyPr/>
          <a:lstStyle/>
          <a:p>
            <a:endParaRPr lang="en-KE"/>
          </a:p>
        </p:txBody>
      </p:sp>
      <p:sp>
        <p:nvSpPr>
          <p:cNvPr id="6" name="Slide Number Placeholder 5"/>
          <p:cNvSpPr>
            <a:spLocks noGrp="1"/>
          </p:cNvSpPr>
          <p:nvPr>
            <p:ph type="sldNum" sz="quarter" idx="12"/>
          </p:nvPr>
        </p:nvSpPr>
        <p:spPr>
          <a:xfrm>
            <a:off x="1437664" y="798973"/>
            <a:ext cx="811019" cy="503578"/>
          </a:xfrm>
        </p:spPr>
        <p:txBody>
          <a:bodyPr/>
          <a:lstStyle/>
          <a:p>
            <a:fld id="{7640C26B-D8C2-1F4D-909D-147D5767F309}" type="slidenum">
              <a:rPr lang="en-KE" smtClean="0"/>
              <a:t>‹#›</a:t>
            </a:fld>
            <a:endParaRPr lang="en-KE"/>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29832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626B7DE-FAB0-ED4F-8B87-B26683B6AFCF}" type="datetimeFigureOut">
              <a:rPr lang="en-KE" smtClean="0"/>
              <a:t>28/05/2024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7640C26B-D8C2-1F4D-909D-147D5767F309}" type="slidenum">
              <a:rPr lang="en-KE" smtClean="0"/>
              <a:t>‹#›</a:t>
            </a:fld>
            <a:endParaRPr lang="en-KE"/>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74653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626B7DE-FAB0-ED4F-8B87-B26683B6AFCF}" type="datetimeFigureOut">
              <a:rPr lang="en-KE" smtClean="0"/>
              <a:t>28/05/2024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7640C26B-D8C2-1F4D-909D-147D5767F309}" type="slidenum">
              <a:rPr lang="en-KE" smtClean="0"/>
              <a:t>‹#›</a:t>
            </a:fld>
            <a:endParaRPr lang="en-KE"/>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22469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626B7DE-FAB0-ED4F-8B87-B26683B6AFCF}" type="datetimeFigureOut">
              <a:rPr lang="en-KE" smtClean="0"/>
              <a:t>28/05/2024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7640C26B-D8C2-1F4D-909D-147D5767F309}" type="slidenum">
              <a:rPr lang="en-KE" smtClean="0"/>
              <a:t>‹#›</a:t>
            </a:fld>
            <a:endParaRPr lang="en-KE"/>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19655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626B7DE-FAB0-ED4F-8B87-B26683B6AFCF}" type="datetimeFigureOut">
              <a:rPr lang="en-KE" smtClean="0"/>
              <a:t>28/05/2024</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7640C26B-D8C2-1F4D-909D-147D5767F309}" type="slidenum">
              <a:rPr lang="en-KE" smtClean="0"/>
              <a:t>‹#›</a:t>
            </a:fld>
            <a:endParaRPr lang="en-KE"/>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87632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626B7DE-FAB0-ED4F-8B87-B26683B6AFCF}" type="datetimeFigureOut">
              <a:rPr lang="en-KE" smtClean="0"/>
              <a:t>28/05/2024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7640C26B-D8C2-1F4D-909D-147D5767F309}" type="slidenum">
              <a:rPr lang="en-KE" smtClean="0"/>
              <a:t>‹#›</a:t>
            </a:fld>
            <a:endParaRPr lang="en-KE"/>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00506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26B7DE-FAB0-ED4F-8B87-B26683B6AFCF}" type="datetimeFigureOut">
              <a:rPr lang="en-KE" smtClean="0"/>
              <a:t>28/05/2024</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7640C26B-D8C2-1F4D-909D-147D5767F309}" type="slidenum">
              <a:rPr lang="en-KE" smtClean="0"/>
              <a:t>‹#›</a:t>
            </a:fld>
            <a:endParaRPr lang="en-KE"/>
          </a:p>
        </p:txBody>
      </p:sp>
    </p:spTree>
    <p:extLst>
      <p:ext uri="{BB962C8B-B14F-4D97-AF65-F5344CB8AC3E}">
        <p14:creationId xmlns:p14="http://schemas.microsoft.com/office/powerpoint/2010/main" val="3054721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6626B7DE-FAB0-ED4F-8B87-B26683B6AFCF}" type="datetimeFigureOut">
              <a:rPr lang="en-KE" smtClean="0"/>
              <a:t>28/05/2024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7640C26B-D8C2-1F4D-909D-147D5767F309}" type="slidenum">
              <a:rPr lang="en-KE" smtClean="0"/>
              <a:t>‹#›</a:t>
            </a:fld>
            <a:endParaRPr lang="en-KE"/>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97923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6626B7DE-FAB0-ED4F-8B87-B26683B6AFCF}" type="datetimeFigureOut">
              <a:rPr lang="en-KE" smtClean="0"/>
              <a:t>28/05/2024</a:t>
            </a:fld>
            <a:endParaRPr lang="en-KE"/>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7640C26B-D8C2-1F4D-909D-147D5767F309}" type="slidenum">
              <a:rPr lang="en-KE" smtClean="0"/>
              <a:t>‹#›</a:t>
            </a:fld>
            <a:endParaRPr lang="en-KE"/>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34329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626B7DE-FAB0-ED4F-8B87-B26683B6AFCF}" type="datetimeFigureOut">
              <a:rPr lang="en-KE" smtClean="0"/>
              <a:t>28/05/2024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7640C26B-D8C2-1F4D-909D-147D5767F309}" type="slidenum">
              <a:rPr lang="en-KE" smtClean="0"/>
              <a:t>‹#›</a:t>
            </a:fld>
            <a:endParaRPr lang="en-KE"/>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02770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626B7DE-FAB0-ED4F-8B87-B26683B6AFCF}" type="datetimeFigureOut">
              <a:rPr lang="en-KE" smtClean="0"/>
              <a:t>28/05/2024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7640C26B-D8C2-1F4D-909D-147D5767F309}" type="slidenum">
              <a:rPr lang="en-KE" smtClean="0"/>
              <a:t>‹#›</a:t>
            </a:fld>
            <a:endParaRPr lang="en-KE"/>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43078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6626B7DE-FAB0-ED4F-8B87-B26683B6AFCF}" type="datetimeFigureOut">
              <a:rPr lang="en-KE" smtClean="0"/>
              <a:t>28/05/2024</a:t>
            </a:fld>
            <a:endParaRPr lang="en-KE"/>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KE"/>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7640C26B-D8C2-1F4D-909D-147D5767F309}" type="slidenum">
              <a:rPr lang="en-KE" smtClean="0"/>
              <a:t>‹#›</a:t>
            </a:fld>
            <a:endParaRPr lang="en-KE"/>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2454861"/>
      </p:ext>
    </p:extLst>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6DFAA-CFE1-4591-FA6C-FAFE4E9D3C5C}"/>
              </a:ext>
            </a:extLst>
          </p:cNvPr>
          <p:cNvSpPr>
            <a:spLocks noGrp="1"/>
          </p:cNvSpPr>
          <p:nvPr>
            <p:ph type="ctrTitle"/>
          </p:nvPr>
        </p:nvSpPr>
        <p:spPr/>
        <p:txBody>
          <a:bodyPr/>
          <a:lstStyle/>
          <a:p>
            <a:r>
              <a:rPr lang="en-KE" sz="6000" dirty="0">
                <a:latin typeface="Arial" panose="020B0604020202020204" pitchFamily="34" charset="0"/>
                <a:cs typeface="Arial" panose="020B0604020202020204" pitchFamily="34" charset="0"/>
              </a:rPr>
              <a:t>English Skills</a:t>
            </a:r>
          </a:p>
        </p:txBody>
      </p:sp>
      <p:sp>
        <p:nvSpPr>
          <p:cNvPr id="3" name="Subtitle 2">
            <a:extLst>
              <a:ext uri="{FF2B5EF4-FFF2-40B4-BE49-F238E27FC236}">
                <a16:creationId xmlns:a16="http://schemas.microsoft.com/office/drawing/2014/main" id="{F8428DC6-B23C-1507-EECF-C5AD28924269}"/>
              </a:ext>
            </a:extLst>
          </p:cNvPr>
          <p:cNvSpPr>
            <a:spLocks noGrp="1"/>
          </p:cNvSpPr>
          <p:nvPr>
            <p:ph type="subTitle" idx="1"/>
          </p:nvPr>
        </p:nvSpPr>
        <p:spPr>
          <a:xfrm>
            <a:off x="2679906" y="3636579"/>
            <a:ext cx="6831673" cy="1640501"/>
          </a:xfrm>
        </p:spPr>
        <p:txBody>
          <a:bodyPr>
            <a:normAutofit fontScale="25000" lnSpcReduction="20000"/>
          </a:bodyPr>
          <a:lstStyle/>
          <a:p>
            <a:r>
              <a:rPr lang="en-KE" sz="11100" b="1" dirty="0">
                <a:latin typeface="Arial" panose="020B0604020202020204" pitchFamily="34" charset="0"/>
                <a:cs typeface="Arial" panose="020B0604020202020204" pitchFamily="34" charset="0"/>
              </a:rPr>
              <a:t>Week 13 – Summary Writing</a:t>
            </a:r>
          </a:p>
          <a:p>
            <a:r>
              <a:rPr lang="en-KE" sz="7400" b="1" dirty="0">
                <a:latin typeface="Arial" panose="020B0604020202020204" pitchFamily="34" charset="0"/>
                <a:cs typeface="Arial" panose="020B0604020202020204" pitchFamily="34" charset="0"/>
              </a:rPr>
              <a:t>Dr. Susan Mwangi</a:t>
            </a:r>
          </a:p>
          <a:p>
            <a:r>
              <a:rPr lang="en-KE" sz="7400" b="1" dirty="0">
                <a:latin typeface="Arial" panose="020B0604020202020204" pitchFamily="34" charset="0"/>
                <a:cs typeface="Arial" panose="020B0604020202020204" pitchFamily="34" charset="0"/>
              </a:rPr>
              <a:t>St. Paul’s University</a:t>
            </a:r>
          </a:p>
          <a:p>
            <a:endParaRPr lang="en-KE" dirty="0"/>
          </a:p>
        </p:txBody>
      </p:sp>
    </p:spTree>
    <p:extLst>
      <p:ext uri="{BB962C8B-B14F-4D97-AF65-F5344CB8AC3E}">
        <p14:creationId xmlns:p14="http://schemas.microsoft.com/office/powerpoint/2010/main" val="3930048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3A33B-C887-F273-1D4B-28682C13981A}"/>
              </a:ext>
            </a:extLst>
          </p:cNvPr>
          <p:cNvSpPr>
            <a:spLocks noGrp="1"/>
          </p:cNvSpPr>
          <p:nvPr>
            <p:ph type="title"/>
          </p:nvPr>
        </p:nvSpPr>
        <p:spPr>
          <a:xfrm>
            <a:off x="1371600" y="685800"/>
            <a:ext cx="9601200" cy="911772"/>
          </a:xfrm>
        </p:spPr>
        <p:txBody>
          <a:bodyPr>
            <a:normAutofit/>
          </a:bodyPr>
          <a:lstStyle/>
          <a:p>
            <a:r>
              <a:rPr lang="en-US" sz="1800" b="1" kern="1800" dirty="0">
                <a:effectLst/>
                <a:latin typeface="Arial" panose="020B0604020202020204" pitchFamily="34" charset="0"/>
                <a:ea typeface="Times New Roman" panose="02020603050405020304" pitchFamily="18" charset="0"/>
                <a:cs typeface="Times New Roman" panose="02020603050405020304" pitchFamily="18" charset="0"/>
              </a:rPr>
              <a:t>Introduction and Overview</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9199520A-E840-028F-B879-CE445A3BD592}"/>
              </a:ext>
            </a:extLst>
          </p:cNvPr>
          <p:cNvSpPr>
            <a:spLocks noGrp="1"/>
          </p:cNvSpPr>
          <p:nvPr>
            <p:ph idx="1"/>
          </p:nvPr>
        </p:nvSpPr>
        <p:spPr>
          <a:xfrm>
            <a:off x="1371600" y="1755228"/>
            <a:ext cx="9601200" cy="4112172"/>
          </a:xfrm>
        </p:spPr>
        <p:txBody>
          <a:bodyPr/>
          <a:lstStyle/>
          <a:p>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 this lesson, we shall focus on the how to write a summary and the techniques of a writing a good summary.  We shall also go through a step-by-step process of writing a summary and the main ideas to look out for when writing a summary.</a:t>
            </a:r>
          </a:p>
          <a:p>
            <a:r>
              <a:rPr lang="en-US" dirty="0">
                <a:effectLst/>
                <a:latin typeface="Times New Roman" panose="02020603050405020304" pitchFamily="18" charset="0"/>
                <a:ea typeface="Calibri" panose="020F0502020204030204" pitchFamily="34" charset="0"/>
                <a:cs typeface="Times New Roman" panose="02020603050405020304" pitchFamily="18" charset="0"/>
              </a:rPr>
              <a:t>Summary writing is an important skill in academic writing. Different kinds of summaries are required in different situations. The guidelines that apply for paraphrasing, that is writing in your own words, will apply also for summarizing. </a:t>
            </a:r>
          </a:p>
          <a:p>
            <a:r>
              <a:rPr lang="en-US" dirty="0">
                <a:effectLst/>
                <a:latin typeface="Times New Roman" panose="02020603050405020304" pitchFamily="18" charset="0"/>
                <a:ea typeface="Calibri" panose="020F0502020204030204" pitchFamily="34" charset="0"/>
                <a:cs typeface="Times New Roman" panose="02020603050405020304" pitchFamily="18" charset="0"/>
              </a:rPr>
              <a:t>This is because summarizing involves reading portions of texts and presenting them in your own words, but in brief. The summary may consist of one or two or only a few sentences to explain the main idea of the article. Hence, you will need to select the most relevant information that will enable you to develop your argument.</a:t>
            </a:r>
            <a:endParaRPr lang="en-KE"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904397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ED7E8-FCDF-C4E6-6451-DF38A6CE4432}"/>
              </a:ext>
            </a:extLst>
          </p:cNvPr>
          <p:cNvSpPr>
            <a:spLocks noGrp="1"/>
          </p:cNvSpPr>
          <p:nvPr>
            <p:ph type="title"/>
          </p:nvPr>
        </p:nvSpPr>
        <p:spPr/>
        <p:txBody>
          <a:bodyPr/>
          <a:lstStyle/>
          <a:p>
            <a:r>
              <a:rPr lang="en-US" sz="1800" b="1" kern="1800" dirty="0">
                <a:effectLst/>
                <a:latin typeface="Arial" panose="020B0604020202020204" pitchFamily="34" charset="0"/>
                <a:ea typeface="Times New Roman" panose="02020603050405020304" pitchFamily="18" charset="0"/>
                <a:cs typeface="Times New Roman" panose="02020603050405020304" pitchFamily="18" charset="0"/>
              </a:rPr>
              <a:t>Learning Outcomes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A7E0275-C317-63BD-443C-D1C3B4E69D1F}"/>
              </a:ext>
            </a:extLst>
          </p:cNvPr>
          <p:cNvSpPr>
            <a:spLocks noGrp="1"/>
          </p:cNvSpPr>
          <p:nvPr>
            <p:ph idx="1"/>
          </p:nvPr>
        </p:nvSpPr>
        <p:spPr>
          <a:xfrm>
            <a:off x="1371600" y="1468582"/>
            <a:ext cx="9601200" cy="4398818"/>
          </a:xfrm>
        </p:spPr>
        <p:txBody>
          <a:bodyPr/>
          <a:lstStyle/>
          <a:p>
            <a:pPr marL="0" indent="0">
              <a:lnSpc>
                <a:spcPct val="150000"/>
              </a:lnSpc>
              <a:spcAft>
                <a:spcPts val="800"/>
              </a:spcAft>
              <a:buNone/>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dirty="0">
                <a:effectLst/>
                <a:latin typeface="Times New Roman" panose="02020603050405020304" pitchFamily="18" charset="0"/>
                <a:ea typeface="Calibri" panose="020F0502020204030204" pitchFamily="34" charset="0"/>
                <a:cs typeface="Times New Roman" panose="02020603050405020304" pitchFamily="18" charset="0"/>
              </a:rPr>
              <a:t>By the end of the lesson, the learner should be able to:</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Provide an appropriate definition of a summary.</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Identify the main ideas to include in a summary.</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Discuss the techniques of writing a summary.</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itchFamily="2" charset="2"/>
              <a:buChar char=""/>
            </a:pPr>
            <a:r>
              <a:rPr lang="en-US" dirty="0">
                <a:effectLst/>
                <a:latin typeface="Times New Roman" panose="02020603050405020304" pitchFamily="18" charset="0"/>
                <a:ea typeface="Calibri" panose="020F0502020204030204" pitchFamily="34" charset="0"/>
                <a:cs typeface="Times New Roman" panose="02020603050405020304" pitchFamily="18" charset="0"/>
              </a:rPr>
              <a:t>Write a good summary.</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262042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97857-3F16-71BF-BBA0-BD91C6E9BDA1}"/>
              </a:ext>
            </a:extLst>
          </p:cNvPr>
          <p:cNvSpPr>
            <a:spLocks noGrp="1"/>
          </p:cNvSpPr>
          <p:nvPr>
            <p:ph type="title"/>
          </p:nvPr>
        </p:nvSpPr>
        <p:spPr>
          <a:xfrm>
            <a:off x="838200" y="365125"/>
            <a:ext cx="10515600" cy="864585"/>
          </a:xfrm>
        </p:spPr>
        <p:txBody>
          <a:bodyPr>
            <a:normAutofit fontScale="90000"/>
          </a:bodyPr>
          <a:lstStyle/>
          <a:p>
            <a:br>
              <a:rPr lang="en-US" sz="1800" b="1" kern="1800" dirty="0">
                <a:effectLst/>
                <a:latin typeface="Arial" panose="020B0604020202020204" pitchFamily="34" charset="0"/>
                <a:ea typeface="Times New Roman" panose="02020603050405020304" pitchFamily="18" charset="0"/>
                <a:cs typeface="Times New Roman" panose="02020603050405020304" pitchFamily="18" charset="0"/>
              </a:rPr>
            </a:br>
            <a:br>
              <a:rPr lang="en-US" sz="1800" b="1" kern="1800" dirty="0">
                <a:effectLst/>
                <a:latin typeface="Arial" panose="020B0604020202020204" pitchFamily="34" charset="0"/>
                <a:ea typeface="Times New Roman" panose="02020603050405020304" pitchFamily="18" charset="0"/>
                <a:cs typeface="Times New Roman" panose="02020603050405020304" pitchFamily="18" charset="0"/>
              </a:rPr>
            </a:br>
            <a:r>
              <a:rPr lang="en-US" sz="1800" b="1" kern="1800" dirty="0">
                <a:effectLst/>
                <a:latin typeface="Arial" panose="020B0604020202020204" pitchFamily="34" charset="0"/>
                <a:ea typeface="Times New Roman" panose="02020603050405020304" pitchFamily="18" charset="0"/>
                <a:cs typeface="Times New Roman" panose="02020603050405020304" pitchFamily="18" charset="0"/>
              </a:rPr>
              <a:t>What is a Summary?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7DC7D512-848F-2CB5-3723-E6A219FB08DD}"/>
              </a:ext>
            </a:extLst>
          </p:cNvPr>
          <p:cNvSpPr>
            <a:spLocks noGrp="1"/>
          </p:cNvSpPr>
          <p:nvPr>
            <p:ph idx="1"/>
          </p:nvPr>
        </p:nvSpPr>
        <p:spPr>
          <a:xfrm>
            <a:off x="838200" y="1366345"/>
            <a:ext cx="10515600" cy="4810618"/>
          </a:xfrm>
        </p:spPr>
        <p:txBody>
          <a:bodyPr>
            <a:normAutofit/>
          </a:bodyPr>
          <a:lstStyle/>
          <a:p>
            <a:pPr marL="0" indent="0">
              <a:lnSpc>
                <a:spcPct val="150000"/>
              </a:lnSpc>
              <a:spcAft>
                <a:spcPts val="800"/>
              </a:spcAft>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Definition of a Summary</a:t>
            </a:r>
            <a:endParaRPr lang="en-KE"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summary can be defined as a condensed version of a larger reading. However, it is not a rewrite of the original piece. To write a summary, you need to use your own words to express the main idea and relevant details of the piece you have read in a brief manner. </a:t>
            </a:r>
          </a:p>
          <a:p>
            <a:pPr>
              <a:lnSpc>
                <a:spcPct val="150000"/>
              </a:lnSpc>
              <a:spcAft>
                <a:spcPts val="800"/>
              </a:spcAf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Your purpose in writing the summary is to give the basic ideas of the original reading. A summary can also be defined as the reduction of a text to its minimum expression as a result of a complex act of comprehension, through which the essence or most important aspect of a topic is captured in a few words and in a simple way.</a:t>
            </a:r>
            <a:endParaRPr lang="en-KE"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6705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51A11-5599-B625-633C-DCFF1A749087}"/>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DF180D31-96D0-AC21-F4B0-26124E157FC4}"/>
              </a:ext>
            </a:extLst>
          </p:cNvPr>
          <p:cNvSpPr>
            <a:spLocks noGrp="1"/>
          </p:cNvSpPr>
          <p:nvPr>
            <p:ph idx="1"/>
          </p:nvPr>
        </p:nvSpPr>
        <p:spPr/>
        <p:txBody>
          <a:bodyPr>
            <a:normAutofit/>
          </a:bodyPr>
          <a:lstStyle/>
          <a:p>
            <a:pPr fontAlgn="base">
              <a:lnSpc>
                <a:spcPct val="150000"/>
              </a:lnSpc>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However, it is important to note that</a:t>
            </a: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summary is not just </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about </a:t>
            </a: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cutting and pasting what is considered important, because the reduction of the text results from a </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process of thorough reading</a:t>
            </a: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summary is the result of the</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comprehensive reading </a:t>
            </a: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of the topic.</a:t>
            </a:r>
            <a:endParaRPr lang="en-KE" dirty="0">
              <a:effectLst/>
              <a:latin typeface="Times New Roman" panose="02020603050405020304" pitchFamily="18" charset="0"/>
              <a:ea typeface="Times New Roman" panose="02020603050405020304" pitchFamily="18" charset="0"/>
              <a:cs typeface="Times New Roman" panose="02020603050405020304" pitchFamily="18" charset="0"/>
            </a:endParaRPr>
          </a:p>
          <a:p>
            <a:pPr fontAlgn="base">
              <a:lnSpc>
                <a:spcPct val="150000"/>
              </a:lnSpc>
            </a:pPr>
            <a:r>
              <a:rPr lang="en-KE"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summary is the result of complex thought processes through comprehensive reading, therefore, in order to make a summary, one should not read superficially, but rather pay attention to the text that is intended to be summarized. You must apply each of the stages of comprehensive reading, that is: Pre-reading, through-reading and post-reading</a:t>
            </a:r>
            <a:r>
              <a:rPr lang="en-KE" dirty="0">
                <a:effectLst/>
                <a:latin typeface="Times New Roman" panose="02020603050405020304" pitchFamily="18" charset="0"/>
                <a:cs typeface="Times New Roman" panose="02020603050405020304" pitchFamily="18" charset="0"/>
              </a:rPr>
              <a:t> </a:t>
            </a:r>
            <a:endParaRPr lang="en-KE" dirty="0">
              <a:latin typeface="Times New Roman" panose="02020603050405020304" pitchFamily="18" charset="0"/>
              <a:cs typeface="Times New Roman" panose="02020603050405020304" pitchFamily="18" charset="0"/>
            </a:endParaRPr>
          </a:p>
          <a:p>
            <a:pPr fontAlgn="base">
              <a:lnSpc>
                <a:spcPct val="150000"/>
              </a:lnSpc>
            </a:pPr>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638555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00E7E-CCB6-E56E-CE64-872FFC3E1457}"/>
              </a:ext>
            </a:extLst>
          </p:cNvPr>
          <p:cNvSpPr>
            <a:spLocks noGrp="1"/>
          </p:cNvSpPr>
          <p:nvPr>
            <p:ph type="title"/>
          </p:nvPr>
        </p:nvSpPr>
        <p:spPr/>
        <p:txBody>
          <a:bodyPr/>
          <a:lstStyle/>
          <a:p>
            <a:r>
              <a:rPr lang="en-US" sz="1800" b="1" spc="5" dirty="0">
                <a:effectLst/>
                <a:latin typeface="Arial" panose="020B0604020202020204" pitchFamily="34" charset="0"/>
                <a:ea typeface="Calibri" panose="020F0502020204030204" pitchFamily="34" charset="0"/>
              </a:rPr>
              <a:t>Stages of the comprehensive reading process </a:t>
            </a:r>
            <a:r>
              <a:rPr lang="en-KE" b="1" dirty="0">
                <a:effectLst/>
              </a:rPr>
              <a:t> </a:t>
            </a:r>
            <a:endParaRPr lang="en-KE" b="1" dirty="0"/>
          </a:p>
        </p:txBody>
      </p:sp>
      <p:sp>
        <p:nvSpPr>
          <p:cNvPr id="3" name="Content Placeholder 2">
            <a:extLst>
              <a:ext uri="{FF2B5EF4-FFF2-40B4-BE49-F238E27FC236}">
                <a16:creationId xmlns:a16="http://schemas.microsoft.com/office/drawing/2014/main" id="{F4F2BE0F-9D8D-D931-924E-0BE89CFEFE28}"/>
              </a:ext>
            </a:extLst>
          </p:cNvPr>
          <p:cNvSpPr>
            <a:spLocks noGrp="1"/>
          </p:cNvSpPr>
          <p:nvPr>
            <p:ph idx="1"/>
          </p:nvPr>
        </p:nvSpPr>
        <p:spPr>
          <a:xfrm>
            <a:off x="1451579" y="1853754"/>
            <a:ext cx="9603275" cy="3612591"/>
          </a:xfrm>
        </p:spPr>
        <p:txBody>
          <a:bodyPr/>
          <a:lstStyle/>
          <a:p>
            <a:r>
              <a:rPr lang="en-KE" spc="5" dirty="0">
                <a:solidFill>
                  <a:srgbClr val="000000"/>
                </a:solidFill>
                <a:effectLst/>
                <a:latin typeface="Times New Roman" panose="02020603050405020304" pitchFamily="18" charset="0"/>
                <a:ea typeface="Times New Roman" panose="02020603050405020304" pitchFamily="18" charset="0"/>
              </a:rPr>
              <a:t>The reading process is a process of understanding ideas expressed in a medium that evidently involves the act of reading, which consists of interacting with a text, scanning it, and deciphering the meaning given by the author. </a:t>
            </a:r>
          </a:p>
          <a:p>
            <a:pPr marL="0" indent="0">
              <a:buNone/>
            </a:pPr>
            <a:endParaRPr lang="en-KE" spc="5" dirty="0">
              <a:solidFill>
                <a:srgbClr val="000000"/>
              </a:solidFill>
              <a:effectLst/>
              <a:latin typeface="Times New Roman" panose="02020603050405020304" pitchFamily="18" charset="0"/>
              <a:ea typeface="Times New Roman" panose="02020603050405020304" pitchFamily="18" charset="0"/>
            </a:endParaRPr>
          </a:p>
          <a:p>
            <a:r>
              <a:rPr lang="en-KE" spc="5" dirty="0">
                <a:solidFill>
                  <a:srgbClr val="000000"/>
                </a:solidFill>
                <a:effectLst/>
                <a:latin typeface="Times New Roman" panose="02020603050405020304" pitchFamily="18" charset="0"/>
                <a:ea typeface="Times New Roman" panose="02020603050405020304" pitchFamily="18" charset="0"/>
              </a:rPr>
              <a:t>The reading process, according to the way the text is approached, occurs in three key moments: pre-reading, through reading and post-reading</a:t>
            </a:r>
            <a:r>
              <a:rPr lang="en-US" spc="5" dirty="0">
                <a:solidFill>
                  <a:srgbClr val="000000"/>
                </a:solidFill>
                <a:effectLst/>
                <a:latin typeface="Times New Roman" panose="02020603050405020304" pitchFamily="18" charset="0"/>
                <a:ea typeface="Times New Roman" panose="02020603050405020304" pitchFamily="18" charset="0"/>
              </a:rPr>
              <a:t>.</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979963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665E91-87C2-3097-EA04-A9564B5B04D0}"/>
              </a:ext>
            </a:extLst>
          </p:cNvPr>
          <p:cNvSpPr>
            <a:spLocks noGrp="1"/>
          </p:cNvSpPr>
          <p:nvPr>
            <p:ph idx="1"/>
          </p:nvPr>
        </p:nvSpPr>
        <p:spPr>
          <a:xfrm>
            <a:off x="1371600" y="720436"/>
            <a:ext cx="9601200" cy="5146964"/>
          </a:xfrm>
        </p:spPr>
        <p:txBody>
          <a:bodyPr/>
          <a:lstStyle/>
          <a:p>
            <a:pPr marL="0" indent="0" fontAlgn="base">
              <a:lnSpc>
                <a:spcPct val="150000"/>
              </a:lnSpc>
              <a:buNone/>
            </a:pPr>
            <a:r>
              <a:rPr lang="en-KE" b="0" spc="5" dirty="0">
                <a:effectLst/>
                <a:latin typeface="Times New Roman" panose="02020603050405020304" pitchFamily="18" charset="0"/>
                <a:ea typeface="Times New Roman" panose="02020603050405020304" pitchFamily="18" charset="0"/>
              </a:rPr>
              <a:t>1. Pre-reading</a:t>
            </a:r>
            <a:endParaRPr lang="en-KE" sz="1800" spc="5" dirty="0">
              <a:solidFill>
                <a:srgbClr val="000000"/>
              </a:solidFill>
              <a:latin typeface="Times New Roman" panose="02020603050405020304" pitchFamily="18" charset="0"/>
              <a:ea typeface="Times New Roman" panose="02020603050405020304" pitchFamily="18" charset="0"/>
            </a:endParaRPr>
          </a:p>
          <a:p>
            <a:pPr marL="0" indent="0" fontAlgn="base">
              <a:lnSpc>
                <a:spcPct val="150000"/>
              </a:lnSpc>
              <a:buNone/>
            </a:pPr>
            <a:endParaRPr lang="en-KE" sz="1800" spc="5" dirty="0">
              <a:solidFill>
                <a:srgbClr val="000000"/>
              </a:solidFill>
              <a:effectLst/>
              <a:latin typeface="Times New Roman" panose="02020603050405020304" pitchFamily="18" charset="0"/>
              <a:ea typeface="Times New Roman" panose="02020603050405020304" pitchFamily="18" charset="0"/>
            </a:endParaRPr>
          </a:p>
          <a:p>
            <a:pPr fontAlgn="base">
              <a:lnSpc>
                <a:spcPct val="150000"/>
              </a:lnSpc>
            </a:pPr>
            <a:r>
              <a:rPr lang="en-KE" spc="5" dirty="0">
                <a:solidFill>
                  <a:srgbClr val="000000"/>
                </a:solidFill>
                <a:effectLst/>
                <a:latin typeface="Times New Roman" panose="02020603050405020304" pitchFamily="18" charset="0"/>
                <a:ea typeface="Times New Roman" panose="02020603050405020304" pitchFamily="18" charset="0"/>
              </a:rPr>
              <a:t>Pre-reading is the initial stage of the reading process that involves engaging with a text in a cursory manner to gain a general overview and establish a foundation for deeper understanding. </a:t>
            </a:r>
          </a:p>
          <a:p>
            <a:pPr marL="0" indent="0" fontAlgn="base">
              <a:lnSpc>
                <a:spcPct val="150000"/>
              </a:lnSpc>
              <a:buNone/>
            </a:pPr>
            <a:endParaRPr lang="en-KE" spc="5" dirty="0">
              <a:solidFill>
                <a:srgbClr val="000000"/>
              </a:solidFill>
              <a:latin typeface="Times New Roman" panose="02020603050405020304" pitchFamily="18" charset="0"/>
              <a:ea typeface="Times New Roman" panose="02020603050405020304" pitchFamily="18" charset="0"/>
            </a:endParaRPr>
          </a:p>
          <a:p>
            <a:pPr fontAlgn="base">
              <a:lnSpc>
                <a:spcPct val="150000"/>
              </a:lnSpc>
            </a:pPr>
            <a:r>
              <a:rPr lang="en-KE" spc="5" dirty="0">
                <a:solidFill>
                  <a:srgbClr val="000000"/>
                </a:solidFill>
                <a:effectLst/>
                <a:latin typeface="Times New Roman" panose="02020603050405020304" pitchFamily="18" charset="0"/>
                <a:ea typeface="Times New Roman" panose="02020603050405020304" pitchFamily="18" charset="0"/>
              </a:rPr>
              <a:t>This preparatory phase serves as a crucial step in preparing the reader for a more comprehensive and engaging reading experience.</a:t>
            </a:r>
            <a:endParaRPr lang="en-KE" dirty="0">
              <a:solidFill>
                <a:srgbClr val="000000"/>
              </a:solidFill>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287229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79E9A8-B116-55EA-5B9C-827105FE8A9F}"/>
              </a:ext>
            </a:extLst>
          </p:cNvPr>
          <p:cNvSpPr>
            <a:spLocks noGrp="1"/>
          </p:cNvSpPr>
          <p:nvPr>
            <p:ph idx="1"/>
          </p:nvPr>
        </p:nvSpPr>
        <p:spPr>
          <a:xfrm>
            <a:off x="1371600" y="512618"/>
            <a:ext cx="9601200" cy="5354782"/>
          </a:xfrm>
        </p:spPr>
        <p:txBody>
          <a:bodyPr/>
          <a:lstStyle/>
          <a:p>
            <a:pPr marL="0" indent="0" fontAlgn="base">
              <a:lnSpc>
                <a:spcPct val="150000"/>
              </a:lnSpc>
              <a:buNone/>
            </a:pPr>
            <a:r>
              <a:rPr lang="en-KE" sz="2000" b="0" spc="5" dirty="0">
                <a:effectLst/>
                <a:latin typeface="Times New Roman" panose="02020603050405020304" pitchFamily="18" charset="0"/>
                <a:ea typeface="Times New Roman" panose="02020603050405020304" pitchFamily="18" charset="0"/>
              </a:rPr>
              <a:t>2.</a:t>
            </a:r>
            <a:r>
              <a:rPr lang="en-KE" sz="2000" b="1" spc="5" dirty="0">
                <a:effectLst/>
                <a:latin typeface="Times New Roman" panose="02020603050405020304" pitchFamily="18" charset="0"/>
                <a:ea typeface="Times New Roman" panose="02020603050405020304" pitchFamily="18" charset="0"/>
              </a:rPr>
              <a:t> </a:t>
            </a:r>
            <a:r>
              <a:rPr lang="en-KE" sz="2000" b="0" spc="5" dirty="0">
                <a:effectLst/>
                <a:latin typeface="Times New Roman" panose="02020603050405020304" pitchFamily="18" charset="0"/>
                <a:ea typeface="Times New Roman" panose="02020603050405020304" pitchFamily="18" charset="0"/>
              </a:rPr>
              <a:t>Th</a:t>
            </a:r>
            <a:r>
              <a:rPr lang="en-US" sz="2000" b="0" spc="5" dirty="0">
                <a:effectLst/>
                <a:latin typeface="Times New Roman" panose="02020603050405020304" pitchFamily="18" charset="0"/>
                <a:ea typeface="Times New Roman" panose="02020603050405020304" pitchFamily="18" charset="0"/>
              </a:rPr>
              <a:t>o</a:t>
            </a:r>
            <a:r>
              <a:rPr lang="en-KE" sz="2000" b="0" spc="5" dirty="0">
                <a:effectLst/>
                <a:latin typeface="Times New Roman" panose="02020603050405020304" pitchFamily="18" charset="0"/>
                <a:ea typeface="Times New Roman" panose="02020603050405020304" pitchFamily="18" charset="0"/>
              </a:rPr>
              <a:t>rough-reading</a:t>
            </a:r>
            <a:endParaRPr lang="en-KE" sz="2000" b="1" dirty="0">
              <a:effectLst/>
              <a:latin typeface="Times New Roman" panose="02020603050405020304" pitchFamily="18" charset="0"/>
              <a:ea typeface="Times New Roman" panose="02020603050405020304" pitchFamily="18" charset="0"/>
            </a:endParaRPr>
          </a:p>
          <a:p>
            <a:pPr marL="0" indent="0" fontAlgn="base">
              <a:lnSpc>
                <a:spcPct val="150000"/>
              </a:lnSpc>
              <a:buNone/>
            </a:pPr>
            <a:endParaRPr lang="en-KE" spc="5" dirty="0">
              <a:solidFill>
                <a:srgbClr val="000000"/>
              </a:solidFill>
              <a:latin typeface="Times New Roman" panose="02020603050405020304" pitchFamily="18" charset="0"/>
              <a:ea typeface="Times New Roman" panose="02020603050405020304" pitchFamily="18" charset="0"/>
            </a:endParaRPr>
          </a:p>
          <a:p>
            <a:pPr marL="0" indent="0" fontAlgn="base">
              <a:lnSpc>
                <a:spcPct val="150000"/>
              </a:lnSpc>
              <a:buNone/>
            </a:pPr>
            <a:endParaRPr lang="en-KE" sz="2000" spc="5" dirty="0">
              <a:solidFill>
                <a:srgbClr val="000000"/>
              </a:solidFill>
              <a:effectLst/>
              <a:latin typeface="Times New Roman" panose="02020603050405020304" pitchFamily="18" charset="0"/>
              <a:ea typeface="Times New Roman" panose="02020603050405020304" pitchFamily="18" charset="0"/>
            </a:endParaRPr>
          </a:p>
          <a:p>
            <a:pPr fontAlgn="base">
              <a:lnSpc>
                <a:spcPct val="150000"/>
              </a:lnSpc>
            </a:pPr>
            <a:r>
              <a:rPr lang="en-KE" sz="2000" spc="5" dirty="0">
                <a:solidFill>
                  <a:srgbClr val="000000"/>
                </a:solidFill>
                <a:effectLst/>
                <a:latin typeface="Times New Roman" panose="02020603050405020304" pitchFamily="18" charset="0"/>
                <a:ea typeface="Times New Roman" panose="02020603050405020304" pitchFamily="18" charset="0"/>
              </a:rPr>
              <a:t>Th</a:t>
            </a:r>
            <a:r>
              <a:rPr lang="en-US" sz="2000" spc="5" dirty="0">
                <a:solidFill>
                  <a:srgbClr val="000000"/>
                </a:solidFill>
                <a:effectLst/>
                <a:latin typeface="Times New Roman" panose="02020603050405020304" pitchFamily="18" charset="0"/>
                <a:ea typeface="Times New Roman" panose="02020603050405020304" pitchFamily="18" charset="0"/>
              </a:rPr>
              <a:t>o</a:t>
            </a:r>
            <a:r>
              <a:rPr lang="en-KE" sz="2000" spc="5" dirty="0">
                <a:solidFill>
                  <a:srgbClr val="000000"/>
                </a:solidFill>
                <a:effectLst/>
                <a:latin typeface="Times New Roman" panose="02020603050405020304" pitchFamily="18" charset="0"/>
                <a:ea typeface="Times New Roman" panose="02020603050405020304" pitchFamily="18" charset="0"/>
              </a:rPr>
              <a:t>rough-reading or while-reading, the second stage of the reading process, delves into the text's content with greater depth and scrutiny, </a:t>
            </a:r>
            <a:r>
              <a:rPr lang="en-US" sz="2000" spc="5" dirty="0">
                <a:solidFill>
                  <a:srgbClr val="000000"/>
                </a:solidFill>
                <a:effectLst/>
                <a:latin typeface="Times New Roman" panose="02020603050405020304" pitchFamily="18" charset="0"/>
                <a:ea typeface="Times New Roman" panose="02020603050405020304" pitchFamily="18" charset="0"/>
              </a:rPr>
              <a:t>t</a:t>
            </a:r>
            <a:r>
              <a:rPr lang="en-KE" sz="2000" spc="5" dirty="0">
                <a:solidFill>
                  <a:srgbClr val="000000"/>
                </a:solidFill>
                <a:effectLst/>
                <a:latin typeface="Times New Roman" panose="02020603050405020304" pitchFamily="18" charset="0"/>
                <a:ea typeface="Times New Roman" panose="02020603050405020304" pitchFamily="18" charset="0"/>
              </a:rPr>
              <a:t>o fully grasp the author's message. </a:t>
            </a:r>
          </a:p>
          <a:p>
            <a:pPr marL="0" indent="0" fontAlgn="base">
              <a:lnSpc>
                <a:spcPct val="150000"/>
              </a:lnSpc>
              <a:buNone/>
            </a:pPr>
            <a:endParaRPr lang="en-KE" spc="5" dirty="0">
              <a:solidFill>
                <a:srgbClr val="000000"/>
              </a:solidFill>
              <a:latin typeface="Times New Roman" panose="02020603050405020304" pitchFamily="18" charset="0"/>
              <a:ea typeface="Times New Roman" panose="02020603050405020304" pitchFamily="18" charset="0"/>
            </a:endParaRPr>
          </a:p>
          <a:p>
            <a:pPr fontAlgn="base">
              <a:lnSpc>
                <a:spcPct val="150000"/>
              </a:lnSpc>
            </a:pPr>
            <a:r>
              <a:rPr lang="en-KE" sz="2000" spc="5" dirty="0">
                <a:solidFill>
                  <a:srgbClr val="000000"/>
                </a:solidFill>
                <a:effectLst/>
                <a:latin typeface="Times New Roman" panose="02020603050405020304" pitchFamily="18" charset="0"/>
                <a:ea typeface="Times New Roman" panose="02020603050405020304" pitchFamily="18" charset="0"/>
              </a:rPr>
              <a:t>During this critical phase, the mind actively constructs mental representations, </a:t>
            </a:r>
            <a:r>
              <a:rPr lang="en-US" sz="2000" spc="5" dirty="0">
                <a:solidFill>
                  <a:srgbClr val="000000"/>
                </a:solidFill>
                <a:effectLst/>
                <a:latin typeface="Times New Roman" panose="02020603050405020304" pitchFamily="18" charset="0"/>
                <a:ea typeface="Times New Roman" panose="02020603050405020304" pitchFamily="18" charset="0"/>
              </a:rPr>
              <a:t>employs deductive </a:t>
            </a:r>
            <a:r>
              <a:rPr lang="en-US" sz="2000" spc="5" dirty="0" err="1">
                <a:solidFill>
                  <a:srgbClr val="000000"/>
                </a:solidFill>
                <a:effectLst/>
                <a:latin typeface="Times New Roman" panose="02020603050405020304" pitchFamily="18" charset="0"/>
                <a:ea typeface="Times New Roman" panose="02020603050405020304" pitchFamily="18" charset="0"/>
              </a:rPr>
              <a:t>resoaning</a:t>
            </a:r>
            <a:r>
              <a:rPr lang="en-US" sz="2000" spc="5" dirty="0">
                <a:solidFill>
                  <a:srgbClr val="000000"/>
                </a:solidFill>
                <a:effectLst/>
                <a:latin typeface="Times New Roman" panose="02020603050405020304" pitchFamily="18" charset="0"/>
                <a:ea typeface="Times New Roman" panose="02020603050405020304" pitchFamily="18" charset="0"/>
              </a:rPr>
              <a:t>,</a:t>
            </a:r>
            <a:r>
              <a:rPr lang="en-KE" sz="2000" spc="5" dirty="0">
                <a:solidFill>
                  <a:srgbClr val="000000"/>
                </a:solidFill>
                <a:effectLst/>
                <a:latin typeface="Times New Roman" panose="02020603050405020304" pitchFamily="18" charset="0"/>
                <a:ea typeface="Times New Roman" panose="02020603050405020304" pitchFamily="18" charset="0"/>
              </a:rPr>
              <a:t> condenses information, and formulates personal interpretations, ultimately achieving a profound understanding of the text.</a:t>
            </a:r>
            <a:endParaRPr lang="en-KE" sz="2000" dirty="0">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2607617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C387B0-3476-C890-F26D-4AA6F1CFBCF0}"/>
              </a:ext>
            </a:extLst>
          </p:cNvPr>
          <p:cNvSpPr>
            <a:spLocks noGrp="1"/>
          </p:cNvSpPr>
          <p:nvPr>
            <p:ph idx="1"/>
          </p:nvPr>
        </p:nvSpPr>
        <p:spPr>
          <a:xfrm>
            <a:off x="1371599" y="748145"/>
            <a:ext cx="9989127" cy="5624946"/>
          </a:xfrm>
        </p:spPr>
        <p:txBody>
          <a:bodyPr/>
          <a:lstStyle/>
          <a:p>
            <a:pPr marL="0" indent="0" fontAlgn="base">
              <a:lnSpc>
                <a:spcPct val="150000"/>
              </a:lnSpc>
              <a:buNone/>
            </a:pPr>
            <a:r>
              <a:rPr lang="en-KE" b="0" spc="5" dirty="0">
                <a:effectLst/>
                <a:latin typeface="Times New Roman" panose="02020603050405020304" pitchFamily="18" charset="0"/>
                <a:ea typeface="Times New Roman" panose="02020603050405020304" pitchFamily="18" charset="0"/>
              </a:rPr>
              <a:t>3.</a:t>
            </a:r>
            <a:r>
              <a:rPr lang="en-KE" b="1" spc="5" dirty="0">
                <a:effectLst/>
                <a:latin typeface="Times New Roman" panose="02020603050405020304" pitchFamily="18" charset="0"/>
                <a:ea typeface="Times New Roman" panose="02020603050405020304" pitchFamily="18" charset="0"/>
              </a:rPr>
              <a:t> </a:t>
            </a:r>
            <a:r>
              <a:rPr lang="en-KE" b="0" spc="5" dirty="0">
                <a:effectLst/>
                <a:latin typeface="Times New Roman" panose="02020603050405020304" pitchFamily="18" charset="0"/>
                <a:ea typeface="Times New Roman" panose="02020603050405020304" pitchFamily="18" charset="0"/>
              </a:rPr>
              <a:t>Post-reading</a:t>
            </a:r>
            <a:endParaRPr lang="en-KE" b="1" dirty="0">
              <a:effectLst/>
              <a:latin typeface="Times New Roman" panose="02020603050405020304" pitchFamily="18" charset="0"/>
              <a:ea typeface="Times New Roman" panose="02020603050405020304" pitchFamily="18" charset="0"/>
            </a:endParaRPr>
          </a:p>
          <a:p>
            <a:pPr marL="0" indent="0" fontAlgn="base">
              <a:lnSpc>
                <a:spcPct val="150000"/>
              </a:lnSpc>
              <a:buNone/>
            </a:pPr>
            <a:endParaRPr lang="en-KE" spc="5" dirty="0">
              <a:solidFill>
                <a:srgbClr val="000000"/>
              </a:solidFill>
              <a:effectLst/>
              <a:latin typeface="Times New Roman" panose="02020603050405020304" pitchFamily="18" charset="0"/>
              <a:ea typeface="Times New Roman" panose="02020603050405020304" pitchFamily="18" charset="0"/>
            </a:endParaRPr>
          </a:p>
          <a:p>
            <a:pPr marL="0" indent="0" fontAlgn="base">
              <a:lnSpc>
                <a:spcPct val="150000"/>
              </a:lnSpc>
              <a:buNone/>
            </a:pPr>
            <a:endParaRPr lang="en-KE" spc="5" dirty="0">
              <a:solidFill>
                <a:srgbClr val="000000"/>
              </a:solidFill>
              <a:latin typeface="Times New Roman" panose="02020603050405020304" pitchFamily="18" charset="0"/>
              <a:ea typeface="Times New Roman" panose="02020603050405020304" pitchFamily="18" charset="0"/>
            </a:endParaRPr>
          </a:p>
          <a:p>
            <a:pPr fontAlgn="base">
              <a:lnSpc>
                <a:spcPct val="150000"/>
              </a:lnSpc>
            </a:pPr>
            <a:r>
              <a:rPr lang="en-KE" spc="5" dirty="0">
                <a:solidFill>
                  <a:srgbClr val="000000"/>
                </a:solidFill>
                <a:effectLst/>
                <a:latin typeface="Times New Roman" panose="02020603050405020304" pitchFamily="18" charset="0"/>
                <a:ea typeface="Times New Roman" panose="02020603050405020304" pitchFamily="18" charset="0"/>
              </a:rPr>
              <a:t>Post-reading is the final stage of the reading process and is a crucial step in consolidating the knowledge and information gained during comprehensive reading. </a:t>
            </a:r>
          </a:p>
          <a:p>
            <a:pPr marL="0" indent="0" fontAlgn="base">
              <a:lnSpc>
                <a:spcPct val="150000"/>
              </a:lnSpc>
              <a:buNone/>
            </a:pPr>
            <a:endParaRPr lang="en-KE" spc="5" dirty="0">
              <a:solidFill>
                <a:srgbClr val="000000"/>
              </a:solidFill>
              <a:effectLst/>
              <a:latin typeface="Times New Roman" panose="02020603050405020304" pitchFamily="18" charset="0"/>
              <a:ea typeface="Times New Roman" panose="02020603050405020304" pitchFamily="18" charset="0"/>
            </a:endParaRPr>
          </a:p>
          <a:p>
            <a:pPr fontAlgn="base">
              <a:lnSpc>
                <a:spcPct val="150000"/>
              </a:lnSpc>
            </a:pPr>
            <a:r>
              <a:rPr lang="en-KE" spc="5" dirty="0">
                <a:solidFill>
                  <a:srgbClr val="000000"/>
                </a:solidFill>
                <a:effectLst/>
                <a:latin typeface="Times New Roman" panose="02020603050405020304" pitchFamily="18" charset="0"/>
                <a:ea typeface="Times New Roman" panose="02020603050405020304" pitchFamily="18" charset="0"/>
              </a:rPr>
              <a:t>Through a series of directed activities, </a:t>
            </a:r>
            <a:r>
              <a:rPr lang="en-US" spc="5" dirty="0">
                <a:solidFill>
                  <a:srgbClr val="000000"/>
                </a:solidFill>
                <a:effectLst/>
                <a:latin typeface="Times New Roman" panose="02020603050405020304" pitchFamily="18" charset="0"/>
                <a:ea typeface="Times New Roman" panose="02020603050405020304" pitchFamily="18" charset="0"/>
              </a:rPr>
              <a:t>such as a question and answer session, </a:t>
            </a:r>
            <a:r>
              <a:rPr lang="en-KE" spc="5" dirty="0">
                <a:solidFill>
                  <a:srgbClr val="000000"/>
                </a:solidFill>
                <a:effectLst/>
                <a:latin typeface="Times New Roman" panose="02020603050405020304" pitchFamily="18" charset="0"/>
                <a:ea typeface="Times New Roman" panose="02020603050405020304" pitchFamily="18" charset="0"/>
              </a:rPr>
              <a:t>readers </a:t>
            </a:r>
            <a:r>
              <a:rPr lang="en-US" spc="5" dirty="0">
                <a:solidFill>
                  <a:srgbClr val="000000"/>
                </a:solidFill>
                <a:effectLst/>
                <a:latin typeface="Times New Roman" panose="02020603050405020304" pitchFamily="18" charset="0"/>
                <a:ea typeface="Times New Roman" panose="02020603050405020304" pitchFamily="18" charset="0"/>
              </a:rPr>
              <a:t>are able</a:t>
            </a:r>
            <a:r>
              <a:rPr lang="en-KE" spc="5" dirty="0">
                <a:solidFill>
                  <a:srgbClr val="000000"/>
                </a:solidFill>
                <a:effectLst/>
                <a:latin typeface="Times New Roman" panose="02020603050405020304" pitchFamily="18" charset="0"/>
                <a:ea typeface="Times New Roman" panose="02020603050405020304" pitchFamily="18" charset="0"/>
              </a:rPr>
              <a:t> to evaluate their comprehension and solidify their understanding of the text.</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22102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9155A-3FB6-4A47-CACE-E100148C728E}"/>
              </a:ext>
            </a:extLst>
          </p:cNvPr>
          <p:cNvSpPr>
            <a:spLocks noGrp="1"/>
          </p:cNvSpPr>
          <p:nvPr>
            <p:ph type="title"/>
          </p:nvPr>
        </p:nvSpPr>
        <p:spPr>
          <a:xfrm>
            <a:off x="1072054" y="672661"/>
            <a:ext cx="9900745" cy="1072055"/>
          </a:xfrm>
        </p:spPr>
        <p:txBody>
          <a:bodyPr>
            <a:normAutofit/>
          </a:bodyPr>
          <a:lstStyle/>
          <a:p>
            <a:r>
              <a:rPr lang="en-US" sz="2000" b="1" spc="5" dirty="0">
                <a:effectLst/>
                <a:latin typeface="Arial" panose="020B0604020202020204" pitchFamily="34" charset="0"/>
                <a:ea typeface="Calibri" panose="020F0502020204030204" pitchFamily="34" charset="0"/>
              </a:rPr>
              <a:t>Factors to consider when writing a summary</a:t>
            </a:r>
            <a:r>
              <a:rPr lang="en-KE" sz="2000" b="1" dirty="0">
                <a:effectLst/>
              </a:rPr>
              <a:t> </a:t>
            </a:r>
            <a:endParaRPr lang="en-KE" sz="2000" b="1" dirty="0"/>
          </a:p>
        </p:txBody>
      </p:sp>
      <p:sp>
        <p:nvSpPr>
          <p:cNvPr id="3" name="Content Placeholder 2">
            <a:extLst>
              <a:ext uri="{FF2B5EF4-FFF2-40B4-BE49-F238E27FC236}">
                <a16:creationId xmlns:a16="http://schemas.microsoft.com/office/drawing/2014/main" id="{F583C4D1-1B97-DE62-02A1-D7A7AD58C728}"/>
              </a:ext>
            </a:extLst>
          </p:cNvPr>
          <p:cNvSpPr>
            <a:spLocks noGrp="1"/>
          </p:cNvSpPr>
          <p:nvPr>
            <p:ph idx="1"/>
          </p:nvPr>
        </p:nvSpPr>
        <p:spPr>
          <a:xfrm>
            <a:off x="1219200" y="1292772"/>
            <a:ext cx="9753600" cy="4574628"/>
          </a:xfrm>
        </p:spPr>
        <p:txBody>
          <a:bodyPr>
            <a:normAutofit fontScale="85000" lnSpcReduction="20000"/>
          </a:bodyPr>
          <a:lstStyle/>
          <a:p>
            <a:pPr marL="0" indent="0">
              <a:lnSpc>
                <a:spcPct val="150000"/>
              </a:lnSpc>
              <a:spcAft>
                <a:spcPts val="80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Selecting a Source when one has not been provided</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When choosing an article to summarize, keep in mind that your summary will be approximately 25 percent of the length of the original article. This will allow you to cover all the major points. For example, if your assignment is to write a 500-word summary, choose an article that is approximately 2,000 in length.</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Consider the readability of the article. There will be some unfamiliar terms in any article, but if an article is written for experts in a particular field, it will be too difficult for a layperson to understand, and therefore, impossible to summarize.</a:t>
            </a:r>
          </a:p>
          <a:p>
            <a:pPr marL="342900" lvl="0" indent="-342900">
              <a:lnSpc>
                <a:spcPct val="150000"/>
              </a:lnSpc>
              <a:spcAft>
                <a:spcPts val="800"/>
              </a:spcAft>
              <a:buFont typeface="Arial" panose="020B0604020202020204" pitchFamily="34" charset="0"/>
              <a:buChar char="•"/>
              <a:tabLst>
                <a:tab pos="457200" algn="l"/>
              </a:tabLst>
            </a:pPr>
            <a:r>
              <a:rPr lang="en-US" sz="2200" dirty="0">
                <a:effectLst/>
                <a:latin typeface="Times New Roman" panose="02020603050405020304" pitchFamily="18" charset="0"/>
                <a:ea typeface="Calibri" panose="020F0502020204030204" pitchFamily="34" charset="0"/>
              </a:rPr>
              <a:t>Check to ensure that the publication is up-to-date by looking at the date of publication, and also make sure that the author is an expert in his or her field.</a:t>
            </a:r>
            <a:r>
              <a:rPr lang="en-KE" sz="2200" dirty="0">
                <a:effectLst/>
              </a:rPr>
              <a:t> </a:t>
            </a:r>
            <a:endParaRPr lang="en-KE" sz="2200" dirty="0"/>
          </a:p>
        </p:txBody>
      </p:sp>
    </p:spTree>
    <p:extLst>
      <p:ext uri="{BB962C8B-B14F-4D97-AF65-F5344CB8AC3E}">
        <p14:creationId xmlns:p14="http://schemas.microsoft.com/office/powerpoint/2010/main" val="2984315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C79249-56F3-D4AC-BAE6-9AF1C64DC0C9}"/>
              </a:ext>
            </a:extLst>
          </p:cNvPr>
          <p:cNvSpPr>
            <a:spLocks noGrp="1"/>
          </p:cNvSpPr>
          <p:nvPr>
            <p:ph idx="1"/>
          </p:nvPr>
        </p:nvSpPr>
        <p:spPr>
          <a:xfrm>
            <a:off x="1371599" y="692727"/>
            <a:ext cx="10044545" cy="5527964"/>
          </a:xfrm>
        </p:spPr>
        <p:txBody>
          <a:bodyPr>
            <a:normAutofit fontScale="92500" lnSpcReduction="20000"/>
          </a:bodyPr>
          <a:lstStyle/>
          <a:p>
            <a:pPr marL="0" indent="0">
              <a:lnSpc>
                <a:spcPct val="150000"/>
              </a:lnSpc>
              <a:spcAft>
                <a:spcPts val="800"/>
              </a:spcAft>
              <a:buNone/>
            </a:pPr>
            <a:r>
              <a:rPr lang="en-US" sz="2200" b="1" dirty="0">
                <a:effectLst/>
                <a:latin typeface="Times New Roman" panose="02020603050405020304" pitchFamily="18" charset="0"/>
                <a:ea typeface="Calibri" panose="020F0502020204030204" pitchFamily="34" charset="0"/>
                <a:cs typeface="Times New Roman" panose="02020603050405020304" pitchFamily="18" charset="0"/>
              </a:rPr>
              <a:t>Reading the Source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r>
              <a:rPr lang="en-US" dirty="0">
                <a:effectLst/>
                <a:latin typeface="Times New Roman" panose="02020603050405020304" pitchFamily="18" charset="0"/>
                <a:ea typeface="Calibri" panose="020F0502020204030204" pitchFamily="34" charset="0"/>
                <a:cs typeface="Times New Roman" panose="02020603050405020304" pitchFamily="18" charset="0"/>
              </a:rPr>
              <a:t>Read through your source, taking note of main and major ideas. Main ideas usually appear at the beginning of the article and may reappear at the end as well. Major ideas usually appear that the beginning of a paragraph and are followed by supporting details.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r>
              <a:rPr lang="en-US" dirty="0">
                <a:effectLst/>
                <a:latin typeface="Times New Roman" panose="02020603050405020304" pitchFamily="18" charset="0"/>
                <a:ea typeface="Calibri" panose="020F0502020204030204" pitchFamily="34" charset="0"/>
                <a:cs typeface="Times New Roman" panose="02020603050405020304" pitchFamily="18" charset="0"/>
              </a:rPr>
              <a:t>Next, look for major details and examples that support main and major ideas.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r>
              <a:rPr lang="en-US" dirty="0">
                <a:effectLst/>
                <a:latin typeface="Times New Roman" panose="02020603050405020304" pitchFamily="18" charset="0"/>
                <a:ea typeface="Calibri" panose="020F0502020204030204" pitchFamily="34" charset="0"/>
                <a:cs typeface="Times New Roman" panose="02020603050405020304" pitchFamily="18" charset="0"/>
              </a:rPr>
              <a:t>Record information needed for your Works Cited list.</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r>
              <a:rPr lang="en-US" dirty="0">
                <a:effectLst/>
                <a:latin typeface="Times New Roman" panose="02020603050405020304" pitchFamily="18" charset="0"/>
                <a:ea typeface="Calibri" panose="020F0502020204030204" pitchFamily="34" charset="0"/>
                <a:cs typeface="Times New Roman" panose="02020603050405020304" pitchFamily="18" charset="0"/>
              </a:rPr>
              <a:t>For a traditional print article, record the name of the author, the title of the article, the date of publication, the volume and issue number, and the page numbers.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r>
              <a:rPr lang="en-US" dirty="0">
                <a:effectLst/>
                <a:latin typeface="Times New Roman" panose="02020603050405020304" pitchFamily="18" charset="0"/>
                <a:ea typeface="Calibri" panose="020F0502020204030204" pitchFamily="34" charset="0"/>
                <a:cs typeface="Times New Roman" panose="02020603050405020304" pitchFamily="18" charset="0"/>
              </a:rPr>
              <a:t>For an online article, also record the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url</a:t>
            </a:r>
            <a:r>
              <a:rPr lang="en-US" dirty="0">
                <a:effectLst/>
                <a:latin typeface="Times New Roman" panose="02020603050405020304" pitchFamily="18" charset="0"/>
                <a:ea typeface="Calibri" panose="020F0502020204030204" pitchFamily="34" charset="0"/>
                <a:cs typeface="Times New Roman" panose="02020603050405020304" pitchFamily="18" charset="0"/>
              </a:rPr>
              <a:t> (web address).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451177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27EE34-B691-E2EE-2BD4-F25AA7C96C53}"/>
              </a:ext>
            </a:extLst>
          </p:cNvPr>
          <p:cNvSpPr>
            <a:spLocks noGrp="1"/>
          </p:cNvSpPr>
          <p:nvPr>
            <p:ph idx="1"/>
          </p:nvPr>
        </p:nvSpPr>
        <p:spPr>
          <a:xfrm>
            <a:off x="1371599" y="623454"/>
            <a:ext cx="10494580" cy="5829897"/>
          </a:xfrm>
        </p:spPr>
        <p:txBody>
          <a:bodyPr>
            <a:normAutofit/>
          </a:bodyPr>
          <a:lstStyle/>
          <a:p>
            <a:pPr marL="0" indent="0">
              <a:lnSpc>
                <a:spcPct val="150000"/>
              </a:lnSpc>
              <a:spcAft>
                <a:spcPts val="800"/>
              </a:spcAft>
              <a:buNone/>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First Draft</a:t>
            </a:r>
          </a:p>
          <a:p>
            <a:pPr marL="0" indent="0">
              <a:lnSpc>
                <a:spcPct val="150000"/>
              </a:lnSpc>
              <a:spcAft>
                <a:spcPts val="8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60000"/>
              </a:lnSpc>
              <a:spcBef>
                <a:spcPts val="400"/>
              </a:spcBef>
              <a:spcAft>
                <a:spcPts val="200"/>
              </a:spcAft>
              <a:buFont typeface="Arial" panose="020B0604020202020204" pitchFamily="34" charset="0"/>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Similar to any other paragraph, the structure of your summary should include an introductory sentence. This should include the name of the article’s author, the title of the article, and the central idea or thesis of the article.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60000"/>
              </a:lnSpc>
              <a:spcBef>
                <a:spcPts val="400"/>
              </a:spcBef>
              <a:spcAft>
                <a:spcPts val="200"/>
              </a:spcAft>
              <a:buFont typeface="Arial" panose="020B0604020202020204" pitchFamily="34" charset="0"/>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body sentences should address the most important points in the original article.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60000"/>
              </a:lnSpc>
              <a:spcBef>
                <a:spcPts val="400"/>
              </a:spcBef>
              <a:spcAft>
                <a:spcPts val="200"/>
              </a:spcAft>
              <a:buFont typeface="Arial" panose="020B0604020202020204" pitchFamily="34" charset="0"/>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Do not insert your own ideas or opinions. Remember that you are restating the original author’s ideas in your own words and in a condensed form.</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60000"/>
              </a:lnSpc>
              <a:spcBef>
                <a:spcPts val="400"/>
              </a:spcBef>
              <a:spcAft>
                <a:spcPts val="200"/>
              </a:spcAft>
              <a:buFont typeface="Arial" panose="020B0604020202020204" pitchFamily="34" charset="0"/>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concluding sentence should sum up the author’s ideas.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60000"/>
              </a:lnSpc>
              <a:spcBef>
                <a:spcPts val="400"/>
              </a:spcBef>
              <a:spcAft>
                <a:spcPts val="200"/>
              </a:spcAft>
              <a:buFont typeface="Arial" panose="020B0604020202020204" pitchFamily="34" charset="0"/>
              <a:buChar char="•"/>
              <a:tabLst>
                <a:tab pos="457200" algn="l"/>
              </a:tabLs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case you are required to write a summary that is composed of several paragraphs, then you will be required to provide an introductory paragraph, body paragraphs and a concluding paragraph.</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6523591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C25076-3B7A-AE60-9547-107DC19759EB}"/>
              </a:ext>
            </a:extLst>
          </p:cNvPr>
          <p:cNvSpPr>
            <a:spLocks noGrp="1"/>
          </p:cNvSpPr>
          <p:nvPr>
            <p:ph idx="1"/>
          </p:nvPr>
        </p:nvSpPr>
        <p:spPr>
          <a:xfrm>
            <a:off x="1371599" y="581891"/>
            <a:ext cx="9878291" cy="5597236"/>
          </a:xfrm>
        </p:spPr>
        <p:txBody>
          <a:bodyPr/>
          <a:lstStyle/>
          <a:p>
            <a:pPr marL="0" indent="0">
              <a:lnSpc>
                <a:spcPct val="150000"/>
              </a:lnSpc>
              <a:spcAft>
                <a:spcPts val="800"/>
              </a:spcAft>
              <a:buNone/>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Finalizing Your Summary</a:t>
            </a:r>
          </a:p>
          <a:p>
            <a:pPr marL="0" indent="0">
              <a:lnSpc>
                <a:spcPct val="150000"/>
              </a:lnSpc>
              <a:spcAft>
                <a:spcPts val="8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r>
              <a:rPr lang="en-US" dirty="0">
                <a:effectLst/>
                <a:latin typeface="Times New Roman" panose="02020603050405020304" pitchFamily="18" charset="0"/>
                <a:ea typeface="Calibri" panose="020F0502020204030204" pitchFamily="34" charset="0"/>
                <a:cs typeface="Times New Roman" panose="02020603050405020304" pitchFamily="18" charset="0"/>
              </a:rPr>
              <a:t>Review your rough draft carefully to make sure your summary has not left out anything important, that it makes the same point as the original article, and that it is coherent and flows smoothly.</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r>
              <a:rPr lang="en-US" dirty="0">
                <a:effectLst/>
                <a:latin typeface="Times New Roman" panose="02020603050405020304" pitchFamily="18" charset="0"/>
                <a:ea typeface="Calibri" panose="020F0502020204030204" pitchFamily="34" charset="0"/>
                <a:cs typeface="Times New Roman" panose="02020603050405020304" pitchFamily="18" charset="0"/>
              </a:rPr>
              <a:t>You may need to rewrite summary or just to correct any issues you may have noted.</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Arial" panose="020B0604020202020204" pitchFamily="34" charset="0"/>
              <a:buChar char="•"/>
              <a:tabLst>
                <a:tab pos="457200" algn="l"/>
              </a:tabLst>
            </a:pPr>
            <a:r>
              <a:rPr lang="en-US" dirty="0">
                <a:effectLst/>
                <a:latin typeface="Times New Roman" panose="02020603050405020304" pitchFamily="18" charset="0"/>
                <a:ea typeface="Calibri" panose="020F0502020204030204" pitchFamily="34" charset="0"/>
                <a:cs typeface="Times New Roman" panose="02020603050405020304" pitchFamily="18" charset="0"/>
              </a:rPr>
              <a:t>Proofread and correct your draft carefully, taking care to correct all the grammatical errors.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31442788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955BF-66FE-ECA3-8365-CF9058CF6F02}"/>
              </a:ext>
            </a:extLst>
          </p:cNvPr>
          <p:cNvSpPr>
            <a:spLocks noGrp="1"/>
          </p:cNvSpPr>
          <p:nvPr>
            <p:ph type="title"/>
          </p:nvPr>
        </p:nvSpPr>
        <p:spPr>
          <a:xfrm>
            <a:off x="1371600" y="401781"/>
            <a:ext cx="9601200" cy="1143239"/>
          </a:xfrm>
        </p:spPr>
        <p:txBody>
          <a:bodyPr>
            <a:normAutofit/>
          </a:bodyPr>
          <a:lstStyle/>
          <a:p>
            <a:br>
              <a:rPr lang="en-US" sz="1800" b="1" spc="5" dirty="0">
                <a:effectLst/>
                <a:latin typeface="Arial" panose="020B0604020202020204" pitchFamily="34" charset="0"/>
                <a:ea typeface="Calibri" panose="020F0502020204030204" pitchFamily="34" charset="0"/>
              </a:rPr>
            </a:br>
            <a:r>
              <a:rPr lang="en-US" sz="2000" b="1" spc="5" dirty="0">
                <a:effectLst/>
                <a:latin typeface="Arial" panose="020B0604020202020204" pitchFamily="34" charset="0"/>
                <a:ea typeface="Calibri" panose="020F0502020204030204" pitchFamily="34" charset="0"/>
              </a:rPr>
              <a:t>A step-by-step guide to writing a summary </a:t>
            </a:r>
            <a:r>
              <a:rPr lang="en-KE" sz="2000" b="1" dirty="0">
                <a:effectLst/>
              </a:rPr>
              <a:t> </a:t>
            </a:r>
            <a:endParaRPr lang="en-KE" sz="2000" b="1" dirty="0"/>
          </a:p>
        </p:txBody>
      </p:sp>
      <p:sp>
        <p:nvSpPr>
          <p:cNvPr id="3" name="Content Placeholder 2">
            <a:extLst>
              <a:ext uri="{FF2B5EF4-FFF2-40B4-BE49-F238E27FC236}">
                <a16:creationId xmlns:a16="http://schemas.microsoft.com/office/drawing/2014/main" id="{7D0484E5-54A4-7F48-6CF7-94825F00CB1B}"/>
              </a:ext>
            </a:extLst>
          </p:cNvPr>
          <p:cNvSpPr>
            <a:spLocks noGrp="1"/>
          </p:cNvSpPr>
          <p:nvPr>
            <p:ph idx="1"/>
          </p:nvPr>
        </p:nvSpPr>
        <p:spPr>
          <a:xfrm>
            <a:off x="1371599" y="1274617"/>
            <a:ext cx="10474037" cy="5306291"/>
          </a:xfrm>
        </p:spPr>
        <p:txBody>
          <a:bodyPr>
            <a:normAutofit/>
          </a:bodyPr>
          <a:lstStyle/>
          <a:p>
            <a:pPr marL="0" indent="0">
              <a:lnSpc>
                <a:spcPct val="150000"/>
              </a:lnSpc>
              <a:spcAft>
                <a:spcPts val="800"/>
              </a:spcAft>
              <a:buNone/>
            </a:pP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following are the steps to follow when writing a summary:</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lphaLcParen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Read the text carefully and identify the key vocabulary.</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lphaLcParen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Underline or highlight the main ideas.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lphaLcParen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Identify the main arguments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lphaLcParen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Make notes of these while using your own words.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lphaLcParen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Organize your notes in order.</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38060471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80B87-9503-993B-962E-2AD57DCE0BB9}"/>
              </a:ext>
            </a:extLst>
          </p:cNvPr>
          <p:cNvSpPr>
            <a:spLocks noGrp="1"/>
          </p:cNvSpPr>
          <p:nvPr>
            <p:ph type="title"/>
          </p:nvPr>
        </p:nvSpPr>
        <p:spPr/>
        <p:txBody>
          <a:bodyPr>
            <a:normAutofit/>
          </a:bodyPr>
          <a:lstStyle/>
          <a:p>
            <a:r>
              <a:rPr lang="en-US" sz="2000" b="1" spc="5" dirty="0">
                <a:effectLst/>
                <a:latin typeface="Arial" panose="020B0604020202020204" pitchFamily="34" charset="0"/>
                <a:ea typeface="Calibri" panose="020F0502020204030204" pitchFamily="34" charset="0"/>
              </a:rPr>
              <a:t>A step-by-step guide to writing a summary </a:t>
            </a:r>
            <a:endParaRPr lang="en-KE" sz="2000" dirty="0"/>
          </a:p>
        </p:txBody>
      </p:sp>
      <p:sp>
        <p:nvSpPr>
          <p:cNvPr id="3" name="Content Placeholder 2">
            <a:extLst>
              <a:ext uri="{FF2B5EF4-FFF2-40B4-BE49-F238E27FC236}">
                <a16:creationId xmlns:a16="http://schemas.microsoft.com/office/drawing/2014/main" id="{4F16C656-3C5D-B081-1671-EDBA7406D77F}"/>
              </a:ext>
            </a:extLst>
          </p:cNvPr>
          <p:cNvSpPr>
            <a:spLocks noGrp="1"/>
          </p:cNvSpPr>
          <p:nvPr>
            <p:ph idx="1"/>
          </p:nvPr>
        </p:nvSpPr>
        <p:spPr/>
        <p:txBody>
          <a:bodyPr>
            <a:normAutofit/>
          </a:bodyPr>
          <a:lstStyle/>
          <a:p>
            <a:pPr marL="0" lvl="0" indent="0">
              <a:lnSpc>
                <a:spcPct val="150000"/>
              </a:lnSpc>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 Write the summary</a:t>
            </a:r>
            <a:endParaRPr lang="en-KE" dirty="0">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None/>
            </a:pPr>
            <a:r>
              <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Conclude the summary</a:t>
            </a:r>
            <a:endParaRPr lang="en-KE" dirty="0">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None/>
            </a:pPr>
            <a:r>
              <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Check the summary to make sure that you have not omitted or distorted any facts.</a:t>
            </a:r>
            <a:endParaRPr lang="en-KE" dirty="0">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buNone/>
            </a:pP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Correct and refine</a:t>
            </a:r>
          </a:p>
          <a:p>
            <a:pPr marL="0" lvl="0" indent="0">
              <a:lnSpc>
                <a:spcPct val="150000"/>
              </a:lnSpc>
              <a:buNone/>
            </a:pP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j)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Do not insert any of your own opinions, interpretations, deductions or comments into a summary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5103473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86864-2964-6133-3653-EADD9F9B4D9C}"/>
              </a:ext>
            </a:extLst>
          </p:cNvPr>
          <p:cNvSpPr>
            <a:spLocks noGrp="1"/>
          </p:cNvSpPr>
          <p:nvPr>
            <p:ph idx="1"/>
          </p:nvPr>
        </p:nvSpPr>
        <p:spPr>
          <a:xfrm>
            <a:off x="1371600" y="415636"/>
            <a:ext cx="10074166" cy="5743426"/>
          </a:xfrm>
        </p:spPr>
        <p:txBody>
          <a:bodyPr>
            <a:normAutofit fontScale="47500" lnSpcReduction="20000"/>
          </a:bodyPr>
          <a:lstStyle/>
          <a:p>
            <a:pPr marL="0" indent="0">
              <a:lnSpc>
                <a:spcPct val="150000"/>
              </a:lnSpc>
              <a:spcAft>
                <a:spcPts val="800"/>
              </a:spcAft>
              <a:buNone/>
            </a:pPr>
            <a:r>
              <a:rPr lang="en-US" sz="6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Let us now look at these steps one by one:</a:t>
            </a:r>
          </a:p>
          <a:p>
            <a:pPr marL="0" indent="0">
              <a:lnSpc>
                <a:spcPct val="150000"/>
              </a:lnSpc>
              <a:spcAft>
                <a:spcPts val="800"/>
              </a:spcAft>
              <a:buNone/>
            </a:pPr>
            <a:r>
              <a:rPr lang="en-US" sz="66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Read the text carefully and identify the key vocabulary</a:t>
            </a:r>
            <a:endParaRPr lang="en-US" sz="6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r>
              <a:rPr lang="en-US" sz="4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Read the text several times to ensure you understand everything about the author's message. </a:t>
            </a:r>
          </a:p>
          <a:p>
            <a:pPr>
              <a:lnSpc>
                <a:spcPct val="150000"/>
              </a:lnSpc>
              <a:spcAft>
                <a:spcPts val="800"/>
              </a:spcAft>
            </a:pPr>
            <a:r>
              <a:rPr lang="en-US" sz="4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On the first read, focus simply on reading instead of pausing to take notes. Try to identify the purpose, the supporting argument and any additional details. </a:t>
            </a:r>
          </a:p>
          <a:p>
            <a:pPr>
              <a:lnSpc>
                <a:spcPct val="150000"/>
              </a:lnSpc>
              <a:spcAft>
                <a:spcPts val="800"/>
              </a:spcAft>
            </a:pPr>
            <a:r>
              <a:rPr lang="en-US" sz="4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When you read the text the second time, you can make comments in a notebook or in the margins of the text if you have a physical copy.</a:t>
            </a:r>
          </a:p>
          <a:p>
            <a:pPr marL="0" indent="0">
              <a:lnSpc>
                <a:spcPct val="150000"/>
              </a:lnSpc>
              <a:spcAft>
                <a:spcPts val="8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78215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9A11-1B0B-8F60-04B6-365C77DC4CBA}"/>
              </a:ext>
            </a:extLst>
          </p:cNvPr>
          <p:cNvSpPr>
            <a:spLocks noGrp="1"/>
          </p:cNvSpPr>
          <p:nvPr>
            <p:ph type="title"/>
          </p:nvPr>
        </p:nvSpPr>
        <p:spPr/>
        <p:txBody>
          <a:bodyPr>
            <a:normAutofit fontScale="90000"/>
          </a:bodyPr>
          <a:lstStyle/>
          <a:p>
            <a:br>
              <a:rPr lang="en-KE" dirty="0"/>
            </a:br>
            <a:r>
              <a:rPr lang="en-US" sz="2700" b="1" cap="none" dirty="0">
                <a:solidFill>
                  <a:srgbClr val="000000"/>
                </a:solidFill>
                <a:latin typeface="Times New Roman" panose="02020603050405020304" pitchFamily="18" charset="0"/>
                <a:cs typeface="Times New Roman" panose="02020603050405020304" pitchFamily="18" charset="0"/>
              </a:rPr>
              <a:t>b</a:t>
            </a:r>
            <a:r>
              <a:rPr lang="en-US" sz="2700" b="1" cap="non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Underline Or Highlight The Main Ideas</a:t>
            </a:r>
            <a:br>
              <a:rPr lang="en-KE" sz="32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ACC598A-63B3-5EA4-25EC-E9BC0D707354}"/>
              </a:ext>
            </a:extLst>
          </p:cNvPr>
          <p:cNvSpPr>
            <a:spLocks noGrp="1"/>
          </p:cNvSpPr>
          <p:nvPr>
            <p:ph idx="1"/>
          </p:nvPr>
        </p:nvSpPr>
        <p:spPr/>
        <p:txBody>
          <a:bodyPr>
            <a:normAutofit fontScale="92500" lnSpcReduction="20000"/>
          </a:bodyPr>
          <a:lstStyle/>
          <a:p>
            <a:pPr>
              <a:lnSpc>
                <a:spcPct val="150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Write the main points, themes or thesis you recognize in the text. To identify this concept, try to determine the tone and category of the text. For example, it may be a literary essay or a scientific article. </a:t>
            </a:r>
          </a:p>
          <a:p>
            <a:pPr>
              <a:lnSpc>
                <a:spcPct val="150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Next, try to find any repetitions in the text. If the author repeats some specific arguments throughout the text, it means they likely are essential. </a:t>
            </a:r>
          </a:p>
          <a:p>
            <a:pPr>
              <a:lnSpc>
                <a:spcPct val="150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Reading the title and determining the publication place and date can help you learn more about the intended audience.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5575965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498002B-C579-9A50-AB0F-30FF9E7074DA}"/>
              </a:ext>
            </a:extLst>
          </p:cNvPr>
          <p:cNvSpPr>
            <a:spLocks noGrp="1"/>
          </p:cNvSpPr>
          <p:nvPr>
            <p:ph idx="1"/>
          </p:nvPr>
        </p:nvSpPr>
        <p:spPr>
          <a:xfrm>
            <a:off x="1371599" y="748145"/>
            <a:ext cx="10377055" cy="5680364"/>
          </a:xfrm>
        </p:spPr>
        <p:txBody>
          <a:bodyPr/>
          <a:lstStyle/>
          <a:p>
            <a:pPr marL="0" lvl="0" indent="0">
              <a:lnSpc>
                <a:spcPct val="150000"/>
              </a:lnSpc>
              <a:spcAft>
                <a:spcPts val="800"/>
              </a:spcAft>
              <a:buNone/>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 Identify the main arguments</a:t>
            </a:r>
          </a:p>
          <a:p>
            <a:pPr marL="0" indent="0">
              <a:lnSpc>
                <a:spcPct val="150000"/>
              </a:lnSpc>
              <a:spcAft>
                <a:spcPts val="800"/>
              </a:spcAft>
              <a:buNone/>
            </a:pPr>
            <a:endParaRPr lang="en-KE"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Reread the text more carefully to find elements that support those main points. For example, you can look for repetitions, details referring to the title or descriptions of characters. Here are tips for identifying important arguments in an article:</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Print a paper copy or use a digital copy that allows you to take notes.</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Symbol" pitchFamily="2" charset="2"/>
              <a:buChar char=""/>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Look for the sentence that tells the main concept in each paragraph and underline it.</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a:buFont typeface="Arial" panose="020B0604020202020204" pitchFamily="34" charset="0"/>
              <a:buChar char="•"/>
            </a:pPr>
            <a:r>
              <a:rPr lang="en-US" dirty="0">
                <a:solidFill>
                  <a:srgbClr val="000000"/>
                </a:solidFill>
                <a:effectLst/>
                <a:latin typeface="Times New Roman" panose="02020603050405020304" pitchFamily="18" charset="0"/>
                <a:ea typeface="Calibri" panose="020F0502020204030204" pitchFamily="34" charset="0"/>
              </a:rPr>
              <a:t>After you finish reading the entire article, read the topic sentences you underlined</a:t>
            </a:r>
            <a:r>
              <a:rPr lang="en-KE" dirty="0">
                <a:effectLst/>
              </a:rPr>
              <a:t> </a:t>
            </a:r>
            <a:endParaRPr lang="en-KE" dirty="0"/>
          </a:p>
        </p:txBody>
      </p:sp>
    </p:spTree>
    <p:extLst>
      <p:ext uri="{BB962C8B-B14F-4D97-AF65-F5344CB8AC3E}">
        <p14:creationId xmlns:p14="http://schemas.microsoft.com/office/powerpoint/2010/main" val="29879986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BD6DE1-A252-AB11-4C2E-9D47A64DB40C}"/>
              </a:ext>
            </a:extLst>
          </p:cNvPr>
          <p:cNvSpPr>
            <a:spLocks noGrp="1"/>
          </p:cNvSpPr>
          <p:nvPr>
            <p:ph idx="1"/>
          </p:nvPr>
        </p:nvSpPr>
        <p:spPr>
          <a:xfrm>
            <a:off x="1371600" y="498763"/>
            <a:ext cx="10099964" cy="5874327"/>
          </a:xfrm>
        </p:spPr>
        <p:txBody>
          <a:bodyPr>
            <a:normAutofit/>
          </a:bodyPr>
          <a:lstStyle/>
          <a:p>
            <a:pPr marL="0" indent="0">
              <a:lnSpc>
                <a:spcPct val="150000"/>
              </a:lnSpc>
              <a:spcAft>
                <a:spcPts val="800"/>
              </a:spcAft>
              <a:buNone/>
            </a:pPr>
            <a:endParaRPr lang="en-US" sz="18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 Make notes of these while using your own words</a:t>
            </a:r>
          </a:p>
          <a:p>
            <a:pPr marL="0" indent="0">
              <a:lnSpc>
                <a:spcPct val="150000"/>
              </a:lnSpc>
              <a:spcAft>
                <a:spcPts val="800"/>
              </a:spcAft>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Rephrase those sentences on the side of the page or in your notebook. When you note these elements, consider writing them in your own words and leave out any unimportant details. Write down the author's first and last name and the title of the article for later reference.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50000"/>
              </a:lnSpc>
              <a:spcAft>
                <a:spcPts val="800"/>
              </a:spcAft>
              <a:buNone/>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 Organize your ideas in order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Look at the text again and understand the flow of ideas as presented in the text. In some cases, the ideas have been presented chronologically and in other times, they are not. Ensure that the ideas in your summary have a logical flow and that they are neither contradictory nor haphazardly presented.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2153070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68DA1D-35AD-0820-72F1-700F2BCAE917}"/>
              </a:ext>
            </a:extLst>
          </p:cNvPr>
          <p:cNvSpPr>
            <a:spLocks noGrp="1"/>
          </p:cNvSpPr>
          <p:nvPr>
            <p:ph idx="1"/>
          </p:nvPr>
        </p:nvSpPr>
        <p:spPr>
          <a:xfrm>
            <a:off x="1371599" y="595745"/>
            <a:ext cx="10224655" cy="5749637"/>
          </a:xfrm>
        </p:spPr>
        <p:txBody>
          <a:bodyPr>
            <a:normAutofit fontScale="92500" lnSpcReduction="10000"/>
          </a:bodyPr>
          <a:lstStyle/>
          <a:p>
            <a:pPr marL="0" lvl="0" indent="0">
              <a:lnSpc>
                <a:spcPct val="150000"/>
              </a:lnSpc>
              <a:spcAft>
                <a:spcPts val="800"/>
              </a:spcAft>
              <a:buNone/>
            </a:pP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150000"/>
              </a:lnSpc>
              <a:spcAft>
                <a:spcPts val="800"/>
              </a:spcAft>
              <a:buNone/>
            </a:pP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150000"/>
              </a:lnSpc>
              <a:spcAft>
                <a:spcPts val="800"/>
              </a:spcAft>
              <a:buNone/>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 Write the summary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solidFill>
                  <a:srgbClr val="000000"/>
                </a:solidFill>
                <a:effectLst/>
                <a:latin typeface="Times New Roman" panose="02020603050405020304" pitchFamily="18" charset="0"/>
                <a:ea typeface="Calibri" panose="020F0502020204030204" pitchFamily="34" charset="0"/>
              </a:rPr>
              <a:t>You can start your summary with the author's name and the title of the text. For example, you can use some variation of, "According to Martin Somers in 'The Child and the Wolf,'" to introduce your text. Then, include the thesis of the author in your first sentence. Ideally, your first sentence summarizes the text, while the rest of your summary restates the main concepts that support the thesis. It’s essential to use your own words and paraphrase these ideas. Try to make your summary as concise as possible by avoiding examples of unrelated facts.</a:t>
            </a:r>
            <a:r>
              <a:rPr lang="en-KE" dirty="0">
                <a:effectLst/>
              </a:rPr>
              <a:t> </a:t>
            </a:r>
            <a:endParaRPr lang="en-KE" dirty="0"/>
          </a:p>
          <a:p>
            <a:pPr marL="0" lvl="0" indent="0">
              <a:lnSpc>
                <a:spcPct val="150000"/>
              </a:lnSpc>
              <a:spcAft>
                <a:spcPts val="800"/>
              </a:spcAft>
              <a:buNone/>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 Conclude the summary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Restate the author's conclusion or last main point to end your summary. Even though a summary is a short text, restating the most important part can help ensure your audience understands what you’re trying to convey. If this summary is for a professional presentation, consider listing the most important piece of data in the summary to help the audience remember it.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7296950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57043E-A766-B863-931A-5D3213A02EF5}"/>
              </a:ext>
            </a:extLst>
          </p:cNvPr>
          <p:cNvSpPr>
            <a:spLocks noGrp="1"/>
          </p:cNvSpPr>
          <p:nvPr>
            <p:ph idx="1"/>
          </p:nvPr>
        </p:nvSpPr>
        <p:spPr>
          <a:xfrm>
            <a:off x="1371599" y="568036"/>
            <a:ext cx="10349345" cy="5680364"/>
          </a:xfrm>
        </p:spPr>
        <p:txBody>
          <a:bodyPr>
            <a:normAutofit lnSpcReduction="10000"/>
          </a:bodyPr>
          <a:lstStyle/>
          <a:p>
            <a:pPr marL="0" lvl="0" indent="0">
              <a:lnSpc>
                <a:spcPct val="150000"/>
              </a:lnSpc>
              <a:spcAft>
                <a:spcPts val="800"/>
              </a:spcAft>
              <a:buNone/>
            </a:pP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150000"/>
              </a:lnSpc>
              <a:spcAft>
                <a:spcPts val="800"/>
              </a:spcAft>
              <a:buNone/>
            </a:pPr>
            <a:endParaRPr lang="en-US" sz="18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150000"/>
              </a:lnSpc>
              <a:spcAft>
                <a:spcPts val="800"/>
              </a:spcAft>
              <a:buNone/>
            </a:pP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 Do not insert any of your own opinions, interpretations, deductions or comments into a summary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Once you complete your summary, consider reading it out loud and make any necessary corrections. Delete any repetition, and try to transition words when necessary to help every sentence flow to the next. Also, check your grammar and spelling to ensure your summary doesn’t have errors. You can have a friend or colleague read your summary to help notice any corrections you may have missed.</a:t>
            </a:r>
          </a:p>
          <a:p>
            <a:pPr marL="0" lvl="0" indent="0">
              <a:lnSpc>
                <a:spcPct val="150000"/>
              </a:lnSpc>
              <a:spcAft>
                <a:spcPts val="800"/>
              </a:spcAft>
              <a:buNone/>
            </a:pPr>
            <a:r>
              <a:rPr lang="en-US" sz="18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Check the summary to make sure that you have not omitted or distorted any facts.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Review your draft carefully to ensure that your summary has not left out anything important, and that it restates the same ideas as the original article. You may also want to check that it is coherent and that it flows smoothly.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4989181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43CD7D-A8B2-EB40-A5B9-62D6CDEC5F0A}"/>
              </a:ext>
            </a:extLst>
          </p:cNvPr>
          <p:cNvSpPr>
            <a:spLocks noGrp="1"/>
          </p:cNvSpPr>
          <p:nvPr>
            <p:ph idx="1"/>
          </p:nvPr>
        </p:nvSpPr>
        <p:spPr>
          <a:xfrm>
            <a:off x="1371599" y="637309"/>
            <a:ext cx="10183091" cy="5846618"/>
          </a:xfrm>
        </p:spPr>
        <p:txBody>
          <a:bodyPr/>
          <a:lstStyle/>
          <a:p>
            <a:pPr marL="0" lvl="0" indent="0">
              <a:lnSpc>
                <a:spcPct val="150000"/>
              </a:lnSpc>
              <a:spcAft>
                <a:spcPts val="800"/>
              </a:spcAft>
              <a:buNone/>
            </a:pPr>
            <a:endPar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150000"/>
              </a:lnSpc>
              <a:spcAft>
                <a:spcPts val="800"/>
              </a:spcAft>
              <a:buNone/>
            </a:pPr>
            <a:endParaRPr lang="en-US" sz="18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150000"/>
              </a:lnSpc>
              <a:spcAft>
                <a:spcPts val="800"/>
              </a:spcAft>
              <a:buNone/>
            </a:pPr>
            <a:r>
              <a:rPr lang="en-US"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 Correct and refine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dirty="0">
                <a:effectLst/>
                <a:latin typeface="Times New Roman" panose="02020603050405020304" pitchFamily="18" charset="0"/>
                <a:ea typeface="Calibri" panose="020F0502020204030204" pitchFamily="34" charset="0"/>
              </a:rPr>
              <a:t>Finally, read through your summary once more and ensure that the sentences are well structured and that there are no grammatical errors related to spelling, tenses, punctuation, capitalization or any other minor errors that may be detected.</a:t>
            </a:r>
          </a:p>
          <a:p>
            <a:pPr>
              <a:buFont typeface="Arial" panose="020B0604020202020204" pitchFamily="34" charset="0"/>
              <a:buChar char="•"/>
            </a:pPr>
            <a:r>
              <a:rPr lang="en-US" dirty="0">
                <a:latin typeface="Times New Roman" panose="02020603050405020304" pitchFamily="18" charset="0"/>
              </a:rPr>
              <a:t>Let us now look at a sample text and a summary of the text:</a:t>
            </a:r>
            <a:r>
              <a:rPr lang="en-KE" dirty="0">
                <a:effectLst/>
              </a:rPr>
              <a:t> </a:t>
            </a:r>
            <a:endParaRPr lang="en-KE" dirty="0"/>
          </a:p>
        </p:txBody>
      </p:sp>
    </p:spTree>
    <p:extLst>
      <p:ext uri="{BB962C8B-B14F-4D97-AF65-F5344CB8AC3E}">
        <p14:creationId xmlns:p14="http://schemas.microsoft.com/office/powerpoint/2010/main" val="14507785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70F3A-39A3-23BB-9B1D-7E75CC7954B7}"/>
              </a:ext>
            </a:extLst>
          </p:cNvPr>
          <p:cNvSpPr>
            <a:spLocks noGrp="1"/>
          </p:cNvSpPr>
          <p:nvPr>
            <p:ph type="title"/>
          </p:nvPr>
        </p:nvSpPr>
        <p:spPr>
          <a:xfrm>
            <a:off x="1371600" y="685800"/>
            <a:ext cx="9601200" cy="768927"/>
          </a:xfrm>
        </p:spPr>
        <p:txBody>
          <a:bodyPr>
            <a:normAutofit/>
          </a:bodyPr>
          <a:lstStyle/>
          <a:p>
            <a:r>
              <a:rPr lang="en-US" sz="2000" b="1" spc="5" dirty="0">
                <a:effectLst/>
                <a:latin typeface="Arial" panose="020B0604020202020204" pitchFamily="34" charset="0"/>
                <a:ea typeface="Calibri" panose="020F0502020204030204" pitchFamily="34" charset="0"/>
              </a:rPr>
              <a:t>Sample Text </a:t>
            </a:r>
            <a:r>
              <a:rPr lang="en-KE" sz="2000" b="1" dirty="0">
                <a:effectLst/>
              </a:rPr>
              <a:t> </a:t>
            </a:r>
            <a:endParaRPr lang="en-KE" sz="2000" b="1" dirty="0"/>
          </a:p>
        </p:txBody>
      </p:sp>
      <p:sp>
        <p:nvSpPr>
          <p:cNvPr id="3" name="Content Placeholder 2">
            <a:extLst>
              <a:ext uri="{FF2B5EF4-FFF2-40B4-BE49-F238E27FC236}">
                <a16:creationId xmlns:a16="http://schemas.microsoft.com/office/drawing/2014/main" id="{08565374-5D3F-4595-B55C-FBE1E14BF162}"/>
              </a:ext>
            </a:extLst>
          </p:cNvPr>
          <p:cNvSpPr>
            <a:spLocks noGrp="1"/>
          </p:cNvSpPr>
          <p:nvPr>
            <p:ph idx="1"/>
          </p:nvPr>
        </p:nvSpPr>
        <p:spPr>
          <a:xfrm>
            <a:off x="1219200" y="1019503"/>
            <a:ext cx="10113818" cy="5616824"/>
          </a:xfrm>
        </p:spPr>
        <p:txBody>
          <a:bodyPr>
            <a:normAutofit/>
          </a:bodyPr>
          <a:lstStyle/>
          <a:p>
            <a:pPr marL="0" indent="0">
              <a:lnSpc>
                <a:spcPct val="150000"/>
              </a:lnSpc>
              <a:spcAft>
                <a:spcPts val="800"/>
              </a:spcAft>
              <a:buNone/>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Read through the passage below:</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ts val="1560"/>
              </a:lnSpc>
              <a:spcBef>
                <a:spcPts val="1200"/>
              </a:spcBef>
              <a:buNone/>
            </a:pPr>
            <a:endParaRPr lang="en-US"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ts val="1560"/>
              </a:lnSpc>
              <a:spcBef>
                <a:spcPts val="1200"/>
              </a:spcBef>
              <a:buNone/>
            </a:pPr>
            <a:r>
              <a:rPr lang="en-US"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Kenya’s greatest virtue: Can African states offer new approaches to refugee asylum?</a:t>
            </a:r>
            <a:endParaRPr lang="en-KE" b="1" kern="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indent="0">
              <a:lnSpc>
                <a:spcPct val="107000"/>
              </a:lnSpc>
              <a:spcAft>
                <a:spcPts val="800"/>
              </a:spcAft>
              <a:buNone/>
            </a:pPr>
            <a:r>
              <a:rPr lang="en-US"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Keren </a:t>
            </a:r>
            <a:r>
              <a:rPr lang="en-US"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Weitzberg</a:t>
            </a:r>
            <a:r>
              <a:rPr lang="en-US"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ts val="2040"/>
              </a:lnSpc>
              <a:spcAft>
                <a:spcPts val="1800"/>
              </a:spcAft>
              <a:buNone/>
            </a:pPr>
            <a:r>
              <a:rPr lang="en-KE" dirty="0">
                <a:solidFill>
                  <a:srgbClr val="000000"/>
                </a:solidFill>
                <a:effectLst/>
                <a:latin typeface="Times New Roman" panose="02020603050405020304" pitchFamily="18" charset="0"/>
                <a:ea typeface="Times New Roman" panose="02020603050405020304" pitchFamily="18" charset="0"/>
              </a:rPr>
              <a:t>In 2007, Tanzania did something radical: it promised a pathway to citizenship for over 162,000 refugees from Burundi who had settled in the country in the early 1970s. No one took much notice when the Tanzanian government, with little international fanfare, began to systematically carry out this process. As Al Jazeera reporter Mehdi Hasan has recently highlighted, a double standard influences reporting on the global refugee crisis. The media has trained its attention on asylum seekers in Europe, but has largely ignored the plight of the estimated 4.4 million refugees living in Sub-Saharan Africa — a silence he deems “white privilege at work”.  </a:t>
            </a:r>
            <a:endParaRPr lang="en-KE" dirty="0"/>
          </a:p>
        </p:txBody>
      </p:sp>
    </p:spTree>
    <p:extLst>
      <p:ext uri="{BB962C8B-B14F-4D97-AF65-F5344CB8AC3E}">
        <p14:creationId xmlns:p14="http://schemas.microsoft.com/office/powerpoint/2010/main" val="20848672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D511D4-09AF-C5B1-BA4B-9A2DAF08F5CE}"/>
              </a:ext>
            </a:extLst>
          </p:cNvPr>
          <p:cNvSpPr>
            <a:spLocks noGrp="1"/>
          </p:cNvSpPr>
          <p:nvPr>
            <p:ph idx="1"/>
          </p:nvPr>
        </p:nvSpPr>
        <p:spPr>
          <a:xfrm>
            <a:off x="1371600" y="581891"/>
            <a:ext cx="10016836" cy="5721927"/>
          </a:xfrm>
        </p:spPr>
        <p:txBody>
          <a:bodyPr/>
          <a:lstStyle/>
          <a:p>
            <a:pPr>
              <a:lnSpc>
                <a:spcPts val="2040"/>
              </a:lnSpc>
              <a:spcAft>
                <a:spcPts val="1800"/>
              </a:spcAft>
            </a:pPr>
            <a:endParaRPr lang="en-KE" sz="1800" dirty="0">
              <a:solidFill>
                <a:srgbClr val="000000"/>
              </a:solidFill>
              <a:effectLst/>
              <a:latin typeface="Times New Roman" panose="02020603050405020304" pitchFamily="18" charset="0"/>
              <a:ea typeface="Times New Roman" panose="02020603050405020304" pitchFamily="18" charset="0"/>
            </a:endParaRPr>
          </a:p>
          <a:p>
            <a:pPr>
              <a:lnSpc>
                <a:spcPts val="2040"/>
              </a:lnSpc>
              <a:spcAft>
                <a:spcPts val="1800"/>
              </a:spcAft>
            </a:pPr>
            <a:endParaRPr lang="en-KE" sz="1800" dirty="0">
              <a:solidFill>
                <a:srgbClr val="000000"/>
              </a:solidFill>
              <a:latin typeface="Times New Roman" panose="02020603050405020304" pitchFamily="18" charset="0"/>
              <a:ea typeface="Times New Roman" panose="02020603050405020304" pitchFamily="18" charset="0"/>
            </a:endParaRPr>
          </a:p>
          <a:p>
            <a:pPr marL="0" indent="0">
              <a:lnSpc>
                <a:spcPts val="2040"/>
              </a:lnSpc>
              <a:spcAft>
                <a:spcPts val="1800"/>
              </a:spcAft>
              <a:buNone/>
            </a:pPr>
            <a:r>
              <a:rPr lang="en-KE" dirty="0">
                <a:solidFill>
                  <a:srgbClr val="000000"/>
                </a:solidFill>
                <a:effectLst/>
                <a:latin typeface="Times New Roman" panose="02020603050405020304" pitchFamily="18" charset="0"/>
                <a:ea typeface="Times New Roman" panose="02020603050405020304" pitchFamily="18" charset="0"/>
              </a:rPr>
              <a:t>Asylum seekers in many parts of the continent also face problems of xenophobia similar to those plaguing the US and Europe. Take, for example, the case of Somali refugees in Kenya. As Abdi Latif Ega has pointed out, Somali citizens and refugees alike face routine forms of harassment and racial profiling at the hands of Kenyan state agents and foreign counterterrorist operatives. In addition, the Kenyan government isthreatening once again to close Dadaab, the world’s largest refugee camp, and (in ways that echo Trump’s call for a wall on the US/Mexican frontier) officials also claim to be constructing a security barrier on the Kenyan/Somali border.</a:t>
            </a:r>
            <a:endParaRPr lang="en-KE" dirty="0">
              <a:effectLst/>
              <a:latin typeface="Times New Roman" panose="02020603050405020304" pitchFamily="18" charset="0"/>
              <a:ea typeface="Times New Roman" panose="02020603050405020304" pitchFamily="18" charset="0"/>
            </a:endParaRPr>
          </a:p>
          <a:p>
            <a:pPr marL="0" indent="0">
              <a:lnSpc>
                <a:spcPts val="2040"/>
              </a:lnSpc>
              <a:spcAft>
                <a:spcPts val="1800"/>
              </a:spcAft>
              <a:buNone/>
            </a:pPr>
            <a:r>
              <a:rPr lang="en-KE" dirty="0">
                <a:solidFill>
                  <a:srgbClr val="000000"/>
                </a:solidFill>
                <a:effectLst/>
                <a:latin typeface="Times New Roman" panose="02020603050405020304" pitchFamily="18" charset="0"/>
                <a:ea typeface="Times New Roman" panose="02020603050405020304" pitchFamily="18" charset="0"/>
              </a:rPr>
              <a:t>In many ways, the Kenyan refugee crisis highlights both the challenges faced by asylum seekers worldwide and the potential for a more tolerant approach to asylum. While Kenya is hardly a paragon for progressive refugee policy, for decades, hundreds of thousands of refugees have gained sanctuary in the country. From a certain vantage point, Kenya can provide a ground upon which to envision less restrictive types of registration and border controls and more flexible models of sovereignty</a:t>
            </a:r>
            <a:r>
              <a:rPr lang="en-KE" sz="1800" dirty="0">
                <a:solidFill>
                  <a:srgbClr val="000000"/>
                </a:solidFill>
                <a:effectLst/>
                <a:latin typeface="Times New Roman" panose="02020603050405020304" pitchFamily="18" charset="0"/>
                <a:ea typeface="Times New Roman" panose="02020603050405020304" pitchFamily="18" charset="0"/>
              </a:rPr>
              <a:t>.</a:t>
            </a:r>
            <a:endParaRPr lang="en-KE" sz="1800" dirty="0">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20887911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E3D92C-85FD-12D1-9A03-1E0FAC7C1BC0}"/>
              </a:ext>
            </a:extLst>
          </p:cNvPr>
          <p:cNvSpPr>
            <a:spLocks noGrp="1"/>
          </p:cNvSpPr>
          <p:nvPr>
            <p:ph idx="1"/>
          </p:nvPr>
        </p:nvSpPr>
        <p:spPr>
          <a:xfrm>
            <a:off x="1371599" y="484909"/>
            <a:ext cx="9656619" cy="5999018"/>
          </a:xfrm>
        </p:spPr>
        <p:txBody>
          <a:bodyPr/>
          <a:lstStyle/>
          <a:p>
            <a:pPr marL="0" indent="0">
              <a:buNone/>
            </a:pPr>
            <a:endParaRPr lang="en-US"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18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According to normative theories of statecraft, governments should monitor and protect their borders. For a number of reasons, the Kenyan state has been unable (and at times unwilling) to carefully regulate international immigration. The boundaries between Somalia, Ethiopia, and Kenya have historically been extremely permeable. Due to a long history of political and economic marginalization, many citizens from Northern Kenya lack national identification documents. Denied basic services, some have registered as refugees in order to access water, schools, and healthcare from UNHCR-funded refugee camps. Refugees and migrants are also able to change their status by illegally purchasing Kenyan ID cards (thanks to the collusion of civil servants) or simply moving in with relatives across the border. In the absence of proper registration mechanisms or accurate demographic data, the Kenyan government is frequently unable to distinguish between “citizen” and ”alien”.</a:t>
            </a:r>
            <a:r>
              <a:rPr lang="en-KE" dirty="0">
                <a:effectLst/>
                <a:latin typeface="Times New Roman" panose="02020603050405020304" pitchFamily="18" charset="0"/>
                <a:cs typeface="Times New Roman" panose="02020603050405020304" pitchFamily="18" charset="0"/>
              </a:rPr>
              <a:t> </a:t>
            </a:r>
            <a:endParaRPr lang="en-K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09420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C5F4F7-E1EB-2852-EFB5-A018066FAD22}"/>
              </a:ext>
            </a:extLst>
          </p:cNvPr>
          <p:cNvSpPr>
            <a:spLocks noGrp="1"/>
          </p:cNvSpPr>
          <p:nvPr>
            <p:ph idx="1"/>
          </p:nvPr>
        </p:nvSpPr>
        <p:spPr>
          <a:xfrm>
            <a:off x="1340068" y="786245"/>
            <a:ext cx="10141527" cy="5285509"/>
          </a:xfrm>
        </p:spPr>
        <p:txBody>
          <a:bodyPr>
            <a:normAutofit fontScale="77500" lnSpcReduction="20000"/>
          </a:bodyPr>
          <a:lstStyle/>
          <a:p>
            <a:pPr marL="0" indent="0">
              <a:buNone/>
            </a:pPr>
            <a:endParaRPr lang="en-KE" sz="1800" dirty="0">
              <a:solidFill>
                <a:srgbClr val="000000"/>
              </a:solidFill>
              <a:effectLst/>
              <a:latin typeface="Times New Roman" panose="02020603050405020304" pitchFamily="18" charset="0"/>
              <a:ea typeface="Times New Roman" panose="02020603050405020304" pitchFamily="18" charset="0"/>
            </a:endParaRPr>
          </a:p>
          <a:p>
            <a:pPr marL="0" indent="0">
              <a:buNone/>
            </a:pPr>
            <a:endParaRPr lang="en-KE" sz="1800" dirty="0">
              <a:solidFill>
                <a:srgbClr val="000000"/>
              </a:solidFill>
              <a:latin typeface="Times New Roman" panose="02020603050405020304" pitchFamily="18" charset="0"/>
              <a:ea typeface="Times New Roman" panose="02020603050405020304" pitchFamily="18" charset="0"/>
            </a:endParaRPr>
          </a:p>
          <a:p>
            <a:pPr marL="0" indent="0">
              <a:buNone/>
            </a:pPr>
            <a:endParaRPr lang="en-KE" sz="1800" dirty="0">
              <a:solidFill>
                <a:srgbClr val="000000"/>
              </a:solidFill>
              <a:effectLst/>
              <a:latin typeface="Times New Roman" panose="02020603050405020304" pitchFamily="18" charset="0"/>
              <a:ea typeface="Times New Roman" panose="02020603050405020304" pitchFamily="18" charset="0"/>
            </a:endParaRPr>
          </a:p>
          <a:p>
            <a:pPr marL="0" indent="0">
              <a:buNone/>
            </a:pPr>
            <a:r>
              <a:rPr lang="en-KE"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Such conditions have undoubtedly caused problems, but they have also created spaces where refugee and citizen can coexist and where distinctions between illegality and legality can blur. In spite of discriminatory state policy, Kenya has hosted wellover half a million Somali refugees. Despite recent crackdowns by police and security forces (including indiscriminate anti-terror operations and increasingly routine deportations), Nairobi remains a space of asylum for undocumented and unauthorized migrants from Somalia, South Sudan, and other neighboring countries.</a:t>
            </a:r>
            <a:endParaRPr lang="en-KE" sz="23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US" sz="23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many ways, Nairobi provides an extra-legal model for a city of refuge. The Kenyan government simply cannot deport the tens of thousands of asylum seekers who have integrated themselves into the social and economic fabric of the city. In lieu of settling in overcrowded refugee camps, many have found work in the “informal” urban economy and have come to see the country as their primary or secondary homeland. The lives of asylum seekers in Nairobi and other urban areas are, of course, not easy. Those living outside of refugee camps cannot access certain state and UNHCR services. However, in many cases, such basic welfare provisions are also out of the reach of ordinary Kenyan citizens.</a:t>
            </a:r>
            <a:r>
              <a:rPr lang="en-KE" sz="2300" dirty="0">
                <a:effectLst/>
                <a:latin typeface="Times New Roman" panose="02020603050405020304" pitchFamily="18" charset="0"/>
                <a:cs typeface="Times New Roman" panose="02020603050405020304" pitchFamily="18" charset="0"/>
              </a:rPr>
              <a:t> </a:t>
            </a:r>
            <a:endParaRPr lang="en-KE"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8905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45F82F-A2D3-7285-221B-BDC77E654668}"/>
              </a:ext>
            </a:extLst>
          </p:cNvPr>
          <p:cNvSpPr>
            <a:spLocks noGrp="1"/>
          </p:cNvSpPr>
          <p:nvPr>
            <p:ph idx="1"/>
          </p:nvPr>
        </p:nvSpPr>
        <p:spPr>
          <a:xfrm>
            <a:off x="1371599" y="457199"/>
            <a:ext cx="9884979" cy="5596759"/>
          </a:xfrm>
        </p:spPr>
        <p:txBody>
          <a:bodyPr>
            <a:normAutofit fontScale="92500"/>
          </a:bodyPr>
          <a:lstStyle/>
          <a:p>
            <a:pPr marL="0" indent="0">
              <a:lnSpc>
                <a:spcPts val="2040"/>
              </a:lnSpc>
              <a:spcAft>
                <a:spcPts val="1800"/>
              </a:spcAft>
              <a:buNone/>
            </a:pPr>
            <a:endParaRPr lang="en-KE" sz="1800" dirty="0">
              <a:solidFill>
                <a:srgbClr val="000000"/>
              </a:solidFill>
              <a:effectLst/>
              <a:latin typeface="Times New Roman" panose="02020603050405020304" pitchFamily="18" charset="0"/>
              <a:ea typeface="Times New Roman" panose="02020603050405020304" pitchFamily="18" charset="0"/>
            </a:endParaRPr>
          </a:p>
          <a:p>
            <a:pPr marL="0" indent="0">
              <a:lnSpc>
                <a:spcPts val="2040"/>
              </a:lnSpc>
              <a:spcAft>
                <a:spcPts val="1800"/>
              </a:spcAft>
              <a:buNone/>
            </a:pPr>
            <a:endParaRPr lang="en-KE" sz="1800" dirty="0">
              <a:solidFill>
                <a:srgbClr val="000000"/>
              </a:solidFill>
              <a:latin typeface="Times New Roman" panose="02020603050405020304" pitchFamily="18" charset="0"/>
              <a:ea typeface="Times New Roman" panose="02020603050405020304" pitchFamily="18" charset="0"/>
            </a:endParaRPr>
          </a:p>
          <a:p>
            <a:pPr marL="0" indent="0">
              <a:lnSpc>
                <a:spcPts val="2040"/>
              </a:lnSpc>
              <a:spcAft>
                <a:spcPts val="1800"/>
              </a:spcAft>
              <a:buNone/>
            </a:pPr>
            <a:endParaRPr lang="en-KE" sz="2200" dirty="0">
              <a:solidFill>
                <a:srgbClr val="000000"/>
              </a:solidFill>
              <a:effectLst/>
              <a:latin typeface="Times New Roman" panose="02020603050405020304" pitchFamily="18" charset="0"/>
              <a:ea typeface="Times New Roman" panose="02020603050405020304" pitchFamily="18" charset="0"/>
            </a:endParaRPr>
          </a:p>
          <a:p>
            <a:pPr marL="0" indent="0">
              <a:lnSpc>
                <a:spcPts val="2040"/>
              </a:lnSpc>
              <a:spcAft>
                <a:spcPts val="1800"/>
              </a:spcAft>
              <a:buNone/>
            </a:pPr>
            <a:r>
              <a:rPr lang="en-KE" sz="2200" dirty="0">
                <a:solidFill>
                  <a:srgbClr val="000000"/>
                </a:solidFill>
                <a:effectLst/>
                <a:latin typeface="Times New Roman" panose="02020603050405020304" pitchFamily="18" charset="0"/>
                <a:ea typeface="Times New Roman" panose="02020603050405020304" pitchFamily="18" charset="0"/>
              </a:rPr>
              <a:t>It is also questionable whether Kenya’s porous borders are an inherent security threat, as state officials and foreign observers often assume </a:t>
            </a:r>
            <a:r>
              <a:rPr lang="en-KE" sz="2200" u="none" strike="noStrike" dirty="0">
                <a:solidFill>
                  <a:srgbClr val="000000"/>
                </a:solidFill>
                <a:effectLst/>
                <a:latin typeface="Times New Roman" panose="02020603050405020304" pitchFamily="18" charset="0"/>
                <a:ea typeface="Times New Roman" panose="02020603050405020304" pitchFamily="18" charset="0"/>
              </a:rPr>
              <a:t> </a:t>
            </a:r>
            <a:r>
              <a:rPr lang="en-KE" sz="2200" dirty="0">
                <a:solidFill>
                  <a:srgbClr val="000000"/>
                </a:solidFill>
                <a:effectLst/>
                <a:latin typeface="Times New Roman" panose="02020603050405020304" pitchFamily="18" charset="0"/>
                <a:ea typeface="Times New Roman" panose="02020603050405020304" pitchFamily="18" charset="0"/>
              </a:rPr>
              <a:t>(al-Shabaab’s attacks in the country only escalated after Kenya invaded Somalia in 2011). Moreover, such permeability is essential to nomads, traders, and asylum seekers, many of whom must cross international boundaries for basic survival. Like the US/Mexican frontier, the Somali/Kenyan border cuts across social and political networks that long predated the advent of the state.</a:t>
            </a:r>
            <a:endParaRPr lang="en-KE" sz="2200" dirty="0">
              <a:effectLst/>
              <a:latin typeface="Times New Roman" panose="02020603050405020304" pitchFamily="18" charset="0"/>
              <a:ea typeface="Times New Roman" panose="02020603050405020304" pitchFamily="18" charset="0"/>
            </a:endParaRPr>
          </a:p>
          <a:p>
            <a:pPr marL="0" indent="0">
              <a:lnSpc>
                <a:spcPts val="2040"/>
              </a:lnSpc>
              <a:spcAft>
                <a:spcPts val="1800"/>
              </a:spcAft>
              <a:buNone/>
            </a:pPr>
            <a:r>
              <a:rPr lang="en-KE" sz="2200" dirty="0">
                <a:solidFill>
                  <a:srgbClr val="000000"/>
                </a:solidFill>
                <a:effectLst/>
                <a:latin typeface="Times New Roman" panose="02020603050405020304" pitchFamily="18" charset="0"/>
                <a:ea typeface="Times New Roman" panose="02020603050405020304" pitchFamily="18" charset="0"/>
              </a:rPr>
              <a:t>What might appear to be a government “failure” has, in fact, led many policy makers to rethink refugee encampment and advocate for the urban integration of asylum seekers. There is also a growing awareness of the contributions that immigrants make to their host country’s economy. Such policy shifts do not prefigure a complete disregard for nation-state borders. However, they do suggest the need for formal systems of inclusion and recognition that de-privilege the distinction between “citizen” and “alien.”</a:t>
            </a:r>
            <a:endParaRPr lang="en-KE" sz="2200" dirty="0">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32509155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F2A0F43-A4FA-06E0-7487-63EE2376FEA5}"/>
              </a:ext>
            </a:extLst>
          </p:cNvPr>
          <p:cNvSpPr>
            <a:spLocks noGrp="1"/>
          </p:cNvSpPr>
          <p:nvPr>
            <p:ph idx="1"/>
          </p:nvPr>
        </p:nvSpPr>
        <p:spPr>
          <a:xfrm>
            <a:off x="1371600" y="595745"/>
            <a:ext cx="9601200" cy="5271655"/>
          </a:xfrm>
        </p:spPr>
        <p:txBody>
          <a:bodyPr/>
          <a:lstStyle/>
          <a:p>
            <a:pPr marL="0" indent="0">
              <a:lnSpc>
                <a:spcPts val="2040"/>
              </a:lnSpc>
              <a:spcAft>
                <a:spcPts val="1800"/>
              </a:spcAft>
              <a:buNone/>
            </a:pPr>
            <a:endParaRPr lang="en-KE" sz="1800" dirty="0">
              <a:solidFill>
                <a:srgbClr val="000000"/>
              </a:solidFill>
              <a:effectLst/>
              <a:latin typeface="Times New Roman" panose="02020603050405020304" pitchFamily="18" charset="0"/>
              <a:ea typeface="Times New Roman" panose="02020603050405020304" pitchFamily="18" charset="0"/>
            </a:endParaRPr>
          </a:p>
          <a:p>
            <a:pPr marL="0" indent="0">
              <a:lnSpc>
                <a:spcPts val="2040"/>
              </a:lnSpc>
              <a:spcAft>
                <a:spcPts val="1800"/>
              </a:spcAft>
              <a:buNone/>
            </a:pPr>
            <a:endParaRPr lang="en-KE" sz="1800" dirty="0">
              <a:solidFill>
                <a:srgbClr val="000000"/>
              </a:solidFill>
              <a:latin typeface="Times New Roman" panose="02020603050405020304" pitchFamily="18" charset="0"/>
              <a:ea typeface="Times New Roman" panose="02020603050405020304" pitchFamily="18" charset="0"/>
            </a:endParaRPr>
          </a:p>
          <a:p>
            <a:pPr marL="0" indent="0">
              <a:lnSpc>
                <a:spcPts val="2040"/>
              </a:lnSpc>
              <a:spcAft>
                <a:spcPts val="1800"/>
              </a:spcAft>
              <a:buNone/>
            </a:pPr>
            <a:r>
              <a:rPr lang="en-KE" dirty="0">
                <a:solidFill>
                  <a:srgbClr val="000000"/>
                </a:solidFill>
                <a:effectLst/>
                <a:latin typeface="Times New Roman" panose="02020603050405020304" pitchFamily="18" charset="0"/>
                <a:ea typeface="Times New Roman" panose="02020603050405020304" pitchFamily="18" charset="0"/>
              </a:rPr>
              <a:t>With the resurgence of xenophobic and nativist politics in the US and Europe (as evidenced by the election of Donald Trump and the surging popularity of Marine Le Pen), it is time for policymakers and social scientists to look outside of the Global North for political solutions. In a number of less-resourced countries, migrants, refugees, and citizens are developing innovative strategies and government officials are implementing more humane policies to cope with the global refugee crisis.</a:t>
            </a:r>
            <a:endParaRPr lang="en-KE" dirty="0">
              <a:effectLst/>
              <a:latin typeface="Times New Roman" panose="02020603050405020304" pitchFamily="18" charset="0"/>
              <a:ea typeface="Times New Roman" panose="02020603050405020304" pitchFamily="18" charset="0"/>
            </a:endParaRPr>
          </a:p>
          <a:p>
            <a:pPr marL="0" indent="0">
              <a:lnSpc>
                <a:spcPts val="2040"/>
              </a:lnSpc>
              <a:spcAft>
                <a:spcPts val="1800"/>
              </a:spcAft>
              <a:buNone/>
            </a:pPr>
            <a:r>
              <a:rPr lang="en-KE" dirty="0">
                <a:solidFill>
                  <a:srgbClr val="000000"/>
                </a:solidFill>
                <a:effectLst/>
                <a:latin typeface="Times New Roman" panose="02020603050405020304" pitchFamily="18" charset="0"/>
                <a:ea typeface="Times New Roman" panose="02020603050405020304" pitchFamily="18" charset="0"/>
              </a:rPr>
              <a:t>Even states deemed “weak” according to the norms of international law and social scientific theory may, in fact, inspire us to push beyond the horizons of the nation-state and point us towards a future less tethered to the constraints of territorial borders. What many international observers deem Kenya’s biggest “failure” is, from another vantage point, one of its greatest virtues: namely, its porous international boundaries.</a:t>
            </a:r>
            <a:endParaRPr lang="en-KE" dirty="0">
              <a:effectLst/>
              <a:latin typeface="Times New Roman" panose="02020603050405020304" pitchFamily="18" charset="0"/>
              <a:ea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0327540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A1418-79D2-8026-D51E-C9C55AB3A8EF}"/>
              </a:ext>
            </a:extLst>
          </p:cNvPr>
          <p:cNvSpPr>
            <a:spLocks noGrp="1"/>
          </p:cNvSpPr>
          <p:nvPr>
            <p:ph type="title"/>
          </p:nvPr>
        </p:nvSpPr>
        <p:spPr>
          <a:xfrm>
            <a:off x="1371600" y="685800"/>
            <a:ext cx="9601200" cy="768927"/>
          </a:xfrm>
        </p:spPr>
        <p:txBody>
          <a:bodyPr>
            <a:normAutofit/>
          </a:bodyPr>
          <a:lstStyle/>
          <a:p>
            <a:r>
              <a:rPr lang="en-US" sz="1800" b="1" spc="5" dirty="0">
                <a:effectLst/>
                <a:latin typeface="Arial" panose="020B0604020202020204" pitchFamily="34" charset="0"/>
                <a:ea typeface="Calibri" panose="020F0502020204030204" pitchFamily="34" charset="0"/>
              </a:rPr>
              <a:t>Sample Summary</a:t>
            </a:r>
            <a:r>
              <a:rPr lang="en-KE" b="1" dirty="0">
                <a:effectLst/>
              </a:rPr>
              <a:t> </a:t>
            </a:r>
            <a:endParaRPr lang="en-KE" b="1" dirty="0"/>
          </a:p>
        </p:txBody>
      </p:sp>
      <p:sp>
        <p:nvSpPr>
          <p:cNvPr id="3" name="Content Placeholder 2">
            <a:extLst>
              <a:ext uri="{FF2B5EF4-FFF2-40B4-BE49-F238E27FC236}">
                <a16:creationId xmlns:a16="http://schemas.microsoft.com/office/drawing/2014/main" id="{BDA1C29A-EBAD-4358-4EB0-6E12EE419C7E}"/>
              </a:ext>
            </a:extLst>
          </p:cNvPr>
          <p:cNvSpPr>
            <a:spLocks noGrp="1"/>
          </p:cNvSpPr>
          <p:nvPr>
            <p:ph idx="1"/>
          </p:nvPr>
        </p:nvSpPr>
        <p:spPr>
          <a:xfrm>
            <a:off x="1371600" y="1454727"/>
            <a:ext cx="9601200" cy="4412673"/>
          </a:xfrm>
        </p:spPr>
        <p:txBody>
          <a:bodyPr>
            <a:normAutofit fontScale="92500"/>
          </a:bodyPr>
          <a:lstStyle/>
          <a:p>
            <a:pPr marL="0" indent="0">
              <a:buNone/>
            </a:pPr>
            <a:endParaRPr lang="en-US" sz="1800" dirty="0">
              <a:solidFill>
                <a:srgbClr val="000000"/>
              </a:solidFill>
              <a:effectLst/>
              <a:latin typeface="Times New Roman" panose="02020603050405020304" pitchFamily="18" charset="0"/>
              <a:ea typeface="Calibri" panose="020F0502020204030204" pitchFamily="34" charset="0"/>
            </a:endParaRPr>
          </a:p>
          <a:p>
            <a:pPr marL="0" indent="0">
              <a:buNone/>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Keren </a:t>
            </a:r>
            <a:r>
              <a:rPr lang="en-US"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Weitzberg</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portrays the double standards that influence reporting on the global refugee crisis. She gives the example of Tanzania that offered citizenship to over 100,000 Burundian refugees without any media fanfare while much more attention is given to asylum seekers in Europe. She compares the Kenyan refugee crisis with that of asylum seekers worldwide based on the challenges faced by the refugees but also notes that Kenya has the potential for a more tolerant approach to asylum. Kenya has hosted many refugees over the years, due to less restrictive registration and border controls and more flexible models of sovereignty. According to the author, while governments should monitor and protect their borders, the Kenyan state seems to be unable to regulate international immigration. The reasons given for this are: porous boundaries between Somalia, Ethiopia, and Kenya; historical, political and economic marginalization of citizens from Northern Kenya who lack national identification documents; </a:t>
            </a:r>
            <a:endParaRPr lang="en-K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01949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AD46C9-4CCE-ED9F-91C1-D760B65C67CC}"/>
              </a:ext>
            </a:extLst>
          </p:cNvPr>
          <p:cNvSpPr>
            <a:spLocks noGrp="1"/>
          </p:cNvSpPr>
          <p:nvPr>
            <p:ph idx="1"/>
          </p:nvPr>
        </p:nvSpPr>
        <p:spPr>
          <a:xfrm>
            <a:off x="1371600" y="831273"/>
            <a:ext cx="9795164" cy="5375563"/>
          </a:xfrm>
        </p:spPr>
        <p:txBody>
          <a:bodyPr>
            <a:normAutofit fontScale="92500"/>
          </a:bodyPr>
          <a:lstStyle/>
          <a:p>
            <a:pPr marL="0" indent="0">
              <a:buNone/>
            </a:pPr>
            <a:endParaRPr lang="en-US" sz="1800" dirty="0">
              <a:solidFill>
                <a:srgbClr val="000000"/>
              </a:solidFill>
              <a:effectLst/>
              <a:latin typeface="Times New Roman" panose="02020603050405020304" pitchFamily="18" charset="0"/>
              <a:ea typeface="Times New Roman" panose="02020603050405020304" pitchFamily="18" charset="0"/>
            </a:endParaRPr>
          </a:p>
          <a:p>
            <a:pPr marL="0" indent="0">
              <a:buNone/>
            </a:pPr>
            <a:endParaRPr lang="en-US" sz="1800" dirty="0">
              <a:solidFill>
                <a:srgbClr val="000000"/>
              </a:solidFill>
              <a:latin typeface="Times New Roman" panose="02020603050405020304" pitchFamily="18" charset="0"/>
              <a:ea typeface="Times New Roman" panose="02020603050405020304" pitchFamily="18" charset="0"/>
            </a:endParaRPr>
          </a:p>
          <a:p>
            <a:pPr marL="0" indent="0">
              <a:buNone/>
            </a:pPr>
            <a:endParaRPr lang="en-US" dirty="0">
              <a:solidFill>
                <a:srgbClr val="000000"/>
              </a:solidFill>
              <a:effectLst/>
              <a:latin typeface="Times New Roman" panose="02020603050405020304" pitchFamily="18" charset="0"/>
              <a:ea typeface="Times New Roman" panose="02020603050405020304" pitchFamily="18" charset="0"/>
            </a:endParaRPr>
          </a:p>
          <a:p>
            <a:pPr marL="0" indent="0">
              <a:buNone/>
            </a:pPr>
            <a:r>
              <a:rPr lang="en-US" dirty="0">
                <a:solidFill>
                  <a:srgbClr val="000000"/>
                </a:solidFill>
                <a:effectLst/>
                <a:latin typeface="Times New Roman" panose="02020603050405020304" pitchFamily="18" charset="0"/>
                <a:ea typeface="Times New Roman" panose="02020603050405020304" pitchFamily="18" charset="0"/>
              </a:rPr>
              <a:t>the need </a:t>
            </a:r>
            <a:r>
              <a:rPr lang="en-KE" dirty="0">
                <a:solidFill>
                  <a:srgbClr val="000000"/>
                </a:solidFill>
                <a:effectLst/>
                <a:latin typeface="Times New Roman" panose="02020603050405020304" pitchFamily="18" charset="0"/>
                <a:ea typeface="Times New Roman" panose="02020603050405020304" pitchFamily="18" charset="0"/>
              </a:rPr>
              <a:t>to </a:t>
            </a:r>
            <a:r>
              <a:rPr lang="en-US" dirty="0">
                <a:solidFill>
                  <a:srgbClr val="000000"/>
                </a:solidFill>
                <a:effectLst/>
                <a:latin typeface="Times New Roman" panose="02020603050405020304" pitchFamily="18" charset="0"/>
                <a:ea typeface="Times New Roman" panose="02020603050405020304" pitchFamily="18" charset="0"/>
              </a:rPr>
              <a:t>access water, schools and healthcare </a:t>
            </a:r>
            <a:r>
              <a:rPr lang="en-KE" dirty="0">
                <a:solidFill>
                  <a:srgbClr val="000000"/>
                </a:solidFill>
                <a:effectLst/>
                <a:latin typeface="Times New Roman" panose="02020603050405020304" pitchFamily="18" charset="0"/>
                <a:ea typeface="Times New Roman" panose="02020603050405020304" pitchFamily="18" charset="0"/>
              </a:rPr>
              <a:t>from UNHCR-funded refugee camps</a:t>
            </a:r>
            <a:r>
              <a:rPr lang="en-US" dirty="0">
                <a:solidFill>
                  <a:srgbClr val="000000"/>
                </a:solidFill>
                <a:effectLst/>
                <a:latin typeface="Times New Roman" panose="02020603050405020304" pitchFamily="18" charset="0"/>
                <a:ea typeface="Times New Roman" panose="02020603050405020304" pitchFamily="18" charset="0"/>
              </a:rPr>
              <a:t>; possibility of changing one’s status</a:t>
            </a:r>
            <a:r>
              <a:rPr lang="en-KE" dirty="0">
                <a:solidFill>
                  <a:srgbClr val="000000"/>
                </a:solidFill>
                <a:effectLst/>
                <a:latin typeface="Times New Roman" panose="02020603050405020304" pitchFamily="18" charset="0"/>
                <a:ea typeface="Times New Roman" panose="02020603050405020304" pitchFamily="18" charset="0"/>
              </a:rPr>
              <a:t> by illegally </a:t>
            </a:r>
            <a:r>
              <a:rPr lang="en-US" dirty="0">
                <a:solidFill>
                  <a:srgbClr val="000000"/>
                </a:solidFill>
                <a:effectLst/>
                <a:latin typeface="Times New Roman" panose="02020603050405020304" pitchFamily="18" charset="0"/>
                <a:ea typeface="Times New Roman" panose="02020603050405020304" pitchFamily="18" charset="0"/>
              </a:rPr>
              <a:t>purchasing </a:t>
            </a:r>
            <a:r>
              <a:rPr lang="en-KE" dirty="0">
                <a:solidFill>
                  <a:srgbClr val="000000"/>
                </a:solidFill>
                <a:effectLst/>
                <a:latin typeface="Times New Roman" panose="02020603050405020304" pitchFamily="18" charset="0"/>
                <a:ea typeface="Times New Roman" panose="02020603050405020304" pitchFamily="18" charset="0"/>
              </a:rPr>
              <a:t>Kenyan ID cards </a:t>
            </a:r>
            <a:r>
              <a:rPr lang="en-US" dirty="0">
                <a:solidFill>
                  <a:srgbClr val="000000"/>
                </a:solidFill>
                <a:effectLst/>
                <a:latin typeface="Times New Roman" panose="02020603050405020304" pitchFamily="18" charset="0"/>
                <a:ea typeface="Times New Roman" panose="02020603050405020304" pitchFamily="18" charset="0"/>
              </a:rPr>
              <a:t>through</a:t>
            </a:r>
            <a:r>
              <a:rPr lang="en-KE" dirty="0">
                <a:solidFill>
                  <a:srgbClr val="000000"/>
                </a:solidFill>
                <a:effectLst/>
                <a:latin typeface="Times New Roman" panose="02020603050405020304" pitchFamily="18" charset="0"/>
                <a:ea typeface="Times New Roman" panose="02020603050405020304" pitchFamily="18" charset="0"/>
              </a:rPr>
              <a:t> collusion of civil servants</a:t>
            </a:r>
            <a:r>
              <a:rPr lang="en-US" dirty="0">
                <a:solidFill>
                  <a:srgbClr val="000000"/>
                </a:solidFill>
                <a:effectLst/>
                <a:latin typeface="Times New Roman" panose="02020603050405020304" pitchFamily="18" charset="0"/>
                <a:ea typeface="Times New Roman" panose="02020603050405020304" pitchFamily="18" charset="0"/>
              </a:rPr>
              <a:t>; and </a:t>
            </a:r>
            <a:r>
              <a:rPr lang="en-KE" dirty="0">
                <a:solidFill>
                  <a:srgbClr val="000000"/>
                </a:solidFill>
                <a:effectLst/>
                <a:latin typeface="Times New Roman" panose="02020603050405020304" pitchFamily="18" charset="0"/>
                <a:ea typeface="Times New Roman" panose="02020603050405020304" pitchFamily="18" charset="0"/>
              </a:rPr>
              <a:t>moving in with relatives across the border. </a:t>
            </a:r>
            <a:r>
              <a:rPr lang="en-US" dirty="0">
                <a:solidFill>
                  <a:srgbClr val="000000"/>
                </a:solidFill>
                <a:effectLst/>
                <a:latin typeface="Times New Roman" panose="02020603050405020304" pitchFamily="18" charset="0"/>
                <a:ea typeface="Times New Roman" panose="02020603050405020304" pitchFamily="18" charset="0"/>
              </a:rPr>
              <a:t>Due to lack of</a:t>
            </a:r>
            <a:r>
              <a:rPr lang="en-KE" dirty="0">
                <a:solidFill>
                  <a:srgbClr val="000000"/>
                </a:solidFill>
                <a:effectLst/>
                <a:latin typeface="Times New Roman" panose="02020603050405020304" pitchFamily="18" charset="0"/>
                <a:ea typeface="Times New Roman" panose="02020603050405020304" pitchFamily="18" charset="0"/>
              </a:rPr>
              <a:t> proper registration mechanisms</a:t>
            </a:r>
            <a:r>
              <a:rPr lang="en-US" dirty="0">
                <a:solidFill>
                  <a:srgbClr val="000000"/>
                </a:solidFill>
                <a:effectLst/>
                <a:latin typeface="Times New Roman" panose="02020603050405020304" pitchFamily="18" charset="0"/>
                <a:ea typeface="Times New Roman" panose="02020603050405020304" pitchFamily="18" charset="0"/>
              </a:rPr>
              <a:t>, it is usually not possible</a:t>
            </a:r>
            <a:r>
              <a:rPr lang="en-KE" dirty="0">
                <a:solidFill>
                  <a:srgbClr val="000000"/>
                </a:solidFill>
                <a:effectLst/>
                <a:latin typeface="Times New Roman" panose="02020603050405020304" pitchFamily="18" charset="0"/>
                <a:ea typeface="Times New Roman" panose="02020603050405020304" pitchFamily="18" charset="0"/>
              </a:rPr>
              <a:t> to distinguish between “citizen” and “alien.”</a:t>
            </a:r>
            <a:r>
              <a:rPr lang="en-US" dirty="0">
                <a:solidFill>
                  <a:srgbClr val="000000"/>
                </a:solidFill>
                <a:effectLst/>
                <a:latin typeface="Times New Roman" panose="02020603050405020304" pitchFamily="18" charset="0"/>
                <a:ea typeface="Times New Roman" panose="02020603050405020304" pitchFamily="18" charset="0"/>
              </a:rPr>
              <a:t> The author however notes that this situation has also created </a:t>
            </a:r>
            <a:r>
              <a:rPr lang="en-KE" dirty="0">
                <a:solidFill>
                  <a:srgbClr val="000000"/>
                </a:solidFill>
                <a:effectLst/>
                <a:latin typeface="Times New Roman" panose="02020603050405020304" pitchFamily="18" charset="0"/>
                <a:ea typeface="Times New Roman" panose="02020603050405020304" pitchFamily="18" charset="0"/>
              </a:rPr>
              <a:t>spaces where refugee and citizen can coexist and where distinctions between illegality and legality can blur. </a:t>
            </a:r>
            <a:r>
              <a:rPr lang="en-US" dirty="0">
                <a:solidFill>
                  <a:srgbClr val="000000"/>
                </a:solidFill>
                <a:effectLst/>
                <a:latin typeface="Times New Roman" panose="02020603050405020304" pitchFamily="18" charset="0"/>
                <a:ea typeface="Times New Roman" panose="02020603050405020304" pitchFamily="18" charset="0"/>
              </a:rPr>
              <a:t>Consequently, Nairobi has become home to many refugees who</a:t>
            </a:r>
            <a:r>
              <a:rPr lang="en-KE" dirty="0">
                <a:solidFill>
                  <a:srgbClr val="000000"/>
                </a:solidFill>
                <a:effectLst/>
                <a:latin typeface="Times New Roman" panose="02020603050405020304" pitchFamily="18" charset="0"/>
                <a:ea typeface="Times New Roman" panose="02020603050405020304" pitchFamily="18" charset="0"/>
              </a:rPr>
              <a:t> have integrated themselves into the informal urban economy and have come to </a:t>
            </a:r>
            <a:r>
              <a:rPr lang="en-US" dirty="0">
                <a:solidFill>
                  <a:srgbClr val="000000"/>
                </a:solidFill>
                <a:effectLst/>
                <a:latin typeface="Times New Roman" panose="02020603050405020304" pitchFamily="18" charset="0"/>
                <a:ea typeface="Times New Roman" panose="02020603050405020304" pitchFamily="18" charset="0"/>
              </a:rPr>
              <a:t>embrace</a:t>
            </a:r>
            <a:r>
              <a:rPr lang="en-KE" dirty="0">
                <a:solidFill>
                  <a:srgbClr val="000000"/>
                </a:solidFill>
                <a:effectLst/>
                <a:latin typeface="Times New Roman" panose="02020603050405020304" pitchFamily="18" charset="0"/>
                <a:ea typeface="Times New Roman" panose="02020603050405020304" pitchFamily="18" charset="0"/>
              </a:rPr>
              <a:t> the country as their homeland.</a:t>
            </a:r>
            <a:r>
              <a:rPr lang="en-US" dirty="0">
                <a:solidFill>
                  <a:srgbClr val="000000"/>
                </a:solidFill>
                <a:effectLst/>
                <a:latin typeface="Times New Roman" panose="02020603050405020304" pitchFamily="18" charset="0"/>
                <a:ea typeface="Times New Roman" panose="02020603050405020304" pitchFamily="18" charset="0"/>
              </a:rPr>
              <a:t> The author questions whether the permeability of Kenyan borders is a security threat but concludes that w</a:t>
            </a:r>
            <a:r>
              <a:rPr lang="en-KE" dirty="0">
                <a:solidFill>
                  <a:srgbClr val="000000"/>
                </a:solidFill>
                <a:effectLst/>
                <a:latin typeface="Times New Roman" panose="02020603050405020304" pitchFamily="18" charset="0"/>
                <a:ea typeface="Times New Roman" panose="02020603050405020304" pitchFamily="18" charset="0"/>
              </a:rPr>
              <a:t>hat might appear to be a government “failure</a:t>
            </a:r>
            <a:r>
              <a:rPr lang="en-US" dirty="0">
                <a:solidFill>
                  <a:srgbClr val="000000"/>
                </a:solidFill>
                <a:effectLst/>
                <a:latin typeface="Times New Roman" panose="02020603050405020304" pitchFamily="18" charset="0"/>
                <a:ea typeface="Times New Roman" panose="02020603050405020304" pitchFamily="18" charset="0"/>
              </a:rPr>
              <a:t>” may lead </a:t>
            </a:r>
            <a:r>
              <a:rPr lang="en-KE" dirty="0">
                <a:solidFill>
                  <a:srgbClr val="000000"/>
                </a:solidFill>
                <a:effectLst/>
                <a:latin typeface="Times New Roman" panose="02020603050405020304" pitchFamily="18" charset="0"/>
                <a:ea typeface="Times New Roman" panose="02020603050405020304" pitchFamily="18" charset="0"/>
              </a:rPr>
              <a:t>many policy makers to </a:t>
            </a:r>
            <a:r>
              <a:rPr lang="en-US" dirty="0">
                <a:solidFill>
                  <a:srgbClr val="000000"/>
                </a:solidFill>
                <a:effectLst/>
                <a:latin typeface="Times New Roman" panose="02020603050405020304" pitchFamily="18" charset="0"/>
                <a:ea typeface="Times New Roman" panose="02020603050405020304" pitchFamily="18" charset="0"/>
              </a:rPr>
              <a:t>rethink refugee encampment </a:t>
            </a:r>
            <a:r>
              <a:rPr lang="en-KE" dirty="0">
                <a:solidFill>
                  <a:srgbClr val="000000"/>
                </a:solidFill>
                <a:effectLst/>
                <a:latin typeface="Times New Roman" panose="02020603050405020304" pitchFamily="18" charset="0"/>
                <a:ea typeface="Times New Roman" panose="02020603050405020304" pitchFamily="18" charset="0"/>
              </a:rPr>
              <a:t>and advocate for the urban integration of asylum seekers. </a:t>
            </a:r>
            <a:r>
              <a:rPr lang="en-US" b="1" dirty="0">
                <a:solidFill>
                  <a:srgbClr val="000000"/>
                </a:solidFill>
                <a:effectLst/>
                <a:latin typeface="Times New Roman" panose="02020603050405020304" pitchFamily="18" charset="0"/>
                <a:ea typeface="Times New Roman" panose="02020603050405020304" pitchFamily="18" charset="0"/>
              </a:rPr>
              <a:t>(300 words)</a:t>
            </a:r>
            <a:endParaRPr lang="en-KE"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5195955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ED93A-1840-3375-C922-F8F992534251}"/>
              </a:ext>
            </a:extLst>
          </p:cNvPr>
          <p:cNvSpPr>
            <a:spLocks noGrp="1"/>
          </p:cNvSpPr>
          <p:nvPr>
            <p:ph type="title"/>
          </p:nvPr>
        </p:nvSpPr>
        <p:spPr>
          <a:xfrm>
            <a:off x="1371600" y="685800"/>
            <a:ext cx="9601200" cy="1046018"/>
          </a:xfrm>
        </p:spPr>
        <p:txBody>
          <a:bodyPr>
            <a:normAutofit/>
          </a:bodyPr>
          <a:lstStyle/>
          <a:p>
            <a:br>
              <a:rPr lang="en-US" sz="2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2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Personal Reflection</a:t>
            </a:r>
            <a:br>
              <a:rPr lang="en-KE" sz="2000" dirty="0">
                <a:effectLst/>
                <a:latin typeface="Calibri" panose="020F0502020204030204" pitchFamily="34" charset="0"/>
                <a:ea typeface="Calibri" panose="020F0502020204030204" pitchFamily="34" charset="0"/>
                <a:cs typeface="Times New Roman" panose="02020603050405020304" pitchFamily="18" charset="0"/>
              </a:rPr>
            </a:br>
            <a:endParaRPr lang="en-KE" sz="2000" dirty="0"/>
          </a:p>
        </p:txBody>
      </p:sp>
      <p:sp>
        <p:nvSpPr>
          <p:cNvPr id="3" name="Content Placeholder 2">
            <a:extLst>
              <a:ext uri="{FF2B5EF4-FFF2-40B4-BE49-F238E27FC236}">
                <a16:creationId xmlns:a16="http://schemas.microsoft.com/office/drawing/2014/main" id="{88A8E8A5-4FD5-2C7F-222A-90BAA6CBC1EB}"/>
              </a:ext>
            </a:extLst>
          </p:cNvPr>
          <p:cNvSpPr>
            <a:spLocks noGrp="1"/>
          </p:cNvSpPr>
          <p:nvPr>
            <p:ph idx="1"/>
          </p:nvPr>
        </p:nvSpPr>
        <p:spPr>
          <a:xfrm>
            <a:off x="1371600" y="1731818"/>
            <a:ext cx="9601200" cy="4135582"/>
          </a:xfrm>
        </p:spPr>
        <p:txBody>
          <a:bodyPr/>
          <a:lstStyle/>
          <a:p>
            <a:pPr marL="0" indent="0">
              <a:buNone/>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en-US" dirty="0">
                <a:effectLst/>
                <a:latin typeface="Times New Roman" panose="02020603050405020304" pitchFamily="18" charset="0"/>
                <a:ea typeface="Calibri" panose="020F0502020204030204" pitchFamily="34" charset="0"/>
                <a:cs typeface="Times New Roman" panose="02020603050405020304" pitchFamily="18" charset="0"/>
              </a:rPr>
              <a:t>Read the passage again and write your own summary of not more than 300 words based on the points discussed in this lesson.</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4281338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4FBADC-9FAC-7FCE-152A-FC22CFEF50A8}"/>
              </a:ext>
            </a:extLst>
          </p:cNvPr>
          <p:cNvSpPr>
            <a:spLocks noGrp="1"/>
          </p:cNvSpPr>
          <p:nvPr>
            <p:ph idx="4294967295"/>
          </p:nvPr>
        </p:nvSpPr>
        <p:spPr>
          <a:xfrm>
            <a:off x="1124607" y="1219200"/>
            <a:ext cx="11067393" cy="4246563"/>
          </a:xfrm>
        </p:spPr>
        <p:txBody>
          <a:bodyPr/>
          <a:lstStyle/>
          <a:p>
            <a:endParaRPr lang="en-KE" dirty="0"/>
          </a:p>
          <a:p>
            <a:pPr marL="0" indent="0">
              <a:buNone/>
            </a:pPr>
            <a:r>
              <a:rPr lang="en-KE" dirty="0"/>
              <a:t>			</a:t>
            </a:r>
          </a:p>
          <a:p>
            <a:pPr marL="0" indent="0">
              <a:buNone/>
            </a:pPr>
            <a:r>
              <a:rPr lang="en-KE" dirty="0"/>
              <a:t>		</a:t>
            </a:r>
            <a:r>
              <a:rPr lang="en-KE" sz="6000" dirty="0">
                <a:latin typeface="Lucida Handwriting" panose="03010101010101010101" pitchFamily="66" charset="77"/>
              </a:rPr>
              <a:t>THANK YOU</a:t>
            </a:r>
          </a:p>
        </p:txBody>
      </p:sp>
    </p:spTree>
    <p:extLst>
      <p:ext uri="{BB962C8B-B14F-4D97-AF65-F5344CB8AC3E}">
        <p14:creationId xmlns:p14="http://schemas.microsoft.com/office/powerpoint/2010/main" val="289963926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{118AB936-45E0-C24E-9ED1-37BE0E27051C}tf10001119_mac</Template>
  <TotalTime>182</TotalTime>
  <Words>3579</Words>
  <Application>Microsoft Macintosh PowerPoint</Application>
  <PresentationFormat>Widescreen</PresentationFormat>
  <Paragraphs>159</Paragraphs>
  <Slides>32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Calibri Light</vt:lpstr>
      <vt:lpstr>Gill Sans MT</vt:lpstr>
      <vt:lpstr>Lucida Handwriting</vt:lpstr>
      <vt:lpstr>Symbol</vt:lpstr>
      <vt:lpstr>Times New Roman</vt:lpstr>
      <vt:lpstr>Gallery</vt:lpstr>
      <vt:lpstr>English Skills</vt:lpstr>
      <vt:lpstr>Introduction and Overview </vt:lpstr>
      <vt:lpstr>Learning Outcomes </vt:lpstr>
      <vt:lpstr>  What is a Summary? </vt:lpstr>
      <vt:lpstr>PowerPoint Presentation</vt:lpstr>
      <vt:lpstr>Stages of the comprehensive reading process  </vt:lpstr>
      <vt:lpstr>PowerPoint Presentation</vt:lpstr>
      <vt:lpstr>PowerPoint Presentation</vt:lpstr>
      <vt:lpstr>PowerPoint Presentation</vt:lpstr>
      <vt:lpstr>Factors to consider when writing a summary </vt:lpstr>
      <vt:lpstr>PowerPoint Presentation</vt:lpstr>
      <vt:lpstr>PowerPoint Presentation</vt:lpstr>
      <vt:lpstr>PowerPoint Presentation</vt:lpstr>
      <vt:lpstr> A step-by-step guide to writing a summary  </vt:lpstr>
      <vt:lpstr>A step-by-step guide to writing a summary </vt:lpstr>
      <vt:lpstr>PowerPoint Presentation</vt:lpstr>
      <vt:lpstr> b) Underline Or Highlight The Main Ideas </vt:lpstr>
      <vt:lpstr>PowerPoint Presentation</vt:lpstr>
      <vt:lpstr>PowerPoint Presentation</vt:lpstr>
      <vt:lpstr>PowerPoint Presentation</vt:lpstr>
      <vt:lpstr>PowerPoint Presentation</vt:lpstr>
      <vt:lpstr>PowerPoint Presentation</vt:lpstr>
      <vt:lpstr>Sample Text  </vt:lpstr>
      <vt:lpstr>PowerPoint Presentation</vt:lpstr>
      <vt:lpstr>PowerPoint Presentation</vt:lpstr>
      <vt:lpstr>PowerPoint Presentation</vt:lpstr>
      <vt:lpstr>PowerPoint Presentation</vt:lpstr>
      <vt:lpstr>PowerPoint Presentation</vt:lpstr>
      <vt:lpstr>Sample Summary </vt:lpstr>
      <vt:lpstr>PowerPoint Presentation</vt:lpstr>
      <vt:lpstr> Personal Reflection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susan.w.mwangi@outlook.com</dc:creator>
  <cp:lastModifiedBy>susan.w.mwangi@outlook.com</cp:lastModifiedBy>
  <cp:revision>12</cp:revision>
  <dcterms:created xsi:type="dcterms:W3CDTF">2024-05-25T14:45:22Z</dcterms:created>
  <dcterms:modified xsi:type="dcterms:W3CDTF">2024-05-28T12:57:19Z</dcterms:modified>
</cp:coreProperties>
</file>