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15" r:id="rId2"/>
    <p:sldId id="297" r:id="rId3"/>
    <p:sldId id="316" r:id="rId4"/>
    <p:sldId id="317" r:id="rId5"/>
    <p:sldId id="311" r:id="rId6"/>
    <p:sldId id="313" r:id="rId7"/>
    <p:sldId id="334" r:id="rId8"/>
    <p:sldId id="335" r:id="rId9"/>
    <p:sldId id="336" r:id="rId10"/>
    <p:sldId id="337" r:id="rId11"/>
    <p:sldId id="339" r:id="rId12"/>
    <p:sldId id="338" r:id="rId13"/>
    <p:sldId id="340" r:id="rId14"/>
    <p:sldId id="341" r:id="rId15"/>
    <p:sldId id="342" r:id="rId16"/>
    <p:sldId id="362" r:id="rId17"/>
    <p:sldId id="343" r:id="rId18"/>
    <p:sldId id="344" r:id="rId19"/>
    <p:sldId id="345" r:id="rId20"/>
    <p:sldId id="346" r:id="rId21"/>
    <p:sldId id="347" r:id="rId22"/>
    <p:sldId id="348" r:id="rId23"/>
    <p:sldId id="349" r:id="rId24"/>
    <p:sldId id="350" r:id="rId25"/>
    <p:sldId id="351" r:id="rId26"/>
    <p:sldId id="352" r:id="rId27"/>
    <p:sldId id="353" r:id="rId28"/>
    <p:sldId id="354" r:id="rId29"/>
    <p:sldId id="355" r:id="rId30"/>
    <p:sldId id="356" r:id="rId31"/>
    <p:sldId id="357" r:id="rId32"/>
    <p:sldId id="358" r:id="rId33"/>
    <p:sldId id="359" r:id="rId34"/>
    <p:sldId id="360" r:id="rId35"/>
    <p:sldId id="361" r:id="rId36"/>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53" autoAdjust="0"/>
    <p:restoredTop sz="94660"/>
  </p:normalViewPr>
  <p:slideViewPr>
    <p:cSldViewPr snapToGrid="0">
      <p:cViewPr varScale="1">
        <p:scale>
          <a:sx n="72" d="100"/>
          <a:sy n="72" d="100"/>
        </p:scale>
        <p:origin x="7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K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C107B5-C9D9-4829-816C-DDA2B491E623}" type="datetimeFigureOut">
              <a:rPr lang="en-KE" smtClean="0"/>
              <a:t>07/04/2024</a:t>
            </a:fld>
            <a:endParaRPr lang="en-K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K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K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D35A67-388F-4464-A90A-74664B8F880A}" type="slidenum">
              <a:rPr lang="en-KE" smtClean="0"/>
              <a:t>‹#›</a:t>
            </a:fld>
            <a:endParaRPr lang="en-KE"/>
          </a:p>
        </p:txBody>
      </p:sp>
    </p:spTree>
    <p:extLst>
      <p:ext uri="{BB962C8B-B14F-4D97-AF65-F5344CB8AC3E}">
        <p14:creationId xmlns:p14="http://schemas.microsoft.com/office/powerpoint/2010/main" val="3956108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FD036-8EF2-838E-0135-AF91814C54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4F1A4040-C7BB-F117-B55E-0BCEFDD1CC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162B37BA-5B3B-0A25-278E-7E79E60C9EEE}"/>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0D2CE391-9E54-A0F4-0E01-F820E026368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63F1AE8-7061-10BF-F687-C2FE724FA645}"/>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417507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84466-775D-87F0-5F55-0393D26A4B00}"/>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33548791-2BB0-673C-07C2-0B36C2150B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48BB0AB-73AF-8953-C216-89C724D6546C}"/>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5FE7E0AA-4914-6883-FBC9-C69CBE46992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1421193-EEBB-3E41-513C-9A5D6C9238A4}"/>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603667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A064D-0684-C7CC-F522-8BBD3A344A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D37A4D35-D446-961D-11D9-ED8045579A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C0D543-7BF0-6E56-DAA1-655F143FAEA2}"/>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CB7E27B6-57F3-5516-7C48-907386C812A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71E2A0A-1603-59D4-4824-7558D77A172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4120809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E242E-CF44-CA27-5C13-7AE01514290F}"/>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D31594CD-B364-0891-43D7-ABF4B8C44C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6678B007-6DCF-694F-047F-2F44DB6776E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D3E6518B-D8A0-C79C-C8AF-C08C386ED5B5}"/>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6" name="Footer Placeholder 5">
            <a:extLst>
              <a:ext uri="{FF2B5EF4-FFF2-40B4-BE49-F238E27FC236}">
                <a16:creationId xmlns:a16="http://schemas.microsoft.com/office/drawing/2014/main" id="{68618C79-CB02-9509-C339-DC57A6E8905B}"/>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DEEC6CD4-316E-1709-C01E-D9508CB6E5E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504731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8A6F7-309F-1720-A9AD-83BE123C4BC6}"/>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E77BE1A-83BE-CE85-E4AA-7CB6D879A2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6DF47B-E178-B993-9548-CE3C417025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70329FC-DAEC-7480-35F2-A8B534C99A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FD8064-62DB-9D22-BC7C-4848EF2E549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7E689CFE-9EE2-6380-94A5-77431A867C1B}"/>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8" name="Footer Placeholder 7">
            <a:extLst>
              <a:ext uri="{FF2B5EF4-FFF2-40B4-BE49-F238E27FC236}">
                <a16:creationId xmlns:a16="http://schemas.microsoft.com/office/drawing/2014/main" id="{B4592D2B-0843-6FFF-6202-C0B716BBF529}"/>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6DF31DDA-87EB-22A1-634F-E7850EF7A56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2795022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CE307-6D73-4D4E-0062-4214FC97F884}"/>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C371F4AC-6770-5438-07EC-BA31DCB571C9}"/>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4" name="Footer Placeholder 3">
            <a:extLst>
              <a:ext uri="{FF2B5EF4-FFF2-40B4-BE49-F238E27FC236}">
                <a16:creationId xmlns:a16="http://schemas.microsoft.com/office/drawing/2014/main" id="{0A3E93C8-2DED-AD1A-031C-09ACDE5EE890}"/>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0D8F8DFA-8462-D8F7-912B-AB35B291EEF4}"/>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1617233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139758-07B3-F6DF-3229-E863086E929B}"/>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3" name="Footer Placeholder 2">
            <a:extLst>
              <a:ext uri="{FF2B5EF4-FFF2-40B4-BE49-F238E27FC236}">
                <a16:creationId xmlns:a16="http://schemas.microsoft.com/office/drawing/2014/main" id="{EB6C133B-1510-D758-8979-FE5BB75E8322}"/>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9CC317C0-4300-C764-AB2E-DC9A74C7F3E5}"/>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024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79DC1-0FE5-D668-3E3C-EF1A197B91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D6FEBE9A-443C-1235-6990-7F227A8C1D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F1018F21-F7DA-AC8B-D5B9-85672247DF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54484D-5C41-82DF-1EBE-286F7CCDCEEB}"/>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6" name="Footer Placeholder 5">
            <a:extLst>
              <a:ext uri="{FF2B5EF4-FFF2-40B4-BE49-F238E27FC236}">
                <a16:creationId xmlns:a16="http://schemas.microsoft.com/office/drawing/2014/main" id="{86967170-AEAB-4A99-CF03-4E3B1B168AD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31B75C3-ABA2-B718-B08A-5600E8F39FC9}"/>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080735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5643B-673D-8841-0A5C-528732E6DC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367AD465-3ABD-0760-2F07-8C8467B037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E0A8DBE9-E826-CD73-F63F-0E7FDFCA19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F120A7-5861-DAC6-600A-59E4D372292C}"/>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6" name="Footer Placeholder 5">
            <a:extLst>
              <a:ext uri="{FF2B5EF4-FFF2-40B4-BE49-F238E27FC236}">
                <a16:creationId xmlns:a16="http://schemas.microsoft.com/office/drawing/2014/main" id="{F72D9BFD-8B30-0F90-629C-0BA0A6876C0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64D1CAA-F868-7D00-D515-95E7298DE15C}"/>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377291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C976F-F67D-7EEC-E1D9-F0E400DD747F}"/>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0AE8A3AD-839C-EA0F-9EA3-A52A0F28A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4D98C68-9A7F-5023-9BE7-1A61527D9771}"/>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2F489172-90A9-CC4F-B3BA-A04AD3FE60B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3C24488-7E24-3C5C-4B43-2D3DAAE28753}"/>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2384043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A05B61-766B-BE9C-12BE-AC03889FA1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10AFFB4-BA3E-9BE5-4ABC-F5C6F8E08A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68421733-814E-7C08-71BA-4EB6B9B9DD5C}"/>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4D1B454C-0111-E0D2-CE6F-B07B3C33DC2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7885435-1989-778C-6AB0-C2EBB1E963DA}"/>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103712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E62DC6-19C5-0F2F-4952-EC8F25F146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BE4644BD-A51B-0FA7-DA80-E81D827FEE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7DA2C5CC-1ED2-D0D9-58B1-53D2D8DBA1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BB5CDDE2-E77C-0851-A147-BC7524D1C6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CA32B239-BA11-F29C-5543-FF9ED2F59B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3813C7-F098-414D-9E39-5605458AD680}" type="slidenum">
              <a:rPr lang="en-KE" smtClean="0"/>
              <a:t>‹#›</a:t>
            </a:fld>
            <a:endParaRPr lang="en-KE"/>
          </a:p>
        </p:txBody>
      </p:sp>
    </p:spTree>
    <p:extLst>
      <p:ext uri="{BB962C8B-B14F-4D97-AF65-F5344CB8AC3E}">
        <p14:creationId xmlns:p14="http://schemas.microsoft.com/office/powerpoint/2010/main" val="3078696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acqnotes.com/acqNote/requirements-analysi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googleapis.com/books/v1/volumes?q=computer-based+problem+solvi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C6CAD99C-95FD-31CF-33DB-82715AC1CCBA}"/>
              </a:ext>
            </a:extLst>
          </p:cNvPr>
          <p:cNvSpPr>
            <a:spLocks noChangeArrowheads="1"/>
          </p:cNvSpPr>
          <p:nvPr/>
        </p:nvSpPr>
        <p:spPr bwMode="auto">
          <a:xfrm>
            <a:off x="0" y="463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KE" sz="1800" b="0" i="0" u="none" strike="noStrike" cap="none" normalizeH="0" baseline="0">
                <a:ln>
                  <a:noFill/>
                </a:ln>
                <a:solidFill>
                  <a:schemeClr val="tx1"/>
                </a:solidFill>
                <a:effectLst/>
                <a:latin typeface="Arial" panose="020B0604020202020204" pitchFamily="34" charset="0"/>
                <a:ea typeface="Verdana" panose="020B0604030504040204" pitchFamily="34" charset="0"/>
                <a:cs typeface="Verdana" panose="020B0604030504040204" pitchFamily="34" charset="0"/>
              </a:rPr>
            </a:br>
            <a:endParaRPr kumimoji="0" lang="en-US" altLang="en-KE" sz="1800" b="0" i="0" u="none" strike="noStrike" cap="none" normalizeH="0" baseline="0">
              <a:ln>
                <a:noFill/>
              </a:ln>
              <a:solidFill>
                <a:schemeClr val="tx1"/>
              </a:solidFill>
              <a:effectLst/>
              <a:latin typeface="Arial" panose="020B0604020202020204" pitchFamily="34" charset="0"/>
            </a:endParaRPr>
          </a:p>
        </p:txBody>
      </p:sp>
      <p:sp>
        <p:nvSpPr>
          <p:cNvPr id="6" name="Content Placeholder 5">
            <a:extLst>
              <a:ext uri="{FF2B5EF4-FFF2-40B4-BE49-F238E27FC236}">
                <a16:creationId xmlns:a16="http://schemas.microsoft.com/office/drawing/2014/main" id="{BA81225C-C522-A184-31CF-B4F44EB8949A}"/>
              </a:ext>
            </a:extLst>
          </p:cNvPr>
          <p:cNvSpPr>
            <a:spLocks noGrp="1"/>
          </p:cNvSpPr>
          <p:nvPr>
            <p:ph idx="1"/>
          </p:nvPr>
        </p:nvSpPr>
        <p:spPr>
          <a:xfrm>
            <a:off x="1222513" y="463549"/>
            <a:ext cx="10515600" cy="5930899"/>
          </a:xfrm>
        </p:spPr>
        <p:txBody>
          <a:bodyPr>
            <a:normAutofit/>
          </a:bodyPr>
          <a:lstStyle/>
          <a:p>
            <a:pPr marL="0" indent="0" algn="ctr">
              <a:buNone/>
            </a:pPr>
            <a:r>
              <a:rPr lang="en-US" altLang="en-KE" sz="3600" b="1" dirty="0">
                <a:latin typeface="Times New Roman" panose="02020603050405020304" pitchFamily="18" charset="0"/>
                <a:cs typeface="Times New Roman" panose="02020603050405020304" pitchFamily="18" charset="0"/>
              </a:rPr>
              <a:t>		</a:t>
            </a:r>
          </a:p>
          <a:p>
            <a:pPr marL="0" indent="0" algn="ctr">
              <a:buNone/>
            </a:pPr>
            <a:r>
              <a:rPr lang="en-US" altLang="en-KE" sz="4800" b="1" dirty="0">
                <a:latin typeface="Times New Roman" panose="02020603050405020304" pitchFamily="18" charset="0"/>
                <a:cs typeface="Times New Roman" panose="02020603050405020304" pitchFamily="18" charset="0"/>
              </a:rPr>
              <a:t>P</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rogramming and Problem </a:t>
            </a:r>
            <a:r>
              <a:rPr lang="en-US" altLang="en-KE" sz="4800" b="1" dirty="0">
                <a:latin typeface="Times New Roman" panose="02020603050405020304" pitchFamily="18" charset="0"/>
                <a:cs typeface="Times New Roman" panose="02020603050405020304" pitchFamily="18" charset="0"/>
              </a:rPr>
              <a:t>S</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olving</a:t>
            </a:r>
            <a:r>
              <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Lecture 2</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Problem solving and software development </a:t>
            </a:r>
            <a:endPar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endParaRPr lang="en-KE" sz="3600" b="1" dirty="0">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14461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6000" dirty="0">
                <a:solidFill>
                  <a:schemeClr val="accent4"/>
                </a:solidFill>
              </a:rPr>
              <a:t>Lecture learning outcomes</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marL="118872" indent="0" algn="just">
              <a:lnSpc>
                <a:spcPct val="150000"/>
              </a:lnSpc>
              <a:spcBef>
                <a:spcPts val="0"/>
              </a:spcBef>
              <a:buNone/>
              <a:defRPr/>
            </a:pPr>
            <a:r>
              <a:rPr lang="en-US" dirty="0"/>
              <a:t>At the end of the lecture you will be able to:</a:t>
            </a:r>
          </a:p>
          <a:p>
            <a:pPr marL="690372" indent="-571500" algn="just">
              <a:lnSpc>
                <a:spcPct val="150000"/>
              </a:lnSpc>
              <a:spcBef>
                <a:spcPts val="0"/>
              </a:spcBef>
              <a:buFont typeface="+mj-lt"/>
              <a:buAutoNum type="romanLcPeriod"/>
              <a:defRPr/>
            </a:pPr>
            <a:r>
              <a:rPr lang="en-US" dirty="0"/>
              <a:t>Understand problem solving process</a:t>
            </a:r>
          </a:p>
          <a:p>
            <a:pPr marL="690372" indent="-571500" algn="just">
              <a:lnSpc>
                <a:spcPct val="150000"/>
              </a:lnSpc>
              <a:spcBef>
                <a:spcPts val="0"/>
              </a:spcBef>
              <a:buFont typeface="+mj-lt"/>
              <a:buAutoNum type="romanLcPeriod"/>
              <a:defRPr/>
            </a:pPr>
            <a:r>
              <a:rPr lang="en-US" dirty="0"/>
              <a:t>Understand software development process</a:t>
            </a:r>
          </a:p>
          <a:p>
            <a:pPr marL="690372" indent="-571500" algn="just">
              <a:lnSpc>
                <a:spcPct val="150000"/>
              </a:lnSpc>
              <a:spcBef>
                <a:spcPts val="0"/>
              </a:spcBef>
              <a:buFont typeface="+mj-lt"/>
              <a:buAutoNum type="romanLcPeriod"/>
              <a:defRPr/>
            </a:pPr>
            <a:r>
              <a:rPr lang="en-US" dirty="0"/>
              <a:t>Compare problem solving and software development </a:t>
            </a:r>
          </a:p>
          <a:p>
            <a:pPr marL="690372" indent="-571500" algn="just">
              <a:lnSpc>
                <a:spcPct val="150000"/>
              </a:lnSpc>
              <a:spcBef>
                <a:spcPts val="0"/>
              </a:spcBef>
              <a:buFont typeface="+mj-lt"/>
              <a:buAutoNum type="romanLcPeriod"/>
              <a:defRPr/>
            </a:pPr>
            <a:r>
              <a:rPr lang="en-US" dirty="0"/>
              <a:t>Analyze  computer based solutions to problems.</a:t>
            </a:r>
          </a:p>
          <a:p>
            <a:pPr marL="118872" indent="0">
              <a:spcBef>
                <a:spcPts val="0"/>
              </a:spcBef>
              <a:buNone/>
              <a:defRPr/>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89D1-AE21-53C8-649B-4004CC2CC9F7}"/>
              </a:ext>
            </a:extLst>
          </p:cNvPr>
          <p:cNvSpPr>
            <a:spLocks noGrp="1"/>
          </p:cNvSpPr>
          <p:nvPr>
            <p:ph type="title"/>
          </p:nvPr>
        </p:nvSpPr>
        <p:spPr>
          <a:xfrm>
            <a:off x="0" y="0"/>
            <a:ext cx="12192000" cy="1094509"/>
          </a:xfrm>
          <a:solidFill>
            <a:schemeClr val="tx1"/>
          </a:solidFill>
        </p:spPr>
        <p:txBody>
          <a:bodyPr>
            <a:normAutofit fontScale="90000"/>
          </a:bodyPr>
          <a:lstStyle/>
          <a:p>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2700" b="1" dirty="0">
                <a:effectLst/>
                <a:latin typeface="Verdana" panose="020B0604030504040204" pitchFamily="34" charset="0"/>
                <a:ea typeface="Verdana" panose="020B0604030504040204" pitchFamily="34" charset="0"/>
                <a:cs typeface="Verdana" panose="020B0604030504040204" pitchFamily="34" charset="0"/>
              </a:rPr>
            </a:br>
            <a:r>
              <a:rPr lang="en-US" sz="2700" b="1" dirty="0">
                <a:effectLst/>
                <a:latin typeface="Verdana" panose="020B0604030504040204" pitchFamily="34" charset="0"/>
                <a:ea typeface="Verdana" panose="020B0604030504040204" pitchFamily="34" charset="0"/>
                <a:cs typeface="Verdana" panose="020B0604030504040204" pitchFamily="34" charset="0"/>
              </a:rPr>
              <a:t>	</a:t>
            </a:r>
            <a:r>
              <a:rPr lang="en-US" sz="5300" b="1"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1.0 Problem solving </a:t>
            </a:r>
            <a:br>
              <a:rPr lang="en-KE" sz="1800" dirty="0">
                <a:effectLst/>
                <a:latin typeface="Verdana" panose="020B0604030504040204" pitchFamily="34" charset="0"/>
                <a:ea typeface="Verdana" panose="020B0604030504040204" pitchFamily="34" charset="0"/>
                <a:cs typeface="Verdana" panose="020B0604030504040204" pitchFamily="34" charset="0"/>
              </a:rPr>
            </a:br>
            <a:endParaRPr lang="en-KE" dirty="0"/>
          </a:p>
        </p:txBody>
      </p:sp>
      <p:sp>
        <p:nvSpPr>
          <p:cNvPr id="3" name="Content Placeholder 2">
            <a:extLst>
              <a:ext uri="{FF2B5EF4-FFF2-40B4-BE49-F238E27FC236}">
                <a16:creationId xmlns:a16="http://schemas.microsoft.com/office/drawing/2014/main" id="{EDA96DAA-766C-848D-A3F0-27BAA8C708C6}"/>
              </a:ext>
            </a:extLst>
          </p:cNvPr>
          <p:cNvSpPr>
            <a:spLocks noGrp="1"/>
          </p:cNvSpPr>
          <p:nvPr>
            <p:ph idx="1"/>
          </p:nvPr>
        </p:nvSpPr>
        <p:spPr>
          <a:xfrm>
            <a:off x="159026" y="1299868"/>
            <a:ext cx="11635409" cy="4837339"/>
          </a:xfrm>
        </p:spPr>
        <p:txBody>
          <a:bodyPr>
            <a:normAutofit/>
          </a:bodyPr>
          <a:lstStyle/>
          <a:p>
            <a:pPr marL="0" marR="0" lvl="0" indent="0" defTabSz="914400" rtl="0" eaLnBrk="0" fontAlgn="base" latinLnBrk="0" hangingPunct="0">
              <a:lnSpc>
                <a:spcPct val="100000"/>
              </a:lnSpc>
              <a:spcBef>
                <a:spcPct val="0"/>
              </a:spcBef>
              <a:spcAft>
                <a:spcPct val="0"/>
              </a:spcAft>
              <a:buClrTx/>
              <a:buSzTx/>
              <a:buFontTx/>
              <a:buNone/>
              <a:tabLst/>
            </a:pPr>
            <a:endParaRPr kumimoji="0" lang="en-US" altLang="en-KE" sz="2000" i="0" u="none" strike="noStrike" cap="none" normalizeH="0" baseline="0" dirty="0">
              <a:ln>
                <a:noFill/>
              </a:ln>
              <a:solidFill>
                <a:schemeClr val="tx1"/>
              </a:solidFill>
              <a:latin typeface="Times New Roman" panose="02020603050405020304" pitchFamily="18" charset="0"/>
              <a:ea typeface="Verdana" panose="020B0604030504040204" pitchFamily="34" charset="0"/>
              <a:cs typeface="Times New Roman" panose="02020603050405020304" pitchFamily="18" charset="0"/>
            </a:endParaRPr>
          </a:p>
          <a:p>
            <a:pPr marR="0" lvl="0" algn="just"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lang="en-US" sz="3600" b="0" i="0" dirty="0">
                <a:solidFill>
                  <a:srgbClr val="0D0D0D"/>
                </a:solidFill>
                <a:effectLst/>
                <a:highlight>
                  <a:srgbClr val="FFFFFF"/>
                </a:highlight>
                <a:latin typeface="Times New Roman" panose="02020603050405020304" pitchFamily="18" charset="0"/>
                <a:cs typeface="Times New Roman" panose="02020603050405020304" pitchFamily="18" charset="0"/>
              </a:rPr>
              <a:t>Problem-solving can be defined as the cognitive process of identifying, analyzing, and resolving challenges or obstacles to achieve a desired goal or outcome (Mayer, 2018). </a:t>
            </a:r>
          </a:p>
          <a:p>
            <a:pPr marL="0" marR="0" lvl="0" indent="0" algn="just" defTabSz="914400" rtl="0" eaLnBrk="0" fontAlgn="base" latinLnBrk="0" hangingPunct="0">
              <a:lnSpc>
                <a:spcPct val="100000"/>
              </a:lnSpc>
              <a:spcBef>
                <a:spcPct val="0"/>
              </a:spcBef>
              <a:spcAft>
                <a:spcPct val="0"/>
              </a:spcAft>
              <a:buClrTx/>
              <a:buSzTx/>
              <a:buNone/>
              <a:tabLst/>
            </a:pPr>
            <a:endParaRPr lang="en-US" sz="3600" b="0" i="0" dirty="0">
              <a:solidFill>
                <a:srgbClr val="0D0D0D"/>
              </a:solidFill>
              <a:effectLst/>
              <a:highlight>
                <a:srgbClr val="FFFFFF"/>
              </a:highlight>
              <a:latin typeface="Times New Roman" panose="02020603050405020304" pitchFamily="18" charset="0"/>
              <a:cs typeface="Times New Roman" panose="02020603050405020304" pitchFamily="18" charset="0"/>
            </a:endParaRPr>
          </a:p>
          <a:p>
            <a:pPr marR="0" lvl="0" algn="just"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lang="en-US" sz="3600" b="0" i="0" dirty="0">
                <a:solidFill>
                  <a:srgbClr val="0D0D0D"/>
                </a:solidFill>
                <a:effectLst/>
                <a:highlight>
                  <a:srgbClr val="FFFFFF"/>
                </a:highlight>
                <a:latin typeface="Times New Roman" panose="02020603050405020304" pitchFamily="18" charset="0"/>
                <a:cs typeface="Times New Roman" panose="02020603050405020304" pitchFamily="18" charset="0"/>
              </a:rPr>
              <a:t>It involves a systematic approach that includes defining the problem, generating potential solutions, evaluating those solutions, and implementing the most effective one (Barrows &amp; Tamblyn, 1980). </a:t>
            </a:r>
          </a:p>
          <a:p>
            <a:pPr marL="0" marR="0" lvl="0" indent="0" defTabSz="914400" rtl="0" eaLnBrk="0" fontAlgn="base" latinLnBrk="0" hangingPunct="0">
              <a:lnSpc>
                <a:spcPct val="100000"/>
              </a:lnSpc>
              <a:spcBef>
                <a:spcPct val="0"/>
              </a:spcBef>
              <a:spcAft>
                <a:spcPct val="0"/>
              </a:spcAft>
              <a:buClrTx/>
              <a:buSzTx/>
              <a:buFontTx/>
              <a:buNone/>
              <a:tabLst/>
            </a:pPr>
            <a:endParaRPr lang="en-US" dirty="0">
              <a:solidFill>
                <a:srgbClr val="0D0D0D"/>
              </a:solidFill>
              <a:highlight>
                <a:srgbClr val="FFFFFF"/>
              </a:highlight>
              <a:latin typeface="Söhne"/>
            </a:endParaRPr>
          </a:p>
        </p:txBody>
      </p:sp>
    </p:spTree>
    <p:extLst>
      <p:ext uri="{BB962C8B-B14F-4D97-AF65-F5344CB8AC3E}">
        <p14:creationId xmlns:p14="http://schemas.microsoft.com/office/powerpoint/2010/main" val="4005070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25798-0A5F-D5DD-1015-843F0201D4E5}"/>
              </a:ext>
            </a:extLst>
          </p:cNvPr>
          <p:cNvSpPr>
            <a:spLocks noGrp="1"/>
          </p:cNvSpPr>
          <p:nvPr>
            <p:ph type="title"/>
          </p:nvPr>
        </p:nvSpPr>
        <p:spPr>
          <a:xfrm>
            <a:off x="0" y="0"/>
            <a:ext cx="12192000" cy="1278232"/>
          </a:xfrm>
          <a:solidFill>
            <a:schemeClr val="tx1"/>
          </a:solidFill>
        </p:spPr>
        <p:txBody>
          <a:bodyPr>
            <a:normAutofit fontScale="90000"/>
          </a:bodyPr>
          <a:lstStyle/>
          <a:p>
            <a:br>
              <a:rPr lang="en-US" sz="1800" b="1" kern="0" dirty="0">
                <a:effectLst/>
                <a:latin typeface="Verdana" panose="020B0604030504040204" pitchFamily="34" charset="0"/>
                <a:ea typeface="Verdana" panose="020B0604030504040204" pitchFamily="34" charset="0"/>
                <a:cs typeface="Verdana" panose="020B0604030504040204" pitchFamily="34" charset="0"/>
              </a:rPr>
            </a:br>
            <a:br>
              <a:rPr lang="en-US" sz="1800" b="1" kern="0" dirty="0">
                <a:latin typeface="Verdana" panose="020B0604030504040204" pitchFamily="34" charset="0"/>
                <a:ea typeface="Verdana" panose="020B0604030504040204" pitchFamily="34" charset="0"/>
                <a:cs typeface="Verdana" panose="020B0604030504040204" pitchFamily="34" charset="0"/>
              </a:rPr>
            </a:br>
            <a:r>
              <a:rPr lang="en-US" sz="1800" b="1" kern="0" dirty="0">
                <a:latin typeface="Verdana" panose="020B0604030504040204" pitchFamily="34" charset="0"/>
                <a:ea typeface="Verdana" panose="020B0604030504040204" pitchFamily="34" charset="0"/>
                <a:cs typeface="Verdana" panose="020B0604030504040204" pitchFamily="34" charset="0"/>
              </a:rPr>
              <a:t>	</a:t>
            </a:r>
            <a:r>
              <a:rPr lang="en-US" sz="3600" b="1" kern="0"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cont. </a:t>
            </a:r>
            <a:br>
              <a:rPr lang="en-KE" sz="1800" b="1" kern="0" dirty="0">
                <a:solidFill>
                  <a:schemeClr val="accent4"/>
                </a:solidFill>
                <a:effectLst/>
                <a:latin typeface="Verdana" panose="020B0604030504040204" pitchFamily="34" charset="0"/>
                <a:ea typeface="Verdana" panose="020B0604030504040204" pitchFamily="34" charset="0"/>
                <a:cs typeface="Verdana" panose="020B0604030504040204" pitchFamily="34" charset="0"/>
              </a:rPr>
            </a:br>
            <a:endParaRPr lang="en-KE" dirty="0">
              <a:solidFill>
                <a:schemeClr val="accent4"/>
              </a:solidFill>
            </a:endParaRPr>
          </a:p>
        </p:txBody>
      </p:sp>
      <p:sp>
        <p:nvSpPr>
          <p:cNvPr id="3" name="Content Placeholder 2">
            <a:extLst>
              <a:ext uri="{FF2B5EF4-FFF2-40B4-BE49-F238E27FC236}">
                <a16:creationId xmlns:a16="http://schemas.microsoft.com/office/drawing/2014/main" id="{993612BA-B65B-B26E-D127-06FD0A5C9B3D}"/>
              </a:ext>
            </a:extLst>
          </p:cNvPr>
          <p:cNvSpPr>
            <a:spLocks noGrp="1"/>
          </p:cNvSpPr>
          <p:nvPr>
            <p:ph idx="1"/>
          </p:nvPr>
        </p:nvSpPr>
        <p:spPr>
          <a:xfrm>
            <a:off x="530087" y="1470990"/>
            <a:ext cx="11131826" cy="5247861"/>
          </a:xfrm>
        </p:spPr>
        <p:txBody>
          <a:bodyPr>
            <a:noAutofit/>
          </a:bodyPr>
          <a:lstStyle/>
          <a:p>
            <a:pPr marR="0" lvl="0" algn="just" defTabSz="914400" rtl="0" eaLnBrk="0" fontAlgn="base" latinLnBrk="0" hangingPunct="0">
              <a:lnSpc>
                <a:spcPct val="150000"/>
              </a:lnSpc>
              <a:spcBef>
                <a:spcPct val="0"/>
              </a:spcBef>
              <a:spcAft>
                <a:spcPct val="0"/>
              </a:spcAft>
              <a:buClrTx/>
              <a:buSzTx/>
              <a:buFont typeface="Wingdings" panose="05000000000000000000" pitchFamily="2" charset="2"/>
              <a:buChar char="Ø"/>
              <a:tabLst/>
            </a:pPr>
            <a:r>
              <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rPr>
              <a:t>Problem-solving often requires critical thinking skills, creativity, and the ability to adapt to new information and changing circumstances (National Research Council, 2012).</a:t>
            </a:r>
            <a:endParaRPr lang="en-KE" sz="3200"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rPr>
              <a:t>In the context of modern society, problem-solving may also leverage technological tools and data-driven approaches to analyze complex problems and inform decision-making (Mayer, 2018).</a:t>
            </a:r>
            <a:endParaRPr lang="en-KE"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195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73B62EB-DC12-CE80-790D-7509F7CDEC7C}"/>
              </a:ext>
            </a:extLst>
          </p:cNvPr>
          <p:cNvSpPr>
            <a:spLocks noGrp="1"/>
          </p:cNvSpPr>
          <p:nvPr>
            <p:ph type="sldNum" sz="quarter" idx="12"/>
          </p:nvPr>
        </p:nvSpPr>
        <p:spPr/>
        <p:txBody>
          <a:bodyPr/>
          <a:lstStyle/>
          <a:p>
            <a:fld id="{F7F8C539-EC55-44A9-ACA1-155016EBCFDD}" type="slidenum">
              <a:rPr lang="en-US" altLang="en-KE"/>
              <a:pPr/>
              <a:t>5</a:t>
            </a:fld>
            <a:endParaRPr lang="en-US" altLang="en-KE"/>
          </a:p>
        </p:txBody>
      </p:sp>
      <p:sp>
        <p:nvSpPr>
          <p:cNvPr id="116738" name="Rectangle 2050">
            <a:extLst>
              <a:ext uri="{FF2B5EF4-FFF2-40B4-BE49-F238E27FC236}">
                <a16:creationId xmlns:a16="http://schemas.microsoft.com/office/drawing/2014/main" id="{FC14DFAF-CC63-2CC8-3FE5-5AEFE4ACA995}"/>
              </a:ext>
            </a:extLst>
          </p:cNvPr>
          <p:cNvSpPr>
            <a:spLocks noGrp="1" noChangeArrowheads="1"/>
          </p:cNvSpPr>
          <p:nvPr>
            <p:ph type="title"/>
          </p:nvPr>
        </p:nvSpPr>
        <p:spPr>
          <a:xfrm>
            <a:off x="0" y="0"/>
            <a:ext cx="12247418" cy="1085291"/>
          </a:xfrm>
          <a:solidFill>
            <a:schemeClr val="tx1"/>
          </a:solidFill>
        </p:spPr>
        <p:txBody>
          <a:bodyPr>
            <a:normAutofit/>
          </a:bodyPr>
          <a:lstStyle/>
          <a:p>
            <a:r>
              <a:rPr lang="en-US" altLang="en-KE" sz="2800" b="1" dirty="0">
                <a:solidFill>
                  <a:schemeClr val="accent4"/>
                </a:solidFill>
              </a:rPr>
              <a:t>	1.1Computer based problem solving </a:t>
            </a:r>
          </a:p>
        </p:txBody>
      </p:sp>
      <p:sp>
        <p:nvSpPr>
          <p:cNvPr id="116739" name="Rectangle 2051">
            <a:extLst>
              <a:ext uri="{FF2B5EF4-FFF2-40B4-BE49-F238E27FC236}">
                <a16:creationId xmlns:a16="http://schemas.microsoft.com/office/drawing/2014/main" id="{7581F0E7-EE5F-3227-E94E-2F4AF819272A}"/>
              </a:ext>
            </a:extLst>
          </p:cNvPr>
          <p:cNvSpPr>
            <a:spLocks noGrp="1" noChangeArrowheads="1"/>
          </p:cNvSpPr>
          <p:nvPr>
            <p:ph type="body" idx="1"/>
          </p:nvPr>
        </p:nvSpPr>
        <p:spPr>
          <a:xfrm>
            <a:off x="1007165" y="1367834"/>
            <a:ext cx="10575235" cy="4741418"/>
          </a:xfrm>
        </p:spPr>
        <p:txBody>
          <a:bodyPr>
            <a:normAutofit fontScale="92500" lnSpcReduction="20000"/>
          </a:bodyPr>
          <a:lstStyle/>
          <a:p>
            <a:pPr algn="just">
              <a:lnSpc>
                <a:spcPct val="150000"/>
              </a:lnSpc>
            </a:pPr>
            <a:r>
              <a:rPr lang="en-US" sz="3200" dirty="0">
                <a:solidFill>
                  <a:srgbClr val="000000"/>
                </a:solidFill>
                <a:effectLst/>
                <a:latin typeface="Times New Roman" panose="02020603050405020304" pitchFamily="18" charset="0"/>
                <a:ea typeface="Times New Roman" panose="02020603050405020304" pitchFamily="18" charset="0"/>
              </a:rPr>
              <a:t>Computer based problem solving: </a:t>
            </a:r>
            <a:r>
              <a:rPr lang="en-US" sz="3200" dirty="0">
                <a:solidFill>
                  <a:srgbClr val="FF0000"/>
                </a:solidFill>
                <a:effectLst/>
                <a:latin typeface="Times New Roman" panose="02020603050405020304" pitchFamily="18" charset="0"/>
                <a:ea typeface="Times New Roman" panose="02020603050405020304" pitchFamily="18" charset="0"/>
              </a:rPr>
              <a:t>is a systematic process of designing, implementing and using programming tools during the problem-solving stage.</a:t>
            </a:r>
          </a:p>
          <a:p>
            <a:pPr algn="just">
              <a:lnSpc>
                <a:spcPct val="150000"/>
              </a:lnSpc>
            </a:pPr>
            <a:r>
              <a:rPr lang="en-US" sz="3200" dirty="0">
                <a:solidFill>
                  <a:srgbClr val="000000"/>
                </a:solidFill>
                <a:effectLst/>
                <a:latin typeface="Times New Roman" panose="02020603050405020304" pitchFamily="18" charset="0"/>
                <a:ea typeface="Times New Roman" panose="02020603050405020304" pitchFamily="18" charset="0"/>
              </a:rPr>
              <a:t>This method enables the computer system to be more intuitive with human logic than machine logic. </a:t>
            </a:r>
          </a:p>
          <a:p>
            <a:pPr algn="just">
              <a:lnSpc>
                <a:spcPct val="150000"/>
              </a:lnSpc>
            </a:pPr>
            <a:r>
              <a:rPr lang="en-US" sz="3200" dirty="0">
                <a:solidFill>
                  <a:srgbClr val="000000"/>
                </a:solidFill>
                <a:effectLst/>
                <a:latin typeface="Times New Roman" panose="02020603050405020304" pitchFamily="18" charset="0"/>
                <a:ea typeface="Times New Roman" panose="02020603050405020304" pitchFamily="18" charset="0"/>
              </a:rPr>
              <a:t>Final outcome of this process is software tools which is dedicated to solve the problem under consideration. </a:t>
            </a:r>
            <a:endParaRPr lang="en-KE"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2800" dirty="0">
                <a:solidFill>
                  <a:schemeClr val="accent4"/>
                </a:solidFill>
                <a:latin typeface="Times New Roman" panose="02020603050405020304" pitchFamily="18" charset="0"/>
                <a:cs typeface="Times New Roman" panose="02020603050405020304" pitchFamily="18" charset="0"/>
              </a:rPr>
              <a:t>1.2 </a:t>
            </a:r>
            <a:r>
              <a:rPr lang="en-US" altLang="en-KE" sz="2800" b="1" dirty="0">
                <a:solidFill>
                  <a:schemeClr val="accent4"/>
                </a:solidFill>
                <a:latin typeface="Times New Roman" panose="02020603050405020304" pitchFamily="18" charset="0"/>
                <a:cs typeface="Times New Roman" panose="02020603050405020304" pitchFamily="18" charset="0"/>
              </a:rPr>
              <a:t>STEPS FOR SOLVING CBP</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2756452" y="1249017"/>
            <a:ext cx="8057321" cy="4701209"/>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eriod"/>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Problem Analysis </a:t>
            </a:r>
          </a:p>
          <a:p>
            <a:pPr marL="342900" indent="-342900">
              <a:lnSpc>
                <a:spcPct val="107000"/>
              </a:lnSpc>
              <a:spcAft>
                <a:spcPts val="800"/>
              </a:spcAft>
              <a:buFont typeface="+mj-lt"/>
              <a:buAutoNum type="arabicPeriod"/>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Program Design </a:t>
            </a:r>
          </a:p>
          <a:p>
            <a:pPr marL="342900" indent="-342900">
              <a:lnSpc>
                <a:spcPct val="107000"/>
              </a:lnSpc>
              <a:spcAft>
                <a:spcPts val="800"/>
              </a:spcAft>
              <a:buFont typeface="+mj-lt"/>
              <a:buAutoNum type="arabicPeriod"/>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Coding </a:t>
            </a:r>
          </a:p>
          <a:p>
            <a:pPr marL="342900" indent="-342900">
              <a:lnSpc>
                <a:spcPct val="107000"/>
              </a:lnSpc>
              <a:spcAft>
                <a:spcPts val="800"/>
              </a:spcAft>
              <a:buFont typeface="+mj-lt"/>
              <a:buAutoNum type="arabicPeriod"/>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Compilation and execution </a:t>
            </a:r>
          </a:p>
          <a:p>
            <a:pPr marL="342900" indent="-342900">
              <a:lnSpc>
                <a:spcPct val="107000"/>
              </a:lnSpc>
              <a:spcAft>
                <a:spcPts val="800"/>
              </a:spcAft>
              <a:buFont typeface="+mj-lt"/>
              <a:buAutoNum type="arabicPeriod"/>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Debugging and testing </a:t>
            </a:r>
          </a:p>
          <a:p>
            <a:pPr marL="342900" indent="-342900">
              <a:lnSpc>
                <a:spcPct val="107000"/>
              </a:lnSpc>
              <a:spcAft>
                <a:spcPts val="800"/>
              </a:spcAft>
              <a:buFont typeface="+mj-lt"/>
              <a:buAutoNum type="arabicPeriod"/>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Program compilation </a:t>
            </a:r>
          </a:p>
          <a:p>
            <a:pPr marL="0" indent="0">
              <a:buNone/>
            </a:pPr>
            <a:endParaRPr lang="en-US" altLang="en-KE"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Problem analysis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577009" y="1444098"/>
            <a:ext cx="8507895" cy="4810928"/>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roblem analysis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the process of defining a problem and decomposing overall system into smaller parts to identify possible inputs, processes and outputs associated with the problem.</a:t>
            </a:r>
          </a:p>
          <a:p>
            <a:pPr marL="0" indent="0" algn="just">
              <a:lnSpc>
                <a:spcPct val="150000"/>
              </a:lnSpc>
              <a:spcAft>
                <a:spcPts val="800"/>
              </a:spcAft>
              <a:buNone/>
            </a:pPr>
            <a:r>
              <a:rPr lang="en-US" sz="2400" b="0" i="0" dirty="0">
                <a:solidFill>
                  <a:srgbClr val="0D0D0D"/>
                </a:solidFill>
                <a:effectLst/>
                <a:highlight>
                  <a:srgbClr val="FFFFFF"/>
                </a:highlight>
                <a:latin typeface="Times New Roman" panose="02020603050405020304" pitchFamily="18" charset="0"/>
                <a:cs typeface="Times New Roman" panose="02020603050405020304" pitchFamily="18" charset="0"/>
              </a:rPr>
              <a:t>This systematic approach enables one to examine and dissect a problem or challenge to gain a deeper understanding of its underlying causes, contributing factors, and potential implications.</a:t>
            </a:r>
            <a:endParaRPr lang="en-US" altLang="en-KE"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5448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Subtasks of problem analysis</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7712765"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Aft>
                <a:spcPts val="800"/>
              </a:spcAft>
              <a:buFont typeface="+mj-lt"/>
              <a:buAutoNum type="arabicPeriod"/>
            </a:pPr>
            <a:r>
              <a:rPr lang="en-US" sz="2400" b="1" dirty="0">
                <a:solidFill>
                  <a:srgbClr val="000000"/>
                </a:solidFill>
                <a:effectLst/>
                <a:latin typeface="Times New Roman" panose="02020603050405020304" pitchFamily="18" charset="0"/>
                <a:ea typeface="Times New Roman" panose="02020603050405020304" pitchFamily="18" charset="0"/>
              </a:rPr>
              <a:t>Specifying the Objective</a:t>
            </a:r>
          </a:p>
          <a:p>
            <a:pPr marL="342900" indent="-342900" algn="just">
              <a:lnSpc>
                <a:spcPct val="150000"/>
              </a:lnSpc>
              <a:spcAft>
                <a:spcPts val="800"/>
              </a:spcAft>
              <a:buFont typeface="+mj-lt"/>
              <a:buAutoNum type="arabicPeriod"/>
            </a:pPr>
            <a:r>
              <a:rPr lang="en-US" altLang="en-KE" sz="2400" b="1" dirty="0">
                <a:solidFill>
                  <a:srgbClr val="000000"/>
                </a:solidFill>
                <a:latin typeface="Times New Roman" panose="02020603050405020304" pitchFamily="18" charset="0"/>
                <a:cs typeface="Times New Roman" panose="02020603050405020304" pitchFamily="18" charset="0"/>
              </a:rPr>
              <a:t>Specifying output </a:t>
            </a:r>
          </a:p>
          <a:p>
            <a:pPr marL="342900" indent="-342900" algn="just">
              <a:lnSpc>
                <a:spcPct val="150000"/>
              </a:lnSpc>
              <a:spcAft>
                <a:spcPts val="800"/>
              </a:spcAft>
              <a:buFont typeface="+mj-lt"/>
              <a:buAutoNum type="arabicPeriod"/>
            </a:pPr>
            <a:r>
              <a:rPr lang="en-US" altLang="en-KE" sz="2400" b="1" dirty="0">
                <a:solidFill>
                  <a:srgbClr val="000000"/>
                </a:solidFill>
                <a:latin typeface="Times New Roman" panose="02020603050405020304" pitchFamily="18" charset="0"/>
                <a:cs typeface="Times New Roman" panose="02020603050405020304" pitchFamily="18" charset="0"/>
              </a:rPr>
              <a:t>Specifying input requirements </a:t>
            </a:r>
          </a:p>
          <a:p>
            <a:pPr marL="342900" indent="-342900" algn="just">
              <a:lnSpc>
                <a:spcPct val="150000"/>
              </a:lnSpc>
              <a:spcAft>
                <a:spcPts val="800"/>
              </a:spcAft>
              <a:buFont typeface="+mj-lt"/>
              <a:buAutoNum type="arabicPeriod"/>
            </a:pPr>
            <a:r>
              <a:rPr lang="en-US" altLang="en-KE" sz="2400" b="1" dirty="0">
                <a:solidFill>
                  <a:srgbClr val="000000"/>
                </a:solidFill>
                <a:latin typeface="Times New Roman" panose="02020603050405020304" pitchFamily="18" charset="0"/>
                <a:cs typeface="Times New Roman" panose="02020603050405020304" pitchFamily="18" charset="0"/>
              </a:rPr>
              <a:t>Specifying processing requirements </a:t>
            </a:r>
          </a:p>
          <a:p>
            <a:pPr marL="342900" indent="-342900" algn="just">
              <a:lnSpc>
                <a:spcPct val="150000"/>
              </a:lnSpc>
              <a:spcAft>
                <a:spcPts val="800"/>
              </a:spcAft>
              <a:buFont typeface="+mj-lt"/>
              <a:buAutoNum type="arabicPeriod"/>
            </a:pPr>
            <a:r>
              <a:rPr lang="en-US" altLang="en-KE" sz="2400" b="1" dirty="0">
                <a:solidFill>
                  <a:srgbClr val="000000"/>
                </a:solidFill>
                <a:latin typeface="Times New Roman" panose="02020603050405020304" pitchFamily="18" charset="0"/>
                <a:cs typeface="Times New Roman" panose="02020603050405020304" pitchFamily="18" charset="0"/>
              </a:rPr>
              <a:t>Evaluating visibility </a:t>
            </a:r>
          </a:p>
          <a:p>
            <a:pPr marL="342900" indent="-342900" algn="just">
              <a:lnSpc>
                <a:spcPct val="150000"/>
              </a:lnSpc>
              <a:spcAft>
                <a:spcPts val="800"/>
              </a:spcAft>
              <a:buFont typeface="+mj-lt"/>
              <a:buAutoNum type="arabicPeriod"/>
            </a:pPr>
            <a:r>
              <a:rPr lang="en-US" altLang="en-KE" sz="2400" b="1" dirty="0">
                <a:solidFill>
                  <a:srgbClr val="000000"/>
                </a:solidFill>
                <a:latin typeface="Times New Roman" panose="02020603050405020304" pitchFamily="18" charset="0"/>
                <a:cs typeface="Times New Roman" panose="02020603050405020304" pitchFamily="18" charset="0"/>
              </a:rPr>
              <a:t>Problem analysis documentation </a:t>
            </a:r>
            <a:endParaRPr lang="en-US" altLang="en-KE"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2548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Explanation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7712765"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Aft>
                <a:spcPts val="800"/>
              </a:spcAft>
              <a:buFont typeface="+mj-lt"/>
              <a:buAutoNum type="arabicPeriod"/>
            </a:pPr>
            <a:r>
              <a:rPr lang="en-US" sz="2400" b="1" dirty="0">
                <a:solidFill>
                  <a:srgbClr val="000000"/>
                </a:solidFill>
                <a:effectLst/>
                <a:latin typeface="Times New Roman" panose="02020603050405020304" pitchFamily="18" charset="0"/>
                <a:ea typeface="Times New Roman" panose="02020603050405020304" pitchFamily="18" charset="0"/>
              </a:rPr>
              <a:t>Specifying the Objective</a:t>
            </a:r>
          </a:p>
          <a:p>
            <a:pPr marL="0" indent="0" algn="just">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rPr>
              <a:t>First, we need to know what problem is actually being solved. Making a clear statement of the problem depends upon </a:t>
            </a:r>
            <a:r>
              <a:rPr lang="en-US" sz="1800" dirty="0">
                <a:solidFill>
                  <a:srgbClr val="FF0000"/>
                </a:solidFill>
                <a:effectLst/>
                <a:latin typeface="Times New Roman" panose="02020603050405020304" pitchFamily="18" charset="0"/>
                <a:ea typeface="Times New Roman" panose="02020603050405020304" pitchFamily="18" charset="0"/>
              </a:rPr>
              <a:t>the size and complexity of the problem.  Smaller problems can be stated </a:t>
            </a:r>
            <a:r>
              <a:rPr lang="en-US" sz="1800" dirty="0">
                <a:solidFill>
                  <a:srgbClr val="000000"/>
                </a:solidFill>
                <a:effectLst/>
                <a:latin typeface="Times New Roman" panose="02020603050405020304" pitchFamily="18" charset="0"/>
                <a:ea typeface="Times New Roman" panose="02020603050405020304" pitchFamily="18" charset="0"/>
              </a:rPr>
              <a:t>and then we can move onto the next step of “Program Design”. </a:t>
            </a:r>
          </a:p>
          <a:p>
            <a:pPr marL="0" indent="0" algn="just">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rPr>
              <a:t>However problems interacting with various subsystems and series of programs require complex analysis, in-depth research and careful coordination of people, procedures and programs</a:t>
            </a:r>
            <a:endParaRPr lang="en-US" sz="2400" b="1"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51311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7712765"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altLang="en-KE" sz="2400" b="1" dirty="0">
                <a:solidFill>
                  <a:srgbClr val="000000"/>
                </a:solidFill>
                <a:latin typeface="Times New Roman" panose="02020603050405020304" pitchFamily="18" charset="0"/>
                <a:cs typeface="Times New Roman" panose="02020603050405020304" pitchFamily="18" charset="0"/>
              </a:rPr>
              <a:t>2. Specifying output </a:t>
            </a:r>
          </a:p>
          <a:p>
            <a:pPr marL="0" indent="0" algn="just">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rPr>
              <a:t>Before identifying inputs required for the system, we need to identify what comes out of the system. The best way to specify output is to prepare some output forms and required format for displaying result.</a:t>
            </a:r>
          </a:p>
          <a:p>
            <a:pPr marL="0" indent="0" algn="just">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rPr>
              <a:t>The best person to judge an output form is the end user of the system. Various forms can be designed by the programmer which must be examined to see whether they are useful or not</a:t>
            </a: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022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7712765"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altLang="en-KE" sz="2400" b="1" dirty="0">
                <a:solidFill>
                  <a:srgbClr val="000000"/>
                </a:solidFill>
                <a:latin typeface="Times New Roman" panose="02020603050405020304" pitchFamily="18" charset="0"/>
                <a:cs typeface="Times New Roman" panose="02020603050405020304" pitchFamily="18" charset="0"/>
              </a:rPr>
              <a:t>2. Specifying output </a:t>
            </a:r>
          </a:p>
          <a:p>
            <a:pPr marL="0" indent="0" algn="just">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rPr>
              <a:t>Before identifying inputs required for the system, we need to identify what comes out of the system. The best way to specify output is to prepare some output forms and required format for displaying result.</a:t>
            </a:r>
          </a:p>
          <a:p>
            <a:pPr marL="0" indent="0" algn="just">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rPr>
              <a:t>The best person to judge an output form is the end user of the system. Various forms can be designed by the programmer which must be examined to see whether they are useful or not</a:t>
            </a: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7163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7712765"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altLang="en-KE" sz="2400" b="1" dirty="0">
                <a:solidFill>
                  <a:srgbClr val="000000"/>
                </a:solidFill>
                <a:latin typeface="Times New Roman" panose="02020603050405020304" pitchFamily="18" charset="0"/>
                <a:cs typeface="Times New Roman" panose="02020603050405020304" pitchFamily="18" charset="0"/>
              </a:rPr>
              <a:t>3. Specifying input requirements </a:t>
            </a:r>
          </a:p>
          <a:p>
            <a:pPr marL="0" indent="0" algn="just">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After having specified the outputs, the input and data required for the system need to be specified as well. One needs to identify the list of inputs required and the source of data. </a:t>
            </a:r>
          </a:p>
          <a:p>
            <a:pPr marL="0" indent="0" algn="just">
              <a:lnSpc>
                <a:spcPct val="150000"/>
              </a:lnSpc>
              <a:spcAft>
                <a:spcPts val="800"/>
              </a:spcAft>
              <a:buNone/>
            </a:pPr>
            <a:r>
              <a:rPr lang="en-US" sz="18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a simple program to keep student’s record, the inputs could be the student’s name, address, roll-numbers, etc. The sources could be the students themselves or the person supervising them.</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00113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09531" y="1082589"/>
            <a:ext cx="8878956" cy="501341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altLang="en-KE" sz="2400" b="1" dirty="0">
                <a:solidFill>
                  <a:srgbClr val="000000"/>
                </a:solidFill>
                <a:latin typeface="Times New Roman" panose="02020603050405020304" pitchFamily="18" charset="0"/>
                <a:cs typeface="Times New Roman" panose="02020603050405020304" pitchFamily="18" charset="0"/>
              </a:rPr>
              <a:t>4. Specifying process requirements</a:t>
            </a:r>
          </a:p>
          <a:p>
            <a:pPr marL="457200" algn="just">
              <a:lnSpc>
                <a:spcPct val="150000"/>
              </a:lnSpc>
              <a:spcBef>
                <a:spcPts val="2400"/>
              </a:spcBef>
              <a:spcAft>
                <a:spcPts val="24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output and inputs are specified, we need to specify process that converts specified inputs into desired output. If the proposed program is to replace or supplement an existing one, a careful evaluation of the present processing procedures needs to be made, noting any improvements that could made.</a:t>
            </a:r>
          </a:p>
          <a:p>
            <a:pPr marL="457200" algn="just">
              <a:lnSpc>
                <a:spcPct val="150000"/>
              </a:lnSpc>
              <a:spcBef>
                <a:spcPts val="2400"/>
              </a:spcBef>
              <a:spcAft>
                <a:spcPts val="24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the proposed system is not designed to replace an existing system, then it is well advised to carefully evaluate another system that addresses a similar problem.</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6425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fontScale="925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altLang="en-KE" sz="2400" b="1" dirty="0">
                <a:solidFill>
                  <a:srgbClr val="000000"/>
                </a:solidFill>
                <a:latin typeface="Times New Roman" panose="02020603050405020304" pitchFamily="18" charset="0"/>
                <a:cs typeface="Times New Roman" panose="02020603050405020304" pitchFamily="18" charset="0"/>
              </a:rPr>
              <a:t>5. Evaluate visibility </a:t>
            </a:r>
          </a:p>
          <a:p>
            <a:pPr marL="457200" algn="just">
              <a:lnSpc>
                <a:spcPct val="150000"/>
              </a:lnSpc>
              <a:spcBef>
                <a:spcPts val="2400"/>
              </a:spcBef>
              <a:spcAft>
                <a:spcPts val="2400"/>
              </a:spcAft>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After the successful completion of all the above four steps one needs to see whether the things accomplished so far in the process of problem solving are practical and feasible. </a:t>
            </a:r>
          </a:p>
          <a:p>
            <a:pPr marL="457200" algn="just">
              <a:lnSpc>
                <a:spcPct val="150000"/>
              </a:lnSpc>
              <a:spcBef>
                <a:spcPts val="2400"/>
              </a:spcBef>
              <a:spcAft>
                <a:spcPts val="2400"/>
              </a:spcAft>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replace an existing system one needs to determine how the potential improvements outperforms existing system or other similar system.</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81670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altLang="en-KE" sz="2400" b="1" dirty="0">
                <a:solidFill>
                  <a:srgbClr val="000000"/>
                </a:solidFill>
                <a:latin typeface="Times New Roman" panose="02020603050405020304" pitchFamily="18" charset="0"/>
                <a:cs typeface="Times New Roman" panose="02020603050405020304" pitchFamily="18" charset="0"/>
              </a:rPr>
              <a:t>6. Problem analysis documentation </a:t>
            </a:r>
          </a:p>
          <a:p>
            <a:pPr marL="457200" algn="just">
              <a:lnSpc>
                <a:spcPct val="150000"/>
              </a:lnSpc>
              <a:spcBef>
                <a:spcPts val="2400"/>
              </a:spcBef>
              <a:spcAft>
                <a:spcPts val="24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Before concluding the program analysis stage, it is best to record whatever has been done so far in the first phase of program development. </a:t>
            </a:r>
          </a:p>
          <a:p>
            <a:pPr marL="457200" algn="just">
              <a:lnSpc>
                <a:spcPct val="150000"/>
              </a:lnSpc>
              <a:spcBef>
                <a:spcPts val="2400"/>
              </a:spcBef>
              <a:spcAft>
                <a:spcPts val="24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record should contain the statement of program objectives, output and input specifications, processing requirements and feasibility.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7561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DB9426-FA39-5063-6D70-7C1E3D63DED8}"/>
              </a:ext>
            </a:extLst>
          </p:cNvPr>
          <p:cNvSpPr>
            <a:spLocks noGrp="1"/>
          </p:cNvSpPr>
          <p:nvPr>
            <p:ph idx="1"/>
          </p:nvPr>
        </p:nvSpPr>
        <p:spPr/>
        <p:txBody>
          <a:bodyPr/>
          <a:lstStyle/>
          <a:p>
            <a:pPr marL="0" lvl="0" indent="0" algn="just">
              <a:lnSpc>
                <a:spcPct val="150000"/>
              </a:lnSpc>
              <a:spcAft>
                <a:spcPts val="800"/>
              </a:spcAft>
              <a:buNone/>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 analysis document should contain the </a:t>
            </a:r>
            <a:r>
              <a:rPr lang="en-US"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following information:</a:t>
            </a:r>
          </a:p>
          <a:p>
            <a:pPr marL="342900" lvl="0" indent="-342900" algn="just">
              <a:lnSpc>
                <a:spcPct val="150000"/>
              </a:lnSpc>
              <a:spcAft>
                <a:spcPts val="800"/>
              </a:spcAft>
              <a:buFont typeface="+mj-lt"/>
              <a:buAutoNum type="arabicPeriod"/>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 analysis document, with a concise statement of program’s objectives, outputs and processing procedures.</a:t>
            </a: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 design documents with appropriate flowcharts and diagrams.</a:t>
            </a: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 verification documents for outlining, checking, testing and correction procedures along with the list of sample data and results.</a:t>
            </a: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Log used to document future program revision and maintenance activity.</a:t>
            </a: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Rectangle 2050">
            <a:extLst>
              <a:ext uri="{FF2B5EF4-FFF2-40B4-BE49-F238E27FC236}">
                <a16:creationId xmlns:a16="http://schemas.microsoft.com/office/drawing/2014/main" id="{239D299F-F461-1239-73D7-AC34D32A91A5}"/>
              </a:ext>
            </a:extLst>
          </p:cNvPr>
          <p:cNvSpPr txBox="1">
            <a:spLocks noChangeArrowheads="1"/>
          </p:cNvSpPr>
          <p:nvPr/>
        </p:nvSpPr>
        <p:spPr>
          <a:xfrm>
            <a:off x="0" y="0"/>
            <a:ext cx="12192000" cy="1233056"/>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KE" dirty="0">
                <a:solidFill>
                  <a:schemeClr val="accent4"/>
                </a:solidFill>
              </a:rPr>
              <a:t>  	</a:t>
            </a:r>
            <a:r>
              <a:rPr lang="en-US" altLang="en-KE" b="1" dirty="0">
                <a:solidFill>
                  <a:schemeClr val="accent4"/>
                </a:solidFill>
              </a:rPr>
              <a:t>Cont.</a:t>
            </a:r>
          </a:p>
        </p:txBody>
      </p:sp>
    </p:spTree>
    <p:extLst>
      <p:ext uri="{BB962C8B-B14F-4D97-AF65-F5344CB8AC3E}">
        <p14:creationId xmlns:p14="http://schemas.microsoft.com/office/powerpoint/2010/main" val="246265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2800" dirty="0">
                <a:solidFill>
                  <a:schemeClr val="accent4"/>
                </a:solidFill>
                <a:latin typeface="Times New Roman" panose="02020603050405020304" pitchFamily="18" charset="0"/>
                <a:cs typeface="Times New Roman" panose="02020603050405020304" pitchFamily="18" charset="0"/>
              </a:rPr>
              <a:t>2.0 </a:t>
            </a:r>
            <a:r>
              <a:rPr lang="en-US" altLang="en-KE" sz="2800" b="1" dirty="0">
                <a:solidFill>
                  <a:schemeClr val="accent4"/>
                </a:solidFill>
                <a:latin typeface="Times New Roman" panose="02020603050405020304" pitchFamily="18" charset="0"/>
                <a:cs typeface="Times New Roman" panose="02020603050405020304" pitchFamily="18" charset="0"/>
              </a:rPr>
              <a:t>Software development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378227" y="884582"/>
            <a:ext cx="10469216" cy="5675244"/>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20000"/>
              </a:lnSpc>
              <a:spcBef>
                <a:spcPts val="2400"/>
              </a:spcBef>
              <a:spcAft>
                <a:spcPts val="2400"/>
              </a:spcAft>
            </a:pPr>
            <a:r>
              <a:rPr lang="en-US" sz="2400" b="0" i="0" dirty="0">
                <a:solidFill>
                  <a:srgbClr val="FF0000"/>
                </a:solidFill>
                <a:effectLst/>
                <a:highlight>
                  <a:srgbClr val="FFFFFF"/>
                </a:highlight>
                <a:latin typeface="Times New Roman" panose="02020603050405020304" pitchFamily="18" charset="0"/>
                <a:cs typeface="Times New Roman" panose="02020603050405020304" pitchFamily="18" charset="0"/>
              </a:rPr>
              <a:t>Definitions:</a:t>
            </a:r>
          </a:p>
          <a:p>
            <a:pPr marL="457200" algn="just">
              <a:lnSpc>
                <a:spcPct val="120000"/>
              </a:lnSpc>
              <a:spcBef>
                <a:spcPts val="2400"/>
              </a:spcBef>
              <a:spcAft>
                <a:spcPts val="2400"/>
              </a:spcAft>
            </a:pPr>
            <a:r>
              <a:rPr lang="en-US" sz="2400" b="0" i="0" dirty="0">
                <a:solidFill>
                  <a:srgbClr val="FF0000"/>
                </a:solidFill>
                <a:effectLst/>
                <a:highlight>
                  <a:srgbClr val="FFFFFF"/>
                </a:highlight>
                <a:latin typeface="Times New Roman" panose="02020603050405020304" pitchFamily="18" charset="0"/>
                <a:cs typeface="Times New Roman" panose="02020603050405020304" pitchFamily="18" charset="0"/>
              </a:rPr>
              <a:t>Software developmen</a:t>
            </a:r>
            <a:r>
              <a:rPr lang="en-US" sz="2400" b="0" i="0" dirty="0">
                <a:solidFill>
                  <a:srgbClr val="0D0D0D"/>
                </a:solidFill>
                <a:effectLst/>
                <a:highlight>
                  <a:srgbClr val="FFFFFF"/>
                </a:highlight>
                <a:latin typeface="Times New Roman" panose="02020603050405020304" pitchFamily="18" charset="0"/>
                <a:cs typeface="Times New Roman" panose="02020603050405020304" pitchFamily="18" charset="0"/>
              </a:rPr>
              <a:t>t is the process of creating, designing, programming, testing, and maintaining software applications, frameworks, or other digital solutions. It involves a systematic approach to building software products that meet specific requirements, address user needs, and adhere to quality standards.</a:t>
            </a:r>
          </a:p>
          <a:p>
            <a:pPr marL="457200" algn="just">
              <a:lnSpc>
                <a:spcPct val="120000"/>
              </a:lnSpc>
              <a:spcBef>
                <a:spcPts val="2400"/>
              </a:spcBef>
              <a:spcAft>
                <a:spcPts val="2400"/>
              </a:spcAft>
            </a:pPr>
            <a:r>
              <a:rPr lang="en-US" sz="2400" dirty="0">
                <a:solidFill>
                  <a:srgbClr val="FF0000"/>
                </a:solidFill>
                <a:effectLst/>
                <a:highlight>
                  <a:srgbClr val="FFFFFF"/>
                </a:highlight>
                <a:latin typeface="Times New Roman" panose="02020603050405020304" pitchFamily="18" charset="0"/>
                <a:cs typeface="Times New Roman" panose="02020603050405020304" pitchFamily="18" charset="0"/>
              </a:rPr>
              <a:t>A software development </a:t>
            </a:r>
            <a:r>
              <a:rPr lang="en-US" sz="2400" dirty="0">
                <a:effectLst/>
                <a:highlight>
                  <a:srgbClr val="FFFFFF"/>
                </a:highlight>
                <a:latin typeface="Times New Roman" panose="02020603050405020304" pitchFamily="18" charset="0"/>
                <a:cs typeface="Times New Roman" panose="02020603050405020304" pitchFamily="18" charset="0"/>
              </a:rPr>
              <a:t>process is a way to improve design and product management by breaking software development work into smaller steps or sub-processes that can be done in parallel or in-order.</a:t>
            </a:r>
            <a:endParaRPr lang="en-US" altLang="en-KE"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418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2800" dirty="0">
                <a:solidFill>
                  <a:schemeClr val="accent4"/>
                </a:solidFill>
                <a:latin typeface="Times New Roman" panose="02020603050405020304" pitchFamily="18" charset="0"/>
                <a:cs typeface="Times New Roman" panose="02020603050405020304" pitchFamily="18" charset="0"/>
              </a:rPr>
              <a:t>2.1 </a:t>
            </a:r>
            <a:r>
              <a:rPr lang="en-US" altLang="en-KE" sz="2800" b="1" dirty="0">
                <a:solidFill>
                  <a:schemeClr val="accent4"/>
                </a:solidFill>
                <a:latin typeface="Times New Roman" panose="02020603050405020304" pitchFamily="18" charset="0"/>
                <a:cs typeface="Times New Roman" panose="02020603050405020304" pitchFamily="18" charset="0"/>
              </a:rPr>
              <a:t>software development goal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83026" y="1411358"/>
            <a:ext cx="8945217"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50000"/>
              </a:lnSpc>
              <a:spcBef>
                <a:spcPts val="2400"/>
              </a:spcBef>
              <a:spcAft>
                <a:spcPts val="2400"/>
              </a:spcAft>
            </a:pPr>
            <a:r>
              <a:rPr lang="en-US" i="0" dirty="0">
                <a:solidFill>
                  <a:srgbClr val="000000"/>
                </a:solidFill>
                <a:effectLst/>
                <a:highlight>
                  <a:srgbClr val="FFFFFF"/>
                </a:highlight>
                <a:latin typeface="Times New Roman" panose="02020603050405020304" pitchFamily="18" charset="0"/>
                <a:cs typeface="Times New Roman" panose="02020603050405020304" pitchFamily="18" charset="0"/>
              </a:rPr>
              <a:t>An effective software development process aims to minimize risks, guarantee effective resource management, and provide high-caliber software that surpasses customers’ expectations.</a:t>
            </a:r>
          </a:p>
          <a:p>
            <a:pPr marL="457200" algn="just">
              <a:lnSpc>
                <a:spcPct val="150000"/>
              </a:lnSpc>
              <a:spcBef>
                <a:spcPts val="2400"/>
              </a:spcBef>
              <a:spcAft>
                <a:spcPts val="2400"/>
              </a:spcAft>
            </a:pPr>
            <a:r>
              <a:rPr lang="en-US" i="0" dirty="0">
                <a:solidFill>
                  <a:srgbClr val="000000"/>
                </a:solidFill>
                <a:effectLst/>
                <a:highlight>
                  <a:srgbClr val="FFFFFF"/>
                </a:highlight>
                <a:latin typeface="Times New Roman" panose="02020603050405020304" pitchFamily="18" charset="0"/>
                <a:cs typeface="Times New Roman" panose="02020603050405020304" pitchFamily="18" charset="0"/>
              </a:rPr>
              <a:t>A solid software development process ensures that high-quality software products are made quickly and well.</a:t>
            </a:r>
            <a:endParaRPr lang="en-US" altLang="en-KE"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854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2.2 Importance of software development process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mj-lt"/>
              <a:buAutoNum type="arabicPeriod"/>
            </a:pPr>
            <a:r>
              <a:rPr lang="en-US" sz="2400" i="0" dirty="0">
                <a:solidFill>
                  <a:srgbClr val="FF0000"/>
                </a:solidFill>
                <a:effectLst/>
                <a:highlight>
                  <a:srgbClr val="FFFFFF"/>
                </a:highlight>
                <a:latin typeface="Times New Roman" panose="02020603050405020304" pitchFamily="18" charset="0"/>
                <a:cs typeface="Times New Roman" panose="02020603050405020304" pitchFamily="18" charset="0"/>
              </a:rPr>
              <a:t>Quality assurance: </a:t>
            </a:r>
            <a:r>
              <a:rPr lang="en-US" sz="2400" i="0" dirty="0">
                <a:solidFill>
                  <a:srgbClr val="000000"/>
                </a:solidFill>
                <a:effectLst/>
                <a:highlight>
                  <a:srgbClr val="FFFFFF"/>
                </a:highlight>
                <a:latin typeface="Times New Roman" panose="02020603050405020304" pitchFamily="18" charset="0"/>
                <a:cs typeface="Times New Roman" panose="02020603050405020304" pitchFamily="18" charset="0"/>
              </a:rPr>
              <a:t>A solid method puts quality first at every step, from figuring out what needs to be done to testing and putting it into action.</a:t>
            </a:r>
          </a:p>
          <a:p>
            <a:pPr marL="457200" indent="-457200" algn="just">
              <a:lnSpc>
                <a:spcPct val="150000"/>
              </a:lnSpc>
              <a:spcAft>
                <a:spcPts val="800"/>
              </a:spcAft>
              <a:buFont typeface="+mj-lt"/>
              <a:buAutoNum type="arabicPeriod"/>
            </a:pPr>
            <a:r>
              <a:rPr lang="en-US" sz="2400" i="0" dirty="0">
                <a:solidFill>
                  <a:srgbClr val="FF0000"/>
                </a:solidFill>
                <a:effectLst/>
                <a:highlight>
                  <a:srgbClr val="FFFFFF"/>
                </a:highlight>
                <a:latin typeface="Times New Roman" panose="02020603050405020304" pitchFamily="18" charset="0"/>
                <a:cs typeface="Times New Roman" panose="02020603050405020304" pitchFamily="18" charset="0"/>
              </a:rPr>
              <a:t>Consistency and repeatability: </a:t>
            </a:r>
            <a:r>
              <a:rPr lang="en-US" sz="2400" i="0" dirty="0">
                <a:solidFill>
                  <a:srgbClr val="000000"/>
                </a:solidFill>
                <a:effectLst/>
                <a:highlight>
                  <a:srgbClr val="FFFFFF"/>
                </a:highlight>
                <a:latin typeface="Times New Roman" panose="02020603050405020304" pitchFamily="18" charset="0"/>
                <a:cs typeface="Times New Roman" panose="02020603050405020304" pitchFamily="18" charset="0"/>
              </a:rPr>
              <a:t>A well-defined method gives software development a consistent framework. </a:t>
            </a:r>
            <a:endParaRPr lang="en-US" sz="2400" dirty="0">
              <a:solidFill>
                <a:srgbClr val="000000"/>
              </a:solidFill>
              <a:highlight>
                <a:srgbClr val="FFFFFF"/>
              </a:highlight>
              <a:latin typeface="Times New Roman" panose="02020603050405020304" pitchFamily="18" charset="0"/>
              <a:cs typeface="Times New Roman" panose="02020603050405020304" pitchFamily="18" charset="0"/>
            </a:endParaRPr>
          </a:p>
          <a:p>
            <a:pPr marL="457200" indent="-457200" algn="just">
              <a:lnSpc>
                <a:spcPct val="150000"/>
              </a:lnSpc>
              <a:spcAft>
                <a:spcPts val="800"/>
              </a:spcAft>
              <a:buFont typeface="+mj-lt"/>
              <a:buAutoNum type="arabicPeriod"/>
            </a:pPr>
            <a:r>
              <a:rPr lang="en-US" sz="2400" i="0" dirty="0">
                <a:solidFill>
                  <a:srgbClr val="FF0000"/>
                </a:solidFill>
                <a:effectLst/>
                <a:highlight>
                  <a:srgbClr val="FFFFFF"/>
                </a:highlight>
                <a:latin typeface="Times New Roman" panose="02020603050405020304" pitchFamily="18" charset="0"/>
                <a:cs typeface="Times New Roman" panose="02020603050405020304" pitchFamily="18" charset="0"/>
              </a:rPr>
              <a:t>Collaboration and coordination: </a:t>
            </a:r>
            <a:r>
              <a:rPr lang="en-US" sz="2400" i="0" dirty="0">
                <a:solidFill>
                  <a:srgbClr val="000000"/>
                </a:solidFill>
                <a:effectLst/>
                <a:highlight>
                  <a:srgbClr val="FFFFFF"/>
                </a:highlight>
                <a:latin typeface="Times New Roman" panose="02020603050405020304" pitchFamily="18" charset="0"/>
                <a:cs typeface="Times New Roman" panose="02020603050405020304" pitchFamily="18" charset="0"/>
              </a:rPr>
              <a:t>A robust process makes it easier for team members to work together by giving clear instructions and routines. </a:t>
            </a:r>
          </a:p>
        </p:txBody>
      </p:sp>
    </p:spTree>
    <p:extLst>
      <p:ext uri="{BB962C8B-B14F-4D97-AF65-F5344CB8AC3E}">
        <p14:creationId xmlns:p14="http://schemas.microsoft.com/office/powerpoint/2010/main" val="3162434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fontScale="92500" lnSpcReduction="1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sz="2400" b="1" i="0" dirty="0">
                <a:solidFill>
                  <a:srgbClr val="FF0000"/>
                </a:solidFill>
                <a:effectLst/>
                <a:highlight>
                  <a:srgbClr val="FFFFFF"/>
                </a:highlight>
                <a:latin typeface="Times New Roman" panose="02020603050405020304" pitchFamily="18" charset="0"/>
                <a:cs typeface="Times New Roman" panose="02020603050405020304" pitchFamily="18" charset="0"/>
              </a:rPr>
              <a:t>4. </a:t>
            </a:r>
            <a:r>
              <a:rPr lang="en-US" sz="2800" b="1" i="0" dirty="0">
                <a:solidFill>
                  <a:srgbClr val="FF0000"/>
                </a:solidFill>
                <a:effectLst/>
                <a:highlight>
                  <a:srgbClr val="FFFFFF"/>
                </a:highlight>
                <a:latin typeface="-apple-system"/>
              </a:rPr>
              <a:t>Risk management:</a:t>
            </a:r>
            <a:r>
              <a:rPr lang="en-US" sz="2400" b="1" i="0" dirty="0">
                <a:solidFill>
                  <a:srgbClr val="FF0000"/>
                </a:solidFill>
                <a:effectLst/>
                <a:highlight>
                  <a:srgbClr val="FFFFFF"/>
                </a:highlight>
                <a:latin typeface="-apple-system"/>
              </a:rPr>
              <a:t> </a:t>
            </a:r>
            <a:r>
              <a:rPr lang="en-US" sz="2400" b="1" i="0" dirty="0">
                <a:solidFill>
                  <a:srgbClr val="000000"/>
                </a:solidFill>
                <a:effectLst/>
                <a:highlight>
                  <a:srgbClr val="FFFFFF"/>
                </a:highlight>
                <a:latin typeface="-apple-system"/>
              </a:rPr>
              <a:t>A set method helps find and deal with risks throughout the software development lifecycle. </a:t>
            </a:r>
          </a:p>
          <a:p>
            <a:pPr marL="0" indent="0" algn="just">
              <a:lnSpc>
                <a:spcPct val="150000"/>
              </a:lnSpc>
              <a:spcAft>
                <a:spcPts val="800"/>
              </a:spcAft>
              <a:buNone/>
            </a:pPr>
            <a:r>
              <a:rPr lang="en-US" sz="2800" b="1" i="0" dirty="0">
                <a:solidFill>
                  <a:srgbClr val="FF0000"/>
                </a:solidFill>
                <a:effectLst/>
                <a:highlight>
                  <a:srgbClr val="FFFFFF"/>
                </a:highlight>
                <a:latin typeface="-apple-system"/>
              </a:rPr>
              <a:t>5. Scalability and efficiency:</a:t>
            </a:r>
            <a:r>
              <a:rPr lang="en-US" sz="2400" b="1" i="0" dirty="0">
                <a:solidFill>
                  <a:srgbClr val="FF0000"/>
                </a:solidFill>
                <a:effectLst/>
                <a:highlight>
                  <a:srgbClr val="FFFFFF"/>
                </a:highlight>
                <a:latin typeface="-apple-system"/>
              </a:rPr>
              <a:t> </a:t>
            </a:r>
            <a:r>
              <a:rPr lang="en-US" sz="2400" b="1" i="0" dirty="0">
                <a:solidFill>
                  <a:srgbClr val="000000"/>
                </a:solidFill>
                <a:effectLst/>
                <a:highlight>
                  <a:srgbClr val="FFFFFF"/>
                </a:highlight>
                <a:latin typeface="-apple-system"/>
              </a:rPr>
              <a:t>A robust process makes scaling possible by letting teams work on bigger and more complicated projects. </a:t>
            </a:r>
          </a:p>
          <a:p>
            <a:pPr marL="0" indent="0" algn="just">
              <a:lnSpc>
                <a:spcPct val="150000"/>
              </a:lnSpc>
              <a:spcAft>
                <a:spcPts val="800"/>
              </a:spcAft>
              <a:buNone/>
            </a:pPr>
            <a:r>
              <a:rPr lang="en-US" sz="2800" b="1" i="0" dirty="0">
                <a:solidFill>
                  <a:srgbClr val="FF0000"/>
                </a:solidFill>
                <a:effectLst/>
                <a:highlight>
                  <a:srgbClr val="FFFFFF"/>
                </a:highlight>
                <a:latin typeface="-apple-system"/>
              </a:rPr>
              <a:t>6. Continuous improvement:</a:t>
            </a:r>
            <a:r>
              <a:rPr lang="en-US" sz="2400" b="1" i="0" dirty="0">
                <a:solidFill>
                  <a:srgbClr val="FF0000"/>
                </a:solidFill>
                <a:effectLst/>
                <a:highlight>
                  <a:srgbClr val="FFFFFF"/>
                </a:highlight>
                <a:latin typeface="-apple-system"/>
              </a:rPr>
              <a:t> </a:t>
            </a:r>
            <a:r>
              <a:rPr lang="en-US" sz="2400" b="1" i="0" dirty="0">
                <a:solidFill>
                  <a:srgbClr val="000000"/>
                </a:solidFill>
                <a:effectLst/>
                <a:highlight>
                  <a:srgbClr val="FFFFFF"/>
                </a:highlight>
                <a:latin typeface="-apple-system"/>
              </a:rPr>
              <a:t>One of the most important parts of a strong software development process is constantly focusing on improving things. </a:t>
            </a:r>
            <a:endParaRPr lang="en-US" altLang="en-KE" sz="3600" b="1" dirty="0">
              <a:solidFill>
                <a:srgbClr val="000000"/>
              </a:solidFill>
              <a:latin typeface="Times New Roman" panose="02020603050405020304" pitchFamily="18"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906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software development process.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550504" y="1510749"/>
            <a:ext cx="8494643" cy="6945080"/>
          </a:xfrm>
        </p:spPr>
        <p:txBody>
          <a:bodyPr>
            <a:normAutofit/>
          </a:bodyPr>
          <a:lstStyle/>
          <a:p>
            <a:pPr marL="0" indent="0">
              <a:lnSpc>
                <a:spcPct val="107000"/>
              </a:lnSpc>
              <a:spcAft>
                <a:spcPts val="800"/>
              </a:spcAft>
              <a:buNone/>
            </a:pPr>
            <a:endParaRPr lang="en-US" sz="2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2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2400" b="1"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2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2400" b="1"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2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r">
              <a:lnSpc>
                <a:spcPct val="107000"/>
              </a:lnSpc>
              <a:spcAft>
                <a:spcPts val="800"/>
              </a:spcAft>
              <a:buNone/>
            </a:pPr>
            <a:r>
              <a:rPr lang="en-US" sz="2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Figure 2.1</a:t>
            </a:r>
          </a:p>
          <a:p>
            <a:pPr marL="0" indent="0" algn="r">
              <a:lnSpc>
                <a:spcPct val="107000"/>
              </a:lnSpc>
              <a:spcAft>
                <a:spcPts val="800"/>
              </a:spcAft>
              <a:buNone/>
            </a:pPr>
            <a:r>
              <a:rPr lang="en-US" sz="2400" b="1"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Source: acqnotes.com</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a:extLst>
              <a:ext uri="{FF2B5EF4-FFF2-40B4-BE49-F238E27FC236}">
                <a16:creationId xmlns:a16="http://schemas.microsoft.com/office/drawing/2014/main" id="{CEAE532A-3A60-B80F-9018-9A5C4846AB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7228" y="1804253"/>
            <a:ext cx="7962900" cy="2817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997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1. Planning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sz="2400" i="0" dirty="0">
                <a:effectLst/>
                <a:highlight>
                  <a:srgbClr val="FFFFFF"/>
                </a:highlight>
                <a:latin typeface="Times New Roman" panose="02020603050405020304" pitchFamily="18" charset="0"/>
                <a:cs typeface="Times New Roman" panose="02020603050405020304" pitchFamily="18" charset="0"/>
              </a:rPr>
              <a:t>An important task in creating a software program is </a:t>
            </a:r>
            <a:r>
              <a:rPr lang="en-US" sz="2400" i="0" strike="noStrike" dirty="0">
                <a:effectLst/>
                <a:highlight>
                  <a:srgbClr val="FFFFFF"/>
                </a:highligh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Requirements Analysis</a:t>
            </a:r>
            <a:r>
              <a:rPr lang="en-US" sz="2400" i="0" dirty="0">
                <a:effectLst/>
                <a:highlight>
                  <a:srgbClr val="FFFFFF"/>
                </a:highlight>
                <a:latin typeface="Times New Roman" panose="02020603050405020304" pitchFamily="18" charset="0"/>
                <a:cs typeface="Times New Roman" panose="02020603050405020304" pitchFamily="18" charset="0"/>
              </a:rPr>
              <a:t>. Customers typically have an abstract idea of what they want as an end result, but not what software should do.</a:t>
            </a:r>
          </a:p>
          <a:p>
            <a:pPr marL="0" indent="0" algn="just">
              <a:lnSpc>
                <a:spcPct val="150000"/>
              </a:lnSpc>
              <a:spcAft>
                <a:spcPts val="800"/>
              </a:spcAft>
              <a:buNone/>
            </a:pPr>
            <a:r>
              <a:rPr lang="en-US" sz="2400" i="0" dirty="0">
                <a:effectLst/>
                <a:highlight>
                  <a:srgbClr val="FFFFFF"/>
                </a:highlight>
                <a:latin typeface="Times New Roman" panose="02020603050405020304" pitchFamily="18" charset="0"/>
                <a:cs typeface="Times New Roman" panose="02020603050405020304" pitchFamily="18" charset="0"/>
              </a:rPr>
              <a:t>In this stage, project goals, timelines, resources, and budgets are established. Project managers and stakeholders collaborate to create a roadmap for the development process</a:t>
            </a:r>
            <a:r>
              <a:rPr lang="en-US" sz="1600" b="0" i="0" dirty="0">
                <a:solidFill>
                  <a:srgbClr val="0D0D0D"/>
                </a:solidFill>
                <a:effectLst/>
                <a:highlight>
                  <a:srgbClr val="FFFFFF"/>
                </a:highlight>
                <a:latin typeface="Söhne"/>
              </a:rPr>
              <a:t>.</a:t>
            </a: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6963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2. Implementation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buFont typeface="Wingdings" panose="05000000000000000000" pitchFamily="2" charset="2"/>
              <a:buChar char="Ø"/>
            </a:pPr>
            <a:r>
              <a:rPr lang="en-US" sz="2400" i="0" dirty="0">
                <a:solidFill>
                  <a:srgbClr val="000000"/>
                </a:solidFill>
                <a:effectLst/>
                <a:highlight>
                  <a:srgbClr val="FFFFFF"/>
                </a:highlight>
                <a:latin typeface="Times New Roman" panose="02020603050405020304" pitchFamily="18" charset="0"/>
                <a:cs typeface="Times New Roman" panose="02020603050405020304" pitchFamily="18" charset="0"/>
              </a:rPr>
              <a:t>Implementation is the part of the process where software engineers program the code for the project.</a:t>
            </a:r>
          </a:p>
          <a:p>
            <a:pPr algn="just">
              <a:lnSpc>
                <a:spcPct val="200000"/>
              </a:lnSpc>
              <a:spcAft>
                <a:spcPts val="800"/>
              </a:spcAft>
              <a:buFont typeface="Wingdings" panose="05000000000000000000" pitchFamily="2" charset="2"/>
              <a:buChar char="Ø"/>
            </a:pPr>
            <a:r>
              <a:rPr lang="en-US" sz="2400" i="0" dirty="0">
                <a:solidFill>
                  <a:srgbClr val="0D0D0D"/>
                </a:solidFill>
                <a:effectLst/>
                <a:highlight>
                  <a:srgbClr val="FFFFFF"/>
                </a:highlight>
                <a:latin typeface="Times New Roman" panose="02020603050405020304" pitchFamily="18" charset="0"/>
                <a:cs typeface="Times New Roman" panose="02020603050405020304" pitchFamily="18" charset="0"/>
              </a:rPr>
              <a:t>Involves designing where, software architects and designers create a blueprint or prototype of the software. This includes defining the system architecture, user interface, data structures, and algorithms.</a:t>
            </a:r>
            <a:endParaRPr lang="en-US" altLang="en-KE" sz="24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1638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altLang="en-KE" sz="3200" dirty="0">
                <a:solidFill>
                  <a:srgbClr val="000000"/>
                </a:solidFill>
                <a:latin typeface="Times New Roman" panose="02020603050405020304" pitchFamily="18" charset="0"/>
                <a:cs typeface="Times New Roman" panose="02020603050405020304" pitchFamily="18" charset="0"/>
              </a:rPr>
              <a:t>Also during implementation </a:t>
            </a:r>
            <a:r>
              <a:rPr lang="en-US" altLang="en-KE" sz="3200" dirty="0">
                <a:solidFill>
                  <a:srgbClr val="0D0D0D"/>
                </a:solidFill>
                <a:highlight>
                  <a:srgbClr val="FFFFFF"/>
                </a:highlight>
                <a:latin typeface="Times New Roman" panose="02020603050405020304" pitchFamily="18" charset="0"/>
                <a:cs typeface="Times New Roman" panose="02020603050405020304" pitchFamily="18" charset="0"/>
              </a:rPr>
              <a:t>d</a:t>
            </a:r>
            <a:r>
              <a:rPr lang="en-US" sz="3200" i="0" dirty="0">
                <a:solidFill>
                  <a:srgbClr val="0D0D0D"/>
                </a:solidFill>
                <a:effectLst/>
                <a:highlight>
                  <a:srgbClr val="FFFFFF"/>
                </a:highlight>
                <a:latin typeface="Times New Roman" panose="02020603050405020304" pitchFamily="18" charset="0"/>
                <a:cs typeface="Times New Roman" panose="02020603050405020304" pitchFamily="18" charset="0"/>
              </a:rPr>
              <a:t>evelopers write the code based on the design specifications. They use programming languages, frameworks, and tools to translate the design into functional software components.</a:t>
            </a:r>
            <a:endParaRPr lang="en-US" altLang="en-KE" sz="32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21929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3. Testing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998226"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50000"/>
              </a:lnSpc>
              <a:spcBef>
                <a:spcPts val="2400"/>
              </a:spcBef>
              <a:spcAft>
                <a:spcPts val="2400"/>
              </a:spcAft>
            </a:pPr>
            <a:r>
              <a:rPr lang="en-US" i="0" dirty="0">
                <a:solidFill>
                  <a:srgbClr val="000000"/>
                </a:solidFill>
                <a:effectLst/>
                <a:highlight>
                  <a:srgbClr val="FFFFFF"/>
                </a:highlight>
                <a:latin typeface="Times New Roman" panose="02020603050405020304" pitchFamily="18" charset="0"/>
                <a:cs typeface="Times New Roman" panose="02020603050405020304" pitchFamily="18" charset="0"/>
              </a:rPr>
              <a:t>Softwar</a:t>
            </a:r>
            <a:r>
              <a:rPr lang="en-US" dirty="0">
                <a:solidFill>
                  <a:srgbClr val="000000"/>
                </a:solidFill>
                <a:highlight>
                  <a:srgbClr val="FFFFFF"/>
                </a:highlight>
                <a:latin typeface="Times New Roman" panose="02020603050405020304" pitchFamily="18" charset="0"/>
                <a:cs typeface="Times New Roman" panose="02020603050405020304" pitchFamily="18" charset="0"/>
              </a:rPr>
              <a:t>e testing </a:t>
            </a:r>
            <a:r>
              <a:rPr lang="en-US" i="0" dirty="0">
                <a:solidFill>
                  <a:srgbClr val="000000"/>
                </a:solidFill>
                <a:effectLst/>
                <a:highlight>
                  <a:srgbClr val="FFFFFF"/>
                </a:highlight>
                <a:latin typeface="Times New Roman" panose="02020603050405020304" pitchFamily="18" charset="0"/>
                <a:cs typeface="Times New Roman" panose="02020603050405020304" pitchFamily="18" charset="0"/>
              </a:rPr>
              <a:t>is an integral and important phase of the software development process. This part of the process ensures that defects are recognized as soon as possible. </a:t>
            </a:r>
          </a:p>
          <a:p>
            <a:pPr marL="457200" algn="just">
              <a:lnSpc>
                <a:spcPct val="150000"/>
              </a:lnSpc>
              <a:spcBef>
                <a:spcPts val="2400"/>
              </a:spcBef>
              <a:spcAft>
                <a:spcPts val="2400"/>
              </a:spcAft>
            </a:pPr>
            <a:r>
              <a:rPr lang="en-US" i="0" dirty="0">
                <a:solidFill>
                  <a:srgbClr val="000000"/>
                </a:solidFill>
                <a:effectLst/>
                <a:highlight>
                  <a:srgbClr val="FFFFFF"/>
                </a:highlight>
                <a:latin typeface="Times New Roman" panose="02020603050405020304" pitchFamily="18" charset="0"/>
                <a:cs typeface="Times New Roman" panose="02020603050405020304" pitchFamily="18" charset="0"/>
              </a:rPr>
              <a:t>It can also provide an objective, independent view of the software to allow users to appreciate and understand the risks of software deployment.</a:t>
            </a:r>
            <a:endParaRPr lang="en-US" altLang="en-KE"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23805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2491409" y="1411358"/>
            <a:ext cx="8746434" cy="5446642"/>
          </a:xfrm>
        </p:spPr>
        <p:txBody>
          <a:bodyPr>
            <a:normAutofit/>
          </a:bodyPr>
          <a:lstStyle/>
          <a:p>
            <a:pPr marL="0" indent="0">
              <a:lnSpc>
                <a:spcPct val="107000"/>
              </a:lnSpc>
              <a:spcAft>
                <a:spcPts val="800"/>
              </a:spcAft>
              <a:buNone/>
            </a:pPr>
            <a:endPar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endParaRPr>
          </a:p>
          <a:p>
            <a:pPr>
              <a:lnSpc>
                <a:spcPct val="107000"/>
              </a:lnSpc>
              <a:spcAft>
                <a:spcPts val="800"/>
              </a:spcAft>
            </a:pPr>
            <a:r>
              <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rPr>
              <a:t>During testing also quality assurance engineers conduct various tests to ensure that the software meets its requirements and functions correctly. This includes unit testing, integration testing, system testing, and user acceptance testing.</a:t>
            </a:r>
            <a:endParaRPr lang="en-US"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910790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4. Deployment &amp; Maintenance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i="0" dirty="0">
                <a:solidFill>
                  <a:srgbClr val="000000"/>
                </a:solidFill>
                <a:effectLst/>
                <a:highlight>
                  <a:srgbClr val="FFFFFF"/>
                </a:highlight>
                <a:latin typeface="Times New Roman" panose="02020603050405020304" pitchFamily="18" charset="0"/>
                <a:cs typeface="Times New Roman" panose="02020603050405020304" pitchFamily="18" charset="0"/>
              </a:rPr>
              <a:t>Deployment starts after the code is appropriately tested, approved for release, and sold or distributed into a production environment. This may involve installation, customization, testing, and an extended evaluation period. Training and support are important, as the software is only effective if used correctly.</a:t>
            </a:r>
            <a:endParaRPr lang="en-US" altLang="en-KE"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29143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79444" y="1060175"/>
            <a:ext cx="10508974"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0" indent="0" algn="just">
              <a:lnSpc>
                <a:spcPct val="150000"/>
              </a:lnSpc>
              <a:buNone/>
            </a:pPr>
            <a:r>
              <a:rPr lang="en-US" sz="3200" b="1" i="0" dirty="0">
                <a:solidFill>
                  <a:srgbClr val="0D0D0D"/>
                </a:solidFill>
                <a:effectLst/>
                <a:highlight>
                  <a:srgbClr val="FFFFFF"/>
                </a:highlight>
                <a:latin typeface="Times New Roman" panose="02020603050405020304" pitchFamily="18" charset="0"/>
                <a:cs typeface="Times New Roman" panose="02020603050405020304" pitchFamily="18" charset="0"/>
              </a:rPr>
              <a:t>Maintenance and Support</a:t>
            </a:r>
            <a:r>
              <a:rPr lang="en-US" sz="3200" dirty="0">
                <a:solidFill>
                  <a:srgbClr val="0D0D0D"/>
                </a:solidFill>
                <a:highlight>
                  <a:srgbClr val="FFFFFF"/>
                </a:highlight>
                <a:latin typeface="Times New Roman" panose="02020603050405020304" pitchFamily="18" charset="0"/>
                <a:cs typeface="Times New Roman" panose="02020603050405020304" pitchFamily="18" charset="0"/>
              </a:rPr>
              <a:t> is a n essential phase that comes a</a:t>
            </a:r>
            <a:r>
              <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rPr>
              <a:t>fter deployment, the software requires ongoing maintenance and support to address bugs, add new features, and adapt to changing requirements. This phase may involve regular updates, patches, and enhancements.</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83132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b="1" dirty="0">
                <a:solidFill>
                  <a:schemeClr val="accent4"/>
                </a:solidFill>
              </a:rPr>
              <a:t>	Points to note during SDLC</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22782" y="1709532"/>
            <a:ext cx="8494643" cy="5446642"/>
          </a:xfrm>
        </p:spPr>
        <p:txBody>
          <a:bodyPr>
            <a:normAutofit/>
          </a:bodyPr>
          <a:lstStyle/>
          <a:p>
            <a:pPr>
              <a:lnSpc>
                <a:spcPct val="107000"/>
              </a:lnSpc>
              <a:spcAft>
                <a:spcPts val="800"/>
              </a:spcAft>
              <a:buFont typeface="+mj-lt"/>
              <a:buAutoNum type="arabicPeriod"/>
            </a:pPr>
            <a:r>
              <a:rPr lang="en-US" sz="3200" i="0" dirty="0">
                <a:solidFill>
                  <a:srgbClr val="0D0D0D"/>
                </a:solidFill>
                <a:effectLst/>
                <a:highlight>
                  <a:srgbClr val="FFFFFF"/>
                </a:highlight>
                <a:latin typeface="Times New Roman" panose="02020603050405020304" pitchFamily="18" charset="0"/>
                <a:cs typeface="Times New Roman" panose="02020603050405020304" pitchFamily="18" charset="0"/>
              </a:rPr>
              <a:t>Clear Requirements Definition</a:t>
            </a:r>
          </a:p>
          <a:p>
            <a:pPr>
              <a:lnSpc>
                <a:spcPct val="107000"/>
              </a:lnSpc>
              <a:spcAft>
                <a:spcPts val="800"/>
              </a:spcAft>
              <a:buFont typeface="+mj-lt"/>
              <a:buAutoNum type="arabicPeriod"/>
            </a:pPr>
            <a:r>
              <a:rPr lang="en-US" sz="3200" i="0" dirty="0">
                <a:solidFill>
                  <a:srgbClr val="0D0D0D"/>
                </a:solidFill>
                <a:effectLst/>
                <a:highlight>
                  <a:srgbClr val="FFFFFF"/>
                </a:highlight>
                <a:latin typeface="Times New Roman" panose="02020603050405020304" pitchFamily="18" charset="0"/>
                <a:cs typeface="Times New Roman" panose="02020603050405020304" pitchFamily="18" charset="0"/>
              </a:rPr>
              <a:t>Regular Communication and Collaboration</a:t>
            </a:r>
            <a:endParaRPr lang="en-US" sz="3200" dirty="0">
              <a:solidFill>
                <a:srgbClr val="0D0D0D"/>
              </a:solidFill>
              <a:highlight>
                <a:srgbClr val="FFFFFF"/>
              </a:highlight>
              <a:latin typeface="Times New Roman" panose="02020603050405020304" pitchFamily="18" charset="0"/>
              <a:cs typeface="Times New Roman" panose="02020603050405020304" pitchFamily="18" charset="0"/>
            </a:endParaRPr>
          </a:p>
          <a:p>
            <a:pPr>
              <a:lnSpc>
                <a:spcPct val="107000"/>
              </a:lnSpc>
              <a:spcAft>
                <a:spcPts val="800"/>
              </a:spcAft>
              <a:buFont typeface="+mj-lt"/>
              <a:buAutoNum type="arabicPeriod"/>
            </a:pPr>
            <a:r>
              <a:rPr lang="en-US" sz="3200" i="0" dirty="0">
                <a:solidFill>
                  <a:srgbClr val="0D0D0D"/>
                </a:solidFill>
                <a:effectLst/>
                <a:highlight>
                  <a:srgbClr val="FFFFFF"/>
                </a:highlight>
                <a:latin typeface="Times New Roman" panose="02020603050405020304" pitchFamily="18" charset="0"/>
                <a:cs typeface="Times New Roman" panose="02020603050405020304" pitchFamily="18" charset="0"/>
              </a:rPr>
              <a:t>Iterative Development</a:t>
            </a:r>
          </a:p>
          <a:p>
            <a:pPr>
              <a:lnSpc>
                <a:spcPct val="107000"/>
              </a:lnSpc>
              <a:spcAft>
                <a:spcPts val="800"/>
              </a:spcAft>
              <a:buFont typeface="+mj-lt"/>
              <a:buAutoNum type="arabicPeriod"/>
            </a:pPr>
            <a:r>
              <a:rPr lang="en-US" sz="3200" i="0" dirty="0">
                <a:solidFill>
                  <a:srgbClr val="0D0D0D"/>
                </a:solidFill>
                <a:effectLst/>
                <a:highlight>
                  <a:srgbClr val="FFFFFF"/>
                </a:highlight>
                <a:latin typeface="Times New Roman" panose="02020603050405020304" pitchFamily="18" charset="0"/>
                <a:cs typeface="Times New Roman" panose="02020603050405020304" pitchFamily="18" charset="0"/>
              </a:rPr>
              <a:t>Quality Assurance at Every Stage</a:t>
            </a:r>
            <a:endParaRPr lang="en-US" sz="3200" dirty="0">
              <a:solidFill>
                <a:srgbClr val="0D0D0D"/>
              </a:solidFill>
              <a:highlight>
                <a:srgbClr val="FFFFFF"/>
              </a:highlight>
              <a:latin typeface="Times New Roman" panose="02020603050405020304" pitchFamily="18" charset="0"/>
              <a:cs typeface="Times New Roman" panose="02020603050405020304" pitchFamily="18" charset="0"/>
            </a:endParaRPr>
          </a:p>
          <a:p>
            <a:pPr>
              <a:lnSpc>
                <a:spcPct val="107000"/>
              </a:lnSpc>
              <a:spcAft>
                <a:spcPts val="800"/>
              </a:spcAft>
              <a:buFont typeface="+mj-lt"/>
              <a:buAutoNum type="arabicPeriod"/>
            </a:pPr>
            <a:r>
              <a:rPr lang="en-US" sz="3200" i="0" dirty="0">
                <a:solidFill>
                  <a:srgbClr val="0D0D0D"/>
                </a:solidFill>
                <a:effectLst/>
                <a:highlight>
                  <a:srgbClr val="FFFFFF"/>
                </a:highlight>
                <a:latin typeface="Times New Roman" panose="02020603050405020304" pitchFamily="18" charset="0"/>
                <a:cs typeface="Times New Roman" panose="02020603050405020304" pitchFamily="18" charset="0"/>
              </a:rPr>
              <a:t>Version Control and Documentation</a:t>
            </a:r>
          </a:p>
          <a:p>
            <a:pPr>
              <a:lnSpc>
                <a:spcPct val="107000"/>
              </a:lnSpc>
              <a:spcAft>
                <a:spcPts val="800"/>
              </a:spcAft>
              <a:buFont typeface="+mj-lt"/>
              <a:buAutoNum type="arabicPeriod"/>
            </a:pPr>
            <a:r>
              <a:rPr lang="en-US" sz="3200" i="0" dirty="0">
                <a:solidFill>
                  <a:srgbClr val="0D0D0D"/>
                </a:solidFill>
                <a:effectLst/>
                <a:highlight>
                  <a:srgbClr val="FFFFFF"/>
                </a:highlight>
                <a:latin typeface="Times New Roman" panose="02020603050405020304" pitchFamily="18" charset="0"/>
                <a:cs typeface="Times New Roman" panose="02020603050405020304" pitchFamily="18" charset="0"/>
              </a:rPr>
              <a:t>Risk Management</a:t>
            </a:r>
            <a:endParaRPr lang="en-US" sz="3200" dirty="0">
              <a:solidFill>
                <a:srgbClr val="0D0D0D"/>
              </a:solidFill>
              <a:highlight>
                <a:srgbClr val="FFFFFF"/>
              </a:highlight>
              <a:latin typeface="Times New Roman" panose="02020603050405020304" pitchFamily="18"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69837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09530" y="1411358"/>
            <a:ext cx="9356035" cy="5446642"/>
          </a:xfrm>
        </p:spPr>
        <p:txBody>
          <a:bodyPr>
            <a:normAutofit/>
          </a:bodyPr>
          <a:lstStyle/>
          <a:p>
            <a:pPr marL="0" indent="0">
              <a:lnSpc>
                <a:spcPct val="107000"/>
              </a:lnSpc>
              <a:spcAft>
                <a:spcPts val="800"/>
              </a:spcAft>
              <a:buNone/>
            </a:pPr>
            <a:r>
              <a:rPr lang="en-US" sz="2800" i="0" dirty="0">
                <a:solidFill>
                  <a:srgbClr val="0D0D0D"/>
                </a:solidFill>
                <a:effectLst/>
                <a:highlight>
                  <a:srgbClr val="FFFFFF"/>
                </a:highlight>
                <a:latin typeface="Söhne"/>
              </a:rPr>
              <a:t>7. Adherence to Standards and Best Practices</a:t>
            </a:r>
          </a:p>
          <a:p>
            <a:pPr marL="0" indent="0">
              <a:lnSpc>
                <a:spcPct val="107000"/>
              </a:lnSpc>
              <a:spcAft>
                <a:spcPts val="800"/>
              </a:spcAft>
              <a:buNone/>
            </a:pPr>
            <a:r>
              <a:rPr lang="en-US" dirty="0">
                <a:solidFill>
                  <a:srgbClr val="0D0D0D"/>
                </a:solidFill>
                <a:highlight>
                  <a:srgbClr val="FFFFFF"/>
                </a:highlight>
                <a:latin typeface="Söhne"/>
              </a:rPr>
              <a:t>8. </a:t>
            </a:r>
            <a:r>
              <a:rPr lang="en-US" sz="2800" i="0" dirty="0">
                <a:solidFill>
                  <a:srgbClr val="0D0D0D"/>
                </a:solidFill>
                <a:effectLst/>
                <a:highlight>
                  <a:srgbClr val="FFFFFF"/>
                </a:highlight>
                <a:latin typeface="Söhne"/>
              </a:rPr>
              <a:t>User Involvement and Feedback</a:t>
            </a:r>
            <a:endParaRPr lang="en-US" dirty="0">
              <a:solidFill>
                <a:srgbClr val="0D0D0D"/>
              </a:solidFill>
              <a:highlight>
                <a:srgbClr val="FFFFFF"/>
              </a:highlight>
              <a:latin typeface="Söhne"/>
            </a:endParaRPr>
          </a:p>
          <a:p>
            <a:pPr marL="0" indent="0">
              <a:lnSpc>
                <a:spcPct val="107000"/>
              </a:lnSpc>
              <a:spcAft>
                <a:spcPts val="800"/>
              </a:spcAft>
              <a:buNone/>
            </a:pPr>
            <a:r>
              <a:rPr lang="en-US" sz="2800" i="0" dirty="0">
                <a:solidFill>
                  <a:srgbClr val="0D0D0D"/>
                </a:solidFill>
                <a:effectLst/>
                <a:highlight>
                  <a:srgbClr val="FFFFFF"/>
                </a:highlight>
                <a:latin typeface="Söhne"/>
              </a:rPr>
              <a:t>9. Continuous Improvement</a:t>
            </a:r>
          </a:p>
          <a:p>
            <a:pPr marL="0" indent="0">
              <a:lnSpc>
                <a:spcPct val="107000"/>
              </a:lnSpc>
              <a:spcAft>
                <a:spcPts val="800"/>
              </a:spcAft>
              <a:buNone/>
            </a:pPr>
            <a:endParaRPr lang="en-US" sz="2800" i="0" dirty="0">
              <a:solidFill>
                <a:srgbClr val="0D0D0D"/>
              </a:solidFill>
              <a:effectLst/>
              <a:highlight>
                <a:srgbClr val="FFFFFF"/>
              </a:highlight>
              <a:latin typeface="Söhne"/>
            </a:endParaRPr>
          </a:p>
          <a:p>
            <a:pPr algn="just">
              <a:lnSpc>
                <a:spcPct val="107000"/>
              </a:lnSpc>
              <a:spcAft>
                <a:spcPts val="800"/>
              </a:spcAft>
            </a:pPr>
            <a:r>
              <a:rPr lang="en-US" b="0" i="0" dirty="0">
                <a:solidFill>
                  <a:srgbClr val="0D0D0D"/>
                </a:solidFill>
                <a:effectLst/>
                <a:highlight>
                  <a:srgbClr val="FFFFFF"/>
                </a:highlight>
                <a:latin typeface="Times New Roman" panose="02020603050405020304" pitchFamily="18" charset="0"/>
                <a:cs typeface="Times New Roman" panose="02020603050405020304" pitchFamily="18" charset="0"/>
              </a:rPr>
              <a:t>By keeping these points in mind throughout the software development lifecycle, teams can streamline the development process, mitigate risks, and deliver high-quality software solutions that meet the needs of users and stakeholders.</a:t>
            </a:r>
            <a:endParaRPr lang="en-US" b="1" i="0" dirty="0">
              <a:solidFill>
                <a:srgbClr val="0D0D0D"/>
              </a:solidFill>
              <a:effectLst/>
              <a:highlight>
                <a:srgbClr val="FFFFFF"/>
              </a:highlight>
              <a:latin typeface="Times New Roman" panose="02020603050405020304" pitchFamily="18"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58744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3.0 </a:t>
            </a:r>
            <a:r>
              <a:rPr lang="en-US" altLang="en-KE" b="1" dirty="0">
                <a:solidFill>
                  <a:schemeClr val="accent4"/>
                </a:solidFill>
              </a:rPr>
              <a:t>Comparison btw CBPS VS SD</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83027" y="1071382"/>
            <a:ext cx="9104243" cy="5446642"/>
          </a:xfrm>
        </p:spPr>
        <p:txBody>
          <a:bodyPr>
            <a:normAutofit fontScale="92500"/>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0" indent="0" algn="l">
              <a:buNone/>
            </a:pPr>
            <a:r>
              <a:rPr lang="en-US" b="1" i="0" dirty="0">
                <a:solidFill>
                  <a:srgbClr val="0D0D0D"/>
                </a:solidFill>
                <a:effectLst/>
                <a:highlight>
                  <a:srgbClr val="FFFFFF"/>
                </a:highlight>
                <a:latin typeface="Söhne"/>
              </a:rPr>
              <a:t>1) Scope</a:t>
            </a:r>
            <a:endParaRPr lang="en-US" b="0" i="0" dirty="0">
              <a:solidFill>
                <a:srgbClr val="0D0D0D"/>
              </a:solidFill>
              <a:effectLst/>
              <a:highlight>
                <a:srgbClr val="FFFFFF"/>
              </a:highlight>
              <a:latin typeface="Söhne"/>
            </a:endParaRPr>
          </a:p>
          <a:p>
            <a:pPr marL="0" indent="0" algn="l">
              <a:buNone/>
            </a:pPr>
            <a:endParaRPr lang="en-US" b="0" i="0" dirty="0">
              <a:solidFill>
                <a:srgbClr val="0D0D0D"/>
              </a:solidFill>
              <a:effectLst/>
              <a:highlight>
                <a:srgbClr val="FFFFFF"/>
              </a:highlight>
              <a:latin typeface="Söhne"/>
            </a:endParaRPr>
          </a:p>
          <a:p>
            <a:pPr lvl="1" algn="just">
              <a:lnSpc>
                <a:spcPct val="150000"/>
              </a:lnSpc>
              <a:buFont typeface="Wingdings" panose="05000000000000000000" pitchFamily="2" charset="2"/>
              <a:buChar char="Ø"/>
            </a:pPr>
            <a:r>
              <a:rPr lang="en-US" b="1" i="0" dirty="0">
                <a:solidFill>
                  <a:srgbClr val="0D0D0D"/>
                </a:solidFill>
                <a:effectLst/>
                <a:highlight>
                  <a:srgbClr val="FFFFFF"/>
                </a:highlight>
                <a:latin typeface="Söhne"/>
              </a:rPr>
              <a:t>Computer-Based Problem-Solving</a:t>
            </a:r>
            <a:r>
              <a:rPr lang="en-US" b="0" i="0" dirty="0">
                <a:solidFill>
                  <a:srgbClr val="0D0D0D"/>
                </a:solidFill>
                <a:effectLst/>
                <a:highlight>
                  <a:srgbClr val="FFFFFF"/>
                </a:highlight>
                <a:latin typeface="Söhne"/>
              </a:rPr>
              <a:t>: Refers to the broader process of using computational tools and techniques to solve a wide range of problems, which may or may not involve the development of software. It encompasses problem-solving strategies, algorithms, and computational thinking.</a:t>
            </a:r>
          </a:p>
          <a:p>
            <a:pPr lvl="1" algn="just">
              <a:lnSpc>
                <a:spcPct val="150000"/>
              </a:lnSpc>
              <a:buFont typeface="Wingdings" panose="05000000000000000000" pitchFamily="2" charset="2"/>
              <a:buChar char="Ø"/>
            </a:pPr>
            <a:r>
              <a:rPr lang="en-US" b="1" i="0" dirty="0">
                <a:solidFill>
                  <a:srgbClr val="0D0D0D"/>
                </a:solidFill>
                <a:effectLst/>
                <a:highlight>
                  <a:srgbClr val="FFFFFF"/>
                </a:highlight>
                <a:latin typeface="Söhne"/>
              </a:rPr>
              <a:t>Software Development</a:t>
            </a:r>
            <a:r>
              <a:rPr lang="en-US" b="0" i="0" dirty="0">
                <a:solidFill>
                  <a:srgbClr val="0D0D0D"/>
                </a:solidFill>
                <a:effectLst/>
                <a:highlight>
                  <a:srgbClr val="FFFFFF"/>
                </a:highlight>
                <a:latin typeface="Söhne"/>
              </a:rPr>
              <a:t>: Focuses specifically on the creation, design, implementation, and maintenance of software applications or systems to address specific requirements or solve particular problems.</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20651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0" indent="0" algn="l">
              <a:buNone/>
            </a:pPr>
            <a:r>
              <a:rPr lang="en-US" b="1" i="0" dirty="0">
                <a:solidFill>
                  <a:srgbClr val="0D0D0D"/>
                </a:solidFill>
                <a:effectLst/>
                <a:highlight>
                  <a:srgbClr val="FFFFFF"/>
                </a:highlight>
                <a:latin typeface="Söhne"/>
              </a:rPr>
              <a:t>2) Objective</a:t>
            </a:r>
            <a:r>
              <a:rPr lang="en-US" b="0" i="0" dirty="0">
                <a:solidFill>
                  <a:srgbClr val="0D0D0D"/>
                </a:solidFill>
                <a:effectLst/>
                <a:highlight>
                  <a:srgbClr val="FFFFFF"/>
                </a:highlight>
                <a:latin typeface="Söhne"/>
              </a:rPr>
              <a:t>:</a:t>
            </a:r>
          </a:p>
          <a:p>
            <a:pPr lvl="1" algn="just">
              <a:lnSpc>
                <a:spcPct val="150000"/>
              </a:lnSpc>
              <a:buFont typeface="Wingdings" panose="05000000000000000000" pitchFamily="2" charset="2"/>
              <a:buChar char="Ø"/>
            </a:pPr>
            <a:r>
              <a:rPr lang="en-US" b="1" i="0" dirty="0">
                <a:solidFill>
                  <a:srgbClr val="0D0D0D"/>
                </a:solidFill>
                <a:effectLst/>
                <a:highlight>
                  <a:srgbClr val="FFFFFF"/>
                </a:highlight>
                <a:latin typeface="Söhne"/>
              </a:rPr>
              <a:t>Computer-Based Problem-Solving</a:t>
            </a:r>
            <a:r>
              <a:rPr lang="en-US" b="0" i="0" dirty="0">
                <a:solidFill>
                  <a:srgbClr val="0D0D0D"/>
                </a:solidFill>
                <a:effectLst/>
                <a:highlight>
                  <a:srgbClr val="FFFFFF"/>
                </a:highlight>
                <a:latin typeface="Söhne"/>
              </a:rPr>
              <a:t>: Aims to devise algorithms, models, or computational approaches to address various problems, real-world scenarios. </a:t>
            </a:r>
          </a:p>
          <a:p>
            <a:pPr lvl="1" algn="just">
              <a:lnSpc>
                <a:spcPct val="150000"/>
              </a:lnSpc>
              <a:buFont typeface="Wingdings" panose="05000000000000000000" pitchFamily="2" charset="2"/>
              <a:buChar char="Ø"/>
            </a:pPr>
            <a:r>
              <a:rPr lang="en-US" b="1" i="0" dirty="0">
                <a:solidFill>
                  <a:srgbClr val="0D0D0D"/>
                </a:solidFill>
                <a:effectLst/>
                <a:highlight>
                  <a:srgbClr val="FFFFFF"/>
                </a:highlight>
                <a:latin typeface="Söhne"/>
              </a:rPr>
              <a:t>Software Development</a:t>
            </a:r>
            <a:r>
              <a:rPr lang="en-US" b="0" i="0" dirty="0">
                <a:solidFill>
                  <a:srgbClr val="0D0D0D"/>
                </a:solidFill>
                <a:effectLst/>
                <a:highlight>
                  <a:srgbClr val="FFFFFF"/>
                </a:highlight>
                <a:latin typeface="Söhne"/>
              </a:rPr>
              <a:t>: Aims to produce functional software solutions that meet specific user needs. It involves translating problem-solving strategies and algorithms into executable software code.</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8456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0" indent="0" algn="l">
              <a:buNone/>
            </a:pPr>
            <a:r>
              <a:rPr lang="en-US" b="1" i="0" dirty="0">
                <a:solidFill>
                  <a:srgbClr val="0D0D0D"/>
                </a:solidFill>
                <a:effectLst/>
                <a:highlight>
                  <a:srgbClr val="FFFFFF"/>
                </a:highlight>
                <a:latin typeface="Söhne"/>
              </a:rPr>
              <a:t>2) Objective</a:t>
            </a:r>
            <a:r>
              <a:rPr lang="en-US" b="0" i="0" dirty="0">
                <a:solidFill>
                  <a:srgbClr val="0D0D0D"/>
                </a:solidFill>
                <a:effectLst/>
                <a:highlight>
                  <a:srgbClr val="FFFFFF"/>
                </a:highlight>
                <a:latin typeface="Söhne"/>
              </a:rPr>
              <a:t>:</a:t>
            </a:r>
          </a:p>
          <a:p>
            <a:pPr lvl="1" algn="just">
              <a:lnSpc>
                <a:spcPct val="150000"/>
              </a:lnSpc>
              <a:buFont typeface="Wingdings" panose="05000000000000000000" pitchFamily="2" charset="2"/>
              <a:buChar char="Ø"/>
            </a:pPr>
            <a:r>
              <a:rPr lang="en-US" b="1" i="0" dirty="0">
                <a:solidFill>
                  <a:srgbClr val="0D0D0D"/>
                </a:solidFill>
                <a:effectLst/>
                <a:highlight>
                  <a:srgbClr val="FFFFFF"/>
                </a:highlight>
                <a:latin typeface="Söhne"/>
              </a:rPr>
              <a:t>Computer-Based Problem-Solving</a:t>
            </a:r>
            <a:r>
              <a:rPr lang="en-US" b="0" i="0" dirty="0">
                <a:solidFill>
                  <a:srgbClr val="0D0D0D"/>
                </a:solidFill>
                <a:effectLst/>
                <a:highlight>
                  <a:srgbClr val="FFFFFF"/>
                </a:highlight>
                <a:latin typeface="Söhne"/>
              </a:rPr>
              <a:t>: Aims to devise algorithms, models, or computational approaches to address various problems, real-world scenarios. </a:t>
            </a:r>
          </a:p>
          <a:p>
            <a:pPr lvl="1" algn="just">
              <a:lnSpc>
                <a:spcPct val="150000"/>
              </a:lnSpc>
              <a:buFont typeface="Wingdings" panose="05000000000000000000" pitchFamily="2" charset="2"/>
              <a:buChar char="Ø"/>
            </a:pPr>
            <a:r>
              <a:rPr lang="en-US" b="1" i="0" dirty="0">
                <a:solidFill>
                  <a:srgbClr val="0D0D0D"/>
                </a:solidFill>
                <a:effectLst/>
                <a:highlight>
                  <a:srgbClr val="FFFFFF"/>
                </a:highlight>
                <a:latin typeface="Söhne"/>
              </a:rPr>
              <a:t>Software Development</a:t>
            </a:r>
            <a:r>
              <a:rPr lang="en-US" b="0" i="0" dirty="0">
                <a:solidFill>
                  <a:srgbClr val="0D0D0D"/>
                </a:solidFill>
                <a:effectLst/>
                <a:highlight>
                  <a:srgbClr val="FFFFFF"/>
                </a:highlight>
                <a:latin typeface="Söhne"/>
              </a:rPr>
              <a:t>: Aims to produce functional software solutions that meet specific user needs. It involves translating problem-solving strategies and algorithms into executable software code.</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39937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9170504"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0" indent="0" algn="just">
              <a:buNone/>
            </a:pPr>
            <a:r>
              <a:rPr lang="en-US" b="1" i="0" dirty="0">
                <a:solidFill>
                  <a:srgbClr val="0D0D0D"/>
                </a:solidFill>
                <a:effectLst/>
                <a:highlight>
                  <a:srgbClr val="FFFFFF"/>
                </a:highlight>
                <a:latin typeface="Söhne"/>
              </a:rPr>
              <a:t>3</a:t>
            </a:r>
            <a:r>
              <a:rPr lang="en-US" sz="3200" b="1" i="0" dirty="0">
                <a:solidFill>
                  <a:srgbClr val="0D0D0D"/>
                </a:solidFill>
                <a:effectLst/>
                <a:highlight>
                  <a:srgbClr val="FFFFFF"/>
                </a:highlight>
                <a:latin typeface="Times New Roman" panose="02020603050405020304" pitchFamily="18" charset="0"/>
                <a:cs typeface="Times New Roman" panose="02020603050405020304" pitchFamily="18" charset="0"/>
              </a:rPr>
              <a:t>. Outcome</a:t>
            </a:r>
            <a:r>
              <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rPr>
              <a:t>:</a:t>
            </a:r>
          </a:p>
          <a:p>
            <a:pPr lvl="1" algn="just">
              <a:buFont typeface="Wingdings" panose="05000000000000000000" pitchFamily="2" charset="2"/>
              <a:buChar char="Ø"/>
            </a:pPr>
            <a:r>
              <a:rPr lang="en-US" sz="3200" b="1" i="0" dirty="0">
                <a:solidFill>
                  <a:srgbClr val="0D0D0D"/>
                </a:solidFill>
                <a:effectLst/>
                <a:highlight>
                  <a:srgbClr val="FFFFFF"/>
                </a:highlight>
                <a:latin typeface="Times New Roman" panose="02020603050405020304" pitchFamily="18" charset="0"/>
                <a:cs typeface="Times New Roman" panose="02020603050405020304" pitchFamily="18" charset="0"/>
              </a:rPr>
              <a:t>Computer-Based Problem-Solving</a:t>
            </a:r>
            <a:r>
              <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rPr>
              <a:t>: The outcome may vary depending on the problem being addressed.</a:t>
            </a:r>
          </a:p>
          <a:p>
            <a:pPr lvl="1" algn="just">
              <a:buFont typeface="Wingdings" panose="05000000000000000000" pitchFamily="2" charset="2"/>
              <a:buChar char="Ø"/>
            </a:pPr>
            <a:r>
              <a:rPr lang="en-US" sz="3200" b="1" i="0" dirty="0">
                <a:solidFill>
                  <a:srgbClr val="0D0D0D"/>
                </a:solidFill>
                <a:effectLst/>
                <a:highlight>
                  <a:srgbClr val="FFFFFF"/>
                </a:highlight>
                <a:latin typeface="Times New Roman" panose="02020603050405020304" pitchFamily="18" charset="0"/>
                <a:cs typeface="Times New Roman" panose="02020603050405020304" pitchFamily="18" charset="0"/>
              </a:rPr>
              <a:t>Software Development</a:t>
            </a:r>
            <a:r>
              <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rPr>
              <a:t>: The outcome is a functional software product or application that solves a specific problem or fulfills certain requirements. This could be a mobile app, web application, desktop software, or system software.</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14377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References</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algn="l">
              <a:buFont typeface="Wingdings" panose="05000000000000000000" pitchFamily="2" charset="2"/>
              <a:buChar char="Ø"/>
            </a:pPr>
            <a:r>
              <a:rPr lang="en-US" dirty="0"/>
              <a:t>Introduction to the Design and Analysis of Algorithms" by </a:t>
            </a:r>
            <a:r>
              <a:rPr lang="en-US" dirty="0" err="1"/>
              <a:t>Anany</a:t>
            </a:r>
            <a:r>
              <a:rPr lang="en-US" dirty="0"/>
              <a:t> Levitin (2018, 4th Edition)</a:t>
            </a:r>
          </a:p>
          <a:p>
            <a:pPr algn="l">
              <a:buFont typeface="Wingdings" panose="05000000000000000000" pitchFamily="2" charset="2"/>
              <a:buChar char="Ø"/>
            </a:pPr>
            <a:r>
              <a:rPr lang="en-US" dirty="0">
                <a:hlinkClick r:id="rId2"/>
              </a:rPr>
              <a:t>https://www.googleapis.com/books/v1/volumes?q=computer-based+problem+solving</a:t>
            </a:r>
            <a:endParaRPr lang="en-US" dirty="0"/>
          </a:p>
          <a:p>
            <a:pPr algn="l">
              <a:buFont typeface="Wingdings" panose="05000000000000000000" pitchFamily="2" charset="2"/>
              <a:buChar char="Ø"/>
            </a:pPr>
            <a:r>
              <a:rPr lang="en-US" altLang="en-KE" dirty="0"/>
              <a:t>https://www.pearsonhighered.com/assets/samplechapter/0/1/3/0/0130091154.pdf</a:t>
            </a:r>
          </a:p>
        </p:txBody>
      </p:sp>
    </p:spTree>
    <p:extLst>
      <p:ext uri="{BB962C8B-B14F-4D97-AF65-F5344CB8AC3E}">
        <p14:creationId xmlns:p14="http://schemas.microsoft.com/office/powerpoint/2010/main" val="28372748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754</TotalTime>
  <Words>2054</Words>
  <Application>Microsoft Office PowerPoint</Application>
  <PresentationFormat>Widescreen</PresentationFormat>
  <Paragraphs>209</Paragraphs>
  <Slides>35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-apple-system</vt:lpstr>
      <vt:lpstr>Arial</vt:lpstr>
      <vt:lpstr>Calibri</vt:lpstr>
      <vt:lpstr>Calibri Light</vt:lpstr>
      <vt:lpstr>Söhne</vt:lpstr>
      <vt:lpstr>Times New Roman</vt:lpstr>
      <vt:lpstr>Verdana</vt:lpstr>
      <vt:lpstr>Wingdings</vt:lpstr>
      <vt:lpstr>Office Theme</vt:lpstr>
      <vt:lpstr>PowerPoint Presentation</vt:lpstr>
      <vt:lpstr>     Lecture learning outcomes</vt:lpstr>
      <vt:lpstr>     1.0 Problem solving  </vt:lpstr>
      <vt:lpstr>   cont.  </vt:lpstr>
      <vt:lpstr> 1.1Computer based problem solving </vt:lpstr>
      <vt:lpstr>   1.2 STEPS FOR SOLVING CBP</vt:lpstr>
      <vt:lpstr>   Problem analysis </vt:lpstr>
      <vt:lpstr>   Subtasks of problem analysis</vt:lpstr>
      <vt:lpstr>   Explanation </vt:lpstr>
      <vt:lpstr>   Cont. </vt:lpstr>
      <vt:lpstr>   Cont. </vt:lpstr>
      <vt:lpstr>   Cont.</vt:lpstr>
      <vt:lpstr>   Cont.</vt:lpstr>
      <vt:lpstr>   Cont.</vt:lpstr>
      <vt:lpstr>   Cont.</vt:lpstr>
      <vt:lpstr>PowerPoint Presentation</vt:lpstr>
      <vt:lpstr>   2.0 Software development </vt:lpstr>
      <vt:lpstr>   2.1 software development goal </vt:lpstr>
      <vt:lpstr>   2.2 Importance of software development process </vt:lpstr>
      <vt:lpstr>   Cont.</vt:lpstr>
      <vt:lpstr>   software development process. </vt:lpstr>
      <vt:lpstr>   1. Planning </vt:lpstr>
      <vt:lpstr>   2. Implementation </vt:lpstr>
      <vt:lpstr>   Cont.</vt:lpstr>
      <vt:lpstr>   3. Testing </vt:lpstr>
      <vt:lpstr>   Cont.</vt:lpstr>
      <vt:lpstr>   4. Deployment &amp; Maintenance  </vt:lpstr>
      <vt:lpstr>   Cont.</vt:lpstr>
      <vt:lpstr> Points to note during SDLC</vt:lpstr>
      <vt:lpstr>   Cont.</vt:lpstr>
      <vt:lpstr>   3.0 Comparison btw CBPS VS SD</vt:lpstr>
      <vt:lpstr>   Cont.</vt:lpstr>
      <vt:lpstr>   Cont.</vt:lpstr>
      <vt:lpstr>   Cont.</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dc:creator>
  <cp:lastModifiedBy>Joshua</cp:lastModifiedBy>
  <cp:revision>40</cp:revision>
  <dcterms:created xsi:type="dcterms:W3CDTF">2024-03-17T05:53:26Z</dcterms:created>
  <dcterms:modified xsi:type="dcterms:W3CDTF">2024-04-07T16:53:28Z</dcterms:modified>
</cp:coreProperties>
</file>