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15" r:id="rId2"/>
    <p:sldId id="297" r:id="rId3"/>
    <p:sldId id="316" r:id="rId4"/>
    <p:sldId id="317" r:id="rId5"/>
    <p:sldId id="311" r:id="rId6"/>
    <p:sldId id="313" r:id="rId7"/>
    <p:sldId id="334" r:id="rId8"/>
    <p:sldId id="335" r:id="rId9"/>
    <p:sldId id="336" r:id="rId10"/>
    <p:sldId id="337" r:id="rId11"/>
    <p:sldId id="339" r:id="rId12"/>
    <p:sldId id="338" r:id="rId13"/>
    <p:sldId id="340" r:id="rId14"/>
    <p:sldId id="341" r:id="rId15"/>
    <p:sldId id="362" r:id="rId16"/>
    <p:sldId id="342" r:id="rId17"/>
    <p:sldId id="343" r:id="rId18"/>
    <p:sldId id="363" r:id="rId19"/>
    <p:sldId id="345" r:id="rId20"/>
    <p:sldId id="346" r:id="rId21"/>
    <p:sldId id="348" r:id="rId22"/>
    <p:sldId id="364" r:id="rId23"/>
    <p:sldId id="350" r:id="rId24"/>
    <p:sldId id="351" r:id="rId25"/>
    <p:sldId id="352" r:id="rId26"/>
    <p:sldId id="353" r:id="rId27"/>
    <p:sldId id="354" r:id="rId28"/>
    <p:sldId id="355" r:id="rId29"/>
    <p:sldId id="356" r:id="rId30"/>
    <p:sldId id="357" r:id="rId31"/>
    <p:sldId id="358" r:id="rId32"/>
    <p:sldId id="359" r:id="rId33"/>
    <p:sldId id="360" r:id="rId34"/>
    <p:sldId id="361" r:id="rId35"/>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53" autoAdjust="0"/>
    <p:restoredTop sz="94660"/>
  </p:normalViewPr>
  <p:slideViewPr>
    <p:cSldViewPr snapToGrid="0">
      <p:cViewPr varScale="1">
        <p:scale>
          <a:sx n="72" d="100"/>
          <a:sy n="72" d="100"/>
        </p:scale>
        <p:origin x="70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K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C107B5-C9D9-4829-816C-DDA2B491E623}" type="datetimeFigureOut">
              <a:rPr lang="en-KE" smtClean="0"/>
              <a:t>07/04/2024</a:t>
            </a:fld>
            <a:endParaRPr lang="en-K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K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K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D35A67-388F-4464-A90A-74664B8F880A}" type="slidenum">
              <a:rPr lang="en-KE" smtClean="0"/>
              <a:t>‹#›</a:t>
            </a:fld>
            <a:endParaRPr lang="en-KE"/>
          </a:p>
        </p:txBody>
      </p:sp>
    </p:spTree>
    <p:extLst>
      <p:ext uri="{BB962C8B-B14F-4D97-AF65-F5344CB8AC3E}">
        <p14:creationId xmlns:p14="http://schemas.microsoft.com/office/powerpoint/2010/main" val="3956108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FD036-8EF2-838E-0135-AF91814C54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4F1A4040-C7BB-F117-B55E-0BCEFDD1CC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162B37BA-5B3B-0A25-278E-7E79E60C9EEE}"/>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5" name="Footer Placeholder 4">
            <a:extLst>
              <a:ext uri="{FF2B5EF4-FFF2-40B4-BE49-F238E27FC236}">
                <a16:creationId xmlns:a16="http://schemas.microsoft.com/office/drawing/2014/main" id="{0D2CE391-9E54-A0F4-0E01-F820E026368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763F1AE8-7061-10BF-F687-C2FE724FA645}"/>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417507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84466-775D-87F0-5F55-0393D26A4B00}"/>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33548791-2BB0-673C-07C2-0B36C2150B8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48BB0AB-73AF-8953-C216-89C724D6546C}"/>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5" name="Footer Placeholder 4">
            <a:extLst>
              <a:ext uri="{FF2B5EF4-FFF2-40B4-BE49-F238E27FC236}">
                <a16:creationId xmlns:a16="http://schemas.microsoft.com/office/drawing/2014/main" id="{5FE7E0AA-4914-6883-FBC9-C69CBE46992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21421193-EEBB-3E41-513C-9A5D6C9238A4}"/>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603667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A064D-0684-C7CC-F522-8BBD3A344A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D37A4D35-D446-961D-11D9-ED8045579A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C0D543-7BF0-6E56-DAA1-655F143FAEA2}"/>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5" name="Footer Placeholder 4">
            <a:extLst>
              <a:ext uri="{FF2B5EF4-FFF2-40B4-BE49-F238E27FC236}">
                <a16:creationId xmlns:a16="http://schemas.microsoft.com/office/drawing/2014/main" id="{CB7E27B6-57F3-5516-7C48-907386C812A6}"/>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71E2A0A-1603-59D4-4824-7558D77A172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4120809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E242E-CF44-CA27-5C13-7AE01514290F}"/>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D31594CD-B364-0891-43D7-ABF4B8C44C9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6678B007-6DCF-694F-047F-2F44DB6776E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D3E6518B-D8A0-C79C-C8AF-C08C386ED5B5}"/>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6" name="Footer Placeholder 5">
            <a:extLst>
              <a:ext uri="{FF2B5EF4-FFF2-40B4-BE49-F238E27FC236}">
                <a16:creationId xmlns:a16="http://schemas.microsoft.com/office/drawing/2014/main" id="{68618C79-CB02-9509-C339-DC57A6E8905B}"/>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DEEC6CD4-316E-1709-C01E-D9508CB6E5E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504731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8A6F7-309F-1720-A9AD-83BE123C4BC6}"/>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6E77BE1A-83BE-CE85-E4AA-7CB6D879A2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6DF47B-E178-B993-9548-CE3C417025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870329FC-DAEC-7480-35F2-A8B534C99A9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EFD8064-62DB-9D22-BC7C-4848EF2E549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7E689CFE-9EE2-6380-94A5-77431A867C1B}"/>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8" name="Footer Placeholder 7">
            <a:extLst>
              <a:ext uri="{FF2B5EF4-FFF2-40B4-BE49-F238E27FC236}">
                <a16:creationId xmlns:a16="http://schemas.microsoft.com/office/drawing/2014/main" id="{B4592D2B-0843-6FFF-6202-C0B716BBF529}"/>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6DF31DDA-87EB-22A1-634F-E7850EF7A56D}"/>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2795022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CE307-6D73-4D4E-0062-4214FC97F884}"/>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C371F4AC-6770-5438-07EC-BA31DCB571C9}"/>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4" name="Footer Placeholder 3">
            <a:extLst>
              <a:ext uri="{FF2B5EF4-FFF2-40B4-BE49-F238E27FC236}">
                <a16:creationId xmlns:a16="http://schemas.microsoft.com/office/drawing/2014/main" id="{0A3E93C8-2DED-AD1A-031C-09ACDE5EE890}"/>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0D8F8DFA-8462-D8F7-912B-AB35B291EEF4}"/>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1617233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139758-07B3-F6DF-3229-E863086E929B}"/>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3" name="Footer Placeholder 2">
            <a:extLst>
              <a:ext uri="{FF2B5EF4-FFF2-40B4-BE49-F238E27FC236}">
                <a16:creationId xmlns:a16="http://schemas.microsoft.com/office/drawing/2014/main" id="{EB6C133B-1510-D758-8979-FE5BB75E8322}"/>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9CC317C0-4300-C764-AB2E-DC9A74C7F3E5}"/>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024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79DC1-0FE5-D668-3E3C-EF1A197B91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D6FEBE9A-443C-1235-6990-7F227A8C1D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F1018F21-F7DA-AC8B-D5B9-85672247DF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54484D-5C41-82DF-1EBE-286F7CCDCEEB}"/>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6" name="Footer Placeholder 5">
            <a:extLst>
              <a:ext uri="{FF2B5EF4-FFF2-40B4-BE49-F238E27FC236}">
                <a16:creationId xmlns:a16="http://schemas.microsoft.com/office/drawing/2014/main" id="{86967170-AEAB-4A99-CF03-4E3B1B168AD6}"/>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31B75C3-ABA2-B718-B08A-5600E8F39FC9}"/>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080735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5643B-673D-8841-0A5C-528732E6DC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367AD465-3ABD-0760-2F07-8C8467B037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E0A8DBE9-E826-CD73-F63F-0E7FDFCA19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F120A7-5861-DAC6-600A-59E4D372292C}"/>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6" name="Footer Placeholder 5">
            <a:extLst>
              <a:ext uri="{FF2B5EF4-FFF2-40B4-BE49-F238E27FC236}">
                <a16:creationId xmlns:a16="http://schemas.microsoft.com/office/drawing/2014/main" id="{F72D9BFD-8B30-0F90-629C-0BA0A6876C05}"/>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64D1CAA-F868-7D00-D515-95E7298DE15C}"/>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377291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C976F-F67D-7EEC-E1D9-F0E400DD747F}"/>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0AE8A3AD-839C-EA0F-9EA3-A52A0F28A8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C4D98C68-9A7F-5023-9BE7-1A61527D9771}"/>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5" name="Footer Placeholder 4">
            <a:extLst>
              <a:ext uri="{FF2B5EF4-FFF2-40B4-BE49-F238E27FC236}">
                <a16:creationId xmlns:a16="http://schemas.microsoft.com/office/drawing/2014/main" id="{2F489172-90A9-CC4F-B3BA-A04AD3FE60B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3C24488-7E24-3C5C-4B43-2D3DAAE28753}"/>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2384043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3A05B61-766B-BE9C-12BE-AC03889FA1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10AFFB4-BA3E-9BE5-4ABC-F5C6F8E08A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68421733-814E-7C08-71BA-4EB6B9B9DD5C}"/>
              </a:ext>
            </a:extLst>
          </p:cNvPr>
          <p:cNvSpPr>
            <a:spLocks noGrp="1"/>
          </p:cNvSpPr>
          <p:nvPr>
            <p:ph type="dt" sz="half" idx="10"/>
          </p:nvPr>
        </p:nvSpPr>
        <p:spPr/>
        <p:txBody>
          <a:bodyPr/>
          <a:lstStyle/>
          <a:p>
            <a:fld id="{D4FDED7F-0E71-4E25-A23A-AD856C805397}" type="datetimeFigureOut">
              <a:rPr lang="en-KE" smtClean="0"/>
              <a:t>07/04/2024</a:t>
            </a:fld>
            <a:endParaRPr lang="en-KE"/>
          </a:p>
        </p:txBody>
      </p:sp>
      <p:sp>
        <p:nvSpPr>
          <p:cNvPr id="5" name="Footer Placeholder 4">
            <a:extLst>
              <a:ext uri="{FF2B5EF4-FFF2-40B4-BE49-F238E27FC236}">
                <a16:creationId xmlns:a16="http://schemas.microsoft.com/office/drawing/2014/main" id="{4D1B454C-0111-E0D2-CE6F-B07B3C33DC2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B7885435-1989-778C-6AB0-C2EBB1E963DA}"/>
              </a:ext>
            </a:extLst>
          </p:cNvPr>
          <p:cNvSpPr>
            <a:spLocks noGrp="1"/>
          </p:cNvSpPr>
          <p:nvPr>
            <p:ph type="sldNum" sz="quarter" idx="12"/>
          </p:nvPr>
        </p:nvSpPr>
        <p:spPr/>
        <p:txBody>
          <a:bodyPr/>
          <a:lstStyle/>
          <a:p>
            <a:fld id="{AC3813C7-F098-414D-9E39-5605458AD680}" type="slidenum">
              <a:rPr lang="en-KE" smtClean="0"/>
              <a:t>‹#›</a:t>
            </a:fld>
            <a:endParaRPr lang="en-KE"/>
          </a:p>
        </p:txBody>
      </p:sp>
    </p:spTree>
    <p:extLst>
      <p:ext uri="{BB962C8B-B14F-4D97-AF65-F5344CB8AC3E}">
        <p14:creationId xmlns:p14="http://schemas.microsoft.com/office/powerpoint/2010/main" val="3103712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E62DC6-19C5-0F2F-4952-EC8F25F146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BE4644BD-A51B-0FA7-DA80-E81D827FEE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7DA2C5CC-1ED2-D0D9-58B1-53D2D8DBA1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FDED7F-0E71-4E25-A23A-AD856C805397}" type="datetimeFigureOut">
              <a:rPr lang="en-KE" smtClean="0"/>
              <a:t>07/04/2024</a:t>
            </a:fld>
            <a:endParaRPr lang="en-KE"/>
          </a:p>
        </p:txBody>
      </p:sp>
      <p:sp>
        <p:nvSpPr>
          <p:cNvPr id="5" name="Footer Placeholder 4">
            <a:extLst>
              <a:ext uri="{FF2B5EF4-FFF2-40B4-BE49-F238E27FC236}">
                <a16:creationId xmlns:a16="http://schemas.microsoft.com/office/drawing/2014/main" id="{BB5CDDE2-E77C-0851-A147-BC7524D1C6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CA32B239-BA11-F29C-5543-FF9ED2F59B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3813C7-F098-414D-9E39-5605458AD680}" type="slidenum">
              <a:rPr lang="en-KE" smtClean="0"/>
              <a:t>‹#›</a:t>
            </a:fld>
            <a:endParaRPr lang="en-KE"/>
          </a:p>
        </p:txBody>
      </p:sp>
    </p:spTree>
    <p:extLst>
      <p:ext uri="{BB962C8B-B14F-4D97-AF65-F5344CB8AC3E}">
        <p14:creationId xmlns:p14="http://schemas.microsoft.com/office/powerpoint/2010/main" val="3078696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eduwavepool.unizwa.edu.om/lmsdatapool/00017295/LearningObjects/Notes_123_M_ISSA.pdf" TargetMode="External"/><Relationship Id="rId2" Type="http://schemas.openxmlformats.org/officeDocument/2006/relationships/hyperlink" Target="https://terrorgum.com/tfox/books/flowchartandalgorithmbasics.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C6CAD99C-95FD-31CF-33DB-82715AC1CCBA}"/>
              </a:ext>
            </a:extLst>
          </p:cNvPr>
          <p:cNvSpPr>
            <a:spLocks noChangeArrowheads="1"/>
          </p:cNvSpPr>
          <p:nvPr/>
        </p:nvSpPr>
        <p:spPr bwMode="auto">
          <a:xfrm>
            <a:off x="0" y="4635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KE" sz="1800" b="0" i="0" u="none" strike="noStrike" cap="none" normalizeH="0" baseline="0">
                <a:ln>
                  <a:noFill/>
                </a:ln>
                <a:solidFill>
                  <a:schemeClr val="tx1"/>
                </a:solidFill>
                <a:effectLst/>
                <a:latin typeface="Arial" panose="020B0604020202020204" pitchFamily="34" charset="0"/>
                <a:ea typeface="Verdana" panose="020B0604030504040204" pitchFamily="34" charset="0"/>
                <a:cs typeface="Verdana" panose="020B0604030504040204" pitchFamily="34" charset="0"/>
              </a:rPr>
            </a:br>
            <a:endParaRPr kumimoji="0" lang="en-US" altLang="en-KE" sz="1800" b="0" i="0" u="none" strike="noStrike" cap="none" normalizeH="0" baseline="0">
              <a:ln>
                <a:noFill/>
              </a:ln>
              <a:solidFill>
                <a:schemeClr val="tx1"/>
              </a:solidFill>
              <a:effectLst/>
              <a:latin typeface="Arial" panose="020B0604020202020204" pitchFamily="34" charset="0"/>
            </a:endParaRPr>
          </a:p>
        </p:txBody>
      </p:sp>
      <p:sp>
        <p:nvSpPr>
          <p:cNvPr id="6" name="Content Placeholder 5">
            <a:extLst>
              <a:ext uri="{FF2B5EF4-FFF2-40B4-BE49-F238E27FC236}">
                <a16:creationId xmlns:a16="http://schemas.microsoft.com/office/drawing/2014/main" id="{BA81225C-C522-A184-31CF-B4F44EB8949A}"/>
              </a:ext>
            </a:extLst>
          </p:cNvPr>
          <p:cNvSpPr>
            <a:spLocks noGrp="1"/>
          </p:cNvSpPr>
          <p:nvPr>
            <p:ph idx="1"/>
          </p:nvPr>
        </p:nvSpPr>
        <p:spPr>
          <a:xfrm>
            <a:off x="1222513" y="463550"/>
            <a:ext cx="10515600" cy="4850296"/>
          </a:xfrm>
        </p:spPr>
        <p:txBody>
          <a:bodyPr>
            <a:normAutofit fontScale="92500" lnSpcReduction="20000"/>
          </a:bodyPr>
          <a:lstStyle/>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4800" b="1" dirty="0">
                <a:latin typeface="Times New Roman" panose="02020603050405020304" pitchFamily="18" charset="0"/>
                <a:cs typeface="Times New Roman" panose="02020603050405020304" pitchFamily="18" charset="0"/>
              </a:rPr>
              <a:t>P</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rogramming and Problem </a:t>
            </a:r>
            <a:r>
              <a:rPr lang="en-US" altLang="en-KE" sz="4800" b="1" dirty="0">
                <a:latin typeface="Times New Roman" panose="02020603050405020304" pitchFamily="18" charset="0"/>
                <a:cs typeface="Times New Roman" panose="02020603050405020304" pitchFamily="18" charset="0"/>
              </a:rPr>
              <a:t>S</a:t>
            </a:r>
            <a:r>
              <a:rPr kumimoji="0" lang="en-US" altLang="en-KE" sz="4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olving </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Lecture 3</a:t>
            </a:r>
          </a:p>
          <a:p>
            <a:pPr marL="0" indent="0" algn="ctr">
              <a:buNone/>
            </a:pPr>
            <a:endParaRPr lang="en-US" altLang="en-KE" sz="3600" b="1" dirty="0">
              <a:latin typeface="Times New Roman" panose="02020603050405020304" pitchFamily="18" charset="0"/>
              <a:cs typeface="Times New Roman" panose="02020603050405020304" pitchFamily="18" charset="0"/>
            </a:endParaRPr>
          </a:p>
          <a:p>
            <a:pPr marL="0" indent="0" algn="ctr">
              <a:buNone/>
            </a:pPr>
            <a:r>
              <a:rPr lang="en-US" altLang="en-KE" sz="3600" b="1" dirty="0">
                <a:latin typeface="Times New Roman" panose="02020603050405020304" pitchFamily="18" charset="0"/>
                <a:cs typeface="Times New Roman" panose="02020603050405020304" pitchFamily="18" charset="0"/>
              </a:rPr>
              <a:t>Problem solving tools</a:t>
            </a:r>
            <a:endParaRPr kumimoji="0" lang="en-US" altLang="en-KE"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indent="0" algn="ctr">
              <a:buNone/>
            </a:pPr>
            <a:endParaRPr lang="en-US" sz="3600" b="1">
              <a:latin typeface="Times New Roman" panose="02020603050405020304" pitchFamily="18" charset="0"/>
              <a:cs typeface="Times New Roman" panose="02020603050405020304" pitchFamily="18" charset="0"/>
            </a:endParaRPr>
          </a:p>
          <a:p>
            <a:pPr marL="0" indent="0" algn="ctr">
              <a:buNone/>
            </a:pPr>
            <a:r>
              <a:rPr lang="en-US" sz="3600" b="1">
                <a:latin typeface="Times New Roman" panose="02020603050405020304" pitchFamily="18" charset="0"/>
                <a:cs typeface="Times New Roman" panose="02020603050405020304" pitchFamily="18" charset="0"/>
              </a:rPr>
              <a:t>Lecturer</a:t>
            </a:r>
            <a:r>
              <a:rPr lang="en-US" sz="3600" b="1" dirty="0">
                <a:latin typeface="Times New Roman" panose="02020603050405020304" pitchFamily="18" charset="0"/>
                <a:cs typeface="Times New Roman" panose="02020603050405020304" pitchFamily="18" charset="0"/>
              </a:rPr>
              <a:t>: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endParaRPr lang="en-KE" sz="3600" b="1" dirty="0">
              <a:latin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14461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91C3D-E946-489E-97CA-C52CB22C99C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Lecture learning outcomes</a:t>
            </a:r>
          </a:p>
        </p:txBody>
      </p:sp>
      <p:sp>
        <p:nvSpPr>
          <p:cNvPr id="3" name="Content Placeholder 2">
            <a:extLst>
              <a:ext uri="{FF2B5EF4-FFF2-40B4-BE49-F238E27FC236}">
                <a16:creationId xmlns:a16="http://schemas.microsoft.com/office/drawing/2014/main" id="{CD2CA964-C60F-BBAA-8B11-29165D23FE65}"/>
              </a:ext>
            </a:extLst>
          </p:cNvPr>
          <p:cNvSpPr>
            <a:spLocks noGrp="1"/>
          </p:cNvSpPr>
          <p:nvPr>
            <p:ph idx="1"/>
          </p:nvPr>
        </p:nvSpPr>
        <p:spPr>
          <a:xfrm>
            <a:off x="1205948" y="1825625"/>
            <a:ext cx="10147852" cy="4351338"/>
          </a:xfrm>
        </p:spPr>
        <p:txBody>
          <a:bodyPr rtlCol="0">
            <a:normAutofit/>
          </a:bodyPr>
          <a:lstStyle/>
          <a:p>
            <a:pPr marL="118872" indent="0" algn="just">
              <a:lnSpc>
                <a:spcPct val="150000"/>
              </a:lnSpc>
              <a:spcBef>
                <a:spcPts val="0"/>
              </a:spcBef>
              <a:buNone/>
              <a:defRPr/>
            </a:pPr>
            <a:r>
              <a:rPr lang="en-US" dirty="0"/>
              <a:t>At the end of the lecture you will be able to:</a:t>
            </a:r>
          </a:p>
          <a:p>
            <a:pPr marL="690372" indent="-571500" algn="just">
              <a:lnSpc>
                <a:spcPct val="150000"/>
              </a:lnSpc>
              <a:spcBef>
                <a:spcPts val="0"/>
              </a:spcBef>
              <a:buFont typeface="+mj-lt"/>
              <a:buAutoNum type="romanLcPeriod"/>
              <a:defRPr/>
            </a:pPr>
            <a:r>
              <a:rPr lang="en-US" dirty="0"/>
              <a:t>Identify tools used in problem solving </a:t>
            </a:r>
          </a:p>
          <a:p>
            <a:pPr marL="690372" indent="-571500" algn="just">
              <a:lnSpc>
                <a:spcPct val="150000"/>
              </a:lnSpc>
              <a:spcBef>
                <a:spcPts val="0"/>
              </a:spcBef>
              <a:buFont typeface="+mj-lt"/>
              <a:buAutoNum type="romanLcPeriod"/>
              <a:defRPr/>
            </a:pPr>
            <a:r>
              <a:rPr lang="en-US" dirty="0"/>
              <a:t>Know the guidelines and steps of using various tools </a:t>
            </a:r>
          </a:p>
          <a:p>
            <a:pPr marL="690372" indent="-571500" algn="just">
              <a:lnSpc>
                <a:spcPct val="150000"/>
              </a:lnSpc>
              <a:spcBef>
                <a:spcPts val="0"/>
              </a:spcBef>
              <a:buFont typeface="+mj-lt"/>
              <a:buAutoNum type="romanLcPeriod"/>
              <a:defRPr/>
            </a:pPr>
            <a:r>
              <a:rPr lang="en-US" dirty="0"/>
              <a:t>Scenario of application of each tool.</a:t>
            </a:r>
          </a:p>
          <a:p>
            <a:pPr marL="118872" indent="0">
              <a:spcBef>
                <a:spcPts val="0"/>
              </a:spcBef>
              <a:buNone/>
              <a:defRPr/>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89D1-AE21-53C8-649B-4004CC2CC9F7}"/>
              </a:ext>
            </a:extLst>
          </p:cNvPr>
          <p:cNvSpPr>
            <a:spLocks noGrp="1"/>
          </p:cNvSpPr>
          <p:nvPr>
            <p:ph type="title"/>
          </p:nvPr>
        </p:nvSpPr>
        <p:spPr>
          <a:xfrm>
            <a:off x="0" y="0"/>
            <a:ext cx="12192000" cy="1094509"/>
          </a:xfrm>
          <a:solidFill>
            <a:schemeClr val="tx1"/>
          </a:solidFill>
        </p:spPr>
        <p:txBody>
          <a:bodyPr>
            <a:normAutofit fontScale="90000"/>
          </a:bodyPr>
          <a:lstStyle/>
          <a:p>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1800" b="1" dirty="0">
                <a:effectLst/>
                <a:latin typeface="Verdana" panose="020B0604030504040204" pitchFamily="34" charset="0"/>
                <a:ea typeface="Verdana" panose="020B0604030504040204" pitchFamily="34" charset="0"/>
                <a:cs typeface="Verdana" panose="020B0604030504040204" pitchFamily="34" charset="0"/>
              </a:rPr>
            </a:br>
            <a:br>
              <a:rPr lang="en-US" sz="2700" b="1" dirty="0">
                <a:effectLst/>
                <a:latin typeface="Verdana" panose="020B0604030504040204" pitchFamily="34" charset="0"/>
                <a:ea typeface="Verdana" panose="020B0604030504040204" pitchFamily="34" charset="0"/>
                <a:cs typeface="Verdana" panose="020B0604030504040204" pitchFamily="34" charset="0"/>
              </a:rPr>
            </a:br>
            <a:r>
              <a:rPr lang="en-US" sz="2700" b="1" dirty="0">
                <a:effectLst/>
                <a:latin typeface="Verdana" panose="020B0604030504040204" pitchFamily="34" charset="0"/>
                <a:ea typeface="Verdana" panose="020B0604030504040204" pitchFamily="34" charset="0"/>
                <a:cs typeface="Verdana" panose="020B0604030504040204" pitchFamily="34" charset="0"/>
              </a:rPr>
              <a:t>	</a:t>
            </a:r>
            <a:r>
              <a:rPr lang="en-US" sz="3100" b="1" dirty="0">
                <a:solidFill>
                  <a:schemeClr val="accent4"/>
                </a:solidFill>
                <a:latin typeface="Times New Roman" panose="02020603050405020304" pitchFamily="18" charset="0"/>
                <a:ea typeface="Verdana" panose="020B0604030504040204" pitchFamily="34" charset="0"/>
                <a:cs typeface="Times New Roman" panose="02020603050405020304" pitchFamily="18" charset="0"/>
              </a:rPr>
              <a:t>1.0 Computer based problem solving tools</a:t>
            </a:r>
            <a:br>
              <a:rPr lang="en-KE" sz="1800" dirty="0">
                <a:effectLst/>
                <a:latin typeface="Verdana" panose="020B0604030504040204" pitchFamily="34" charset="0"/>
                <a:ea typeface="Verdana" panose="020B0604030504040204" pitchFamily="34" charset="0"/>
                <a:cs typeface="Verdana" panose="020B0604030504040204" pitchFamily="34" charset="0"/>
              </a:rPr>
            </a:br>
            <a:endParaRPr lang="en-KE" dirty="0"/>
          </a:p>
        </p:txBody>
      </p:sp>
      <p:sp>
        <p:nvSpPr>
          <p:cNvPr id="3" name="Content Placeholder 2">
            <a:extLst>
              <a:ext uri="{FF2B5EF4-FFF2-40B4-BE49-F238E27FC236}">
                <a16:creationId xmlns:a16="http://schemas.microsoft.com/office/drawing/2014/main" id="{EDA96DAA-766C-848D-A3F0-27BAA8C708C6}"/>
              </a:ext>
            </a:extLst>
          </p:cNvPr>
          <p:cNvSpPr>
            <a:spLocks noGrp="1"/>
          </p:cNvSpPr>
          <p:nvPr>
            <p:ph idx="1"/>
          </p:nvPr>
        </p:nvSpPr>
        <p:spPr>
          <a:xfrm>
            <a:off x="159026" y="1299868"/>
            <a:ext cx="11635409" cy="4837339"/>
          </a:xfrm>
        </p:spPr>
        <p:txBody>
          <a:bodyPr>
            <a:normAutofit/>
          </a:bodyPr>
          <a:lstStyle/>
          <a:p>
            <a:pPr marL="0" marR="0" lvl="0" indent="0" defTabSz="914400" rtl="0" eaLnBrk="0" fontAlgn="base" latinLnBrk="0" hangingPunct="0">
              <a:lnSpc>
                <a:spcPct val="100000"/>
              </a:lnSpc>
              <a:spcBef>
                <a:spcPct val="0"/>
              </a:spcBef>
              <a:spcAft>
                <a:spcPct val="0"/>
              </a:spcAft>
              <a:buClrTx/>
              <a:buSzTx/>
              <a:buFontTx/>
              <a:buNone/>
              <a:tabLst/>
            </a:pPr>
            <a:endParaRPr kumimoji="0" lang="en-US" altLang="en-KE" sz="2000" i="0" u="none" strike="noStrike" cap="none" normalizeH="0" baseline="0" dirty="0">
              <a:ln>
                <a:noFill/>
              </a:ln>
              <a:solidFill>
                <a:schemeClr val="tx1"/>
              </a:solidFill>
              <a:latin typeface="Times New Roman" panose="02020603050405020304" pitchFamily="18" charset="0"/>
              <a:ea typeface="Verdana" panose="020B0604030504040204" pitchFamily="34" charset="0"/>
              <a:cs typeface="Times New Roman" panose="02020603050405020304" pitchFamily="18" charset="0"/>
            </a:endParaRP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lang="en-US" dirty="0">
                <a:latin typeface="Times New Roman" panose="02020603050405020304" pitchFamily="18" charset="0"/>
                <a:cs typeface="Times New Roman" panose="02020603050405020304" pitchFamily="18" charset="0"/>
              </a:rPr>
              <a:t>Computer-Based Problem Solving Process is a work intended to offer a systematic treatment to the theory and practice of designing, implementing, and use of tools during the problem solving process.</a:t>
            </a:r>
          </a:p>
          <a:p>
            <a:pPr marR="0" lvl="0" algn="just" defTabSz="914400" rtl="0" eaLnBrk="0" fontAlgn="base" latinLnBrk="0" hangingPunct="0">
              <a:lnSpc>
                <a:spcPct val="200000"/>
              </a:lnSpc>
              <a:spcBef>
                <a:spcPct val="0"/>
              </a:spcBef>
              <a:spcAft>
                <a:spcPct val="0"/>
              </a:spcAft>
              <a:buClrTx/>
              <a:buSzTx/>
              <a:buFont typeface="Wingdings" panose="05000000000000000000" pitchFamily="2" charset="2"/>
              <a:buChar char="Ø"/>
              <a:tabLst/>
            </a:pPr>
            <a:r>
              <a:rPr lang="en-US" dirty="0">
                <a:latin typeface="Times New Roman" panose="02020603050405020304" pitchFamily="18" charset="0"/>
                <a:cs typeface="Times New Roman" panose="02020603050405020304" pitchFamily="18" charset="0"/>
              </a:rPr>
              <a:t>In this presentation we will consider tools used in program design and later give an overview of programming language to be used in this course.</a:t>
            </a:r>
          </a:p>
        </p:txBody>
      </p:sp>
    </p:spTree>
    <p:extLst>
      <p:ext uri="{BB962C8B-B14F-4D97-AF65-F5344CB8AC3E}">
        <p14:creationId xmlns:p14="http://schemas.microsoft.com/office/powerpoint/2010/main" val="4005070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25798-0A5F-D5DD-1015-843F0201D4E5}"/>
              </a:ext>
            </a:extLst>
          </p:cNvPr>
          <p:cNvSpPr>
            <a:spLocks noGrp="1"/>
          </p:cNvSpPr>
          <p:nvPr>
            <p:ph type="title"/>
          </p:nvPr>
        </p:nvSpPr>
        <p:spPr>
          <a:xfrm>
            <a:off x="0" y="0"/>
            <a:ext cx="12192000" cy="1278232"/>
          </a:xfrm>
          <a:solidFill>
            <a:schemeClr val="tx1"/>
          </a:solidFill>
        </p:spPr>
        <p:txBody>
          <a:bodyPr>
            <a:normAutofit fontScale="90000"/>
          </a:bodyPr>
          <a:lstStyle/>
          <a:p>
            <a:br>
              <a:rPr lang="en-US" sz="1800" b="1" kern="0" dirty="0">
                <a:effectLst/>
                <a:latin typeface="Verdana" panose="020B0604030504040204" pitchFamily="34" charset="0"/>
                <a:ea typeface="Verdana" panose="020B0604030504040204" pitchFamily="34" charset="0"/>
                <a:cs typeface="Verdana" panose="020B0604030504040204" pitchFamily="34" charset="0"/>
              </a:rPr>
            </a:br>
            <a:br>
              <a:rPr lang="en-US" sz="1800" b="1" kern="0" dirty="0">
                <a:latin typeface="Verdana" panose="020B0604030504040204" pitchFamily="34" charset="0"/>
                <a:ea typeface="Verdana" panose="020B0604030504040204" pitchFamily="34" charset="0"/>
                <a:cs typeface="Verdana" panose="020B0604030504040204" pitchFamily="34" charset="0"/>
              </a:rPr>
            </a:br>
            <a:r>
              <a:rPr lang="en-US" sz="1800" b="1" kern="0" dirty="0">
                <a:latin typeface="Verdana" panose="020B0604030504040204" pitchFamily="34" charset="0"/>
                <a:ea typeface="Verdana" panose="020B0604030504040204" pitchFamily="34" charset="0"/>
                <a:cs typeface="Verdana" panose="020B0604030504040204" pitchFamily="34" charset="0"/>
              </a:rPr>
              <a:t>	</a:t>
            </a:r>
            <a:r>
              <a:rPr lang="en-US" sz="3600" b="1" kern="0" dirty="0">
                <a:solidFill>
                  <a:schemeClr val="accent4"/>
                </a:solidFill>
                <a:latin typeface="Times New Roman" panose="02020603050405020304" pitchFamily="18" charset="0"/>
                <a:ea typeface="Verdana" panose="020B0604030504040204" pitchFamily="34" charset="0"/>
                <a:cs typeface="Times New Roman" panose="02020603050405020304" pitchFamily="18" charset="0"/>
              </a:rPr>
              <a:t>cont. </a:t>
            </a:r>
            <a:br>
              <a:rPr lang="en-KE" sz="1800" b="1" kern="0" dirty="0">
                <a:solidFill>
                  <a:schemeClr val="accent4"/>
                </a:solidFill>
                <a:effectLst/>
                <a:latin typeface="Verdana" panose="020B0604030504040204" pitchFamily="34" charset="0"/>
                <a:ea typeface="Verdana" panose="020B0604030504040204" pitchFamily="34" charset="0"/>
                <a:cs typeface="Verdana" panose="020B0604030504040204" pitchFamily="34" charset="0"/>
              </a:rPr>
            </a:br>
            <a:endParaRPr lang="en-KE" dirty="0">
              <a:solidFill>
                <a:schemeClr val="accent4"/>
              </a:solidFill>
            </a:endParaRPr>
          </a:p>
        </p:txBody>
      </p:sp>
      <p:sp>
        <p:nvSpPr>
          <p:cNvPr id="3" name="Content Placeholder 2">
            <a:extLst>
              <a:ext uri="{FF2B5EF4-FFF2-40B4-BE49-F238E27FC236}">
                <a16:creationId xmlns:a16="http://schemas.microsoft.com/office/drawing/2014/main" id="{993612BA-B65B-B26E-D127-06FD0A5C9B3D}"/>
              </a:ext>
            </a:extLst>
          </p:cNvPr>
          <p:cNvSpPr>
            <a:spLocks noGrp="1"/>
          </p:cNvSpPr>
          <p:nvPr>
            <p:ph idx="1"/>
          </p:nvPr>
        </p:nvSpPr>
        <p:spPr>
          <a:xfrm>
            <a:off x="530087" y="1470990"/>
            <a:ext cx="11131826" cy="5247861"/>
          </a:xfrm>
        </p:spPr>
        <p:txBody>
          <a:bodyPr>
            <a:noAutofit/>
          </a:bodyPr>
          <a:lstStyle/>
          <a:p>
            <a:pPr algn="just">
              <a:lnSpc>
                <a:spcPct val="150000"/>
              </a:lnSpc>
              <a:spcBef>
                <a:spcPts val="2400"/>
              </a:spcBef>
              <a:spcAft>
                <a:spcPts val="2400"/>
              </a:spcAf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program design we are mainly interested in designing:</a:t>
            </a:r>
          </a:p>
          <a:p>
            <a:pPr marL="1257300" lvl="2" indent="-342900" algn="just">
              <a:lnSpc>
                <a:spcPct val="100000"/>
              </a:lnSpc>
              <a:spcBef>
                <a:spcPts val="2400"/>
              </a:spcBef>
              <a:spcAft>
                <a:spcPts val="2400"/>
              </a:spcAft>
              <a:buFont typeface="+mj-lt"/>
              <a:buAutoNum type="arabicPeriod"/>
            </a:pPr>
            <a:r>
              <a:rPr lang="en-US"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Algorithms </a:t>
            </a:r>
          </a:p>
          <a:p>
            <a:pPr marL="1257300" lvl="2" indent="-342900" algn="just">
              <a:lnSpc>
                <a:spcPct val="100000"/>
              </a:lnSpc>
              <a:spcBef>
                <a:spcPts val="2400"/>
              </a:spcBef>
              <a:spcAft>
                <a:spcPts val="2400"/>
              </a:spcAft>
              <a:buFont typeface="+mj-lt"/>
              <a:buAutoNum type="arabicPeriod"/>
            </a:pP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Flowchart </a:t>
            </a:r>
          </a:p>
          <a:p>
            <a:pPr marL="1257300" lvl="2" indent="-342900" algn="just">
              <a:lnSpc>
                <a:spcPct val="100000"/>
              </a:lnSpc>
              <a:spcBef>
                <a:spcPts val="2400"/>
              </a:spcBef>
              <a:spcAft>
                <a:spcPts val="2400"/>
              </a:spcAft>
              <a:buFont typeface="+mj-lt"/>
              <a:buAutoNum type="arabicPeriod"/>
            </a:pP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Pseudocodes</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3195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A73B62EB-DC12-CE80-790D-7509F7CDEC7C}"/>
              </a:ext>
            </a:extLst>
          </p:cNvPr>
          <p:cNvSpPr>
            <a:spLocks noGrp="1"/>
          </p:cNvSpPr>
          <p:nvPr>
            <p:ph type="sldNum" sz="quarter" idx="12"/>
          </p:nvPr>
        </p:nvSpPr>
        <p:spPr/>
        <p:txBody>
          <a:bodyPr/>
          <a:lstStyle/>
          <a:p>
            <a:fld id="{F7F8C539-EC55-44A9-ACA1-155016EBCFDD}" type="slidenum">
              <a:rPr lang="en-US" altLang="en-KE"/>
              <a:pPr/>
              <a:t>5</a:t>
            </a:fld>
            <a:endParaRPr lang="en-US" altLang="en-KE"/>
          </a:p>
        </p:txBody>
      </p:sp>
      <p:sp>
        <p:nvSpPr>
          <p:cNvPr id="116738" name="Rectangle 2050">
            <a:extLst>
              <a:ext uri="{FF2B5EF4-FFF2-40B4-BE49-F238E27FC236}">
                <a16:creationId xmlns:a16="http://schemas.microsoft.com/office/drawing/2014/main" id="{FC14DFAF-CC63-2CC8-3FE5-5AEFE4ACA995}"/>
              </a:ext>
            </a:extLst>
          </p:cNvPr>
          <p:cNvSpPr>
            <a:spLocks noGrp="1" noChangeArrowheads="1"/>
          </p:cNvSpPr>
          <p:nvPr>
            <p:ph type="title"/>
          </p:nvPr>
        </p:nvSpPr>
        <p:spPr>
          <a:xfrm>
            <a:off x="0" y="0"/>
            <a:ext cx="12247418" cy="1085291"/>
          </a:xfrm>
          <a:solidFill>
            <a:schemeClr val="tx1"/>
          </a:solidFill>
        </p:spPr>
        <p:txBody>
          <a:bodyPr>
            <a:normAutofit/>
          </a:bodyPr>
          <a:lstStyle/>
          <a:p>
            <a:r>
              <a:rPr lang="en-US" altLang="en-KE" sz="2800" b="1" dirty="0">
                <a:solidFill>
                  <a:schemeClr val="accent4"/>
                </a:solidFill>
              </a:rPr>
              <a:t>	2.0 An algorithm introduction  </a:t>
            </a:r>
          </a:p>
        </p:txBody>
      </p:sp>
      <p:sp>
        <p:nvSpPr>
          <p:cNvPr id="116739" name="Rectangle 2051">
            <a:extLst>
              <a:ext uri="{FF2B5EF4-FFF2-40B4-BE49-F238E27FC236}">
                <a16:creationId xmlns:a16="http://schemas.microsoft.com/office/drawing/2014/main" id="{7581F0E7-EE5F-3227-E94E-2F4AF819272A}"/>
              </a:ext>
            </a:extLst>
          </p:cNvPr>
          <p:cNvSpPr>
            <a:spLocks noGrp="1" noChangeArrowheads="1"/>
          </p:cNvSpPr>
          <p:nvPr>
            <p:ph type="body" idx="1"/>
          </p:nvPr>
        </p:nvSpPr>
        <p:spPr>
          <a:xfrm>
            <a:off x="1007165" y="1367834"/>
            <a:ext cx="10575235" cy="4741418"/>
          </a:xfrm>
        </p:spPr>
        <p:txBody>
          <a:bodyPr>
            <a:normAutofit/>
          </a:bodyPr>
          <a:lstStyle/>
          <a:p>
            <a:pPr algn="just">
              <a:lnSpc>
                <a:spcPct val="150000"/>
              </a:lnSpc>
              <a:spcBef>
                <a:spcPts val="2400"/>
              </a:spcBef>
              <a:spcAft>
                <a:spcPts val="2400"/>
              </a:spcAf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algorithm </a:t>
            </a:r>
            <a:r>
              <a:rPr lang="en-US"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is an effective step-by-step procedure for solving a problem in a finite number of steps.</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other words, it is a finite set of well-defined instructions or step-by-step description of the procedure written in human readable language for solving a given problem. An algorithm itself is division of a problem into small steps which are ordered in sequence and easily understandable</a:t>
            </a:r>
            <a:endParaRPr lang="en-KE"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6</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2800" dirty="0">
                <a:solidFill>
                  <a:schemeClr val="accent4"/>
                </a:solidFill>
                <a:latin typeface="Times New Roman" panose="02020603050405020304" pitchFamily="18" charset="0"/>
                <a:cs typeface="Times New Roman" panose="02020603050405020304" pitchFamily="18" charset="0"/>
              </a:rPr>
              <a:t>cont.</a:t>
            </a:r>
            <a:endParaRPr lang="en-US" altLang="en-KE" sz="28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815548" y="1249017"/>
            <a:ext cx="9538252" cy="5107333"/>
          </a:xfrm>
        </p:spPr>
        <p:txBody>
          <a:bodyPr>
            <a:normAutofit fontScale="925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Algorithms are very important to the way computers process information, because a computer program is basically an algorithm that tells computer what specific tasks to perform in what specific order to accomplish a specific task. The same problem can be solved with different methods. So, for solving the same problem, different algorithms can be designed. In these algorithms, number of steps, time and efforts may vary more or less.</a:t>
            </a:r>
            <a:endParaRPr lang="en-US" altLang="en-KE"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2.1 </a:t>
            </a:r>
            <a:r>
              <a:rPr lang="en-US" altLang="en-KE" b="1" dirty="0">
                <a:solidFill>
                  <a:schemeClr val="accent4"/>
                </a:solidFill>
              </a:rPr>
              <a:t>Characteristics of algorithm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577009" y="1444098"/>
            <a:ext cx="8507895" cy="4810928"/>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Finiteness:</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 algorithm should have finite number of steps and it should end after a finite time.</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Input: </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algorithm may have many inputs or no inputs at all.</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Output: </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should result at least one output.</a:t>
            </a:r>
            <a:endParaRPr lang="en-KE"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5448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233055"/>
            <a:ext cx="7712765"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 </a:t>
            </a: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Definiteness:</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Each step must be clear, well-defined and precise. There should be no any ambiguity.</a:t>
            </a:r>
            <a:endParaRPr lang="en-US" sz="24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marL="0" lvl="0" indent="0" algn="just">
              <a:lnSpc>
                <a:spcPct val="150000"/>
              </a:lnSpc>
              <a:spcAft>
                <a:spcPts val="800"/>
              </a:spcAft>
              <a:buNone/>
              <a:tabLst>
                <a:tab pos="457200" algn="l"/>
              </a:tabLst>
            </a:pPr>
            <a:r>
              <a:rPr lang="en-US" sz="24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5. </a:t>
            </a: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Effectiveness: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Each step must be simple and should take a finite amount of time.</a:t>
            </a:r>
            <a:endParaRPr lang="en-US" altLang="en-KE"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2548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2.2 </a:t>
            </a:r>
            <a:r>
              <a:rPr lang="en-US" altLang="en-KE" b="1" dirty="0">
                <a:solidFill>
                  <a:schemeClr val="accent4"/>
                </a:solidFill>
              </a:rPr>
              <a:t>Guidelines of developing algorithms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233055"/>
            <a:ext cx="8441635"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algorithm will be enclosed by START (or BEGIN) and STOP (or END).</a:t>
            </a: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accept data from user, generally used statements are INPUT, READ, GET or OBTAIN.</a:t>
            </a:r>
          </a:p>
          <a:p>
            <a:pPr marL="342900" indent="-342900" algn="just">
              <a:lnSpc>
                <a:spcPct val="150000"/>
              </a:lnSpc>
              <a:spcAft>
                <a:spcPts val="800"/>
              </a:spcAft>
              <a:buFont typeface="+mj-lt"/>
              <a:buAutoNum type="arabicPeriod"/>
              <a:tabLst>
                <a:tab pos="457200" algn="l"/>
              </a:tabLst>
            </a:pPr>
            <a:r>
              <a:rPr lang="en-US" sz="2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display result or any message, generally used statements are PRINT, DISPLAY, or WRITE.</a:t>
            </a:r>
            <a:endParaRPr lang="en-KE"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513115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233055"/>
            <a:ext cx="8666922"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 Generally, COMPUTE or CALCULATE is used while describing mathematical expressions and based on situation relevant operators can be used.</a:t>
            </a:r>
          </a:p>
          <a:p>
            <a:pPr marL="0" lvl="0" indent="0" algn="just">
              <a:lnSpc>
                <a:spcPct val="150000"/>
              </a:lnSpc>
              <a:spcAft>
                <a:spcPts val="800"/>
              </a:spcAft>
              <a:buNone/>
              <a:tabLst>
                <a:tab pos="457200" algn="l"/>
              </a:tabLst>
            </a:pPr>
            <a:r>
              <a:rPr lang="en-US" dirty="0">
                <a:latin typeface="Times New Roman" panose="02020603050405020304" pitchFamily="18" charset="0"/>
                <a:cs typeface="Times New Roman" panose="02020603050405020304" pitchFamily="18" charset="0"/>
              </a:rPr>
              <a:t>Note: A good programmer must know how to create an optimized solution for the given problem statement using minimal resources and processing time.</a:t>
            </a:r>
            <a:endParaRPr lang="en-K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9022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2.3 </a:t>
            </a:r>
            <a:r>
              <a:rPr lang="en-US" altLang="en-KE" b="1" dirty="0">
                <a:solidFill>
                  <a:schemeClr val="accent4"/>
                </a:solidFill>
              </a:rPr>
              <a:t>Example of an algorithm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233055"/>
            <a:ext cx="7792278" cy="5273761"/>
          </a:xfrm>
        </p:spPr>
        <p:txBody>
          <a:bodyPr>
            <a:normAutofit lnSpcReduction="1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Calculation of Simple Interest</a:t>
            </a:r>
          </a:p>
          <a:p>
            <a:pPr marL="0" indent="0" algn="just">
              <a:lnSpc>
                <a:spcPct val="150000"/>
              </a:lnSpc>
              <a:spcAft>
                <a:spcPts val="80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dirty="0">
                <a:latin typeface="Times New Roman" panose="02020603050405020304" pitchFamily="18" charset="0"/>
                <a:cs typeface="Times New Roman" panose="02020603050405020304" pitchFamily="18" charset="0"/>
              </a:rPr>
              <a:t>Step 1: Start </a:t>
            </a:r>
            <a:endParaRPr lang="en-KE" dirty="0">
              <a:latin typeface="Times New Roman" panose="02020603050405020304" pitchFamily="18" charset="0"/>
              <a:cs typeface="Times New Roman" panose="02020603050405020304" pitchFamily="18" charset="0"/>
            </a:endParaRPr>
          </a:p>
          <a:p>
            <a:pPr marL="0" indent="0" algn="just">
              <a:lnSpc>
                <a:spcPct val="150000"/>
              </a:lnSpc>
              <a:spcAft>
                <a:spcPts val="80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dirty="0">
                <a:latin typeface="Times New Roman" panose="02020603050405020304" pitchFamily="18" charset="0"/>
                <a:cs typeface="Times New Roman" panose="02020603050405020304" pitchFamily="18" charset="0"/>
              </a:rPr>
              <a:t>Step 2: Read principle (P), time (T) and rate (R)</a:t>
            </a:r>
            <a:endParaRPr lang="en-KE" dirty="0">
              <a:latin typeface="Times New Roman" panose="02020603050405020304" pitchFamily="18" charset="0"/>
              <a:cs typeface="Times New Roman" panose="02020603050405020304" pitchFamily="18" charset="0"/>
            </a:endParaRPr>
          </a:p>
          <a:p>
            <a:pPr marL="0" indent="0" algn="just">
              <a:lnSpc>
                <a:spcPct val="150000"/>
              </a:lnSpc>
              <a:spcAft>
                <a:spcPts val="80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dirty="0">
                <a:latin typeface="Times New Roman" panose="02020603050405020304" pitchFamily="18" charset="0"/>
                <a:cs typeface="Times New Roman" panose="02020603050405020304" pitchFamily="18" charset="0"/>
              </a:rPr>
              <a:t>Step 3: Calculate I = P*T*R/100</a:t>
            </a:r>
            <a:endParaRPr lang="en-KE" dirty="0">
              <a:latin typeface="Times New Roman" panose="02020603050405020304" pitchFamily="18" charset="0"/>
              <a:cs typeface="Times New Roman" panose="02020603050405020304" pitchFamily="18" charset="0"/>
            </a:endParaRPr>
          </a:p>
          <a:p>
            <a:pPr marL="0" indent="0" algn="just">
              <a:lnSpc>
                <a:spcPct val="150000"/>
              </a:lnSpc>
              <a:spcAft>
                <a:spcPts val="80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dirty="0">
                <a:latin typeface="Times New Roman" panose="02020603050405020304" pitchFamily="18" charset="0"/>
                <a:cs typeface="Times New Roman" panose="02020603050405020304" pitchFamily="18" charset="0"/>
              </a:rPr>
              <a:t>Step 4: Print I as Interest</a:t>
            </a:r>
            <a:endParaRPr lang="en-KE" dirty="0">
              <a:latin typeface="Times New Roman" panose="02020603050405020304" pitchFamily="18" charset="0"/>
              <a:cs typeface="Times New Roman" panose="02020603050405020304" pitchFamily="18" charset="0"/>
            </a:endParaRPr>
          </a:p>
          <a:p>
            <a:pPr marL="0" indent="0" algn="just">
              <a:lnSpc>
                <a:spcPct val="150000"/>
              </a:lnSpc>
              <a:spcAft>
                <a:spcPts val="80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dirty="0">
                <a:latin typeface="Times New Roman" panose="02020603050405020304" pitchFamily="18" charset="0"/>
                <a:cs typeface="Times New Roman" panose="02020603050405020304" pitchFamily="18" charset="0"/>
              </a:rPr>
              <a:t>Step 5: Stop</a:t>
            </a:r>
            <a:endParaRPr lang="en-K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7163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2.4 </a:t>
            </a:r>
            <a:r>
              <a:rPr lang="en-US" altLang="en-KE" b="1" dirty="0">
                <a:solidFill>
                  <a:schemeClr val="accent4"/>
                </a:solidFill>
              </a:rPr>
              <a:t>Advantages of algorithm</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233055"/>
            <a:ext cx="8256104" cy="527376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Effective Communication: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Since algorithm is written in English like language, it is simple to understand step-by-step solution of the problems.</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Easy Debugging: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Well-designed algorithm makes debugging easy so that we can identify logical error in the program.</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Easy an Efficient Coding: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 algorithm acts as a blueprint of a program and helps during program development.</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00113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709531" y="1082589"/>
            <a:ext cx="8878956" cy="5013411"/>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a:t>
            </a:r>
            <a:r>
              <a:rPr lang="en-US"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Independent of Programming Language:</a:t>
            </a: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 algorithm is independent of programming languages and can be easily coded using any high level language.</a:t>
            </a:r>
          </a:p>
          <a:p>
            <a:pPr marL="0" lvl="0" indent="0" algn="just">
              <a:lnSpc>
                <a:spcPct val="150000"/>
              </a:lnSpc>
              <a:spcAft>
                <a:spcPts val="800"/>
              </a:spcAft>
              <a:buNone/>
              <a:tabLst>
                <a:tab pos="457200" algn="l"/>
              </a:tabLst>
            </a:pP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5</a:t>
            </a:r>
            <a:r>
              <a:rPr lang="en-US"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b="1" dirty="0">
                <a:solidFill>
                  <a:srgbClr val="1F1F1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E</a:t>
            </a:r>
            <a:r>
              <a:rPr lang="en-US" b="1" i="0" dirty="0">
                <a:solidFill>
                  <a:srgbClr val="1F1F1F"/>
                </a:solidFill>
                <a:effectLst/>
                <a:highlight>
                  <a:srgbClr val="FFFFFF"/>
                </a:highlight>
                <a:latin typeface="Times New Roman" panose="02020603050405020304" pitchFamily="18" charset="0"/>
                <a:cs typeface="Times New Roman" panose="02020603050405020304" pitchFamily="18" charset="0"/>
              </a:rPr>
              <a:t>asy to understand</a:t>
            </a:r>
            <a:r>
              <a:rPr lang="en-US" b="0" i="0" dirty="0">
                <a:solidFill>
                  <a:srgbClr val="1F1F1F"/>
                </a:solidFill>
                <a:effectLst/>
                <a:highlight>
                  <a:srgbClr val="FFFFFF"/>
                </a:highlight>
                <a:latin typeface="Times New Roman" panose="02020603050405020304" pitchFamily="18" charset="0"/>
                <a:cs typeface="Times New Roman" panose="02020603050405020304" pitchFamily="18" charset="0"/>
              </a:rPr>
              <a:t>: the language used is simple and plan, easy to comprehend by everyone. </a:t>
            </a: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6425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2.5 </a:t>
            </a:r>
            <a:r>
              <a:rPr lang="en-US" altLang="en-KE" b="1" dirty="0">
                <a:solidFill>
                  <a:schemeClr val="accent4"/>
                </a:solidFill>
              </a:rPr>
              <a:t>Disadvantages of algorithms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Developing algorithm for complex problems would be time consuming and difficult to understand.</a:t>
            </a:r>
            <a:endParaRPr lang="en-KE"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Understanding complex logic through algorithms can be very difficult.</a:t>
            </a:r>
            <a:endParaRPr lang="en-KE"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81670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15</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3.0 </a:t>
            </a:r>
            <a:r>
              <a:rPr lang="en-US" altLang="en-KE" b="1" dirty="0">
                <a:solidFill>
                  <a:schemeClr val="accent4"/>
                </a:solidFill>
              </a:rPr>
              <a:t>Flowchart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Bef>
                <a:spcPts val="200"/>
              </a:spcBef>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Flowchart is basically a pictorial or diagrammatic representation of an algorithm using standard symbols.</a:t>
            </a:r>
            <a:endParaRPr lang="en-KE"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Bef>
                <a:spcPts val="2400"/>
              </a:spcBef>
              <a:spcAft>
                <a:spcPts val="2400"/>
              </a:spcAf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other words, flowchart is a graphical representation that explains the sequence of operations to be performed in order to solve a problem under consideration.</a:t>
            </a:r>
            <a:endParaRPr lang="en-KE"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0873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16</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3.1 </a:t>
            </a:r>
            <a:r>
              <a:rPr lang="en-US" altLang="en-KE" b="1" dirty="0">
                <a:solidFill>
                  <a:schemeClr val="accent4"/>
                </a:solidFill>
              </a:rPr>
              <a:t>Standard flowchart symbols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Bef>
                <a:spcPts val="2400"/>
              </a:spcBef>
              <a:spcAft>
                <a:spcPts val="2400"/>
              </a:spcAft>
            </a:pPr>
            <a:r>
              <a:rPr lang="en-US" sz="2400" dirty="0">
                <a:solidFill>
                  <a:srgbClr val="000000"/>
                </a:solidFill>
                <a:effectLst/>
                <a:latin typeface="Times New Roman" panose="02020603050405020304" pitchFamily="18" charset="0"/>
                <a:ea typeface="Times New Roman" panose="02020603050405020304" pitchFamily="18" charset="0"/>
              </a:rPr>
              <a:t>To express different operations in the flowchart various </a:t>
            </a:r>
            <a:r>
              <a:rPr lang="en-US" sz="2400" b="1" dirty="0">
                <a:solidFill>
                  <a:srgbClr val="000000"/>
                </a:solidFill>
                <a:effectLst/>
                <a:latin typeface="Times New Roman" panose="02020603050405020304" pitchFamily="18" charset="0"/>
                <a:ea typeface="Times New Roman" panose="02020603050405020304" pitchFamily="18" charset="0"/>
              </a:rPr>
              <a:t>standard symbols</a:t>
            </a:r>
            <a:r>
              <a:rPr lang="en-US" sz="2400" dirty="0">
                <a:solidFill>
                  <a:srgbClr val="000000"/>
                </a:solidFill>
                <a:effectLst/>
                <a:latin typeface="Times New Roman" panose="02020603050405020304" pitchFamily="18" charset="0"/>
                <a:ea typeface="Times New Roman" panose="02020603050405020304" pitchFamily="18" charset="0"/>
              </a:rPr>
              <a:t> are used. All symbols are connected among themselves in order to show the flow of information and processing. </a:t>
            </a:r>
          </a:p>
          <a:p>
            <a:pPr algn="just">
              <a:lnSpc>
                <a:spcPct val="150000"/>
              </a:lnSpc>
              <a:spcBef>
                <a:spcPts val="2400"/>
              </a:spcBef>
              <a:spcAft>
                <a:spcPts val="2400"/>
              </a:spcAft>
            </a:pPr>
            <a:r>
              <a:rPr lang="en-US" sz="2400" dirty="0">
                <a:solidFill>
                  <a:srgbClr val="000000"/>
                </a:solidFill>
                <a:effectLst/>
                <a:latin typeface="Times New Roman" panose="02020603050405020304" pitchFamily="18" charset="0"/>
                <a:ea typeface="Times New Roman" panose="02020603050405020304" pitchFamily="18" charset="0"/>
              </a:rPr>
              <a:t>Different symbols as prescribed by </a:t>
            </a:r>
            <a:r>
              <a:rPr lang="en-US" sz="2400" b="1" dirty="0">
                <a:solidFill>
                  <a:srgbClr val="000000"/>
                </a:solidFill>
                <a:effectLst/>
                <a:latin typeface="Times New Roman" panose="02020603050405020304" pitchFamily="18" charset="0"/>
                <a:ea typeface="Times New Roman" panose="02020603050405020304" pitchFamily="18" charset="0"/>
              </a:rPr>
              <a:t>American National Standard Institute (ANSI)</a:t>
            </a:r>
            <a:r>
              <a:rPr lang="en-US" sz="2400" dirty="0">
                <a:solidFill>
                  <a:srgbClr val="000000"/>
                </a:solidFill>
                <a:effectLst/>
                <a:latin typeface="Times New Roman" panose="02020603050405020304" pitchFamily="18" charset="0"/>
                <a:ea typeface="Times New Roman" panose="02020603050405020304" pitchFamily="18" charset="0"/>
              </a:rPr>
              <a:t> which are frequently required while drawing flowchart are shown below.</a:t>
            </a:r>
            <a:endParaRPr lang="en-KE" sz="2400" dirty="0">
              <a:effectLst/>
              <a:latin typeface="Times New Roman" panose="02020603050405020304" pitchFamily="18" charset="0"/>
              <a:ea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75616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2800" dirty="0">
                <a:solidFill>
                  <a:schemeClr val="accent4"/>
                </a:solidFill>
                <a:latin typeface="Times New Roman" panose="02020603050405020304" pitchFamily="18" charset="0"/>
                <a:cs typeface="Times New Roman" panose="02020603050405020304" pitchFamily="18" charset="0"/>
              </a:rPr>
              <a:t>Diagram </a:t>
            </a:r>
            <a:r>
              <a:rPr lang="en-US" altLang="en-KE" sz="2800" b="1" dirty="0">
                <a:solidFill>
                  <a:schemeClr val="accent4"/>
                </a:solidFill>
                <a:latin typeface="Times New Roman" panose="02020603050405020304" pitchFamily="18" charset="0"/>
                <a:cs typeface="Times New Roman" panose="02020603050405020304" pitchFamily="18" charset="0"/>
              </a:rPr>
              <a: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378227" y="1374116"/>
            <a:ext cx="10832062" cy="5534183"/>
          </a:xfrm>
        </p:spPr>
        <p:txBody>
          <a:bodyPr>
            <a:normAutofit fontScale="85000" lnSpcReduction="2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US" sz="1800" kern="100" dirty="0">
                <a:latin typeface="Calibri" panose="020F0502020204030204" pitchFamily="34" charset="0"/>
                <a:ea typeface="Calibri" panose="020F0502020204030204" pitchFamily="34" charset="0"/>
                <a:cs typeface="Times New Roman" panose="02020603050405020304" pitchFamily="18" charset="0"/>
              </a:rPr>
              <a:t>Fig 3.1</a:t>
            </a:r>
          </a:p>
          <a:p>
            <a:pPr marL="0" indent="0">
              <a:lnSpc>
                <a:spcPct val="107000"/>
              </a:lnSpc>
              <a:spcAft>
                <a:spcPts val="800"/>
              </a:spcAft>
              <a:buNone/>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Source smartdraw.com</a:t>
            </a:r>
          </a:p>
        </p:txBody>
      </p:sp>
      <p:pic>
        <p:nvPicPr>
          <p:cNvPr id="1026" name="Picture 2" descr="Basic flowchart symbols">
            <a:extLst>
              <a:ext uri="{FF2B5EF4-FFF2-40B4-BE49-F238E27FC236}">
                <a16:creationId xmlns:a16="http://schemas.microsoft.com/office/drawing/2014/main" id="{DABD37B5-602B-4570-2DB3-6A62F439D5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6670" y="1233056"/>
            <a:ext cx="8441634" cy="4509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418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F515E6-EADA-03A3-1C79-88944A58BB5A}"/>
              </a:ext>
            </a:extLst>
          </p:cNvPr>
          <p:cNvSpPr>
            <a:spLocks noGrp="1"/>
          </p:cNvSpPr>
          <p:nvPr>
            <p:ph idx="1"/>
          </p:nvPr>
        </p:nvSpPr>
        <p:spPr>
          <a:xfrm>
            <a:off x="838200" y="1825624"/>
            <a:ext cx="10515600" cy="5032375"/>
          </a:xfrm>
        </p:spPr>
        <p:txBody>
          <a:bodyPr>
            <a:normAutofit fontScale="55000" lnSpcReduction="20000"/>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Fig 3.2</a:t>
            </a:r>
            <a:endParaRPr lang="en-KE" dirty="0"/>
          </a:p>
        </p:txBody>
      </p:sp>
      <p:pic>
        <p:nvPicPr>
          <p:cNvPr id="4" name="Picture 3">
            <a:extLst>
              <a:ext uri="{FF2B5EF4-FFF2-40B4-BE49-F238E27FC236}">
                <a16:creationId xmlns:a16="http://schemas.microsoft.com/office/drawing/2014/main" id="{A8CD55A6-B879-02CB-C31D-88FA64A7B6B5}"/>
              </a:ext>
            </a:extLst>
          </p:cNvPr>
          <p:cNvPicPr>
            <a:picLocks noChangeAspect="1"/>
          </p:cNvPicPr>
          <p:nvPr/>
        </p:nvPicPr>
        <p:blipFill>
          <a:blip r:embed="rId2"/>
          <a:stretch>
            <a:fillRect/>
          </a:stretch>
        </p:blipFill>
        <p:spPr>
          <a:xfrm>
            <a:off x="1887532" y="1465405"/>
            <a:ext cx="9054245" cy="4783431"/>
          </a:xfrm>
          <a:prstGeom prst="rect">
            <a:avLst/>
          </a:prstGeom>
        </p:spPr>
      </p:pic>
      <p:sp>
        <p:nvSpPr>
          <p:cNvPr id="7" name="Rectangle 2050">
            <a:extLst>
              <a:ext uri="{FF2B5EF4-FFF2-40B4-BE49-F238E27FC236}">
                <a16:creationId xmlns:a16="http://schemas.microsoft.com/office/drawing/2014/main" id="{52229039-A6D0-E7DC-2BB0-FFF4522F3A66}"/>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sz="2800" dirty="0">
                <a:solidFill>
                  <a:schemeClr val="accent4"/>
                </a:solidFill>
                <a:latin typeface="Times New Roman" panose="02020603050405020304" pitchFamily="18" charset="0"/>
                <a:cs typeface="Times New Roman" panose="02020603050405020304" pitchFamily="18" charset="0"/>
              </a:rPr>
              <a:t>Diagram </a:t>
            </a:r>
            <a:r>
              <a:rPr lang="en-US" altLang="en-KE" sz="2800" b="1" dirty="0">
                <a:solidFill>
                  <a:schemeClr val="accent4"/>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6643374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19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3.2 </a:t>
            </a:r>
            <a:r>
              <a:rPr lang="en-US" altLang="en-KE" b="1" dirty="0">
                <a:solidFill>
                  <a:schemeClr val="accent4"/>
                </a:solidFill>
              </a:rPr>
              <a:t>Guidelines for preparing a flowchart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fontScale="925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Standard symbols should be used while drawing flowchart.</a:t>
            </a: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Ensure that flowchart has START (or BEGIN) and STOP (or END).</a:t>
            </a: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Flowchart should be neat, clean and easy to follow. There should be no any ambiguity.</a:t>
            </a: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usual direction of flowchart is from top to bottom or from left to right.</a:t>
            </a: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24347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lnSpcReduction="1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 The terminal symbol, that is, START/BEGIN or STOP/END should have only one flow line.</a:t>
            </a: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 Only one flow line should come out from process symbol.</a:t>
            </a: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7. Only one flow line should enter a decision symbol, but two or three flow-lines, one for each possible answer, can leave the decision symbol.</a:t>
            </a: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59068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8. </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If the flowchart is lengthy and complex connector symbol should be used to reduce the number of flow lines.</a:t>
            </a:r>
            <a:endPar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 Avoid intersection of flow lines.</a:t>
            </a:r>
            <a:endPar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10.Use annotation symbol to describe steps more clearly.</a:t>
            </a: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336963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10C0065-36AD-D4D3-E24A-7E53191830FE}"/>
              </a:ext>
            </a:extLst>
          </p:cNvPr>
          <p:cNvSpPr>
            <a:spLocks noGrp="1"/>
          </p:cNvSpPr>
          <p:nvPr>
            <p:ph idx="1"/>
          </p:nvPr>
        </p:nvSpPr>
        <p:spPr>
          <a:xfrm>
            <a:off x="838200" y="1825624"/>
            <a:ext cx="10515600" cy="4810703"/>
          </a:xfrm>
        </p:spPr>
        <p:txBody>
          <a:bodyPr>
            <a:normAutofit lnSpcReduction="10000"/>
          </a:bodyPr>
          <a:lstStyle/>
          <a:p>
            <a:endParaRPr lang="en-US" dirty="0"/>
          </a:p>
          <a:p>
            <a:endParaRPr lang="en-US" dirty="0"/>
          </a:p>
          <a:p>
            <a:endParaRPr lang="en-US" dirty="0"/>
          </a:p>
          <a:p>
            <a:endParaRPr lang="en-US" dirty="0"/>
          </a:p>
          <a:p>
            <a:endParaRPr lang="en-US" dirty="0"/>
          </a:p>
          <a:p>
            <a:endParaRPr lang="en-US" dirty="0"/>
          </a:p>
          <a:p>
            <a:endParaRPr lang="en-US" dirty="0"/>
          </a:p>
          <a:p>
            <a:pPr marL="0" indent="0">
              <a:buNone/>
            </a:pPr>
            <a:endParaRPr lang="en-US" dirty="0"/>
          </a:p>
          <a:p>
            <a:pPr marL="0" indent="0">
              <a:buNone/>
            </a:pPr>
            <a:endParaRPr lang="en-US" dirty="0"/>
          </a:p>
          <a:p>
            <a:pPr marL="0" indent="0">
              <a:buNone/>
            </a:pPr>
            <a:r>
              <a:rPr lang="en-US" dirty="0"/>
              <a:t>Fig 3.3</a:t>
            </a:r>
            <a:endParaRPr lang="en-KE" dirty="0"/>
          </a:p>
        </p:txBody>
      </p:sp>
      <p:sp>
        <p:nvSpPr>
          <p:cNvPr id="4" name="Rectangle 2050">
            <a:extLst>
              <a:ext uri="{FF2B5EF4-FFF2-40B4-BE49-F238E27FC236}">
                <a16:creationId xmlns:a16="http://schemas.microsoft.com/office/drawing/2014/main" id="{186A1099-8C68-8671-9484-2664DB451175}"/>
              </a:ext>
            </a:extLst>
          </p:cNvPr>
          <p:cNvSpPr txBox="1">
            <a:spLocks noChangeArrowheads="1"/>
          </p:cNvSpPr>
          <p:nvPr/>
        </p:nvSpPr>
        <p:spPr>
          <a:xfrm>
            <a:off x="0" y="0"/>
            <a:ext cx="12192000" cy="1233056"/>
          </a:xfrm>
          <a:prstGeom prst="rect">
            <a:avLst/>
          </a:prstGeom>
          <a:solidFill>
            <a:schemeClr val="tx1"/>
          </a:solidFill>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KE">
                <a:solidFill>
                  <a:schemeClr val="accent4"/>
                </a:solidFill>
              </a:rPr>
              <a:t>  3.3.Example of flowchart for calculating simple interest  </a:t>
            </a:r>
            <a:endParaRPr lang="en-US" altLang="en-KE" b="1" dirty="0">
              <a:solidFill>
                <a:schemeClr val="accent4"/>
              </a:solidFill>
            </a:endParaRPr>
          </a:p>
        </p:txBody>
      </p:sp>
      <p:pic>
        <p:nvPicPr>
          <p:cNvPr id="5" name="Picture 4" descr="Flowchart for calculating simple interest">
            <a:extLst>
              <a:ext uri="{FF2B5EF4-FFF2-40B4-BE49-F238E27FC236}">
                <a16:creationId xmlns:a16="http://schemas.microsoft.com/office/drawing/2014/main" id="{53EBFDA3-7577-FB30-7460-B0D2F5C2BAA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79233" y="1447570"/>
            <a:ext cx="2728291" cy="4694265"/>
          </a:xfrm>
          <a:prstGeom prst="rect">
            <a:avLst/>
          </a:prstGeom>
          <a:noFill/>
          <a:ln>
            <a:noFill/>
          </a:ln>
        </p:spPr>
      </p:pic>
    </p:spTree>
    <p:extLst>
      <p:ext uri="{BB962C8B-B14F-4D97-AF65-F5344CB8AC3E}">
        <p14:creationId xmlns:p14="http://schemas.microsoft.com/office/powerpoint/2010/main" val="186325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3.4 </a:t>
            </a:r>
            <a:r>
              <a:rPr lang="en-US" altLang="en-KE" b="1" dirty="0">
                <a:solidFill>
                  <a:schemeClr val="accent4"/>
                </a:solidFill>
              </a:rPr>
              <a:t>Advantages of flowchart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444488" y="1060175"/>
            <a:ext cx="9263270" cy="5446642"/>
          </a:xfrm>
        </p:spPr>
        <p:txBody>
          <a:bodyPr>
            <a:normAutofit lnSpcReduction="1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Effective Communication :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Flowcharts are better way of communicating the logic of the system.</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Effective Analysis :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Using flowchart problem can be analyzed more efficiently.</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Easy Debugging and Efficient Testing :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Flowchart helps in debugging and testing process.</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Efficient Coding :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flowcharts are very useful during program development phase.</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21929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cont.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378226" y="1550505"/>
            <a:ext cx="8998226" cy="5446642"/>
          </a:xfrm>
        </p:spPr>
        <p:txBody>
          <a:bodyPr>
            <a:normAutofit/>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sz="2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5. Proper Documentation : </a:t>
            </a: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Flowcharts serves as a good program documentation, which is needed for various purpose.</a:t>
            </a:r>
            <a:endParaRPr lang="en-KE" sz="2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sz="28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6. Efficient Program Maintenance :</a:t>
            </a:r>
            <a:r>
              <a:rPr lang="en-US" sz="2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Maintenance of operating programs becomes easy with the help of flowchart.</a:t>
            </a:r>
            <a:endParaRPr lang="en-KE" sz="2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23805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25</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3.5 </a:t>
            </a:r>
            <a:r>
              <a:rPr lang="en-US" altLang="en-KE" b="1" dirty="0">
                <a:solidFill>
                  <a:schemeClr val="accent4"/>
                </a:solidFill>
              </a:rPr>
              <a:t>Disadvantages of flowcharts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384852" y="1411358"/>
            <a:ext cx="9422295" cy="5446642"/>
          </a:xfrm>
        </p:spPr>
        <p:txBody>
          <a:bodyPr>
            <a:normAutofit/>
          </a:bodyPr>
          <a:lstStyle/>
          <a:p>
            <a:pPr marL="0" indent="0">
              <a:lnSpc>
                <a:spcPct val="107000"/>
              </a:lnSpc>
              <a:spcAft>
                <a:spcPts val="800"/>
              </a:spcAft>
              <a:buNone/>
            </a:pPr>
            <a:endParaRPr lang="en-US" sz="3200" b="0" i="0" dirty="0">
              <a:solidFill>
                <a:srgbClr val="0D0D0D"/>
              </a:solidFill>
              <a:effectLst/>
              <a:highlight>
                <a:srgbClr val="FFFFFF"/>
              </a:highlight>
              <a:latin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Complex Logic:</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For complicated logic, flowchart becomes complex and clumsy.</a:t>
            </a: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Difficulty in Modifications:</a:t>
            </a:r>
            <a:r>
              <a:rPr lang="en-US"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If change is required in the logic then flowchart needs to be redrawn and requires a lot of time.</a:t>
            </a:r>
            <a:endParaRPr lang="en-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910790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26</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 4.0 Pseudocode</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fontScale="92500" lnSpcReduction="20000"/>
          </a:bodyPr>
          <a:lstStyle/>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Bef>
                <a:spcPts val="2400"/>
              </a:spcBef>
              <a:spcAft>
                <a:spcPts val="2400"/>
              </a:spcAf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Pseudocode is structured English for describing algorithms concisely. It is made up of two words, namely, pseudo meaning imitation and code meaning instructions.</a:t>
            </a:r>
          </a:p>
          <a:p>
            <a:pPr algn="just">
              <a:lnSpc>
                <a:spcPct val="150000"/>
              </a:lnSpc>
              <a:spcBef>
                <a:spcPts val="2400"/>
              </a:spcBef>
              <a:spcAft>
                <a:spcPts val="2400"/>
              </a:spcAft>
            </a:pPr>
            <a:r>
              <a:rPr lang="en-US"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As the name suggests, pseudocode does not obey the syntax rules of any particular programming language i.e. it is not a real programming code. It allows the designer to focus on main logic without being distracted by programming languages syntax</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629143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27</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4.1 </a:t>
            </a:r>
            <a:r>
              <a:rPr lang="en-US" altLang="en-KE" sz="3200" b="1" dirty="0">
                <a:solidFill>
                  <a:schemeClr val="accent4"/>
                </a:solidFill>
                <a:latin typeface="Times New Roman" panose="02020603050405020304" pitchFamily="18" charset="0"/>
                <a:cs typeface="Times New Roman" panose="02020603050405020304" pitchFamily="18" charset="0"/>
              </a:rPr>
              <a:t>Guidelines for </a:t>
            </a:r>
            <a:r>
              <a:rPr lang="en-US" sz="3200" b="1"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preparing pseudocode </a:t>
            </a:r>
            <a:endParaRPr lang="en-US" altLang="en-KE" sz="32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179444" y="1060175"/>
            <a:ext cx="10508974"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Pseudocode will be enclosed by START (or BEGIN) and STOP (or END).</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Pseudocode should be concise so ignore unnecessary details.</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accept data from user, generally used statements are INPUT, READ, GET or OBTAIN.</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display result or any message, generally used statements are PRINT, DISPLAY, or WRITE.</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Generally used keywords are capitalized while preparing pseudocode.</a:t>
            </a:r>
            <a:endPar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83132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28</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normAutofit/>
          </a:bodyPr>
          <a:lstStyle/>
          <a:p>
            <a:r>
              <a:rPr lang="en-US" altLang="en-KE" b="1" dirty="0">
                <a:solidFill>
                  <a:schemeClr val="accent4"/>
                </a:solidFill>
              </a:rPr>
              <a:t>	</a:t>
            </a:r>
            <a:r>
              <a:rPr lang="en-US" sz="3600" b="1"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 4.2 Example</a:t>
            </a:r>
            <a:br>
              <a:rPr lang="en-KE" sz="36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br>
            <a:endParaRPr lang="en-US" altLang="en-KE" sz="36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722782" y="1709532"/>
            <a:ext cx="8494643" cy="5446642"/>
          </a:xfrm>
        </p:spPr>
        <p:txBody>
          <a:bodyPr>
            <a:normAutofit/>
          </a:bodyPr>
          <a:lstStyle/>
          <a:p>
            <a:pPr marL="0" indent="0" algn="just">
              <a:lnSpc>
                <a:spcPct val="150000"/>
              </a:lnSpc>
              <a:spcAft>
                <a:spcPts val="80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sz="2800"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Calculation of Simple Interest</a:t>
            </a:r>
          </a:p>
          <a:p>
            <a:pPr marL="1371600" lvl="3" indent="0" algn="just">
              <a:lnSpc>
                <a:spcPct val="150000"/>
              </a:lnSpc>
              <a:spcAft>
                <a:spcPts val="80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sz="3200" dirty="0">
                <a:latin typeface="Times New Roman" panose="02020603050405020304" pitchFamily="18" charset="0"/>
                <a:cs typeface="Times New Roman" panose="02020603050405020304" pitchFamily="18" charset="0"/>
              </a:rPr>
              <a:t>Step 1: START</a:t>
            </a:r>
            <a:endParaRPr lang="en-KE" sz="3200" dirty="0">
              <a:latin typeface="Times New Roman" panose="02020603050405020304" pitchFamily="18" charset="0"/>
              <a:cs typeface="Times New Roman" panose="02020603050405020304" pitchFamily="18" charset="0"/>
            </a:endParaRPr>
          </a:p>
          <a:p>
            <a:pPr marL="1371600" lvl="3" indent="0" algn="just">
              <a:lnSpc>
                <a:spcPct val="150000"/>
              </a:lnSpc>
              <a:spcAft>
                <a:spcPts val="80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sz="3200" dirty="0">
                <a:latin typeface="Times New Roman" panose="02020603050405020304" pitchFamily="18" charset="0"/>
                <a:cs typeface="Times New Roman" panose="02020603050405020304" pitchFamily="18" charset="0"/>
              </a:rPr>
              <a:t>Step 2: READ P, T, R</a:t>
            </a:r>
            <a:endParaRPr lang="en-KE" sz="3200" dirty="0">
              <a:latin typeface="Times New Roman" panose="02020603050405020304" pitchFamily="18" charset="0"/>
              <a:cs typeface="Times New Roman" panose="02020603050405020304" pitchFamily="18" charset="0"/>
            </a:endParaRPr>
          </a:p>
          <a:p>
            <a:pPr marL="1371600" lvl="3" indent="0" algn="just">
              <a:lnSpc>
                <a:spcPct val="150000"/>
              </a:lnSpc>
              <a:spcAft>
                <a:spcPts val="80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sz="3200" dirty="0">
                <a:latin typeface="Times New Roman" panose="02020603050405020304" pitchFamily="18" charset="0"/>
                <a:cs typeface="Times New Roman" panose="02020603050405020304" pitchFamily="18" charset="0"/>
              </a:rPr>
              <a:t>Step 3: I = P*T*R/100</a:t>
            </a:r>
            <a:endParaRPr lang="en-KE" sz="3200" dirty="0">
              <a:latin typeface="Times New Roman" panose="02020603050405020304" pitchFamily="18" charset="0"/>
              <a:cs typeface="Times New Roman" panose="02020603050405020304" pitchFamily="18" charset="0"/>
            </a:endParaRPr>
          </a:p>
          <a:p>
            <a:pPr marL="1371600" lvl="3" indent="0" algn="just">
              <a:lnSpc>
                <a:spcPct val="150000"/>
              </a:lnSpc>
              <a:spcAft>
                <a:spcPts val="80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sz="3200" dirty="0">
                <a:latin typeface="Times New Roman" panose="02020603050405020304" pitchFamily="18" charset="0"/>
                <a:cs typeface="Times New Roman" panose="02020603050405020304" pitchFamily="18" charset="0"/>
              </a:rPr>
              <a:t>Step 4: PRINT I</a:t>
            </a:r>
            <a:endParaRPr lang="en-KE" sz="3200" dirty="0">
              <a:latin typeface="Times New Roman" panose="02020603050405020304" pitchFamily="18" charset="0"/>
              <a:cs typeface="Times New Roman" panose="02020603050405020304" pitchFamily="18" charset="0"/>
            </a:endParaRPr>
          </a:p>
          <a:p>
            <a:pPr marL="1371600" lvl="3" indent="0" algn="just">
              <a:lnSpc>
                <a:spcPct val="150000"/>
              </a:lnSpc>
              <a:spcAft>
                <a:spcPts val="800"/>
              </a:spcAft>
              <a:buNone/>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en-US" sz="3200" dirty="0">
                <a:latin typeface="Times New Roman" panose="02020603050405020304" pitchFamily="18" charset="0"/>
                <a:cs typeface="Times New Roman" panose="02020603050405020304" pitchFamily="18" charset="0"/>
              </a:rPr>
              <a:t>Step 5: STOP</a:t>
            </a:r>
            <a:endParaRPr lang="en-KE" sz="3200" dirty="0">
              <a:latin typeface="Times New Roman" panose="02020603050405020304" pitchFamily="18"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69837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29</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normAutofit/>
          </a:bodyPr>
          <a:lstStyle/>
          <a:p>
            <a:r>
              <a:rPr lang="en-US" altLang="en-KE" dirty="0">
                <a:solidFill>
                  <a:schemeClr val="accent4"/>
                </a:solidFill>
              </a:rPr>
              <a:t>  </a:t>
            </a:r>
            <a:r>
              <a:rPr lang="en-US" altLang="en-KE" sz="3600" dirty="0">
                <a:solidFill>
                  <a:schemeClr val="accent4"/>
                </a:solidFill>
                <a:latin typeface="Times New Roman" panose="02020603050405020304" pitchFamily="18" charset="0"/>
                <a:cs typeface="Times New Roman" panose="02020603050405020304" pitchFamily="18" charset="0"/>
              </a:rPr>
              <a:t>	4.3 </a:t>
            </a:r>
            <a:r>
              <a:rPr lang="en-US" sz="3600" b="1" dirty="0">
                <a:solidFill>
                  <a:schemeClr val="accent4"/>
                </a:solidFill>
                <a:effectLst/>
                <a:latin typeface="Times New Roman" panose="02020603050405020304" pitchFamily="18" charset="0"/>
                <a:ea typeface="Times New Roman" panose="02020603050405020304" pitchFamily="18" charset="0"/>
                <a:cs typeface="Times New Roman" panose="02020603050405020304" pitchFamily="18" charset="0"/>
              </a:rPr>
              <a:t>Advantages of Pseudocode</a:t>
            </a:r>
            <a:br>
              <a:rPr lang="en-KE" sz="3600" dirty="0">
                <a:solidFill>
                  <a:schemeClr val="accent4"/>
                </a:solidFill>
                <a:effectLst/>
                <a:latin typeface="Times New Roman" panose="02020603050405020304" pitchFamily="18" charset="0"/>
                <a:ea typeface="Calibri" panose="020F0502020204030204" pitchFamily="34" charset="0"/>
                <a:cs typeface="Times New Roman" panose="02020603050405020304" pitchFamily="18" charset="0"/>
              </a:rPr>
            </a:br>
            <a:endParaRPr lang="en-US" altLang="en-KE" sz="3600" b="1" dirty="0">
              <a:solidFill>
                <a:schemeClr val="accent4"/>
              </a:solidFill>
              <a:latin typeface="Times New Roman" panose="02020603050405020304" pitchFamily="18" charset="0"/>
              <a:cs typeface="Times New Roman" panose="02020603050405020304" pitchFamily="18" charset="0"/>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709530" y="1411358"/>
            <a:ext cx="9356035" cy="5446642"/>
          </a:xfrm>
        </p:spPr>
        <p:txBody>
          <a:bodyPr>
            <a:normAutofit/>
          </a:bodyPr>
          <a:lstStyle/>
          <a:p>
            <a:pPr marL="342900" lvl="0" indent="-342900" algn="just">
              <a:lnSpc>
                <a:spcPct val="150000"/>
              </a:lnSpc>
              <a:spcAft>
                <a:spcPts val="800"/>
              </a:spcAft>
              <a:buFont typeface="+mj-lt"/>
              <a:buAutoNum type="arabicPeriod"/>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allows the designer to focus on main logic without being distracted by programming languages syntax.</a:t>
            </a:r>
            <a:endParaRPr lang="en-KE"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Since it is language independent, it can be translated to any computer language code.</a:t>
            </a:r>
            <a:endParaRPr lang="en-KE"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allows designer to express logic in plain natural language.</a:t>
            </a:r>
            <a:endParaRPr lang="en-KE"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58744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30</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cont. </a:t>
            </a:r>
            <a:endParaRPr lang="en-US" altLang="en-KE"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868557" y="1071382"/>
            <a:ext cx="8918713"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 It is easier to write actual code using pseudocode.</a:t>
            </a:r>
            <a:endParaRPr lang="en-KE"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lvl="0" indent="0" algn="just">
              <a:lnSpc>
                <a:spcPct val="150000"/>
              </a:lnSpc>
              <a:spcAft>
                <a:spcPts val="800"/>
              </a:spcAft>
              <a:buNone/>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 Unlike algorithms, pseudocodes are concise so pseudocodes are more readable and easier to modify.</a:t>
            </a:r>
            <a:endParaRPr lang="en-KE"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20651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31</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4.4 </a:t>
            </a:r>
            <a:r>
              <a:rPr lang="en-US" altLang="en-KE" b="1" dirty="0">
                <a:solidFill>
                  <a:schemeClr val="accent4"/>
                </a:solidFill>
              </a:rPr>
              <a:t>Disadvantages of pseudocode </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905461"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 are no accepted standards for writing pseudocodes and designer use their own style while writing pseudocodes.</a:t>
            </a:r>
            <a:endParaRPr lang="en-KE"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Pseudocode cannot be compiled and executed so its correctness cannot be verified by using computers.</a:t>
            </a:r>
            <a:endParaRPr lang="en-KE" sz="3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8456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32</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5.0 computer </a:t>
            </a:r>
            <a:r>
              <a:rPr lang="en-US" altLang="en-KE" b="1" dirty="0">
                <a:solidFill>
                  <a:schemeClr val="accent4"/>
                </a:solidFill>
              </a:rPr>
              <a:t>program</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fontScale="85000" lnSpcReduction="10000"/>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algn="just">
              <a:lnSpc>
                <a:spcPct val="150000"/>
              </a:lnSpc>
              <a:spcBef>
                <a:spcPts val="2400"/>
              </a:spcBef>
              <a:spcAft>
                <a:spcPts val="2400"/>
              </a:spcAft>
            </a:pPr>
            <a:r>
              <a:rPr lang="en-US" sz="3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stage, process of writing actual program takes place. A coded program is most popularly referred to as a source code. The coding process can be done in any language (high level and low level). The actual use of computer takes place in this stage in which the programmer writes a sequence of instructions ready for execution. Coding is also known as programming.</a:t>
            </a:r>
            <a:endParaRPr lang="en-KE" sz="3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39937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33</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5.1 </a:t>
            </a:r>
            <a:r>
              <a:rPr lang="en-US" altLang="en-KE" sz="3200" dirty="0">
                <a:solidFill>
                  <a:schemeClr val="accent4"/>
                </a:solidFill>
                <a:latin typeface="Times New Roman" panose="02020603050405020304" pitchFamily="18" charset="0"/>
              </a:rPr>
              <a:t>C</a:t>
            </a:r>
            <a:r>
              <a:rPr lang="en-US" sz="3200" dirty="0">
                <a:solidFill>
                  <a:schemeClr val="accent4"/>
                </a:solidFill>
                <a:effectLst/>
                <a:latin typeface="Times New Roman" panose="02020603050405020304" pitchFamily="18" charset="0"/>
                <a:ea typeface="Times New Roman" panose="02020603050405020304" pitchFamily="18" charset="0"/>
              </a:rPr>
              <a:t>haracteristics</a:t>
            </a:r>
            <a:r>
              <a:rPr lang="en-US" sz="3200" b="1" dirty="0">
                <a:solidFill>
                  <a:schemeClr val="accent4"/>
                </a:solidFill>
                <a:effectLst/>
                <a:latin typeface="Times New Roman" panose="02020603050405020304" pitchFamily="18" charset="0"/>
                <a:ea typeface="Times New Roman" panose="02020603050405020304" pitchFamily="18" charset="0"/>
              </a:rPr>
              <a:t> of a good program</a:t>
            </a:r>
            <a:endParaRPr lang="en-US" altLang="en-KE" sz="3200" b="1" dirty="0">
              <a:solidFill>
                <a:schemeClr val="accent4"/>
              </a:solidFill>
            </a:endParaRP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9170504" cy="5446642"/>
          </a:xfrm>
        </p:spPr>
        <p:txBody>
          <a:bodyPr>
            <a:normAutofit fontScale="62500" lnSpcReduction="20000"/>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3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Comment clauses in the program help to make the program readable and understandable by people other than the original programmer.</a:t>
            </a:r>
            <a:endParaRPr lang="en-KE" sz="3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3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should be efficient.</a:t>
            </a:r>
            <a:endParaRPr lang="en-KE" sz="3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3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must be reliable enough to work under all reasonable conditions to provide a correct output.</a:t>
            </a:r>
            <a:endParaRPr lang="en-KE" sz="3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3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must be able to detect unreasonable error conditions and report them to the end user or programmer without crashing the system.</a:t>
            </a:r>
            <a:endParaRPr lang="en-KE" sz="3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tabLst>
                <a:tab pos="457200" algn="l"/>
              </a:tabLst>
            </a:pPr>
            <a:r>
              <a:rPr lang="en-US" sz="3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should be easy to maintain and support after installation.</a:t>
            </a:r>
            <a:endParaRPr lang="en-KE" sz="3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US" altLang="en-KE" sz="24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14377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99F50A35-06F6-D669-6A40-E298A6807100}"/>
              </a:ext>
            </a:extLst>
          </p:cNvPr>
          <p:cNvSpPr>
            <a:spLocks noGrp="1"/>
          </p:cNvSpPr>
          <p:nvPr>
            <p:ph type="sldNum" sz="quarter" idx="12"/>
          </p:nvPr>
        </p:nvSpPr>
        <p:spPr/>
        <p:txBody>
          <a:bodyPr/>
          <a:lstStyle/>
          <a:p>
            <a:fld id="{A4164B8D-441F-4EDF-A7BB-F53273A510C2}" type="slidenum">
              <a:rPr lang="en-US" altLang="en-KE"/>
              <a:pPr/>
              <a:t>34</a:t>
            </a:fld>
            <a:endParaRPr lang="en-US" altLang="en-KE"/>
          </a:p>
        </p:txBody>
      </p:sp>
      <p:sp>
        <p:nvSpPr>
          <p:cNvPr id="118786" name="Rectangle 2050">
            <a:extLst>
              <a:ext uri="{FF2B5EF4-FFF2-40B4-BE49-F238E27FC236}">
                <a16:creationId xmlns:a16="http://schemas.microsoft.com/office/drawing/2014/main" id="{8B7D4FA4-8E08-572F-B4B8-BE1A386C1BE9}"/>
              </a:ext>
            </a:extLst>
          </p:cNvPr>
          <p:cNvSpPr>
            <a:spLocks noGrp="1" noChangeArrowheads="1"/>
          </p:cNvSpPr>
          <p:nvPr>
            <p:ph type="title"/>
          </p:nvPr>
        </p:nvSpPr>
        <p:spPr>
          <a:xfrm>
            <a:off x="0" y="0"/>
            <a:ext cx="12192000" cy="1233056"/>
          </a:xfrm>
          <a:solidFill>
            <a:schemeClr val="tx1"/>
          </a:solidFill>
        </p:spPr>
        <p:txBody>
          <a:bodyPr/>
          <a:lstStyle/>
          <a:p>
            <a:r>
              <a:rPr lang="en-US" altLang="en-KE" dirty="0">
                <a:solidFill>
                  <a:schemeClr val="accent4"/>
                </a:solidFill>
              </a:rPr>
              <a:t>  	</a:t>
            </a:r>
            <a:r>
              <a:rPr lang="en-US" altLang="en-KE" b="1" dirty="0">
                <a:solidFill>
                  <a:schemeClr val="accent4"/>
                </a:solidFill>
              </a:rPr>
              <a:t>References</a:t>
            </a:r>
          </a:p>
        </p:txBody>
      </p:sp>
      <p:sp>
        <p:nvSpPr>
          <p:cNvPr id="118787" name="Rectangle 2051">
            <a:extLst>
              <a:ext uri="{FF2B5EF4-FFF2-40B4-BE49-F238E27FC236}">
                <a16:creationId xmlns:a16="http://schemas.microsoft.com/office/drawing/2014/main" id="{7DBC56F4-AC24-BE39-172E-B1C0C040F7BE}"/>
              </a:ext>
            </a:extLst>
          </p:cNvPr>
          <p:cNvSpPr>
            <a:spLocks noGrp="1" noChangeArrowheads="1"/>
          </p:cNvSpPr>
          <p:nvPr>
            <p:ph type="body" idx="1"/>
          </p:nvPr>
        </p:nvSpPr>
        <p:spPr>
          <a:xfrm>
            <a:off x="1669774" y="1060175"/>
            <a:ext cx="8494643" cy="5446642"/>
          </a:xfrm>
        </p:spPr>
        <p:txBody>
          <a:bodyPr>
            <a:normAutofit/>
          </a:bodyPr>
          <a:lstStyle/>
          <a:p>
            <a:pPr marL="0" indent="0" algn="l">
              <a:buNone/>
            </a:pPr>
            <a:endParaRPr lang="en-US" sz="1800" kern="100" dirty="0">
              <a:highlight>
                <a:srgbClr val="FFFFFF"/>
              </a:highlight>
              <a:latin typeface="Calibri" panose="020F0502020204030204" pitchFamily="34" charset="0"/>
              <a:cs typeface="Times New Roman" panose="02020603050405020304" pitchFamily="18" charset="0"/>
            </a:endParaRPr>
          </a:p>
          <a:p>
            <a:pPr algn="l">
              <a:buFont typeface="Wingdings" panose="05000000000000000000" pitchFamily="2" charset="2"/>
              <a:buChar char="Ø"/>
            </a:pPr>
            <a:r>
              <a:rPr lang="en-US" dirty="0"/>
              <a:t>Introduction to the Design and Analysis of Algorithms" by </a:t>
            </a:r>
            <a:r>
              <a:rPr lang="en-US" dirty="0" err="1"/>
              <a:t>Anany</a:t>
            </a:r>
            <a:r>
              <a:rPr lang="en-US" dirty="0"/>
              <a:t> Levitin (2018, 4th Edition)</a:t>
            </a:r>
          </a:p>
          <a:p>
            <a:pPr algn="l">
              <a:buFont typeface="Wingdings" panose="05000000000000000000" pitchFamily="2" charset="2"/>
              <a:buChar char="Ø"/>
            </a:pPr>
            <a:r>
              <a:rPr lang="en-US" dirty="0">
                <a:hlinkClick r:id="rId2"/>
              </a:rPr>
              <a:t>https://terrorgum.com/tfox/books/flowchartandalgorithmbasics.pdf</a:t>
            </a:r>
            <a:endParaRPr lang="en-US" dirty="0"/>
          </a:p>
          <a:p>
            <a:pPr algn="l">
              <a:buFont typeface="Wingdings" panose="05000000000000000000" pitchFamily="2" charset="2"/>
              <a:buChar char="Ø"/>
            </a:pPr>
            <a:r>
              <a:rPr lang="en-US" dirty="0">
                <a:hlinkClick r:id="rId3"/>
              </a:rPr>
              <a:t>https://eduwavepool.unizwa.edu.om/lmsdatapool/00017295/LearningObjects/Notes_123_M_ISSA.pdf</a:t>
            </a:r>
            <a:endParaRPr lang="en-US" dirty="0"/>
          </a:p>
          <a:p>
            <a:pPr marL="0" indent="0" algn="l">
              <a:buNone/>
            </a:pPr>
            <a:endParaRPr lang="en-US" dirty="0"/>
          </a:p>
        </p:txBody>
      </p:sp>
    </p:spTree>
    <p:extLst>
      <p:ext uri="{BB962C8B-B14F-4D97-AF65-F5344CB8AC3E}">
        <p14:creationId xmlns:p14="http://schemas.microsoft.com/office/powerpoint/2010/main" val="28372748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861</TotalTime>
  <Words>1737</Words>
  <Application>Microsoft Office PowerPoint</Application>
  <PresentationFormat>Widescreen</PresentationFormat>
  <Paragraphs>222</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Calibri</vt:lpstr>
      <vt:lpstr>Calibri Light</vt:lpstr>
      <vt:lpstr>Times New Roman</vt:lpstr>
      <vt:lpstr>Verdana</vt:lpstr>
      <vt:lpstr>Wingdings</vt:lpstr>
      <vt:lpstr>Office Theme</vt:lpstr>
      <vt:lpstr>PowerPoint Presentation</vt:lpstr>
      <vt:lpstr>     Lecture learning outcomes</vt:lpstr>
      <vt:lpstr>     1.0 Computer based problem solving tools </vt:lpstr>
      <vt:lpstr>   cont.  </vt:lpstr>
      <vt:lpstr> 2.0 An algorithm introduction  </vt:lpstr>
      <vt:lpstr>   cont.</vt:lpstr>
      <vt:lpstr>   2.1 Characteristics of algorithm  </vt:lpstr>
      <vt:lpstr>   cont.</vt:lpstr>
      <vt:lpstr>   2.2 Guidelines of developing algorithms </vt:lpstr>
      <vt:lpstr>   Cont. </vt:lpstr>
      <vt:lpstr>   2.3 Example of an algorithm </vt:lpstr>
      <vt:lpstr>   2.4 Advantages of algorithm</vt:lpstr>
      <vt:lpstr>   Cont.</vt:lpstr>
      <vt:lpstr>   2.5 Disadvantages of algorithms </vt:lpstr>
      <vt:lpstr>   3.0 Flowchart</vt:lpstr>
      <vt:lpstr>   3.1 Standard flowchart symbols </vt:lpstr>
      <vt:lpstr>   Diagram  </vt:lpstr>
      <vt:lpstr>   Diagram  </vt:lpstr>
      <vt:lpstr>   3.2 Guidelines for preparing a flowchart </vt:lpstr>
      <vt:lpstr>   Cont.</vt:lpstr>
      <vt:lpstr>   cont. </vt:lpstr>
      <vt:lpstr>PowerPoint Presentation</vt:lpstr>
      <vt:lpstr>    3.4 Advantages of flowchart </vt:lpstr>
      <vt:lpstr>   cont.  </vt:lpstr>
      <vt:lpstr>   3.5 Disadvantages of flowcharts </vt:lpstr>
      <vt:lpstr>    4.0 Pseudocode</vt:lpstr>
      <vt:lpstr>   4.1 Guidelines for preparing pseudocode </vt:lpstr>
      <vt:lpstr>  4.2 Example </vt:lpstr>
      <vt:lpstr>   4.3 Advantages of Pseudocode </vt:lpstr>
      <vt:lpstr>   cont. </vt:lpstr>
      <vt:lpstr>   4.4 Disadvantages of pseudocode </vt:lpstr>
      <vt:lpstr>   5.0 computer program</vt:lpstr>
      <vt:lpstr>   5.1 Characteristics of a good program</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dc:creator>
  <cp:lastModifiedBy>Joshua</cp:lastModifiedBy>
  <cp:revision>38</cp:revision>
  <dcterms:created xsi:type="dcterms:W3CDTF">2024-03-17T05:53:26Z</dcterms:created>
  <dcterms:modified xsi:type="dcterms:W3CDTF">2024-04-07T16:51:42Z</dcterms:modified>
</cp:coreProperties>
</file>