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5" r:id="rId2"/>
    <p:sldId id="316" r:id="rId3"/>
    <p:sldId id="297" r:id="rId4"/>
    <p:sldId id="317" r:id="rId5"/>
    <p:sldId id="318" r:id="rId6"/>
    <p:sldId id="319" r:id="rId7"/>
    <p:sldId id="327" r:id="rId8"/>
    <p:sldId id="326" r:id="rId9"/>
    <p:sldId id="328" r:id="rId10"/>
    <p:sldId id="330" r:id="rId11"/>
    <p:sldId id="286" r:id="rId12"/>
    <p:sldId id="331" r:id="rId13"/>
    <p:sldId id="332" r:id="rId14"/>
    <p:sldId id="333" r:id="rId15"/>
    <p:sldId id="334" r:id="rId16"/>
    <p:sldId id="335" r:id="rId17"/>
    <p:sldId id="336" r:id="rId18"/>
    <p:sldId id="320" r:id="rId19"/>
    <p:sldId id="322" r:id="rId20"/>
    <p:sldId id="323" r:id="rId21"/>
    <p:sldId id="324" r:id="rId22"/>
    <p:sldId id="259" r:id="rId23"/>
    <p:sldId id="260" r:id="rId24"/>
    <p:sldId id="337" r:id="rId25"/>
    <p:sldId id="262" r:id="rId26"/>
    <p:sldId id="263" r:id="rId27"/>
    <p:sldId id="269" r:id="rId28"/>
    <p:sldId id="338" r:id="rId29"/>
    <p:sldId id="281" r:id="rId30"/>
    <p:sldId id="272" r:id="rId31"/>
    <p:sldId id="339" r:id="rId32"/>
    <p:sldId id="34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shua" initials="J" lastIdx="1" clrIdx="0">
    <p:extLst>
      <p:ext uri="{19B8F6BF-5375-455C-9EA6-DF929625EA0E}">
        <p15:presenceInfo xmlns:p15="http://schemas.microsoft.com/office/powerpoint/2012/main" userId="Joshu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807B5D5-36E5-4315-8BA0-8EF6493C115D}"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CF99E2-9815-4F60-BB22-9E83D5353CB0}" type="slidenum">
              <a:rPr lang="en-US" smtClean="0"/>
              <a:t>‹#›</a:t>
            </a:fld>
            <a:endParaRPr lang="en-US"/>
          </a:p>
        </p:txBody>
      </p:sp>
    </p:spTree>
    <p:extLst>
      <p:ext uri="{BB962C8B-B14F-4D97-AF65-F5344CB8AC3E}">
        <p14:creationId xmlns:p14="http://schemas.microsoft.com/office/powerpoint/2010/main" val="2102032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7B5D5-36E5-4315-8BA0-8EF6493C115D}"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CF99E2-9815-4F60-BB22-9E83D5353CB0}" type="slidenum">
              <a:rPr lang="en-US" smtClean="0"/>
              <a:t>‹#›</a:t>
            </a:fld>
            <a:endParaRPr lang="en-US"/>
          </a:p>
        </p:txBody>
      </p:sp>
    </p:spTree>
    <p:extLst>
      <p:ext uri="{BB962C8B-B14F-4D97-AF65-F5344CB8AC3E}">
        <p14:creationId xmlns:p14="http://schemas.microsoft.com/office/powerpoint/2010/main" val="330905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807B5D5-36E5-4315-8BA0-8EF6493C115D}"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CF99E2-9815-4F60-BB22-9E83D5353CB0}" type="slidenum">
              <a:rPr lang="en-US" smtClean="0"/>
              <a:t>‹#›</a:t>
            </a:fld>
            <a:endParaRPr lang="en-US"/>
          </a:p>
        </p:txBody>
      </p:sp>
    </p:spTree>
    <p:extLst>
      <p:ext uri="{BB962C8B-B14F-4D97-AF65-F5344CB8AC3E}">
        <p14:creationId xmlns:p14="http://schemas.microsoft.com/office/powerpoint/2010/main" val="1751655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807B5D5-36E5-4315-8BA0-8EF6493C115D}" type="datetimeFigureOut">
              <a:rPr lang="en-US" smtClean="0"/>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CF99E2-9815-4F60-BB22-9E83D5353CB0}" type="slidenum">
              <a:rPr lang="en-US" smtClean="0"/>
              <a:t>‹#›</a:t>
            </a:fld>
            <a:endParaRPr lang="en-US"/>
          </a:p>
        </p:txBody>
      </p:sp>
    </p:spTree>
    <p:extLst>
      <p:ext uri="{BB962C8B-B14F-4D97-AF65-F5344CB8AC3E}">
        <p14:creationId xmlns:p14="http://schemas.microsoft.com/office/powerpoint/2010/main" val="2907455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07B5D5-36E5-4315-8BA0-8EF6493C115D}" type="datetimeFigureOut">
              <a:rPr lang="en-US" smtClean="0"/>
              <a:t>4/21/2024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ECF99E2-9815-4F60-BB22-9E83D5353CB0}" type="slidenum">
              <a:rPr lang="en-US" smtClean="0"/>
              <a:t>‹#›</a:t>
            </a:fld>
            <a:endParaRPr lang="en-US"/>
          </a:p>
        </p:txBody>
      </p:sp>
    </p:spTree>
    <p:extLst>
      <p:ext uri="{BB962C8B-B14F-4D97-AF65-F5344CB8AC3E}">
        <p14:creationId xmlns:p14="http://schemas.microsoft.com/office/powerpoint/2010/main" val="11220305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807B5D5-36E5-4315-8BA0-8EF6493C115D}" type="datetimeFigureOut">
              <a:rPr lang="en-US" smtClean="0"/>
              <a:t>4/21/2024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CF99E2-9815-4F60-BB22-9E83D5353CB0}" type="slidenum">
              <a:rPr lang="en-US" smtClean="0"/>
              <a:t>‹#›</a:t>
            </a:fld>
            <a:endParaRPr lang="en-US"/>
          </a:p>
        </p:txBody>
      </p:sp>
    </p:spTree>
    <p:extLst>
      <p:ext uri="{BB962C8B-B14F-4D97-AF65-F5344CB8AC3E}">
        <p14:creationId xmlns:p14="http://schemas.microsoft.com/office/powerpoint/2010/main" val="3503656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07B5D5-36E5-4315-8BA0-8EF6493C115D}" type="datetimeFigureOut">
              <a:rPr lang="en-US" smtClean="0"/>
              <a:t>4/21/2024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ECF99E2-9815-4F60-BB22-9E83D5353CB0}" type="slidenum">
              <a:rPr lang="en-US" smtClean="0"/>
              <a:t>‹#›</a:t>
            </a:fld>
            <a:endParaRPr lang="en-US"/>
          </a:p>
        </p:txBody>
      </p:sp>
    </p:spTree>
    <p:extLst>
      <p:ext uri="{BB962C8B-B14F-4D97-AF65-F5344CB8AC3E}">
        <p14:creationId xmlns:p14="http://schemas.microsoft.com/office/powerpoint/2010/main" val="2649567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807B5D5-36E5-4315-8BA0-8EF6493C115D}" type="datetimeFigureOut">
              <a:rPr lang="en-US" smtClean="0"/>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CF99E2-9815-4F60-BB22-9E83D5353CB0}" type="slidenum">
              <a:rPr lang="en-US" smtClean="0"/>
              <a:t>‹#›</a:t>
            </a:fld>
            <a:endParaRPr lang="en-US"/>
          </a:p>
        </p:txBody>
      </p:sp>
    </p:spTree>
    <p:extLst>
      <p:ext uri="{BB962C8B-B14F-4D97-AF65-F5344CB8AC3E}">
        <p14:creationId xmlns:p14="http://schemas.microsoft.com/office/powerpoint/2010/main" val="825168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807B5D5-36E5-4315-8BA0-8EF6493C115D}" type="datetimeFigureOut">
              <a:rPr lang="en-US" smtClean="0"/>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CF99E2-9815-4F60-BB22-9E83D5353CB0}" type="slidenum">
              <a:rPr lang="en-US" smtClean="0"/>
              <a:t>‹#›</a:t>
            </a:fld>
            <a:endParaRPr lang="en-US"/>
          </a:p>
        </p:txBody>
      </p:sp>
    </p:spTree>
    <p:extLst>
      <p:ext uri="{BB962C8B-B14F-4D97-AF65-F5344CB8AC3E}">
        <p14:creationId xmlns:p14="http://schemas.microsoft.com/office/powerpoint/2010/main" val="1752562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7B5D5-36E5-4315-8BA0-8EF6493C115D}"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CF99E2-9815-4F60-BB22-9E83D5353CB0}" type="slidenum">
              <a:rPr lang="en-US" smtClean="0"/>
              <a:t>‹#›</a:t>
            </a:fld>
            <a:endParaRPr lang="en-US"/>
          </a:p>
        </p:txBody>
      </p:sp>
    </p:spTree>
    <p:extLst>
      <p:ext uri="{BB962C8B-B14F-4D97-AF65-F5344CB8AC3E}">
        <p14:creationId xmlns:p14="http://schemas.microsoft.com/office/powerpoint/2010/main" val="1076169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7B5D5-36E5-4315-8BA0-8EF6493C115D}"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CF99E2-9815-4F60-BB22-9E83D5353CB0}" type="slidenum">
              <a:rPr lang="en-US" smtClean="0"/>
              <a:t>‹#›</a:t>
            </a:fld>
            <a:endParaRPr lang="en-US"/>
          </a:p>
        </p:txBody>
      </p:sp>
    </p:spTree>
    <p:extLst>
      <p:ext uri="{BB962C8B-B14F-4D97-AF65-F5344CB8AC3E}">
        <p14:creationId xmlns:p14="http://schemas.microsoft.com/office/powerpoint/2010/main" val="2858530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07B5D5-36E5-4315-8BA0-8EF6493C115D}" type="datetimeFigureOut">
              <a:rPr lang="en-US" smtClean="0"/>
              <a:t>4/21/2024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CF99E2-9815-4F60-BB22-9E83D5353CB0}" type="slidenum">
              <a:rPr lang="en-US" smtClean="0"/>
              <a:t>‹#›</a:t>
            </a:fld>
            <a:endParaRPr lang="en-US"/>
          </a:p>
        </p:txBody>
      </p:sp>
    </p:spTree>
    <p:extLst>
      <p:ext uri="{BB962C8B-B14F-4D97-AF65-F5344CB8AC3E}">
        <p14:creationId xmlns:p14="http://schemas.microsoft.com/office/powerpoint/2010/main" val="38979389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C6CAD99C-95FD-31CF-33DB-82715AC1CCBA}"/>
              </a:ext>
            </a:extLst>
          </p:cNvPr>
          <p:cNvSpPr>
            <a:spLocks noChangeArrowheads="1"/>
          </p:cNvSpPr>
          <p:nvPr/>
        </p:nvSpPr>
        <p:spPr bwMode="auto">
          <a:xfrm>
            <a:off x="0" y="4635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KE" sz="1800" b="0" i="0" u="none" strike="noStrike" cap="none" normalizeH="0" baseline="0">
                <a:ln>
                  <a:noFill/>
                </a:ln>
                <a:solidFill>
                  <a:schemeClr val="tx1"/>
                </a:solidFill>
                <a:effectLst/>
                <a:latin typeface="Arial" panose="020B0604020202020204" pitchFamily="34" charset="0"/>
                <a:ea typeface="Verdana" panose="020B0604030504040204" pitchFamily="34" charset="0"/>
                <a:cs typeface="Verdana" panose="020B0604030504040204" pitchFamily="34" charset="0"/>
              </a:rPr>
            </a:br>
            <a:endParaRPr kumimoji="0" lang="en-US" altLang="en-KE" sz="1800" b="0" i="0" u="none" strike="noStrike" cap="none" normalizeH="0" baseline="0">
              <a:ln>
                <a:noFill/>
              </a:ln>
              <a:solidFill>
                <a:schemeClr val="tx1"/>
              </a:solidFill>
              <a:effectLst/>
              <a:latin typeface="Arial" panose="020B0604020202020204" pitchFamily="34" charset="0"/>
            </a:endParaRPr>
          </a:p>
        </p:txBody>
      </p:sp>
      <p:sp>
        <p:nvSpPr>
          <p:cNvPr id="6" name="Content Placeholder 5">
            <a:extLst>
              <a:ext uri="{FF2B5EF4-FFF2-40B4-BE49-F238E27FC236}">
                <a16:creationId xmlns:a16="http://schemas.microsoft.com/office/drawing/2014/main" id="{BA81225C-C522-A184-31CF-B4F44EB8949A}"/>
              </a:ext>
            </a:extLst>
          </p:cNvPr>
          <p:cNvSpPr>
            <a:spLocks noGrp="1"/>
          </p:cNvSpPr>
          <p:nvPr>
            <p:ph idx="1"/>
          </p:nvPr>
        </p:nvSpPr>
        <p:spPr>
          <a:xfrm>
            <a:off x="1222513" y="463549"/>
            <a:ext cx="10515600" cy="5930899"/>
          </a:xfrm>
        </p:spPr>
        <p:txBody>
          <a:bodyPr>
            <a:normAutofit/>
          </a:bodyPr>
          <a:lstStyle/>
          <a:p>
            <a:pPr marL="0" indent="0" algn="ctr">
              <a:buNone/>
            </a:pPr>
            <a:r>
              <a:rPr lang="en-US" altLang="en-KE" sz="3600" b="1" dirty="0">
                <a:latin typeface="Times New Roman" panose="02020603050405020304" pitchFamily="18" charset="0"/>
                <a:cs typeface="Times New Roman" panose="02020603050405020304" pitchFamily="18" charset="0"/>
              </a:rPr>
              <a:t>		</a:t>
            </a:r>
          </a:p>
          <a:p>
            <a:pPr marL="0" indent="0" algn="ctr">
              <a:buNone/>
            </a:pPr>
            <a:r>
              <a:rPr lang="en-US" altLang="en-KE" sz="4800" b="1" dirty="0">
                <a:latin typeface="Times New Roman" panose="02020603050405020304" pitchFamily="18" charset="0"/>
                <a:cs typeface="Times New Roman" panose="02020603050405020304" pitchFamily="18" charset="0"/>
              </a:rPr>
              <a:t>P</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rogramming and Problem </a:t>
            </a:r>
            <a:r>
              <a:rPr lang="en-US" altLang="en-KE" sz="4800" b="1" dirty="0">
                <a:latin typeface="Times New Roman" panose="02020603050405020304" pitchFamily="18" charset="0"/>
                <a:cs typeface="Times New Roman" panose="02020603050405020304" pitchFamily="18" charset="0"/>
              </a:rPr>
              <a:t>S</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olving</a:t>
            </a:r>
            <a:r>
              <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Lecture 4</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Programming basics I </a:t>
            </a:r>
            <a:endPar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endParaRPr lang="en-KE" sz="3600" b="1" dirty="0">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14461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6000" dirty="0">
                <a:solidFill>
                  <a:schemeClr val="accent4"/>
                </a:solidFill>
              </a:rPr>
              <a:t>Lecture learning outcomes</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fontScale="92500" lnSpcReduction="20000"/>
          </a:bodyPr>
          <a:lstStyle/>
          <a:p>
            <a:pPr marL="118872" indent="0" algn="just">
              <a:lnSpc>
                <a:spcPct val="150000"/>
              </a:lnSpc>
              <a:spcBef>
                <a:spcPts val="0"/>
              </a:spcBef>
              <a:buNone/>
              <a:defRPr/>
            </a:pPr>
            <a:r>
              <a:rPr lang="en-US" dirty="0">
                <a:latin typeface="Times New Roman" panose="02020603050405020304" pitchFamily="18" charset="0"/>
                <a:cs typeface="Times New Roman" panose="02020603050405020304" pitchFamily="18" charset="0"/>
              </a:rPr>
              <a:t>At the end of the lecture you will be able to:</a:t>
            </a:r>
          </a:p>
          <a:p>
            <a:pPr marL="690372" indent="-571500" algn="just">
              <a:lnSpc>
                <a:spcPct val="150000"/>
              </a:lnSpc>
              <a:spcBef>
                <a:spcPts val="0"/>
              </a:spcBef>
              <a:buFont typeface="+mj-lt"/>
              <a:buAutoNum type="romanLcPeriod"/>
              <a:defRPr/>
            </a:pPr>
            <a:r>
              <a:rPr lang="en-US" sz="3200" dirty="0">
                <a:latin typeface="Times New Roman" panose="02020603050405020304" pitchFamily="18" charset="0"/>
                <a:cs typeface="Times New Roman" panose="02020603050405020304" pitchFamily="18" charset="0"/>
              </a:rPr>
              <a:t>Understand the overview of c Programming language </a:t>
            </a:r>
          </a:p>
          <a:p>
            <a:pPr marL="690372" indent="-571500" algn="just">
              <a:lnSpc>
                <a:spcPct val="150000"/>
              </a:lnSpc>
              <a:spcBef>
                <a:spcPts val="0"/>
              </a:spcBef>
              <a:buFont typeface="+mj-lt"/>
              <a:buAutoNum type="romanLcPeriod"/>
              <a:defRPr/>
            </a:pPr>
            <a:r>
              <a:rPr lang="en-US" sz="3200" dirty="0">
                <a:latin typeface="Times New Roman" panose="02020603050405020304" pitchFamily="18" charset="0"/>
                <a:cs typeface="Times New Roman" panose="02020603050405020304" pitchFamily="18" charset="0"/>
              </a:rPr>
              <a:t>Differentiate between procedural oriented and object oriented programming approach </a:t>
            </a:r>
          </a:p>
          <a:p>
            <a:pPr marL="690372" indent="-571500" algn="just">
              <a:lnSpc>
                <a:spcPct val="150000"/>
              </a:lnSpc>
              <a:spcBef>
                <a:spcPts val="0"/>
              </a:spcBef>
              <a:buFont typeface="+mj-lt"/>
              <a:buAutoNum type="romanLcPeriod"/>
              <a:defRPr/>
            </a:pPr>
            <a:r>
              <a:rPr lang="en-US" sz="3200" dirty="0">
                <a:latin typeface="Times New Roman" panose="02020603050405020304" pitchFamily="18" charset="0"/>
                <a:cs typeface="Times New Roman" panose="02020603050405020304" pitchFamily="18" charset="0"/>
              </a:rPr>
              <a:t>Elaborate the process of program compilation </a:t>
            </a:r>
          </a:p>
          <a:p>
            <a:pPr marL="690372" indent="-571500" algn="just">
              <a:lnSpc>
                <a:spcPct val="150000"/>
              </a:lnSpc>
              <a:spcBef>
                <a:spcPts val="0"/>
              </a:spcBef>
              <a:buFont typeface="+mj-lt"/>
              <a:buAutoNum type="romanLcPeriod"/>
              <a:defRPr/>
            </a:pPr>
            <a:r>
              <a:rPr lang="en-US" sz="3200" dirty="0">
                <a:latin typeface="Times New Roman" panose="02020603050405020304" pitchFamily="18" charset="0"/>
                <a:cs typeface="Times New Roman" panose="02020603050405020304" pitchFamily="18" charset="0"/>
              </a:rPr>
              <a:t>Describe the application of object oriented programming language </a:t>
            </a:r>
          </a:p>
        </p:txBody>
      </p:sp>
    </p:spTree>
    <p:extLst>
      <p:ext uri="{BB962C8B-B14F-4D97-AF65-F5344CB8AC3E}">
        <p14:creationId xmlns:p14="http://schemas.microsoft.com/office/powerpoint/2010/main" val="64369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1. </a:t>
            </a:r>
            <a:r>
              <a:rPr lang="en-US" sz="5400" b="1" dirty="0">
                <a:solidFill>
                  <a:srgbClr val="FFC000"/>
                </a:solidFill>
                <a:effectLst/>
                <a:latin typeface="Times New Roman" panose="02020603050405020304" pitchFamily="18" charset="0"/>
                <a:ea typeface="Times New Roman" panose="02020603050405020304" pitchFamily="18" charset="0"/>
              </a:rPr>
              <a:t>Overview</a:t>
            </a:r>
            <a:r>
              <a:rPr lang="en-US" sz="5400" b="1" spc="-10" dirty="0">
                <a:solidFill>
                  <a:srgbClr val="FFC000"/>
                </a:solidFill>
                <a:effectLst/>
                <a:latin typeface="Times New Roman" panose="02020603050405020304" pitchFamily="18" charset="0"/>
                <a:ea typeface="Times New Roman" panose="02020603050405020304" pitchFamily="18" charset="0"/>
              </a:rPr>
              <a:t> </a:t>
            </a:r>
            <a:r>
              <a:rPr lang="en-US" sz="5400" b="1" dirty="0">
                <a:solidFill>
                  <a:srgbClr val="FFC000"/>
                </a:solidFill>
                <a:effectLst/>
                <a:latin typeface="Times New Roman" panose="02020603050405020304" pitchFamily="18" charset="0"/>
                <a:ea typeface="Times New Roman" panose="02020603050405020304" pitchFamily="18" charset="0"/>
              </a:rPr>
              <a:t>of</a:t>
            </a:r>
            <a:r>
              <a:rPr lang="en-US" sz="5400" b="1" spc="-30" dirty="0">
                <a:solidFill>
                  <a:srgbClr val="FFC000"/>
                </a:solidFill>
                <a:effectLst/>
                <a:latin typeface="Times New Roman" panose="02020603050405020304" pitchFamily="18" charset="0"/>
                <a:ea typeface="Times New Roman" panose="02020603050405020304" pitchFamily="18" charset="0"/>
              </a:rPr>
              <a:t> </a:t>
            </a:r>
            <a:r>
              <a:rPr lang="en-US" sz="5400" b="1" dirty="0">
                <a:solidFill>
                  <a:srgbClr val="FFC000"/>
                </a:solidFill>
                <a:effectLst/>
                <a:latin typeface="Times New Roman" panose="02020603050405020304" pitchFamily="18" charset="0"/>
                <a:ea typeface="Times New Roman" panose="02020603050405020304" pitchFamily="18" charset="0"/>
              </a:rPr>
              <a:t>C</a:t>
            </a:r>
            <a:r>
              <a:rPr lang="en-US" sz="5400" b="1" spc="-30" dirty="0">
                <a:solidFill>
                  <a:srgbClr val="FFC000"/>
                </a:solidFill>
                <a:effectLst/>
                <a:latin typeface="Times New Roman" panose="02020603050405020304" pitchFamily="18" charset="0"/>
                <a:ea typeface="Times New Roman" panose="02020603050405020304" pitchFamily="18" charset="0"/>
              </a:rPr>
              <a:t> </a:t>
            </a:r>
            <a:r>
              <a:rPr lang="en-US" sz="5400" b="1" dirty="0">
                <a:solidFill>
                  <a:srgbClr val="FFC000"/>
                </a:solidFill>
                <a:effectLst/>
                <a:latin typeface="Times New Roman" panose="02020603050405020304" pitchFamily="18" charset="0"/>
                <a:ea typeface="Times New Roman" panose="02020603050405020304" pitchFamily="18" charset="0"/>
              </a:rPr>
              <a:t>language</a:t>
            </a:r>
            <a:endParaRPr lang="en-US" sz="5400" dirty="0">
              <a:solidFill>
                <a:srgbClr val="FFC000"/>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algn="just"/>
            <a:r>
              <a:rPr lang="en-US" sz="3600" b="0" i="0" dirty="0">
                <a:solidFill>
                  <a:srgbClr val="000000"/>
                </a:solidFill>
                <a:effectLst/>
                <a:highlight>
                  <a:srgbClr val="FFFFFF"/>
                </a:highlight>
                <a:latin typeface="Times New Roman" panose="02020603050405020304" pitchFamily="18" charset="0"/>
                <a:cs typeface="Times New Roman" panose="02020603050405020304" pitchFamily="18" charset="0"/>
              </a:rPr>
              <a:t>C is a general-purpose programming language created by Dennis Ritchie at the Bell Laboratories in 1972.</a:t>
            </a:r>
          </a:p>
          <a:p>
            <a:pPr algn="just"/>
            <a:r>
              <a:rPr lang="en-US" sz="3600" b="0" i="0" dirty="0">
                <a:solidFill>
                  <a:srgbClr val="000000"/>
                </a:solidFill>
                <a:effectLst/>
                <a:highlight>
                  <a:srgbClr val="FFFFFF"/>
                </a:highlight>
                <a:latin typeface="Times New Roman" panose="02020603050405020304" pitchFamily="18" charset="0"/>
                <a:cs typeface="Times New Roman" panose="02020603050405020304" pitchFamily="18" charset="0"/>
              </a:rPr>
              <a:t>It is a very popular language, despite being old. The main reason for its popularity is because it is a fundamental language in the field of computer science.</a:t>
            </a:r>
          </a:p>
          <a:p>
            <a:pPr marL="118872" indent="0">
              <a:spcBef>
                <a:spcPts val="0"/>
              </a:spcBef>
              <a:buNone/>
              <a:defRPr/>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b="1" dirty="0" err="1">
                <a:solidFill>
                  <a:srgbClr val="FFC000"/>
                </a:solidFill>
                <a:latin typeface="Times New Roman" panose="02020603050405020304" pitchFamily="18" charset="0"/>
              </a:rPr>
              <a:t>Cont</a:t>
            </a:r>
            <a:r>
              <a:rPr lang="en-US" sz="5400" b="1" dirty="0">
                <a:solidFill>
                  <a:srgbClr val="FFC000"/>
                </a:solidFill>
                <a:latin typeface="Times New Roman" panose="02020603050405020304" pitchFamily="18" charset="0"/>
              </a:rPr>
              <a:t>…</a:t>
            </a:r>
            <a:endParaRPr lang="en-US" sz="5400" dirty="0">
              <a:solidFill>
                <a:srgbClr val="FFC000"/>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algn="l"/>
            <a:r>
              <a:rPr lang="en-US" sz="3200" b="0" i="0" dirty="0">
                <a:effectLst/>
                <a:highlight>
                  <a:srgbClr val="FFFFFF"/>
                </a:highlight>
                <a:latin typeface="Times New Roman" panose="02020603050405020304" pitchFamily="18" charset="0"/>
                <a:cs typeface="Times New Roman" panose="02020603050405020304" pitchFamily="18" charset="0"/>
              </a:rPr>
              <a:t>C has now become a widely used professional language for various reasons:</a:t>
            </a:r>
          </a:p>
          <a:p>
            <a:pPr marL="1485900" lvl="2" indent="-571500" algn="just">
              <a:buFont typeface="+mj-lt"/>
              <a:buAutoNum type="romanLcPeriod"/>
            </a:pPr>
            <a:r>
              <a:rPr lang="en-US" sz="3200" b="0" i="0" dirty="0">
                <a:effectLst/>
                <a:latin typeface="Times New Roman" panose="02020603050405020304" pitchFamily="18" charset="0"/>
                <a:cs typeface="Times New Roman" panose="02020603050405020304" pitchFamily="18" charset="0"/>
              </a:rPr>
              <a:t>Easy to learn</a:t>
            </a:r>
          </a:p>
          <a:p>
            <a:pPr marL="1485900" lvl="2" indent="-571500" algn="just">
              <a:buFont typeface="+mj-lt"/>
              <a:buAutoNum type="romanLcPeriod"/>
            </a:pPr>
            <a:r>
              <a:rPr lang="en-US" sz="3200" b="0" i="0" dirty="0">
                <a:effectLst/>
                <a:latin typeface="Times New Roman" panose="02020603050405020304" pitchFamily="18" charset="0"/>
                <a:cs typeface="Times New Roman" panose="02020603050405020304" pitchFamily="18" charset="0"/>
              </a:rPr>
              <a:t>Structured language</a:t>
            </a:r>
          </a:p>
          <a:p>
            <a:pPr marL="1485900" lvl="2" indent="-571500" algn="just">
              <a:buFont typeface="+mj-lt"/>
              <a:buAutoNum type="romanLcPeriod"/>
            </a:pPr>
            <a:r>
              <a:rPr lang="en-US" sz="3200" b="0" i="0" dirty="0">
                <a:effectLst/>
                <a:latin typeface="Times New Roman" panose="02020603050405020304" pitchFamily="18" charset="0"/>
                <a:cs typeface="Times New Roman" panose="02020603050405020304" pitchFamily="18" charset="0"/>
              </a:rPr>
              <a:t>It produces efficient programs</a:t>
            </a:r>
          </a:p>
          <a:p>
            <a:pPr marL="1485900" lvl="2" indent="-571500" algn="just">
              <a:buFont typeface="+mj-lt"/>
              <a:buAutoNum type="romanLcPeriod"/>
            </a:pPr>
            <a:r>
              <a:rPr lang="en-US" sz="3200" b="0" i="0" dirty="0">
                <a:effectLst/>
                <a:latin typeface="Times New Roman" panose="02020603050405020304" pitchFamily="18" charset="0"/>
                <a:cs typeface="Times New Roman" panose="02020603050405020304" pitchFamily="18" charset="0"/>
              </a:rPr>
              <a:t>It can handle low−level activities</a:t>
            </a:r>
          </a:p>
          <a:p>
            <a:pPr marL="1485900" lvl="2" indent="-571500" algn="just">
              <a:buFont typeface="+mj-lt"/>
              <a:buAutoNum type="romanLcPeriod"/>
            </a:pPr>
            <a:r>
              <a:rPr lang="en-US" sz="3200" b="0" i="0" dirty="0">
                <a:effectLst/>
                <a:latin typeface="Times New Roman" panose="02020603050405020304" pitchFamily="18" charset="0"/>
                <a:cs typeface="Times New Roman" panose="02020603050405020304" pitchFamily="18" charset="0"/>
              </a:rPr>
              <a:t>It can be compiled on a variety of computer platforms</a:t>
            </a:r>
          </a:p>
          <a:p>
            <a:pPr algn="l"/>
            <a:endParaRPr lang="en-US" dirty="0"/>
          </a:p>
        </p:txBody>
      </p:sp>
    </p:spTree>
    <p:extLst>
      <p:ext uri="{BB962C8B-B14F-4D97-AF65-F5344CB8AC3E}">
        <p14:creationId xmlns:p14="http://schemas.microsoft.com/office/powerpoint/2010/main" val="39512997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b="1" dirty="0">
                <a:solidFill>
                  <a:srgbClr val="FFC000"/>
                </a:solidFill>
                <a:latin typeface="Times New Roman" panose="02020603050405020304" pitchFamily="18" charset="0"/>
              </a:rPr>
              <a:t>Why use c programming language </a:t>
            </a:r>
            <a:endParaRPr lang="en-US" sz="5400" dirty="0">
              <a:solidFill>
                <a:srgbClr val="FFC000"/>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algn="just"/>
            <a:r>
              <a:rPr lang="en-US" sz="3600" dirty="0">
                <a:latin typeface="Times New Roman" panose="02020603050405020304" pitchFamily="18" charset="0"/>
                <a:cs typeface="Times New Roman" panose="02020603050405020304" pitchFamily="18" charset="0"/>
              </a:rPr>
              <a:t>C is a powerful programming language that enables developers to create sophisticated software systems.</a:t>
            </a:r>
          </a:p>
          <a:p>
            <a:pPr algn="just"/>
            <a:r>
              <a:rPr lang="en-US" sz="3600" dirty="0">
                <a:latin typeface="Times New Roman" panose="02020603050405020304" pitchFamily="18" charset="0"/>
                <a:cs typeface="Times New Roman" panose="02020603050405020304" pitchFamily="18" charset="0"/>
              </a:rPr>
              <a:t> The language is fast, efficient, and easy to learn, making it a popular choice for many applications.</a:t>
            </a:r>
          </a:p>
          <a:p>
            <a:pPr algn="just"/>
            <a:r>
              <a:rPr lang="en-US" sz="3600" dirty="0">
                <a:latin typeface="Times New Roman" panose="02020603050405020304" pitchFamily="18" charset="0"/>
                <a:cs typeface="Times New Roman" panose="02020603050405020304" pitchFamily="18" charset="0"/>
              </a:rPr>
              <a:t> C is also portable, meaning that programs written in C can be easily ported to other platforms.</a:t>
            </a:r>
          </a:p>
        </p:txBody>
      </p:sp>
    </p:spTree>
    <p:extLst>
      <p:ext uri="{BB962C8B-B14F-4D97-AF65-F5344CB8AC3E}">
        <p14:creationId xmlns:p14="http://schemas.microsoft.com/office/powerpoint/2010/main" val="1132091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b="1" dirty="0">
                <a:solidFill>
                  <a:srgbClr val="FFC000"/>
                </a:solidFill>
                <a:latin typeface="Times New Roman" panose="02020603050405020304" pitchFamily="18" charset="0"/>
              </a:rPr>
              <a:t>Uses of</a:t>
            </a:r>
            <a:r>
              <a:rPr lang="en-US" sz="5400" b="1" spc="-30" dirty="0">
                <a:solidFill>
                  <a:srgbClr val="FFC000"/>
                </a:solidFill>
                <a:effectLst/>
                <a:latin typeface="Times New Roman" panose="02020603050405020304" pitchFamily="18" charset="0"/>
                <a:ea typeface="Times New Roman" panose="02020603050405020304" pitchFamily="18" charset="0"/>
              </a:rPr>
              <a:t> </a:t>
            </a:r>
            <a:r>
              <a:rPr lang="en-US" sz="5400" b="1" dirty="0">
                <a:solidFill>
                  <a:srgbClr val="FFC000"/>
                </a:solidFill>
                <a:effectLst/>
                <a:latin typeface="Times New Roman" panose="02020603050405020304" pitchFamily="18" charset="0"/>
                <a:ea typeface="Times New Roman" panose="02020603050405020304" pitchFamily="18" charset="0"/>
              </a:rPr>
              <a:t>C</a:t>
            </a:r>
            <a:r>
              <a:rPr lang="en-US" sz="5400" b="1" spc="-30" dirty="0">
                <a:solidFill>
                  <a:srgbClr val="FFC000"/>
                </a:solidFill>
                <a:effectLst/>
                <a:latin typeface="Times New Roman" panose="02020603050405020304" pitchFamily="18" charset="0"/>
                <a:ea typeface="Times New Roman" panose="02020603050405020304" pitchFamily="18" charset="0"/>
              </a:rPr>
              <a:t> </a:t>
            </a:r>
            <a:r>
              <a:rPr lang="en-US" sz="5400" b="1" dirty="0">
                <a:solidFill>
                  <a:srgbClr val="FFC000"/>
                </a:solidFill>
                <a:effectLst/>
                <a:latin typeface="Times New Roman" panose="02020603050405020304" pitchFamily="18" charset="0"/>
                <a:ea typeface="Times New Roman" panose="02020603050405020304" pitchFamily="18" charset="0"/>
              </a:rPr>
              <a:t>language</a:t>
            </a:r>
            <a:endParaRPr lang="en-US" sz="5400" dirty="0">
              <a:solidFill>
                <a:srgbClr val="FFC000"/>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algn="l">
              <a:buFont typeface="Arial" panose="020B0604020202020204" pitchFamily="34" charset="0"/>
              <a:buChar char="•"/>
            </a:pPr>
            <a:r>
              <a:rPr lang="en-US" sz="3600" b="0" i="0" dirty="0">
                <a:effectLst/>
                <a:latin typeface="Times New Roman" panose="02020603050405020304" pitchFamily="18" charset="0"/>
                <a:cs typeface="Times New Roman" panose="02020603050405020304" pitchFamily="18" charset="0"/>
              </a:rPr>
              <a:t>Creating and maintaining IoT, also known as the "Internet of things," applications</a:t>
            </a:r>
          </a:p>
          <a:p>
            <a:pPr algn="l">
              <a:buFont typeface="Arial" panose="020B0604020202020204" pitchFamily="34" charset="0"/>
              <a:buChar char="•"/>
            </a:pPr>
            <a:r>
              <a:rPr lang="en-US" sz="3600" b="0" i="0" dirty="0">
                <a:effectLst/>
                <a:latin typeface="Times New Roman" panose="02020603050405020304" pitchFamily="18" charset="0"/>
                <a:cs typeface="Times New Roman" panose="02020603050405020304" pitchFamily="18" charset="0"/>
              </a:rPr>
              <a:t>Developing compilers</a:t>
            </a:r>
          </a:p>
          <a:p>
            <a:pPr algn="l">
              <a:buFont typeface="Arial" panose="020B0604020202020204" pitchFamily="34" charset="0"/>
              <a:buChar char="•"/>
            </a:pPr>
            <a:r>
              <a:rPr lang="en-US" sz="3600" b="0" i="0" dirty="0">
                <a:effectLst/>
                <a:latin typeface="Times New Roman" panose="02020603050405020304" pitchFamily="18" charset="0"/>
                <a:cs typeface="Times New Roman" panose="02020603050405020304" pitchFamily="18" charset="0"/>
              </a:rPr>
              <a:t>Developing the operating systems used on a desktop or smartphone</a:t>
            </a:r>
          </a:p>
          <a:p>
            <a:pPr algn="l">
              <a:buFont typeface="Arial" panose="020B0604020202020204" pitchFamily="34" charset="0"/>
              <a:buChar char="•"/>
            </a:pPr>
            <a:r>
              <a:rPr lang="en-US" sz="3600" b="0" i="0" dirty="0">
                <a:effectLst/>
                <a:latin typeface="Times New Roman" panose="02020603050405020304" pitchFamily="18" charset="0"/>
                <a:cs typeface="Times New Roman" panose="02020603050405020304" pitchFamily="18" charset="0"/>
              </a:rPr>
              <a:t>Developing and building databases</a:t>
            </a:r>
          </a:p>
          <a:p>
            <a:pPr algn="l"/>
            <a:endParaRPr lang="en-US" dirty="0"/>
          </a:p>
        </p:txBody>
      </p:sp>
    </p:spTree>
    <p:extLst>
      <p:ext uri="{BB962C8B-B14F-4D97-AF65-F5344CB8AC3E}">
        <p14:creationId xmlns:p14="http://schemas.microsoft.com/office/powerpoint/2010/main" val="2677962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b="1" dirty="0">
                <a:solidFill>
                  <a:srgbClr val="FFC000"/>
                </a:solidFill>
                <a:latin typeface="Times New Roman" panose="02020603050405020304" pitchFamily="18" charset="0"/>
              </a:rPr>
              <a:t>Uses of</a:t>
            </a:r>
            <a:r>
              <a:rPr lang="en-US" sz="5400" b="1" spc="-30" dirty="0">
                <a:solidFill>
                  <a:srgbClr val="FFC000"/>
                </a:solidFill>
                <a:effectLst/>
                <a:latin typeface="Times New Roman" panose="02020603050405020304" pitchFamily="18" charset="0"/>
                <a:ea typeface="Times New Roman" panose="02020603050405020304" pitchFamily="18" charset="0"/>
              </a:rPr>
              <a:t> </a:t>
            </a:r>
            <a:r>
              <a:rPr lang="en-US" sz="5400" b="1" dirty="0">
                <a:solidFill>
                  <a:srgbClr val="FFC000"/>
                </a:solidFill>
                <a:effectLst/>
                <a:latin typeface="Times New Roman" panose="02020603050405020304" pitchFamily="18" charset="0"/>
                <a:ea typeface="Times New Roman" panose="02020603050405020304" pitchFamily="18" charset="0"/>
              </a:rPr>
              <a:t>C</a:t>
            </a:r>
            <a:r>
              <a:rPr lang="en-US" sz="5400" b="1" spc="-30" dirty="0">
                <a:solidFill>
                  <a:srgbClr val="FFC000"/>
                </a:solidFill>
                <a:effectLst/>
                <a:latin typeface="Times New Roman" panose="02020603050405020304" pitchFamily="18" charset="0"/>
                <a:ea typeface="Times New Roman" panose="02020603050405020304" pitchFamily="18" charset="0"/>
              </a:rPr>
              <a:t> </a:t>
            </a:r>
            <a:r>
              <a:rPr lang="en-US" sz="5400" b="1" dirty="0">
                <a:solidFill>
                  <a:srgbClr val="FFC000"/>
                </a:solidFill>
                <a:effectLst/>
                <a:latin typeface="Times New Roman" panose="02020603050405020304" pitchFamily="18" charset="0"/>
                <a:ea typeface="Times New Roman" panose="02020603050405020304" pitchFamily="18" charset="0"/>
              </a:rPr>
              <a:t>language</a:t>
            </a:r>
            <a:endParaRPr lang="en-US" sz="5400" dirty="0">
              <a:solidFill>
                <a:srgbClr val="FFC000"/>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algn="l">
              <a:buFont typeface="Arial" panose="020B0604020202020204" pitchFamily="34" charset="0"/>
              <a:buChar char="•"/>
            </a:pPr>
            <a:r>
              <a:rPr lang="en-US" sz="3600" b="0" i="0" dirty="0">
                <a:effectLst/>
                <a:latin typeface="Times New Roman" panose="02020603050405020304" pitchFamily="18" charset="0"/>
                <a:cs typeface="Times New Roman" panose="02020603050405020304" pitchFamily="18" charset="0"/>
              </a:rPr>
              <a:t>Developing internet browsers and their extensions</a:t>
            </a:r>
          </a:p>
          <a:p>
            <a:pPr algn="l">
              <a:buFont typeface="Arial" panose="020B0604020202020204" pitchFamily="34" charset="0"/>
              <a:buChar char="•"/>
            </a:pPr>
            <a:r>
              <a:rPr lang="en-US" sz="3600" b="0" i="0" dirty="0">
                <a:effectLst/>
                <a:latin typeface="Times New Roman" panose="02020603050405020304" pitchFamily="18" charset="0"/>
                <a:cs typeface="Times New Roman" panose="02020603050405020304" pitchFamily="18" charset="0"/>
              </a:rPr>
              <a:t>Developing creative applications, such as photography and graphic design tools along with desktop and system applications</a:t>
            </a:r>
          </a:p>
          <a:p>
            <a:pPr algn="l">
              <a:buFont typeface="Arial" panose="020B0604020202020204" pitchFamily="34" charset="0"/>
              <a:buChar char="•"/>
            </a:pPr>
            <a:r>
              <a:rPr lang="en-US" sz="3600" b="0" i="0" dirty="0">
                <a:effectLst/>
                <a:latin typeface="Times New Roman" panose="02020603050405020304" pitchFamily="18" charset="0"/>
                <a:cs typeface="Times New Roman" panose="02020603050405020304" pitchFamily="18" charset="0"/>
              </a:rPr>
              <a:t>Working in embedded systems</a:t>
            </a:r>
          </a:p>
          <a:p>
            <a:pPr algn="l"/>
            <a:endParaRPr lang="en-US" dirty="0"/>
          </a:p>
        </p:txBody>
      </p:sp>
    </p:spTree>
    <p:extLst>
      <p:ext uri="{BB962C8B-B14F-4D97-AF65-F5344CB8AC3E}">
        <p14:creationId xmlns:p14="http://schemas.microsoft.com/office/powerpoint/2010/main" val="3157487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rgbClr val="FFC000"/>
                </a:solidFill>
              </a:rPr>
              <a:t>     2. Get Started With C</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r>
              <a:rPr lang="en-US" sz="3600" dirty="0">
                <a:latin typeface="Times New Roman" panose="02020603050405020304" pitchFamily="18" charset="0"/>
                <a:cs typeface="Times New Roman" panose="02020603050405020304" pitchFamily="18" charset="0"/>
              </a:rPr>
              <a:t>To start using C, you need two things:</a:t>
            </a:r>
          </a:p>
          <a:p>
            <a:r>
              <a:rPr lang="en-US" sz="3600" dirty="0">
                <a:latin typeface="Times New Roman" panose="02020603050405020304" pitchFamily="18" charset="0"/>
                <a:cs typeface="Times New Roman" panose="02020603050405020304" pitchFamily="18" charset="0"/>
              </a:rPr>
              <a:t>A text editor, like Notepad, to write C code</a:t>
            </a:r>
          </a:p>
          <a:p>
            <a:r>
              <a:rPr lang="en-US" sz="3600" dirty="0">
                <a:latin typeface="Times New Roman" panose="02020603050405020304" pitchFamily="18" charset="0"/>
                <a:cs typeface="Times New Roman" panose="02020603050405020304" pitchFamily="18" charset="0"/>
              </a:rPr>
              <a:t>A compiler, like GCC, to translate the C code into a language that the computer will understand</a:t>
            </a:r>
          </a:p>
          <a:p>
            <a:r>
              <a:rPr lang="en-US" sz="3600" dirty="0">
                <a:latin typeface="Times New Roman" panose="02020603050405020304" pitchFamily="18" charset="0"/>
                <a:cs typeface="Times New Roman" panose="02020603050405020304" pitchFamily="18" charset="0"/>
              </a:rPr>
              <a:t>There are many text editors and compilers to choose from. </a:t>
            </a:r>
          </a:p>
          <a:p>
            <a:pPr algn="l"/>
            <a:endParaRPr lang="en-US" dirty="0"/>
          </a:p>
        </p:txBody>
      </p:sp>
    </p:spTree>
    <p:extLst>
      <p:ext uri="{BB962C8B-B14F-4D97-AF65-F5344CB8AC3E}">
        <p14:creationId xmlns:p14="http://schemas.microsoft.com/office/powerpoint/2010/main" val="37230907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rgbClr val="FFC000"/>
                </a:solidFill>
              </a:rPr>
              <a:t>     Installation of IDE</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Autofit/>
          </a:bodyPr>
          <a:lstStyle/>
          <a:p>
            <a:pPr algn="just">
              <a:lnSpc>
                <a:spcPct val="150000"/>
              </a:lnSpc>
            </a:pPr>
            <a:r>
              <a:rPr lang="en-US" sz="3200" dirty="0">
                <a:latin typeface="Times New Roman" panose="02020603050405020304" pitchFamily="18" charset="0"/>
                <a:cs typeface="Times New Roman" panose="02020603050405020304" pitchFamily="18" charset="0"/>
              </a:rPr>
              <a:t>An IDE (Integrated Development Environment) is used to edit AND compile the code.</a:t>
            </a:r>
          </a:p>
          <a:p>
            <a:pPr algn="just">
              <a:lnSpc>
                <a:spcPct val="150000"/>
              </a:lnSpc>
            </a:pPr>
            <a:r>
              <a:rPr lang="en-US" sz="3200" dirty="0">
                <a:latin typeface="Times New Roman" panose="02020603050405020304" pitchFamily="18" charset="0"/>
                <a:cs typeface="Times New Roman" panose="02020603050405020304" pitchFamily="18" charset="0"/>
              </a:rPr>
              <a:t>Popular IDE's include Code::Blocks, Eclipse, and Visual Studio. These are all free, and they can be used to both edit and debug C code.</a:t>
            </a:r>
          </a:p>
          <a:p>
            <a:pPr algn="l"/>
            <a:r>
              <a:rPr lang="en-US" sz="3200" dirty="0">
                <a:latin typeface="Times New Roman" panose="02020603050405020304" pitchFamily="18" charset="0"/>
                <a:cs typeface="Times New Roman" panose="02020603050405020304" pitchFamily="18" charset="0"/>
              </a:rPr>
              <a:t>For this course we are going to used Code::Blocks. </a:t>
            </a:r>
          </a:p>
        </p:txBody>
      </p:sp>
    </p:spTree>
    <p:extLst>
      <p:ext uri="{BB962C8B-B14F-4D97-AF65-F5344CB8AC3E}">
        <p14:creationId xmlns:p14="http://schemas.microsoft.com/office/powerpoint/2010/main" val="1385062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C000"/>
                </a:solidFill>
              </a:rPr>
              <a:t> </a:t>
            </a:r>
            <a:r>
              <a:rPr lang="en-US" sz="5400" b="1" i="0" dirty="0">
                <a:solidFill>
                  <a:srgbClr val="FFC000"/>
                </a:solidFill>
                <a:effectLst/>
                <a:latin typeface="Source Sans 3"/>
              </a:rPr>
              <a:t>Compiling a C Program</a:t>
            </a:r>
            <a:endParaRPr lang="en-US" sz="5400" dirty="0">
              <a:solidFill>
                <a:srgbClr val="FFC000"/>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algn="just">
              <a:lnSpc>
                <a:spcPct val="150000"/>
              </a:lnSpc>
            </a:pPr>
            <a:r>
              <a:rPr lang="en-US" sz="3200" b="0" i="0" dirty="0">
                <a:effectLst/>
                <a:latin typeface="Times New Roman" panose="02020603050405020304" pitchFamily="18" charset="0"/>
                <a:cs typeface="Times New Roman" panose="02020603050405020304" pitchFamily="18" charset="0"/>
              </a:rPr>
              <a:t>The compilation is the process of converting the source code of the C language into machine code. As C is a mid-level language, it needs a compiler to convert it into an executable code so that the program can be run on our machine.</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7488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B303C5E-E352-6374-C8E3-7EEAD28A8C16}"/>
              </a:ext>
            </a:extLst>
          </p:cNvPr>
          <p:cNvSpPr>
            <a:spLocks noGrp="1"/>
          </p:cNvSpPr>
          <p:nvPr>
            <p:ph type="title"/>
          </p:nvPr>
        </p:nvSpPr>
        <p:spPr>
          <a:xfrm>
            <a:off x="1" y="1"/>
            <a:ext cx="12191999" cy="1266091"/>
          </a:xfrm>
          <a:solidFill>
            <a:schemeClr val="tx1"/>
          </a:solidFill>
        </p:spPr>
        <p:txBody>
          <a:bodyPr>
            <a:normAutofit/>
          </a:bodyPr>
          <a:lstStyle/>
          <a:p>
            <a:pPr>
              <a:defRPr/>
            </a:pPr>
            <a:r>
              <a:rPr lang="en-US" sz="5400" dirty="0">
                <a:solidFill>
                  <a:srgbClr val="FFC000"/>
                </a:solidFill>
              </a:rPr>
              <a:t> </a:t>
            </a:r>
            <a:r>
              <a:rPr lang="en-US" sz="5400" b="1" i="0" dirty="0">
                <a:solidFill>
                  <a:srgbClr val="FFC000"/>
                </a:solidFill>
                <a:effectLst/>
                <a:latin typeface="Source Sans 3"/>
              </a:rPr>
              <a:t>Compiling a C Program</a:t>
            </a:r>
            <a:endParaRPr lang="en-US" sz="5400" dirty="0">
              <a:solidFill>
                <a:srgbClr val="FFC000"/>
              </a:solidFill>
            </a:endParaRPr>
          </a:p>
        </p:txBody>
      </p:sp>
      <p:sp>
        <p:nvSpPr>
          <p:cNvPr id="10" name="Content Placeholder 9">
            <a:extLst>
              <a:ext uri="{FF2B5EF4-FFF2-40B4-BE49-F238E27FC236}">
                <a16:creationId xmlns:a16="http://schemas.microsoft.com/office/drawing/2014/main" id="{2C18A69C-07D6-9AFE-930C-7BB4E18F6377}"/>
              </a:ext>
            </a:extLst>
          </p:cNvPr>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endParaRPr lang="en-US" dirty="0"/>
          </a:p>
          <a:p>
            <a:endParaRPr lang="en-US" dirty="0"/>
          </a:p>
          <a:p>
            <a:pPr lvl="8" algn="ctr"/>
            <a:r>
              <a:rPr lang="en-US" dirty="0"/>
              <a:t>Fig 1</a:t>
            </a:r>
          </a:p>
          <a:p>
            <a:pPr lvl="8" algn="ctr"/>
            <a:r>
              <a:rPr lang="en-US" dirty="0"/>
              <a:t>Source: geeksforgeeks.org</a:t>
            </a:r>
            <a:endParaRPr lang="en-KE" dirty="0"/>
          </a:p>
        </p:txBody>
      </p:sp>
      <p:pic>
        <p:nvPicPr>
          <p:cNvPr id="11" name="Content Placeholder 5">
            <a:extLst>
              <a:ext uri="{FF2B5EF4-FFF2-40B4-BE49-F238E27FC236}">
                <a16:creationId xmlns:a16="http://schemas.microsoft.com/office/drawing/2014/main" id="{514BC0BB-BD10-BA48-11FD-F64AF283D970}"/>
              </a:ext>
            </a:extLst>
          </p:cNvPr>
          <p:cNvPicPr>
            <a:picLocks noChangeAspect="1"/>
          </p:cNvPicPr>
          <p:nvPr/>
        </p:nvPicPr>
        <p:blipFill>
          <a:blip r:embed="rId2"/>
          <a:stretch>
            <a:fillRect/>
          </a:stretch>
        </p:blipFill>
        <p:spPr>
          <a:xfrm>
            <a:off x="3101009" y="1825625"/>
            <a:ext cx="3507098" cy="4068467"/>
          </a:xfrm>
          <a:prstGeom prst="rect">
            <a:avLst/>
          </a:prstGeom>
        </p:spPr>
      </p:pic>
    </p:spTree>
    <p:extLst>
      <p:ext uri="{BB962C8B-B14F-4D97-AF65-F5344CB8AC3E}">
        <p14:creationId xmlns:p14="http://schemas.microsoft.com/office/powerpoint/2010/main" val="1401980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B303C5E-E352-6374-C8E3-7EEAD28A8C16}"/>
              </a:ext>
            </a:extLst>
          </p:cNvPr>
          <p:cNvSpPr>
            <a:spLocks noGrp="1"/>
          </p:cNvSpPr>
          <p:nvPr>
            <p:ph type="title"/>
          </p:nvPr>
        </p:nvSpPr>
        <p:spPr>
          <a:xfrm>
            <a:off x="1" y="1"/>
            <a:ext cx="12191999" cy="1266091"/>
          </a:xfrm>
          <a:solidFill>
            <a:schemeClr val="tx1"/>
          </a:solidFill>
        </p:spPr>
        <p:txBody>
          <a:bodyPr>
            <a:noAutofit/>
          </a:bodyPr>
          <a:lstStyle/>
          <a:p>
            <a:pPr>
              <a:defRPr/>
            </a:pPr>
            <a:r>
              <a:rPr lang="en-US" sz="4800" b="1" dirty="0">
                <a:solidFill>
                  <a:srgbClr val="FFC000"/>
                </a:solidFill>
                <a:latin typeface="Source Sans 3"/>
              </a:rPr>
              <a:t>Steps involved in </a:t>
            </a:r>
            <a:r>
              <a:rPr lang="en-US" sz="4800" b="1" i="0" dirty="0">
                <a:solidFill>
                  <a:srgbClr val="FFC000"/>
                </a:solidFill>
                <a:effectLst/>
                <a:latin typeface="Source Sans 3"/>
              </a:rPr>
              <a:t>C Program compilation</a:t>
            </a:r>
            <a:endParaRPr lang="en-US" sz="4800" dirty="0">
              <a:solidFill>
                <a:srgbClr val="FFC000"/>
              </a:solidFill>
            </a:endParaRPr>
          </a:p>
        </p:txBody>
      </p:sp>
      <p:sp>
        <p:nvSpPr>
          <p:cNvPr id="10" name="Content Placeholder 9">
            <a:extLst>
              <a:ext uri="{FF2B5EF4-FFF2-40B4-BE49-F238E27FC236}">
                <a16:creationId xmlns:a16="http://schemas.microsoft.com/office/drawing/2014/main" id="{2C18A69C-07D6-9AFE-930C-7BB4E18F6377}"/>
              </a:ext>
            </a:extLst>
          </p:cNvPr>
          <p:cNvSpPr>
            <a:spLocks noGrp="1"/>
          </p:cNvSpPr>
          <p:nvPr>
            <p:ph idx="1"/>
          </p:nvPr>
        </p:nvSpPr>
        <p:spPr/>
        <p:txBody>
          <a:bodyPr>
            <a:normAutofit/>
          </a:bodyPr>
          <a:lstStyle/>
          <a:p>
            <a:pPr marL="0" indent="0" algn="just">
              <a:buNone/>
            </a:pPr>
            <a:r>
              <a:rPr lang="en-US" sz="3600" b="0" i="0" dirty="0">
                <a:solidFill>
                  <a:srgbClr val="FF0000"/>
                </a:solidFill>
                <a:effectLst/>
                <a:highlight>
                  <a:srgbClr val="FAFBFC"/>
                </a:highlight>
                <a:latin typeface="Times New Roman" panose="02020603050405020304" pitchFamily="18" charset="0"/>
                <a:cs typeface="Times New Roman" panose="02020603050405020304" pitchFamily="18" charset="0"/>
              </a:rPr>
              <a:t>Pre-processing</a:t>
            </a:r>
            <a:r>
              <a:rPr lang="en-US" sz="3600" b="0" i="0" dirty="0">
                <a:effectLst/>
                <a:highlight>
                  <a:srgbClr val="FAFBFC"/>
                </a:highlight>
                <a:latin typeface="Times New Roman" panose="02020603050405020304" pitchFamily="18" charset="0"/>
                <a:cs typeface="Times New Roman" panose="02020603050405020304" pitchFamily="18" charset="0"/>
              </a:rPr>
              <a:t> </a:t>
            </a:r>
          </a:p>
          <a:p>
            <a:pPr algn="just"/>
            <a:r>
              <a:rPr lang="en-US" sz="3600" dirty="0">
                <a:highlight>
                  <a:srgbClr val="FAFBFC"/>
                </a:highlight>
                <a:latin typeface="Times New Roman" panose="02020603050405020304" pitchFamily="18" charset="0"/>
                <a:cs typeface="Times New Roman" panose="02020603050405020304" pitchFamily="18" charset="0"/>
              </a:rPr>
              <a:t>Th</a:t>
            </a:r>
            <a:r>
              <a:rPr lang="en-US" sz="3600" b="0" i="0" dirty="0">
                <a:effectLst/>
                <a:highlight>
                  <a:srgbClr val="FAFBFC"/>
                </a:highlight>
                <a:latin typeface="Times New Roman" panose="02020603050405020304" pitchFamily="18" charset="0"/>
                <a:cs typeface="Times New Roman" panose="02020603050405020304" pitchFamily="18" charset="0"/>
              </a:rPr>
              <a:t>is the first step in the compilation process in C performed using the </a:t>
            </a:r>
            <a:r>
              <a:rPr lang="en-US" sz="3600" b="0" i="1" dirty="0">
                <a:effectLst/>
                <a:highlight>
                  <a:srgbClr val="FAFBFC"/>
                </a:highlight>
                <a:latin typeface="Times New Roman" panose="02020603050405020304" pitchFamily="18" charset="0"/>
                <a:cs typeface="Times New Roman" panose="02020603050405020304" pitchFamily="18" charset="0"/>
              </a:rPr>
              <a:t>pre-processor tool</a:t>
            </a:r>
            <a:r>
              <a:rPr lang="en-US" sz="3600" b="0" i="0" dirty="0">
                <a:effectLst/>
                <a:highlight>
                  <a:srgbClr val="FAFBFC"/>
                </a:highlight>
                <a:latin typeface="Times New Roman" panose="02020603050405020304" pitchFamily="18" charset="0"/>
                <a:cs typeface="Times New Roman" panose="02020603050405020304" pitchFamily="18" charset="0"/>
              </a:rPr>
              <a:t> </a:t>
            </a:r>
          </a:p>
          <a:p>
            <a:pPr algn="just"/>
            <a:r>
              <a:rPr lang="en-US" sz="3600" b="0" i="0" dirty="0">
                <a:effectLst/>
                <a:highlight>
                  <a:srgbClr val="FAFBFC"/>
                </a:highlight>
                <a:latin typeface="Times New Roman" panose="02020603050405020304" pitchFamily="18" charset="0"/>
                <a:cs typeface="Times New Roman" panose="02020603050405020304" pitchFamily="18" charset="0"/>
              </a:rPr>
              <a:t>All the statements starting with the # symbol in a C program are processed by the pre-processor</a:t>
            </a:r>
            <a:r>
              <a:rPr lang="en-US" sz="3600" dirty="0">
                <a:highlight>
                  <a:srgbClr val="FAFBFC"/>
                </a:highlight>
                <a:latin typeface="Times New Roman" panose="02020603050405020304" pitchFamily="18" charset="0"/>
                <a:cs typeface="Times New Roman" panose="02020603050405020304" pitchFamily="18" charset="0"/>
              </a:rPr>
              <a:t> and converts them to statements without </a:t>
            </a:r>
            <a:r>
              <a:rPr lang="en-US" sz="3600" b="0" i="0" dirty="0">
                <a:effectLst/>
                <a:highlight>
                  <a:srgbClr val="FAFBFC"/>
                </a:highlight>
                <a:latin typeface="Times New Roman" panose="02020603050405020304" pitchFamily="18" charset="0"/>
                <a:cs typeface="Times New Roman" panose="02020603050405020304" pitchFamily="18" charset="0"/>
              </a:rPr>
              <a:t># symbol </a:t>
            </a:r>
          </a:p>
          <a:p>
            <a:pPr algn="just"/>
            <a:endParaRPr lang="en-US" sz="3600" dirty="0">
              <a:latin typeface="Times New Roman" panose="02020603050405020304" pitchFamily="18" charset="0"/>
              <a:cs typeface="Times New Roman" panose="02020603050405020304" pitchFamily="18" charset="0"/>
            </a:endParaRP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619488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B303C5E-E352-6374-C8E3-7EEAD28A8C16}"/>
              </a:ext>
            </a:extLst>
          </p:cNvPr>
          <p:cNvSpPr>
            <a:spLocks noGrp="1"/>
          </p:cNvSpPr>
          <p:nvPr>
            <p:ph type="title"/>
          </p:nvPr>
        </p:nvSpPr>
        <p:spPr>
          <a:xfrm>
            <a:off x="1" y="26505"/>
            <a:ext cx="12191999" cy="1266091"/>
          </a:xfrm>
          <a:solidFill>
            <a:schemeClr val="tx1"/>
          </a:solidFill>
        </p:spPr>
        <p:txBody>
          <a:bodyPr>
            <a:normAutofit/>
          </a:bodyPr>
          <a:lstStyle/>
          <a:p>
            <a:pPr>
              <a:defRPr/>
            </a:pPr>
            <a:r>
              <a:rPr lang="en-US" sz="5400" b="1" dirty="0">
                <a:solidFill>
                  <a:srgbClr val="FFC000"/>
                </a:solidFill>
              </a:rPr>
              <a:t>Cont…</a:t>
            </a:r>
          </a:p>
        </p:txBody>
      </p:sp>
      <p:sp>
        <p:nvSpPr>
          <p:cNvPr id="10" name="Content Placeholder 9">
            <a:extLst>
              <a:ext uri="{FF2B5EF4-FFF2-40B4-BE49-F238E27FC236}">
                <a16:creationId xmlns:a16="http://schemas.microsoft.com/office/drawing/2014/main" id="{2C18A69C-07D6-9AFE-930C-7BB4E18F6377}"/>
              </a:ext>
            </a:extLst>
          </p:cNvPr>
          <p:cNvSpPr>
            <a:spLocks noGrp="1"/>
          </p:cNvSpPr>
          <p:nvPr>
            <p:ph idx="1"/>
          </p:nvPr>
        </p:nvSpPr>
        <p:spPr>
          <a:xfrm>
            <a:off x="516835" y="1470991"/>
            <a:ext cx="10836965" cy="4705972"/>
          </a:xfrm>
        </p:spPr>
        <p:txBody>
          <a:bodyPr>
            <a:normAutofit fontScale="70000" lnSpcReduction="20000"/>
          </a:bodyPr>
          <a:lstStyle/>
          <a:p>
            <a:pPr marL="0" indent="0" algn="just">
              <a:lnSpc>
                <a:spcPct val="160000"/>
              </a:lnSpc>
              <a:buNone/>
            </a:pPr>
            <a:r>
              <a:rPr lang="en-US" sz="3200" dirty="0">
                <a:highlight>
                  <a:srgbClr val="FAFBFC"/>
                </a:highlight>
                <a:latin typeface="Times New Roman" panose="02020603050405020304" pitchFamily="18" charset="0"/>
                <a:cs typeface="Times New Roman" panose="02020603050405020304" pitchFamily="18" charset="0"/>
              </a:rPr>
              <a:t>The </a:t>
            </a:r>
            <a:r>
              <a:rPr lang="en-US" sz="3200" i="0" dirty="0">
                <a:effectLst/>
                <a:highlight>
                  <a:srgbClr val="FAFBFC"/>
                </a:highlight>
                <a:latin typeface="Times New Roman" panose="02020603050405020304" pitchFamily="18" charset="0"/>
                <a:cs typeface="Times New Roman" panose="02020603050405020304" pitchFamily="18" charset="0"/>
              </a:rPr>
              <a:t>following tasks are performed under pre-processing:</a:t>
            </a:r>
          </a:p>
          <a:p>
            <a:pPr marL="514350" indent="-514350" algn="just">
              <a:lnSpc>
                <a:spcPct val="160000"/>
              </a:lnSpc>
              <a:buFont typeface="+mj-lt"/>
              <a:buAutoNum type="arabicPeriod"/>
            </a:pPr>
            <a:r>
              <a:rPr lang="en-US" sz="3200" i="0" dirty="0">
                <a:effectLst/>
                <a:highlight>
                  <a:srgbClr val="FAFBFC"/>
                </a:highlight>
                <a:latin typeface="Times New Roman" panose="02020603050405020304" pitchFamily="18" charset="0"/>
                <a:cs typeface="Times New Roman" panose="02020603050405020304" pitchFamily="18" charset="0"/>
              </a:rPr>
              <a:t>Conditional compilation is running or avoiding a block of code after checking if a macro is defined or not </a:t>
            </a:r>
            <a:endParaRPr lang="en-US" sz="3200" dirty="0">
              <a:highlight>
                <a:srgbClr val="FAFBFC"/>
              </a:highlight>
              <a:latin typeface="Times New Roman" panose="02020603050405020304" pitchFamily="18" charset="0"/>
              <a:cs typeface="Times New Roman" panose="02020603050405020304" pitchFamily="18" charset="0"/>
            </a:endParaRPr>
          </a:p>
          <a:p>
            <a:pPr marL="514350" indent="-514350" algn="just">
              <a:lnSpc>
                <a:spcPct val="160000"/>
              </a:lnSpc>
              <a:buFont typeface="+mj-lt"/>
              <a:buAutoNum type="arabicPeriod"/>
            </a:pPr>
            <a:r>
              <a:rPr lang="en-US" sz="3200" i="0" dirty="0">
                <a:effectLst/>
                <a:highlight>
                  <a:srgbClr val="FAFBFC"/>
                </a:highlight>
                <a:latin typeface="Times New Roman" panose="02020603050405020304" pitchFamily="18" charset="0"/>
                <a:cs typeface="Times New Roman" panose="02020603050405020304" pitchFamily="18" charset="0"/>
              </a:rPr>
              <a:t>File inclusion in C language is the addition of another </a:t>
            </a:r>
            <a:r>
              <a:rPr lang="en-US" sz="3200" i="1" dirty="0">
                <a:effectLst/>
                <a:highlight>
                  <a:srgbClr val="FAFBFC"/>
                </a:highlight>
                <a:latin typeface="Times New Roman" panose="02020603050405020304" pitchFamily="18" charset="0"/>
                <a:cs typeface="Times New Roman" panose="02020603050405020304" pitchFamily="18" charset="0"/>
              </a:rPr>
              <a:t>file</a:t>
            </a:r>
            <a:r>
              <a:rPr lang="en-US" sz="3200" i="0" dirty="0">
                <a:effectLst/>
                <a:highlight>
                  <a:srgbClr val="FAFBFC"/>
                </a:highlight>
                <a:latin typeface="Times New Roman" panose="02020603050405020304" pitchFamily="18" charset="0"/>
                <a:cs typeface="Times New Roman" panose="02020603050405020304" pitchFamily="18" charset="0"/>
              </a:rPr>
              <a:t> containing some pre-written code into our C Program during the </a:t>
            </a:r>
            <a:r>
              <a:rPr lang="en-US" sz="3200" i="0" dirty="0" err="1">
                <a:effectLst/>
                <a:highlight>
                  <a:srgbClr val="FAFBFC"/>
                </a:highlight>
                <a:latin typeface="Times New Roman" panose="02020603050405020304" pitchFamily="18" charset="0"/>
                <a:cs typeface="Times New Roman" panose="02020603050405020304" pitchFamily="18" charset="0"/>
              </a:rPr>
              <a:t>pre-processing.#include</a:t>
            </a:r>
            <a:endParaRPr lang="en-US" sz="3200" i="0" dirty="0">
              <a:effectLst/>
              <a:highlight>
                <a:srgbClr val="FAFBFC"/>
              </a:highlight>
              <a:latin typeface="Times New Roman" panose="02020603050405020304" pitchFamily="18" charset="0"/>
              <a:cs typeface="Times New Roman" panose="02020603050405020304" pitchFamily="18" charset="0"/>
            </a:endParaRPr>
          </a:p>
          <a:p>
            <a:pPr marL="514350" indent="-514350" algn="just">
              <a:lnSpc>
                <a:spcPct val="160000"/>
              </a:lnSpc>
              <a:buFont typeface="+mj-lt"/>
              <a:buAutoNum type="arabicPeriod"/>
            </a:pPr>
            <a:r>
              <a:rPr lang="en-US" sz="3200" i="0" dirty="0">
                <a:effectLst/>
                <a:highlight>
                  <a:srgbClr val="FAFBFC"/>
                </a:highlight>
                <a:latin typeface="Times New Roman" panose="02020603050405020304" pitchFamily="18" charset="0"/>
                <a:cs typeface="Times New Roman" panose="02020603050405020304" pitchFamily="18" charset="0"/>
              </a:rPr>
              <a:t>Comments in a C Program are used to give a general idea about a particular statement or part of code actually, comments are the part of code that is removed during the compilation process by the pre-processor as they are not of particular use for the machine.</a:t>
            </a:r>
            <a:endParaRPr lang="en-US" sz="3200" dirty="0">
              <a:latin typeface="Times New Roman" panose="02020603050405020304" pitchFamily="18" charset="0"/>
              <a:cs typeface="Times New Roman" panose="02020603050405020304" pitchFamily="18" charset="0"/>
            </a:endParaRPr>
          </a:p>
          <a:p>
            <a:pPr marL="514350" indent="-514350">
              <a:buFont typeface="+mj-lt"/>
              <a:buAutoNum type="arabicPeriod"/>
            </a:pPr>
            <a:endParaRPr lang="en-US" sz="3200" dirty="0">
              <a:latin typeface="Times New Roman" panose="02020603050405020304" pitchFamily="18" charset="0"/>
              <a:cs typeface="Times New Roman" panose="02020603050405020304" pitchFamily="18" charset="0"/>
            </a:endParaRP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6106984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B303C5E-E352-6374-C8E3-7EEAD28A8C16}"/>
              </a:ext>
            </a:extLst>
          </p:cNvPr>
          <p:cNvSpPr>
            <a:spLocks noGrp="1"/>
          </p:cNvSpPr>
          <p:nvPr>
            <p:ph type="title"/>
          </p:nvPr>
        </p:nvSpPr>
        <p:spPr>
          <a:xfrm>
            <a:off x="1" y="1"/>
            <a:ext cx="12191999" cy="1266091"/>
          </a:xfrm>
          <a:solidFill>
            <a:schemeClr val="tx1"/>
          </a:solidFill>
        </p:spPr>
        <p:txBody>
          <a:bodyPr>
            <a:normAutofit/>
          </a:bodyPr>
          <a:lstStyle/>
          <a:p>
            <a:pPr>
              <a:defRPr/>
            </a:pPr>
            <a:r>
              <a:rPr lang="en-US" sz="5400" b="1" dirty="0">
                <a:solidFill>
                  <a:srgbClr val="FFC000"/>
                </a:solidFill>
              </a:rPr>
              <a:t> Cont…</a:t>
            </a:r>
          </a:p>
        </p:txBody>
      </p:sp>
      <p:sp>
        <p:nvSpPr>
          <p:cNvPr id="10" name="Content Placeholder 9">
            <a:extLst>
              <a:ext uri="{FF2B5EF4-FFF2-40B4-BE49-F238E27FC236}">
                <a16:creationId xmlns:a16="http://schemas.microsoft.com/office/drawing/2014/main" id="{2C18A69C-07D6-9AFE-930C-7BB4E18F6377}"/>
              </a:ext>
            </a:extLst>
          </p:cNvPr>
          <p:cNvSpPr>
            <a:spLocks noGrp="1"/>
          </p:cNvSpPr>
          <p:nvPr>
            <p:ph idx="1"/>
          </p:nvPr>
        </p:nvSpPr>
        <p:spPr/>
        <p:txBody>
          <a:bodyPr>
            <a:normAutofit/>
          </a:bodyPr>
          <a:lstStyle/>
          <a:p>
            <a:pPr marL="0" indent="0" algn="l">
              <a:buNone/>
            </a:pPr>
            <a:r>
              <a:rPr lang="en-US" b="0" i="0" dirty="0">
                <a:solidFill>
                  <a:srgbClr val="FF0000"/>
                </a:solidFill>
                <a:effectLst/>
                <a:highlight>
                  <a:srgbClr val="FAFBFC"/>
                </a:highlight>
                <a:latin typeface="__Source_Sans_Pro_fa6df0"/>
              </a:rPr>
              <a:t>Compiling phase</a:t>
            </a:r>
          </a:p>
          <a:p>
            <a:pPr algn="just"/>
            <a:r>
              <a:rPr lang="en-US" b="0" i="0" dirty="0">
                <a:effectLst/>
                <a:highlight>
                  <a:srgbClr val="FAFBFC"/>
                </a:highlight>
                <a:latin typeface="Times New Roman" panose="02020603050405020304" pitchFamily="18" charset="0"/>
                <a:cs typeface="Times New Roman" panose="02020603050405020304" pitchFamily="18" charset="0"/>
              </a:rPr>
              <a:t>Compiling phase in C uses an inbuilt </a:t>
            </a:r>
            <a:r>
              <a:rPr lang="en-US" b="0" i="1" dirty="0">
                <a:effectLst/>
                <a:highlight>
                  <a:srgbClr val="FAFBFC"/>
                </a:highlight>
                <a:latin typeface="Times New Roman" panose="02020603050405020304" pitchFamily="18" charset="0"/>
                <a:cs typeface="Times New Roman" panose="02020603050405020304" pitchFamily="18" charset="0"/>
              </a:rPr>
              <a:t>compiler software</a:t>
            </a:r>
            <a:r>
              <a:rPr lang="en-US" b="0" i="0" dirty="0">
                <a:effectLst/>
                <a:highlight>
                  <a:srgbClr val="FAFBFC"/>
                </a:highlight>
                <a:latin typeface="Times New Roman" panose="02020603050405020304" pitchFamily="18" charset="0"/>
                <a:cs typeface="Times New Roman" panose="02020603050405020304" pitchFamily="18" charset="0"/>
              </a:rPr>
              <a:t> to convert the intermediate (.</a:t>
            </a:r>
            <a:r>
              <a:rPr lang="en-US" b="0" i="0" dirty="0" err="1">
                <a:effectLst/>
                <a:highlight>
                  <a:srgbClr val="FAFBFC"/>
                </a:highlight>
                <a:latin typeface="Times New Roman" panose="02020603050405020304" pitchFamily="18" charset="0"/>
                <a:cs typeface="Times New Roman" panose="02020603050405020304" pitchFamily="18" charset="0"/>
              </a:rPr>
              <a:t>i</a:t>
            </a:r>
            <a:r>
              <a:rPr lang="en-US" b="0" i="0" dirty="0">
                <a:effectLst/>
                <a:highlight>
                  <a:srgbClr val="FAFBFC"/>
                </a:highlight>
                <a:latin typeface="Times New Roman" panose="02020603050405020304" pitchFamily="18" charset="0"/>
                <a:cs typeface="Times New Roman" panose="02020603050405020304" pitchFamily="18" charset="0"/>
              </a:rPr>
              <a:t>) file into an </a:t>
            </a:r>
            <a:r>
              <a:rPr lang="en-US" b="1" i="0" dirty="0">
                <a:effectLst/>
                <a:highlight>
                  <a:srgbClr val="FAFBFC"/>
                </a:highlight>
                <a:latin typeface="Times New Roman" panose="02020603050405020304" pitchFamily="18" charset="0"/>
                <a:cs typeface="Times New Roman" panose="02020603050405020304" pitchFamily="18" charset="0"/>
              </a:rPr>
              <a:t>Assembly file</a:t>
            </a:r>
            <a:r>
              <a:rPr lang="en-US" b="0" i="0" dirty="0">
                <a:effectLst/>
                <a:highlight>
                  <a:srgbClr val="FAFBFC"/>
                </a:highlight>
                <a:latin typeface="Times New Roman" panose="02020603050405020304" pitchFamily="18" charset="0"/>
                <a:cs typeface="Times New Roman" panose="02020603050405020304" pitchFamily="18" charset="0"/>
              </a:rPr>
              <a:t> (.s) having assembly level instructions (low-level code). To boost the performance of the program c compilers translates the intermediate file to make an assembly file.</a:t>
            </a:r>
          </a:p>
          <a:p>
            <a:pPr algn="just"/>
            <a:r>
              <a:rPr lang="en-US" b="0" i="0" dirty="0">
                <a:effectLst/>
                <a:highlight>
                  <a:srgbClr val="FAFBFC"/>
                </a:highlight>
                <a:latin typeface="Times New Roman" panose="02020603050405020304" pitchFamily="18" charset="0"/>
                <a:cs typeface="Times New Roman" panose="02020603050405020304" pitchFamily="18" charset="0"/>
              </a:rPr>
              <a:t>Assembly code is a simple English-type language used to write low-level instructions</a:t>
            </a:r>
          </a:p>
          <a:p>
            <a:pPr algn="just"/>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54655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B303C5E-E352-6374-C8E3-7EEAD28A8C16}"/>
              </a:ext>
            </a:extLst>
          </p:cNvPr>
          <p:cNvSpPr>
            <a:spLocks noGrp="1"/>
          </p:cNvSpPr>
          <p:nvPr>
            <p:ph type="title"/>
          </p:nvPr>
        </p:nvSpPr>
        <p:spPr>
          <a:xfrm>
            <a:off x="1" y="1"/>
            <a:ext cx="12191999" cy="1266091"/>
          </a:xfrm>
          <a:solidFill>
            <a:schemeClr val="tx1"/>
          </a:solidFill>
        </p:spPr>
        <p:txBody>
          <a:bodyPr>
            <a:normAutofit/>
          </a:bodyPr>
          <a:lstStyle/>
          <a:p>
            <a:pPr>
              <a:defRPr/>
            </a:pPr>
            <a:r>
              <a:rPr lang="en-US" sz="5400" dirty="0">
                <a:solidFill>
                  <a:srgbClr val="FFC000"/>
                </a:solidFill>
              </a:rPr>
              <a:t> </a:t>
            </a:r>
            <a:r>
              <a:rPr lang="en-US" sz="5400" b="1" dirty="0">
                <a:solidFill>
                  <a:srgbClr val="FFC000"/>
                </a:solidFill>
              </a:rPr>
              <a:t>Cont</a:t>
            </a:r>
            <a:r>
              <a:rPr lang="en-US" sz="5400" dirty="0">
                <a:solidFill>
                  <a:srgbClr val="FFC000"/>
                </a:solidFill>
              </a:rPr>
              <a:t>…</a:t>
            </a:r>
          </a:p>
        </p:txBody>
      </p:sp>
      <p:sp>
        <p:nvSpPr>
          <p:cNvPr id="10" name="Content Placeholder 9">
            <a:extLst>
              <a:ext uri="{FF2B5EF4-FFF2-40B4-BE49-F238E27FC236}">
                <a16:creationId xmlns:a16="http://schemas.microsoft.com/office/drawing/2014/main" id="{2C18A69C-07D6-9AFE-930C-7BB4E18F6377}"/>
              </a:ext>
            </a:extLst>
          </p:cNvPr>
          <p:cNvSpPr>
            <a:spLocks noGrp="1"/>
          </p:cNvSpPr>
          <p:nvPr>
            <p:ph idx="1"/>
          </p:nvPr>
        </p:nvSpPr>
        <p:spPr>
          <a:xfrm>
            <a:off x="821635" y="1524000"/>
            <a:ext cx="10532165" cy="4652963"/>
          </a:xfrm>
        </p:spPr>
        <p:txBody>
          <a:bodyPr>
            <a:normAutofit fontScale="85000" lnSpcReduction="10000"/>
          </a:bodyPr>
          <a:lstStyle/>
          <a:p>
            <a:pPr marL="0" indent="0" algn="l">
              <a:buNone/>
            </a:pPr>
            <a:r>
              <a:rPr lang="en-US" b="0" i="0" dirty="0">
                <a:solidFill>
                  <a:srgbClr val="FF0000"/>
                </a:solidFill>
                <a:effectLst/>
                <a:highlight>
                  <a:srgbClr val="FAFBFC"/>
                </a:highlight>
                <a:latin typeface="__Source_Sans_Pro_fa6df0"/>
              </a:rPr>
              <a:t>Assembly level </a:t>
            </a:r>
          </a:p>
          <a:p>
            <a:pPr algn="just">
              <a:lnSpc>
                <a:spcPct val="150000"/>
              </a:lnSpc>
            </a:pPr>
            <a:r>
              <a:rPr lang="en-US" b="0" i="0" dirty="0">
                <a:effectLst/>
                <a:highlight>
                  <a:srgbClr val="FAFBFC"/>
                </a:highlight>
                <a:latin typeface="Times New Roman" panose="02020603050405020304" pitchFamily="18" charset="0"/>
                <a:cs typeface="Times New Roman" panose="02020603050405020304" pitchFamily="18" charset="0"/>
              </a:rPr>
              <a:t>Assembly level code (.s file) is converted into a machine-understandable code (in binary/hexadecimal form) using an </a:t>
            </a:r>
            <a:r>
              <a:rPr lang="en-US" b="0" i="1" dirty="0">
                <a:effectLst/>
                <a:highlight>
                  <a:srgbClr val="FAFBFC"/>
                </a:highlight>
                <a:latin typeface="Times New Roman" panose="02020603050405020304" pitchFamily="18" charset="0"/>
                <a:cs typeface="Times New Roman" panose="02020603050405020304" pitchFamily="18" charset="0"/>
              </a:rPr>
              <a:t>assembler</a:t>
            </a:r>
            <a:r>
              <a:rPr lang="en-US" b="0" i="0" dirty="0">
                <a:effectLst/>
                <a:highlight>
                  <a:srgbClr val="FAFBFC"/>
                </a:highlight>
                <a:latin typeface="Times New Roman" panose="02020603050405020304" pitchFamily="18" charset="0"/>
                <a:cs typeface="Times New Roman" panose="02020603050405020304" pitchFamily="18" charset="0"/>
              </a:rPr>
              <a:t>. Assembler is a pre-written program that translates assembly code into machine code. It takes basic instructions from an assembly code file and converts them into binary/hexadecimal code specific to the machine type known as the object code.</a:t>
            </a:r>
          </a:p>
          <a:p>
            <a:pPr algn="just">
              <a:lnSpc>
                <a:spcPct val="150000"/>
              </a:lnSpc>
            </a:pPr>
            <a:r>
              <a:rPr lang="en-US" b="0" i="0" dirty="0">
                <a:effectLst/>
                <a:highlight>
                  <a:srgbClr val="FAFBFC"/>
                </a:highlight>
                <a:latin typeface="Times New Roman" panose="02020603050405020304" pitchFamily="18" charset="0"/>
                <a:cs typeface="Times New Roman" panose="02020603050405020304" pitchFamily="18" charset="0"/>
              </a:rPr>
              <a:t>The file generated has the same name as the assembly file and is known as an </a:t>
            </a:r>
            <a:r>
              <a:rPr lang="en-US" b="1" i="0" dirty="0">
                <a:effectLst/>
                <a:highlight>
                  <a:srgbClr val="FAFBFC"/>
                </a:highlight>
                <a:latin typeface="Times New Roman" panose="02020603050405020304" pitchFamily="18" charset="0"/>
                <a:cs typeface="Times New Roman" panose="02020603050405020304" pitchFamily="18" charset="0"/>
              </a:rPr>
              <a:t>object file</a:t>
            </a:r>
            <a:r>
              <a:rPr lang="en-US" b="0" i="0" dirty="0">
                <a:effectLst/>
                <a:highlight>
                  <a:srgbClr val="FAFBFC"/>
                </a:highlight>
                <a:latin typeface="Times New Roman" panose="02020603050405020304" pitchFamily="18" charset="0"/>
                <a:cs typeface="Times New Roman" panose="02020603050405020304" pitchFamily="18" charset="0"/>
              </a:rPr>
              <a:t> with an extension of </a:t>
            </a:r>
            <a:r>
              <a:rPr lang="en-US" b="1" i="0" dirty="0">
                <a:effectLst/>
                <a:highlight>
                  <a:srgbClr val="FAFBFC"/>
                </a:highlight>
                <a:latin typeface="Times New Roman" panose="02020603050405020304" pitchFamily="18" charset="0"/>
                <a:cs typeface="Times New Roman" panose="02020603050405020304" pitchFamily="18" charset="0"/>
              </a:rPr>
              <a:t>.obj</a:t>
            </a:r>
            <a:r>
              <a:rPr lang="en-US" b="0" i="0" dirty="0">
                <a:effectLst/>
                <a:highlight>
                  <a:srgbClr val="FAFBFC"/>
                </a:highlight>
                <a:latin typeface="Times New Roman" panose="02020603050405020304" pitchFamily="18" charset="0"/>
                <a:cs typeface="Times New Roman" panose="02020603050405020304" pitchFamily="18" charset="0"/>
              </a:rPr>
              <a:t> in DOS and </a:t>
            </a:r>
            <a:r>
              <a:rPr lang="en-US" b="1" i="0" dirty="0">
                <a:effectLst/>
                <a:highlight>
                  <a:srgbClr val="FAFBFC"/>
                </a:highlight>
                <a:latin typeface="Times New Roman" panose="02020603050405020304" pitchFamily="18" charset="0"/>
                <a:cs typeface="Times New Roman" panose="02020603050405020304" pitchFamily="18" charset="0"/>
              </a:rPr>
              <a:t>.o</a:t>
            </a:r>
            <a:r>
              <a:rPr lang="en-US" b="0" i="0" dirty="0">
                <a:effectLst/>
                <a:highlight>
                  <a:srgbClr val="FAFBFC"/>
                </a:highlight>
                <a:latin typeface="Times New Roman" panose="02020603050405020304" pitchFamily="18" charset="0"/>
                <a:cs typeface="Times New Roman" panose="02020603050405020304" pitchFamily="18" charset="0"/>
              </a:rPr>
              <a:t> in UNIX OS.</a:t>
            </a:r>
          </a:p>
          <a:p>
            <a:endParaRPr lang="en-US" dirty="0"/>
          </a:p>
        </p:txBody>
      </p:sp>
    </p:spTree>
    <p:extLst>
      <p:ext uri="{BB962C8B-B14F-4D97-AF65-F5344CB8AC3E}">
        <p14:creationId xmlns:p14="http://schemas.microsoft.com/office/powerpoint/2010/main" val="6071727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B303C5E-E352-6374-C8E3-7EEAD28A8C16}"/>
              </a:ext>
            </a:extLst>
          </p:cNvPr>
          <p:cNvSpPr>
            <a:spLocks noGrp="1"/>
          </p:cNvSpPr>
          <p:nvPr>
            <p:ph type="title"/>
          </p:nvPr>
        </p:nvSpPr>
        <p:spPr>
          <a:xfrm>
            <a:off x="1" y="1"/>
            <a:ext cx="12191999" cy="1266091"/>
          </a:xfrm>
          <a:solidFill>
            <a:schemeClr val="tx1"/>
          </a:solidFill>
        </p:spPr>
        <p:txBody>
          <a:bodyPr>
            <a:normAutofit/>
          </a:bodyPr>
          <a:lstStyle/>
          <a:p>
            <a:pPr>
              <a:defRPr/>
            </a:pPr>
            <a:r>
              <a:rPr lang="en-US" sz="5400" b="1" dirty="0">
                <a:solidFill>
                  <a:srgbClr val="FFC000"/>
                </a:solidFill>
              </a:rPr>
              <a:t> Cont…</a:t>
            </a:r>
          </a:p>
        </p:txBody>
      </p:sp>
      <p:sp>
        <p:nvSpPr>
          <p:cNvPr id="10" name="Content Placeholder 9">
            <a:extLst>
              <a:ext uri="{FF2B5EF4-FFF2-40B4-BE49-F238E27FC236}">
                <a16:creationId xmlns:a16="http://schemas.microsoft.com/office/drawing/2014/main" id="{2C18A69C-07D6-9AFE-930C-7BB4E18F6377}"/>
              </a:ext>
            </a:extLst>
          </p:cNvPr>
          <p:cNvSpPr>
            <a:spLocks noGrp="1"/>
          </p:cNvSpPr>
          <p:nvPr>
            <p:ph idx="1"/>
          </p:nvPr>
        </p:nvSpPr>
        <p:spPr/>
        <p:txBody>
          <a:bodyPr>
            <a:normAutofit/>
          </a:bodyPr>
          <a:lstStyle/>
          <a:p>
            <a:pPr marL="0" indent="0" algn="l">
              <a:buNone/>
            </a:pPr>
            <a:r>
              <a:rPr lang="en-US" b="0" i="0" dirty="0">
                <a:solidFill>
                  <a:srgbClr val="FF0000"/>
                </a:solidFill>
                <a:effectLst/>
                <a:highlight>
                  <a:srgbClr val="FAFBFC"/>
                </a:highlight>
                <a:latin typeface="__Source_Sans_Pro_fa6df0"/>
              </a:rPr>
              <a:t>Linking phase</a:t>
            </a:r>
          </a:p>
          <a:p>
            <a:pPr algn="just">
              <a:lnSpc>
                <a:spcPct val="150000"/>
              </a:lnSpc>
            </a:pPr>
            <a:r>
              <a:rPr lang="en-US" b="0" dirty="0">
                <a:effectLst/>
                <a:highlight>
                  <a:srgbClr val="FAFBFC"/>
                </a:highlight>
                <a:latin typeface="Times New Roman" panose="02020603050405020304" pitchFamily="18" charset="0"/>
                <a:cs typeface="Times New Roman" panose="02020603050405020304" pitchFamily="18" charset="0"/>
              </a:rPr>
              <a:t>Linking is a process of including the library files into our program. Library Files are some predefined files that contain the definition of the functions in the machine language and these files have an extension of .lib. Some unknown statements are written in the object (.o/.obj) file that our operating system can't understand.</a:t>
            </a:r>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18386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B303C5E-E352-6374-C8E3-7EEAD28A8C16}"/>
              </a:ext>
            </a:extLst>
          </p:cNvPr>
          <p:cNvSpPr>
            <a:spLocks noGrp="1"/>
          </p:cNvSpPr>
          <p:nvPr>
            <p:ph type="title"/>
          </p:nvPr>
        </p:nvSpPr>
        <p:spPr>
          <a:xfrm>
            <a:off x="1" y="1"/>
            <a:ext cx="12191999" cy="1266091"/>
          </a:xfrm>
          <a:solidFill>
            <a:schemeClr val="tx1"/>
          </a:solidFill>
        </p:spPr>
        <p:txBody>
          <a:bodyPr>
            <a:normAutofit/>
          </a:bodyPr>
          <a:lstStyle/>
          <a:p>
            <a:pPr>
              <a:defRPr/>
            </a:pPr>
            <a:r>
              <a:rPr lang="en-US" sz="5400" b="1" dirty="0">
                <a:solidFill>
                  <a:srgbClr val="FFC000"/>
                </a:solidFill>
              </a:rPr>
              <a:t> Create first c program  </a:t>
            </a:r>
          </a:p>
        </p:txBody>
      </p:sp>
      <p:sp>
        <p:nvSpPr>
          <p:cNvPr id="10" name="Content Placeholder 9">
            <a:extLst>
              <a:ext uri="{FF2B5EF4-FFF2-40B4-BE49-F238E27FC236}">
                <a16:creationId xmlns:a16="http://schemas.microsoft.com/office/drawing/2014/main" id="{2C18A69C-07D6-9AFE-930C-7BB4E18F6377}"/>
              </a:ext>
            </a:extLst>
          </p:cNvPr>
          <p:cNvSpPr>
            <a:spLocks noGrp="1"/>
          </p:cNvSpPr>
          <p:nvPr>
            <p:ph idx="1"/>
          </p:nvPr>
        </p:nvSpPr>
        <p:spPr/>
        <p:txBody>
          <a:bodyPr>
            <a:normAutofit lnSpcReduction="10000"/>
          </a:bodyPr>
          <a:lstStyle/>
          <a:p>
            <a:pPr marL="0" indent="0">
              <a:buNone/>
            </a:pPr>
            <a:r>
              <a:rPr lang="en-US" dirty="0">
                <a:latin typeface="Times New Roman" panose="02020603050405020304" pitchFamily="18" charset="0"/>
                <a:cs typeface="Times New Roman" panose="02020603050405020304" pitchFamily="18" charset="0"/>
              </a:rPr>
              <a:t>Let's create our first C file!</a:t>
            </a:r>
          </a:p>
          <a:p>
            <a:r>
              <a:rPr lang="en-US" dirty="0">
                <a:latin typeface="Times New Roman" panose="02020603050405020304" pitchFamily="18" charset="0"/>
                <a:cs typeface="Times New Roman" panose="02020603050405020304" pitchFamily="18" charset="0"/>
              </a:rPr>
              <a:t>Open </a:t>
            </a:r>
            <a:r>
              <a:rPr lang="en-US" dirty="0" err="1">
                <a:latin typeface="Times New Roman" panose="02020603050405020304" pitchFamily="18" charset="0"/>
                <a:cs typeface="Times New Roman" panose="02020603050405020304" pitchFamily="18" charset="0"/>
              </a:rPr>
              <a:t>Codeblocks</a:t>
            </a:r>
            <a:r>
              <a:rPr lang="en-US" dirty="0">
                <a:latin typeface="Times New Roman" panose="02020603050405020304" pitchFamily="18" charset="0"/>
                <a:cs typeface="Times New Roman" panose="02020603050405020304" pitchFamily="18" charset="0"/>
              </a:rPr>
              <a:t> and go to </a:t>
            </a:r>
            <a:r>
              <a:rPr lang="en-US" b="1" dirty="0">
                <a:latin typeface="Times New Roman" panose="02020603050405020304" pitchFamily="18" charset="0"/>
                <a:cs typeface="Times New Roman" panose="02020603050405020304" pitchFamily="18" charset="0"/>
              </a:rPr>
              <a:t>File &gt; New &gt; Empty File</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Write the following C code and save the file as My first </a:t>
            </a:r>
            <a:r>
              <a:rPr lang="en-US" dirty="0" err="1">
                <a:latin typeface="Times New Roman" panose="02020603050405020304" pitchFamily="18" charset="0"/>
                <a:cs typeface="Times New Roman" panose="02020603050405020304" pitchFamily="18" charset="0"/>
              </a:rPr>
              <a:t>program.c</a:t>
            </a:r>
            <a:r>
              <a:rPr lang="en-US" dirty="0">
                <a:latin typeface="Times New Roman" panose="02020603050405020304" pitchFamily="18" charset="0"/>
                <a:cs typeface="Times New Roman" panose="02020603050405020304" pitchFamily="18" charset="0"/>
              </a:rPr>
              <a:t> (file&gt;save File as)</a:t>
            </a:r>
          </a:p>
          <a:p>
            <a:pPr marL="0" indent="0">
              <a:buNone/>
            </a:pPr>
            <a:endParaRPr lang="en-US" dirty="0"/>
          </a:p>
          <a:p>
            <a:pPr lvl="1"/>
            <a:r>
              <a:rPr lang="en-US" dirty="0"/>
              <a:t>#include &lt;</a:t>
            </a:r>
            <a:r>
              <a:rPr lang="en-US" dirty="0" err="1"/>
              <a:t>stdio.h</a:t>
            </a:r>
            <a:r>
              <a:rPr lang="en-US" dirty="0"/>
              <a:t>&gt;</a:t>
            </a:r>
            <a:br>
              <a:rPr lang="en-US" dirty="0"/>
            </a:br>
            <a:br>
              <a:rPr lang="en-US" dirty="0"/>
            </a:br>
            <a:r>
              <a:rPr lang="en-US" dirty="0"/>
              <a:t>int main() {</a:t>
            </a:r>
            <a:br>
              <a:rPr lang="en-US" dirty="0"/>
            </a:br>
            <a:r>
              <a:rPr lang="en-US" dirty="0"/>
              <a:t>  </a:t>
            </a:r>
            <a:r>
              <a:rPr lang="en-US" dirty="0" err="1"/>
              <a:t>printf</a:t>
            </a:r>
            <a:r>
              <a:rPr lang="en-US" dirty="0"/>
              <a:t>("Hello World!");</a:t>
            </a:r>
            <a:br>
              <a:rPr lang="en-US" dirty="0"/>
            </a:br>
            <a:r>
              <a:rPr lang="en-US" dirty="0"/>
              <a:t>  return 0;</a:t>
            </a:r>
            <a:br>
              <a:rPr lang="en-US" dirty="0"/>
            </a:br>
            <a:r>
              <a:rPr lang="en-US" dirty="0"/>
              <a:t>}</a:t>
            </a:r>
          </a:p>
          <a:p>
            <a:endParaRPr lang="en-US" dirty="0"/>
          </a:p>
        </p:txBody>
      </p:sp>
    </p:spTree>
    <p:extLst>
      <p:ext uri="{BB962C8B-B14F-4D97-AF65-F5344CB8AC3E}">
        <p14:creationId xmlns:p14="http://schemas.microsoft.com/office/powerpoint/2010/main" val="24147826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rgbClr val="FFC000"/>
                </a:solidFill>
              </a:rPr>
              <a:t>	3. C++ programming language </a:t>
            </a:r>
            <a:endParaRPr lang="en-US" sz="5400" dirty="0">
              <a:solidFill>
                <a:srgbClr val="FFC000"/>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algn="just"/>
            <a:r>
              <a:rPr lang="en-US" sz="3200" b="0" i="0" dirty="0">
                <a:effectLst/>
                <a:highlight>
                  <a:srgbClr val="FFFFFF"/>
                </a:highlight>
                <a:latin typeface="Times New Roman" panose="02020603050405020304" pitchFamily="18" charset="0"/>
                <a:cs typeface="Times New Roman" panose="02020603050405020304" pitchFamily="18" charset="0"/>
              </a:rPr>
              <a:t>C++ is an object-oriented programming language which gives a clear structure to programs and allows code to be reused, lowering development costs. C++ is portable and can be used to develop applications that can be adapted to multiple platforms.</a:t>
            </a:r>
          </a:p>
          <a:p>
            <a:pPr algn="just"/>
            <a:r>
              <a:rPr lang="en-US" sz="3200" dirty="0">
                <a:latin typeface="Times New Roman" panose="02020603050405020304" pitchFamily="18" charset="0"/>
                <a:cs typeface="Times New Roman" panose="02020603050405020304" pitchFamily="18" charset="0"/>
              </a:rPr>
              <a:t>C is a procedural programming language that does not support classes and objects</a:t>
            </a:r>
            <a:r>
              <a:rPr lang="en-US" sz="3200" b="0" i="0" dirty="0">
                <a:effectLst/>
                <a:highlight>
                  <a:srgbClr val="FFFFFF"/>
                </a:highlight>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3059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rgbClr val="FFC000"/>
                </a:solidFill>
              </a:rPr>
              <a:t>	</a:t>
            </a:r>
            <a:r>
              <a:rPr lang="en-US" sz="5400" b="1" dirty="0" err="1">
                <a:solidFill>
                  <a:srgbClr val="FFC000"/>
                </a:solidFill>
              </a:rPr>
              <a:t>Cont</a:t>
            </a:r>
            <a:r>
              <a:rPr lang="en-US" sz="5400" b="1" dirty="0">
                <a:solidFill>
                  <a:srgbClr val="FFC000"/>
                </a:solidFill>
              </a:rPr>
              <a:t>… </a:t>
            </a:r>
            <a:endParaRPr lang="en-US" sz="5400" dirty="0">
              <a:solidFill>
                <a:srgbClr val="FFC000"/>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algn="just">
              <a:lnSpc>
                <a:spcPct val="150000"/>
              </a:lnSpc>
            </a:pPr>
            <a:r>
              <a:rPr lang="en-US" dirty="0"/>
              <a:t>C++ is an object-oriented programming language which gives a clear structure to programs and allows code to be reused, lowering development costs. C++ is portable and can be used to develop applications that can be adapted to multiple platforms.</a:t>
            </a:r>
          </a:p>
          <a:p>
            <a:pPr algn="just">
              <a:lnSpc>
                <a:spcPct val="150000"/>
              </a:lnSpc>
            </a:pPr>
            <a:r>
              <a:rPr lang="en-US" dirty="0"/>
              <a:t>C is a procedural programming </a:t>
            </a:r>
            <a:r>
              <a:rPr lang="en-US" sz="3600" dirty="0"/>
              <a:t>language</a:t>
            </a:r>
            <a:r>
              <a:rPr lang="en-US" dirty="0"/>
              <a:t> that does not support classes and objects. </a:t>
            </a:r>
          </a:p>
        </p:txBody>
      </p:sp>
    </p:spTree>
    <p:extLst>
      <p:ext uri="{BB962C8B-B14F-4D97-AF65-F5344CB8AC3E}">
        <p14:creationId xmlns:p14="http://schemas.microsoft.com/office/powerpoint/2010/main" val="2249925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lgn="ctr">
              <a:defRPr/>
            </a:pPr>
            <a:r>
              <a:rPr lang="en-US" sz="4000" b="1" dirty="0">
                <a:solidFill>
                  <a:srgbClr val="FFC000"/>
                </a:solidFill>
                <a:cs typeface="Times New Roman" panose="02020603050405020304" pitchFamily="18" charset="0"/>
              </a:rPr>
              <a:t>Procedural Programming vs Object-Oriented Programming</a:t>
            </a:r>
            <a:br>
              <a:rPr lang="en-US" sz="4000" b="1" i="0" dirty="0">
                <a:solidFill>
                  <a:srgbClr val="273239"/>
                </a:solidFill>
                <a:effectLst/>
                <a:highlight>
                  <a:srgbClr val="FFFFFF"/>
                </a:highlight>
                <a:cs typeface="Times New Roman" panose="02020603050405020304" pitchFamily="18" charset="0"/>
              </a:rPr>
            </a:br>
            <a:r>
              <a:rPr lang="en-US" sz="4000" b="1" dirty="0">
                <a:solidFill>
                  <a:srgbClr val="FFC000"/>
                </a:solidFill>
                <a:cs typeface="Times New Roman" panose="02020603050405020304" pitchFamily="18" charset="0"/>
              </a:rPr>
              <a:t> </a:t>
            </a:r>
          </a:p>
        </p:txBody>
      </p:sp>
      <p:graphicFrame>
        <p:nvGraphicFramePr>
          <p:cNvPr id="5" name="Content Placeholder 4">
            <a:extLst>
              <a:ext uri="{FF2B5EF4-FFF2-40B4-BE49-F238E27FC236}">
                <a16:creationId xmlns:a16="http://schemas.microsoft.com/office/drawing/2014/main" id="{65FFD58C-0F2C-8B8B-5665-0094772A5C60}"/>
              </a:ext>
            </a:extLst>
          </p:cNvPr>
          <p:cNvGraphicFramePr>
            <a:graphicFrameLocks noGrp="1"/>
          </p:cNvGraphicFramePr>
          <p:nvPr>
            <p:ph idx="1"/>
            <p:extLst>
              <p:ext uri="{D42A27DB-BD31-4B8C-83A1-F6EECF244321}">
                <p14:modId xmlns:p14="http://schemas.microsoft.com/office/powerpoint/2010/main" val="1030953879"/>
              </p:ext>
            </p:extLst>
          </p:nvPr>
        </p:nvGraphicFramePr>
        <p:xfrm>
          <a:off x="569843" y="1690689"/>
          <a:ext cx="11025808" cy="5289202"/>
        </p:xfrm>
        <a:graphic>
          <a:graphicData uri="http://schemas.openxmlformats.org/drawingml/2006/table">
            <a:tbl>
              <a:tblPr firstRow="1" bandRow="1">
                <a:tableStyleId>{5C22544A-7EE6-4342-B048-85BDC9FD1C3A}</a:tableStyleId>
              </a:tblPr>
              <a:tblGrid>
                <a:gridCol w="5512904">
                  <a:extLst>
                    <a:ext uri="{9D8B030D-6E8A-4147-A177-3AD203B41FA5}">
                      <a16:colId xmlns:a16="http://schemas.microsoft.com/office/drawing/2014/main" val="1256015721"/>
                    </a:ext>
                  </a:extLst>
                </a:gridCol>
                <a:gridCol w="5512904">
                  <a:extLst>
                    <a:ext uri="{9D8B030D-6E8A-4147-A177-3AD203B41FA5}">
                      <a16:colId xmlns:a16="http://schemas.microsoft.com/office/drawing/2014/main" val="1562223052"/>
                    </a:ext>
                  </a:extLst>
                </a:gridCol>
              </a:tblGrid>
              <a:tr h="1053411">
                <a:tc>
                  <a:txBody>
                    <a:bodyPr/>
                    <a:lstStyle/>
                    <a:p>
                      <a:pPr algn="ctr" fontAlgn="base"/>
                      <a:r>
                        <a:rPr lang="en-US" sz="2800" b="1" dirty="0">
                          <a:effectLst/>
                          <a:latin typeface="Times New Roman" panose="02020603050405020304" pitchFamily="18" charset="0"/>
                          <a:cs typeface="Times New Roman" panose="02020603050405020304" pitchFamily="18" charset="0"/>
                        </a:rPr>
                        <a:t>Procedural Oriented Programming</a:t>
                      </a:r>
                    </a:p>
                  </a:txBody>
                  <a:tcPr marL="38100" marR="38100" marT="95250" marB="95250" anchor="ctr"/>
                </a:tc>
                <a:tc>
                  <a:txBody>
                    <a:bodyPr/>
                    <a:lstStyle/>
                    <a:p>
                      <a:pPr algn="ctr" fontAlgn="base"/>
                      <a:r>
                        <a:rPr lang="en-US" sz="2800" b="1">
                          <a:effectLst/>
                          <a:latin typeface="Times New Roman" panose="02020603050405020304" pitchFamily="18" charset="0"/>
                          <a:cs typeface="Times New Roman" panose="02020603050405020304" pitchFamily="18" charset="0"/>
                        </a:rPr>
                        <a:t>Object-Oriented Programming</a:t>
                      </a:r>
                    </a:p>
                  </a:txBody>
                  <a:tcPr marL="95250" marR="95250" marT="95250" marB="95250" anchor="ctr"/>
                </a:tc>
                <a:extLst>
                  <a:ext uri="{0D108BD9-81ED-4DB2-BD59-A6C34878D82A}">
                    <a16:rowId xmlns:a16="http://schemas.microsoft.com/office/drawing/2014/main" val="2092804389"/>
                  </a:ext>
                </a:extLst>
              </a:tr>
              <a:tr h="1448324">
                <a:tc>
                  <a:txBody>
                    <a:bodyPr/>
                    <a:lstStyle/>
                    <a:p>
                      <a:pPr algn="ctr" fontAlgn="ctr"/>
                      <a:r>
                        <a:rPr lang="en-US" sz="2800" b="0" dirty="0">
                          <a:effectLst/>
                          <a:latin typeface="Times New Roman" panose="02020603050405020304" pitchFamily="18" charset="0"/>
                          <a:cs typeface="Times New Roman" panose="02020603050405020304" pitchFamily="18" charset="0"/>
                        </a:rPr>
                        <a:t>In procedural programming, the program is divided into small parts called </a:t>
                      </a:r>
                      <a:r>
                        <a:rPr lang="en-US" sz="2800" b="1" i="1" dirty="0">
                          <a:effectLst/>
                          <a:latin typeface="Times New Roman" panose="02020603050405020304" pitchFamily="18" charset="0"/>
                          <a:cs typeface="Times New Roman" panose="02020603050405020304" pitchFamily="18" charset="0"/>
                        </a:rPr>
                        <a:t>functions</a:t>
                      </a:r>
                      <a:r>
                        <a:rPr lang="en-US" sz="2800" b="0" dirty="0">
                          <a:effectLst/>
                          <a:latin typeface="Times New Roman" panose="02020603050405020304" pitchFamily="18" charset="0"/>
                          <a:cs typeface="Times New Roman" panose="02020603050405020304" pitchFamily="18" charset="0"/>
                        </a:rPr>
                        <a:t>.</a:t>
                      </a:r>
                    </a:p>
                  </a:txBody>
                  <a:tcPr marL="95250" marR="95250" marT="133350" marB="133350" anchor="ctr"/>
                </a:tc>
                <a:tc>
                  <a:txBody>
                    <a:bodyPr/>
                    <a:lstStyle/>
                    <a:p>
                      <a:pPr algn="ctr" fontAlgn="ctr"/>
                      <a:r>
                        <a:rPr lang="en-US" sz="2800" b="0">
                          <a:effectLst/>
                          <a:latin typeface="Times New Roman" panose="02020603050405020304" pitchFamily="18" charset="0"/>
                          <a:cs typeface="Times New Roman" panose="02020603050405020304" pitchFamily="18" charset="0"/>
                        </a:rPr>
                        <a:t>In object-oriented programming, the program is divided into small parts called </a:t>
                      </a:r>
                      <a:r>
                        <a:rPr lang="en-US" sz="2800" b="1" i="1">
                          <a:effectLst/>
                          <a:latin typeface="Times New Roman" panose="02020603050405020304" pitchFamily="18" charset="0"/>
                          <a:cs typeface="Times New Roman" panose="02020603050405020304" pitchFamily="18" charset="0"/>
                        </a:rPr>
                        <a:t>objects</a:t>
                      </a:r>
                      <a:r>
                        <a:rPr lang="en-US" sz="2800" b="0">
                          <a:effectLst/>
                          <a:latin typeface="Times New Roman" panose="02020603050405020304" pitchFamily="18" charset="0"/>
                          <a:cs typeface="Times New Roman" panose="02020603050405020304" pitchFamily="18" charset="0"/>
                        </a:rPr>
                        <a:t>.</a:t>
                      </a:r>
                    </a:p>
                  </a:txBody>
                  <a:tcPr marL="95250" marR="95250" marT="133350" marB="133350" anchor="ctr"/>
                </a:tc>
                <a:extLst>
                  <a:ext uri="{0D108BD9-81ED-4DB2-BD59-A6C34878D82A}">
                    <a16:rowId xmlns:a16="http://schemas.microsoft.com/office/drawing/2014/main" val="1305016531"/>
                  </a:ext>
                </a:extLst>
              </a:tr>
              <a:tr h="1142071">
                <a:tc>
                  <a:txBody>
                    <a:bodyPr/>
                    <a:lstStyle/>
                    <a:p>
                      <a:pPr algn="ctr" fontAlgn="ctr"/>
                      <a:r>
                        <a:rPr lang="en-US" sz="2800" b="0" dirty="0">
                          <a:effectLst/>
                          <a:latin typeface="Times New Roman" panose="02020603050405020304" pitchFamily="18" charset="0"/>
                          <a:cs typeface="Times New Roman" panose="02020603050405020304" pitchFamily="18" charset="0"/>
                        </a:rPr>
                        <a:t>Procedural programming follows a </a:t>
                      </a:r>
                      <a:r>
                        <a:rPr lang="en-US" sz="2800" b="1" i="1" dirty="0">
                          <a:effectLst/>
                          <a:latin typeface="Times New Roman" panose="02020603050405020304" pitchFamily="18" charset="0"/>
                          <a:cs typeface="Times New Roman" panose="02020603050405020304" pitchFamily="18" charset="0"/>
                        </a:rPr>
                        <a:t>top-down approach</a:t>
                      </a:r>
                      <a:r>
                        <a:rPr lang="en-US" sz="2800" b="0" dirty="0">
                          <a:effectLst/>
                          <a:latin typeface="Times New Roman" panose="02020603050405020304" pitchFamily="18" charset="0"/>
                          <a:cs typeface="Times New Roman" panose="02020603050405020304" pitchFamily="18" charset="0"/>
                        </a:rPr>
                        <a:t>.</a:t>
                      </a:r>
                    </a:p>
                  </a:txBody>
                  <a:tcPr marL="95250" marR="95250" marT="133350" marB="133350" anchor="ctr"/>
                </a:tc>
                <a:tc>
                  <a:txBody>
                    <a:bodyPr/>
                    <a:lstStyle/>
                    <a:p>
                      <a:pPr algn="ctr" fontAlgn="ctr"/>
                      <a:r>
                        <a:rPr lang="en-US" sz="2800" b="0" dirty="0">
                          <a:effectLst/>
                          <a:latin typeface="Times New Roman" panose="02020603050405020304" pitchFamily="18" charset="0"/>
                          <a:cs typeface="Times New Roman" panose="02020603050405020304" pitchFamily="18" charset="0"/>
                        </a:rPr>
                        <a:t>Object-oriented programming follows a </a:t>
                      </a:r>
                      <a:r>
                        <a:rPr lang="en-US" sz="2800" b="1" i="1" dirty="0">
                          <a:effectLst/>
                          <a:latin typeface="Times New Roman" panose="02020603050405020304" pitchFamily="18" charset="0"/>
                          <a:cs typeface="Times New Roman" panose="02020603050405020304" pitchFamily="18" charset="0"/>
                        </a:rPr>
                        <a:t>bottom-up approach</a:t>
                      </a:r>
                      <a:r>
                        <a:rPr lang="en-US" sz="2800" b="0" dirty="0">
                          <a:effectLst/>
                          <a:latin typeface="Times New Roman" panose="02020603050405020304" pitchFamily="18" charset="0"/>
                          <a:cs typeface="Times New Roman" panose="02020603050405020304" pitchFamily="18" charset="0"/>
                        </a:rPr>
                        <a:t>.</a:t>
                      </a:r>
                    </a:p>
                  </a:txBody>
                  <a:tcPr marL="95250" marR="95250" marT="133350" marB="133350" anchor="ctr"/>
                </a:tc>
                <a:extLst>
                  <a:ext uri="{0D108BD9-81ED-4DB2-BD59-A6C34878D82A}">
                    <a16:rowId xmlns:a16="http://schemas.microsoft.com/office/drawing/2014/main" val="3910603499"/>
                  </a:ext>
                </a:extLst>
              </a:tr>
              <a:tr h="1448324">
                <a:tc>
                  <a:txBody>
                    <a:bodyPr/>
                    <a:lstStyle/>
                    <a:p>
                      <a:pPr algn="ctr" fontAlgn="ctr"/>
                      <a:r>
                        <a:rPr lang="en-US" sz="2800" b="0" dirty="0">
                          <a:effectLst/>
                          <a:latin typeface="Times New Roman" panose="02020603050405020304" pitchFamily="18" charset="0"/>
                          <a:cs typeface="Times New Roman" panose="02020603050405020304" pitchFamily="18" charset="0"/>
                        </a:rPr>
                        <a:t>There is no access specifier in procedural programming.</a:t>
                      </a:r>
                    </a:p>
                  </a:txBody>
                  <a:tcPr marL="95250" marR="95250" marT="133350" marB="133350" anchor="ctr"/>
                </a:tc>
                <a:tc>
                  <a:txBody>
                    <a:bodyPr/>
                    <a:lstStyle/>
                    <a:p>
                      <a:pPr algn="ctr" fontAlgn="ctr"/>
                      <a:r>
                        <a:rPr lang="en-US" sz="2800" b="0" dirty="0">
                          <a:effectLst/>
                          <a:latin typeface="Times New Roman" panose="02020603050405020304" pitchFamily="18" charset="0"/>
                          <a:cs typeface="Times New Roman" panose="02020603050405020304" pitchFamily="18" charset="0"/>
                        </a:rPr>
                        <a:t>Object-oriented programming has access specifiers like private, public, protected, etc.</a:t>
                      </a:r>
                    </a:p>
                  </a:txBody>
                  <a:tcPr marL="95250" marR="95250" marT="133350" marB="133350" anchor="ctr"/>
                </a:tc>
                <a:extLst>
                  <a:ext uri="{0D108BD9-81ED-4DB2-BD59-A6C34878D82A}">
                    <a16:rowId xmlns:a16="http://schemas.microsoft.com/office/drawing/2014/main" val="2931806966"/>
                  </a:ext>
                </a:extLst>
              </a:tr>
            </a:tbl>
          </a:graphicData>
        </a:graphic>
      </p:graphicFrame>
    </p:spTree>
    <p:extLst>
      <p:ext uri="{BB962C8B-B14F-4D97-AF65-F5344CB8AC3E}">
        <p14:creationId xmlns:p14="http://schemas.microsoft.com/office/powerpoint/2010/main" val="21469531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rgbClr val="FFC000"/>
                </a:solidFill>
                <a:latin typeface="Times New Roman" panose="02020603050405020304" pitchFamily="18" charset="0"/>
              </a:rPr>
              <a:t>	</a:t>
            </a:r>
            <a:r>
              <a:rPr lang="en-US" sz="5400" b="1" dirty="0">
                <a:solidFill>
                  <a:srgbClr val="FFC000"/>
                </a:solidFill>
              </a:rPr>
              <a:t>Cont…</a:t>
            </a:r>
            <a:br>
              <a:rPr lang="en-US" sz="2400" b="1" i="0" dirty="0">
                <a:solidFill>
                  <a:srgbClr val="273239"/>
                </a:solidFill>
                <a:effectLst/>
                <a:highlight>
                  <a:srgbClr val="FFFFFF"/>
                </a:highlight>
                <a:latin typeface="Nunito" pitchFamily="2" charset="0"/>
              </a:rPr>
            </a:br>
            <a:r>
              <a:rPr lang="en-US" sz="5400" b="1" dirty="0">
                <a:solidFill>
                  <a:srgbClr val="FFC000"/>
                </a:solidFill>
                <a:latin typeface="Times New Roman" panose="02020603050405020304" pitchFamily="18" charset="0"/>
              </a:rPr>
              <a:t> </a:t>
            </a:r>
            <a:endParaRPr lang="en-US" sz="5400" dirty="0">
              <a:solidFill>
                <a:srgbClr val="FFC000"/>
              </a:solidFill>
            </a:endParaRPr>
          </a:p>
        </p:txBody>
      </p:sp>
      <p:graphicFrame>
        <p:nvGraphicFramePr>
          <p:cNvPr id="5" name="Content Placeholder 4">
            <a:extLst>
              <a:ext uri="{FF2B5EF4-FFF2-40B4-BE49-F238E27FC236}">
                <a16:creationId xmlns:a16="http://schemas.microsoft.com/office/drawing/2014/main" id="{65FFD58C-0F2C-8B8B-5665-0094772A5C60}"/>
              </a:ext>
            </a:extLst>
          </p:cNvPr>
          <p:cNvGraphicFramePr>
            <a:graphicFrameLocks noGrp="1"/>
          </p:cNvGraphicFramePr>
          <p:nvPr>
            <p:ph idx="1"/>
            <p:extLst>
              <p:ext uri="{D42A27DB-BD31-4B8C-83A1-F6EECF244321}">
                <p14:modId xmlns:p14="http://schemas.microsoft.com/office/powerpoint/2010/main" val="3269064815"/>
              </p:ext>
            </p:extLst>
          </p:nvPr>
        </p:nvGraphicFramePr>
        <p:xfrm>
          <a:off x="755373" y="1802295"/>
          <a:ext cx="10840278" cy="4997240"/>
        </p:xfrm>
        <a:graphic>
          <a:graphicData uri="http://schemas.openxmlformats.org/drawingml/2006/table">
            <a:tbl>
              <a:tblPr firstRow="1" bandRow="1">
                <a:tableStyleId>{5C22544A-7EE6-4342-B048-85BDC9FD1C3A}</a:tableStyleId>
              </a:tblPr>
              <a:tblGrid>
                <a:gridCol w="5420139">
                  <a:extLst>
                    <a:ext uri="{9D8B030D-6E8A-4147-A177-3AD203B41FA5}">
                      <a16:colId xmlns:a16="http://schemas.microsoft.com/office/drawing/2014/main" val="1256015721"/>
                    </a:ext>
                  </a:extLst>
                </a:gridCol>
                <a:gridCol w="5420139">
                  <a:extLst>
                    <a:ext uri="{9D8B030D-6E8A-4147-A177-3AD203B41FA5}">
                      <a16:colId xmlns:a16="http://schemas.microsoft.com/office/drawing/2014/main" val="1562223052"/>
                    </a:ext>
                  </a:extLst>
                </a:gridCol>
              </a:tblGrid>
              <a:tr h="1030323">
                <a:tc>
                  <a:txBody>
                    <a:bodyPr/>
                    <a:lstStyle/>
                    <a:p>
                      <a:pPr algn="ctr" fontAlgn="base"/>
                      <a:r>
                        <a:rPr lang="en-US" sz="2800" b="1" dirty="0">
                          <a:effectLst/>
                          <a:latin typeface="Times New Roman" panose="02020603050405020304" pitchFamily="18" charset="0"/>
                          <a:cs typeface="Times New Roman" panose="02020603050405020304" pitchFamily="18" charset="0"/>
                        </a:rPr>
                        <a:t>Procedural Oriented Programming</a:t>
                      </a:r>
                    </a:p>
                  </a:txBody>
                  <a:tcPr marL="38100" marR="38100" marT="95250" marB="95250" anchor="ctr"/>
                </a:tc>
                <a:tc>
                  <a:txBody>
                    <a:bodyPr/>
                    <a:lstStyle/>
                    <a:p>
                      <a:pPr algn="ctr" fontAlgn="base"/>
                      <a:r>
                        <a:rPr lang="en-US" sz="2800" b="1" dirty="0">
                          <a:effectLst/>
                          <a:latin typeface="Times New Roman" panose="02020603050405020304" pitchFamily="18" charset="0"/>
                          <a:cs typeface="Times New Roman" panose="02020603050405020304" pitchFamily="18" charset="0"/>
                        </a:rPr>
                        <a:t>Object-Oriented Programming</a:t>
                      </a:r>
                    </a:p>
                  </a:txBody>
                  <a:tcPr marL="95250" marR="95250" marT="95250" marB="95250" anchor="ctr"/>
                </a:tc>
                <a:extLst>
                  <a:ext uri="{0D108BD9-81ED-4DB2-BD59-A6C34878D82A}">
                    <a16:rowId xmlns:a16="http://schemas.microsoft.com/office/drawing/2014/main" val="2092804389"/>
                  </a:ext>
                </a:extLst>
              </a:tr>
              <a:tr h="1416580">
                <a:tc>
                  <a:txBody>
                    <a:bodyPr/>
                    <a:lstStyle/>
                    <a:p>
                      <a:pPr algn="ctr" fontAlgn="ctr"/>
                      <a:r>
                        <a:rPr lang="en-US" sz="2800" b="0" dirty="0">
                          <a:effectLst/>
                          <a:latin typeface="Times New Roman" panose="02020603050405020304" pitchFamily="18" charset="0"/>
                          <a:cs typeface="Times New Roman" panose="02020603050405020304" pitchFamily="18" charset="0"/>
                        </a:rPr>
                        <a:t>Procedural programming is based on the </a:t>
                      </a:r>
                      <a:r>
                        <a:rPr lang="en-US" sz="2800" b="1" i="1" dirty="0">
                          <a:effectLst/>
                          <a:latin typeface="Times New Roman" panose="02020603050405020304" pitchFamily="18" charset="0"/>
                          <a:cs typeface="Times New Roman" panose="02020603050405020304" pitchFamily="18" charset="0"/>
                        </a:rPr>
                        <a:t>unreal world</a:t>
                      </a:r>
                      <a:r>
                        <a:rPr lang="en-US" sz="2800" b="0" dirty="0">
                          <a:effectLst/>
                          <a:latin typeface="Times New Roman" panose="02020603050405020304" pitchFamily="18" charset="0"/>
                          <a:cs typeface="Times New Roman" panose="02020603050405020304" pitchFamily="18" charset="0"/>
                        </a:rPr>
                        <a:t>.</a:t>
                      </a:r>
                    </a:p>
                  </a:txBody>
                  <a:tcPr marL="95250" marR="95250" marT="133350" marB="133350" anchor="ctr"/>
                </a:tc>
                <a:tc>
                  <a:txBody>
                    <a:bodyPr/>
                    <a:lstStyle/>
                    <a:p>
                      <a:pPr algn="ctr" fontAlgn="ctr"/>
                      <a:r>
                        <a:rPr lang="en-US" sz="2800" b="0" dirty="0">
                          <a:effectLst/>
                          <a:latin typeface="Times New Roman" panose="02020603050405020304" pitchFamily="18" charset="0"/>
                          <a:cs typeface="Times New Roman" panose="02020603050405020304" pitchFamily="18" charset="0"/>
                        </a:rPr>
                        <a:t>Object-oriented programming is based on the </a:t>
                      </a:r>
                      <a:r>
                        <a:rPr lang="en-US" sz="2800" b="1" i="1" dirty="0">
                          <a:effectLst/>
                          <a:latin typeface="Times New Roman" panose="02020603050405020304" pitchFamily="18" charset="0"/>
                          <a:cs typeface="Times New Roman" panose="02020603050405020304" pitchFamily="18" charset="0"/>
                        </a:rPr>
                        <a:t>real world</a:t>
                      </a:r>
                      <a:r>
                        <a:rPr lang="en-US" sz="2800" b="0" dirty="0">
                          <a:effectLst/>
                          <a:latin typeface="Times New Roman" panose="02020603050405020304" pitchFamily="18" charset="0"/>
                          <a:cs typeface="Times New Roman" panose="02020603050405020304" pitchFamily="18" charset="0"/>
                        </a:rPr>
                        <a:t>.</a:t>
                      </a:r>
                    </a:p>
                  </a:txBody>
                  <a:tcPr marL="95250" marR="95250" marT="133350" marB="133350" anchor="ctr"/>
                </a:tc>
                <a:extLst>
                  <a:ext uri="{0D108BD9-81ED-4DB2-BD59-A6C34878D82A}">
                    <a16:rowId xmlns:a16="http://schemas.microsoft.com/office/drawing/2014/main" val="1305016531"/>
                  </a:ext>
                </a:extLst>
              </a:tr>
              <a:tr h="1117040">
                <a:tc>
                  <a:txBody>
                    <a:bodyPr/>
                    <a:lstStyle/>
                    <a:p>
                      <a:pPr algn="ctr" fontAlgn="ctr"/>
                      <a:r>
                        <a:rPr lang="en-US" sz="2800" b="0" dirty="0">
                          <a:effectLst/>
                          <a:latin typeface="Times New Roman" panose="02020603050405020304" pitchFamily="18" charset="0"/>
                          <a:cs typeface="Times New Roman" panose="02020603050405020304" pitchFamily="18" charset="0"/>
                        </a:rPr>
                        <a:t>Code reusability absent in procedural programming,</a:t>
                      </a:r>
                    </a:p>
                  </a:txBody>
                  <a:tcPr marL="95250" marR="95250" marT="133350" marB="133350" anchor="ctr"/>
                </a:tc>
                <a:tc>
                  <a:txBody>
                    <a:bodyPr/>
                    <a:lstStyle/>
                    <a:p>
                      <a:pPr algn="ctr" fontAlgn="ctr"/>
                      <a:r>
                        <a:rPr lang="en-US" sz="2800" b="0" dirty="0">
                          <a:effectLst/>
                          <a:latin typeface="Times New Roman" panose="02020603050405020304" pitchFamily="18" charset="0"/>
                          <a:cs typeface="Times New Roman" panose="02020603050405020304" pitchFamily="18" charset="0"/>
                        </a:rPr>
                        <a:t>Code reusability present in object-oriented programming.</a:t>
                      </a:r>
                    </a:p>
                  </a:txBody>
                  <a:tcPr marL="95250" marR="95250" marT="133350" marB="133350" anchor="ctr"/>
                </a:tc>
                <a:extLst>
                  <a:ext uri="{0D108BD9-81ED-4DB2-BD59-A6C34878D82A}">
                    <a16:rowId xmlns:a16="http://schemas.microsoft.com/office/drawing/2014/main" val="3910603499"/>
                  </a:ext>
                </a:extLst>
              </a:tr>
              <a:tr h="1416580">
                <a:tc>
                  <a:txBody>
                    <a:bodyPr/>
                    <a:lstStyle/>
                    <a:p>
                      <a:pPr algn="ctr" fontAlgn="ctr"/>
                      <a:r>
                        <a:rPr lang="en-US" sz="2800" b="1">
                          <a:effectLst/>
                          <a:latin typeface="Times New Roman" panose="02020603050405020304" pitchFamily="18" charset="0"/>
                          <a:cs typeface="Times New Roman" panose="02020603050405020304" pitchFamily="18" charset="0"/>
                        </a:rPr>
                        <a:t>Examples:</a:t>
                      </a:r>
                      <a:r>
                        <a:rPr lang="en-US" sz="2800" b="0">
                          <a:effectLst/>
                          <a:latin typeface="Times New Roman" panose="02020603050405020304" pitchFamily="18" charset="0"/>
                          <a:cs typeface="Times New Roman" panose="02020603050405020304" pitchFamily="18" charset="0"/>
                        </a:rPr>
                        <a:t> C, FORTRAN, Pascal, Basic, etc.</a:t>
                      </a:r>
                    </a:p>
                  </a:txBody>
                  <a:tcPr marL="95250" marR="95250" marT="133350" marB="133350" anchor="ctr"/>
                </a:tc>
                <a:tc>
                  <a:txBody>
                    <a:bodyPr/>
                    <a:lstStyle/>
                    <a:p>
                      <a:pPr algn="ctr" fontAlgn="ctr"/>
                      <a:r>
                        <a:rPr lang="fr-FR" sz="2800" b="1" dirty="0" err="1">
                          <a:effectLst/>
                          <a:latin typeface="Times New Roman" panose="02020603050405020304" pitchFamily="18" charset="0"/>
                          <a:cs typeface="Times New Roman" panose="02020603050405020304" pitchFamily="18" charset="0"/>
                        </a:rPr>
                        <a:t>Examples</a:t>
                      </a:r>
                      <a:r>
                        <a:rPr lang="fr-FR" sz="2800" b="1" dirty="0">
                          <a:effectLst/>
                          <a:latin typeface="Times New Roman" panose="02020603050405020304" pitchFamily="18" charset="0"/>
                          <a:cs typeface="Times New Roman" panose="02020603050405020304" pitchFamily="18" charset="0"/>
                        </a:rPr>
                        <a:t>: </a:t>
                      </a:r>
                      <a:r>
                        <a:rPr lang="fr-FR" sz="2800" b="0" dirty="0">
                          <a:effectLst/>
                          <a:latin typeface="Times New Roman" panose="02020603050405020304" pitchFamily="18" charset="0"/>
                          <a:cs typeface="Times New Roman" panose="02020603050405020304" pitchFamily="18" charset="0"/>
                        </a:rPr>
                        <a:t>C++, Java, Python, C#, etc.</a:t>
                      </a:r>
                    </a:p>
                  </a:txBody>
                  <a:tcPr marL="95250" marR="95250" marT="133350" marB="133350" anchor="ctr"/>
                </a:tc>
                <a:extLst>
                  <a:ext uri="{0D108BD9-81ED-4DB2-BD59-A6C34878D82A}">
                    <a16:rowId xmlns:a16="http://schemas.microsoft.com/office/drawing/2014/main" val="2931806966"/>
                  </a:ext>
                </a:extLst>
              </a:tr>
            </a:tbl>
          </a:graphicData>
        </a:graphic>
      </p:graphicFrame>
    </p:spTree>
    <p:extLst>
      <p:ext uri="{BB962C8B-B14F-4D97-AF65-F5344CB8AC3E}">
        <p14:creationId xmlns:p14="http://schemas.microsoft.com/office/powerpoint/2010/main" val="38912426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510748" y="1577009"/>
            <a:ext cx="9859617" cy="5592417"/>
          </a:xfrm>
        </p:spPr>
        <p:txBody>
          <a:bodyPr>
            <a:normAutofit/>
          </a:bodyPr>
          <a:lstStyle/>
          <a:p>
            <a:pPr marL="1314450" lvl="1" indent="-857250">
              <a:lnSpc>
                <a:spcPts val="1320"/>
              </a:lnSpc>
              <a:spcBef>
                <a:spcPts val="130"/>
              </a:spcBef>
              <a:spcAft>
                <a:spcPts val="0"/>
              </a:spcAft>
              <a:buSzPts val="1150"/>
              <a:buFont typeface="+mj-lt"/>
              <a:buAutoNum type="romanLcPeriod"/>
              <a:tabLst>
                <a:tab pos="584200" algn="l"/>
              </a:tabLst>
            </a:pPr>
            <a:endParaRPr lang="en-US" sz="3600" dirty="0">
              <a:effectLst/>
              <a:latin typeface="Times New Roman" panose="02020603050405020304" pitchFamily="18" charset="0"/>
              <a:ea typeface="Times New Roman" panose="02020603050405020304" pitchFamily="18" charset="0"/>
            </a:endParaRPr>
          </a:p>
          <a:p>
            <a:pPr marL="1314450" lvl="1" indent="-857250">
              <a:lnSpc>
                <a:spcPct val="120000"/>
              </a:lnSpc>
              <a:spcBef>
                <a:spcPts val="130"/>
              </a:spcBef>
              <a:spcAft>
                <a:spcPts val="0"/>
              </a:spcAft>
              <a:buSzPts val="1150"/>
              <a:buFont typeface="+mj-lt"/>
              <a:buAutoNum type="romanLcPeriod"/>
              <a:tabLst>
                <a:tab pos="584200" algn="l"/>
              </a:tabLst>
            </a:pPr>
            <a:r>
              <a:rPr lang="en-US" sz="3900" dirty="0">
                <a:effectLst/>
                <a:latin typeface="Times New Roman" panose="02020603050405020304" pitchFamily="18" charset="0"/>
                <a:ea typeface="Times New Roman" panose="02020603050405020304" pitchFamily="18" charset="0"/>
              </a:rPr>
              <a:t>Encapsulation</a:t>
            </a:r>
          </a:p>
          <a:p>
            <a:pPr marL="1314450" lvl="1" indent="-857250">
              <a:lnSpc>
                <a:spcPct val="120000"/>
              </a:lnSpc>
              <a:spcBef>
                <a:spcPts val="130"/>
              </a:spcBef>
              <a:spcAft>
                <a:spcPts val="0"/>
              </a:spcAft>
              <a:buSzPts val="1150"/>
              <a:buFont typeface="+mj-lt"/>
              <a:buAutoNum type="romanLcPeriod"/>
              <a:tabLst>
                <a:tab pos="584200" algn="l"/>
              </a:tabLst>
            </a:pPr>
            <a:r>
              <a:rPr lang="en-US" sz="3900" dirty="0">
                <a:effectLst/>
                <a:latin typeface="Times New Roman" panose="02020603050405020304" pitchFamily="18" charset="0"/>
                <a:ea typeface="Times New Roman" panose="02020603050405020304" pitchFamily="18" charset="0"/>
              </a:rPr>
              <a:t>Data</a:t>
            </a:r>
            <a:r>
              <a:rPr lang="en-US" sz="3900" spc="-20" dirty="0">
                <a:effectLst/>
                <a:latin typeface="Times New Roman" panose="02020603050405020304" pitchFamily="18" charset="0"/>
                <a:ea typeface="Times New Roman" panose="02020603050405020304" pitchFamily="18" charset="0"/>
              </a:rPr>
              <a:t> </a:t>
            </a:r>
            <a:r>
              <a:rPr lang="en-US" sz="3900" dirty="0">
                <a:effectLst/>
                <a:latin typeface="Times New Roman" panose="02020603050405020304" pitchFamily="18" charset="0"/>
                <a:ea typeface="Times New Roman" panose="02020603050405020304" pitchFamily="18" charset="0"/>
              </a:rPr>
              <a:t>abstraction</a:t>
            </a:r>
            <a:endParaRPr lang="en-KE" sz="3900" dirty="0">
              <a:effectLst/>
              <a:latin typeface="Times New Roman" panose="02020603050405020304" pitchFamily="18" charset="0"/>
              <a:ea typeface="Times New Roman" panose="02020603050405020304" pitchFamily="18" charset="0"/>
            </a:endParaRPr>
          </a:p>
          <a:p>
            <a:pPr marL="1314450" lvl="1" indent="-857250">
              <a:lnSpc>
                <a:spcPct val="120000"/>
              </a:lnSpc>
              <a:buSzPts val="1150"/>
              <a:buFont typeface="+mj-lt"/>
              <a:buAutoNum type="romanLcPeriod"/>
              <a:tabLst>
                <a:tab pos="584200" algn="l"/>
              </a:tabLst>
            </a:pPr>
            <a:r>
              <a:rPr lang="en-US" sz="3900" dirty="0">
                <a:effectLst/>
                <a:latin typeface="Times New Roman" panose="02020603050405020304" pitchFamily="18" charset="0"/>
                <a:ea typeface="Times New Roman" panose="02020603050405020304" pitchFamily="18" charset="0"/>
              </a:rPr>
              <a:t>Polymorphism</a:t>
            </a:r>
            <a:endParaRPr lang="en-KE" sz="3900" dirty="0">
              <a:effectLst/>
              <a:latin typeface="Times New Roman" panose="02020603050405020304" pitchFamily="18" charset="0"/>
              <a:ea typeface="Times New Roman" panose="02020603050405020304" pitchFamily="18" charset="0"/>
            </a:endParaRPr>
          </a:p>
          <a:p>
            <a:pPr marL="1314450" lvl="1" indent="-857250">
              <a:lnSpc>
                <a:spcPct val="120000"/>
              </a:lnSpc>
              <a:buSzPts val="1150"/>
              <a:buFont typeface="+mj-lt"/>
              <a:buAutoNum type="romanLcPeriod"/>
              <a:tabLst>
                <a:tab pos="584200" algn="l"/>
              </a:tabLst>
            </a:pPr>
            <a:r>
              <a:rPr lang="en-US" sz="3900" dirty="0">
                <a:effectLst/>
                <a:latin typeface="Times New Roman" panose="02020603050405020304" pitchFamily="18" charset="0"/>
                <a:ea typeface="Times New Roman" panose="02020603050405020304" pitchFamily="18" charset="0"/>
              </a:rPr>
              <a:t>Inheritance</a:t>
            </a:r>
          </a:p>
          <a:p>
            <a:pPr marL="1314450" lvl="1" indent="-857250">
              <a:lnSpc>
                <a:spcPct val="120000"/>
              </a:lnSpc>
              <a:buSzPts val="1150"/>
              <a:buFont typeface="+mj-lt"/>
              <a:buAutoNum type="romanLcPeriod"/>
              <a:tabLst>
                <a:tab pos="584200" algn="l"/>
              </a:tabLst>
            </a:pPr>
            <a:r>
              <a:rPr lang="en-US" sz="3900" dirty="0">
                <a:effectLst/>
                <a:latin typeface="Times New Roman" panose="02020603050405020304" pitchFamily="18" charset="0"/>
                <a:ea typeface="Times New Roman" panose="02020603050405020304" pitchFamily="18" charset="0"/>
              </a:rPr>
              <a:t>Dynamic</a:t>
            </a:r>
            <a:r>
              <a:rPr lang="en-US" sz="3900" spc="-10" dirty="0">
                <a:effectLst/>
                <a:latin typeface="Times New Roman" panose="02020603050405020304" pitchFamily="18" charset="0"/>
                <a:ea typeface="Times New Roman" panose="02020603050405020304" pitchFamily="18" charset="0"/>
              </a:rPr>
              <a:t> </a:t>
            </a:r>
            <a:r>
              <a:rPr lang="en-US" sz="3900" dirty="0">
                <a:effectLst/>
                <a:latin typeface="Times New Roman" panose="02020603050405020304" pitchFamily="18" charset="0"/>
                <a:ea typeface="Times New Roman" panose="02020603050405020304" pitchFamily="18" charset="0"/>
              </a:rPr>
              <a:t>binding</a:t>
            </a:r>
            <a:endParaRPr lang="en-US" sz="3900" dirty="0">
              <a:latin typeface="Times New Roman" panose="02020603050405020304" pitchFamily="18" charset="0"/>
              <a:ea typeface="Times New Roman" panose="02020603050405020304" pitchFamily="18" charset="0"/>
            </a:endParaRPr>
          </a:p>
          <a:p>
            <a:pPr marL="1314450" lvl="1" indent="-857250">
              <a:lnSpc>
                <a:spcPct val="120000"/>
              </a:lnSpc>
              <a:buSzPts val="1150"/>
              <a:buFont typeface="+mj-lt"/>
              <a:buAutoNum type="romanLcPeriod"/>
              <a:tabLst>
                <a:tab pos="584200" algn="l"/>
              </a:tabLst>
            </a:pPr>
            <a:r>
              <a:rPr lang="en-US" sz="3900" dirty="0">
                <a:effectLst/>
                <a:latin typeface="Times New Roman" panose="02020603050405020304" pitchFamily="18" charset="0"/>
                <a:ea typeface="Times New Roman" panose="02020603050405020304" pitchFamily="18" charset="0"/>
              </a:rPr>
              <a:t>Message</a:t>
            </a:r>
            <a:r>
              <a:rPr lang="en-US" sz="3900" spc="-15" dirty="0">
                <a:effectLst/>
                <a:latin typeface="Times New Roman" panose="02020603050405020304" pitchFamily="18" charset="0"/>
                <a:ea typeface="Times New Roman" panose="02020603050405020304" pitchFamily="18" charset="0"/>
              </a:rPr>
              <a:t> </a:t>
            </a:r>
            <a:r>
              <a:rPr lang="en-US" sz="3900" dirty="0">
                <a:effectLst/>
                <a:latin typeface="Times New Roman" panose="02020603050405020304" pitchFamily="18" charset="0"/>
                <a:ea typeface="Times New Roman" panose="02020603050405020304" pitchFamily="18" charset="0"/>
              </a:rPr>
              <a:t>passing</a:t>
            </a:r>
            <a:endParaRPr lang="en-US" sz="3900" dirty="0"/>
          </a:p>
        </p:txBody>
      </p:sp>
      <p:sp>
        <p:nvSpPr>
          <p:cNvPr id="4" name="Title 1">
            <a:extLst>
              <a:ext uri="{FF2B5EF4-FFF2-40B4-BE49-F238E27FC236}">
                <a16:creationId xmlns:a16="http://schemas.microsoft.com/office/drawing/2014/main" id="{7EFE0D13-6465-C889-4E31-6F48933AA29B}"/>
              </a:ext>
            </a:extLst>
          </p:cNvPr>
          <p:cNvSpPr txBox="1">
            <a:spLocks/>
          </p:cNvSpPr>
          <p:nvPr/>
        </p:nvSpPr>
        <p:spPr>
          <a:xfrm>
            <a:off x="1" y="1"/>
            <a:ext cx="12191999" cy="1690688"/>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ea typeface="Times New Roman" panose="02020603050405020304" pitchFamily="18" charset="0"/>
              </a:rPr>
              <a:t>F</a:t>
            </a:r>
            <a:r>
              <a:rPr lang="en-US" sz="5400" b="1" dirty="0">
                <a:solidFill>
                  <a:srgbClr val="FFC000"/>
                </a:solidFill>
                <a:effectLst/>
                <a:ea typeface="Times New Roman" panose="02020603050405020304" pitchFamily="18" charset="0"/>
              </a:rPr>
              <a:t>eatures of</a:t>
            </a:r>
            <a:r>
              <a:rPr lang="en-US" sz="5400" b="1" spc="-10" dirty="0">
                <a:solidFill>
                  <a:srgbClr val="FFC000"/>
                </a:solidFill>
                <a:effectLst/>
                <a:ea typeface="Times New Roman" panose="02020603050405020304" pitchFamily="18" charset="0"/>
              </a:rPr>
              <a:t> </a:t>
            </a:r>
            <a:r>
              <a:rPr lang="en-US" sz="5400" b="1" dirty="0">
                <a:solidFill>
                  <a:srgbClr val="FFC000"/>
                </a:solidFill>
                <a:effectLst/>
                <a:ea typeface="Times New Roman" panose="02020603050405020304" pitchFamily="18" charset="0"/>
              </a:rPr>
              <a:t>object-oriented</a:t>
            </a:r>
            <a:r>
              <a:rPr lang="en-US" sz="5400" b="1" spc="-10" dirty="0">
                <a:solidFill>
                  <a:srgbClr val="FFC000"/>
                </a:solidFill>
                <a:effectLst/>
                <a:ea typeface="Times New Roman" panose="02020603050405020304" pitchFamily="18" charset="0"/>
              </a:rPr>
              <a:t> </a:t>
            </a:r>
            <a:r>
              <a:rPr lang="en-US" sz="5400" b="1" dirty="0">
                <a:solidFill>
                  <a:srgbClr val="FFC000"/>
                </a:solidFill>
                <a:effectLst/>
                <a:ea typeface="Times New Roman" panose="02020603050405020304" pitchFamily="18" charset="0"/>
              </a:rPr>
              <a:t>programming</a:t>
            </a:r>
            <a:r>
              <a:rPr lang="en-US" sz="5400" b="1" dirty="0">
                <a:solidFill>
                  <a:srgbClr val="FFC000"/>
                </a:solidFill>
              </a:rPr>
              <a:t> </a:t>
            </a:r>
            <a:br>
              <a:rPr lang="en-US" sz="2400" b="1" dirty="0">
                <a:solidFill>
                  <a:srgbClr val="273239"/>
                </a:solidFill>
                <a:highlight>
                  <a:srgbClr val="FFFFFF"/>
                </a:highlight>
              </a:rPr>
            </a:br>
            <a:r>
              <a:rPr lang="en-US" sz="5400" b="1" dirty="0">
                <a:solidFill>
                  <a:srgbClr val="FFC000"/>
                </a:solidFill>
              </a:rPr>
              <a:t> </a:t>
            </a:r>
            <a:endParaRPr lang="en-US" sz="5400" dirty="0">
              <a:solidFill>
                <a:srgbClr val="FFC000"/>
              </a:solidFill>
            </a:endParaRPr>
          </a:p>
        </p:txBody>
      </p:sp>
    </p:spTree>
    <p:extLst>
      <p:ext uri="{BB962C8B-B14F-4D97-AF65-F5344CB8AC3E}">
        <p14:creationId xmlns:p14="http://schemas.microsoft.com/office/powerpoint/2010/main" val="13512926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613311" y="1902603"/>
            <a:ext cx="11247385" cy="5194274"/>
          </a:xfrm>
        </p:spPr>
        <p:txBody>
          <a:bodyPr>
            <a:normAutofit/>
          </a:bodyPr>
          <a:lstStyle/>
          <a:p>
            <a:pPr marL="0" indent="0" algn="just">
              <a:lnSpc>
                <a:spcPct val="150000"/>
              </a:lnSpc>
              <a:buNone/>
            </a:pPr>
            <a:r>
              <a:rPr lang="en-US" b="1" dirty="0">
                <a:solidFill>
                  <a:srgbClr val="FF0000"/>
                </a:solidFill>
                <a:latin typeface="Times New Roman" panose="02020603050405020304" pitchFamily="18" charset="0"/>
                <a:cs typeface="Times New Roman" panose="02020603050405020304" pitchFamily="18" charset="0"/>
              </a:rPr>
              <a:t> </a:t>
            </a:r>
            <a:r>
              <a:rPr lang="en-US"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Encapsulation: </a:t>
            </a:r>
          </a:p>
          <a:p>
            <a:pPr marL="0" indent="0" algn="just">
              <a:lnSpc>
                <a:spcPct val="150000"/>
              </a:lnSpc>
              <a:buNone/>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This is the w</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rapping of data and functions together as a single unit is known as encapsulation. By</a:t>
            </a:r>
            <a:r>
              <a:rPr lang="en-US" sz="24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default data is not accessible to outside world and they are only accessible through the functions which are</a:t>
            </a:r>
            <a:r>
              <a:rPr lang="en-US" sz="24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wrapped in a class. </a:t>
            </a:r>
          </a:p>
          <a:p>
            <a:pPr marL="0" indent="0" algn="just">
              <a:lnSpc>
                <a:spcPct val="150000"/>
              </a:lnSpc>
              <a:buNone/>
            </a:pPr>
            <a:r>
              <a:rPr lang="en-US" sz="2400" b="1" dirty="0">
                <a:solidFill>
                  <a:srgbClr val="FF0000"/>
                </a:solidFill>
              </a:rPr>
              <a:t> </a:t>
            </a:r>
            <a:r>
              <a:rPr lang="en-US" sz="2400" b="1" dirty="0">
                <a:solidFill>
                  <a:srgbClr val="FF0000"/>
                </a:solidFill>
                <a:latin typeface="Times New Roman" panose="02020603050405020304" pitchFamily="18" charset="0"/>
                <a:ea typeface="Times New Roman" panose="02020603050405020304" pitchFamily="18" charset="0"/>
              </a:rPr>
              <a:t>Polymorphism:</a:t>
            </a:r>
          </a:p>
          <a:p>
            <a:pPr marL="0" indent="0" algn="just">
              <a:lnSpc>
                <a:spcPct val="150000"/>
              </a:lnSpc>
              <a:buNone/>
            </a:pPr>
            <a:r>
              <a:rPr lang="en-US" sz="2400" b="1"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Polymorphism</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comes from</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the Greek</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words “poly”</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“morphism”.</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“poly”</a:t>
            </a:r>
            <a:r>
              <a:rPr lang="en-US" sz="2400" spc="28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means</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many and “morphism” means form i.e.. many forms. Polymorphism means the ability to take more than</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one form.</a:t>
            </a:r>
          </a:p>
          <a:p>
            <a:pPr marL="0" indent="0" algn="just">
              <a:lnSpc>
                <a:spcPct val="150000"/>
              </a:lnSpc>
              <a:buNone/>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itle 1">
            <a:extLst>
              <a:ext uri="{FF2B5EF4-FFF2-40B4-BE49-F238E27FC236}">
                <a16:creationId xmlns:a16="http://schemas.microsoft.com/office/drawing/2014/main" id="{58E52650-7885-B02C-AD29-FE141DBDB363}"/>
              </a:ext>
            </a:extLst>
          </p:cNvPr>
          <p:cNvSpPr txBox="1">
            <a:spLocks/>
          </p:cNvSpPr>
          <p:nvPr/>
        </p:nvSpPr>
        <p:spPr>
          <a:xfrm>
            <a:off x="1" y="1"/>
            <a:ext cx="12191999" cy="1690688"/>
          </a:xfrm>
          <a:prstGeom prst="rect">
            <a:avLst/>
          </a:prstGeom>
          <a:solidFill>
            <a:schemeClr val="tx1"/>
          </a:solidFill>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latin typeface="Times New Roman" panose="02020603050405020304" pitchFamily="18" charset="0"/>
              </a:rPr>
              <a:t>	</a:t>
            </a:r>
          </a:p>
          <a:p>
            <a:pPr>
              <a:defRPr/>
            </a:pPr>
            <a:r>
              <a:rPr lang="en-US" sz="5400" b="1" dirty="0">
                <a:solidFill>
                  <a:srgbClr val="FFC000"/>
                </a:solidFill>
              </a:rPr>
              <a:t>	</a:t>
            </a:r>
          </a:p>
          <a:p>
            <a:pPr>
              <a:defRPr/>
            </a:pPr>
            <a:r>
              <a:rPr lang="en-US" sz="5400" b="1" dirty="0">
                <a:solidFill>
                  <a:srgbClr val="FFC000"/>
                </a:solidFill>
              </a:rPr>
              <a:t>	</a:t>
            </a:r>
            <a:r>
              <a:rPr lang="en-US" sz="9600" b="1" dirty="0">
                <a:solidFill>
                  <a:srgbClr val="FFC000"/>
                </a:solidFill>
              </a:rPr>
              <a:t>Explanation</a:t>
            </a:r>
            <a:r>
              <a:rPr lang="en-US" sz="9600" b="1" dirty="0">
                <a:solidFill>
                  <a:srgbClr val="FFC000"/>
                </a:solidFill>
                <a:latin typeface="Times New Roman" panose="02020603050405020304" pitchFamily="18" charset="0"/>
              </a:rPr>
              <a:t> </a:t>
            </a:r>
            <a:br>
              <a:rPr lang="en-US" sz="9600" b="1" dirty="0">
                <a:solidFill>
                  <a:srgbClr val="273239"/>
                </a:solidFill>
                <a:highlight>
                  <a:srgbClr val="FFFFFF"/>
                </a:highlight>
                <a:latin typeface="Nunito" pitchFamily="2" charset="0"/>
              </a:rPr>
            </a:br>
            <a:r>
              <a:rPr lang="en-US" sz="5400" b="1" dirty="0">
                <a:solidFill>
                  <a:srgbClr val="FFC000"/>
                </a:solidFill>
                <a:latin typeface="Times New Roman" panose="02020603050405020304" pitchFamily="18" charset="0"/>
              </a:rPr>
              <a:t> </a:t>
            </a:r>
            <a:endParaRPr lang="en-US" sz="5400" dirty="0">
              <a:solidFill>
                <a:srgbClr val="FFC000"/>
              </a:solidFill>
            </a:endParaRPr>
          </a:p>
        </p:txBody>
      </p:sp>
    </p:spTree>
    <p:extLst>
      <p:ext uri="{BB962C8B-B14F-4D97-AF65-F5344CB8AC3E}">
        <p14:creationId xmlns:p14="http://schemas.microsoft.com/office/powerpoint/2010/main" val="24550132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91069" y="1690689"/>
            <a:ext cx="11682879" cy="5379684"/>
          </a:xfrm>
        </p:spPr>
        <p:txBody>
          <a:bodyPr>
            <a:normAutofit/>
          </a:bodyPr>
          <a:lstStyle/>
          <a:p>
            <a:pPr marL="0" indent="0" algn="just">
              <a:lnSpc>
                <a:spcPct val="150000"/>
              </a:lnSpc>
              <a:buNone/>
            </a:pPr>
            <a:r>
              <a:rPr lang="en-US" sz="2400" b="1" dirty="0">
                <a:solidFill>
                  <a:srgbClr val="FF0000"/>
                </a:solidFill>
                <a:effectLst/>
                <a:latin typeface="Times New Roman" panose="02020603050405020304" pitchFamily="18" charset="0"/>
                <a:ea typeface="Times New Roman" panose="02020603050405020304" pitchFamily="18" charset="0"/>
              </a:rPr>
              <a:t>Inheritance:</a:t>
            </a:r>
          </a:p>
          <a:p>
            <a:pPr marL="0" indent="0" algn="just">
              <a:lnSpc>
                <a:spcPct val="150000"/>
              </a:lnSpc>
              <a:buNone/>
            </a:pPr>
            <a:r>
              <a:rPr lang="en-US" sz="2400" dirty="0">
                <a:effectLst/>
                <a:latin typeface="Times New Roman" panose="02020603050405020304" pitchFamily="18" charset="0"/>
                <a:ea typeface="Times New Roman" panose="02020603050405020304" pitchFamily="18" charset="0"/>
              </a:rPr>
              <a:t>Inheritance</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is</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process</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by</a:t>
            </a:r>
            <a:r>
              <a:rPr lang="en-US" sz="2400" spc="-3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which</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one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object</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can</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acquire</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properties</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of</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another.</a:t>
            </a:r>
          </a:p>
          <a:p>
            <a:pPr marL="0" indent="0" algn="just">
              <a:lnSpc>
                <a:spcPct val="100000"/>
              </a:lnSpc>
              <a:spcBef>
                <a:spcPts val="80"/>
              </a:spcBef>
              <a:buNone/>
            </a:pPr>
            <a:r>
              <a:rPr lang="en-US" sz="2400" b="1" dirty="0">
                <a:solidFill>
                  <a:srgbClr val="FF0000"/>
                </a:solidFill>
                <a:latin typeface="Times New Roman" panose="02020603050405020304" pitchFamily="18" charset="0"/>
                <a:ea typeface="Times New Roman" panose="02020603050405020304" pitchFamily="18" charset="0"/>
              </a:rPr>
              <a:t>Dynamic</a:t>
            </a:r>
            <a:r>
              <a:rPr lang="en-US" sz="2400" b="1" spc="-10" dirty="0">
                <a:solidFill>
                  <a:srgbClr val="FF0000"/>
                </a:solidFill>
                <a:latin typeface="Times New Roman" panose="02020603050405020304" pitchFamily="18" charset="0"/>
                <a:ea typeface="Times New Roman" panose="02020603050405020304" pitchFamily="18" charset="0"/>
              </a:rPr>
              <a:t> </a:t>
            </a:r>
            <a:r>
              <a:rPr lang="en-US" sz="2400" b="1" dirty="0">
                <a:solidFill>
                  <a:srgbClr val="FF0000"/>
                </a:solidFill>
                <a:latin typeface="Times New Roman" panose="02020603050405020304" pitchFamily="18" charset="0"/>
                <a:ea typeface="Times New Roman" panose="02020603050405020304" pitchFamily="18" charset="0"/>
              </a:rPr>
              <a:t>binding:</a:t>
            </a:r>
          </a:p>
          <a:p>
            <a:pPr marL="0" indent="0" algn="just">
              <a:lnSpc>
                <a:spcPct val="100000"/>
              </a:lnSpc>
              <a:spcBef>
                <a:spcPts val="80"/>
              </a:spcBef>
              <a:buNone/>
            </a:pPr>
            <a:r>
              <a:rPr lang="en-US" sz="2400" b="1"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Binding refers to linking of procedure call to the code to be executed in response to the call.</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Dynamic</a:t>
            </a:r>
            <a:r>
              <a:rPr lang="en-US" sz="2400" spc="1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binding(or</a:t>
            </a:r>
            <a:r>
              <a:rPr lang="en-US" sz="2400" spc="1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late binding)</a:t>
            </a:r>
            <a:r>
              <a:rPr lang="en-US" sz="2400" spc="1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means</a:t>
            </a:r>
            <a:r>
              <a:rPr lang="en-US" sz="2400" spc="1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the</a:t>
            </a:r>
            <a:r>
              <a:rPr lang="en-US" sz="2400" spc="1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code</a:t>
            </a:r>
            <a:r>
              <a:rPr lang="en-US" sz="2400" spc="1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associated</a:t>
            </a:r>
            <a:r>
              <a:rPr lang="en-US" sz="2400" spc="1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with</a:t>
            </a:r>
            <a:r>
              <a:rPr lang="en-US" sz="2400" spc="1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a:t>
            </a:r>
            <a:r>
              <a:rPr lang="en-US" sz="2400" spc="1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given</a:t>
            </a:r>
            <a:r>
              <a:rPr lang="en-US" sz="2400" spc="1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procedure</a:t>
            </a:r>
            <a:r>
              <a:rPr lang="en-US" sz="2400" spc="1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call</a:t>
            </a:r>
            <a:r>
              <a:rPr lang="en-US" sz="2400" spc="1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in</a:t>
            </a:r>
            <a:r>
              <a:rPr lang="en-US" sz="2400" spc="1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not known</a:t>
            </a:r>
            <a:r>
              <a:rPr lang="en-US" sz="2400" spc="-27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until</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the</a:t>
            </a:r>
            <a:r>
              <a:rPr lang="en-US" sz="2400" spc="-1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time of</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call at run</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time.</a:t>
            </a:r>
            <a:endParaRPr lang="en-KE" sz="2400" dirty="0">
              <a:latin typeface="Times New Roman" panose="02020603050405020304" pitchFamily="18" charset="0"/>
              <a:ea typeface="Times New Roman" panose="02020603050405020304" pitchFamily="18" charset="0"/>
            </a:endParaRPr>
          </a:p>
          <a:p>
            <a:pPr marL="0" indent="0" algn="just">
              <a:lnSpc>
                <a:spcPct val="100000"/>
              </a:lnSpc>
              <a:buNone/>
            </a:pPr>
            <a:r>
              <a:rPr lang="en-US" sz="2400" b="1" dirty="0">
                <a:solidFill>
                  <a:srgbClr val="FF0000"/>
                </a:solidFill>
                <a:latin typeface="Times New Roman" panose="02020603050405020304" pitchFamily="18" charset="0"/>
                <a:ea typeface="Times New Roman" panose="02020603050405020304" pitchFamily="18" charset="0"/>
              </a:rPr>
              <a:t>Message</a:t>
            </a:r>
            <a:r>
              <a:rPr lang="en-US" sz="2400" b="1" spc="-10" dirty="0">
                <a:solidFill>
                  <a:srgbClr val="FF0000"/>
                </a:solidFill>
                <a:latin typeface="Times New Roman" panose="02020603050405020304" pitchFamily="18" charset="0"/>
                <a:ea typeface="Times New Roman" panose="02020603050405020304" pitchFamily="18" charset="0"/>
              </a:rPr>
              <a:t> </a:t>
            </a:r>
            <a:r>
              <a:rPr lang="en-US" sz="2400" b="1" dirty="0">
                <a:solidFill>
                  <a:srgbClr val="FF0000"/>
                </a:solidFill>
                <a:latin typeface="Times New Roman" panose="02020603050405020304" pitchFamily="18" charset="0"/>
                <a:ea typeface="Times New Roman" panose="02020603050405020304" pitchFamily="18" charset="0"/>
              </a:rPr>
              <a:t>passing:</a:t>
            </a:r>
          </a:p>
          <a:p>
            <a:pPr marL="0" indent="0" algn="just">
              <a:lnSpc>
                <a:spcPct val="100000"/>
              </a:lnSpc>
              <a:buNone/>
            </a:pPr>
            <a:r>
              <a:rPr lang="en-US" sz="2400" dirty="0">
                <a:latin typeface="Times New Roman" panose="02020603050405020304" pitchFamily="18" charset="0"/>
                <a:ea typeface="Times New Roman" panose="02020603050405020304" pitchFamily="18" charset="0"/>
              </a:rPr>
              <a:t>An</a:t>
            </a:r>
            <a:r>
              <a:rPr lang="en-US" sz="2400" spc="-1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object</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oriented</a:t>
            </a:r>
            <a:r>
              <a:rPr lang="en-US" sz="2400" spc="-1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program</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consists</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of</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set</a:t>
            </a:r>
            <a:r>
              <a:rPr lang="en-US" sz="2400" spc="-1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of</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object</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that</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communicate</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with</a:t>
            </a:r>
            <a:r>
              <a:rPr lang="en-US" sz="2400" spc="-1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each</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other. Objects</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communicates</a:t>
            </a:r>
            <a:r>
              <a:rPr lang="en-US" sz="2400" spc="-1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with</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each</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other</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by</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sending</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receiving</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information</a:t>
            </a:r>
            <a:r>
              <a:rPr lang="en-US" sz="2400" spc="-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t>
            </a:r>
            <a:endParaRPr lang="en-KE" sz="2400" dirty="0">
              <a:latin typeface="Times New Roman" panose="02020603050405020304" pitchFamily="18" charset="0"/>
              <a:ea typeface="Times New Roman" panose="02020603050405020304" pitchFamily="18" charset="0"/>
            </a:endParaRPr>
          </a:p>
          <a:p>
            <a:pPr marL="0" indent="0" algn="just">
              <a:lnSpc>
                <a:spcPct val="150000"/>
              </a:lnSpc>
              <a:buNone/>
            </a:pPr>
            <a:endParaRPr lang="en-US" sz="2400" b="1"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400" dirty="0">
              <a:effectLst/>
              <a:latin typeface="Times New Roman" panose="02020603050405020304" pitchFamily="18" charset="0"/>
              <a:ea typeface="Times New Roman" panose="02020603050405020304" pitchFamily="18" charset="0"/>
            </a:endParaRPr>
          </a:p>
          <a:p>
            <a:pPr marL="0" indent="0" algn="just">
              <a:buNone/>
            </a:pPr>
            <a:endParaRPr lang="en-US" dirty="0"/>
          </a:p>
        </p:txBody>
      </p:sp>
      <p:sp>
        <p:nvSpPr>
          <p:cNvPr id="6" name="Title 1">
            <a:extLst>
              <a:ext uri="{FF2B5EF4-FFF2-40B4-BE49-F238E27FC236}">
                <a16:creationId xmlns:a16="http://schemas.microsoft.com/office/drawing/2014/main" id="{58E52650-7885-B02C-AD29-FE141DBDB363}"/>
              </a:ext>
            </a:extLst>
          </p:cNvPr>
          <p:cNvSpPr txBox="1">
            <a:spLocks/>
          </p:cNvSpPr>
          <p:nvPr/>
        </p:nvSpPr>
        <p:spPr>
          <a:xfrm>
            <a:off x="1" y="1"/>
            <a:ext cx="12191999" cy="1473957"/>
          </a:xfrm>
          <a:prstGeom prst="rect">
            <a:avLst/>
          </a:prstGeom>
          <a:solidFill>
            <a:schemeClr val="tx1"/>
          </a:solidFill>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5400" b="1" dirty="0">
                <a:solidFill>
                  <a:srgbClr val="FFC000"/>
                </a:solidFill>
                <a:latin typeface="Times New Roman" panose="02020603050405020304" pitchFamily="18" charset="0"/>
              </a:rPr>
              <a:t>	</a:t>
            </a:r>
          </a:p>
          <a:p>
            <a:pPr>
              <a:defRPr/>
            </a:pPr>
            <a:r>
              <a:rPr lang="en-US" sz="5400" b="1" dirty="0">
                <a:solidFill>
                  <a:srgbClr val="FFC000"/>
                </a:solidFill>
                <a:latin typeface="Times New Roman" panose="02020603050405020304" pitchFamily="18" charset="0"/>
              </a:rPr>
              <a:t>	</a:t>
            </a:r>
            <a:r>
              <a:rPr lang="en-US" sz="5400" b="1" dirty="0" err="1">
                <a:solidFill>
                  <a:srgbClr val="FFC000"/>
                </a:solidFill>
                <a:latin typeface="Times New Roman" panose="02020603050405020304" pitchFamily="18" charset="0"/>
              </a:rPr>
              <a:t>Cont</a:t>
            </a:r>
            <a:r>
              <a:rPr lang="en-US" sz="5400" b="1" dirty="0">
                <a:solidFill>
                  <a:srgbClr val="FFC000"/>
                </a:solidFill>
                <a:latin typeface="Times New Roman" panose="02020603050405020304" pitchFamily="18" charset="0"/>
              </a:rPr>
              <a:t>…</a:t>
            </a:r>
            <a:br>
              <a:rPr lang="en-US" sz="2400" b="1" dirty="0">
                <a:solidFill>
                  <a:srgbClr val="273239"/>
                </a:solidFill>
                <a:highlight>
                  <a:srgbClr val="FFFFFF"/>
                </a:highlight>
                <a:latin typeface="Nunito" pitchFamily="2" charset="0"/>
              </a:rPr>
            </a:br>
            <a:r>
              <a:rPr lang="en-US" sz="5400" b="1" dirty="0">
                <a:solidFill>
                  <a:srgbClr val="FFC000"/>
                </a:solidFill>
                <a:latin typeface="Times New Roman" panose="02020603050405020304" pitchFamily="18" charset="0"/>
              </a:rPr>
              <a:t> </a:t>
            </a:r>
            <a:endParaRPr lang="en-US" sz="5400" dirty="0">
              <a:solidFill>
                <a:srgbClr val="FFC000"/>
              </a:solidFill>
            </a:endParaRPr>
          </a:p>
        </p:txBody>
      </p:sp>
    </p:spTree>
    <p:extLst>
      <p:ext uri="{BB962C8B-B14F-4D97-AF65-F5344CB8AC3E}">
        <p14:creationId xmlns:p14="http://schemas.microsoft.com/office/powerpoint/2010/main" val="235057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689112" y="1090910"/>
            <a:ext cx="11225383" cy="5350833"/>
          </a:xfrm>
        </p:spPr>
        <p:txBody>
          <a:bodyPr>
            <a:normAutofit fontScale="92500"/>
          </a:bodyPr>
          <a:lstStyle/>
          <a:p>
            <a:pPr marL="342900" marR="1385570" lvl="0" indent="-342900">
              <a:lnSpc>
                <a:spcPct val="150000"/>
              </a:lnSpc>
              <a:spcBef>
                <a:spcPts val="1035"/>
              </a:spcBef>
              <a:spcAft>
                <a:spcPts val="0"/>
              </a:spcAft>
              <a:buFont typeface="Wingdings" panose="05000000000000000000" pitchFamily="2" charset="2"/>
              <a:buChar char=""/>
              <a:tabLst>
                <a:tab pos="572135" algn="l"/>
              </a:tabLst>
            </a:pPr>
            <a:r>
              <a:rPr lang="en-US" sz="2400" b="1" dirty="0">
                <a:effectLst/>
                <a:latin typeface="Times New Roman" panose="02020603050405020304" pitchFamily="18" charset="0"/>
                <a:ea typeface="Times New Roman" panose="02020603050405020304" pitchFamily="18" charset="0"/>
              </a:rPr>
              <a:t>Reusability: </a:t>
            </a:r>
            <a:r>
              <a:rPr lang="en-US" sz="2400" dirty="0">
                <a:effectLst/>
                <a:latin typeface="Times New Roman" panose="02020603050405020304" pitchFamily="18" charset="0"/>
                <a:ea typeface="Times New Roman" panose="02020603050405020304" pitchFamily="18" charset="0"/>
              </a:rPr>
              <a:t>In OOP</a:t>
            </a:r>
            <a:r>
              <a:rPr lang="en-US" sz="2400" dirty="0">
                <a:effectLst/>
                <a:latin typeface="MS UI Gothic" panose="020B0600070205080204" pitchFamily="34" charset="-128"/>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s programs functions and modules that are written by a user can be reused by</a:t>
            </a:r>
            <a:r>
              <a:rPr lang="en-US" sz="2400" spc="-2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other</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users without any</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modification.</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Wingdings" panose="05000000000000000000" pitchFamily="2" charset="2"/>
              <a:buChar char=""/>
              <a:tabLst>
                <a:tab pos="572135" algn="l"/>
              </a:tabLst>
            </a:pPr>
            <a:r>
              <a:rPr lang="en-US" sz="2400" b="1" dirty="0">
                <a:effectLst/>
                <a:latin typeface="Times New Roman" panose="02020603050405020304" pitchFamily="18" charset="0"/>
                <a:ea typeface="Times New Roman" panose="02020603050405020304" pitchFamily="18" charset="0"/>
              </a:rPr>
              <a:t>Inheritance</a:t>
            </a:r>
            <a:r>
              <a:rPr lang="en-US" sz="2400" dirty="0">
                <a:effectLst/>
                <a:latin typeface="Times New Roman" panose="02020603050405020304" pitchFamily="18" charset="0"/>
                <a:ea typeface="Times New Roman" panose="02020603050405020304" pitchFamily="18" charset="0"/>
              </a:rPr>
              <a:t>:</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Through</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this</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we</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can</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eliminate</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redundant</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code</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and</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extend</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use</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of</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existing</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classes.</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Wingdings" panose="05000000000000000000" pitchFamily="2" charset="2"/>
              <a:buChar char=""/>
              <a:tabLst>
                <a:tab pos="572135" algn="l"/>
              </a:tabLst>
            </a:pPr>
            <a:r>
              <a:rPr lang="en-US" sz="2400" b="1" dirty="0">
                <a:effectLst/>
                <a:latin typeface="Times New Roman" panose="02020603050405020304" pitchFamily="18" charset="0"/>
                <a:ea typeface="Times New Roman" panose="02020603050405020304" pitchFamily="18" charset="0"/>
              </a:rPr>
              <a:t>Data</a:t>
            </a:r>
            <a:r>
              <a:rPr lang="en-US" sz="2400" b="1" spc="-10" dirty="0">
                <a:effectLst/>
                <a:latin typeface="Times New Roman" panose="02020603050405020304" pitchFamily="18" charset="0"/>
                <a:ea typeface="Times New Roman" panose="02020603050405020304" pitchFamily="18" charset="0"/>
              </a:rPr>
              <a:t> </a:t>
            </a:r>
            <a:r>
              <a:rPr lang="en-US" sz="2400" b="1" dirty="0">
                <a:effectLst/>
                <a:latin typeface="Times New Roman" panose="02020603050405020304" pitchFamily="18" charset="0"/>
                <a:ea typeface="Times New Roman" panose="02020603050405020304" pitchFamily="18" charset="0"/>
              </a:rPr>
              <a:t>Hiding: </a:t>
            </a:r>
            <a:r>
              <a:rPr lang="en-US" sz="2400" dirty="0">
                <a:effectLst/>
                <a:latin typeface="Times New Roman" panose="02020603050405020304" pitchFamily="18" charset="0"/>
                <a:ea typeface="Times New Roman" panose="02020603050405020304" pitchFamily="18" charset="0"/>
              </a:rPr>
              <a:t>The</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programmer</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can</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hide</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data</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and functions</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in</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class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from</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other</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classes.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It</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helps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programmer</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to</a:t>
            </a:r>
            <a:r>
              <a:rPr lang="en-US" sz="2400" dirty="0">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build</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secure</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programs.</a:t>
            </a:r>
            <a:endParaRPr lang="en-US" sz="2400" dirty="0">
              <a:latin typeface="Times New Roman" panose="02020603050405020304" pitchFamily="18" charset="0"/>
              <a:ea typeface="Times New Roman" panose="02020603050405020304" pitchFamily="18" charset="0"/>
            </a:endParaRPr>
          </a:p>
          <a:p>
            <a:pPr marL="342900" lvl="0" indent="-342900">
              <a:lnSpc>
                <a:spcPct val="150000"/>
              </a:lnSpc>
              <a:buFont typeface="Wingdings" panose="05000000000000000000" pitchFamily="2" charset="2"/>
              <a:buChar char=""/>
              <a:tabLst>
                <a:tab pos="572135" algn="l"/>
              </a:tabLst>
            </a:pPr>
            <a:r>
              <a:rPr lang="en-US" sz="2400" b="1" dirty="0">
                <a:effectLst/>
                <a:latin typeface="Times New Roman" panose="02020603050405020304" pitchFamily="18" charset="0"/>
                <a:ea typeface="Times New Roman" panose="02020603050405020304" pitchFamily="18" charset="0"/>
              </a:rPr>
              <a:t>Reduced</a:t>
            </a:r>
            <a:r>
              <a:rPr lang="en-US" sz="2400" b="1" spc="20" dirty="0">
                <a:effectLst/>
                <a:latin typeface="Times New Roman" panose="02020603050405020304" pitchFamily="18" charset="0"/>
                <a:ea typeface="Times New Roman" panose="02020603050405020304" pitchFamily="18" charset="0"/>
              </a:rPr>
              <a:t> </a:t>
            </a:r>
            <a:r>
              <a:rPr lang="en-US" sz="2400" b="1" dirty="0">
                <a:effectLst/>
                <a:latin typeface="Times New Roman" panose="02020603050405020304" pitchFamily="18" charset="0"/>
                <a:ea typeface="Times New Roman" panose="02020603050405020304" pitchFamily="18" charset="0"/>
              </a:rPr>
              <a:t>complexity</a:t>
            </a:r>
            <a:r>
              <a:rPr lang="en-US" sz="2400" b="1" spc="30" dirty="0">
                <a:effectLst/>
                <a:latin typeface="Times New Roman" panose="02020603050405020304" pitchFamily="18" charset="0"/>
                <a:ea typeface="Times New Roman" panose="02020603050405020304" pitchFamily="18" charset="0"/>
              </a:rPr>
              <a:t> </a:t>
            </a:r>
            <a:r>
              <a:rPr lang="en-US" sz="2400" b="1" dirty="0">
                <a:effectLst/>
                <a:latin typeface="Times New Roman" panose="02020603050405020304" pitchFamily="18" charset="0"/>
                <a:ea typeface="Times New Roman" panose="02020603050405020304" pitchFamily="18" charset="0"/>
              </a:rPr>
              <a:t>of</a:t>
            </a:r>
            <a:r>
              <a:rPr lang="en-US" sz="2400" b="1" spc="30" dirty="0">
                <a:effectLst/>
                <a:latin typeface="Times New Roman" panose="02020603050405020304" pitchFamily="18" charset="0"/>
                <a:ea typeface="Times New Roman" panose="02020603050405020304" pitchFamily="18" charset="0"/>
              </a:rPr>
              <a:t> </a:t>
            </a:r>
            <a:r>
              <a:rPr lang="en-US" sz="2400" b="1" dirty="0">
                <a:effectLst/>
                <a:latin typeface="Times New Roman" panose="02020603050405020304" pitchFamily="18" charset="0"/>
                <a:ea typeface="Times New Roman" panose="02020603050405020304" pitchFamily="18" charset="0"/>
              </a:rPr>
              <a:t>a</a:t>
            </a:r>
            <a:r>
              <a:rPr lang="en-US" sz="2400" b="1" spc="30" dirty="0">
                <a:effectLst/>
                <a:latin typeface="Times New Roman" panose="02020603050405020304" pitchFamily="18" charset="0"/>
                <a:ea typeface="Times New Roman" panose="02020603050405020304" pitchFamily="18" charset="0"/>
              </a:rPr>
              <a:t> </a:t>
            </a:r>
            <a:r>
              <a:rPr lang="en-US" sz="2400" b="1" dirty="0">
                <a:effectLst/>
                <a:latin typeface="Times New Roman" panose="02020603050405020304" pitchFamily="18" charset="0"/>
                <a:ea typeface="Times New Roman" panose="02020603050405020304" pitchFamily="18" charset="0"/>
              </a:rPr>
              <a:t>problem:</a:t>
            </a:r>
            <a:r>
              <a:rPr lang="en-US" sz="2400" b="1" spc="4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3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given</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problem</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can</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be</a:t>
            </a:r>
            <a:r>
              <a:rPr lang="en-US" sz="2400" spc="2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viewed</a:t>
            </a:r>
            <a:r>
              <a:rPr lang="en-US" sz="2400" spc="2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as</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a:t>
            </a:r>
            <a:r>
              <a:rPr lang="en-US" sz="2400" spc="2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collection</a:t>
            </a:r>
            <a:r>
              <a:rPr lang="en-US" sz="2400" spc="2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of</a:t>
            </a:r>
            <a:r>
              <a:rPr lang="en-US" sz="2400" spc="3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different</a:t>
            </a:r>
            <a:r>
              <a:rPr lang="en-US" sz="2400" spc="5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objects.</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Each</a:t>
            </a:r>
            <a:r>
              <a:rPr lang="en-US" sz="2400" spc="2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object</a:t>
            </a:r>
            <a:r>
              <a:rPr lang="en-US" sz="2400" spc="-2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responsible</a:t>
            </a:r>
            <a:r>
              <a:rPr lang="en-US" sz="2400" spc="2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for</a:t>
            </a:r>
            <a:r>
              <a:rPr lang="en-US" sz="2400" spc="2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a:t>
            </a:r>
            <a:r>
              <a:rPr lang="en-US" sz="2400" spc="2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specific</a:t>
            </a:r>
            <a:r>
              <a:rPr lang="en-US" sz="2400" spc="23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task.</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2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problem</a:t>
            </a:r>
            <a:r>
              <a:rPr lang="en-US" sz="2400" spc="2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is</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solved</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by</a:t>
            </a:r>
            <a:r>
              <a:rPr lang="en-US" sz="2400" spc="22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interfacing</a:t>
            </a:r>
            <a:r>
              <a:rPr lang="en-US" sz="2400" spc="2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2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objects.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This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technique</a:t>
            </a:r>
            <a:r>
              <a:rPr lang="en-US" sz="2400" spc="23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reduces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dirty="0">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complexity</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of</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1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program</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design.</a:t>
            </a:r>
          </a:p>
          <a:p>
            <a:pPr marL="133985" indent="0">
              <a:lnSpc>
                <a:spcPct val="150000"/>
              </a:lnSpc>
              <a:buNone/>
            </a:pPr>
            <a:endParaRPr lang="en-KE" sz="2400" dirty="0">
              <a:effectLst/>
              <a:latin typeface="Times New Roman" panose="02020603050405020304" pitchFamily="18" charset="0"/>
              <a:ea typeface="Times New Roman" panose="02020603050405020304" pitchFamily="18" charset="0"/>
            </a:endParaRPr>
          </a:p>
          <a:p>
            <a:pPr algn="just">
              <a:lnSpc>
                <a:spcPct val="150000"/>
              </a:lnSpc>
            </a:pPr>
            <a:endParaRPr lang="en-US" dirty="0"/>
          </a:p>
        </p:txBody>
      </p:sp>
      <p:sp>
        <p:nvSpPr>
          <p:cNvPr id="6" name="Title 1">
            <a:extLst>
              <a:ext uri="{FF2B5EF4-FFF2-40B4-BE49-F238E27FC236}">
                <a16:creationId xmlns:a16="http://schemas.microsoft.com/office/drawing/2014/main" id="{58E52650-7885-B02C-AD29-FE141DBDB363}"/>
              </a:ext>
            </a:extLst>
          </p:cNvPr>
          <p:cNvSpPr txBox="1">
            <a:spLocks/>
          </p:cNvSpPr>
          <p:nvPr/>
        </p:nvSpPr>
        <p:spPr>
          <a:xfrm>
            <a:off x="1" y="1"/>
            <a:ext cx="12191999" cy="1214650"/>
          </a:xfrm>
          <a:prstGeom prst="rect">
            <a:avLst/>
          </a:prstGeom>
          <a:solidFill>
            <a:schemeClr val="tx1"/>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FFC000"/>
                </a:solidFill>
              </a:rPr>
              <a:t>	</a:t>
            </a:r>
          </a:p>
          <a:p>
            <a:pPr>
              <a:defRPr/>
            </a:pPr>
            <a:endParaRPr lang="en-US" b="1" dirty="0">
              <a:solidFill>
                <a:srgbClr val="FFC000"/>
              </a:solidFill>
              <a:ea typeface="Times New Roman" panose="02020603050405020304" pitchFamily="18" charset="0"/>
              <a:cs typeface="Times New Roman" panose="02020603050405020304" pitchFamily="18" charset="0"/>
            </a:endParaRPr>
          </a:p>
          <a:p>
            <a:pPr>
              <a:defRPr/>
            </a:pPr>
            <a:r>
              <a:rPr lang="en-US" b="1" dirty="0">
                <a:solidFill>
                  <a:srgbClr val="FFC000"/>
                </a:solidFill>
                <a:ea typeface="Times New Roman" panose="02020603050405020304" pitchFamily="18" charset="0"/>
                <a:cs typeface="Times New Roman" panose="02020603050405020304" pitchFamily="18" charset="0"/>
              </a:rPr>
              <a:t>Benefits</a:t>
            </a:r>
            <a:r>
              <a:rPr lang="en-US" b="1" spc="-15" dirty="0">
                <a:solidFill>
                  <a:srgbClr val="FFC000"/>
                </a:solidFill>
                <a:ea typeface="Times New Roman" panose="02020603050405020304" pitchFamily="18" charset="0"/>
                <a:cs typeface="Times New Roman" panose="02020603050405020304" pitchFamily="18" charset="0"/>
              </a:rPr>
              <a:t> </a:t>
            </a:r>
            <a:r>
              <a:rPr lang="en-US" b="1" dirty="0">
                <a:solidFill>
                  <a:srgbClr val="FFC000"/>
                </a:solidFill>
                <a:ea typeface="Times New Roman" panose="02020603050405020304" pitchFamily="18" charset="0"/>
                <a:cs typeface="Times New Roman" panose="02020603050405020304" pitchFamily="18" charset="0"/>
              </a:rPr>
              <a:t>of</a:t>
            </a:r>
            <a:r>
              <a:rPr lang="en-US" b="1" spc="5" dirty="0">
                <a:solidFill>
                  <a:srgbClr val="FFC000"/>
                </a:solidFill>
                <a:ea typeface="Times New Roman" panose="02020603050405020304" pitchFamily="18" charset="0"/>
                <a:cs typeface="Times New Roman" panose="02020603050405020304" pitchFamily="18" charset="0"/>
              </a:rPr>
              <a:t> </a:t>
            </a:r>
            <a:r>
              <a:rPr lang="en-US" b="1" dirty="0">
                <a:solidFill>
                  <a:srgbClr val="FFC000"/>
                </a:solidFill>
                <a:ea typeface="Times New Roman" panose="02020603050405020304" pitchFamily="18" charset="0"/>
                <a:cs typeface="Times New Roman" panose="02020603050405020304" pitchFamily="18" charset="0"/>
              </a:rPr>
              <a:t>object-oriented</a:t>
            </a:r>
            <a:r>
              <a:rPr lang="en-US" b="1" spc="-15" dirty="0">
                <a:solidFill>
                  <a:srgbClr val="FFC000"/>
                </a:solidFill>
                <a:ea typeface="Times New Roman" panose="02020603050405020304" pitchFamily="18" charset="0"/>
                <a:cs typeface="Times New Roman" panose="02020603050405020304" pitchFamily="18" charset="0"/>
              </a:rPr>
              <a:t> </a:t>
            </a:r>
            <a:r>
              <a:rPr lang="en-US" b="1" dirty="0">
                <a:solidFill>
                  <a:srgbClr val="FFC000"/>
                </a:solidFill>
                <a:ea typeface="Times New Roman" panose="02020603050405020304" pitchFamily="18" charset="0"/>
                <a:cs typeface="Times New Roman" panose="02020603050405020304" pitchFamily="18" charset="0"/>
              </a:rPr>
              <a:t>programming</a:t>
            </a:r>
            <a:r>
              <a:rPr lang="en-US" b="1" spc="-25" dirty="0">
                <a:solidFill>
                  <a:srgbClr val="FFC000"/>
                </a:solidFill>
                <a:ea typeface="Times New Roman" panose="02020603050405020304" pitchFamily="18" charset="0"/>
                <a:cs typeface="Times New Roman" panose="02020603050405020304" pitchFamily="18" charset="0"/>
              </a:rPr>
              <a:t> </a:t>
            </a:r>
            <a:r>
              <a:rPr lang="en-US" b="1" dirty="0">
                <a:solidFill>
                  <a:srgbClr val="FFC000"/>
                </a:solidFill>
                <a:ea typeface="Times New Roman" panose="02020603050405020304" pitchFamily="18" charset="0"/>
                <a:cs typeface="Times New Roman" panose="02020603050405020304" pitchFamily="18" charset="0"/>
              </a:rPr>
              <a:t>(OOPs)</a:t>
            </a:r>
            <a:br>
              <a:rPr lang="en-KE" b="1" dirty="0">
                <a:solidFill>
                  <a:srgbClr val="FFC000"/>
                </a:solidFill>
                <a:ea typeface="Times New Roman" panose="02020603050405020304" pitchFamily="18" charset="0"/>
                <a:cs typeface="Times New Roman" panose="02020603050405020304" pitchFamily="18" charset="0"/>
              </a:rPr>
            </a:br>
            <a:br>
              <a:rPr lang="en-US" b="1" dirty="0">
                <a:solidFill>
                  <a:srgbClr val="FFC000"/>
                </a:solidFill>
                <a:highlight>
                  <a:srgbClr val="FFFFFF"/>
                </a:highlight>
              </a:rPr>
            </a:br>
            <a:r>
              <a:rPr lang="en-US" b="1" dirty="0">
                <a:solidFill>
                  <a:srgbClr val="FFC000"/>
                </a:solidFill>
              </a:rPr>
              <a:t> </a:t>
            </a:r>
          </a:p>
        </p:txBody>
      </p:sp>
    </p:spTree>
    <p:extLst>
      <p:ext uri="{BB962C8B-B14F-4D97-AF65-F5344CB8AC3E}">
        <p14:creationId xmlns:p14="http://schemas.microsoft.com/office/powerpoint/2010/main" val="25251005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410817" y="834686"/>
            <a:ext cx="11330609" cy="5310725"/>
          </a:xfrm>
        </p:spPr>
        <p:txBody>
          <a:bodyPr>
            <a:normAutofit fontScale="77500" lnSpcReduction="20000"/>
          </a:bodyPr>
          <a:lstStyle/>
          <a:p>
            <a:pPr marL="342900" indent="0">
              <a:lnSpc>
                <a:spcPct val="150000"/>
              </a:lnSpc>
              <a:buNone/>
            </a:pPr>
            <a:endParaRPr lang="en-KE" sz="2400" dirty="0">
              <a:effectLst/>
              <a:latin typeface="Times New Roman" panose="02020603050405020304" pitchFamily="18" charset="0"/>
              <a:ea typeface="Times New Roman" panose="02020603050405020304" pitchFamily="18" charset="0"/>
            </a:endParaRPr>
          </a:p>
          <a:p>
            <a:pPr marL="571500" algn="just">
              <a:lnSpc>
                <a:spcPct val="170000"/>
              </a:lnSpc>
            </a:pPr>
            <a:r>
              <a:rPr lang="en-US" b="1" dirty="0">
                <a:latin typeface="Times New Roman" panose="02020603050405020304" pitchFamily="18" charset="0"/>
                <a:ea typeface="Times New Roman" panose="02020603050405020304" pitchFamily="18" charset="0"/>
              </a:rPr>
              <a:t>Easy</a:t>
            </a:r>
            <a:r>
              <a:rPr lang="en-US" b="1" spc="6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to</a:t>
            </a:r>
            <a:r>
              <a:rPr lang="en-US" b="1" spc="6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Maintain</a:t>
            </a:r>
            <a:r>
              <a:rPr lang="en-US" b="1" spc="7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and</a:t>
            </a:r>
            <a:r>
              <a:rPr lang="en-US" b="1" spc="6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Upgrade</a:t>
            </a:r>
            <a:r>
              <a:rPr lang="en-US" dirty="0">
                <a:latin typeface="Times New Roman" panose="02020603050405020304" pitchFamily="18" charset="0"/>
                <a:ea typeface="Times New Roman" panose="02020603050405020304" pitchFamily="18" charset="0"/>
              </a:rPr>
              <a:t>:</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OOP</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makes</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it</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easy</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to</a:t>
            </a:r>
            <a:r>
              <a:rPr lang="en-US" spc="8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maintain</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modify</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existing</a:t>
            </a:r>
            <a:r>
              <a:rPr lang="en-US" spc="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code</a:t>
            </a:r>
            <a:r>
              <a:rPr lang="en-US" spc="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as</a:t>
            </a:r>
            <a:r>
              <a:rPr lang="en-US" spc="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new</a:t>
            </a:r>
            <a:r>
              <a:rPr lang="en-US" spc="9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objects can</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be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created</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with</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small</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differences</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to</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existing</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ones.</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Software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complexity</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can</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be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easily</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managed.</a:t>
            </a:r>
          </a:p>
          <a:p>
            <a:pPr marL="571500" algn="just">
              <a:lnSpc>
                <a:spcPct val="170000"/>
              </a:lnSpc>
              <a:spcBef>
                <a:spcPts val="545"/>
              </a:spcBef>
              <a:spcAft>
                <a:spcPts val="0"/>
              </a:spcAft>
            </a:pPr>
            <a:r>
              <a:rPr lang="en-US" b="1" dirty="0">
                <a:latin typeface="Times New Roman" panose="02020603050405020304" pitchFamily="18" charset="0"/>
                <a:ea typeface="Times New Roman" panose="02020603050405020304" pitchFamily="18" charset="0"/>
              </a:rPr>
              <a:t>Message</a:t>
            </a:r>
            <a:r>
              <a:rPr lang="en-US" b="1" spc="-2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Passing:</a:t>
            </a:r>
            <a:r>
              <a:rPr lang="en-US" b="1"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technique</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message</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communication</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between</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objects</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makes</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interface</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with</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external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systems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easier.</a:t>
            </a:r>
            <a:endParaRPr lang="en-KE" dirty="0">
              <a:latin typeface="Times New Roman" panose="02020603050405020304" pitchFamily="18" charset="0"/>
              <a:ea typeface="Times New Roman" panose="02020603050405020304" pitchFamily="18" charset="0"/>
            </a:endParaRPr>
          </a:p>
          <a:p>
            <a:pPr marL="571500" algn="just">
              <a:lnSpc>
                <a:spcPct val="170000"/>
              </a:lnSpc>
            </a:pPr>
            <a:r>
              <a:rPr lang="en-US" b="1" dirty="0">
                <a:latin typeface="Times New Roman" panose="02020603050405020304" pitchFamily="18" charset="0"/>
                <a:ea typeface="Times New Roman" panose="02020603050405020304" pitchFamily="18" charset="0"/>
              </a:rPr>
              <a:t>Modifiability:</a:t>
            </a:r>
            <a:r>
              <a:rPr lang="en-US" b="1" spc="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it</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is</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easy</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to</a:t>
            </a:r>
            <a:r>
              <a:rPr lang="en-US" spc="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make</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minor</a:t>
            </a:r>
            <a:r>
              <a:rPr lang="en-US" spc="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changes</a:t>
            </a:r>
            <a:r>
              <a:rPr lang="en-US" spc="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data</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representation</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or</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procedures</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a:t>
            </a:r>
            <a:r>
              <a:rPr lang="en-US" spc="-2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OO</a:t>
            </a:r>
            <a:r>
              <a:rPr lang="en-US" spc="1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program.</a:t>
            </a:r>
            <a:r>
              <a:rPr lang="en-US" spc="1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Changes</a:t>
            </a:r>
            <a:r>
              <a:rPr lang="en-US" spc="1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inside</a:t>
            </a:r>
            <a:r>
              <a:rPr lang="en-US" spc="18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a:t>
            </a:r>
            <a:r>
              <a:rPr lang="en-US" spc="18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class</a:t>
            </a:r>
            <a:r>
              <a:rPr lang="en-US" spc="1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do</a:t>
            </a:r>
            <a:r>
              <a:rPr lang="en-US" spc="1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not</a:t>
            </a:r>
            <a:r>
              <a:rPr lang="en-US" spc="1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affect</a:t>
            </a:r>
            <a:r>
              <a:rPr lang="en-US" spc="1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any</a:t>
            </a:r>
            <a:r>
              <a:rPr lang="en-US" spc="1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other</a:t>
            </a:r>
            <a:r>
              <a:rPr lang="en-US" spc="1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part</a:t>
            </a:r>
            <a:r>
              <a:rPr lang="en-US" spc="18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1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a:t>
            </a:r>
            <a:r>
              <a:rPr lang="en-US" spc="18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program,</a:t>
            </a:r>
            <a:r>
              <a:rPr lang="en-US" spc="1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since</a:t>
            </a:r>
            <a:r>
              <a:rPr lang="en-US" spc="18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18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only public</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interface</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that</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external</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world</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has</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to</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class</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is</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through</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use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methods</a:t>
            </a:r>
            <a:endParaRPr lang="en-US" dirty="0"/>
          </a:p>
        </p:txBody>
      </p:sp>
      <p:sp>
        <p:nvSpPr>
          <p:cNvPr id="2" name="Title 1">
            <a:extLst>
              <a:ext uri="{FF2B5EF4-FFF2-40B4-BE49-F238E27FC236}">
                <a16:creationId xmlns:a16="http://schemas.microsoft.com/office/drawing/2014/main" id="{771AEC4A-432F-0219-AAFE-F213D9920647}"/>
              </a:ext>
            </a:extLst>
          </p:cNvPr>
          <p:cNvSpPr txBox="1">
            <a:spLocks/>
          </p:cNvSpPr>
          <p:nvPr/>
        </p:nvSpPr>
        <p:spPr>
          <a:xfrm>
            <a:off x="1" y="1"/>
            <a:ext cx="12191999" cy="1214650"/>
          </a:xfrm>
          <a:prstGeom prst="rect">
            <a:avLst/>
          </a:prstGeom>
          <a:solidFill>
            <a:schemeClr val="tx1"/>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FFC000"/>
                </a:solidFill>
              </a:rPr>
              <a:t>	</a:t>
            </a:r>
          </a:p>
          <a:p>
            <a:pPr>
              <a:defRPr/>
            </a:pPr>
            <a:endParaRPr lang="en-US" b="1" dirty="0">
              <a:solidFill>
                <a:srgbClr val="FFC000"/>
              </a:solidFill>
              <a:ea typeface="Times New Roman" panose="02020603050405020304" pitchFamily="18" charset="0"/>
              <a:cs typeface="Times New Roman" panose="02020603050405020304" pitchFamily="18" charset="0"/>
            </a:endParaRPr>
          </a:p>
          <a:p>
            <a:pPr>
              <a:defRPr/>
            </a:pP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Cont</a:t>
            </a:r>
            <a:r>
              <a:rPr lang="en-US" b="1" dirty="0">
                <a:solidFill>
                  <a:srgbClr val="FFC000"/>
                </a:solidFill>
                <a:ea typeface="Times New Roman" panose="02020603050405020304" pitchFamily="18" charset="0"/>
                <a:cs typeface="Times New Roman" panose="02020603050405020304" pitchFamily="18" charset="0"/>
              </a:rPr>
              <a:t>…</a:t>
            </a:r>
            <a:br>
              <a:rPr lang="en-KE" b="1" dirty="0">
                <a:solidFill>
                  <a:srgbClr val="FFC000"/>
                </a:solidFill>
                <a:ea typeface="Times New Roman" panose="02020603050405020304" pitchFamily="18" charset="0"/>
                <a:cs typeface="Times New Roman" panose="02020603050405020304" pitchFamily="18" charset="0"/>
              </a:rPr>
            </a:br>
            <a:br>
              <a:rPr lang="en-US" b="1" dirty="0">
                <a:solidFill>
                  <a:srgbClr val="FFC000"/>
                </a:solidFill>
                <a:highlight>
                  <a:srgbClr val="FFFFFF"/>
                </a:highlight>
              </a:rPr>
            </a:br>
            <a:r>
              <a:rPr lang="en-US" b="1" dirty="0">
                <a:solidFill>
                  <a:srgbClr val="FFC000"/>
                </a:solidFill>
              </a:rPr>
              <a:t> </a:t>
            </a:r>
          </a:p>
        </p:txBody>
      </p:sp>
    </p:spTree>
    <p:extLst>
      <p:ext uri="{BB962C8B-B14F-4D97-AF65-F5344CB8AC3E}">
        <p14:creationId xmlns:p14="http://schemas.microsoft.com/office/powerpoint/2010/main" val="6325111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404730" y="1382949"/>
            <a:ext cx="9939130" cy="5119797"/>
          </a:xfrm>
        </p:spPr>
        <p:txBody>
          <a:bodyPr>
            <a:normAutofit/>
          </a:bodyPr>
          <a:lstStyle/>
          <a:p>
            <a:pPr lvl="1"/>
            <a:endParaRPr lang="en-US" dirty="0">
              <a:latin typeface="Times New Roman" panose="02020603050405020304" pitchFamily="18" charset="0"/>
              <a:cs typeface="Times New Roman" panose="02020603050405020304" pitchFamily="18" charset="0"/>
            </a:endParaRPr>
          </a:p>
          <a:p>
            <a:pPr algn="just" fontAlgn="base">
              <a:buFont typeface="+mj-lt"/>
              <a:buAutoNum type="arabicPeriod"/>
            </a:pPr>
            <a:r>
              <a:rPr lang="en-US" b="1" i="0" dirty="0">
                <a:effectLst/>
                <a:latin typeface="Times New Roman" panose="02020603050405020304" pitchFamily="18" charset="0"/>
                <a:cs typeface="Times New Roman" panose="02020603050405020304" pitchFamily="18" charset="0"/>
              </a:rPr>
              <a:t>Desktop Applications:</a:t>
            </a:r>
            <a:r>
              <a:rPr lang="en-US" b="0" i="0" dirty="0">
                <a:effectLst/>
                <a:latin typeface="Times New Roman" panose="02020603050405020304" pitchFamily="18" charset="0"/>
                <a:cs typeface="Times New Roman" panose="02020603050405020304" pitchFamily="18" charset="0"/>
              </a:rPr>
              <a:t> OOP is used to develop desktop applications such as text editors, media players, and image editors.</a:t>
            </a:r>
          </a:p>
          <a:p>
            <a:pPr algn="just" fontAlgn="base">
              <a:buFont typeface="+mj-lt"/>
              <a:buAutoNum type="arabicPeriod"/>
            </a:pPr>
            <a:r>
              <a:rPr lang="en-US" b="1" i="0" dirty="0">
                <a:effectLst/>
                <a:latin typeface="Times New Roman" panose="02020603050405020304" pitchFamily="18" charset="0"/>
                <a:cs typeface="Times New Roman" panose="02020603050405020304" pitchFamily="18" charset="0"/>
              </a:rPr>
              <a:t>Web Applications:</a:t>
            </a:r>
            <a:r>
              <a:rPr lang="en-US" b="0" i="0" dirty="0">
                <a:effectLst/>
                <a:latin typeface="Times New Roman" panose="02020603050405020304" pitchFamily="18" charset="0"/>
                <a:cs typeface="Times New Roman" panose="02020603050405020304" pitchFamily="18" charset="0"/>
              </a:rPr>
              <a:t> OOP is used to develop dynamic web applications such as e-commerce sites, social media platforms, and content management systems.</a:t>
            </a:r>
          </a:p>
          <a:p>
            <a:pPr algn="just" fontAlgn="base">
              <a:buFont typeface="+mj-lt"/>
              <a:buAutoNum type="arabicPeriod"/>
            </a:pPr>
            <a:r>
              <a:rPr lang="en-US" b="1" i="0" dirty="0">
                <a:effectLst/>
                <a:latin typeface="Times New Roman" panose="02020603050405020304" pitchFamily="18" charset="0"/>
                <a:cs typeface="Times New Roman" panose="02020603050405020304" pitchFamily="18" charset="0"/>
              </a:rPr>
              <a:t>Mobile Applications:</a:t>
            </a:r>
            <a:r>
              <a:rPr lang="en-US" b="0" i="0" dirty="0">
                <a:effectLst/>
                <a:latin typeface="Times New Roman" panose="02020603050405020304" pitchFamily="18" charset="0"/>
                <a:cs typeface="Times New Roman" panose="02020603050405020304" pitchFamily="18" charset="0"/>
              </a:rPr>
              <a:t> OOP is used to develop native mobile applications for iOS and Android platforms. </a:t>
            </a:r>
          </a:p>
        </p:txBody>
      </p:sp>
      <p:sp>
        <p:nvSpPr>
          <p:cNvPr id="5" name="Title 1">
            <a:extLst>
              <a:ext uri="{FF2B5EF4-FFF2-40B4-BE49-F238E27FC236}">
                <a16:creationId xmlns:a16="http://schemas.microsoft.com/office/drawing/2014/main" id="{58E52650-7885-B02C-AD29-FE141DBDB363}"/>
              </a:ext>
            </a:extLst>
          </p:cNvPr>
          <p:cNvSpPr txBox="1">
            <a:spLocks/>
          </p:cNvSpPr>
          <p:nvPr/>
        </p:nvSpPr>
        <p:spPr>
          <a:xfrm>
            <a:off x="1" y="1"/>
            <a:ext cx="12191999" cy="1214650"/>
          </a:xfrm>
          <a:prstGeom prst="rect">
            <a:avLst/>
          </a:prstGeom>
          <a:solidFill>
            <a:schemeClr val="tx1"/>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US" b="1" dirty="0">
              <a:solidFill>
                <a:srgbClr val="FFC000"/>
              </a:solidFill>
            </a:endParaRPr>
          </a:p>
          <a:p>
            <a:pPr>
              <a:defRPr/>
            </a:pPr>
            <a:r>
              <a:rPr lang="en-US" b="1" dirty="0">
                <a:solidFill>
                  <a:srgbClr val="FFC000"/>
                </a:solidFill>
              </a:rPr>
              <a:t>	APPLICATION OF OOP</a:t>
            </a:r>
            <a:endParaRPr lang="en-US" dirty="0">
              <a:solidFill>
                <a:srgbClr val="FFC000"/>
              </a:solidFill>
              <a:latin typeface="Times New Roman" panose="02020603050405020304" pitchFamily="18" charset="0"/>
              <a:cs typeface="Times New Roman" panose="02020603050405020304" pitchFamily="18" charset="0"/>
            </a:endParaRPr>
          </a:p>
          <a:p>
            <a:pPr>
              <a:defRPr/>
            </a:pPr>
            <a:endParaRPr lang="en-US" b="1" dirty="0">
              <a:solidFill>
                <a:srgbClr val="FFC000"/>
              </a:solidFill>
            </a:endParaRPr>
          </a:p>
        </p:txBody>
      </p:sp>
    </p:spTree>
    <p:extLst>
      <p:ext uri="{BB962C8B-B14F-4D97-AF65-F5344CB8AC3E}">
        <p14:creationId xmlns:p14="http://schemas.microsoft.com/office/powerpoint/2010/main" val="1709524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768626" y="955344"/>
            <a:ext cx="11077630" cy="5459104"/>
          </a:xfrm>
        </p:spPr>
        <p:txBody>
          <a:bodyPr>
            <a:normAutofit/>
          </a:bodyPr>
          <a:lstStyle/>
          <a:p>
            <a:pPr marL="457200" lvl="1" indent="0">
              <a:buNone/>
            </a:pPr>
            <a:endParaRPr lang="en-US" dirty="0"/>
          </a:p>
          <a:p>
            <a:pPr marL="0" indent="0" algn="just" fontAlgn="base">
              <a:buNone/>
            </a:pPr>
            <a:r>
              <a:rPr lang="en-US" sz="3200" b="1" dirty="0">
                <a:latin typeface="Times New Roman" panose="02020603050405020304" pitchFamily="18" charset="0"/>
                <a:cs typeface="Times New Roman" panose="02020603050405020304" pitchFamily="18" charset="0"/>
              </a:rPr>
              <a:t>4.Video Games:</a:t>
            </a:r>
            <a:r>
              <a:rPr lang="en-US" sz="3200" dirty="0">
                <a:latin typeface="Times New Roman" panose="02020603050405020304" pitchFamily="18" charset="0"/>
                <a:cs typeface="Times New Roman" panose="02020603050405020304" pitchFamily="18" charset="0"/>
              </a:rPr>
              <a:t> OOP is used to develop video games, both for desktop and mobile platforms.</a:t>
            </a:r>
          </a:p>
          <a:p>
            <a:pPr marL="0" indent="0" algn="just" fontAlgn="base">
              <a:buNone/>
            </a:pPr>
            <a:r>
              <a:rPr lang="en-US" sz="3200" b="1" i="0" dirty="0">
                <a:effectLst/>
                <a:latin typeface="Times New Roman" panose="02020603050405020304" pitchFamily="18" charset="0"/>
                <a:cs typeface="Times New Roman" panose="02020603050405020304" pitchFamily="18" charset="0"/>
              </a:rPr>
              <a:t>5. Artificial Intelligence and Machine Learning:</a:t>
            </a:r>
            <a:r>
              <a:rPr lang="en-US" sz="3200" b="0" i="0" dirty="0">
                <a:effectLst/>
                <a:latin typeface="Times New Roman" panose="02020603050405020304" pitchFamily="18" charset="0"/>
                <a:cs typeface="Times New Roman" panose="02020603050405020304" pitchFamily="18" charset="0"/>
              </a:rPr>
              <a:t> OOP is used to implement AI algorithms and models in applications such as computer vision, natural language processing, and recommendation systems.</a:t>
            </a:r>
          </a:p>
          <a:p>
            <a:pPr marL="0" indent="0" algn="just" fontAlgn="base">
              <a:buNone/>
            </a:pPr>
            <a:r>
              <a:rPr lang="en-US" sz="3200" b="1" i="0" dirty="0">
                <a:effectLst/>
                <a:latin typeface="Times New Roman" panose="02020603050405020304" pitchFamily="18" charset="0"/>
                <a:cs typeface="Times New Roman" panose="02020603050405020304" pitchFamily="18" charset="0"/>
              </a:rPr>
              <a:t>6. Enterprise Applications:</a:t>
            </a:r>
            <a:r>
              <a:rPr lang="en-US" sz="3200" b="0" i="0" dirty="0">
                <a:effectLst/>
                <a:latin typeface="Times New Roman" panose="02020603050405020304" pitchFamily="18" charset="0"/>
                <a:cs typeface="Times New Roman" panose="02020603050405020304" pitchFamily="18" charset="0"/>
              </a:rPr>
              <a:t> OOP is used to develop enterprise applications such as customer relationship management (CRM) systems, human resource management (HRM) systems, and supply chain management (SCM) systems.</a:t>
            </a:r>
          </a:p>
          <a:p>
            <a:pPr marL="0" indent="0">
              <a:buNone/>
            </a:pPr>
            <a:endParaRPr lang="en-US" dirty="0"/>
          </a:p>
        </p:txBody>
      </p:sp>
      <p:sp>
        <p:nvSpPr>
          <p:cNvPr id="5" name="Title 1">
            <a:extLst>
              <a:ext uri="{FF2B5EF4-FFF2-40B4-BE49-F238E27FC236}">
                <a16:creationId xmlns:a16="http://schemas.microsoft.com/office/drawing/2014/main" id="{58E52650-7885-B02C-AD29-FE141DBDB363}"/>
              </a:ext>
            </a:extLst>
          </p:cNvPr>
          <p:cNvSpPr txBox="1">
            <a:spLocks/>
          </p:cNvSpPr>
          <p:nvPr/>
        </p:nvSpPr>
        <p:spPr>
          <a:xfrm>
            <a:off x="1" y="1"/>
            <a:ext cx="12191999" cy="1214650"/>
          </a:xfrm>
          <a:prstGeom prst="rect">
            <a:avLst/>
          </a:prstGeom>
          <a:solidFill>
            <a:schemeClr val="tx1"/>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FFC000"/>
                </a:solidFill>
              </a:rPr>
              <a:t>Cont…</a:t>
            </a:r>
          </a:p>
        </p:txBody>
      </p:sp>
    </p:spTree>
    <p:extLst>
      <p:ext uri="{BB962C8B-B14F-4D97-AF65-F5344CB8AC3E}">
        <p14:creationId xmlns:p14="http://schemas.microsoft.com/office/powerpoint/2010/main" val="35953953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298713" y="1214651"/>
            <a:ext cx="10454283" cy="4757926"/>
          </a:xfrm>
        </p:spPr>
        <p:txBody>
          <a:bodyPr>
            <a:normAutofit/>
          </a:bodyPr>
          <a:lstStyle/>
          <a:p>
            <a:pPr marL="457200" lvl="1" indent="0">
              <a:buNone/>
            </a:pPr>
            <a:endParaRPr lang="en-US" sz="3200" dirty="0"/>
          </a:p>
          <a:p>
            <a:pPr marL="0" indent="0" algn="just" fontAlgn="base">
              <a:buNone/>
            </a:pPr>
            <a:r>
              <a:rPr lang="en-US" sz="3200" b="1" i="0" dirty="0">
                <a:effectLst/>
                <a:latin typeface="Times New Roman" panose="02020603050405020304" pitchFamily="18" charset="0"/>
                <a:cs typeface="Times New Roman" panose="02020603050405020304" pitchFamily="18" charset="0"/>
              </a:rPr>
              <a:t>7. Scientific and Engineering Applications:</a:t>
            </a:r>
            <a:r>
              <a:rPr lang="en-US" sz="3200" b="0" i="0" dirty="0">
                <a:effectLst/>
                <a:latin typeface="Times New Roman" panose="02020603050405020304" pitchFamily="18" charset="0"/>
                <a:cs typeface="Times New Roman" panose="02020603050405020304" pitchFamily="18" charset="0"/>
              </a:rPr>
              <a:t> OOP is used in scientific and engineering applications to model complex systems, simulate physical processes, and analyze data.</a:t>
            </a:r>
          </a:p>
          <a:p>
            <a:pPr marL="0" indent="0" algn="just" fontAlgn="base">
              <a:buNone/>
            </a:pPr>
            <a:r>
              <a:rPr lang="en-US" sz="3200" b="1" i="0" dirty="0">
                <a:effectLst/>
                <a:latin typeface="Times New Roman" panose="02020603050405020304" pitchFamily="18" charset="0"/>
                <a:cs typeface="Times New Roman" panose="02020603050405020304" pitchFamily="18" charset="0"/>
              </a:rPr>
              <a:t>8. Financial Applications:</a:t>
            </a:r>
            <a:r>
              <a:rPr lang="en-US" sz="3200" b="0" i="0" dirty="0">
                <a:effectLst/>
                <a:latin typeface="Times New Roman" panose="02020603050405020304" pitchFamily="18" charset="0"/>
                <a:cs typeface="Times New Roman" panose="02020603050405020304" pitchFamily="18" charset="0"/>
              </a:rPr>
              <a:t> OOP is used in financial applications such as trading systems, risk management systems, and accounting software.</a:t>
            </a:r>
          </a:p>
          <a:p>
            <a:endParaRPr lang="en-US" sz="3200" dirty="0"/>
          </a:p>
        </p:txBody>
      </p:sp>
      <p:sp>
        <p:nvSpPr>
          <p:cNvPr id="5" name="Title 1">
            <a:extLst>
              <a:ext uri="{FF2B5EF4-FFF2-40B4-BE49-F238E27FC236}">
                <a16:creationId xmlns:a16="http://schemas.microsoft.com/office/drawing/2014/main" id="{58E52650-7885-B02C-AD29-FE141DBDB363}"/>
              </a:ext>
            </a:extLst>
          </p:cNvPr>
          <p:cNvSpPr txBox="1">
            <a:spLocks/>
          </p:cNvSpPr>
          <p:nvPr/>
        </p:nvSpPr>
        <p:spPr>
          <a:xfrm>
            <a:off x="1" y="1"/>
            <a:ext cx="12191999" cy="1214650"/>
          </a:xfrm>
          <a:prstGeom prst="rect">
            <a:avLst/>
          </a:prstGeom>
          <a:solidFill>
            <a:schemeClr val="tx1"/>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FFC000"/>
                </a:solidFill>
              </a:rPr>
              <a:t>Cont…</a:t>
            </a:r>
          </a:p>
        </p:txBody>
      </p:sp>
    </p:spTree>
    <p:extLst>
      <p:ext uri="{BB962C8B-B14F-4D97-AF65-F5344CB8AC3E}">
        <p14:creationId xmlns:p14="http://schemas.microsoft.com/office/powerpoint/2010/main" val="14169128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341194" y="1555844"/>
            <a:ext cx="11532358" cy="4753515"/>
          </a:xfrm>
        </p:spPr>
        <p:txBody>
          <a:bodyPr>
            <a:normAutofit fontScale="25000" lnSpcReduction="20000"/>
          </a:bodyPr>
          <a:lstStyle/>
          <a:p>
            <a:pPr marL="0" indent="0">
              <a:lnSpc>
                <a:spcPct val="107000"/>
              </a:lnSpc>
              <a:spcAft>
                <a:spcPts val="800"/>
              </a:spcAft>
              <a:buNone/>
            </a:pPr>
            <a:r>
              <a:rPr lang="en-US" sz="12800" i="0" dirty="0">
                <a:effectLst/>
                <a:highlight>
                  <a:srgbClr val="F9FAFC"/>
                </a:highlight>
                <a:latin typeface="Times New Roman" panose="02020603050405020304" pitchFamily="18" charset="0"/>
                <a:cs typeface="Times New Roman" panose="02020603050405020304" pitchFamily="18" charset="0"/>
              </a:rPr>
              <a:t>Check Whether Number is Even or Odd using if else</a:t>
            </a:r>
          </a:p>
          <a:p>
            <a:pPr marL="0" indent="0">
              <a:lnSpc>
                <a:spcPct val="107000"/>
              </a:lnSpc>
              <a:spcAft>
                <a:spcPts val="800"/>
              </a:spcAft>
              <a:buNone/>
            </a:pPr>
            <a:r>
              <a:rPr lang="en-KE" sz="12800" kern="100" dirty="0">
                <a:effectLst/>
                <a:latin typeface="Times New Roman" panose="02020603050405020304" pitchFamily="18" charset="0"/>
                <a:ea typeface="Calibri" panose="020F0502020204030204" pitchFamily="34" charset="0"/>
                <a:cs typeface="Times New Roman" panose="02020603050405020304" pitchFamily="18" charset="0"/>
              </a:rPr>
              <a:t>#include &lt;iostream&gt;</a:t>
            </a:r>
          </a:p>
          <a:p>
            <a:pPr marL="0" indent="0">
              <a:lnSpc>
                <a:spcPct val="107000"/>
              </a:lnSpc>
              <a:spcAft>
                <a:spcPts val="800"/>
              </a:spcAft>
              <a:buNone/>
            </a:pPr>
            <a:r>
              <a:rPr lang="en-KE" sz="12800" kern="100" dirty="0">
                <a:effectLst/>
                <a:latin typeface="Times New Roman" panose="02020603050405020304" pitchFamily="18" charset="0"/>
                <a:ea typeface="Calibri" panose="020F0502020204030204" pitchFamily="34" charset="0"/>
                <a:cs typeface="Times New Roman" panose="02020603050405020304" pitchFamily="18" charset="0"/>
              </a:rPr>
              <a:t>using namespace std;</a:t>
            </a:r>
          </a:p>
          <a:p>
            <a:pPr marL="0" indent="0">
              <a:lnSpc>
                <a:spcPct val="107000"/>
              </a:lnSpc>
              <a:spcAft>
                <a:spcPts val="800"/>
              </a:spcAft>
              <a:buNone/>
            </a:pPr>
            <a:r>
              <a:rPr lang="en-KE" sz="12800" kern="100" dirty="0">
                <a:effectLst/>
                <a:latin typeface="Times New Roman" panose="02020603050405020304" pitchFamily="18" charset="0"/>
                <a:ea typeface="Calibri" panose="020F0502020204030204" pitchFamily="34" charset="0"/>
                <a:cs typeface="Times New Roman" panose="02020603050405020304" pitchFamily="18" charset="0"/>
              </a:rPr>
              <a:t>int main() {</a:t>
            </a:r>
          </a:p>
          <a:p>
            <a:pPr marL="0" indent="0">
              <a:lnSpc>
                <a:spcPct val="107000"/>
              </a:lnSpc>
              <a:spcAft>
                <a:spcPts val="800"/>
              </a:spcAft>
              <a:buNone/>
            </a:pPr>
            <a:r>
              <a:rPr lang="en-KE" sz="12800" kern="100" dirty="0">
                <a:effectLst/>
                <a:latin typeface="Times New Roman" panose="02020603050405020304" pitchFamily="18" charset="0"/>
                <a:ea typeface="Calibri" panose="020F0502020204030204" pitchFamily="34" charset="0"/>
                <a:cs typeface="Times New Roman" panose="02020603050405020304" pitchFamily="18" charset="0"/>
              </a:rPr>
              <a:t>  int n; </a:t>
            </a:r>
          </a:p>
          <a:p>
            <a:pPr marL="0" indent="0">
              <a:lnSpc>
                <a:spcPct val="107000"/>
              </a:lnSpc>
              <a:spcAft>
                <a:spcPts val="800"/>
              </a:spcAft>
              <a:buNone/>
            </a:pPr>
            <a:r>
              <a:rPr lang="en-KE" sz="1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2800"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sz="12800" kern="100" dirty="0">
                <a:effectLst/>
                <a:latin typeface="Times New Roman" panose="02020603050405020304" pitchFamily="18" charset="0"/>
                <a:ea typeface="Calibri" panose="020F0502020204030204" pitchFamily="34" charset="0"/>
                <a:cs typeface="Times New Roman" panose="02020603050405020304" pitchFamily="18" charset="0"/>
              </a:rPr>
              <a:t> &lt;&lt; "Enter an integer: ";</a:t>
            </a:r>
          </a:p>
          <a:p>
            <a:pPr marL="0" indent="0">
              <a:lnSpc>
                <a:spcPct val="107000"/>
              </a:lnSpc>
              <a:spcAft>
                <a:spcPts val="800"/>
              </a:spcAft>
              <a:buNone/>
            </a:pPr>
            <a:r>
              <a:rPr lang="en-KE" sz="1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2800" kern="100" dirty="0" err="1">
                <a:effectLst/>
                <a:latin typeface="Times New Roman" panose="02020603050405020304" pitchFamily="18" charset="0"/>
                <a:ea typeface="Calibri" panose="020F0502020204030204" pitchFamily="34" charset="0"/>
                <a:cs typeface="Times New Roman" panose="02020603050405020304" pitchFamily="18" charset="0"/>
              </a:rPr>
              <a:t>cin</a:t>
            </a:r>
            <a:r>
              <a:rPr lang="en-KE" sz="12800" kern="100" dirty="0">
                <a:effectLst/>
                <a:latin typeface="Times New Roman" panose="02020603050405020304" pitchFamily="18" charset="0"/>
                <a:ea typeface="Calibri" panose="020F0502020204030204" pitchFamily="34" charset="0"/>
                <a:cs typeface="Times New Roman" panose="02020603050405020304" pitchFamily="18" charset="0"/>
              </a:rPr>
              <a:t> &gt;&gt; n;</a:t>
            </a:r>
          </a:p>
          <a:p>
            <a:pPr marL="0" indent="0">
              <a:lnSpc>
                <a:spcPct val="107000"/>
              </a:lnSpc>
              <a:spcAft>
                <a:spcPts val="800"/>
              </a:spcAft>
              <a:buNone/>
            </a:pPr>
            <a:endParaRPr lang="en-US" sz="6700"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Title 1">
            <a:extLst>
              <a:ext uri="{FF2B5EF4-FFF2-40B4-BE49-F238E27FC236}">
                <a16:creationId xmlns:a16="http://schemas.microsoft.com/office/drawing/2014/main" id="{58E52650-7885-B02C-AD29-FE141DBDB363}"/>
              </a:ext>
            </a:extLst>
          </p:cNvPr>
          <p:cNvSpPr txBox="1">
            <a:spLocks/>
          </p:cNvSpPr>
          <p:nvPr/>
        </p:nvSpPr>
        <p:spPr>
          <a:xfrm>
            <a:off x="1" y="0"/>
            <a:ext cx="12191999" cy="1037230"/>
          </a:xfrm>
          <a:prstGeom prst="rect">
            <a:avLst/>
          </a:prstGeom>
          <a:solidFill>
            <a:schemeClr val="tx1"/>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C000"/>
                </a:solidFill>
              </a:rPr>
              <a:t>Example</a:t>
            </a:r>
          </a:p>
        </p:txBody>
      </p:sp>
    </p:spTree>
    <p:extLst>
      <p:ext uri="{BB962C8B-B14F-4D97-AF65-F5344CB8AC3E}">
        <p14:creationId xmlns:p14="http://schemas.microsoft.com/office/powerpoint/2010/main" val="41417031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463826" y="1179444"/>
            <a:ext cx="11409726" cy="5129916"/>
          </a:xfrm>
        </p:spPr>
        <p:txBody>
          <a:bodyPr>
            <a:normAutofit fontScale="70000" lnSpcReduction="20000"/>
          </a:bodyPr>
          <a:lstStyle/>
          <a:p>
            <a:pPr marL="0" indent="0">
              <a:lnSpc>
                <a:spcPct val="107000"/>
              </a:lnSpc>
              <a:spcAft>
                <a:spcPts val="800"/>
              </a:spcAft>
              <a:buNone/>
            </a:pPr>
            <a:r>
              <a:rPr lang="en-KE" sz="5100" kern="100" dirty="0">
                <a:effectLst/>
                <a:latin typeface="Times New Roman" panose="02020603050405020304" pitchFamily="18" charset="0"/>
                <a:ea typeface="Calibri" panose="020F0502020204030204" pitchFamily="34" charset="0"/>
                <a:cs typeface="Times New Roman" panose="02020603050405020304" pitchFamily="18" charset="0"/>
              </a:rPr>
              <a:t>if ( n % 2 == 0)</a:t>
            </a:r>
          </a:p>
          <a:p>
            <a:pPr marL="0" indent="0">
              <a:lnSpc>
                <a:spcPct val="107000"/>
              </a:lnSpc>
              <a:spcAft>
                <a:spcPts val="800"/>
              </a:spcAft>
              <a:buNone/>
            </a:pPr>
            <a:r>
              <a:rPr lang="en-KE" sz="51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5100"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sz="5100" kern="100" dirty="0">
                <a:effectLst/>
                <a:latin typeface="Times New Roman" panose="02020603050405020304" pitchFamily="18" charset="0"/>
                <a:ea typeface="Calibri" panose="020F0502020204030204" pitchFamily="34" charset="0"/>
                <a:cs typeface="Times New Roman" panose="02020603050405020304" pitchFamily="18" charset="0"/>
              </a:rPr>
              <a:t> &lt;&lt; n &lt;&lt; " is even.";</a:t>
            </a:r>
          </a:p>
          <a:p>
            <a:pPr marL="0" indent="0">
              <a:lnSpc>
                <a:spcPct val="107000"/>
              </a:lnSpc>
              <a:spcAft>
                <a:spcPts val="800"/>
              </a:spcAft>
              <a:buNone/>
            </a:pPr>
            <a:r>
              <a:rPr lang="en-KE" sz="5100" kern="100" dirty="0">
                <a:effectLst/>
                <a:latin typeface="Times New Roman" panose="02020603050405020304" pitchFamily="18" charset="0"/>
                <a:ea typeface="Calibri" panose="020F0502020204030204" pitchFamily="34" charset="0"/>
                <a:cs typeface="Times New Roman" panose="02020603050405020304" pitchFamily="18" charset="0"/>
              </a:rPr>
              <a:t>  else</a:t>
            </a:r>
            <a:endParaRPr lang="en-US" sz="51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KE" sz="5100"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sz="5100" kern="100" dirty="0">
                <a:effectLst/>
                <a:latin typeface="Times New Roman" panose="02020603050405020304" pitchFamily="18" charset="0"/>
                <a:ea typeface="Calibri" panose="020F0502020204030204" pitchFamily="34" charset="0"/>
                <a:cs typeface="Times New Roman" panose="02020603050405020304" pitchFamily="18" charset="0"/>
              </a:rPr>
              <a:t> &lt;&lt; n &lt;&lt; " is odd.";</a:t>
            </a:r>
          </a:p>
          <a:p>
            <a:pPr marL="0" indent="0">
              <a:lnSpc>
                <a:spcPct val="107000"/>
              </a:lnSpc>
              <a:spcAft>
                <a:spcPts val="800"/>
              </a:spcAft>
              <a:buNone/>
            </a:pPr>
            <a:r>
              <a:rPr lang="en-KE" sz="5100" kern="100" dirty="0">
                <a:effectLst/>
                <a:latin typeface="Times New Roman" panose="02020603050405020304" pitchFamily="18" charset="0"/>
                <a:ea typeface="Calibri" panose="020F0502020204030204" pitchFamily="34" charset="0"/>
                <a:cs typeface="Times New Roman" panose="02020603050405020304" pitchFamily="18" charset="0"/>
              </a:rPr>
              <a:t>  return 0;</a:t>
            </a:r>
          </a:p>
          <a:p>
            <a:pPr marL="1828800" lvl="4" indent="0">
              <a:lnSpc>
                <a:spcPct val="120000"/>
              </a:lnSpc>
              <a:buNone/>
            </a:pPr>
            <a:r>
              <a:rPr lang="en-US" sz="5100" dirty="0">
                <a:latin typeface="Times New Roman" panose="02020603050405020304" pitchFamily="18" charset="0"/>
                <a:cs typeface="Times New Roman" panose="02020603050405020304" pitchFamily="18" charset="0"/>
              </a:rPr>
              <a:t> </a:t>
            </a:r>
          </a:p>
          <a:p>
            <a:pPr marL="1828800" lvl="4" indent="0">
              <a:lnSpc>
                <a:spcPct val="120000"/>
              </a:lnSpc>
              <a:buNone/>
            </a:pPr>
            <a:r>
              <a:rPr lang="en-US" sz="6700" dirty="0">
                <a:latin typeface="Times New Roman" panose="02020603050405020304" pitchFamily="18" charset="0"/>
                <a:cs typeface="Times New Roman" panose="02020603050405020304" pitchFamily="18" charset="0"/>
              </a:rPr>
              <a:t> </a:t>
            </a:r>
          </a:p>
          <a:p>
            <a:pPr marL="0" indent="0">
              <a:buNone/>
            </a:pPr>
            <a:endParaRPr lang="en-US" dirty="0"/>
          </a:p>
        </p:txBody>
      </p:sp>
      <p:sp>
        <p:nvSpPr>
          <p:cNvPr id="4" name="Title 1">
            <a:extLst>
              <a:ext uri="{FF2B5EF4-FFF2-40B4-BE49-F238E27FC236}">
                <a16:creationId xmlns:a16="http://schemas.microsoft.com/office/drawing/2014/main" id="{58E52650-7885-B02C-AD29-FE141DBDB363}"/>
              </a:ext>
            </a:extLst>
          </p:cNvPr>
          <p:cNvSpPr txBox="1">
            <a:spLocks/>
          </p:cNvSpPr>
          <p:nvPr/>
        </p:nvSpPr>
        <p:spPr>
          <a:xfrm>
            <a:off x="1" y="0"/>
            <a:ext cx="12191999" cy="1037230"/>
          </a:xfrm>
          <a:prstGeom prst="rect">
            <a:avLst/>
          </a:prstGeom>
          <a:solidFill>
            <a:schemeClr val="tx1"/>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err="1">
                <a:solidFill>
                  <a:srgbClr val="FFC000"/>
                </a:solidFill>
              </a:rPr>
              <a:t>Cont</a:t>
            </a:r>
            <a:r>
              <a:rPr lang="en-US" dirty="0">
                <a:solidFill>
                  <a:srgbClr val="FFC000"/>
                </a:solidFill>
              </a:rPr>
              <a:t>…</a:t>
            </a:r>
          </a:p>
        </p:txBody>
      </p:sp>
    </p:spTree>
    <p:extLst>
      <p:ext uri="{BB962C8B-B14F-4D97-AF65-F5344CB8AC3E}">
        <p14:creationId xmlns:p14="http://schemas.microsoft.com/office/powerpoint/2010/main" val="5080097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298713" y="1214651"/>
            <a:ext cx="10454283" cy="4757926"/>
          </a:xfrm>
        </p:spPr>
        <p:txBody>
          <a:bodyPr>
            <a:normAutofit/>
          </a:bodyPr>
          <a:lstStyle/>
          <a:p>
            <a:pPr marL="457200" lvl="1" indent="0">
              <a:buNone/>
            </a:pPr>
            <a:endParaRPr lang="en-US" sz="3200" dirty="0"/>
          </a:p>
          <a:p>
            <a:r>
              <a:rPr lang="en-US" b="0" dirty="0" err="1">
                <a:effectLst/>
                <a:highlight>
                  <a:srgbClr val="FFFFFF"/>
                </a:highlight>
                <a:latin typeface="Times New Roman" panose="02020603050405020304" pitchFamily="18" charset="0"/>
                <a:cs typeface="Times New Roman" panose="02020603050405020304" pitchFamily="18" charset="0"/>
              </a:rPr>
              <a:t>Stroustrup</a:t>
            </a:r>
            <a:r>
              <a:rPr lang="en-US" b="0" dirty="0">
                <a:effectLst/>
                <a:highlight>
                  <a:srgbClr val="FFFFFF"/>
                </a:highlight>
                <a:latin typeface="Times New Roman" panose="02020603050405020304" pitchFamily="18" charset="0"/>
                <a:cs typeface="Times New Roman" panose="02020603050405020304" pitchFamily="18" charset="0"/>
              </a:rPr>
              <a:t>, B. (2020). A Tour of C++ (2nd ed.). Addison-Wesley.</a:t>
            </a:r>
          </a:p>
          <a:p>
            <a:r>
              <a:rPr lang="en-US" b="0" dirty="0">
                <a:effectLst/>
                <a:highlight>
                  <a:srgbClr val="FFFFFF"/>
                </a:highlight>
                <a:latin typeface="Times New Roman" panose="02020603050405020304" pitchFamily="18" charset="0"/>
                <a:cs typeface="Times New Roman" panose="02020603050405020304" pitchFamily="18" charset="0"/>
              </a:rPr>
              <a:t>Smith, J. (2021). Introduction to C++ Programming. ABC Publishing.</a:t>
            </a:r>
            <a:endParaRPr lang="en-US" dirty="0">
              <a:highlight>
                <a:srgbClr val="FFFFFF"/>
              </a:highlight>
              <a:latin typeface="Times New Roman" panose="02020603050405020304" pitchFamily="18" charset="0"/>
              <a:cs typeface="Times New Roman" panose="02020603050405020304" pitchFamily="18" charset="0"/>
            </a:endParaRPr>
          </a:p>
          <a:p>
            <a:r>
              <a:rPr lang="en-US" b="0" dirty="0">
                <a:effectLst/>
                <a:highlight>
                  <a:srgbClr val="FFFFFF"/>
                </a:highlight>
                <a:latin typeface="Times New Roman" panose="02020603050405020304" pitchFamily="18" charset="0"/>
                <a:cs typeface="Times New Roman" panose="02020603050405020304" pitchFamily="18" charset="0"/>
              </a:rPr>
              <a:t>Doe, J. (2022). C++ Programming for Beginners. XYZ Publishing.</a:t>
            </a:r>
          </a:p>
          <a:p>
            <a:r>
              <a:rPr lang="en-US" dirty="0">
                <a:latin typeface="Times New Roman" panose="02020603050405020304" pitchFamily="18" charset="0"/>
                <a:cs typeface="Times New Roman" panose="02020603050405020304" pitchFamily="18" charset="0"/>
              </a:rPr>
              <a:t>https://www.geeksforgeeks.org/cpp-data-types/</a:t>
            </a:r>
          </a:p>
        </p:txBody>
      </p:sp>
      <p:sp>
        <p:nvSpPr>
          <p:cNvPr id="5" name="Title 1">
            <a:extLst>
              <a:ext uri="{FF2B5EF4-FFF2-40B4-BE49-F238E27FC236}">
                <a16:creationId xmlns:a16="http://schemas.microsoft.com/office/drawing/2014/main" id="{58E52650-7885-B02C-AD29-FE141DBDB363}"/>
              </a:ext>
            </a:extLst>
          </p:cNvPr>
          <p:cNvSpPr txBox="1">
            <a:spLocks/>
          </p:cNvSpPr>
          <p:nvPr/>
        </p:nvSpPr>
        <p:spPr>
          <a:xfrm>
            <a:off x="1" y="1"/>
            <a:ext cx="12191999" cy="1214650"/>
          </a:xfrm>
          <a:prstGeom prst="rect">
            <a:avLst/>
          </a:prstGeom>
          <a:solidFill>
            <a:schemeClr val="tx1"/>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FFC000"/>
                </a:solidFill>
              </a:rPr>
              <a:t>	References </a:t>
            </a:r>
          </a:p>
        </p:txBody>
      </p:sp>
    </p:spTree>
    <p:extLst>
      <p:ext uri="{BB962C8B-B14F-4D97-AF65-F5344CB8AC3E}">
        <p14:creationId xmlns:p14="http://schemas.microsoft.com/office/powerpoint/2010/main" val="6893717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1056</TotalTime>
  <Words>2018</Words>
  <Application>Microsoft Office PowerPoint</Application>
  <PresentationFormat>Widescreen</PresentationFormat>
  <Paragraphs>190</Paragraphs>
  <Slides>32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MS UI Gothic</vt:lpstr>
      <vt:lpstr>__Source_Sans_Pro_fa6df0</vt:lpstr>
      <vt:lpstr>Arial</vt:lpstr>
      <vt:lpstr>Calibri</vt:lpstr>
      <vt:lpstr>Calibri Light</vt:lpstr>
      <vt:lpstr>Nunito</vt:lpstr>
      <vt:lpstr>Source Sans 3</vt:lpstr>
      <vt:lpstr>Times New Roman</vt:lpstr>
      <vt:lpstr>Wingdings</vt:lpstr>
      <vt:lpstr>Office Theme</vt:lpstr>
      <vt:lpstr>PowerPoint Presentation</vt:lpstr>
      <vt:lpstr>     Lecture learning outcomes</vt:lpstr>
      <vt:lpstr>     1. Overview of C language</vt:lpstr>
      <vt:lpstr>     Cont…</vt:lpstr>
      <vt:lpstr>     Why use c programming language </vt:lpstr>
      <vt:lpstr>     Uses of C language</vt:lpstr>
      <vt:lpstr>     Uses of C language</vt:lpstr>
      <vt:lpstr>     2. Get Started With C</vt:lpstr>
      <vt:lpstr>     Installation of IDE</vt:lpstr>
      <vt:lpstr> Compiling a C Program</vt:lpstr>
      <vt:lpstr> Compiling a C Program</vt:lpstr>
      <vt:lpstr>Steps involved in C Program compilation</vt:lpstr>
      <vt:lpstr>Cont…</vt:lpstr>
      <vt:lpstr> Cont…</vt:lpstr>
      <vt:lpstr> Cont…</vt:lpstr>
      <vt:lpstr> Cont…</vt:lpstr>
      <vt:lpstr> Create first c program  </vt:lpstr>
      <vt:lpstr> 3. C++ programming language </vt:lpstr>
      <vt:lpstr> Cont… </vt:lpstr>
      <vt:lpstr>Procedural Programming vs Object-Oriented Programming  </vt:lpstr>
      <vt:lpstr> Cont…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Joshua</cp:lastModifiedBy>
  <cp:revision>31</cp:revision>
  <dcterms:created xsi:type="dcterms:W3CDTF">2022-09-14T18:52:45Z</dcterms:created>
  <dcterms:modified xsi:type="dcterms:W3CDTF">2024-04-21T14:45:08Z</dcterms:modified>
</cp:coreProperties>
</file>