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5" r:id="rId2"/>
    <p:sldId id="316" r:id="rId3"/>
    <p:sldId id="319" r:id="rId4"/>
    <p:sldId id="259" r:id="rId5"/>
    <p:sldId id="323" r:id="rId6"/>
    <p:sldId id="260" r:id="rId7"/>
    <p:sldId id="261" r:id="rId8"/>
    <p:sldId id="262" r:id="rId9"/>
    <p:sldId id="263" r:id="rId10"/>
    <p:sldId id="264" r:id="rId11"/>
    <p:sldId id="324" r:id="rId12"/>
    <p:sldId id="265" r:id="rId13"/>
    <p:sldId id="329" r:id="rId14"/>
    <p:sldId id="275" r:id="rId15"/>
    <p:sldId id="280" r:id="rId16"/>
    <p:sldId id="322" r:id="rId17"/>
    <p:sldId id="281" r:id="rId18"/>
    <p:sldId id="282" r:id="rId19"/>
    <p:sldId id="331" r:id="rId20"/>
    <p:sldId id="332" r:id="rId21"/>
    <p:sldId id="333" r:id="rId22"/>
    <p:sldId id="334" r:id="rId23"/>
    <p:sldId id="330" r:id="rId24"/>
    <p:sldId id="335" r:id="rId25"/>
    <p:sldId id="336" r:id="rId26"/>
    <p:sldId id="337" r:id="rId27"/>
    <p:sldId id="266" r:id="rId28"/>
    <p:sldId id="267" r:id="rId29"/>
    <p:sldId id="269" r:id="rId30"/>
    <p:sldId id="270" r:id="rId31"/>
    <p:sldId id="33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01719E6-9F44-4B1F-BF47-AF2112F819AE}"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14725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1719E6-9F44-4B1F-BF47-AF2112F819AE}"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3007591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01719E6-9F44-4B1F-BF47-AF2112F819AE}"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4032987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01719E6-9F44-4B1F-BF47-AF2112F819AE}"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87416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01719E6-9F44-4B1F-BF47-AF2112F819AE}" type="datetimeFigureOut">
              <a:rPr lang="en-US" smtClean="0"/>
              <a:t>4/21/2024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2525185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01719E6-9F44-4B1F-BF47-AF2112F819AE}" type="datetimeFigureOut">
              <a:rPr lang="en-US" smtClean="0"/>
              <a:t>4/21/2024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878197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719E6-9F44-4B1F-BF47-AF2112F819AE}" type="datetimeFigureOut">
              <a:rPr lang="en-US" smtClean="0"/>
              <a:t>4/21/2024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4919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01719E6-9F44-4B1F-BF47-AF2112F819AE}"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270758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01719E6-9F44-4B1F-BF47-AF2112F819AE}"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3774666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1719E6-9F44-4B1F-BF47-AF2112F819AE}"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3332376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1719E6-9F44-4B1F-BF47-AF2112F819AE}"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A80C2B-67D4-455D-90FD-DFEB4872EAD8}" type="slidenum">
              <a:rPr lang="en-US" smtClean="0"/>
              <a:t>‹#›</a:t>
            </a:fld>
            <a:endParaRPr lang="en-US"/>
          </a:p>
        </p:txBody>
      </p:sp>
    </p:spTree>
    <p:extLst>
      <p:ext uri="{BB962C8B-B14F-4D97-AF65-F5344CB8AC3E}">
        <p14:creationId xmlns:p14="http://schemas.microsoft.com/office/powerpoint/2010/main" val="2479920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1719E6-9F44-4B1F-BF47-AF2112F819AE}" type="datetimeFigureOut">
              <a:rPr lang="en-US" smtClean="0"/>
              <a:t>4/21/2024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A80C2B-67D4-455D-90FD-DFEB4872EAD8}" type="slidenum">
              <a:rPr lang="en-US" smtClean="0"/>
              <a:t>‹#›</a:t>
            </a:fld>
            <a:endParaRPr lang="en-US"/>
          </a:p>
        </p:txBody>
      </p:sp>
    </p:spTree>
    <p:extLst>
      <p:ext uri="{BB962C8B-B14F-4D97-AF65-F5344CB8AC3E}">
        <p14:creationId xmlns:p14="http://schemas.microsoft.com/office/powerpoint/2010/main" val="15727501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49"/>
            <a:ext cx="10515600" cy="5930899"/>
          </a:xfrm>
        </p:spPr>
        <p:txBody>
          <a:bodyPr>
            <a:normAutofit/>
          </a:bodyPr>
          <a:lstStyle/>
          <a:p>
            <a:pPr marL="0" indent="0" algn="ctr">
              <a:buNone/>
            </a:pPr>
            <a:r>
              <a:rPr lang="en-US" altLang="en-KE" sz="3600" b="1" dirty="0">
                <a:latin typeface="Times New Roman" panose="02020603050405020304" pitchFamily="18" charset="0"/>
                <a:cs typeface="Times New Roman" panose="02020603050405020304" pitchFamily="18" charset="0"/>
              </a:rPr>
              <a:t>		</a:t>
            </a: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a:t>
            </a: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5</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Programming basics II</a:t>
            </a:r>
            <a:endPar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rPr>
              <a:t>     </a:t>
            </a:r>
            <a:r>
              <a:rPr lang="en-US" sz="6000" b="1" dirty="0">
                <a:solidFill>
                  <a:schemeClr val="accent4"/>
                </a:solidFill>
              </a:rPr>
              <a:t>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marL="118872" indent="0" algn="just">
              <a:lnSpc>
                <a:spcPct val="150000"/>
              </a:lnSpc>
              <a:spcBef>
                <a:spcPts val="0"/>
              </a:spcBef>
              <a:buNone/>
              <a:defRPr/>
            </a:pPr>
            <a:r>
              <a:rPr lang="en-US" dirty="0"/>
              <a:t>At the end of the lecture you will be able to:</a:t>
            </a:r>
          </a:p>
          <a:p>
            <a:pPr marL="690372" indent="-571500" algn="just">
              <a:lnSpc>
                <a:spcPct val="150000"/>
              </a:lnSpc>
              <a:spcBef>
                <a:spcPts val="0"/>
              </a:spcBef>
              <a:buFont typeface="+mj-lt"/>
              <a:buAutoNum type="romanLcPeriod"/>
              <a:defRPr/>
            </a:pPr>
            <a:r>
              <a:rPr lang="en-US" dirty="0"/>
              <a:t>Understand the structure of C++ programming language </a:t>
            </a:r>
          </a:p>
          <a:p>
            <a:pPr marL="690372" indent="-571500" algn="just">
              <a:lnSpc>
                <a:spcPct val="150000"/>
              </a:lnSpc>
              <a:spcBef>
                <a:spcPts val="0"/>
              </a:spcBef>
              <a:buFont typeface="+mj-lt"/>
              <a:buAutoNum type="romanLcPeriod"/>
              <a:defRPr/>
            </a:pPr>
            <a:r>
              <a:rPr lang="en-US" dirty="0"/>
              <a:t>Evaluate the basic concepts of object oriented programming </a:t>
            </a:r>
          </a:p>
          <a:p>
            <a:pPr marL="690372" indent="-571500" algn="just">
              <a:lnSpc>
                <a:spcPct val="150000"/>
              </a:lnSpc>
              <a:spcBef>
                <a:spcPts val="0"/>
              </a:spcBef>
              <a:buFont typeface="+mj-lt"/>
              <a:buAutoNum type="romanLcPeriod"/>
              <a:defRPr/>
            </a:pPr>
            <a:r>
              <a:rPr lang="en-US" dirty="0"/>
              <a:t>Design and develop programs for various real life scenarios</a:t>
            </a:r>
          </a:p>
        </p:txBody>
      </p:sp>
    </p:spTree>
    <p:extLst>
      <p:ext uri="{BB962C8B-B14F-4D97-AF65-F5344CB8AC3E}">
        <p14:creationId xmlns:p14="http://schemas.microsoft.com/office/powerpoint/2010/main" val="64369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1. </a:t>
            </a:r>
            <a:r>
              <a:rPr lang="en-US" sz="6000" b="1" dirty="0">
                <a:solidFill>
                  <a:schemeClr val="accent4"/>
                </a:solidFill>
              </a:rPr>
              <a:t>Introduction</a:t>
            </a:r>
            <a:r>
              <a:rPr lang="en-US" sz="6000" dirty="0">
                <a:solidFill>
                  <a:schemeClr val="accent4"/>
                </a:solidFill>
              </a:rPr>
              <a:t>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259307" y="1825625"/>
            <a:ext cx="11094493" cy="4351338"/>
          </a:xfrm>
        </p:spPr>
        <p:txBody>
          <a:bodyPr rtlCol="0">
            <a:normAutofit/>
          </a:bodyPr>
          <a:lstStyle/>
          <a:p>
            <a:pPr algn="just">
              <a:lnSpc>
                <a:spcPct val="150000"/>
              </a:lnSpc>
            </a:pPr>
            <a:r>
              <a:rPr lang="en-US" sz="3600" b="0" i="0" dirty="0">
                <a:effectLst/>
                <a:highlight>
                  <a:srgbClr val="FFFFFF"/>
                </a:highlight>
                <a:latin typeface="Times New Roman" panose="02020603050405020304" pitchFamily="18" charset="0"/>
                <a:cs typeface="Times New Roman" panose="02020603050405020304" pitchFamily="18" charset="0"/>
              </a:rPr>
              <a:t>Becoming proficient in a programming language equips you with the skills to design, implement, and maintain software systems efficiently and effectively. It's not just about writing code that works; it's about writing code that is readable, maintainable, and scalable.</a:t>
            </a:r>
            <a:endParaRPr lang="en-KE"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79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11182" y="1258956"/>
            <a:ext cx="11769635" cy="5072147"/>
          </a:xfrm>
        </p:spPr>
        <p:txBody>
          <a:bodyPr>
            <a:normAutofit fontScale="92500"/>
          </a:bodyPr>
          <a:lstStyle/>
          <a:p>
            <a:pPr marL="0" indent="0" algn="just">
              <a:lnSpc>
                <a:spcPct val="150000"/>
              </a:lnSpc>
              <a:buNone/>
            </a:pPr>
            <a:r>
              <a:rPr lang="en-US" sz="2400" b="1" dirty="0"/>
              <a:t>The program written in C++ language follows this basic structure. </a:t>
            </a:r>
          </a:p>
          <a:p>
            <a:pPr marL="1428750" lvl="2" indent="-514350" algn="just">
              <a:lnSpc>
                <a:spcPct val="150000"/>
              </a:lnSpc>
              <a:buFont typeface="+mj-lt"/>
              <a:buAutoNum type="romanLcPeriod"/>
            </a:pPr>
            <a:r>
              <a:rPr lang="en-US" sz="2800" b="1" dirty="0"/>
              <a:t>Documentation section </a:t>
            </a:r>
          </a:p>
          <a:p>
            <a:pPr marL="1428750" lvl="2" indent="-514350" algn="just">
              <a:lnSpc>
                <a:spcPct val="150000"/>
              </a:lnSpc>
              <a:buFont typeface="+mj-lt"/>
              <a:buAutoNum type="romanLcPeriod"/>
            </a:pPr>
            <a:r>
              <a:rPr lang="en-US" sz="2800" b="1" dirty="0"/>
              <a:t> Linking section </a:t>
            </a:r>
          </a:p>
          <a:p>
            <a:pPr marL="1428750" lvl="2" indent="-514350" algn="just">
              <a:lnSpc>
                <a:spcPct val="150000"/>
              </a:lnSpc>
              <a:buFont typeface="+mj-lt"/>
              <a:buAutoNum type="romanLcPeriod"/>
            </a:pPr>
            <a:r>
              <a:rPr lang="en-US" sz="2800" b="1" dirty="0"/>
              <a:t>Definition section </a:t>
            </a:r>
          </a:p>
          <a:p>
            <a:pPr marL="1428750" lvl="2" indent="-514350" algn="just">
              <a:lnSpc>
                <a:spcPct val="150000"/>
              </a:lnSpc>
              <a:buFont typeface="+mj-lt"/>
              <a:buAutoNum type="romanLcPeriod"/>
            </a:pPr>
            <a:r>
              <a:rPr lang="en-US" sz="2800" b="1" dirty="0"/>
              <a:t>Global declaration section &amp; class declarations</a:t>
            </a:r>
          </a:p>
          <a:p>
            <a:pPr marL="1428750" lvl="2" indent="-514350" algn="just">
              <a:lnSpc>
                <a:spcPct val="150000"/>
              </a:lnSpc>
              <a:buFont typeface="+mj-lt"/>
              <a:buAutoNum type="romanLcPeriod"/>
            </a:pPr>
            <a:r>
              <a:rPr lang="en-US" sz="2800" b="1" dirty="0"/>
              <a:t>Member function definition </a:t>
            </a:r>
          </a:p>
          <a:p>
            <a:pPr marL="1428750" lvl="2" indent="-514350" algn="just">
              <a:lnSpc>
                <a:spcPct val="150000"/>
              </a:lnSpc>
              <a:buFont typeface="+mj-lt"/>
              <a:buAutoNum type="romanLcPeriod"/>
            </a:pPr>
            <a:r>
              <a:rPr lang="en-US" sz="2800" b="1" dirty="0"/>
              <a:t>Main function section main() { Declaration section Executable section }</a:t>
            </a:r>
          </a:p>
        </p:txBody>
      </p:sp>
      <p:sp>
        <p:nvSpPr>
          <p:cNvPr id="6"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a:solidFill>
                  <a:srgbClr val="FFC000"/>
                </a:solidFill>
              </a:rPr>
              <a:t>BASIC STRUCTURE OF C++ LANGUAGE</a:t>
            </a:r>
            <a:endParaRPr lang="en-US" sz="6000" b="1" dirty="0">
              <a:solidFill>
                <a:srgbClr val="FFC000"/>
              </a:solidFill>
            </a:endParaRPr>
          </a:p>
        </p:txBody>
      </p:sp>
    </p:spTree>
    <p:extLst>
      <p:ext uri="{BB962C8B-B14F-4D97-AF65-F5344CB8AC3E}">
        <p14:creationId xmlns:p14="http://schemas.microsoft.com/office/powerpoint/2010/main" val="3365929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3" y="798867"/>
            <a:ext cx="12024948" cy="5534686"/>
          </a:xfrm>
        </p:spPr>
        <p:txBody>
          <a:bodyPr>
            <a:normAutofit/>
          </a:bodyPr>
          <a:lstStyle/>
          <a:p>
            <a:pPr marL="0" indent="0" algn="just">
              <a:lnSpc>
                <a:spcPct val="150000"/>
              </a:lnSpc>
              <a:buNone/>
            </a:pPr>
            <a:r>
              <a:rPr lang="en-US" b="1" dirty="0" err="1"/>
              <a:t>i</a:t>
            </a:r>
            <a:r>
              <a:rPr lang="en-US" b="1" dirty="0"/>
              <a:t>) </a:t>
            </a:r>
            <a:r>
              <a:rPr lang="en-US" sz="3200" dirty="0">
                <a:solidFill>
                  <a:srgbClr val="FF0000"/>
                </a:solidFill>
                <a:latin typeface="Times New Roman" panose="02020603050405020304" pitchFamily="18" charset="0"/>
                <a:cs typeface="Times New Roman" panose="02020603050405020304" pitchFamily="18" charset="0"/>
              </a:rPr>
              <a:t>Documentation section </a:t>
            </a:r>
            <a:r>
              <a:rPr lang="en-US" sz="3200" dirty="0">
                <a:latin typeface="Times New Roman" panose="02020603050405020304" pitchFamily="18" charset="0"/>
                <a:cs typeface="Times New Roman" panose="02020603050405020304" pitchFamily="18" charset="0"/>
              </a:rPr>
              <a:t>: comes first and is used to document the use of logic or reasons in your program. It can be used to write the program's objective, developer and logic details.</a:t>
            </a:r>
          </a:p>
          <a:p>
            <a:pPr marL="0" indent="0" algn="just">
              <a:lnSpc>
                <a:spcPct val="150000"/>
              </a:lnSpc>
              <a:buNone/>
            </a:pPr>
            <a:r>
              <a:rPr lang="en-US" sz="3200" i="0" dirty="0">
                <a:solidFill>
                  <a:srgbClr val="1F1F1F"/>
                </a:solidFill>
                <a:effectLst/>
                <a:highlight>
                  <a:srgbClr val="FFFFFF"/>
                </a:highlight>
                <a:latin typeface="Times New Roman" panose="02020603050405020304" pitchFamily="18" charset="0"/>
                <a:cs typeface="Times New Roman" panose="02020603050405020304" pitchFamily="18" charset="0"/>
              </a:rPr>
              <a:t>It can be also used to write for purpose of the program. Whatever written in the documentation section is the comment and is not compiled by the </a:t>
            </a:r>
            <a:r>
              <a:rPr lang="en-US" sz="3200" i="0" dirty="0" err="1">
                <a:solidFill>
                  <a:srgbClr val="1F1F1F"/>
                </a:solidFill>
                <a:effectLst/>
                <a:highlight>
                  <a:srgbClr val="FFFFFF"/>
                </a:highlight>
                <a:latin typeface="Times New Roman" panose="02020603050405020304" pitchFamily="18" charset="0"/>
                <a:cs typeface="Times New Roman" panose="02020603050405020304" pitchFamily="18" charset="0"/>
              </a:rPr>
              <a:t>compiler.</a:t>
            </a:r>
            <a:r>
              <a:rPr lang="en-US" sz="3200" dirty="0" err="1">
                <a:latin typeface="Times New Roman" panose="02020603050405020304" pitchFamily="18" charset="0"/>
                <a:cs typeface="Times New Roman" panose="02020603050405020304" pitchFamily="18" charset="0"/>
              </a:rPr>
              <a:t>The</a:t>
            </a:r>
            <a:r>
              <a:rPr lang="en-US" sz="3200" dirty="0">
                <a:latin typeface="Times New Roman" panose="02020603050405020304" pitchFamily="18" charset="0"/>
                <a:cs typeface="Times New Roman" panose="02020603050405020304" pitchFamily="18" charset="0"/>
              </a:rPr>
              <a:t> documentation is done in C language with /* and */ . Whatever is written between these two are called comments. </a:t>
            </a:r>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Explanation</a:t>
            </a:r>
            <a:endParaRPr lang="en-US" sz="6000" b="1" dirty="0">
              <a:solidFill>
                <a:srgbClr val="FFC000"/>
              </a:solidFill>
            </a:endParaRPr>
          </a:p>
        </p:txBody>
      </p:sp>
    </p:spTree>
    <p:extLst>
      <p:ext uri="{BB962C8B-B14F-4D97-AF65-F5344CB8AC3E}">
        <p14:creationId xmlns:p14="http://schemas.microsoft.com/office/powerpoint/2010/main" val="2277323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3" y="798867"/>
            <a:ext cx="12024948" cy="5534686"/>
          </a:xfrm>
        </p:spPr>
        <p:txBody>
          <a:bodyPr>
            <a:normAutofit/>
          </a:bodyPr>
          <a:lstStyle/>
          <a:p>
            <a:pPr marL="0" indent="0" algn="just">
              <a:lnSpc>
                <a:spcPct val="150000"/>
              </a:lnSpc>
              <a:buNone/>
            </a:pPr>
            <a:r>
              <a:rPr lang="en-US" dirty="0">
                <a:solidFill>
                  <a:srgbClr val="FF0000"/>
                </a:solidFill>
              </a:rPr>
              <a:t>ii) Linking section : </a:t>
            </a:r>
            <a:r>
              <a:rPr lang="en-US" dirty="0"/>
              <a:t>This section tells the compiler to link the certain occurrences of keywords or functions in your program to the header files specified in this section. e.g. #include using namespace std; directive causes the preprocessor to add the contents of the iostream file to the program.</a:t>
            </a:r>
          </a:p>
          <a:p>
            <a:pPr marL="0" indent="0" algn="just">
              <a:lnSpc>
                <a:spcPct val="150000"/>
              </a:lnSpc>
              <a:buNone/>
            </a:pPr>
            <a:r>
              <a:rPr lang="en-US" dirty="0"/>
              <a:t> It contains declarations for </a:t>
            </a:r>
            <a:r>
              <a:rPr lang="en-US" dirty="0" err="1"/>
              <a:t>cout</a:t>
            </a:r>
            <a:r>
              <a:rPr lang="en-US" dirty="0"/>
              <a:t> and </a:t>
            </a:r>
            <a:r>
              <a:rPr lang="en-US" dirty="0" err="1"/>
              <a:t>cin</a:t>
            </a:r>
            <a:r>
              <a:rPr lang="en-US" dirty="0"/>
              <a:t>.  </a:t>
            </a:r>
            <a:r>
              <a:rPr lang="en-US" dirty="0" err="1"/>
              <a:t>cout</a:t>
            </a:r>
            <a:r>
              <a:rPr lang="en-US" dirty="0"/>
              <a:t> is a predefined object that represents the standard output stream. The operator &lt;&lt; is an insertion operator, causes the string in double quotes to be displayed on the screen.</a:t>
            </a:r>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err="1">
                <a:solidFill>
                  <a:srgbClr val="FFC000"/>
                </a:solidFill>
              </a:rPr>
              <a:t>Cont</a:t>
            </a:r>
            <a:r>
              <a:rPr lang="en-US" sz="5400" b="1" dirty="0">
                <a:solidFill>
                  <a:srgbClr val="FFC000"/>
                </a:solidFill>
              </a:rPr>
              <a:t>…</a:t>
            </a:r>
            <a:endParaRPr lang="en-US" sz="6000" b="1" dirty="0">
              <a:solidFill>
                <a:srgbClr val="FFC000"/>
              </a:solidFill>
            </a:endParaRPr>
          </a:p>
        </p:txBody>
      </p:sp>
    </p:spTree>
    <p:extLst>
      <p:ext uri="{BB962C8B-B14F-4D97-AF65-F5344CB8AC3E}">
        <p14:creationId xmlns:p14="http://schemas.microsoft.com/office/powerpoint/2010/main" val="2280900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481198" y="1179484"/>
            <a:ext cx="11241895" cy="4366213"/>
          </a:xfrm>
        </p:spPr>
        <p:txBody>
          <a:bodyPr>
            <a:normAutofit/>
          </a:bodyPr>
          <a:lstStyle/>
          <a:p>
            <a:pPr marL="0" indent="0">
              <a:buNone/>
            </a:pPr>
            <a:endParaRPr lang="en-US" dirty="0"/>
          </a:p>
          <a:p>
            <a:endParaRPr lang="en-US" dirty="0"/>
          </a:p>
        </p:txBody>
      </p:sp>
      <p:pic>
        <p:nvPicPr>
          <p:cNvPr id="6" name="Picture 5"/>
          <p:cNvPicPr>
            <a:picLocks noChangeAspect="1"/>
          </p:cNvPicPr>
          <p:nvPr/>
        </p:nvPicPr>
        <p:blipFill>
          <a:blip r:embed="rId2"/>
          <a:stretch>
            <a:fillRect/>
          </a:stretch>
        </p:blipFill>
        <p:spPr>
          <a:xfrm>
            <a:off x="574217" y="1262505"/>
            <a:ext cx="11148876" cy="4374307"/>
          </a:xfrm>
          <a:prstGeom prst="rect">
            <a:avLst/>
          </a:prstGeom>
        </p:spPr>
      </p:pic>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a:solidFill>
                  <a:srgbClr val="FFC000"/>
                </a:solidFill>
              </a:rPr>
              <a:t>Diagram</a:t>
            </a:r>
            <a:endParaRPr lang="en-US" sz="6000" b="1" dirty="0">
              <a:solidFill>
                <a:srgbClr val="FFC000"/>
              </a:solidFill>
            </a:endParaRPr>
          </a:p>
        </p:txBody>
      </p:sp>
    </p:spTree>
    <p:extLst>
      <p:ext uri="{BB962C8B-B14F-4D97-AF65-F5344CB8AC3E}">
        <p14:creationId xmlns:p14="http://schemas.microsoft.com/office/powerpoint/2010/main" val="1866307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024128" y="1554480"/>
            <a:ext cx="9720073" cy="4754879"/>
          </a:xfrm>
        </p:spPr>
        <p:txBody>
          <a:bodyPr>
            <a:normAutofit/>
          </a:bodyPr>
          <a:lstStyle/>
          <a:p>
            <a:pPr lvl="0" algn="just">
              <a:lnSpc>
                <a:spcPct val="150000"/>
              </a:lnSpc>
            </a:pPr>
            <a:r>
              <a:rPr lang="en-US" b="1" dirty="0"/>
              <a:t>The statement </a:t>
            </a:r>
            <a:r>
              <a:rPr lang="en-US" b="1" dirty="0" err="1"/>
              <a:t>cin</a:t>
            </a:r>
            <a:r>
              <a:rPr lang="en-US" b="1" dirty="0"/>
              <a:t>&gt;&gt;n</a:t>
            </a:r>
            <a:r>
              <a:rPr lang="en-US" dirty="0"/>
              <a:t>; is an input statement and causes the program to wait for the user to type in a number. The number keyed is placed on the variable “n”. The identifier </a:t>
            </a:r>
            <a:r>
              <a:rPr lang="en-US" dirty="0" err="1"/>
              <a:t>cin</a:t>
            </a:r>
            <a:r>
              <a:rPr lang="en-US" dirty="0"/>
              <a:t> is a predefined object in C++ that corresponds to the standard input stream. The operator &gt;&gt; is known as extraction operator. It extracts the value from the keyboard and assigns it to the value variable on its right.</a:t>
            </a:r>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0" y="0"/>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err="1">
                <a:solidFill>
                  <a:srgbClr val="FFC000"/>
                </a:solidFill>
              </a:rPr>
              <a:t>cont</a:t>
            </a:r>
            <a:r>
              <a:rPr lang="en-US" sz="5400" b="1" dirty="0">
                <a:solidFill>
                  <a:srgbClr val="FFC000"/>
                </a:solidFill>
              </a:rPr>
              <a:t>…</a:t>
            </a:r>
            <a:endParaRPr lang="en-US" sz="6000" b="1" dirty="0">
              <a:solidFill>
                <a:srgbClr val="FFC000"/>
              </a:solidFill>
            </a:endParaRPr>
          </a:p>
        </p:txBody>
      </p:sp>
    </p:spTree>
    <p:extLst>
      <p:ext uri="{BB962C8B-B14F-4D97-AF65-F5344CB8AC3E}">
        <p14:creationId xmlns:p14="http://schemas.microsoft.com/office/powerpoint/2010/main" val="2500044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024128" y="1762298"/>
            <a:ext cx="9720073" cy="4547062"/>
          </a:xfrm>
        </p:spPr>
        <p:txBody>
          <a:bodyPr>
            <a:normAutofit/>
          </a:bodyPr>
          <a:lstStyle/>
          <a:p>
            <a:pPr marL="0" indent="0">
              <a:buNone/>
            </a:pPr>
            <a:r>
              <a:rPr lang="en-US" b="1" dirty="0"/>
              <a:t> </a:t>
            </a:r>
            <a:endParaRPr lang="en-US" dirty="0"/>
          </a:p>
        </p:txBody>
      </p:sp>
      <p:pic>
        <p:nvPicPr>
          <p:cNvPr id="4" name="Picture 3"/>
          <p:cNvPicPr>
            <a:picLocks noChangeAspect="1"/>
          </p:cNvPicPr>
          <p:nvPr/>
        </p:nvPicPr>
        <p:blipFill>
          <a:blip r:embed="rId2"/>
          <a:stretch>
            <a:fillRect/>
          </a:stretch>
        </p:blipFill>
        <p:spPr>
          <a:xfrm>
            <a:off x="632243" y="1230234"/>
            <a:ext cx="11105195" cy="4912415"/>
          </a:xfrm>
          <a:prstGeom prst="rect">
            <a:avLst/>
          </a:prstGeom>
        </p:spPr>
      </p:pic>
      <p:sp>
        <p:nvSpPr>
          <p:cNvPr id="6"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a:solidFill>
                  <a:srgbClr val="FFC000"/>
                </a:solidFill>
              </a:rPr>
              <a:t>Diagram</a:t>
            </a:r>
            <a:endParaRPr lang="en-US" sz="6000" b="1" dirty="0">
              <a:solidFill>
                <a:srgbClr val="FFC000"/>
              </a:solidFill>
            </a:endParaRPr>
          </a:p>
        </p:txBody>
      </p:sp>
    </p:spTree>
    <p:extLst>
      <p:ext uri="{BB962C8B-B14F-4D97-AF65-F5344CB8AC3E}">
        <p14:creationId xmlns:p14="http://schemas.microsoft.com/office/powerpoint/2010/main" val="3199374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835" y="1096512"/>
            <a:ext cx="11942619" cy="5080451"/>
          </a:xfrm>
        </p:spPr>
        <p:txBody>
          <a:bodyPr>
            <a:normAutofit fontScale="85000" lnSpcReduction="10000"/>
          </a:bodyPr>
          <a:lstStyle/>
          <a:p>
            <a:pPr marL="0" marR="0" lvl="0" indent="0" algn="just" defTabSz="914400" rtl="0" eaLnBrk="0" fontAlgn="base" latinLnBrk="0" hangingPunct="0">
              <a:lnSpc>
                <a:spcPct val="150000"/>
              </a:lnSpc>
              <a:spcBef>
                <a:spcPct val="0"/>
              </a:spcBef>
              <a:spcAft>
                <a:spcPct val="0"/>
              </a:spcAft>
              <a:buClrTx/>
              <a:buSzTx/>
              <a:buFontTx/>
              <a:buNone/>
              <a:tabLst/>
            </a:pPr>
            <a:r>
              <a:rPr lang="en-US" dirty="0">
                <a:solidFill>
                  <a:srgbClr val="FF0000"/>
                </a:solidFill>
              </a:rPr>
              <a:t>iii) Definition section</a:t>
            </a:r>
            <a:r>
              <a:rPr lang="en-US" dirty="0"/>
              <a:t>: </a:t>
            </a:r>
            <a:r>
              <a:rPr kumimoji="0" lang="en-KE" altLang="en-KE" sz="3200" b="0" i="0" u="none" strike="noStrike" cap="none" normalizeH="0" baseline="0" dirty="0">
                <a:ln>
                  <a:noFill/>
                </a:ln>
                <a:effectLst/>
                <a:latin typeface="Times New Roman" panose="02020603050405020304" pitchFamily="18" charset="0"/>
                <a:cs typeface="Times New Roman" panose="02020603050405020304" pitchFamily="18" charset="0"/>
              </a:rPr>
              <a:t>Each definition must be on a separate line. The SECTIONS keyword can be on the same line as the first definition or on a preceding line. The .def file can contain one or more SECTIONS statements.</a:t>
            </a:r>
          </a:p>
          <a:p>
            <a:pPr marL="0" marR="0" lvl="0" indent="0" algn="just" defTabSz="914400" rtl="0" eaLnBrk="0" fontAlgn="base" latinLnBrk="0" hangingPunct="0">
              <a:lnSpc>
                <a:spcPct val="150000"/>
              </a:lnSpc>
              <a:spcBef>
                <a:spcPct val="0"/>
              </a:spcBef>
              <a:spcAft>
                <a:spcPct val="0"/>
              </a:spcAft>
              <a:buClrTx/>
              <a:buSzTx/>
              <a:buFontTx/>
              <a:buNone/>
              <a:tabLst/>
            </a:pPr>
            <a:r>
              <a:rPr kumimoji="0" lang="en-KE" altLang="en-KE" sz="3200" b="0" i="0" u="none" strike="noStrike" cap="none" normalizeH="0" baseline="0" dirty="0">
                <a:ln>
                  <a:noFill/>
                </a:ln>
                <a:effectLst/>
                <a:latin typeface="Times New Roman" panose="02020603050405020304" pitchFamily="18" charset="0"/>
                <a:cs typeface="Times New Roman" panose="02020603050405020304" pitchFamily="18" charset="0"/>
              </a:rPr>
              <a:t>This SECTIONS statement sets attributes for one or more sections in the image file, and can be used to override the default attributes for each type of section.</a:t>
            </a:r>
            <a:endParaRPr kumimoji="0" lang="en-US" altLang="en-KE" sz="32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lang="en-US" sz="3200" dirty="0">
                <a:latin typeface="Times New Roman" panose="02020603050405020304" pitchFamily="18" charset="0"/>
                <a:cs typeface="Times New Roman" panose="02020603050405020304" pitchFamily="18" charset="0"/>
              </a:rPr>
              <a:t>It is used to declare some constants and assign them some value. e.g. #define MAX 25</a:t>
            </a:r>
          </a:p>
        </p:txBody>
      </p:sp>
      <p:sp>
        <p:nvSpPr>
          <p:cNvPr id="6"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Cont…</a:t>
            </a:r>
            <a:endParaRPr lang="en-US" sz="6000" b="1" dirty="0">
              <a:solidFill>
                <a:srgbClr val="FFC000"/>
              </a:solidFill>
            </a:endParaRPr>
          </a:p>
        </p:txBody>
      </p:sp>
    </p:spTree>
    <p:extLst>
      <p:ext uri="{BB962C8B-B14F-4D97-AF65-F5344CB8AC3E}">
        <p14:creationId xmlns:p14="http://schemas.microsoft.com/office/powerpoint/2010/main" val="2712752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835" y="1096512"/>
            <a:ext cx="11942619" cy="5080451"/>
          </a:xfrm>
        </p:spPr>
        <p:txBody>
          <a:bodyPr>
            <a:normAutofit/>
          </a:bodyPr>
          <a:lstStyle/>
          <a:p>
            <a:pPr marL="0" indent="0" algn="just">
              <a:lnSpc>
                <a:spcPct val="150000"/>
              </a:lnSpc>
              <a:buNone/>
            </a:pPr>
            <a:r>
              <a:rPr lang="en-US" b="1" dirty="0">
                <a:solidFill>
                  <a:srgbClr val="FF0000"/>
                </a:solidFill>
              </a:rPr>
              <a:t>iv) Global Declaration Section</a:t>
            </a:r>
            <a:r>
              <a:rPr lang="en-US" b="1" dirty="0"/>
              <a:t>: </a:t>
            </a:r>
            <a:r>
              <a:rPr lang="en-US" dirty="0"/>
              <a:t>Here the variables and class definitions which are used through out the program (including main and other functions) are declared so as to make them global(</a:t>
            </a:r>
            <a:r>
              <a:rPr lang="en-US" dirty="0" err="1"/>
              <a:t>i.e</a:t>
            </a:r>
            <a:r>
              <a:rPr lang="en-US" dirty="0"/>
              <a:t> accessible to all parts of program). e.g. </a:t>
            </a:r>
            <a:r>
              <a:rPr lang="en-US" dirty="0" err="1"/>
              <a:t>int</a:t>
            </a:r>
            <a:r>
              <a:rPr lang="en-US" dirty="0"/>
              <a:t> </a:t>
            </a:r>
            <a:r>
              <a:rPr lang="en-US" dirty="0" err="1"/>
              <a:t>i</a:t>
            </a:r>
            <a:r>
              <a:rPr lang="en-US" dirty="0"/>
              <a:t>; //this declaration is done outside and before main()</a:t>
            </a:r>
          </a:p>
          <a:p>
            <a:pPr marL="0" indent="0" algn="just">
              <a:lnSpc>
                <a:spcPct val="150000"/>
              </a:lnSpc>
              <a:buNone/>
            </a:pPr>
            <a:r>
              <a:rPr lang="en-US" b="1" dirty="0">
                <a:solidFill>
                  <a:srgbClr val="FF0000"/>
                </a:solidFill>
              </a:rPr>
              <a:t>V) Sub Program or Function Section</a:t>
            </a:r>
            <a:r>
              <a:rPr lang="en-US" b="1" dirty="0"/>
              <a:t>: </a:t>
            </a:r>
            <a:r>
              <a:rPr lang="en-US" dirty="0"/>
              <a:t>This has all the sub programs or the functions which our program needs.</a:t>
            </a:r>
          </a:p>
          <a:p>
            <a:pPr marL="0" indent="0" algn="just">
              <a:lnSpc>
                <a:spcPct val="150000"/>
              </a:lnSpc>
              <a:buNone/>
            </a:pPr>
            <a:r>
              <a:rPr lang="en-US" b="1" dirty="0"/>
              <a:t>void display() { </a:t>
            </a:r>
            <a:r>
              <a:rPr lang="en-US" b="1" dirty="0" err="1"/>
              <a:t>cout</a:t>
            </a:r>
            <a:r>
              <a:rPr lang="en-US" b="1" dirty="0"/>
              <a:t>&lt; &lt; “ </a:t>
            </a:r>
            <a:r>
              <a:rPr lang="en-US" b="1" dirty="0" err="1"/>
              <a:t>c++</a:t>
            </a:r>
            <a:r>
              <a:rPr lang="en-US" b="1" dirty="0"/>
              <a:t> is  better’’; }</a:t>
            </a:r>
          </a:p>
          <a:p>
            <a:pPr marL="0" indent="0" algn="just">
              <a:lnSpc>
                <a:spcPct val="150000"/>
              </a:lnSpc>
              <a:buNone/>
            </a:pPr>
            <a:endParaRPr lang="en-US" dirty="0"/>
          </a:p>
          <a:p>
            <a:pPr marL="0" indent="0" algn="just">
              <a:lnSpc>
                <a:spcPct val="150000"/>
              </a:lnSpc>
              <a:buNone/>
            </a:pPr>
            <a:endParaRPr lang="en-US" b="1" dirty="0"/>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Cont…</a:t>
            </a:r>
            <a:endParaRPr lang="en-US" sz="6000" b="1" dirty="0">
              <a:solidFill>
                <a:srgbClr val="FFC000"/>
              </a:solidFill>
            </a:endParaRPr>
          </a:p>
        </p:txBody>
      </p:sp>
    </p:spTree>
    <p:extLst>
      <p:ext uri="{BB962C8B-B14F-4D97-AF65-F5344CB8AC3E}">
        <p14:creationId xmlns:p14="http://schemas.microsoft.com/office/powerpoint/2010/main" val="35510295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3" y="692728"/>
            <a:ext cx="12089075" cy="5388194"/>
          </a:xfrm>
        </p:spPr>
        <p:txBody>
          <a:bodyPr>
            <a:normAutofit/>
          </a:bodyPr>
          <a:lstStyle/>
          <a:p>
            <a:pPr marL="457200" lvl="1" indent="0" algn="just">
              <a:lnSpc>
                <a:spcPct val="150000"/>
              </a:lnSpc>
              <a:buNone/>
            </a:pPr>
            <a:r>
              <a:rPr lang="en-US" sz="3200" dirty="0">
                <a:solidFill>
                  <a:srgbClr val="FF0000"/>
                </a:solidFill>
                <a:cs typeface="Times New Roman" panose="02020603050405020304" pitchFamily="18" charset="0"/>
              </a:rPr>
              <a:t>vi) Main function section </a:t>
            </a:r>
            <a:r>
              <a:rPr lang="en-US" sz="3200" dirty="0">
                <a:cs typeface="Times New Roman" panose="02020603050405020304" pitchFamily="18" charset="0"/>
              </a:rPr>
              <a:t>: It tells the compiler where to start the execution from main() { point from execution starts } main function has two sections </a:t>
            </a:r>
          </a:p>
          <a:p>
            <a:pPr marL="914400" lvl="1" indent="-457200" algn="just">
              <a:lnSpc>
                <a:spcPct val="150000"/>
              </a:lnSpc>
              <a:buAutoNum type="arabicPeriod"/>
            </a:pPr>
            <a:r>
              <a:rPr lang="en-US" sz="3200" dirty="0">
                <a:cs typeface="Times New Roman" panose="02020603050405020304" pitchFamily="18" charset="0"/>
              </a:rPr>
              <a:t>declaration section : In this the variables and their data types are declared. </a:t>
            </a:r>
          </a:p>
          <a:p>
            <a:pPr marL="914400" lvl="1" indent="-457200" algn="just">
              <a:lnSpc>
                <a:spcPct val="150000"/>
              </a:lnSpc>
              <a:buAutoNum type="arabicPeriod"/>
            </a:pPr>
            <a:r>
              <a:rPr lang="en-US" sz="3200" dirty="0">
                <a:cs typeface="Times New Roman" panose="02020603050405020304" pitchFamily="18" charset="0"/>
              </a:rPr>
              <a:t>Executable section or instruction section : This has the part of program which actually performs the task we need.</a:t>
            </a: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a:solidFill>
                  <a:srgbClr val="FFC000"/>
                </a:solidFill>
              </a:rPr>
              <a:t>Cont…</a:t>
            </a:r>
            <a:endParaRPr lang="en-US" sz="6000" b="1" dirty="0">
              <a:solidFill>
                <a:srgbClr val="FFC000"/>
              </a:solidFill>
            </a:endParaRPr>
          </a:p>
        </p:txBody>
      </p:sp>
    </p:spTree>
    <p:extLst>
      <p:ext uri="{BB962C8B-B14F-4D97-AF65-F5344CB8AC3E}">
        <p14:creationId xmlns:p14="http://schemas.microsoft.com/office/powerpoint/2010/main" val="3235697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024128" y="797734"/>
            <a:ext cx="9720073" cy="5511626"/>
          </a:xfrm>
        </p:spPr>
        <p:txBody>
          <a:bodyPr>
            <a:normAutofit/>
          </a:bodyPr>
          <a:lstStyle/>
          <a:p>
            <a:pPr>
              <a:lnSpc>
                <a:spcPct val="120000"/>
              </a:lnSpc>
            </a:pPr>
            <a:r>
              <a:rPr lang="en-US" sz="3200" dirty="0"/>
              <a:t>A program to add Two Numbers with User Input</a:t>
            </a:r>
          </a:p>
          <a:p>
            <a:pPr marL="1828800" lvl="4" indent="0">
              <a:lnSpc>
                <a:spcPct val="120000"/>
              </a:lnSpc>
              <a:buNone/>
            </a:pPr>
            <a:r>
              <a:rPr lang="en-US" sz="2900" dirty="0"/>
              <a:t>#include &lt;</a:t>
            </a:r>
            <a:r>
              <a:rPr lang="en-US" sz="2900" dirty="0" err="1"/>
              <a:t>iostream</a:t>
            </a:r>
            <a:r>
              <a:rPr lang="en-US" sz="2900" dirty="0"/>
              <a:t>&gt;</a:t>
            </a:r>
          </a:p>
          <a:p>
            <a:pPr marL="1828800" lvl="4" indent="0">
              <a:lnSpc>
                <a:spcPct val="120000"/>
              </a:lnSpc>
              <a:buNone/>
            </a:pPr>
            <a:r>
              <a:rPr lang="en-US" sz="2900" dirty="0"/>
              <a:t>using namespace </a:t>
            </a:r>
            <a:r>
              <a:rPr lang="en-US" sz="2900" dirty="0" err="1"/>
              <a:t>std</a:t>
            </a:r>
            <a:r>
              <a:rPr lang="en-US" sz="2900" dirty="0"/>
              <a:t>;</a:t>
            </a:r>
          </a:p>
          <a:p>
            <a:pPr marL="1828800" lvl="4" indent="0">
              <a:lnSpc>
                <a:spcPct val="120000"/>
              </a:lnSpc>
              <a:buNone/>
            </a:pPr>
            <a:r>
              <a:rPr lang="en-US" sz="2900" dirty="0" err="1"/>
              <a:t>int</a:t>
            </a:r>
            <a:r>
              <a:rPr lang="en-US" sz="2900" dirty="0"/>
              <a:t> main() {</a:t>
            </a:r>
          </a:p>
          <a:p>
            <a:pPr marL="1828800" lvl="4" indent="0">
              <a:lnSpc>
                <a:spcPct val="120000"/>
              </a:lnSpc>
              <a:buNone/>
            </a:pPr>
            <a:r>
              <a:rPr lang="en-US" sz="2900" dirty="0"/>
              <a:t>  </a:t>
            </a:r>
            <a:r>
              <a:rPr lang="en-US" sz="2900" dirty="0" err="1"/>
              <a:t>int</a:t>
            </a:r>
            <a:r>
              <a:rPr lang="en-US" sz="2900" dirty="0"/>
              <a:t> x, y;</a:t>
            </a:r>
          </a:p>
          <a:p>
            <a:pPr marL="1828800" lvl="4" indent="0">
              <a:lnSpc>
                <a:spcPct val="120000"/>
              </a:lnSpc>
              <a:buNone/>
            </a:pPr>
            <a:r>
              <a:rPr lang="en-US" sz="2900" dirty="0"/>
              <a:t>  </a:t>
            </a:r>
            <a:r>
              <a:rPr lang="en-US" sz="2900" dirty="0" err="1"/>
              <a:t>int</a:t>
            </a:r>
            <a:r>
              <a:rPr lang="en-US" sz="2900" dirty="0"/>
              <a:t> sum;</a:t>
            </a:r>
          </a:p>
          <a:p>
            <a:pPr marL="1828800" lvl="4" indent="0">
              <a:lnSpc>
                <a:spcPct val="120000"/>
              </a:lnSpc>
              <a:buNone/>
            </a:pPr>
            <a:r>
              <a:rPr lang="en-US" sz="2900" dirty="0"/>
              <a:t> </a:t>
            </a:r>
          </a:p>
          <a:p>
            <a:pPr marL="1828800" lvl="4" indent="0">
              <a:lnSpc>
                <a:spcPct val="120000"/>
              </a:lnSpc>
              <a:buNone/>
            </a:pPr>
            <a:r>
              <a:rPr lang="en-US" sz="2900" dirty="0"/>
              <a:t> </a:t>
            </a:r>
          </a:p>
          <a:p>
            <a:r>
              <a:rPr lang="en-US" dirty="0"/>
              <a:t> </a:t>
            </a:r>
          </a:p>
          <a:p>
            <a:pPr marL="0" indent="0">
              <a:buNone/>
            </a:pPr>
            <a:endParaRPr lang="en-US" dirty="0"/>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Example</a:t>
            </a:r>
            <a:endParaRPr lang="en-US" sz="6000" b="1" dirty="0">
              <a:solidFill>
                <a:srgbClr val="FFC000"/>
              </a:solidFill>
            </a:endParaRPr>
          </a:p>
        </p:txBody>
      </p:sp>
    </p:spTree>
    <p:extLst>
      <p:ext uri="{BB962C8B-B14F-4D97-AF65-F5344CB8AC3E}">
        <p14:creationId xmlns:p14="http://schemas.microsoft.com/office/powerpoint/2010/main" val="26684593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024128" y="797734"/>
            <a:ext cx="9720073" cy="5511626"/>
          </a:xfrm>
        </p:spPr>
        <p:txBody>
          <a:bodyPr>
            <a:normAutofit fontScale="92500" lnSpcReduction="20000"/>
          </a:bodyPr>
          <a:lstStyle/>
          <a:p>
            <a:pPr>
              <a:lnSpc>
                <a:spcPct val="120000"/>
              </a:lnSpc>
            </a:pPr>
            <a:r>
              <a:rPr lang="en-US" sz="2900" dirty="0" err="1"/>
              <a:t>cout</a:t>
            </a:r>
            <a:r>
              <a:rPr lang="en-US" sz="2900" dirty="0"/>
              <a:t> &lt;&lt; "Type a number: ";</a:t>
            </a:r>
          </a:p>
          <a:p>
            <a:pPr marL="1828800" lvl="4" indent="0">
              <a:lnSpc>
                <a:spcPct val="120000"/>
              </a:lnSpc>
              <a:buNone/>
            </a:pPr>
            <a:r>
              <a:rPr lang="en-US" sz="2900" dirty="0"/>
              <a:t>  </a:t>
            </a:r>
            <a:r>
              <a:rPr lang="en-US" sz="2900" dirty="0" err="1"/>
              <a:t>cin</a:t>
            </a:r>
            <a:r>
              <a:rPr lang="en-US" sz="2900" dirty="0"/>
              <a:t> &gt;&gt; x;</a:t>
            </a:r>
          </a:p>
          <a:p>
            <a:pPr marL="1828800" lvl="4" indent="0">
              <a:lnSpc>
                <a:spcPct val="120000"/>
              </a:lnSpc>
              <a:buNone/>
            </a:pPr>
            <a:r>
              <a:rPr lang="en-US" sz="2900" dirty="0"/>
              <a:t>  </a:t>
            </a:r>
            <a:r>
              <a:rPr lang="en-US" sz="2900" dirty="0" err="1"/>
              <a:t>cout</a:t>
            </a:r>
            <a:r>
              <a:rPr lang="en-US" sz="2900" dirty="0"/>
              <a:t> &lt;&lt; "Type another number: ";</a:t>
            </a:r>
          </a:p>
          <a:p>
            <a:pPr marL="1828800" lvl="4" indent="0">
              <a:lnSpc>
                <a:spcPct val="120000"/>
              </a:lnSpc>
              <a:buNone/>
            </a:pPr>
            <a:r>
              <a:rPr lang="en-US" sz="2900" dirty="0"/>
              <a:t>  </a:t>
            </a:r>
            <a:r>
              <a:rPr lang="en-US" sz="2900" dirty="0" err="1"/>
              <a:t>cin</a:t>
            </a:r>
            <a:r>
              <a:rPr lang="en-US" sz="2900" dirty="0"/>
              <a:t> &gt;&gt; y;</a:t>
            </a:r>
          </a:p>
          <a:p>
            <a:pPr marL="1828800" lvl="4" indent="0">
              <a:lnSpc>
                <a:spcPct val="120000"/>
              </a:lnSpc>
              <a:buNone/>
            </a:pPr>
            <a:r>
              <a:rPr lang="en-US" sz="2900" dirty="0"/>
              <a:t>  sum = x + y;</a:t>
            </a:r>
          </a:p>
          <a:p>
            <a:pPr marL="1828800" lvl="4" indent="0">
              <a:lnSpc>
                <a:spcPct val="120000"/>
              </a:lnSpc>
              <a:buNone/>
            </a:pPr>
            <a:r>
              <a:rPr lang="en-US" sz="2900" dirty="0"/>
              <a:t>  </a:t>
            </a:r>
            <a:r>
              <a:rPr lang="en-US" sz="2900" dirty="0" err="1"/>
              <a:t>cout</a:t>
            </a:r>
            <a:r>
              <a:rPr lang="en-US" sz="2900" dirty="0"/>
              <a:t> &lt;&lt; "Sum is: " &lt;&lt; sum;</a:t>
            </a:r>
          </a:p>
          <a:p>
            <a:pPr marL="1828800" lvl="4" indent="0">
              <a:lnSpc>
                <a:spcPct val="120000"/>
              </a:lnSpc>
              <a:buNone/>
            </a:pPr>
            <a:r>
              <a:rPr lang="en-US" sz="2900" dirty="0"/>
              <a:t>  return 0;</a:t>
            </a:r>
          </a:p>
          <a:p>
            <a:pPr marL="1828800" lvl="4" indent="0">
              <a:lnSpc>
                <a:spcPct val="120000"/>
              </a:lnSpc>
              <a:buNone/>
            </a:pPr>
            <a:r>
              <a:rPr lang="en-US" sz="2900" dirty="0"/>
              <a:t>}</a:t>
            </a:r>
          </a:p>
          <a:p>
            <a:pPr marL="1828800" lvl="4" indent="0">
              <a:lnSpc>
                <a:spcPct val="120000"/>
              </a:lnSpc>
              <a:buNone/>
            </a:pPr>
            <a:r>
              <a:rPr lang="en-US" sz="2900" dirty="0"/>
              <a:t> </a:t>
            </a:r>
          </a:p>
          <a:p>
            <a:pPr marL="1828800" lvl="4" indent="0">
              <a:lnSpc>
                <a:spcPct val="120000"/>
              </a:lnSpc>
              <a:buNone/>
            </a:pPr>
            <a:r>
              <a:rPr lang="en-US" sz="2900" dirty="0"/>
              <a:t> </a:t>
            </a:r>
          </a:p>
          <a:p>
            <a:r>
              <a:rPr lang="en-US" dirty="0"/>
              <a:t> </a:t>
            </a:r>
          </a:p>
          <a:p>
            <a:pPr marL="0" indent="0">
              <a:buNone/>
            </a:pPr>
            <a:endParaRPr lang="en-US" dirty="0"/>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rgbClr val="FFC000"/>
                </a:solidFill>
              </a:rPr>
              <a:t>	Example</a:t>
            </a:r>
          </a:p>
        </p:txBody>
      </p:sp>
    </p:spTree>
    <p:extLst>
      <p:ext uri="{BB962C8B-B14F-4D97-AF65-F5344CB8AC3E}">
        <p14:creationId xmlns:p14="http://schemas.microsoft.com/office/powerpoint/2010/main" val="2429448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397564" y="1232452"/>
            <a:ext cx="11502888" cy="5076908"/>
          </a:xfrm>
        </p:spPr>
        <p:txBody>
          <a:bodyPr>
            <a:normAutofit/>
          </a:bodyPr>
          <a:lstStyle/>
          <a:p>
            <a:pPr marL="0" indent="0">
              <a:buNone/>
            </a:pPr>
            <a:endParaRPr lang="en-US" dirty="0"/>
          </a:p>
          <a:p>
            <a:pPr algn="just"/>
            <a:r>
              <a:rPr lang="en-US" sz="3200" b="1" dirty="0">
                <a:latin typeface="Times New Roman" panose="02020603050405020304" pitchFamily="18" charset="0"/>
                <a:cs typeface="Times New Roman" panose="02020603050405020304" pitchFamily="18" charset="0"/>
              </a:rPr>
              <a:t>Class: </a:t>
            </a:r>
            <a:r>
              <a:rPr lang="en-US" sz="3200" dirty="0">
                <a:latin typeface="Times New Roman" panose="02020603050405020304" pitchFamily="18" charset="0"/>
                <a:cs typeface="Times New Roman" panose="02020603050405020304" pitchFamily="18" charset="0"/>
              </a:rPr>
              <a:t>A group of objects that share common properties for data part and some program part are collectively called as class.</a:t>
            </a:r>
          </a:p>
          <a:p>
            <a:pPr algn="just"/>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A class is a blueprint for creating objects, while an object is an instance of a class. Classes define the properties (attributes) and behaviors (methods) that objects of that class can have.</a:t>
            </a:r>
            <a:endParaRPr lang="en-US"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Objects</a:t>
            </a:r>
            <a:r>
              <a:rPr lang="en-US" sz="3200" dirty="0">
                <a:latin typeface="Times New Roman" panose="02020603050405020304" pitchFamily="18" charset="0"/>
                <a:cs typeface="Times New Roman" panose="02020603050405020304" pitchFamily="18" charset="0"/>
              </a:rPr>
              <a:t> are the basic run-time entities in an object-oriented system. They may represent a person, a place, a bank account, a table of data or any item that the program must handle.</a:t>
            </a:r>
          </a:p>
          <a:p>
            <a:endParaRPr lang="en-US" sz="3200" dirty="0">
              <a:latin typeface="Times New Roman" panose="02020603050405020304" pitchFamily="18" charset="0"/>
              <a:cs typeface="Times New Roman" panose="02020603050405020304" pitchFamily="18" charset="0"/>
            </a:endParaRPr>
          </a:p>
          <a:p>
            <a:endParaRPr lang="en-US" dirty="0"/>
          </a:p>
        </p:txBody>
      </p:sp>
      <p:sp>
        <p:nvSpPr>
          <p:cNvPr id="2" name="Title 1">
            <a:extLst>
              <a:ext uri="{FF2B5EF4-FFF2-40B4-BE49-F238E27FC236}">
                <a16:creationId xmlns:a16="http://schemas.microsoft.com/office/drawing/2014/main" id="{D4DC78B2-567C-8384-4180-BBFCB4C322A8}"/>
              </a:ext>
            </a:extLst>
          </p:cNvPr>
          <p:cNvSpPr>
            <a:spLocks noGrp="1"/>
          </p:cNvSpPr>
          <p:nvPr>
            <p:ph type="title"/>
          </p:nvPr>
        </p:nvSpPr>
        <p:spPr>
          <a:xfrm>
            <a:off x="1" y="1"/>
            <a:ext cx="12191999" cy="1690688"/>
          </a:xfrm>
          <a:solidFill>
            <a:schemeClr val="tx1"/>
          </a:solidFill>
        </p:spPr>
        <p:txBody>
          <a:bodyPr>
            <a:normAutofit/>
          </a:bodyPr>
          <a:lstStyle/>
          <a:p>
            <a:pPr>
              <a:defRPr/>
            </a:pPr>
            <a:r>
              <a:rPr lang="en-US" sz="6000" b="1" dirty="0">
                <a:solidFill>
                  <a:schemeClr val="accent4"/>
                </a:solidFill>
              </a:rPr>
              <a:t>	2. Classes and objects</a:t>
            </a:r>
            <a:r>
              <a:rPr lang="en-US" sz="6000" dirty="0">
                <a:solidFill>
                  <a:schemeClr val="accent4"/>
                </a:solidFill>
              </a:rPr>
              <a:t>  </a:t>
            </a:r>
          </a:p>
        </p:txBody>
      </p:sp>
    </p:spTree>
    <p:extLst>
      <p:ext uri="{BB962C8B-B14F-4D97-AF65-F5344CB8AC3E}">
        <p14:creationId xmlns:p14="http://schemas.microsoft.com/office/powerpoint/2010/main" val="3285668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216FF-3639-09F2-DB66-81606D897F74}"/>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DEA95AE9-23CA-C461-A711-40877A9B729B}"/>
              </a:ext>
            </a:extLst>
          </p:cNvPr>
          <p:cNvSpPr>
            <a:spLocks noGrp="1"/>
          </p:cNvSpPr>
          <p:nvPr>
            <p:ph idx="1"/>
          </p:nvPr>
        </p:nvSpPr>
        <p:spPr/>
        <p:txBody>
          <a:bodyPr/>
          <a:lstStyle/>
          <a:p>
            <a:pPr algn="just"/>
            <a:r>
              <a:rPr lang="en-US" sz="3200" dirty="0">
                <a:latin typeface="Times New Roman" panose="02020603050405020304" pitchFamily="18" charset="0"/>
                <a:cs typeface="Times New Roman" panose="02020603050405020304" pitchFamily="18" charset="0"/>
              </a:rPr>
              <a:t>The term objects means a combination of data and program that represent some real word entity. </a:t>
            </a:r>
          </a:p>
          <a:p>
            <a:pPr marL="457200" lvl="1" indent="0" algn="just">
              <a:buNone/>
            </a:pPr>
            <a:r>
              <a:rPr lang="en-US" sz="3200" b="1" dirty="0">
                <a:solidFill>
                  <a:srgbClr val="FF0000"/>
                </a:solidFill>
                <a:latin typeface="Times New Roman" panose="02020603050405020304" pitchFamily="18" charset="0"/>
                <a:cs typeface="Times New Roman" panose="02020603050405020304" pitchFamily="18" charset="0"/>
              </a:rPr>
              <a:t>Example: </a:t>
            </a:r>
          </a:p>
          <a:p>
            <a:pPr algn="just"/>
            <a:r>
              <a:rPr lang="en-US" sz="3200" dirty="0">
                <a:latin typeface="Times New Roman" panose="02020603050405020304" pitchFamily="18" charset="0"/>
                <a:cs typeface="Times New Roman" panose="02020603050405020304" pitchFamily="18" charset="0"/>
              </a:rPr>
              <a:t>consider an example named Amit; Amit is 25 years old and his salary is 2500. The Amit may be represented in a computer program as an object. The data part of the object would be (name: Amit, age: 25, salary: 2500)</a:t>
            </a:r>
          </a:p>
          <a:p>
            <a:endParaRPr lang="en-KE" dirty="0"/>
          </a:p>
        </p:txBody>
      </p:sp>
      <p:sp>
        <p:nvSpPr>
          <p:cNvPr id="4" name="Title 1">
            <a:extLst>
              <a:ext uri="{FF2B5EF4-FFF2-40B4-BE49-F238E27FC236}">
                <a16:creationId xmlns:a16="http://schemas.microsoft.com/office/drawing/2014/main" id="{94E76325-123C-6C21-A17C-5E3DFAB1D3A8}"/>
              </a:ext>
            </a:extLst>
          </p:cNvPr>
          <p:cNvSpPr txBox="1">
            <a:spLocks/>
          </p:cNvSpPr>
          <p:nvPr/>
        </p:nvSpPr>
        <p:spPr>
          <a:xfrm>
            <a:off x="1" y="1"/>
            <a:ext cx="12191999" cy="1690688"/>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dirty="0">
                <a:solidFill>
                  <a:schemeClr val="accent4"/>
                </a:solidFill>
              </a:rPr>
              <a:t> 	</a:t>
            </a:r>
            <a:r>
              <a:rPr lang="en-US" sz="5400" b="1" dirty="0" err="1">
                <a:solidFill>
                  <a:schemeClr val="accent4"/>
                </a:solidFill>
              </a:rPr>
              <a:t>Cont</a:t>
            </a:r>
            <a:r>
              <a:rPr lang="en-US" sz="5400" b="1" dirty="0">
                <a:solidFill>
                  <a:schemeClr val="accent4"/>
                </a:solidFill>
              </a:rPr>
              <a:t>…</a:t>
            </a:r>
            <a:r>
              <a:rPr lang="en-US" sz="6000" dirty="0">
                <a:solidFill>
                  <a:schemeClr val="accent4"/>
                </a:solidFill>
              </a:rPr>
              <a:t> </a:t>
            </a:r>
          </a:p>
        </p:txBody>
      </p:sp>
    </p:spTree>
    <p:extLst>
      <p:ext uri="{BB962C8B-B14F-4D97-AF65-F5344CB8AC3E}">
        <p14:creationId xmlns:p14="http://schemas.microsoft.com/office/powerpoint/2010/main" val="1302018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dirty="0"/>
          </a:p>
        </p:txBody>
      </p:sp>
      <p:pic>
        <p:nvPicPr>
          <p:cNvPr id="8" name="Picture 7"/>
          <p:cNvPicPr/>
          <p:nvPr/>
        </p:nvPicPr>
        <p:blipFill>
          <a:blip r:embed="rId2"/>
          <a:stretch>
            <a:fillRect/>
          </a:stretch>
        </p:blipFill>
        <p:spPr>
          <a:xfrm>
            <a:off x="838201" y="1825625"/>
            <a:ext cx="10186850" cy="3647523"/>
          </a:xfrm>
          <a:prstGeom prst="rect">
            <a:avLst/>
          </a:prstGeom>
        </p:spPr>
      </p:pic>
      <p:sp>
        <p:nvSpPr>
          <p:cNvPr id="3" name="Title 1">
            <a:extLst>
              <a:ext uri="{FF2B5EF4-FFF2-40B4-BE49-F238E27FC236}">
                <a16:creationId xmlns:a16="http://schemas.microsoft.com/office/drawing/2014/main" id="{DE15C982-8064-5DB5-21DB-02F13C316A24}"/>
              </a:ext>
            </a:extLst>
          </p:cNvPr>
          <p:cNvSpPr txBox="1">
            <a:spLocks/>
          </p:cNvSpPr>
          <p:nvPr/>
        </p:nvSpPr>
        <p:spPr>
          <a:xfrm>
            <a:off x="1" y="1"/>
            <a:ext cx="12191999" cy="1690688"/>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Example </a:t>
            </a:r>
            <a:endParaRPr lang="en-US" sz="6000" b="1" dirty="0">
              <a:solidFill>
                <a:schemeClr val="accent4"/>
              </a:solidFill>
            </a:endParaRPr>
          </a:p>
        </p:txBody>
      </p:sp>
    </p:spTree>
    <p:extLst>
      <p:ext uri="{BB962C8B-B14F-4D97-AF65-F5344CB8AC3E}">
        <p14:creationId xmlns:p14="http://schemas.microsoft.com/office/powerpoint/2010/main" val="774755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21E6B16-6EAD-E0A2-39C9-21F16BE1D954}"/>
              </a:ext>
            </a:extLst>
          </p:cNvPr>
          <p:cNvPicPr>
            <a:picLocks noGrp="1" noChangeAspect="1"/>
          </p:cNvPicPr>
          <p:nvPr>
            <p:ph idx="1"/>
          </p:nvPr>
        </p:nvPicPr>
        <p:blipFill>
          <a:blip r:embed="rId2"/>
          <a:stretch>
            <a:fillRect/>
          </a:stretch>
        </p:blipFill>
        <p:spPr>
          <a:xfrm>
            <a:off x="3564834" y="1690689"/>
            <a:ext cx="4524549" cy="4832322"/>
          </a:xfrm>
          <a:prstGeom prst="rect">
            <a:avLst/>
          </a:prstGeom>
        </p:spPr>
      </p:pic>
      <p:sp>
        <p:nvSpPr>
          <p:cNvPr id="5" name="Title 1">
            <a:extLst>
              <a:ext uri="{FF2B5EF4-FFF2-40B4-BE49-F238E27FC236}">
                <a16:creationId xmlns:a16="http://schemas.microsoft.com/office/drawing/2014/main" id="{9AF56676-1E7B-0F06-D7F6-B35D7EAC8C84}"/>
              </a:ext>
            </a:extLst>
          </p:cNvPr>
          <p:cNvSpPr txBox="1">
            <a:spLocks/>
          </p:cNvSpPr>
          <p:nvPr/>
        </p:nvSpPr>
        <p:spPr>
          <a:xfrm>
            <a:off x="1" y="1"/>
            <a:ext cx="12191999" cy="1690688"/>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Example </a:t>
            </a:r>
            <a:endParaRPr lang="en-US" sz="6000" b="1" dirty="0">
              <a:solidFill>
                <a:schemeClr val="accent4"/>
              </a:solidFill>
            </a:endParaRPr>
          </a:p>
        </p:txBody>
      </p:sp>
    </p:spTree>
    <p:extLst>
      <p:ext uri="{BB962C8B-B14F-4D97-AF65-F5344CB8AC3E}">
        <p14:creationId xmlns:p14="http://schemas.microsoft.com/office/powerpoint/2010/main" val="2416986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03583" y="1404729"/>
            <a:ext cx="11527308" cy="4928823"/>
          </a:xfrm>
        </p:spPr>
        <p:txBody>
          <a:bodyPr>
            <a:normAutofit/>
          </a:bodyPr>
          <a:lstStyle/>
          <a:p>
            <a:r>
              <a:rPr lang="en-US" sz="3600" dirty="0">
                <a:latin typeface="Times New Roman" panose="02020603050405020304" pitchFamily="18" charset="0"/>
                <a:cs typeface="Times New Roman" panose="02020603050405020304" pitchFamily="18" charset="0"/>
              </a:rPr>
              <a:t>Create a class called "</a:t>
            </a:r>
            <a:r>
              <a:rPr lang="en-US" sz="3600" dirty="0" err="1">
                <a:latin typeface="Times New Roman" panose="02020603050405020304" pitchFamily="18" charset="0"/>
                <a:cs typeface="Times New Roman" panose="02020603050405020304" pitchFamily="18" charset="0"/>
              </a:rPr>
              <a:t>MyClass</a:t>
            </a:r>
            <a:r>
              <a:rPr lang="en-US" sz="3600" dirty="0">
                <a:latin typeface="Times New Roman" panose="02020603050405020304" pitchFamily="18" charset="0"/>
                <a:cs typeface="Times New Roman" panose="02020603050405020304" pitchFamily="18" charset="0"/>
              </a:rPr>
              <a:t>":</a:t>
            </a:r>
          </a:p>
          <a:p>
            <a:pPr marL="0" indent="0">
              <a:buNone/>
            </a:pPr>
            <a:endParaRPr lang="en-US" sz="3600" dirty="0">
              <a:latin typeface="Times New Roman" panose="02020603050405020304" pitchFamily="18" charset="0"/>
              <a:cs typeface="Times New Roman" panose="02020603050405020304" pitchFamily="18" charset="0"/>
            </a:endParaRPr>
          </a:p>
          <a:p>
            <a:pPr marL="0" indent="0">
              <a:buNone/>
            </a:pPr>
            <a:r>
              <a:rPr lang="en-US" sz="3600" dirty="0">
                <a:latin typeface="Times New Roman" panose="02020603050405020304" pitchFamily="18" charset="0"/>
                <a:cs typeface="Times New Roman" panose="02020603050405020304" pitchFamily="18" charset="0"/>
              </a:rPr>
              <a:t>class </a:t>
            </a:r>
            <a:r>
              <a:rPr lang="en-US" sz="3600" dirty="0" err="1">
                <a:latin typeface="Times New Roman" panose="02020603050405020304" pitchFamily="18" charset="0"/>
                <a:cs typeface="Times New Roman" panose="02020603050405020304" pitchFamily="18" charset="0"/>
              </a:rPr>
              <a:t>MyClass</a:t>
            </a:r>
            <a:r>
              <a:rPr lang="en-US" sz="3600" dirty="0">
                <a:latin typeface="Times New Roman" panose="02020603050405020304" pitchFamily="18" charset="0"/>
                <a:cs typeface="Times New Roman" panose="02020603050405020304" pitchFamily="18" charset="0"/>
              </a:rPr>
              <a:t> {       // The class</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public:             // Access specifier</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int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myNum</a:t>
            </a:r>
            <a:r>
              <a:rPr lang="en-US" sz="3600" dirty="0">
                <a:latin typeface="Times New Roman" panose="02020603050405020304" pitchFamily="18" charset="0"/>
                <a:cs typeface="Times New Roman" panose="02020603050405020304" pitchFamily="18" charset="0"/>
              </a:rPr>
              <a:t>;        // Attribute (</a:t>
            </a:r>
            <a:r>
              <a:rPr lang="en-US" sz="3600" dirty="0" err="1">
                <a:latin typeface="Times New Roman" panose="02020603050405020304" pitchFamily="18" charset="0"/>
                <a:cs typeface="Times New Roman" panose="02020603050405020304" pitchFamily="18" charset="0"/>
              </a:rPr>
              <a:t>int</a:t>
            </a:r>
            <a:r>
              <a:rPr lang="en-US" sz="3600" dirty="0">
                <a:latin typeface="Times New Roman" panose="02020603050405020304" pitchFamily="18" charset="0"/>
                <a:cs typeface="Times New Roman" panose="02020603050405020304" pitchFamily="18" charset="0"/>
              </a:rPr>
              <a:t> variable)</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string </a:t>
            </a:r>
            <a:r>
              <a:rPr lang="en-US" sz="3600" dirty="0" err="1">
                <a:latin typeface="Times New Roman" panose="02020603050405020304" pitchFamily="18" charset="0"/>
                <a:cs typeface="Times New Roman" panose="02020603050405020304" pitchFamily="18" charset="0"/>
              </a:rPr>
              <a:t>myString</a:t>
            </a:r>
            <a:r>
              <a:rPr lang="en-US" sz="3600" dirty="0">
                <a:latin typeface="Times New Roman" panose="02020603050405020304" pitchFamily="18" charset="0"/>
                <a:cs typeface="Times New Roman" panose="02020603050405020304" pitchFamily="18" charset="0"/>
              </a:rPr>
              <a:t>;  // Attribute (string variable)</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b="1" dirty="0"/>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Example</a:t>
            </a:r>
            <a:endParaRPr lang="en-US" sz="6000" b="1" dirty="0">
              <a:solidFill>
                <a:srgbClr val="FFC000"/>
              </a:solidFill>
            </a:endParaRPr>
          </a:p>
        </p:txBody>
      </p:sp>
    </p:spTree>
    <p:extLst>
      <p:ext uri="{BB962C8B-B14F-4D97-AF65-F5344CB8AC3E}">
        <p14:creationId xmlns:p14="http://schemas.microsoft.com/office/powerpoint/2010/main" val="4253289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56754" y="1179484"/>
            <a:ext cx="11874137" cy="5154069"/>
          </a:xfrm>
        </p:spPr>
        <p:txBody>
          <a:bodyPr>
            <a:normAutofit/>
          </a:bodyPr>
          <a:lstStyle/>
          <a:p>
            <a:pPr algn="just">
              <a:lnSpc>
                <a:spcPct val="150000"/>
              </a:lnSpc>
            </a:pPr>
            <a:r>
              <a:rPr lang="en-US" dirty="0"/>
              <a:t>The </a:t>
            </a:r>
            <a:r>
              <a:rPr lang="en-US" dirty="0">
                <a:solidFill>
                  <a:srgbClr val="FF0000"/>
                </a:solidFill>
              </a:rPr>
              <a:t>class keyword </a:t>
            </a:r>
            <a:r>
              <a:rPr lang="en-US" dirty="0"/>
              <a:t>is used to create a class called </a:t>
            </a:r>
            <a:r>
              <a:rPr lang="en-US" dirty="0" err="1"/>
              <a:t>MyClass</a:t>
            </a:r>
            <a:r>
              <a:rPr lang="en-US" dirty="0"/>
              <a:t>.</a:t>
            </a:r>
          </a:p>
          <a:p>
            <a:pPr algn="just">
              <a:lnSpc>
                <a:spcPct val="150000"/>
              </a:lnSpc>
            </a:pPr>
            <a:r>
              <a:rPr lang="en-US" dirty="0"/>
              <a:t>The public keyword is an access specifier, which specifies that members (attributes and methods) of the class are accessible from outside the class. You will learn more about access specifier later.</a:t>
            </a: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Explanation</a:t>
            </a:r>
            <a:endParaRPr lang="en-US" sz="6000" b="1" dirty="0">
              <a:solidFill>
                <a:srgbClr val="FFC000"/>
              </a:solidFill>
            </a:endParaRPr>
          </a:p>
        </p:txBody>
      </p:sp>
    </p:spTree>
    <p:extLst>
      <p:ext uri="{BB962C8B-B14F-4D97-AF65-F5344CB8AC3E}">
        <p14:creationId xmlns:p14="http://schemas.microsoft.com/office/powerpoint/2010/main" val="5118649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56754" y="1179484"/>
            <a:ext cx="11874137" cy="5154069"/>
          </a:xfrm>
        </p:spPr>
        <p:txBody>
          <a:bodyPr>
            <a:normAutofit/>
          </a:bodyPr>
          <a:lstStyle/>
          <a:p>
            <a:pPr algn="just">
              <a:lnSpc>
                <a:spcPct val="150000"/>
              </a:lnSpc>
            </a:pPr>
            <a:r>
              <a:rPr lang="en-US" dirty="0"/>
              <a:t>Inside the class, there is an integer variable </a:t>
            </a:r>
            <a:r>
              <a:rPr lang="en-US" dirty="0" err="1"/>
              <a:t>myNum</a:t>
            </a:r>
            <a:r>
              <a:rPr lang="en-US" dirty="0"/>
              <a:t> and a string variable </a:t>
            </a:r>
            <a:r>
              <a:rPr lang="en-US" dirty="0" err="1"/>
              <a:t>myString</a:t>
            </a:r>
            <a:r>
              <a:rPr lang="en-US" dirty="0"/>
              <a:t>. When variables are declared within a class, they are called attributes.</a:t>
            </a:r>
          </a:p>
          <a:p>
            <a:pPr algn="just">
              <a:lnSpc>
                <a:spcPct val="150000"/>
              </a:lnSpc>
            </a:pPr>
            <a:r>
              <a:rPr lang="en-US" dirty="0"/>
              <a:t>At last, end the class definition with a semicolon ;.</a:t>
            </a:r>
          </a:p>
          <a:p>
            <a:pPr algn="just">
              <a:lnSpc>
                <a:spcPct val="150000"/>
              </a:lnSpc>
            </a:pPr>
            <a:endParaRPr lang="en-US" dirty="0"/>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a:t>
            </a:r>
            <a:r>
              <a:rPr lang="en-US" sz="5400" b="1" dirty="0" err="1">
                <a:solidFill>
                  <a:srgbClr val="FFC000"/>
                </a:solidFill>
              </a:rPr>
              <a:t>Cont</a:t>
            </a:r>
            <a:r>
              <a:rPr lang="en-US" sz="5400" b="1" dirty="0">
                <a:solidFill>
                  <a:srgbClr val="FFC000"/>
                </a:solidFill>
              </a:rPr>
              <a:t>…</a:t>
            </a:r>
            <a:endParaRPr lang="en-US" sz="6000" b="1" dirty="0">
              <a:solidFill>
                <a:srgbClr val="FFC000"/>
              </a:solidFill>
            </a:endParaRPr>
          </a:p>
        </p:txBody>
      </p:sp>
    </p:spTree>
    <p:extLst>
      <p:ext uri="{BB962C8B-B14F-4D97-AF65-F5344CB8AC3E}">
        <p14:creationId xmlns:p14="http://schemas.microsoft.com/office/powerpoint/2010/main" val="2984723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744584" y="1127194"/>
            <a:ext cx="9999618" cy="5182166"/>
          </a:xfrm>
        </p:spPr>
        <p:txBody>
          <a:bodyPr>
            <a:normAutofit lnSpcReduction="10000"/>
          </a:bodyPr>
          <a:lstStyle/>
          <a:p>
            <a:pPr marL="0" indent="0">
              <a:buNone/>
            </a:pPr>
            <a:r>
              <a:rPr lang="en-US" b="1" dirty="0"/>
              <a:t>       Create an Object</a:t>
            </a:r>
            <a:endParaRPr lang="en-US" dirty="0"/>
          </a:p>
          <a:p>
            <a:pPr algn="just">
              <a:lnSpc>
                <a:spcPct val="150000"/>
              </a:lnSpc>
            </a:pPr>
            <a:r>
              <a:rPr lang="en-US" dirty="0"/>
              <a:t>In C++, an object is created from a class. We have already created the class named </a:t>
            </a:r>
            <a:r>
              <a:rPr lang="en-US" dirty="0" err="1"/>
              <a:t>MyClass</a:t>
            </a:r>
            <a:r>
              <a:rPr lang="en-US" dirty="0"/>
              <a:t>, so now we can use this to create objects.</a:t>
            </a:r>
          </a:p>
          <a:p>
            <a:pPr algn="just">
              <a:lnSpc>
                <a:spcPct val="150000"/>
              </a:lnSpc>
            </a:pPr>
            <a:r>
              <a:rPr lang="en-US" dirty="0"/>
              <a:t>To create an object of </a:t>
            </a:r>
            <a:r>
              <a:rPr lang="en-US" dirty="0" err="1"/>
              <a:t>MyClass</a:t>
            </a:r>
            <a:r>
              <a:rPr lang="en-US" dirty="0"/>
              <a:t>, specify the class name, followed by the object name.</a:t>
            </a:r>
          </a:p>
          <a:p>
            <a:pPr algn="just">
              <a:lnSpc>
                <a:spcPct val="150000"/>
              </a:lnSpc>
            </a:pPr>
            <a:r>
              <a:rPr lang="en-US" dirty="0"/>
              <a:t>To access the class attributes (</a:t>
            </a:r>
            <a:r>
              <a:rPr lang="en-US" dirty="0" err="1"/>
              <a:t>myNum</a:t>
            </a:r>
            <a:r>
              <a:rPr lang="en-US" dirty="0"/>
              <a:t> and </a:t>
            </a:r>
            <a:r>
              <a:rPr lang="en-US" dirty="0" err="1"/>
              <a:t>myString</a:t>
            </a:r>
            <a:r>
              <a:rPr lang="en-US" dirty="0"/>
              <a:t>), use the dot syntax (.) on the object:</a:t>
            </a:r>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chemeClr val="accent4"/>
                </a:solidFill>
              </a:rPr>
              <a:t> 	OBJECTS</a:t>
            </a:r>
            <a:endParaRPr lang="en-US" sz="6000" b="1" dirty="0">
              <a:solidFill>
                <a:srgbClr val="FFC000"/>
              </a:solidFill>
            </a:endParaRPr>
          </a:p>
        </p:txBody>
      </p:sp>
    </p:spTree>
    <p:extLst>
      <p:ext uri="{BB962C8B-B14F-4D97-AF65-F5344CB8AC3E}">
        <p14:creationId xmlns:p14="http://schemas.microsoft.com/office/powerpoint/2010/main" val="4226929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35131" y="998635"/>
            <a:ext cx="11730445" cy="5310725"/>
          </a:xfrm>
        </p:spPr>
        <p:txBody>
          <a:bodyPr>
            <a:normAutofit/>
          </a:bodyPr>
          <a:lstStyle/>
          <a:p>
            <a:r>
              <a:rPr lang="en-US" b="1" dirty="0"/>
              <a:t> </a:t>
            </a:r>
            <a:r>
              <a:rPr lang="en-US" dirty="0"/>
              <a:t>Create an object called "</a:t>
            </a:r>
            <a:r>
              <a:rPr lang="en-US" dirty="0" err="1"/>
              <a:t>myObj</a:t>
            </a:r>
            <a:r>
              <a:rPr lang="en-US" dirty="0"/>
              <a:t>" and access the attributes:</a:t>
            </a:r>
          </a:p>
          <a:p>
            <a:r>
              <a:rPr lang="en-US" dirty="0"/>
              <a:t>class </a:t>
            </a:r>
            <a:r>
              <a:rPr lang="en-US" dirty="0" err="1"/>
              <a:t>MyClass</a:t>
            </a:r>
            <a:r>
              <a:rPr lang="en-US" dirty="0"/>
              <a:t> {       // The class</a:t>
            </a:r>
            <a:br>
              <a:rPr lang="en-US" dirty="0"/>
            </a:br>
            <a:r>
              <a:rPr lang="en-US" dirty="0"/>
              <a:t>  public:             // Access specifier</a:t>
            </a:r>
            <a:br>
              <a:rPr lang="en-US" dirty="0"/>
            </a:br>
            <a:r>
              <a:rPr lang="en-US" dirty="0"/>
              <a:t>    int </a:t>
            </a:r>
            <a:r>
              <a:rPr lang="en-US" dirty="0" err="1"/>
              <a:t>myNum</a:t>
            </a:r>
            <a:r>
              <a:rPr lang="en-US" dirty="0"/>
              <a:t>;        // Attribute (int variable)</a:t>
            </a:r>
            <a:br>
              <a:rPr lang="en-US" dirty="0"/>
            </a:br>
            <a:r>
              <a:rPr lang="en-US" dirty="0"/>
              <a:t>    string </a:t>
            </a:r>
            <a:r>
              <a:rPr lang="en-US" dirty="0" err="1"/>
              <a:t>myString</a:t>
            </a:r>
            <a:r>
              <a:rPr lang="en-US" dirty="0"/>
              <a:t>;  // Attribute (string variable)</a:t>
            </a:r>
            <a:br>
              <a:rPr lang="en-US" dirty="0"/>
            </a:br>
            <a:r>
              <a:rPr lang="en-US" dirty="0"/>
              <a:t>};</a:t>
            </a:r>
            <a:br>
              <a:rPr lang="en-US" dirty="0"/>
            </a:br>
            <a:br>
              <a:rPr lang="en-US" dirty="0"/>
            </a:br>
            <a:r>
              <a:rPr lang="en-US" dirty="0"/>
              <a:t>int main() {</a:t>
            </a:r>
            <a:br>
              <a:rPr lang="en-US" dirty="0"/>
            </a:br>
            <a:r>
              <a:rPr lang="en-US" dirty="0"/>
              <a:t> </a:t>
            </a: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Example</a:t>
            </a:r>
            <a:endParaRPr lang="en-US" sz="6000" b="1" dirty="0">
              <a:solidFill>
                <a:srgbClr val="FFC000"/>
              </a:solidFill>
            </a:endParaRPr>
          </a:p>
        </p:txBody>
      </p:sp>
    </p:spTree>
    <p:extLst>
      <p:ext uri="{BB962C8B-B14F-4D97-AF65-F5344CB8AC3E}">
        <p14:creationId xmlns:p14="http://schemas.microsoft.com/office/powerpoint/2010/main" val="8641359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35131" y="998635"/>
            <a:ext cx="11730445" cy="5310725"/>
          </a:xfrm>
        </p:spPr>
        <p:txBody>
          <a:bodyPr>
            <a:normAutofit/>
          </a:bodyPr>
          <a:lstStyle/>
          <a:p>
            <a:r>
              <a:rPr lang="en-US" b="1" dirty="0"/>
              <a:t> </a:t>
            </a:r>
            <a:r>
              <a:rPr lang="en-US" dirty="0"/>
              <a:t>  </a:t>
            </a:r>
            <a:r>
              <a:rPr lang="en-US" dirty="0" err="1"/>
              <a:t>MyClass</a:t>
            </a:r>
            <a:r>
              <a:rPr lang="en-US" dirty="0"/>
              <a:t> </a:t>
            </a:r>
            <a:r>
              <a:rPr lang="en-US" dirty="0" err="1"/>
              <a:t>myObj</a:t>
            </a:r>
            <a:r>
              <a:rPr lang="en-US" dirty="0"/>
              <a:t>;  // Create an object of </a:t>
            </a:r>
            <a:r>
              <a:rPr lang="en-US" dirty="0" err="1"/>
              <a:t>MyClass</a:t>
            </a:r>
            <a:br>
              <a:rPr lang="en-US" dirty="0"/>
            </a:br>
            <a:br>
              <a:rPr lang="en-US" dirty="0"/>
            </a:br>
            <a:r>
              <a:rPr lang="en-US" dirty="0"/>
              <a:t>  // Access attributes and set values</a:t>
            </a:r>
            <a:br>
              <a:rPr lang="en-US" dirty="0"/>
            </a:br>
            <a:r>
              <a:rPr lang="en-US" dirty="0"/>
              <a:t>  </a:t>
            </a:r>
            <a:r>
              <a:rPr lang="en-US" dirty="0" err="1"/>
              <a:t>myObj.myNum</a:t>
            </a:r>
            <a:r>
              <a:rPr lang="en-US" dirty="0"/>
              <a:t> = 15; </a:t>
            </a:r>
            <a:br>
              <a:rPr lang="en-US" dirty="0"/>
            </a:br>
            <a:r>
              <a:rPr lang="en-US" dirty="0"/>
              <a:t>  </a:t>
            </a:r>
            <a:r>
              <a:rPr lang="en-US" dirty="0" err="1"/>
              <a:t>myObj.myString</a:t>
            </a:r>
            <a:r>
              <a:rPr lang="en-US" dirty="0"/>
              <a:t> = "Some text";</a:t>
            </a:r>
            <a:br>
              <a:rPr lang="en-US" dirty="0"/>
            </a:br>
            <a:br>
              <a:rPr lang="en-US" dirty="0"/>
            </a:br>
            <a:r>
              <a:rPr lang="en-US" dirty="0"/>
              <a:t>  // Print attribute values</a:t>
            </a:r>
            <a:br>
              <a:rPr lang="en-US" dirty="0"/>
            </a:br>
            <a:r>
              <a:rPr lang="en-US" dirty="0"/>
              <a:t>  </a:t>
            </a:r>
            <a:r>
              <a:rPr lang="en-US" dirty="0" err="1"/>
              <a:t>cout</a:t>
            </a:r>
            <a:r>
              <a:rPr lang="en-US" dirty="0"/>
              <a:t> &lt;&lt; </a:t>
            </a:r>
            <a:r>
              <a:rPr lang="en-US" dirty="0" err="1"/>
              <a:t>myObj.myNum</a:t>
            </a:r>
            <a:r>
              <a:rPr lang="en-US" dirty="0"/>
              <a:t> &lt;&lt; "\n";</a:t>
            </a:r>
            <a:br>
              <a:rPr lang="en-US" dirty="0"/>
            </a:br>
            <a:r>
              <a:rPr lang="en-US" dirty="0"/>
              <a:t>  </a:t>
            </a:r>
            <a:r>
              <a:rPr lang="en-US" dirty="0" err="1"/>
              <a:t>cout</a:t>
            </a:r>
            <a:r>
              <a:rPr lang="en-US" dirty="0"/>
              <a:t> &lt;&lt; </a:t>
            </a:r>
            <a:r>
              <a:rPr lang="en-US" dirty="0" err="1"/>
              <a:t>myObj.myString</a:t>
            </a:r>
            <a:r>
              <a:rPr lang="en-US" dirty="0"/>
              <a:t>;</a:t>
            </a:r>
            <a:br>
              <a:rPr lang="en-US" dirty="0"/>
            </a:br>
            <a:r>
              <a:rPr lang="en-US" dirty="0"/>
              <a:t>  return 0;</a:t>
            </a:r>
            <a:br>
              <a:rPr lang="en-US" dirty="0"/>
            </a:br>
            <a:r>
              <a:rPr lang="en-US" dirty="0"/>
              <a:t>}</a:t>
            </a:r>
          </a:p>
          <a:p>
            <a:pPr marL="0" indent="0">
              <a:buNone/>
            </a:pPr>
            <a:endParaRPr lang="en-US" dirty="0"/>
          </a:p>
        </p:txBody>
      </p:sp>
      <p:sp>
        <p:nvSpPr>
          <p:cNvPr id="8"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Example</a:t>
            </a:r>
            <a:endParaRPr lang="en-US" sz="6000" b="1" dirty="0">
              <a:solidFill>
                <a:srgbClr val="FFC000"/>
              </a:solidFill>
            </a:endParaRPr>
          </a:p>
        </p:txBody>
      </p:sp>
    </p:spTree>
    <p:extLst>
      <p:ext uri="{BB962C8B-B14F-4D97-AF65-F5344CB8AC3E}">
        <p14:creationId xmlns:p14="http://schemas.microsoft.com/office/powerpoint/2010/main" val="3710771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835" y="748146"/>
            <a:ext cx="11942619" cy="5428817"/>
          </a:xfrm>
        </p:spPr>
        <p:txBody>
          <a:bodyPr>
            <a:normAutofit fontScale="92500"/>
          </a:bodyPr>
          <a:lstStyle/>
          <a:p>
            <a:pPr algn="just">
              <a:lnSpc>
                <a:spcPct val="150000"/>
              </a:lnSpc>
            </a:pPr>
            <a:r>
              <a:rPr lang="en-US" dirty="0"/>
              <a:t>Methods are </a:t>
            </a:r>
            <a:r>
              <a:rPr lang="en-US" b="1" dirty="0"/>
              <a:t>functions</a:t>
            </a:r>
            <a:r>
              <a:rPr lang="en-US" dirty="0"/>
              <a:t> that belongs to the class.</a:t>
            </a:r>
          </a:p>
          <a:p>
            <a:pPr algn="just">
              <a:lnSpc>
                <a:spcPct val="150000"/>
              </a:lnSpc>
            </a:pPr>
            <a:r>
              <a:rPr lang="en-US" dirty="0"/>
              <a:t>There are two ways to define functions that belongs to a class:</a:t>
            </a:r>
          </a:p>
          <a:p>
            <a:pPr marL="0" lvl="0" indent="0" algn="just">
              <a:lnSpc>
                <a:spcPct val="150000"/>
              </a:lnSpc>
              <a:buNone/>
            </a:pPr>
            <a:r>
              <a:rPr lang="en-US" dirty="0"/>
              <a:t>              </a:t>
            </a:r>
            <a:r>
              <a:rPr lang="en-US" dirty="0">
                <a:solidFill>
                  <a:srgbClr val="FF0000"/>
                </a:solidFill>
              </a:rPr>
              <a:t>Inside class definition</a:t>
            </a:r>
          </a:p>
          <a:p>
            <a:pPr marL="0" lvl="0" indent="0" algn="just">
              <a:lnSpc>
                <a:spcPct val="150000"/>
              </a:lnSpc>
              <a:buNone/>
            </a:pPr>
            <a:r>
              <a:rPr lang="en-US" dirty="0">
                <a:solidFill>
                  <a:srgbClr val="FF0000"/>
                </a:solidFill>
              </a:rPr>
              <a:t>              Outside class definition</a:t>
            </a:r>
          </a:p>
          <a:p>
            <a:pPr algn="just">
              <a:lnSpc>
                <a:spcPct val="150000"/>
              </a:lnSpc>
            </a:pPr>
            <a:r>
              <a:rPr lang="en-US" dirty="0"/>
              <a:t>In the following example, we define a function inside the class, and we name it "</a:t>
            </a:r>
            <a:r>
              <a:rPr lang="en-US" dirty="0" err="1"/>
              <a:t>myMethod</a:t>
            </a:r>
            <a:r>
              <a:rPr lang="en-US" dirty="0"/>
              <a:t>".</a:t>
            </a:r>
          </a:p>
          <a:p>
            <a:pPr algn="just">
              <a:lnSpc>
                <a:spcPct val="150000"/>
              </a:lnSpc>
            </a:pPr>
            <a:r>
              <a:rPr lang="en-US" b="1" dirty="0"/>
              <a:t>Note:</a:t>
            </a:r>
            <a:r>
              <a:rPr lang="en-US" dirty="0"/>
              <a:t> You access methods just like you access attributes; by creating an object of the class and using the dot syntax (.):</a:t>
            </a: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Class Methods</a:t>
            </a:r>
            <a:endParaRPr lang="en-US" sz="6000" b="1" dirty="0">
              <a:solidFill>
                <a:srgbClr val="FFC000"/>
              </a:solidFill>
            </a:endParaRPr>
          </a:p>
        </p:txBody>
      </p:sp>
    </p:spTree>
    <p:extLst>
      <p:ext uri="{BB962C8B-B14F-4D97-AF65-F5344CB8AC3E}">
        <p14:creationId xmlns:p14="http://schemas.microsoft.com/office/powerpoint/2010/main" val="901237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3" y="996286"/>
            <a:ext cx="12089075" cy="5404514"/>
          </a:xfrm>
        </p:spPr>
        <p:txBody>
          <a:bodyPr>
            <a:normAutofit lnSpcReduction="10000"/>
          </a:bodyPr>
          <a:lstStyle/>
          <a:p>
            <a:r>
              <a:rPr lang="en-US" dirty="0"/>
              <a:t>class </a:t>
            </a:r>
            <a:r>
              <a:rPr lang="en-US" dirty="0" err="1"/>
              <a:t>MyClass</a:t>
            </a:r>
            <a:r>
              <a:rPr lang="en-US" dirty="0"/>
              <a:t> {        // The class</a:t>
            </a:r>
            <a:br>
              <a:rPr lang="en-US" dirty="0"/>
            </a:br>
            <a:r>
              <a:rPr lang="en-US" dirty="0"/>
              <a:t>  </a:t>
            </a:r>
            <a:endParaRPr lang="en-US" sz="2400" dirty="0"/>
          </a:p>
          <a:p>
            <a:r>
              <a:rPr lang="en-US" dirty="0"/>
              <a:t>public:              // Access specifier</a:t>
            </a:r>
            <a:br>
              <a:rPr lang="en-US" dirty="0"/>
            </a:br>
            <a:r>
              <a:rPr lang="en-US" dirty="0"/>
              <a:t>    void </a:t>
            </a:r>
            <a:r>
              <a:rPr lang="en-US" dirty="0" err="1"/>
              <a:t>myMethod</a:t>
            </a:r>
            <a:r>
              <a:rPr lang="en-US" dirty="0"/>
              <a:t>() {  // Method/function defined inside the class</a:t>
            </a:r>
            <a:br>
              <a:rPr lang="en-US" dirty="0"/>
            </a:br>
            <a:r>
              <a:rPr lang="en-US" dirty="0"/>
              <a:t>      </a:t>
            </a:r>
            <a:r>
              <a:rPr lang="en-US" dirty="0" err="1"/>
              <a:t>cout</a:t>
            </a:r>
            <a:r>
              <a:rPr lang="en-US" dirty="0"/>
              <a:t> &lt;&lt; "Hello World!";</a:t>
            </a:r>
            <a:br>
              <a:rPr lang="en-US" dirty="0"/>
            </a:br>
            <a:r>
              <a:rPr lang="en-US" dirty="0"/>
              <a:t>    }</a:t>
            </a:r>
            <a:br>
              <a:rPr lang="en-US" dirty="0"/>
            </a:br>
            <a:r>
              <a:rPr lang="en-US" dirty="0"/>
              <a:t>};</a:t>
            </a:r>
            <a:br>
              <a:rPr lang="en-US" dirty="0"/>
            </a:br>
            <a:br>
              <a:rPr lang="en-US" dirty="0"/>
            </a:br>
            <a:r>
              <a:rPr lang="en-US" dirty="0" err="1"/>
              <a:t>int</a:t>
            </a:r>
            <a:r>
              <a:rPr lang="en-US" dirty="0"/>
              <a:t> main()</a:t>
            </a:r>
            <a:endParaRPr lang="en-US" sz="2400" dirty="0"/>
          </a:p>
          <a:p>
            <a:r>
              <a:rPr lang="en-US" dirty="0"/>
              <a:t> {</a:t>
            </a:r>
            <a:br>
              <a:rPr lang="en-US" dirty="0"/>
            </a:br>
            <a:r>
              <a:rPr lang="en-US" dirty="0"/>
              <a:t>  </a:t>
            </a:r>
            <a:r>
              <a:rPr lang="en-US" dirty="0" err="1"/>
              <a:t>MyClass</a:t>
            </a:r>
            <a:r>
              <a:rPr lang="en-US" dirty="0"/>
              <a:t> </a:t>
            </a:r>
            <a:r>
              <a:rPr lang="en-US" dirty="0" err="1"/>
              <a:t>myObj</a:t>
            </a:r>
            <a:r>
              <a:rPr lang="en-US" dirty="0"/>
              <a:t>;     // Create an object of </a:t>
            </a:r>
            <a:r>
              <a:rPr lang="en-US" dirty="0" err="1"/>
              <a:t>MyClass</a:t>
            </a:r>
            <a:br>
              <a:rPr lang="en-US" dirty="0"/>
            </a:br>
            <a:r>
              <a:rPr lang="en-US" dirty="0"/>
              <a:t>  </a:t>
            </a:r>
            <a:r>
              <a:rPr lang="en-US" dirty="0" err="1"/>
              <a:t>myObj.myMethod</a:t>
            </a:r>
            <a:r>
              <a:rPr lang="en-US" dirty="0"/>
              <a:t>();  // Call the method</a:t>
            </a:r>
            <a:br>
              <a:rPr lang="en-US" dirty="0"/>
            </a:br>
            <a:r>
              <a:rPr lang="en-US" dirty="0"/>
              <a:t>  return 0;</a:t>
            </a:r>
            <a:br>
              <a:rPr lang="en-US" dirty="0"/>
            </a:br>
            <a:r>
              <a:rPr lang="en-US" dirty="0"/>
              <a:t>}</a:t>
            </a:r>
            <a:endParaRPr lang="en-US" sz="2400" dirty="0"/>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Inside Example</a:t>
            </a:r>
            <a:endParaRPr lang="en-US" sz="6000" b="1" dirty="0">
              <a:solidFill>
                <a:srgbClr val="FFC000"/>
              </a:solidFill>
            </a:endParaRPr>
          </a:p>
        </p:txBody>
      </p:sp>
    </p:spTree>
    <p:extLst>
      <p:ext uri="{BB962C8B-B14F-4D97-AF65-F5344CB8AC3E}">
        <p14:creationId xmlns:p14="http://schemas.microsoft.com/office/powerpoint/2010/main" val="2615245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44691" y="1337628"/>
            <a:ext cx="11914909" cy="5547360"/>
          </a:xfrm>
        </p:spPr>
        <p:txBody>
          <a:bodyPr>
            <a:normAutofit/>
          </a:bodyPr>
          <a:lstStyle/>
          <a:p>
            <a:pPr algn="just">
              <a:lnSpc>
                <a:spcPct val="150000"/>
              </a:lnSpc>
            </a:pPr>
            <a:r>
              <a:rPr lang="en-US" dirty="0"/>
              <a:t>To define a </a:t>
            </a:r>
            <a:r>
              <a:rPr lang="en-US" dirty="0">
                <a:solidFill>
                  <a:srgbClr val="FF0000"/>
                </a:solidFill>
              </a:rPr>
              <a:t>function outside the class </a:t>
            </a:r>
            <a:r>
              <a:rPr lang="en-US" dirty="0"/>
              <a:t>definition, you have to declare it inside the class and then </a:t>
            </a:r>
            <a:r>
              <a:rPr lang="en-US" dirty="0">
                <a:solidFill>
                  <a:srgbClr val="FF0000"/>
                </a:solidFill>
              </a:rPr>
              <a:t>define it outside of the class</a:t>
            </a:r>
            <a:r>
              <a:rPr lang="en-US" dirty="0"/>
              <a:t>. This is done by specifying the name of the class, followed the scope resolution:: operator, followed by the name of the function:</a:t>
            </a:r>
          </a:p>
          <a:p>
            <a:pPr marL="0" indent="0" algn="just">
              <a:lnSpc>
                <a:spcPct val="150000"/>
              </a:lnSpc>
              <a:buNone/>
            </a:pPr>
            <a:endParaRPr lang="en-US" dirty="0"/>
          </a:p>
          <a:p>
            <a:pPr algn="just">
              <a:lnSpc>
                <a:spcPct val="150000"/>
              </a:lnSpc>
            </a:pPr>
            <a:endParaRPr lang="en-US" dirty="0"/>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a:t>
            </a:r>
            <a:r>
              <a:rPr lang="en-US" sz="5400" b="1" dirty="0" err="1">
                <a:solidFill>
                  <a:srgbClr val="FFC000"/>
                </a:solidFill>
              </a:rPr>
              <a:t>Cont</a:t>
            </a:r>
            <a:r>
              <a:rPr lang="en-US" sz="5400" b="1" dirty="0">
                <a:solidFill>
                  <a:srgbClr val="FFC000"/>
                </a:solidFill>
              </a:rPr>
              <a:t>…</a:t>
            </a:r>
            <a:endParaRPr lang="en-US" sz="6000" b="1" dirty="0">
              <a:solidFill>
                <a:srgbClr val="FFC000"/>
              </a:solidFill>
            </a:endParaRPr>
          </a:p>
        </p:txBody>
      </p:sp>
    </p:spTree>
    <p:extLst>
      <p:ext uri="{BB962C8B-B14F-4D97-AF65-F5344CB8AC3E}">
        <p14:creationId xmlns:p14="http://schemas.microsoft.com/office/powerpoint/2010/main" val="205349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0" y="1201783"/>
            <a:ext cx="11978640" cy="5107577"/>
          </a:xfrm>
        </p:spPr>
        <p:txBody>
          <a:bodyPr>
            <a:normAutofit fontScale="85000" lnSpcReduction="20000"/>
          </a:bodyPr>
          <a:lstStyle/>
          <a:p>
            <a:pPr marL="0" indent="0">
              <a:buNone/>
            </a:pPr>
            <a:endParaRPr lang="en-US" dirty="0"/>
          </a:p>
          <a:p>
            <a:r>
              <a:rPr lang="en-US" dirty="0"/>
              <a:t>class </a:t>
            </a:r>
            <a:r>
              <a:rPr lang="en-US" dirty="0" err="1"/>
              <a:t>MyClass</a:t>
            </a:r>
            <a:r>
              <a:rPr lang="en-US" dirty="0"/>
              <a:t> {        // The class</a:t>
            </a:r>
            <a:br>
              <a:rPr lang="en-US" dirty="0"/>
            </a:br>
            <a:r>
              <a:rPr lang="en-US" dirty="0"/>
              <a:t>  public:              // Access specifier</a:t>
            </a:r>
            <a:br>
              <a:rPr lang="en-US" dirty="0"/>
            </a:br>
            <a:r>
              <a:rPr lang="en-US" dirty="0"/>
              <a:t>    void </a:t>
            </a:r>
            <a:r>
              <a:rPr lang="en-US" dirty="0" err="1"/>
              <a:t>myMethod</a:t>
            </a:r>
            <a:r>
              <a:rPr lang="en-US" dirty="0"/>
              <a:t>();   // Method/function declaration</a:t>
            </a:r>
            <a:br>
              <a:rPr lang="en-US" dirty="0"/>
            </a:br>
            <a:r>
              <a:rPr lang="en-US" dirty="0"/>
              <a:t>};</a:t>
            </a:r>
            <a:br>
              <a:rPr lang="en-US" dirty="0"/>
            </a:br>
            <a:br>
              <a:rPr lang="en-US" dirty="0"/>
            </a:br>
            <a:r>
              <a:rPr lang="en-US" dirty="0"/>
              <a:t>// Method/function definition outside the class</a:t>
            </a:r>
            <a:br>
              <a:rPr lang="en-US" dirty="0"/>
            </a:br>
            <a:r>
              <a:rPr lang="en-US" dirty="0"/>
              <a:t>void </a:t>
            </a:r>
            <a:r>
              <a:rPr lang="en-US" dirty="0" err="1"/>
              <a:t>MyClass</a:t>
            </a:r>
            <a:r>
              <a:rPr lang="en-US" dirty="0"/>
              <a:t>::</a:t>
            </a:r>
            <a:r>
              <a:rPr lang="en-US" dirty="0" err="1"/>
              <a:t>myMethod</a:t>
            </a:r>
            <a:r>
              <a:rPr lang="en-US" dirty="0"/>
              <a:t>() {</a:t>
            </a:r>
            <a:br>
              <a:rPr lang="en-US" dirty="0"/>
            </a:br>
            <a:r>
              <a:rPr lang="en-US" dirty="0"/>
              <a:t>  </a:t>
            </a:r>
            <a:r>
              <a:rPr lang="en-US" dirty="0" err="1"/>
              <a:t>cout</a:t>
            </a:r>
            <a:r>
              <a:rPr lang="en-US" dirty="0"/>
              <a:t> &lt;&lt; "Hello World!";</a:t>
            </a:r>
            <a:br>
              <a:rPr lang="en-US" dirty="0"/>
            </a:br>
            <a:r>
              <a:rPr lang="en-US" dirty="0"/>
              <a:t>}</a:t>
            </a:r>
            <a:br>
              <a:rPr lang="en-US" dirty="0"/>
            </a:br>
            <a:br>
              <a:rPr lang="en-US" dirty="0"/>
            </a:br>
            <a:r>
              <a:rPr lang="en-US" dirty="0" err="1"/>
              <a:t>int</a:t>
            </a:r>
            <a:r>
              <a:rPr lang="en-US" dirty="0"/>
              <a:t> main() {</a:t>
            </a:r>
            <a:br>
              <a:rPr lang="en-US" dirty="0"/>
            </a:br>
            <a:r>
              <a:rPr lang="en-US" dirty="0"/>
              <a:t>  </a:t>
            </a:r>
            <a:r>
              <a:rPr lang="en-US" dirty="0" err="1"/>
              <a:t>MyClass</a:t>
            </a:r>
            <a:r>
              <a:rPr lang="en-US" dirty="0"/>
              <a:t> </a:t>
            </a:r>
            <a:r>
              <a:rPr lang="en-US" dirty="0" err="1"/>
              <a:t>myObj</a:t>
            </a:r>
            <a:r>
              <a:rPr lang="en-US" dirty="0"/>
              <a:t>;     // Create an object of </a:t>
            </a:r>
            <a:r>
              <a:rPr lang="en-US" dirty="0" err="1"/>
              <a:t>MyClass</a:t>
            </a:r>
            <a:br>
              <a:rPr lang="en-US" dirty="0"/>
            </a:br>
            <a:r>
              <a:rPr lang="en-US" dirty="0"/>
              <a:t>  </a:t>
            </a:r>
            <a:r>
              <a:rPr lang="en-US" dirty="0" err="1"/>
              <a:t>myObj.myMethod</a:t>
            </a:r>
            <a:r>
              <a:rPr lang="en-US" dirty="0"/>
              <a:t>();  // Call the method</a:t>
            </a:r>
            <a:br>
              <a:rPr lang="en-US" dirty="0"/>
            </a:br>
            <a:r>
              <a:rPr lang="en-US" dirty="0"/>
              <a:t>  return 0;</a:t>
            </a:r>
            <a:br>
              <a:rPr lang="en-US" dirty="0"/>
            </a:br>
            <a:r>
              <a:rPr lang="en-US" dirty="0"/>
              <a:t>}</a:t>
            </a:r>
            <a:br>
              <a:rPr lang="en-US" dirty="0"/>
            </a:br>
            <a:endParaRPr lang="en-US" dirty="0"/>
          </a:p>
        </p:txBody>
      </p:sp>
      <p:sp>
        <p:nvSpPr>
          <p:cNvPr id="4"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Outside Example</a:t>
            </a:r>
            <a:endParaRPr lang="en-US" sz="6000" b="1" dirty="0">
              <a:solidFill>
                <a:srgbClr val="FFC000"/>
              </a:solidFill>
            </a:endParaRPr>
          </a:p>
        </p:txBody>
      </p:sp>
    </p:spTree>
    <p:extLst>
      <p:ext uri="{BB962C8B-B14F-4D97-AF65-F5344CB8AC3E}">
        <p14:creationId xmlns:p14="http://schemas.microsoft.com/office/powerpoint/2010/main" val="15196431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0" y="1132763"/>
            <a:ext cx="11978640" cy="5176597"/>
          </a:xfrm>
        </p:spPr>
        <p:txBody>
          <a:bodyPr>
            <a:normAutofit/>
          </a:bodyPr>
          <a:lstStyle/>
          <a:p>
            <a:pPr marL="0" indent="0">
              <a:buNone/>
            </a:pPr>
            <a:endParaRPr lang="en-US" dirty="0"/>
          </a:p>
          <a:p>
            <a:r>
              <a:rPr lang="en-US" sz="3600" dirty="0">
                <a:latin typeface="Times New Roman" panose="02020603050405020304" pitchFamily="18" charset="0"/>
                <a:cs typeface="Times New Roman" panose="02020603050405020304" pitchFamily="18" charset="0"/>
              </a:rPr>
              <a:t>In C++, there are three access specifiers:</a:t>
            </a:r>
          </a:p>
          <a:p>
            <a:r>
              <a:rPr lang="en-US" sz="3600" dirty="0">
                <a:solidFill>
                  <a:srgbClr val="FF0000"/>
                </a:solidFill>
                <a:latin typeface="Times New Roman" panose="02020603050405020304" pitchFamily="18" charset="0"/>
                <a:cs typeface="Times New Roman" panose="02020603050405020304" pitchFamily="18" charset="0"/>
              </a:rPr>
              <a:t>public </a:t>
            </a:r>
            <a:r>
              <a:rPr lang="en-US" sz="3600" dirty="0">
                <a:latin typeface="Times New Roman" panose="02020603050405020304" pitchFamily="18" charset="0"/>
                <a:cs typeface="Times New Roman" panose="02020603050405020304" pitchFamily="18" charset="0"/>
              </a:rPr>
              <a:t>- members are accessible from outside the class</a:t>
            </a:r>
          </a:p>
          <a:p>
            <a:r>
              <a:rPr lang="en-US" sz="3600" dirty="0">
                <a:solidFill>
                  <a:srgbClr val="FF0000"/>
                </a:solidFill>
                <a:latin typeface="Times New Roman" panose="02020603050405020304" pitchFamily="18" charset="0"/>
                <a:cs typeface="Times New Roman" panose="02020603050405020304" pitchFamily="18" charset="0"/>
              </a:rPr>
              <a:t>private </a:t>
            </a:r>
            <a:r>
              <a:rPr lang="en-US" sz="3600" dirty="0">
                <a:latin typeface="Times New Roman" panose="02020603050405020304" pitchFamily="18" charset="0"/>
                <a:cs typeface="Times New Roman" panose="02020603050405020304" pitchFamily="18" charset="0"/>
              </a:rPr>
              <a:t>- members cannot be accessed (or viewed) from outside the class</a:t>
            </a:r>
          </a:p>
          <a:p>
            <a:r>
              <a:rPr lang="en-US" sz="3600" dirty="0">
                <a:solidFill>
                  <a:srgbClr val="FF0000"/>
                </a:solidFill>
                <a:latin typeface="Times New Roman" panose="02020603050405020304" pitchFamily="18" charset="0"/>
                <a:cs typeface="Times New Roman" panose="02020603050405020304" pitchFamily="18" charset="0"/>
              </a:rPr>
              <a:t>protected</a:t>
            </a:r>
            <a:r>
              <a:rPr lang="en-US" sz="3600" dirty="0">
                <a:latin typeface="Times New Roman" panose="02020603050405020304" pitchFamily="18" charset="0"/>
                <a:cs typeface="Times New Roman" panose="02020603050405020304" pitchFamily="18" charset="0"/>
              </a:rPr>
              <a:t> - members cannot be accessed from outside the class, however, they can be accessed in inherited classes. </a:t>
            </a: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a:t>
            </a:r>
            <a:r>
              <a:rPr lang="en-US" sz="5400" b="1" dirty="0" err="1">
                <a:solidFill>
                  <a:srgbClr val="FFC000"/>
                </a:solidFill>
              </a:rPr>
              <a:t>c++</a:t>
            </a:r>
            <a:r>
              <a:rPr lang="en-US" sz="5400" b="1" dirty="0">
                <a:solidFill>
                  <a:srgbClr val="FFC000"/>
                </a:solidFill>
              </a:rPr>
              <a:t> Access Specifiers</a:t>
            </a:r>
            <a:endParaRPr lang="en-US" sz="6000" b="1" dirty="0">
              <a:solidFill>
                <a:srgbClr val="FFC000"/>
              </a:solidFill>
            </a:endParaRPr>
          </a:p>
        </p:txBody>
      </p:sp>
    </p:spTree>
    <p:extLst>
      <p:ext uri="{BB962C8B-B14F-4D97-AF65-F5344CB8AC3E}">
        <p14:creationId xmlns:p14="http://schemas.microsoft.com/office/powerpoint/2010/main" val="1518513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0" y="549541"/>
            <a:ext cx="11978640" cy="5759820"/>
          </a:xfrm>
        </p:spPr>
        <p:txBody>
          <a:bodyPr>
            <a:normAutofit fontScale="92500" lnSpcReduction="10000"/>
          </a:bodyPr>
          <a:lstStyle/>
          <a:p>
            <a:pPr marL="0" indent="0">
              <a:buNone/>
            </a:pPr>
            <a:endParaRPr lang="en-US" dirty="0"/>
          </a:p>
          <a:p>
            <a:r>
              <a:rPr lang="en-US" sz="3200" dirty="0">
                <a:latin typeface="Times New Roman" panose="02020603050405020304" pitchFamily="18" charset="0"/>
                <a:cs typeface="Times New Roman" panose="02020603050405020304" pitchFamily="18" charset="0"/>
              </a:rPr>
              <a:t>class </a:t>
            </a:r>
            <a:r>
              <a:rPr lang="en-US" sz="3200" dirty="0" err="1">
                <a:latin typeface="Times New Roman" panose="02020603050405020304" pitchFamily="18" charset="0"/>
                <a:cs typeface="Times New Roman" panose="02020603050405020304" pitchFamily="18" charset="0"/>
              </a:rPr>
              <a:t>MyClass</a:t>
            </a:r>
            <a:r>
              <a:rPr lang="en-US" sz="3200" dirty="0">
                <a:latin typeface="Times New Roman" panose="02020603050405020304" pitchFamily="18" charset="0"/>
                <a:cs typeface="Times New Roman" panose="02020603050405020304" pitchFamily="18" charset="0"/>
              </a:rPr>
              <a:t>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public:    // Public access specifier</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int</a:t>
            </a:r>
            <a:r>
              <a:rPr lang="en-US" sz="3200" dirty="0">
                <a:latin typeface="Times New Roman" panose="02020603050405020304" pitchFamily="18" charset="0"/>
                <a:cs typeface="Times New Roman" panose="02020603050405020304" pitchFamily="18" charset="0"/>
              </a:rPr>
              <a:t> x;   // Public attribute</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private:   // Private access specifier</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int</a:t>
            </a:r>
            <a:r>
              <a:rPr lang="en-US" sz="3200" dirty="0">
                <a:latin typeface="Times New Roman" panose="02020603050405020304" pitchFamily="18" charset="0"/>
                <a:cs typeface="Times New Roman" panose="02020603050405020304" pitchFamily="18" charset="0"/>
              </a:rPr>
              <a:t> y;   // Private attribute</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br>
              <a:rPr lang="en-US" sz="3200"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int</a:t>
            </a:r>
            <a:r>
              <a:rPr lang="en-US" sz="3200" dirty="0">
                <a:latin typeface="Times New Roman" panose="02020603050405020304" pitchFamily="18" charset="0"/>
                <a:cs typeface="Times New Roman" panose="02020603050405020304" pitchFamily="18" charset="0"/>
              </a:rPr>
              <a:t> main() {</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MyClass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myObj</a:t>
            </a: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myObj.x</a:t>
            </a:r>
            <a:r>
              <a:rPr lang="en-US" sz="3200" dirty="0">
                <a:latin typeface="Times New Roman" panose="02020603050405020304" pitchFamily="18" charset="0"/>
                <a:cs typeface="Times New Roman" panose="02020603050405020304" pitchFamily="18" charset="0"/>
              </a:rPr>
              <a:t> = 25;  // Allowed (public)</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myObj.y</a:t>
            </a:r>
            <a:r>
              <a:rPr lang="en-US" sz="3200" dirty="0">
                <a:latin typeface="Times New Roman" panose="02020603050405020304" pitchFamily="18" charset="0"/>
                <a:cs typeface="Times New Roman" panose="02020603050405020304" pitchFamily="18" charset="0"/>
              </a:rPr>
              <a:t> = 50;  // Not allowed (private)</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return 0;</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Example</a:t>
            </a:r>
            <a:endParaRPr lang="en-US" sz="6000" b="1" dirty="0">
              <a:solidFill>
                <a:srgbClr val="FFC000"/>
              </a:solidFill>
            </a:endParaRPr>
          </a:p>
        </p:txBody>
      </p:sp>
    </p:spTree>
    <p:extLst>
      <p:ext uri="{BB962C8B-B14F-4D97-AF65-F5344CB8AC3E}">
        <p14:creationId xmlns:p14="http://schemas.microsoft.com/office/powerpoint/2010/main" val="36666419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06016" y="1219199"/>
            <a:ext cx="11872623" cy="5090161"/>
          </a:xfrm>
        </p:spPr>
        <p:txBody>
          <a:bodyPr>
            <a:normAutofit/>
          </a:bodyPr>
          <a:lstStyle/>
          <a:p>
            <a:r>
              <a:rPr lang="en-US" b="0" i="0" dirty="0" err="1">
                <a:solidFill>
                  <a:srgbClr val="0D0D0D"/>
                </a:solidFill>
                <a:effectLst/>
                <a:highlight>
                  <a:srgbClr val="FFFFFF"/>
                </a:highlight>
                <a:latin typeface="Söhne"/>
              </a:rPr>
              <a:t>Stroustrup</a:t>
            </a:r>
            <a:r>
              <a:rPr lang="en-US" b="0" i="0" dirty="0">
                <a:solidFill>
                  <a:srgbClr val="0D0D0D"/>
                </a:solidFill>
                <a:effectLst/>
                <a:highlight>
                  <a:srgbClr val="FFFFFF"/>
                </a:highlight>
                <a:latin typeface="Söhne"/>
              </a:rPr>
              <a:t>, B. (2013). </a:t>
            </a:r>
            <a:r>
              <a:rPr lang="en-US" b="0" i="1" dirty="0">
                <a:solidFill>
                  <a:srgbClr val="0D0D0D"/>
                </a:solidFill>
                <a:effectLst/>
                <a:highlight>
                  <a:srgbClr val="FFFFFF"/>
                </a:highlight>
                <a:latin typeface="Söhne"/>
              </a:rPr>
              <a:t>The C++ Programming Language</a:t>
            </a:r>
            <a:r>
              <a:rPr lang="en-US" b="0" i="0" dirty="0">
                <a:solidFill>
                  <a:srgbClr val="0D0D0D"/>
                </a:solidFill>
                <a:effectLst/>
                <a:highlight>
                  <a:srgbClr val="FFFFFF"/>
                </a:highlight>
                <a:latin typeface="Söhne"/>
              </a:rPr>
              <a:t> (4th ed.). Addison-Wesley.</a:t>
            </a:r>
          </a:p>
          <a:p>
            <a:r>
              <a:rPr lang="en-US" b="0" i="0" dirty="0">
                <a:solidFill>
                  <a:srgbClr val="0D0D0D"/>
                </a:solidFill>
                <a:effectLst/>
                <a:highlight>
                  <a:srgbClr val="FFFFFF"/>
                </a:highlight>
                <a:latin typeface="Söhne"/>
              </a:rPr>
              <a:t>Smith, J. (2020). </a:t>
            </a:r>
            <a:r>
              <a:rPr lang="en-US" b="0" i="1" dirty="0">
                <a:solidFill>
                  <a:srgbClr val="0D0D0D"/>
                </a:solidFill>
                <a:effectLst/>
                <a:highlight>
                  <a:srgbClr val="FFFFFF"/>
                </a:highlight>
                <a:latin typeface="Söhne"/>
              </a:rPr>
              <a:t>Modern C++ Programming</a:t>
            </a:r>
            <a:r>
              <a:rPr lang="en-US" b="0" i="0" dirty="0">
                <a:solidFill>
                  <a:srgbClr val="0D0D0D"/>
                </a:solidFill>
                <a:effectLst/>
                <a:highlight>
                  <a:srgbClr val="FFFFFF"/>
                </a:highlight>
                <a:latin typeface="Söhne"/>
              </a:rPr>
              <a:t>. ABC Publishing.</a:t>
            </a:r>
          </a:p>
          <a:p>
            <a:r>
              <a:rPr lang="en-US" dirty="0"/>
              <a:t>https://www.simplilearn.com/tutorials/cpp-tutorial/class-and-object-in-cpp</a:t>
            </a:r>
          </a:p>
        </p:txBody>
      </p:sp>
      <p:sp>
        <p:nvSpPr>
          <p:cNvPr id="5" name="Title 1">
            <a:extLst>
              <a:ext uri="{FF2B5EF4-FFF2-40B4-BE49-F238E27FC236}">
                <a16:creationId xmlns:a16="http://schemas.microsoft.com/office/drawing/2014/main" id="{13BC4706-976B-3BC3-918F-9683721F126E}"/>
              </a:ext>
            </a:extLst>
          </p:cNvPr>
          <p:cNvSpPr txBox="1">
            <a:spLocks/>
          </p:cNvSpPr>
          <p:nvPr/>
        </p:nvSpPr>
        <p:spPr>
          <a:xfrm>
            <a:off x="1" y="1"/>
            <a:ext cx="12191999" cy="887895"/>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rPr>
              <a:t>	REFERENCES </a:t>
            </a:r>
            <a:endParaRPr lang="en-US" sz="6000" b="1" dirty="0">
              <a:solidFill>
                <a:srgbClr val="FFC000"/>
              </a:solidFill>
            </a:endParaRPr>
          </a:p>
        </p:txBody>
      </p:sp>
    </p:spTree>
    <p:extLst>
      <p:ext uri="{BB962C8B-B14F-4D97-AF65-F5344CB8AC3E}">
        <p14:creationId xmlns:p14="http://schemas.microsoft.com/office/powerpoint/2010/main" val="468942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TotalTime>
  <Words>1818</Words>
  <Application>Microsoft Office PowerPoint</Application>
  <PresentationFormat>Widescreen</PresentationFormat>
  <Paragraphs>136</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Söhne</vt:lpstr>
      <vt:lpstr>Times New Roman</vt:lpstr>
      <vt:lpstr>Office Theme</vt:lpstr>
      <vt:lpstr>PowerPoint Presentation</vt:lpstr>
      <vt:lpstr>     Lecture learning outcomes</vt:lpstr>
      <vt:lpstr>     1. 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 Classes and objects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ACS 114 OBJECT ORIENTED PROGRAMMING</dc:title>
  <dc:creator>USER</dc:creator>
  <cp:lastModifiedBy>Joshua</cp:lastModifiedBy>
  <cp:revision>26</cp:revision>
  <dcterms:created xsi:type="dcterms:W3CDTF">2022-09-21T19:38:03Z</dcterms:created>
  <dcterms:modified xsi:type="dcterms:W3CDTF">2024-04-21T18:40:11Z</dcterms:modified>
</cp:coreProperties>
</file>