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5" roundtripDataSignature="AMtx7mhs/g4G89DINOrXBFYRo2a5Ytsjt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customschemas.google.com/relationships/presentationmetadata" Target="metadata"/><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 name="Shape 11"/>
        <p:cNvGrpSpPr/>
        <p:nvPr/>
      </p:nvGrpSpPr>
      <p:grpSpPr>
        <a:xfrm>
          <a:off x="0" y="0"/>
          <a:ext cx="0" cy="0"/>
          <a:chOff x="0" y="0"/>
          <a:chExt cx="0" cy="0"/>
        </a:xfrm>
      </p:grpSpPr>
      <p:sp>
        <p:nvSpPr>
          <p:cNvPr id="12" name="Google Shape;12;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 name="Google Shape;14;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3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3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3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3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3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0"/>
          <p:cNvSpPr/>
          <p:nvPr>
            <p:ph idx="2" type="pic"/>
          </p:nvPr>
        </p:nvSpPr>
        <p:spPr>
          <a:xfrm>
            <a:off x="5183188" y="987425"/>
            <a:ext cx="6172200" cy="4873625"/>
          </a:xfrm>
          <a:prstGeom prst="rect">
            <a:avLst/>
          </a:prstGeom>
          <a:noFill/>
          <a:ln>
            <a:noFill/>
          </a:ln>
        </p:spPr>
      </p:sp>
      <p:sp>
        <p:nvSpPr>
          <p:cNvPr id="64" name="Google Shape;64;p4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p:nvPr/>
        </p:nvSpPr>
        <p:spPr>
          <a:xfrm>
            <a:off x="0" y="463550"/>
            <a:ext cx="12192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br>
              <a:rPr b="0" i="0" lang="en-US" sz="1800" u="none" cap="none" strike="noStrike">
                <a:solidFill>
                  <a:schemeClr val="dk1"/>
                </a:solidFill>
                <a:latin typeface="Arial"/>
                <a:ea typeface="Arial"/>
                <a:cs typeface="Arial"/>
                <a:sym typeface="Arial"/>
              </a:rPr>
            </a:br>
            <a:endParaRPr b="0" i="0" sz="1800" u="none" cap="none" strike="noStrike">
              <a:solidFill>
                <a:schemeClr val="dk1"/>
              </a:solidFill>
              <a:latin typeface="Arial"/>
              <a:ea typeface="Arial"/>
              <a:cs typeface="Arial"/>
              <a:sym typeface="Arial"/>
            </a:endParaRPr>
          </a:p>
        </p:txBody>
      </p:sp>
      <p:sp>
        <p:nvSpPr>
          <p:cNvPr id="85" name="Google Shape;85;p1"/>
          <p:cNvSpPr txBox="1"/>
          <p:nvPr>
            <p:ph idx="1" type="body"/>
          </p:nvPr>
        </p:nvSpPr>
        <p:spPr>
          <a:xfrm>
            <a:off x="1222513" y="463549"/>
            <a:ext cx="10515600" cy="5930899"/>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None/>
            </a:pPr>
            <a:r>
              <a:rPr b="1" lang="en-US" sz="3600">
                <a:latin typeface="Times New Roman"/>
                <a:ea typeface="Times New Roman"/>
                <a:cs typeface="Times New Roman"/>
                <a:sym typeface="Times New Roman"/>
              </a:rPr>
              <a:t>		</a:t>
            </a:r>
            <a:endParaRPr/>
          </a:p>
          <a:p>
            <a:pPr indent="0" lvl="0" marL="0" rtl="0" algn="ctr">
              <a:lnSpc>
                <a:spcPct val="90000"/>
              </a:lnSpc>
              <a:spcBef>
                <a:spcPts val="1000"/>
              </a:spcBef>
              <a:spcAft>
                <a:spcPts val="0"/>
              </a:spcAft>
              <a:buClr>
                <a:schemeClr val="dk1"/>
              </a:buClr>
              <a:buSzPts val="4800"/>
              <a:buNone/>
            </a:pPr>
            <a:r>
              <a:rPr b="1" lang="en-US" sz="4800">
                <a:latin typeface="Times New Roman"/>
                <a:ea typeface="Times New Roman"/>
                <a:cs typeface="Times New Roman"/>
                <a:sym typeface="Times New Roman"/>
              </a:rPr>
              <a:t>P</a:t>
            </a:r>
            <a:r>
              <a:rPr b="1" i="0" lang="en-US" sz="4800" u="none" cap="none" strike="noStrike">
                <a:solidFill>
                  <a:schemeClr val="dk1"/>
                </a:solidFill>
                <a:latin typeface="Times New Roman"/>
                <a:ea typeface="Times New Roman"/>
                <a:cs typeface="Times New Roman"/>
                <a:sym typeface="Times New Roman"/>
              </a:rPr>
              <a:t>rogramming and Problem </a:t>
            </a:r>
            <a:r>
              <a:rPr b="1" lang="en-US" sz="4800">
                <a:latin typeface="Times New Roman"/>
                <a:ea typeface="Times New Roman"/>
                <a:cs typeface="Times New Roman"/>
                <a:sym typeface="Times New Roman"/>
              </a:rPr>
              <a:t>S</a:t>
            </a:r>
            <a:r>
              <a:rPr b="1" i="0" lang="en-US" sz="4800" u="none" cap="none" strike="noStrike">
                <a:solidFill>
                  <a:schemeClr val="dk1"/>
                </a:solidFill>
                <a:latin typeface="Times New Roman"/>
                <a:ea typeface="Times New Roman"/>
                <a:cs typeface="Times New Roman"/>
                <a:sym typeface="Times New Roman"/>
              </a:rPr>
              <a:t>olving</a:t>
            </a:r>
            <a:r>
              <a:rPr b="1" i="0" lang="en-US" sz="3600" u="none" cap="none" strike="noStrike">
                <a:solidFill>
                  <a:schemeClr val="dk1"/>
                </a:solidFill>
                <a:latin typeface="Times New Roman"/>
                <a:ea typeface="Times New Roman"/>
                <a:cs typeface="Times New Roman"/>
                <a:sym typeface="Times New Roman"/>
              </a:rPr>
              <a:t> </a:t>
            </a:r>
            <a:endParaRPr/>
          </a:p>
          <a:p>
            <a:pPr indent="0" lvl="0" marL="0" rtl="0" algn="ctr">
              <a:lnSpc>
                <a:spcPct val="90000"/>
              </a:lnSpc>
              <a:spcBef>
                <a:spcPts val="1000"/>
              </a:spcBef>
              <a:spcAft>
                <a:spcPts val="0"/>
              </a:spcAft>
              <a:buClr>
                <a:schemeClr val="dk1"/>
              </a:buClr>
              <a:buSzPts val="3600"/>
              <a:buNone/>
            </a:pPr>
            <a:r>
              <a:t/>
            </a:r>
            <a:endParaRPr b="1" sz="3600">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3600"/>
              <a:buNone/>
            </a:pPr>
            <a:r>
              <a:rPr b="1" lang="en-US" sz="3600">
                <a:latin typeface="Times New Roman"/>
                <a:ea typeface="Times New Roman"/>
                <a:cs typeface="Times New Roman"/>
                <a:sym typeface="Times New Roman"/>
              </a:rPr>
              <a:t>Lecture 6</a:t>
            </a:r>
            <a:endParaRPr/>
          </a:p>
          <a:p>
            <a:pPr indent="0" lvl="0" marL="0" rtl="0" algn="ctr">
              <a:lnSpc>
                <a:spcPct val="90000"/>
              </a:lnSpc>
              <a:spcBef>
                <a:spcPts val="1000"/>
              </a:spcBef>
              <a:spcAft>
                <a:spcPts val="0"/>
              </a:spcAft>
              <a:buClr>
                <a:schemeClr val="dk1"/>
              </a:buClr>
              <a:buSzPts val="3600"/>
              <a:buNone/>
            </a:pPr>
            <a:r>
              <a:t/>
            </a:r>
            <a:endParaRPr b="1" sz="3600">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3600"/>
              <a:buNone/>
            </a:pPr>
            <a:r>
              <a:rPr b="1" lang="en-US" sz="3600">
                <a:latin typeface="Times New Roman"/>
                <a:ea typeface="Times New Roman"/>
                <a:cs typeface="Times New Roman"/>
                <a:sym typeface="Times New Roman"/>
              </a:rPr>
              <a:t>Data types &amp; tokens</a:t>
            </a:r>
            <a:endParaRPr/>
          </a:p>
          <a:p>
            <a:pPr indent="0" lvl="0" marL="0" rtl="0" algn="ctr">
              <a:lnSpc>
                <a:spcPct val="90000"/>
              </a:lnSpc>
              <a:spcBef>
                <a:spcPts val="1000"/>
              </a:spcBef>
              <a:spcAft>
                <a:spcPts val="0"/>
              </a:spcAft>
              <a:buClr>
                <a:schemeClr val="dk1"/>
              </a:buClr>
              <a:buSzPts val="3600"/>
              <a:buNone/>
            </a:pPr>
            <a:r>
              <a:t/>
            </a:r>
            <a:endParaRPr b="1" sz="3600">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3600"/>
              <a:buNone/>
            </a:pPr>
            <a:r>
              <a:rPr b="1" lang="en-US" sz="3600">
                <a:latin typeface="Times New Roman"/>
                <a:ea typeface="Times New Roman"/>
                <a:cs typeface="Times New Roman"/>
                <a:sym typeface="Times New Roman"/>
              </a:rPr>
              <a:t>Lecturer: Dr. Joshua Okemwa </a:t>
            </a:r>
            <a:endParaRPr b="1" sz="3600">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type="title"/>
          </p:nvPr>
        </p:nvSpPr>
        <p:spPr>
          <a:xfrm>
            <a:off x="1" y="1"/>
            <a:ext cx="12191999" cy="1690688"/>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b="1" lang="en-US" sz="5400">
                <a:solidFill>
                  <a:schemeClr val="accent4"/>
                </a:solidFill>
              </a:rPr>
              <a:t>     </a:t>
            </a:r>
            <a:r>
              <a:rPr b="1" lang="en-US" sz="6000">
                <a:solidFill>
                  <a:schemeClr val="accent4"/>
                </a:solidFill>
              </a:rPr>
              <a:t>Lecture learning outcomes</a:t>
            </a:r>
            <a:endParaRPr/>
          </a:p>
        </p:txBody>
      </p:sp>
      <p:sp>
        <p:nvSpPr>
          <p:cNvPr id="91" name="Google Shape;91;p2"/>
          <p:cNvSpPr txBox="1"/>
          <p:nvPr>
            <p:ph idx="1" type="body"/>
          </p:nvPr>
        </p:nvSpPr>
        <p:spPr>
          <a:xfrm>
            <a:off x="319314" y="1825625"/>
            <a:ext cx="11034486" cy="4351338"/>
          </a:xfrm>
          <a:prstGeom prst="rect">
            <a:avLst/>
          </a:prstGeom>
          <a:noFill/>
          <a:ln>
            <a:noFill/>
          </a:ln>
        </p:spPr>
        <p:txBody>
          <a:bodyPr anchorCtr="0" anchor="t" bIns="45700" lIns="91425" spcFirstLastPara="1" rIns="91425" wrap="square" tIns="45700">
            <a:normAutofit/>
          </a:bodyPr>
          <a:lstStyle/>
          <a:p>
            <a:pPr indent="0" lvl="0" marL="118871" rtl="0" algn="just">
              <a:lnSpc>
                <a:spcPct val="150000"/>
              </a:lnSpc>
              <a:spcBef>
                <a:spcPts val="0"/>
              </a:spcBef>
              <a:spcAft>
                <a:spcPts val="0"/>
              </a:spcAft>
              <a:buClr>
                <a:schemeClr val="dk1"/>
              </a:buClr>
              <a:buSzPts val="3600"/>
              <a:buNone/>
            </a:pPr>
            <a:r>
              <a:rPr lang="en-US" sz="3600">
                <a:latin typeface="Times New Roman"/>
                <a:ea typeface="Times New Roman"/>
                <a:cs typeface="Times New Roman"/>
                <a:sym typeface="Times New Roman"/>
              </a:rPr>
              <a:t>At the end of the lecture you will be able to:</a:t>
            </a:r>
            <a:endParaRPr/>
          </a:p>
          <a:p>
            <a:pPr indent="-571500" lvl="0" marL="690372" rtl="0" algn="just">
              <a:lnSpc>
                <a:spcPct val="150000"/>
              </a:lnSpc>
              <a:spcBef>
                <a:spcPts val="0"/>
              </a:spcBef>
              <a:spcAft>
                <a:spcPts val="0"/>
              </a:spcAft>
              <a:buClr>
                <a:schemeClr val="dk1"/>
              </a:buClr>
              <a:buSzPts val="3600"/>
              <a:buFont typeface="Calibri"/>
              <a:buAutoNum type="romanLcPeriod"/>
            </a:pPr>
            <a:r>
              <a:rPr lang="en-US" sz="3600">
                <a:latin typeface="Times New Roman"/>
                <a:ea typeface="Times New Roman"/>
                <a:cs typeface="Times New Roman"/>
                <a:sym typeface="Times New Roman"/>
              </a:rPr>
              <a:t>Know the data types supported in C++ program </a:t>
            </a:r>
            <a:endParaRPr/>
          </a:p>
          <a:p>
            <a:pPr indent="-571500" lvl="0" marL="690372" rtl="0" algn="just">
              <a:lnSpc>
                <a:spcPct val="150000"/>
              </a:lnSpc>
              <a:spcBef>
                <a:spcPts val="0"/>
              </a:spcBef>
              <a:spcAft>
                <a:spcPts val="0"/>
              </a:spcAft>
              <a:buClr>
                <a:schemeClr val="dk1"/>
              </a:buClr>
              <a:buSzPts val="3600"/>
              <a:buFont typeface="Calibri"/>
              <a:buAutoNum type="romanLcPeriod"/>
            </a:pPr>
            <a:r>
              <a:rPr lang="en-US" sz="3600">
                <a:latin typeface="Times New Roman"/>
                <a:ea typeface="Times New Roman"/>
                <a:cs typeface="Times New Roman"/>
                <a:sym typeface="Times New Roman"/>
              </a:rPr>
              <a:t>Understand the tokens available in C++ programs </a:t>
            </a:r>
            <a:endParaRPr/>
          </a:p>
          <a:p>
            <a:pPr indent="-571500" lvl="0" marL="690372" rtl="0" algn="just">
              <a:lnSpc>
                <a:spcPct val="150000"/>
              </a:lnSpc>
              <a:spcBef>
                <a:spcPts val="0"/>
              </a:spcBef>
              <a:spcAft>
                <a:spcPts val="0"/>
              </a:spcAft>
              <a:buClr>
                <a:schemeClr val="dk1"/>
              </a:buClr>
              <a:buSzPts val="3600"/>
              <a:buFont typeface="Calibri"/>
              <a:buAutoNum type="romanLcPeriod"/>
            </a:pPr>
            <a:r>
              <a:rPr lang="en-US" sz="3600">
                <a:latin typeface="Times New Roman"/>
                <a:ea typeface="Times New Roman"/>
                <a:cs typeface="Times New Roman"/>
                <a:sym typeface="Times New Roman"/>
              </a:rPr>
              <a:t>Evaluate the importance of each token and its application </a:t>
            </a:r>
            <a:endParaRPr/>
          </a:p>
          <a:p>
            <a:pPr indent="0" lvl="0" marL="118871" rtl="0" algn="just">
              <a:lnSpc>
                <a:spcPct val="150000"/>
              </a:lnSpc>
              <a:spcBef>
                <a:spcPts val="0"/>
              </a:spcBef>
              <a:spcAft>
                <a:spcPts val="0"/>
              </a:spcAft>
              <a:buClr>
                <a:schemeClr val="dk1"/>
              </a:buClr>
              <a:buSzPts val="3600"/>
              <a:buNone/>
            </a:pPr>
            <a:r>
              <a:t/>
            </a:r>
            <a:endParaRPr sz="36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3"/>
          <p:cNvSpPr txBox="1"/>
          <p:nvPr>
            <p:ph idx="1" type="body"/>
          </p:nvPr>
        </p:nvSpPr>
        <p:spPr>
          <a:xfrm>
            <a:off x="124691" y="1117600"/>
            <a:ext cx="11914909" cy="5191760"/>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Char char="•"/>
            </a:pPr>
            <a:r>
              <a:rPr lang="en-US">
                <a:latin typeface="Times New Roman"/>
                <a:ea typeface="Times New Roman"/>
                <a:cs typeface="Times New Roman"/>
                <a:sym typeface="Times New Roman"/>
              </a:rPr>
              <a:t> A data type is used to indicate the type of data value stored in a variable. All C compilers support a variety of data types. This variety of data types allows the programmer to select the type appropriate to the needs of the application as well as the machine. ANSI C supports the following classes of data types: </a:t>
            </a:r>
            <a:endParaRPr/>
          </a:p>
          <a:p>
            <a:pPr indent="0" lvl="0" marL="0" rtl="0" algn="ctr">
              <a:lnSpc>
                <a:spcPct val="150000"/>
              </a:lnSpc>
              <a:spcBef>
                <a:spcPts val="1000"/>
              </a:spcBef>
              <a:spcAft>
                <a:spcPts val="0"/>
              </a:spcAft>
              <a:buClr>
                <a:srgbClr val="FF0000"/>
              </a:buClr>
              <a:buSzPts val="2800"/>
              <a:buNone/>
            </a:pPr>
            <a:r>
              <a:rPr lang="en-US">
                <a:solidFill>
                  <a:srgbClr val="FF0000"/>
                </a:solidFill>
                <a:latin typeface="Times New Roman"/>
                <a:ea typeface="Times New Roman"/>
                <a:cs typeface="Times New Roman"/>
                <a:sym typeface="Times New Roman"/>
              </a:rPr>
              <a:t>1.Primary (fundamental) data types.</a:t>
            </a:r>
            <a:endParaRPr/>
          </a:p>
          <a:p>
            <a:pPr indent="0" lvl="0" marL="0" rtl="0" algn="ctr">
              <a:lnSpc>
                <a:spcPct val="150000"/>
              </a:lnSpc>
              <a:spcBef>
                <a:spcPts val="1000"/>
              </a:spcBef>
              <a:spcAft>
                <a:spcPts val="0"/>
              </a:spcAft>
              <a:buClr>
                <a:srgbClr val="FF0000"/>
              </a:buClr>
              <a:buSzPts val="2800"/>
              <a:buNone/>
            </a:pPr>
            <a:r>
              <a:rPr lang="en-US">
                <a:solidFill>
                  <a:srgbClr val="FF0000"/>
                </a:solidFill>
                <a:latin typeface="Times New Roman"/>
                <a:ea typeface="Times New Roman"/>
                <a:cs typeface="Times New Roman"/>
                <a:sym typeface="Times New Roman"/>
              </a:rPr>
              <a:t>2.Derived data types. </a:t>
            </a:r>
            <a:endParaRPr/>
          </a:p>
          <a:p>
            <a:pPr indent="0" lvl="0" marL="0" rtl="0" algn="ctr">
              <a:lnSpc>
                <a:spcPct val="150000"/>
              </a:lnSpc>
              <a:spcBef>
                <a:spcPts val="1000"/>
              </a:spcBef>
              <a:spcAft>
                <a:spcPts val="0"/>
              </a:spcAft>
              <a:buClr>
                <a:srgbClr val="FF0000"/>
              </a:buClr>
              <a:buSzPts val="2800"/>
              <a:buNone/>
            </a:pPr>
            <a:r>
              <a:rPr lang="en-US">
                <a:solidFill>
                  <a:srgbClr val="FF0000"/>
                </a:solidFill>
                <a:latin typeface="Times New Roman"/>
                <a:ea typeface="Times New Roman"/>
                <a:cs typeface="Times New Roman"/>
                <a:sym typeface="Times New Roman"/>
              </a:rPr>
              <a:t>3.User-defined data types</a:t>
            </a:r>
            <a:endParaRPr/>
          </a:p>
        </p:txBody>
      </p:sp>
      <p:sp>
        <p:nvSpPr>
          <p:cNvPr id="97" name="Google Shape;97;p3"/>
          <p:cNvSpPr txBox="1"/>
          <p:nvPr/>
        </p:nvSpPr>
        <p:spPr>
          <a:xfrm>
            <a:off x="1" y="1"/>
            <a:ext cx="12191999" cy="986154"/>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Calibri"/>
              <a:buNone/>
            </a:pPr>
            <a:r>
              <a:rPr b="1" i="0" lang="en-US" sz="6000" u="none" cap="none" strike="noStrike">
                <a:solidFill>
                  <a:schemeClr val="accent4"/>
                </a:solidFill>
                <a:latin typeface="Calibri"/>
                <a:ea typeface="Calibri"/>
                <a:cs typeface="Calibri"/>
                <a:sym typeface="Calibri"/>
              </a:rPr>
              <a:t>  1. </a:t>
            </a:r>
            <a:r>
              <a:rPr b="1" i="0" lang="en-US" sz="6000" u="none" cap="none" strike="noStrike">
                <a:solidFill>
                  <a:srgbClr val="FFC000"/>
                </a:solidFill>
                <a:latin typeface="Calibri"/>
                <a:ea typeface="Calibri"/>
                <a:cs typeface="Calibri"/>
                <a:sym typeface="Calibri"/>
              </a:rPr>
              <a:t>Data type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0" lvl="0" marL="0" rtl="0" algn="ctr">
              <a:lnSpc>
                <a:spcPct val="90000"/>
              </a:lnSpc>
              <a:spcBef>
                <a:spcPts val="1000"/>
              </a:spcBef>
              <a:spcAft>
                <a:spcPts val="0"/>
              </a:spcAft>
              <a:buClr>
                <a:schemeClr val="dk1"/>
              </a:buClr>
              <a:buSzPts val="2800"/>
              <a:buNone/>
            </a:pPr>
            <a:r>
              <a:rPr lang="en-US"/>
              <a:t>Source: medium.com </a:t>
            </a:r>
            <a:endParaRPr/>
          </a:p>
        </p:txBody>
      </p:sp>
      <p:pic>
        <p:nvPicPr>
          <p:cNvPr id="103" name="Google Shape;103;p4"/>
          <p:cNvPicPr preferRelativeResize="0"/>
          <p:nvPr/>
        </p:nvPicPr>
        <p:blipFill rotWithShape="1">
          <a:blip r:embed="rId3">
            <a:alphaModFix/>
          </a:blip>
          <a:srcRect b="0" l="0" r="0" t="0"/>
          <a:stretch/>
        </p:blipFill>
        <p:spPr>
          <a:xfrm>
            <a:off x="1364974" y="1358373"/>
            <a:ext cx="8733183" cy="3911112"/>
          </a:xfrm>
          <a:prstGeom prst="rect">
            <a:avLst/>
          </a:prstGeom>
          <a:noFill/>
          <a:ln>
            <a:noFill/>
          </a:ln>
        </p:spPr>
      </p:pic>
      <p:sp>
        <p:nvSpPr>
          <p:cNvPr id="104" name="Google Shape;104;p4"/>
          <p:cNvSpPr txBox="1"/>
          <p:nvPr/>
        </p:nvSpPr>
        <p:spPr>
          <a:xfrm>
            <a:off x="1" y="0"/>
            <a:ext cx="12191999" cy="1167617"/>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Calibri"/>
              <a:buNone/>
            </a:pPr>
            <a:r>
              <a:rPr b="1" i="0" lang="en-US" sz="6000" u="none" cap="none" strike="noStrike">
                <a:solidFill>
                  <a:schemeClr val="accent4"/>
                </a:solidFill>
                <a:latin typeface="Calibri"/>
                <a:ea typeface="Calibri"/>
                <a:cs typeface="Calibri"/>
                <a:sym typeface="Calibri"/>
              </a:rPr>
              <a:t> 	</a:t>
            </a:r>
            <a:r>
              <a:rPr b="1" i="0" lang="en-US" sz="6000" u="none" cap="none" strike="noStrike">
                <a:solidFill>
                  <a:srgbClr val="FFC000"/>
                </a:solidFill>
                <a:latin typeface="Times New Roman"/>
                <a:ea typeface="Times New Roman"/>
                <a:cs typeface="Times New Roman"/>
                <a:sym typeface="Times New Roman"/>
              </a:rPr>
              <a:t>Diagram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5"/>
          <p:cNvSpPr txBox="1"/>
          <p:nvPr>
            <p:ph idx="1" type="body"/>
          </p:nvPr>
        </p:nvSpPr>
        <p:spPr>
          <a:xfrm>
            <a:off x="249200" y="1081627"/>
            <a:ext cx="10509070" cy="629687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t/>
            </a:r>
            <a:endParaRPr sz="3200">
              <a:latin typeface="Times New Roman"/>
              <a:ea typeface="Times New Roman"/>
              <a:cs typeface="Times New Roman"/>
              <a:sym typeface="Times New Roman"/>
            </a:endParaRPr>
          </a:p>
          <a:p>
            <a:pPr indent="0" lvl="0" marL="0" rtl="0" algn="just">
              <a:lnSpc>
                <a:spcPct val="150000"/>
              </a:lnSpc>
              <a:spcBef>
                <a:spcPts val="1000"/>
              </a:spcBef>
              <a:spcAft>
                <a:spcPts val="0"/>
              </a:spcAft>
              <a:buClr>
                <a:schemeClr val="dk1"/>
              </a:buClr>
              <a:buSzPts val="3200"/>
              <a:buNone/>
            </a:pPr>
            <a:r>
              <a:rPr b="1" lang="en-US" sz="3200">
                <a:latin typeface="Times New Roman"/>
                <a:ea typeface="Times New Roman"/>
                <a:cs typeface="Times New Roman"/>
                <a:sym typeface="Times New Roman"/>
              </a:rPr>
              <a:t>1.Primitive Data Types</a:t>
            </a:r>
            <a:r>
              <a:rPr lang="en-US" sz="3200">
                <a:latin typeface="Times New Roman"/>
                <a:ea typeface="Times New Roman"/>
                <a:cs typeface="Times New Roman"/>
                <a:sym typeface="Times New Roman"/>
              </a:rPr>
              <a:t>: These data types are built-in or predefined data types and can be used directly by the user to declare variables. example: int, char, float, bool, etc. </a:t>
            </a:r>
            <a:endParaRPr/>
          </a:p>
          <a:p>
            <a:pPr indent="0" lvl="0" marL="0" rtl="0" algn="just">
              <a:lnSpc>
                <a:spcPct val="150000"/>
              </a:lnSpc>
              <a:spcBef>
                <a:spcPts val="1000"/>
              </a:spcBef>
              <a:spcAft>
                <a:spcPts val="0"/>
              </a:spcAft>
              <a:buClr>
                <a:schemeClr val="dk1"/>
              </a:buClr>
              <a:buSzPts val="3200"/>
              <a:buNone/>
            </a:pPr>
            <a:r>
              <a:rPr lang="en-US" sz="3200">
                <a:latin typeface="Times New Roman"/>
                <a:ea typeface="Times New Roman"/>
                <a:cs typeface="Times New Roman"/>
                <a:sym typeface="Times New Roman"/>
              </a:rPr>
              <a:t>Primitive data types available in C++ are:  Integer, Character, Boolean, Floating Point, Double Floating Point, Valueless or Void, Wide Character.</a:t>
            </a:r>
            <a:endParaRPr/>
          </a:p>
          <a:p>
            <a:pPr indent="0" lvl="0" marL="0" rtl="0" algn="just">
              <a:lnSpc>
                <a:spcPct val="150000"/>
              </a:lnSpc>
              <a:spcBef>
                <a:spcPts val="1000"/>
              </a:spcBef>
              <a:spcAft>
                <a:spcPts val="0"/>
              </a:spcAft>
              <a:buClr>
                <a:schemeClr val="dk1"/>
              </a:buClr>
              <a:buSzPts val="3200"/>
              <a:buNone/>
            </a:pPr>
            <a:r>
              <a:t/>
            </a:r>
            <a:endParaRPr sz="3200">
              <a:latin typeface="Times New Roman"/>
              <a:ea typeface="Times New Roman"/>
              <a:cs typeface="Times New Roman"/>
              <a:sym typeface="Times New Roman"/>
            </a:endParaRPr>
          </a:p>
        </p:txBody>
      </p:sp>
      <p:sp>
        <p:nvSpPr>
          <p:cNvPr id="110" name="Google Shape;110;p5"/>
          <p:cNvSpPr txBox="1"/>
          <p:nvPr/>
        </p:nvSpPr>
        <p:spPr>
          <a:xfrm>
            <a:off x="1" y="0"/>
            <a:ext cx="12191999" cy="1167617"/>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Calibri"/>
              <a:buNone/>
            </a:pPr>
            <a:r>
              <a:rPr b="1" i="0" lang="en-US" sz="6000" u="none" cap="none" strike="noStrike">
                <a:solidFill>
                  <a:schemeClr val="accent4"/>
                </a:solidFill>
                <a:latin typeface="Calibri"/>
                <a:ea typeface="Calibri"/>
                <a:cs typeface="Calibri"/>
                <a:sym typeface="Calibri"/>
              </a:rPr>
              <a:t> 	Classes of Data Types</a:t>
            </a:r>
            <a:r>
              <a:rPr b="1" i="0" lang="en-US" sz="6000" u="none" cap="none" strike="noStrike">
                <a:solidFill>
                  <a:srgbClr val="FFC000"/>
                </a:solidFill>
                <a:latin typeface="Times New Roman"/>
                <a:ea typeface="Times New Roman"/>
                <a:cs typeface="Times New Roman"/>
                <a:sym typeface="Times New Roman"/>
              </a:rPr>
              <a: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6"/>
          <p:cNvSpPr txBox="1"/>
          <p:nvPr>
            <p:ph idx="1" type="body"/>
          </p:nvPr>
        </p:nvSpPr>
        <p:spPr>
          <a:xfrm>
            <a:off x="261637" y="899885"/>
            <a:ext cx="11585806" cy="579378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just">
              <a:lnSpc>
                <a:spcPct val="150000"/>
              </a:lnSpc>
              <a:spcBef>
                <a:spcPts val="1000"/>
              </a:spcBef>
              <a:spcAft>
                <a:spcPts val="0"/>
              </a:spcAft>
              <a:buClr>
                <a:schemeClr val="dk1"/>
              </a:buClr>
              <a:buSzPts val="2800"/>
              <a:buNone/>
            </a:pPr>
            <a:r>
              <a:rPr b="1" lang="en-US">
                <a:latin typeface="Times New Roman"/>
                <a:ea typeface="Times New Roman"/>
                <a:cs typeface="Times New Roman"/>
                <a:sym typeface="Times New Roman"/>
              </a:rPr>
              <a:t>2. Derived Data Types: </a:t>
            </a:r>
            <a:r>
              <a:rPr lang="en-US">
                <a:latin typeface="Times New Roman"/>
                <a:ea typeface="Times New Roman"/>
                <a:cs typeface="Times New Roman"/>
                <a:sym typeface="Times New Roman"/>
              </a:rPr>
              <a:t>The data types that are derived from the primitive or built-in datatypes are referred to as Derived Data Types. These can be of four types namely: Function, Array, Pointer, Reference</a:t>
            </a:r>
            <a:endParaRPr/>
          </a:p>
          <a:p>
            <a:pPr indent="0" lvl="0" marL="0" rtl="0" algn="just">
              <a:lnSpc>
                <a:spcPct val="150000"/>
              </a:lnSpc>
              <a:spcBef>
                <a:spcPts val="1000"/>
              </a:spcBef>
              <a:spcAft>
                <a:spcPts val="0"/>
              </a:spcAft>
              <a:buClr>
                <a:schemeClr val="dk1"/>
              </a:buClr>
              <a:buSzPts val="2800"/>
              <a:buNone/>
            </a:pPr>
            <a:r>
              <a:rPr b="1" lang="en-US">
                <a:latin typeface="Times New Roman"/>
                <a:ea typeface="Times New Roman"/>
                <a:cs typeface="Times New Roman"/>
                <a:sym typeface="Times New Roman"/>
              </a:rPr>
              <a:t>3. Abstract or User Defined</a:t>
            </a:r>
            <a:r>
              <a:rPr lang="en-US">
                <a:latin typeface="Times New Roman"/>
                <a:ea typeface="Times New Roman"/>
                <a:cs typeface="Times New Roman"/>
                <a:sym typeface="Times New Roman"/>
              </a:rPr>
              <a:t>: These data types are defined by the user itself. Like, as defining a class in C++ or a structure. C++ provides the following user-defined datatypes: Class, Structure, Union, Enumeration, Typedef defined Datatype</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336550" lvl="0" marL="51435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16" name="Google Shape;116;p6"/>
          <p:cNvSpPr txBox="1"/>
          <p:nvPr/>
        </p:nvSpPr>
        <p:spPr>
          <a:xfrm>
            <a:off x="1" y="0"/>
            <a:ext cx="12191999" cy="1167617"/>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Calibri"/>
              <a:buNone/>
            </a:pPr>
            <a:r>
              <a:rPr b="1" i="0" lang="en-US" sz="6000" u="none" cap="none" strike="noStrike">
                <a:solidFill>
                  <a:schemeClr val="accent4"/>
                </a:solidFill>
                <a:latin typeface="Calibri"/>
                <a:ea typeface="Calibri"/>
                <a:cs typeface="Calibri"/>
                <a:sym typeface="Calibri"/>
              </a:rPr>
              <a:t> Cont…</a:t>
            </a:r>
            <a:r>
              <a:rPr b="1" i="0" lang="en-US" sz="6000" u="none" cap="none" strike="noStrike">
                <a:solidFill>
                  <a:srgbClr val="FFC000"/>
                </a:solidFill>
                <a:latin typeface="Times New Roman"/>
                <a:ea typeface="Times New Roman"/>
                <a:cs typeface="Times New Roman"/>
                <a:sym typeface="Times New Roman"/>
              </a:rPr>
              <a:t>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7"/>
          <p:cNvSpPr txBox="1"/>
          <p:nvPr>
            <p:ph idx="1" type="body"/>
          </p:nvPr>
        </p:nvSpPr>
        <p:spPr>
          <a:xfrm>
            <a:off x="5944" y="1167616"/>
            <a:ext cx="12090262" cy="5141743"/>
          </a:xfrm>
          <a:prstGeom prst="rect">
            <a:avLst/>
          </a:prstGeom>
          <a:noFill/>
          <a:ln>
            <a:noFill/>
          </a:ln>
        </p:spPr>
        <p:txBody>
          <a:bodyPr anchorCtr="0" anchor="t" bIns="45700" lIns="91425" spcFirstLastPara="1" rIns="91425" wrap="square" tIns="45700">
            <a:noAutofit/>
          </a:bodyPr>
          <a:lstStyle/>
          <a:p>
            <a:pPr indent="-254000" lvl="0" marL="228600" rtl="0" algn="l">
              <a:lnSpc>
                <a:spcPct val="90000"/>
              </a:lnSpc>
              <a:spcBef>
                <a:spcPts val="0"/>
              </a:spcBef>
              <a:spcAft>
                <a:spcPts val="0"/>
              </a:spcAft>
              <a:buClr>
                <a:schemeClr val="dk1"/>
              </a:buClr>
              <a:buSzPts val="4000"/>
              <a:buChar char="•"/>
            </a:pPr>
            <a:r>
              <a:rPr b="1" lang="en-US" sz="4000">
                <a:latin typeface="Times New Roman"/>
                <a:ea typeface="Times New Roman"/>
                <a:cs typeface="Times New Roman"/>
                <a:sym typeface="Times New Roman"/>
              </a:rPr>
              <a:t>Integer</a:t>
            </a:r>
            <a:r>
              <a:rPr lang="en-US" sz="4000">
                <a:latin typeface="Times New Roman"/>
                <a:ea typeface="Times New Roman"/>
                <a:cs typeface="Times New Roman"/>
                <a:sym typeface="Times New Roman"/>
              </a:rPr>
              <a:t>: The keyword used for integer data types is </a:t>
            </a:r>
            <a:r>
              <a:rPr b="1" lang="en-US" sz="4000">
                <a:latin typeface="Times New Roman"/>
                <a:ea typeface="Times New Roman"/>
                <a:cs typeface="Times New Roman"/>
                <a:sym typeface="Times New Roman"/>
              </a:rPr>
              <a:t>int</a:t>
            </a:r>
            <a:r>
              <a:rPr lang="en-US" sz="4000">
                <a:latin typeface="Times New Roman"/>
                <a:ea typeface="Times New Roman"/>
                <a:cs typeface="Times New Roman"/>
                <a:sym typeface="Times New Roman"/>
              </a:rPr>
              <a:t>. Integers typically require 4 bytes of memory space and range from -2147483648 to 2147483647.  </a:t>
            </a:r>
            <a:endParaRPr/>
          </a:p>
          <a:p>
            <a:pPr indent="-254000" lvl="0" marL="228600" rtl="0" algn="l">
              <a:lnSpc>
                <a:spcPct val="90000"/>
              </a:lnSpc>
              <a:spcBef>
                <a:spcPts val="1000"/>
              </a:spcBef>
              <a:spcAft>
                <a:spcPts val="0"/>
              </a:spcAft>
              <a:buClr>
                <a:schemeClr val="dk1"/>
              </a:buClr>
              <a:buSzPts val="4000"/>
              <a:buChar char="•"/>
            </a:pPr>
            <a:r>
              <a:rPr b="1" lang="en-US" sz="4000">
                <a:latin typeface="Times New Roman"/>
                <a:ea typeface="Times New Roman"/>
                <a:cs typeface="Times New Roman"/>
                <a:sym typeface="Times New Roman"/>
              </a:rPr>
              <a:t>Character</a:t>
            </a:r>
            <a:r>
              <a:rPr lang="en-US" sz="4000">
                <a:latin typeface="Times New Roman"/>
                <a:ea typeface="Times New Roman"/>
                <a:cs typeface="Times New Roman"/>
                <a:sym typeface="Times New Roman"/>
              </a:rPr>
              <a:t>: Character data type is used for storing characters. The keyword used for the character data type is </a:t>
            </a:r>
            <a:r>
              <a:rPr b="1" lang="en-US" sz="4000">
                <a:latin typeface="Times New Roman"/>
                <a:ea typeface="Times New Roman"/>
                <a:cs typeface="Times New Roman"/>
                <a:sym typeface="Times New Roman"/>
              </a:rPr>
              <a:t>char</a:t>
            </a:r>
            <a:r>
              <a:rPr lang="en-US" sz="4000">
                <a:latin typeface="Times New Roman"/>
                <a:ea typeface="Times New Roman"/>
                <a:cs typeface="Times New Roman"/>
                <a:sym typeface="Times New Roman"/>
              </a:rPr>
              <a:t>. Characters typically require 1 byte of memory space and range from -128 to 127 or 0 to 255.  </a:t>
            </a:r>
            <a:endParaRPr/>
          </a:p>
          <a:p>
            <a:pPr indent="0" lvl="0" marL="0" rtl="0" algn="just">
              <a:lnSpc>
                <a:spcPct val="90000"/>
              </a:lnSpc>
              <a:spcBef>
                <a:spcPts val="1000"/>
              </a:spcBef>
              <a:spcAft>
                <a:spcPts val="0"/>
              </a:spcAft>
              <a:buClr>
                <a:schemeClr val="dk1"/>
              </a:buClr>
              <a:buSzPts val="4000"/>
              <a:buNone/>
            </a:pPr>
            <a:r>
              <a:t/>
            </a:r>
            <a:endParaRPr sz="4000">
              <a:latin typeface="Times New Roman"/>
              <a:ea typeface="Times New Roman"/>
              <a:cs typeface="Times New Roman"/>
              <a:sym typeface="Times New Roman"/>
            </a:endParaRPr>
          </a:p>
        </p:txBody>
      </p:sp>
      <p:sp>
        <p:nvSpPr>
          <p:cNvPr id="122" name="Google Shape;122;p7"/>
          <p:cNvSpPr txBox="1"/>
          <p:nvPr/>
        </p:nvSpPr>
        <p:spPr>
          <a:xfrm>
            <a:off x="1" y="0"/>
            <a:ext cx="12191999" cy="1167617"/>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Calibri"/>
              <a:buNone/>
            </a:pPr>
            <a:r>
              <a:rPr b="1" i="0" lang="en-US" sz="6000" u="none" cap="none" strike="noStrike">
                <a:solidFill>
                  <a:schemeClr val="accent4"/>
                </a:solidFill>
                <a:latin typeface="Calibri"/>
                <a:ea typeface="Calibri"/>
                <a:cs typeface="Calibri"/>
                <a:sym typeface="Calibri"/>
              </a:rPr>
              <a:t>	Primitive data types </a:t>
            </a:r>
            <a:endParaRPr b="1" i="0" sz="6000" u="none" cap="none" strike="noStrike">
              <a:solidFill>
                <a:srgbClr val="FFC000"/>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8"/>
          <p:cNvSpPr txBox="1"/>
          <p:nvPr>
            <p:ph idx="1" type="body"/>
          </p:nvPr>
        </p:nvSpPr>
        <p:spPr>
          <a:xfrm>
            <a:off x="5944" y="1103086"/>
            <a:ext cx="12090262" cy="5206274"/>
          </a:xfrm>
          <a:prstGeom prst="rect">
            <a:avLst/>
          </a:prstGeom>
          <a:noFill/>
          <a:ln>
            <a:noFill/>
          </a:ln>
        </p:spPr>
        <p:txBody>
          <a:bodyPr anchorCtr="0" anchor="t" bIns="45700" lIns="91425" spcFirstLastPara="1" rIns="91425" wrap="square" tIns="45700">
            <a:noAutofit/>
          </a:bodyPr>
          <a:lstStyle/>
          <a:p>
            <a:pPr indent="-50800" lvl="0" marL="228600" rtl="0" algn="l">
              <a:lnSpc>
                <a:spcPct val="90000"/>
              </a:lnSpc>
              <a:spcBef>
                <a:spcPts val="0"/>
              </a:spcBef>
              <a:spcAft>
                <a:spcPts val="0"/>
              </a:spcAft>
              <a:buClr>
                <a:schemeClr val="dk1"/>
              </a:buClr>
              <a:buSzPts val="2800"/>
              <a:buNone/>
            </a:pPr>
            <a:r>
              <a:t/>
            </a:r>
            <a:endParaRPr b="1">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3600"/>
              <a:buChar char="•"/>
            </a:pPr>
            <a:r>
              <a:rPr b="1" lang="en-US" sz="3600">
                <a:latin typeface="Times New Roman"/>
                <a:ea typeface="Times New Roman"/>
                <a:cs typeface="Times New Roman"/>
                <a:sym typeface="Times New Roman"/>
              </a:rPr>
              <a:t>Boolean</a:t>
            </a:r>
            <a:r>
              <a:rPr lang="en-US" sz="3600">
                <a:latin typeface="Times New Roman"/>
                <a:ea typeface="Times New Roman"/>
                <a:cs typeface="Times New Roman"/>
                <a:sym typeface="Times New Roman"/>
              </a:rPr>
              <a:t>: Boolean data type is used for storing Boolean or logical values. A Boolean variable can store either </a:t>
            </a:r>
            <a:r>
              <a:rPr i="1" lang="en-US" sz="3600">
                <a:latin typeface="Times New Roman"/>
                <a:ea typeface="Times New Roman"/>
                <a:cs typeface="Times New Roman"/>
                <a:sym typeface="Times New Roman"/>
              </a:rPr>
              <a:t>true </a:t>
            </a:r>
            <a:r>
              <a:rPr lang="en-US" sz="3600">
                <a:latin typeface="Times New Roman"/>
                <a:ea typeface="Times New Roman"/>
                <a:cs typeface="Times New Roman"/>
                <a:sym typeface="Times New Roman"/>
              </a:rPr>
              <a:t>or </a:t>
            </a:r>
            <a:r>
              <a:rPr i="1" lang="en-US" sz="3600">
                <a:latin typeface="Times New Roman"/>
                <a:ea typeface="Times New Roman"/>
                <a:cs typeface="Times New Roman"/>
                <a:sym typeface="Times New Roman"/>
              </a:rPr>
              <a:t>false</a:t>
            </a:r>
            <a:r>
              <a:rPr lang="en-US" sz="3600">
                <a:latin typeface="Times New Roman"/>
                <a:ea typeface="Times New Roman"/>
                <a:cs typeface="Times New Roman"/>
                <a:sym typeface="Times New Roman"/>
              </a:rPr>
              <a:t>. The keyword used for the Boolean data type is </a:t>
            </a:r>
            <a:r>
              <a:rPr b="1" lang="en-US" sz="3600">
                <a:latin typeface="Times New Roman"/>
                <a:ea typeface="Times New Roman"/>
                <a:cs typeface="Times New Roman"/>
                <a:sym typeface="Times New Roman"/>
              </a:rPr>
              <a:t>bool</a:t>
            </a:r>
            <a:r>
              <a:rPr lang="en-US" sz="3600">
                <a:latin typeface="Times New Roman"/>
                <a:ea typeface="Times New Roman"/>
                <a:cs typeface="Times New Roman"/>
                <a:sym typeface="Times New Roman"/>
              </a:rPr>
              <a:t>. </a:t>
            </a:r>
            <a:endParaRPr/>
          </a:p>
          <a:p>
            <a:pPr indent="-228600" lvl="0" marL="228600" rtl="0" algn="just">
              <a:lnSpc>
                <a:spcPct val="90000"/>
              </a:lnSpc>
              <a:spcBef>
                <a:spcPts val="1000"/>
              </a:spcBef>
              <a:spcAft>
                <a:spcPts val="0"/>
              </a:spcAft>
              <a:buClr>
                <a:schemeClr val="dk1"/>
              </a:buClr>
              <a:buSzPts val="3600"/>
              <a:buChar char="•"/>
            </a:pPr>
            <a:r>
              <a:rPr b="1" lang="en-US" sz="3600">
                <a:latin typeface="Times New Roman"/>
                <a:ea typeface="Times New Roman"/>
                <a:cs typeface="Times New Roman"/>
                <a:sym typeface="Times New Roman"/>
              </a:rPr>
              <a:t>Floating Point</a:t>
            </a:r>
            <a:r>
              <a:rPr lang="en-US" sz="3600">
                <a:latin typeface="Times New Roman"/>
                <a:ea typeface="Times New Roman"/>
                <a:cs typeface="Times New Roman"/>
                <a:sym typeface="Times New Roman"/>
              </a:rPr>
              <a:t>: Floating Point data type is used for storing single-precision floating-point values or decimal values. The keyword used for the floating-point data type is </a:t>
            </a:r>
            <a:r>
              <a:rPr b="1" lang="en-US" sz="3600">
                <a:latin typeface="Times New Roman"/>
                <a:ea typeface="Times New Roman"/>
                <a:cs typeface="Times New Roman"/>
                <a:sym typeface="Times New Roman"/>
              </a:rPr>
              <a:t>float</a:t>
            </a:r>
            <a:r>
              <a:rPr lang="en-US" sz="3600">
                <a:latin typeface="Times New Roman"/>
                <a:ea typeface="Times New Roman"/>
                <a:cs typeface="Times New Roman"/>
                <a:sym typeface="Times New Roman"/>
              </a:rPr>
              <a:t>. Float variables typically require 4 bytes of memory space. </a:t>
            </a:r>
            <a:endParaRPr/>
          </a:p>
          <a:p>
            <a:pPr indent="-25400" lvl="0" marL="228600" rtl="0" algn="just">
              <a:lnSpc>
                <a:spcPct val="90000"/>
              </a:lnSpc>
              <a:spcBef>
                <a:spcPts val="1000"/>
              </a:spcBef>
              <a:spcAft>
                <a:spcPts val="0"/>
              </a:spcAft>
              <a:buClr>
                <a:schemeClr val="dk1"/>
              </a:buClr>
              <a:buSzPts val="3200"/>
              <a:buNone/>
            </a:pPr>
            <a:r>
              <a:t/>
            </a:r>
            <a:endParaRPr sz="3200">
              <a:latin typeface="Times New Roman"/>
              <a:ea typeface="Times New Roman"/>
              <a:cs typeface="Times New Roman"/>
              <a:sym typeface="Times New Roman"/>
            </a:endParaRPr>
          </a:p>
        </p:txBody>
      </p:sp>
      <p:sp>
        <p:nvSpPr>
          <p:cNvPr id="128" name="Google Shape;128;p8"/>
          <p:cNvSpPr txBox="1"/>
          <p:nvPr/>
        </p:nvSpPr>
        <p:spPr>
          <a:xfrm>
            <a:off x="1" y="0"/>
            <a:ext cx="12191999" cy="1167617"/>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Calibri"/>
              <a:buNone/>
            </a:pPr>
            <a:r>
              <a:rPr b="1" i="0" lang="en-US" sz="6000" u="none" cap="none" strike="noStrike">
                <a:solidFill>
                  <a:schemeClr val="accent4"/>
                </a:solidFill>
                <a:latin typeface="Calibri"/>
                <a:ea typeface="Calibri"/>
                <a:cs typeface="Calibri"/>
                <a:sym typeface="Calibri"/>
              </a:rPr>
              <a:t> Cont…</a:t>
            </a:r>
            <a:r>
              <a:rPr b="1" i="0" lang="en-US" sz="6000" u="none" cap="none" strike="noStrike">
                <a:solidFill>
                  <a:srgbClr val="FFC000"/>
                </a:solidFill>
                <a:latin typeface="Times New Roman"/>
                <a:ea typeface="Times New Roman"/>
                <a:cs typeface="Times New Roman"/>
                <a:sym typeface="Times New Roman"/>
              </a:rPr>
              <a:t>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9"/>
          <p:cNvSpPr txBox="1"/>
          <p:nvPr>
            <p:ph idx="1" type="body"/>
          </p:nvPr>
        </p:nvSpPr>
        <p:spPr>
          <a:xfrm>
            <a:off x="222069" y="1341949"/>
            <a:ext cx="11131731" cy="5392680"/>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600"/>
              <a:buChar char="•"/>
            </a:pPr>
            <a:r>
              <a:rPr b="0" i="0" lang="en-US" sz="3600">
                <a:highlight>
                  <a:srgbClr val="FFFFFF"/>
                </a:highlight>
                <a:latin typeface="Times New Roman"/>
                <a:ea typeface="Times New Roman"/>
                <a:cs typeface="Times New Roman"/>
                <a:sym typeface="Times New Roman"/>
              </a:rPr>
              <a:t>When working with numbers that have a lot of decimal digits, we usually hope that the resulting value will be accurate. But the accuracy of our result is dependent on the number of decimal digits we are dealing with.</a:t>
            </a:r>
            <a:endParaRPr/>
          </a:p>
          <a:p>
            <a:pPr indent="0" lvl="0" marL="0" rtl="0" algn="just">
              <a:lnSpc>
                <a:spcPct val="90000"/>
              </a:lnSpc>
              <a:spcBef>
                <a:spcPts val="1000"/>
              </a:spcBef>
              <a:spcAft>
                <a:spcPts val="0"/>
              </a:spcAft>
              <a:buClr>
                <a:schemeClr val="dk1"/>
              </a:buClr>
              <a:buSzPts val="3600"/>
              <a:buNone/>
            </a:pPr>
            <a:r>
              <a:t/>
            </a:r>
            <a:endParaRPr b="0" i="0" sz="3600">
              <a:highlight>
                <a:srgbClr val="FFFFFF"/>
              </a:highlight>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rgbClr val="FF0000"/>
              </a:buClr>
              <a:buSzPts val="3600"/>
              <a:buChar char="•"/>
            </a:pPr>
            <a:r>
              <a:rPr b="0" i="0" lang="en-US" sz="3600">
                <a:solidFill>
                  <a:srgbClr val="FF0000"/>
                </a:solidFill>
                <a:highlight>
                  <a:srgbClr val="FFFFFF"/>
                </a:highlight>
                <a:latin typeface="Times New Roman"/>
                <a:ea typeface="Times New Roman"/>
                <a:cs typeface="Times New Roman"/>
                <a:sym typeface="Times New Roman"/>
              </a:rPr>
              <a:t>Don't worry, we're still talking about C++, not mathematics.</a:t>
            </a:r>
            <a:endParaRPr/>
          </a:p>
          <a:p>
            <a:pPr indent="0" lvl="0" marL="228600" rtl="0" algn="just">
              <a:lnSpc>
                <a:spcPct val="90000"/>
              </a:lnSpc>
              <a:spcBef>
                <a:spcPts val="1000"/>
              </a:spcBef>
              <a:spcAft>
                <a:spcPts val="0"/>
              </a:spcAft>
              <a:buClr>
                <a:schemeClr val="dk1"/>
              </a:buClr>
              <a:buSzPts val="3600"/>
              <a:buNone/>
            </a:pPr>
            <a:r>
              <a:t/>
            </a:r>
            <a:endParaRPr b="0" i="0" sz="3600">
              <a:highlight>
                <a:srgbClr val="FFFFFF"/>
              </a:highlight>
              <a:latin typeface="Times New Roman"/>
              <a:ea typeface="Times New Roman"/>
              <a:cs typeface="Times New Roman"/>
              <a:sym typeface="Times New Roman"/>
            </a:endParaRPr>
          </a:p>
        </p:txBody>
      </p:sp>
      <p:sp>
        <p:nvSpPr>
          <p:cNvPr id="134" name="Google Shape;134;p9"/>
          <p:cNvSpPr txBox="1"/>
          <p:nvPr/>
        </p:nvSpPr>
        <p:spPr>
          <a:xfrm>
            <a:off x="1" y="0"/>
            <a:ext cx="12191999" cy="1167617"/>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Calibri"/>
              <a:buNone/>
            </a:pPr>
            <a:r>
              <a:rPr b="1" i="0" lang="en-US" sz="6000" u="none" cap="none" strike="noStrike">
                <a:solidFill>
                  <a:schemeClr val="accent4"/>
                </a:solidFill>
                <a:latin typeface="Calibri"/>
                <a:ea typeface="Calibri"/>
                <a:cs typeface="Calibri"/>
                <a:sym typeface="Calibri"/>
              </a:rPr>
              <a:t> Difference in Precision (Accuracy)</a:t>
            </a:r>
            <a:r>
              <a:rPr b="1" i="0" lang="en-US" sz="6000" u="none" cap="none" strike="noStrike">
                <a:solidFill>
                  <a:srgbClr val="FFC000"/>
                </a:solidFill>
                <a:latin typeface="Times New Roman"/>
                <a:ea typeface="Times New Roman"/>
                <a:cs typeface="Times New Roman"/>
                <a:sym typeface="Times New Roman"/>
              </a:rPr>
              <a:t>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10"/>
          <p:cNvSpPr txBox="1"/>
          <p:nvPr>
            <p:ph idx="1" type="body"/>
          </p:nvPr>
        </p:nvSpPr>
        <p:spPr>
          <a:xfrm>
            <a:off x="222069" y="1341949"/>
            <a:ext cx="11131731" cy="4835014"/>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Clr>
                <a:schemeClr val="dk1"/>
              </a:buClr>
              <a:buSzPts val="3600"/>
              <a:buChar char="•"/>
            </a:pPr>
            <a:r>
              <a:rPr lang="en-US" sz="3600">
                <a:latin typeface="Times New Roman"/>
                <a:ea typeface="Times New Roman"/>
                <a:cs typeface="Times New Roman"/>
                <a:sym typeface="Times New Roman"/>
              </a:rPr>
              <a:t>F</a:t>
            </a:r>
            <a:r>
              <a:rPr b="0" i="0" lang="en-US" sz="3600" u="none" cap="none" strike="noStrike">
                <a:latin typeface="Times New Roman"/>
                <a:ea typeface="Times New Roman"/>
                <a:cs typeface="Times New Roman"/>
                <a:sym typeface="Times New Roman"/>
              </a:rPr>
              <a:t>loat and double both have varying capacities when it comes to the number of decimal digits they can hold. Float can hold up to 7 decimal digits accurately while double can hold up to 15. </a:t>
            </a:r>
            <a:endParaRPr b="0" i="0" sz="3600" u="none" cap="none" strike="noStrike">
              <a:latin typeface="Times New Roman"/>
              <a:ea typeface="Times New Roman"/>
              <a:cs typeface="Times New Roman"/>
              <a:sym typeface="Times New Roman"/>
            </a:endParaRPr>
          </a:p>
          <a:p>
            <a:pPr indent="-228600" lvl="0" marL="228600" rtl="0" algn="l">
              <a:lnSpc>
                <a:spcPct val="100000"/>
              </a:lnSpc>
              <a:spcBef>
                <a:spcPts val="0"/>
              </a:spcBef>
              <a:spcAft>
                <a:spcPts val="0"/>
              </a:spcAft>
              <a:buClr>
                <a:schemeClr val="dk1"/>
              </a:buClr>
              <a:buSzPts val="3600"/>
              <a:buChar char="•"/>
            </a:pPr>
            <a:r>
              <a:rPr b="0" i="0" lang="en-US" sz="3600" u="none" cap="none" strike="noStrike">
                <a:latin typeface="Times New Roman"/>
                <a:ea typeface="Times New Roman"/>
                <a:cs typeface="Times New Roman"/>
                <a:sym typeface="Times New Roman"/>
              </a:rPr>
              <a:t>The set precision () function is used to tell the compiler the number of decimal places we want printed out. </a:t>
            </a:r>
            <a:endParaRPr/>
          </a:p>
          <a:p>
            <a:pPr indent="0" lvl="0" marL="228600" rtl="0" algn="l">
              <a:lnSpc>
                <a:spcPct val="100000"/>
              </a:lnSpc>
              <a:spcBef>
                <a:spcPts val="0"/>
              </a:spcBef>
              <a:spcAft>
                <a:spcPts val="0"/>
              </a:spcAft>
              <a:buClr>
                <a:schemeClr val="dk1"/>
              </a:buClr>
              <a:buSzPts val="3600"/>
              <a:buNone/>
            </a:pPr>
            <a:r>
              <a:t/>
            </a:r>
            <a:endParaRPr b="0" i="0" sz="3600" u="none" cap="none" strike="noStrike">
              <a:latin typeface="Times New Roman"/>
              <a:ea typeface="Times New Roman"/>
              <a:cs typeface="Times New Roman"/>
              <a:sym typeface="Times New Roman"/>
            </a:endParaRPr>
          </a:p>
          <a:p>
            <a:pPr indent="0" lvl="0" marL="228600" rtl="0" algn="just">
              <a:lnSpc>
                <a:spcPct val="150000"/>
              </a:lnSpc>
              <a:spcBef>
                <a:spcPts val="1000"/>
              </a:spcBef>
              <a:spcAft>
                <a:spcPts val="0"/>
              </a:spcAft>
              <a:buClr>
                <a:schemeClr val="dk1"/>
              </a:buClr>
              <a:buSzPts val="3600"/>
              <a:buNone/>
            </a:pPr>
            <a:r>
              <a:t/>
            </a:r>
            <a:endParaRPr sz="3600"/>
          </a:p>
        </p:txBody>
      </p:sp>
      <p:sp>
        <p:nvSpPr>
          <p:cNvPr id="140" name="Google Shape;140;p10"/>
          <p:cNvSpPr txBox="1"/>
          <p:nvPr/>
        </p:nvSpPr>
        <p:spPr>
          <a:xfrm>
            <a:off x="1" y="0"/>
            <a:ext cx="12191999" cy="1167617"/>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Times New Roman"/>
              <a:buNone/>
            </a:pPr>
            <a:r>
              <a:rPr b="1" i="0" lang="en-US" sz="6000" u="none" cap="none" strike="noStrike">
                <a:solidFill>
                  <a:schemeClr val="accent4"/>
                </a:solidFill>
                <a:latin typeface="Times New Roman"/>
                <a:ea typeface="Times New Roman"/>
                <a:cs typeface="Times New Roman"/>
                <a:sym typeface="Times New Roman"/>
              </a:rPr>
              <a:t>	Cont…</a:t>
            </a:r>
            <a:r>
              <a:rPr b="1" i="0" lang="en-US" sz="6000" u="none" cap="none" strike="noStrike">
                <a:solidFill>
                  <a:srgbClr val="FFC000"/>
                </a:solidFill>
                <a:latin typeface="Times New Roman"/>
                <a:ea typeface="Times New Roman"/>
                <a:cs typeface="Times New Roman"/>
                <a:sym typeface="Times New Roman"/>
              </a:rPr>
              <a:t>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11"/>
          <p:cNvSpPr txBox="1"/>
          <p:nvPr>
            <p:ph idx="1" type="body"/>
          </p:nvPr>
        </p:nvSpPr>
        <p:spPr>
          <a:xfrm>
            <a:off x="838200" y="1825624"/>
            <a:ext cx="10515600" cy="474745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0" lvl="0" marL="0" rtl="0" algn="r">
              <a:lnSpc>
                <a:spcPct val="90000"/>
              </a:lnSpc>
              <a:spcBef>
                <a:spcPts val="1000"/>
              </a:spcBef>
              <a:spcAft>
                <a:spcPts val="0"/>
              </a:spcAft>
              <a:buClr>
                <a:schemeClr val="dk1"/>
              </a:buClr>
              <a:buSzPts val="2800"/>
              <a:buNone/>
            </a:pPr>
            <a:r>
              <a:t/>
            </a:r>
            <a:endParaRPr/>
          </a:p>
          <a:p>
            <a:pPr indent="0" lvl="0" marL="0" rtl="0" algn="r">
              <a:lnSpc>
                <a:spcPct val="90000"/>
              </a:lnSpc>
              <a:spcBef>
                <a:spcPts val="1000"/>
              </a:spcBef>
              <a:spcAft>
                <a:spcPts val="0"/>
              </a:spcAft>
              <a:buClr>
                <a:schemeClr val="dk1"/>
              </a:buClr>
              <a:buSzPts val="2800"/>
              <a:buNone/>
            </a:pPr>
            <a:r>
              <a:t/>
            </a:r>
            <a:endParaRPr/>
          </a:p>
          <a:p>
            <a:pPr indent="0" lvl="0" marL="0" rtl="0" algn="r">
              <a:lnSpc>
                <a:spcPct val="90000"/>
              </a:lnSpc>
              <a:spcBef>
                <a:spcPts val="1000"/>
              </a:spcBef>
              <a:spcAft>
                <a:spcPts val="0"/>
              </a:spcAft>
              <a:buClr>
                <a:schemeClr val="dk1"/>
              </a:buClr>
              <a:buSzPts val="2800"/>
              <a:buNone/>
            </a:pPr>
            <a:r>
              <a:rPr lang="en-US"/>
              <a:t>Source:favtutor.com</a:t>
            </a:r>
            <a:endParaRPr/>
          </a:p>
        </p:txBody>
      </p:sp>
      <p:pic>
        <p:nvPicPr>
          <p:cNvPr id="146" name="Google Shape;146;p11"/>
          <p:cNvPicPr preferRelativeResize="0"/>
          <p:nvPr/>
        </p:nvPicPr>
        <p:blipFill rotWithShape="1">
          <a:blip r:embed="rId3">
            <a:alphaModFix/>
          </a:blip>
          <a:srcRect b="0" l="0" r="0" t="0"/>
          <a:stretch/>
        </p:blipFill>
        <p:spPr>
          <a:xfrm>
            <a:off x="1282157" y="1820196"/>
            <a:ext cx="6875384" cy="4646337"/>
          </a:xfrm>
          <a:prstGeom prst="rect">
            <a:avLst/>
          </a:prstGeom>
          <a:noFill/>
          <a:ln>
            <a:noFill/>
          </a:ln>
        </p:spPr>
      </p:pic>
      <p:sp>
        <p:nvSpPr>
          <p:cNvPr id="147" name="Google Shape;147;p11"/>
          <p:cNvSpPr txBox="1"/>
          <p:nvPr/>
        </p:nvSpPr>
        <p:spPr>
          <a:xfrm>
            <a:off x="1" y="0"/>
            <a:ext cx="12191999" cy="1167617"/>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Calibri"/>
              <a:buNone/>
            </a:pPr>
            <a:r>
              <a:rPr b="1" i="0" lang="en-US" sz="6000" u="none" cap="none" strike="noStrike">
                <a:solidFill>
                  <a:schemeClr val="accent4"/>
                </a:solidFill>
                <a:latin typeface="Calibri"/>
                <a:ea typeface="Calibri"/>
                <a:cs typeface="Calibri"/>
                <a:sym typeface="Calibri"/>
              </a:rPr>
              <a:t> 	Illustration</a:t>
            </a:r>
            <a:r>
              <a:rPr b="1" i="0" lang="en-US" sz="6000" u="none" cap="none" strike="noStrike">
                <a:solidFill>
                  <a:srgbClr val="FFC000"/>
                </a:solidFill>
                <a:latin typeface="Times New Roman"/>
                <a:ea typeface="Times New Roman"/>
                <a:cs typeface="Times New Roman"/>
                <a:sym typeface="Times New Roman"/>
              </a:rPr>
              <a:t>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2"/>
          <p:cNvSpPr txBox="1"/>
          <p:nvPr>
            <p:ph idx="1" type="body"/>
          </p:nvPr>
        </p:nvSpPr>
        <p:spPr>
          <a:xfrm>
            <a:off x="287383" y="1064849"/>
            <a:ext cx="11440159" cy="5166134"/>
          </a:xfrm>
          <a:prstGeom prst="rect">
            <a:avLst/>
          </a:prstGeom>
          <a:noFill/>
          <a:ln>
            <a:noFill/>
          </a:ln>
        </p:spPr>
        <p:txBody>
          <a:bodyPr anchorCtr="0" anchor="t" bIns="45700" lIns="91425" spcFirstLastPara="1" rIns="91425" wrap="square" tIns="45700">
            <a:noAutofit/>
          </a:bodyPr>
          <a:lstStyle/>
          <a:p>
            <a:pPr indent="0" lvl="4" marL="1828800" rtl="0" algn="l">
              <a:lnSpc>
                <a:spcPct val="120000"/>
              </a:lnSpc>
              <a:spcBef>
                <a:spcPts val="0"/>
              </a:spcBef>
              <a:spcAft>
                <a:spcPts val="0"/>
              </a:spcAft>
              <a:buClr>
                <a:schemeClr val="dk1"/>
              </a:buClr>
              <a:buSzPts val="2400"/>
              <a:buNone/>
            </a:pPr>
            <a:r>
              <a:rPr lang="en-US" sz="2400">
                <a:latin typeface="Times New Roman"/>
                <a:ea typeface="Times New Roman"/>
                <a:cs typeface="Times New Roman"/>
                <a:sym typeface="Times New Roman"/>
              </a:rPr>
              <a:t> </a:t>
            </a:r>
            <a:endParaRPr/>
          </a:p>
          <a:p>
            <a:pPr indent="-228600" lvl="0" marL="228600" rtl="0" algn="l">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 Very often, in programming, you will need a data type that can only have one of two values, like:</a:t>
            </a:r>
            <a:endParaRPr/>
          </a:p>
          <a:p>
            <a:pPr indent="-228600" lvl="0" marL="228600" rtl="0" algn="l">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YES / NO</a:t>
            </a:r>
            <a:endParaRPr/>
          </a:p>
          <a:p>
            <a:pPr indent="-228600" lvl="0" marL="228600" rtl="0" algn="l">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ON / OFF</a:t>
            </a:r>
            <a:endParaRPr/>
          </a:p>
          <a:p>
            <a:pPr indent="-228600" lvl="0" marL="228600" rtl="0" algn="l">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TRUE / FALSE</a:t>
            </a:r>
            <a:endParaRPr/>
          </a:p>
          <a:p>
            <a:pPr indent="-228600" lvl="0" marL="228600" rtl="0" algn="l">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A boolean variable is declared with the bool keyword and can only take the values true or false.</a:t>
            </a:r>
            <a:endParaRPr/>
          </a:p>
          <a:p>
            <a:pPr indent="-228600" lvl="0" marL="228600" rtl="0" algn="l">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bool isCodingFun = true;</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bool isFishTasty = false;</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cout &lt;&lt; isCodingFun;  // Outputs 1 (true)</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cout &lt;&lt; isFishTasty;  // Outputs 0 (false)</a:t>
            </a:r>
            <a:endParaRPr/>
          </a:p>
          <a:p>
            <a:pPr indent="-76200" lvl="0" marL="228600" rtl="0" algn="l">
              <a:lnSpc>
                <a:spcPct val="9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p:txBody>
      </p:sp>
      <p:sp>
        <p:nvSpPr>
          <p:cNvPr id="153" name="Google Shape;153;p12"/>
          <p:cNvSpPr txBox="1"/>
          <p:nvPr/>
        </p:nvSpPr>
        <p:spPr>
          <a:xfrm>
            <a:off x="1" y="0"/>
            <a:ext cx="12191999" cy="1167617"/>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Calibri"/>
              <a:buNone/>
            </a:pPr>
            <a:r>
              <a:rPr b="1" i="0" lang="en-US" sz="6000" u="none" cap="none" strike="noStrike">
                <a:solidFill>
                  <a:schemeClr val="accent4"/>
                </a:solidFill>
                <a:latin typeface="Calibri"/>
                <a:ea typeface="Calibri"/>
                <a:cs typeface="Calibri"/>
                <a:sym typeface="Calibri"/>
              </a:rPr>
              <a:t>  C++ BOOLEANS</a:t>
            </a:r>
            <a:endParaRPr b="1" i="0" sz="6000" u="none" cap="none" strike="noStrike">
              <a:solidFill>
                <a:srgbClr val="FFC000"/>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3"/>
          <p:cNvSpPr txBox="1"/>
          <p:nvPr>
            <p:ph idx="1" type="body"/>
          </p:nvPr>
        </p:nvSpPr>
        <p:spPr>
          <a:xfrm>
            <a:off x="5943" y="1291771"/>
            <a:ext cx="11704319" cy="5498983"/>
          </a:xfrm>
          <a:prstGeom prst="rect">
            <a:avLst/>
          </a:prstGeom>
          <a:noFill/>
          <a:ln>
            <a:noFill/>
          </a:ln>
        </p:spPr>
        <p:txBody>
          <a:bodyPr anchorCtr="0" anchor="t" bIns="45700" lIns="91425" spcFirstLastPara="1" rIns="91425" wrap="square" tIns="45700">
            <a:normAutofit fontScale="77500" lnSpcReduction="20000"/>
          </a:bodyPr>
          <a:lstStyle/>
          <a:p>
            <a:pPr indent="-90804" lvl="0" marL="228600" rtl="0" algn="l">
              <a:lnSpc>
                <a:spcPct val="90000"/>
              </a:lnSpc>
              <a:spcBef>
                <a:spcPts val="0"/>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lang="en-US" sz="4300">
                <a:latin typeface="Times New Roman"/>
                <a:ea typeface="Times New Roman"/>
                <a:cs typeface="Times New Roman"/>
                <a:sym typeface="Times New Roman"/>
              </a:rPr>
              <a:t>#include &lt;iomanip&gt;</a:t>
            </a:r>
            <a:endParaRPr/>
          </a:p>
          <a:p>
            <a:pPr indent="0" lvl="0" marL="0" rtl="0" algn="l">
              <a:lnSpc>
                <a:spcPct val="90000"/>
              </a:lnSpc>
              <a:spcBef>
                <a:spcPts val="1000"/>
              </a:spcBef>
              <a:spcAft>
                <a:spcPts val="0"/>
              </a:spcAft>
              <a:buClr>
                <a:schemeClr val="dk1"/>
              </a:buClr>
              <a:buSzPct val="100000"/>
              <a:buNone/>
            </a:pPr>
            <a:r>
              <a:rPr lang="en-US" sz="4300">
                <a:latin typeface="Times New Roman"/>
                <a:ea typeface="Times New Roman"/>
                <a:cs typeface="Times New Roman"/>
                <a:sym typeface="Times New Roman"/>
              </a:rPr>
              <a:t>#include &lt;iostream&gt;</a:t>
            </a:r>
            <a:endParaRPr/>
          </a:p>
          <a:p>
            <a:pPr indent="0" lvl="0" marL="0" rtl="0" algn="l">
              <a:lnSpc>
                <a:spcPct val="90000"/>
              </a:lnSpc>
              <a:spcBef>
                <a:spcPts val="1000"/>
              </a:spcBef>
              <a:spcAft>
                <a:spcPts val="0"/>
              </a:spcAft>
              <a:buClr>
                <a:schemeClr val="dk1"/>
              </a:buClr>
              <a:buSzPct val="100000"/>
              <a:buNone/>
            </a:pPr>
            <a:r>
              <a:rPr lang="en-US" sz="4300">
                <a:latin typeface="Times New Roman"/>
                <a:ea typeface="Times New Roman"/>
                <a:cs typeface="Times New Roman"/>
                <a:sym typeface="Times New Roman"/>
              </a:rPr>
              <a:t>using namespace std;</a:t>
            </a:r>
            <a:endParaRPr/>
          </a:p>
          <a:p>
            <a:pPr indent="0" lvl="0" marL="0" rtl="0" algn="l">
              <a:lnSpc>
                <a:spcPct val="90000"/>
              </a:lnSpc>
              <a:spcBef>
                <a:spcPts val="1000"/>
              </a:spcBef>
              <a:spcAft>
                <a:spcPts val="0"/>
              </a:spcAft>
              <a:buClr>
                <a:schemeClr val="dk1"/>
              </a:buClr>
              <a:buSzPct val="100000"/>
              <a:buNone/>
            </a:pPr>
            <a:r>
              <a:rPr lang="en-US" sz="4300">
                <a:latin typeface="Times New Roman"/>
                <a:ea typeface="Times New Roman"/>
                <a:cs typeface="Times New Roman"/>
                <a:sym typeface="Times New Roman"/>
              </a:rPr>
              <a:t>int main() {</a:t>
            </a:r>
            <a:endParaRPr/>
          </a:p>
          <a:p>
            <a:pPr indent="0" lvl="0" marL="0" rtl="0" algn="l">
              <a:lnSpc>
                <a:spcPct val="90000"/>
              </a:lnSpc>
              <a:spcBef>
                <a:spcPts val="1000"/>
              </a:spcBef>
              <a:spcAft>
                <a:spcPts val="0"/>
              </a:spcAft>
              <a:buClr>
                <a:schemeClr val="dk1"/>
              </a:buClr>
              <a:buSzPct val="100000"/>
              <a:buNone/>
            </a:pPr>
            <a:r>
              <a:rPr lang="en-US" sz="4300">
                <a:latin typeface="Times New Roman"/>
                <a:ea typeface="Times New Roman"/>
                <a:cs typeface="Times New Roman"/>
                <a:sym typeface="Times New Roman"/>
              </a:rPr>
              <a:t>    // Creating a double type variable</a:t>
            </a:r>
            <a:endParaRPr/>
          </a:p>
          <a:p>
            <a:pPr indent="0" lvl="0" marL="0" rtl="0" algn="l">
              <a:lnSpc>
                <a:spcPct val="90000"/>
              </a:lnSpc>
              <a:spcBef>
                <a:spcPts val="1000"/>
              </a:spcBef>
              <a:spcAft>
                <a:spcPts val="0"/>
              </a:spcAft>
              <a:buClr>
                <a:schemeClr val="dk1"/>
              </a:buClr>
              <a:buSzPct val="100000"/>
              <a:buNone/>
            </a:pPr>
            <a:r>
              <a:rPr lang="en-US" sz="4300">
                <a:latin typeface="Times New Roman"/>
                <a:ea typeface="Times New Roman"/>
                <a:cs typeface="Times New Roman"/>
                <a:sym typeface="Times New Roman"/>
              </a:rPr>
              <a:t>    double a = 3.912348239293;</a:t>
            </a:r>
            <a:endParaRPr/>
          </a:p>
          <a:p>
            <a:pPr indent="0" lvl="0" marL="0" rtl="0" algn="l">
              <a:lnSpc>
                <a:spcPct val="90000"/>
              </a:lnSpc>
              <a:spcBef>
                <a:spcPts val="1000"/>
              </a:spcBef>
              <a:spcAft>
                <a:spcPts val="0"/>
              </a:spcAft>
              <a:buClr>
                <a:schemeClr val="dk1"/>
              </a:buClr>
              <a:buSzPct val="100000"/>
              <a:buNone/>
            </a:pPr>
            <a:r>
              <a:rPr lang="en-US" sz="4300">
                <a:latin typeface="Times New Roman"/>
                <a:ea typeface="Times New Roman"/>
                <a:cs typeface="Times New Roman"/>
                <a:sym typeface="Times New Roman"/>
              </a:rPr>
              <a:t>    // Creating a float type variable</a:t>
            </a:r>
            <a:endParaRPr/>
          </a:p>
          <a:p>
            <a:pPr indent="0" lvl="0" marL="0" rtl="0" algn="l">
              <a:lnSpc>
                <a:spcPct val="90000"/>
              </a:lnSpc>
              <a:spcBef>
                <a:spcPts val="1000"/>
              </a:spcBef>
              <a:spcAft>
                <a:spcPts val="0"/>
              </a:spcAft>
              <a:buClr>
                <a:schemeClr val="dk1"/>
              </a:buClr>
              <a:buSzPct val="100000"/>
              <a:buNone/>
            </a:pPr>
            <a:r>
              <a:rPr lang="en-US" sz="4300">
                <a:latin typeface="Times New Roman"/>
                <a:ea typeface="Times New Roman"/>
                <a:cs typeface="Times New Roman"/>
                <a:sym typeface="Times New Roman"/>
              </a:rPr>
              <a:t>    float b = 3.912348239293f;</a:t>
            </a:r>
            <a:endParaRPr/>
          </a:p>
          <a:p>
            <a:pPr indent="0" lvl="0" marL="0" rtl="0" algn="l">
              <a:lnSpc>
                <a:spcPct val="90000"/>
              </a:lnSpc>
              <a:spcBef>
                <a:spcPts val="1000"/>
              </a:spcBef>
              <a:spcAft>
                <a:spcPts val="0"/>
              </a:spcAft>
              <a:buClr>
                <a:schemeClr val="dk1"/>
              </a:buClr>
              <a:buSzPct val="100000"/>
              <a:buNone/>
            </a:pPr>
            <a:r>
              <a:rPr lang="en-US" sz="4300">
                <a:latin typeface="Times New Roman"/>
                <a:ea typeface="Times New Roman"/>
                <a:cs typeface="Times New Roman"/>
                <a:sym typeface="Times New Roman"/>
              </a:rPr>
              <a:t>    // Setting the precision to 12 decimal places</a:t>
            </a:r>
            <a:endParaRPr/>
          </a:p>
          <a:p>
            <a:pPr indent="0" lvl="0" marL="0" rtl="0" algn="l">
              <a:lnSpc>
                <a:spcPct val="90000"/>
              </a:lnSpc>
              <a:spcBef>
                <a:spcPts val="1000"/>
              </a:spcBef>
              <a:spcAft>
                <a:spcPts val="0"/>
              </a:spcAft>
              <a:buClr>
                <a:schemeClr val="dk1"/>
              </a:buClr>
              <a:buSzPct val="100000"/>
              <a:buNone/>
            </a:pPr>
            <a:r>
              <a:rPr lang="en-US" sz="4300">
                <a:latin typeface="Times New Roman"/>
                <a:ea typeface="Times New Roman"/>
                <a:cs typeface="Times New Roman"/>
                <a:sym typeface="Times New Roman"/>
              </a:rPr>
              <a:t>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59" name="Google Shape;159;p13"/>
          <p:cNvSpPr txBox="1"/>
          <p:nvPr/>
        </p:nvSpPr>
        <p:spPr>
          <a:xfrm>
            <a:off x="1" y="0"/>
            <a:ext cx="12191999" cy="1167617"/>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Calibri"/>
              <a:buNone/>
            </a:pPr>
            <a:r>
              <a:rPr b="1" i="0" lang="en-US" sz="6000" u="none" cap="none" strike="noStrike">
                <a:solidFill>
                  <a:schemeClr val="accent4"/>
                </a:solidFill>
                <a:latin typeface="Calibri"/>
                <a:ea typeface="Calibri"/>
                <a:cs typeface="Calibri"/>
                <a:sym typeface="Calibri"/>
              </a:rPr>
              <a:t> 	Example</a:t>
            </a:r>
            <a:r>
              <a:rPr b="1" i="0" lang="en-US" sz="6000" u="none" cap="none" strike="noStrike">
                <a:solidFill>
                  <a:srgbClr val="FFC000"/>
                </a:solidFill>
                <a:latin typeface="Times New Roman"/>
                <a:ea typeface="Times New Roman"/>
                <a:cs typeface="Times New Roman"/>
                <a:sym typeface="Times New Roman"/>
              </a:rPr>
              <a:t>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4"/>
          <p:cNvSpPr txBox="1"/>
          <p:nvPr>
            <p:ph idx="1" type="body"/>
          </p:nvPr>
        </p:nvSpPr>
        <p:spPr>
          <a:xfrm>
            <a:off x="5943" y="731521"/>
            <a:ext cx="11704319" cy="6059233"/>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4300"/>
              <a:buNone/>
            </a:pPr>
            <a:r>
              <a:rPr lang="en-US" sz="4300">
                <a:latin typeface="Times New Roman"/>
                <a:ea typeface="Times New Roman"/>
                <a:cs typeface="Times New Roman"/>
                <a:sym typeface="Times New Roman"/>
              </a:rPr>
              <a:t>cout &lt;&lt; setprecision(13);</a:t>
            </a:r>
            <a:endParaRPr/>
          </a:p>
          <a:p>
            <a:pPr indent="0" lvl="0" marL="0" rtl="0" algn="l">
              <a:lnSpc>
                <a:spcPct val="90000"/>
              </a:lnSpc>
              <a:spcBef>
                <a:spcPts val="1000"/>
              </a:spcBef>
              <a:spcAft>
                <a:spcPts val="0"/>
              </a:spcAft>
              <a:buClr>
                <a:schemeClr val="dk1"/>
              </a:buClr>
              <a:buSzPts val="4300"/>
              <a:buNone/>
            </a:pPr>
            <a:r>
              <a:rPr lang="en-US" sz="4300">
                <a:latin typeface="Times New Roman"/>
                <a:ea typeface="Times New Roman"/>
                <a:cs typeface="Times New Roman"/>
                <a:sym typeface="Times New Roman"/>
              </a:rPr>
              <a:t>    // Printing the two variables</a:t>
            </a:r>
            <a:endParaRPr/>
          </a:p>
          <a:p>
            <a:pPr indent="0" lvl="0" marL="0" rtl="0" algn="l">
              <a:lnSpc>
                <a:spcPct val="90000"/>
              </a:lnSpc>
              <a:spcBef>
                <a:spcPts val="1000"/>
              </a:spcBef>
              <a:spcAft>
                <a:spcPts val="0"/>
              </a:spcAft>
              <a:buClr>
                <a:schemeClr val="dk1"/>
              </a:buClr>
              <a:buSzPts val="4300"/>
              <a:buNone/>
            </a:pPr>
            <a:r>
              <a:rPr lang="en-US" sz="4300">
                <a:latin typeface="Times New Roman"/>
                <a:ea typeface="Times New Roman"/>
                <a:cs typeface="Times New Roman"/>
                <a:sym typeface="Times New Roman"/>
              </a:rPr>
              <a:t>    cout &lt;&lt; "Double Type Number  = " &lt;&lt; a &lt;&lt; endl;</a:t>
            </a:r>
            <a:endParaRPr/>
          </a:p>
          <a:p>
            <a:pPr indent="0" lvl="0" marL="0" rtl="0" algn="l">
              <a:lnSpc>
                <a:spcPct val="90000"/>
              </a:lnSpc>
              <a:spcBef>
                <a:spcPts val="1000"/>
              </a:spcBef>
              <a:spcAft>
                <a:spcPts val="0"/>
              </a:spcAft>
              <a:buClr>
                <a:schemeClr val="dk1"/>
              </a:buClr>
              <a:buSzPts val="4300"/>
              <a:buNone/>
            </a:pPr>
            <a:r>
              <a:rPr lang="en-US" sz="4300">
                <a:latin typeface="Times New Roman"/>
                <a:ea typeface="Times New Roman"/>
                <a:cs typeface="Times New Roman"/>
                <a:sym typeface="Times New Roman"/>
              </a:rPr>
              <a:t>    cout &lt;&lt; "Float Type Number      = " &lt;&lt; b &lt;&lt; endl;</a:t>
            </a:r>
            <a:endParaRPr/>
          </a:p>
          <a:p>
            <a:pPr indent="0" lvl="0" marL="0" rtl="0" algn="l">
              <a:lnSpc>
                <a:spcPct val="90000"/>
              </a:lnSpc>
              <a:spcBef>
                <a:spcPts val="1000"/>
              </a:spcBef>
              <a:spcAft>
                <a:spcPts val="0"/>
              </a:spcAft>
              <a:buClr>
                <a:schemeClr val="dk1"/>
              </a:buClr>
              <a:buSzPts val="4300"/>
              <a:buNone/>
            </a:pPr>
            <a:r>
              <a:rPr lang="en-US" sz="4300">
                <a:latin typeface="Times New Roman"/>
                <a:ea typeface="Times New Roman"/>
                <a:cs typeface="Times New Roman"/>
                <a:sym typeface="Times New Roman"/>
              </a:rPr>
              <a:t>     return 0;                }</a:t>
            </a:r>
            <a:endParaRPr/>
          </a:p>
          <a:p>
            <a:pPr indent="-50800" lvl="0" marL="22860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65" name="Google Shape;165;p14"/>
          <p:cNvSpPr txBox="1"/>
          <p:nvPr/>
        </p:nvSpPr>
        <p:spPr>
          <a:xfrm>
            <a:off x="1" y="0"/>
            <a:ext cx="12191999" cy="1167617"/>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Calibri"/>
              <a:buNone/>
            </a:pPr>
            <a:r>
              <a:rPr b="1" i="0" lang="en-US" sz="6000" u="none" cap="none" strike="noStrike">
                <a:solidFill>
                  <a:schemeClr val="accent4"/>
                </a:solidFill>
                <a:latin typeface="Calibri"/>
                <a:ea typeface="Calibri"/>
                <a:cs typeface="Calibri"/>
                <a:sym typeface="Calibri"/>
              </a:rPr>
              <a:t> 	Cont…</a:t>
            </a:r>
            <a:r>
              <a:rPr b="1" i="0" lang="en-US" sz="6000" u="none" cap="none" strike="noStrike">
                <a:solidFill>
                  <a:srgbClr val="FFC000"/>
                </a:solidFill>
                <a:latin typeface="Times New Roman"/>
                <a:ea typeface="Times New Roman"/>
                <a:cs typeface="Times New Roman"/>
                <a:sym typeface="Times New Roman"/>
              </a:rPr>
              <a:t>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5"/>
          <p:cNvSpPr txBox="1"/>
          <p:nvPr>
            <p:ph idx="1" type="body"/>
          </p:nvPr>
        </p:nvSpPr>
        <p:spPr>
          <a:xfrm>
            <a:off x="235132" y="1132114"/>
            <a:ext cx="11769634" cy="5413828"/>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US">
                <a:latin typeface="Times New Roman"/>
                <a:ea typeface="Times New Roman"/>
                <a:cs typeface="Times New Roman"/>
                <a:sym typeface="Times New Roman"/>
              </a:rPr>
              <a:t>C++ Tokens are the smallest individual units of a program.</a:t>
            </a:r>
            <a:endParaRPr/>
          </a:p>
          <a:p>
            <a:pPr indent="-228600" lvl="0" marL="228600" rtl="0" algn="just">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C++ is the superset of C and so most constructs of C are legal in C++ with their meaning and usage unchanged. So tokens, expressions, and data types are similar to that of C.</a:t>
            </a:r>
            <a:endParaRPr/>
          </a:p>
          <a:p>
            <a:pPr indent="-228600" lvl="0" marL="228600" rtl="0" algn="just">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Following are the C++ tokens : (most of c++ tokens are basically similar to the C tokens)</a:t>
            </a:r>
            <a:endParaRPr/>
          </a:p>
          <a:p>
            <a:pPr indent="-228600" lvl="0" marL="228600" rtl="0" algn="ctr">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Keywords</a:t>
            </a:r>
            <a:endParaRPr/>
          </a:p>
          <a:p>
            <a:pPr indent="-228600" lvl="0" marL="228600" rtl="0" algn="ctr">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Identifiers</a:t>
            </a:r>
            <a:endParaRPr/>
          </a:p>
          <a:p>
            <a:pPr indent="-228600" lvl="0" marL="228600" rtl="0" algn="ctr">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Constants</a:t>
            </a:r>
            <a:endParaRPr/>
          </a:p>
          <a:p>
            <a:pPr indent="-228600" lvl="0" marL="228600" rtl="0" algn="ctr">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Variables</a:t>
            </a:r>
            <a:endParaRPr/>
          </a:p>
          <a:p>
            <a:pPr indent="-228600" lvl="0" marL="228600" rtl="0" algn="ctr">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Operators</a:t>
            </a:r>
            <a:endParaRPr/>
          </a:p>
          <a:p>
            <a:pPr indent="-50800" lvl="0" marL="22860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71" name="Google Shape;171;p15"/>
          <p:cNvSpPr txBox="1"/>
          <p:nvPr/>
        </p:nvSpPr>
        <p:spPr>
          <a:xfrm>
            <a:off x="1" y="0"/>
            <a:ext cx="12191999" cy="1167617"/>
          </a:xfrm>
          <a:prstGeom prst="rect">
            <a:avLst/>
          </a:prstGeom>
          <a:solidFill>
            <a:schemeClr val="dk1"/>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4"/>
              </a:buClr>
              <a:buSzPts val="6000"/>
              <a:buFont typeface="Calibri"/>
              <a:buNone/>
            </a:pPr>
            <a:r>
              <a:rPr b="1" i="0" lang="en-US" sz="6000" u="none" cap="none" strike="noStrike">
                <a:solidFill>
                  <a:schemeClr val="accent4"/>
                </a:solidFill>
                <a:latin typeface="Calibri"/>
                <a:ea typeface="Calibri"/>
                <a:cs typeface="Calibri"/>
                <a:sym typeface="Calibri"/>
              </a:rPr>
              <a:t>	2. C++ Tokens</a:t>
            </a:r>
            <a:r>
              <a:rPr b="1" i="0" lang="en-US" sz="6000" u="none" cap="none" strike="noStrike">
                <a:solidFill>
                  <a:srgbClr val="FFC000"/>
                </a:solidFill>
                <a:latin typeface="Times New Roman"/>
                <a:ea typeface="Times New Roman"/>
                <a:cs typeface="Times New Roman"/>
                <a:sym typeface="Times New Roman"/>
              </a:rPr>
              <a:t>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6"/>
          <p:cNvSpPr txBox="1"/>
          <p:nvPr>
            <p:ph type="title"/>
          </p:nvPr>
        </p:nvSpPr>
        <p:spPr>
          <a:xfrm>
            <a:off x="1" y="1"/>
            <a:ext cx="12191999" cy="1690688"/>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Times New Roman"/>
              <a:buNone/>
            </a:pPr>
            <a:r>
              <a:rPr b="1" lang="en-US" sz="5400">
                <a:solidFill>
                  <a:schemeClr val="accent4"/>
                </a:solidFill>
                <a:latin typeface="Times New Roman"/>
                <a:ea typeface="Times New Roman"/>
                <a:cs typeface="Times New Roman"/>
                <a:sym typeface="Times New Roman"/>
              </a:rPr>
              <a:t>     </a:t>
            </a:r>
            <a:r>
              <a:rPr b="1" lang="en-US" sz="6000">
                <a:solidFill>
                  <a:schemeClr val="accent4"/>
                </a:solidFill>
                <a:latin typeface="Times New Roman"/>
                <a:ea typeface="Times New Roman"/>
                <a:cs typeface="Times New Roman"/>
                <a:sym typeface="Times New Roman"/>
              </a:rPr>
              <a:t>Keywords</a:t>
            </a:r>
            <a:endParaRPr/>
          </a:p>
        </p:txBody>
      </p:sp>
      <p:sp>
        <p:nvSpPr>
          <p:cNvPr id="177" name="Google Shape;177;p16"/>
          <p:cNvSpPr txBox="1"/>
          <p:nvPr>
            <p:ph idx="1" type="body"/>
          </p:nvPr>
        </p:nvSpPr>
        <p:spPr>
          <a:xfrm>
            <a:off x="435429" y="1825625"/>
            <a:ext cx="10918371" cy="4351338"/>
          </a:xfrm>
          <a:prstGeom prst="rect">
            <a:avLst/>
          </a:prstGeom>
          <a:noFill/>
          <a:ln>
            <a:noFill/>
          </a:ln>
        </p:spPr>
        <p:txBody>
          <a:bodyPr anchorCtr="0" anchor="t" bIns="45700" lIns="91425" spcFirstLastPara="1" rIns="91425" wrap="square" tIns="45700">
            <a:normAutofit/>
          </a:bodyPr>
          <a:lstStyle/>
          <a:p>
            <a:pPr indent="-228600" lvl="0" marL="457200" rtl="0" algn="just">
              <a:lnSpc>
                <a:spcPct val="107000"/>
              </a:lnSpc>
              <a:spcBef>
                <a:spcPts val="0"/>
              </a:spcBef>
              <a:spcAft>
                <a:spcPts val="0"/>
              </a:spcAft>
              <a:buClr>
                <a:schemeClr val="dk1"/>
              </a:buClr>
              <a:buSzPts val="3200"/>
              <a:buChar char="•"/>
            </a:pPr>
            <a:r>
              <a:rPr lang="en-US" sz="3200">
                <a:latin typeface="Times New Roman"/>
                <a:ea typeface="Times New Roman"/>
                <a:cs typeface="Times New Roman"/>
                <a:sym typeface="Times New Roman"/>
              </a:rPr>
              <a:t>Keywords are reserved words, which have fixed meaning, and its meaning cannot be changed. The compiler already knows the meaning and working of these keywords. C++ has more numbers of keyword than C, and those extra ones have special working capabilities.</a:t>
            </a:r>
            <a:endParaRPr sz="3200">
              <a:latin typeface="Times New Roman"/>
              <a:ea typeface="Times New Roman"/>
              <a:cs typeface="Times New Roman"/>
              <a:sym typeface="Times New Roman"/>
            </a:endParaRPr>
          </a:p>
          <a:p>
            <a:pPr indent="-228600" lvl="0" marL="457200" rtl="0" algn="just">
              <a:lnSpc>
                <a:spcPct val="107000"/>
              </a:lnSpc>
              <a:spcBef>
                <a:spcPts val="1440"/>
              </a:spcBef>
              <a:spcAft>
                <a:spcPts val="0"/>
              </a:spcAft>
              <a:buClr>
                <a:schemeClr val="dk1"/>
              </a:buClr>
              <a:buSzPts val="3200"/>
              <a:buChar char="•"/>
            </a:pPr>
            <a:r>
              <a:rPr lang="en-US" sz="3200">
                <a:latin typeface="Times New Roman"/>
                <a:ea typeface="Times New Roman"/>
                <a:cs typeface="Times New Roman"/>
                <a:sym typeface="Times New Roman"/>
              </a:rPr>
              <a:t>There are 32 of these and they include:</a:t>
            </a:r>
            <a:endParaRPr sz="3200">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7"/>
          <p:cNvSpPr txBox="1"/>
          <p:nvPr>
            <p:ph type="title"/>
          </p:nvPr>
        </p:nvSpPr>
        <p:spPr>
          <a:xfrm>
            <a:off x="1" y="1"/>
            <a:ext cx="12191999" cy="1690688"/>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lang="en-US" sz="5400">
                <a:solidFill>
                  <a:schemeClr val="accent4"/>
                </a:solidFill>
              </a:rPr>
              <a:t>   </a:t>
            </a:r>
            <a:r>
              <a:rPr b="1" lang="en-US" sz="6000">
                <a:solidFill>
                  <a:schemeClr val="accent4"/>
                </a:solidFill>
              </a:rPr>
              <a:t>Cont</a:t>
            </a:r>
            <a:r>
              <a:rPr lang="en-US" sz="6000">
                <a:solidFill>
                  <a:schemeClr val="accent4"/>
                </a:solidFill>
              </a:rPr>
              <a:t>…</a:t>
            </a:r>
            <a:endParaRPr/>
          </a:p>
        </p:txBody>
      </p:sp>
      <p:sp>
        <p:nvSpPr>
          <p:cNvPr id="183" name="Google Shape;183;p17"/>
          <p:cNvSpPr txBox="1"/>
          <p:nvPr>
            <p:ph idx="1" type="body"/>
          </p:nvPr>
        </p:nvSpPr>
        <p:spPr>
          <a:xfrm>
            <a:off x="275771" y="1825625"/>
            <a:ext cx="11078029" cy="4923518"/>
          </a:xfrm>
          <a:prstGeom prst="rect">
            <a:avLst/>
          </a:prstGeom>
          <a:noFill/>
          <a:ln>
            <a:noFill/>
          </a:ln>
        </p:spPr>
        <p:txBody>
          <a:bodyPr anchorCtr="0" anchor="t" bIns="45700" lIns="91425" spcFirstLastPara="1" rIns="91425" wrap="square" tIns="45700">
            <a:normAutofit/>
          </a:bodyPr>
          <a:lstStyle/>
          <a:p>
            <a:pPr indent="-114300" lvl="0" marL="457200" rtl="0" algn="just">
              <a:lnSpc>
                <a:spcPct val="107000"/>
              </a:lnSpc>
              <a:spcBef>
                <a:spcPts val="0"/>
              </a:spcBef>
              <a:spcAft>
                <a:spcPts val="0"/>
              </a:spcAft>
              <a:buClr>
                <a:schemeClr val="dk1"/>
              </a:buClr>
              <a:buSzPts val="1800"/>
              <a:buNone/>
            </a:pPr>
            <a:r>
              <a:t/>
            </a:r>
            <a:endParaRPr sz="1800">
              <a:latin typeface="Calibri"/>
              <a:ea typeface="Calibri"/>
              <a:cs typeface="Calibri"/>
              <a:sym typeface="Calibri"/>
            </a:endParaRPr>
          </a:p>
          <a:p>
            <a:pPr indent="-114300" lvl="0" marL="457200" rtl="0" algn="just">
              <a:lnSpc>
                <a:spcPct val="107000"/>
              </a:lnSpc>
              <a:spcBef>
                <a:spcPts val="1440"/>
              </a:spcBef>
              <a:spcAft>
                <a:spcPts val="0"/>
              </a:spcAft>
              <a:buClr>
                <a:schemeClr val="dk1"/>
              </a:buClr>
              <a:buSzPts val="1800"/>
              <a:buNone/>
            </a:pPr>
            <a:r>
              <a:t/>
            </a:r>
            <a:endParaRPr sz="1800">
              <a:latin typeface="Calibri"/>
              <a:ea typeface="Calibri"/>
              <a:cs typeface="Calibri"/>
              <a:sym typeface="Calibri"/>
            </a:endParaRPr>
          </a:p>
          <a:p>
            <a:pPr indent="-114300" lvl="0" marL="457200" rtl="0" algn="just">
              <a:lnSpc>
                <a:spcPct val="107000"/>
              </a:lnSpc>
              <a:spcBef>
                <a:spcPts val="1440"/>
              </a:spcBef>
              <a:spcAft>
                <a:spcPts val="0"/>
              </a:spcAft>
              <a:buClr>
                <a:schemeClr val="dk1"/>
              </a:buClr>
              <a:buSzPts val="1800"/>
              <a:buNone/>
            </a:pPr>
            <a:r>
              <a:t/>
            </a:r>
            <a:endParaRPr sz="1800">
              <a:latin typeface="Calibri"/>
              <a:ea typeface="Calibri"/>
              <a:cs typeface="Calibri"/>
              <a:sym typeface="Calibri"/>
            </a:endParaRPr>
          </a:p>
          <a:p>
            <a:pPr indent="-114300" lvl="0" marL="457200" rtl="0" algn="just">
              <a:lnSpc>
                <a:spcPct val="107000"/>
              </a:lnSpc>
              <a:spcBef>
                <a:spcPts val="1440"/>
              </a:spcBef>
              <a:spcAft>
                <a:spcPts val="0"/>
              </a:spcAft>
              <a:buClr>
                <a:schemeClr val="dk1"/>
              </a:buClr>
              <a:buSzPts val="1800"/>
              <a:buNone/>
            </a:pPr>
            <a:r>
              <a:t/>
            </a:r>
            <a:endParaRPr sz="1800">
              <a:latin typeface="Calibri"/>
              <a:ea typeface="Calibri"/>
              <a:cs typeface="Calibri"/>
              <a:sym typeface="Calibri"/>
            </a:endParaRPr>
          </a:p>
          <a:p>
            <a:pPr indent="-114300" lvl="0" marL="457200" rtl="0" algn="just">
              <a:lnSpc>
                <a:spcPct val="107000"/>
              </a:lnSpc>
              <a:spcBef>
                <a:spcPts val="1440"/>
              </a:spcBef>
              <a:spcAft>
                <a:spcPts val="0"/>
              </a:spcAft>
              <a:buClr>
                <a:schemeClr val="dk1"/>
              </a:buClr>
              <a:buSzPts val="1800"/>
              <a:buNone/>
            </a:pPr>
            <a:r>
              <a:t/>
            </a:r>
            <a:endParaRPr sz="1800">
              <a:latin typeface="Calibri"/>
              <a:ea typeface="Calibri"/>
              <a:cs typeface="Calibri"/>
              <a:sym typeface="Calibri"/>
            </a:endParaRPr>
          </a:p>
          <a:p>
            <a:pPr indent="-114300" lvl="0" marL="457200" rtl="0" algn="just">
              <a:lnSpc>
                <a:spcPct val="107000"/>
              </a:lnSpc>
              <a:spcBef>
                <a:spcPts val="1440"/>
              </a:spcBef>
              <a:spcAft>
                <a:spcPts val="0"/>
              </a:spcAft>
              <a:buClr>
                <a:schemeClr val="dk1"/>
              </a:buClr>
              <a:buSzPts val="1800"/>
              <a:buNone/>
            </a:pPr>
            <a:r>
              <a:t/>
            </a:r>
            <a:endParaRPr sz="1800">
              <a:latin typeface="Calibri"/>
              <a:ea typeface="Calibri"/>
              <a:cs typeface="Calibri"/>
              <a:sym typeface="Calibri"/>
            </a:endParaRPr>
          </a:p>
          <a:p>
            <a:pPr indent="-114300" lvl="0" marL="457200" rtl="0" algn="just">
              <a:lnSpc>
                <a:spcPct val="107000"/>
              </a:lnSpc>
              <a:spcBef>
                <a:spcPts val="1440"/>
              </a:spcBef>
              <a:spcAft>
                <a:spcPts val="0"/>
              </a:spcAft>
              <a:buClr>
                <a:schemeClr val="dk1"/>
              </a:buClr>
              <a:buSzPts val="1800"/>
              <a:buNone/>
            </a:pPr>
            <a:r>
              <a:t/>
            </a:r>
            <a:endParaRPr sz="1800">
              <a:latin typeface="Calibri"/>
              <a:ea typeface="Calibri"/>
              <a:cs typeface="Calibri"/>
              <a:sym typeface="Calibri"/>
            </a:endParaRPr>
          </a:p>
          <a:p>
            <a:pPr indent="-114300" lvl="0" marL="457200" rtl="0" algn="just">
              <a:lnSpc>
                <a:spcPct val="107000"/>
              </a:lnSpc>
              <a:spcBef>
                <a:spcPts val="1440"/>
              </a:spcBef>
              <a:spcAft>
                <a:spcPts val="0"/>
              </a:spcAft>
              <a:buClr>
                <a:schemeClr val="dk1"/>
              </a:buClr>
              <a:buSzPts val="1800"/>
              <a:buNone/>
            </a:pPr>
            <a:r>
              <a:t/>
            </a:r>
            <a:endParaRPr sz="1800">
              <a:latin typeface="Calibri"/>
              <a:ea typeface="Calibri"/>
              <a:cs typeface="Calibri"/>
              <a:sym typeface="Calibri"/>
            </a:endParaRPr>
          </a:p>
          <a:p>
            <a:pPr indent="0" lvl="0" marL="228600" rtl="0" algn="just">
              <a:lnSpc>
                <a:spcPct val="107000"/>
              </a:lnSpc>
              <a:spcBef>
                <a:spcPts val="1440"/>
              </a:spcBef>
              <a:spcAft>
                <a:spcPts val="0"/>
              </a:spcAft>
              <a:buClr>
                <a:schemeClr val="dk1"/>
              </a:buClr>
              <a:buSzPts val="1800"/>
              <a:buNone/>
            </a:pPr>
            <a:r>
              <a:t/>
            </a:r>
            <a:endParaRPr sz="1800">
              <a:latin typeface="Calibri"/>
              <a:ea typeface="Calibri"/>
              <a:cs typeface="Calibri"/>
              <a:sym typeface="Calibri"/>
            </a:endParaRPr>
          </a:p>
          <a:p>
            <a:pPr indent="0" lvl="0" marL="228600" rtl="0" algn="just">
              <a:lnSpc>
                <a:spcPct val="107000"/>
              </a:lnSpc>
              <a:spcBef>
                <a:spcPts val="1440"/>
              </a:spcBef>
              <a:spcAft>
                <a:spcPts val="0"/>
              </a:spcAft>
              <a:buClr>
                <a:schemeClr val="dk1"/>
              </a:buClr>
              <a:buSzPts val="1800"/>
              <a:buNone/>
            </a:pPr>
            <a:r>
              <a:rPr lang="en-US" sz="1800">
                <a:latin typeface="Calibri"/>
                <a:ea typeface="Calibri"/>
                <a:cs typeface="Calibri"/>
                <a:sym typeface="Calibri"/>
              </a:rPr>
              <a:t>Source: edureka.com</a:t>
            </a:r>
            <a:endParaRPr sz="1800">
              <a:latin typeface="Calibri"/>
              <a:ea typeface="Calibri"/>
              <a:cs typeface="Calibri"/>
              <a:sym typeface="Calibri"/>
            </a:endParaRPr>
          </a:p>
        </p:txBody>
      </p:sp>
      <p:pic>
        <p:nvPicPr>
          <p:cNvPr id="184" name="Google Shape;184;p17"/>
          <p:cNvPicPr preferRelativeResize="0"/>
          <p:nvPr/>
        </p:nvPicPr>
        <p:blipFill rotWithShape="1">
          <a:blip r:embed="rId3">
            <a:alphaModFix/>
          </a:blip>
          <a:srcRect b="0" l="0" r="0" t="0"/>
          <a:stretch/>
        </p:blipFill>
        <p:spPr>
          <a:xfrm>
            <a:off x="275771" y="1826724"/>
            <a:ext cx="11078029" cy="425070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8"/>
          <p:cNvSpPr txBox="1"/>
          <p:nvPr>
            <p:ph type="title"/>
          </p:nvPr>
        </p:nvSpPr>
        <p:spPr>
          <a:xfrm>
            <a:off x="1" y="1"/>
            <a:ext cx="12191999" cy="1161142"/>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b="1" lang="en-US" sz="5400">
                <a:solidFill>
                  <a:schemeClr val="accent4"/>
                </a:solidFill>
              </a:rPr>
              <a:t>     V</a:t>
            </a:r>
            <a:r>
              <a:rPr b="1" lang="en-US" sz="6000">
                <a:solidFill>
                  <a:schemeClr val="accent4"/>
                </a:solidFill>
              </a:rPr>
              <a:t>ariable </a:t>
            </a:r>
            <a:endParaRPr/>
          </a:p>
        </p:txBody>
      </p:sp>
      <p:sp>
        <p:nvSpPr>
          <p:cNvPr id="190" name="Google Shape;190;p18"/>
          <p:cNvSpPr txBox="1"/>
          <p:nvPr>
            <p:ph idx="1" type="body"/>
          </p:nvPr>
        </p:nvSpPr>
        <p:spPr>
          <a:xfrm>
            <a:off x="159657" y="1349830"/>
            <a:ext cx="11814629" cy="5399314"/>
          </a:xfrm>
          <a:prstGeom prst="rect">
            <a:avLst/>
          </a:prstGeom>
          <a:noFill/>
          <a:ln>
            <a:noFill/>
          </a:ln>
        </p:spPr>
        <p:txBody>
          <a:bodyPr anchorCtr="0" anchor="t" bIns="45700" lIns="91425" spcFirstLastPara="1" rIns="91425" wrap="square" tIns="45700">
            <a:noAutofit/>
          </a:bodyPr>
          <a:lstStyle/>
          <a:p>
            <a:pPr indent="0" lvl="0" marL="0" rtl="0" algn="just">
              <a:lnSpc>
                <a:spcPct val="107000"/>
              </a:lnSpc>
              <a:spcBef>
                <a:spcPts val="0"/>
              </a:spcBef>
              <a:spcAft>
                <a:spcPts val="0"/>
              </a:spcAft>
              <a:buClr>
                <a:srgbClr val="000000"/>
              </a:buClr>
              <a:buSzPts val="2400"/>
              <a:buNone/>
            </a:pPr>
            <a:r>
              <a:rPr lang="en-US" sz="2400">
                <a:solidFill>
                  <a:srgbClr val="000000"/>
                </a:solidFill>
                <a:highlight>
                  <a:srgbClr val="FFFFFF"/>
                </a:highlight>
                <a:latin typeface="Times New Roman"/>
                <a:ea typeface="Times New Roman"/>
                <a:cs typeface="Times New Roman"/>
                <a:sym typeface="Times New Roman"/>
              </a:rPr>
              <a:t>Variables are containers for storing data values.</a:t>
            </a:r>
            <a:endParaRPr sz="2400">
              <a:highlight>
                <a:srgbClr val="FFFFFF"/>
              </a:highlight>
              <a:latin typeface="Times New Roman"/>
              <a:ea typeface="Times New Roman"/>
              <a:cs typeface="Times New Roman"/>
              <a:sym typeface="Times New Roman"/>
            </a:endParaRPr>
          </a:p>
          <a:p>
            <a:pPr indent="0" lvl="0" marL="0" rtl="0" algn="just">
              <a:lnSpc>
                <a:spcPct val="107000"/>
              </a:lnSpc>
              <a:spcBef>
                <a:spcPts val="2880"/>
              </a:spcBef>
              <a:spcAft>
                <a:spcPts val="0"/>
              </a:spcAft>
              <a:buClr>
                <a:srgbClr val="000000"/>
              </a:buClr>
              <a:buSzPts val="2400"/>
              <a:buNone/>
            </a:pPr>
            <a:r>
              <a:rPr lang="en-US" sz="2400">
                <a:solidFill>
                  <a:srgbClr val="000000"/>
                </a:solidFill>
                <a:highlight>
                  <a:srgbClr val="FFFFFF"/>
                </a:highlight>
                <a:latin typeface="Times New Roman"/>
                <a:ea typeface="Times New Roman"/>
                <a:cs typeface="Times New Roman"/>
                <a:sym typeface="Times New Roman"/>
              </a:rPr>
              <a:t>In C++, there are different </a:t>
            </a:r>
            <a:r>
              <a:rPr b="1" lang="en-US" sz="2400">
                <a:solidFill>
                  <a:srgbClr val="000000"/>
                </a:solidFill>
                <a:highlight>
                  <a:srgbClr val="FFFFFF"/>
                </a:highlight>
                <a:latin typeface="Times New Roman"/>
                <a:ea typeface="Times New Roman"/>
                <a:cs typeface="Times New Roman"/>
                <a:sym typeface="Times New Roman"/>
              </a:rPr>
              <a:t>types</a:t>
            </a:r>
            <a:r>
              <a:rPr lang="en-US" sz="2400">
                <a:solidFill>
                  <a:srgbClr val="000000"/>
                </a:solidFill>
                <a:highlight>
                  <a:srgbClr val="FFFFFF"/>
                </a:highlight>
                <a:latin typeface="Times New Roman"/>
                <a:ea typeface="Times New Roman"/>
                <a:cs typeface="Times New Roman"/>
                <a:sym typeface="Times New Roman"/>
              </a:rPr>
              <a:t> of variables (defined with different keywords), for example:</a:t>
            </a:r>
            <a:endParaRPr sz="2400">
              <a:highlight>
                <a:srgbClr val="FFFFFF"/>
              </a:highlight>
              <a:latin typeface="Times New Roman"/>
              <a:ea typeface="Times New Roman"/>
              <a:cs typeface="Times New Roman"/>
              <a:sym typeface="Times New Roman"/>
            </a:endParaRPr>
          </a:p>
          <a:p>
            <a:pPr indent="-228600" lvl="0" marL="228600" rtl="0" algn="just">
              <a:lnSpc>
                <a:spcPct val="107000"/>
              </a:lnSpc>
              <a:spcBef>
                <a:spcPts val="2440"/>
              </a:spcBef>
              <a:spcAft>
                <a:spcPts val="0"/>
              </a:spcAft>
              <a:buClr>
                <a:srgbClr val="000000"/>
              </a:buClr>
              <a:buSzPts val="1000"/>
              <a:buChar char="•"/>
            </a:pPr>
            <a:r>
              <a:rPr lang="en-US" sz="2400">
                <a:solidFill>
                  <a:srgbClr val="000000"/>
                </a:solidFill>
                <a:highlight>
                  <a:srgbClr val="FFFFFF"/>
                </a:highlight>
                <a:latin typeface="Times New Roman"/>
                <a:ea typeface="Times New Roman"/>
                <a:cs typeface="Times New Roman"/>
                <a:sym typeface="Times New Roman"/>
              </a:rPr>
              <a:t>    int - stores integers (whole numbers), without decimals, such as 123 or -123</a:t>
            </a:r>
            <a:endParaRPr sz="2400">
              <a:highlight>
                <a:srgbClr val="FFFFFF"/>
              </a:highlight>
              <a:latin typeface="Times New Roman"/>
              <a:ea typeface="Times New Roman"/>
              <a:cs typeface="Times New Roman"/>
              <a:sym typeface="Times New Roman"/>
            </a:endParaRPr>
          </a:p>
          <a:p>
            <a:pPr indent="-228600" lvl="0" marL="228600" rtl="0" algn="just">
              <a:lnSpc>
                <a:spcPct val="107000"/>
              </a:lnSpc>
              <a:spcBef>
                <a:spcPts val="1800"/>
              </a:spcBef>
              <a:spcAft>
                <a:spcPts val="0"/>
              </a:spcAft>
              <a:buClr>
                <a:srgbClr val="000000"/>
              </a:buClr>
              <a:buSzPts val="1000"/>
              <a:buChar char="•"/>
            </a:pPr>
            <a:r>
              <a:rPr lang="en-US" sz="2400">
                <a:solidFill>
                  <a:srgbClr val="000000"/>
                </a:solidFill>
                <a:highlight>
                  <a:srgbClr val="FFFFFF"/>
                </a:highlight>
                <a:latin typeface="Times New Roman"/>
                <a:ea typeface="Times New Roman"/>
                <a:cs typeface="Times New Roman"/>
                <a:sym typeface="Times New Roman"/>
              </a:rPr>
              <a:t>    double - stores floating point numbers, with decimals, such as 19.99 or -19.99</a:t>
            </a:r>
            <a:endParaRPr sz="2400">
              <a:highlight>
                <a:srgbClr val="FFFFFF"/>
              </a:highlight>
              <a:latin typeface="Times New Roman"/>
              <a:ea typeface="Times New Roman"/>
              <a:cs typeface="Times New Roman"/>
              <a:sym typeface="Times New Roman"/>
            </a:endParaRPr>
          </a:p>
          <a:p>
            <a:pPr indent="-228600" lvl="0" marL="228600" rtl="0" algn="just">
              <a:lnSpc>
                <a:spcPct val="107000"/>
              </a:lnSpc>
              <a:spcBef>
                <a:spcPts val="1800"/>
              </a:spcBef>
              <a:spcAft>
                <a:spcPts val="0"/>
              </a:spcAft>
              <a:buClr>
                <a:srgbClr val="000000"/>
              </a:buClr>
              <a:buSzPts val="1000"/>
              <a:buChar char="•"/>
            </a:pPr>
            <a:r>
              <a:rPr lang="en-US" sz="2400">
                <a:solidFill>
                  <a:srgbClr val="000000"/>
                </a:solidFill>
                <a:highlight>
                  <a:srgbClr val="FFFFFF"/>
                </a:highlight>
                <a:latin typeface="Times New Roman"/>
                <a:ea typeface="Times New Roman"/>
                <a:cs typeface="Times New Roman"/>
                <a:sym typeface="Times New Roman"/>
              </a:rPr>
              <a:t>    char - stores single characters, such as 'a' or 'B'. Char values are surrounded by single  quotes</a:t>
            </a:r>
            <a:endParaRPr sz="2400">
              <a:highlight>
                <a:srgbClr val="FFFFFF"/>
              </a:highlight>
              <a:latin typeface="Times New Roman"/>
              <a:ea typeface="Times New Roman"/>
              <a:cs typeface="Times New Roman"/>
              <a:sym typeface="Times New Roman"/>
            </a:endParaRPr>
          </a:p>
          <a:p>
            <a:pPr indent="-228600" lvl="0" marL="228600" rtl="0" algn="just">
              <a:lnSpc>
                <a:spcPct val="107000"/>
              </a:lnSpc>
              <a:spcBef>
                <a:spcPts val="1800"/>
              </a:spcBef>
              <a:spcAft>
                <a:spcPts val="0"/>
              </a:spcAft>
              <a:buClr>
                <a:srgbClr val="000000"/>
              </a:buClr>
              <a:buSzPts val="1000"/>
              <a:buChar char="•"/>
            </a:pPr>
            <a:r>
              <a:rPr lang="en-US" sz="2400">
                <a:solidFill>
                  <a:srgbClr val="000000"/>
                </a:solidFill>
                <a:highlight>
                  <a:srgbClr val="FFFFFF"/>
                </a:highlight>
                <a:latin typeface="Times New Roman"/>
                <a:ea typeface="Times New Roman"/>
                <a:cs typeface="Times New Roman"/>
                <a:sym typeface="Times New Roman"/>
              </a:rPr>
              <a:t>    string - stores text, such as "Hello World". String values are surrounded by double quotes</a:t>
            </a:r>
            <a:endParaRPr sz="2400">
              <a:highlight>
                <a:srgbClr val="FFFFFF"/>
              </a:highlight>
              <a:latin typeface="Times New Roman"/>
              <a:ea typeface="Times New Roman"/>
              <a:cs typeface="Times New Roman"/>
              <a:sym typeface="Times New Roman"/>
            </a:endParaRPr>
          </a:p>
          <a:p>
            <a:pPr indent="-228600" lvl="0" marL="228600" rtl="0" algn="just">
              <a:lnSpc>
                <a:spcPct val="107000"/>
              </a:lnSpc>
              <a:spcBef>
                <a:spcPts val="1800"/>
              </a:spcBef>
              <a:spcAft>
                <a:spcPts val="0"/>
              </a:spcAft>
              <a:buClr>
                <a:srgbClr val="000000"/>
              </a:buClr>
              <a:buSzPts val="1000"/>
              <a:buChar char="•"/>
            </a:pPr>
            <a:r>
              <a:rPr lang="en-US" sz="2400">
                <a:solidFill>
                  <a:srgbClr val="000000"/>
                </a:solidFill>
                <a:highlight>
                  <a:srgbClr val="FFFFFF"/>
                </a:highlight>
                <a:latin typeface="Times New Roman"/>
                <a:ea typeface="Times New Roman"/>
                <a:cs typeface="Times New Roman"/>
                <a:sym typeface="Times New Roman"/>
              </a:rPr>
              <a:t>     bool - stores values with two states: true or false</a:t>
            </a:r>
            <a:endParaRPr sz="2400">
              <a:highlight>
                <a:srgbClr val="FFFFFF"/>
              </a:highlight>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9"/>
          <p:cNvSpPr txBox="1"/>
          <p:nvPr>
            <p:ph type="title"/>
          </p:nvPr>
        </p:nvSpPr>
        <p:spPr>
          <a:xfrm>
            <a:off x="1" y="1"/>
            <a:ext cx="12191999" cy="1690688"/>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b="1" lang="en-US" sz="5400">
                <a:solidFill>
                  <a:schemeClr val="accent4"/>
                </a:solidFill>
              </a:rPr>
              <a:t>     </a:t>
            </a:r>
            <a:r>
              <a:rPr b="1" lang="en-US" sz="6000">
                <a:solidFill>
                  <a:schemeClr val="accent4"/>
                </a:solidFill>
              </a:rPr>
              <a:t>Cont… </a:t>
            </a:r>
            <a:endParaRPr/>
          </a:p>
        </p:txBody>
      </p:sp>
      <p:sp>
        <p:nvSpPr>
          <p:cNvPr id="196" name="Google Shape;196;p19"/>
          <p:cNvSpPr txBox="1"/>
          <p:nvPr>
            <p:ph idx="1" type="body"/>
          </p:nvPr>
        </p:nvSpPr>
        <p:spPr>
          <a:xfrm>
            <a:off x="319314" y="1825625"/>
            <a:ext cx="11451772" cy="4720318"/>
          </a:xfrm>
          <a:prstGeom prst="rect">
            <a:avLst/>
          </a:prstGeom>
          <a:noFill/>
          <a:ln>
            <a:noFill/>
          </a:ln>
        </p:spPr>
        <p:txBody>
          <a:bodyPr anchorCtr="0" anchor="t" bIns="45700" lIns="91425" spcFirstLastPara="1" rIns="91425" wrap="square" tIns="45700">
            <a:noAutofit/>
          </a:bodyPr>
          <a:lstStyle/>
          <a:p>
            <a:pPr indent="-228600" lvl="0" marL="457200" rtl="0" algn="l">
              <a:lnSpc>
                <a:spcPct val="107000"/>
              </a:lnSpc>
              <a:spcBef>
                <a:spcPts val="0"/>
              </a:spcBef>
              <a:spcAft>
                <a:spcPts val="0"/>
              </a:spcAft>
              <a:buClr>
                <a:srgbClr val="000000"/>
              </a:buClr>
              <a:buSzPts val="2800"/>
              <a:buChar char="•"/>
            </a:pPr>
            <a:r>
              <a:rPr b="1" lang="en-US">
                <a:solidFill>
                  <a:srgbClr val="000000"/>
                </a:solidFill>
                <a:highlight>
                  <a:srgbClr val="FFFFFF"/>
                </a:highlight>
                <a:latin typeface="Times New Roman"/>
                <a:ea typeface="Times New Roman"/>
                <a:cs typeface="Times New Roman"/>
                <a:sym typeface="Times New Roman"/>
              </a:rPr>
              <a:t>Declaring (Creating) Variables</a:t>
            </a:r>
            <a:endParaRPr>
              <a:highlight>
                <a:srgbClr val="FFFFFF"/>
              </a:highlight>
              <a:latin typeface="Times New Roman"/>
              <a:ea typeface="Times New Roman"/>
              <a:cs typeface="Times New Roman"/>
              <a:sym typeface="Times New Roman"/>
            </a:endParaRPr>
          </a:p>
          <a:p>
            <a:pPr indent="-228600" lvl="0" marL="457200" rtl="0" algn="l">
              <a:lnSpc>
                <a:spcPct val="107000"/>
              </a:lnSpc>
              <a:spcBef>
                <a:spcPts val="2190"/>
              </a:spcBef>
              <a:spcAft>
                <a:spcPts val="0"/>
              </a:spcAft>
              <a:buClr>
                <a:srgbClr val="000000"/>
              </a:buClr>
              <a:buSzPts val="2800"/>
              <a:buChar char="•"/>
            </a:pPr>
            <a:r>
              <a:rPr lang="en-US">
                <a:solidFill>
                  <a:srgbClr val="000000"/>
                </a:solidFill>
                <a:highlight>
                  <a:srgbClr val="FFFFFF"/>
                </a:highlight>
                <a:latin typeface="Times New Roman"/>
                <a:ea typeface="Times New Roman"/>
                <a:cs typeface="Times New Roman"/>
                <a:sym typeface="Times New Roman"/>
              </a:rPr>
              <a:t>To create a variable, specify the type and assign it a value:</a:t>
            </a:r>
            <a:endParaRPr>
              <a:highlight>
                <a:srgbClr val="FFFFFF"/>
              </a:highlight>
              <a:latin typeface="Times New Roman"/>
              <a:ea typeface="Times New Roman"/>
              <a:cs typeface="Times New Roman"/>
              <a:sym typeface="Times New Roman"/>
            </a:endParaRPr>
          </a:p>
          <a:p>
            <a:pPr indent="-228600" lvl="0" marL="457200" rtl="0" algn="l">
              <a:lnSpc>
                <a:spcPct val="107000"/>
              </a:lnSpc>
              <a:spcBef>
                <a:spcPts val="2440"/>
              </a:spcBef>
              <a:spcAft>
                <a:spcPts val="0"/>
              </a:spcAft>
              <a:buClr>
                <a:srgbClr val="000000"/>
              </a:buClr>
              <a:buSzPts val="2800"/>
              <a:buChar char="•"/>
            </a:pPr>
            <a:r>
              <a:rPr lang="en-US">
                <a:solidFill>
                  <a:srgbClr val="000000"/>
                </a:solidFill>
                <a:highlight>
                  <a:srgbClr val="E7E9EB"/>
                </a:highlight>
                <a:latin typeface="Times New Roman"/>
                <a:ea typeface="Times New Roman"/>
                <a:cs typeface="Times New Roman"/>
                <a:sym typeface="Times New Roman"/>
              </a:rPr>
              <a:t>Syntax</a:t>
            </a:r>
            <a:endParaRPr>
              <a:highlight>
                <a:srgbClr val="E7E9EB"/>
              </a:highlight>
              <a:latin typeface="Times New Roman"/>
              <a:ea typeface="Times New Roman"/>
              <a:cs typeface="Times New Roman"/>
              <a:sym typeface="Times New Roman"/>
            </a:endParaRPr>
          </a:p>
          <a:p>
            <a:pPr indent="-228600" lvl="0" marL="457200" rtl="0" algn="l">
              <a:lnSpc>
                <a:spcPct val="107000"/>
              </a:lnSpc>
              <a:spcBef>
                <a:spcPts val="1750"/>
              </a:spcBef>
              <a:spcAft>
                <a:spcPts val="0"/>
              </a:spcAft>
              <a:buClr>
                <a:srgbClr val="000000"/>
              </a:buClr>
              <a:buSzPts val="2800"/>
              <a:buChar char="•"/>
            </a:pPr>
            <a:r>
              <a:rPr i="1" lang="en-US">
                <a:solidFill>
                  <a:srgbClr val="000000"/>
                </a:solidFill>
                <a:highlight>
                  <a:srgbClr val="FFFFFF"/>
                </a:highlight>
                <a:latin typeface="Times New Roman"/>
                <a:ea typeface="Times New Roman"/>
                <a:cs typeface="Times New Roman"/>
                <a:sym typeface="Times New Roman"/>
              </a:rPr>
              <a:t>type</a:t>
            </a:r>
            <a:r>
              <a:rPr lang="en-US">
                <a:solidFill>
                  <a:srgbClr val="000000"/>
                </a:solidFill>
                <a:highlight>
                  <a:srgbClr val="FFFFFF"/>
                </a:highlight>
                <a:latin typeface="Times New Roman"/>
                <a:ea typeface="Times New Roman"/>
                <a:cs typeface="Times New Roman"/>
                <a:sym typeface="Times New Roman"/>
              </a:rPr>
              <a:t> </a:t>
            </a:r>
            <a:r>
              <a:rPr i="1" lang="en-US">
                <a:solidFill>
                  <a:srgbClr val="000000"/>
                </a:solidFill>
                <a:highlight>
                  <a:srgbClr val="FFFFFF"/>
                </a:highlight>
                <a:latin typeface="Times New Roman"/>
                <a:ea typeface="Times New Roman"/>
                <a:cs typeface="Times New Roman"/>
                <a:sym typeface="Times New Roman"/>
              </a:rPr>
              <a:t>variableName</a:t>
            </a:r>
            <a:r>
              <a:rPr lang="en-US">
                <a:solidFill>
                  <a:srgbClr val="000000"/>
                </a:solidFill>
                <a:highlight>
                  <a:srgbClr val="FFFFFF"/>
                </a:highlight>
                <a:latin typeface="Times New Roman"/>
                <a:ea typeface="Times New Roman"/>
                <a:cs typeface="Times New Roman"/>
                <a:sym typeface="Times New Roman"/>
              </a:rPr>
              <a:t> = </a:t>
            </a:r>
            <a:r>
              <a:rPr i="1" lang="en-US">
                <a:solidFill>
                  <a:srgbClr val="000000"/>
                </a:solidFill>
                <a:highlight>
                  <a:srgbClr val="FFFFFF"/>
                </a:highlight>
                <a:latin typeface="Times New Roman"/>
                <a:ea typeface="Times New Roman"/>
                <a:cs typeface="Times New Roman"/>
                <a:sym typeface="Times New Roman"/>
              </a:rPr>
              <a:t>value</a:t>
            </a:r>
            <a:r>
              <a:rPr lang="en-US">
                <a:solidFill>
                  <a:srgbClr val="000000"/>
                </a:solidFill>
                <a:highlight>
                  <a:srgbClr val="FFFFFF"/>
                </a:highlight>
                <a:latin typeface="Times New Roman"/>
                <a:ea typeface="Times New Roman"/>
                <a:cs typeface="Times New Roman"/>
                <a:sym typeface="Times New Roman"/>
              </a:rPr>
              <a:t>;</a:t>
            </a:r>
            <a:endParaRPr>
              <a:highlight>
                <a:srgbClr val="FFFFFF"/>
              </a:highlight>
              <a:latin typeface="Times New Roman"/>
              <a:ea typeface="Times New Roman"/>
              <a:cs typeface="Times New Roman"/>
              <a:sym typeface="Times New Roman"/>
            </a:endParaRPr>
          </a:p>
          <a:p>
            <a:pPr indent="-228600" lvl="0" marL="457200" rtl="0" algn="l">
              <a:lnSpc>
                <a:spcPct val="107000"/>
              </a:lnSpc>
              <a:spcBef>
                <a:spcPts val="2240"/>
              </a:spcBef>
              <a:spcAft>
                <a:spcPts val="0"/>
              </a:spcAft>
              <a:buClr>
                <a:srgbClr val="000000"/>
              </a:buClr>
              <a:buSzPts val="2800"/>
              <a:buChar char="•"/>
            </a:pPr>
            <a:r>
              <a:rPr lang="en-US">
                <a:solidFill>
                  <a:srgbClr val="000000"/>
                </a:solidFill>
                <a:highlight>
                  <a:srgbClr val="FFFFFF"/>
                </a:highlight>
                <a:latin typeface="Times New Roman"/>
                <a:ea typeface="Times New Roman"/>
                <a:cs typeface="Times New Roman"/>
                <a:sym typeface="Times New Roman"/>
              </a:rPr>
              <a:t>Where </a:t>
            </a:r>
            <a:r>
              <a:rPr i="1" lang="en-US">
                <a:solidFill>
                  <a:srgbClr val="000000"/>
                </a:solidFill>
                <a:highlight>
                  <a:srgbClr val="FFFFFF"/>
                </a:highlight>
                <a:latin typeface="Times New Roman"/>
                <a:ea typeface="Times New Roman"/>
                <a:cs typeface="Times New Roman"/>
                <a:sym typeface="Times New Roman"/>
              </a:rPr>
              <a:t>type</a:t>
            </a:r>
            <a:r>
              <a:rPr lang="en-US">
                <a:solidFill>
                  <a:srgbClr val="000000"/>
                </a:solidFill>
                <a:highlight>
                  <a:srgbClr val="FFFFFF"/>
                </a:highlight>
                <a:latin typeface="Times New Roman"/>
                <a:ea typeface="Times New Roman"/>
                <a:cs typeface="Times New Roman"/>
                <a:sym typeface="Times New Roman"/>
              </a:rPr>
              <a:t> is one of C++ types (such as int), and </a:t>
            </a:r>
            <a:r>
              <a:rPr i="1" lang="en-US">
                <a:solidFill>
                  <a:srgbClr val="000000"/>
                </a:solidFill>
                <a:highlight>
                  <a:srgbClr val="FFFFFF"/>
                </a:highlight>
                <a:latin typeface="Times New Roman"/>
                <a:ea typeface="Times New Roman"/>
                <a:cs typeface="Times New Roman"/>
                <a:sym typeface="Times New Roman"/>
              </a:rPr>
              <a:t>variableName</a:t>
            </a:r>
            <a:r>
              <a:rPr lang="en-US">
                <a:solidFill>
                  <a:srgbClr val="000000"/>
                </a:solidFill>
                <a:highlight>
                  <a:srgbClr val="FFFFFF"/>
                </a:highlight>
                <a:latin typeface="Times New Roman"/>
                <a:ea typeface="Times New Roman"/>
                <a:cs typeface="Times New Roman"/>
                <a:sym typeface="Times New Roman"/>
              </a:rPr>
              <a:t> is the name of the variable (such as </a:t>
            </a:r>
            <a:r>
              <a:rPr b="1" lang="en-US">
                <a:solidFill>
                  <a:srgbClr val="000000"/>
                </a:solidFill>
                <a:highlight>
                  <a:srgbClr val="FFFFFF"/>
                </a:highlight>
                <a:latin typeface="Times New Roman"/>
                <a:ea typeface="Times New Roman"/>
                <a:cs typeface="Times New Roman"/>
                <a:sym typeface="Times New Roman"/>
              </a:rPr>
              <a:t>x</a:t>
            </a:r>
            <a:r>
              <a:rPr lang="en-US">
                <a:solidFill>
                  <a:srgbClr val="000000"/>
                </a:solidFill>
                <a:highlight>
                  <a:srgbClr val="FFFFFF"/>
                </a:highlight>
                <a:latin typeface="Times New Roman"/>
                <a:ea typeface="Times New Roman"/>
                <a:cs typeface="Times New Roman"/>
                <a:sym typeface="Times New Roman"/>
              </a:rPr>
              <a:t> or </a:t>
            </a:r>
            <a:r>
              <a:rPr b="1" lang="en-US">
                <a:solidFill>
                  <a:srgbClr val="000000"/>
                </a:solidFill>
                <a:highlight>
                  <a:srgbClr val="FFFFFF"/>
                </a:highlight>
                <a:latin typeface="Times New Roman"/>
                <a:ea typeface="Times New Roman"/>
                <a:cs typeface="Times New Roman"/>
                <a:sym typeface="Times New Roman"/>
              </a:rPr>
              <a:t>myName</a:t>
            </a:r>
            <a:r>
              <a:rPr lang="en-US">
                <a:solidFill>
                  <a:srgbClr val="000000"/>
                </a:solidFill>
                <a:highlight>
                  <a:srgbClr val="FFFFFF"/>
                </a:highlight>
                <a:latin typeface="Times New Roman"/>
                <a:ea typeface="Times New Roman"/>
                <a:cs typeface="Times New Roman"/>
                <a:sym typeface="Times New Roman"/>
              </a:rPr>
              <a:t>). The </a:t>
            </a:r>
            <a:r>
              <a:rPr b="1" lang="en-US">
                <a:solidFill>
                  <a:srgbClr val="000000"/>
                </a:solidFill>
                <a:highlight>
                  <a:srgbClr val="FFFFFF"/>
                </a:highlight>
                <a:latin typeface="Times New Roman"/>
                <a:ea typeface="Times New Roman"/>
                <a:cs typeface="Times New Roman"/>
                <a:sym typeface="Times New Roman"/>
              </a:rPr>
              <a:t>equal sign</a:t>
            </a:r>
            <a:r>
              <a:rPr lang="en-US">
                <a:solidFill>
                  <a:srgbClr val="000000"/>
                </a:solidFill>
                <a:highlight>
                  <a:srgbClr val="FFFFFF"/>
                </a:highlight>
                <a:latin typeface="Times New Roman"/>
                <a:ea typeface="Times New Roman"/>
                <a:cs typeface="Times New Roman"/>
                <a:sym typeface="Times New Roman"/>
              </a:rPr>
              <a:t> is used to assign values to the variable.</a:t>
            </a:r>
            <a:endParaRPr>
              <a:highlight>
                <a:srgbClr val="FFFFFF"/>
              </a:highlight>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20"/>
          <p:cNvSpPr txBox="1"/>
          <p:nvPr>
            <p:ph type="title"/>
          </p:nvPr>
        </p:nvSpPr>
        <p:spPr>
          <a:xfrm>
            <a:off x="1" y="1"/>
            <a:ext cx="12191999" cy="1248228"/>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b="1" lang="en-US" sz="5400">
                <a:solidFill>
                  <a:schemeClr val="accent4"/>
                </a:solidFill>
              </a:rPr>
              <a:t>     Example </a:t>
            </a:r>
            <a:endParaRPr b="1" sz="6000">
              <a:solidFill>
                <a:schemeClr val="accent4"/>
              </a:solidFill>
            </a:endParaRPr>
          </a:p>
        </p:txBody>
      </p:sp>
      <p:sp>
        <p:nvSpPr>
          <p:cNvPr id="202" name="Google Shape;202;p20"/>
          <p:cNvSpPr txBox="1"/>
          <p:nvPr>
            <p:ph idx="1" type="body"/>
          </p:nvPr>
        </p:nvSpPr>
        <p:spPr>
          <a:xfrm>
            <a:off x="116114" y="1407886"/>
            <a:ext cx="12075886" cy="5450114"/>
          </a:xfrm>
          <a:prstGeom prst="rect">
            <a:avLst/>
          </a:prstGeom>
          <a:noFill/>
          <a:ln>
            <a:noFill/>
          </a:ln>
        </p:spPr>
        <p:txBody>
          <a:bodyPr anchorCtr="0" anchor="t" bIns="45700" lIns="91425" spcFirstLastPara="1" rIns="91425" wrap="square" tIns="45700">
            <a:noAutofit/>
          </a:bodyPr>
          <a:lstStyle/>
          <a:p>
            <a:pPr indent="-228600" lvl="0" marL="457200" rtl="0" algn="l">
              <a:lnSpc>
                <a:spcPct val="107000"/>
              </a:lnSpc>
              <a:spcBef>
                <a:spcPts val="0"/>
              </a:spcBef>
              <a:spcAft>
                <a:spcPts val="0"/>
              </a:spcAft>
              <a:buClr>
                <a:schemeClr val="dk1"/>
              </a:buClr>
              <a:buSzPts val="2800"/>
              <a:buChar char="•"/>
            </a:pPr>
            <a:r>
              <a:rPr lang="en-US"/>
              <a:t>Create a variable called myNum of type int and assign it the value 15:</a:t>
            </a:r>
            <a:endParaRPr/>
          </a:p>
          <a:p>
            <a:pPr indent="0" lvl="0" marL="228600" rtl="0" algn="l">
              <a:lnSpc>
                <a:spcPct val="107000"/>
              </a:lnSpc>
              <a:spcBef>
                <a:spcPts val="2200"/>
              </a:spcBef>
              <a:spcAft>
                <a:spcPts val="0"/>
              </a:spcAft>
              <a:buClr>
                <a:srgbClr val="000000"/>
              </a:buClr>
              <a:buSzPts val="2400"/>
              <a:buNone/>
            </a:pPr>
            <a:r>
              <a:rPr lang="en-US" sz="2400">
                <a:solidFill>
                  <a:srgbClr val="000000"/>
                </a:solidFill>
                <a:highlight>
                  <a:srgbClr val="FFFFFF"/>
                </a:highlight>
                <a:latin typeface="Times New Roman"/>
                <a:ea typeface="Times New Roman"/>
                <a:cs typeface="Times New Roman"/>
                <a:sym typeface="Times New Roman"/>
              </a:rPr>
              <a:t>int myNum = 15;</a:t>
            </a:r>
            <a:br>
              <a:rPr lang="en-US" sz="2400">
                <a:solidFill>
                  <a:srgbClr val="000000"/>
                </a:solidFill>
                <a:highlight>
                  <a:srgbClr val="FFFFFF"/>
                </a:highlight>
                <a:latin typeface="Times New Roman"/>
                <a:ea typeface="Times New Roman"/>
                <a:cs typeface="Times New Roman"/>
                <a:sym typeface="Times New Roman"/>
              </a:rPr>
            </a:br>
            <a:r>
              <a:rPr lang="en-US" sz="2400">
                <a:solidFill>
                  <a:srgbClr val="000000"/>
                </a:solidFill>
                <a:highlight>
                  <a:srgbClr val="FFFFFF"/>
                </a:highlight>
                <a:latin typeface="Times New Roman"/>
                <a:ea typeface="Times New Roman"/>
                <a:cs typeface="Times New Roman"/>
                <a:sym typeface="Times New Roman"/>
              </a:rPr>
              <a:t>cout &lt;&lt; myNum;</a:t>
            </a:r>
            <a:endParaRPr sz="2400">
              <a:highlight>
                <a:srgbClr val="FFFFFF"/>
              </a:highlight>
              <a:latin typeface="Times New Roman"/>
              <a:ea typeface="Times New Roman"/>
              <a:cs typeface="Times New Roman"/>
              <a:sym typeface="Times New Roman"/>
            </a:endParaRPr>
          </a:p>
          <a:p>
            <a:pPr indent="-228600" lvl="0" marL="457200" rtl="0" algn="l">
              <a:lnSpc>
                <a:spcPct val="107000"/>
              </a:lnSpc>
              <a:spcBef>
                <a:spcPts val="2240"/>
              </a:spcBef>
              <a:spcAft>
                <a:spcPts val="0"/>
              </a:spcAft>
              <a:buClr>
                <a:srgbClr val="000000"/>
              </a:buClr>
              <a:buSzPts val="2400"/>
              <a:buChar char="•"/>
            </a:pPr>
            <a:r>
              <a:rPr lang="en-US" sz="2400">
                <a:solidFill>
                  <a:srgbClr val="000000"/>
                </a:solidFill>
                <a:highlight>
                  <a:srgbClr val="FFFFFF"/>
                </a:highlight>
                <a:latin typeface="Times New Roman"/>
                <a:ea typeface="Times New Roman"/>
                <a:cs typeface="Times New Roman"/>
                <a:sym typeface="Times New Roman"/>
              </a:rPr>
              <a:t>You can also declare a variable without assigning the value, and assign the value later:</a:t>
            </a:r>
            <a:endParaRPr sz="2400">
              <a:highlight>
                <a:srgbClr val="FFFFFF"/>
              </a:highlight>
              <a:latin typeface="Times New Roman"/>
              <a:ea typeface="Times New Roman"/>
              <a:cs typeface="Times New Roman"/>
              <a:sym typeface="Times New Roman"/>
            </a:endParaRPr>
          </a:p>
          <a:p>
            <a:pPr indent="0" lvl="0" marL="228600" rtl="0" algn="l">
              <a:lnSpc>
                <a:spcPct val="107000"/>
              </a:lnSpc>
              <a:spcBef>
                <a:spcPts val="2440"/>
              </a:spcBef>
              <a:spcAft>
                <a:spcPts val="0"/>
              </a:spcAft>
              <a:buClr>
                <a:schemeClr val="dk1"/>
              </a:buClr>
              <a:buSzPts val="2800"/>
              <a:buNone/>
            </a:pPr>
            <a:r>
              <a:rPr lang="en-US"/>
              <a:t>Example</a:t>
            </a:r>
            <a:endParaRPr/>
          </a:p>
          <a:p>
            <a:pPr indent="0" lvl="0" marL="228600" rtl="0" algn="l">
              <a:lnSpc>
                <a:spcPct val="107000"/>
              </a:lnSpc>
              <a:spcBef>
                <a:spcPts val="1750"/>
              </a:spcBef>
              <a:spcAft>
                <a:spcPts val="0"/>
              </a:spcAft>
              <a:buClr>
                <a:srgbClr val="000000"/>
              </a:buClr>
              <a:buSzPts val="2400"/>
              <a:buNone/>
            </a:pPr>
            <a:r>
              <a:rPr lang="en-US" sz="2400">
                <a:solidFill>
                  <a:srgbClr val="000000"/>
                </a:solidFill>
                <a:highlight>
                  <a:srgbClr val="FFFFFF"/>
                </a:highlight>
                <a:latin typeface="Times New Roman"/>
                <a:ea typeface="Times New Roman"/>
                <a:cs typeface="Times New Roman"/>
                <a:sym typeface="Times New Roman"/>
              </a:rPr>
              <a:t>int myNum;</a:t>
            </a:r>
            <a:br>
              <a:rPr lang="en-US" sz="2400">
                <a:solidFill>
                  <a:srgbClr val="000000"/>
                </a:solidFill>
                <a:highlight>
                  <a:srgbClr val="FFFFFF"/>
                </a:highlight>
                <a:latin typeface="Times New Roman"/>
                <a:ea typeface="Times New Roman"/>
                <a:cs typeface="Times New Roman"/>
                <a:sym typeface="Times New Roman"/>
              </a:rPr>
            </a:br>
            <a:r>
              <a:rPr lang="en-US" sz="2400">
                <a:solidFill>
                  <a:srgbClr val="000000"/>
                </a:solidFill>
                <a:highlight>
                  <a:srgbClr val="FFFFFF"/>
                </a:highlight>
                <a:latin typeface="Times New Roman"/>
                <a:ea typeface="Times New Roman"/>
                <a:cs typeface="Times New Roman"/>
                <a:sym typeface="Times New Roman"/>
              </a:rPr>
              <a:t>myNum = 15;</a:t>
            </a:r>
            <a:br>
              <a:rPr lang="en-US" sz="2400">
                <a:solidFill>
                  <a:srgbClr val="000000"/>
                </a:solidFill>
                <a:highlight>
                  <a:srgbClr val="FFFFFF"/>
                </a:highlight>
                <a:latin typeface="Times New Roman"/>
                <a:ea typeface="Times New Roman"/>
                <a:cs typeface="Times New Roman"/>
                <a:sym typeface="Times New Roman"/>
              </a:rPr>
            </a:br>
            <a:r>
              <a:rPr lang="en-US" sz="2400">
                <a:solidFill>
                  <a:srgbClr val="000000"/>
                </a:solidFill>
                <a:highlight>
                  <a:srgbClr val="FFFFFF"/>
                </a:highlight>
                <a:latin typeface="Times New Roman"/>
                <a:ea typeface="Times New Roman"/>
                <a:cs typeface="Times New Roman"/>
                <a:sym typeface="Times New Roman"/>
              </a:rPr>
              <a:t>cout &lt;&lt; myNum;</a:t>
            </a:r>
            <a:endParaRPr sz="2400">
              <a:highlight>
                <a:srgbClr val="FFFFFF"/>
              </a:highlight>
              <a:latin typeface="Times New Roman"/>
              <a:ea typeface="Times New Roman"/>
              <a:cs typeface="Times New Roman"/>
              <a:sym typeface="Times New Roman"/>
            </a:endParaRPr>
          </a:p>
          <a:p>
            <a:pPr indent="-228600" lvl="0" marL="457200" rtl="0" algn="l">
              <a:lnSpc>
                <a:spcPct val="107000"/>
              </a:lnSpc>
              <a:spcBef>
                <a:spcPts val="2240"/>
              </a:spcBef>
              <a:spcAft>
                <a:spcPts val="0"/>
              </a:spcAft>
              <a:buClr>
                <a:srgbClr val="000000"/>
              </a:buClr>
              <a:buSzPts val="2400"/>
              <a:buChar char="•"/>
            </a:pPr>
            <a:r>
              <a:rPr lang="en-US" sz="2400">
                <a:solidFill>
                  <a:srgbClr val="000000"/>
                </a:solidFill>
                <a:highlight>
                  <a:srgbClr val="FFFFFF"/>
                </a:highlight>
                <a:latin typeface="Times New Roman"/>
                <a:ea typeface="Times New Roman"/>
                <a:cs typeface="Times New Roman"/>
                <a:sym typeface="Times New Roman"/>
              </a:rPr>
              <a:t>Note that if you assign a new value to an existing variable, it will overwrite the previous value:</a:t>
            </a:r>
            <a:endParaRPr sz="2400">
              <a:highlight>
                <a:srgbClr val="FFFFFF"/>
              </a:highlight>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21"/>
          <p:cNvSpPr txBox="1"/>
          <p:nvPr>
            <p:ph type="title"/>
          </p:nvPr>
        </p:nvSpPr>
        <p:spPr>
          <a:xfrm>
            <a:off x="1" y="1"/>
            <a:ext cx="12191999" cy="1045028"/>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lang="en-US" sz="5400">
                <a:solidFill>
                  <a:schemeClr val="accent4"/>
                </a:solidFill>
              </a:rPr>
              <a:t>     </a:t>
            </a:r>
            <a:r>
              <a:rPr b="1" lang="en-US" sz="5400">
                <a:solidFill>
                  <a:schemeClr val="accent4"/>
                </a:solidFill>
              </a:rPr>
              <a:t>Cont</a:t>
            </a:r>
            <a:r>
              <a:rPr lang="en-US" sz="5400">
                <a:solidFill>
                  <a:schemeClr val="accent4"/>
                </a:solidFill>
              </a:rPr>
              <a:t>…</a:t>
            </a:r>
            <a:endParaRPr sz="6000">
              <a:solidFill>
                <a:schemeClr val="accent4"/>
              </a:solidFill>
            </a:endParaRPr>
          </a:p>
        </p:txBody>
      </p:sp>
      <p:sp>
        <p:nvSpPr>
          <p:cNvPr id="208" name="Google Shape;208;p21"/>
          <p:cNvSpPr txBox="1"/>
          <p:nvPr>
            <p:ph idx="1" type="body"/>
          </p:nvPr>
        </p:nvSpPr>
        <p:spPr>
          <a:xfrm>
            <a:off x="246743" y="1175656"/>
            <a:ext cx="11698514" cy="5682343"/>
          </a:xfrm>
          <a:prstGeom prst="rect">
            <a:avLst/>
          </a:prstGeom>
          <a:noFill/>
          <a:ln>
            <a:noFill/>
          </a:ln>
        </p:spPr>
        <p:txBody>
          <a:bodyPr anchorCtr="0" anchor="t" bIns="45700" lIns="91425" spcFirstLastPara="1" rIns="91425" wrap="square" tIns="45700">
            <a:noAutofit/>
          </a:bodyPr>
          <a:lstStyle/>
          <a:p>
            <a:pPr indent="-228600" lvl="0" marL="457200" rtl="0" algn="l">
              <a:lnSpc>
                <a:spcPct val="107000"/>
              </a:lnSpc>
              <a:spcBef>
                <a:spcPts val="0"/>
              </a:spcBef>
              <a:spcAft>
                <a:spcPts val="0"/>
              </a:spcAft>
              <a:buClr>
                <a:srgbClr val="000000"/>
              </a:buClr>
              <a:buSzPts val="2800"/>
              <a:buChar char="•"/>
            </a:pPr>
            <a:r>
              <a:rPr lang="en-US">
                <a:solidFill>
                  <a:srgbClr val="000000"/>
                </a:solidFill>
                <a:highlight>
                  <a:srgbClr val="FFFFFF"/>
                </a:highlight>
                <a:latin typeface="Times New Roman"/>
                <a:ea typeface="Times New Roman"/>
                <a:cs typeface="Times New Roman"/>
                <a:sym typeface="Times New Roman"/>
              </a:rPr>
              <a:t>A demonstration of other data types:</a:t>
            </a:r>
            <a:endParaRPr>
              <a:highlight>
                <a:srgbClr val="FFFFFF"/>
              </a:highlight>
              <a:latin typeface="Times New Roman"/>
              <a:ea typeface="Times New Roman"/>
              <a:cs typeface="Times New Roman"/>
              <a:sym typeface="Times New Roman"/>
            </a:endParaRPr>
          </a:p>
          <a:p>
            <a:pPr indent="-228600" lvl="0" marL="457200" rtl="0" algn="l">
              <a:lnSpc>
                <a:spcPct val="107000"/>
              </a:lnSpc>
              <a:spcBef>
                <a:spcPts val="2440"/>
              </a:spcBef>
              <a:spcAft>
                <a:spcPts val="0"/>
              </a:spcAft>
              <a:buClr>
                <a:srgbClr val="000000"/>
              </a:buClr>
              <a:buSzPts val="2800"/>
              <a:buChar char="•"/>
            </a:pPr>
            <a:r>
              <a:rPr lang="en-US">
                <a:solidFill>
                  <a:srgbClr val="000000"/>
                </a:solidFill>
                <a:highlight>
                  <a:srgbClr val="E7E9EB"/>
                </a:highlight>
                <a:latin typeface="Times New Roman"/>
                <a:ea typeface="Times New Roman"/>
                <a:cs typeface="Times New Roman"/>
                <a:sym typeface="Times New Roman"/>
              </a:rPr>
              <a:t>Example</a:t>
            </a:r>
            <a:endParaRPr>
              <a:highlight>
                <a:srgbClr val="E7E9EB"/>
              </a:highlight>
              <a:latin typeface="Times New Roman"/>
              <a:ea typeface="Times New Roman"/>
              <a:cs typeface="Times New Roman"/>
              <a:sym typeface="Times New Roman"/>
            </a:endParaRPr>
          </a:p>
          <a:p>
            <a:pPr indent="-228600" lvl="0" marL="457200" rtl="0" algn="l">
              <a:lnSpc>
                <a:spcPct val="107000"/>
              </a:lnSpc>
              <a:spcBef>
                <a:spcPts val="1750"/>
              </a:spcBef>
              <a:spcAft>
                <a:spcPts val="0"/>
              </a:spcAft>
              <a:buClr>
                <a:srgbClr val="000000"/>
              </a:buClr>
              <a:buSzPts val="2800"/>
              <a:buChar char="•"/>
            </a:pPr>
            <a:r>
              <a:rPr lang="en-US">
                <a:solidFill>
                  <a:srgbClr val="000000"/>
                </a:solidFill>
                <a:highlight>
                  <a:srgbClr val="FFFFFF"/>
                </a:highlight>
                <a:latin typeface="Times New Roman"/>
                <a:ea typeface="Times New Roman"/>
                <a:cs typeface="Times New Roman"/>
                <a:sym typeface="Times New Roman"/>
              </a:rPr>
              <a:t>int myNum = 5;               // Integer (whole number without decimals)</a:t>
            </a:r>
            <a:br>
              <a:rPr lang="en-US">
                <a:solidFill>
                  <a:srgbClr val="000000"/>
                </a:solidFill>
                <a:highlight>
                  <a:srgbClr val="FFFFFF"/>
                </a:highlight>
                <a:latin typeface="Times New Roman"/>
                <a:ea typeface="Times New Roman"/>
                <a:cs typeface="Times New Roman"/>
                <a:sym typeface="Times New Roman"/>
              </a:rPr>
            </a:br>
            <a:r>
              <a:rPr lang="en-US">
                <a:solidFill>
                  <a:srgbClr val="000000"/>
                </a:solidFill>
                <a:highlight>
                  <a:srgbClr val="FFFFFF"/>
                </a:highlight>
                <a:latin typeface="Times New Roman"/>
                <a:ea typeface="Times New Roman"/>
                <a:cs typeface="Times New Roman"/>
                <a:sym typeface="Times New Roman"/>
              </a:rPr>
              <a:t>double myFloatNum = 5.99;    // Floating point number (with decimals)</a:t>
            </a:r>
            <a:br>
              <a:rPr lang="en-US">
                <a:solidFill>
                  <a:srgbClr val="000000"/>
                </a:solidFill>
                <a:highlight>
                  <a:srgbClr val="FFFFFF"/>
                </a:highlight>
                <a:latin typeface="Times New Roman"/>
                <a:ea typeface="Times New Roman"/>
                <a:cs typeface="Times New Roman"/>
                <a:sym typeface="Times New Roman"/>
              </a:rPr>
            </a:br>
            <a:r>
              <a:rPr lang="en-US">
                <a:solidFill>
                  <a:srgbClr val="000000"/>
                </a:solidFill>
                <a:highlight>
                  <a:srgbClr val="FFFFFF"/>
                </a:highlight>
                <a:latin typeface="Times New Roman"/>
                <a:ea typeface="Times New Roman"/>
                <a:cs typeface="Times New Roman"/>
                <a:sym typeface="Times New Roman"/>
              </a:rPr>
              <a:t>char myLetter = 'D';         // Character</a:t>
            </a:r>
            <a:br>
              <a:rPr lang="en-US">
                <a:solidFill>
                  <a:srgbClr val="000000"/>
                </a:solidFill>
                <a:highlight>
                  <a:srgbClr val="FFFFFF"/>
                </a:highlight>
                <a:latin typeface="Times New Roman"/>
                <a:ea typeface="Times New Roman"/>
                <a:cs typeface="Times New Roman"/>
                <a:sym typeface="Times New Roman"/>
              </a:rPr>
            </a:br>
            <a:r>
              <a:rPr lang="en-US">
                <a:solidFill>
                  <a:srgbClr val="000000"/>
                </a:solidFill>
                <a:highlight>
                  <a:srgbClr val="FFFFFF"/>
                </a:highlight>
                <a:latin typeface="Times New Roman"/>
                <a:ea typeface="Times New Roman"/>
                <a:cs typeface="Times New Roman"/>
                <a:sym typeface="Times New Roman"/>
              </a:rPr>
              <a:t>string myText = "Hello";     // String (text)</a:t>
            </a:r>
            <a:br>
              <a:rPr lang="en-US">
                <a:solidFill>
                  <a:srgbClr val="000000"/>
                </a:solidFill>
                <a:highlight>
                  <a:srgbClr val="FFFFFF"/>
                </a:highlight>
                <a:latin typeface="Times New Roman"/>
                <a:ea typeface="Times New Roman"/>
                <a:cs typeface="Times New Roman"/>
                <a:sym typeface="Times New Roman"/>
              </a:rPr>
            </a:br>
            <a:r>
              <a:rPr lang="en-US">
                <a:solidFill>
                  <a:srgbClr val="000000"/>
                </a:solidFill>
                <a:highlight>
                  <a:srgbClr val="FFFFFF"/>
                </a:highlight>
                <a:latin typeface="Times New Roman"/>
                <a:ea typeface="Times New Roman"/>
                <a:cs typeface="Times New Roman"/>
                <a:sym typeface="Times New Roman"/>
              </a:rPr>
              <a:t>bool myBoolean = true;       // Boolean (true or false)</a:t>
            </a:r>
            <a:endParaRPr>
              <a:highlight>
                <a:srgbClr val="FFFFFF"/>
              </a:highlight>
              <a:latin typeface="Times New Roman"/>
              <a:ea typeface="Times New Roman"/>
              <a:cs typeface="Times New Roman"/>
              <a:sym typeface="Times New Roman"/>
            </a:endParaRPr>
          </a:p>
          <a:p>
            <a:pPr indent="-228600" lvl="0" marL="457200" rtl="0" algn="l">
              <a:lnSpc>
                <a:spcPct val="107000"/>
              </a:lnSpc>
              <a:spcBef>
                <a:spcPts val="1550"/>
              </a:spcBef>
              <a:spcAft>
                <a:spcPts val="0"/>
              </a:spcAft>
              <a:buClr>
                <a:srgbClr val="000000"/>
              </a:buClr>
              <a:buSzPts val="2800"/>
              <a:buChar char="•"/>
            </a:pPr>
            <a:r>
              <a:rPr lang="en-US">
                <a:solidFill>
                  <a:srgbClr val="000000"/>
                </a:solidFill>
                <a:highlight>
                  <a:srgbClr val="FFFFFF"/>
                </a:highlight>
                <a:latin typeface="Times New Roman"/>
                <a:ea typeface="Times New Roman"/>
                <a:cs typeface="Times New Roman"/>
                <a:sym typeface="Times New Roman"/>
              </a:rPr>
              <a:t>Display Variables</a:t>
            </a:r>
            <a:endParaRPr>
              <a:highlight>
                <a:srgbClr val="FFFFFF"/>
              </a:highlight>
              <a:latin typeface="Times New Roman"/>
              <a:ea typeface="Times New Roman"/>
              <a:cs typeface="Times New Roman"/>
              <a:sym typeface="Times New Roman"/>
            </a:endParaRPr>
          </a:p>
          <a:p>
            <a:pPr indent="-228600" lvl="0" marL="457200" rtl="0" algn="l">
              <a:lnSpc>
                <a:spcPct val="107000"/>
              </a:lnSpc>
              <a:spcBef>
                <a:spcPts val="2190"/>
              </a:spcBef>
              <a:spcAft>
                <a:spcPts val="0"/>
              </a:spcAft>
              <a:buClr>
                <a:srgbClr val="000000"/>
              </a:buClr>
              <a:buSzPts val="2800"/>
              <a:buChar char="•"/>
            </a:pPr>
            <a:r>
              <a:rPr lang="en-US">
                <a:solidFill>
                  <a:srgbClr val="000000"/>
                </a:solidFill>
                <a:highlight>
                  <a:srgbClr val="FFFFFF"/>
                </a:highlight>
                <a:latin typeface="Times New Roman"/>
                <a:ea typeface="Times New Roman"/>
                <a:cs typeface="Times New Roman"/>
                <a:sym typeface="Times New Roman"/>
              </a:rPr>
              <a:t>The cout object is used together with the &lt;&lt; operator to display variables.</a:t>
            </a:r>
            <a:endParaRPr>
              <a:highlight>
                <a:srgbClr val="FFFFFF"/>
              </a:highlight>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2"/>
          <p:cNvSpPr txBox="1"/>
          <p:nvPr>
            <p:ph idx="1" type="body"/>
          </p:nvPr>
        </p:nvSpPr>
        <p:spPr>
          <a:xfrm>
            <a:off x="261257" y="1219200"/>
            <a:ext cx="11092543" cy="4957763"/>
          </a:xfrm>
          <a:prstGeom prst="rect">
            <a:avLst/>
          </a:prstGeom>
          <a:noFill/>
          <a:ln>
            <a:noFill/>
          </a:ln>
        </p:spPr>
        <p:txBody>
          <a:bodyPr anchorCtr="0" anchor="t" bIns="45700" lIns="91425" spcFirstLastPara="1" rIns="91425" wrap="square" tIns="45700">
            <a:normAutofit/>
          </a:bodyPr>
          <a:lstStyle/>
          <a:p>
            <a:pPr indent="0" lvl="0" marL="228600" rtl="0" algn="l">
              <a:lnSpc>
                <a:spcPct val="107000"/>
              </a:lnSpc>
              <a:spcBef>
                <a:spcPts val="0"/>
              </a:spcBef>
              <a:spcAft>
                <a:spcPts val="0"/>
              </a:spcAft>
              <a:buClr>
                <a:srgbClr val="000000"/>
              </a:buClr>
              <a:buSzPts val="3200"/>
              <a:buNone/>
            </a:pPr>
            <a:r>
              <a:rPr lang="en-US" sz="3200">
                <a:solidFill>
                  <a:srgbClr val="000000"/>
                </a:solidFill>
                <a:highlight>
                  <a:srgbClr val="FFFFFF"/>
                </a:highlight>
                <a:latin typeface="Times New Roman"/>
                <a:ea typeface="Times New Roman"/>
                <a:cs typeface="Times New Roman"/>
                <a:sym typeface="Times New Roman"/>
              </a:rPr>
              <a:t>To combine both text and a variable, separate them with the &lt;&lt; operator:</a:t>
            </a:r>
            <a:endParaRPr sz="3200">
              <a:highlight>
                <a:srgbClr val="FFFFFF"/>
              </a:highlight>
              <a:latin typeface="Times New Roman"/>
              <a:ea typeface="Times New Roman"/>
              <a:cs typeface="Times New Roman"/>
              <a:sym typeface="Times New Roman"/>
            </a:endParaRPr>
          </a:p>
          <a:p>
            <a:pPr indent="0" lvl="0" marL="228600" rtl="0" algn="l">
              <a:lnSpc>
                <a:spcPct val="107000"/>
              </a:lnSpc>
              <a:spcBef>
                <a:spcPts val="1750"/>
              </a:spcBef>
              <a:spcAft>
                <a:spcPts val="0"/>
              </a:spcAft>
              <a:buClr>
                <a:srgbClr val="000000"/>
              </a:buClr>
              <a:buSzPts val="3200"/>
              <a:buNone/>
            </a:pPr>
            <a:r>
              <a:rPr lang="en-US" sz="3200">
                <a:solidFill>
                  <a:srgbClr val="000000"/>
                </a:solidFill>
                <a:highlight>
                  <a:srgbClr val="E7E9EB"/>
                </a:highlight>
                <a:latin typeface="Times New Roman"/>
                <a:ea typeface="Times New Roman"/>
                <a:cs typeface="Times New Roman"/>
                <a:sym typeface="Times New Roman"/>
              </a:rPr>
              <a:t>Example</a:t>
            </a:r>
            <a:endParaRPr sz="3200">
              <a:highlight>
                <a:srgbClr val="E7E9EB"/>
              </a:highlight>
              <a:latin typeface="Times New Roman"/>
              <a:ea typeface="Times New Roman"/>
              <a:cs typeface="Times New Roman"/>
              <a:sym typeface="Times New Roman"/>
            </a:endParaRPr>
          </a:p>
          <a:p>
            <a:pPr indent="-228600" lvl="0" marL="457200" rtl="0" algn="l">
              <a:lnSpc>
                <a:spcPct val="107000"/>
              </a:lnSpc>
              <a:spcBef>
                <a:spcPts val="1750"/>
              </a:spcBef>
              <a:spcAft>
                <a:spcPts val="0"/>
              </a:spcAft>
              <a:buClr>
                <a:srgbClr val="000000"/>
              </a:buClr>
              <a:buSzPts val="3200"/>
              <a:buChar char="•"/>
            </a:pPr>
            <a:r>
              <a:rPr lang="en-US" sz="3200">
                <a:solidFill>
                  <a:srgbClr val="000000"/>
                </a:solidFill>
                <a:highlight>
                  <a:srgbClr val="FFFFFF"/>
                </a:highlight>
                <a:latin typeface="Times New Roman"/>
                <a:ea typeface="Times New Roman"/>
                <a:cs typeface="Times New Roman"/>
                <a:sym typeface="Times New Roman"/>
              </a:rPr>
              <a:t>int myAge = 35;</a:t>
            </a:r>
            <a:br>
              <a:rPr lang="en-US" sz="3200">
                <a:solidFill>
                  <a:srgbClr val="000000"/>
                </a:solidFill>
                <a:highlight>
                  <a:srgbClr val="FFFFFF"/>
                </a:highlight>
                <a:latin typeface="Times New Roman"/>
                <a:ea typeface="Times New Roman"/>
                <a:cs typeface="Times New Roman"/>
                <a:sym typeface="Times New Roman"/>
              </a:rPr>
            </a:br>
            <a:r>
              <a:rPr lang="en-US" sz="3200">
                <a:solidFill>
                  <a:srgbClr val="000000"/>
                </a:solidFill>
                <a:highlight>
                  <a:srgbClr val="FFFFFF"/>
                </a:highlight>
                <a:latin typeface="Times New Roman"/>
                <a:ea typeface="Times New Roman"/>
                <a:cs typeface="Times New Roman"/>
                <a:sym typeface="Times New Roman"/>
              </a:rPr>
              <a:t>cout &lt;&lt; "I am " &lt;&lt; myAge &lt;&lt; " years old.";</a:t>
            </a:r>
            <a:endParaRPr sz="3200">
              <a:highlight>
                <a:srgbClr val="FFFFFF"/>
              </a:highlight>
              <a:latin typeface="Times New Roman"/>
              <a:ea typeface="Times New Roman"/>
              <a:cs typeface="Times New Roman"/>
              <a:sym typeface="Times New Roman"/>
            </a:endParaRPr>
          </a:p>
          <a:p>
            <a:pPr indent="0" lvl="0" marL="228600" rtl="0" algn="l">
              <a:lnSpc>
                <a:spcPct val="107000"/>
              </a:lnSpc>
              <a:spcBef>
                <a:spcPts val="2300"/>
              </a:spcBef>
              <a:spcAft>
                <a:spcPts val="0"/>
              </a:spcAft>
              <a:buClr>
                <a:schemeClr val="dk1"/>
              </a:buClr>
              <a:buSzPts val="3200"/>
              <a:buNone/>
            </a:pPr>
            <a:r>
              <a:rPr lang="en-US" sz="3200">
                <a:latin typeface="Times New Roman"/>
                <a:ea typeface="Times New Roman"/>
                <a:cs typeface="Times New Roman"/>
                <a:sym typeface="Times New Roman"/>
              </a:rPr>
              <a:t> </a:t>
            </a:r>
            <a:endParaRPr sz="3200">
              <a:latin typeface="Times New Roman"/>
              <a:ea typeface="Times New Roman"/>
              <a:cs typeface="Times New Roman"/>
              <a:sym typeface="Times New Roman"/>
            </a:endParaRPr>
          </a:p>
          <a:p>
            <a:pPr indent="-25400" lvl="0" marL="228600" rtl="0" algn="l">
              <a:lnSpc>
                <a:spcPct val="90000"/>
              </a:lnSpc>
              <a:spcBef>
                <a:spcPts val="2500"/>
              </a:spcBef>
              <a:spcAft>
                <a:spcPts val="0"/>
              </a:spcAft>
              <a:buClr>
                <a:schemeClr val="dk1"/>
              </a:buClr>
              <a:buSzPts val="3200"/>
              <a:buNone/>
            </a:pPr>
            <a:r>
              <a:t/>
            </a:r>
            <a:endParaRPr sz="3200"/>
          </a:p>
        </p:txBody>
      </p:sp>
      <p:sp>
        <p:nvSpPr>
          <p:cNvPr id="214" name="Google Shape;214;p22"/>
          <p:cNvSpPr txBox="1"/>
          <p:nvPr>
            <p:ph type="title"/>
          </p:nvPr>
        </p:nvSpPr>
        <p:spPr>
          <a:xfrm>
            <a:off x="1" y="1"/>
            <a:ext cx="12191999" cy="1045028"/>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lang="en-US" sz="5400">
                <a:solidFill>
                  <a:schemeClr val="accent4"/>
                </a:solidFill>
              </a:rPr>
              <a:t>     </a:t>
            </a:r>
            <a:r>
              <a:rPr b="1" lang="en-US" sz="5400">
                <a:solidFill>
                  <a:schemeClr val="accent4"/>
                </a:solidFill>
              </a:rPr>
              <a:t>cont</a:t>
            </a:r>
            <a:r>
              <a:rPr lang="en-US" sz="5400">
                <a:solidFill>
                  <a:schemeClr val="accent4"/>
                </a:solidFill>
              </a:rPr>
              <a:t>…</a:t>
            </a:r>
            <a:endParaRPr sz="6000">
              <a:solidFill>
                <a:schemeClr val="accent4"/>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3"/>
          <p:cNvSpPr txBox="1"/>
          <p:nvPr>
            <p:ph type="title"/>
          </p:nvPr>
        </p:nvSpPr>
        <p:spPr>
          <a:xfrm>
            <a:off x="1" y="1"/>
            <a:ext cx="12191999" cy="841828"/>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lang="en-US" sz="5400">
                <a:solidFill>
                  <a:schemeClr val="accent4"/>
                </a:solidFill>
              </a:rPr>
              <a:t>    </a:t>
            </a:r>
            <a:r>
              <a:rPr b="1" lang="en-US" sz="5400">
                <a:solidFill>
                  <a:schemeClr val="accent4"/>
                </a:solidFill>
              </a:rPr>
              <a:t>Identifiers</a:t>
            </a:r>
            <a:r>
              <a:rPr lang="en-US" sz="5400">
                <a:solidFill>
                  <a:schemeClr val="accent4"/>
                </a:solidFill>
              </a:rPr>
              <a:t>  </a:t>
            </a:r>
            <a:endParaRPr sz="6000">
              <a:solidFill>
                <a:schemeClr val="accent4"/>
              </a:solidFill>
            </a:endParaRPr>
          </a:p>
        </p:txBody>
      </p:sp>
      <p:sp>
        <p:nvSpPr>
          <p:cNvPr id="220" name="Google Shape;220;p23"/>
          <p:cNvSpPr txBox="1"/>
          <p:nvPr>
            <p:ph idx="1" type="body"/>
          </p:nvPr>
        </p:nvSpPr>
        <p:spPr>
          <a:xfrm>
            <a:off x="145143" y="972457"/>
            <a:ext cx="11208657" cy="5689600"/>
          </a:xfrm>
          <a:prstGeom prst="rect">
            <a:avLst/>
          </a:prstGeom>
          <a:noFill/>
          <a:ln>
            <a:noFill/>
          </a:ln>
        </p:spPr>
        <p:txBody>
          <a:bodyPr anchorCtr="0" anchor="t" bIns="45700" lIns="91425" spcFirstLastPara="1" rIns="91425" wrap="square" tIns="45700">
            <a:noAutofit/>
          </a:bodyPr>
          <a:lstStyle/>
          <a:p>
            <a:pPr indent="-228600" lvl="0" marL="457200" rtl="0" algn="just">
              <a:lnSpc>
                <a:spcPct val="107000"/>
              </a:lnSpc>
              <a:spcBef>
                <a:spcPts val="0"/>
              </a:spcBef>
              <a:spcAft>
                <a:spcPts val="0"/>
              </a:spcAft>
              <a:buClr>
                <a:schemeClr val="dk1"/>
              </a:buClr>
              <a:buSzPts val="2800"/>
              <a:buChar char="•"/>
            </a:pPr>
            <a:r>
              <a:rPr lang="en-US">
                <a:latin typeface="Times New Roman"/>
                <a:ea typeface="Times New Roman"/>
                <a:cs typeface="Times New Roman"/>
                <a:sym typeface="Times New Roman"/>
              </a:rPr>
              <a:t>Identifiers are names given to different entries such as variables, structures, and functions.</a:t>
            </a:r>
            <a:endParaRPr>
              <a:latin typeface="Times New Roman"/>
              <a:ea typeface="Times New Roman"/>
              <a:cs typeface="Times New Roman"/>
              <a:sym typeface="Times New Roman"/>
            </a:endParaRPr>
          </a:p>
          <a:p>
            <a:pPr indent="-228600" lvl="0" marL="457200" rtl="0" algn="just">
              <a:lnSpc>
                <a:spcPct val="107000"/>
              </a:lnSpc>
              <a:spcBef>
                <a:spcPts val="1440"/>
              </a:spcBef>
              <a:spcAft>
                <a:spcPts val="0"/>
              </a:spcAft>
              <a:buClr>
                <a:schemeClr val="dk1"/>
              </a:buClr>
              <a:buSzPts val="2800"/>
              <a:buChar char="•"/>
            </a:pPr>
            <a:r>
              <a:rPr lang="en-US">
                <a:latin typeface="Times New Roman"/>
                <a:ea typeface="Times New Roman"/>
                <a:cs typeface="Times New Roman"/>
                <a:sym typeface="Times New Roman"/>
              </a:rPr>
              <a:t> Also, identifier names should have to be unique because these entities are used in the execution of the program.</a:t>
            </a:r>
            <a:endParaRPr>
              <a:latin typeface="Times New Roman"/>
              <a:ea typeface="Times New Roman"/>
              <a:cs typeface="Times New Roman"/>
              <a:sym typeface="Times New Roman"/>
            </a:endParaRPr>
          </a:p>
          <a:p>
            <a:pPr indent="-228600" lvl="0" marL="457200" rtl="0" algn="l">
              <a:lnSpc>
                <a:spcPct val="107000"/>
              </a:lnSpc>
              <a:spcBef>
                <a:spcPts val="1840"/>
              </a:spcBef>
              <a:spcAft>
                <a:spcPts val="0"/>
              </a:spcAft>
              <a:buClr>
                <a:schemeClr val="dk1"/>
              </a:buClr>
              <a:buSzPts val="2800"/>
              <a:buChar char="•"/>
            </a:pPr>
            <a:r>
              <a:rPr lang="en-US">
                <a:latin typeface="Times New Roman"/>
                <a:ea typeface="Times New Roman"/>
                <a:cs typeface="Times New Roman"/>
                <a:sym typeface="Times New Roman"/>
              </a:rPr>
              <a:t>All C++ </a:t>
            </a:r>
            <a:r>
              <a:rPr b="1" lang="en-US">
                <a:latin typeface="Times New Roman"/>
                <a:ea typeface="Times New Roman"/>
                <a:cs typeface="Times New Roman"/>
                <a:sym typeface="Times New Roman"/>
              </a:rPr>
              <a:t>variables</a:t>
            </a:r>
            <a:r>
              <a:rPr lang="en-US">
                <a:latin typeface="Times New Roman"/>
                <a:ea typeface="Times New Roman"/>
                <a:cs typeface="Times New Roman"/>
                <a:sym typeface="Times New Roman"/>
              </a:rPr>
              <a:t> must be </a:t>
            </a:r>
            <a:r>
              <a:rPr b="1" lang="en-US">
                <a:latin typeface="Times New Roman"/>
                <a:ea typeface="Times New Roman"/>
                <a:cs typeface="Times New Roman"/>
                <a:sym typeface="Times New Roman"/>
              </a:rPr>
              <a:t>identified</a:t>
            </a:r>
            <a:r>
              <a:rPr lang="en-US">
                <a:latin typeface="Times New Roman"/>
                <a:ea typeface="Times New Roman"/>
                <a:cs typeface="Times New Roman"/>
                <a:sym typeface="Times New Roman"/>
              </a:rPr>
              <a:t> with </a:t>
            </a:r>
            <a:r>
              <a:rPr b="1" lang="en-US">
                <a:latin typeface="Times New Roman"/>
                <a:ea typeface="Times New Roman"/>
                <a:cs typeface="Times New Roman"/>
                <a:sym typeface="Times New Roman"/>
              </a:rPr>
              <a:t>unique names</a:t>
            </a:r>
            <a:r>
              <a:rPr lang="en-US">
                <a:latin typeface="Times New Roman"/>
                <a:ea typeface="Times New Roman"/>
                <a:cs typeface="Times New Roman"/>
                <a:sym typeface="Times New Roman"/>
              </a:rPr>
              <a:t>.</a:t>
            </a:r>
            <a:endParaRPr>
              <a:latin typeface="Times New Roman"/>
              <a:ea typeface="Times New Roman"/>
              <a:cs typeface="Times New Roman"/>
              <a:sym typeface="Times New Roman"/>
            </a:endParaRPr>
          </a:p>
          <a:p>
            <a:pPr indent="-228600" lvl="0" marL="457200" rtl="0" algn="l">
              <a:lnSpc>
                <a:spcPct val="107000"/>
              </a:lnSpc>
              <a:spcBef>
                <a:spcPts val="1800"/>
              </a:spcBef>
              <a:spcAft>
                <a:spcPts val="0"/>
              </a:spcAft>
              <a:buClr>
                <a:schemeClr val="dk1"/>
              </a:buClr>
              <a:buSzPts val="2800"/>
              <a:buChar char="•"/>
            </a:pPr>
            <a:r>
              <a:rPr lang="en-US">
                <a:latin typeface="Times New Roman"/>
                <a:ea typeface="Times New Roman"/>
                <a:cs typeface="Times New Roman"/>
                <a:sym typeface="Times New Roman"/>
              </a:rPr>
              <a:t>These unique names are called </a:t>
            </a:r>
            <a:r>
              <a:rPr b="1" lang="en-US">
                <a:latin typeface="Times New Roman"/>
                <a:ea typeface="Times New Roman"/>
                <a:cs typeface="Times New Roman"/>
                <a:sym typeface="Times New Roman"/>
              </a:rPr>
              <a:t>identifiers</a:t>
            </a:r>
            <a:r>
              <a:rPr lang="en-US">
                <a:latin typeface="Times New Roman"/>
                <a:ea typeface="Times New Roman"/>
                <a:cs typeface="Times New Roman"/>
                <a:sym typeface="Times New Roman"/>
              </a:rPr>
              <a:t>.</a:t>
            </a:r>
            <a:endParaRPr>
              <a:latin typeface="Times New Roman"/>
              <a:ea typeface="Times New Roman"/>
              <a:cs typeface="Times New Roman"/>
              <a:sym typeface="Times New Roman"/>
            </a:endParaRPr>
          </a:p>
          <a:p>
            <a:pPr indent="-228600" lvl="0" marL="457200" rtl="0" algn="l">
              <a:lnSpc>
                <a:spcPct val="107000"/>
              </a:lnSpc>
              <a:spcBef>
                <a:spcPts val="1800"/>
              </a:spcBef>
              <a:spcAft>
                <a:spcPts val="0"/>
              </a:spcAft>
              <a:buClr>
                <a:schemeClr val="dk1"/>
              </a:buClr>
              <a:buSzPts val="2800"/>
              <a:buChar char="•"/>
            </a:pPr>
            <a:r>
              <a:rPr lang="en-US">
                <a:latin typeface="Times New Roman"/>
                <a:ea typeface="Times New Roman"/>
                <a:cs typeface="Times New Roman"/>
                <a:sym typeface="Times New Roman"/>
              </a:rPr>
              <a:t>Identifiers can be short names (like x and y) or more descriptive names (age, sum, totalVolume).</a:t>
            </a:r>
            <a:endParaRPr>
              <a:latin typeface="Times New Roman"/>
              <a:ea typeface="Times New Roman"/>
              <a:cs typeface="Times New Roman"/>
              <a:sym typeface="Times New Roman"/>
            </a:endParaRPr>
          </a:p>
          <a:p>
            <a:pPr indent="-228600" lvl="0" marL="457200" rtl="0" algn="l">
              <a:lnSpc>
                <a:spcPct val="107000"/>
              </a:lnSpc>
              <a:spcBef>
                <a:spcPts val="1800"/>
              </a:spcBef>
              <a:spcAft>
                <a:spcPts val="0"/>
              </a:spcAft>
              <a:buClr>
                <a:schemeClr val="dk1"/>
              </a:buClr>
              <a:buSzPts val="2800"/>
              <a:buChar char="•"/>
            </a:pPr>
            <a:r>
              <a:rPr b="1" lang="en-US">
                <a:latin typeface="Times New Roman"/>
                <a:ea typeface="Times New Roman"/>
                <a:cs typeface="Times New Roman"/>
                <a:sym typeface="Times New Roman"/>
              </a:rPr>
              <a:t>Note:</a:t>
            </a:r>
            <a:r>
              <a:rPr lang="en-US">
                <a:latin typeface="Times New Roman"/>
                <a:ea typeface="Times New Roman"/>
                <a:cs typeface="Times New Roman"/>
                <a:sym typeface="Times New Roman"/>
              </a:rPr>
              <a:t> It is recommended to use descriptive names in order to create understandable and maintainable code:</a:t>
            </a:r>
            <a:endParaRPr>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4"/>
          <p:cNvSpPr txBox="1"/>
          <p:nvPr>
            <p:ph type="title"/>
          </p:nvPr>
        </p:nvSpPr>
        <p:spPr>
          <a:xfrm>
            <a:off x="1" y="1"/>
            <a:ext cx="12191999" cy="1690688"/>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b="1" lang="en-US" sz="5400">
                <a:solidFill>
                  <a:schemeClr val="accent4"/>
                </a:solidFill>
              </a:rPr>
              <a:t>     Example </a:t>
            </a:r>
            <a:endParaRPr b="1" sz="6000">
              <a:solidFill>
                <a:schemeClr val="accent4"/>
              </a:solidFill>
            </a:endParaRPr>
          </a:p>
        </p:txBody>
      </p:sp>
      <p:sp>
        <p:nvSpPr>
          <p:cNvPr id="226" name="Google Shape;226;p24"/>
          <p:cNvSpPr txBox="1"/>
          <p:nvPr>
            <p:ph idx="1" type="body"/>
          </p:nvPr>
        </p:nvSpPr>
        <p:spPr>
          <a:xfrm>
            <a:off x="435429" y="1825625"/>
            <a:ext cx="10918371" cy="4351338"/>
          </a:xfrm>
          <a:prstGeom prst="rect">
            <a:avLst/>
          </a:prstGeom>
          <a:no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Clr>
                <a:srgbClr val="000000"/>
              </a:buClr>
              <a:buSzPts val="2800"/>
              <a:buNone/>
            </a:pPr>
            <a:r>
              <a:rPr b="0" lang="en-US">
                <a:solidFill>
                  <a:srgbClr val="000000"/>
                </a:solidFill>
                <a:highlight>
                  <a:srgbClr val="E7E9EB"/>
                </a:highlight>
                <a:latin typeface="Times New Roman"/>
                <a:ea typeface="Times New Roman"/>
                <a:cs typeface="Times New Roman"/>
                <a:sym typeface="Times New Roman"/>
              </a:rPr>
              <a:t>Example</a:t>
            </a:r>
            <a:endParaRPr b="1">
              <a:highlight>
                <a:srgbClr val="E7E9EB"/>
              </a:highlight>
              <a:latin typeface="Times New Roman"/>
              <a:ea typeface="Times New Roman"/>
              <a:cs typeface="Times New Roman"/>
              <a:sym typeface="Times New Roman"/>
            </a:endParaRPr>
          </a:p>
          <a:p>
            <a:pPr indent="-228600" lvl="0" marL="457200" rtl="0" algn="l">
              <a:lnSpc>
                <a:spcPct val="107000"/>
              </a:lnSpc>
              <a:spcBef>
                <a:spcPts val="1750"/>
              </a:spcBef>
              <a:spcAft>
                <a:spcPts val="0"/>
              </a:spcAft>
              <a:buClr>
                <a:srgbClr val="000000"/>
              </a:buClr>
              <a:buSzPts val="2800"/>
              <a:buChar char="•"/>
            </a:pPr>
            <a:r>
              <a:rPr lang="en-US">
                <a:solidFill>
                  <a:srgbClr val="000000"/>
                </a:solidFill>
                <a:highlight>
                  <a:srgbClr val="FFFFFF"/>
                </a:highlight>
                <a:latin typeface="Times New Roman"/>
                <a:ea typeface="Times New Roman"/>
                <a:cs typeface="Times New Roman"/>
                <a:sym typeface="Times New Roman"/>
              </a:rPr>
              <a:t>// Good</a:t>
            </a:r>
            <a:br>
              <a:rPr lang="en-US">
                <a:solidFill>
                  <a:srgbClr val="000000"/>
                </a:solidFill>
                <a:highlight>
                  <a:srgbClr val="FFFFFF"/>
                </a:highlight>
                <a:latin typeface="Times New Roman"/>
                <a:ea typeface="Times New Roman"/>
                <a:cs typeface="Times New Roman"/>
                <a:sym typeface="Times New Roman"/>
              </a:rPr>
            </a:br>
            <a:r>
              <a:rPr lang="en-US">
                <a:solidFill>
                  <a:srgbClr val="000000"/>
                </a:solidFill>
                <a:highlight>
                  <a:srgbClr val="FFFFFF"/>
                </a:highlight>
                <a:latin typeface="Times New Roman"/>
                <a:ea typeface="Times New Roman"/>
                <a:cs typeface="Times New Roman"/>
                <a:sym typeface="Times New Roman"/>
              </a:rPr>
              <a:t>int minutesPerHour = 60;</a:t>
            </a:r>
            <a:br>
              <a:rPr lang="en-US">
                <a:solidFill>
                  <a:srgbClr val="000000"/>
                </a:solidFill>
                <a:highlight>
                  <a:srgbClr val="FFFFFF"/>
                </a:highlight>
                <a:latin typeface="Times New Roman"/>
                <a:ea typeface="Times New Roman"/>
                <a:cs typeface="Times New Roman"/>
                <a:sym typeface="Times New Roman"/>
              </a:rPr>
            </a:br>
            <a:br>
              <a:rPr lang="en-US">
                <a:solidFill>
                  <a:srgbClr val="000000"/>
                </a:solidFill>
                <a:highlight>
                  <a:srgbClr val="FFFFFF"/>
                </a:highlight>
                <a:latin typeface="Times New Roman"/>
                <a:ea typeface="Times New Roman"/>
                <a:cs typeface="Times New Roman"/>
                <a:sym typeface="Times New Roman"/>
              </a:rPr>
            </a:br>
            <a:r>
              <a:rPr lang="en-US">
                <a:solidFill>
                  <a:srgbClr val="000000"/>
                </a:solidFill>
                <a:highlight>
                  <a:srgbClr val="FFFFFF"/>
                </a:highlight>
                <a:latin typeface="Times New Roman"/>
                <a:ea typeface="Times New Roman"/>
                <a:cs typeface="Times New Roman"/>
                <a:sym typeface="Times New Roman"/>
              </a:rPr>
              <a:t>// OK, but not so easy to understand what </a:t>
            </a:r>
            <a:r>
              <a:rPr b="1" lang="en-US">
                <a:solidFill>
                  <a:srgbClr val="000000"/>
                </a:solidFill>
                <a:highlight>
                  <a:srgbClr val="FFFFFF"/>
                </a:highlight>
                <a:latin typeface="Times New Roman"/>
                <a:ea typeface="Times New Roman"/>
                <a:cs typeface="Times New Roman"/>
                <a:sym typeface="Times New Roman"/>
              </a:rPr>
              <a:t>m</a:t>
            </a:r>
            <a:r>
              <a:rPr lang="en-US">
                <a:solidFill>
                  <a:srgbClr val="000000"/>
                </a:solidFill>
                <a:highlight>
                  <a:srgbClr val="FFFFFF"/>
                </a:highlight>
                <a:latin typeface="Times New Roman"/>
                <a:ea typeface="Times New Roman"/>
                <a:cs typeface="Times New Roman"/>
                <a:sym typeface="Times New Roman"/>
              </a:rPr>
              <a:t> actually is</a:t>
            </a:r>
            <a:br>
              <a:rPr lang="en-US">
                <a:solidFill>
                  <a:srgbClr val="000000"/>
                </a:solidFill>
                <a:highlight>
                  <a:srgbClr val="FFFFFF"/>
                </a:highlight>
                <a:latin typeface="Times New Roman"/>
                <a:ea typeface="Times New Roman"/>
                <a:cs typeface="Times New Roman"/>
                <a:sym typeface="Times New Roman"/>
              </a:rPr>
            </a:br>
            <a:r>
              <a:rPr lang="en-US">
                <a:solidFill>
                  <a:srgbClr val="000000"/>
                </a:solidFill>
                <a:highlight>
                  <a:srgbClr val="FFFFFF"/>
                </a:highlight>
                <a:latin typeface="Times New Roman"/>
                <a:ea typeface="Times New Roman"/>
                <a:cs typeface="Times New Roman"/>
                <a:sym typeface="Times New Roman"/>
              </a:rPr>
              <a:t>int m = 60;</a:t>
            </a:r>
            <a:endParaRPr>
              <a:highlight>
                <a:srgbClr val="FFFFFF"/>
              </a:highlight>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5"/>
          <p:cNvSpPr txBox="1"/>
          <p:nvPr>
            <p:ph type="title"/>
          </p:nvPr>
        </p:nvSpPr>
        <p:spPr>
          <a:xfrm>
            <a:off x="1" y="1"/>
            <a:ext cx="12191999" cy="972456"/>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b="1" lang="en-US" sz="5400">
                <a:solidFill>
                  <a:schemeClr val="accent4"/>
                </a:solidFill>
              </a:rPr>
              <a:t>     Cont…  </a:t>
            </a:r>
            <a:endParaRPr b="1" sz="6000">
              <a:solidFill>
                <a:schemeClr val="accent4"/>
              </a:solidFill>
            </a:endParaRPr>
          </a:p>
        </p:txBody>
      </p:sp>
      <p:sp>
        <p:nvSpPr>
          <p:cNvPr id="232" name="Google Shape;232;p25"/>
          <p:cNvSpPr txBox="1"/>
          <p:nvPr>
            <p:ph idx="1" type="body"/>
          </p:nvPr>
        </p:nvSpPr>
        <p:spPr>
          <a:xfrm>
            <a:off x="1" y="1040684"/>
            <a:ext cx="11945256" cy="5463483"/>
          </a:xfrm>
          <a:prstGeom prst="rect">
            <a:avLst/>
          </a:prstGeom>
          <a:noFill/>
          <a:ln>
            <a:noFill/>
          </a:ln>
        </p:spPr>
        <p:txBody>
          <a:bodyPr anchorCtr="0" anchor="ctr" bIns="45700" lIns="91425" spcFirstLastPara="1" rIns="91425" wrap="square" tIns="45700">
            <a:spAutoFit/>
          </a:bodyPr>
          <a:lstStyle/>
          <a:p>
            <a:pPr indent="0" lvl="0" marL="0" marR="0" rtl="0" algn="l">
              <a:lnSpc>
                <a:spcPct val="200000"/>
              </a:lnSpc>
              <a:spcBef>
                <a:spcPts val="0"/>
              </a:spcBef>
              <a:spcAft>
                <a:spcPts val="0"/>
              </a:spcAft>
              <a:buClr>
                <a:srgbClr val="000000"/>
              </a:buClr>
              <a:buSzPts val="3600"/>
              <a:buFont typeface="Arial"/>
              <a:buNone/>
            </a:pPr>
            <a:r>
              <a:rPr b="0" i="0" lang="en-US" sz="3600" u="none" cap="none" strike="noStrike">
                <a:solidFill>
                  <a:srgbClr val="000000"/>
                </a:solidFill>
                <a:latin typeface="Times New Roman"/>
                <a:ea typeface="Times New Roman"/>
                <a:cs typeface="Times New Roman"/>
                <a:sym typeface="Times New Roman"/>
              </a:rPr>
              <a:t>The general rules for naming variables are:</a:t>
            </a:r>
            <a:endParaRPr b="0" i="0" sz="3600" u="none" cap="none" strike="noStrike">
              <a:solidFill>
                <a:schemeClr val="dk1"/>
              </a:solidFill>
              <a:latin typeface="Times New Roman"/>
              <a:ea typeface="Times New Roman"/>
              <a:cs typeface="Times New Roman"/>
              <a:sym typeface="Times New Roman"/>
            </a:endParaRPr>
          </a:p>
          <a:p>
            <a:pPr indent="-228600" lvl="0" marL="0" marR="0" rtl="0" algn="l">
              <a:lnSpc>
                <a:spcPct val="200000"/>
              </a:lnSpc>
              <a:spcBef>
                <a:spcPts val="0"/>
              </a:spcBef>
              <a:spcAft>
                <a:spcPts val="0"/>
              </a:spcAft>
              <a:buClr>
                <a:srgbClr val="000000"/>
              </a:buClr>
              <a:buSzPts val="3600"/>
              <a:buFont typeface="Arial"/>
              <a:buChar char="•"/>
            </a:pPr>
            <a:r>
              <a:rPr b="0" i="0" lang="en-US" sz="3600" u="none" cap="none" strike="noStrike">
                <a:solidFill>
                  <a:srgbClr val="000000"/>
                </a:solidFill>
                <a:latin typeface="Times New Roman"/>
                <a:ea typeface="Times New Roman"/>
                <a:cs typeface="Times New Roman"/>
                <a:sym typeface="Times New Roman"/>
              </a:rPr>
              <a:t>Names can contain letters, digits and underscores</a:t>
            </a:r>
            <a:endParaRPr b="0" i="0" sz="3600" u="none" cap="none" strike="noStrike">
              <a:solidFill>
                <a:schemeClr val="dk1"/>
              </a:solidFill>
              <a:latin typeface="Times New Roman"/>
              <a:ea typeface="Times New Roman"/>
              <a:cs typeface="Times New Roman"/>
              <a:sym typeface="Times New Roman"/>
            </a:endParaRPr>
          </a:p>
          <a:p>
            <a:pPr indent="-228600" lvl="0" marL="0" marR="0" rtl="0" algn="l">
              <a:lnSpc>
                <a:spcPct val="200000"/>
              </a:lnSpc>
              <a:spcBef>
                <a:spcPts val="0"/>
              </a:spcBef>
              <a:spcAft>
                <a:spcPts val="0"/>
              </a:spcAft>
              <a:buClr>
                <a:srgbClr val="000000"/>
              </a:buClr>
              <a:buSzPts val="3600"/>
              <a:buFont typeface="Arial"/>
              <a:buChar char="•"/>
            </a:pPr>
            <a:r>
              <a:rPr b="0" i="0" lang="en-US" sz="3600" u="none" cap="none" strike="noStrike">
                <a:solidFill>
                  <a:srgbClr val="000000"/>
                </a:solidFill>
                <a:latin typeface="Times New Roman"/>
                <a:ea typeface="Times New Roman"/>
                <a:cs typeface="Times New Roman"/>
                <a:sym typeface="Times New Roman"/>
              </a:rPr>
              <a:t>Names must begin with a letter or an underscore (_)</a:t>
            </a:r>
            <a:endParaRPr b="0" i="0" sz="3600" u="none" cap="none" strike="noStrike">
              <a:solidFill>
                <a:schemeClr val="dk1"/>
              </a:solidFill>
              <a:latin typeface="Times New Roman"/>
              <a:ea typeface="Times New Roman"/>
              <a:cs typeface="Times New Roman"/>
              <a:sym typeface="Times New Roman"/>
            </a:endParaRPr>
          </a:p>
          <a:p>
            <a:pPr indent="-228600" lvl="0" marL="0" marR="0" rtl="0" algn="l">
              <a:lnSpc>
                <a:spcPct val="200000"/>
              </a:lnSpc>
              <a:spcBef>
                <a:spcPts val="0"/>
              </a:spcBef>
              <a:spcAft>
                <a:spcPts val="0"/>
              </a:spcAft>
              <a:buClr>
                <a:srgbClr val="000000"/>
              </a:buClr>
              <a:buSzPts val="3600"/>
              <a:buFont typeface="Arial"/>
              <a:buChar char="•"/>
            </a:pPr>
            <a:r>
              <a:rPr b="0" i="0" lang="en-US" sz="3600" u="none" cap="none" strike="noStrike">
                <a:solidFill>
                  <a:srgbClr val="000000"/>
                </a:solidFill>
                <a:latin typeface="Times New Roman"/>
                <a:ea typeface="Times New Roman"/>
                <a:cs typeface="Times New Roman"/>
                <a:sym typeface="Times New Roman"/>
              </a:rPr>
              <a:t>Names are case sensitive (myVar and myvar are different variables)</a:t>
            </a:r>
            <a:endParaRPr b="0" i="0" sz="3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6"/>
          <p:cNvSpPr txBox="1"/>
          <p:nvPr>
            <p:ph type="title"/>
          </p:nvPr>
        </p:nvSpPr>
        <p:spPr>
          <a:xfrm>
            <a:off x="1" y="1"/>
            <a:ext cx="12191999" cy="972456"/>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b="1" lang="en-US" sz="5400">
                <a:solidFill>
                  <a:schemeClr val="accent4"/>
                </a:solidFill>
              </a:rPr>
              <a:t>     Cont…  </a:t>
            </a:r>
            <a:endParaRPr b="1" sz="6000">
              <a:solidFill>
                <a:schemeClr val="accent4"/>
              </a:solidFill>
            </a:endParaRPr>
          </a:p>
        </p:txBody>
      </p:sp>
      <p:sp>
        <p:nvSpPr>
          <p:cNvPr id="238" name="Google Shape;238;p26"/>
          <p:cNvSpPr txBox="1"/>
          <p:nvPr>
            <p:ph idx="1" type="body"/>
          </p:nvPr>
        </p:nvSpPr>
        <p:spPr>
          <a:xfrm>
            <a:off x="900332" y="1251256"/>
            <a:ext cx="11073060" cy="4355488"/>
          </a:xfrm>
          <a:prstGeom prst="rect">
            <a:avLst/>
          </a:prstGeom>
          <a:noFill/>
          <a:ln>
            <a:noFill/>
          </a:ln>
        </p:spPr>
        <p:txBody>
          <a:bodyPr anchorCtr="0" anchor="ctr" bIns="45700" lIns="91425" spcFirstLastPara="1" rIns="91425" wrap="square" tIns="45700">
            <a:spAutoFit/>
          </a:bodyPr>
          <a:lstStyle/>
          <a:p>
            <a:pPr indent="-228600" lvl="0" marL="0" marR="0" rtl="0" algn="l">
              <a:lnSpc>
                <a:spcPct val="200000"/>
              </a:lnSpc>
              <a:spcBef>
                <a:spcPts val="0"/>
              </a:spcBef>
              <a:spcAft>
                <a:spcPts val="0"/>
              </a:spcAft>
              <a:buClr>
                <a:srgbClr val="000000"/>
              </a:buClr>
              <a:buSzPts val="3600"/>
              <a:buFont typeface="Arial"/>
              <a:buChar char="•"/>
            </a:pPr>
            <a:r>
              <a:rPr b="0" i="0" lang="en-US" sz="3600" u="none" cap="none" strike="noStrike">
                <a:solidFill>
                  <a:srgbClr val="000000"/>
                </a:solidFill>
                <a:latin typeface="Times New Roman"/>
                <a:ea typeface="Times New Roman"/>
                <a:cs typeface="Times New Roman"/>
                <a:sym typeface="Times New Roman"/>
              </a:rPr>
              <a:t>Names cannot contain whitespaces or special characters like !, #, %, etc.</a:t>
            </a:r>
            <a:endParaRPr b="0" i="0" sz="3600" u="none" cap="none" strike="noStrike">
              <a:solidFill>
                <a:schemeClr val="dk1"/>
              </a:solidFill>
              <a:latin typeface="Times New Roman"/>
              <a:ea typeface="Times New Roman"/>
              <a:cs typeface="Times New Roman"/>
              <a:sym typeface="Times New Roman"/>
            </a:endParaRPr>
          </a:p>
          <a:p>
            <a:pPr indent="-228600" lvl="0" marL="0" marR="0" rtl="0" algn="l">
              <a:lnSpc>
                <a:spcPct val="200000"/>
              </a:lnSpc>
              <a:spcBef>
                <a:spcPts val="0"/>
              </a:spcBef>
              <a:spcAft>
                <a:spcPts val="0"/>
              </a:spcAft>
              <a:buClr>
                <a:schemeClr val="dk1"/>
              </a:buClr>
              <a:buSzPts val="3600"/>
              <a:buFont typeface="Arial"/>
              <a:buChar char="•"/>
            </a:pPr>
            <a:r>
              <a:rPr b="0" i="0" lang="en-US" sz="3600" u="none" cap="none" strike="noStrike">
                <a:solidFill>
                  <a:schemeClr val="dk1"/>
                </a:solidFill>
                <a:latin typeface="Times New Roman"/>
                <a:ea typeface="Times New Roman"/>
                <a:cs typeface="Times New Roman"/>
                <a:sym typeface="Times New Roman"/>
              </a:rPr>
              <a:t>Reserved words (like C++ keywords, such as int) cannot be used as names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7"/>
          <p:cNvSpPr txBox="1"/>
          <p:nvPr>
            <p:ph type="title"/>
          </p:nvPr>
        </p:nvSpPr>
        <p:spPr>
          <a:xfrm>
            <a:off x="1" y="1"/>
            <a:ext cx="12191999" cy="1320799"/>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b="1" lang="en-US" sz="5400">
                <a:solidFill>
                  <a:schemeClr val="accent4"/>
                </a:solidFill>
              </a:rPr>
              <a:t>     Constants  </a:t>
            </a:r>
            <a:endParaRPr b="1" sz="6000">
              <a:solidFill>
                <a:schemeClr val="accent4"/>
              </a:solidFill>
            </a:endParaRPr>
          </a:p>
        </p:txBody>
      </p:sp>
      <p:sp>
        <p:nvSpPr>
          <p:cNvPr id="244" name="Google Shape;244;p27"/>
          <p:cNvSpPr txBox="1"/>
          <p:nvPr>
            <p:ph idx="1" type="body"/>
          </p:nvPr>
        </p:nvSpPr>
        <p:spPr>
          <a:xfrm>
            <a:off x="130629" y="1465943"/>
            <a:ext cx="11829142" cy="5196114"/>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Clr>
                <a:srgbClr val="373D3F"/>
              </a:buClr>
              <a:buSzPts val="3600"/>
              <a:buChar char="•"/>
            </a:pPr>
            <a:r>
              <a:rPr b="0" i="0" lang="en-US" sz="3600">
                <a:solidFill>
                  <a:srgbClr val="373D3F"/>
                </a:solidFill>
                <a:highlight>
                  <a:srgbClr val="FFFFFF"/>
                </a:highlight>
                <a:latin typeface="Times New Roman"/>
                <a:ea typeface="Times New Roman"/>
                <a:cs typeface="Times New Roman"/>
                <a:sym typeface="Times New Roman"/>
              </a:rPr>
              <a:t>A </a:t>
            </a:r>
            <a:r>
              <a:rPr b="1" i="0" lang="en-US" sz="3600">
                <a:solidFill>
                  <a:srgbClr val="373D3F"/>
                </a:solidFill>
                <a:highlight>
                  <a:srgbClr val="FFFFFF"/>
                </a:highlight>
                <a:latin typeface="Times New Roman"/>
                <a:ea typeface="Times New Roman"/>
                <a:cs typeface="Times New Roman"/>
                <a:sym typeface="Times New Roman"/>
              </a:rPr>
              <a:t>constant</a:t>
            </a:r>
            <a:r>
              <a:rPr b="0" i="0" lang="en-US" sz="3600">
                <a:solidFill>
                  <a:srgbClr val="373D3F"/>
                </a:solidFill>
                <a:highlight>
                  <a:srgbClr val="FFFFFF"/>
                </a:highlight>
                <a:latin typeface="Times New Roman"/>
                <a:ea typeface="Times New Roman"/>
                <a:cs typeface="Times New Roman"/>
                <a:sym typeface="Times New Roman"/>
              </a:rPr>
              <a:t> is a value that cannot be altered by the program during normal execution, i.e., the value is constant. When associated with an identifier, a constant is said to be “named,” although the terms “constant” and “named constant” are often used interchangeably</a:t>
            </a:r>
            <a:endParaRPr sz="3600">
              <a:latin typeface="Times New Roman"/>
              <a:ea typeface="Times New Roman"/>
              <a:cs typeface="Times New Roman"/>
              <a:sym typeface="Times New Roman"/>
            </a:endParaRPr>
          </a:p>
          <a:p>
            <a:pPr indent="-228600" lvl="0" marL="228600" rtl="0" algn="just">
              <a:lnSpc>
                <a:spcPct val="100000"/>
              </a:lnSpc>
              <a:spcBef>
                <a:spcPts val="1440"/>
              </a:spcBef>
              <a:spcAft>
                <a:spcPts val="0"/>
              </a:spcAft>
              <a:buClr>
                <a:schemeClr val="dk1"/>
              </a:buClr>
              <a:buSzPts val="3600"/>
              <a:buChar char="•"/>
            </a:pPr>
            <a:r>
              <a:rPr lang="en-US" sz="3600">
                <a:latin typeface="Times New Roman"/>
                <a:ea typeface="Times New Roman"/>
                <a:cs typeface="Times New Roman"/>
                <a:sym typeface="Times New Roman"/>
              </a:rPr>
              <a:t>You can define constants in C++.</a:t>
            </a:r>
            <a:endParaRPr sz="3600">
              <a:latin typeface="Times New Roman"/>
              <a:ea typeface="Times New Roman"/>
              <a:cs typeface="Times New Roman"/>
              <a:sym typeface="Times New Roman"/>
            </a:endParaRPr>
          </a:p>
          <a:p>
            <a:pPr indent="0" lvl="0" marL="0" rtl="0" algn="just">
              <a:lnSpc>
                <a:spcPct val="100000"/>
              </a:lnSpc>
              <a:spcBef>
                <a:spcPts val="1440"/>
              </a:spcBef>
              <a:spcAft>
                <a:spcPts val="0"/>
              </a:spcAft>
              <a:buClr>
                <a:schemeClr val="dk1"/>
              </a:buClr>
              <a:buSzPts val="1000"/>
              <a:buNone/>
            </a:pPr>
            <a:r>
              <a:rPr lang="en-US" sz="3600">
                <a:latin typeface="Times New Roman"/>
                <a:ea typeface="Times New Roman"/>
                <a:cs typeface="Times New Roman"/>
                <a:sym typeface="Times New Roman"/>
              </a:rPr>
              <a:t>By using constant keyword</a:t>
            </a:r>
            <a:endParaRPr/>
          </a:p>
          <a:p>
            <a:pPr indent="-279400" lvl="0" marL="342900" rtl="0" algn="just">
              <a:lnSpc>
                <a:spcPct val="107000"/>
              </a:lnSpc>
              <a:spcBef>
                <a:spcPts val="1440"/>
              </a:spcBef>
              <a:spcAft>
                <a:spcPts val="0"/>
              </a:spcAft>
              <a:buClr>
                <a:schemeClr val="dk1"/>
              </a:buClr>
              <a:buSzPts val="1000"/>
              <a:buFont typeface="Noto Sans Symbols"/>
              <a:buNone/>
            </a:pPr>
            <a:r>
              <a:t/>
            </a:r>
            <a:endParaRPr>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8"/>
          <p:cNvSpPr txBox="1"/>
          <p:nvPr>
            <p:ph type="title"/>
          </p:nvPr>
        </p:nvSpPr>
        <p:spPr>
          <a:xfrm>
            <a:off x="1" y="1"/>
            <a:ext cx="12191999" cy="1320799"/>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b="1" lang="en-US" sz="5400">
                <a:solidFill>
                  <a:schemeClr val="accent4"/>
                </a:solidFill>
              </a:rPr>
              <a:t>     Cont…  </a:t>
            </a:r>
            <a:endParaRPr b="1" sz="6000">
              <a:solidFill>
                <a:schemeClr val="accent4"/>
              </a:solidFill>
            </a:endParaRPr>
          </a:p>
        </p:txBody>
      </p:sp>
      <p:sp>
        <p:nvSpPr>
          <p:cNvPr id="250" name="Google Shape;250;p28"/>
          <p:cNvSpPr txBox="1"/>
          <p:nvPr>
            <p:ph idx="1" type="body"/>
          </p:nvPr>
        </p:nvSpPr>
        <p:spPr>
          <a:xfrm>
            <a:off x="130629" y="1465943"/>
            <a:ext cx="11829142" cy="51961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600"/>
              <a:buFont typeface="Times New Roman"/>
              <a:buNone/>
            </a:pPr>
            <a:r>
              <a:rPr b="1" i="0" lang="en-US" sz="3600" u="none" cap="none" strike="noStrike">
                <a:solidFill>
                  <a:schemeClr val="dk1"/>
                </a:solidFill>
                <a:latin typeface="Times New Roman"/>
                <a:ea typeface="Times New Roman"/>
                <a:cs typeface="Times New Roman"/>
                <a:sym typeface="Times New Roman"/>
              </a:rPr>
              <a:t>Declaration of a constant :</a:t>
            </a:r>
            <a:endParaRPr b="0" i="0" sz="36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3600"/>
              <a:buFont typeface="Times New Roman"/>
              <a:buNone/>
            </a:pPr>
            <a:r>
              <a:rPr b="0" i="0" lang="en-US" sz="3600" u="none" cap="none" strike="noStrike">
                <a:solidFill>
                  <a:schemeClr val="dk1"/>
                </a:solidFill>
                <a:latin typeface="Times New Roman"/>
                <a:ea typeface="Times New Roman"/>
                <a:cs typeface="Times New Roman"/>
                <a:sym typeface="Times New Roman"/>
              </a:rPr>
              <a:t>const [data_type] [constant_name]=[value];</a:t>
            </a:r>
            <a:endParaRPr/>
          </a:p>
          <a:p>
            <a:pPr indent="0" lvl="0" marL="0" marR="0" rtl="0" algn="l">
              <a:lnSpc>
                <a:spcPct val="100000"/>
              </a:lnSpc>
              <a:spcBef>
                <a:spcPts val="0"/>
              </a:spcBef>
              <a:spcAft>
                <a:spcPts val="0"/>
              </a:spcAft>
              <a:buClr>
                <a:srgbClr val="000000"/>
              </a:buClr>
              <a:buSzPts val="3600"/>
              <a:buFont typeface="Times New Roman"/>
              <a:buNone/>
            </a:pPr>
            <a:r>
              <a:rPr b="0" i="0" lang="en-US" sz="3600" u="none" cap="none" strike="noStrike">
                <a:solidFill>
                  <a:srgbClr val="000000"/>
                </a:solidFill>
                <a:latin typeface="Times New Roman"/>
                <a:ea typeface="Times New Roman"/>
                <a:cs typeface="Times New Roman"/>
                <a:sym typeface="Times New Roman"/>
              </a:rPr>
              <a:t>When you do not want others (or yourself) to override existing variable values, use the const keyword (this will declare the variable as "constant", which means </a:t>
            </a:r>
            <a:r>
              <a:rPr b="1" i="0" lang="en-US" sz="3600" u="none" cap="none" strike="noStrike">
                <a:solidFill>
                  <a:srgbClr val="000000"/>
                </a:solidFill>
                <a:latin typeface="Times New Roman"/>
                <a:ea typeface="Times New Roman"/>
                <a:cs typeface="Times New Roman"/>
                <a:sym typeface="Times New Roman"/>
              </a:rPr>
              <a:t>unchangeable and read-only</a:t>
            </a:r>
            <a:r>
              <a:rPr b="0" i="0" lang="en-US" sz="3600" u="none" cap="none" strike="noStrike">
                <a:solidFill>
                  <a:srgbClr val="000000"/>
                </a:solidFill>
                <a:latin typeface="Times New Roman"/>
                <a:ea typeface="Times New Roman"/>
                <a:cs typeface="Times New Roman"/>
                <a:sym typeface="Times New Roman"/>
              </a:rPr>
              <a:t>):</a:t>
            </a:r>
            <a:endParaRPr b="0" i="0" sz="3600" u="none" cap="none" strike="noStrike">
              <a:solidFill>
                <a:schemeClr val="dk1"/>
              </a:solidFill>
              <a:latin typeface="Times New Roman"/>
              <a:ea typeface="Times New Roman"/>
              <a:cs typeface="Times New Roman"/>
              <a:sym typeface="Times New Roman"/>
            </a:endParaRPr>
          </a:p>
          <a:p>
            <a:pPr indent="-279400" lvl="0" marL="342900" rtl="0" algn="just">
              <a:lnSpc>
                <a:spcPct val="107000"/>
              </a:lnSpc>
              <a:spcBef>
                <a:spcPts val="600"/>
              </a:spcBef>
              <a:spcAft>
                <a:spcPts val="0"/>
              </a:spcAft>
              <a:buClr>
                <a:schemeClr val="dk1"/>
              </a:buClr>
              <a:buSzPts val="1000"/>
              <a:buFont typeface="Noto Sans Symbols"/>
              <a:buNone/>
            </a:pPr>
            <a:r>
              <a:t/>
            </a:r>
            <a:endParaRPr>
              <a:latin typeface="Times New Roman"/>
              <a:ea typeface="Times New Roman"/>
              <a:cs typeface="Times New Roman"/>
              <a:sym typeface="Times New Roman"/>
            </a:endParaRPr>
          </a:p>
          <a:p>
            <a:pPr indent="-279400" lvl="0" marL="342900" rtl="0" algn="just">
              <a:lnSpc>
                <a:spcPct val="107000"/>
              </a:lnSpc>
              <a:spcBef>
                <a:spcPts val="1440"/>
              </a:spcBef>
              <a:spcAft>
                <a:spcPts val="0"/>
              </a:spcAft>
              <a:buClr>
                <a:schemeClr val="dk1"/>
              </a:buClr>
              <a:buSzPts val="1000"/>
              <a:buFont typeface="Noto Sans Symbols"/>
              <a:buNone/>
            </a:pPr>
            <a:r>
              <a:t/>
            </a:r>
            <a:endParaRPr>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9"/>
          <p:cNvSpPr txBox="1"/>
          <p:nvPr>
            <p:ph type="title"/>
          </p:nvPr>
        </p:nvSpPr>
        <p:spPr>
          <a:xfrm>
            <a:off x="1" y="1"/>
            <a:ext cx="12191999" cy="1277256"/>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b="1" lang="en-US" sz="5400">
                <a:solidFill>
                  <a:schemeClr val="accent4"/>
                </a:solidFill>
              </a:rPr>
              <a:t>     Example </a:t>
            </a:r>
            <a:endParaRPr b="1" sz="6000">
              <a:solidFill>
                <a:schemeClr val="accent4"/>
              </a:solidFill>
            </a:endParaRPr>
          </a:p>
        </p:txBody>
      </p:sp>
      <p:sp>
        <p:nvSpPr>
          <p:cNvPr id="256" name="Google Shape;256;p29"/>
          <p:cNvSpPr txBox="1"/>
          <p:nvPr>
            <p:ph idx="1" type="body"/>
          </p:nvPr>
        </p:nvSpPr>
        <p:spPr>
          <a:xfrm>
            <a:off x="145143" y="1535338"/>
            <a:ext cx="11194143" cy="4850947"/>
          </a:xfrm>
          <a:prstGeom prst="rect">
            <a:avLst/>
          </a:prstGeom>
          <a:noFill/>
          <a:ln>
            <a:noFill/>
          </a:ln>
        </p:spPr>
        <p:txBody>
          <a:bodyPr anchorCtr="0" anchor="t" bIns="45700" lIns="91425" spcFirstLastPara="1" rIns="91425" wrap="square" tIns="45700">
            <a:noAutofit/>
          </a:bodyPr>
          <a:lstStyle/>
          <a:p>
            <a:pPr indent="-228600" lvl="0" marL="457200" rtl="0" algn="l">
              <a:lnSpc>
                <a:spcPct val="107000"/>
              </a:lnSpc>
              <a:spcBef>
                <a:spcPts val="0"/>
              </a:spcBef>
              <a:spcAft>
                <a:spcPts val="0"/>
              </a:spcAft>
              <a:buClr>
                <a:srgbClr val="000000"/>
              </a:buClr>
              <a:buSzPts val="2800"/>
              <a:buChar char="•"/>
            </a:pPr>
            <a:r>
              <a:rPr b="1" lang="en-US">
                <a:solidFill>
                  <a:srgbClr val="000000"/>
                </a:solidFill>
                <a:highlight>
                  <a:srgbClr val="FFFFFF"/>
                </a:highlight>
                <a:latin typeface="Times New Roman"/>
                <a:ea typeface="Times New Roman"/>
                <a:cs typeface="Times New Roman"/>
                <a:sym typeface="Times New Roman"/>
              </a:rPr>
              <a:t>const</a:t>
            </a:r>
            <a:r>
              <a:rPr lang="en-US">
                <a:solidFill>
                  <a:srgbClr val="000000"/>
                </a:solidFill>
                <a:highlight>
                  <a:srgbClr val="FFFFFF"/>
                </a:highlight>
                <a:latin typeface="Times New Roman"/>
                <a:ea typeface="Times New Roman"/>
                <a:cs typeface="Times New Roman"/>
                <a:sym typeface="Times New Roman"/>
              </a:rPr>
              <a:t> int myNum = 15;  // myNum will always be 15</a:t>
            </a:r>
            <a:br>
              <a:rPr lang="en-US">
                <a:solidFill>
                  <a:srgbClr val="000000"/>
                </a:solidFill>
                <a:highlight>
                  <a:srgbClr val="FFFFFF"/>
                </a:highlight>
                <a:latin typeface="Times New Roman"/>
                <a:ea typeface="Times New Roman"/>
                <a:cs typeface="Times New Roman"/>
                <a:sym typeface="Times New Roman"/>
              </a:rPr>
            </a:br>
            <a:endParaRPr>
              <a:highlight>
                <a:srgbClr val="FFFFFF"/>
              </a:highlight>
              <a:latin typeface="Times New Roman"/>
              <a:ea typeface="Times New Roman"/>
              <a:cs typeface="Times New Roman"/>
              <a:sym typeface="Times New Roman"/>
            </a:endParaRPr>
          </a:p>
          <a:p>
            <a:pPr indent="-228600" lvl="0" marL="457200" rtl="0" algn="l">
              <a:lnSpc>
                <a:spcPct val="90000"/>
              </a:lnSpc>
              <a:spcBef>
                <a:spcPts val="2240"/>
              </a:spcBef>
              <a:spcAft>
                <a:spcPts val="0"/>
              </a:spcAft>
              <a:buClr>
                <a:srgbClr val="000000"/>
              </a:buClr>
              <a:buSzPts val="2800"/>
              <a:buChar char="•"/>
            </a:pPr>
            <a:r>
              <a:rPr lang="en-US">
                <a:solidFill>
                  <a:srgbClr val="000000"/>
                </a:solidFill>
                <a:highlight>
                  <a:srgbClr val="FFFFFF"/>
                </a:highlight>
                <a:latin typeface="Times New Roman"/>
                <a:ea typeface="Times New Roman"/>
                <a:cs typeface="Times New Roman"/>
                <a:sym typeface="Times New Roman"/>
              </a:rPr>
              <a:t>NOTE: You should always declare the variable as constant when you have values that are unlikely to change:</a:t>
            </a:r>
            <a:endParaRPr>
              <a:highlight>
                <a:srgbClr val="FFFFFF"/>
              </a:highlight>
              <a:latin typeface="Times New Roman"/>
              <a:ea typeface="Times New Roman"/>
              <a:cs typeface="Times New Roman"/>
              <a:sym typeface="Times New Roman"/>
            </a:endParaRPr>
          </a:p>
          <a:p>
            <a:pPr indent="0" lvl="0" marL="228600" rtl="0" algn="l">
              <a:lnSpc>
                <a:spcPct val="90000"/>
              </a:lnSpc>
              <a:spcBef>
                <a:spcPts val="2190"/>
              </a:spcBef>
              <a:spcAft>
                <a:spcPts val="0"/>
              </a:spcAft>
              <a:buClr>
                <a:srgbClr val="000000"/>
              </a:buClr>
              <a:buSzPts val="2800"/>
              <a:buNone/>
            </a:pPr>
            <a:r>
              <a:rPr b="0" lang="en-US">
                <a:solidFill>
                  <a:srgbClr val="000000"/>
                </a:solidFill>
                <a:highlight>
                  <a:srgbClr val="E7E9EB"/>
                </a:highlight>
                <a:latin typeface="Times New Roman"/>
                <a:ea typeface="Times New Roman"/>
                <a:cs typeface="Times New Roman"/>
                <a:sym typeface="Times New Roman"/>
              </a:rPr>
              <a:t> Example</a:t>
            </a:r>
            <a:endParaRPr b="1">
              <a:highlight>
                <a:srgbClr val="E7E9EB"/>
              </a:highlight>
              <a:latin typeface="Times New Roman"/>
              <a:ea typeface="Times New Roman"/>
              <a:cs typeface="Times New Roman"/>
              <a:sym typeface="Times New Roman"/>
            </a:endParaRPr>
          </a:p>
          <a:p>
            <a:pPr indent="-228600" lvl="0" marL="457200" rtl="0" algn="l">
              <a:lnSpc>
                <a:spcPct val="107000"/>
              </a:lnSpc>
              <a:spcBef>
                <a:spcPts val="1750"/>
              </a:spcBef>
              <a:spcAft>
                <a:spcPts val="0"/>
              </a:spcAft>
              <a:buClr>
                <a:srgbClr val="000000"/>
              </a:buClr>
              <a:buSzPts val="2800"/>
              <a:buChar char="•"/>
            </a:pPr>
            <a:r>
              <a:rPr b="1" lang="en-US">
                <a:solidFill>
                  <a:srgbClr val="000000"/>
                </a:solidFill>
                <a:highlight>
                  <a:srgbClr val="FFFFFF"/>
                </a:highlight>
                <a:latin typeface="Times New Roman"/>
                <a:ea typeface="Times New Roman"/>
                <a:cs typeface="Times New Roman"/>
                <a:sym typeface="Times New Roman"/>
              </a:rPr>
              <a:t>const</a:t>
            </a:r>
            <a:r>
              <a:rPr lang="en-US">
                <a:solidFill>
                  <a:srgbClr val="000000"/>
                </a:solidFill>
                <a:highlight>
                  <a:srgbClr val="FFFFFF"/>
                </a:highlight>
                <a:latin typeface="Times New Roman"/>
                <a:ea typeface="Times New Roman"/>
                <a:cs typeface="Times New Roman"/>
                <a:sym typeface="Times New Roman"/>
              </a:rPr>
              <a:t> int minutesPerHour = 60;</a:t>
            </a:r>
            <a:br>
              <a:rPr lang="en-US">
                <a:solidFill>
                  <a:srgbClr val="000000"/>
                </a:solidFill>
                <a:highlight>
                  <a:srgbClr val="FFFFFF"/>
                </a:highlight>
                <a:latin typeface="Times New Roman"/>
                <a:ea typeface="Times New Roman"/>
                <a:cs typeface="Times New Roman"/>
                <a:sym typeface="Times New Roman"/>
              </a:rPr>
            </a:br>
            <a:r>
              <a:rPr b="1" lang="en-US">
                <a:solidFill>
                  <a:srgbClr val="000000"/>
                </a:solidFill>
                <a:highlight>
                  <a:srgbClr val="FFFFFF"/>
                </a:highlight>
                <a:latin typeface="Times New Roman"/>
                <a:ea typeface="Times New Roman"/>
                <a:cs typeface="Times New Roman"/>
                <a:sym typeface="Times New Roman"/>
              </a:rPr>
              <a:t>const</a:t>
            </a:r>
            <a:r>
              <a:rPr lang="en-US">
                <a:solidFill>
                  <a:srgbClr val="000000"/>
                </a:solidFill>
                <a:highlight>
                  <a:srgbClr val="FFFFFF"/>
                </a:highlight>
                <a:latin typeface="Times New Roman"/>
                <a:ea typeface="Times New Roman"/>
                <a:cs typeface="Times New Roman"/>
                <a:sym typeface="Times New Roman"/>
              </a:rPr>
              <a:t> float PI = 3.14;</a:t>
            </a:r>
            <a:endParaRPr>
              <a:highlight>
                <a:srgbClr val="FFFFFF"/>
              </a:highlight>
              <a:latin typeface="Times New Roman"/>
              <a:ea typeface="Times New Roman"/>
              <a:cs typeface="Times New Roman"/>
              <a:sym typeface="Times New Roman"/>
            </a:endParaRPr>
          </a:p>
          <a:p>
            <a:pPr indent="0" lvl="0" marL="228600" rtl="0" algn="l">
              <a:lnSpc>
                <a:spcPct val="107000"/>
              </a:lnSpc>
              <a:spcBef>
                <a:spcPts val="1800"/>
              </a:spcBef>
              <a:spcAft>
                <a:spcPts val="0"/>
              </a:spcAft>
              <a:buClr>
                <a:schemeClr val="dk1"/>
              </a:buClr>
              <a:buSzPts val="2800"/>
              <a:buNone/>
            </a:pPr>
            <a:r>
              <a:t/>
            </a:r>
            <a:endParaRPr>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0"/>
          <p:cNvSpPr txBox="1"/>
          <p:nvPr>
            <p:ph type="title"/>
          </p:nvPr>
        </p:nvSpPr>
        <p:spPr>
          <a:xfrm>
            <a:off x="1" y="1"/>
            <a:ext cx="12191999" cy="1690688"/>
          </a:xfrm>
          <a:prstGeom prst="rect">
            <a:avLst/>
          </a:prstGeom>
          <a:solidFill>
            <a:schemeClr val="dk1"/>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4"/>
              </a:buClr>
              <a:buSzPts val="5400"/>
              <a:buFont typeface="Calibri"/>
              <a:buNone/>
            </a:pPr>
            <a:r>
              <a:rPr b="1" lang="en-US" sz="5400">
                <a:solidFill>
                  <a:schemeClr val="accent4"/>
                </a:solidFill>
              </a:rPr>
              <a:t>     Reference </a:t>
            </a:r>
            <a:endParaRPr b="1" sz="6000">
              <a:solidFill>
                <a:schemeClr val="accent4"/>
              </a:solidFill>
            </a:endParaRPr>
          </a:p>
        </p:txBody>
      </p:sp>
      <p:sp>
        <p:nvSpPr>
          <p:cNvPr id="262" name="Google Shape;262;p30"/>
          <p:cNvSpPr txBox="1"/>
          <p:nvPr>
            <p:ph idx="1" type="body"/>
          </p:nvPr>
        </p:nvSpPr>
        <p:spPr>
          <a:xfrm>
            <a:off x="362857" y="1811110"/>
            <a:ext cx="10990943" cy="4691289"/>
          </a:xfrm>
          <a:prstGeom prst="rect">
            <a:avLst/>
          </a:prstGeom>
          <a:no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Clr>
                <a:schemeClr val="dk1"/>
              </a:buClr>
              <a:buSzPts val="1800"/>
              <a:buNone/>
            </a:pPr>
            <a:r>
              <a:t/>
            </a:r>
            <a:endParaRPr sz="1800">
              <a:highlight>
                <a:srgbClr val="FFFFFF"/>
              </a:highlight>
              <a:latin typeface="Times New Roman"/>
              <a:ea typeface="Times New Roman"/>
              <a:cs typeface="Times New Roman"/>
              <a:sym typeface="Times New Roman"/>
            </a:endParaRPr>
          </a:p>
          <a:p>
            <a:pPr indent="-457200" lvl="0" marL="685800" rtl="0" algn="l">
              <a:lnSpc>
                <a:spcPct val="90000"/>
              </a:lnSpc>
              <a:spcBef>
                <a:spcPts val="2190"/>
              </a:spcBef>
              <a:spcAft>
                <a:spcPts val="0"/>
              </a:spcAft>
              <a:buClr>
                <a:schemeClr val="dk1"/>
              </a:buClr>
              <a:buSzPts val="2800"/>
              <a:buChar char="•"/>
            </a:pPr>
            <a:r>
              <a:rPr lang="en-US">
                <a:latin typeface="Times New Roman"/>
                <a:ea typeface="Times New Roman"/>
                <a:cs typeface="Times New Roman"/>
                <a:sym typeface="Times New Roman"/>
              </a:rPr>
              <a:t>Programming and Problem Solving with C++: Comprehensive" by Nell Dale and Chip Weems (2015, 6th Edition)</a:t>
            </a:r>
            <a:endParaRPr/>
          </a:p>
          <a:p>
            <a:pPr indent="-457200" lvl="0" marL="685800" rtl="0" algn="l">
              <a:lnSpc>
                <a:spcPct val="90000"/>
              </a:lnSpc>
              <a:spcBef>
                <a:spcPts val="1500"/>
              </a:spcBef>
              <a:spcAft>
                <a:spcPts val="0"/>
              </a:spcAft>
              <a:buClr>
                <a:schemeClr val="dk1"/>
              </a:buClr>
              <a:buSzPts val="2800"/>
              <a:buChar char="•"/>
            </a:pPr>
            <a:r>
              <a:rPr lang="en-US">
                <a:latin typeface="Times New Roman"/>
                <a:ea typeface="Times New Roman"/>
                <a:cs typeface="Times New Roman"/>
                <a:sym typeface="Times New Roman"/>
              </a:rPr>
              <a:t>Smith, J. (2020). Modern C++ Programming. ABC Publishing.</a:t>
            </a:r>
            <a:endParaRPr/>
          </a:p>
          <a:p>
            <a:pPr indent="-457200" lvl="0" marL="685800" rtl="0" algn="l">
              <a:lnSpc>
                <a:spcPct val="90000"/>
              </a:lnSpc>
              <a:spcBef>
                <a:spcPts val="1500"/>
              </a:spcBef>
              <a:spcAft>
                <a:spcPts val="0"/>
              </a:spcAft>
              <a:buClr>
                <a:srgbClr val="000000"/>
              </a:buClr>
              <a:buSzPts val="1800"/>
              <a:buChar char="•"/>
            </a:pPr>
            <a:r>
              <a:rPr b="0" lang="en-US" sz="1800">
                <a:solidFill>
                  <a:srgbClr val="000000"/>
                </a:solidFill>
                <a:highlight>
                  <a:srgbClr val="E7E9EB"/>
                </a:highlight>
                <a:latin typeface="Times New Roman"/>
                <a:ea typeface="Times New Roman"/>
                <a:cs typeface="Times New Roman"/>
                <a:sym typeface="Times New Roman"/>
              </a:rPr>
              <a:t> </a:t>
            </a:r>
            <a:r>
              <a:rPr lang="en-US">
                <a:latin typeface="Times New Roman"/>
                <a:ea typeface="Times New Roman"/>
                <a:cs typeface="Times New Roman"/>
                <a:sym typeface="Times New Roman"/>
              </a:rPr>
              <a:t>Problem Solving with C++ by Walter Savitch (2017, 10th Edition)</a:t>
            </a:r>
            <a:endParaRPr/>
          </a:p>
          <a:p>
            <a:pPr indent="0" lvl="0" marL="228600" rtl="0" algn="l">
              <a:lnSpc>
                <a:spcPct val="90000"/>
              </a:lnSpc>
              <a:spcBef>
                <a:spcPts val="1500"/>
              </a:spcBef>
              <a:spcAft>
                <a:spcPts val="0"/>
              </a:spcAft>
              <a:buClr>
                <a:schemeClr val="dk1"/>
              </a:buClr>
              <a:buSzPts val="2800"/>
              <a:buNone/>
            </a:pPr>
            <a:r>
              <a:t/>
            </a:r>
            <a:endParaRPr>
              <a:latin typeface="Times New Roman"/>
              <a:ea typeface="Times New Roman"/>
              <a:cs typeface="Times New Roman"/>
              <a:sym typeface="Times New Roman"/>
            </a:endParaRPr>
          </a:p>
          <a:p>
            <a:pPr indent="0" lvl="0" marL="228600" rtl="0" algn="l">
              <a:lnSpc>
                <a:spcPct val="90000"/>
              </a:lnSpc>
              <a:spcBef>
                <a:spcPts val="1500"/>
              </a:spcBef>
              <a:spcAft>
                <a:spcPts val="0"/>
              </a:spcAft>
              <a:buClr>
                <a:schemeClr val="dk1"/>
              </a:buClr>
              <a:buSzPts val="1800"/>
              <a:buNone/>
            </a:pPr>
            <a:r>
              <a:t/>
            </a:r>
            <a:endParaRPr b="0" sz="1800">
              <a:solidFill>
                <a:srgbClr val="000000"/>
              </a:solidFill>
              <a:highlight>
                <a:srgbClr val="E7E9EB"/>
              </a:highlight>
              <a:latin typeface="Times New Roman"/>
              <a:ea typeface="Times New Roman"/>
              <a:cs typeface="Times New Roman"/>
              <a:sym typeface="Times New Roman"/>
            </a:endParaRPr>
          </a:p>
          <a:p>
            <a:pPr indent="0" lvl="0" marL="228600" rtl="0" algn="l">
              <a:lnSpc>
                <a:spcPct val="90000"/>
              </a:lnSpc>
              <a:spcBef>
                <a:spcPts val="1500"/>
              </a:spcBef>
              <a:spcAft>
                <a:spcPts val="0"/>
              </a:spcAft>
              <a:buClr>
                <a:schemeClr val="dk1"/>
              </a:buClr>
              <a:buSzPts val="1800"/>
              <a:buNone/>
            </a:pPr>
            <a:r>
              <a:t/>
            </a:r>
            <a:endParaRPr sz="18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2024-04-21T13:33:17Z</dcterms:created>
  <dc:creator>Joshua</dc:creator>
</cp:coreProperties>
</file>