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5" r:id="rId2"/>
    <p:sldId id="316" r:id="rId3"/>
    <p:sldId id="325" r:id="rId4"/>
    <p:sldId id="269" r:id="rId5"/>
    <p:sldId id="326" r:id="rId6"/>
    <p:sldId id="270" r:id="rId7"/>
    <p:sldId id="347" r:id="rId8"/>
    <p:sldId id="348" r:id="rId9"/>
    <p:sldId id="349" r:id="rId10"/>
    <p:sldId id="327" r:id="rId11"/>
    <p:sldId id="278" r:id="rId12"/>
    <p:sldId id="279" r:id="rId13"/>
    <p:sldId id="328" r:id="rId14"/>
    <p:sldId id="276" r:id="rId15"/>
    <p:sldId id="329" r:id="rId16"/>
    <p:sldId id="330" r:id="rId17"/>
    <p:sldId id="331" r:id="rId18"/>
    <p:sldId id="332" r:id="rId19"/>
    <p:sldId id="334" r:id="rId20"/>
    <p:sldId id="341" r:id="rId21"/>
    <p:sldId id="335" r:id="rId22"/>
    <p:sldId id="336" r:id="rId23"/>
    <p:sldId id="350" r:id="rId24"/>
    <p:sldId id="351" r:id="rId25"/>
    <p:sldId id="342" r:id="rId26"/>
    <p:sldId id="338" r:id="rId27"/>
    <p:sldId id="339" r:id="rId28"/>
    <p:sldId id="352" r:id="rId29"/>
    <p:sldId id="353" r:id="rId30"/>
    <p:sldId id="354" r:id="rId31"/>
    <p:sldId id="355" r:id="rId32"/>
    <p:sldId id="357" r:id="rId33"/>
    <p:sldId id="266" r:id="rId34"/>
    <p:sldId id="268" r:id="rId35"/>
    <p:sldId id="344" r:id="rId36"/>
    <p:sldId id="345" r:id="rId37"/>
    <p:sldId id="346" r:id="rId38"/>
    <p:sldId id="340" r:id="rId39"/>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291" autoAdjust="0"/>
  </p:normalViewPr>
  <p:slideViewPr>
    <p:cSldViewPr snapToGrid="0">
      <p:cViewPr>
        <p:scale>
          <a:sx n="68" d="100"/>
          <a:sy n="68" d="100"/>
        </p:scale>
        <p:origin x="81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4F7FC-4D18-E97B-80D1-8BC35899AEF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KE"/>
          </a:p>
        </p:txBody>
      </p:sp>
      <p:sp>
        <p:nvSpPr>
          <p:cNvPr id="3" name="Subtitle 2">
            <a:extLst>
              <a:ext uri="{FF2B5EF4-FFF2-40B4-BE49-F238E27FC236}">
                <a16:creationId xmlns:a16="http://schemas.microsoft.com/office/drawing/2014/main" id="{A92ED819-BBA8-0EE0-E351-800FFA0989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KE"/>
          </a:p>
        </p:txBody>
      </p:sp>
      <p:sp>
        <p:nvSpPr>
          <p:cNvPr id="4" name="Date Placeholder 3">
            <a:extLst>
              <a:ext uri="{FF2B5EF4-FFF2-40B4-BE49-F238E27FC236}">
                <a16:creationId xmlns:a16="http://schemas.microsoft.com/office/drawing/2014/main" id="{7115383D-45A1-A59C-D5EC-49F68CBBA364}"/>
              </a:ext>
            </a:extLst>
          </p:cNvPr>
          <p:cNvSpPr>
            <a:spLocks noGrp="1"/>
          </p:cNvSpPr>
          <p:nvPr>
            <p:ph type="dt" sz="half" idx="10"/>
          </p:nvPr>
        </p:nvSpPr>
        <p:spPr/>
        <p:txBody>
          <a:bodyPr/>
          <a:lstStyle/>
          <a:p>
            <a:fld id="{4CAA3BF8-1D07-414C-95E4-5C76C7D5E6A1}" type="datetimeFigureOut">
              <a:rPr lang="en-KE" smtClean="0"/>
              <a:t>10/05/2024</a:t>
            </a:fld>
            <a:endParaRPr lang="en-KE"/>
          </a:p>
        </p:txBody>
      </p:sp>
      <p:sp>
        <p:nvSpPr>
          <p:cNvPr id="5" name="Footer Placeholder 4">
            <a:extLst>
              <a:ext uri="{FF2B5EF4-FFF2-40B4-BE49-F238E27FC236}">
                <a16:creationId xmlns:a16="http://schemas.microsoft.com/office/drawing/2014/main" id="{370FE5BE-801E-8DBE-6919-76F3DB33A0C9}"/>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6DD6CBD6-BA9F-E670-A784-6054962DF5CF}"/>
              </a:ext>
            </a:extLst>
          </p:cNvPr>
          <p:cNvSpPr>
            <a:spLocks noGrp="1"/>
          </p:cNvSpPr>
          <p:nvPr>
            <p:ph type="sldNum" sz="quarter" idx="12"/>
          </p:nvPr>
        </p:nvSpPr>
        <p:spPr/>
        <p:txBody>
          <a:bodyPr/>
          <a:lstStyle/>
          <a:p>
            <a:fld id="{6DC5D8DD-F918-45A0-A0CD-3554F8939173}" type="slidenum">
              <a:rPr lang="en-KE" smtClean="0"/>
              <a:t>‹#›</a:t>
            </a:fld>
            <a:endParaRPr lang="en-KE"/>
          </a:p>
        </p:txBody>
      </p:sp>
    </p:spTree>
    <p:extLst>
      <p:ext uri="{BB962C8B-B14F-4D97-AF65-F5344CB8AC3E}">
        <p14:creationId xmlns:p14="http://schemas.microsoft.com/office/powerpoint/2010/main" val="3125736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ACC665-B202-350F-380E-C81CCDCD77A5}"/>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CF1CF34C-831D-EA79-330E-0F418A88B49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BB5A8893-6266-2F17-F7C4-F9AD9BCAD21B}"/>
              </a:ext>
            </a:extLst>
          </p:cNvPr>
          <p:cNvSpPr>
            <a:spLocks noGrp="1"/>
          </p:cNvSpPr>
          <p:nvPr>
            <p:ph type="dt" sz="half" idx="10"/>
          </p:nvPr>
        </p:nvSpPr>
        <p:spPr/>
        <p:txBody>
          <a:bodyPr/>
          <a:lstStyle/>
          <a:p>
            <a:fld id="{4CAA3BF8-1D07-414C-95E4-5C76C7D5E6A1}" type="datetimeFigureOut">
              <a:rPr lang="en-KE" smtClean="0"/>
              <a:t>10/05/2024</a:t>
            </a:fld>
            <a:endParaRPr lang="en-KE"/>
          </a:p>
        </p:txBody>
      </p:sp>
      <p:sp>
        <p:nvSpPr>
          <p:cNvPr id="5" name="Footer Placeholder 4">
            <a:extLst>
              <a:ext uri="{FF2B5EF4-FFF2-40B4-BE49-F238E27FC236}">
                <a16:creationId xmlns:a16="http://schemas.microsoft.com/office/drawing/2014/main" id="{78202054-57B6-5E99-28FB-84685FC4F4AA}"/>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07C00C57-566E-528B-E901-4D4227338877}"/>
              </a:ext>
            </a:extLst>
          </p:cNvPr>
          <p:cNvSpPr>
            <a:spLocks noGrp="1"/>
          </p:cNvSpPr>
          <p:nvPr>
            <p:ph type="sldNum" sz="quarter" idx="12"/>
          </p:nvPr>
        </p:nvSpPr>
        <p:spPr/>
        <p:txBody>
          <a:bodyPr/>
          <a:lstStyle/>
          <a:p>
            <a:fld id="{6DC5D8DD-F918-45A0-A0CD-3554F8939173}" type="slidenum">
              <a:rPr lang="en-KE" smtClean="0"/>
              <a:t>‹#›</a:t>
            </a:fld>
            <a:endParaRPr lang="en-KE"/>
          </a:p>
        </p:txBody>
      </p:sp>
    </p:spTree>
    <p:extLst>
      <p:ext uri="{BB962C8B-B14F-4D97-AF65-F5344CB8AC3E}">
        <p14:creationId xmlns:p14="http://schemas.microsoft.com/office/powerpoint/2010/main" val="25781277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1B31E9-942E-94EC-E7C6-C7D9CD28D0E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KE"/>
          </a:p>
        </p:txBody>
      </p:sp>
      <p:sp>
        <p:nvSpPr>
          <p:cNvPr id="3" name="Text Placeholder 2">
            <a:extLst>
              <a:ext uri="{FF2B5EF4-FFF2-40B4-BE49-F238E27FC236}">
                <a16:creationId xmlns:a16="http://schemas.microsoft.com/office/drawing/2014/main" id="{DCA8C3FC-0A62-6CD4-498B-489B2992769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C75994E-6D82-7C8C-76E1-AC44F36710DB}"/>
              </a:ext>
            </a:extLst>
          </p:cNvPr>
          <p:cNvSpPr>
            <a:spLocks noGrp="1"/>
          </p:cNvSpPr>
          <p:nvPr>
            <p:ph type="dt" sz="half" idx="10"/>
          </p:nvPr>
        </p:nvSpPr>
        <p:spPr/>
        <p:txBody>
          <a:bodyPr/>
          <a:lstStyle/>
          <a:p>
            <a:fld id="{4CAA3BF8-1D07-414C-95E4-5C76C7D5E6A1}" type="datetimeFigureOut">
              <a:rPr lang="en-KE" smtClean="0"/>
              <a:t>10/05/2024</a:t>
            </a:fld>
            <a:endParaRPr lang="en-KE"/>
          </a:p>
        </p:txBody>
      </p:sp>
      <p:sp>
        <p:nvSpPr>
          <p:cNvPr id="5" name="Footer Placeholder 4">
            <a:extLst>
              <a:ext uri="{FF2B5EF4-FFF2-40B4-BE49-F238E27FC236}">
                <a16:creationId xmlns:a16="http://schemas.microsoft.com/office/drawing/2014/main" id="{89408DE3-A787-21E6-B851-2FEF40290D5F}"/>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B159DA51-BD4C-A4AB-2C32-E5C079874755}"/>
              </a:ext>
            </a:extLst>
          </p:cNvPr>
          <p:cNvSpPr>
            <a:spLocks noGrp="1"/>
          </p:cNvSpPr>
          <p:nvPr>
            <p:ph type="sldNum" sz="quarter" idx="12"/>
          </p:nvPr>
        </p:nvSpPr>
        <p:spPr/>
        <p:txBody>
          <a:bodyPr/>
          <a:lstStyle/>
          <a:p>
            <a:fld id="{6DC5D8DD-F918-45A0-A0CD-3554F8939173}" type="slidenum">
              <a:rPr lang="en-KE" smtClean="0"/>
              <a:t>‹#›</a:t>
            </a:fld>
            <a:endParaRPr lang="en-KE"/>
          </a:p>
        </p:txBody>
      </p:sp>
    </p:spTree>
    <p:extLst>
      <p:ext uri="{BB962C8B-B14F-4D97-AF65-F5344CB8AC3E}">
        <p14:creationId xmlns:p14="http://schemas.microsoft.com/office/powerpoint/2010/main" val="28625866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94BFF-080A-B198-4E25-9BCCD45E665E}"/>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7BDB8FEB-9065-EB9D-15A0-EFD9D539256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Content Placeholder 3">
            <a:extLst>
              <a:ext uri="{FF2B5EF4-FFF2-40B4-BE49-F238E27FC236}">
                <a16:creationId xmlns:a16="http://schemas.microsoft.com/office/drawing/2014/main" id="{2BEBA638-B9E3-97C2-0B6A-9C5B24B0252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Date Placeholder 4">
            <a:extLst>
              <a:ext uri="{FF2B5EF4-FFF2-40B4-BE49-F238E27FC236}">
                <a16:creationId xmlns:a16="http://schemas.microsoft.com/office/drawing/2014/main" id="{C62D2A9F-0F47-F1A1-69CB-398EC81CA03E}"/>
              </a:ext>
            </a:extLst>
          </p:cNvPr>
          <p:cNvSpPr>
            <a:spLocks noGrp="1"/>
          </p:cNvSpPr>
          <p:nvPr>
            <p:ph type="dt" sz="half" idx="10"/>
          </p:nvPr>
        </p:nvSpPr>
        <p:spPr/>
        <p:txBody>
          <a:bodyPr/>
          <a:lstStyle/>
          <a:p>
            <a:fld id="{4CAA3BF8-1D07-414C-95E4-5C76C7D5E6A1}" type="datetimeFigureOut">
              <a:rPr lang="en-KE" smtClean="0"/>
              <a:t>10/05/2024</a:t>
            </a:fld>
            <a:endParaRPr lang="en-KE"/>
          </a:p>
        </p:txBody>
      </p:sp>
      <p:sp>
        <p:nvSpPr>
          <p:cNvPr id="6" name="Footer Placeholder 5">
            <a:extLst>
              <a:ext uri="{FF2B5EF4-FFF2-40B4-BE49-F238E27FC236}">
                <a16:creationId xmlns:a16="http://schemas.microsoft.com/office/drawing/2014/main" id="{D3E1B956-4DF2-871B-E630-84783ABDEF6A}"/>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97CA8824-A6C8-5C56-FAA6-2B8518E592DE}"/>
              </a:ext>
            </a:extLst>
          </p:cNvPr>
          <p:cNvSpPr>
            <a:spLocks noGrp="1"/>
          </p:cNvSpPr>
          <p:nvPr>
            <p:ph type="sldNum" sz="quarter" idx="12"/>
          </p:nvPr>
        </p:nvSpPr>
        <p:spPr/>
        <p:txBody>
          <a:bodyPr/>
          <a:lstStyle/>
          <a:p>
            <a:fld id="{6DC5D8DD-F918-45A0-A0CD-3554F8939173}" type="slidenum">
              <a:rPr lang="en-KE" smtClean="0"/>
              <a:t>‹#›</a:t>
            </a:fld>
            <a:endParaRPr lang="en-KE"/>
          </a:p>
        </p:txBody>
      </p:sp>
    </p:spTree>
    <p:extLst>
      <p:ext uri="{BB962C8B-B14F-4D97-AF65-F5344CB8AC3E}">
        <p14:creationId xmlns:p14="http://schemas.microsoft.com/office/powerpoint/2010/main" val="38589963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C45AA-812D-9FC4-93D5-2DA152EA1979}"/>
              </a:ext>
            </a:extLst>
          </p:cNvPr>
          <p:cNvSpPr>
            <a:spLocks noGrp="1"/>
          </p:cNvSpPr>
          <p:nvPr>
            <p:ph type="title"/>
          </p:nvPr>
        </p:nvSpPr>
        <p:spPr>
          <a:xfrm>
            <a:off x="839788" y="365125"/>
            <a:ext cx="10515600" cy="1325563"/>
          </a:xfrm>
        </p:spPr>
        <p:txBody>
          <a:bodyPr/>
          <a:lstStyle/>
          <a:p>
            <a:r>
              <a:rPr lang="en-US"/>
              <a:t>Click to edit Master title style</a:t>
            </a:r>
            <a:endParaRPr lang="en-KE"/>
          </a:p>
        </p:txBody>
      </p:sp>
      <p:sp>
        <p:nvSpPr>
          <p:cNvPr id="3" name="Text Placeholder 2">
            <a:extLst>
              <a:ext uri="{FF2B5EF4-FFF2-40B4-BE49-F238E27FC236}">
                <a16:creationId xmlns:a16="http://schemas.microsoft.com/office/drawing/2014/main" id="{0E03A76B-DC86-8C76-BB35-35CEF28FE14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C24124C-7FC2-3B0F-CDA4-010DC6A95BB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Text Placeholder 4">
            <a:extLst>
              <a:ext uri="{FF2B5EF4-FFF2-40B4-BE49-F238E27FC236}">
                <a16:creationId xmlns:a16="http://schemas.microsoft.com/office/drawing/2014/main" id="{6409269E-5D92-CE7D-8044-BBAE526171B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29DD495-16E9-52D1-D06B-42FB32558CB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7" name="Date Placeholder 6">
            <a:extLst>
              <a:ext uri="{FF2B5EF4-FFF2-40B4-BE49-F238E27FC236}">
                <a16:creationId xmlns:a16="http://schemas.microsoft.com/office/drawing/2014/main" id="{7AD56863-CF66-E01F-2BC2-4F96AE7973FC}"/>
              </a:ext>
            </a:extLst>
          </p:cNvPr>
          <p:cNvSpPr>
            <a:spLocks noGrp="1"/>
          </p:cNvSpPr>
          <p:nvPr>
            <p:ph type="dt" sz="half" idx="10"/>
          </p:nvPr>
        </p:nvSpPr>
        <p:spPr/>
        <p:txBody>
          <a:bodyPr/>
          <a:lstStyle/>
          <a:p>
            <a:fld id="{4CAA3BF8-1D07-414C-95E4-5C76C7D5E6A1}" type="datetimeFigureOut">
              <a:rPr lang="en-KE" smtClean="0"/>
              <a:t>10/05/2024</a:t>
            </a:fld>
            <a:endParaRPr lang="en-KE"/>
          </a:p>
        </p:txBody>
      </p:sp>
      <p:sp>
        <p:nvSpPr>
          <p:cNvPr id="8" name="Footer Placeholder 7">
            <a:extLst>
              <a:ext uri="{FF2B5EF4-FFF2-40B4-BE49-F238E27FC236}">
                <a16:creationId xmlns:a16="http://schemas.microsoft.com/office/drawing/2014/main" id="{F24E065B-426B-2769-A2E0-CB5052BFC82B}"/>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8DC9C828-2CE6-EA82-0DFA-92E3549D0AAC}"/>
              </a:ext>
            </a:extLst>
          </p:cNvPr>
          <p:cNvSpPr>
            <a:spLocks noGrp="1"/>
          </p:cNvSpPr>
          <p:nvPr>
            <p:ph type="sldNum" sz="quarter" idx="12"/>
          </p:nvPr>
        </p:nvSpPr>
        <p:spPr/>
        <p:txBody>
          <a:bodyPr/>
          <a:lstStyle/>
          <a:p>
            <a:fld id="{6DC5D8DD-F918-45A0-A0CD-3554F8939173}" type="slidenum">
              <a:rPr lang="en-KE" smtClean="0"/>
              <a:t>‹#›</a:t>
            </a:fld>
            <a:endParaRPr lang="en-KE"/>
          </a:p>
        </p:txBody>
      </p:sp>
    </p:spTree>
    <p:extLst>
      <p:ext uri="{BB962C8B-B14F-4D97-AF65-F5344CB8AC3E}">
        <p14:creationId xmlns:p14="http://schemas.microsoft.com/office/powerpoint/2010/main" val="25252749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A82CA-746E-044F-8708-A39ED025E5A1}"/>
              </a:ext>
            </a:extLst>
          </p:cNvPr>
          <p:cNvSpPr>
            <a:spLocks noGrp="1"/>
          </p:cNvSpPr>
          <p:nvPr>
            <p:ph type="title"/>
          </p:nvPr>
        </p:nvSpPr>
        <p:spPr/>
        <p:txBody>
          <a:bodyPr/>
          <a:lstStyle/>
          <a:p>
            <a:r>
              <a:rPr lang="en-US"/>
              <a:t>Click to edit Master title style</a:t>
            </a:r>
            <a:endParaRPr lang="en-KE"/>
          </a:p>
        </p:txBody>
      </p:sp>
      <p:sp>
        <p:nvSpPr>
          <p:cNvPr id="3" name="Date Placeholder 2">
            <a:extLst>
              <a:ext uri="{FF2B5EF4-FFF2-40B4-BE49-F238E27FC236}">
                <a16:creationId xmlns:a16="http://schemas.microsoft.com/office/drawing/2014/main" id="{D61B5271-E812-BCBF-1DE1-D6FA12EFA079}"/>
              </a:ext>
            </a:extLst>
          </p:cNvPr>
          <p:cNvSpPr>
            <a:spLocks noGrp="1"/>
          </p:cNvSpPr>
          <p:nvPr>
            <p:ph type="dt" sz="half" idx="10"/>
          </p:nvPr>
        </p:nvSpPr>
        <p:spPr/>
        <p:txBody>
          <a:bodyPr/>
          <a:lstStyle/>
          <a:p>
            <a:fld id="{4CAA3BF8-1D07-414C-95E4-5C76C7D5E6A1}" type="datetimeFigureOut">
              <a:rPr lang="en-KE" smtClean="0"/>
              <a:t>10/05/2024</a:t>
            </a:fld>
            <a:endParaRPr lang="en-KE"/>
          </a:p>
        </p:txBody>
      </p:sp>
      <p:sp>
        <p:nvSpPr>
          <p:cNvPr id="4" name="Footer Placeholder 3">
            <a:extLst>
              <a:ext uri="{FF2B5EF4-FFF2-40B4-BE49-F238E27FC236}">
                <a16:creationId xmlns:a16="http://schemas.microsoft.com/office/drawing/2014/main" id="{965BE60C-B6CC-206A-775F-191170A6B830}"/>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459E80D2-62F0-42EB-F327-842BCC6CB136}"/>
              </a:ext>
            </a:extLst>
          </p:cNvPr>
          <p:cNvSpPr>
            <a:spLocks noGrp="1"/>
          </p:cNvSpPr>
          <p:nvPr>
            <p:ph type="sldNum" sz="quarter" idx="12"/>
          </p:nvPr>
        </p:nvSpPr>
        <p:spPr/>
        <p:txBody>
          <a:bodyPr/>
          <a:lstStyle/>
          <a:p>
            <a:fld id="{6DC5D8DD-F918-45A0-A0CD-3554F8939173}" type="slidenum">
              <a:rPr lang="en-KE" smtClean="0"/>
              <a:t>‹#›</a:t>
            </a:fld>
            <a:endParaRPr lang="en-KE"/>
          </a:p>
        </p:txBody>
      </p:sp>
    </p:spTree>
    <p:extLst>
      <p:ext uri="{BB962C8B-B14F-4D97-AF65-F5344CB8AC3E}">
        <p14:creationId xmlns:p14="http://schemas.microsoft.com/office/powerpoint/2010/main" val="17613595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779379C-B1B7-0473-B262-C127F859CC0C}"/>
              </a:ext>
            </a:extLst>
          </p:cNvPr>
          <p:cNvSpPr>
            <a:spLocks noGrp="1"/>
          </p:cNvSpPr>
          <p:nvPr>
            <p:ph type="dt" sz="half" idx="10"/>
          </p:nvPr>
        </p:nvSpPr>
        <p:spPr/>
        <p:txBody>
          <a:bodyPr/>
          <a:lstStyle/>
          <a:p>
            <a:fld id="{4CAA3BF8-1D07-414C-95E4-5C76C7D5E6A1}" type="datetimeFigureOut">
              <a:rPr lang="en-KE" smtClean="0"/>
              <a:t>10/05/2024</a:t>
            </a:fld>
            <a:endParaRPr lang="en-KE"/>
          </a:p>
        </p:txBody>
      </p:sp>
      <p:sp>
        <p:nvSpPr>
          <p:cNvPr id="3" name="Footer Placeholder 2">
            <a:extLst>
              <a:ext uri="{FF2B5EF4-FFF2-40B4-BE49-F238E27FC236}">
                <a16:creationId xmlns:a16="http://schemas.microsoft.com/office/drawing/2014/main" id="{9D49FA46-7BD1-0B40-35BF-BA9EADED7B5B}"/>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2DEEF2FB-5992-73F5-E3D8-078A1AFDE56F}"/>
              </a:ext>
            </a:extLst>
          </p:cNvPr>
          <p:cNvSpPr>
            <a:spLocks noGrp="1"/>
          </p:cNvSpPr>
          <p:nvPr>
            <p:ph type="sldNum" sz="quarter" idx="12"/>
          </p:nvPr>
        </p:nvSpPr>
        <p:spPr/>
        <p:txBody>
          <a:bodyPr/>
          <a:lstStyle/>
          <a:p>
            <a:fld id="{6DC5D8DD-F918-45A0-A0CD-3554F8939173}" type="slidenum">
              <a:rPr lang="en-KE" smtClean="0"/>
              <a:t>‹#›</a:t>
            </a:fld>
            <a:endParaRPr lang="en-KE"/>
          </a:p>
        </p:txBody>
      </p:sp>
    </p:spTree>
    <p:extLst>
      <p:ext uri="{BB962C8B-B14F-4D97-AF65-F5344CB8AC3E}">
        <p14:creationId xmlns:p14="http://schemas.microsoft.com/office/powerpoint/2010/main" val="39842096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3EED8B-54D6-50B2-026A-1B5E43E12DF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Content Placeholder 2">
            <a:extLst>
              <a:ext uri="{FF2B5EF4-FFF2-40B4-BE49-F238E27FC236}">
                <a16:creationId xmlns:a16="http://schemas.microsoft.com/office/drawing/2014/main" id="{F0F4CE1D-16A5-5086-37CD-9FB14D25E41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Text Placeholder 3">
            <a:extLst>
              <a:ext uri="{FF2B5EF4-FFF2-40B4-BE49-F238E27FC236}">
                <a16:creationId xmlns:a16="http://schemas.microsoft.com/office/drawing/2014/main" id="{A9FCB347-68B3-9C91-EEE6-76CD350EBF4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978B4B2-7D4E-2E8B-57E4-76949FB16540}"/>
              </a:ext>
            </a:extLst>
          </p:cNvPr>
          <p:cNvSpPr>
            <a:spLocks noGrp="1"/>
          </p:cNvSpPr>
          <p:nvPr>
            <p:ph type="dt" sz="half" idx="10"/>
          </p:nvPr>
        </p:nvSpPr>
        <p:spPr/>
        <p:txBody>
          <a:bodyPr/>
          <a:lstStyle/>
          <a:p>
            <a:fld id="{4CAA3BF8-1D07-414C-95E4-5C76C7D5E6A1}" type="datetimeFigureOut">
              <a:rPr lang="en-KE" smtClean="0"/>
              <a:t>10/05/2024</a:t>
            </a:fld>
            <a:endParaRPr lang="en-KE"/>
          </a:p>
        </p:txBody>
      </p:sp>
      <p:sp>
        <p:nvSpPr>
          <p:cNvPr id="6" name="Footer Placeholder 5">
            <a:extLst>
              <a:ext uri="{FF2B5EF4-FFF2-40B4-BE49-F238E27FC236}">
                <a16:creationId xmlns:a16="http://schemas.microsoft.com/office/drawing/2014/main" id="{ADE95102-BB06-DB0F-EC32-F87B5DD12CE0}"/>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8298A3DA-38AF-EF87-417C-64E32E45EFA3}"/>
              </a:ext>
            </a:extLst>
          </p:cNvPr>
          <p:cNvSpPr>
            <a:spLocks noGrp="1"/>
          </p:cNvSpPr>
          <p:nvPr>
            <p:ph type="sldNum" sz="quarter" idx="12"/>
          </p:nvPr>
        </p:nvSpPr>
        <p:spPr/>
        <p:txBody>
          <a:bodyPr/>
          <a:lstStyle/>
          <a:p>
            <a:fld id="{6DC5D8DD-F918-45A0-A0CD-3554F8939173}" type="slidenum">
              <a:rPr lang="en-KE" smtClean="0"/>
              <a:t>‹#›</a:t>
            </a:fld>
            <a:endParaRPr lang="en-KE"/>
          </a:p>
        </p:txBody>
      </p:sp>
    </p:spTree>
    <p:extLst>
      <p:ext uri="{BB962C8B-B14F-4D97-AF65-F5344CB8AC3E}">
        <p14:creationId xmlns:p14="http://schemas.microsoft.com/office/powerpoint/2010/main" val="35583648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89638-A4D7-62C6-3470-8BC1F583292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Picture Placeholder 2">
            <a:extLst>
              <a:ext uri="{FF2B5EF4-FFF2-40B4-BE49-F238E27FC236}">
                <a16:creationId xmlns:a16="http://schemas.microsoft.com/office/drawing/2014/main" id="{7C17E675-EC69-8808-3904-0A6A86EA66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B2A205D6-3CFC-631C-87D0-39E99C74D3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A28D6FE-DC97-0E11-7A3C-ECF7CE23604F}"/>
              </a:ext>
            </a:extLst>
          </p:cNvPr>
          <p:cNvSpPr>
            <a:spLocks noGrp="1"/>
          </p:cNvSpPr>
          <p:nvPr>
            <p:ph type="dt" sz="half" idx="10"/>
          </p:nvPr>
        </p:nvSpPr>
        <p:spPr/>
        <p:txBody>
          <a:bodyPr/>
          <a:lstStyle/>
          <a:p>
            <a:fld id="{4CAA3BF8-1D07-414C-95E4-5C76C7D5E6A1}" type="datetimeFigureOut">
              <a:rPr lang="en-KE" smtClean="0"/>
              <a:t>10/05/2024</a:t>
            </a:fld>
            <a:endParaRPr lang="en-KE"/>
          </a:p>
        </p:txBody>
      </p:sp>
      <p:sp>
        <p:nvSpPr>
          <p:cNvPr id="6" name="Footer Placeholder 5">
            <a:extLst>
              <a:ext uri="{FF2B5EF4-FFF2-40B4-BE49-F238E27FC236}">
                <a16:creationId xmlns:a16="http://schemas.microsoft.com/office/drawing/2014/main" id="{843E7E54-A449-7FDC-8C45-B0F6C11DBCBD}"/>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8FCD6135-D911-137C-5F3D-5927CC5F0BA1}"/>
              </a:ext>
            </a:extLst>
          </p:cNvPr>
          <p:cNvSpPr>
            <a:spLocks noGrp="1"/>
          </p:cNvSpPr>
          <p:nvPr>
            <p:ph type="sldNum" sz="quarter" idx="12"/>
          </p:nvPr>
        </p:nvSpPr>
        <p:spPr/>
        <p:txBody>
          <a:bodyPr/>
          <a:lstStyle/>
          <a:p>
            <a:fld id="{6DC5D8DD-F918-45A0-A0CD-3554F8939173}" type="slidenum">
              <a:rPr lang="en-KE" smtClean="0"/>
              <a:t>‹#›</a:t>
            </a:fld>
            <a:endParaRPr lang="en-KE"/>
          </a:p>
        </p:txBody>
      </p:sp>
    </p:spTree>
    <p:extLst>
      <p:ext uri="{BB962C8B-B14F-4D97-AF65-F5344CB8AC3E}">
        <p14:creationId xmlns:p14="http://schemas.microsoft.com/office/powerpoint/2010/main" val="6246947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12DC8-BC1F-EDD9-CE9F-72BD9D84C8B3}"/>
              </a:ext>
            </a:extLst>
          </p:cNvPr>
          <p:cNvSpPr>
            <a:spLocks noGrp="1"/>
          </p:cNvSpPr>
          <p:nvPr>
            <p:ph type="title"/>
          </p:nvPr>
        </p:nvSpPr>
        <p:spPr/>
        <p:txBody>
          <a:bodyPr/>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2B6D000C-805A-3C79-52C2-EDAFD4576A7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D9AE29C8-129B-9918-2B02-2DD258389FFC}"/>
              </a:ext>
            </a:extLst>
          </p:cNvPr>
          <p:cNvSpPr>
            <a:spLocks noGrp="1"/>
          </p:cNvSpPr>
          <p:nvPr>
            <p:ph type="dt" sz="half" idx="10"/>
          </p:nvPr>
        </p:nvSpPr>
        <p:spPr/>
        <p:txBody>
          <a:bodyPr/>
          <a:lstStyle/>
          <a:p>
            <a:fld id="{4CAA3BF8-1D07-414C-95E4-5C76C7D5E6A1}" type="datetimeFigureOut">
              <a:rPr lang="en-KE" smtClean="0"/>
              <a:t>10/05/2024</a:t>
            </a:fld>
            <a:endParaRPr lang="en-KE"/>
          </a:p>
        </p:txBody>
      </p:sp>
      <p:sp>
        <p:nvSpPr>
          <p:cNvPr id="5" name="Footer Placeholder 4">
            <a:extLst>
              <a:ext uri="{FF2B5EF4-FFF2-40B4-BE49-F238E27FC236}">
                <a16:creationId xmlns:a16="http://schemas.microsoft.com/office/drawing/2014/main" id="{1A48BC1D-C0D2-4096-C82F-0878B292D1E3}"/>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88C894E3-31FC-4685-CB6F-C5FA996F3EB7}"/>
              </a:ext>
            </a:extLst>
          </p:cNvPr>
          <p:cNvSpPr>
            <a:spLocks noGrp="1"/>
          </p:cNvSpPr>
          <p:nvPr>
            <p:ph type="sldNum" sz="quarter" idx="12"/>
          </p:nvPr>
        </p:nvSpPr>
        <p:spPr/>
        <p:txBody>
          <a:bodyPr/>
          <a:lstStyle/>
          <a:p>
            <a:fld id="{6DC5D8DD-F918-45A0-A0CD-3554F8939173}" type="slidenum">
              <a:rPr lang="en-KE" smtClean="0"/>
              <a:t>‹#›</a:t>
            </a:fld>
            <a:endParaRPr lang="en-KE"/>
          </a:p>
        </p:txBody>
      </p:sp>
    </p:spTree>
    <p:extLst>
      <p:ext uri="{BB962C8B-B14F-4D97-AF65-F5344CB8AC3E}">
        <p14:creationId xmlns:p14="http://schemas.microsoft.com/office/powerpoint/2010/main" val="25373172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6CCF2E7-E275-DEB9-E405-074621B9290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41CC4F7D-B44A-55A0-4B56-1AEA77405BC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FDA4E9FA-0372-32E7-EE68-221C00081ED7}"/>
              </a:ext>
            </a:extLst>
          </p:cNvPr>
          <p:cNvSpPr>
            <a:spLocks noGrp="1"/>
          </p:cNvSpPr>
          <p:nvPr>
            <p:ph type="dt" sz="half" idx="10"/>
          </p:nvPr>
        </p:nvSpPr>
        <p:spPr/>
        <p:txBody>
          <a:bodyPr/>
          <a:lstStyle/>
          <a:p>
            <a:fld id="{4CAA3BF8-1D07-414C-95E4-5C76C7D5E6A1}" type="datetimeFigureOut">
              <a:rPr lang="en-KE" smtClean="0"/>
              <a:t>10/05/2024</a:t>
            </a:fld>
            <a:endParaRPr lang="en-KE"/>
          </a:p>
        </p:txBody>
      </p:sp>
      <p:sp>
        <p:nvSpPr>
          <p:cNvPr id="5" name="Footer Placeholder 4">
            <a:extLst>
              <a:ext uri="{FF2B5EF4-FFF2-40B4-BE49-F238E27FC236}">
                <a16:creationId xmlns:a16="http://schemas.microsoft.com/office/drawing/2014/main" id="{15D55024-026A-06EA-5DB5-220DD3746CF2}"/>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DEF536C2-326F-19E0-4F2A-664376FEE2E0}"/>
              </a:ext>
            </a:extLst>
          </p:cNvPr>
          <p:cNvSpPr>
            <a:spLocks noGrp="1"/>
          </p:cNvSpPr>
          <p:nvPr>
            <p:ph type="sldNum" sz="quarter" idx="12"/>
          </p:nvPr>
        </p:nvSpPr>
        <p:spPr/>
        <p:txBody>
          <a:bodyPr/>
          <a:lstStyle/>
          <a:p>
            <a:fld id="{6DC5D8DD-F918-45A0-A0CD-3554F8939173}" type="slidenum">
              <a:rPr lang="en-KE" smtClean="0"/>
              <a:t>‹#›</a:t>
            </a:fld>
            <a:endParaRPr lang="en-KE"/>
          </a:p>
        </p:txBody>
      </p:sp>
    </p:spTree>
    <p:extLst>
      <p:ext uri="{BB962C8B-B14F-4D97-AF65-F5344CB8AC3E}">
        <p14:creationId xmlns:p14="http://schemas.microsoft.com/office/powerpoint/2010/main" val="40330136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089FB0-82BF-FF3A-E2B6-E3356E6C91F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KE"/>
          </a:p>
        </p:txBody>
      </p:sp>
      <p:sp>
        <p:nvSpPr>
          <p:cNvPr id="3" name="Text Placeholder 2">
            <a:extLst>
              <a:ext uri="{FF2B5EF4-FFF2-40B4-BE49-F238E27FC236}">
                <a16:creationId xmlns:a16="http://schemas.microsoft.com/office/drawing/2014/main" id="{17B1F236-F39B-96F7-112D-ACD20BA1176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E20FA511-5908-022A-635B-67A2AB11C26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AA3BF8-1D07-414C-95E4-5C76C7D5E6A1}" type="datetimeFigureOut">
              <a:rPr lang="en-KE" smtClean="0"/>
              <a:t>10/05/2024</a:t>
            </a:fld>
            <a:endParaRPr lang="en-KE"/>
          </a:p>
        </p:txBody>
      </p:sp>
      <p:sp>
        <p:nvSpPr>
          <p:cNvPr id="5" name="Footer Placeholder 4">
            <a:extLst>
              <a:ext uri="{FF2B5EF4-FFF2-40B4-BE49-F238E27FC236}">
                <a16:creationId xmlns:a16="http://schemas.microsoft.com/office/drawing/2014/main" id="{111E363A-60AA-7E7A-D216-9530A7C11E3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1E42E5F0-74E7-1AB1-76DF-6DFA27530DA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C5D8DD-F918-45A0-A0CD-3554F8939173}" type="slidenum">
              <a:rPr lang="en-KE" smtClean="0"/>
              <a:t>‹#›</a:t>
            </a:fld>
            <a:endParaRPr lang="en-KE"/>
          </a:p>
        </p:txBody>
      </p:sp>
    </p:spTree>
    <p:extLst>
      <p:ext uri="{BB962C8B-B14F-4D97-AF65-F5344CB8AC3E}">
        <p14:creationId xmlns:p14="http://schemas.microsoft.com/office/powerpoint/2010/main" val="23498935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hyperlink" Target="https://cnx.org/contents/MDgA8wfz@22.2:YzfkjC2r@17"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a:extLst>
              <a:ext uri="{FF2B5EF4-FFF2-40B4-BE49-F238E27FC236}">
                <a16:creationId xmlns:a16="http://schemas.microsoft.com/office/drawing/2014/main" id="{C6CAD99C-95FD-31CF-33DB-82715AC1CCBA}"/>
              </a:ext>
            </a:extLst>
          </p:cNvPr>
          <p:cNvSpPr>
            <a:spLocks noChangeArrowheads="1"/>
          </p:cNvSpPr>
          <p:nvPr/>
        </p:nvSpPr>
        <p:spPr bwMode="auto">
          <a:xfrm>
            <a:off x="0" y="4635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KE" sz="1800" b="0" i="0" u="none" strike="noStrike" cap="none" normalizeH="0" baseline="0">
                <a:ln>
                  <a:noFill/>
                </a:ln>
                <a:solidFill>
                  <a:schemeClr val="tx1"/>
                </a:solidFill>
                <a:effectLst/>
                <a:latin typeface="Arial" panose="020B0604020202020204" pitchFamily="34" charset="0"/>
                <a:ea typeface="Verdana" panose="020B0604030504040204" pitchFamily="34" charset="0"/>
                <a:cs typeface="Verdana" panose="020B0604030504040204" pitchFamily="34" charset="0"/>
              </a:rPr>
            </a:br>
            <a:endParaRPr kumimoji="0" lang="en-US" altLang="en-KE" sz="1800" b="0" i="0" u="none" strike="noStrike" cap="none" normalizeH="0" baseline="0">
              <a:ln>
                <a:noFill/>
              </a:ln>
              <a:solidFill>
                <a:schemeClr val="tx1"/>
              </a:solidFill>
              <a:effectLst/>
              <a:latin typeface="Arial" panose="020B0604020202020204" pitchFamily="34" charset="0"/>
            </a:endParaRPr>
          </a:p>
        </p:txBody>
      </p:sp>
      <p:sp>
        <p:nvSpPr>
          <p:cNvPr id="6" name="Content Placeholder 5">
            <a:extLst>
              <a:ext uri="{FF2B5EF4-FFF2-40B4-BE49-F238E27FC236}">
                <a16:creationId xmlns:a16="http://schemas.microsoft.com/office/drawing/2014/main" id="{BA81225C-C522-A184-31CF-B4F44EB8949A}"/>
              </a:ext>
            </a:extLst>
          </p:cNvPr>
          <p:cNvSpPr>
            <a:spLocks noGrp="1"/>
          </p:cNvSpPr>
          <p:nvPr>
            <p:ph idx="1"/>
          </p:nvPr>
        </p:nvSpPr>
        <p:spPr>
          <a:xfrm>
            <a:off x="1222513" y="463549"/>
            <a:ext cx="10515600" cy="5930899"/>
          </a:xfrm>
        </p:spPr>
        <p:txBody>
          <a:bodyPr>
            <a:normAutofit/>
          </a:bodyPr>
          <a:lstStyle/>
          <a:p>
            <a:pPr marL="0" indent="0" algn="ctr">
              <a:buNone/>
            </a:pPr>
            <a:r>
              <a:rPr lang="en-US" altLang="en-KE" sz="3600" b="1" dirty="0">
                <a:latin typeface="Times New Roman" panose="02020603050405020304" pitchFamily="18" charset="0"/>
                <a:cs typeface="Times New Roman" panose="02020603050405020304" pitchFamily="18" charset="0"/>
              </a:rPr>
              <a:t>		</a:t>
            </a:r>
          </a:p>
          <a:p>
            <a:pPr marL="0" indent="0" algn="ctr">
              <a:buNone/>
            </a:pPr>
            <a:r>
              <a:rPr lang="en-US" altLang="en-KE" sz="4800" b="1" dirty="0">
                <a:latin typeface="Times New Roman" panose="02020603050405020304" pitchFamily="18" charset="0"/>
                <a:cs typeface="Times New Roman" panose="02020603050405020304" pitchFamily="18" charset="0"/>
              </a:rPr>
              <a:t>P</a:t>
            </a:r>
            <a:r>
              <a:rPr kumimoji="0" lang="en-US" altLang="en-KE" sz="4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rogramming and Problem </a:t>
            </a:r>
            <a:r>
              <a:rPr lang="en-US" altLang="en-KE" sz="4800" b="1" dirty="0">
                <a:latin typeface="Times New Roman" panose="02020603050405020304" pitchFamily="18" charset="0"/>
                <a:cs typeface="Times New Roman" panose="02020603050405020304" pitchFamily="18" charset="0"/>
              </a:rPr>
              <a:t>S</a:t>
            </a:r>
            <a:r>
              <a:rPr kumimoji="0" lang="en-US" altLang="en-KE" sz="4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olving</a:t>
            </a:r>
            <a:r>
              <a:rPr kumimoji="0" lang="en-US" altLang="en-KE" sz="36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p>
            <a:pPr marL="0" indent="0" algn="ctr">
              <a:buNone/>
            </a:pPr>
            <a:endParaRPr lang="en-US" altLang="en-KE" sz="3600" b="1" dirty="0">
              <a:latin typeface="Times New Roman" panose="02020603050405020304" pitchFamily="18" charset="0"/>
              <a:cs typeface="Times New Roman" panose="02020603050405020304" pitchFamily="18" charset="0"/>
            </a:endParaRPr>
          </a:p>
          <a:p>
            <a:pPr marL="0" indent="0" algn="ctr">
              <a:buNone/>
            </a:pPr>
            <a:r>
              <a:rPr lang="en-US" altLang="en-KE" sz="3600" b="1" dirty="0">
                <a:latin typeface="Times New Roman" panose="02020603050405020304" pitchFamily="18" charset="0"/>
                <a:cs typeface="Times New Roman" panose="02020603050405020304" pitchFamily="18" charset="0"/>
              </a:rPr>
              <a:t>Lecture 7</a:t>
            </a:r>
          </a:p>
          <a:p>
            <a:pPr marL="0" indent="0" algn="ctr">
              <a:buNone/>
            </a:pPr>
            <a:endParaRPr lang="en-US" altLang="en-KE" sz="3600" b="1" dirty="0">
              <a:latin typeface="Times New Roman" panose="02020603050405020304" pitchFamily="18" charset="0"/>
              <a:cs typeface="Times New Roman" panose="02020603050405020304" pitchFamily="18" charset="0"/>
            </a:endParaRPr>
          </a:p>
          <a:p>
            <a:pPr marL="0" indent="0" algn="ctr">
              <a:buNone/>
            </a:pPr>
            <a:r>
              <a:rPr lang="en-US" sz="3600" b="1" dirty="0">
                <a:latin typeface="Times New Roman" panose="02020603050405020304" pitchFamily="18" charset="0"/>
                <a:cs typeface="Times New Roman" panose="02020603050405020304" pitchFamily="18" charset="0"/>
              </a:rPr>
              <a:t>Operators in C++</a:t>
            </a:r>
          </a:p>
          <a:p>
            <a:pPr marL="0" indent="0" algn="ctr">
              <a:buNone/>
            </a:pPr>
            <a:r>
              <a:rPr lang="en-US" sz="3600" b="1" dirty="0">
                <a:latin typeface="Times New Roman" panose="02020603050405020304" pitchFamily="18" charset="0"/>
                <a:cs typeface="Times New Roman" panose="02020603050405020304" pitchFamily="18" charset="0"/>
              </a:rPr>
              <a:t>Lecturer: Dr. Joshua </a:t>
            </a:r>
            <a:r>
              <a:rPr lang="en-US" sz="3600" b="1" dirty="0" err="1">
                <a:latin typeface="Times New Roman" panose="02020603050405020304" pitchFamily="18" charset="0"/>
                <a:cs typeface="Times New Roman" panose="02020603050405020304" pitchFamily="18" charset="0"/>
              </a:rPr>
              <a:t>Okemwa</a:t>
            </a:r>
            <a:r>
              <a:rPr lang="en-US" sz="3600" b="1" dirty="0">
                <a:latin typeface="Times New Roman" panose="02020603050405020304" pitchFamily="18" charset="0"/>
                <a:cs typeface="Times New Roman" panose="02020603050405020304" pitchFamily="18" charset="0"/>
              </a:rPr>
              <a:t> </a:t>
            </a:r>
            <a:endParaRPr lang="en-KE" sz="3600" b="1" dirty="0">
              <a:latin typeface="Times New Roman" panose="02020603050405020304" pitchFamily="18"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2144612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b="1" dirty="0">
                <a:solidFill>
                  <a:schemeClr val="accent4"/>
                </a:solidFill>
              </a:rPr>
              <a:t>     </a:t>
            </a:r>
            <a:r>
              <a:rPr lang="en-US" sz="6000" b="1" dirty="0">
                <a:solidFill>
                  <a:schemeClr val="accent4"/>
                </a:solidFill>
              </a:rPr>
              <a:t>Lecture learning outcomes</a:t>
            </a: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319314" y="1825625"/>
            <a:ext cx="11034486" cy="4351338"/>
          </a:xfrm>
        </p:spPr>
        <p:txBody>
          <a:bodyPr rtlCol="0">
            <a:normAutofit/>
          </a:bodyPr>
          <a:lstStyle/>
          <a:p>
            <a:pPr marL="118872" indent="0" algn="just">
              <a:lnSpc>
                <a:spcPct val="150000"/>
              </a:lnSpc>
              <a:spcBef>
                <a:spcPts val="0"/>
              </a:spcBef>
              <a:buNone/>
              <a:defRPr/>
            </a:pPr>
            <a:r>
              <a:rPr lang="en-US" sz="3600" dirty="0">
                <a:latin typeface="Times New Roman" panose="02020603050405020304" pitchFamily="18" charset="0"/>
                <a:cs typeface="Times New Roman" panose="02020603050405020304" pitchFamily="18" charset="0"/>
              </a:rPr>
              <a:t>At the end of the lecture you will be able to:</a:t>
            </a:r>
          </a:p>
          <a:p>
            <a:pPr marL="690372" indent="-571500" algn="just">
              <a:lnSpc>
                <a:spcPct val="150000"/>
              </a:lnSpc>
              <a:spcBef>
                <a:spcPts val="0"/>
              </a:spcBef>
              <a:buFont typeface="+mj-lt"/>
              <a:buAutoNum type="romanLcPeriod"/>
              <a:defRPr/>
            </a:pPr>
            <a:r>
              <a:rPr lang="en-US" sz="3600" dirty="0">
                <a:latin typeface="Times New Roman" panose="02020603050405020304" pitchFamily="18" charset="0"/>
                <a:cs typeface="Times New Roman" panose="02020603050405020304" pitchFamily="18" charset="0"/>
              </a:rPr>
              <a:t>Understand various operators available in C++</a:t>
            </a:r>
          </a:p>
          <a:p>
            <a:pPr marL="690372" indent="-571500" algn="just">
              <a:lnSpc>
                <a:spcPct val="150000"/>
              </a:lnSpc>
              <a:spcBef>
                <a:spcPts val="0"/>
              </a:spcBef>
              <a:buFont typeface="+mj-lt"/>
              <a:buAutoNum type="romanLcPeriod"/>
              <a:defRPr/>
            </a:pPr>
            <a:r>
              <a:rPr lang="en-US" sz="3600" dirty="0">
                <a:latin typeface="Times New Roman" panose="02020603050405020304" pitchFamily="18" charset="0"/>
                <a:cs typeface="Times New Roman" panose="02020603050405020304" pitchFamily="18" charset="0"/>
              </a:rPr>
              <a:t>Evaluate the use the use of each of this Operators </a:t>
            </a:r>
          </a:p>
          <a:p>
            <a:pPr marL="690372" indent="-571500" algn="just">
              <a:lnSpc>
                <a:spcPct val="150000"/>
              </a:lnSpc>
              <a:spcBef>
                <a:spcPts val="0"/>
              </a:spcBef>
              <a:buFont typeface="+mj-lt"/>
              <a:buAutoNum type="romanLcPeriod"/>
              <a:defRPr/>
            </a:pPr>
            <a:r>
              <a:rPr lang="en-US" sz="3600" dirty="0">
                <a:latin typeface="Times New Roman" panose="02020603050405020304" pitchFamily="18" charset="0"/>
                <a:cs typeface="Times New Roman" panose="02020603050405020304" pitchFamily="18" charset="0"/>
              </a:rPr>
              <a:t>Use various operators in programming </a:t>
            </a:r>
          </a:p>
          <a:p>
            <a:pPr marL="118872" indent="0" algn="just">
              <a:lnSpc>
                <a:spcPct val="150000"/>
              </a:lnSpc>
              <a:spcBef>
                <a:spcPts val="0"/>
              </a:spcBef>
              <a:buNone/>
              <a:defRPr/>
            </a:pPr>
            <a:endParaRPr lang="en-US"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3698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478301" y="1167617"/>
            <a:ext cx="11369141" cy="5401995"/>
          </a:xfrm>
        </p:spPr>
        <p:txBody>
          <a:bodyPr>
            <a:normAutofit/>
          </a:bodyPr>
          <a:lstStyle/>
          <a:p>
            <a:pPr marL="0" indent="0">
              <a:buNone/>
            </a:pPr>
            <a:endParaRPr lang="en-US" dirty="0">
              <a:latin typeface="Times New Roman" panose="02020603050405020304" pitchFamily="18" charset="0"/>
              <a:cs typeface="Times New Roman" panose="02020603050405020304" pitchFamily="18" charset="0"/>
            </a:endParaRPr>
          </a:p>
          <a:p>
            <a:pPr algn="just">
              <a:lnSpc>
                <a:spcPct val="150000"/>
              </a:lnSpc>
            </a:pPr>
            <a:r>
              <a:rPr lang="en-US" sz="3200" b="0" i="0" dirty="0">
                <a:solidFill>
                  <a:srgbClr val="333333"/>
                </a:solidFill>
                <a:effectLst/>
                <a:highlight>
                  <a:srgbClr val="FFFFFF"/>
                </a:highlight>
                <a:latin typeface="Times New Roman" panose="02020603050405020304" pitchFamily="18" charset="0"/>
                <a:cs typeface="Times New Roman" panose="02020603050405020304" pitchFamily="18" charset="0"/>
              </a:rPr>
              <a:t>An operator is simply a symbol that is used to perform operations. There can be many types of operations like arithmetic, logical, bitwise etc.</a:t>
            </a:r>
          </a:p>
          <a:p>
            <a:pPr algn="just">
              <a:lnSpc>
                <a:spcPct val="150000"/>
              </a:lnSpc>
            </a:pPr>
            <a:r>
              <a:rPr lang="en-US" sz="3200" b="0" i="0" dirty="0">
                <a:solidFill>
                  <a:srgbClr val="333333"/>
                </a:solidFill>
                <a:effectLst/>
                <a:highlight>
                  <a:srgbClr val="FFFFFF"/>
                </a:highlight>
                <a:latin typeface="Times New Roman" panose="02020603050405020304" pitchFamily="18" charset="0"/>
                <a:cs typeface="Times New Roman" panose="02020603050405020304" pitchFamily="18" charset="0"/>
              </a:rPr>
              <a:t>There are following types of operators to perform different types of operations in C language.</a:t>
            </a:r>
          </a:p>
          <a:p>
            <a:pPr marL="0" indent="0" algn="just" fontAlgn="base">
              <a:lnSpc>
                <a:spcPct val="150000"/>
              </a:lnSpc>
              <a:buNone/>
            </a:pPr>
            <a:endParaRPr lang="en-US" sz="3200" dirty="0">
              <a:latin typeface="Times New Roman" panose="02020603050405020304" pitchFamily="18" charset="0"/>
              <a:cs typeface="Times New Roman" panose="02020603050405020304" pitchFamily="18" charset="0"/>
            </a:endParaRPr>
          </a:p>
          <a:p>
            <a:pPr marL="514350" indent="-514350" fontAlgn="base">
              <a:buAutoNum type="arabicPeriod"/>
            </a:pPr>
            <a:endParaRPr lang="en-US" dirty="0">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a16="http://schemas.microsoft.com/office/drawing/2014/main" id="{9517DEFA-2922-351B-3F62-EC09D79429BA}"/>
              </a:ext>
            </a:extLst>
          </p:cNvPr>
          <p:cNvSpPr txBox="1">
            <a:spLocks/>
          </p:cNvSpPr>
          <p:nvPr/>
        </p:nvSpPr>
        <p:spPr>
          <a:xfrm>
            <a:off x="1" y="0"/>
            <a:ext cx="12191999" cy="1167617"/>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4800" b="1" dirty="0">
                <a:solidFill>
                  <a:schemeClr val="accent4"/>
                </a:solidFill>
                <a:latin typeface="Times New Roman" panose="02020603050405020304" pitchFamily="18" charset="0"/>
                <a:cs typeface="Times New Roman" panose="02020603050405020304" pitchFamily="18" charset="0"/>
              </a:rPr>
              <a:t> 	Introduction  </a:t>
            </a:r>
            <a:r>
              <a:rPr lang="en-US" sz="4800" b="1" dirty="0">
                <a:solidFill>
                  <a:srgbClr val="FFC00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3286837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5944" y="1167616"/>
            <a:ext cx="12090262" cy="5141743"/>
          </a:xfrm>
        </p:spPr>
        <p:txBody>
          <a:bodyPr>
            <a:noAutofit/>
          </a:bodyPr>
          <a:lstStyle/>
          <a:p>
            <a:pPr algn="just">
              <a:lnSpc>
                <a:spcPct val="100000"/>
              </a:lnSpc>
              <a:buFont typeface="Arial" panose="020B0604020202020204" pitchFamily="34" charset="0"/>
              <a:buChar char="•"/>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C++ divides the operators into the following groups</a:t>
            </a:r>
          </a:p>
          <a:p>
            <a:pPr marL="1485900" lvl="2" indent="-571500" algn="just">
              <a:lnSpc>
                <a:spcPct val="100000"/>
              </a:lnSpc>
              <a:buFont typeface="+mj-lt"/>
              <a:buAutoNum type="romanLcPeriod"/>
            </a:pPr>
            <a:r>
              <a:rPr lang="en-US" sz="2800" b="0" i="0" dirty="0">
                <a:solidFill>
                  <a:srgbClr val="000000"/>
                </a:solidFill>
                <a:effectLst/>
                <a:highlight>
                  <a:srgbClr val="FFFFFF"/>
                </a:highlight>
                <a:latin typeface="Times New Roman" panose="02020603050405020304" pitchFamily="18" charset="0"/>
                <a:cs typeface="Times New Roman" panose="02020603050405020304" pitchFamily="18" charset="0"/>
              </a:rPr>
              <a:t>Arithmetic Operators</a:t>
            </a:r>
          </a:p>
          <a:p>
            <a:pPr marL="1485900" lvl="2" indent="-571500" algn="just">
              <a:lnSpc>
                <a:spcPct val="100000"/>
              </a:lnSpc>
              <a:buFont typeface="+mj-lt"/>
              <a:buAutoNum type="romanLcPeriod"/>
            </a:pPr>
            <a:r>
              <a:rPr lang="en-US" sz="2800" b="0" i="0" dirty="0">
                <a:solidFill>
                  <a:srgbClr val="000000"/>
                </a:solidFill>
                <a:effectLst/>
                <a:highlight>
                  <a:srgbClr val="FFFFFF"/>
                </a:highlight>
                <a:latin typeface="Times New Roman" panose="02020603050405020304" pitchFamily="18" charset="0"/>
                <a:cs typeface="Times New Roman" panose="02020603050405020304" pitchFamily="18" charset="0"/>
              </a:rPr>
              <a:t>Assignment Operator</a:t>
            </a:r>
          </a:p>
          <a:p>
            <a:pPr marL="1485900" lvl="2" indent="-571500" algn="just">
              <a:lnSpc>
                <a:spcPct val="100000"/>
              </a:lnSpc>
              <a:buFont typeface="+mj-lt"/>
              <a:buAutoNum type="romanLcPeriod"/>
            </a:pPr>
            <a:r>
              <a:rPr lang="en-US" sz="2800" b="0" i="0" dirty="0">
                <a:solidFill>
                  <a:srgbClr val="000000"/>
                </a:solidFill>
                <a:effectLst/>
                <a:highlight>
                  <a:srgbClr val="FFFFFF"/>
                </a:highlight>
                <a:latin typeface="Times New Roman" panose="02020603050405020304" pitchFamily="18" charset="0"/>
                <a:cs typeface="Times New Roman" panose="02020603050405020304" pitchFamily="18" charset="0"/>
              </a:rPr>
              <a:t>Relational Operators</a:t>
            </a:r>
          </a:p>
          <a:p>
            <a:pPr marL="1485900" lvl="2" indent="-571500" algn="just">
              <a:lnSpc>
                <a:spcPct val="100000"/>
              </a:lnSpc>
              <a:buFont typeface="+mj-lt"/>
              <a:buAutoNum type="romanLcPeriod"/>
            </a:pPr>
            <a:r>
              <a:rPr lang="en-US" sz="2800" b="0" i="0" dirty="0">
                <a:solidFill>
                  <a:srgbClr val="000000"/>
                </a:solidFill>
                <a:effectLst/>
                <a:highlight>
                  <a:srgbClr val="FFFFFF"/>
                </a:highlight>
                <a:latin typeface="Times New Roman" panose="02020603050405020304" pitchFamily="18" charset="0"/>
                <a:cs typeface="Times New Roman" panose="02020603050405020304" pitchFamily="18" charset="0"/>
              </a:rPr>
              <a:t>Logical Operators</a:t>
            </a:r>
          </a:p>
          <a:p>
            <a:pPr marL="1485900" lvl="2" indent="-571500" algn="just">
              <a:lnSpc>
                <a:spcPct val="100000"/>
              </a:lnSpc>
              <a:buFont typeface="+mj-lt"/>
              <a:buAutoNum type="romanLcPeriod"/>
            </a:pPr>
            <a:r>
              <a:rPr lang="en-US" sz="2800" b="0" i="0" dirty="0">
                <a:solidFill>
                  <a:srgbClr val="000000"/>
                </a:solidFill>
                <a:effectLst/>
                <a:highlight>
                  <a:srgbClr val="FFFFFF"/>
                </a:highlight>
                <a:latin typeface="Times New Roman" panose="02020603050405020304" pitchFamily="18" charset="0"/>
                <a:cs typeface="Times New Roman" panose="02020603050405020304" pitchFamily="18" charset="0"/>
              </a:rPr>
              <a:t>Bitwise Operators</a:t>
            </a:r>
          </a:p>
          <a:p>
            <a:pPr marL="1485900" lvl="2" indent="-571500" algn="just">
              <a:lnSpc>
                <a:spcPct val="100000"/>
              </a:lnSpc>
              <a:buFont typeface="+mj-lt"/>
              <a:buAutoNum type="romanLcPeriod"/>
            </a:pPr>
            <a:r>
              <a:rPr lang="en-US" sz="2800" b="0" i="0" dirty="0">
                <a:solidFill>
                  <a:srgbClr val="000000"/>
                </a:solidFill>
                <a:effectLst/>
                <a:highlight>
                  <a:srgbClr val="FFFFFF"/>
                </a:highlight>
                <a:latin typeface="Times New Roman" panose="02020603050405020304" pitchFamily="18" charset="0"/>
                <a:cs typeface="Times New Roman" panose="02020603050405020304" pitchFamily="18" charset="0"/>
              </a:rPr>
              <a:t>Unary operator</a:t>
            </a:r>
          </a:p>
          <a:p>
            <a:pPr marL="1485900" lvl="2" indent="-571500" algn="just">
              <a:lnSpc>
                <a:spcPct val="100000"/>
              </a:lnSpc>
              <a:buFont typeface="+mj-lt"/>
              <a:buAutoNum type="romanLcPeriod"/>
            </a:pPr>
            <a:r>
              <a:rPr lang="en-US" sz="2800" b="0" i="0" dirty="0">
                <a:solidFill>
                  <a:srgbClr val="000000"/>
                </a:solidFill>
                <a:effectLst/>
                <a:highlight>
                  <a:srgbClr val="FFFFFF"/>
                </a:highlight>
                <a:latin typeface="Times New Roman" panose="02020603050405020304" pitchFamily="18" charset="0"/>
                <a:cs typeface="Times New Roman" panose="02020603050405020304" pitchFamily="18" charset="0"/>
              </a:rPr>
              <a:t>Ternary or Conditional Operator</a:t>
            </a:r>
          </a:p>
          <a:p>
            <a:pPr marL="0" indent="0" algn="just">
              <a:buNone/>
            </a:pPr>
            <a:endParaRPr lang="en-US" sz="4000" dirty="0">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a16="http://schemas.microsoft.com/office/drawing/2014/main" id="{9517DEFA-2922-351B-3F62-EC09D79429BA}"/>
              </a:ext>
            </a:extLst>
          </p:cNvPr>
          <p:cNvSpPr txBox="1">
            <a:spLocks/>
          </p:cNvSpPr>
          <p:nvPr/>
        </p:nvSpPr>
        <p:spPr>
          <a:xfrm>
            <a:off x="1" y="0"/>
            <a:ext cx="12191999" cy="1167617"/>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6000" b="1" dirty="0">
                <a:solidFill>
                  <a:schemeClr val="accent4"/>
                </a:solidFill>
              </a:rPr>
              <a:t>	Types of operators  </a:t>
            </a:r>
            <a:endParaRPr lang="en-US" sz="6000" b="1" dirty="0">
              <a:solidFill>
                <a:srgbClr val="FFC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46787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5944" y="1103086"/>
            <a:ext cx="12090262" cy="5754914"/>
          </a:xfrm>
        </p:spPr>
        <p:txBody>
          <a:bodyPr>
            <a:noAutofit/>
          </a:bodyPr>
          <a:lstStyle/>
          <a:p>
            <a:pPr fontAlgn="base"/>
            <a:endParaRPr lang="en-US" b="1" dirty="0">
              <a:latin typeface="Times New Roman" panose="02020603050405020304" pitchFamily="18" charset="0"/>
              <a:cs typeface="Times New Roman" panose="02020603050405020304" pitchFamily="18" charset="0"/>
            </a:endParaRPr>
          </a:p>
          <a:p>
            <a:pPr algn="just" fontAlgn="base">
              <a:lnSpc>
                <a:spcPct val="100000"/>
              </a:lnSpc>
            </a:pPr>
            <a:r>
              <a:rPr lang="en-US" i="0" dirty="0">
                <a:solidFill>
                  <a:srgbClr val="373D3F"/>
                </a:solidFill>
                <a:effectLst/>
                <a:highlight>
                  <a:srgbClr val="FFFFFF"/>
                </a:highlight>
                <a:latin typeface="Times New Roman" panose="02020603050405020304" pitchFamily="18" charset="0"/>
                <a:cs typeface="Times New Roman" panose="02020603050405020304" pitchFamily="18" charset="0"/>
              </a:rPr>
              <a:t>The basic arithmetic operations are addition, subtraction, multiplication, and division. Arithmetic is performed according to an order of operations.</a:t>
            </a:r>
          </a:p>
          <a:p>
            <a:pPr algn="just">
              <a:lnSpc>
                <a:spcPct val="100000"/>
              </a:lnSpc>
            </a:pPr>
            <a:r>
              <a:rPr lang="en-US" i="0" dirty="0">
                <a:solidFill>
                  <a:srgbClr val="373D3F"/>
                </a:solidFill>
                <a:effectLst/>
                <a:highlight>
                  <a:srgbClr val="FFFFFF"/>
                </a:highlight>
                <a:latin typeface="Times New Roman" panose="02020603050405020304" pitchFamily="18" charset="0"/>
                <a:cs typeface="Times New Roman" panose="02020603050405020304" pitchFamily="18" charset="0"/>
              </a:rPr>
              <a:t>An operator performs an action on one or more operands. The common arithmetic operators are:</a:t>
            </a:r>
          </a:p>
          <a:p>
            <a:pPr marL="0" indent="0" algn="just">
              <a:lnSpc>
                <a:spcPct val="100000"/>
              </a:lnSpc>
              <a:buNone/>
            </a:pPr>
            <a:br>
              <a:rPr lang="en-US"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a16="http://schemas.microsoft.com/office/drawing/2014/main" id="{9517DEFA-2922-351B-3F62-EC09D79429BA}"/>
              </a:ext>
            </a:extLst>
          </p:cNvPr>
          <p:cNvSpPr txBox="1">
            <a:spLocks/>
          </p:cNvSpPr>
          <p:nvPr/>
        </p:nvSpPr>
        <p:spPr>
          <a:xfrm>
            <a:off x="1" y="0"/>
            <a:ext cx="12191999" cy="1167617"/>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6000" b="1" dirty="0">
                <a:solidFill>
                  <a:schemeClr val="accent4"/>
                </a:solidFill>
              </a:rPr>
              <a:t> 	</a:t>
            </a:r>
            <a:r>
              <a:rPr lang="en-US" sz="6000" b="1" dirty="0" err="1">
                <a:solidFill>
                  <a:schemeClr val="accent4"/>
                </a:solidFill>
              </a:rPr>
              <a:t>i</a:t>
            </a:r>
            <a:r>
              <a:rPr lang="en-US" sz="6000" b="1" dirty="0">
                <a:solidFill>
                  <a:schemeClr val="accent4"/>
                </a:solidFill>
              </a:rPr>
              <a:t>. Arithmetic operators </a:t>
            </a:r>
            <a:r>
              <a:rPr lang="en-US" sz="6000" b="1" dirty="0">
                <a:solidFill>
                  <a:srgbClr val="FFC000"/>
                </a:solidFill>
                <a:latin typeface="Times New Roman" panose="02020603050405020304" pitchFamily="18" charset="0"/>
                <a:cs typeface="Times New Roman" panose="02020603050405020304" pitchFamily="18" charset="0"/>
              </a:rPr>
              <a:t> </a:t>
            </a:r>
          </a:p>
        </p:txBody>
      </p:sp>
      <p:graphicFrame>
        <p:nvGraphicFramePr>
          <p:cNvPr id="5" name="Table 4">
            <a:extLst>
              <a:ext uri="{FF2B5EF4-FFF2-40B4-BE49-F238E27FC236}">
                <a16:creationId xmlns:a16="http://schemas.microsoft.com/office/drawing/2014/main" id="{CDDB0EF0-5E8F-5BDB-229C-86A0E1569BD8}"/>
              </a:ext>
            </a:extLst>
          </p:cNvPr>
          <p:cNvGraphicFramePr>
            <a:graphicFrameLocks noGrp="1"/>
          </p:cNvGraphicFramePr>
          <p:nvPr>
            <p:extLst>
              <p:ext uri="{D42A27DB-BD31-4B8C-83A1-F6EECF244321}">
                <p14:modId xmlns:p14="http://schemas.microsoft.com/office/powerpoint/2010/main" val="2859089853"/>
              </p:ext>
            </p:extLst>
          </p:nvPr>
        </p:nvGraphicFramePr>
        <p:xfrm>
          <a:off x="2363372" y="3601325"/>
          <a:ext cx="7948246" cy="3253158"/>
        </p:xfrm>
        <a:graphic>
          <a:graphicData uri="http://schemas.openxmlformats.org/drawingml/2006/table">
            <a:tbl>
              <a:tblPr firstRow="1" bandRow="1">
                <a:tableStyleId>{5C22544A-7EE6-4342-B048-85BDC9FD1C3A}</a:tableStyleId>
              </a:tblPr>
              <a:tblGrid>
                <a:gridCol w="3974123">
                  <a:extLst>
                    <a:ext uri="{9D8B030D-6E8A-4147-A177-3AD203B41FA5}">
                      <a16:colId xmlns:a16="http://schemas.microsoft.com/office/drawing/2014/main" val="3339661544"/>
                    </a:ext>
                  </a:extLst>
                </a:gridCol>
                <a:gridCol w="3974123">
                  <a:extLst>
                    <a:ext uri="{9D8B030D-6E8A-4147-A177-3AD203B41FA5}">
                      <a16:colId xmlns:a16="http://schemas.microsoft.com/office/drawing/2014/main" val="2487733399"/>
                    </a:ext>
                  </a:extLst>
                </a:gridCol>
              </a:tblGrid>
              <a:tr h="542193">
                <a:tc>
                  <a:txBody>
                    <a:bodyPr/>
                    <a:lstStyle/>
                    <a:p>
                      <a:pPr algn="l" fontAlgn="ctr"/>
                      <a:r>
                        <a:rPr lang="en-US" b="1" dirty="0">
                          <a:effectLst/>
                        </a:rPr>
                        <a:t>Action</a:t>
                      </a:r>
                      <a:endParaRPr lang="en-US" dirty="0">
                        <a:effectLst/>
                      </a:endParaRPr>
                    </a:p>
                  </a:txBody>
                  <a:tcPr anchor="ctr"/>
                </a:tc>
                <a:tc>
                  <a:txBody>
                    <a:bodyPr/>
                    <a:lstStyle/>
                    <a:p>
                      <a:pPr algn="l" fontAlgn="ctr"/>
                      <a:r>
                        <a:rPr lang="en-US" b="1">
                          <a:effectLst/>
                        </a:rPr>
                        <a:t>Common Symbol</a:t>
                      </a:r>
                      <a:endParaRPr lang="en-US">
                        <a:effectLst/>
                      </a:endParaRPr>
                    </a:p>
                  </a:txBody>
                  <a:tcPr anchor="ctr"/>
                </a:tc>
                <a:extLst>
                  <a:ext uri="{0D108BD9-81ED-4DB2-BD59-A6C34878D82A}">
                    <a16:rowId xmlns:a16="http://schemas.microsoft.com/office/drawing/2014/main" val="3647174816"/>
                  </a:ext>
                </a:extLst>
              </a:tr>
              <a:tr h="542193">
                <a:tc>
                  <a:txBody>
                    <a:bodyPr/>
                    <a:lstStyle/>
                    <a:p>
                      <a:pPr algn="l" fontAlgn="ctr"/>
                      <a:r>
                        <a:rPr lang="en-US">
                          <a:effectLst/>
                        </a:rPr>
                        <a:t>Addition</a:t>
                      </a:r>
                    </a:p>
                  </a:txBody>
                  <a:tcPr anchor="ctr"/>
                </a:tc>
                <a:tc>
                  <a:txBody>
                    <a:bodyPr/>
                    <a:lstStyle/>
                    <a:p>
                      <a:pPr algn="l" fontAlgn="ctr"/>
                      <a:r>
                        <a:rPr lang="en-KE">
                          <a:effectLst/>
                        </a:rPr>
                        <a:t>+</a:t>
                      </a:r>
                    </a:p>
                  </a:txBody>
                  <a:tcPr anchor="ctr"/>
                </a:tc>
                <a:extLst>
                  <a:ext uri="{0D108BD9-81ED-4DB2-BD59-A6C34878D82A}">
                    <a16:rowId xmlns:a16="http://schemas.microsoft.com/office/drawing/2014/main" val="3336855500"/>
                  </a:ext>
                </a:extLst>
              </a:tr>
              <a:tr h="542193">
                <a:tc>
                  <a:txBody>
                    <a:bodyPr/>
                    <a:lstStyle/>
                    <a:p>
                      <a:pPr algn="l" fontAlgn="ctr"/>
                      <a:r>
                        <a:rPr lang="en-US">
                          <a:effectLst/>
                        </a:rPr>
                        <a:t>Subtraction</a:t>
                      </a:r>
                    </a:p>
                  </a:txBody>
                  <a:tcPr anchor="ctr"/>
                </a:tc>
                <a:tc>
                  <a:txBody>
                    <a:bodyPr/>
                    <a:lstStyle/>
                    <a:p>
                      <a:pPr algn="l" fontAlgn="ctr"/>
                      <a:r>
                        <a:rPr lang="en-KE">
                          <a:effectLst/>
                        </a:rPr>
                        <a:t>-</a:t>
                      </a:r>
                    </a:p>
                  </a:txBody>
                  <a:tcPr anchor="ctr"/>
                </a:tc>
                <a:extLst>
                  <a:ext uri="{0D108BD9-81ED-4DB2-BD59-A6C34878D82A}">
                    <a16:rowId xmlns:a16="http://schemas.microsoft.com/office/drawing/2014/main" val="2690576764"/>
                  </a:ext>
                </a:extLst>
              </a:tr>
              <a:tr h="542193">
                <a:tc>
                  <a:txBody>
                    <a:bodyPr/>
                    <a:lstStyle/>
                    <a:p>
                      <a:pPr algn="l" fontAlgn="ctr"/>
                      <a:r>
                        <a:rPr lang="en-US" dirty="0">
                          <a:effectLst/>
                        </a:rPr>
                        <a:t>Multiplication</a:t>
                      </a:r>
                    </a:p>
                  </a:txBody>
                  <a:tcPr anchor="ctr"/>
                </a:tc>
                <a:tc>
                  <a:txBody>
                    <a:bodyPr/>
                    <a:lstStyle/>
                    <a:p>
                      <a:pPr algn="l" fontAlgn="ctr"/>
                      <a:r>
                        <a:rPr lang="en-KE">
                          <a:effectLst/>
                        </a:rPr>
                        <a:t>*</a:t>
                      </a:r>
                    </a:p>
                  </a:txBody>
                  <a:tcPr anchor="ctr"/>
                </a:tc>
                <a:extLst>
                  <a:ext uri="{0D108BD9-81ED-4DB2-BD59-A6C34878D82A}">
                    <a16:rowId xmlns:a16="http://schemas.microsoft.com/office/drawing/2014/main" val="979513318"/>
                  </a:ext>
                </a:extLst>
              </a:tr>
              <a:tr h="542193">
                <a:tc>
                  <a:txBody>
                    <a:bodyPr/>
                    <a:lstStyle/>
                    <a:p>
                      <a:pPr algn="l" fontAlgn="ctr"/>
                      <a:r>
                        <a:rPr lang="en-US">
                          <a:effectLst/>
                        </a:rPr>
                        <a:t>Division</a:t>
                      </a:r>
                    </a:p>
                  </a:txBody>
                  <a:tcPr anchor="ctr"/>
                </a:tc>
                <a:tc>
                  <a:txBody>
                    <a:bodyPr/>
                    <a:lstStyle/>
                    <a:p>
                      <a:pPr algn="l" fontAlgn="ctr"/>
                      <a:r>
                        <a:rPr lang="en-KE">
                          <a:effectLst/>
                        </a:rPr>
                        <a:t>/</a:t>
                      </a:r>
                    </a:p>
                  </a:txBody>
                  <a:tcPr anchor="ctr"/>
                </a:tc>
                <a:extLst>
                  <a:ext uri="{0D108BD9-81ED-4DB2-BD59-A6C34878D82A}">
                    <a16:rowId xmlns:a16="http://schemas.microsoft.com/office/drawing/2014/main" val="2898643845"/>
                  </a:ext>
                </a:extLst>
              </a:tr>
              <a:tr h="542193">
                <a:tc>
                  <a:txBody>
                    <a:bodyPr/>
                    <a:lstStyle/>
                    <a:p>
                      <a:pPr algn="l" fontAlgn="ctr"/>
                      <a:r>
                        <a:rPr lang="en-US" dirty="0">
                          <a:effectLst/>
                        </a:rPr>
                        <a:t>Modulus (associated with integers)</a:t>
                      </a:r>
                    </a:p>
                  </a:txBody>
                  <a:tcPr anchor="ctr"/>
                </a:tc>
                <a:tc>
                  <a:txBody>
                    <a:bodyPr/>
                    <a:lstStyle/>
                    <a:p>
                      <a:pPr algn="l" fontAlgn="ctr"/>
                      <a:r>
                        <a:rPr lang="en-KE" dirty="0">
                          <a:effectLst/>
                        </a:rPr>
                        <a:t>%</a:t>
                      </a:r>
                    </a:p>
                  </a:txBody>
                  <a:tcPr anchor="ctr"/>
                </a:tc>
                <a:extLst>
                  <a:ext uri="{0D108BD9-81ED-4DB2-BD59-A6C34878D82A}">
                    <a16:rowId xmlns:a16="http://schemas.microsoft.com/office/drawing/2014/main" val="1555487431"/>
                  </a:ext>
                </a:extLst>
              </a:tr>
            </a:tbl>
          </a:graphicData>
        </a:graphic>
      </p:graphicFrame>
    </p:spTree>
    <p:extLst>
      <p:ext uri="{BB962C8B-B14F-4D97-AF65-F5344CB8AC3E}">
        <p14:creationId xmlns:p14="http://schemas.microsoft.com/office/powerpoint/2010/main" val="40375892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222069" y="1341949"/>
            <a:ext cx="11131731" cy="5392680"/>
          </a:xfrm>
        </p:spPr>
        <p:txBody>
          <a:bodyPr>
            <a:normAutofit/>
          </a:bodyPr>
          <a:lstStyle/>
          <a:p>
            <a:pPr marL="457200" algn="just">
              <a:lnSpc>
                <a:spcPct val="107000"/>
              </a:lnSpc>
              <a:spcBef>
                <a:spcPts val="1440"/>
              </a:spcBef>
              <a:spcAft>
                <a:spcPts val="1440"/>
              </a:spcAft>
            </a:pPr>
            <a:r>
              <a:rPr lang="en-US"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In the example below, we use the + </a:t>
            </a:r>
            <a:r>
              <a:rPr lang="en-US" b="1"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operator</a:t>
            </a:r>
            <a:r>
              <a:rPr lang="en-US"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to add together two values:</a:t>
            </a:r>
            <a:r>
              <a:rPr lang="en-US" dirty="0">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For example: int x = 100 + 50;</a:t>
            </a:r>
          </a:p>
          <a:p>
            <a:pPr marL="457200" algn="just">
              <a:lnSpc>
                <a:spcPct val="107000"/>
              </a:lnSpc>
              <a:spcBef>
                <a:spcPts val="1440"/>
              </a:spcBef>
              <a:spcAft>
                <a:spcPts val="1440"/>
              </a:spcAft>
            </a:pPr>
            <a:r>
              <a:rPr lang="en-US"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Although the + operator is often used to add together two values, like in the example above, it can also be used to add together a variable and a value, or a variable and another variable:</a:t>
            </a:r>
            <a:endParaRPr lang="en-KE" dirty="0">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marL="457200">
              <a:lnSpc>
                <a:spcPct val="107000"/>
              </a:lnSpc>
              <a:spcAft>
                <a:spcPts val="800"/>
              </a:spcAft>
            </a:pPr>
            <a:r>
              <a:rPr lang="en-US"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int sum1 = 100 + 50;        // 150 (100 + 50)</a:t>
            </a:r>
            <a:br>
              <a:rPr lang="en-US"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br>
            <a:r>
              <a:rPr lang="en-US"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int sum2 = sum1 + 250;      // 400 (150 + 250)</a:t>
            </a:r>
            <a:br>
              <a:rPr lang="en-US"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br>
            <a:r>
              <a:rPr lang="en-US"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int sum3 = sum2 + sum2;     // 800 (400 + 400)</a:t>
            </a:r>
            <a:endParaRPr lang="en-KE" dirty="0">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algn="just" fontAlgn="base"/>
            <a:endParaRPr lang="en-US" sz="3600" b="0" i="0" dirty="0">
              <a:effectLst/>
              <a:highlight>
                <a:srgbClr val="FFFFFF"/>
              </a:highlight>
              <a:latin typeface="Times New Roman" panose="02020603050405020304" pitchFamily="18" charset="0"/>
              <a:cs typeface="Times New Roman" panose="02020603050405020304" pitchFamily="18" charset="0"/>
            </a:endParaRPr>
          </a:p>
        </p:txBody>
      </p:sp>
      <p:sp>
        <p:nvSpPr>
          <p:cNvPr id="5" name="Title 1">
            <a:extLst>
              <a:ext uri="{FF2B5EF4-FFF2-40B4-BE49-F238E27FC236}">
                <a16:creationId xmlns:a16="http://schemas.microsoft.com/office/drawing/2014/main" id="{9517DEFA-2922-351B-3F62-EC09D79429BA}"/>
              </a:ext>
            </a:extLst>
          </p:cNvPr>
          <p:cNvSpPr txBox="1">
            <a:spLocks/>
          </p:cNvSpPr>
          <p:nvPr/>
        </p:nvSpPr>
        <p:spPr>
          <a:xfrm>
            <a:off x="1" y="0"/>
            <a:ext cx="12191999" cy="1167617"/>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6000" b="1" dirty="0">
                <a:solidFill>
                  <a:schemeClr val="accent4"/>
                </a:solidFill>
              </a:rPr>
              <a:t> 	</a:t>
            </a:r>
            <a:r>
              <a:rPr lang="en-US" sz="6000" b="1" dirty="0" err="1">
                <a:solidFill>
                  <a:schemeClr val="accent4"/>
                </a:solidFill>
              </a:rPr>
              <a:t>cont</a:t>
            </a:r>
            <a:r>
              <a:rPr lang="en-US" sz="6000" b="1" dirty="0">
                <a:solidFill>
                  <a:schemeClr val="accent4"/>
                </a:solidFill>
              </a:rPr>
              <a:t>…</a:t>
            </a:r>
            <a:r>
              <a:rPr lang="en-US" sz="6000" b="1" dirty="0">
                <a:solidFill>
                  <a:srgbClr val="FFC00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3274356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222069" y="1341949"/>
            <a:ext cx="11131731" cy="5392680"/>
          </a:xfrm>
        </p:spPr>
        <p:txBody>
          <a:bodyPr>
            <a:normAutofit fontScale="25000" lnSpcReduction="20000"/>
          </a:bodyPr>
          <a:lstStyle/>
          <a:p>
            <a:pPr marL="457200" lvl="1" indent="0">
              <a:lnSpc>
                <a:spcPct val="120000"/>
              </a:lnSpc>
              <a:spcAft>
                <a:spcPts val="800"/>
              </a:spcAft>
              <a:buNone/>
            </a:pPr>
            <a:r>
              <a:rPr lang="en-KE" sz="11200" kern="100" dirty="0">
                <a:effectLst/>
                <a:latin typeface="Times New Roman" panose="02020603050405020304" pitchFamily="18" charset="0"/>
                <a:ea typeface="Calibri" panose="020F0502020204030204" pitchFamily="34" charset="0"/>
                <a:cs typeface="Times New Roman" panose="02020603050405020304" pitchFamily="18" charset="0"/>
              </a:rPr>
              <a:t>#include &lt;iostream&gt;</a:t>
            </a:r>
            <a:endParaRPr lang="en-US" sz="11200" kern="100" dirty="0">
              <a:latin typeface="Calibri" panose="020F0502020204030204" pitchFamily="34" charset="0"/>
              <a:ea typeface="Calibri" panose="020F0502020204030204" pitchFamily="34" charset="0"/>
              <a:cs typeface="Times New Roman" panose="02020603050405020304" pitchFamily="18" charset="0"/>
            </a:endParaRPr>
          </a:p>
          <a:p>
            <a:pPr marL="457200" lvl="1" indent="0">
              <a:lnSpc>
                <a:spcPct val="120000"/>
              </a:lnSpc>
              <a:spcAft>
                <a:spcPts val="800"/>
              </a:spcAft>
              <a:buNone/>
            </a:pPr>
            <a:r>
              <a:rPr lang="en-KE" sz="11200" kern="100" dirty="0">
                <a:effectLst/>
                <a:latin typeface="Times New Roman" panose="02020603050405020304" pitchFamily="18" charset="0"/>
                <a:ea typeface="Calibri" panose="020F0502020204030204" pitchFamily="34" charset="0"/>
                <a:cs typeface="Times New Roman" panose="02020603050405020304" pitchFamily="18" charset="0"/>
              </a:rPr>
              <a:t>using namespace std;</a:t>
            </a:r>
            <a:endParaRPr lang="en-KE" sz="112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lvl="1" indent="0">
              <a:lnSpc>
                <a:spcPct val="120000"/>
              </a:lnSpc>
              <a:spcAft>
                <a:spcPts val="800"/>
              </a:spcAft>
              <a:buNone/>
            </a:pPr>
            <a:r>
              <a:rPr lang="en-KE" sz="11200" kern="100" dirty="0">
                <a:effectLst/>
                <a:latin typeface="Times New Roman" panose="02020603050405020304" pitchFamily="18" charset="0"/>
                <a:ea typeface="Calibri" panose="020F0502020204030204" pitchFamily="34" charset="0"/>
                <a:cs typeface="Times New Roman" panose="02020603050405020304" pitchFamily="18" charset="0"/>
              </a:rPr>
              <a:t>int main() {</a:t>
            </a:r>
            <a:endParaRPr lang="en-KE" sz="112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lvl="1" indent="0">
              <a:lnSpc>
                <a:spcPct val="120000"/>
              </a:lnSpc>
              <a:spcAft>
                <a:spcPts val="800"/>
              </a:spcAft>
              <a:buNone/>
            </a:pPr>
            <a:r>
              <a:rPr lang="en-KE" sz="11200" kern="100" dirty="0">
                <a:effectLst/>
                <a:latin typeface="Times New Roman" panose="02020603050405020304" pitchFamily="18" charset="0"/>
                <a:ea typeface="Calibri" panose="020F0502020204030204" pitchFamily="34" charset="0"/>
                <a:cs typeface="Times New Roman" panose="02020603050405020304" pitchFamily="18" charset="0"/>
              </a:rPr>
              <a:t>    int a, b;</a:t>
            </a:r>
            <a:endParaRPr lang="en-KE" sz="112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lvl="1" indent="0">
              <a:lnSpc>
                <a:spcPct val="120000"/>
              </a:lnSpc>
              <a:spcAft>
                <a:spcPts val="800"/>
              </a:spcAft>
              <a:buNone/>
            </a:pPr>
            <a:r>
              <a:rPr lang="en-KE" sz="11200" kern="100" dirty="0">
                <a:effectLst/>
                <a:latin typeface="Times New Roman" panose="02020603050405020304" pitchFamily="18" charset="0"/>
                <a:ea typeface="Calibri" panose="020F0502020204030204" pitchFamily="34" charset="0"/>
                <a:cs typeface="Times New Roman" panose="02020603050405020304" pitchFamily="18" charset="0"/>
              </a:rPr>
              <a:t>    a = 7;</a:t>
            </a:r>
            <a:endParaRPr lang="en-KE" sz="112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lvl="1" indent="0">
              <a:lnSpc>
                <a:spcPct val="120000"/>
              </a:lnSpc>
              <a:spcAft>
                <a:spcPts val="800"/>
              </a:spcAft>
              <a:buNone/>
            </a:pPr>
            <a:r>
              <a:rPr lang="en-KE" sz="11200" kern="100" dirty="0">
                <a:effectLst/>
                <a:latin typeface="Times New Roman" panose="02020603050405020304" pitchFamily="18" charset="0"/>
                <a:ea typeface="Calibri" panose="020F0502020204030204" pitchFamily="34" charset="0"/>
                <a:cs typeface="Times New Roman" panose="02020603050405020304" pitchFamily="18" charset="0"/>
              </a:rPr>
              <a:t>    b = 2;</a:t>
            </a:r>
            <a:endParaRPr lang="en-KE" sz="112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lvl="1" indent="0">
              <a:lnSpc>
                <a:spcPct val="120000"/>
              </a:lnSpc>
              <a:spcAft>
                <a:spcPts val="800"/>
              </a:spcAft>
              <a:buNone/>
            </a:pPr>
            <a:r>
              <a:rPr lang="en-KE" sz="11200" kern="100" dirty="0">
                <a:effectLst/>
                <a:latin typeface="Times New Roman" panose="02020603050405020304" pitchFamily="18" charset="0"/>
                <a:ea typeface="Calibri" panose="020F0502020204030204" pitchFamily="34" charset="0"/>
                <a:cs typeface="Times New Roman" panose="02020603050405020304" pitchFamily="18" charset="0"/>
              </a:rPr>
              <a:t>    // printing the sum of a and b</a:t>
            </a:r>
            <a:endParaRPr lang="en-KE" sz="112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lvl="1" indent="0">
              <a:lnSpc>
                <a:spcPct val="120000"/>
              </a:lnSpc>
              <a:spcAft>
                <a:spcPts val="800"/>
              </a:spcAft>
              <a:buNone/>
            </a:pPr>
            <a:r>
              <a:rPr lang="en-KE" sz="112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11200" kern="100" dirty="0" err="1">
                <a:effectLst/>
                <a:latin typeface="Times New Roman" panose="02020603050405020304" pitchFamily="18" charset="0"/>
                <a:ea typeface="Calibri" panose="020F0502020204030204" pitchFamily="34" charset="0"/>
                <a:cs typeface="Times New Roman" panose="02020603050405020304" pitchFamily="18" charset="0"/>
              </a:rPr>
              <a:t>cout</a:t>
            </a:r>
            <a:r>
              <a:rPr lang="en-KE" sz="11200" kern="100" dirty="0">
                <a:effectLst/>
                <a:latin typeface="Times New Roman" panose="02020603050405020304" pitchFamily="18" charset="0"/>
                <a:ea typeface="Calibri" panose="020F0502020204030204" pitchFamily="34" charset="0"/>
                <a:cs typeface="Times New Roman" panose="02020603050405020304" pitchFamily="18" charset="0"/>
              </a:rPr>
              <a:t> &lt;&lt; "a + b = " &lt;&lt; (a + b) &lt;&lt; </a:t>
            </a:r>
            <a:r>
              <a:rPr lang="en-KE" sz="11200" kern="100" dirty="0" err="1">
                <a:effectLst/>
                <a:latin typeface="Times New Roman" panose="02020603050405020304" pitchFamily="18" charset="0"/>
                <a:ea typeface="Calibri" panose="020F0502020204030204" pitchFamily="34" charset="0"/>
                <a:cs typeface="Times New Roman" panose="02020603050405020304" pitchFamily="18" charset="0"/>
              </a:rPr>
              <a:t>endl</a:t>
            </a:r>
            <a:r>
              <a:rPr lang="en-KE" sz="112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KE" sz="112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lvl="1" indent="0">
              <a:lnSpc>
                <a:spcPct val="120000"/>
              </a:lnSpc>
              <a:spcAft>
                <a:spcPts val="800"/>
              </a:spcAft>
              <a:buNone/>
            </a:pPr>
            <a:r>
              <a:rPr lang="en-KE" sz="11200" kern="100" dirty="0">
                <a:effectLst/>
                <a:latin typeface="Times New Roman" panose="02020603050405020304" pitchFamily="18" charset="0"/>
                <a:ea typeface="Calibri" panose="020F0502020204030204" pitchFamily="34" charset="0"/>
                <a:cs typeface="Times New Roman" panose="02020603050405020304" pitchFamily="18" charset="0"/>
              </a:rPr>
              <a:t>    // printing the difference of a and b</a:t>
            </a:r>
            <a:endParaRPr lang="en-KE" sz="112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lvl="1" indent="0">
              <a:lnSpc>
                <a:spcPct val="120000"/>
              </a:lnSpc>
              <a:spcAft>
                <a:spcPts val="800"/>
              </a:spcAft>
              <a:buNone/>
            </a:pPr>
            <a:r>
              <a:rPr lang="en-KE" sz="112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KE" sz="112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fontAlgn="base">
              <a:buNone/>
            </a:pPr>
            <a:endParaRPr lang="en-US" sz="3600" b="0" i="0" dirty="0">
              <a:effectLst/>
              <a:highlight>
                <a:srgbClr val="FFFFFF"/>
              </a:highlight>
              <a:latin typeface="Times New Roman" panose="02020603050405020304" pitchFamily="18" charset="0"/>
              <a:cs typeface="Times New Roman" panose="02020603050405020304" pitchFamily="18" charset="0"/>
            </a:endParaRPr>
          </a:p>
        </p:txBody>
      </p:sp>
      <p:sp>
        <p:nvSpPr>
          <p:cNvPr id="5" name="Title 1">
            <a:extLst>
              <a:ext uri="{FF2B5EF4-FFF2-40B4-BE49-F238E27FC236}">
                <a16:creationId xmlns:a16="http://schemas.microsoft.com/office/drawing/2014/main" id="{9517DEFA-2922-351B-3F62-EC09D79429BA}"/>
              </a:ext>
            </a:extLst>
          </p:cNvPr>
          <p:cNvSpPr txBox="1">
            <a:spLocks/>
          </p:cNvSpPr>
          <p:nvPr/>
        </p:nvSpPr>
        <p:spPr>
          <a:xfrm>
            <a:off x="1" y="0"/>
            <a:ext cx="12191999" cy="1167617"/>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6000" b="1" dirty="0">
                <a:solidFill>
                  <a:schemeClr val="accent4"/>
                </a:solidFill>
              </a:rPr>
              <a:t> 	Program one</a:t>
            </a:r>
            <a:endParaRPr lang="en-US" sz="6000" b="1" dirty="0">
              <a:solidFill>
                <a:srgbClr val="FFC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58990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222069" y="1341948"/>
            <a:ext cx="11131731" cy="5677829"/>
          </a:xfrm>
        </p:spPr>
        <p:txBody>
          <a:bodyPr>
            <a:normAutofit fontScale="25000" lnSpcReduction="20000"/>
          </a:bodyPr>
          <a:lstStyle/>
          <a:p>
            <a:pPr marL="457200" lvl="1" indent="0">
              <a:lnSpc>
                <a:spcPct val="120000"/>
              </a:lnSpc>
              <a:spcAft>
                <a:spcPts val="800"/>
              </a:spcAft>
              <a:buNone/>
            </a:pPr>
            <a:r>
              <a:rPr lang="en-KE" sz="11200" kern="100" dirty="0" err="1">
                <a:effectLst/>
                <a:latin typeface="Times New Roman" panose="02020603050405020304" pitchFamily="18" charset="0"/>
                <a:ea typeface="Calibri" panose="020F0502020204030204" pitchFamily="34" charset="0"/>
                <a:cs typeface="Times New Roman" panose="02020603050405020304" pitchFamily="18" charset="0"/>
              </a:rPr>
              <a:t>cout</a:t>
            </a:r>
            <a:r>
              <a:rPr lang="en-KE" sz="11200" kern="100" dirty="0">
                <a:effectLst/>
                <a:latin typeface="Times New Roman" panose="02020603050405020304" pitchFamily="18" charset="0"/>
                <a:ea typeface="Calibri" panose="020F0502020204030204" pitchFamily="34" charset="0"/>
                <a:cs typeface="Times New Roman" panose="02020603050405020304" pitchFamily="18" charset="0"/>
              </a:rPr>
              <a:t> &lt;&lt; "a - b = " &lt;&lt; (a - b) &lt;&lt; </a:t>
            </a:r>
            <a:r>
              <a:rPr lang="en-KE" sz="11200" kern="100" dirty="0" err="1">
                <a:effectLst/>
                <a:latin typeface="Times New Roman" panose="02020603050405020304" pitchFamily="18" charset="0"/>
                <a:ea typeface="Calibri" panose="020F0502020204030204" pitchFamily="34" charset="0"/>
                <a:cs typeface="Times New Roman" panose="02020603050405020304" pitchFamily="18" charset="0"/>
              </a:rPr>
              <a:t>endl</a:t>
            </a:r>
            <a:r>
              <a:rPr lang="en-KE" sz="112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KE" sz="112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lvl="1" indent="0">
              <a:lnSpc>
                <a:spcPct val="120000"/>
              </a:lnSpc>
              <a:spcAft>
                <a:spcPts val="800"/>
              </a:spcAft>
              <a:buNone/>
            </a:pPr>
            <a:r>
              <a:rPr lang="en-KE" sz="11200" kern="100" dirty="0">
                <a:effectLst/>
                <a:latin typeface="Times New Roman" panose="02020603050405020304" pitchFamily="18" charset="0"/>
                <a:ea typeface="Calibri" panose="020F0502020204030204" pitchFamily="34" charset="0"/>
                <a:cs typeface="Times New Roman" panose="02020603050405020304" pitchFamily="18" charset="0"/>
              </a:rPr>
              <a:t>    // printing the product of a and b</a:t>
            </a:r>
            <a:endParaRPr lang="en-KE" sz="112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lvl="1" indent="0">
              <a:lnSpc>
                <a:spcPct val="120000"/>
              </a:lnSpc>
              <a:spcAft>
                <a:spcPts val="800"/>
              </a:spcAft>
              <a:buNone/>
            </a:pPr>
            <a:r>
              <a:rPr lang="en-KE" sz="112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11200" kern="100" dirty="0" err="1">
                <a:effectLst/>
                <a:latin typeface="Times New Roman" panose="02020603050405020304" pitchFamily="18" charset="0"/>
                <a:ea typeface="Calibri" panose="020F0502020204030204" pitchFamily="34" charset="0"/>
                <a:cs typeface="Times New Roman" panose="02020603050405020304" pitchFamily="18" charset="0"/>
              </a:rPr>
              <a:t>cout</a:t>
            </a:r>
            <a:r>
              <a:rPr lang="en-KE" sz="11200" kern="100" dirty="0">
                <a:effectLst/>
                <a:latin typeface="Times New Roman" panose="02020603050405020304" pitchFamily="18" charset="0"/>
                <a:ea typeface="Calibri" panose="020F0502020204030204" pitchFamily="34" charset="0"/>
                <a:cs typeface="Times New Roman" panose="02020603050405020304" pitchFamily="18" charset="0"/>
              </a:rPr>
              <a:t> &lt;&lt; "a * b = " &lt;&lt; (a * b) &lt;&lt; </a:t>
            </a:r>
            <a:r>
              <a:rPr lang="en-KE" sz="11200" kern="100" dirty="0" err="1">
                <a:effectLst/>
                <a:latin typeface="Times New Roman" panose="02020603050405020304" pitchFamily="18" charset="0"/>
                <a:ea typeface="Calibri" panose="020F0502020204030204" pitchFamily="34" charset="0"/>
                <a:cs typeface="Times New Roman" panose="02020603050405020304" pitchFamily="18" charset="0"/>
              </a:rPr>
              <a:t>endl</a:t>
            </a:r>
            <a:r>
              <a:rPr lang="en-KE" sz="112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KE" sz="112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lvl="1" indent="0">
              <a:lnSpc>
                <a:spcPct val="120000"/>
              </a:lnSpc>
              <a:spcAft>
                <a:spcPts val="800"/>
              </a:spcAft>
              <a:buNone/>
            </a:pPr>
            <a:r>
              <a:rPr lang="en-KE" sz="11200" kern="100" dirty="0">
                <a:effectLst/>
                <a:latin typeface="Times New Roman" panose="02020603050405020304" pitchFamily="18" charset="0"/>
                <a:ea typeface="Calibri" panose="020F0502020204030204" pitchFamily="34" charset="0"/>
                <a:cs typeface="Times New Roman" panose="02020603050405020304" pitchFamily="18" charset="0"/>
              </a:rPr>
              <a:t>    // printing the division of a by b</a:t>
            </a:r>
            <a:endParaRPr lang="en-KE" sz="112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lvl="1" indent="0">
              <a:lnSpc>
                <a:spcPct val="120000"/>
              </a:lnSpc>
              <a:spcAft>
                <a:spcPts val="800"/>
              </a:spcAft>
              <a:buNone/>
            </a:pPr>
            <a:r>
              <a:rPr lang="en-KE" sz="112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11200" kern="100" dirty="0" err="1">
                <a:effectLst/>
                <a:latin typeface="Times New Roman" panose="02020603050405020304" pitchFamily="18" charset="0"/>
                <a:ea typeface="Calibri" panose="020F0502020204030204" pitchFamily="34" charset="0"/>
                <a:cs typeface="Times New Roman" panose="02020603050405020304" pitchFamily="18" charset="0"/>
              </a:rPr>
              <a:t>cout</a:t>
            </a:r>
            <a:r>
              <a:rPr lang="en-KE" sz="11200" kern="100" dirty="0">
                <a:effectLst/>
                <a:latin typeface="Times New Roman" panose="02020603050405020304" pitchFamily="18" charset="0"/>
                <a:ea typeface="Calibri" panose="020F0502020204030204" pitchFamily="34" charset="0"/>
                <a:cs typeface="Times New Roman" panose="02020603050405020304" pitchFamily="18" charset="0"/>
              </a:rPr>
              <a:t> &lt;&lt; "a / b = " &lt;&lt; (a / b) &lt;&lt; </a:t>
            </a:r>
            <a:r>
              <a:rPr lang="en-KE" sz="11200" kern="100" dirty="0" err="1">
                <a:effectLst/>
                <a:latin typeface="Times New Roman" panose="02020603050405020304" pitchFamily="18" charset="0"/>
                <a:ea typeface="Calibri" panose="020F0502020204030204" pitchFamily="34" charset="0"/>
                <a:cs typeface="Times New Roman" panose="02020603050405020304" pitchFamily="18" charset="0"/>
              </a:rPr>
              <a:t>endl</a:t>
            </a:r>
            <a:r>
              <a:rPr lang="en-KE" sz="112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KE" sz="112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lvl="1" indent="0">
              <a:lnSpc>
                <a:spcPct val="120000"/>
              </a:lnSpc>
              <a:spcAft>
                <a:spcPts val="800"/>
              </a:spcAft>
              <a:buNone/>
            </a:pPr>
            <a:r>
              <a:rPr lang="en-KE" sz="11200" kern="100" dirty="0">
                <a:effectLst/>
                <a:latin typeface="Times New Roman" panose="02020603050405020304" pitchFamily="18" charset="0"/>
                <a:ea typeface="Calibri" panose="020F0502020204030204" pitchFamily="34" charset="0"/>
                <a:cs typeface="Times New Roman" panose="02020603050405020304" pitchFamily="18" charset="0"/>
              </a:rPr>
              <a:t>    // printing the modulo of a by b</a:t>
            </a:r>
            <a:endParaRPr lang="en-KE" sz="112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lvl="1" indent="0">
              <a:lnSpc>
                <a:spcPct val="120000"/>
              </a:lnSpc>
              <a:spcAft>
                <a:spcPts val="800"/>
              </a:spcAft>
              <a:buNone/>
            </a:pPr>
            <a:r>
              <a:rPr lang="en-KE" sz="112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11200" kern="100" dirty="0" err="1">
                <a:effectLst/>
                <a:latin typeface="Times New Roman" panose="02020603050405020304" pitchFamily="18" charset="0"/>
                <a:ea typeface="Calibri" panose="020F0502020204030204" pitchFamily="34" charset="0"/>
                <a:cs typeface="Times New Roman" panose="02020603050405020304" pitchFamily="18" charset="0"/>
              </a:rPr>
              <a:t>cout</a:t>
            </a:r>
            <a:r>
              <a:rPr lang="en-KE" sz="11200" kern="100" dirty="0">
                <a:effectLst/>
                <a:latin typeface="Times New Roman" panose="02020603050405020304" pitchFamily="18" charset="0"/>
                <a:ea typeface="Calibri" panose="020F0502020204030204" pitchFamily="34" charset="0"/>
                <a:cs typeface="Times New Roman" panose="02020603050405020304" pitchFamily="18" charset="0"/>
              </a:rPr>
              <a:t> &lt;&lt; "a % b = " &lt;&lt; (a % b) &lt;&lt; </a:t>
            </a:r>
            <a:r>
              <a:rPr lang="en-KE" sz="11200" kern="100" dirty="0" err="1">
                <a:effectLst/>
                <a:latin typeface="Times New Roman" panose="02020603050405020304" pitchFamily="18" charset="0"/>
                <a:ea typeface="Calibri" panose="020F0502020204030204" pitchFamily="34" charset="0"/>
                <a:cs typeface="Times New Roman" panose="02020603050405020304" pitchFamily="18" charset="0"/>
              </a:rPr>
              <a:t>endl</a:t>
            </a:r>
            <a:r>
              <a:rPr lang="en-KE" sz="112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KE" sz="112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lvl="1" indent="0">
              <a:lnSpc>
                <a:spcPct val="120000"/>
              </a:lnSpc>
              <a:spcAft>
                <a:spcPts val="800"/>
              </a:spcAft>
              <a:buNone/>
            </a:pPr>
            <a:r>
              <a:rPr lang="en-KE" sz="11200" kern="100" dirty="0">
                <a:effectLst/>
                <a:latin typeface="Times New Roman" panose="02020603050405020304" pitchFamily="18" charset="0"/>
                <a:ea typeface="Calibri" panose="020F0502020204030204" pitchFamily="34" charset="0"/>
                <a:cs typeface="Times New Roman" panose="02020603050405020304" pitchFamily="18" charset="0"/>
              </a:rPr>
              <a:t>  return 0;</a:t>
            </a:r>
            <a:endParaRPr lang="en-KE" sz="112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lvl="1" indent="0">
              <a:lnSpc>
                <a:spcPct val="120000"/>
              </a:lnSpc>
              <a:spcAft>
                <a:spcPts val="800"/>
              </a:spcAft>
              <a:buNone/>
            </a:pPr>
            <a:r>
              <a:rPr lang="en-KE" sz="112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KE" sz="112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20000"/>
              </a:lnSpc>
              <a:spcAft>
                <a:spcPts val="800"/>
              </a:spcAft>
              <a:buNone/>
            </a:pPr>
            <a:r>
              <a:rPr lang="en-KE" sz="96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KE" sz="96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fontAlgn="base">
              <a:buNone/>
            </a:pPr>
            <a:endParaRPr lang="en-US" sz="3600" b="0" i="0" dirty="0">
              <a:effectLst/>
              <a:highlight>
                <a:srgbClr val="FFFFFF"/>
              </a:highlight>
              <a:latin typeface="Times New Roman" panose="02020603050405020304" pitchFamily="18" charset="0"/>
              <a:cs typeface="Times New Roman" panose="02020603050405020304" pitchFamily="18" charset="0"/>
            </a:endParaRPr>
          </a:p>
        </p:txBody>
      </p:sp>
      <p:sp>
        <p:nvSpPr>
          <p:cNvPr id="5" name="Title 1">
            <a:extLst>
              <a:ext uri="{FF2B5EF4-FFF2-40B4-BE49-F238E27FC236}">
                <a16:creationId xmlns:a16="http://schemas.microsoft.com/office/drawing/2014/main" id="{9517DEFA-2922-351B-3F62-EC09D79429BA}"/>
              </a:ext>
            </a:extLst>
          </p:cNvPr>
          <p:cNvSpPr txBox="1">
            <a:spLocks/>
          </p:cNvSpPr>
          <p:nvPr/>
        </p:nvSpPr>
        <p:spPr>
          <a:xfrm>
            <a:off x="1" y="0"/>
            <a:ext cx="12191999" cy="1167617"/>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6000" b="1" dirty="0">
                <a:solidFill>
                  <a:schemeClr val="accent4"/>
                </a:solidFill>
              </a:rPr>
              <a:t> 	</a:t>
            </a:r>
            <a:r>
              <a:rPr lang="en-US" sz="6000" b="1" dirty="0" err="1">
                <a:solidFill>
                  <a:schemeClr val="accent4"/>
                </a:solidFill>
              </a:rPr>
              <a:t>cont</a:t>
            </a:r>
            <a:r>
              <a:rPr lang="en-US" sz="6000" b="1" dirty="0">
                <a:solidFill>
                  <a:schemeClr val="accent4"/>
                </a:solidFill>
              </a:rPr>
              <a:t>…</a:t>
            </a:r>
            <a:r>
              <a:rPr lang="en-US" sz="6000" b="1" dirty="0">
                <a:solidFill>
                  <a:srgbClr val="FFC00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2109904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222069" y="1341948"/>
            <a:ext cx="11131731" cy="5677829"/>
          </a:xfrm>
        </p:spPr>
        <p:txBody>
          <a:bodyPr>
            <a:normAutofit/>
          </a:bodyPr>
          <a:lstStyle/>
          <a:p>
            <a:pPr marL="457200" lvl="1" indent="0">
              <a:lnSpc>
                <a:spcPct val="107000"/>
              </a:lnSpc>
              <a:spcAft>
                <a:spcPts val="800"/>
              </a:spcAft>
              <a:buNone/>
            </a:pP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a + b = 9</a:t>
            </a:r>
          </a:p>
          <a:p>
            <a:pPr marL="457200" lvl="1" indent="0">
              <a:lnSpc>
                <a:spcPct val="107000"/>
              </a:lnSpc>
              <a:spcAft>
                <a:spcPts val="800"/>
              </a:spcAft>
              <a:buNone/>
            </a:pP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a - b = 5</a:t>
            </a:r>
          </a:p>
          <a:p>
            <a:pPr marL="457200" lvl="1" indent="0">
              <a:lnSpc>
                <a:spcPct val="107000"/>
              </a:lnSpc>
              <a:spcAft>
                <a:spcPts val="800"/>
              </a:spcAft>
              <a:buNone/>
            </a:pP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a * b = 14</a:t>
            </a:r>
          </a:p>
          <a:p>
            <a:pPr marL="457200" lvl="1" indent="0">
              <a:lnSpc>
                <a:spcPct val="107000"/>
              </a:lnSpc>
              <a:spcAft>
                <a:spcPts val="800"/>
              </a:spcAft>
              <a:buNone/>
            </a:pP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a / b = 3</a:t>
            </a:r>
          </a:p>
          <a:p>
            <a:pPr marL="457200" lvl="1" indent="0">
              <a:lnSpc>
                <a:spcPct val="107000"/>
              </a:lnSpc>
              <a:spcAft>
                <a:spcPts val="800"/>
              </a:spcAft>
              <a:buNone/>
            </a:pP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a % b = 1</a:t>
            </a:r>
          </a:p>
          <a:p>
            <a:pPr marL="0" indent="0">
              <a:lnSpc>
                <a:spcPct val="120000"/>
              </a:lnSpc>
              <a:spcAft>
                <a:spcPts val="800"/>
              </a:spcAft>
              <a:buNone/>
            </a:pPr>
            <a:r>
              <a:rPr lang="en-KE" kern="100" dirty="0">
                <a:effectLst/>
                <a:latin typeface="Times New Roman" panose="02020603050405020304" pitchFamily="18" charset="0"/>
                <a:ea typeface="Calibri" panose="020F0502020204030204" pitchFamily="34" charset="0"/>
                <a:cs typeface="Times New Roman" panose="02020603050405020304" pitchFamily="18" charset="0"/>
              </a:rPr>
              <a:t>The operators +, - and * compute addition, subtraction, and multiplication respectively as we might have expected.</a:t>
            </a:r>
          </a:p>
          <a:p>
            <a:pPr marL="0" indent="0">
              <a:lnSpc>
                <a:spcPct val="120000"/>
              </a:lnSpc>
              <a:spcAft>
                <a:spcPts val="800"/>
              </a:spcAft>
              <a:buNone/>
            </a:pPr>
            <a:endParaRPr lang="en-KE" sz="96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fontAlgn="base">
              <a:buNone/>
            </a:pPr>
            <a:endParaRPr lang="en-US" sz="3600" b="0" i="0" dirty="0">
              <a:effectLst/>
              <a:highlight>
                <a:srgbClr val="FFFFFF"/>
              </a:highlight>
              <a:latin typeface="Times New Roman" panose="02020603050405020304" pitchFamily="18" charset="0"/>
              <a:cs typeface="Times New Roman" panose="02020603050405020304" pitchFamily="18" charset="0"/>
            </a:endParaRPr>
          </a:p>
        </p:txBody>
      </p:sp>
      <p:sp>
        <p:nvSpPr>
          <p:cNvPr id="5" name="Title 1">
            <a:extLst>
              <a:ext uri="{FF2B5EF4-FFF2-40B4-BE49-F238E27FC236}">
                <a16:creationId xmlns:a16="http://schemas.microsoft.com/office/drawing/2014/main" id="{9517DEFA-2922-351B-3F62-EC09D79429BA}"/>
              </a:ext>
            </a:extLst>
          </p:cNvPr>
          <p:cNvSpPr txBox="1">
            <a:spLocks/>
          </p:cNvSpPr>
          <p:nvPr/>
        </p:nvSpPr>
        <p:spPr>
          <a:xfrm>
            <a:off x="1" y="0"/>
            <a:ext cx="12191999" cy="1167617"/>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6000" b="1" dirty="0">
                <a:solidFill>
                  <a:schemeClr val="accent4"/>
                </a:solidFill>
              </a:rPr>
              <a:t> 	Output </a:t>
            </a:r>
            <a:r>
              <a:rPr lang="en-US" sz="6000" b="1" dirty="0">
                <a:solidFill>
                  <a:srgbClr val="FFC00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3373119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222069" y="1341949"/>
            <a:ext cx="11131731" cy="4835014"/>
          </a:xfrm>
        </p:spPr>
        <p:txBody>
          <a:bodyPr>
            <a:normAutofit/>
          </a:bodyPr>
          <a:lstStyle/>
          <a:p>
            <a:pPr algn="just" eaLnBrk="0" fontAlgn="base" hangingPunct="0">
              <a:lnSpc>
                <a:spcPct val="150000"/>
              </a:lnSpc>
              <a:spcBef>
                <a:spcPct val="0"/>
              </a:spcBef>
              <a:spcAft>
                <a:spcPct val="0"/>
              </a:spcAft>
            </a:pPr>
            <a:r>
              <a:rPr lang="en-US" sz="3200" b="0" i="0" dirty="0">
                <a:solidFill>
                  <a:srgbClr val="444444"/>
                </a:solidFill>
                <a:effectLst/>
                <a:highlight>
                  <a:srgbClr val="FFFFFF"/>
                </a:highlight>
                <a:latin typeface="Times New Roman" panose="02020603050405020304" pitchFamily="18" charset="0"/>
                <a:cs typeface="Times New Roman" panose="02020603050405020304" pitchFamily="18" charset="0"/>
              </a:rPr>
              <a:t>Assignment operator is used to transform as well as to assign the values to any variable in an operation. In any given assignment operator, the right side is a value, and the left side is a variable.</a:t>
            </a:r>
          </a:p>
          <a:p>
            <a:pPr algn="just" eaLnBrk="0" fontAlgn="base" hangingPunct="0">
              <a:lnSpc>
                <a:spcPct val="150000"/>
              </a:lnSpc>
              <a:spcBef>
                <a:spcPct val="0"/>
              </a:spcBef>
              <a:spcAft>
                <a:spcPct val="0"/>
              </a:spcAft>
            </a:pPr>
            <a:r>
              <a:rPr lang="en-US" sz="3200" b="0" i="0" dirty="0">
                <a:solidFill>
                  <a:srgbClr val="444444"/>
                </a:solidFill>
                <a:effectLst/>
                <a:highlight>
                  <a:srgbClr val="FFFFFF"/>
                </a:highlight>
                <a:latin typeface="Times New Roman" panose="02020603050405020304" pitchFamily="18" charset="0"/>
                <a:cs typeface="Times New Roman" panose="02020603050405020304" pitchFamily="18" charset="0"/>
              </a:rPr>
              <a:t> The value present on the right side of the operator must have the same data type as that of the variable present on the left side. In any other case, the compiler raises an error.</a:t>
            </a:r>
            <a:endParaRPr lang="en-US" sz="3200" dirty="0">
              <a:latin typeface="Times New Roman" panose="02020603050405020304" pitchFamily="18" charset="0"/>
              <a:cs typeface="Times New Roman" panose="02020603050405020304" pitchFamily="18" charset="0"/>
            </a:endParaRPr>
          </a:p>
        </p:txBody>
      </p:sp>
      <p:sp>
        <p:nvSpPr>
          <p:cNvPr id="5" name="Title 1">
            <a:extLst>
              <a:ext uri="{FF2B5EF4-FFF2-40B4-BE49-F238E27FC236}">
                <a16:creationId xmlns:a16="http://schemas.microsoft.com/office/drawing/2014/main" id="{9517DEFA-2922-351B-3F62-EC09D79429BA}"/>
              </a:ext>
            </a:extLst>
          </p:cNvPr>
          <p:cNvSpPr txBox="1">
            <a:spLocks/>
          </p:cNvSpPr>
          <p:nvPr/>
        </p:nvSpPr>
        <p:spPr>
          <a:xfrm>
            <a:off x="1" y="0"/>
            <a:ext cx="12191999" cy="1167617"/>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6000" b="1" dirty="0">
                <a:solidFill>
                  <a:schemeClr val="accent4"/>
                </a:solidFill>
                <a:latin typeface="Times New Roman" panose="02020603050405020304" pitchFamily="18" charset="0"/>
                <a:cs typeface="Times New Roman" panose="02020603050405020304" pitchFamily="18" charset="0"/>
              </a:rPr>
              <a:t>	ii. Assignment operators </a:t>
            </a:r>
            <a:r>
              <a:rPr lang="en-US" sz="6000" b="1" dirty="0">
                <a:solidFill>
                  <a:srgbClr val="FFC00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41423839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287383" y="1064849"/>
            <a:ext cx="11440159" cy="5166134"/>
          </a:xfrm>
        </p:spPr>
        <p:txBody>
          <a:bodyPr>
            <a:noAutofit/>
          </a:bodyPr>
          <a:lstStyle/>
          <a:p>
            <a:pPr marL="1828800" lvl="4" indent="0">
              <a:lnSpc>
                <a:spcPct val="120000"/>
              </a:lnSpc>
              <a:buNone/>
            </a:pPr>
            <a:r>
              <a:rPr lang="en-US" sz="2400" dirty="0">
                <a:latin typeface="Times New Roman" panose="02020603050405020304" pitchFamily="18" charset="0"/>
                <a:cs typeface="Times New Roman" panose="02020603050405020304" pitchFamily="18" charset="0"/>
              </a:rPr>
              <a:t> </a:t>
            </a:r>
          </a:p>
          <a:p>
            <a:pPr algn="just"/>
            <a:r>
              <a:rPr lang="en-US" sz="2400" dirty="0">
                <a:latin typeface="Times New Roman" panose="02020603050405020304" pitchFamily="18" charset="0"/>
                <a:cs typeface="Times New Roman" panose="02020603050405020304" pitchFamily="18" charset="0"/>
              </a:rPr>
              <a:t> </a:t>
            </a:r>
            <a:r>
              <a:rPr lang="en-US" b="0" i="0" dirty="0">
                <a:solidFill>
                  <a:srgbClr val="444444"/>
                </a:solidFill>
                <a:effectLst/>
                <a:highlight>
                  <a:srgbClr val="FFFFFF"/>
                </a:highlight>
                <a:latin typeface="Times New Roman" panose="02020603050405020304" pitchFamily="18" charset="0"/>
                <a:cs typeface="Times New Roman" panose="02020603050405020304" pitchFamily="18" charset="0"/>
              </a:rPr>
              <a:t>An assignment operator is basically a binary operator that helps in modifying the variable to its left with the use of the value to its right. We utilize the assignment operators to transform and assign values to any variables.</a:t>
            </a:r>
          </a:p>
          <a:p>
            <a:pPr algn="just"/>
            <a:r>
              <a:rPr lang="en-US" b="0" i="0" dirty="0">
                <a:solidFill>
                  <a:srgbClr val="444444"/>
                </a:solidFill>
                <a:effectLst/>
                <a:highlight>
                  <a:srgbClr val="FFFFFF"/>
                </a:highlight>
                <a:latin typeface="Times New Roman" panose="02020603050405020304" pitchFamily="18" charset="0"/>
                <a:cs typeface="Times New Roman" panose="02020603050405020304" pitchFamily="18" charset="0"/>
              </a:rPr>
              <a:t>Here is a list of the assignment operators that you can find in the C language:</a:t>
            </a:r>
          </a:p>
          <a:p>
            <a:pPr algn="just">
              <a:buFont typeface="Arial" panose="020B0604020202020204" pitchFamily="34" charset="0"/>
              <a:buChar char="•"/>
            </a:pPr>
            <a:r>
              <a:rPr lang="en-US" b="0" i="0" dirty="0">
                <a:solidFill>
                  <a:srgbClr val="444444"/>
                </a:solidFill>
                <a:effectLst/>
                <a:highlight>
                  <a:srgbClr val="FFFFFF"/>
                </a:highlight>
                <a:latin typeface="Times New Roman" panose="02020603050405020304" pitchFamily="18" charset="0"/>
                <a:cs typeface="Times New Roman" panose="02020603050405020304" pitchFamily="18" charset="0"/>
              </a:rPr>
              <a:t>basic assignment ( = )</a:t>
            </a:r>
          </a:p>
          <a:p>
            <a:pPr algn="just">
              <a:buFont typeface="Arial" panose="020B0604020202020204" pitchFamily="34" charset="0"/>
              <a:buChar char="•"/>
            </a:pPr>
            <a:r>
              <a:rPr lang="en-US" b="0" i="0" dirty="0">
                <a:solidFill>
                  <a:srgbClr val="444444"/>
                </a:solidFill>
                <a:effectLst/>
                <a:highlight>
                  <a:srgbClr val="FFFFFF"/>
                </a:highlight>
                <a:latin typeface="Times New Roman" panose="02020603050405020304" pitchFamily="18" charset="0"/>
                <a:cs typeface="Times New Roman" panose="02020603050405020304" pitchFamily="18" charset="0"/>
              </a:rPr>
              <a:t>subtraction assignment ( -= )</a:t>
            </a:r>
          </a:p>
          <a:p>
            <a:pPr algn="just">
              <a:buFont typeface="Arial" panose="020B0604020202020204" pitchFamily="34" charset="0"/>
              <a:buChar char="•"/>
            </a:pPr>
            <a:r>
              <a:rPr lang="en-US" b="0" i="0" dirty="0">
                <a:solidFill>
                  <a:srgbClr val="444444"/>
                </a:solidFill>
                <a:effectLst/>
                <a:highlight>
                  <a:srgbClr val="FFFFFF"/>
                </a:highlight>
                <a:latin typeface="Times New Roman" panose="02020603050405020304" pitchFamily="18" charset="0"/>
                <a:cs typeface="Times New Roman" panose="02020603050405020304" pitchFamily="18" charset="0"/>
              </a:rPr>
              <a:t>addition assignment ( += )</a:t>
            </a:r>
          </a:p>
          <a:p>
            <a:pPr algn="just">
              <a:buFont typeface="Arial" panose="020B0604020202020204" pitchFamily="34" charset="0"/>
              <a:buChar char="•"/>
            </a:pPr>
            <a:r>
              <a:rPr lang="en-US" b="0" i="0" dirty="0">
                <a:solidFill>
                  <a:srgbClr val="444444"/>
                </a:solidFill>
                <a:effectLst/>
                <a:highlight>
                  <a:srgbClr val="FFFFFF"/>
                </a:highlight>
                <a:latin typeface="Times New Roman" panose="02020603050405020304" pitchFamily="18" charset="0"/>
                <a:cs typeface="Times New Roman" panose="02020603050405020304" pitchFamily="18" charset="0"/>
              </a:rPr>
              <a:t>division assignment ( /= )</a:t>
            </a:r>
          </a:p>
          <a:p>
            <a:pPr algn="just"/>
            <a:endParaRPr lang="en-US"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a16="http://schemas.microsoft.com/office/drawing/2014/main" id="{9517DEFA-2922-351B-3F62-EC09D79429BA}"/>
              </a:ext>
            </a:extLst>
          </p:cNvPr>
          <p:cNvSpPr txBox="1">
            <a:spLocks/>
          </p:cNvSpPr>
          <p:nvPr/>
        </p:nvSpPr>
        <p:spPr>
          <a:xfrm>
            <a:off x="1" y="0"/>
            <a:ext cx="12191999" cy="1167617"/>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6000" b="1" dirty="0">
                <a:solidFill>
                  <a:schemeClr val="accent4"/>
                </a:solidFill>
              </a:rPr>
              <a:t>  Types of assignment operators </a:t>
            </a:r>
            <a:endParaRPr lang="en-US" sz="6000" b="1" dirty="0">
              <a:solidFill>
                <a:srgbClr val="FFC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66674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5943" y="1291771"/>
            <a:ext cx="11704319" cy="5498983"/>
          </a:xfrm>
        </p:spPr>
        <p:txBody>
          <a:bodyPr>
            <a:normAutofit/>
          </a:bodyPr>
          <a:lstStyle/>
          <a:p>
            <a:endParaRPr lang="en-US" dirty="0">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r>
              <a:rPr lang="en-US" sz="3200" b="0" i="0" dirty="0">
                <a:solidFill>
                  <a:srgbClr val="444444"/>
                </a:solidFill>
                <a:effectLst/>
                <a:highlight>
                  <a:srgbClr val="FFFFFF"/>
                </a:highlight>
                <a:latin typeface="Times New Roman" panose="02020603050405020304" pitchFamily="18" charset="0"/>
                <a:cs typeface="Times New Roman" panose="02020603050405020304" pitchFamily="18" charset="0"/>
              </a:rPr>
              <a:t>multiplication assignment ( *= )</a:t>
            </a:r>
          </a:p>
          <a:p>
            <a:pPr algn="l">
              <a:buFont typeface="Arial" panose="020B0604020202020204" pitchFamily="34" charset="0"/>
              <a:buChar char="•"/>
            </a:pPr>
            <a:r>
              <a:rPr lang="en-US" sz="3200" b="0" i="0" dirty="0">
                <a:solidFill>
                  <a:srgbClr val="444444"/>
                </a:solidFill>
                <a:effectLst/>
                <a:highlight>
                  <a:srgbClr val="FFFFFF"/>
                </a:highlight>
                <a:latin typeface="Times New Roman" panose="02020603050405020304" pitchFamily="18" charset="0"/>
                <a:cs typeface="Times New Roman" panose="02020603050405020304" pitchFamily="18" charset="0"/>
              </a:rPr>
              <a:t>modulo assignment ( %= )</a:t>
            </a:r>
          </a:p>
          <a:p>
            <a:pPr algn="l">
              <a:buFont typeface="Arial" panose="020B0604020202020204" pitchFamily="34" charset="0"/>
              <a:buChar char="•"/>
            </a:pPr>
            <a:r>
              <a:rPr lang="en-US" sz="3200" b="0" i="0" dirty="0">
                <a:solidFill>
                  <a:srgbClr val="444444"/>
                </a:solidFill>
                <a:effectLst/>
                <a:highlight>
                  <a:srgbClr val="FFFFFF"/>
                </a:highlight>
                <a:latin typeface="Times New Roman" panose="02020603050405020304" pitchFamily="18" charset="0"/>
                <a:cs typeface="Times New Roman" panose="02020603050405020304" pitchFamily="18" charset="0"/>
              </a:rPr>
              <a:t>bitwise XOR assignment ( ^= )</a:t>
            </a:r>
          </a:p>
          <a:p>
            <a:pPr algn="l">
              <a:buFont typeface="Arial" panose="020B0604020202020204" pitchFamily="34" charset="0"/>
              <a:buChar char="•"/>
            </a:pPr>
            <a:r>
              <a:rPr lang="en-US" sz="3200" b="0" i="0" dirty="0">
                <a:solidFill>
                  <a:srgbClr val="444444"/>
                </a:solidFill>
                <a:effectLst/>
                <a:highlight>
                  <a:srgbClr val="FFFFFF"/>
                </a:highlight>
                <a:latin typeface="Times New Roman" panose="02020603050405020304" pitchFamily="18" charset="0"/>
                <a:cs typeface="Times New Roman" panose="02020603050405020304" pitchFamily="18" charset="0"/>
              </a:rPr>
              <a:t>bitwise OR assignment ( |= )</a:t>
            </a:r>
          </a:p>
          <a:p>
            <a:pPr algn="l">
              <a:buFont typeface="Arial" panose="020B0604020202020204" pitchFamily="34" charset="0"/>
              <a:buChar char="•"/>
            </a:pPr>
            <a:r>
              <a:rPr lang="en-US" sz="3200" b="0" i="0" dirty="0">
                <a:solidFill>
                  <a:srgbClr val="444444"/>
                </a:solidFill>
                <a:effectLst/>
                <a:highlight>
                  <a:srgbClr val="FFFFFF"/>
                </a:highlight>
                <a:latin typeface="Times New Roman" panose="02020603050405020304" pitchFamily="18" charset="0"/>
                <a:cs typeface="Times New Roman" panose="02020603050405020304" pitchFamily="18" charset="0"/>
              </a:rPr>
              <a:t>bitwise AND assignment ( &amp;= )</a:t>
            </a:r>
          </a:p>
          <a:p>
            <a:pPr algn="l">
              <a:buFont typeface="Arial" panose="020B0604020202020204" pitchFamily="34" charset="0"/>
              <a:buChar char="•"/>
            </a:pPr>
            <a:r>
              <a:rPr lang="en-US" sz="3200" b="0" i="0" dirty="0">
                <a:solidFill>
                  <a:srgbClr val="444444"/>
                </a:solidFill>
                <a:effectLst/>
                <a:highlight>
                  <a:srgbClr val="FFFFFF"/>
                </a:highlight>
                <a:latin typeface="Times New Roman" panose="02020603050405020304" pitchFamily="18" charset="0"/>
                <a:cs typeface="Times New Roman" panose="02020603050405020304" pitchFamily="18" charset="0"/>
              </a:rPr>
              <a:t>bitwise right shift assignment ( &gt;&gt;= )</a:t>
            </a:r>
          </a:p>
          <a:p>
            <a:pPr algn="l">
              <a:buFont typeface="Arial" panose="020B0604020202020204" pitchFamily="34" charset="0"/>
              <a:buChar char="•"/>
            </a:pPr>
            <a:r>
              <a:rPr lang="en-US" sz="3200" b="0" i="0" dirty="0">
                <a:solidFill>
                  <a:srgbClr val="444444"/>
                </a:solidFill>
                <a:effectLst/>
                <a:highlight>
                  <a:srgbClr val="FFFFFF"/>
                </a:highlight>
                <a:latin typeface="Times New Roman" panose="02020603050405020304" pitchFamily="18" charset="0"/>
                <a:cs typeface="Times New Roman" panose="02020603050405020304" pitchFamily="18" charset="0"/>
              </a:rPr>
              <a:t>bitwise left shift assignment ( &lt;&lt;= )</a:t>
            </a:r>
          </a:p>
          <a:p>
            <a:pPr marL="0" indent="0">
              <a:buNone/>
            </a:pPr>
            <a:endParaRPr lang="en-US" dirty="0">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a16="http://schemas.microsoft.com/office/drawing/2014/main" id="{9517DEFA-2922-351B-3F62-EC09D79429BA}"/>
              </a:ext>
            </a:extLst>
          </p:cNvPr>
          <p:cNvSpPr txBox="1">
            <a:spLocks/>
          </p:cNvSpPr>
          <p:nvPr/>
        </p:nvSpPr>
        <p:spPr>
          <a:xfrm>
            <a:off x="1" y="0"/>
            <a:ext cx="12191999" cy="1167617"/>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6000" b="1" dirty="0">
                <a:solidFill>
                  <a:schemeClr val="accent4"/>
                </a:solidFill>
              </a:rPr>
              <a:t> 	cont.…</a:t>
            </a:r>
            <a:r>
              <a:rPr lang="en-US" sz="6000" b="1" dirty="0">
                <a:solidFill>
                  <a:srgbClr val="FFC00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2688295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5943" y="731521"/>
            <a:ext cx="11704319" cy="6059233"/>
          </a:xfrm>
        </p:spPr>
        <p:txBody>
          <a:bodyPr>
            <a:norm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a16="http://schemas.microsoft.com/office/drawing/2014/main" id="{9517DEFA-2922-351B-3F62-EC09D79429BA}"/>
              </a:ext>
            </a:extLst>
          </p:cNvPr>
          <p:cNvSpPr txBox="1">
            <a:spLocks/>
          </p:cNvSpPr>
          <p:nvPr/>
        </p:nvSpPr>
        <p:spPr>
          <a:xfrm>
            <a:off x="1" y="0"/>
            <a:ext cx="12191999" cy="1167617"/>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6000" b="1" dirty="0">
                <a:solidFill>
                  <a:schemeClr val="accent4"/>
                </a:solidFill>
              </a:rPr>
              <a:t> 	</a:t>
            </a:r>
            <a:r>
              <a:rPr lang="en-US" sz="3600" b="1" dirty="0">
                <a:solidFill>
                  <a:srgbClr val="FFC000"/>
                </a:solidFill>
                <a:latin typeface="Times New Roman" panose="02020603050405020304" pitchFamily="18" charset="0"/>
                <a:cs typeface="Times New Roman" panose="02020603050405020304" pitchFamily="18" charset="0"/>
              </a:rPr>
              <a:t>Working of assignment operators  </a:t>
            </a:r>
          </a:p>
        </p:txBody>
      </p:sp>
      <p:graphicFrame>
        <p:nvGraphicFramePr>
          <p:cNvPr id="5" name="Table 4">
            <a:extLst>
              <a:ext uri="{FF2B5EF4-FFF2-40B4-BE49-F238E27FC236}">
                <a16:creationId xmlns:a16="http://schemas.microsoft.com/office/drawing/2014/main" id="{EFC5485B-D548-1A91-CAE3-734A9E1A78A7}"/>
              </a:ext>
            </a:extLst>
          </p:cNvPr>
          <p:cNvGraphicFramePr>
            <a:graphicFrameLocks noGrp="1"/>
          </p:cNvGraphicFramePr>
          <p:nvPr>
            <p:extLst>
              <p:ext uri="{D42A27DB-BD31-4B8C-83A1-F6EECF244321}">
                <p14:modId xmlns:p14="http://schemas.microsoft.com/office/powerpoint/2010/main" val="2390680687"/>
              </p:ext>
            </p:extLst>
          </p:nvPr>
        </p:nvGraphicFramePr>
        <p:xfrm>
          <a:off x="1217383" y="1167617"/>
          <a:ext cx="9281438" cy="4934880"/>
        </p:xfrm>
        <a:graphic>
          <a:graphicData uri="http://schemas.openxmlformats.org/drawingml/2006/table">
            <a:tbl>
              <a:tblPr firstRow="1" bandRow="1">
                <a:tableStyleId>{5C22544A-7EE6-4342-B048-85BDC9FD1C3A}</a:tableStyleId>
              </a:tblPr>
              <a:tblGrid>
                <a:gridCol w="1856288">
                  <a:extLst>
                    <a:ext uri="{9D8B030D-6E8A-4147-A177-3AD203B41FA5}">
                      <a16:colId xmlns:a16="http://schemas.microsoft.com/office/drawing/2014/main" val="1733044153"/>
                    </a:ext>
                  </a:extLst>
                </a:gridCol>
                <a:gridCol w="1364053">
                  <a:extLst>
                    <a:ext uri="{9D8B030D-6E8A-4147-A177-3AD203B41FA5}">
                      <a16:colId xmlns:a16="http://schemas.microsoft.com/office/drawing/2014/main" val="719731027"/>
                    </a:ext>
                  </a:extLst>
                </a:gridCol>
                <a:gridCol w="2348521">
                  <a:extLst>
                    <a:ext uri="{9D8B030D-6E8A-4147-A177-3AD203B41FA5}">
                      <a16:colId xmlns:a16="http://schemas.microsoft.com/office/drawing/2014/main" val="1810995161"/>
                    </a:ext>
                  </a:extLst>
                </a:gridCol>
                <a:gridCol w="1856288">
                  <a:extLst>
                    <a:ext uri="{9D8B030D-6E8A-4147-A177-3AD203B41FA5}">
                      <a16:colId xmlns:a16="http://schemas.microsoft.com/office/drawing/2014/main" val="49652883"/>
                    </a:ext>
                  </a:extLst>
                </a:gridCol>
                <a:gridCol w="1856288">
                  <a:extLst>
                    <a:ext uri="{9D8B030D-6E8A-4147-A177-3AD203B41FA5}">
                      <a16:colId xmlns:a16="http://schemas.microsoft.com/office/drawing/2014/main" val="958503005"/>
                    </a:ext>
                  </a:extLst>
                </a:gridCol>
              </a:tblGrid>
              <a:tr h="692130">
                <a:tc>
                  <a:txBody>
                    <a:bodyPr/>
                    <a:lstStyle/>
                    <a:p>
                      <a:pPr fontAlgn="t"/>
                      <a:r>
                        <a:rPr lang="en-US" sz="1800" b="1" dirty="0">
                          <a:effectLst/>
                        </a:rPr>
                        <a:t>Operator name</a:t>
                      </a:r>
                      <a:endParaRPr lang="en-US" sz="1800" dirty="0">
                        <a:effectLst/>
                      </a:endParaRPr>
                    </a:p>
                  </a:txBody>
                  <a:tcPr marL="43168" marR="43168" marT="64752" marB="64752"/>
                </a:tc>
                <a:tc>
                  <a:txBody>
                    <a:bodyPr/>
                    <a:lstStyle/>
                    <a:p>
                      <a:pPr fontAlgn="t"/>
                      <a:r>
                        <a:rPr lang="en-US" sz="1800" b="1" dirty="0">
                          <a:effectLst/>
                        </a:rPr>
                        <a:t>Operator</a:t>
                      </a:r>
                      <a:endParaRPr lang="en-US" sz="1800" dirty="0">
                        <a:effectLst/>
                      </a:endParaRPr>
                    </a:p>
                  </a:txBody>
                  <a:tcPr marL="43168" marR="43168" marT="64752" marB="64752"/>
                </a:tc>
                <a:tc>
                  <a:txBody>
                    <a:bodyPr/>
                    <a:lstStyle/>
                    <a:p>
                      <a:pPr fontAlgn="t"/>
                      <a:r>
                        <a:rPr lang="en-US" sz="1800" b="1" dirty="0">
                          <a:effectLst/>
                        </a:rPr>
                        <a:t>Description</a:t>
                      </a:r>
                      <a:endParaRPr lang="en-US" sz="1800" dirty="0">
                        <a:effectLst/>
                      </a:endParaRPr>
                    </a:p>
                  </a:txBody>
                  <a:tcPr marL="43168" marR="43168" marT="64752" marB="64752"/>
                </a:tc>
                <a:tc>
                  <a:txBody>
                    <a:bodyPr/>
                    <a:lstStyle/>
                    <a:p>
                      <a:pPr fontAlgn="t"/>
                      <a:r>
                        <a:rPr lang="en-US" sz="1800" b="1">
                          <a:effectLst/>
                        </a:rPr>
                        <a:t>Equivalent of</a:t>
                      </a:r>
                      <a:endParaRPr lang="en-US" sz="1800">
                        <a:effectLst/>
                      </a:endParaRPr>
                    </a:p>
                  </a:txBody>
                  <a:tcPr marL="43168" marR="43168" marT="64752" marB="64752"/>
                </a:tc>
                <a:tc>
                  <a:txBody>
                    <a:bodyPr/>
                    <a:lstStyle/>
                    <a:p>
                      <a:pPr fontAlgn="t"/>
                      <a:r>
                        <a:rPr lang="en-US" sz="1800" b="1">
                          <a:effectLst/>
                        </a:rPr>
                        <a:t>Example</a:t>
                      </a:r>
                      <a:endParaRPr lang="en-US" sz="1800">
                        <a:effectLst/>
                      </a:endParaRPr>
                    </a:p>
                  </a:txBody>
                  <a:tcPr marL="43168" marR="43168" marT="64752" marB="64752"/>
                </a:tc>
                <a:extLst>
                  <a:ext uri="{0D108BD9-81ED-4DB2-BD59-A6C34878D82A}">
                    <a16:rowId xmlns:a16="http://schemas.microsoft.com/office/drawing/2014/main" val="892679173"/>
                  </a:ext>
                </a:extLst>
              </a:tr>
              <a:tr h="692130">
                <a:tc>
                  <a:txBody>
                    <a:bodyPr/>
                    <a:lstStyle/>
                    <a:p>
                      <a:pPr fontAlgn="t"/>
                      <a:r>
                        <a:rPr lang="en-US" sz="1800" dirty="0">
                          <a:effectLst/>
                        </a:rPr>
                        <a:t>basic assignment</a:t>
                      </a:r>
                    </a:p>
                  </a:txBody>
                  <a:tcPr marL="43168" marR="43168" marT="64752" marB="64752"/>
                </a:tc>
                <a:tc>
                  <a:txBody>
                    <a:bodyPr/>
                    <a:lstStyle/>
                    <a:p>
                      <a:pPr fontAlgn="t"/>
                      <a:r>
                        <a:rPr lang="en-KE" sz="1800" dirty="0">
                          <a:effectLst/>
                        </a:rPr>
                        <a:t>=</a:t>
                      </a:r>
                    </a:p>
                  </a:txBody>
                  <a:tcPr marL="43168" marR="43168" marT="64752" marB="64752"/>
                </a:tc>
                <a:tc>
                  <a:txBody>
                    <a:bodyPr/>
                    <a:lstStyle/>
                    <a:p>
                      <a:pPr fontAlgn="t"/>
                      <a:r>
                        <a:rPr lang="en-US" sz="1800" dirty="0">
                          <a:effectLst/>
                        </a:rPr>
                        <a:t>p becomes equal to q</a:t>
                      </a:r>
                    </a:p>
                  </a:txBody>
                  <a:tcPr marL="43168" marR="43168" marT="64752" marB="64752"/>
                </a:tc>
                <a:tc>
                  <a:txBody>
                    <a:bodyPr/>
                    <a:lstStyle/>
                    <a:p>
                      <a:pPr fontAlgn="t"/>
                      <a:r>
                        <a:rPr lang="en-US" sz="1800" dirty="0">
                          <a:effectLst/>
                        </a:rPr>
                        <a:t>N/A</a:t>
                      </a:r>
                    </a:p>
                  </a:txBody>
                  <a:tcPr marL="43168" marR="43168" marT="64752" marB="64752"/>
                </a:tc>
                <a:tc>
                  <a:txBody>
                    <a:bodyPr/>
                    <a:lstStyle/>
                    <a:p>
                      <a:pPr fontAlgn="t"/>
                      <a:r>
                        <a:rPr lang="en-US" sz="1800">
                          <a:effectLst/>
                        </a:rPr>
                        <a:t>p = q</a:t>
                      </a:r>
                    </a:p>
                  </a:txBody>
                  <a:tcPr marL="43168" marR="43168" marT="64752" marB="64752"/>
                </a:tc>
                <a:extLst>
                  <a:ext uri="{0D108BD9-81ED-4DB2-BD59-A6C34878D82A}">
                    <a16:rowId xmlns:a16="http://schemas.microsoft.com/office/drawing/2014/main" val="1521107968"/>
                  </a:ext>
                </a:extLst>
              </a:tr>
              <a:tr h="1183540">
                <a:tc>
                  <a:txBody>
                    <a:bodyPr/>
                    <a:lstStyle/>
                    <a:p>
                      <a:pPr fontAlgn="t"/>
                      <a:r>
                        <a:rPr lang="en-US" sz="1800" dirty="0">
                          <a:effectLst/>
                        </a:rPr>
                        <a:t>addition assignment</a:t>
                      </a:r>
                    </a:p>
                  </a:txBody>
                  <a:tcPr marL="43168" marR="43168" marT="64752" marB="64752"/>
                </a:tc>
                <a:tc>
                  <a:txBody>
                    <a:bodyPr/>
                    <a:lstStyle/>
                    <a:p>
                      <a:pPr fontAlgn="t"/>
                      <a:r>
                        <a:rPr lang="en-KE" sz="1800" dirty="0">
                          <a:effectLst/>
                        </a:rPr>
                        <a:t>+=</a:t>
                      </a:r>
                    </a:p>
                  </a:txBody>
                  <a:tcPr marL="43168" marR="43168" marT="64752" marB="64752"/>
                </a:tc>
                <a:tc>
                  <a:txBody>
                    <a:bodyPr/>
                    <a:lstStyle/>
                    <a:p>
                      <a:pPr fontAlgn="t"/>
                      <a:r>
                        <a:rPr lang="en-US" sz="1800" dirty="0">
                          <a:effectLst/>
                        </a:rPr>
                        <a:t>The addition of p and q becomes equal to p</a:t>
                      </a:r>
                    </a:p>
                  </a:txBody>
                  <a:tcPr marL="43168" marR="43168" marT="64752" marB="64752"/>
                </a:tc>
                <a:tc>
                  <a:txBody>
                    <a:bodyPr/>
                    <a:lstStyle/>
                    <a:p>
                      <a:pPr fontAlgn="t"/>
                      <a:r>
                        <a:rPr lang="en-US" sz="1800" dirty="0">
                          <a:effectLst/>
                        </a:rPr>
                        <a:t>p = p + q</a:t>
                      </a:r>
                    </a:p>
                  </a:txBody>
                  <a:tcPr marL="43168" marR="43168" marT="64752" marB="64752"/>
                </a:tc>
                <a:tc>
                  <a:txBody>
                    <a:bodyPr/>
                    <a:lstStyle/>
                    <a:p>
                      <a:pPr fontAlgn="t"/>
                      <a:r>
                        <a:rPr lang="en-US" sz="1800" dirty="0">
                          <a:effectLst/>
                        </a:rPr>
                        <a:t>p += q</a:t>
                      </a:r>
                    </a:p>
                  </a:txBody>
                  <a:tcPr marL="43168" marR="43168" marT="64752" marB="64752"/>
                </a:tc>
                <a:extLst>
                  <a:ext uri="{0D108BD9-81ED-4DB2-BD59-A6C34878D82A}">
                    <a16:rowId xmlns:a16="http://schemas.microsoft.com/office/drawing/2014/main" val="1363906648"/>
                  </a:ext>
                </a:extLst>
              </a:tr>
              <a:tr h="1183540">
                <a:tc>
                  <a:txBody>
                    <a:bodyPr/>
                    <a:lstStyle/>
                    <a:p>
                      <a:pPr fontAlgn="t"/>
                      <a:r>
                        <a:rPr lang="en-US" sz="1800" dirty="0">
                          <a:effectLst/>
                        </a:rPr>
                        <a:t>subtraction assignment</a:t>
                      </a:r>
                    </a:p>
                  </a:txBody>
                  <a:tcPr marL="43168" marR="43168" marT="64752" marB="64752"/>
                </a:tc>
                <a:tc>
                  <a:txBody>
                    <a:bodyPr/>
                    <a:lstStyle/>
                    <a:p>
                      <a:pPr fontAlgn="t"/>
                      <a:r>
                        <a:rPr lang="en-KE" sz="1800" dirty="0">
                          <a:effectLst/>
                        </a:rPr>
                        <a:t>-=</a:t>
                      </a:r>
                    </a:p>
                  </a:txBody>
                  <a:tcPr marL="43168" marR="43168" marT="64752" marB="64752"/>
                </a:tc>
                <a:tc>
                  <a:txBody>
                    <a:bodyPr/>
                    <a:lstStyle/>
                    <a:p>
                      <a:pPr fontAlgn="t"/>
                      <a:r>
                        <a:rPr lang="en-US" sz="1800" dirty="0">
                          <a:effectLst/>
                        </a:rPr>
                        <a:t>The subtraction of q from p becomes equal to p</a:t>
                      </a:r>
                    </a:p>
                  </a:txBody>
                  <a:tcPr marL="43168" marR="43168" marT="64752" marB="64752"/>
                </a:tc>
                <a:tc>
                  <a:txBody>
                    <a:bodyPr/>
                    <a:lstStyle/>
                    <a:p>
                      <a:pPr fontAlgn="t"/>
                      <a:r>
                        <a:rPr lang="en-US" sz="1800">
                          <a:effectLst/>
                        </a:rPr>
                        <a:t>p = p – q</a:t>
                      </a:r>
                    </a:p>
                  </a:txBody>
                  <a:tcPr marL="43168" marR="43168" marT="64752" marB="64752"/>
                </a:tc>
                <a:tc>
                  <a:txBody>
                    <a:bodyPr/>
                    <a:lstStyle/>
                    <a:p>
                      <a:pPr fontAlgn="t"/>
                      <a:r>
                        <a:rPr lang="en-US" sz="1800" dirty="0">
                          <a:effectLst/>
                        </a:rPr>
                        <a:t>p -= q</a:t>
                      </a:r>
                    </a:p>
                  </a:txBody>
                  <a:tcPr marL="43168" marR="43168" marT="64752" marB="64752"/>
                </a:tc>
                <a:extLst>
                  <a:ext uri="{0D108BD9-81ED-4DB2-BD59-A6C34878D82A}">
                    <a16:rowId xmlns:a16="http://schemas.microsoft.com/office/drawing/2014/main" val="1502185596"/>
                  </a:ext>
                </a:extLst>
              </a:tr>
              <a:tr h="1183540">
                <a:tc>
                  <a:txBody>
                    <a:bodyPr/>
                    <a:lstStyle/>
                    <a:p>
                      <a:pPr fontAlgn="t"/>
                      <a:r>
                        <a:rPr lang="en-US" sz="1800" dirty="0">
                          <a:effectLst/>
                        </a:rPr>
                        <a:t>multiplication assignment</a:t>
                      </a:r>
                    </a:p>
                  </a:txBody>
                  <a:tcPr marL="43168" marR="43168" marT="64752" marB="64752"/>
                </a:tc>
                <a:tc>
                  <a:txBody>
                    <a:bodyPr/>
                    <a:lstStyle/>
                    <a:p>
                      <a:pPr fontAlgn="t"/>
                      <a:r>
                        <a:rPr lang="en-KE" sz="1800" dirty="0">
                          <a:effectLst/>
                        </a:rPr>
                        <a:t>*=</a:t>
                      </a:r>
                    </a:p>
                  </a:txBody>
                  <a:tcPr marL="43168" marR="43168" marT="64752" marB="64752"/>
                </a:tc>
                <a:tc>
                  <a:txBody>
                    <a:bodyPr/>
                    <a:lstStyle/>
                    <a:p>
                      <a:pPr fontAlgn="t"/>
                      <a:r>
                        <a:rPr lang="en-US" sz="1800" dirty="0">
                          <a:effectLst/>
                        </a:rPr>
                        <a:t>The product of p and q becomes equal to p</a:t>
                      </a:r>
                    </a:p>
                  </a:txBody>
                  <a:tcPr marL="43168" marR="43168" marT="64752" marB="64752"/>
                </a:tc>
                <a:tc>
                  <a:txBody>
                    <a:bodyPr/>
                    <a:lstStyle/>
                    <a:p>
                      <a:pPr fontAlgn="t"/>
                      <a:r>
                        <a:rPr lang="en-US" sz="1800" dirty="0">
                          <a:effectLst/>
                        </a:rPr>
                        <a:t>p = p * q</a:t>
                      </a:r>
                    </a:p>
                  </a:txBody>
                  <a:tcPr marL="43168" marR="43168" marT="64752" marB="64752"/>
                </a:tc>
                <a:tc>
                  <a:txBody>
                    <a:bodyPr/>
                    <a:lstStyle/>
                    <a:p>
                      <a:pPr fontAlgn="t"/>
                      <a:r>
                        <a:rPr lang="en-US" sz="1800" dirty="0">
                          <a:effectLst/>
                        </a:rPr>
                        <a:t>p *= q</a:t>
                      </a:r>
                    </a:p>
                  </a:txBody>
                  <a:tcPr marL="43168" marR="43168" marT="64752" marB="64752"/>
                </a:tc>
                <a:extLst>
                  <a:ext uri="{0D108BD9-81ED-4DB2-BD59-A6C34878D82A}">
                    <a16:rowId xmlns:a16="http://schemas.microsoft.com/office/drawing/2014/main" val="403181544"/>
                  </a:ext>
                </a:extLst>
              </a:tr>
            </a:tbl>
          </a:graphicData>
        </a:graphic>
      </p:graphicFrame>
    </p:spTree>
    <p:extLst>
      <p:ext uri="{BB962C8B-B14F-4D97-AF65-F5344CB8AC3E}">
        <p14:creationId xmlns:p14="http://schemas.microsoft.com/office/powerpoint/2010/main" val="3109782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235132" y="1132114"/>
            <a:ext cx="11769634" cy="5413828"/>
          </a:xfrm>
        </p:spPr>
        <p:txBody>
          <a:bodyPr>
            <a:normAutofit/>
          </a:bodyPr>
          <a:lstStyle/>
          <a:p>
            <a:pPr algn="just">
              <a:lnSpc>
                <a:spcPct val="150000"/>
              </a:lnSpc>
            </a:pPr>
            <a:r>
              <a:rPr lang="en-US" sz="3200" i="0" dirty="0">
                <a:solidFill>
                  <a:srgbClr val="373D3F"/>
                </a:solidFill>
                <a:effectLst/>
                <a:highlight>
                  <a:srgbClr val="FFFFFF"/>
                </a:highlight>
                <a:latin typeface="Times New Roman" panose="02020603050405020304" pitchFamily="18" charset="0"/>
                <a:cs typeface="Times New Roman" panose="02020603050405020304" pitchFamily="18" charset="0"/>
              </a:rPr>
              <a:t>A relational operator is a programming language construct or operator that tests or defines some kind of relation between two entities. These include numerical equality (e.g., 5 = 5) and inequalities (e.g., 4 ≥ 3)</a:t>
            </a:r>
          </a:p>
          <a:p>
            <a:pPr algn="just"/>
            <a:endParaRPr lang="en-US" dirty="0">
              <a:latin typeface="Times New Roman" panose="02020603050405020304" pitchFamily="18" charset="0"/>
              <a:cs typeface="Times New Roman" panose="02020603050405020304" pitchFamily="18" charset="0"/>
            </a:endParaRPr>
          </a:p>
        </p:txBody>
      </p:sp>
      <p:sp>
        <p:nvSpPr>
          <p:cNvPr id="5" name="Title 1">
            <a:extLst>
              <a:ext uri="{FF2B5EF4-FFF2-40B4-BE49-F238E27FC236}">
                <a16:creationId xmlns:a16="http://schemas.microsoft.com/office/drawing/2014/main" id="{9517DEFA-2922-351B-3F62-EC09D79429BA}"/>
              </a:ext>
            </a:extLst>
          </p:cNvPr>
          <p:cNvSpPr txBox="1">
            <a:spLocks/>
          </p:cNvSpPr>
          <p:nvPr/>
        </p:nvSpPr>
        <p:spPr>
          <a:xfrm>
            <a:off x="1" y="0"/>
            <a:ext cx="12191999" cy="1167617"/>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6000" b="1" dirty="0">
                <a:solidFill>
                  <a:schemeClr val="accent4"/>
                </a:solidFill>
              </a:rPr>
              <a:t>	iii. Relational Operators </a:t>
            </a:r>
            <a:r>
              <a:rPr lang="en-US" sz="6000" b="1" dirty="0">
                <a:solidFill>
                  <a:srgbClr val="FFC00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0320160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b="1" dirty="0">
                <a:solidFill>
                  <a:schemeClr val="accent4"/>
                </a:solidFill>
                <a:latin typeface="Times New Roman" panose="02020603050405020304" pitchFamily="18" charset="0"/>
                <a:cs typeface="Times New Roman" panose="02020603050405020304" pitchFamily="18" charset="0"/>
              </a:rPr>
              <a:t>     </a:t>
            </a:r>
            <a:r>
              <a:rPr lang="en-US" sz="6000" b="1" dirty="0">
                <a:solidFill>
                  <a:schemeClr val="accent4"/>
                </a:solidFill>
                <a:latin typeface="Times New Roman" panose="02020603050405020304" pitchFamily="18" charset="0"/>
                <a:cs typeface="Times New Roman" panose="02020603050405020304" pitchFamily="18" charset="0"/>
              </a:rPr>
              <a:t>Discussion</a:t>
            </a: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140677" y="1825624"/>
            <a:ext cx="11859065" cy="4758055"/>
          </a:xfrm>
        </p:spPr>
        <p:txBody>
          <a:bodyPr rtlCol="0">
            <a:noAutofit/>
          </a:bodyPr>
          <a:lstStyle/>
          <a:p>
            <a:pPr marR="0" lvl="0" algn="just" defTabSz="914400" rtl="0" eaLnBrk="0" fontAlgn="base" latinLnBrk="0" hangingPunct="0">
              <a:lnSpc>
                <a:spcPct val="150000"/>
              </a:lnSpc>
              <a:spcBef>
                <a:spcPct val="0"/>
              </a:spcBef>
              <a:spcAft>
                <a:spcPct val="0"/>
              </a:spcAft>
              <a:buClrTx/>
              <a:buSzTx/>
              <a:tabLst/>
            </a:pPr>
            <a:r>
              <a:rPr kumimoji="0" lang="en-KE" altLang="en-KE" b="0" i="0" u="none" strike="noStrike" cap="none" normalizeH="0" baseline="0" dirty="0">
                <a:ln>
                  <a:noFill/>
                </a:ln>
                <a:solidFill>
                  <a:srgbClr val="373D3F"/>
                </a:solidFill>
                <a:effectLst/>
                <a:latin typeface="Times New Roman" panose="02020603050405020304" pitchFamily="18" charset="0"/>
                <a:cs typeface="Times New Roman" panose="02020603050405020304" pitchFamily="18" charset="0"/>
              </a:rPr>
              <a:t>The relational operators are often used to create a test expression that controls program flow. This type of expression is also known as a Boolean expression because they create a Boolean answer or value when evaluated. </a:t>
            </a:r>
            <a:endParaRPr kumimoji="0" lang="en-US" altLang="en-KE" b="0" i="0" u="none" strike="noStrike" cap="none" normalizeH="0" baseline="0" dirty="0">
              <a:ln>
                <a:noFill/>
              </a:ln>
              <a:solidFill>
                <a:srgbClr val="373D3F"/>
              </a:solidFill>
              <a:effectLst/>
              <a:latin typeface="Times New Roman" panose="02020603050405020304" pitchFamily="18" charset="0"/>
              <a:cs typeface="Times New Roman" panose="02020603050405020304" pitchFamily="18" charset="0"/>
            </a:endParaRPr>
          </a:p>
          <a:p>
            <a:pPr marR="0" lvl="0" algn="just" defTabSz="914400" rtl="0" eaLnBrk="0" fontAlgn="base" latinLnBrk="0" hangingPunct="0">
              <a:lnSpc>
                <a:spcPct val="150000"/>
              </a:lnSpc>
              <a:spcBef>
                <a:spcPct val="0"/>
              </a:spcBef>
              <a:spcAft>
                <a:spcPct val="0"/>
              </a:spcAft>
              <a:buClrTx/>
              <a:buSzTx/>
              <a:tabLst/>
            </a:pPr>
            <a:r>
              <a:rPr kumimoji="0" lang="en-KE" altLang="en-KE" b="0" i="0" u="none" strike="noStrike" cap="none" normalizeH="0" baseline="0" dirty="0">
                <a:ln>
                  <a:noFill/>
                </a:ln>
                <a:solidFill>
                  <a:srgbClr val="373D3F"/>
                </a:solidFill>
                <a:effectLst/>
                <a:latin typeface="Times New Roman" panose="02020603050405020304" pitchFamily="18" charset="0"/>
                <a:cs typeface="Times New Roman" panose="02020603050405020304" pitchFamily="18" charset="0"/>
              </a:rPr>
              <a:t>There are six common relational operators that give a Boolean value by comparing (showing the relationship) between two operands. If the operands are of different data types, implicit promotion occurs to convert the operands to the same data type.</a:t>
            </a:r>
            <a:endParaRPr kumimoji="0" lang="en-KE" altLang="en-KE"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2471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6000" b="1" dirty="0" err="1">
                <a:solidFill>
                  <a:schemeClr val="accent4"/>
                </a:solidFill>
              </a:rPr>
              <a:t>Cont</a:t>
            </a:r>
            <a:r>
              <a:rPr lang="en-US" sz="6000" dirty="0">
                <a:solidFill>
                  <a:schemeClr val="accent4"/>
                </a:solidFill>
              </a:rPr>
              <a:t>…</a:t>
            </a: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275771" y="1825625"/>
            <a:ext cx="11078029" cy="4923518"/>
          </a:xfrm>
        </p:spPr>
        <p:txBody>
          <a:bodyPr rtlCol="0">
            <a:normAutofit/>
          </a:bodyPr>
          <a:lstStyle/>
          <a:p>
            <a:pPr marL="457200" algn="just">
              <a:lnSpc>
                <a:spcPct val="107000"/>
              </a:lnSpc>
              <a:spcBef>
                <a:spcPts val="600"/>
              </a:spcBef>
              <a:spcAft>
                <a:spcPts val="84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7000"/>
              </a:lnSpc>
              <a:spcBef>
                <a:spcPts val="600"/>
              </a:spcBef>
              <a:spcAft>
                <a:spcPts val="840"/>
              </a:spcAft>
            </a:pPr>
            <a:endParaRPr lang="en-US" sz="1800" dirty="0">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7000"/>
              </a:lnSpc>
              <a:spcBef>
                <a:spcPts val="600"/>
              </a:spcBef>
              <a:spcAft>
                <a:spcPts val="84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7000"/>
              </a:lnSpc>
              <a:spcBef>
                <a:spcPts val="600"/>
              </a:spcBef>
              <a:spcAft>
                <a:spcPts val="840"/>
              </a:spcAft>
            </a:pPr>
            <a:endParaRPr lang="en-US" sz="1800" dirty="0">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7000"/>
              </a:lnSpc>
              <a:spcBef>
                <a:spcPts val="600"/>
              </a:spcBef>
              <a:spcAft>
                <a:spcPts val="84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7000"/>
              </a:lnSpc>
              <a:spcBef>
                <a:spcPts val="600"/>
              </a:spcBef>
              <a:spcAft>
                <a:spcPts val="840"/>
              </a:spcAft>
            </a:pPr>
            <a:endParaRPr lang="en-US" sz="1800" dirty="0">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7000"/>
              </a:lnSpc>
              <a:spcBef>
                <a:spcPts val="600"/>
              </a:spcBef>
              <a:spcAft>
                <a:spcPts val="84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7000"/>
              </a:lnSpc>
              <a:spcBef>
                <a:spcPts val="600"/>
              </a:spcBef>
              <a:spcAft>
                <a:spcPts val="840"/>
              </a:spcAft>
            </a:pPr>
            <a:endParaRPr lang="en-US" sz="1800" dirty="0">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Bef>
                <a:spcPts val="600"/>
              </a:spcBef>
              <a:spcAft>
                <a:spcPts val="840"/>
              </a:spcAft>
              <a:buNone/>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73E1D876-E9FD-AFD9-E6E6-68564ED75C6B}"/>
              </a:ext>
            </a:extLst>
          </p:cNvPr>
          <p:cNvGraphicFramePr>
            <a:graphicFrameLocks noGrp="1"/>
          </p:cNvGraphicFramePr>
          <p:nvPr>
            <p:extLst>
              <p:ext uri="{D42A27DB-BD31-4B8C-83A1-F6EECF244321}">
                <p14:modId xmlns:p14="http://schemas.microsoft.com/office/powerpoint/2010/main" val="3833035931"/>
              </p:ext>
            </p:extLst>
          </p:nvPr>
        </p:nvGraphicFramePr>
        <p:xfrm>
          <a:off x="707626" y="1780247"/>
          <a:ext cx="10214318" cy="4462632"/>
        </p:xfrm>
        <a:graphic>
          <a:graphicData uri="http://schemas.openxmlformats.org/drawingml/2006/table">
            <a:tbl>
              <a:tblPr firstRow="1" bandRow="1">
                <a:tableStyleId>{5C22544A-7EE6-4342-B048-85BDC9FD1C3A}</a:tableStyleId>
              </a:tblPr>
              <a:tblGrid>
                <a:gridCol w="5107159">
                  <a:extLst>
                    <a:ext uri="{9D8B030D-6E8A-4147-A177-3AD203B41FA5}">
                      <a16:colId xmlns:a16="http://schemas.microsoft.com/office/drawing/2014/main" val="3539950608"/>
                    </a:ext>
                  </a:extLst>
                </a:gridCol>
                <a:gridCol w="5107159">
                  <a:extLst>
                    <a:ext uri="{9D8B030D-6E8A-4147-A177-3AD203B41FA5}">
                      <a16:colId xmlns:a16="http://schemas.microsoft.com/office/drawing/2014/main" val="3283922308"/>
                    </a:ext>
                  </a:extLst>
                </a:gridCol>
              </a:tblGrid>
              <a:tr h="557829">
                <a:tc>
                  <a:txBody>
                    <a:bodyPr/>
                    <a:lstStyle/>
                    <a:p>
                      <a:pPr algn="l" fontAlgn="ctr"/>
                      <a:r>
                        <a:rPr lang="en-US">
                          <a:effectLst/>
                        </a:rPr>
                        <a:t>Operator</a:t>
                      </a:r>
                    </a:p>
                  </a:txBody>
                  <a:tcPr anchor="ctr"/>
                </a:tc>
                <a:tc>
                  <a:txBody>
                    <a:bodyPr/>
                    <a:lstStyle/>
                    <a:p>
                      <a:pPr algn="l" fontAlgn="ctr"/>
                      <a:r>
                        <a:rPr lang="en-US">
                          <a:effectLst/>
                        </a:rPr>
                        <a:t>Meaning</a:t>
                      </a:r>
                    </a:p>
                  </a:txBody>
                  <a:tcPr anchor="ctr"/>
                </a:tc>
                <a:extLst>
                  <a:ext uri="{0D108BD9-81ED-4DB2-BD59-A6C34878D82A}">
                    <a16:rowId xmlns:a16="http://schemas.microsoft.com/office/drawing/2014/main" val="1528135454"/>
                  </a:ext>
                </a:extLst>
              </a:tr>
              <a:tr h="557829">
                <a:tc>
                  <a:txBody>
                    <a:bodyPr/>
                    <a:lstStyle/>
                    <a:p>
                      <a:pPr algn="l" fontAlgn="ctr"/>
                      <a:r>
                        <a:rPr lang="en-KE">
                          <a:effectLst/>
                        </a:rPr>
                        <a:t>&lt;</a:t>
                      </a:r>
                    </a:p>
                  </a:txBody>
                  <a:tcPr anchor="ctr"/>
                </a:tc>
                <a:tc>
                  <a:txBody>
                    <a:bodyPr/>
                    <a:lstStyle/>
                    <a:p>
                      <a:pPr algn="l" fontAlgn="ctr"/>
                      <a:r>
                        <a:rPr lang="en-US">
                          <a:effectLst/>
                        </a:rPr>
                        <a:t>less than</a:t>
                      </a:r>
                    </a:p>
                  </a:txBody>
                  <a:tcPr anchor="ctr"/>
                </a:tc>
                <a:extLst>
                  <a:ext uri="{0D108BD9-81ED-4DB2-BD59-A6C34878D82A}">
                    <a16:rowId xmlns:a16="http://schemas.microsoft.com/office/drawing/2014/main" val="929700865"/>
                  </a:ext>
                </a:extLst>
              </a:tr>
              <a:tr h="557829">
                <a:tc>
                  <a:txBody>
                    <a:bodyPr/>
                    <a:lstStyle/>
                    <a:p>
                      <a:pPr algn="l" fontAlgn="ctr"/>
                      <a:r>
                        <a:rPr lang="en-KE">
                          <a:effectLst/>
                        </a:rPr>
                        <a:t>&gt;</a:t>
                      </a:r>
                    </a:p>
                  </a:txBody>
                  <a:tcPr anchor="ctr"/>
                </a:tc>
                <a:tc>
                  <a:txBody>
                    <a:bodyPr/>
                    <a:lstStyle/>
                    <a:p>
                      <a:pPr algn="l" fontAlgn="ctr"/>
                      <a:r>
                        <a:rPr lang="en-US">
                          <a:effectLst/>
                        </a:rPr>
                        <a:t>greater than</a:t>
                      </a:r>
                    </a:p>
                  </a:txBody>
                  <a:tcPr anchor="ctr"/>
                </a:tc>
                <a:extLst>
                  <a:ext uri="{0D108BD9-81ED-4DB2-BD59-A6C34878D82A}">
                    <a16:rowId xmlns:a16="http://schemas.microsoft.com/office/drawing/2014/main" val="769771131"/>
                  </a:ext>
                </a:extLst>
              </a:tr>
              <a:tr h="557829">
                <a:tc>
                  <a:txBody>
                    <a:bodyPr/>
                    <a:lstStyle/>
                    <a:p>
                      <a:pPr algn="l" fontAlgn="ctr"/>
                      <a:r>
                        <a:rPr lang="en-KE">
                          <a:effectLst/>
                        </a:rPr>
                        <a:t>&lt;=</a:t>
                      </a:r>
                    </a:p>
                  </a:txBody>
                  <a:tcPr anchor="ctr"/>
                </a:tc>
                <a:tc>
                  <a:txBody>
                    <a:bodyPr/>
                    <a:lstStyle/>
                    <a:p>
                      <a:pPr algn="l" fontAlgn="ctr"/>
                      <a:r>
                        <a:rPr lang="en-US">
                          <a:effectLst/>
                        </a:rPr>
                        <a:t>less than or equal to</a:t>
                      </a:r>
                    </a:p>
                  </a:txBody>
                  <a:tcPr anchor="ctr"/>
                </a:tc>
                <a:extLst>
                  <a:ext uri="{0D108BD9-81ED-4DB2-BD59-A6C34878D82A}">
                    <a16:rowId xmlns:a16="http://schemas.microsoft.com/office/drawing/2014/main" val="1931144124"/>
                  </a:ext>
                </a:extLst>
              </a:tr>
              <a:tr h="557829">
                <a:tc>
                  <a:txBody>
                    <a:bodyPr/>
                    <a:lstStyle/>
                    <a:p>
                      <a:pPr algn="l" fontAlgn="ctr"/>
                      <a:r>
                        <a:rPr lang="en-KE">
                          <a:effectLst/>
                        </a:rPr>
                        <a:t>&gt;=</a:t>
                      </a:r>
                    </a:p>
                  </a:txBody>
                  <a:tcPr anchor="ctr"/>
                </a:tc>
                <a:tc>
                  <a:txBody>
                    <a:bodyPr/>
                    <a:lstStyle/>
                    <a:p>
                      <a:pPr algn="l" fontAlgn="ctr"/>
                      <a:r>
                        <a:rPr lang="en-US" dirty="0">
                          <a:effectLst/>
                        </a:rPr>
                        <a:t>greater than or equal to</a:t>
                      </a:r>
                    </a:p>
                  </a:txBody>
                  <a:tcPr anchor="ctr"/>
                </a:tc>
                <a:extLst>
                  <a:ext uri="{0D108BD9-81ED-4DB2-BD59-A6C34878D82A}">
                    <a16:rowId xmlns:a16="http://schemas.microsoft.com/office/drawing/2014/main" val="2989066098"/>
                  </a:ext>
                </a:extLst>
              </a:tr>
              <a:tr h="557829">
                <a:tc>
                  <a:txBody>
                    <a:bodyPr/>
                    <a:lstStyle/>
                    <a:p>
                      <a:pPr algn="l" fontAlgn="ctr"/>
                      <a:r>
                        <a:rPr lang="en-KE">
                          <a:effectLst/>
                        </a:rPr>
                        <a:t>==</a:t>
                      </a:r>
                    </a:p>
                  </a:txBody>
                  <a:tcPr anchor="ctr"/>
                </a:tc>
                <a:tc>
                  <a:txBody>
                    <a:bodyPr/>
                    <a:lstStyle/>
                    <a:p>
                      <a:pPr algn="l" fontAlgn="ctr"/>
                      <a:r>
                        <a:rPr lang="en-US">
                          <a:effectLst/>
                        </a:rPr>
                        <a:t>equality (equal to)</a:t>
                      </a:r>
                    </a:p>
                  </a:txBody>
                  <a:tcPr anchor="ctr"/>
                </a:tc>
                <a:extLst>
                  <a:ext uri="{0D108BD9-81ED-4DB2-BD59-A6C34878D82A}">
                    <a16:rowId xmlns:a16="http://schemas.microsoft.com/office/drawing/2014/main" val="2573987594"/>
                  </a:ext>
                </a:extLst>
              </a:tr>
              <a:tr h="557829">
                <a:tc>
                  <a:txBody>
                    <a:bodyPr/>
                    <a:lstStyle/>
                    <a:p>
                      <a:pPr algn="l" fontAlgn="ctr"/>
                      <a:r>
                        <a:rPr lang="en-US" dirty="0">
                          <a:effectLst/>
                        </a:rPr>
                        <a:t>!= or &lt;&gt;</a:t>
                      </a:r>
                    </a:p>
                  </a:txBody>
                  <a:tcPr anchor="ctr"/>
                </a:tc>
                <a:tc>
                  <a:txBody>
                    <a:bodyPr/>
                    <a:lstStyle/>
                    <a:p>
                      <a:pPr algn="l" fontAlgn="ctr"/>
                      <a:r>
                        <a:rPr lang="en-US" dirty="0">
                          <a:effectLst/>
                        </a:rPr>
                        <a:t>inequality (not equal to)</a:t>
                      </a:r>
                    </a:p>
                  </a:txBody>
                  <a:tcPr anchor="ctr"/>
                </a:tc>
                <a:extLst>
                  <a:ext uri="{0D108BD9-81ED-4DB2-BD59-A6C34878D82A}">
                    <a16:rowId xmlns:a16="http://schemas.microsoft.com/office/drawing/2014/main" val="3321567583"/>
                  </a:ext>
                </a:extLst>
              </a:tr>
              <a:tr h="557829">
                <a:tc>
                  <a:txBody>
                    <a:bodyPr/>
                    <a:lstStyle/>
                    <a:p>
                      <a:pPr algn="l" fontAlgn="ctr"/>
                      <a:r>
                        <a:rPr lang="en-US" dirty="0">
                          <a:effectLst/>
                        </a:rPr>
                        <a:t>Operator</a:t>
                      </a:r>
                    </a:p>
                  </a:txBody>
                  <a:tcPr anchor="ctr"/>
                </a:tc>
                <a:tc>
                  <a:txBody>
                    <a:bodyPr/>
                    <a:lstStyle/>
                    <a:p>
                      <a:pPr algn="l" fontAlgn="ctr"/>
                      <a:r>
                        <a:rPr lang="en-US" dirty="0">
                          <a:effectLst/>
                        </a:rPr>
                        <a:t>Meaning</a:t>
                      </a:r>
                    </a:p>
                  </a:txBody>
                  <a:tcPr anchor="ctr"/>
                </a:tc>
                <a:extLst>
                  <a:ext uri="{0D108BD9-81ED-4DB2-BD59-A6C34878D82A}">
                    <a16:rowId xmlns:a16="http://schemas.microsoft.com/office/drawing/2014/main" val="1811928050"/>
                  </a:ext>
                </a:extLst>
              </a:tr>
            </a:tbl>
          </a:graphicData>
        </a:graphic>
      </p:graphicFrame>
    </p:spTree>
    <p:extLst>
      <p:ext uri="{BB962C8B-B14F-4D97-AF65-F5344CB8AC3E}">
        <p14:creationId xmlns:p14="http://schemas.microsoft.com/office/powerpoint/2010/main" val="39699064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161142"/>
          </a:xfrm>
          <a:solidFill>
            <a:schemeClr val="tx1"/>
          </a:solidFill>
        </p:spPr>
        <p:txBody>
          <a:bodyPr>
            <a:normAutofit/>
          </a:bodyPr>
          <a:lstStyle/>
          <a:p>
            <a:pPr>
              <a:defRPr/>
            </a:pPr>
            <a:r>
              <a:rPr lang="en-US" sz="5400" b="1" dirty="0">
                <a:solidFill>
                  <a:schemeClr val="accent4"/>
                </a:solidFill>
              </a:rPr>
              <a:t>     Example </a:t>
            </a:r>
            <a:r>
              <a:rPr lang="en-US" sz="6000" b="1" dirty="0">
                <a:solidFill>
                  <a:schemeClr val="accent4"/>
                </a:solidFill>
              </a:rPr>
              <a:t> </a:t>
            </a: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159657" y="1349830"/>
            <a:ext cx="11814629" cy="5399314"/>
          </a:xfrm>
        </p:spPr>
        <p:txBody>
          <a:bodyPr rtlCol="0">
            <a:noAutofit/>
          </a:bodyPr>
          <a:lstStyle/>
          <a:p>
            <a:pPr marL="0" indent="0" algn="just">
              <a:lnSpc>
                <a:spcPct val="107000"/>
              </a:lnSpc>
              <a:spcBef>
                <a:spcPts val="1440"/>
              </a:spcBef>
              <a:spcAft>
                <a:spcPts val="1440"/>
              </a:spcAft>
              <a:buNone/>
            </a:pPr>
            <a:r>
              <a:rPr lang="en-US" sz="2400" b="0" i="0" dirty="0">
                <a:effectLst/>
                <a:highlight>
                  <a:srgbClr val="FFFFFF"/>
                </a:highlight>
                <a:latin typeface="Times New Roman" panose="02020603050405020304" pitchFamily="18" charset="0"/>
                <a:cs typeface="Times New Roman" panose="02020603050405020304" pitchFamily="18" charset="0"/>
              </a:rPr>
              <a:t>An operator that gives a Boolean value by evaluating the relationship between two operands.</a:t>
            </a:r>
          </a:p>
          <a:p>
            <a:pPr marL="0" indent="0">
              <a:lnSpc>
                <a:spcPct val="100000"/>
              </a:lnSpc>
              <a:spcAft>
                <a:spcPts val="800"/>
              </a:spcAft>
              <a:buNone/>
            </a:pPr>
            <a:r>
              <a:rPr lang="en-KE" sz="2400" kern="100" dirty="0">
                <a:effectLst/>
                <a:latin typeface="Times New Roman" panose="02020603050405020304" pitchFamily="18" charset="0"/>
                <a:ea typeface="Calibri" panose="020F0502020204030204" pitchFamily="34" charset="0"/>
                <a:cs typeface="Times New Roman" panose="02020603050405020304" pitchFamily="18" charset="0"/>
              </a:rPr>
              <a:t>// C++ Program to illustrate the relational operators </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lvl="1" indent="0">
              <a:lnSpc>
                <a:spcPct val="100000"/>
              </a:lnSpc>
              <a:spcAft>
                <a:spcPts val="800"/>
              </a:spcAft>
              <a:buNone/>
            </a:pPr>
            <a:r>
              <a:rPr lang="en-KE" kern="100" dirty="0">
                <a:effectLst/>
                <a:latin typeface="Times New Roman" panose="02020603050405020304" pitchFamily="18" charset="0"/>
                <a:ea typeface="Calibri" panose="020F0502020204030204" pitchFamily="34" charset="0"/>
                <a:cs typeface="Times New Roman" panose="02020603050405020304" pitchFamily="18" charset="0"/>
              </a:rPr>
              <a:t>#include &lt;iostream&gt; </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lvl="1" indent="0">
              <a:lnSpc>
                <a:spcPct val="100000"/>
              </a:lnSpc>
              <a:spcAft>
                <a:spcPts val="800"/>
              </a:spcAft>
              <a:buNone/>
            </a:pPr>
            <a:r>
              <a:rPr lang="en-KE" kern="100" dirty="0">
                <a:effectLst/>
                <a:latin typeface="Times New Roman" panose="02020603050405020304" pitchFamily="18" charset="0"/>
                <a:ea typeface="Calibri" panose="020F0502020204030204" pitchFamily="34" charset="0"/>
                <a:cs typeface="Times New Roman" panose="02020603050405020304" pitchFamily="18" charset="0"/>
              </a:rPr>
              <a:t>using namespace std; </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lvl="1" indent="0">
              <a:lnSpc>
                <a:spcPct val="100000"/>
              </a:lnSpc>
              <a:spcAft>
                <a:spcPts val="800"/>
              </a:spcAft>
              <a:buNone/>
            </a:pPr>
            <a:r>
              <a:rPr lang="en-KE" kern="100" dirty="0">
                <a:effectLst/>
                <a:latin typeface="Times New Roman" panose="02020603050405020304" pitchFamily="18" charset="0"/>
                <a:ea typeface="Calibri" panose="020F0502020204030204" pitchFamily="34" charset="0"/>
                <a:cs typeface="Times New Roman" panose="02020603050405020304" pitchFamily="18" charset="0"/>
              </a:rPr>
              <a:t>int main() </a:t>
            </a:r>
          </a:p>
          <a:p>
            <a:pPr marL="457200" lvl="1" indent="0">
              <a:lnSpc>
                <a:spcPct val="100000"/>
              </a:lnSpc>
              <a:spcAft>
                <a:spcPts val="800"/>
              </a:spcAft>
              <a:buNone/>
            </a:pPr>
            <a:r>
              <a:rPr lang="en-KE" kern="100" dirty="0">
                <a:effectLst/>
                <a:latin typeface="Times New Roman" panose="02020603050405020304" pitchFamily="18" charset="0"/>
                <a:ea typeface="Calibri" panose="020F0502020204030204" pitchFamily="34" charset="0"/>
                <a:cs typeface="Times New Roman" panose="02020603050405020304" pitchFamily="18" charset="0"/>
              </a:rPr>
              <a:t>{   // variables for comparison </a:t>
            </a:r>
          </a:p>
          <a:p>
            <a:pPr marL="457200" lvl="1" indent="0">
              <a:lnSpc>
                <a:spcPct val="100000"/>
              </a:lnSpc>
              <a:spcAft>
                <a:spcPts val="800"/>
              </a:spcAft>
              <a:buNone/>
            </a:pPr>
            <a:r>
              <a:rPr lang="en-KE" kern="100" dirty="0">
                <a:effectLst/>
                <a:latin typeface="Times New Roman" panose="02020603050405020304" pitchFamily="18" charset="0"/>
                <a:ea typeface="Calibri" panose="020F0502020204030204" pitchFamily="34" charset="0"/>
                <a:cs typeface="Times New Roman" panose="02020603050405020304" pitchFamily="18" charset="0"/>
              </a:rPr>
              <a:t>    int a = 10; </a:t>
            </a:r>
          </a:p>
          <a:p>
            <a:pPr marL="457200" lvl="1" indent="0">
              <a:lnSpc>
                <a:spcPct val="100000"/>
              </a:lnSpc>
              <a:spcAft>
                <a:spcPts val="800"/>
              </a:spcAft>
              <a:buNone/>
            </a:pPr>
            <a:r>
              <a:rPr lang="en-KE" kern="100" dirty="0">
                <a:effectLst/>
                <a:latin typeface="Times New Roman" panose="02020603050405020304" pitchFamily="18" charset="0"/>
                <a:ea typeface="Calibri" panose="020F0502020204030204" pitchFamily="34" charset="0"/>
                <a:cs typeface="Times New Roman" panose="02020603050405020304" pitchFamily="18" charset="0"/>
              </a:rPr>
              <a:t>    int b = 6; </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lvl="1" indent="0">
              <a:lnSpc>
                <a:spcPct val="100000"/>
              </a:lnSpc>
              <a:spcAft>
                <a:spcPts val="800"/>
              </a:spcAft>
              <a:buNone/>
            </a:pPr>
            <a:r>
              <a:rPr lang="en-KE" kern="100" dirty="0">
                <a:effectLst/>
                <a:latin typeface="Times New Roman" panose="02020603050405020304" pitchFamily="18" charset="0"/>
                <a:ea typeface="Calibri" panose="020F0502020204030204" pitchFamily="34" charset="0"/>
                <a:cs typeface="Times New Roman" panose="02020603050405020304" pitchFamily="18" charset="0"/>
              </a:rPr>
              <a:t>  // greater than </a:t>
            </a:r>
          </a:p>
          <a:p>
            <a:pPr marL="457200" lvl="1" indent="0">
              <a:lnSpc>
                <a:spcPct val="100000"/>
              </a:lnSpc>
              <a:spcAft>
                <a:spcPts val="800"/>
              </a:spcAft>
              <a:buNone/>
            </a:pPr>
            <a:r>
              <a:rPr lang="en-KE"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kern="100" dirty="0" err="1">
                <a:effectLst/>
                <a:latin typeface="Times New Roman" panose="02020603050405020304" pitchFamily="18" charset="0"/>
                <a:ea typeface="Calibri" panose="020F0502020204030204" pitchFamily="34" charset="0"/>
                <a:cs typeface="Times New Roman" panose="02020603050405020304" pitchFamily="18" charset="0"/>
              </a:rPr>
              <a:t>cout</a:t>
            </a:r>
            <a:r>
              <a:rPr lang="en-KE" kern="100" dirty="0">
                <a:effectLst/>
                <a:latin typeface="Times New Roman" panose="02020603050405020304" pitchFamily="18" charset="0"/>
                <a:ea typeface="Calibri" panose="020F0502020204030204" pitchFamily="34" charset="0"/>
                <a:cs typeface="Times New Roman" panose="02020603050405020304" pitchFamily="18" charset="0"/>
              </a:rPr>
              <a:t> &lt;&lt; "a &gt; b = " &lt;&lt; (a &gt; b) &lt;&lt; </a:t>
            </a:r>
            <a:r>
              <a:rPr lang="en-KE" kern="100" dirty="0" err="1">
                <a:effectLst/>
                <a:latin typeface="Times New Roman" panose="02020603050405020304" pitchFamily="18" charset="0"/>
                <a:ea typeface="Calibri" panose="020F0502020204030204" pitchFamily="34" charset="0"/>
                <a:cs typeface="Times New Roman" panose="02020603050405020304" pitchFamily="18" charset="0"/>
              </a:rPr>
              <a:t>endl</a:t>
            </a:r>
            <a:r>
              <a:rPr lang="en-KE" kern="100" dirty="0">
                <a:effectLst/>
                <a:latin typeface="Times New Roman" panose="02020603050405020304" pitchFamily="18" charset="0"/>
                <a:ea typeface="Calibri" panose="020F0502020204030204" pitchFamily="34" charset="0"/>
                <a:cs typeface="Times New Roman" panose="02020603050405020304" pitchFamily="18" charset="0"/>
              </a:rPr>
              <a:t>; </a:t>
            </a:r>
          </a:p>
          <a:p>
            <a:pPr marL="457200" lvl="1" indent="0">
              <a:lnSpc>
                <a:spcPct val="100000"/>
              </a:lnSpc>
              <a:spcAft>
                <a:spcPts val="800"/>
              </a:spcAft>
              <a:buNone/>
            </a:pPr>
            <a:r>
              <a:rPr lang="en-KE" kern="100" dirty="0">
                <a:effectLst/>
                <a:latin typeface="Times New Roman" panose="02020603050405020304" pitchFamily="18" charset="0"/>
                <a:ea typeface="Calibri" panose="020F0502020204030204" pitchFamily="34" charset="0"/>
                <a:cs typeface="Times New Roman" panose="02020603050405020304" pitchFamily="18" charset="0"/>
              </a:rPr>
              <a:t>    </a:t>
            </a:r>
          </a:p>
          <a:p>
            <a:pPr marL="0" indent="0" algn="just">
              <a:lnSpc>
                <a:spcPct val="107000"/>
              </a:lnSpc>
              <a:spcBef>
                <a:spcPts val="1440"/>
              </a:spcBef>
              <a:spcAft>
                <a:spcPts val="1440"/>
              </a:spcAft>
              <a:buNone/>
            </a:pPr>
            <a:endParaRPr lang="en-KE" sz="2400" dirty="0">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428000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b="1" dirty="0">
                <a:solidFill>
                  <a:schemeClr val="accent4"/>
                </a:solidFill>
              </a:rPr>
              <a:t>     </a:t>
            </a:r>
            <a:r>
              <a:rPr lang="en-US" sz="6000" b="1" dirty="0" err="1">
                <a:solidFill>
                  <a:schemeClr val="accent4"/>
                </a:solidFill>
              </a:rPr>
              <a:t>Cont</a:t>
            </a:r>
            <a:r>
              <a:rPr lang="en-US" sz="6000" b="1" dirty="0">
                <a:solidFill>
                  <a:schemeClr val="accent4"/>
                </a:solidFill>
              </a:rPr>
              <a:t>… </a:t>
            </a: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267286" y="1825625"/>
            <a:ext cx="11503800" cy="5032374"/>
          </a:xfrm>
        </p:spPr>
        <p:txBody>
          <a:bodyPr rtlCol="0">
            <a:noAutofit/>
          </a:bodyPr>
          <a:lstStyle/>
          <a:p>
            <a:pPr marL="457200" lvl="1" indent="0">
              <a:lnSpc>
                <a:spcPct val="100000"/>
              </a:lnSpc>
              <a:spcAft>
                <a:spcPts val="800"/>
              </a:spcAft>
              <a:buNone/>
            </a:pP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less than </a:t>
            </a:r>
          </a:p>
          <a:p>
            <a:pPr marL="457200" lvl="1" indent="0">
              <a:lnSpc>
                <a:spcPct val="100000"/>
              </a:lnSpc>
              <a:spcAft>
                <a:spcPts val="800"/>
              </a:spcAft>
              <a:buNone/>
            </a:pP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2800" kern="100" dirty="0" err="1">
                <a:effectLst/>
                <a:latin typeface="Times New Roman" panose="02020603050405020304" pitchFamily="18" charset="0"/>
                <a:ea typeface="Calibri" panose="020F0502020204030204" pitchFamily="34" charset="0"/>
                <a:cs typeface="Times New Roman" panose="02020603050405020304" pitchFamily="18" charset="0"/>
              </a:rPr>
              <a:t>cout</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&lt;&lt; "a &lt; b = " &lt;&lt; (a &lt; b) &lt;&lt; </a:t>
            </a:r>
            <a:r>
              <a:rPr lang="en-KE" sz="2800" kern="100" dirty="0" err="1">
                <a:effectLst/>
                <a:latin typeface="Times New Roman" panose="02020603050405020304" pitchFamily="18" charset="0"/>
                <a:ea typeface="Calibri" panose="020F0502020204030204" pitchFamily="34" charset="0"/>
                <a:cs typeface="Times New Roman" panose="02020603050405020304" pitchFamily="18" charset="0"/>
              </a:rPr>
              <a:t>endl</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a:t>
            </a:r>
          </a:p>
          <a:p>
            <a:pPr marL="457200" lvl="1" indent="0">
              <a:lnSpc>
                <a:spcPct val="100000"/>
              </a:lnSpc>
              <a:spcAft>
                <a:spcPts val="800"/>
              </a:spcAft>
              <a:buNone/>
            </a:pP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 equal to </a:t>
            </a:r>
          </a:p>
          <a:p>
            <a:pPr marL="457200" lvl="1" indent="0">
              <a:lnSpc>
                <a:spcPct val="100000"/>
              </a:lnSpc>
              <a:spcAft>
                <a:spcPts val="800"/>
              </a:spcAft>
              <a:buNone/>
            </a:pP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2800" kern="100" dirty="0" err="1">
                <a:effectLst/>
                <a:latin typeface="Times New Roman" panose="02020603050405020304" pitchFamily="18" charset="0"/>
                <a:ea typeface="Calibri" panose="020F0502020204030204" pitchFamily="34" charset="0"/>
                <a:cs typeface="Times New Roman" panose="02020603050405020304" pitchFamily="18" charset="0"/>
              </a:rPr>
              <a:t>cout</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&lt;&lt; "a == b = " &lt;&lt; (a == b) &lt;&lt; </a:t>
            </a:r>
            <a:r>
              <a:rPr lang="en-KE" sz="2800" kern="100" dirty="0" err="1">
                <a:effectLst/>
                <a:latin typeface="Times New Roman" panose="02020603050405020304" pitchFamily="18" charset="0"/>
                <a:ea typeface="Calibri" panose="020F0502020204030204" pitchFamily="34" charset="0"/>
                <a:cs typeface="Times New Roman" panose="02020603050405020304" pitchFamily="18" charset="0"/>
              </a:rPr>
              <a:t>endl</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a:t>
            </a:r>
          </a:p>
          <a:p>
            <a:pPr marL="457200" lvl="1" indent="0">
              <a:lnSpc>
                <a:spcPct val="100000"/>
              </a:lnSpc>
              <a:spcAft>
                <a:spcPts val="800"/>
              </a:spcAft>
              <a:buNone/>
            </a:pP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 not equal to </a:t>
            </a:r>
          </a:p>
          <a:p>
            <a:pPr marL="457200" lvl="1" indent="0">
              <a:lnSpc>
                <a:spcPct val="100000"/>
              </a:lnSpc>
              <a:spcAft>
                <a:spcPts val="800"/>
              </a:spcAft>
              <a:buNone/>
            </a:pP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2800" kern="100" dirty="0" err="1">
                <a:effectLst/>
                <a:latin typeface="Times New Roman" panose="02020603050405020304" pitchFamily="18" charset="0"/>
                <a:ea typeface="Calibri" panose="020F0502020204030204" pitchFamily="34" charset="0"/>
                <a:cs typeface="Times New Roman" panose="02020603050405020304" pitchFamily="18" charset="0"/>
              </a:rPr>
              <a:t>cout</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&lt;&lt; "a != b = " &lt;&lt; (a != b) &lt;&lt; </a:t>
            </a:r>
            <a:r>
              <a:rPr lang="en-KE" sz="2800" kern="100" dirty="0" err="1">
                <a:effectLst/>
                <a:latin typeface="Times New Roman" panose="02020603050405020304" pitchFamily="18" charset="0"/>
                <a:ea typeface="Calibri" panose="020F0502020204030204" pitchFamily="34" charset="0"/>
                <a:cs typeface="Times New Roman" panose="02020603050405020304" pitchFamily="18" charset="0"/>
              </a:rPr>
              <a:t>endl</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a:t>
            </a:r>
          </a:p>
          <a:p>
            <a:pPr marL="457200" lvl="1" indent="0">
              <a:lnSpc>
                <a:spcPct val="100000"/>
              </a:lnSpc>
              <a:spcAft>
                <a:spcPts val="800"/>
              </a:spcAft>
              <a:buNone/>
            </a:pP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return 0; </a:t>
            </a:r>
          </a:p>
          <a:p>
            <a:pPr marL="457200" lvl="1" indent="0">
              <a:lnSpc>
                <a:spcPct val="100000"/>
              </a:lnSpc>
              <a:spcAft>
                <a:spcPts val="800"/>
              </a:spcAft>
              <a:buNone/>
            </a:pP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35177360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045028"/>
          </a:xfrm>
          <a:solidFill>
            <a:schemeClr val="tx1"/>
          </a:solidFill>
        </p:spPr>
        <p:txBody>
          <a:bodyPr>
            <a:normAutofit/>
          </a:bodyPr>
          <a:lstStyle/>
          <a:p>
            <a:pPr>
              <a:defRPr/>
            </a:pPr>
            <a:r>
              <a:rPr lang="en-US" sz="5400" dirty="0">
                <a:solidFill>
                  <a:schemeClr val="accent4"/>
                </a:solidFill>
              </a:rPr>
              <a:t>     Output</a:t>
            </a:r>
            <a:endParaRPr lang="en-US" sz="6000" dirty="0">
              <a:solidFill>
                <a:schemeClr val="accent4"/>
              </a:solidFill>
            </a:endParaRP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246743" y="1175656"/>
            <a:ext cx="11698514" cy="5682343"/>
          </a:xfrm>
        </p:spPr>
        <p:txBody>
          <a:bodyPr rtlCol="0">
            <a:noAutofit/>
          </a:bodyPr>
          <a:lstStyle/>
          <a:p>
            <a:pPr marL="457200" lvl="1" indent="0">
              <a:lnSpc>
                <a:spcPct val="107000"/>
              </a:lnSpc>
              <a:spcAft>
                <a:spcPts val="800"/>
              </a:spcAft>
              <a:buNone/>
            </a:pPr>
            <a:endParaRPr lang="en-US"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lvl="1" indent="0">
              <a:lnSpc>
                <a:spcPct val="107000"/>
              </a:lnSpc>
              <a:spcAft>
                <a:spcPts val="800"/>
              </a:spcAft>
              <a:buNone/>
            </a:pP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a &gt; b = 1</a:t>
            </a:r>
          </a:p>
          <a:p>
            <a:pPr marL="457200" lvl="1" indent="0">
              <a:lnSpc>
                <a:spcPct val="107000"/>
              </a:lnSpc>
              <a:spcAft>
                <a:spcPts val="800"/>
              </a:spcAft>
              <a:buNone/>
            </a:pP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a &lt; b = 0</a:t>
            </a:r>
          </a:p>
          <a:p>
            <a:pPr marL="457200" lvl="1" indent="0">
              <a:lnSpc>
                <a:spcPct val="107000"/>
              </a:lnSpc>
              <a:spcAft>
                <a:spcPts val="800"/>
              </a:spcAft>
              <a:buNone/>
            </a:pP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a == b = 0</a:t>
            </a:r>
          </a:p>
          <a:p>
            <a:pPr marL="457200" lvl="1" indent="0">
              <a:lnSpc>
                <a:spcPct val="107000"/>
              </a:lnSpc>
              <a:spcAft>
                <a:spcPts val="800"/>
              </a:spcAft>
              <a:buNone/>
            </a:pP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a != b = 1</a:t>
            </a:r>
            <a:endParaRPr lang="en-US"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lvl="1" indent="0">
              <a:lnSpc>
                <a:spcPct val="107000"/>
              </a:lnSpc>
              <a:spcAft>
                <a:spcPts val="800"/>
              </a:spcAft>
              <a:buNone/>
            </a:pPr>
            <a:endParaRPr lang="en-US"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lvl="1" indent="0">
              <a:lnSpc>
                <a:spcPct val="107000"/>
              </a:lnSpc>
              <a:spcAft>
                <a:spcPts val="800"/>
              </a:spcAft>
              <a:buNone/>
            </a:pPr>
            <a:r>
              <a:rPr lang="en-US" sz="2800" i="0" dirty="0">
                <a:solidFill>
                  <a:srgbClr val="273239"/>
                </a:solidFill>
                <a:effectLst/>
                <a:highlight>
                  <a:srgbClr val="FFFFFF"/>
                </a:highlight>
                <a:latin typeface="Times New Roman" panose="02020603050405020304" pitchFamily="18" charset="0"/>
                <a:cs typeface="Times New Roman" panose="02020603050405020304" pitchFamily="18" charset="0"/>
              </a:rPr>
              <a:t>In the output, we get 1, 0, 0, 0, and 1 where 0 means false and 1 means true.</a:t>
            </a:r>
            <a:endParaRPr lang="en-KE"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a:lnSpc>
                <a:spcPct val="107000"/>
              </a:lnSpc>
              <a:spcBef>
                <a:spcPts val="1440"/>
              </a:spcBef>
              <a:spcAft>
                <a:spcPts val="1440"/>
              </a:spcAft>
            </a:pPr>
            <a:endParaRPr lang="en-KE" dirty="0">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275641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2542" y="1219200"/>
            <a:ext cx="11929403" cy="5434818"/>
          </a:xfrm>
        </p:spPr>
        <p:txBody>
          <a:bodyPr>
            <a:normAutofit/>
          </a:bodyPr>
          <a:lstStyle/>
          <a:p>
            <a:pPr algn="just" rtl="0" fontAlgn="base">
              <a:lnSpc>
                <a:spcPct val="150000"/>
              </a:lnSpc>
            </a:pPr>
            <a:r>
              <a:rPr lang="en-US" sz="3200" dirty="0">
                <a:solidFill>
                  <a:srgbClr val="273239"/>
                </a:solidFill>
                <a:highlight>
                  <a:srgbClr val="FFFFFF"/>
                </a:highlight>
                <a:latin typeface="Times New Roman" panose="02020603050405020304" pitchFamily="18" charset="0"/>
                <a:cs typeface="Times New Roman" panose="02020603050405020304" pitchFamily="18" charset="0"/>
              </a:rPr>
              <a:t>L</a:t>
            </a:r>
            <a:r>
              <a:rPr lang="en-US" sz="3200" i="0" dirty="0">
                <a:solidFill>
                  <a:srgbClr val="273239"/>
                </a:solidFill>
                <a:effectLst/>
                <a:highlight>
                  <a:srgbClr val="FFFFFF"/>
                </a:highlight>
                <a:latin typeface="Times New Roman" panose="02020603050405020304" pitchFamily="18" charset="0"/>
                <a:cs typeface="Times New Roman" panose="02020603050405020304" pitchFamily="18" charset="0"/>
              </a:rPr>
              <a:t>ogical operators are symbols that allow you to combine or modify conditions to make logical evaluations. They are used to perform logical operations on </a:t>
            </a:r>
            <a:r>
              <a:rPr lang="en-US" sz="3200" i="0" dirty="0" err="1">
                <a:solidFill>
                  <a:srgbClr val="273239"/>
                </a:solidFill>
                <a:effectLst/>
                <a:highlight>
                  <a:srgbClr val="FFFFFF"/>
                </a:highlight>
                <a:latin typeface="Times New Roman" panose="02020603050405020304" pitchFamily="18" charset="0"/>
                <a:cs typeface="Times New Roman" panose="02020603050405020304" pitchFamily="18" charset="0"/>
              </a:rPr>
              <a:t>boolean</a:t>
            </a:r>
            <a:r>
              <a:rPr lang="en-US" sz="3200" i="0" dirty="0">
                <a:solidFill>
                  <a:srgbClr val="273239"/>
                </a:solidFill>
                <a:effectLst/>
                <a:highlight>
                  <a:srgbClr val="FFFFFF"/>
                </a:highlight>
                <a:latin typeface="Times New Roman" panose="02020603050405020304" pitchFamily="18" charset="0"/>
                <a:cs typeface="Times New Roman" panose="02020603050405020304" pitchFamily="18" charset="0"/>
              </a:rPr>
              <a:t> values (true or false).</a:t>
            </a:r>
          </a:p>
          <a:p>
            <a:pPr algn="just" rtl="0" fontAlgn="base">
              <a:lnSpc>
                <a:spcPct val="150000"/>
              </a:lnSpc>
            </a:pPr>
            <a:r>
              <a:rPr lang="en-US" sz="3200" i="0" dirty="0">
                <a:solidFill>
                  <a:srgbClr val="273239"/>
                </a:solidFill>
                <a:effectLst/>
                <a:highlight>
                  <a:srgbClr val="FFFFFF"/>
                </a:highlight>
                <a:latin typeface="Times New Roman" panose="02020603050405020304" pitchFamily="18" charset="0"/>
                <a:cs typeface="Times New Roman" panose="02020603050405020304" pitchFamily="18" charset="0"/>
              </a:rPr>
              <a:t>In C++, there are three logical operators:</a:t>
            </a:r>
          </a:p>
          <a:p>
            <a:pPr marL="1028700" lvl="1" indent="-571500" algn="just" fontAlgn="base">
              <a:lnSpc>
                <a:spcPct val="150000"/>
              </a:lnSpc>
              <a:buFont typeface="+mj-lt"/>
              <a:buAutoNum type="romanLcPeriod"/>
            </a:pPr>
            <a:r>
              <a:rPr lang="en-US" sz="2800" i="0" dirty="0">
                <a:solidFill>
                  <a:srgbClr val="273239"/>
                </a:solidFill>
                <a:effectLst/>
                <a:highlight>
                  <a:srgbClr val="FFFFFF"/>
                </a:highlight>
                <a:latin typeface="Times New Roman" panose="02020603050405020304" pitchFamily="18" charset="0"/>
                <a:cs typeface="Times New Roman" panose="02020603050405020304" pitchFamily="18" charset="0"/>
              </a:rPr>
              <a:t>Logical AND ( &amp;&amp; ) Operator</a:t>
            </a:r>
          </a:p>
          <a:p>
            <a:pPr marL="1028700" lvl="1" indent="-571500" algn="just" fontAlgn="base">
              <a:lnSpc>
                <a:spcPct val="150000"/>
              </a:lnSpc>
              <a:buFont typeface="+mj-lt"/>
              <a:buAutoNum type="romanLcPeriod"/>
            </a:pPr>
            <a:r>
              <a:rPr lang="en-US" sz="2800" i="0" dirty="0">
                <a:solidFill>
                  <a:srgbClr val="273239"/>
                </a:solidFill>
                <a:effectLst/>
                <a:highlight>
                  <a:srgbClr val="FFFFFF"/>
                </a:highlight>
                <a:latin typeface="Times New Roman" panose="02020603050405020304" pitchFamily="18" charset="0"/>
                <a:cs typeface="Times New Roman" panose="02020603050405020304" pitchFamily="18" charset="0"/>
              </a:rPr>
              <a:t>Logical OR ( || ) Operator</a:t>
            </a:r>
          </a:p>
          <a:p>
            <a:pPr marL="1028700" lvl="1" indent="-571500" algn="just" fontAlgn="base">
              <a:lnSpc>
                <a:spcPct val="150000"/>
              </a:lnSpc>
              <a:buFont typeface="+mj-lt"/>
              <a:buAutoNum type="romanLcPeriod"/>
            </a:pPr>
            <a:r>
              <a:rPr lang="en-US" sz="2800" i="0" dirty="0">
                <a:solidFill>
                  <a:srgbClr val="273239"/>
                </a:solidFill>
                <a:effectLst/>
                <a:highlight>
                  <a:srgbClr val="FFFFFF"/>
                </a:highlight>
                <a:latin typeface="Times New Roman" panose="02020603050405020304" pitchFamily="18" charset="0"/>
                <a:cs typeface="Times New Roman" panose="02020603050405020304" pitchFamily="18" charset="0"/>
              </a:rPr>
              <a:t>Logical NOT ( ! ) Operator</a:t>
            </a:r>
          </a:p>
          <a:p>
            <a:endParaRPr lang="en-GB" sz="3200" dirty="0"/>
          </a:p>
        </p:txBody>
      </p:sp>
      <p:sp>
        <p:nvSpPr>
          <p:cNvPr id="4"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045028"/>
          </a:xfrm>
          <a:solidFill>
            <a:schemeClr val="tx1"/>
          </a:solidFill>
        </p:spPr>
        <p:txBody>
          <a:bodyPr>
            <a:normAutofit/>
          </a:bodyPr>
          <a:lstStyle/>
          <a:p>
            <a:pPr>
              <a:defRPr/>
            </a:pPr>
            <a:r>
              <a:rPr lang="en-US" sz="5400" dirty="0">
                <a:solidFill>
                  <a:schemeClr val="accent4"/>
                </a:solidFill>
              </a:rPr>
              <a:t>     iv. </a:t>
            </a:r>
            <a:r>
              <a:rPr lang="en-US" sz="5400" b="1" dirty="0">
                <a:solidFill>
                  <a:schemeClr val="accent4"/>
                </a:solidFill>
              </a:rPr>
              <a:t>Logical Operator </a:t>
            </a:r>
            <a:endParaRPr lang="en-US" sz="6000" dirty="0">
              <a:solidFill>
                <a:schemeClr val="accent4"/>
              </a:solidFill>
            </a:endParaRPr>
          </a:p>
        </p:txBody>
      </p:sp>
    </p:spTree>
    <p:extLst>
      <p:ext uri="{BB962C8B-B14F-4D97-AF65-F5344CB8AC3E}">
        <p14:creationId xmlns:p14="http://schemas.microsoft.com/office/powerpoint/2010/main" val="40911623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841828"/>
          </a:xfrm>
          <a:solidFill>
            <a:schemeClr val="tx1"/>
          </a:solidFill>
        </p:spPr>
        <p:txBody>
          <a:bodyPr>
            <a:normAutofit/>
          </a:bodyPr>
          <a:lstStyle/>
          <a:p>
            <a:pPr>
              <a:defRPr/>
            </a:pPr>
            <a:r>
              <a:rPr lang="en-US" sz="5400" dirty="0">
                <a:solidFill>
                  <a:schemeClr val="accent4"/>
                </a:solidFill>
              </a:rPr>
              <a:t>    </a:t>
            </a:r>
            <a:r>
              <a:rPr lang="en-US" sz="4000" b="1" dirty="0">
                <a:solidFill>
                  <a:schemeClr val="accent4"/>
                </a:solidFill>
                <a:latin typeface="Times New Roman" panose="02020603050405020304" pitchFamily="18" charset="0"/>
                <a:cs typeface="Times New Roman" panose="02020603050405020304" pitchFamily="18" charset="0"/>
              </a:rPr>
              <a:t>Logical AND Operator (&amp;&amp;)</a:t>
            </a:r>
            <a:endParaRPr lang="en-US" sz="4000" dirty="0">
              <a:solidFill>
                <a:schemeClr val="accent4"/>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145143" y="972457"/>
            <a:ext cx="11208657" cy="5689600"/>
          </a:xfrm>
        </p:spPr>
        <p:txBody>
          <a:bodyPr rtlCol="0">
            <a:noAutofit/>
          </a:bodyPr>
          <a:lstStyle/>
          <a:p>
            <a:pPr algn="just" rtl="0" fontAlgn="base">
              <a:lnSpc>
                <a:spcPct val="150000"/>
              </a:lnSpc>
            </a:pP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The C++ </a:t>
            </a: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logical AND operator (&amp;&amp;)</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 is a binary operator that returns true if both of its operands are true. Otherwise, it returns false. Here’s the truth table for the AND operator:</a:t>
            </a:r>
          </a:p>
        </p:txBody>
      </p:sp>
      <p:graphicFrame>
        <p:nvGraphicFramePr>
          <p:cNvPr id="4" name="Table 3">
            <a:extLst>
              <a:ext uri="{FF2B5EF4-FFF2-40B4-BE49-F238E27FC236}">
                <a16:creationId xmlns:a16="http://schemas.microsoft.com/office/drawing/2014/main" id="{7698E667-CC25-A5E7-F6FD-FF37E2741FA8}"/>
              </a:ext>
            </a:extLst>
          </p:cNvPr>
          <p:cNvGraphicFramePr>
            <a:graphicFrameLocks noGrp="1"/>
          </p:cNvGraphicFramePr>
          <p:nvPr>
            <p:extLst>
              <p:ext uri="{D42A27DB-BD31-4B8C-83A1-F6EECF244321}">
                <p14:modId xmlns:p14="http://schemas.microsoft.com/office/powerpoint/2010/main" val="85858705"/>
              </p:ext>
            </p:extLst>
          </p:nvPr>
        </p:nvGraphicFramePr>
        <p:xfrm>
          <a:off x="1871003" y="3429000"/>
          <a:ext cx="8480475" cy="2937638"/>
        </p:xfrm>
        <a:graphic>
          <a:graphicData uri="http://schemas.openxmlformats.org/drawingml/2006/table">
            <a:tbl>
              <a:tblPr firstRow="1" bandRow="1">
                <a:tableStyleId>{5C22544A-7EE6-4342-B048-85BDC9FD1C3A}</a:tableStyleId>
              </a:tblPr>
              <a:tblGrid>
                <a:gridCol w="2826825">
                  <a:extLst>
                    <a:ext uri="{9D8B030D-6E8A-4147-A177-3AD203B41FA5}">
                      <a16:colId xmlns:a16="http://schemas.microsoft.com/office/drawing/2014/main" val="950138927"/>
                    </a:ext>
                  </a:extLst>
                </a:gridCol>
                <a:gridCol w="2826825">
                  <a:extLst>
                    <a:ext uri="{9D8B030D-6E8A-4147-A177-3AD203B41FA5}">
                      <a16:colId xmlns:a16="http://schemas.microsoft.com/office/drawing/2014/main" val="2664692985"/>
                    </a:ext>
                  </a:extLst>
                </a:gridCol>
                <a:gridCol w="2826825">
                  <a:extLst>
                    <a:ext uri="{9D8B030D-6E8A-4147-A177-3AD203B41FA5}">
                      <a16:colId xmlns:a16="http://schemas.microsoft.com/office/drawing/2014/main" val="1069141338"/>
                    </a:ext>
                  </a:extLst>
                </a:gridCol>
              </a:tblGrid>
              <a:tr h="531382">
                <a:tc>
                  <a:txBody>
                    <a:bodyPr/>
                    <a:lstStyle/>
                    <a:p>
                      <a:pPr algn="ctr" rtl="0" fontAlgn="base"/>
                      <a:r>
                        <a:rPr lang="en-US" sz="1400" b="1" dirty="0">
                          <a:effectLst/>
                        </a:rPr>
                        <a:t>Operand 1</a:t>
                      </a:r>
                    </a:p>
                  </a:txBody>
                  <a:tcPr marL="38100" marR="38100" marT="95250" marB="95250" anchor="ctr"/>
                </a:tc>
                <a:tc>
                  <a:txBody>
                    <a:bodyPr/>
                    <a:lstStyle/>
                    <a:p>
                      <a:pPr algn="ctr" rtl="0" fontAlgn="base"/>
                      <a:r>
                        <a:rPr lang="en-US" sz="1400" b="1" dirty="0">
                          <a:effectLst/>
                        </a:rPr>
                        <a:t>Operand 2</a:t>
                      </a:r>
                    </a:p>
                  </a:txBody>
                  <a:tcPr marL="95250" marR="95250" marT="95250" marB="95250" anchor="ctr"/>
                </a:tc>
                <a:tc>
                  <a:txBody>
                    <a:bodyPr/>
                    <a:lstStyle/>
                    <a:p>
                      <a:pPr algn="ctr" rtl="0" fontAlgn="base"/>
                      <a:r>
                        <a:rPr lang="en-US" sz="1400" b="1">
                          <a:effectLst/>
                        </a:rPr>
                        <a:t>Result</a:t>
                      </a:r>
                    </a:p>
                  </a:txBody>
                  <a:tcPr marL="95250" marR="95250" marT="95250" marB="95250" anchor="ctr"/>
                </a:tc>
                <a:extLst>
                  <a:ext uri="{0D108BD9-81ED-4DB2-BD59-A6C34878D82A}">
                    <a16:rowId xmlns:a16="http://schemas.microsoft.com/office/drawing/2014/main" val="2544020211"/>
                  </a:ext>
                </a:extLst>
              </a:tr>
              <a:tr h="601564">
                <a:tc>
                  <a:txBody>
                    <a:bodyPr/>
                    <a:lstStyle/>
                    <a:p>
                      <a:pPr algn="ctr" rtl="0" fontAlgn="base"/>
                      <a:r>
                        <a:rPr lang="en-US" sz="1250" b="0">
                          <a:effectLst/>
                        </a:rPr>
                        <a:t>true</a:t>
                      </a:r>
                    </a:p>
                  </a:txBody>
                  <a:tcPr marL="95250" marR="95250" marT="133350" marB="133350" anchor="ctr"/>
                </a:tc>
                <a:tc>
                  <a:txBody>
                    <a:bodyPr/>
                    <a:lstStyle/>
                    <a:p>
                      <a:pPr algn="ctr" rtl="0" fontAlgn="base"/>
                      <a:r>
                        <a:rPr lang="en-US" sz="1250" b="0">
                          <a:effectLst/>
                        </a:rPr>
                        <a:t>true</a:t>
                      </a:r>
                    </a:p>
                  </a:txBody>
                  <a:tcPr marL="95250" marR="95250" marT="133350" marB="133350" anchor="ctr"/>
                </a:tc>
                <a:tc>
                  <a:txBody>
                    <a:bodyPr/>
                    <a:lstStyle/>
                    <a:p>
                      <a:pPr algn="ctr" rtl="0" fontAlgn="base"/>
                      <a:r>
                        <a:rPr lang="en-US" sz="1250" b="1">
                          <a:effectLst/>
                        </a:rPr>
                        <a:t>true</a:t>
                      </a:r>
                      <a:endParaRPr lang="en-US" sz="1250" b="0">
                        <a:effectLst/>
                      </a:endParaRPr>
                    </a:p>
                  </a:txBody>
                  <a:tcPr marL="95250" marR="95250" marT="133350" marB="133350" anchor="ctr"/>
                </a:tc>
                <a:extLst>
                  <a:ext uri="{0D108BD9-81ED-4DB2-BD59-A6C34878D82A}">
                    <a16:rowId xmlns:a16="http://schemas.microsoft.com/office/drawing/2014/main" val="712633026"/>
                  </a:ext>
                </a:extLst>
              </a:tr>
              <a:tr h="601564">
                <a:tc>
                  <a:txBody>
                    <a:bodyPr/>
                    <a:lstStyle/>
                    <a:p>
                      <a:pPr algn="ctr" rtl="0" fontAlgn="base"/>
                      <a:r>
                        <a:rPr lang="en-US" sz="1250" b="0">
                          <a:effectLst/>
                        </a:rPr>
                        <a:t>true</a:t>
                      </a:r>
                    </a:p>
                  </a:txBody>
                  <a:tcPr marL="95250" marR="95250" marT="133350" marB="133350" anchor="ctr"/>
                </a:tc>
                <a:tc>
                  <a:txBody>
                    <a:bodyPr/>
                    <a:lstStyle/>
                    <a:p>
                      <a:pPr algn="ctr" rtl="0" fontAlgn="base"/>
                      <a:r>
                        <a:rPr lang="en-US" sz="1250" b="0">
                          <a:effectLst/>
                        </a:rPr>
                        <a:t>false</a:t>
                      </a:r>
                    </a:p>
                  </a:txBody>
                  <a:tcPr marL="95250" marR="95250" marT="133350" marB="133350" anchor="ctr"/>
                </a:tc>
                <a:tc>
                  <a:txBody>
                    <a:bodyPr/>
                    <a:lstStyle/>
                    <a:p>
                      <a:pPr algn="ctr" rtl="0" fontAlgn="base"/>
                      <a:r>
                        <a:rPr lang="en-US" sz="1250" b="1">
                          <a:effectLst/>
                        </a:rPr>
                        <a:t>false</a:t>
                      </a:r>
                      <a:endParaRPr lang="en-US" sz="1250" b="0">
                        <a:effectLst/>
                      </a:endParaRPr>
                    </a:p>
                  </a:txBody>
                  <a:tcPr marL="95250" marR="95250" marT="133350" marB="133350" anchor="ctr"/>
                </a:tc>
                <a:extLst>
                  <a:ext uri="{0D108BD9-81ED-4DB2-BD59-A6C34878D82A}">
                    <a16:rowId xmlns:a16="http://schemas.microsoft.com/office/drawing/2014/main" val="1462827728"/>
                  </a:ext>
                </a:extLst>
              </a:tr>
              <a:tr h="601564">
                <a:tc>
                  <a:txBody>
                    <a:bodyPr/>
                    <a:lstStyle/>
                    <a:p>
                      <a:pPr algn="ctr" rtl="0" fontAlgn="base"/>
                      <a:r>
                        <a:rPr lang="en-US" sz="1250" b="0">
                          <a:effectLst/>
                        </a:rPr>
                        <a:t>false</a:t>
                      </a:r>
                    </a:p>
                  </a:txBody>
                  <a:tcPr marL="95250" marR="95250" marT="133350" marB="133350" anchor="ctr"/>
                </a:tc>
                <a:tc>
                  <a:txBody>
                    <a:bodyPr/>
                    <a:lstStyle/>
                    <a:p>
                      <a:pPr algn="ctr" rtl="0" fontAlgn="base"/>
                      <a:r>
                        <a:rPr lang="en-US" sz="1250" b="0">
                          <a:effectLst/>
                        </a:rPr>
                        <a:t>true</a:t>
                      </a:r>
                    </a:p>
                  </a:txBody>
                  <a:tcPr marL="95250" marR="95250" marT="133350" marB="133350" anchor="ctr"/>
                </a:tc>
                <a:tc>
                  <a:txBody>
                    <a:bodyPr/>
                    <a:lstStyle/>
                    <a:p>
                      <a:pPr algn="ctr" rtl="0" fontAlgn="base"/>
                      <a:r>
                        <a:rPr lang="en-US" sz="1250" b="1">
                          <a:effectLst/>
                        </a:rPr>
                        <a:t>false</a:t>
                      </a:r>
                      <a:endParaRPr lang="en-US" sz="1250" b="0">
                        <a:effectLst/>
                      </a:endParaRPr>
                    </a:p>
                  </a:txBody>
                  <a:tcPr marL="95250" marR="95250" marT="133350" marB="133350" anchor="ctr"/>
                </a:tc>
                <a:extLst>
                  <a:ext uri="{0D108BD9-81ED-4DB2-BD59-A6C34878D82A}">
                    <a16:rowId xmlns:a16="http://schemas.microsoft.com/office/drawing/2014/main" val="535672454"/>
                  </a:ext>
                </a:extLst>
              </a:tr>
              <a:tr h="601564">
                <a:tc>
                  <a:txBody>
                    <a:bodyPr/>
                    <a:lstStyle/>
                    <a:p>
                      <a:pPr algn="ctr" rtl="0" fontAlgn="base"/>
                      <a:r>
                        <a:rPr lang="en-US" sz="1250" b="0" dirty="0">
                          <a:effectLst/>
                        </a:rPr>
                        <a:t>false</a:t>
                      </a:r>
                    </a:p>
                  </a:txBody>
                  <a:tcPr marL="95250" marR="95250" marT="133350" marB="133350" anchor="ctr"/>
                </a:tc>
                <a:tc>
                  <a:txBody>
                    <a:bodyPr/>
                    <a:lstStyle/>
                    <a:p>
                      <a:pPr algn="ctr" rtl="0" fontAlgn="base"/>
                      <a:r>
                        <a:rPr lang="en-US" sz="1250" b="0">
                          <a:effectLst/>
                        </a:rPr>
                        <a:t>false</a:t>
                      </a:r>
                    </a:p>
                  </a:txBody>
                  <a:tcPr marL="95250" marR="95250" marT="133350" marB="133350" anchor="ctr"/>
                </a:tc>
                <a:tc>
                  <a:txBody>
                    <a:bodyPr/>
                    <a:lstStyle/>
                    <a:p>
                      <a:pPr algn="ctr" rtl="0" fontAlgn="base"/>
                      <a:r>
                        <a:rPr lang="en-US" sz="1250" b="1" dirty="0">
                          <a:effectLst/>
                        </a:rPr>
                        <a:t>false</a:t>
                      </a:r>
                      <a:endParaRPr lang="en-US" sz="1250" b="0" dirty="0">
                        <a:effectLst/>
                      </a:endParaRPr>
                    </a:p>
                  </a:txBody>
                  <a:tcPr marL="95250" marR="95250" marT="133350" marB="133350" anchor="ctr"/>
                </a:tc>
                <a:extLst>
                  <a:ext uri="{0D108BD9-81ED-4DB2-BD59-A6C34878D82A}">
                    <a16:rowId xmlns:a16="http://schemas.microsoft.com/office/drawing/2014/main" val="987155347"/>
                  </a:ext>
                </a:extLst>
              </a:tr>
            </a:tbl>
          </a:graphicData>
        </a:graphic>
      </p:graphicFrame>
    </p:spTree>
    <p:extLst>
      <p:ext uri="{BB962C8B-B14F-4D97-AF65-F5344CB8AC3E}">
        <p14:creationId xmlns:p14="http://schemas.microsoft.com/office/powerpoint/2010/main" val="5544105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b="1" dirty="0">
                <a:solidFill>
                  <a:schemeClr val="accent4"/>
                </a:solidFill>
              </a:rPr>
              <a:t>     Logical OR Operator (||) </a:t>
            </a:r>
            <a:endParaRPr lang="en-US" sz="6000" b="1" dirty="0">
              <a:solidFill>
                <a:schemeClr val="accent4"/>
              </a:solidFill>
            </a:endParaRP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435429" y="1825625"/>
            <a:ext cx="10918371" cy="4351338"/>
          </a:xfrm>
        </p:spPr>
        <p:txBody>
          <a:bodyPr rtlCol="0">
            <a:normAutofit/>
          </a:bodyPr>
          <a:lstStyle/>
          <a:p>
            <a:pPr algn="just" rtl="0" fontAlgn="base"/>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The C++ </a:t>
            </a: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logical OR operator ( || ) </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is a binary operator that returns true if at least one of its operands is true. It returns false only when both operands are false. Here’s the truth table for the OR operator:</a:t>
            </a:r>
          </a:p>
        </p:txBody>
      </p:sp>
      <p:graphicFrame>
        <p:nvGraphicFramePr>
          <p:cNvPr id="4" name="Table 3">
            <a:extLst>
              <a:ext uri="{FF2B5EF4-FFF2-40B4-BE49-F238E27FC236}">
                <a16:creationId xmlns:a16="http://schemas.microsoft.com/office/drawing/2014/main" id="{D7D378BC-D756-B14C-4104-4E61CF71DF45}"/>
              </a:ext>
            </a:extLst>
          </p:cNvPr>
          <p:cNvGraphicFramePr>
            <a:graphicFrameLocks noGrp="1"/>
          </p:cNvGraphicFramePr>
          <p:nvPr>
            <p:extLst>
              <p:ext uri="{D42A27DB-BD31-4B8C-83A1-F6EECF244321}">
                <p14:modId xmlns:p14="http://schemas.microsoft.com/office/powerpoint/2010/main" val="3591811606"/>
              </p:ext>
            </p:extLst>
          </p:nvPr>
        </p:nvGraphicFramePr>
        <p:xfrm>
          <a:off x="2504049" y="3429000"/>
          <a:ext cx="8494542" cy="3032594"/>
        </p:xfrm>
        <a:graphic>
          <a:graphicData uri="http://schemas.openxmlformats.org/drawingml/2006/table">
            <a:tbl>
              <a:tblPr firstRow="1" bandRow="1">
                <a:tableStyleId>{5C22544A-7EE6-4342-B048-85BDC9FD1C3A}</a:tableStyleId>
              </a:tblPr>
              <a:tblGrid>
                <a:gridCol w="2831514">
                  <a:extLst>
                    <a:ext uri="{9D8B030D-6E8A-4147-A177-3AD203B41FA5}">
                      <a16:colId xmlns:a16="http://schemas.microsoft.com/office/drawing/2014/main" val="950138927"/>
                    </a:ext>
                  </a:extLst>
                </a:gridCol>
                <a:gridCol w="2831514">
                  <a:extLst>
                    <a:ext uri="{9D8B030D-6E8A-4147-A177-3AD203B41FA5}">
                      <a16:colId xmlns:a16="http://schemas.microsoft.com/office/drawing/2014/main" val="2664692985"/>
                    </a:ext>
                  </a:extLst>
                </a:gridCol>
                <a:gridCol w="2831514">
                  <a:extLst>
                    <a:ext uri="{9D8B030D-6E8A-4147-A177-3AD203B41FA5}">
                      <a16:colId xmlns:a16="http://schemas.microsoft.com/office/drawing/2014/main" val="1069141338"/>
                    </a:ext>
                  </a:extLst>
                </a:gridCol>
              </a:tblGrid>
              <a:tr h="548558">
                <a:tc>
                  <a:txBody>
                    <a:bodyPr/>
                    <a:lstStyle/>
                    <a:p>
                      <a:pPr algn="ctr" rtl="0" fontAlgn="base"/>
                      <a:r>
                        <a:rPr lang="en-US" sz="1400" b="1" dirty="0">
                          <a:effectLst/>
                        </a:rPr>
                        <a:t>Operand 1</a:t>
                      </a:r>
                    </a:p>
                  </a:txBody>
                  <a:tcPr marL="38100" marR="38100" marT="95250" marB="95250" anchor="ctr"/>
                </a:tc>
                <a:tc>
                  <a:txBody>
                    <a:bodyPr/>
                    <a:lstStyle/>
                    <a:p>
                      <a:pPr algn="ctr" rtl="0" fontAlgn="base"/>
                      <a:r>
                        <a:rPr lang="en-US" sz="1400" b="1">
                          <a:effectLst/>
                        </a:rPr>
                        <a:t>Operand 2</a:t>
                      </a:r>
                    </a:p>
                  </a:txBody>
                  <a:tcPr marL="95250" marR="95250" marT="95250" marB="95250" anchor="ctr"/>
                </a:tc>
                <a:tc>
                  <a:txBody>
                    <a:bodyPr/>
                    <a:lstStyle/>
                    <a:p>
                      <a:pPr algn="ctr" rtl="0" fontAlgn="base"/>
                      <a:r>
                        <a:rPr lang="en-US" sz="1400" b="1">
                          <a:effectLst/>
                        </a:rPr>
                        <a:t>Result</a:t>
                      </a:r>
                    </a:p>
                  </a:txBody>
                  <a:tcPr marL="95250" marR="95250" marT="95250" marB="95250" anchor="ctr"/>
                </a:tc>
                <a:extLst>
                  <a:ext uri="{0D108BD9-81ED-4DB2-BD59-A6C34878D82A}">
                    <a16:rowId xmlns:a16="http://schemas.microsoft.com/office/drawing/2014/main" val="2544020211"/>
                  </a:ext>
                </a:extLst>
              </a:tr>
              <a:tr h="621009">
                <a:tc>
                  <a:txBody>
                    <a:bodyPr/>
                    <a:lstStyle/>
                    <a:p>
                      <a:pPr algn="ctr" rtl="0" fontAlgn="base"/>
                      <a:r>
                        <a:rPr lang="en-US" sz="1250" b="0">
                          <a:effectLst/>
                        </a:rPr>
                        <a:t>rue</a:t>
                      </a:r>
                    </a:p>
                  </a:txBody>
                  <a:tcPr marL="95250" marR="95250" marT="133350" marB="133350" anchor="ctr"/>
                </a:tc>
                <a:tc>
                  <a:txBody>
                    <a:bodyPr/>
                    <a:lstStyle/>
                    <a:p>
                      <a:pPr algn="ctr" rtl="0" fontAlgn="base"/>
                      <a:r>
                        <a:rPr lang="en-US" sz="1250" b="0">
                          <a:effectLst/>
                        </a:rPr>
                        <a:t>true</a:t>
                      </a:r>
                    </a:p>
                  </a:txBody>
                  <a:tcPr marL="95250" marR="95250" marT="133350" marB="133350" anchor="ctr"/>
                </a:tc>
                <a:tc>
                  <a:txBody>
                    <a:bodyPr/>
                    <a:lstStyle/>
                    <a:p>
                      <a:pPr algn="ctr" rtl="0" fontAlgn="base"/>
                      <a:r>
                        <a:rPr lang="en-US" sz="1250" b="1">
                          <a:effectLst/>
                        </a:rPr>
                        <a:t>true</a:t>
                      </a:r>
                      <a:endParaRPr lang="en-US" sz="1250" b="0">
                        <a:effectLst/>
                      </a:endParaRPr>
                    </a:p>
                  </a:txBody>
                  <a:tcPr marL="95250" marR="95250" marT="133350" marB="133350" anchor="ctr"/>
                </a:tc>
                <a:extLst>
                  <a:ext uri="{0D108BD9-81ED-4DB2-BD59-A6C34878D82A}">
                    <a16:rowId xmlns:a16="http://schemas.microsoft.com/office/drawing/2014/main" val="712633026"/>
                  </a:ext>
                </a:extLst>
              </a:tr>
              <a:tr h="621009">
                <a:tc>
                  <a:txBody>
                    <a:bodyPr/>
                    <a:lstStyle/>
                    <a:p>
                      <a:pPr algn="ctr" rtl="0" fontAlgn="base"/>
                      <a:r>
                        <a:rPr lang="en-US" sz="1250" b="0">
                          <a:effectLst/>
                        </a:rPr>
                        <a:t>true</a:t>
                      </a:r>
                    </a:p>
                  </a:txBody>
                  <a:tcPr marL="95250" marR="95250" marT="133350" marB="133350" anchor="ctr"/>
                </a:tc>
                <a:tc>
                  <a:txBody>
                    <a:bodyPr/>
                    <a:lstStyle/>
                    <a:p>
                      <a:pPr algn="ctr" rtl="0" fontAlgn="base"/>
                      <a:r>
                        <a:rPr lang="en-US" sz="1250" b="0" dirty="0">
                          <a:effectLst/>
                        </a:rPr>
                        <a:t>false</a:t>
                      </a:r>
                    </a:p>
                  </a:txBody>
                  <a:tcPr marL="95250" marR="95250" marT="133350" marB="133350" anchor="ctr"/>
                </a:tc>
                <a:tc>
                  <a:txBody>
                    <a:bodyPr/>
                    <a:lstStyle/>
                    <a:p>
                      <a:pPr algn="ctr" rtl="0" fontAlgn="base"/>
                      <a:r>
                        <a:rPr lang="en-US" sz="1250" b="1">
                          <a:effectLst/>
                        </a:rPr>
                        <a:t>true</a:t>
                      </a:r>
                      <a:endParaRPr lang="en-US" sz="1250" b="0">
                        <a:effectLst/>
                      </a:endParaRPr>
                    </a:p>
                  </a:txBody>
                  <a:tcPr marL="95250" marR="95250" marT="133350" marB="133350" anchor="ctr"/>
                </a:tc>
                <a:extLst>
                  <a:ext uri="{0D108BD9-81ED-4DB2-BD59-A6C34878D82A}">
                    <a16:rowId xmlns:a16="http://schemas.microsoft.com/office/drawing/2014/main" val="1462827728"/>
                  </a:ext>
                </a:extLst>
              </a:tr>
              <a:tr h="621009">
                <a:tc>
                  <a:txBody>
                    <a:bodyPr/>
                    <a:lstStyle/>
                    <a:p>
                      <a:pPr algn="ctr" rtl="0" fontAlgn="base"/>
                      <a:r>
                        <a:rPr lang="en-US" sz="1250" b="0">
                          <a:effectLst/>
                        </a:rPr>
                        <a:t>false</a:t>
                      </a:r>
                    </a:p>
                  </a:txBody>
                  <a:tcPr marL="95250" marR="95250" marT="133350" marB="133350" anchor="ctr"/>
                </a:tc>
                <a:tc>
                  <a:txBody>
                    <a:bodyPr/>
                    <a:lstStyle/>
                    <a:p>
                      <a:pPr algn="ctr" rtl="0" fontAlgn="base"/>
                      <a:r>
                        <a:rPr lang="en-US" sz="1250" b="0">
                          <a:effectLst/>
                        </a:rPr>
                        <a:t>true</a:t>
                      </a:r>
                    </a:p>
                  </a:txBody>
                  <a:tcPr marL="95250" marR="95250" marT="133350" marB="133350" anchor="ctr"/>
                </a:tc>
                <a:tc>
                  <a:txBody>
                    <a:bodyPr/>
                    <a:lstStyle/>
                    <a:p>
                      <a:pPr algn="ctr" rtl="0" fontAlgn="base"/>
                      <a:r>
                        <a:rPr lang="en-US" sz="1250" b="1">
                          <a:effectLst/>
                        </a:rPr>
                        <a:t>true</a:t>
                      </a:r>
                      <a:endParaRPr lang="en-US" sz="1250" b="0">
                        <a:effectLst/>
                      </a:endParaRPr>
                    </a:p>
                  </a:txBody>
                  <a:tcPr marL="95250" marR="95250" marT="133350" marB="133350" anchor="ctr"/>
                </a:tc>
                <a:extLst>
                  <a:ext uri="{0D108BD9-81ED-4DB2-BD59-A6C34878D82A}">
                    <a16:rowId xmlns:a16="http://schemas.microsoft.com/office/drawing/2014/main" val="535672454"/>
                  </a:ext>
                </a:extLst>
              </a:tr>
              <a:tr h="621009">
                <a:tc>
                  <a:txBody>
                    <a:bodyPr/>
                    <a:lstStyle/>
                    <a:p>
                      <a:pPr algn="ctr" rtl="0" fontAlgn="base"/>
                      <a:r>
                        <a:rPr lang="en-US" sz="1250" b="0">
                          <a:effectLst/>
                        </a:rPr>
                        <a:t>false</a:t>
                      </a:r>
                    </a:p>
                  </a:txBody>
                  <a:tcPr marL="95250" marR="95250" marT="133350" marB="133350" anchor="ctr"/>
                </a:tc>
                <a:tc>
                  <a:txBody>
                    <a:bodyPr/>
                    <a:lstStyle/>
                    <a:p>
                      <a:pPr algn="ctr" rtl="0" fontAlgn="base"/>
                      <a:r>
                        <a:rPr lang="en-US" sz="1250" b="0">
                          <a:effectLst/>
                        </a:rPr>
                        <a:t>false</a:t>
                      </a:r>
                    </a:p>
                  </a:txBody>
                  <a:tcPr marL="95250" marR="95250" marT="133350" marB="133350" anchor="ctr"/>
                </a:tc>
                <a:tc>
                  <a:txBody>
                    <a:bodyPr/>
                    <a:lstStyle/>
                    <a:p>
                      <a:pPr algn="ctr" rtl="0" fontAlgn="base"/>
                      <a:r>
                        <a:rPr lang="en-US" sz="1250" b="1" dirty="0">
                          <a:effectLst/>
                        </a:rPr>
                        <a:t>false</a:t>
                      </a:r>
                      <a:endParaRPr lang="en-US" sz="1250" b="0" dirty="0">
                        <a:effectLst/>
                      </a:endParaRPr>
                    </a:p>
                  </a:txBody>
                  <a:tcPr marL="95250" marR="95250" marT="133350" marB="133350" anchor="ctr"/>
                </a:tc>
                <a:extLst>
                  <a:ext uri="{0D108BD9-81ED-4DB2-BD59-A6C34878D82A}">
                    <a16:rowId xmlns:a16="http://schemas.microsoft.com/office/drawing/2014/main" val="987155347"/>
                  </a:ext>
                </a:extLst>
              </a:tr>
            </a:tbl>
          </a:graphicData>
        </a:graphic>
      </p:graphicFrame>
    </p:spTree>
    <p:extLst>
      <p:ext uri="{BB962C8B-B14F-4D97-AF65-F5344CB8AC3E}">
        <p14:creationId xmlns:p14="http://schemas.microsoft.com/office/powerpoint/2010/main" val="30327199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b="1" dirty="0">
                <a:solidFill>
                  <a:schemeClr val="accent4"/>
                </a:solidFill>
              </a:rPr>
              <a:t>     Logical NOT Operator (!) </a:t>
            </a:r>
            <a:endParaRPr lang="en-US" sz="6000" b="1" dirty="0">
              <a:solidFill>
                <a:schemeClr val="accent4"/>
              </a:solidFill>
            </a:endParaRP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435429" y="1825625"/>
            <a:ext cx="10918371" cy="4351338"/>
          </a:xfrm>
        </p:spPr>
        <p:txBody>
          <a:bodyPr rtlCol="0">
            <a:normAutofit/>
          </a:bodyPr>
          <a:lstStyle/>
          <a:p>
            <a:pPr algn="just" rtl="0" fontAlgn="base"/>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The C++ </a:t>
            </a: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logical NOT operator ( ! )</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 is a unary operator that is used to negate the value of a condition. It returns true if the condition is false, and false if the condition is true. Here’s the truth table for the NOT operator:</a:t>
            </a:r>
          </a:p>
        </p:txBody>
      </p:sp>
      <p:graphicFrame>
        <p:nvGraphicFramePr>
          <p:cNvPr id="4" name="Table 3">
            <a:extLst>
              <a:ext uri="{FF2B5EF4-FFF2-40B4-BE49-F238E27FC236}">
                <a16:creationId xmlns:a16="http://schemas.microsoft.com/office/drawing/2014/main" id="{D7D378BC-D756-B14C-4104-4E61CF71DF45}"/>
              </a:ext>
            </a:extLst>
          </p:cNvPr>
          <p:cNvGraphicFramePr>
            <a:graphicFrameLocks noGrp="1"/>
          </p:cNvGraphicFramePr>
          <p:nvPr>
            <p:extLst>
              <p:ext uri="{D42A27DB-BD31-4B8C-83A1-F6EECF244321}">
                <p14:modId xmlns:p14="http://schemas.microsoft.com/office/powerpoint/2010/main" val="2388814982"/>
              </p:ext>
            </p:extLst>
          </p:nvPr>
        </p:nvGraphicFramePr>
        <p:xfrm>
          <a:off x="3852202" y="4001294"/>
          <a:ext cx="5673970" cy="1960258"/>
        </p:xfrm>
        <a:graphic>
          <a:graphicData uri="http://schemas.openxmlformats.org/drawingml/2006/table">
            <a:tbl>
              <a:tblPr firstRow="1" bandRow="1">
                <a:tableStyleId>{5C22544A-7EE6-4342-B048-85BDC9FD1C3A}</a:tableStyleId>
              </a:tblPr>
              <a:tblGrid>
                <a:gridCol w="2836985">
                  <a:extLst>
                    <a:ext uri="{9D8B030D-6E8A-4147-A177-3AD203B41FA5}">
                      <a16:colId xmlns:a16="http://schemas.microsoft.com/office/drawing/2014/main" val="950138927"/>
                    </a:ext>
                  </a:extLst>
                </a:gridCol>
                <a:gridCol w="2836985">
                  <a:extLst>
                    <a:ext uri="{9D8B030D-6E8A-4147-A177-3AD203B41FA5}">
                      <a16:colId xmlns:a16="http://schemas.microsoft.com/office/drawing/2014/main" val="2664692985"/>
                    </a:ext>
                  </a:extLst>
                </a:gridCol>
              </a:tblGrid>
              <a:tr h="600542">
                <a:tc>
                  <a:txBody>
                    <a:bodyPr/>
                    <a:lstStyle/>
                    <a:p>
                      <a:pPr algn="ctr" rtl="0" fontAlgn="base"/>
                      <a:r>
                        <a:rPr lang="en-US" sz="1400" b="1" dirty="0">
                          <a:effectLst/>
                        </a:rPr>
                        <a:t>Operand 1</a:t>
                      </a:r>
                    </a:p>
                  </a:txBody>
                  <a:tcPr marL="38100" marR="38100" marT="95250" marB="95250" anchor="ctr"/>
                </a:tc>
                <a:tc>
                  <a:txBody>
                    <a:bodyPr/>
                    <a:lstStyle/>
                    <a:p>
                      <a:pPr algn="ctr" rtl="0" fontAlgn="base"/>
                      <a:r>
                        <a:rPr lang="en-US" sz="1400" b="1" dirty="0">
                          <a:effectLst/>
                        </a:rPr>
                        <a:t>Result </a:t>
                      </a:r>
                    </a:p>
                  </a:txBody>
                  <a:tcPr marL="95250" marR="95250" marT="95250" marB="95250" anchor="ctr"/>
                </a:tc>
                <a:extLst>
                  <a:ext uri="{0D108BD9-81ED-4DB2-BD59-A6C34878D82A}">
                    <a16:rowId xmlns:a16="http://schemas.microsoft.com/office/drawing/2014/main" val="2544020211"/>
                  </a:ext>
                </a:extLst>
              </a:tr>
              <a:tr h="679858">
                <a:tc>
                  <a:txBody>
                    <a:bodyPr/>
                    <a:lstStyle/>
                    <a:p>
                      <a:pPr algn="ctr" rtl="0" fontAlgn="base"/>
                      <a:r>
                        <a:rPr lang="en-US" sz="1250" b="0">
                          <a:effectLst/>
                        </a:rPr>
                        <a:t>true</a:t>
                      </a:r>
                    </a:p>
                  </a:txBody>
                  <a:tcPr marL="95250" marR="95250" marT="133350" marB="133350" anchor="ctr"/>
                </a:tc>
                <a:tc>
                  <a:txBody>
                    <a:bodyPr/>
                    <a:lstStyle/>
                    <a:p>
                      <a:pPr algn="ctr" rtl="0" fontAlgn="base"/>
                      <a:r>
                        <a:rPr lang="en-US" sz="1250" b="1">
                          <a:effectLst/>
                        </a:rPr>
                        <a:t>false</a:t>
                      </a:r>
                      <a:endParaRPr lang="en-US" sz="1250" b="0">
                        <a:effectLst/>
                      </a:endParaRPr>
                    </a:p>
                  </a:txBody>
                  <a:tcPr marL="95250" marR="95250" marT="133350" marB="133350" anchor="ctr"/>
                </a:tc>
                <a:extLst>
                  <a:ext uri="{0D108BD9-81ED-4DB2-BD59-A6C34878D82A}">
                    <a16:rowId xmlns:a16="http://schemas.microsoft.com/office/drawing/2014/main" val="712633026"/>
                  </a:ext>
                </a:extLst>
              </a:tr>
              <a:tr h="679858">
                <a:tc>
                  <a:txBody>
                    <a:bodyPr/>
                    <a:lstStyle/>
                    <a:p>
                      <a:pPr algn="ctr" rtl="0" fontAlgn="base"/>
                      <a:r>
                        <a:rPr lang="en-US" sz="1250" b="0">
                          <a:effectLst/>
                        </a:rPr>
                        <a:t>false</a:t>
                      </a:r>
                    </a:p>
                  </a:txBody>
                  <a:tcPr marL="95250" marR="95250" marT="133350" marB="133350" anchor="ctr"/>
                </a:tc>
                <a:tc>
                  <a:txBody>
                    <a:bodyPr/>
                    <a:lstStyle/>
                    <a:p>
                      <a:pPr algn="ctr" rtl="0" fontAlgn="base"/>
                      <a:r>
                        <a:rPr lang="en-US" sz="1250" b="1" dirty="0">
                          <a:effectLst/>
                        </a:rPr>
                        <a:t>true</a:t>
                      </a:r>
                      <a:endParaRPr lang="en-US" sz="1250" b="0" dirty="0">
                        <a:effectLst/>
                      </a:endParaRPr>
                    </a:p>
                  </a:txBody>
                  <a:tcPr marL="95250" marR="95250" marT="133350" marB="133350" anchor="ctr"/>
                </a:tc>
                <a:extLst>
                  <a:ext uri="{0D108BD9-81ED-4DB2-BD59-A6C34878D82A}">
                    <a16:rowId xmlns:a16="http://schemas.microsoft.com/office/drawing/2014/main" val="1462827728"/>
                  </a:ext>
                </a:extLst>
              </a:tr>
            </a:tbl>
          </a:graphicData>
        </a:graphic>
      </p:graphicFrame>
    </p:spTree>
    <p:extLst>
      <p:ext uri="{BB962C8B-B14F-4D97-AF65-F5344CB8AC3E}">
        <p14:creationId xmlns:p14="http://schemas.microsoft.com/office/powerpoint/2010/main" val="39037008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222069" y="1341949"/>
            <a:ext cx="11131731" cy="5392680"/>
          </a:xfrm>
        </p:spPr>
        <p:txBody>
          <a:bodyPr>
            <a:normAutofit/>
          </a:bodyPr>
          <a:lstStyle/>
          <a:p>
            <a:pPr algn="just" fontAlgn="base"/>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Bitwise Operators are the operators that are used to perform operations on the bit level on the integers. While performing this operation integers are considered as sequences of binary digits. </a:t>
            </a:r>
          </a:p>
          <a:p>
            <a:pPr algn="just" fontAlgn="base"/>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In C++, we have various types of Bitwise Operators.</a:t>
            </a:r>
          </a:p>
          <a:p>
            <a:pPr marL="1314450" lvl="2" indent="-400050" fontAlgn="base">
              <a:buFont typeface="+mj-lt"/>
              <a:buAutoNum type="romanLcPeriod"/>
            </a:pPr>
            <a:r>
              <a:rPr lang="en-US" sz="2800" b="0" i="0" dirty="0">
                <a:solidFill>
                  <a:srgbClr val="273239"/>
                </a:solidFill>
                <a:effectLst/>
                <a:highlight>
                  <a:srgbClr val="FFFFFF"/>
                </a:highlight>
                <a:latin typeface="Times New Roman" panose="02020603050405020304" pitchFamily="18" charset="0"/>
                <a:cs typeface="Times New Roman" panose="02020603050405020304" pitchFamily="18" charset="0"/>
              </a:rPr>
              <a:t>Bitwise AND (&amp;)</a:t>
            </a:r>
          </a:p>
          <a:p>
            <a:pPr marL="1314450" lvl="2" indent="-400050" fontAlgn="base">
              <a:buFont typeface="+mj-lt"/>
              <a:buAutoNum type="romanLcPeriod"/>
            </a:pPr>
            <a:r>
              <a:rPr lang="en-US" sz="2800" b="0" i="0" dirty="0">
                <a:solidFill>
                  <a:srgbClr val="273239"/>
                </a:solidFill>
                <a:effectLst/>
                <a:highlight>
                  <a:srgbClr val="FFFFFF"/>
                </a:highlight>
                <a:latin typeface="Times New Roman" panose="02020603050405020304" pitchFamily="18" charset="0"/>
                <a:cs typeface="Times New Roman" panose="02020603050405020304" pitchFamily="18" charset="0"/>
              </a:rPr>
              <a:t>Bitwise OR (|)</a:t>
            </a:r>
          </a:p>
          <a:p>
            <a:pPr marL="1314450" lvl="2" indent="-400050" fontAlgn="base">
              <a:buFont typeface="+mj-lt"/>
              <a:buAutoNum type="romanLcPeriod"/>
            </a:pPr>
            <a:r>
              <a:rPr lang="en-US" sz="2800" b="0" i="0" dirty="0">
                <a:solidFill>
                  <a:srgbClr val="273239"/>
                </a:solidFill>
                <a:effectLst/>
                <a:highlight>
                  <a:srgbClr val="FFFFFF"/>
                </a:highlight>
                <a:latin typeface="Times New Roman" panose="02020603050405020304" pitchFamily="18" charset="0"/>
                <a:cs typeface="Times New Roman" panose="02020603050405020304" pitchFamily="18" charset="0"/>
              </a:rPr>
              <a:t>Bitwise XOR (^)</a:t>
            </a:r>
          </a:p>
          <a:p>
            <a:pPr marL="1314450" lvl="2" indent="-400050" fontAlgn="base">
              <a:buFont typeface="+mj-lt"/>
              <a:buAutoNum type="romanLcPeriod"/>
            </a:pPr>
            <a:r>
              <a:rPr lang="en-US" sz="2800" b="0" i="0" dirty="0">
                <a:solidFill>
                  <a:srgbClr val="273239"/>
                </a:solidFill>
                <a:effectLst/>
                <a:highlight>
                  <a:srgbClr val="FFFFFF"/>
                </a:highlight>
                <a:latin typeface="Times New Roman" panose="02020603050405020304" pitchFamily="18" charset="0"/>
                <a:cs typeface="Times New Roman" panose="02020603050405020304" pitchFamily="18" charset="0"/>
              </a:rPr>
              <a:t>Bitwise NOT (~)</a:t>
            </a:r>
          </a:p>
          <a:p>
            <a:pPr marL="1314450" lvl="2" indent="-400050" fontAlgn="base">
              <a:buFont typeface="+mj-lt"/>
              <a:buAutoNum type="romanLcPeriod"/>
            </a:pPr>
            <a:r>
              <a:rPr lang="en-US" sz="2800" b="0" i="0" dirty="0">
                <a:solidFill>
                  <a:srgbClr val="273239"/>
                </a:solidFill>
                <a:effectLst/>
                <a:highlight>
                  <a:srgbClr val="FFFFFF"/>
                </a:highlight>
                <a:latin typeface="Times New Roman" panose="02020603050405020304" pitchFamily="18" charset="0"/>
                <a:cs typeface="Times New Roman" panose="02020603050405020304" pitchFamily="18" charset="0"/>
              </a:rPr>
              <a:t>Left Shift (&lt;&lt;)</a:t>
            </a:r>
          </a:p>
          <a:p>
            <a:pPr marL="1314450" lvl="2" indent="-400050" fontAlgn="base">
              <a:buFont typeface="+mj-lt"/>
              <a:buAutoNum type="romanLcPeriod"/>
            </a:pPr>
            <a:r>
              <a:rPr lang="en-US" sz="2800" b="0" i="0" dirty="0">
                <a:solidFill>
                  <a:srgbClr val="273239"/>
                </a:solidFill>
                <a:effectLst/>
                <a:highlight>
                  <a:srgbClr val="FFFFFF"/>
                </a:highlight>
                <a:latin typeface="Times New Roman" panose="02020603050405020304" pitchFamily="18" charset="0"/>
                <a:cs typeface="Times New Roman" panose="02020603050405020304" pitchFamily="18" charset="0"/>
              </a:rPr>
              <a:t>Right Shift (&gt;&gt;)</a:t>
            </a:r>
          </a:p>
          <a:p>
            <a:pPr algn="just" fontAlgn="base"/>
            <a:endParaRPr lang="en-US" sz="3600" b="0" i="0" dirty="0">
              <a:effectLst/>
              <a:highlight>
                <a:srgbClr val="FFFFFF"/>
              </a:highlight>
              <a:latin typeface="Times New Roman" panose="02020603050405020304" pitchFamily="18" charset="0"/>
              <a:cs typeface="Times New Roman" panose="02020603050405020304" pitchFamily="18" charset="0"/>
            </a:endParaRPr>
          </a:p>
        </p:txBody>
      </p:sp>
      <p:sp>
        <p:nvSpPr>
          <p:cNvPr id="5" name="Title 1">
            <a:extLst>
              <a:ext uri="{FF2B5EF4-FFF2-40B4-BE49-F238E27FC236}">
                <a16:creationId xmlns:a16="http://schemas.microsoft.com/office/drawing/2014/main" id="{9517DEFA-2922-351B-3F62-EC09D79429BA}"/>
              </a:ext>
            </a:extLst>
          </p:cNvPr>
          <p:cNvSpPr txBox="1">
            <a:spLocks/>
          </p:cNvSpPr>
          <p:nvPr/>
        </p:nvSpPr>
        <p:spPr>
          <a:xfrm>
            <a:off x="1" y="0"/>
            <a:ext cx="12191999" cy="1167617"/>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6000" b="1" dirty="0">
                <a:solidFill>
                  <a:schemeClr val="accent4"/>
                </a:solidFill>
              </a:rPr>
              <a:t> 	v. Bitwise Operator </a:t>
            </a:r>
            <a:r>
              <a:rPr lang="en-US" sz="6000" b="1" dirty="0">
                <a:solidFill>
                  <a:srgbClr val="FFC00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2288998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972456"/>
          </a:xfrm>
          <a:solidFill>
            <a:schemeClr val="tx1"/>
          </a:solidFill>
        </p:spPr>
        <p:txBody>
          <a:bodyPr>
            <a:normAutofit/>
          </a:bodyPr>
          <a:lstStyle/>
          <a:p>
            <a:pPr>
              <a:defRPr/>
            </a:pPr>
            <a:r>
              <a:rPr lang="en-US" sz="5400" b="1" dirty="0">
                <a:solidFill>
                  <a:schemeClr val="accent4"/>
                </a:solidFill>
              </a:rPr>
              <a:t>     Explanation  </a:t>
            </a:r>
            <a:endParaRPr lang="en-US" sz="6000" b="1" dirty="0">
              <a:solidFill>
                <a:schemeClr val="accent4"/>
              </a:solidFill>
            </a:endParaRPr>
          </a:p>
        </p:txBody>
      </p:sp>
      <p:sp>
        <p:nvSpPr>
          <p:cNvPr id="5" name="Rectangle 2">
            <a:extLst>
              <a:ext uri="{FF2B5EF4-FFF2-40B4-BE49-F238E27FC236}">
                <a16:creationId xmlns:a16="http://schemas.microsoft.com/office/drawing/2014/main" id="{20E1FE14-9AA3-5425-8D07-18C316408AAA}"/>
              </a:ext>
            </a:extLst>
          </p:cNvPr>
          <p:cNvSpPr>
            <a:spLocks noGrp="1" noChangeArrowheads="1"/>
          </p:cNvSpPr>
          <p:nvPr>
            <p:ph idx="1"/>
          </p:nvPr>
        </p:nvSpPr>
        <p:spPr bwMode="auto">
          <a:xfrm>
            <a:off x="411759" y="1124103"/>
            <a:ext cx="11368481" cy="5390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914400" algn="l"/>
              </a:tabLst>
              <a:defRPr>
                <a:solidFill>
                  <a:schemeClr val="tx1"/>
                </a:solidFill>
                <a:latin typeface="Arial" panose="020B0604020202020204" pitchFamily="34" charset="0"/>
              </a:defRPr>
            </a:lvl1pPr>
            <a:lvl2pPr eaLnBrk="0" fontAlgn="base" hangingPunct="0">
              <a:spcBef>
                <a:spcPct val="0"/>
              </a:spcBef>
              <a:spcAft>
                <a:spcPct val="0"/>
              </a:spcAft>
              <a:tabLst>
                <a:tab pos="914400" algn="l"/>
              </a:tabLst>
              <a:defRPr>
                <a:solidFill>
                  <a:schemeClr val="tx1"/>
                </a:solidFill>
                <a:latin typeface="Arial" panose="020B0604020202020204" pitchFamily="34" charset="0"/>
              </a:defRPr>
            </a:lvl2pPr>
            <a:lvl3pPr eaLnBrk="0" fontAlgn="base" hangingPunct="0">
              <a:spcBef>
                <a:spcPct val="0"/>
              </a:spcBef>
              <a:spcAft>
                <a:spcPct val="0"/>
              </a:spcAft>
              <a:tabLst>
                <a:tab pos="914400" algn="l"/>
              </a:tabLst>
              <a:defRPr>
                <a:solidFill>
                  <a:schemeClr val="tx1"/>
                </a:solidFill>
                <a:latin typeface="Arial" panose="020B0604020202020204" pitchFamily="34" charset="0"/>
              </a:defRPr>
            </a:lvl3pPr>
            <a:lvl4pPr eaLnBrk="0" fontAlgn="base" hangingPunct="0">
              <a:spcBef>
                <a:spcPct val="0"/>
              </a:spcBef>
              <a:spcAft>
                <a:spcPct val="0"/>
              </a:spcAft>
              <a:tabLst>
                <a:tab pos="914400" algn="l"/>
              </a:tabLst>
              <a:defRPr>
                <a:solidFill>
                  <a:schemeClr val="tx1"/>
                </a:solidFill>
                <a:latin typeface="Arial" panose="020B0604020202020204" pitchFamily="34" charset="0"/>
              </a:defRPr>
            </a:lvl4pPr>
            <a:lvl5pPr eaLnBrk="0" fontAlgn="base" hangingPunct="0">
              <a:spcBef>
                <a:spcPct val="0"/>
              </a:spcBef>
              <a:spcAft>
                <a:spcPct val="0"/>
              </a:spcAft>
              <a:tabLst>
                <a:tab pos="914400" algn="l"/>
              </a:tabLst>
              <a:defRPr>
                <a:solidFill>
                  <a:schemeClr val="tx1"/>
                </a:solidFill>
                <a:latin typeface="Arial" panose="020B0604020202020204" pitchFamily="34" charset="0"/>
              </a:defRPr>
            </a:lvl5pPr>
            <a:lvl6pPr eaLnBrk="0" fontAlgn="base" hangingPunct="0">
              <a:spcBef>
                <a:spcPct val="0"/>
              </a:spcBef>
              <a:spcAft>
                <a:spcPct val="0"/>
              </a:spcAft>
              <a:tabLst>
                <a:tab pos="914400" algn="l"/>
              </a:tabLst>
              <a:defRPr>
                <a:solidFill>
                  <a:schemeClr val="tx1"/>
                </a:solidFill>
                <a:latin typeface="Arial" panose="020B0604020202020204" pitchFamily="34" charset="0"/>
              </a:defRPr>
            </a:lvl6pPr>
            <a:lvl7pPr eaLnBrk="0" fontAlgn="base" hangingPunct="0">
              <a:spcBef>
                <a:spcPct val="0"/>
              </a:spcBef>
              <a:spcAft>
                <a:spcPct val="0"/>
              </a:spcAft>
              <a:tabLst>
                <a:tab pos="914400" algn="l"/>
              </a:tabLst>
              <a:defRPr>
                <a:solidFill>
                  <a:schemeClr val="tx1"/>
                </a:solidFill>
                <a:latin typeface="Arial" panose="020B0604020202020204" pitchFamily="34" charset="0"/>
              </a:defRPr>
            </a:lvl7pPr>
            <a:lvl8pPr eaLnBrk="0" fontAlgn="base" hangingPunct="0">
              <a:spcBef>
                <a:spcPct val="0"/>
              </a:spcBef>
              <a:spcAft>
                <a:spcPct val="0"/>
              </a:spcAft>
              <a:tabLst>
                <a:tab pos="914400" algn="l"/>
              </a:tabLst>
              <a:defRPr>
                <a:solidFill>
                  <a:schemeClr val="tx1"/>
                </a:solidFill>
                <a:latin typeface="Arial" panose="020B0604020202020204" pitchFamily="34" charset="0"/>
              </a:defRPr>
            </a:lvl8pPr>
            <a:lvl9pPr eaLnBrk="0" fontAlgn="base" hangingPunct="0">
              <a:spcBef>
                <a:spcPct val="0"/>
              </a:spcBef>
              <a:spcAft>
                <a:spcPct val="0"/>
              </a:spcAft>
              <a:tabLst>
                <a:tab pos="914400" algn="l"/>
              </a:tabLst>
              <a:defRPr>
                <a:solidFill>
                  <a:schemeClr val="tx1"/>
                </a:solidFill>
                <a:latin typeface="Arial" panose="020B0604020202020204" pitchFamily="34" charset="0"/>
              </a:defRPr>
            </a:lvl9pPr>
          </a:lstStyle>
          <a:p>
            <a:pPr marL="342900" lvl="0" indent="-342900" algn="just" fontAlgn="base">
              <a:lnSpc>
                <a:spcPct val="150000"/>
              </a:lnSpc>
              <a:spcAft>
                <a:spcPts val="800"/>
              </a:spcAft>
              <a:buFont typeface="+mj-lt"/>
              <a:buAutoNum type="arabicPeriod"/>
              <a:tabLst>
                <a:tab pos="457200" algn="l"/>
              </a:tabLst>
            </a:pPr>
            <a:r>
              <a:rPr lang="en-KE"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The </a:t>
            </a:r>
            <a:r>
              <a:rPr lang="en-KE" b="1"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&amp; (bitwise AND)</a:t>
            </a:r>
            <a:r>
              <a:rPr lang="en-KE"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in C takes two numbers as operands and does AND on every bit of two numbers. The result of AND is 1 only if both bits are 1.  </a:t>
            </a:r>
            <a:endParaRPr lang="en-KE" kern="100" dirty="0">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fontAlgn="base">
              <a:lnSpc>
                <a:spcPct val="150000"/>
              </a:lnSpc>
              <a:spcAft>
                <a:spcPts val="800"/>
              </a:spcAft>
              <a:buFont typeface="+mj-lt"/>
              <a:buAutoNum type="arabicPeriod"/>
              <a:tabLst>
                <a:tab pos="457200" algn="l"/>
              </a:tabLst>
            </a:pPr>
            <a:r>
              <a:rPr lang="en-KE"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The </a:t>
            </a:r>
            <a:r>
              <a:rPr lang="en-KE" b="1"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(bitwise OR)</a:t>
            </a:r>
            <a:r>
              <a:rPr lang="en-KE"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in C takes two numbers as operands and does OR on every bit of two numbers. The result of OR is 1 if any of the two bits is 1. </a:t>
            </a:r>
            <a:endParaRPr lang="en-KE" kern="100" dirty="0">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fontAlgn="base">
              <a:lnSpc>
                <a:spcPct val="150000"/>
              </a:lnSpc>
              <a:spcAft>
                <a:spcPts val="800"/>
              </a:spcAft>
              <a:buFont typeface="+mj-lt"/>
              <a:buAutoNum type="arabicPeriod"/>
              <a:tabLst>
                <a:tab pos="457200" algn="l"/>
              </a:tabLst>
            </a:pPr>
            <a:r>
              <a:rPr lang="en-KE"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The </a:t>
            </a:r>
            <a:r>
              <a:rPr lang="en-KE" b="1"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(bitwise XOR)</a:t>
            </a:r>
            <a:r>
              <a:rPr lang="en-KE"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in C takes two numbers as operands and does XOR on every bit of two numbers. The result of XOR is 1 if the two bits are different. </a:t>
            </a:r>
            <a:endParaRPr lang="en-KE" kern="100" dirty="0">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692831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320799"/>
          </a:xfrm>
          <a:solidFill>
            <a:schemeClr val="tx1"/>
          </a:solidFill>
        </p:spPr>
        <p:txBody>
          <a:bodyPr>
            <a:normAutofit/>
          </a:bodyPr>
          <a:lstStyle/>
          <a:p>
            <a:pPr>
              <a:defRPr/>
            </a:pPr>
            <a:r>
              <a:rPr lang="en-US" sz="5400" b="1" dirty="0">
                <a:solidFill>
                  <a:schemeClr val="accent4"/>
                </a:solidFill>
              </a:rPr>
              <a:t>     </a:t>
            </a:r>
            <a:r>
              <a:rPr lang="en-US" sz="5400" b="1" dirty="0" err="1">
                <a:solidFill>
                  <a:schemeClr val="accent4"/>
                </a:solidFill>
              </a:rPr>
              <a:t>Cont</a:t>
            </a:r>
            <a:r>
              <a:rPr lang="en-US" sz="5400" b="1" dirty="0">
                <a:solidFill>
                  <a:schemeClr val="accent4"/>
                </a:solidFill>
              </a:rPr>
              <a:t>…</a:t>
            </a:r>
            <a:endParaRPr lang="en-US" sz="6000" b="1" dirty="0">
              <a:solidFill>
                <a:schemeClr val="accent4"/>
              </a:solidFill>
            </a:endParaRP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130629" y="1465943"/>
            <a:ext cx="11829142" cy="5196114"/>
          </a:xfrm>
        </p:spPr>
        <p:txBody>
          <a:bodyPr rtlCol="0">
            <a:noAutofit/>
          </a:bodyPr>
          <a:lstStyle/>
          <a:p>
            <a:pPr marL="342900" lvl="0" indent="-342900" algn="just" fontAlgn="base">
              <a:lnSpc>
                <a:spcPct val="150000"/>
              </a:lnSpc>
              <a:spcAft>
                <a:spcPts val="800"/>
              </a:spcAft>
              <a:buFont typeface="+mj-lt"/>
              <a:buAutoNum type="arabicPeriod" startAt="4"/>
              <a:tabLst>
                <a:tab pos="457200" algn="l"/>
              </a:tabLst>
            </a:pPr>
            <a:r>
              <a:rPr lang="en-KE"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The </a:t>
            </a:r>
            <a:r>
              <a:rPr lang="en-KE" b="1"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&lt;&lt; (left shift)</a:t>
            </a:r>
            <a:r>
              <a:rPr lang="en-KE"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in C takes two numbers, the left shifts the bits of the first operand, and the second operand decides the number of places to shift. </a:t>
            </a:r>
            <a:endParaRPr lang="en-KE" kern="100" dirty="0">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fontAlgn="base">
              <a:lnSpc>
                <a:spcPct val="150000"/>
              </a:lnSpc>
              <a:spcAft>
                <a:spcPts val="800"/>
              </a:spcAft>
              <a:buFont typeface="+mj-lt"/>
              <a:buAutoNum type="arabicPeriod" startAt="4"/>
              <a:tabLst>
                <a:tab pos="457200" algn="l"/>
              </a:tabLst>
            </a:pPr>
            <a:r>
              <a:rPr lang="en-KE"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The </a:t>
            </a:r>
            <a:r>
              <a:rPr lang="en-KE" b="1"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&gt;&gt; (right shift)</a:t>
            </a:r>
            <a:r>
              <a:rPr lang="en-KE"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in C takes two numbers, right shifts the bits of the first operand, and the second operand decides the number of places to shift. </a:t>
            </a:r>
            <a:endParaRPr lang="en-KE" kern="100" dirty="0">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fontAlgn="base">
              <a:lnSpc>
                <a:spcPct val="150000"/>
              </a:lnSpc>
              <a:spcAft>
                <a:spcPts val="800"/>
              </a:spcAft>
              <a:buFont typeface="+mj-lt"/>
              <a:buAutoNum type="arabicPeriod" startAt="4"/>
              <a:tabLst>
                <a:tab pos="457200" algn="l"/>
              </a:tabLst>
            </a:pPr>
            <a:r>
              <a:rPr lang="en-KE"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The </a:t>
            </a:r>
            <a:r>
              <a:rPr lang="en-KE" b="1"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(bitwise NOT)</a:t>
            </a:r>
            <a:r>
              <a:rPr lang="en-KE"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in C takes one number and inverts all bits of it.</a:t>
            </a:r>
            <a:endParaRPr lang="en-KE" kern="100" dirty="0">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marL="685800" fontAlgn="base">
              <a:lnSpc>
                <a:spcPct val="107000"/>
              </a:lnSpc>
              <a:spcAft>
                <a:spcPts val="800"/>
              </a:spcAft>
            </a:pPr>
            <a:r>
              <a:rPr lang="en-KE" sz="1800" kern="0" spc="10" dirty="0">
                <a:solidFill>
                  <a:srgbClr val="273239"/>
                </a:solidFill>
                <a:effectLst/>
                <a:highlight>
                  <a:srgbClr val="FFFFFF"/>
                </a:highlight>
                <a:latin typeface="Nunito" pitchFamily="2" charset="0"/>
                <a:ea typeface="Times New Roman" panose="02020603050405020304" pitchFamily="18" charset="0"/>
                <a:cs typeface="Times New Roman" panose="02020603050405020304" pitchFamily="18" charset="0"/>
              </a:rPr>
              <a:t> </a:t>
            </a:r>
            <a:endParaRPr lang="en-KE" sz="1800" kern="100" dirty="0">
              <a:effectLst/>
              <a:highlight>
                <a:srgbClr val="FFFFFF"/>
              </a:highligh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600"/>
              </a:spcBef>
              <a:spcAft>
                <a:spcPts val="840"/>
              </a:spcAft>
              <a:buSzPts val="1000"/>
              <a:buFont typeface="Symbol" panose="05050102010706020507" pitchFamily="18" charset="2"/>
              <a:buChar char=""/>
              <a:tabLst>
                <a:tab pos="857250" algn="l"/>
              </a:tabLst>
            </a:pPr>
            <a:endParaRPr lang="en-KE"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075129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277256"/>
          </a:xfrm>
          <a:solidFill>
            <a:schemeClr val="tx1"/>
          </a:solidFill>
        </p:spPr>
        <p:txBody>
          <a:bodyPr>
            <a:normAutofit/>
          </a:bodyPr>
          <a:lstStyle/>
          <a:p>
            <a:pPr>
              <a:defRPr/>
            </a:pPr>
            <a:r>
              <a:rPr lang="en-US" sz="5400" b="1" dirty="0">
                <a:solidFill>
                  <a:schemeClr val="accent4"/>
                </a:solidFill>
              </a:rPr>
              <a:t>     vi. </a:t>
            </a:r>
            <a:r>
              <a:rPr lang="en-US" sz="4800" b="1" dirty="0">
                <a:solidFill>
                  <a:schemeClr val="accent4"/>
                </a:solidFill>
                <a:latin typeface="Times New Roman" panose="02020603050405020304" pitchFamily="18" charset="0"/>
                <a:cs typeface="Times New Roman" panose="02020603050405020304" pitchFamily="18" charset="0"/>
              </a:rPr>
              <a:t>Unary Operator  </a:t>
            </a: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145143" y="1535338"/>
            <a:ext cx="11643583" cy="4850947"/>
          </a:xfrm>
        </p:spPr>
        <p:txBody>
          <a:bodyPr rtlCol="0">
            <a:noAutofit/>
          </a:bodyPr>
          <a:lstStyle/>
          <a:p>
            <a:pPr indent="0" algn="just">
              <a:lnSpc>
                <a:spcPct val="150000"/>
              </a:lnSpc>
              <a:spcAft>
                <a:spcPts val="800"/>
              </a:spcAft>
              <a:buNone/>
            </a:pPr>
            <a:r>
              <a:rPr lang="en-US" sz="3200" b="0" i="0" dirty="0">
                <a:solidFill>
                  <a:srgbClr val="333333"/>
                </a:solidFill>
                <a:effectLst/>
                <a:highlight>
                  <a:srgbClr val="FFFFFF"/>
                </a:highlight>
                <a:latin typeface="Times New Roman" panose="02020603050405020304" pitchFamily="18" charset="0"/>
                <a:cs typeface="Times New Roman" panose="02020603050405020304" pitchFamily="18" charset="0"/>
              </a:rPr>
              <a:t>A unary operator is an operator used to operate on a single operand to return a new value. In other words, it is an operator that updates the value of an operand or expression's value by using the appropriate unary operators. In Unary Operator, operators have equal priority from right to left side associativity.</a:t>
            </a:r>
            <a:endParaRPr lang="en-KE" sz="3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129008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277256"/>
          </a:xfrm>
          <a:solidFill>
            <a:schemeClr val="tx1"/>
          </a:solidFill>
        </p:spPr>
        <p:txBody>
          <a:bodyPr>
            <a:normAutofit/>
          </a:bodyPr>
          <a:lstStyle/>
          <a:p>
            <a:pPr>
              <a:defRPr/>
            </a:pPr>
            <a:r>
              <a:rPr lang="en-US" sz="5400" b="1" dirty="0">
                <a:solidFill>
                  <a:schemeClr val="accent4"/>
                </a:solidFill>
              </a:rPr>
              <a:t>     Types of </a:t>
            </a:r>
            <a:r>
              <a:rPr lang="en-US" sz="4800" b="1" dirty="0">
                <a:solidFill>
                  <a:schemeClr val="accent4"/>
                </a:solidFill>
                <a:latin typeface="Times New Roman" panose="02020603050405020304" pitchFamily="18" charset="0"/>
                <a:cs typeface="Times New Roman" panose="02020603050405020304" pitchFamily="18" charset="0"/>
              </a:rPr>
              <a:t>unary operator  </a:t>
            </a: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145143" y="1535338"/>
            <a:ext cx="11643583" cy="4850947"/>
          </a:xfrm>
        </p:spPr>
        <p:txBody>
          <a:bodyPr rtlCol="0">
            <a:noAutofit/>
          </a:bodyPr>
          <a:lstStyle/>
          <a:p>
            <a:pPr marL="0" indent="0" algn="just">
              <a:buNone/>
            </a:pPr>
            <a:r>
              <a:rPr lang="en-US" sz="2800" b="0" i="0" dirty="0">
                <a:solidFill>
                  <a:srgbClr val="333333"/>
                </a:solidFill>
                <a:effectLst/>
                <a:highlight>
                  <a:srgbClr val="FFFFFF"/>
                </a:highlight>
                <a:latin typeface="inter-regular"/>
              </a:rPr>
              <a:t>The following are the types of the unary operators in the C programming language.</a:t>
            </a:r>
            <a:endParaRPr lang="en-US" b="0" i="0" dirty="0">
              <a:solidFill>
                <a:srgbClr val="000000"/>
              </a:solidFill>
              <a:effectLst/>
              <a:highlight>
                <a:srgbClr val="FFFFFF"/>
              </a:highlight>
              <a:latin typeface="Times New Roman" panose="02020603050405020304" pitchFamily="18" charset="0"/>
              <a:cs typeface="Times New Roman" panose="02020603050405020304" pitchFamily="18" charset="0"/>
            </a:endParaRPr>
          </a:p>
          <a:p>
            <a:pPr marL="1485900" lvl="2" indent="-571500">
              <a:lnSpc>
                <a:spcPct val="150000"/>
              </a:lnSpc>
              <a:buFont typeface="+mj-lt"/>
              <a:buAutoNum type="romanLcPeriod"/>
            </a:pPr>
            <a:r>
              <a:rPr lang="en-US" b="0" i="0" dirty="0">
                <a:solidFill>
                  <a:srgbClr val="000000"/>
                </a:solidFill>
                <a:effectLst/>
                <a:highlight>
                  <a:srgbClr val="FFFFFF"/>
                </a:highlight>
                <a:latin typeface="Times New Roman" panose="02020603050405020304" pitchFamily="18" charset="0"/>
                <a:cs typeface="Times New Roman" panose="02020603050405020304" pitchFamily="18" charset="0"/>
              </a:rPr>
              <a:t>Unary Minus (-)</a:t>
            </a:r>
          </a:p>
          <a:p>
            <a:pPr marL="1485900" lvl="2" indent="-571500">
              <a:lnSpc>
                <a:spcPct val="150000"/>
              </a:lnSpc>
              <a:buFont typeface="+mj-lt"/>
              <a:buAutoNum type="romanLcPeriod"/>
            </a:pPr>
            <a:r>
              <a:rPr lang="en-US" b="0" i="0" dirty="0">
                <a:solidFill>
                  <a:srgbClr val="000000"/>
                </a:solidFill>
                <a:effectLst/>
                <a:highlight>
                  <a:srgbClr val="FFFFFF"/>
                </a:highlight>
                <a:latin typeface="Times New Roman" panose="02020603050405020304" pitchFamily="18" charset="0"/>
                <a:cs typeface="Times New Roman" panose="02020603050405020304" pitchFamily="18" charset="0"/>
              </a:rPr>
              <a:t>Unary Plus (+)</a:t>
            </a:r>
          </a:p>
          <a:p>
            <a:pPr marL="1485900" lvl="2" indent="-571500">
              <a:lnSpc>
                <a:spcPct val="150000"/>
              </a:lnSpc>
              <a:buFont typeface="+mj-lt"/>
              <a:buAutoNum type="romanLcPeriod"/>
            </a:pPr>
            <a:r>
              <a:rPr lang="en-US" b="0" i="0" dirty="0">
                <a:solidFill>
                  <a:srgbClr val="000000"/>
                </a:solidFill>
                <a:effectLst/>
                <a:highlight>
                  <a:srgbClr val="FFFFFF"/>
                </a:highlight>
                <a:latin typeface="Times New Roman" panose="02020603050405020304" pitchFamily="18" charset="0"/>
                <a:cs typeface="Times New Roman" panose="02020603050405020304" pitchFamily="18" charset="0"/>
              </a:rPr>
              <a:t>Increment (++)</a:t>
            </a:r>
          </a:p>
          <a:p>
            <a:pPr marL="1485900" lvl="2" indent="-571500">
              <a:lnSpc>
                <a:spcPct val="150000"/>
              </a:lnSpc>
              <a:buFont typeface="+mj-lt"/>
              <a:buAutoNum type="romanLcPeriod"/>
            </a:pPr>
            <a:r>
              <a:rPr lang="en-US" b="0" i="0" dirty="0">
                <a:solidFill>
                  <a:srgbClr val="000000"/>
                </a:solidFill>
                <a:effectLst/>
                <a:highlight>
                  <a:srgbClr val="FFFFFF"/>
                </a:highlight>
                <a:latin typeface="Times New Roman" panose="02020603050405020304" pitchFamily="18" charset="0"/>
                <a:cs typeface="Times New Roman" panose="02020603050405020304" pitchFamily="18" charset="0"/>
              </a:rPr>
              <a:t>Decrement (--)</a:t>
            </a:r>
          </a:p>
          <a:p>
            <a:pPr marL="1485900" lvl="2" indent="-571500">
              <a:lnSpc>
                <a:spcPct val="150000"/>
              </a:lnSpc>
              <a:buFont typeface="+mj-lt"/>
              <a:buAutoNum type="romanLcPeriod"/>
            </a:pPr>
            <a:r>
              <a:rPr lang="en-US" b="0" i="0" dirty="0">
                <a:solidFill>
                  <a:srgbClr val="000000"/>
                </a:solidFill>
                <a:effectLst/>
                <a:highlight>
                  <a:srgbClr val="FFFFFF"/>
                </a:highlight>
                <a:latin typeface="Times New Roman" panose="02020603050405020304" pitchFamily="18" charset="0"/>
                <a:cs typeface="Times New Roman" panose="02020603050405020304" pitchFamily="18" charset="0"/>
              </a:rPr>
              <a:t>Logical Negation (!)</a:t>
            </a:r>
          </a:p>
          <a:p>
            <a:pPr marL="1485900" lvl="2" indent="-571500">
              <a:lnSpc>
                <a:spcPct val="150000"/>
              </a:lnSpc>
              <a:buFont typeface="+mj-lt"/>
              <a:buAutoNum type="romanLcPeriod"/>
            </a:pPr>
            <a:r>
              <a:rPr lang="en-US" b="0" i="0" dirty="0">
                <a:solidFill>
                  <a:srgbClr val="000000"/>
                </a:solidFill>
                <a:effectLst/>
                <a:highlight>
                  <a:srgbClr val="FFFFFF"/>
                </a:highlight>
                <a:latin typeface="Times New Roman" panose="02020603050405020304" pitchFamily="18" charset="0"/>
                <a:cs typeface="Times New Roman" panose="02020603050405020304" pitchFamily="18" charset="0"/>
              </a:rPr>
              <a:t>Address Operator (&amp;)</a:t>
            </a:r>
          </a:p>
        </p:txBody>
      </p:sp>
    </p:spTree>
    <p:extLst>
      <p:ext uri="{BB962C8B-B14F-4D97-AF65-F5344CB8AC3E}">
        <p14:creationId xmlns:p14="http://schemas.microsoft.com/office/powerpoint/2010/main" val="17509767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277256"/>
          </a:xfrm>
          <a:solidFill>
            <a:schemeClr val="tx1"/>
          </a:solidFill>
        </p:spPr>
        <p:txBody>
          <a:bodyPr>
            <a:normAutofit/>
          </a:bodyPr>
          <a:lstStyle/>
          <a:p>
            <a:pPr>
              <a:defRPr/>
            </a:pPr>
            <a:r>
              <a:rPr lang="en-US" sz="5400" b="1" dirty="0">
                <a:solidFill>
                  <a:schemeClr val="accent4"/>
                </a:solidFill>
              </a:rPr>
              <a:t>     </a:t>
            </a:r>
            <a:r>
              <a:rPr lang="en-US" sz="4800" b="1" dirty="0">
                <a:solidFill>
                  <a:schemeClr val="accent4"/>
                </a:solidFill>
                <a:latin typeface="Times New Roman" panose="02020603050405020304" pitchFamily="18" charset="0"/>
                <a:cs typeface="Times New Roman" panose="02020603050405020304" pitchFamily="18" charset="0"/>
              </a:rPr>
              <a:t>Explanation   </a:t>
            </a: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145143" y="1535338"/>
            <a:ext cx="11643583" cy="4850947"/>
          </a:xfrm>
        </p:spPr>
        <p:txBody>
          <a:bodyPr rtlCol="0">
            <a:noAutofit/>
          </a:bodyPr>
          <a:lstStyle/>
          <a:p>
            <a:pPr marL="571500" indent="-342900" algn="just">
              <a:lnSpc>
                <a:spcPct val="150000"/>
              </a:lnSpc>
              <a:spcAft>
                <a:spcPts val="800"/>
              </a:spcAft>
            </a:pPr>
            <a:r>
              <a:rPr lang="en-US" sz="2400" b="0" i="0" dirty="0">
                <a:solidFill>
                  <a:srgbClr val="FF0000"/>
                </a:solidFill>
                <a:effectLst/>
                <a:highlight>
                  <a:srgbClr val="FFFFFF"/>
                </a:highlight>
                <a:latin typeface="Times New Roman" panose="02020603050405020304" pitchFamily="18" charset="0"/>
                <a:cs typeface="Times New Roman" panose="02020603050405020304" pitchFamily="18" charset="0"/>
              </a:rPr>
              <a:t>Unary Minus (-) : </a:t>
            </a:r>
            <a:r>
              <a:rPr lang="en-US" sz="2400" b="0" i="0" dirty="0">
                <a:effectLst/>
                <a:highlight>
                  <a:srgbClr val="FFFFFF"/>
                </a:highlight>
                <a:latin typeface="Times New Roman" panose="02020603050405020304" pitchFamily="18" charset="0"/>
                <a:cs typeface="Times New Roman" panose="02020603050405020304" pitchFamily="18" charset="0"/>
              </a:rPr>
              <a:t>The Unary Minus operator is represented using the symbol (-). The unary operator is used to change the sign of any positive value to a negative value. It means it changes the positive number to the negative, and a negative number becomes the positive number using the unary minus operator.</a:t>
            </a:r>
          </a:p>
          <a:p>
            <a:pPr marL="571500" indent="-342900" algn="just">
              <a:lnSpc>
                <a:spcPct val="150000"/>
              </a:lnSpc>
              <a:spcAft>
                <a:spcPts val="800"/>
              </a:spcAft>
            </a:pPr>
            <a:r>
              <a:rPr lang="en-US" sz="2400" b="0" i="0" dirty="0">
                <a:solidFill>
                  <a:srgbClr val="FF0000"/>
                </a:solidFill>
                <a:effectLst/>
                <a:highlight>
                  <a:srgbClr val="FFFFFF"/>
                </a:highlight>
                <a:latin typeface="Times New Roman" panose="02020603050405020304" pitchFamily="18" charset="0"/>
                <a:cs typeface="Times New Roman" panose="02020603050405020304" pitchFamily="18" charset="0"/>
              </a:rPr>
              <a:t>Unary Increment Operator (++) : </a:t>
            </a:r>
            <a:r>
              <a:rPr lang="en-US" sz="2400" b="0" i="0" dirty="0">
                <a:effectLst/>
                <a:highlight>
                  <a:srgbClr val="FFFFFF"/>
                </a:highlight>
                <a:latin typeface="Times New Roman" panose="02020603050405020304" pitchFamily="18" charset="0"/>
                <a:cs typeface="Times New Roman" panose="02020603050405020304" pitchFamily="18" charset="0"/>
              </a:rPr>
              <a:t>It is the unary increment operator, which is denoted by the "++" symbol. The "++" symbol represents the operand's value is increased by 1. It can be used in two ways, as the post-increment and the pre-increment.</a:t>
            </a:r>
            <a:r>
              <a:rPr lang="en-US" sz="2400" dirty="0">
                <a:highlight>
                  <a:srgbClr val="FFFFFF"/>
                </a:highlight>
                <a:latin typeface="Times New Roman" panose="02020603050405020304" pitchFamily="18" charset="0"/>
                <a:cs typeface="Times New Roman" panose="02020603050405020304" pitchFamily="18" charset="0"/>
              </a:rPr>
              <a:t> Can be either pre increment or post increment </a:t>
            </a:r>
            <a:endParaRPr lang="en-US" sz="2400" b="0" i="0" dirty="0">
              <a:effectLst/>
              <a:highlight>
                <a:srgbClr val="FFFFFF"/>
              </a:highlight>
              <a:latin typeface="Times New Roman" panose="02020603050405020304" pitchFamily="18" charset="0"/>
              <a:cs typeface="Times New Roman" panose="02020603050405020304" pitchFamily="18" charset="0"/>
            </a:endParaRPr>
          </a:p>
          <a:p>
            <a:pPr indent="0" algn="just">
              <a:lnSpc>
                <a:spcPct val="150000"/>
              </a:lnSpc>
              <a:spcAft>
                <a:spcPts val="800"/>
              </a:spcAft>
              <a:buNone/>
            </a:pPr>
            <a:endParaRPr lang="en-KE" sz="3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638148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277256"/>
          </a:xfrm>
          <a:solidFill>
            <a:schemeClr val="tx1"/>
          </a:solidFill>
        </p:spPr>
        <p:txBody>
          <a:bodyPr>
            <a:normAutofit/>
          </a:bodyPr>
          <a:lstStyle/>
          <a:p>
            <a:pPr>
              <a:defRPr/>
            </a:pPr>
            <a:r>
              <a:rPr lang="en-US" sz="5400" b="1" dirty="0">
                <a:solidFill>
                  <a:schemeClr val="accent4"/>
                </a:solidFill>
              </a:rPr>
              <a:t>     </a:t>
            </a:r>
            <a:r>
              <a:rPr lang="en-US" sz="4800" b="1" dirty="0" err="1">
                <a:solidFill>
                  <a:schemeClr val="accent4"/>
                </a:solidFill>
                <a:latin typeface="Times New Roman" panose="02020603050405020304" pitchFamily="18" charset="0"/>
                <a:cs typeface="Times New Roman" panose="02020603050405020304" pitchFamily="18" charset="0"/>
              </a:rPr>
              <a:t>cont</a:t>
            </a:r>
            <a:r>
              <a:rPr lang="en-US" sz="4800" b="1" dirty="0">
                <a:solidFill>
                  <a:schemeClr val="accent4"/>
                </a:solidFill>
                <a:latin typeface="Times New Roman" panose="02020603050405020304" pitchFamily="18" charset="0"/>
                <a:cs typeface="Times New Roman" panose="02020603050405020304" pitchFamily="18" charset="0"/>
              </a:rPr>
              <a:t>…  </a:t>
            </a: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168812" y="1125416"/>
            <a:ext cx="11619914" cy="5260870"/>
          </a:xfrm>
        </p:spPr>
        <p:txBody>
          <a:bodyPr rtlCol="0">
            <a:noAutofit/>
          </a:bodyPr>
          <a:lstStyle/>
          <a:p>
            <a:pPr marL="685800" indent="-457200" algn="just">
              <a:lnSpc>
                <a:spcPct val="200000"/>
              </a:lnSpc>
              <a:spcAft>
                <a:spcPts val="800"/>
              </a:spcAft>
            </a:pPr>
            <a:r>
              <a:rPr lang="en-US" b="0" i="0" dirty="0">
                <a:solidFill>
                  <a:srgbClr val="FF0000"/>
                </a:solidFill>
                <a:effectLst/>
                <a:highlight>
                  <a:srgbClr val="FFFFFF"/>
                </a:highlight>
                <a:latin typeface="Times New Roman" panose="02020603050405020304" pitchFamily="18" charset="0"/>
                <a:cs typeface="Times New Roman" panose="02020603050405020304" pitchFamily="18" charset="0"/>
              </a:rPr>
              <a:t>Unary Decrement Operator (--) </a:t>
            </a:r>
            <a:r>
              <a:rPr lang="en-US" b="0" i="0" dirty="0">
                <a:effectLst/>
                <a:highlight>
                  <a:srgbClr val="FFFFFF"/>
                </a:highlight>
                <a:latin typeface="Times New Roman" panose="02020603050405020304" pitchFamily="18" charset="0"/>
                <a:cs typeface="Times New Roman" panose="02020603050405020304" pitchFamily="18" charset="0"/>
              </a:rPr>
              <a:t>The unary decrement operator is opposite to the unary increment operator. </a:t>
            </a:r>
            <a:r>
              <a:rPr lang="en-US" dirty="0">
                <a:highlight>
                  <a:srgbClr val="FFFFFF"/>
                </a:highlight>
                <a:latin typeface="Times New Roman" panose="02020603050405020304" pitchFamily="18" charset="0"/>
                <a:cs typeface="Times New Roman" panose="02020603050405020304" pitchFamily="18" charset="0"/>
              </a:rPr>
              <a:t>I</a:t>
            </a:r>
            <a:r>
              <a:rPr lang="en-US" b="0" i="0" dirty="0">
                <a:effectLst/>
                <a:highlight>
                  <a:srgbClr val="FFFFFF"/>
                </a:highlight>
                <a:latin typeface="Times New Roman" panose="02020603050405020304" pitchFamily="18" charset="0"/>
                <a:cs typeface="Times New Roman" panose="02020603050405020304" pitchFamily="18" charset="0"/>
              </a:rPr>
              <a:t>t is used to decrease the operand value by 1 according to the decrement's types. The Unary decrement operator is of two types: the Pre decrement operator and the Post Decrement operator.</a:t>
            </a:r>
          </a:p>
          <a:p>
            <a:pPr indent="0" algn="just">
              <a:lnSpc>
                <a:spcPct val="150000"/>
              </a:lnSpc>
              <a:spcAft>
                <a:spcPts val="800"/>
              </a:spcAft>
              <a:buNone/>
            </a:pPr>
            <a:endParaRPr lang="en-KE" sz="3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614104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277256"/>
          </a:xfrm>
          <a:solidFill>
            <a:schemeClr val="tx1"/>
          </a:solidFill>
        </p:spPr>
        <p:txBody>
          <a:bodyPr>
            <a:normAutofit/>
          </a:bodyPr>
          <a:lstStyle/>
          <a:p>
            <a:pPr>
              <a:defRPr/>
            </a:pPr>
            <a:r>
              <a:rPr lang="en-US" sz="5400" b="1" dirty="0">
                <a:solidFill>
                  <a:schemeClr val="accent4"/>
                </a:solidFill>
              </a:rPr>
              <a:t>     </a:t>
            </a:r>
            <a:r>
              <a:rPr lang="en-US" sz="4800" b="1" dirty="0" err="1">
                <a:solidFill>
                  <a:schemeClr val="accent4"/>
                </a:solidFill>
                <a:latin typeface="Times New Roman" panose="02020603050405020304" pitchFamily="18" charset="0"/>
                <a:cs typeface="Times New Roman" panose="02020603050405020304" pitchFamily="18" charset="0"/>
              </a:rPr>
              <a:t>cont</a:t>
            </a:r>
            <a:r>
              <a:rPr lang="en-US" sz="4800" b="1" dirty="0">
                <a:solidFill>
                  <a:schemeClr val="accent4"/>
                </a:solidFill>
                <a:latin typeface="Times New Roman" panose="02020603050405020304" pitchFamily="18" charset="0"/>
                <a:cs typeface="Times New Roman" panose="02020603050405020304" pitchFamily="18" charset="0"/>
              </a:rPr>
              <a:t>… </a:t>
            </a: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286043" y="1730327"/>
            <a:ext cx="11619914" cy="5260870"/>
          </a:xfrm>
        </p:spPr>
        <p:txBody>
          <a:bodyPr rtlCol="0">
            <a:noAutofit/>
          </a:bodyPr>
          <a:lstStyle/>
          <a:p>
            <a:pPr algn="just">
              <a:lnSpc>
                <a:spcPct val="150000"/>
              </a:lnSpc>
            </a:pPr>
            <a:r>
              <a:rPr lang="en-US" b="0" i="0" dirty="0">
                <a:solidFill>
                  <a:srgbClr val="FF0000"/>
                </a:solidFill>
                <a:effectLst/>
                <a:highlight>
                  <a:srgbClr val="FFFFFF"/>
                </a:highlight>
                <a:latin typeface="Times New Roman" panose="02020603050405020304" pitchFamily="18" charset="0"/>
                <a:cs typeface="Times New Roman" panose="02020603050405020304" pitchFamily="18" charset="0"/>
              </a:rPr>
              <a:t>Unary </a:t>
            </a:r>
            <a:r>
              <a:rPr lang="en-US" b="0" i="0" dirty="0" err="1">
                <a:solidFill>
                  <a:srgbClr val="FF0000"/>
                </a:solidFill>
                <a:effectLst/>
                <a:highlight>
                  <a:srgbClr val="FFFFFF"/>
                </a:highlight>
                <a:latin typeface="Times New Roman" panose="02020603050405020304" pitchFamily="18" charset="0"/>
                <a:cs typeface="Times New Roman" panose="02020603050405020304" pitchFamily="18" charset="0"/>
              </a:rPr>
              <a:t>Sizeof</a:t>
            </a:r>
            <a:r>
              <a:rPr lang="en-US" b="0" i="0" dirty="0">
                <a:solidFill>
                  <a:srgbClr val="FF0000"/>
                </a:solidFill>
                <a:effectLst/>
                <a:highlight>
                  <a:srgbClr val="FFFFFF"/>
                </a:highlight>
                <a:latin typeface="Times New Roman" panose="02020603050405020304" pitchFamily="18" charset="0"/>
                <a:cs typeface="Times New Roman" panose="02020603050405020304" pitchFamily="18" charset="0"/>
              </a:rPr>
              <a:t>() Operator: </a:t>
            </a:r>
            <a:r>
              <a:rPr lang="en-US" b="0" i="0" dirty="0">
                <a:effectLst/>
                <a:highlight>
                  <a:srgbClr val="FFFFFF"/>
                </a:highlight>
                <a:latin typeface="Times New Roman" panose="02020603050405020304" pitchFamily="18" charset="0"/>
                <a:cs typeface="Times New Roman" panose="02020603050405020304" pitchFamily="18" charset="0"/>
              </a:rPr>
              <a:t>The </a:t>
            </a:r>
            <a:r>
              <a:rPr lang="en-US" b="0" i="0" dirty="0" err="1">
                <a:effectLst/>
                <a:highlight>
                  <a:srgbClr val="FFFFFF"/>
                </a:highlight>
                <a:latin typeface="Times New Roman" panose="02020603050405020304" pitchFamily="18" charset="0"/>
                <a:cs typeface="Times New Roman" panose="02020603050405020304" pitchFamily="18" charset="0"/>
              </a:rPr>
              <a:t>sizeof</a:t>
            </a:r>
            <a:r>
              <a:rPr lang="en-US" b="0" i="0" dirty="0">
                <a:effectLst/>
                <a:highlight>
                  <a:srgbClr val="FFFFFF"/>
                </a:highlight>
                <a:latin typeface="Times New Roman" panose="02020603050405020304" pitchFamily="18" charset="0"/>
                <a:cs typeface="Times New Roman" panose="02020603050405020304" pitchFamily="18" charset="0"/>
              </a:rPr>
              <a:t> is a keyword used to find the size of different data types or operands like int, float, char, double, etc.</a:t>
            </a:r>
          </a:p>
          <a:p>
            <a:pPr algn="just">
              <a:lnSpc>
                <a:spcPct val="150000"/>
              </a:lnSpc>
            </a:pPr>
            <a:r>
              <a:rPr lang="en-US" b="0" i="0" dirty="0" err="1">
                <a:solidFill>
                  <a:srgbClr val="FF0000"/>
                </a:solidFill>
                <a:effectLst/>
                <a:highlight>
                  <a:srgbClr val="FFFFFF"/>
                </a:highlight>
                <a:latin typeface="Times New Roman" panose="02020603050405020304" pitchFamily="18" charset="0"/>
                <a:cs typeface="Times New Roman" panose="02020603050405020304" pitchFamily="18" charset="0"/>
              </a:rPr>
              <a:t>AddressOf</a:t>
            </a:r>
            <a:r>
              <a:rPr lang="en-US" b="0" i="0" dirty="0">
                <a:solidFill>
                  <a:srgbClr val="FF0000"/>
                </a:solidFill>
                <a:effectLst/>
                <a:highlight>
                  <a:srgbClr val="FFFFFF"/>
                </a:highlight>
                <a:latin typeface="Times New Roman" panose="02020603050405020304" pitchFamily="18" charset="0"/>
                <a:cs typeface="Times New Roman" panose="02020603050405020304" pitchFamily="18" charset="0"/>
              </a:rPr>
              <a:t> Operator (&amp;): </a:t>
            </a:r>
            <a:r>
              <a:rPr lang="en-US" b="0" i="0" dirty="0">
                <a:effectLst/>
                <a:highlight>
                  <a:srgbClr val="FFFFFF"/>
                </a:highlight>
                <a:latin typeface="Times New Roman" panose="02020603050405020304" pitchFamily="18" charset="0"/>
                <a:cs typeface="Times New Roman" panose="02020603050405020304" pitchFamily="18" charset="0"/>
              </a:rPr>
              <a:t>The Unary </a:t>
            </a:r>
            <a:r>
              <a:rPr lang="en-US" b="0" i="0" dirty="0" err="1">
                <a:effectLst/>
                <a:highlight>
                  <a:srgbClr val="FFFFFF"/>
                </a:highlight>
                <a:latin typeface="Times New Roman" panose="02020603050405020304" pitchFamily="18" charset="0"/>
                <a:cs typeface="Times New Roman" panose="02020603050405020304" pitchFamily="18" charset="0"/>
              </a:rPr>
              <a:t>AddressOf</a:t>
            </a:r>
            <a:r>
              <a:rPr lang="en-US" b="0" i="0" dirty="0">
                <a:effectLst/>
                <a:highlight>
                  <a:srgbClr val="FFFFFF"/>
                </a:highlight>
                <a:latin typeface="Times New Roman" panose="02020603050405020304" pitchFamily="18" charset="0"/>
                <a:cs typeface="Times New Roman" panose="02020603050405020304" pitchFamily="18" charset="0"/>
              </a:rPr>
              <a:t> Operator is denoted as ampersand (&amp;) symbol, which is used to find the address of a variable defined in computer memory.</a:t>
            </a:r>
          </a:p>
          <a:p>
            <a:pPr algn="just">
              <a:lnSpc>
                <a:spcPct val="150000"/>
              </a:lnSpc>
            </a:pPr>
            <a:endParaRPr lang="en-US" b="0" i="0" dirty="0">
              <a:effectLst/>
              <a:highlight>
                <a:srgbClr val="FFFFFF"/>
              </a:highlight>
              <a:latin typeface="Times New Roman" panose="02020603050405020304" pitchFamily="18" charset="0"/>
              <a:cs typeface="Times New Roman" panose="02020603050405020304" pitchFamily="18" charset="0"/>
            </a:endParaRPr>
          </a:p>
          <a:p>
            <a:pPr indent="0" algn="just">
              <a:lnSpc>
                <a:spcPct val="150000"/>
              </a:lnSpc>
              <a:spcAft>
                <a:spcPts val="800"/>
              </a:spcAft>
              <a:buNone/>
            </a:pPr>
            <a:endParaRPr lang="en-KE" sz="3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439601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277256"/>
          </a:xfrm>
          <a:solidFill>
            <a:schemeClr val="tx1"/>
          </a:solidFill>
        </p:spPr>
        <p:txBody>
          <a:bodyPr>
            <a:normAutofit/>
          </a:bodyPr>
          <a:lstStyle/>
          <a:p>
            <a:pPr>
              <a:defRPr/>
            </a:pPr>
            <a:r>
              <a:rPr lang="en-US" sz="5400" b="1" dirty="0">
                <a:solidFill>
                  <a:schemeClr val="accent4"/>
                </a:solidFill>
              </a:rPr>
              <a:t>     </a:t>
            </a:r>
            <a:r>
              <a:rPr lang="en-US" sz="4800" b="1" dirty="0">
                <a:solidFill>
                  <a:schemeClr val="accent4"/>
                </a:solidFill>
                <a:latin typeface="Times New Roman" panose="02020603050405020304" pitchFamily="18" charset="0"/>
                <a:cs typeface="Times New Roman" panose="02020603050405020304" pitchFamily="18" charset="0"/>
              </a:rPr>
              <a:t>Program two    </a:t>
            </a: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1336430" y="1561514"/>
            <a:ext cx="10527323" cy="5173562"/>
          </a:xfrm>
        </p:spPr>
        <p:txBody>
          <a:bodyPr rtlCol="0">
            <a:noAutofit/>
          </a:bodyPr>
          <a:lstStyle/>
          <a:p>
            <a:pPr marL="914400" lvl="2" indent="0" fontAlgn="base">
              <a:lnSpc>
                <a:spcPts val="1440"/>
              </a:lnSpc>
              <a:spcAft>
                <a:spcPts val="800"/>
              </a:spcAft>
              <a:buNone/>
            </a:pPr>
            <a:endParaRPr lang="en-US" sz="3200" kern="0" spc="10" dirty="0">
              <a:solidFill>
                <a:srgbClr val="000000"/>
              </a:solidFill>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p>
            <a:pPr marL="914400" lvl="2" indent="0" fontAlgn="base">
              <a:lnSpc>
                <a:spcPts val="1440"/>
              </a:lnSpc>
              <a:spcAft>
                <a:spcPts val="800"/>
              </a:spcAft>
              <a:buNone/>
            </a:pPr>
            <a:r>
              <a:rPr lang="en-KE" sz="3200"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#include &lt;iostream&gt; </a:t>
            </a:r>
            <a:endParaRPr lang="en-KE" sz="3200" kern="100" dirty="0">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marL="914400" lvl="2" indent="0" fontAlgn="base">
              <a:lnSpc>
                <a:spcPts val="1440"/>
              </a:lnSpc>
              <a:spcAft>
                <a:spcPts val="800"/>
              </a:spcAft>
              <a:buNone/>
            </a:pPr>
            <a:r>
              <a:rPr lang="en-KE" sz="3200" b="1"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using</a:t>
            </a:r>
            <a:r>
              <a:rPr lang="en-KE" sz="3200"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t>
            </a:r>
            <a:r>
              <a:rPr lang="en-KE" sz="3200" b="1"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namespace</a:t>
            </a:r>
            <a:r>
              <a:rPr lang="en-KE" sz="3200"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std; </a:t>
            </a:r>
            <a:endParaRPr lang="en-KE" sz="3200" kern="100" dirty="0">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marL="914400" lvl="2" indent="0" fontAlgn="base">
              <a:lnSpc>
                <a:spcPts val="1440"/>
              </a:lnSpc>
              <a:spcAft>
                <a:spcPts val="800"/>
              </a:spcAft>
              <a:buNone/>
            </a:pPr>
            <a:r>
              <a:rPr lang="en-KE" sz="3200" b="1"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int</a:t>
            </a:r>
            <a:r>
              <a:rPr lang="en-KE" sz="3200"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main() </a:t>
            </a:r>
            <a:endParaRPr lang="en-KE" sz="3200" kern="100" dirty="0">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marL="914400" lvl="2" indent="0" fontAlgn="base">
              <a:lnSpc>
                <a:spcPts val="1440"/>
              </a:lnSpc>
              <a:spcAft>
                <a:spcPts val="800"/>
              </a:spcAft>
              <a:buNone/>
            </a:pPr>
            <a:r>
              <a:rPr lang="en-KE" sz="3200"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t>
            </a:r>
            <a:endParaRPr lang="en-KE" sz="3200" kern="100" dirty="0">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marL="914400" lvl="2" indent="0" fontAlgn="base">
              <a:lnSpc>
                <a:spcPts val="1440"/>
              </a:lnSpc>
              <a:spcAft>
                <a:spcPts val="800"/>
              </a:spcAft>
              <a:buNone/>
            </a:pPr>
            <a:r>
              <a:rPr lang="en-KE" sz="3200"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t>
            </a:r>
            <a:r>
              <a:rPr lang="en-KE" sz="3200" b="1"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int</a:t>
            </a:r>
            <a:r>
              <a:rPr lang="en-KE" sz="3200"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 = 5; </a:t>
            </a:r>
            <a:endParaRPr lang="en-KE" sz="3200" kern="100" dirty="0">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marL="914400" lvl="2" indent="0" fontAlgn="base">
              <a:lnSpc>
                <a:spcPts val="1440"/>
              </a:lnSpc>
              <a:spcAft>
                <a:spcPts val="800"/>
              </a:spcAft>
              <a:buNone/>
            </a:pPr>
            <a:r>
              <a:rPr lang="en-KE" sz="3200"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 Demonstration of unary operators' precedence and </a:t>
            </a:r>
            <a:endParaRPr lang="en-KE" sz="3200" kern="100" dirty="0">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marL="914400" lvl="2" indent="0" fontAlgn="base">
              <a:lnSpc>
                <a:spcPts val="1440"/>
              </a:lnSpc>
              <a:spcAft>
                <a:spcPts val="800"/>
              </a:spcAft>
              <a:buNone/>
            </a:pPr>
            <a:r>
              <a:rPr lang="en-KE" sz="3200"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 associativity </a:t>
            </a:r>
            <a:endParaRPr lang="en-KE" sz="3200" kern="100" dirty="0">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marL="914400" lvl="2" indent="0" fontAlgn="base">
              <a:lnSpc>
                <a:spcPts val="1440"/>
              </a:lnSpc>
              <a:spcAft>
                <a:spcPts val="800"/>
              </a:spcAft>
              <a:buNone/>
            </a:pPr>
            <a:r>
              <a:rPr lang="en-KE" sz="3200"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t>
            </a:r>
            <a:r>
              <a:rPr lang="en-KE" sz="3200" b="1"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int</a:t>
            </a:r>
            <a:r>
              <a:rPr lang="en-KE" sz="3200"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b = -++a; </a:t>
            </a:r>
            <a:endParaRPr lang="en-KE" sz="3200" kern="100" dirty="0">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marL="914400" lvl="2" indent="0" fontAlgn="base">
              <a:lnSpc>
                <a:spcPts val="1440"/>
              </a:lnSpc>
              <a:spcAft>
                <a:spcPts val="800"/>
              </a:spcAft>
              <a:buNone/>
            </a:pPr>
            <a:r>
              <a:rPr lang="en-KE" sz="3200"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t>
            </a:r>
            <a:r>
              <a:rPr lang="en-KE" sz="3200" kern="0" spc="10" dirty="0" err="1">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cout</a:t>
            </a:r>
            <a:r>
              <a:rPr lang="en-KE" sz="3200"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&lt;&lt; "Initial value of a: " &lt;&lt; a &lt;&lt; </a:t>
            </a:r>
            <a:r>
              <a:rPr lang="en-KE" sz="3200" kern="0" spc="10" dirty="0" err="1">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endl</a:t>
            </a:r>
            <a:r>
              <a:rPr lang="en-KE" sz="3200"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t>
            </a:r>
            <a:endParaRPr lang="en-KE" sz="3200" kern="100" dirty="0">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marL="914400" lvl="2" indent="0" fontAlgn="base">
              <a:lnSpc>
                <a:spcPts val="1440"/>
              </a:lnSpc>
              <a:spcAft>
                <a:spcPts val="800"/>
              </a:spcAft>
              <a:buNone/>
            </a:pPr>
            <a:r>
              <a:rPr lang="en-KE" sz="3200"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t>
            </a:r>
            <a:r>
              <a:rPr lang="en-KE" sz="3200" kern="0" spc="10" dirty="0" err="1">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cout</a:t>
            </a:r>
            <a:r>
              <a:rPr lang="en-KE" sz="3200"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&lt;&lt; "Value of b (-++a): " &lt;&lt; b &lt;&lt; </a:t>
            </a:r>
            <a:r>
              <a:rPr lang="en-KE" sz="3200" kern="0" spc="10" dirty="0" err="1">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endl</a:t>
            </a:r>
            <a:r>
              <a:rPr lang="en-KE" sz="3200"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t>
            </a:r>
            <a:endParaRPr lang="en-KE" sz="3200" kern="100" dirty="0">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marL="914400" lvl="2" indent="0" fontAlgn="base">
              <a:lnSpc>
                <a:spcPts val="1440"/>
              </a:lnSpc>
              <a:spcAft>
                <a:spcPts val="800"/>
              </a:spcAft>
              <a:buNone/>
            </a:pPr>
            <a:r>
              <a:rPr lang="en-KE" sz="3200"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t>
            </a:r>
            <a:r>
              <a:rPr lang="en-KE" sz="3200" b="1"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return</a:t>
            </a:r>
            <a:r>
              <a:rPr lang="en-KE" sz="3200"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0; </a:t>
            </a:r>
            <a:endParaRPr lang="en-KE" sz="3200" kern="100" dirty="0">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marL="914400" lvl="2" indent="0" fontAlgn="base">
              <a:lnSpc>
                <a:spcPts val="1440"/>
              </a:lnSpc>
              <a:spcAft>
                <a:spcPts val="800"/>
              </a:spcAft>
              <a:buNone/>
            </a:pPr>
            <a:r>
              <a:rPr lang="en-KE" sz="3200" kern="0" spc="1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a:t>
            </a:r>
            <a:endParaRPr lang="en-KE" sz="3200" kern="100" dirty="0">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indent="0" algn="just">
              <a:lnSpc>
                <a:spcPct val="150000"/>
              </a:lnSpc>
              <a:spcAft>
                <a:spcPts val="800"/>
              </a:spcAft>
              <a:buNone/>
            </a:pPr>
            <a:endParaRPr lang="en-KE" sz="3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102743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124691" y="1117600"/>
            <a:ext cx="11914909" cy="5191760"/>
          </a:xfrm>
        </p:spPr>
        <p:txBody>
          <a:bodyPr>
            <a:normAutofit/>
          </a:bodyPr>
          <a:lstStyle/>
          <a:p>
            <a:pPr marL="457200" algn="just">
              <a:lnSpc>
                <a:spcPct val="200000"/>
              </a:lnSpc>
              <a:spcBef>
                <a:spcPts val="1440"/>
              </a:spcBef>
              <a:spcAft>
                <a:spcPts val="1440"/>
              </a:spcAft>
            </a:pPr>
            <a:r>
              <a:rPr lang="en-US" sz="3200" b="0" i="0" dirty="0">
                <a:solidFill>
                  <a:srgbClr val="0D0D0D"/>
                </a:solidFill>
                <a:effectLst/>
                <a:highlight>
                  <a:srgbClr val="FFFFFF"/>
                </a:highlight>
                <a:latin typeface="Times New Roman" panose="02020603050405020304" pitchFamily="18" charset="0"/>
                <a:cs typeface="Times New Roman" panose="02020603050405020304" pitchFamily="18" charset="0"/>
              </a:rPr>
              <a:t>In C++, Operators in programming languages serve as the building blocks for expressing operations on data. They facilitate tasks ranging from simple arithmetic calculations to complex logical evaluations. Here are a few points we can delve into:</a:t>
            </a:r>
            <a:endParaRPr lang="en-KE" sz="3200" dirty="0">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Title 1">
            <a:extLst>
              <a:ext uri="{FF2B5EF4-FFF2-40B4-BE49-F238E27FC236}">
                <a16:creationId xmlns:a16="http://schemas.microsoft.com/office/drawing/2014/main" id="{52556359-B122-8055-9F7A-D3101B82D9DE}"/>
              </a:ext>
            </a:extLst>
          </p:cNvPr>
          <p:cNvSpPr txBox="1">
            <a:spLocks/>
          </p:cNvSpPr>
          <p:nvPr/>
        </p:nvSpPr>
        <p:spPr>
          <a:xfrm>
            <a:off x="1" y="1"/>
            <a:ext cx="12191999" cy="986154"/>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6000" b="1" dirty="0">
                <a:solidFill>
                  <a:schemeClr val="accent4"/>
                </a:solidFill>
              </a:rPr>
              <a:t>  Summary  </a:t>
            </a:r>
            <a:endParaRPr lang="en-US" sz="6000" b="1" dirty="0">
              <a:solidFill>
                <a:srgbClr val="FFC000"/>
              </a:solidFill>
              <a:cs typeface="Times New Roman" panose="02020603050405020304" pitchFamily="18" charset="0"/>
            </a:endParaRPr>
          </a:p>
        </p:txBody>
      </p:sp>
    </p:spTree>
    <p:extLst>
      <p:ext uri="{BB962C8B-B14F-4D97-AF65-F5344CB8AC3E}">
        <p14:creationId xmlns:p14="http://schemas.microsoft.com/office/powerpoint/2010/main" val="16035696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263268" y="1167617"/>
            <a:ext cx="11441052" cy="5176911"/>
          </a:xfrm>
        </p:spPr>
        <p:txBody>
          <a:bodyPr>
            <a:normAutofit fontScale="92500" lnSpcReduction="10000"/>
          </a:bodyPr>
          <a:lstStyle/>
          <a:p>
            <a:pPr marL="0" indent="0">
              <a:buNone/>
            </a:pPr>
            <a:endParaRPr lang="en-US" sz="3200" dirty="0">
              <a:latin typeface="Times New Roman" panose="02020603050405020304" pitchFamily="18" charset="0"/>
              <a:cs typeface="Times New Roman" panose="02020603050405020304" pitchFamily="18" charset="0"/>
            </a:endParaRPr>
          </a:p>
          <a:p>
            <a:pPr marL="0" indent="0" algn="just" fontAlgn="base">
              <a:lnSpc>
                <a:spcPct val="150000"/>
              </a:lnSpc>
              <a:buNone/>
            </a:pPr>
            <a:r>
              <a:rPr lang="en-US" sz="2400" b="1" i="0" dirty="0">
                <a:solidFill>
                  <a:srgbClr val="0D0D0D"/>
                </a:solidFill>
                <a:effectLst/>
                <a:highlight>
                  <a:srgbClr val="FFFFFF"/>
                </a:highlight>
                <a:latin typeface="Times New Roman" panose="02020603050405020304" pitchFamily="18" charset="0"/>
                <a:cs typeface="Times New Roman" panose="02020603050405020304" pitchFamily="18" charset="0"/>
              </a:rPr>
              <a:t>Operator Precedence and Associativity</a:t>
            </a:r>
            <a:r>
              <a:rPr lang="en-US" sz="2400" b="0" i="0" dirty="0">
                <a:solidFill>
                  <a:srgbClr val="0D0D0D"/>
                </a:solidFill>
                <a:effectLst/>
                <a:highlight>
                  <a:srgbClr val="FFFFFF"/>
                </a:highlight>
                <a:latin typeface="Times New Roman" panose="02020603050405020304" pitchFamily="18" charset="0"/>
                <a:cs typeface="Times New Roman" panose="02020603050405020304" pitchFamily="18" charset="0"/>
              </a:rPr>
              <a:t>:</a:t>
            </a:r>
          </a:p>
          <a:p>
            <a:pPr>
              <a:lnSpc>
                <a:spcPct val="107000"/>
              </a:lnSpc>
              <a:spcAft>
                <a:spcPts val="800"/>
              </a:spcAft>
            </a:pPr>
            <a:r>
              <a:rPr lang="en-KE" sz="2400" kern="100" dirty="0">
                <a:effectLst/>
                <a:latin typeface="Times New Roman" panose="02020603050405020304" pitchFamily="18" charset="0"/>
                <a:ea typeface="Calibri" panose="020F0502020204030204" pitchFamily="34" charset="0"/>
                <a:cs typeface="Times New Roman" panose="02020603050405020304" pitchFamily="18" charset="0"/>
              </a:rPr>
              <a:t>In C++, operators have precedence levels, dictating the order in which operations are performed in an expression.</a:t>
            </a:r>
          </a:p>
          <a:p>
            <a:pPr>
              <a:lnSpc>
                <a:spcPct val="107000"/>
              </a:lnSpc>
              <a:spcAft>
                <a:spcPts val="800"/>
              </a:spcAft>
            </a:pPr>
            <a:r>
              <a:rPr lang="en-KE" sz="2400" kern="100" dirty="0">
                <a:effectLst/>
                <a:latin typeface="Times New Roman" panose="02020603050405020304" pitchFamily="18" charset="0"/>
                <a:ea typeface="Calibri" panose="020F0502020204030204" pitchFamily="34" charset="0"/>
                <a:cs typeface="Times New Roman" panose="02020603050405020304" pitchFamily="18" charset="0"/>
              </a:rPr>
              <a:t>For instance, multiplication * has a higher precedence than addition +, so 2 + 3 * 4 will evaluate as 2 + (3 * 4) rather than (2 + 3) * 4.</a:t>
            </a:r>
          </a:p>
          <a:p>
            <a:pPr marL="0" indent="0">
              <a:lnSpc>
                <a:spcPct val="107000"/>
              </a:lnSpc>
              <a:spcAft>
                <a:spcPts val="800"/>
              </a:spcAft>
              <a:buNone/>
            </a:pPr>
            <a:r>
              <a:rPr lang="en-KE" sz="2400" b="1" kern="100" dirty="0">
                <a:effectLst/>
                <a:latin typeface="Times New Roman" panose="02020603050405020304" pitchFamily="18" charset="0"/>
                <a:ea typeface="Calibri" panose="020F0502020204030204" pitchFamily="34" charset="0"/>
                <a:cs typeface="Times New Roman" panose="02020603050405020304" pitchFamily="18" charset="0"/>
              </a:rPr>
              <a:t>Overloaded Operators:</a:t>
            </a:r>
          </a:p>
          <a:p>
            <a:pPr>
              <a:lnSpc>
                <a:spcPct val="107000"/>
              </a:lnSpc>
              <a:spcAft>
                <a:spcPts val="800"/>
              </a:spcAft>
            </a:pPr>
            <a:r>
              <a:rPr lang="en-KE" sz="2400" kern="100" dirty="0">
                <a:effectLst/>
                <a:latin typeface="Times New Roman" panose="02020603050405020304" pitchFamily="18" charset="0"/>
                <a:ea typeface="Calibri" panose="020F0502020204030204" pitchFamily="34" charset="0"/>
                <a:cs typeface="Times New Roman" panose="02020603050405020304" pitchFamily="18" charset="0"/>
              </a:rPr>
              <a:t>In C++, some operators can be overloaded, meaning their </a:t>
            </a:r>
            <a:r>
              <a:rPr lang="en-KE" sz="2400" kern="100" dirty="0" err="1">
                <a:effectLst/>
                <a:latin typeface="Times New Roman" panose="02020603050405020304" pitchFamily="18" charset="0"/>
                <a:ea typeface="Calibri" panose="020F0502020204030204" pitchFamily="34" charset="0"/>
                <a:cs typeface="Times New Roman" panose="02020603050405020304" pitchFamily="18" charset="0"/>
              </a:rPr>
              <a:t>behavior</a:t>
            </a:r>
            <a:r>
              <a:rPr lang="en-KE" sz="2400" kern="100" dirty="0">
                <a:effectLst/>
                <a:latin typeface="Times New Roman" panose="02020603050405020304" pitchFamily="18" charset="0"/>
                <a:ea typeface="Calibri" panose="020F0502020204030204" pitchFamily="34" charset="0"/>
                <a:cs typeface="Times New Roman" panose="02020603050405020304" pitchFamily="18" charset="0"/>
              </a:rPr>
              <a:t> can be customized for user-defined types.</a:t>
            </a:r>
          </a:p>
          <a:p>
            <a:pPr>
              <a:lnSpc>
                <a:spcPct val="107000"/>
              </a:lnSpc>
              <a:spcAft>
                <a:spcPts val="800"/>
              </a:spcAft>
            </a:pPr>
            <a:r>
              <a:rPr lang="en-KE" sz="2400" kern="100" dirty="0">
                <a:effectLst/>
                <a:latin typeface="Times New Roman" panose="02020603050405020304" pitchFamily="18" charset="0"/>
                <a:ea typeface="Calibri" panose="020F0502020204030204" pitchFamily="34" charset="0"/>
                <a:cs typeface="Times New Roman" panose="02020603050405020304" pitchFamily="18" charset="0"/>
              </a:rPr>
              <a:t>For instance, you can define what the + operator does for your custom class objects, allowing for intuitive syntax and operations.</a:t>
            </a: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fontAlgn="base">
              <a:lnSpc>
                <a:spcPct val="150000"/>
              </a:lnSpc>
              <a:buNone/>
            </a:pPr>
            <a:endParaRPr lang="en-US" sz="2000" b="0" i="0" dirty="0">
              <a:solidFill>
                <a:srgbClr val="0D0D0D"/>
              </a:solidFill>
              <a:effectLst/>
              <a:highlight>
                <a:srgbClr val="FFFFFF"/>
              </a:highlight>
              <a:latin typeface="Söhne"/>
            </a:endParaRPr>
          </a:p>
        </p:txBody>
      </p:sp>
      <p:sp>
        <p:nvSpPr>
          <p:cNvPr id="2" name="Title 1">
            <a:extLst>
              <a:ext uri="{FF2B5EF4-FFF2-40B4-BE49-F238E27FC236}">
                <a16:creationId xmlns:a16="http://schemas.microsoft.com/office/drawing/2014/main" id="{9517DEFA-2922-351B-3F62-EC09D79429BA}"/>
              </a:ext>
            </a:extLst>
          </p:cNvPr>
          <p:cNvSpPr txBox="1">
            <a:spLocks/>
          </p:cNvSpPr>
          <p:nvPr/>
        </p:nvSpPr>
        <p:spPr>
          <a:xfrm>
            <a:off x="1" y="0"/>
            <a:ext cx="12191999" cy="1167617"/>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6000" b="1" dirty="0">
                <a:solidFill>
                  <a:schemeClr val="accent4"/>
                </a:solidFill>
              </a:rPr>
              <a:t> 	</a:t>
            </a:r>
            <a:r>
              <a:rPr lang="en-US" sz="6000" b="1" dirty="0" err="1">
                <a:solidFill>
                  <a:schemeClr val="accent4"/>
                </a:solidFill>
              </a:rPr>
              <a:t>cont</a:t>
            </a:r>
            <a:r>
              <a:rPr lang="en-US" sz="6000" b="1" dirty="0">
                <a:solidFill>
                  <a:schemeClr val="accent4"/>
                </a:solidFill>
              </a:rPr>
              <a:t>…</a:t>
            </a:r>
            <a:endParaRPr lang="en-US" sz="6000" b="1" dirty="0">
              <a:solidFill>
                <a:srgbClr val="FFC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6425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263268" y="1167617"/>
            <a:ext cx="11441052" cy="5176911"/>
          </a:xfrm>
        </p:spPr>
        <p:txBody>
          <a:bodyPr>
            <a:normAutofit/>
          </a:bodyPr>
          <a:lstStyle/>
          <a:p>
            <a:pPr marL="0" indent="0">
              <a:buNone/>
            </a:pPr>
            <a:endParaRPr lang="en-US" sz="3200" dirty="0">
              <a:latin typeface="Times New Roman" panose="02020603050405020304" pitchFamily="18" charset="0"/>
              <a:cs typeface="Times New Roman" panose="02020603050405020304" pitchFamily="18" charset="0"/>
            </a:endParaRPr>
          </a:p>
          <a:p>
            <a:pPr marL="0" indent="0" algn="just">
              <a:lnSpc>
                <a:spcPct val="107000"/>
              </a:lnSpc>
              <a:spcAft>
                <a:spcPts val="800"/>
              </a:spcAft>
              <a:buNone/>
            </a:pPr>
            <a:r>
              <a:rPr lang="en-US"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b="1" kern="100" dirty="0">
                <a:effectLst/>
                <a:latin typeface="Times New Roman" panose="02020603050405020304" pitchFamily="18" charset="0"/>
                <a:ea typeface="Calibri" panose="020F0502020204030204" pitchFamily="34" charset="0"/>
                <a:cs typeface="Times New Roman" panose="02020603050405020304" pitchFamily="18" charset="0"/>
              </a:rPr>
              <a:t>Short Circuit Evaluation:</a:t>
            </a:r>
          </a:p>
          <a:p>
            <a:pPr algn="just">
              <a:lnSpc>
                <a:spcPct val="107000"/>
              </a:lnSpc>
              <a:spcAft>
                <a:spcPts val="800"/>
              </a:spcAft>
            </a:pPr>
            <a:r>
              <a:rPr lang="en-KE" kern="100" dirty="0">
                <a:effectLst/>
                <a:latin typeface="Times New Roman" panose="02020603050405020304" pitchFamily="18" charset="0"/>
                <a:ea typeface="Calibri" panose="020F0502020204030204" pitchFamily="34" charset="0"/>
                <a:cs typeface="Times New Roman" panose="02020603050405020304" pitchFamily="18" charset="0"/>
              </a:rPr>
              <a:t>Logical operators &amp;&amp; and || exhibit short-circuit </a:t>
            </a:r>
            <a:r>
              <a:rPr lang="en-KE" kern="100" dirty="0" err="1">
                <a:effectLst/>
                <a:latin typeface="Times New Roman" panose="02020603050405020304" pitchFamily="18" charset="0"/>
                <a:ea typeface="Calibri" panose="020F0502020204030204" pitchFamily="34" charset="0"/>
                <a:cs typeface="Times New Roman" panose="02020603050405020304" pitchFamily="18" charset="0"/>
              </a:rPr>
              <a:t>behavior</a:t>
            </a:r>
            <a:r>
              <a:rPr lang="en-KE" kern="100" dirty="0">
                <a:effectLst/>
                <a:latin typeface="Times New Roman" panose="02020603050405020304" pitchFamily="18" charset="0"/>
                <a:ea typeface="Calibri" panose="020F0502020204030204" pitchFamily="34" charset="0"/>
                <a:cs typeface="Times New Roman" panose="02020603050405020304" pitchFamily="18" charset="0"/>
              </a:rPr>
              <a:t>, meaning they might not evaluate both of their operands.</a:t>
            </a:r>
          </a:p>
          <a:p>
            <a:pPr algn="just">
              <a:lnSpc>
                <a:spcPct val="107000"/>
              </a:lnSpc>
              <a:spcAft>
                <a:spcPts val="800"/>
              </a:spcAft>
            </a:pPr>
            <a:r>
              <a:rPr lang="en-KE" kern="100" dirty="0">
                <a:effectLst/>
                <a:latin typeface="Times New Roman" panose="02020603050405020304" pitchFamily="18" charset="0"/>
                <a:ea typeface="Calibri" panose="020F0502020204030204" pitchFamily="34" charset="0"/>
                <a:cs typeface="Times New Roman" panose="02020603050405020304" pitchFamily="18" charset="0"/>
              </a:rPr>
              <a:t>For &amp;&amp;, if the left operand is false, the right operand isn't evaluated because the result will always be false.</a:t>
            </a:r>
          </a:p>
          <a:p>
            <a:pPr algn="just">
              <a:lnSpc>
                <a:spcPct val="107000"/>
              </a:lnSpc>
              <a:spcAft>
                <a:spcPts val="800"/>
              </a:spcAft>
            </a:pPr>
            <a:r>
              <a:rPr lang="en-KE" kern="100" dirty="0">
                <a:effectLst/>
                <a:latin typeface="Times New Roman" panose="02020603050405020304" pitchFamily="18" charset="0"/>
                <a:ea typeface="Calibri" panose="020F0502020204030204" pitchFamily="34" charset="0"/>
                <a:cs typeface="Times New Roman" panose="02020603050405020304" pitchFamily="18" charset="0"/>
              </a:rPr>
              <a:t>For ||, if the left operand is true, the right operand isn't evaluated because the result will always be true.</a:t>
            </a:r>
          </a:p>
          <a:p>
            <a:pPr marL="0" indent="0" algn="just" fontAlgn="base">
              <a:lnSpc>
                <a:spcPct val="150000"/>
              </a:lnSpc>
              <a:buNone/>
            </a:pPr>
            <a:endParaRPr lang="en-US" sz="2000" b="0" i="0" dirty="0">
              <a:solidFill>
                <a:srgbClr val="0D0D0D"/>
              </a:solidFill>
              <a:effectLst/>
              <a:highlight>
                <a:srgbClr val="FFFFFF"/>
              </a:highlight>
              <a:latin typeface="Söhne"/>
            </a:endParaRPr>
          </a:p>
        </p:txBody>
      </p:sp>
      <p:sp>
        <p:nvSpPr>
          <p:cNvPr id="2" name="Title 1">
            <a:extLst>
              <a:ext uri="{FF2B5EF4-FFF2-40B4-BE49-F238E27FC236}">
                <a16:creationId xmlns:a16="http://schemas.microsoft.com/office/drawing/2014/main" id="{9517DEFA-2922-351B-3F62-EC09D79429BA}"/>
              </a:ext>
            </a:extLst>
          </p:cNvPr>
          <p:cNvSpPr txBox="1">
            <a:spLocks/>
          </p:cNvSpPr>
          <p:nvPr/>
        </p:nvSpPr>
        <p:spPr>
          <a:xfrm>
            <a:off x="1" y="0"/>
            <a:ext cx="12191999" cy="1167617"/>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6000" b="1" dirty="0">
                <a:solidFill>
                  <a:schemeClr val="accent4"/>
                </a:solidFill>
              </a:rPr>
              <a:t> 	</a:t>
            </a:r>
            <a:r>
              <a:rPr lang="en-US" sz="6000" b="1" dirty="0" err="1">
                <a:solidFill>
                  <a:schemeClr val="accent4"/>
                </a:solidFill>
              </a:rPr>
              <a:t>cont</a:t>
            </a:r>
            <a:r>
              <a:rPr lang="en-US" sz="6000" b="1" dirty="0">
                <a:solidFill>
                  <a:schemeClr val="accent4"/>
                </a:solidFill>
              </a:rPr>
              <a:t>…</a:t>
            </a:r>
            <a:endParaRPr lang="en-US" sz="6000" b="1" dirty="0">
              <a:solidFill>
                <a:srgbClr val="FFC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967528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263268" y="1167617"/>
            <a:ext cx="11441052" cy="5176911"/>
          </a:xfrm>
        </p:spPr>
        <p:txBody>
          <a:bodyPr>
            <a:normAutofit/>
          </a:bodyPr>
          <a:lstStyle/>
          <a:p>
            <a:pPr marL="0" indent="0">
              <a:buNone/>
            </a:pPr>
            <a:endParaRPr lang="en-US" sz="3200" dirty="0">
              <a:latin typeface="Times New Roman" panose="02020603050405020304" pitchFamily="18" charset="0"/>
              <a:cs typeface="Times New Roman" panose="02020603050405020304" pitchFamily="18" charset="0"/>
            </a:endParaRPr>
          </a:p>
          <a:p>
            <a:pPr marL="0" indent="0" algn="just">
              <a:lnSpc>
                <a:spcPct val="107000"/>
              </a:lnSpc>
              <a:spcAft>
                <a:spcPts val="800"/>
              </a:spcAft>
              <a:buNone/>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Operator Precedence and Clarity:</a:t>
            </a:r>
          </a:p>
          <a:p>
            <a:pPr algn="just">
              <a:lnSpc>
                <a:spcPct val="107000"/>
              </a:lnSpc>
              <a:spcAft>
                <a:spcPts val="800"/>
              </a:spcAft>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While C++ allows for complex expressions with multiple operators, it's crucial to balance brevity with readability.</a:t>
            </a:r>
          </a:p>
          <a:p>
            <a:pPr algn="just">
              <a:lnSpc>
                <a:spcPct val="107000"/>
              </a:lnSpc>
              <a:spcAft>
                <a:spcPts val="800"/>
              </a:spcAft>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Sometimes, adding parentheses to clarify precedence can make code more understandable.</a:t>
            </a:r>
          </a:p>
          <a:p>
            <a:pPr marL="0" indent="0" algn="just" fontAlgn="base">
              <a:lnSpc>
                <a:spcPct val="150000"/>
              </a:lnSpc>
              <a:buNone/>
            </a:pPr>
            <a:endParaRPr lang="en-US" sz="2000" b="0" i="0" dirty="0">
              <a:solidFill>
                <a:srgbClr val="0D0D0D"/>
              </a:solidFill>
              <a:effectLst/>
              <a:highlight>
                <a:srgbClr val="FFFFFF"/>
              </a:highlight>
              <a:latin typeface="Söhne"/>
            </a:endParaRPr>
          </a:p>
        </p:txBody>
      </p:sp>
      <p:sp>
        <p:nvSpPr>
          <p:cNvPr id="2" name="Title 1">
            <a:extLst>
              <a:ext uri="{FF2B5EF4-FFF2-40B4-BE49-F238E27FC236}">
                <a16:creationId xmlns:a16="http://schemas.microsoft.com/office/drawing/2014/main" id="{9517DEFA-2922-351B-3F62-EC09D79429BA}"/>
              </a:ext>
            </a:extLst>
          </p:cNvPr>
          <p:cNvSpPr txBox="1">
            <a:spLocks/>
          </p:cNvSpPr>
          <p:nvPr/>
        </p:nvSpPr>
        <p:spPr>
          <a:xfrm>
            <a:off x="1" y="0"/>
            <a:ext cx="12191999" cy="1167617"/>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6000" b="1" dirty="0">
                <a:solidFill>
                  <a:schemeClr val="accent4"/>
                </a:solidFill>
              </a:rPr>
              <a:t> 	</a:t>
            </a:r>
            <a:r>
              <a:rPr lang="en-US" sz="6000" b="1" dirty="0" err="1">
                <a:solidFill>
                  <a:schemeClr val="accent4"/>
                </a:solidFill>
              </a:rPr>
              <a:t>cont</a:t>
            </a:r>
            <a:r>
              <a:rPr lang="en-US" sz="6000" b="1" dirty="0">
                <a:solidFill>
                  <a:schemeClr val="accent4"/>
                </a:solidFill>
              </a:rPr>
              <a:t>…</a:t>
            </a:r>
            <a:endParaRPr lang="en-US" sz="6000" b="1" dirty="0">
              <a:solidFill>
                <a:srgbClr val="FFC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93426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7DA1B-8FCF-40D4-B9EC-08C567E7FAD5}"/>
              </a:ext>
            </a:extLst>
          </p:cNvPr>
          <p:cNvSpPr>
            <a:spLocks noGrp="1"/>
          </p:cNvSpPr>
          <p:nvPr>
            <p:ph idx="1"/>
          </p:nvPr>
        </p:nvSpPr>
        <p:spPr>
          <a:xfrm>
            <a:off x="263268" y="1167617"/>
            <a:ext cx="11441052" cy="5176911"/>
          </a:xfrm>
        </p:spPr>
        <p:txBody>
          <a:bodyPr>
            <a:normAutofit/>
          </a:bodyPr>
          <a:lstStyle/>
          <a:p>
            <a:pPr marL="0" indent="0">
              <a:buNone/>
            </a:pPr>
            <a:endParaRPr lang="en-US" sz="3200" dirty="0">
              <a:latin typeface="Times New Roman" panose="02020603050405020304" pitchFamily="18" charset="0"/>
              <a:cs typeface="Times New Roman" panose="02020603050405020304" pitchFamily="18" charset="0"/>
            </a:endParaRPr>
          </a:p>
          <a:p>
            <a:pPr marL="0" indent="0">
              <a:lnSpc>
                <a:spcPct val="150000"/>
              </a:lnSpc>
              <a:spcAft>
                <a:spcPts val="800"/>
              </a:spcAft>
              <a:buNone/>
            </a:pPr>
            <a:r>
              <a:rPr lang="en-KE" b="1" kern="100" dirty="0">
                <a:effectLst/>
                <a:latin typeface="Times New Roman" panose="02020603050405020304" pitchFamily="18" charset="0"/>
                <a:ea typeface="Calibri" panose="020F0502020204030204" pitchFamily="34" charset="0"/>
                <a:cs typeface="Times New Roman" panose="02020603050405020304" pitchFamily="18" charset="0"/>
              </a:rPr>
              <a:t>Operator Limitations:</a:t>
            </a:r>
          </a:p>
          <a:p>
            <a:pPr>
              <a:lnSpc>
                <a:spcPct val="150000"/>
              </a:lnSpc>
              <a:spcAft>
                <a:spcPts val="800"/>
              </a:spcAft>
            </a:pPr>
            <a:r>
              <a:rPr lang="en-KE" kern="100" dirty="0">
                <a:effectLst/>
                <a:latin typeface="Times New Roman" panose="02020603050405020304" pitchFamily="18" charset="0"/>
                <a:ea typeface="Calibri" panose="020F0502020204030204" pitchFamily="34" charset="0"/>
                <a:cs typeface="Times New Roman" panose="02020603050405020304" pitchFamily="18" charset="0"/>
              </a:rPr>
              <a:t>Overuse of complex expressions and chained operators can lead to code that's hard to understand and maintain.</a:t>
            </a:r>
          </a:p>
          <a:p>
            <a:pPr>
              <a:lnSpc>
                <a:spcPct val="150000"/>
              </a:lnSpc>
              <a:spcAft>
                <a:spcPts val="800"/>
              </a:spcAft>
            </a:pPr>
            <a:r>
              <a:rPr lang="en-KE" kern="100" dirty="0">
                <a:effectLst/>
                <a:latin typeface="Times New Roman" panose="02020603050405020304" pitchFamily="18" charset="0"/>
                <a:ea typeface="Calibri" panose="020F0502020204030204" pitchFamily="34" charset="0"/>
                <a:cs typeface="Times New Roman" panose="02020603050405020304" pitchFamily="18" charset="0"/>
              </a:rPr>
              <a:t>It's essential to strike a balance between using operators for concise code and breaking down complex expressions into simpler, more readable parts. </a:t>
            </a:r>
          </a:p>
          <a:p>
            <a:pPr marL="0" indent="0" algn="just" fontAlgn="base">
              <a:lnSpc>
                <a:spcPct val="150000"/>
              </a:lnSpc>
              <a:buNone/>
            </a:pPr>
            <a:endParaRPr lang="en-US" sz="2000" b="0" i="0" dirty="0">
              <a:solidFill>
                <a:srgbClr val="0D0D0D"/>
              </a:solidFill>
              <a:effectLst/>
              <a:highlight>
                <a:srgbClr val="FFFFFF"/>
              </a:highlight>
              <a:latin typeface="Söhne"/>
            </a:endParaRPr>
          </a:p>
        </p:txBody>
      </p:sp>
      <p:sp>
        <p:nvSpPr>
          <p:cNvPr id="2" name="Title 1">
            <a:extLst>
              <a:ext uri="{FF2B5EF4-FFF2-40B4-BE49-F238E27FC236}">
                <a16:creationId xmlns:a16="http://schemas.microsoft.com/office/drawing/2014/main" id="{9517DEFA-2922-351B-3F62-EC09D79429BA}"/>
              </a:ext>
            </a:extLst>
          </p:cNvPr>
          <p:cNvSpPr txBox="1">
            <a:spLocks/>
          </p:cNvSpPr>
          <p:nvPr/>
        </p:nvSpPr>
        <p:spPr>
          <a:xfrm>
            <a:off x="1" y="0"/>
            <a:ext cx="12191999" cy="1167617"/>
          </a:xfrm>
          <a:prstGeom prst="rect">
            <a:avLst/>
          </a:prstGeom>
          <a:solidFill>
            <a:schemeClr val="tx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6000" b="1" dirty="0">
                <a:solidFill>
                  <a:schemeClr val="accent4"/>
                </a:solidFill>
              </a:rPr>
              <a:t> 	</a:t>
            </a:r>
            <a:r>
              <a:rPr lang="en-US" sz="6000" b="1" dirty="0" err="1">
                <a:solidFill>
                  <a:schemeClr val="accent4"/>
                </a:solidFill>
              </a:rPr>
              <a:t>cont</a:t>
            </a:r>
            <a:r>
              <a:rPr lang="en-US" sz="6000" b="1" dirty="0">
                <a:solidFill>
                  <a:schemeClr val="accent4"/>
                </a:solidFill>
              </a:rPr>
              <a:t>…</a:t>
            </a:r>
            <a:endParaRPr lang="en-US" sz="6000" b="1" dirty="0">
              <a:solidFill>
                <a:srgbClr val="FFC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69937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b="1" dirty="0">
                <a:solidFill>
                  <a:schemeClr val="accent4"/>
                </a:solidFill>
              </a:rPr>
              <a:t>     Reference </a:t>
            </a:r>
            <a:endParaRPr lang="en-US" sz="6000" b="1" dirty="0">
              <a:solidFill>
                <a:schemeClr val="accent4"/>
              </a:solidFill>
            </a:endParaRP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362857" y="1811110"/>
            <a:ext cx="10990943" cy="4691289"/>
          </a:xfrm>
        </p:spPr>
        <p:txBody>
          <a:bodyPr rtlCol="0">
            <a:normAutofit/>
          </a:bodyPr>
          <a:lstStyle/>
          <a:p>
            <a:pPr indent="0">
              <a:spcBef>
                <a:spcPts val="1440"/>
              </a:spcBef>
              <a:spcAft>
                <a:spcPts val="1440"/>
              </a:spcAft>
              <a:buNone/>
            </a:pPr>
            <a:endParaRPr lang="en-KE" sz="1800"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p>
            <a:pPr marL="685800" indent="-457200">
              <a:spcBef>
                <a:spcPts val="750"/>
              </a:spcBef>
              <a:spcAft>
                <a:spcPts val="750"/>
              </a:spcAft>
            </a:pPr>
            <a:r>
              <a:rPr lang="en-US" dirty="0">
                <a:latin typeface="Times New Roman" panose="02020603050405020304" pitchFamily="18" charset="0"/>
                <a:cs typeface="Times New Roman" panose="02020603050405020304" pitchFamily="18" charset="0"/>
              </a:rPr>
              <a:t>Programming and Problem Solving with C++: Comprehensive" by Nell Dale and Chip Weems (2015, 6th Edition)</a:t>
            </a:r>
          </a:p>
          <a:p>
            <a:pPr marL="685800" indent="-457200">
              <a:spcBef>
                <a:spcPts val="750"/>
              </a:spcBef>
              <a:spcAft>
                <a:spcPts val="750"/>
              </a:spcAft>
            </a:pPr>
            <a:r>
              <a:rPr lang="en-US" dirty="0">
                <a:latin typeface="Times New Roman" panose="02020603050405020304" pitchFamily="18" charset="0"/>
                <a:cs typeface="Times New Roman" panose="02020603050405020304" pitchFamily="18" charset="0"/>
              </a:rPr>
              <a:t>Problem Solving with C++ by Walter </a:t>
            </a:r>
            <a:r>
              <a:rPr lang="en-US" dirty="0" err="1">
                <a:latin typeface="Times New Roman" panose="02020603050405020304" pitchFamily="18" charset="0"/>
                <a:cs typeface="Times New Roman" panose="02020603050405020304" pitchFamily="18" charset="0"/>
              </a:rPr>
              <a:t>Savitch</a:t>
            </a:r>
            <a:r>
              <a:rPr lang="en-US" dirty="0">
                <a:latin typeface="Times New Roman" panose="02020603050405020304" pitchFamily="18" charset="0"/>
                <a:cs typeface="Times New Roman" panose="02020603050405020304" pitchFamily="18" charset="0"/>
              </a:rPr>
              <a:t> (2017, 10th Edition)</a:t>
            </a:r>
          </a:p>
          <a:p>
            <a:pPr marL="685800" indent="-457200">
              <a:spcBef>
                <a:spcPts val="750"/>
              </a:spcBef>
              <a:spcAft>
                <a:spcPts val="750"/>
              </a:spcAft>
            </a:pPr>
            <a:r>
              <a:rPr lang="en-US" b="0" i="0" u="sng" dirty="0">
                <a:solidFill>
                  <a:srgbClr val="373D3F"/>
                </a:solidFill>
                <a:effectLst/>
                <a:highlight>
                  <a:srgbClr val="FFFFFF"/>
                </a:highlight>
                <a:latin typeface="Montserrat" panose="00000500000000000000" pitchFamily="2" charset="0"/>
                <a:hlinkClick r:id="rId2"/>
              </a:rPr>
              <a:t>cnx.org: Programming Fundamentals – A Modular Structured Approach using C++</a:t>
            </a:r>
            <a:endParaRPr lang="en-US" b="0" i="0" dirty="0">
              <a:solidFill>
                <a:srgbClr val="373D3F"/>
              </a:solidFill>
              <a:effectLst/>
              <a:highlight>
                <a:srgbClr val="FFFFFF"/>
              </a:highlight>
              <a:latin typeface="Montserrat" panose="00000500000000000000" pitchFamily="2" charset="0"/>
            </a:endParaRPr>
          </a:p>
          <a:p>
            <a:pPr marL="0" indent="0">
              <a:buNone/>
            </a:pPr>
            <a:br>
              <a:rPr lang="en-US" dirty="0"/>
            </a:br>
            <a:endParaRPr lang="en-US" dirty="0">
              <a:latin typeface="Times New Roman" panose="02020603050405020304" pitchFamily="18" charset="0"/>
              <a:cs typeface="Times New Roman" panose="02020603050405020304" pitchFamily="18" charset="0"/>
            </a:endParaRPr>
          </a:p>
          <a:p>
            <a:pPr indent="0">
              <a:spcBef>
                <a:spcPts val="750"/>
              </a:spcBef>
              <a:spcAft>
                <a:spcPts val="750"/>
              </a:spcAft>
              <a:buNone/>
            </a:pPr>
            <a:endParaRPr lang="en-US" dirty="0">
              <a:latin typeface="Times New Roman" panose="02020603050405020304" pitchFamily="18" charset="0"/>
              <a:cs typeface="Times New Roman" panose="02020603050405020304" pitchFamily="18" charset="0"/>
            </a:endParaRPr>
          </a:p>
          <a:p>
            <a:pPr indent="0">
              <a:spcBef>
                <a:spcPts val="750"/>
              </a:spcBef>
              <a:spcAft>
                <a:spcPts val="750"/>
              </a:spcAft>
              <a:buNone/>
            </a:pPr>
            <a:endParaRPr lang="en-US" sz="1800" b="0" dirty="0">
              <a:solidFill>
                <a:srgbClr val="000000"/>
              </a:solidFill>
              <a:effectLst/>
              <a:highlight>
                <a:srgbClr val="E7E9EB"/>
              </a:highlight>
              <a:latin typeface="Times New Roman" panose="02020603050405020304" pitchFamily="18" charset="0"/>
              <a:ea typeface="Times New Roman" panose="02020603050405020304" pitchFamily="18" charset="0"/>
              <a:cs typeface="Times New Roman" panose="02020603050405020304" pitchFamily="18" charset="0"/>
            </a:endParaRPr>
          </a:p>
          <a:p>
            <a:pPr indent="0">
              <a:spcBef>
                <a:spcPts val="750"/>
              </a:spcBef>
              <a:spcAft>
                <a:spcPts val="750"/>
              </a:spcAft>
              <a:buNone/>
            </a:pPr>
            <a:endParaRPr lang="en-KE"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198815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494</TotalTime>
  <Words>2519</Words>
  <Application>Microsoft Office PowerPoint</Application>
  <PresentationFormat>Widescreen</PresentationFormat>
  <Paragraphs>312</Paragraphs>
  <Slides>38</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38</vt:i4>
      </vt:variant>
    </vt:vector>
  </HeadingPairs>
  <TitlesOfParts>
    <vt:vector size="48" baseType="lpstr">
      <vt:lpstr>Arial</vt:lpstr>
      <vt:lpstr>Calibri</vt:lpstr>
      <vt:lpstr>Calibri Light</vt:lpstr>
      <vt:lpstr>inter-regular</vt:lpstr>
      <vt:lpstr>Montserrat</vt:lpstr>
      <vt:lpstr>Nunito</vt:lpstr>
      <vt:lpstr>Söhne</vt:lpstr>
      <vt:lpstr>Symbol</vt:lpstr>
      <vt:lpstr>Times New Roman</vt:lpstr>
      <vt:lpstr>Office Theme</vt:lpstr>
      <vt:lpstr>PowerPoint Presentation</vt:lpstr>
      <vt:lpstr>     Lecture learning outcomes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Discussion</vt:lpstr>
      <vt:lpstr>   Cont…</vt:lpstr>
      <vt:lpstr>     Example  </vt:lpstr>
      <vt:lpstr>     Cont… </vt:lpstr>
      <vt:lpstr>     Output</vt:lpstr>
      <vt:lpstr>     iv. Logical Operator </vt:lpstr>
      <vt:lpstr>    Logical AND Operator (&amp;&amp;)</vt:lpstr>
      <vt:lpstr>     Logical OR Operator (||) </vt:lpstr>
      <vt:lpstr>     Logical NOT Operator (!) </vt:lpstr>
      <vt:lpstr>PowerPoint Presentation</vt:lpstr>
      <vt:lpstr>     Explanation  </vt:lpstr>
      <vt:lpstr>     Cont…</vt:lpstr>
      <vt:lpstr>     vi. Unary Operator  </vt:lpstr>
      <vt:lpstr>     Types of unary operator  </vt:lpstr>
      <vt:lpstr>     Explanation   </vt:lpstr>
      <vt:lpstr>     cont…  </vt:lpstr>
      <vt:lpstr>     cont… </vt:lpstr>
      <vt:lpstr>     Program two    </vt:lpstr>
      <vt:lpstr>PowerPoint Presentation</vt:lpstr>
      <vt:lpstr>PowerPoint Presentation</vt:lpstr>
      <vt:lpstr>PowerPoint Presentation</vt:lpstr>
      <vt:lpstr>PowerPoint Presentation</vt:lpstr>
      <vt:lpstr>PowerPoint Presentation</vt:lpstr>
      <vt:lpstr>     Reference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Joshua</dc:creator>
  <cp:lastModifiedBy>Joshua</cp:lastModifiedBy>
  <cp:revision>14</cp:revision>
  <dcterms:created xsi:type="dcterms:W3CDTF">2024-04-21T13:33:17Z</dcterms:created>
  <dcterms:modified xsi:type="dcterms:W3CDTF">2024-05-10T10:41:09Z</dcterms:modified>
</cp:coreProperties>
</file>