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15" r:id="rId2"/>
    <p:sldId id="297" r:id="rId3"/>
    <p:sldId id="317" r:id="rId4"/>
    <p:sldId id="311" r:id="rId5"/>
    <p:sldId id="316" r:id="rId6"/>
    <p:sldId id="313" r:id="rId7"/>
    <p:sldId id="334" r:id="rId8"/>
    <p:sldId id="335" r:id="rId9"/>
    <p:sldId id="336" r:id="rId10"/>
    <p:sldId id="337" r:id="rId11"/>
    <p:sldId id="339" r:id="rId12"/>
    <p:sldId id="338" r:id="rId13"/>
    <p:sldId id="340" r:id="rId14"/>
    <p:sldId id="341" r:id="rId15"/>
    <p:sldId id="362" r:id="rId16"/>
    <p:sldId id="342" r:id="rId17"/>
    <p:sldId id="345" r:id="rId18"/>
    <p:sldId id="346" r:id="rId19"/>
    <p:sldId id="348" r:id="rId20"/>
    <p:sldId id="350" r:id="rId21"/>
    <p:sldId id="343" r:id="rId22"/>
    <p:sldId id="351" r:id="rId23"/>
    <p:sldId id="352" r:id="rId24"/>
    <p:sldId id="363" r:id="rId25"/>
    <p:sldId id="353" r:id="rId26"/>
    <p:sldId id="354" r:id="rId27"/>
    <p:sldId id="355" r:id="rId28"/>
    <p:sldId id="357" r:id="rId29"/>
    <p:sldId id="356" r:id="rId30"/>
    <p:sldId id="358" r:id="rId31"/>
    <p:sldId id="359" r:id="rId32"/>
    <p:sldId id="360" r:id="rId33"/>
    <p:sldId id="364" r:id="rId34"/>
    <p:sldId id="365" r:id="rId35"/>
    <p:sldId id="361" r:id="rId36"/>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53" autoAdjust="0"/>
    <p:restoredTop sz="94660"/>
  </p:normalViewPr>
  <p:slideViewPr>
    <p:cSldViewPr snapToGrid="0">
      <p:cViewPr varScale="1">
        <p:scale>
          <a:sx n="72" d="100"/>
          <a:sy n="72" d="100"/>
        </p:scale>
        <p:origin x="7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107B5-C9D9-4829-816C-DDA2B491E623}" type="datetimeFigureOut">
              <a:rPr lang="en-KE" smtClean="0"/>
              <a:t>10/06/2024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35A67-388F-4464-A90A-74664B8F880A}" type="slidenum">
              <a:rPr lang="en-KE" smtClean="0"/>
              <a:t>‹#›</a:t>
            </a:fld>
            <a:endParaRPr lang="en-KE"/>
          </a:p>
        </p:txBody>
      </p:sp>
    </p:spTree>
    <p:extLst>
      <p:ext uri="{BB962C8B-B14F-4D97-AF65-F5344CB8AC3E}">
        <p14:creationId xmlns:p14="http://schemas.microsoft.com/office/powerpoint/2010/main" val="39561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036-8EF2-838E-0135-AF91814C54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4F1A4040-C7BB-F117-B55E-0BCEFDD1CC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62B37BA-5B3B-0A25-278E-7E79E60C9EEE}"/>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0D2CE391-9E54-A0F4-0E01-F820E02636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63F1AE8-7061-10BF-F687-C2FE724FA64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7507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4466-775D-87F0-5F55-0393D26A4B0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548791-2BB0-673C-07C2-0B36C2150B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48BB0AB-73AF-8953-C216-89C724D6546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5FE7E0AA-4914-6883-FBC9-C69CBE46992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1421193-EEBB-3E41-513C-9A5D6C9238A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603667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A064D-0684-C7CC-F522-8BBD3A344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37A4D35-D446-961D-11D9-ED8045579A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C0D543-7BF0-6E56-DAA1-655F143FAEA2}"/>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CB7E27B6-57F3-5516-7C48-907386C812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71E2A0A-1603-59D4-4824-7558D77A172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2080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242E-CF44-CA27-5C13-7AE01514290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31594CD-B364-0891-43D7-ABF4B8C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6678B007-6DCF-694F-047F-2F44DB6776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3E6518B-D8A0-C79C-C8AF-C08C386ED5B5}"/>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68618C79-CB02-9509-C339-DC57A6E8905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DEEC6CD4-316E-1709-C01E-D9508CB6E5E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50473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A6F7-309F-1720-A9AD-83BE123C4BC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E77BE1A-83BE-CE85-E4AA-7CB6D879A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6DF47B-E178-B993-9548-CE3C417025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70329FC-DAEC-7480-35F2-A8B534C99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D8064-62DB-9D22-BC7C-4848EF2E54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E689CFE-9EE2-6380-94A5-77431A867C1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8" name="Footer Placeholder 7">
            <a:extLst>
              <a:ext uri="{FF2B5EF4-FFF2-40B4-BE49-F238E27FC236}">
                <a16:creationId xmlns:a16="http://schemas.microsoft.com/office/drawing/2014/main" id="{B4592D2B-0843-6FFF-6202-C0B716BBF52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6DF31DDA-87EB-22A1-634F-E7850EF7A56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79502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E307-6D73-4D4E-0062-4214FC97F88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71F4AC-6770-5438-07EC-BA31DCB571C9}"/>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4" name="Footer Placeholder 3">
            <a:extLst>
              <a:ext uri="{FF2B5EF4-FFF2-40B4-BE49-F238E27FC236}">
                <a16:creationId xmlns:a16="http://schemas.microsoft.com/office/drawing/2014/main" id="{0A3E93C8-2DED-AD1A-031C-09ACDE5EE89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D8F8DFA-8462-D8F7-912B-AB35B291EEF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161723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39758-07B3-F6DF-3229-E863086E929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3" name="Footer Placeholder 2">
            <a:extLst>
              <a:ext uri="{FF2B5EF4-FFF2-40B4-BE49-F238E27FC236}">
                <a16:creationId xmlns:a16="http://schemas.microsoft.com/office/drawing/2014/main" id="{EB6C133B-1510-D758-8979-FE5BB75E832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C317C0-4300-C764-AB2E-DC9A74C7F3E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24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DC1-0FE5-D668-3E3C-EF1A197B9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6FEBE9A-443C-1235-6990-7F227A8C1D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F1018F21-F7DA-AC8B-D5B9-85672247D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54484D-5C41-82DF-1EBE-286F7CCDCEEB}"/>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86967170-AEAB-4A99-CF03-4E3B1B168A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31B75C3-ABA2-B718-B08A-5600E8F39FC9}"/>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807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643B-673D-8841-0A5C-528732E6D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7AD465-3ABD-0760-2F07-8C8467B037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0A8DBE9-E826-CD73-F63F-0E7FDFCA19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120A7-5861-DAC6-600A-59E4D372292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6" name="Footer Placeholder 5">
            <a:extLst>
              <a:ext uri="{FF2B5EF4-FFF2-40B4-BE49-F238E27FC236}">
                <a16:creationId xmlns:a16="http://schemas.microsoft.com/office/drawing/2014/main" id="{F72D9BFD-8B30-0F90-629C-0BA0A6876C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64D1CAA-F868-7D00-D515-95E7298DE15C}"/>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37729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C976F-F67D-7EEC-E1D9-F0E400DD747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AE8A3AD-839C-EA0F-9EA3-A52A0F28A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4D98C68-9A7F-5023-9BE7-1A61527D9771}"/>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2F489172-90A9-CC4F-B3BA-A04AD3FE60B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3C24488-7E24-3C5C-4B43-2D3DAAE28753}"/>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38404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A05B61-766B-BE9C-12BE-AC03889FA1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10AFFB4-BA3E-9BE5-4ABC-F5C6F8E08A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68421733-814E-7C08-71BA-4EB6B9B9DD5C}"/>
              </a:ext>
            </a:extLst>
          </p:cNvPr>
          <p:cNvSpPr>
            <a:spLocks noGrp="1"/>
          </p:cNvSpPr>
          <p:nvPr>
            <p:ph type="dt" sz="half" idx="10"/>
          </p:nvPr>
        </p:nvSpPr>
        <p:spPr/>
        <p:txBody>
          <a:body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4D1B454C-0111-E0D2-CE6F-B07B3C33DC2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7885435-1989-778C-6AB0-C2EBB1E963DA}"/>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103712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E62DC6-19C5-0F2F-4952-EC8F25F14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E4644BD-A51B-0FA7-DA80-E81D827FEE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DA2C5CC-1ED2-D0D9-58B1-53D2D8DBA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DED7F-0E71-4E25-A23A-AD856C805397}" type="datetimeFigureOut">
              <a:rPr lang="en-KE" smtClean="0"/>
              <a:t>10/06/2024</a:t>
            </a:fld>
            <a:endParaRPr lang="en-KE"/>
          </a:p>
        </p:txBody>
      </p:sp>
      <p:sp>
        <p:nvSpPr>
          <p:cNvPr id="5" name="Footer Placeholder 4">
            <a:extLst>
              <a:ext uri="{FF2B5EF4-FFF2-40B4-BE49-F238E27FC236}">
                <a16:creationId xmlns:a16="http://schemas.microsoft.com/office/drawing/2014/main" id="{BB5CDDE2-E77C-0851-A147-BC7524D1C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CA32B239-BA11-F29C-5543-FF9ED2F59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813C7-F098-414D-9E39-5605458AD680}" type="slidenum">
              <a:rPr lang="en-KE" smtClean="0"/>
              <a:t>‹#›</a:t>
            </a:fld>
            <a:endParaRPr lang="en-KE"/>
          </a:p>
        </p:txBody>
      </p:sp>
    </p:spTree>
    <p:extLst>
      <p:ext uri="{BB962C8B-B14F-4D97-AF65-F5344CB8AC3E}">
        <p14:creationId xmlns:p14="http://schemas.microsoft.com/office/powerpoint/2010/main" val="307869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50"/>
            <a:ext cx="10515600" cy="4850296"/>
          </a:xfrm>
        </p:spPr>
        <p:txBody>
          <a:bodyPr>
            <a:normAutofit fontScale="77500" lnSpcReduction="20000"/>
          </a:bodyPr>
          <a:lstStyle/>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11</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Search Algorithms</a:t>
            </a:r>
          </a:p>
          <a:p>
            <a:pPr marL="0" indent="0" algn="ctr">
              <a:buNone/>
            </a:pPr>
            <a:r>
              <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(Linear and Binary Search) </a:t>
            </a: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Identify different types of search algorithms </a:t>
            </a:r>
          </a:p>
          <a:p>
            <a:pPr marL="690372" indent="-571500" algn="just">
              <a:lnSpc>
                <a:spcPct val="150000"/>
              </a:lnSpc>
              <a:spcBef>
                <a:spcPts val="0"/>
              </a:spcBef>
              <a:buFont typeface="+mj-lt"/>
              <a:buAutoNum type="romanLcPeriod"/>
              <a:defRPr/>
            </a:pPr>
            <a:r>
              <a:rPr lang="en-US" dirty="0"/>
              <a:t>Elaborate on search algorithms </a:t>
            </a:r>
          </a:p>
          <a:p>
            <a:pPr marL="690372" indent="-571500" algn="just">
              <a:lnSpc>
                <a:spcPct val="150000"/>
              </a:lnSpc>
              <a:spcBef>
                <a:spcPts val="0"/>
              </a:spcBef>
              <a:buFont typeface="+mj-lt"/>
              <a:buAutoNum type="romanLcPeriod"/>
              <a:defRPr/>
            </a:pPr>
            <a:r>
              <a:rPr lang="en-US" dirty="0"/>
              <a:t>Design search algorithms.</a:t>
            </a:r>
          </a:p>
          <a:p>
            <a:pPr marL="690372" indent="-571500" algn="just">
              <a:lnSpc>
                <a:spcPct val="150000"/>
              </a:lnSpc>
              <a:spcBef>
                <a:spcPts val="0"/>
              </a:spcBef>
              <a:buFont typeface="+mj-lt"/>
              <a:buAutoNum type="romanLcPeriod"/>
              <a:defRPr/>
            </a:pPr>
            <a:r>
              <a:rPr lang="en-US" dirty="0"/>
              <a:t>Implement search algorithms </a:t>
            </a:r>
          </a:p>
          <a:p>
            <a:pPr marL="118872"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798-0A5F-D5DD-1015-843F0201D4E5}"/>
              </a:ext>
            </a:extLst>
          </p:cNvPr>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6000" b="1" kern="0"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Searching  </a:t>
            </a:r>
            <a:br>
              <a:rPr lang="en-KE" sz="60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KE" sz="6000" dirty="0">
              <a:solidFill>
                <a:schemeClr val="accent4"/>
              </a:solidFill>
            </a:endParaRPr>
          </a:p>
        </p:txBody>
      </p:sp>
      <p:sp>
        <p:nvSpPr>
          <p:cNvPr id="3" name="Content Placeholder 2">
            <a:extLst>
              <a:ext uri="{FF2B5EF4-FFF2-40B4-BE49-F238E27FC236}">
                <a16:creationId xmlns:a16="http://schemas.microsoft.com/office/drawing/2014/main" id="{993612BA-B65B-B26E-D127-06FD0A5C9B3D}"/>
              </a:ext>
            </a:extLst>
          </p:cNvPr>
          <p:cNvSpPr>
            <a:spLocks noGrp="1"/>
          </p:cNvSpPr>
          <p:nvPr>
            <p:ph idx="1"/>
          </p:nvPr>
        </p:nvSpPr>
        <p:spPr>
          <a:xfrm>
            <a:off x="530087" y="1470990"/>
            <a:ext cx="11131826" cy="5247861"/>
          </a:xfrm>
        </p:spPr>
        <p:txBody>
          <a:bodyPr>
            <a:noAutofit/>
          </a:bodyPr>
          <a:lstStyle/>
          <a:p>
            <a:pPr algn="just">
              <a:lnSpc>
                <a:spcPct val="150000"/>
              </a:lnSpc>
              <a:spcBef>
                <a:spcPts val="2400"/>
              </a:spcBef>
              <a:spcAft>
                <a:spcPts val="2400"/>
              </a:spcAft>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is the fundamental process of </a:t>
            </a:r>
            <a:r>
              <a:rPr lang="en-US" sz="3200" b="1" i="0" dirty="0">
                <a:solidFill>
                  <a:srgbClr val="273239"/>
                </a:solidFill>
                <a:effectLst/>
                <a:highlight>
                  <a:srgbClr val="FFFFFF"/>
                </a:highlight>
                <a:latin typeface="Times New Roman" panose="02020603050405020304" pitchFamily="18" charset="0"/>
                <a:cs typeface="Times New Roman" panose="02020603050405020304" pitchFamily="18" charset="0"/>
              </a:rPr>
              <a:t>locating a specific element or item within a collection of data</a:t>
            </a: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 This collection of data can take various forms, such as arrays, lists, trees, or other structured representations. The primary objective of searching is to determine whether the desired element exists within the data, and if so, to identify its precise location or retrieve it. </a:t>
            </a: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195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4</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a:t>
            </a:r>
            <a:r>
              <a:rPr lang="en-US" altLang="en-KE" sz="5400" b="1" dirty="0" err="1">
                <a:solidFill>
                  <a:schemeClr val="accent4"/>
                </a:solidFill>
              </a:rPr>
              <a:t>Cont</a:t>
            </a:r>
            <a:r>
              <a:rPr lang="en-US" altLang="en-KE" sz="5400" b="1" dirty="0">
                <a:solidFill>
                  <a:schemeClr val="accent4"/>
                </a:solidFill>
              </a:rPr>
              <a:t>…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575235" cy="4741418"/>
          </a:xfrm>
        </p:spPr>
        <p:txBody>
          <a:bodyPr>
            <a:normAutofit/>
          </a:bodyPr>
          <a:lstStyle/>
          <a:p>
            <a:pPr algn="just">
              <a:lnSpc>
                <a:spcPct val="200000"/>
              </a:lnSpc>
              <a:spcBef>
                <a:spcPts val="2400"/>
              </a:spcBef>
              <a:spcAft>
                <a:spcPts val="2400"/>
              </a:spcAft>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It plays an important role in various computational tasks and real-world applications, including information retrieval, data analysis, decision-making processes, and more.</a:t>
            </a: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49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 Searching algorithms </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59026" y="1299868"/>
            <a:ext cx="11635409" cy="4837339"/>
          </a:xfrm>
        </p:spPr>
        <p:txBody>
          <a:bodyPr>
            <a:normAutofit fontScale="92500"/>
          </a:bodyPr>
          <a:lstStyle/>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KE" sz="2000"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sz="320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algorithms are essential tools in computer science used to locate specific items within a collection of data. These algorithms are designed to efficiently navigate through data structures to find the desired information, making them fundamental in various applications such as databases, web search engines, and more.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070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latin typeface="Times New Roman" panose="02020603050405020304" pitchFamily="18" charset="0"/>
                <a:cs typeface="Times New Roman" panose="02020603050405020304" pitchFamily="18" charset="0"/>
              </a:rPr>
              <a:t>Searching terminologies </a:t>
            </a:r>
            <a:endParaRPr lang="en-US" altLang="en-KE" sz="54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431579"/>
            <a:ext cx="11155017" cy="5289896"/>
          </a:xfrm>
        </p:spPr>
        <p:txBody>
          <a:bodyPr>
            <a:normAutofit lnSpcReduction="10000"/>
          </a:bodyPr>
          <a:lstStyle/>
          <a:p>
            <a:pPr marL="0" indent="0" algn="just">
              <a:lnSpc>
                <a:spcPct val="150000"/>
              </a:lnSpc>
              <a:spcAft>
                <a:spcPts val="800"/>
              </a:spcAft>
              <a:buNone/>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Target Element: </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They are element or item that you want to find within the data collection. This target could be a value, a record, a key, or any other data entity of interest.</a:t>
            </a:r>
          </a:p>
          <a:p>
            <a:pPr marL="0" indent="0" algn="just">
              <a:lnSpc>
                <a:spcPct val="150000"/>
              </a:lnSpc>
              <a:spcAft>
                <a:spcPts val="800"/>
              </a:spcAft>
              <a:buNone/>
            </a:pPr>
            <a:r>
              <a:rPr lang="en-US" sz="2400" b="1" kern="100" dirty="0">
                <a:solidFill>
                  <a:srgbClr val="273239"/>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Search space: </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The search space refers to the entire collection of data within which you are looking for the target element. Depending on the data structure used, the search space may vary in size and organization.</a:t>
            </a:r>
            <a:r>
              <a:rPr lang="en-US" sz="2400" b="0" i="0" kern="100" dirty="0">
                <a:solidFill>
                  <a:srgbClr val="273239"/>
                </a:solidFill>
                <a:effectLst/>
                <a:highlight>
                  <a:srgbClr val="FFFFFF"/>
                </a:highlight>
                <a:latin typeface="Times New Roman" panose="02020603050405020304" pitchFamily="18" charset="0"/>
                <a:cs typeface="Times New Roman" panose="02020603050405020304" pitchFamily="18" charset="0"/>
              </a:rPr>
              <a:t>.</a:t>
            </a:r>
          </a:p>
          <a:p>
            <a:pPr marL="0" indent="0" algn="just">
              <a:lnSpc>
                <a:spcPct val="150000"/>
              </a:lnSpc>
              <a:spcAft>
                <a:spcPts val="800"/>
              </a:spcAft>
              <a:buNone/>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Complexity: </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can have different levels of complexity depending on the data structure and the algorithm used. The complexity is often measured in terms of time and space requirements.</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rPr>
              <a:t>Categories of search algorithms </a:t>
            </a:r>
            <a:r>
              <a:rPr lang="en-US" altLang="en-KE" sz="5400"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06018" y="1444097"/>
            <a:ext cx="11820940" cy="5277377"/>
          </a:xfrm>
        </p:spPr>
        <p:txBody>
          <a:bodyPr>
            <a:normAutofit fontScale="92500" lnSpcReduction="10000"/>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deterministic algorithm </a:t>
            </a:r>
            <a:r>
              <a:rPr lang="en-US" dirty="0">
                <a:latin typeface="Times New Roman" panose="02020603050405020304" pitchFamily="18" charset="0"/>
                <a:cs typeface="Times New Roman" panose="02020603050405020304" pitchFamily="18" charset="0"/>
              </a:rPr>
              <a:t>or system always produces the same output given the same input. Its behavior is entirely predictable and follows a defined sequence of operations.</a:t>
            </a:r>
          </a:p>
          <a:p>
            <a:pPr algn="just">
              <a:lnSpc>
                <a:spcPct val="150000"/>
              </a:lnSpc>
            </a:pPr>
            <a:r>
              <a:rPr lang="en-US" b="1" dirty="0">
                <a:latin typeface="Times New Roman" panose="02020603050405020304" pitchFamily="18" charset="0"/>
                <a:cs typeface="Times New Roman" panose="02020603050405020304" pitchFamily="18" charset="0"/>
              </a:rPr>
              <a:t>Characteristics</a:t>
            </a:r>
            <a:r>
              <a:rPr lang="en-US" dirty="0">
                <a:latin typeface="Times New Roman" panose="02020603050405020304" pitchFamily="18" charset="0"/>
                <a:cs typeface="Times New Roman" panose="02020603050405020304" pitchFamily="18" charset="0"/>
              </a:rPr>
              <a:t>:</a:t>
            </a:r>
          </a:p>
          <a:p>
            <a:pPr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Predictability</a:t>
            </a:r>
            <a:r>
              <a:rPr lang="en-US" dirty="0">
                <a:latin typeface="Times New Roman" panose="02020603050405020304" pitchFamily="18" charset="0"/>
                <a:cs typeface="Times New Roman" panose="02020603050405020304" pitchFamily="18" charset="0"/>
              </a:rPr>
              <a:t>: The outcome is always the same for a given set of inputs.</a:t>
            </a:r>
          </a:p>
          <a:p>
            <a:pPr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Reproducibility</a:t>
            </a:r>
            <a:r>
              <a:rPr lang="en-US" dirty="0">
                <a:latin typeface="Times New Roman" panose="02020603050405020304" pitchFamily="18" charset="0"/>
                <a:cs typeface="Times New Roman" panose="02020603050405020304" pitchFamily="18" charset="0"/>
              </a:rPr>
              <a:t>: Running the algorithm multiple times with the same input will yield the same result every time.</a:t>
            </a:r>
          </a:p>
          <a:p>
            <a:pPr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State Transition</a:t>
            </a:r>
            <a:r>
              <a:rPr lang="en-US" dirty="0">
                <a:latin typeface="Times New Roman" panose="02020603050405020304" pitchFamily="18" charset="0"/>
                <a:cs typeface="Times New Roman" panose="02020603050405020304" pitchFamily="18" charset="0"/>
              </a:rPr>
              <a:t>: Each step or state transition is uniquely determined by the current state and input.</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5448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Example</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450574" y="1431235"/>
            <a:ext cx="10230678" cy="5075581"/>
          </a:xfrm>
        </p:spPr>
        <p:txBody>
          <a:bodyPr>
            <a:normAutofit/>
          </a:bodyPr>
          <a:lstStyle/>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Basic mathematical operations.</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Deterministic finite automata (DFA).</a:t>
            </a:r>
          </a:p>
          <a:p>
            <a:pPr algn="just">
              <a:lnSpc>
                <a:spcPct val="150000"/>
              </a:lnSpc>
            </a:pPr>
            <a:r>
              <a:rPr lang="en-US" sz="3200" dirty="0">
                <a:latin typeface="Times New Roman" panose="02020603050405020304" pitchFamily="18" charset="0"/>
                <a:cs typeface="Times New Roman" panose="02020603050405020304" pitchFamily="18" charset="0"/>
              </a:rPr>
              <a:t>Most traditional sorting algorithms (e.g., </a:t>
            </a:r>
            <a:r>
              <a:rPr lang="en-US" sz="3200" dirty="0" err="1">
                <a:latin typeface="Times New Roman" panose="02020603050405020304" pitchFamily="18" charset="0"/>
                <a:cs typeface="Times New Roman" panose="02020603050405020304" pitchFamily="18" charset="0"/>
              </a:rPr>
              <a:t>QuickSort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MergeSort</a:t>
            </a:r>
            <a:r>
              <a:rPr lang="en-US" sz="3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2254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278296" y="1233055"/>
            <a:ext cx="11330608" cy="5273761"/>
          </a:xfrm>
        </p:spPr>
        <p:txBody>
          <a:bodyPr>
            <a:normAutofit fontScale="775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60000"/>
              </a:lnSpc>
            </a:pPr>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non-deterministic algorithm </a:t>
            </a:r>
            <a:r>
              <a:rPr lang="en-US" dirty="0">
                <a:latin typeface="Times New Roman" panose="02020603050405020304" pitchFamily="18" charset="0"/>
                <a:cs typeface="Times New Roman" panose="02020603050405020304" pitchFamily="18" charset="0"/>
              </a:rPr>
              <a:t>or system can produce different outputs for the same input on different runs. Its behavior is not entirely predictable as it may involve random choices, parallelism, or inherent uncertainty.</a:t>
            </a:r>
          </a:p>
          <a:p>
            <a:pPr algn="just">
              <a:lnSpc>
                <a:spcPct val="160000"/>
              </a:lnSpc>
            </a:pPr>
            <a:r>
              <a:rPr lang="en-US" b="1" dirty="0">
                <a:latin typeface="Times New Roman" panose="02020603050405020304" pitchFamily="18" charset="0"/>
                <a:cs typeface="Times New Roman" panose="02020603050405020304" pitchFamily="18" charset="0"/>
              </a:rPr>
              <a:t>Characteristics</a:t>
            </a:r>
            <a:r>
              <a:rPr lang="en-US" dirty="0">
                <a:latin typeface="Times New Roman" panose="02020603050405020304" pitchFamily="18" charset="0"/>
                <a:cs typeface="Times New Roman" panose="02020603050405020304" pitchFamily="18" charset="0"/>
              </a:rPr>
              <a:t>:</a:t>
            </a:r>
          </a:p>
          <a:p>
            <a:pPr algn="just">
              <a:lnSpc>
                <a:spcPct val="160000"/>
              </a:lnSpc>
              <a:buFont typeface="+mj-lt"/>
              <a:buAutoNum type="arabicPeriod"/>
            </a:pPr>
            <a:r>
              <a:rPr lang="en-US" b="1" dirty="0">
                <a:latin typeface="Times New Roman" panose="02020603050405020304" pitchFamily="18" charset="0"/>
                <a:cs typeface="Times New Roman" panose="02020603050405020304" pitchFamily="18" charset="0"/>
              </a:rPr>
              <a:t>Unpredictability</a:t>
            </a:r>
            <a:r>
              <a:rPr lang="en-US" dirty="0">
                <a:latin typeface="Times New Roman" panose="02020603050405020304" pitchFamily="18" charset="0"/>
                <a:cs typeface="Times New Roman" panose="02020603050405020304" pitchFamily="18" charset="0"/>
              </a:rPr>
              <a:t>: The outcome can vary even with the same input.</a:t>
            </a:r>
          </a:p>
          <a:p>
            <a:pPr algn="just">
              <a:lnSpc>
                <a:spcPct val="160000"/>
              </a:lnSpc>
              <a:buFont typeface="+mj-lt"/>
              <a:buAutoNum type="arabicPeriod"/>
            </a:pPr>
            <a:r>
              <a:rPr lang="en-US" b="1" dirty="0">
                <a:latin typeface="Times New Roman" panose="02020603050405020304" pitchFamily="18" charset="0"/>
                <a:cs typeface="Times New Roman" panose="02020603050405020304" pitchFamily="18" charset="0"/>
              </a:rPr>
              <a:t>Multiple Possible Paths</a:t>
            </a:r>
            <a:r>
              <a:rPr lang="en-US" dirty="0">
                <a:latin typeface="Times New Roman" panose="02020603050405020304" pitchFamily="18" charset="0"/>
                <a:cs typeface="Times New Roman" panose="02020603050405020304" pitchFamily="18" charset="0"/>
              </a:rPr>
              <a:t>: There can be many possible execution paths leading to potentially different outcomes.</a:t>
            </a:r>
          </a:p>
          <a:p>
            <a:pPr algn="just">
              <a:lnSpc>
                <a:spcPct val="160000"/>
              </a:lnSpc>
              <a:buFont typeface="+mj-lt"/>
              <a:buAutoNum type="arabicPeriod"/>
            </a:pPr>
            <a:r>
              <a:rPr lang="en-US" b="1" dirty="0">
                <a:latin typeface="Times New Roman" panose="02020603050405020304" pitchFamily="18" charset="0"/>
                <a:cs typeface="Times New Roman" panose="02020603050405020304" pitchFamily="18" charset="0"/>
              </a:rPr>
              <a:t>State Transition</a:t>
            </a:r>
            <a:r>
              <a:rPr lang="en-US" dirty="0">
                <a:latin typeface="Times New Roman" panose="02020603050405020304" pitchFamily="18" charset="0"/>
                <a:cs typeface="Times New Roman" panose="02020603050405020304" pitchFamily="18" charset="0"/>
              </a:rPr>
              <a:t>: Each step or state transition can have multiple possible outcomes, often involving some form of randomness or parallel exploration.</a:t>
            </a:r>
          </a:p>
          <a:p>
            <a:pPr marL="342900" lvl="0" indent="-342900" algn="just">
              <a:lnSpc>
                <a:spcPct val="150000"/>
              </a:lnSpc>
              <a:spcAft>
                <a:spcPts val="800"/>
              </a:spcAft>
              <a:buFont typeface="+mj-lt"/>
              <a:buAutoNum type="arabicPeriod"/>
              <a:tabLst>
                <a:tab pos="457200" algn="l"/>
              </a:tabLst>
            </a:pP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1311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Examples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49286" y="1233055"/>
            <a:ext cx="9210261"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Non-deterministic finite automata (NFA).</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Algorithms that use randomness (e.g., randomized algorithms).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KE" altLang="en-KE"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Quantum computing (due to superposition and entanglement). </a:t>
            </a:r>
          </a:p>
        </p:txBody>
      </p:sp>
    </p:spTree>
    <p:extLst>
      <p:ext uri="{BB962C8B-B14F-4D97-AF65-F5344CB8AC3E}">
        <p14:creationId xmlns:p14="http://schemas.microsoft.com/office/powerpoint/2010/main" val="2609022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4800" dirty="0">
                <a:solidFill>
                  <a:schemeClr val="accent4"/>
                </a:solidFill>
                <a:latin typeface="Times New Roman" panose="02020603050405020304" pitchFamily="18" charset="0"/>
                <a:cs typeface="Times New Roman" panose="02020603050405020304" pitchFamily="18" charset="0"/>
              </a:rPr>
              <a:t>Key differences </a:t>
            </a:r>
            <a:endParaRPr lang="en-US" altLang="en-KE" sz="48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3" y="1233055"/>
            <a:ext cx="9581323"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1.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Output Consistency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Always the same output for the same input.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Non-deterministic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Output can vary for the same input.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400" b="1" kern="0" dirty="0">
                <a:latin typeface="Times New Roman" panose="02020603050405020304" pitchFamily="18" charset="0"/>
                <a:ea typeface="Times New Roman" panose="02020603050405020304" pitchFamily="18" charset="0"/>
                <a:cs typeface="Times New Roman" panose="02020603050405020304" pitchFamily="18" charset="0"/>
              </a:rPr>
              <a:t>2.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Execution Path</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Single, predictable path.</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Non-deterministic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Multiple potential paths.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7163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err="1">
                <a:solidFill>
                  <a:schemeClr val="accent4"/>
                </a:solidFill>
              </a:rPr>
              <a:t>Cont</a:t>
            </a:r>
            <a:r>
              <a:rPr lang="en-US" altLang="en-KE" sz="5400" dirty="0">
                <a:solidFill>
                  <a:schemeClr val="accent4"/>
                </a:solidFill>
              </a:rPr>
              <a:t>…</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15617" y="1233055"/>
            <a:ext cx="10638183" cy="5273761"/>
          </a:xfrm>
        </p:spPr>
        <p:txBody>
          <a:bodyPr>
            <a:normAutofit fontScale="850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1800" kern="0" dirty="0">
                <a:latin typeface="Times New Roman" panose="02020603050405020304" pitchFamily="18" charset="0"/>
                <a:ea typeface="Times New Roman" panose="02020603050405020304" pitchFamily="18" charset="0"/>
                <a:cs typeface="Times New Roman" panose="02020603050405020304" pitchFamily="18" charset="0"/>
              </a:rPr>
              <a:t>3.</a:t>
            </a:r>
            <a:r>
              <a:rPr lang="en-KE"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Use Cases</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Suitable for applications where consistency and reliability are crucial.</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Non-deterministic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Useful in scenarios where exploring multiple possibilities is beneficial, such as optimization problems, simulations, and certain classes of algorithms (e.g., Monte Carlo methods).</a:t>
            </a:r>
            <a:endPar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50000"/>
              </a:lnSpc>
              <a:spcAft>
                <a:spcPts val="800"/>
              </a:spcAft>
              <a:buSzPts val="1000"/>
              <a:buNone/>
              <a:tabLst>
                <a:tab pos="457200" algn="l"/>
              </a:tabLst>
            </a:pP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4. </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Complexity and Solvability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Problems are typically easier to </a:t>
            </a:r>
            <a:r>
              <a:rPr lang="en-KE" sz="2400" kern="0" dirty="0" err="1">
                <a:effectLst/>
                <a:latin typeface="Times New Roman" panose="02020603050405020304" pitchFamily="18" charset="0"/>
                <a:ea typeface="Times New Roman" panose="02020603050405020304" pitchFamily="18" charset="0"/>
                <a:cs typeface="Times New Roman" panose="02020603050405020304" pitchFamily="18" charset="0"/>
              </a:rPr>
              <a:t>analyze</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and solve due to predictability.</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Non-deterministic</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Problems can be more complex to solve and </a:t>
            </a:r>
            <a:r>
              <a:rPr lang="en-KE" sz="2400" kern="0" dirty="0" err="1">
                <a:effectLst/>
                <a:latin typeface="Times New Roman" panose="02020603050405020304" pitchFamily="18" charset="0"/>
                <a:ea typeface="Times New Roman" panose="02020603050405020304" pitchFamily="18" charset="0"/>
                <a:cs typeface="Times New Roman" panose="02020603050405020304" pitchFamily="18" charset="0"/>
              </a:rPr>
              <a:t>analyze</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due to the potential for numerous outcomes and paths</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011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Importance of searching in DSA</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0" y="1457739"/>
            <a:ext cx="9382539" cy="46382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Efficiency:</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Efficient searching algorithms improve program performance.</a:t>
            </a:r>
          </a:p>
          <a:p>
            <a:pPr algn="just"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Data Retrieval: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Quickly find and retrieve specific data from large datasets.</a:t>
            </a:r>
          </a:p>
          <a:p>
            <a:pPr algn="just"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Database Systems: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Enables fast querying of databases.</a:t>
            </a:r>
          </a:p>
          <a:p>
            <a:pPr algn="just" fontAlgn="base">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Problem Solving: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Used in a wide range of problem-solving tasks.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425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Application of searching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03513" y="1233056"/>
            <a:ext cx="8984974" cy="4810539"/>
          </a:xfrm>
        </p:spPr>
        <p:txBody>
          <a:bodyPr>
            <a:normAutofit fontScale="925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0" fontAlgn="base">
              <a:lnSpc>
                <a:spcPct val="150000"/>
              </a:lnSpc>
            </a:pP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algorithms have numerous applications across various fields. Here are some common applications:</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Information Retrieval: </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Search engines like Google, Bing, and Yahoo use sophisticated searching algorithms to retrieve relevant information from vast amounts of data on the web.</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Database Systems:</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Searching is fundamental in database systems for retrieving specific data records based on user queries, improving efficiency in data retrieval.</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167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err="1">
                <a:solidFill>
                  <a:schemeClr val="accent4"/>
                </a:solidFill>
              </a:rPr>
              <a:t>Cont</a:t>
            </a:r>
            <a:r>
              <a:rPr lang="en-US" altLang="en-KE" sz="5400" dirty="0">
                <a:solidFill>
                  <a:schemeClr val="accent4"/>
                </a:solidFill>
              </a:rPr>
              <a:t>…</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364973"/>
            <a:ext cx="11022496" cy="5141843"/>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sz="3000" b="1" i="0" dirty="0">
                <a:solidFill>
                  <a:srgbClr val="273239"/>
                </a:solidFill>
                <a:effectLst/>
                <a:highlight>
                  <a:srgbClr val="FFFFFF"/>
                </a:highlight>
                <a:latin typeface="Times New Roman" panose="02020603050405020304" pitchFamily="18" charset="0"/>
                <a:cs typeface="Times New Roman" panose="02020603050405020304" pitchFamily="18" charset="0"/>
              </a:rPr>
              <a:t>E-commerce: </a:t>
            </a:r>
            <a:r>
              <a:rPr lang="en-US" sz="3000" b="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is crucial in e-commerce platforms for users to find products quickly based on their preferences, specifications, or keywords.</a:t>
            </a:r>
          </a:p>
          <a:p>
            <a:pPr algn="just" fontAlgn="base">
              <a:lnSpc>
                <a:spcPct val="150000"/>
              </a:lnSpc>
              <a:buFont typeface="Arial" panose="020B0604020202020204" pitchFamily="34" charset="0"/>
              <a:buChar char="•"/>
            </a:pPr>
            <a:r>
              <a:rPr lang="en-US" sz="3000" b="1" i="0" dirty="0">
                <a:solidFill>
                  <a:srgbClr val="273239"/>
                </a:solidFill>
                <a:effectLst/>
                <a:highlight>
                  <a:srgbClr val="FFFFFF"/>
                </a:highlight>
                <a:latin typeface="Times New Roman" panose="02020603050405020304" pitchFamily="18" charset="0"/>
                <a:cs typeface="Times New Roman" panose="02020603050405020304" pitchFamily="18" charset="0"/>
              </a:rPr>
              <a:t>Networking:</a:t>
            </a:r>
            <a:r>
              <a:rPr lang="en-US" sz="3000" b="0" i="0" dirty="0">
                <a:solidFill>
                  <a:srgbClr val="273239"/>
                </a:solidFill>
                <a:effectLst/>
                <a:highlight>
                  <a:srgbClr val="FFFFFF"/>
                </a:highlight>
                <a:latin typeface="Times New Roman" panose="02020603050405020304" pitchFamily="18" charset="0"/>
                <a:cs typeface="Times New Roman" panose="02020603050405020304" pitchFamily="18" charset="0"/>
              </a:rPr>
              <a:t> In networking, searching algorithms are used for routing packets efficiently through networks, finding optimal paths, and managing network resources.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0873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556592" y="1484243"/>
            <a:ext cx="11078818" cy="5022574"/>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Artificial Intelligence: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algorithms play a vital role in AI applications, such as problem-solving, game playing (e.g., chess), and decision-making processes</a:t>
            </a:r>
          </a:p>
          <a:p>
            <a:pPr algn="just" fontAlgn="base">
              <a:lnSpc>
                <a:spcPct val="15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Pattern Recognition:</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Searching algorithms are used in pattern matching tasks, such as image recognition, speech recognition, and handwriting recognition.</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561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Linear Search </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404730"/>
            <a:ext cx="10005392" cy="4002157"/>
          </a:xfrm>
        </p:spPr>
        <p:txBody>
          <a:bodyPr>
            <a:normAutofit/>
          </a:bodyPr>
          <a:lstStyle/>
          <a:p>
            <a:pPr marL="0" indent="0" algn="just">
              <a:lnSpc>
                <a:spcPct val="150000"/>
              </a:lnSpc>
              <a:spcAft>
                <a:spcPts val="800"/>
              </a:spcAft>
              <a:buNone/>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Linear Search </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is a method for searching an element in a collection of elements. In Linear Search, each element of the collection is visited one by one in a sequential fashion to find the desired element. Linear Search is also known as </a:t>
            </a: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Sequential Search.</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2434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err="1">
                <a:solidFill>
                  <a:schemeClr val="accent4"/>
                </a:solidFill>
              </a:rPr>
              <a:t>Cont</a:t>
            </a:r>
            <a:r>
              <a:rPr lang="en-US" altLang="en-KE" b="1" dirty="0">
                <a:solidFill>
                  <a:schemeClr val="accent4"/>
                </a:solidFill>
              </a:rPr>
              <a: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563757" y="1335156"/>
            <a:ext cx="9978886" cy="4187687"/>
          </a:xfrm>
        </p:spPr>
        <p:txBody>
          <a:bodyPr>
            <a:normAutofit/>
          </a:bodyPr>
          <a:lstStyle/>
          <a:p>
            <a:pPr marL="0" lvl="0" indent="0" algn="just">
              <a:lnSpc>
                <a:spcPct val="150000"/>
              </a:lnSpc>
              <a:spcAft>
                <a:spcPts val="800"/>
              </a:spcAft>
              <a:buNone/>
              <a:tabLst>
                <a:tab pos="457200" algn="l"/>
              </a:tabLst>
            </a:pPr>
            <a:r>
              <a:rPr lang="en-US" sz="3200" dirty="0">
                <a:latin typeface="Times New Roman" panose="02020603050405020304" pitchFamily="18" charset="0"/>
                <a:cs typeface="Times New Roman" panose="02020603050405020304" pitchFamily="18" charset="0"/>
              </a:rPr>
              <a:t>A linear search algorithm is one of the simplest searching algorithms. It sequentially checks each element in a list or array until it finds the target element or reaches the end of the list. It does not require the list to be sorted and works well for small or unsorted datasets.</a:t>
            </a:r>
            <a:endParaRPr lang="en-US" altLang="en-KE"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906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Characteristics of linear search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30018" y="1573695"/>
            <a:ext cx="9723782" cy="3710609"/>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Time Complexity</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O(n), where n is the number of elements in the list. This is because, in the worst case, the algorithm may need to check every element.</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KE" b="1" kern="0" dirty="0">
                <a:effectLst/>
                <a:latin typeface="Times New Roman" panose="02020603050405020304" pitchFamily="18" charset="0"/>
                <a:ea typeface="Times New Roman" panose="02020603050405020304" pitchFamily="18" charset="0"/>
                <a:cs typeface="Times New Roman" panose="02020603050405020304" pitchFamily="18" charset="0"/>
              </a:rPr>
              <a:t>Space Complexity</a:t>
            </a:r>
            <a:r>
              <a:rPr lang="en-KE" kern="0" dirty="0">
                <a:effectLst/>
                <a:latin typeface="Times New Roman" panose="02020603050405020304" pitchFamily="18" charset="0"/>
                <a:ea typeface="Times New Roman" panose="02020603050405020304" pitchFamily="18" charset="0"/>
                <a:cs typeface="Times New Roman" panose="02020603050405020304" pitchFamily="18" charset="0"/>
              </a:rPr>
              <a:t>: O(1), as it only requires a constant amount of extra space for variables.</a:t>
            </a:r>
            <a:endParaRPr lang="en-KE"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3696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Algorithm for linear search </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750405" y="1020416"/>
            <a:ext cx="10691190" cy="5155095"/>
          </a:xfrm>
        </p:spPr>
        <p:txBody>
          <a:bodyPr>
            <a:normAutofit fontScale="850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0" fontAlgn="base">
              <a:lnSpc>
                <a:spcPct val="150000"/>
              </a:lnSpc>
            </a:pP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The algorithm for linear search can be broken down into the following steps:</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Start:</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Begin at the first element of the collection of elements.</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Compare:</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Compare the current element with the desired element.</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Found:</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If the current element is equal to the desired element, return true or index to the current element.</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Move: </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Otherwise, move to the next element in the collection.</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Repeat:</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Repeat steps 2-4 until we have reached the end of collection.</a:t>
            </a:r>
          </a:p>
          <a:p>
            <a:pPr algn="just" fontAlgn="base">
              <a:lnSpc>
                <a:spcPct val="150000"/>
              </a:lnSpc>
              <a:buFont typeface="Arial" panose="020B0604020202020204" pitchFamily="34" charset="0"/>
              <a:buChar char="•"/>
            </a:pPr>
            <a:r>
              <a:rPr lang="en-US" sz="2400" b="1" i="0" dirty="0">
                <a:solidFill>
                  <a:srgbClr val="273239"/>
                </a:solidFill>
                <a:effectLst/>
                <a:highlight>
                  <a:srgbClr val="FFFFFF"/>
                </a:highlight>
                <a:latin typeface="Times New Roman" panose="02020603050405020304" pitchFamily="18" charset="0"/>
                <a:cs typeface="Times New Roman" panose="02020603050405020304" pitchFamily="18" charset="0"/>
              </a:rPr>
              <a:t>Not found:</a:t>
            </a:r>
            <a:r>
              <a:rPr lang="en-US" sz="2400" b="0" i="0" dirty="0">
                <a:solidFill>
                  <a:srgbClr val="273239"/>
                </a:solidFill>
                <a:effectLst/>
                <a:highlight>
                  <a:srgbClr val="FFFFFF"/>
                </a:highlight>
                <a:latin typeface="Times New Roman" panose="02020603050405020304" pitchFamily="18" charset="0"/>
                <a:cs typeface="Times New Roman" panose="02020603050405020304" pitchFamily="18" charset="0"/>
              </a:rPr>
              <a:t> If the end of the collection is reached without finding the desired element, return that the desired element is not in the array.</a:t>
            </a:r>
          </a:p>
        </p:txBody>
      </p:sp>
    </p:spTree>
    <p:extLst>
      <p:ext uri="{BB962C8B-B14F-4D97-AF65-F5344CB8AC3E}">
        <p14:creationId xmlns:p14="http://schemas.microsoft.com/office/powerpoint/2010/main" val="3772192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Diagram </a:t>
            </a:r>
            <a:r>
              <a:rPr lang="en-US" altLang="en-KE" sz="2800" b="1" dirty="0">
                <a:solidFill>
                  <a:schemeClr val="accent4"/>
                </a:solidFill>
                <a:latin typeface="Times New Roman" panose="02020603050405020304" pitchFamily="18" charset="0"/>
                <a:cs typeface="Times New Roman" panose="02020603050405020304" pitchFamily="18" charset="0"/>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374116"/>
            <a:ext cx="11372089" cy="5534183"/>
          </a:xfrm>
        </p:spPr>
        <p:txBody>
          <a:bodyPr>
            <a:normAutofit fontScale="850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kern="100" dirty="0">
                <a:latin typeface="Calibri" panose="020F0502020204030204" pitchFamily="34" charset="0"/>
                <a:ea typeface="Calibri" panose="020F0502020204030204" pitchFamily="34" charset="0"/>
                <a:cs typeface="Times New Roman" panose="02020603050405020304" pitchFamily="18" charset="0"/>
              </a:rPr>
              <a:t>Fig 3.1</a:t>
            </a:r>
          </a:p>
          <a:p>
            <a:pPr marL="0" indent="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Source </a:t>
            </a:r>
            <a:r>
              <a:rPr lang="en-US" sz="1800" kern="100" dirty="0">
                <a:latin typeface="Calibri" panose="020F0502020204030204" pitchFamily="34" charset="0"/>
                <a:ea typeface="Calibri" panose="020F0502020204030204" pitchFamily="34" charset="0"/>
                <a:cs typeface="Times New Roman" panose="02020603050405020304" pitchFamily="18" charset="0"/>
              </a:rPr>
              <a:t>Medium</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.com</a:t>
            </a:r>
          </a:p>
        </p:txBody>
      </p:sp>
      <p:pic>
        <p:nvPicPr>
          <p:cNvPr id="4098" name="Picture 2">
            <a:extLst>
              <a:ext uri="{FF2B5EF4-FFF2-40B4-BE49-F238E27FC236}">
                <a16:creationId xmlns:a16="http://schemas.microsoft.com/office/drawing/2014/main" id="{35888121-7BF7-A62A-F984-54F48F8E06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2871" y="1552574"/>
            <a:ext cx="8712084" cy="4616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418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How it works.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285461" y="1099930"/>
            <a:ext cx="10068339" cy="5621545"/>
          </a:xfrm>
        </p:spPr>
        <p:txBody>
          <a:bodyPr>
            <a:normAutofit fontScale="92500"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0" fontAlgn="base">
              <a:lnSpc>
                <a:spcPct val="150000"/>
              </a:lnSpc>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In Linear Search Algorithm, </a:t>
            </a:r>
          </a:p>
          <a:p>
            <a:pPr algn="just" fontAlgn="base">
              <a:lnSpc>
                <a:spcPct val="150000"/>
              </a:lnSpc>
              <a:buFont typeface="Arial" panose="020B0604020202020204" pitchFamily="34" charset="0"/>
              <a:buChar char="•"/>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Every element is considered as a potential match for the key and checked for the same.</a:t>
            </a:r>
          </a:p>
          <a:p>
            <a:pPr algn="just" fontAlgn="base">
              <a:lnSpc>
                <a:spcPct val="150000"/>
              </a:lnSpc>
              <a:buFont typeface="Arial" panose="020B0604020202020204" pitchFamily="34" charset="0"/>
              <a:buChar char="•"/>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If any element is found equal to the key, the search is successful and the index of that element is returned.</a:t>
            </a:r>
          </a:p>
          <a:p>
            <a:pPr algn="just" fontAlgn="base">
              <a:lnSpc>
                <a:spcPct val="150000"/>
              </a:lnSpc>
              <a:buFont typeface="Arial" panose="020B0604020202020204" pitchFamily="34" charset="0"/>
              <a:buChar char="•"/>
            </a:pPr>
            <a:r>
              <a:rPr lang="en-US" sz="3200" b="0" i="0" dirty="0">
                <a:solidFill>
                  <a:srgbClr val="273239"/>
                </a:solidFill>
                <a:effectLst/>
                <a:highlight>
                  <a:srgbClr val="FFFFFF"/>
                </a:highlight>
                <a:latin typeface="Times New Roman" panose="02020603050405020304" pitchFamily="18" charset="0"/>
                <a:cs typeface="Times New Roman" panose="02020603050405020304" pitchFamily="18" charset="0"/>
              </a:rPr>
              <a:t>If no element is found equal to the key, the search yields “No match found”.</a:t>
            </a:r>
          </a:p>
          <a:p>
            <a:pPr marL="0" lvl="0" indent="0" algn="just">
              <a:lnSpc>
                <a:spcPct val="150000"/>
              </a:lnSpc>
              <a:spcAft>
                <a:spcPts val="800"/>
              </a:spcAft>
              <a:buNone/>
              <a:tabLst>
                <a:tab pos="457200" algn="l"/>
              </a:tabLst>
            </a:pPr>
            <a:endParaRPr lang="en-KE"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2380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Example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84852" y="1411358"/>
            <a:ext cx="9508435" cy="5082207"/>
          </a:xfrm>
        </p:spPr>
        <p:txBody>
          <a:bodyPr>
            <a:normAutofit fontScale="92500" lnSpcReduction="10000"/>
          </a:bodyPr>
          <a:lstStyle/>
          <a:p>
            <a:pPr marL="0" indent="0">
              <a:lnSpc>
                <a:spcPct val="120000"/>
              </a:lnSpc>
              <a:spcAft>
                <a:spcPts val="8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C++ code to linearly search x in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arr</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#include &lt;bits/</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stdc</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++.h&gt;</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using namespace std;</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int search(int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arr</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int N, int x)</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for (int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 0;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&lt; N;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if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arr</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 x)</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return </a:t>
            </a:r>
            <a:r>
              <a:rPr lang="en-KE" sz="1800" kern="1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return -1;</a:t>
            </a:r>
          </a:p>
          <a:p>
            <a:pPr marL="0" indent="0">
              <a:lnSpc>
                <a:spcPct val="120000"/>
              </a:lnSpc>
              <a:spcAft>
                <a:spcPts val="800"/>
              </a:spcAft>
              <a:buNone/>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8910790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2319130" y="954156"/>
            <a:ext cx="8574157" cy="5903843"/>
          </a:xfrm>
        </p:spPr>
        <p:txBody>
          <a:bodyPr>
            <a:normAutofit fontScale="25000" lnSpcReduction="20000"/>
          </a:bodyPr>
          <a:lstStyle/>
          <a:p>
            <a:pPr marL="0" indent="0">
              <a:lnSpc>
                <a:spcPct val="107000"/>
              </a:lnSpc>
              <a:spcAft>
                <a:spcPts val="800"/>
              </a:spcAft>
              <a:buNone/>
            </a:pPr>
            <a:endPar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Driver code</a:t>
            </a:r>
            <a:endParaRPr lang="en-US" sz="6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int main(void)</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int </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arr</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 { 2, 3, 4, 10, 40 };</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int x = 10;</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int N = </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sizeof</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arr</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 </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sizeof</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arr</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[0])</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 Function call</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int result = search(</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arr</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N, x);</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(result == -1)</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 </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cout</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&lt;&lt; "Element is not present in array"</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 </a:t>
            </a:r>
            <a:r>
              <a:rPr lang="en-KE" sz="6000" kern="100" dirty="0" err="1">
                <a:effectLst/>
                <a:latin typeface="Calibri" panose="020F0502020204030204" pitchFamily="34" charset="0"/>
                <a:ea typeface="Calibri" panose="020F0502020204030204" pitchFamily="34" charset="0"/>
                <a:cs typeface="Times New Roman" panose="02020603050405020304" pitchFamily="18" charset="0"/>
              </a:rPr>
              <a:t>cout</a:t>
            </a: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&lt;&lt; "Element is present at index " &lt;&lt; result;</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    return 0;</a:t>
            </a:r>
          </a:p>
          <a:p>
            <a:pPr marL="0" indent="0">
              <a:lnSpc>
                <a:spcPct val="120000"/>
              </a:lnSpc>
              <a:spcAft>
                <a:spcPts val="800"/>
              </a:spcAft>
              <a:buNone/>
            </a:pPr>
            <a:r>
              <a:rPr lang="en-KE" sz="6000" kern="1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20000"/>
              </a:lnSpc>
              <a:spcAft>
                <a:spcPts val="800"/>
              </a:spcAft>
              <a:buNone/>
            </a:pPr>
            <a:endParaRPr lang="en-KE"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9922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Application of Linear Search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Unsorted Lists: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When we have an unsorted array or list, linear search is most commonly used to find any element in the collection.</a:t>
            </a:r>
          </a:p>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Small Data Sets: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Linear Search is preferred over binary search when we have small data sets with</a:t>
            </a:r>
          </a:p>
        </p:txBody>
      </p:sp>
    </p:spTree>
    <p:extLst>
      <p:ext uri="{BB962C8B-B14F-4D97-AF65-F5344CB8AC3E}">
        <p14:creationId xmlns:p14="http://schemas.microsoft.com/office/powerpoint/2010/main" val="1062914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r>
              <a:rPr lang="en-US" sz="32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060175"/>
            <a:ext cx="10508974" cy="5296175"/>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Searching Linked Lists:</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In linked list implementations, linear search is commonly used to find elements within the list. Each node is checked sequentially until the desired element is found.</a:t>
            </a:r>
          </a:p>
          <a:p>
            <a:pPr algn="just" fontAlgn="base">
              <a:lnSpc>
                <a:spcPct val="200000"/>
              </a:lnSpc>
              <a:buFont typeface="Arial" panose="020B0604020202020204" pitchFamily="34" charset="0"/>
              <a:buChar char="•"/>
            </a:pPr>
            <a:r>
              <a:rPr lang="en-US" b="1" i="0" dirty="0">
                <a:solidFill>
                  <a:srgbClr val="273239"/>
                </a:solidFill>
                <a:effectLst/>
                <a:highlight>
                  <a:srgbClr val="FFFFFF"/>
                </a:highlight>
                <a:latin typeface="Times New Roman" panose="02020603050405020304" pitchFamily="18" charset="0"/>
                <a:cs typeface="Times New Roman" panose="02020603050405020304" pitchFamily="18" charset="0"/>
              </a:rPr>
              <a:t>Simple Implementation:</a:t>
            </a: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 Linear Search is much easier to understand and implement as compared to Binary Search or Ternary Search.</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8313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b="1" dirty="0">
                <a:solidFill>
                  <a:schemeClr val="accent4"/>
                </a:solidFill>
              </a:rPr>
              <a:t>	</a:t>
            </a: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Advantages of linear search </a:t>
            </a:r>
            <a:br>
              <a:rPr lang="en-KE" sz="36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22782" y="1709532"/>
            <a:ext cx="9303027" cy="4412972"/>
          </a:xfrm>
        </p:spPr>
        <p:txBody>
          <a:bodyPr>
            <a:normAutofit/>
          </a:bodyPr>
          <a:lstStyle/>
          <a:p>
            <a:pPr algn="just" fontAlgn="base">
              <a:lnSpc>
                <a:spcPct val="200000"/>
              </a:lnSpc>
              <a:buFont typeface="Arial" panose="020B0604020202020204" pitchFamily="34" charset="0"/>
              <a:buChar char="•"/>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0" i="0" dirty="0">
                <a:effectLst/>
                <a:highlight>
                  <a:srgbClr val="FFFFFF"/>
                </a:highlight>
                <a:latin typeface="Times New Roman" panose="02020603050405020304" pitchFamily="18" charset="0"/>
                <a:cs typeface="Times New Roman" panose="02020603050405020304" pitchFamily="18" charset="0"/>
              </a:rPr>
              <a:t>Linear search can be used irrespective of whether the array is sorted or not. It can be used on arrays of any data type.</a:t>
            </a:r>
          </a:p>
          <a:p>
            <a:pPr algn="just" fontAlgn="base">
              <a:lnSpc>
                <a:spcPct val="200000"/>
              </a:lnSpc>
              <a:buFont typeface="Arial" panose="020B0604020202020204" pitchFamily="34" charset="0"/>
              <a:buChar char="•"/>
            </a:pPr>
            <a:r>
              <a:rPr lang="en-US" b="0" i="0" dirty="0">
                <a:effectLst/>
                <a:highlight>
                  <a:srgbClr val="FFFFFF"/>
                </a:highlight>
                <a:latin typeface="Times New Roman" panose="02020603050405020304" pitchFamily="18" charset="0"/>
                <a:cs typeface="Times New Roman" panose="02020603050405020304" pitchFamily="18" charset="0"/>
              </a:rPr>
              <a:t>Does not require any additional memory.</a:t>
            </a:r>
          </a:p>
          <a:p>
            <a:pPr algn="just" fontAlgn="base">
              <a:lnSpc>
                <a:spcPct val="200000"/>
              </a:lnSpc>
              <a:buFont typeface="Arial" panose="020B0604020202020204" pitchFamily="34" charset="0"/>
              <a:buChar char="•"/>
            </a:pPr>
            <a:r>
              <a:rPr lang="en-US" b="0" i="0" dirty="0">
                <a:effectLst/>
                <a:highlight>
                  <a:srgbClr val="FFFFFF"/>
                </a:highlight>
                <a:latin typeface="Times New Roman" panose="02020603050405020304" pitchFamily="18" charset="0"/>
                <a:cs typeface="Times New Roman" panose="02020603050405020304" pitchFamily="18" charset="0"/>
              </a:rPr>
              <a:t>It is a well-suited algorithm for small datasets.</a:t>
            </a: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983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sz="4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 Disadvantages of linear search</a:t>
            </a:r>
            <a:r>
              <a:rPr lang="en-US" altLang="en-KE" dirty="0">
                <a:solidFill>
                  <a:schemeClr val="accent4"/>
                </a:solidFill>
              </a:rPr>
              <a:t>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2769704" y="1071382"/>
            <a:ext cx="8017566"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Linear search has a time complexity of O(N), which in turn makes it slow for large datasets.</a:t>
            </a:r>
          </a:p>
          <a:p>
            <a:pPr algn="just" fontAlgn="base">
              <a:lnSpc>
                <a:spcPct val="150000"/>
              </a:lnSpc>
              <a:buFont typeface="Arial" panose="020B0604020202020204" pitchFamily="34" charset="0"/>
              <a:buChar char="•"/>
            </a:pPr>
            <a:r>
              <a:rPr lang="en-US" b="0" i="0" dirty="0">
                <a:solidFill>
                  <a:srgbClr val="273239"/>
                </a:solidFill>
                <a:effectLst/>
                <a:highlight>
                  <a:srgbClr val="FFFFFF"/>
                </a:highlight>
                <a:latin typeface="Times New Roman" panose="02020603050405020304" pitchFamily="18" charset="0"/>
                <a:cs typeface="Times New Roman" panose="02020603050405020304" pitchFamily="18" charset="0"/>
              </a:rPr>
              <a:t>Not suitable for large arrays.</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20651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fontScale="90000"/>
          </a:bodyPr>
          <a:lstStyle/>
          <a:p>
            <a:r>
              <a:rPr lang="en-US" sz="4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 </a:t>
            </a:r>
            <a:br>
              <a:rPr lang="en-US"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br>
            <a:r>
              <a:rPr lang="en-US"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			when to use </a:t>
            </a:r>
            <a:r>
              <a:rPr lang="en-US" sz="4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linear search</a:t>
            </a: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410818" y="1411358"/>
            <a:ext cx="11264348" cy="5446642"/>
          </a:xfrm>
        </p:spPr>
        <p:txBody>
          <a:bodyPr>
            <a:normAutofit/>
          </a:bodyPr>
          <a:lstStyle/>
          <a:p>
            <a:pPr marL="0" indent="0">
              <a:lnSpc>
                <a:spcPct val="107000"/>
              </a:lnSpc>
              <a:spcAft>
                <a:spcPts val="800"/>
              </a:spcAft>
              <a:buNone/>
            </a:pPr>
            <a:r>
              <a:rPr lang="en-US" sz="1800" kern="0" dirty="0">
                <a:effectLst/>
                <a:latin typeface="Symbol" panose="05050102010706020507" pitchFamily="18" charset="2"/>
                <a:ea typeface="Times New Roman" panose="02020603050405020304" pitchFamily="18" charset="0"/>
                <a:cs typeface="Times New Roman" panose="02020603050405020304" pitchFamily="18" charset="0"/>
              </a:rPr>
              <a:t>1.</a:t>
            </a:r>
            <a:r>
              <a:rPr lang="en-KE"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Small Lists or Arrays</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Efficiency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Linear search is efficient for small datasets where the overhead of more complex algorithms like binary search is not justified.</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Simplicity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The simplicity of implementation makes it a quick solution for small lists.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400" b="1" kern="0" dirty="0">
                <a:latin typeface="Times New Roman" panose="02020603050405020304" pitchFamily="18" charset="0"/>
                <a:ea typeface="Times New Roman" panose="02020603050405020304" pitchFamily="18" charset="0"/>
                <a:cs typeface="Times New Roman" panose="02020603050405020304" pitchFamily="18" charset="0"/>
              </a:rPr>
              <a:t>2.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Unsorted Data</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No Preprocessing</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Linear search does not require the data to be sorted, making it suitable for unsorted datasets.</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Immediate Use</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It can be used directly on the raw data without any preprocessing.</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5874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dirty="0" err="1">
                <a:solidFill>
                  <a:schemeClr val="accent4"/>
                </a:solidFill>
              </a:rPr>
              <a:t>cont</a:t>
            </a:r>
            <a:r>
              <a:rPr lang="en-US" altLang="en-KE" dirty="0">
                <a:solidFill>
                  <a:schemeClr val="accent4"/>
                </a:solidFill>
              </a:rPr>
              <a:t>…</a:t>
            </a:r>
            <a:r>
              <a:rPr lang="en-US" altLang="en-KE" b="1" dirty="0">
                <a:solidFill>
                  <a:schemeClr val="accent4"/>
                </a:solidFill>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2765" y="1060175"/>
            <a:ext cx="12099235" cy="5989982"/>
          </a:xfrm>
        </p:spPr>
        <p:txBody>
          <a:bodyPr>
            <a:normAutofit fontScale="55000" lnSpcReduction="20000"/>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160000"/>
              </a:lnSpc>
              <a:spcAft>
                <a:spcPts val="800"/>
              </a:spcAft>
              <a:buNone/>
            </a:pPr>
            <a:r>
              <a:rPr lang="en-US" sz="3800" b="1" kern="0" dirty="0">
                <a:latin typeface="Times New Roman" panose="02020603050405020304" pitchFamily="18" charset="0"/>
                <a:ea typeface="Times New Roman" panose="02020603050405020304" pitchFamily="18" charset="0"/>
                <a:cs typeface="Times New Roman" panose="02020603050405020304" pitchFamily="18" charset="0"/>
              </a:rPr>
              <a:t>3. </a:t>
            </a: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Single or Few Searches</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60000"/>
              </a:lnSpc>
              <a:spcAft>
                <a:spcPts val="800"/>
              </a:spcAft>
              <a:buSzPts val="1000"/>
              <a:buFont typeface="Symbol" panose="05050102010706020507" pitchFamily="18" charset="2"/>
              <a:buChar char=""/>
              <a:tabLst>
                <a:tab pos="457200" algn="l"/>
              </a:tabLst>
            </a:pP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One-time Search</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 If you need to perform a search only once or a few times, linear search is practical due to its low implementation complexity.</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60000"/>
              </a:lnSpc>
              <a:spcAft>
                <a:spcPts val="800"/>
              </a:spcAft>
              <a:buSzPts val="1000"/>
              <a:buFont typeface="Symbol" panose="05050102010706020507" pitchFamily="18" charset="2"/>
              <a:buChar char=""/>
              <a:tabLst>
                <a:tab pos="457200" algn="l"/>
              </a:tabLst>
            </a:pP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Minimal Setup</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 There is no need for setup or additional data structures.</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60000"/>
              </a:lnSpc>
              <a:spcAft>
                <a:spcPts val="800"/>
              </a:spcAft>
              <a:buNone/>
            </a:pPr>
            <a:r>
              <a:rPr lang="en-US" sz="3800" kern="0" dirty="0">
                <a:latin typeface="Times New Roman" panose="02020603050405020304" pitchFamily="18" charset="0"/>
                <a:ea typeface="Times New Roman" panose="02020603050405020304" pitchFamily="18" charset="0"/>
                <a:cs typeface="Times New Roman" panose="02020603050405020304" pitchFamily="18" charset="0"/>
              </a:rPr>
              <a:t>4.</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Data Structure Constraints</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60000"/>
              </a:lnSpc>
              <a:spcAft>
                <a:spcPts val="800"/>
              </a:spcAft>
              <a:buSzPts val="1000"/>
              <a:buFont typeface="Symbol" panose="05050102010706020507" pitchFamily="18" charset="2"/>
              <a:buChar char=""/>
              <a:tabLst>
                <a:tab pos="457200" algn="l"/>
              </a:tabLst>
            </a:pP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Linked Lists</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 In data structures like linked lists, where random access is costly, linear search is appropriate as it naturally traverses the elements sequentially.</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60000"/>
              </a:lnSpc>
              <a:spcAft>
                <a:spcPts val="800"/>
              </a:spcAft>
              <a:buSzPts val="1000"/>
              <a:buFont typeface="Symbol" panose="05050102010706020507" pitchFamily="18" charset="2"/>
              <a:buChar char=""/>
              <a:tabLst>
                <a:tab pos="457200" algn="l"/>
              </a:tabLst>
            </a:pPr>
            <a:r>
              <a:rPr lang="en-KE" sz="3800" b="1" kern="0" dirty="0">
                <a:effectLst/>
                <a:latin typeface="Times New Roman" panose="02020603050405020304" pitchFamily="18" charset="0"/>
                <a:ea typeface="Times New Roman" panose="02020603050405020304" pitchFamily="18" charset="0"/>
                <a:cs typeface="Times New Roman" panose="02020603050405020304" pitchFamily="18" charset="0"/>
              </a:rPr>
              <a:t>Other Sequential Structures</a:t>
            </a:r>
            <a:r>
              <a:rPr lang="en-KE" sz="3800" kern="0" dirty="0">
                <a:effectLst/>
                <a:latin typeface="Times New Roman" panose="02020603050405020304" pitchFamily="18" charset="0"/>
                <a:ea typeface="Times New Roman" panose="02020603050405020304" pitchFamily="18" charset="0"/>
                <a:cs typeface="Times New Roman" panose="02020603050405020304" pitchFamily="18" charset="0"/>
              </a:rPr>
              <a:t>: Similarly, it works well with other sequential structures like arrays or lists where elements are accessed one by one.</a:t>
            </a: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3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8456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err="1">
                <a:solidFill>
                  <a:schemeClr val="accent4"/>
                </a:solidFill>
              </a:rPr>
              <a:t>cont</a:t>
            </a:r>
            <a:r>
              <a:rPr lang="en-US" altLang="en-KE" sz="5400" dirty="0">
                <a:solidFill>
                  <a:schemeClr val="accent4"/>
                </a:solidFill>
              </a:rPr>
              <a:t>…</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6"/>
            <a:ext cx="9684026" cy="4784034"/>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200000"/>
              </a:lnSpc>
              <a:buNone/>
            </a:pPr>
            <a:r>
              <a:rPr lang="en-US" sz="2400" b="1" dirty="0"/>
              <a:t>5. Data with Few Elements</a:t>
            </a:r>
            <a:r>
              <a:rPr lang="en-US" sz="2400" dirty="0"/>
              <a:t>:</a:t>
            </a:r>
          </a:p>
          <a:p>
            <a:pPr algn="just">
              <a:lnSpc>
                <a:spcPct val="200000"/>
              </a:lnSpc>
              <a:buFont typeface="Arial" panose="020B0604020202020204" pitchFamily="34" charset="0"/>
              <a:buChar char="•"/>
            </a:pPr>
            <a:r>
              <a:rPr lang="en-US" sz="2400" b="1" dirty="0"/>
              <a:t>Small Search Space</a:t>
            </a:r>
            <a:r>
              <a:rPr lang="en-US" sz="2400" dirty="0"/>
              <a:t>: If the search space is small, even if the dataset is large, linear search can be efficient enough.</a:t>
            </a:r>
          </a:p>
          <a:p>
            <a:pPr algn="just">
              <a:lnSpc>
                <a:spcPct val="200000"/>
              </a:lnSpc>
              <a:buFont typeface="Arial" panose="020B0604020202020204" pitchFamily="34" charset="0"/>
              <a:buChar char="•"/>
            </a:pPr>
            <a:r>
              <a:rPr lang="en-US" sz="2400" b="1" dirty="0"/>
              <a:t>Sporadic Searches</a:t>
            </a:r>
            <a:r>
              <a:rPr lang="en-US" sz="2400" dirty="0"/>
              <a:t>: For applications that require infrequent searches, linear search is adequate.</a:t>
            </a: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993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rPr>
              <a:t>Binary search </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9170504"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dirty="0">
                <a:latin typeface="Times New Roman" panose="02020603050405020304" pitchFamily="18" charset="0"/>
                <a:cs typeface="Times New Roman" panose="02020603050405020304" pitchFamily="18" charset="0"/>
              </a:rPr>
              <a:t>Binary Search is a searching algorithm used in a sorted array by repeatedly dividing the search interval in half and the correct interval to find is decided based on the searched value and the mid value of the interval.</a:t>
            </a:r>
            <a:endParaRPr lang="en-US" alt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1437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a:solidFill>
                  <a:schemeClr val="accent4"/>
                </a:solidFill>
              </a:rPr>
              <a:t>Properties of binary search </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993913" y="1274833"/>
            <a:ext cx="10204174" cy="5446642"/>
          </a:xfrm>
        </p:spPr>
        <p:txBody>
          <a:bodyPr>
            <a:normAutofit lnSpcReduction="10000"/>
          </a:bodyPr>
          <a:lstStyle/>
          <a:p>
            <a:pPr marL="0" indent="0">
              <a:lnSpc>
                <a:spcPct val="107000"/>
              </a:lnSpc>
              <a:spcAft>
                <a:spcPts val="800"/>
              </a:spcAft>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800" kern="100" dirty="0">
                <a:effectLst/>
                <a:highlight>
                  <a:srgbClr val="FFFFFF"/>
                </a:highlight>
                <a:latin typeface="Calibri" panose="020F0502020204030204" pitchFamily="34" charset="0"/>
                <a:ea typeface="Times New Roman" panose="02020603050405020304" pitchFamily="18" charset="0"/>
                <a:cs typeface="Times New Roman" panose="02020603050405020304" pitchFamily="18" charset="0"/>
              </a:rPr>
              <a:t>1</a:t>
            </a:r>
            <a:r>
              <a:rPr lang="en-US" sz="2400" kern="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Sorted Data Requirement</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Prerequisite</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Binary search requires the input data to be sorted. If the data is not sorted, it must be sorted first, which can add to the overall time complexity.</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2400" kern="0" dirty="0">
                <a:latin typeface="Times New Roman" panose="02020603050405020304" pitchFamily="18" charset="0"/>
                <a:ea typeface="Times New Roman" panose="02020603050405020304" pitchFamily="18" charset="0"/>
                <a:cs typeface="Times New Roman" panose="02020603050405020304" pitchFamily="18" charset="0"/>
              </a:rPr>
              <a:t>2. </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Divide and Conquer</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Algorithm Strategy</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Binary search uses a divide-and-conquer approach. It repeatedly divides the search interval in half, reducing the problem size exponentially with each step.</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2400" b="1" kern="0" dirty="0">
                <a:effectLst/>
                <a:latin typeface="Times New Roman" panose="02020603050405020304" pitchFamily="18" charset="0"/>
                <a:ea typeface="Times New Roman" panose="02020603050405020304" pitchFamily="18" charset="0"/>
                <a:cs typeface="Times New Roman" panose="02020603050405020304" pitchFamily="18" charset="0"/>
              </a:rPr>
              <a:t>Midpoint Calculation</a:t>
            </a:r>
            <a:r>
              <a:rPr lang="en-KE" sz="2400" kern="0" dirty="0">
                <a:effectLst/>
                <a:latin typeface="Times New Roman" panose="02020603050405020304" pitchFamily="18" charset="0"/>
                <a:ea typeface="Times New Roman" panose="02020603050405020304" pitchFamily="18" charset="0"/>
                <a:cs typeface="Times New Roman" panose="02020603050405020304" pitchFamily="18" charset="0"/>
              </a:rPr>
              <a:t>: It calculates the midpoint of the current search interval and compares the target value with the midpoint value to decide the next search interval.</a:t>
            </a:r>
            <a:endParaRPr lang="en-KE"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92291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dirty="0" err="1">
                <a:solidFill>
                  <a:schemeClr val="accent4"/>
                </a:solidFill>
              </a:rPr>
              <a:t>Cont</a:t>
            </a:r>
            <a:r>
              <a:rPr lang="en-US" altLang="en-KE" sz="5400" dirty="0">
                <a:solidFill>
                  <a:schemeClr val="accent4"/>
                </a:solidFill>
              </a:rPr>
              <a:t>… </a:t>
            </a:r>
            <a:endParaRPr lang="en-US" altLang="en-KE" sz="54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838200" y="1233055"/>
            <a:ext cx="10515600" cy="5273761"/>
          </a:xfrm>
        </p:spPr>
        <p:txBody>
          <a:bodyPr>
            <a:normAutofit lnSpcReduction="10000"/>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1800" b="1" kern="0" dirty="0">
                <a:latin typeface="Times New Roman" panose="02020603050405020304" pitchFamily="18" charset="0"/>
                <a:ea typeface="Times New Roman" panose="02020603050405020304" pitchFamily="18" charset="0"/>
                <a:cs typeface="Times New Roman" panose="02020603050405020304" pitchFamily="18" charset="0"/>
              </a:rPr>
              <a:t>3. </a:t>
            </a: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Deterministic</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Predictable </a:t>
            </a:r>
            <a:r>
              <a:rPr lang="en-KE" sz="2000" b="1" kern="0" dirty="0" err="1">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Given the same input data and search target, binary search will always follow the same sequence of steps and produce the same result. This makes it a deterministic algorithm.</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000" kern="0" dirty="0">
                <a:latin typeface="Times New Roman" panose="02020603050405020304" pitchFamily="18" charset="0"/>
                <a:ea typeface="Times New Roman" panose="02020603050405020304" pitchFamily="18" charset="0"/>
                <a:cs typeface="Times New Roman" panose="02020603050405020304" pitchFamily="18" charset="0"/>
              </a:rPr>
              <a:t>4. </a:t>
            </a: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Iterative and Recursive Versions</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Iterative Version</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The iterative version of binary search uses a while loop to repeatedly halve the search interval until the target is found or the interval is empty.</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2000" b="1" kern="0" dirty="0">
                <a:effectLst/>
                <a:latin typeface="Times New Roman" panose="02020603050405020304" pitchFamily="18" charset="0"/>
                <a:ea typeface="Times New Roman" panose="02020603050405020304" pitchFamily="18" charset="0"/>
                <a:cs typeface="Times New Roman" panose="02020603050405020304" pitchFamily="18" charset="0"/>
              </a:rPr>
              <a:t>Recursive Version</a:t>
            </a:r>
            <a:r>
              <a:rPr lang="en-KE" sz="2000" kern="0" dirty="0">
                <a:effectLst/>
                <a:latin typeface="Times New Roman" panose="02020603050405020304" pitchFamily="18" charset="0"/>
                <a:ea typeface="Times New Roman" panose="02020603050405020304" pitchFamily="18" charset="0"/>
                <a:cs typeface="Times New Roman" panose="02020603050405020304" pitchFamily="18" charset="0"/>
              </a:rPr>
              <a:t>: The recursive version calls itself with updated search intervals based on the comparison results, building a call stack in the process.</a:t>
            </a:r>
            <a:endParaRPr lang="en-KE"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65345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5400" b="1" dirty="0">
                <a:solidFill>
                  <a:schemeClr val="accent4"/>
                </a:solidFill>
              </a:rPr>
              <a:t>References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l"/>
            <a:r>
              <a:rPr lang="en-US" dirty="0"/>
              <a:t>Introduction to the Design and Analysis of Algorithms" by </a:t>
            </a:r>
            <a:r>
              <a:rPr lang="en-US" dirty="0" err="1"/>
              <a:t>Anany</a:t>
            </a:r>
            <a:r>
              <a:rPr lang="en-US" dirty="0"/>
              <a:t> Levitin (2018, 4th Edition)</a:t>
            </a:r>
          </a:p>
          <a:p>
            <a:pPr algn="l"/>
            <a:r>
              <a:rPr lang="en-US" dirty="0"/>
              <a:t>Goodrich, M. T., </a:t>
            </a:r>
            <a:r>
              <a:rPr lang="en-US" dirty="0" err="1"/>
              <a:t>Tamassia</a:t>
            </a:r>
            <a:r>
              <a:rPr lang="en-US" dirty="0"/>
              <a:t>, R., &amp; Goldwasser, M. H. (2014). </a:t>
            </a:r>
            <a:r>
              <a:rPr lang="en-US" i="1" dirty="0"/>
              <a:t>Data Structures and Algorithms in Java</a:t>
            </a:r>
            <a:r>
              <a:rPr lang="en-US" dirty="0"/>
              <a:t> (6th ed.). Wiley.</a:t>
            </a:r>
          </a:p>
          <a:p>
            <a:pPr algn="l"/>
            <a:r>
              <a:rPr lang="en-US" dirty="0"/>
              <a:t>Sedgewick, R., &amp; Wayne, K. (2011). </a:t>
            </a:r>
            <a:r>
              <a:rPr lang="en-US" i="1" dirty="0"/>
              <a:t>Algorithms</a:t>
            </a:r>
            <a:r>
              <a:rPr lang="en-US" dirty="0"/>
              <a:t> (4th ed.). Addison-Wesley.</a:t>
            </a:r>
          </a:p>
          <a:p>
            <a:pPr algn="l"/>
            <a:r>
              <a:rPr lang="en-US" dirty="0"/>
              <a:t>https://www.geeksforgeeks.org/linear-search-vs-binary-search/</a:t>
            </a:r>
          </a:p>
        </p:txBody>
      </p:sp>
    </p:spTree>
    <p:extLst>
      <p:ext uri="{BB962C8B-B14F-4D97-AF65-F5344CB8AC3E}">
        <p14:creationId xmlns:p14="http://schemas.microsoft.com/office/powerpoint/2010/main" val="2837274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1097</TotalTime>
  <Words>2323</Words>
  <Application>Microsoft Office PowerPoint</Application>
  <PresentationFormat>Widescreen</PresentationFormat>
  <Paragraphs>238</Paragraphs>
  <Slides>35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Symbol</vt:lpstr>
      <vt:lpstr>Times New Roman</vt:lpstr>
      <vt:lpstr>Verdana</vt:lpstr>
      <vt:lpstr>Wingdings</vt:lpstr>
      <vt:lpstr>Office Theme</vt:lpstr>
      <vt:lpstr>PowerPoint Presentation</vt:lpstr>
      <vt:lpstr>     Lecture learning outcomes</vt:lpstr>
      <vt:lpstr>   Searching   </vt:lpstr>
      <vt:lpstr> Cont…  </vt:lpstr>
      <vt:lpstr>      Searching algorithms  </vt:lpstr>
      <vt:lpstr>   Searching terminologies </vt:lpstr>
      <vt:lpstr>   Categories of search algorithms   </vt:lpstr>
      <vt:lpstr>   Example</vt:lpstr>
      <vt:lpstr>   Cont…</vt:lpstr>
      <vt:lpstr>   Examples  </vt:lpstr>
      <vt:lpstr>   Key differences </vt:lpstr>
      <vt:lpstr>   Cont…</vt:lpstr>
      <vt:lpstr>   Importance of searching in DSA</vt:lpstr>
      <vt:lpstr>   Application of searching </vt:lpstr>
      <vt:lpstr>   Cont…</vt:lpstr>
      <vt:lpstr>   Cont…</vt:lpstr>
      <vt:lpstr>   Linear Search  </vt:lpstr>
      <vt:lpstr>   Cont…</vt:lpstr>
      <vt:lpstr>   Characteristics of linear search </vt:lpstr>
      <vt:lpstr>    Algorithm for linear search  </vt:lpstr>
      <vt:lpstr>   Diagram  </vt:lpstr>
      <vt:lpstr>   How it works. </vt:lpstr>
      <vt:lpstr>   Example </vt:lpstr>
      <vt:lpstr>   Cont…</vt:lpstr>
      <vt:lpstr>    Application of Linear Search </vt:lpstr>
      <vt:lpstr>   cont… </vt:lpstr>
      <vt:lpstr>  Advantages of linear search  </vt:lpstr>
      <vt:lpstr>    Disadvantages of linear search </vt:lpstr>
      <vt:lpstr>     when to use linear search</vt:lpstr>
      <vt:lpstr>   cont… </vt:lpstr>
      <vt:lpstr>   cont…</vt:lpstr>
      <vt:lpstr>   Binary search </vt:lpstr>
      <vt:lpstr>   Properties of binary search </vt:lpstr>
      <vt:lpstr>   Cont… </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47</cp:revision>
  <dcterms:created xsi:type="dcterms:W3CDTF">2024-03-17T05:53:26Z</dcterms:created>
  <dcterms:modified xsi:type="dcterms:W3CDTF">2024-06-10T10:22:54Z</dcterms:modified>
</cp:coreProperties>
</file>