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15" r:id="rId2"/>
    <p:sldId id="297" r:id="rId3"/>
    <p:sldId id="365" r:id="rId4"/>
    <p:sldId id="316" r:id="rId5"/>
    <p:sldId id="317" r:id="rId6"/>
    <p:sldId id="311" r:id="rId7"/>
    <p:sldId id="313" r:id="rId8"/>
    <p:sldId id="334" r:id="rId9"/>
    <p:sldId id="335" r:id="rId10"/>
    <p:sldId id="336" r:id="rId11"/>
    <p:sldId id="337" r:id="rId12"/>
    <p:sldId id="366" r:id="rId13"/>
    <p:sldId id="339" r:id="rId14"/>
    <p:sldId id="338" r:id="rId15"/>
    <p:sldId id="340" r:id="rId16"/>
    <p:sldId id="341" r:id="rId17"/>
    <p:sldId id="362" r:id="rId18"/>
    <p:sldId id="342" r:id="rId19"/>
    <p:sldId id="345" r:id="rId20"/>
    <p:sldId id="346" r:id="rId21"/>
    <p:sldId id="348" r:id="rId22"/>
    <p:sldId id="350" r:id="rId23"/>
    <p:sldId id="351" r:id="rId24"/>
    <p:sldId id="352" r:id="rId25"/>
    <p:sldId id="353" r:id="rId26"/>
    <p:sldId id="354" r:id="rId27"/>
    <p:sldId id="367" r:id="rId28"/>
    <p:sldId id="368" r:id="rId29"/>
    <p:sldId id="355" r:id="rId30"/>
    <p:sldId id="356" r:id="rId31"/>
    <p:sldId id="358" r:id="rId32"/>
    <p:sldId id="361" r:id="rId33"/>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3" autoAdjust="0"/>
    <p:restoredTop sz="94660"/>
  </p:normalViewPr>
  <p:slideViewPr>
    <p:cSldViewPr snapToGrid="0">
      <p:cViewPr varScale="1">
        <p:scale>
          <a:sx n="72" d="100"/>
          <a:sy n="72" d="100"/>
        </p:scale>
        <p:origin x="70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107B5-C9D9-4829-816C-DDA2B491E623}" type="datetimeFigureOut">
              <a:rPr lang="en-KE" smtClean="0"/>
              <a:t>10/06/2024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35A67-388F-4464-A90A-74664B8F880A}" type="slidenum">
              <a:rPr lang="en-KE" smtClean="0"/>
              <a:t>‹#›</a:t>
            </a:fld>
            <a:endParaRPr lang="en-KE"/>
          </a:p>
        </p:txBody>
      </p:sp>
    </p:spTree>
    <p:extLst>
      <p:ext uri="{BB962C8B-B14F-4D97-AF65-F5344CB8AC3E}">
        <p14:creationId xmlns:p14="http://schemas.microsoft.com/office/powerpoint/2010/main" val="39561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036-8EF2-838E-0135-AF91814C54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4F1A4040-C7BB-F117-B55E-0BCEFDD1CC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62B37BA-5B3B-0A25-278E-7E79E60C9EEE}"/>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0D2CE391-9E54-A0F4-0E01-F820E02636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63F1AE8-7061-10BF-F687-C2FE724FA64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7507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4466-775D-87F0-5F55-0393D26A4B0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548791-2BB0-673C-07C2-0B36C2150B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48BB0AB-73AF-8953-C216-89C724D6546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5FE7E0AA-4914-6883-FBC9-C69CBE46992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1421193-EEBB-3E41-513C-9A5D6C9238A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603667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A064D-0684-C7CC-F522-8BBD3A344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37A4D35-D446-961D-11D9-ED8045579A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C0D543-7BF0-6E56-DAA1-655F143FAEA2}"/>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CB7E27B6-57F3-5516-7C48-907386C812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71E2A0A-1603-59D4-4824-7558D77A172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2080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242E-CF44-CA27-5C13-7AE01514290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31594CD-B364-0891-43D7-ABF4B8C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6678B007-6DCF-694F-047F-2F44DB6776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3E6518B-D8A0-C79C-C8AF-C08C386ED5B5}"/>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68618C79-CB02-9509-C339-DC57A6E8905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DEEC6CD4-316E-1709-C01E-D9508CB6E5E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50473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A6F7-309F-1720-A9AD-83BE123C4BC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E77BE1A-83BE-CE85-E4AA-7CB6D879A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6DF47B-E178-B993-9548-CE3C417025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70329FC-DAEC-7480-35F2-A8B534C99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D8064-62DB-9D22-BC7C-4848EF2E54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E689CFE-9EE2-6380-94A5-77431A867C1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8" name="Footer Placeholder 7">
            <a:extLst>
              <a:ext uri="{FF2B5EF4-FFF2-40B4-BE49-F238E27FC236}">
                <a16:creationId xmlns:a16="http://schemas.microsoft.com/office/drawing/2014/main" id="{B4592D2B-0843-6FFF-6202-C0B716BBF52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6DF31DDA-87EB-22A1-634F-E7850EF7A56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79502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E307-6D73-4D4E-0062-4214FC97F88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71F4AC-6770-5438-07EC-BA31DCB571C9}"/>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4" name="Footer Placeholder 3">
            <a:extLst>
              <a:ext uri="{FF2B5EF4-FFF2-40B4-BE49-F238E27FC236}">
                <a16:creationId xmlns:a16="http://schemas.microsoft.com/office/drawing/2014/main" id="{0A3E93C8-2DED-AD1A-031C-09ACDE5EE89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D8F8DFA-8462-D8F7-912B-AB35B291EEF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161723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39758-07B3-F6DF-3229-E863086E929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3" name="Footer Placeholder 2">
            <a:extLst>
              <a:ext uri="{FF2B5EF4-FFF2-40B4-BE49-F238E27FC236}">
                <a16:creationId xmlns:a16="http://schemas.microsoft.com/office/drawing/2014/main" id="{EB6C133B-1510-D758-8979-FE5BB75E832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C317C0-4300-C764-AB2E-DC9A74C7F3E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24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DC1-0FE5-D668-3E3C-EF1A197B9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6FEBE9A-443C-1235-6990-7F227A8C1D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F1018F21-F7DA-AC8B-D5B9-85672247D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54484D-5C41-82DF-1EBE-286F7CCDCEE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86967170-AEAB-4A99-CF03-4E3B1B168A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31B75C3-ABA2-B718-B08A-5600E8F39FC9}"/>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807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643B-673D-8841-0A5C-528732E6D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7AD465-3ABD-0760-2F07-8C8467B037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0A8DBE9-E826-CD73-F63F-0E7FDFCA19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120A7-5861-DAC6-600A-59E4D372292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F72D9BFD-8B30-0F90-629C-0BA0A6876C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64D1CAA-F868-7D00-D515-95E7298DE15C}"/>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37729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C976F-F67D-7EEC-E1D9-F0E400DD747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AE8A3AD-839C-EA0F-9EA3-A52A0F28A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4D98C68-9A7F-5023-9BE7-1A61527D9771}"/>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2F489172-90A9-CC4F-B3BA-A04AD3FE60B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3C24488-7E24-3C5C-4B43-2D3DAAE28753}"/>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38404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A05B61-766B-BE9C-12BE-AC03889FA1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10AFFB4-BA3E-9BE5-4ABC-F5C6F8E08A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68421733-814E-7C08-71BA-4EB6B9B9DD5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4D1B454C-0111-E0D2-CE6F-B07B3C33DC2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7885435-1989-778C-6AB0-C2EBB1E963DA}"/>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103712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E62DC6-19C5-0F2F-4952-EC8F25F14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E4644BD-A51B-0FA7-DA80-E81D827FEE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DA2C5CC-1ED2-D0D9-58B1-53D2D8DBA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BB5CDDE2-E77C-0851-A147-BC7524D1C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CA32B239-BA11-F29C-5543-FF9ED2F59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813C7-F098-414D-9E39-5605458AD680}" type="slidenum">
              <a:rPr lang="en-KE" smtClean="0"/>
              <a:t>‹#›</a:t>
            </a:fld>
            <a:endParaRPr lang="en-KE"/>
          </a:p>
        </p:txBody>
      </p:sp>
    </p:spTree>
    <p:extLst>
      <p:ext uri="{BB962C8B-B14F-4D97-AF65-F5344CB8AC3E}">
        <p14:creationId xmlns:p14="http://schemas.microsoft.com/office/powerpoint/2010/main" val="307869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50"/>
            <a:ext cx="10515600" cy="4850296"/>
          </a:xfrm>
        </p:spPr>
        <p:txBody>
          <a:bodyPr>
            <a:normAutofit fontScale="77500" lnSpcReduction="20000"/>
          </a:bodyPr>
          <a:lstStyle/>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12</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Sort</a:t>
            </a:r>
            <a:r>
              <a:rPr lang="en-US" altLang="en-KE" sz="3600" b="1" dirty="0">
                <a:latin typeface="Times New Roman" panose="02020603050405020304" pitchFamily="18" charset="0"/>
                <a:cs typeface="Times New Roman" panose="02020603050405020304" pitchFamily="18" charset="0"/>
              </a:rPr>
              <a:t> Algorithms </a:t>
            </a:r>
          </a:p>
          <a:p>
            <a:pPr marL="0" indent="0" algn="ctr">
              <a:buNone/>
            </a:pP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(Bubble sort, insertion sort, selection sort Merge sort &amp; Quick sort) </a:t>
            </a: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Identify different types of sort algorithms </a:t>
            </a:r>
          </a:p>
          <a:p>
            <a:pPr marL="690372" indent="-571500" algn="just">
              <a:lnSpc>
                <a:spcPct val="150000"/>
              </a:lnSpc>
              <a:spcBef>
                <a:spcPts val="0"/>
              </a:spcBef>
              <a:buFont typeface="+mj-lt"/>
              <a:buAutoNum type="romanLcPeriod"/>
              <a:defRPr/>
            </a:pPr>
            <a:r>
              <a:rPr lang="en-US" dirty="0"/>
              <a:t>Elaborate on sort algorithms </a:t>
            </a:r>
          </a:p>
          <a:p>
            <a:pPr marL="690372" indent="-571500" algn="just">
              <a:lnSpc>
                <a:spcPct val="150000"/>
              </a:lnSpc>
              <a:spcBef>
                <a:spcPts val="0"/>
              </a:spcBef>
              <a:buFont typeface="+mj-lt"/>
              <a:buAutoNum type="romanLcPeriod"/>
              <a:defRPr/>
            </a:pPr>
            <a:r>
              <a:rPr lang="en-US" dirty="0"/>
              <a:t>Design sort algorithms.</a:t>
            </a:r>
          </a:p>
          <a:p>
            <a:pPr marL="690372" indent="-571500" algn="just">
              <a:lnSpc>
                <a:spcPct val="150000"/>
              </a:lnSpc>
              <a:spcBef>
                <a:spcPts val="0"/>
              </a:spcBef>
              <a:buFont typeface="+mj-lt"/>
              <a:buAutoNum type="romanLcPeriod"/>
              <a:defRPr/>
            </a:pPr>
            <a:r>
              <a:rPr lang="en-US" dirty="0"/>
              <a:t>Implement sort algorithms </a:t>
            </a:r>
          </a:p>
          <a:p>
            <a:pPr marL="118872"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49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S</a:t>
            </a:r>
            <a:r>
              <a:rPr lang="en-US" sz="4900" b="1" dirty="0">
                <a:solidFill>
                  <a:schemeClr val="accent4"/>
                </a:solidFill>
                <a:effectLst/>
                <a:latin typeface="Times New Roman" panose="02020603050405020304" pitchFamily="18" charset="0"/>
                <a:ea typeface="Verdana" panose="020B0604030504040204" pitchFamily="34" charset="0"/>
                <a:cs typeface="Times New Roman" panose="02020603050405020304" pitchFamily="18" charset="0"/>
              </a:rPr>
              <a:t>orting</a:t>
            </a:r>
            <a:r>
              <a:rPr lang="en-US" sz="49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 </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086679" y="1299868"/>
            <a:ext cx="10495722" cy="4837339"/>
          </a:xfrm>
        </p:spPr>
        <p:txBody>
          <a:bodyPr>
            <a:normAutofit/>
          </a:bodyPr>
          <a:lstStyle/>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Sorting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refers to rearrangement of a given array or list of elements according to a comparison operator on the elements. The comparison operator is used to decide the new order of elements in the respective data structure. Sorting means reordering of all the elements either in ascending or in descending order.</a:t>
            </a:r>
            <a:endParaRPr kumimoji="0" lang="en-US" altLang="en-KE"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31481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49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S</a:t>
            </a:r>
            <a:r>
              <a:rPr lang="en-US" sz="4900" b="1" dirty="0">
                <a:solidFill>
                  <a:schemeClr val="accent4"/>
                </a:solidFill>
                <a:effectLst/>
                <a:latin typeface="Times New Roman" panose="02020603050405020304" pitchFamily="18" charset="0"/>
                <a:ea typeface="Verdana" panose="020B0604030504040204" pitchFamily="34" charset="0"/>
                <a:cs typeface="Times New Roman" panose="02020603050405020304" pitchFamily="18" charset="0"/>
              </a:rPr>
              <a:t>orting</a:t>
            </a:r>
            <a:r>
              <a:rPr lang="en-US" sz="49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 Algorithm</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086679" y="1299868"/>
            <a:ext cx="10495722" cy="4837339"/>
          </a:xfrm>
        </p:spPr>
        <p:txBody>
          <a:bodyPr>
            <a:normAutofit/>
          </a:bodyPr>
          <a:lstStyle/>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A </a:t>
            </a: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Sorting Algorithm</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is used to rearrange a given array or list of elements according to a comparison operator on the elements. The comparison operator is used to decide the new order of elements in the respective data structure.</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sz="2400" dirty="0">
                <a:latin typeface="Times New Roman" panose="02020603050405020304" pitchFamily="18" charset="0"/>
                <a:cs typeface="Times New Roman" panose="02020603050405020304" pitchFamily="18" charset="0"/>
              </a:rPr>
              <a:t>Sorting algorithms are essential techniques in computer science used to rearrange elements in a specific order, typically in ascending or descending order.</a:t>
            </a:r>
            <a:endParaRPr kumimoji="0" lang="en-US" altLang="en-KE" sz="2400"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4005070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798-0A5F-D5DD-1015-843F0201D4E5}"/>
              </a:ext>
            </a:extLst>
          </p:cNvPr>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6000" b="1" kern="0"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Sorting terminology  </a:t>
            </a:r>
            <a:br>
              <a:rPr lang="en-KE" sz="60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KE" sz="6000" dirty="0">
              <a:solidFill>
                <a:schemeClr val="accent4"/>
              </a:solidFill>
            </a:endParaRPr>
          </a:p>
        </p:txBody>
      </p:sp>
      <p:sp>
        <p:nvSpPr>
          <p:cNvPr id="3" name="Content Placeholder 2">
            <a:extLst>
              <a:ext uri="{FF2B5EF4-FFF2-40B4-BE49-F238E27FC236}">
                <a16:creationId xmlns:a16="http://schemas.microsoft.com/office/drawing/2014/main" id="{993612BA-B65B-B26E-D127-06FD0A5C9B3D}"/>
              </a:ext>
            </a:extLst>
          </p:cNvPr>
          <p:cNvSpPr>
            <a:spLocks noGrp="1"/>
          </p:cNvSpPr>
          <p:nvPr>
            <p:ph idx="1"/>
          </p:nvPr>
        </p:nvSpPr>
        <p:spPr>
          <a:xfrm>
            <a:off x="397565" y="1278232"/>
            <a:ext cx="11131826" cy="5247861"/>
          </a:xfrm>
        </p:spPr>
        <p:txBody>
          <a:bodyPr>
            <a:noAutofit/>
          </a:bodyPr>
          <a:lstStyle/>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In-place Sorting: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An in-place sorting algorithm uses constant space for producing the output (modifies the given array only). It sorts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list only by modifying the order of the elements within the list.</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 </a:t>
            </a:r>
            <a:endPar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endParaRPr>
          </a:p>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Internal Sorting: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Internal Sorting is when all the data is placed in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the main memory or internal memory. In internal sorting, the problem cannot take input beyond its size. </a:t>
            </a: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19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6</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5400" b="1" dirty="0" err="1">
                <a:solidFill>
                  <a:schemeClr val="accent4"/>
                </a:solidFill>
              </a:rPr>
              <a:t>cont</a:t>
            </a:r>
            <a:r>
              <a:rPr lang="en-US" altLang="en-KE" sz="5400" b="1" dirty="0">
                <a:solidFill>
                  <a:schemeClr val="accent4"/>
                </a:solidFill>
              </a:rPr>
              <a:t>…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575235" cy="4741418"/>
          </a:xfrm>
        </p:spPr>
        <p:txBody>
          <a:bodyPr>
            <a:normAutofit/>
          </a:bodyPr>
          <a:lstStyle/>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Stable sorting: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When two same data appear in the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same order in sorted data without changing their position is called stable sort</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Unstable sorting: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When two same data appear in the different order in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sorted data it is called unstable sort.</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External Sorting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External Sorting is when all the data that needs to be sorted cannot be placed in memory at a time.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latin typeface="Times New Roman" panose="02020603050405020304" pitchFamily="18" charset="0"/>
                <a:cs typeface="Times New Roman" panose="02020603050405020304" pitchFamily="18" charset="0"/>
              </a:rPr>
              <a:t>Characteristics of sort algorithms </a:t>
            </a:r>
            <a:endParaRPr lang="en-US" altLang="en-KE" sz="54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67408" y="1249017"/>
            <a:ext cx="10641495" cy="5107333"/>
          </a:xfrm>
        </p:spPr>
        <p:txBody>
          <a:bodyPr>
            <a:normAutofit fontScale="775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Space Complexity: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In-Place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Algorithms that require only a constant amount of extra space in addition to the input array.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Out-of-Place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Algorithms that require additional space proportional to the size of the input array.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3200" b="1" kern="0" dirty="0">
                <a:latin typeface="Times New Roman" panose="02020603050405020304" pitchFamily="18" charset="0"/>
                <a:ea typeface="Times New Roman" panose="02020603050405020304" pitchFamily="18" charset="0"/>
                <a:cs typeface="Times New Roman" panose="02020603050405020304" pitchFamily="18" charset="0"/>
              </a:rPr>
              <a:t> 2. </a:t>
            </a: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Stability: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Stable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If the algorithm maintains the relative order of equal elements in the sorted output as they appear in the input array.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Unstable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If the algorithm does not guarantee the preservation of the relative order of equal elements.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en-US" altLang="en-KE"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sz="5400" b="1" dirty="0">
                <a:solidFill>
                  <a:schemeClr val="accent4"/>
                </a:solidFill>
              </a:rPr>
              <a:t>	</a:t>
            </a:r>
            <a:r>
              <a:rPr lang="en-US" altLang="en-KE" sz="5400" b="1" dirty="0" err="1">
                <a:solidFill>
                  <a:schemeClr val="accent4"/>
                </a:solidFill>
              </a:rPr>
              <a:t>Cont</a:t>
            </a:r>
            <a:r>
              <a:rPr lang="en-US" altLang="en-KE" sz="5400" b="1" dirty="0">
                <a:solidFill>
                  <a:schemeClr val="accent4"/>
                </a:solidFill>
              </a:rPr>
              <a: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08383" y="1444097"/>
            <a:ext cx="10986052" cy="5155485"/>
          </a:xfrm>
        </p:spPr>
        <p:txBody>
          <a:bodyPr>
            <a:normAutofit/>
          </a:bodyPr>
          <a:lstStyle/>
          <a:p>
            <a:pPr marL="0" indent="0">
              <a:lnSpc>
                <a:spcPct val="107000"/>
              </a:lnSpc>
              <a:spcAft>
                <a:spcPts val="800"/>
              </a:spcAft>
              <a:buNone/>
            </a:pPr>
            <a:r>
              <a:rPr lang="en-US" sz="1800" b="1" kern="100" dirty="0">
                <a:latin typeface="Calibri" panose="020F0502020204030204" pitchFamily="34" charset="0"/>
                <a:ea typeface="Times New Roman" panose="02020603050405020304" pitchFamily="18" charset="0"/>
                <a:cs typeface="Times New Roman" panose="02020603050405020304" pitchFamily="18" charset="0"/>
              </a:rPr>
              <a:t>3.</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Comparison-Based vs. Non-Comparison-Based:</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Comparison-Based</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Algorithms that sort elements by comparing them pairwise (e.g., Bubble Sort, Quick Sort).</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Non-Comparison-Based</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Algorithms that do not rely solely on pairwise comparisons (e.g., Radix Sort, Counting Sort).</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b="1" kern="0" dirty="0">
                <a:latin typeface="Times New Roman" panose="02020603050405020304" pitchFamily="18" charset="0"/>
                <a:ea typeface="Times New Roman" panose="02020603050405020304" pitchFamily="18" charset="0"/>
                <a:cs typeface="Times New Roman" panose="02020603050405020304" pitchFamily="18" charset="0"/>
              </a:rPr>
              <a:t>4. </a:t>
            </a: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Adaptability:</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Adaptive</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If the algorithm's performance improves when applied to partially sorted or nearly sorted arrays.</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Non-Adaptive</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If the algorithm's performance remains the same regardless of the initial order of the elements.</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5448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err="1">
                <a:solidFill>
                  <a:schemeClr val="accent4"/>
                </a:solidFill>
              </a:rPr>
              <a:t>cont</a:t>
            </a:r>
            <a:r>
              <a:rPr lang="en-US" altLang="en-KE" sz="5400" b="1" dirty="0">
                <a:solidFill>
                  <a:schemeClr val="accent4"/>
                </a:solidFill>
              </a:rPr>
              <a: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596348" y="1233055"/>
            <a:ext cx="10349948" cy="5273761"/>
          </a:xfrm>
        </p:spPr>
        <p:txBody>
          <a:bodyPr>
            <a:normAutofit fontScale="92500" lnSpcReduction="10000"/>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5. Stability: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Stable</a:t>
            </a:r>
            <a:r>
              <a:rPr lang="en-US" dirty="0">
                <a:latin typeface="Times New Roman" panose="02020603050405020304" pitchFamily="18" charset="0"/>
                <a:cs typeface="Times New Roman" panose="02020603050405020304" pitchFamily="18" charset="0"/>
              </a:rPr>
              <a:t>: If the relative order of equal elements is preserved after sorting.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Unstable</a:t>
            </a:r>
            <a:r>
              <a:rPr lang="en-US" dirty="0">
                <a:latin typeface="Times New Roman" panose="02020603050405020304" pitchFamily="18" charset="0"/>
                <a:cs typeface="Times New Roman" panose="02020603050405020304" pitchFamily="18" charset="0"/>
              </a:rPr>
              <a:t>: If the relative order of equal elements may change after sorting.</a:t>
            </a:r>
          </a:p>
          <a:p>
            <a:pPr marL="0" indent="0" algn="just">
              <a:lnSpc>
                <a:spcPct val="150000"/>
              </a:lnSpc>
              <a:buNone/>
            </a:pPr>
            <a:r>
              <a:rPr lang="en-US" b="1" dirty="0">
                <a:latin typeface="Times New Roman" panose="02020603050405020304" pitchFamily="18" charset="0"/>
                <a:cs typeface="Times New Roman" panose="02020603050405020304" pitchFamily="18" charset="0"/>
              </a:rPr>
              <a:t>6. Randomness: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Deterministic</a:t>
            </a:r>
            <a:r>
              <a:rPr lang="en-US" dirty="0">
                <a:latin typeface="Times New Roman" panose="02020603050405020304" pitchFamily="18" charset="0"/>
                <a:cs typeface="Times New Roman" panose="02020603050405020304" pitchFamily="18" charset="0"/>
              </a:rPr>
              <a:t>: Algorithms with a predictable behavior that produce the same output for the same input.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Randomized</a:t>
            </a:r>
            <a:r>
              <a:rPr lang="en-US" dirty="0">
                <a:latin typeface="Times New Roman" panose="02020603050405020304" pitchFamily="18" charset="0"/>
                <a:cs typeface="Times New Roman" panose="02020603050405020304" pitchFamily="18" charset="0"/>
              </a:rPr>
              <a:t>: Algorithms that use randomness or probability in their operation (e.g., Quick Sort with randomized pivot selection).</a:t>
            </a:r>
          </a:p>
          <a:p>
            <a:pPr>
              <a:buFont typeface="Arial" panose="020B0604020202020204" pitchFamily="34" charset="0"/>
              <a:buChar char="•"/>
            </a:pPr>
            <a:endParaRPr lang="en-US" sz="1600" dirty="0"/>
          </a:p>
        </p:txBody>
      </p:sp>
    </p:spTree>
    <p:extLst>
      <p:ext uri="{BB962C8B-B14F-4D97-AF65-F5344CB8AC3E}">
        <p14:creationId xmlns:p14="http://schemas.microsoft.com/office/powerpoint/2010/main" val="2122548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Application of sorting algorithms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844163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Algorithms: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is often a crucial step in search algorithms like binary search, Ternary Search, where the data needs to be sorted before searching for a specific element.</a:t>
            </a:r>
          </a:p>
          <a:p>
            <a:pPr algn="l"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Data management:</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data makes it easier to search, retrieve, and analyze.</a:t>
            </a:r>
          </a:p>
          <a:p>
            <a:pPr marL="342900" lvl="0" indent="-342900" algn="just">
              <a:lnSpc>
                <a:spcPct val="150000"/>
              </a:lnSpc>
              <a:spcAft>
                <a:spcPts val="800"/>
              </a:spcAft>
              <a:buFont typeface="+mj-lt"/>
              <a:buAutoNum type="arabicPeriod"/>
              <a:tabLst>
                <a:tab pos="457200" algn="l"/>
              </a:tabLst>
            </a:pP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1311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42122" y="1233055"/>
            <a:ext cx="10137913"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Machine learning: </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is used to prepare data for training machine learning models.</a:t>
            </a: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Data Analysis:</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helps in identifying patterns, trends, and outliers in datasets. It plays a vital role in statistical analysis, financial modeling, and other data-driven fields.</a:t>
            </a:r>
          </a:p>
        </p:txBody>
      </p:sp>
    </p:spTree>
    <p:extLst>
      <p:ext uri="{BB962C8B-B14F-4D97-AF65-F5344CB8AC3E}">
        <p14:creationId xmlns:p14="http://schemas.microsoft.com/office/powerpoint/2010/main" val="260902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42122" y="1233055"/>
            <a:ext cx="10611678"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Database optimization:</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data in databases improves query performance.</a:t>
            </a: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Operating Systems:</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algorithms are used in operating systems for tasks like task scheduling, memory management, and file system organization.</a:t>
            </a:r>
          </a:p>
        </p:txBody>
      </p:sp>
    </p:spTree>
    <p:extLst>
      <p:ext uri="{BB962C8B-B14F-4D97-AF65-F5344CB8AC3E}">
        <p14:creationId xmlns:p14="http://schemas.microsoft.com/office/powerpoint/2010/main" val="3998733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Advantages of sorting algorithms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54157" y="1233055"/>
            <a:ext cx="10399643" cy="5273761"/>
          </a:xfrm>
        </p:spPr>
        <p:txBody>
          <a:bodyPr>
            <a:normAutofit/>
          </a:bodyPr>
          <a:lstStyle/>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Efficiency: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algorithms help in arranging data in a specific order, making it easier and faster to search, retrieve, and analyze information.</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Improved Performance:</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By organizing data in a sorted manner, algorithms can perform operations more efficiently, leading to improved performance in various applications.</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7163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3" y="1233055"/>
            <a:ext cx="9090992"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Simplified data analysis: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makes it easier to identify patterns and trends in data.</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Reduced memory consumption:</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can help reduce memory usage by eliminating duplicate elements.</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Improved data visualization:</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Sorted data can be visualized more effectively in charts and graphs.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011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Disadvantages of sorting algorithms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1" y="1082589"/>
            <a:ext cx="8878956" cy="501341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Time complexity: </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algorithms can have high time complexity, especially for large datasets.</a:t>
            </a: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Space complexity: </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Some sorting algorithms require additional memory space to perform their operations.</a:t>
            </a:r>
          </a:p>
          <a:p>
            <a:pPr marL="0" lvl="0" indent="0" algn="just">
              <a:lnSpc>
                <a:spcPct val="150000"/>
              </a:lnSpc>
              <a:spcAft>
                <a:spcPts val="800"/>
              </a:spcAft>
              <a:buNone/>
              <a:tabLst>
                <a:tab pos="457200" algn="l"/>
              </a:tabLst>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425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13184" y="1060175"/>
            <a:ext cx="10111408"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Stability:</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Some sorting algorithms do not preserve the original order of equal elements.</a:t>
            </a:r>
          </a:p>
          <a:p>
            <a:pPr algn="just" fontAlgn="base">
              <a:lnSpc>
                <a:spcPct val="150000"/>
              </a:lnSpc>
              <a:buFont typeface="Arial" panose="020B0604020202020204" pitchFamily="34" charset="0"/>
              <a:buChar char="•"/>
            </a:pP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Algorithm selection:</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Choosing the most appropriate sorting algorithm for a given dataset can be challenging.</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167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rPr>
              <a:t>Real life example of sorting </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622852" y="1404729"/>
            <a:ext cx="10999305" cy="5102087"/>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fontAlgn="base"/>
            <a:r>
              <a:rPr lang="en-KE" dirty="0">
                <a:effectLst/>
                <a:latin typeface="Times New Roman" panose="02020603050405020304" pitchFamily="18" charset="0"/>
                <a:ea typeface="Times New Roman" panose="02020603050405020304" pitchFamily="18" charset="0"/>
                <a:cs typeface="Times New Roman" panose="02020603050405020304" pitchFamily="18" charset="0"/>
              </a:rPr>
              <a:t>There are many real-life examples of sorting. Here are a few:</a:t>
            </a:r>
          </a:p>
          <a:p>
            <a:pPr marL="0" indent="0" fontAlgn="base">
              <a:buNone/>
            </a:pPr>
            <a:r>
              <a:rPr lang="en-KE" b="1" dirty="0">
                <a:effectLst/>
                <a:latin typeface="Times New Roman" panose="02020603050405020304" pitchFamily="18" charset="0"/>
                <a:ea typeface="Times New Roman" panose="02020603050405020304" pitchFamily="18" charset="0"/>
                <a:cs typeface="Times New Roman" panose="02020603050405020304" pitchFamily="18" charset="0"/>
              </a:rPr>
              <a:t>1. Sorting a deck of cards:</a:t>
            </a:r>
          </a:p>
          <a:p>
            <a:pPr fontAlgn="base"/>
            <a:r>
              <a:rPr lang="en-KE" dirty="0">
                <a:effectLst/>
                <a:latin typeface="Times New Roman" panose="02020603050405020304" pitchFamily="18" charset="0"/>
                <a:ea typeface="Times New Roman" panose="02020603050405020304" pitchFamily="18" charset="0"/>
                <a:cs typeface="Times New Roman" panose="02020603050405020304" pitchFamily="18" charset="0"/>
              </a:rPr>
              <a:t>When you sort a deck of cards, you are arranging them in a specific order, such as by suit or by rank. This makes it easier to find the cards you need when you are playing a game.</a:t>
            </a:r>
          </a:p>
          <a:p>
            <a:pPr marL="0" indent="0" fontAlgn="base">
              <a:buNone/>
            </a:pPr>
            <a:r>
              <a:rPr lang="en-KE" b="1" dirty="0">
                <a:effectLst/>
                <a:latin typeface="Times New Roman" panose="02020603050405020304" pitchFamily="18" charset="0"/>
                <a:ea typeface="Times New Roman" panose="02020603050405020304" pitchFamily="18" charset="0"/>
                <a:cs typeface="Times New Roman" panose="02020603050405020304" pitchFamily="18" charset="0"/>
              </a:rPr>
              <a:t>2. Sorting a list of names:</a:t>
            </a:r>
          </a:p>
          <a:p>
            <a:pPr fontAlgn="base"/>
            <a:r>
              <a:rPr lang="en-KE" dirty="0">
                <a:effectLst/>
                <a:latin typeface="Times New Roman" panose="02020603050405020304" pitchFamily="18" charset="0"/>
                <a:ea typeface="Times New Roman" panose="02020603050405020304" pitchFamily="18" charset="0"/>
                <a:cs typeface="Times New Roman" panose="02020603050405020304" pitchFamily="18" charset="0"/>
              </a:rPr>
              <a:t>When you sort a list of names, you are arranging them in alphabetical order. This makes it easier to find the name you are looking for.</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0873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15617" y="1233055"/>
            <a:ext cx="10296939" cy="5273761"/>
          </a:xfrm>
        </p:spPr>
        <p:txBody>
          <a:bodyPr>
            <a:normAutofit fontScale="925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lnSpc>
                <a:spcPct val="150000"/>
              </a:lnSpc>
              <a:buNone/>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3. Sorting a list of numbers:</a:t>
            </a:r>
          </a:p>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When you sort a list of numbers, you are arranging them in numerical order. This makes it easier to find the largest or smallest number in the list.</a:t>
            </a:r>
          </a:p>
          <a:p>
            <a:pPr marL="0" indent="0" algn="just" fontAlgn="base">
              <a:lnSpc>
                <a:spcPct val="150000"/>
              </a:lnSpc>
              <a:buNone/>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4. Sorting a list of dates:</a:t>
            </a:r>
          </a:p>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When you sort a list of dates, you are arranging them in chronological order. This makes it easier to see the order in which events occurred.</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561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Benefits of sorting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1" y="1274833"/>
            <a:ext cx="10624930" cy="5446642"/>
          </a:xfrm>
        </p:spPr>
        <p:txBody>
          <a:bodyPr>
            <a:normAutofit/>
          </a:bodyPr>
          <a:lstStyle/>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can provide a number of benefits, including:</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Improved organization: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can help you to organize your data and make it easier to find the information you need.</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Increased efficiency:</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Sorting can help you to work more efficiently by making it easier to find the items you need.</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Reduced errors: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Sorting can help you to reduce errors by making it less likely that you will overlook important information.</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2434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Types of sorting algorithms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338469"/>
            <a:ext cx="10611678" cy="5168347"/>
          </a:xfrm>
        </p:spPr>
        <p:txBody>
          <a:bodyPr>
            <a:noAutofit/>
          </a:bodyPr>
          <a:lstStyle/>
          <a:p>
            <a:pPr marL="0" lvl="0" indent="0" algn="just">
              <a:lnSpc>
                <a:spcPct val="150000"/>
              </a:lnSpc>
              <a:spcAft>
                <a:spcPts val="800"/>
              </a:spcAft>
              <a:buNone/>
              <a:tabLst>
                <a:tab pos="457200" algn="l"/>
              </a:tabLst>
            </a:pPr>
            <a:r>
              <a:rPr lang="en-US" dirty="0">
                <a:latin typeface="Times New Roman" panose="02020603050405020304" pitchFamily="18" charset="0"/>
                <a:cs typeface="Times New Roman" panose="02020603050405020304" pitchFamily="18" charset="0"/>
              </a:rPr>
              <a:t>There are various types of sorting algorithms, each with its own approach and characteristics. </a:t>
            </a:r>
          </a:p>
          <a:p>
            <a:pPr marL="0" lvl="0" indent="0" algn="just">
              <a:lnSpc>
                <a:spcPct val="150000"/>
              </a:lnSpc>
              <a:spcAft>
                <a:spcPts val="800"/>
              </a:spcAft>
              <a:buNone/>
              <a:tabLst>
                <a:tab pos="457200" algn="l"/>
              </a:tabLst>
            </a:pPr>
            <a:r>
              <a:rPr lang="en-US" dirty="0">
                <a:latin typeface="Times New Roman" panose="02020603050405020304" pitchFamily="18" charset="0"/>
                <a:cs typeface="Times New Roman" panose="02020603050405020304" pitchFamily="18" charset="0"/>
              </a:rPr>
              <a:t>In this course we will only consider an overview of Comparison-Based Sorting Algorithms. These algorithms sort elements by comparing them pairwise and swapping them if they are in the wrong order.</a:t>
            </a:r>
          </a:p>
          <a:p>
            <a:pPr marL="0" lvl="0" indent="0" algn="just">
              <a:lnSpc>
                <a:spcPct val="150000"/>
              </a:lnSpc>
              <a:spcAft>
                <a:spcPts val="800"/>
              </a:spcAft>
              <a:buNone/>
              <a:tabLst>
                <a:tab pos="457200" algn="l"/>
              </a:tabLst>
            </a:pPr>
            <a:r>
              <a:rPr lang="en-US" altLang="en-KE" dirty="0">
                <a:solidFill>
                  <a:srgbClr val="000000"/>
                </a:solidFill>
                <a:latin typeface="Times New Roman" panose="02020603050405020304" pitchFamily="18" charset="0"/>
                <a:cs typeface="Times New Roman" panose="02020603050405020304" pitchFamily="18" charset="0"/>
              </a:rPr>
              <a:t>Other approaches include: </a:t>
            </a:r>
            <a:r>
              <a:rPr lang="en-US" dirty="0">
                <a:latin typeface="Times New Roman" panose="02020603050405020304" pitchFamily="18" charset="0"/>
                <a:cs typeface="Times New Roman" panose="02020603050405020304" pitchFamily="18" charset="0"/>
              </a:rPr>
              <a:t>Non-Comparison-Based Sorting Algorithms, Hybrid Sorting Algorithms, External Sorting Algorithms</a:t>
            </a:r>
            <a:endParaRPr lang="en-US" altLang="en-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906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Comparison –Based Sorting Algorithms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67409" y="1233056"/>
            <a:ext cx="10386391" cy="5446642"/>
          </a:xfrm>
        </p:spPr>
        <p:txBody>
          <a:bodyPr>
            <a:normAutofit fontScale="925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dirty="0">
                <a:effectLst/>
                <a:latin typeface="Times New Roman" panose="02020603050405020304" pitchFamily="18" charset="0"/>
                <a:ea typeface="Times New Roman" panose="02020603050405020304" pitchFamily="18" charset="0"/>
              </a:rPr>
              <a:t> </a:t>
            </a:r>
            <a:r>
              <a:rPr lang="en-KE" b="1" dirty="0">
                <a:effectLst/>
                <a:latin typeface="Times New Roman" panose="02020603050405020304" pitchFamily="18" charset="0"/>
                <a:ea typeface="Times New Roman" panose="02020603050405020304" pitchFamily="18" charset="0"/>
              </a:rPr>
              <a:t>Bubble Sort</a:t>
            </a:r>
            <a:r>
              <a:rPr lang="en-KE" dirty="0">
                <a:effectLst/>
                <a:latin typeface="Times New Roman" panose="02020603050405020304" pitchFamily="18" charset="0"/>
                <a:ea typeface="Times New Roman" panose="02020603050405020304" pitchFamily="18" charset="0"/>
              </a:rPr>
              <a:t>: Compares adjacent elements and swaps them if they are in the wrong order, repeating this process until the entire list is sorted.</a:t>
            </a:r>
          </a:p>
          <a:p>
            <a:pPr algn="just">
              <a:lnSpc>
                <a:spcPct val="150000"/>
              </a:lnSpc>
            </a:pPr>
            <a:r>
              <a:rPr lang="en-KE" dirty="0">
                <a:effectLst/>
                <a:latin typeface="Times New Roman" panose="02020603050405020304" pitchFamily="18" charset="0"/>
                <a:ea typeface="Times New Roman" panose="02020603050405020304" pitchFamily="18" charset="0"/>
              </a:rPr>
              <a:t> </a:t>
            </a:r>
            <a:r>
              <a:rPr lang="en-KE" b="1" dirty="0">
                <a:effectLst/>
                <a:latin typeface="Times New Roman" panose="02020603050405020304" pitchFamily="18" charset="0"/>
                <a:ea typeface="Times New Roman" panose="02020603050405020304" pitchFamily="18" charset="0"/>
              </a:rPr>
              <a:t>Selection Sort</a:t>
            </a:r>
            <a:r>
              <a:rPr lang="en-KE" dirty="0">
                <a:effectLst/>
                <a:latin typeface="Times New Roman" panose="02020603050405020304" pitchFamily="18" charset="0"/>
                <a:ea typeface="Times New Roman" panose="02020603050405020304" pitchFamily="18" charset="0"/>
              </a:rPr>
              <a:t>: Divides the list into two parts: sorted and unsorted. It repeatedly selects the smallest (or largest) element from the unsorted part and moves it to the sorted part.</a:t>
            </a:r>
          </a:p>
          <a:p>
            <a:pPr algn="just">
              <a:lnSpc>
                <a:spcPct val="150000"/>
              </a:lnSpc>
            </a:pPr>
            <a:r>
              <a:rPr lang="en-KE" dirty="0">
                <a:effectLst/>
                <a:latin typeface="Times New Roman" panose="02020603050405020304" pitchFamily="18" charset="0"/>
                <a:ea typeface="Times New Roman" panose="02020603050405020304" pitchFamily="18" charset="0"/>
              </a:rPr>
              <a:t> </a:t>
            </a:r>
            <a:r>
              <a:rPr lang="en-KE" b="1" dirty="0">
                <a:effectLst/>
                <a:latin typeface="Times New Roman" panose="02020603050405020304" pitchFamily="18" charset="0"/>
                <a:ea typeface="Times New Roman" panose="02020603050405020304" pitchFamily="18" charset="0"/>
              </a:rPr>
              <a:t>Insertion Sort</a:t>
            </a:r>
            <a:r>
              <a:rPr lang="en-KE" dirty="0">
                <a:effectLst/>
                <a:latin typeface="Times New Roman" panose="02020603050405020304" pitchFamily="18" charset="0"/>
                <a:ea typeface="Times New Roman" panose="02020603050405020304" pitchFamily="18" charset="0"/>
              </a:rPr>
              <a:t>: Builds the sorted array one element at a time by repeatedly taking the next element and inserting it into its correct position in the sorted part of the array.</a:t>
            </a:r>
          </a:p>
          <a:p>
            <a:pPr marL="0" indent="0" algn="just">
              <a:lnSpc>
                <a:spcPct val="107000"/>
              </a:lnSpc>
              <a:spcAft>
                <a:spcPts val="800"/>
              </a:spcAft>
              <a:buNone/>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3696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451801"/>
            <a:ext cx="10744200" cy="5055015"/>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Insertion Sort</a:t>
            </a:r>
            <a:r>
              <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Builds the sorted array one element at a time by repeatedly taking the next element and inserting it into its correct position in the sorted part of the array.</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Quick Sort</a:t>
            </a:r>
            <a:r>
              <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Uses a pivot element to partition the array into two parts, such that all elements smaller than the pivot are on its left and all larger elements are on its right. It then recursively applies the same process to the subarrays.</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2192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78226" y="1550505"/>
            <a:ext cx="9607826" cy="4996069"/>
          </a:xfrm>
        </p:spPr>
        <p:txBody>
          <a:bodyPr>
            <a:normAutofit/>
          </a:bodyPr>
          <a:lstStyle/>
          <a:p>
            <a:pPr algn="just">
              <a:lnSpc>
                <a:spcPct val="200000"/>
              </a:lnSpc>
            </a:pPr>
            <a:r>
              <a:rPr lang="en-KE" b="1" dirty="0">
                <a:effectLst/>
                <a:latin typeface="Times New Roman" panose="02020603050405020304" pitchFamily="18" charset="0"/>
                <a:ea typeface="Times New Roman" panose="02020603050405020304" pitchFamily="18" charset="0"/>
              </a:rPr>
              <a:t>Merge Sort</a:t>
            </a:r>
            <a:r>
              <a:rPr lang="en-KE" dirty="0">
                <a:effectLst/>
                <a:latin typeface="Times New Roman" panose="02020603050405020304" pitchFamily="18" charset="0"/>
                <a:ea typeface="Times New Roman" panose="02020603050405020304" pitchFamily="18" charset="0"/>
              </a:rPr>
              <a:t>: Divides the array into two halves, sorts them independently, and then merges them back together.</a:t>
            </a:r>
          </a:p>
          <a:p>
            <a:pPr algn="just">
              <a:lnSpc>
                <a:spcPct val="200000"/>
              </a:lnSpc>
            </a:pPr>
            <a:r>
              <a:rPr lang="en-KE" b="1" dirty="0">
                <a:effectLst/>
                <a:latin typeface="Times New Roman" panose="02020603050405020304" pitchFamily="18" charset="0"/>
                <a:ea typeface="Times New Roman" panose="02020603050405020304" pitchFamily="18" charset="0"/>
              </a:rPr>
              <a:t>Heap Sort</a:t>
            </a:r>
            <a:r>
              <a:rPr lang="en-KE" dirty="0">
                <a:effectLst/>
                <a:latin typeface="Times New Roman" panose="02020603050405020304" pitchFamily="18" charset="0"/>
                <a:ea typeface="Times New Roman" panose="02020603050405020304" pitchFamily="18" charset="0"/>
              </a:rPr>
              <a:t>: Builds a heap data structure from the input array and repeatedly extracts the maximum element to build the sorted array.</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2380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Bubble sort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84852" y="1411358"/>
            <a:ext cx="9422295" cy="5446642"/>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Bubble sort </a:t>
            </a:r>
            <a:r>
              <a:rPr lang="en-US" dirty="0">
                <a:latin typeface="Times New Roman" panose="02020603050405020304" pitchFamily="18" charset="0"/>
                <a:cs typeface="Times New Roman" panose="02020603050405020304" pitchFamily="18" charset="0"/>
              </a:rPr>
              <a:t>is a sorting algorithm that compares two adjacent elements and swaps them until they are in the intended order.</a:t>
            </a:r>
          </a:p>
          <a:p>
            <a:pPr algn="just">
              <a:lnSpc>
                <a:spcPct val="150000"/>
              </a:lnSpc>
            </a:pPr>
            <a:r>
              <a:rPr lang="en-US" dirty="0">
                <a:latin typeface="Times New Roman" panose="02020603050405020304" pitchFamily="18" charset="0"/>
                <a:cs typeface="Times New Roman" panose="02020603050405020304" pitchFamily="18" charset="0"/>
              </a:rPr>
              <a:t>Just like the movement of air bubbles in the water that rise up to the surface, each element of the array move to the end in each iteration. Therefore, it is called a bubble sort.</a:t>
            </a:r>
          </a:p>
          <a:p>
            <a:pPr marL="0" indent="0">
              <a:lnSpc>
                <a:spcPct val="107000"/>
              </a:lnSpc>
              <a:spcAft>
                <a:spcPts val="800"/>
              </a:spcAft>
              <a:buNone/>
            </a:pPr>
            <a:endPar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079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How bubble sort works.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dirty="0">
                <a:latin typeface="Times New Roman" panose="02020603050405020304" pitchFamily="18" charset="0"/>
                <a:cs typeface="Times New Roman" panose="02020603050405020304" pitchFamily="18" charset="0"/>
              </a:rPr>
              <a:t>Suppose we are trying to sort the elements in ascending order.</a:t>
            </a:r>
          </a:p>
          <a:p>
            <a:pPr algn="l"/>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First Iteration (Compare and Swap)</a:t>
            </a:r>
          </a:p>
          <a:p>
            <a:pPr algn="l">
              <a:buFont typeface="+mj-lt"/>
              <a:buAutoNum type="arabicPeriod"/>
            </a:pPr>
            <a:r>
              <a:rPr lang="en-US" dirty="0">
                <a:latin typeface="Times New Roman" panose="02020603050405020304" pitchFamily="18" charset="0"/>
                <a:cs typeface="Times New Roman" panose="02020603050405020304" pitchFamily="18" charset="0"/>
              </a:rPr>
              <a:t>Starting from the first index, compare the first and the second elements.</a:t>
            </a:r>
          </a:p>
          <a:p>
            <a:pPr algn="l">
              <a:buFont typeface="+mj-lt"/>
              <a:buAutoNum type="arabicPeriod"/>
            </a:pPr>
            <a:r>
              <a:rPr lang="en-US" dirty="0">
                <a:latin typeface="Times New Roman" panose="02020603050405020304" pitchFamily="18" charset="0"/>
                <a:cs typeface="Times New Roman" panose="02020603050405020304" pitchFamily="18" charset="0"/>
              </a:rPr>
              <a:t>If the first element is greater than the second element, they are swapped.</a:t>
            </a:r>
          </a:p>
          <a:p>
            <a:pPr algn="l">
              <a:buFont typeface="+mj-lt"/>
              <a:buAutoNum type="arabicPeriod"/>
            </a:pPr>
            <a:r>
              <a:rPr lang="en-US" dirty="0">
                <a:latin typeface="Times New Roman" panose="02020603050405020304" pitchFamily="18" charset="0"/>
                <a:cs typeface="Times New Roman" panose="02020603050405020304" pitchFamily="18" charset="0"/>
              </a:rPr>
              <a:t>Now, compare the second and the third elements. Swap them if they are not in order.</a:t>
            </a:r>
          </a:p>
          <a:p>
            <a:pPr algn="l">
              <a:buFont typeface="+mj-lt"/>
              <a:buAutoNum type="arabicPeriod"/>
            </a:pPr>
            <a:r>
              <a:rPr lang="en-US" dirty="0">
                <a:latin typeface="Times New Roman" panose="02020603050405020304" pitchFamily="18" charset="0"/>
                <a:cs typeface="Times New Roman" panose="02020603050405020304" pitchFamily="18" charset="0"/>
              </a:rPr>
              <a:t>The above process goes on until the last element</a:t>
            </a:r>
          </a:p>
        </p:txBody>
      </p:sp>
    </p:spTree>
    <p:extLst>
      <p:ext uri="{BB962C8B-B14F-4D97-AF65-F5344CB8AC3E}">
        <p14:creationId xmlns:p14="http://schemas.microsoft.com/office/powerpoint/2010/main" val="1062914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Example.  (Pass 1)</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391477"/>
            <a:ext cx="10508974" cy="5115339"/>
          </a:xfrm>
        </p:spPr>
        <p:txBody>
          <a:bodyPr>
            <a:normAutofit fontScale="92500" lnSpcReduction="10000"/>
          </a:bodyPr>
          <a:lstStyle/>
          <a:p>
            <a:pPr marL="0" indent="0" algn="l">
              <a:buNone/>
            </a:pPr>
            <a:r>
              <a:rPr lang="en-US" dirty="0">
                <a:latin typeface="Times New Roman" panose="02020603050405020304" pitchFamily="18" charset="0"/>
                <a:cs typeface="Times New Roman" panose="02020603050405020304" pitchFamily="18" charset="0"/>
              </a:rPr>
              <a:t>The largest element is placed in its correct position, i.e., the end of the array.</a:t>
            </a: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r>
              <a:rPr lang="en-US" sz="2400" kern="100" dirty="0">
                <a:solidFill>
                  <a:srgbClr val="000000"/>
                </a:solidFill>
                <a:highlight>
                  <a:srgbClr val="FFFFFF"/>
                </a:highlight>
                <a:latin typeface="Times New Roman" panose="02020603050405020304" pitchFamily="18" charset="0"/>
                <a:cs typeface="Times New Roman" panose="02020603050405020304" pitchFamily="18" charset="0"/>
              </a:rPr>
              <a:t>Source: greeksforgreeks.org </a:t>
            </a:r>
            <a:endParaRPr lang="en-US" sz="1800" kern="100" dirty="0">
              <a:highlight>
                <a:srgbClr val="FFFFFF"/>
              </a:highlight>
              <a:latin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EC823B3-A228-FD8F-65C4-9AD3871FF887}"/>
              </a:ext>
            </a:extLst>
          </p:cNvPr>
          <p:cNvPicPr>
            <a:picLocks noChangeAspect="1"/>
          </p:cNvPicPr>
          <p:nvPr/>
        </p:nvPicPr>
        <p:blipFill>
          <a:blip r:embed="rId2"/>
          <a:stretch>
            <a:fillRect/>
          </a:stretch>
        </p:blipFill>
        <p:spPr>
          <a:xfrm>
            <a:off x="2451652" y="1909989"/>
            <a:ext cx="8532690" cy="3556533"/>
          </a:xfrm>
          <a:prstGeom prst="rect">
            <a:avLst/>
          </a:prstGeom>
        </p:spPr>
      </p:pic>
    </p:spTree>
    <p:extLst>
      <p:ext uri="{BB962C8B-B14F-4D97-AF65-F5344CB8AC3E}">
        <p14:creationId xmlns:p14="http://schemas.microsoft.com/office/powerpoint/2010/main" val="548313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cont...  (Pass 2)</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391477"/>
            <a:ext cx="10508974" cy="5115339"/>
          </a:xfrm>
        </p:spPr>
        <p:txBody>
          <a:bodyPr>
            <a:normAutofit fontScale="92500" lnSpcReduction="10000"/>
          </a:bodyPr>
          <a:lstStyle/>
          <a:p>
            <a:pPr marL="0" indent="0" algn="l">
              <a:buNone/>
            </a:pPr>
            <a:r>
              <a:rPr lang="en-US" dirty="0">
                <a:latin typeface="Times New Roman" panose="02020603050405020304" pitchFamily="18" charset="0"/>
                <a:cs typeface="Times New Roman" panose="02020603050405020304" pitchFamily="18" charset="0"/>
              </a:rPr>
              <a:t>The second largest element is placed in its correct position.</a:t>
            </a: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r>
              <a:rPr lang="en-US" sz="2400" kern="100" dirty="0">
                <a:solidFill>
                  <a:srgbClr val="000000"/>
                </a:solidFill>
                <a:highlight>
                  <a:srgbClr val="FFFFFF"/>
                </a:highlight>
                <a:latin typeface="Times New Roman" panose="02020603050405020304" pitchFamily="18" charset="0"/>
                <a:cs typeface="Times New Roman" panose="02020603050405020304" pitchFamily="18" charset="0"/>
              </a:rPr>
              <a:t>Source: greeksforgreeks.org </a:t>
            </a:r>
            <a:endParaRPr lang="en-US" sz="1800" kern="100" dirty="0">
              <a:highlight>
                <a:srgbClr val="FFFFFF"/>
              </a:highlight>
              <a:latin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21F4BA41-607B-AAAA-8A22-7F66EE09735B}"/>
              </a:ext>
            </a:extLst>
          </p:cNvPr>
          <p:cNvPicPr>
            <a:picLocks noChangeAspect="1"/>
          </p:cNvPicPr>
          <p:nvPr/>
        </p:nvPicPr>
        <p:blipFill>
          <a:blip r:embed="rId2"/>
          <a:stretch>
            <a:fillRect/>
          </a:stretch>
        </p:blipFill>
        <p:spPr>
          <a:xfrm>
            <a:off x="2146851" y="1809713"/>
            <a:ext cx="8865703" cy="3635245"/>
          </a:xfrm>
          <a:prstGeom prst="rect">
            <a:avLst/>
          </a:prstGeom>
        </p:spPr>
      </p:pic>
    </p:spTree>
    <p:extLst>
      <p:ext uri="{BB962C8B-B14F-4D97-AF65-F5344CB8AC3E}">
        <p14:creationId xmlns:p14="http://schemas.microsoft.com/office/powerpoint/2010/main" val="39847497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cont...  (Pass 3)</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391477"/>
            <a:ext cx="10508974" cy="5115339"/>
          </a:xfrm>
        </p:spPr>
        <p:txBody>
          <a:bodyPr>
            <a:normAutofit fontScale="92500" lnSpcReduction="10000"/>
          </a:bodyPr>
          <a:lstStyle/>
          <a:p>
            <a:pPr marL="0" indent="0" algn="l">
              <a:buNone/>
            </a:pPr>
            <a:r>
              <a:rPr lang="en-US" sz="3000" dirty="0">
                <a:latin typeface="Times New Roman" panose="02020603050405020304" pitchFamily="18" charset="0"/>
                <a:cs typeface="Times New Roman" panose="02020603050405020304" pitchFamily="18" charset="0"/>
              </a:rPr>
              <a:t>Place the remaining two elements at their correct positions.</a:t>
            </a: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r>
              <a:rPr lang="en-US" sz="2400" kern="100" dirty="0">
                <a:solidFill>
                  <a:srgbClr val="000000"/>
                </a:solidFill>
                <a:highlight>
                  <a:srgbClr val="FFFFFF"/>
                </a:highlight>
                <a:latin typeface="Times New Roman" panose="02020603050405020304" pitchFamily="18" charset="0"/>
                <a:cs typeface="Times New Roman" panose="02020603050405020304" pitchFamily="18" charset="0"/>
              </a:rPr>
              <a:t>Source: greeksforgreeks.org </a:t>
            </a:r>
            <a:endParaRPr lang="en-US" sz="1800" kern="100" dirty="0">
              <a:highlight>
                <a:srgbClr val="FFFFFF"/>
              </a:highlight>
              <a:latin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83E39C8E-0D64-FE3D-4864-396309B4AF0A}"/>
              </a:ext>
            </a:extLst>
          </p:cNvPr>
          <p:cNvPicPr>
            <a:picLocks noChangeAspect="1"/>
          </p:cNvPicPr>
          <p:nvPr/>
        </p:nvPicPr>
        <p:blipFill>
          <a:blip r:embed="rId2"/>
          <a:stretch>
            <a:fillRect/>
          </a:stretch>
        </p:blipFill>
        <p:spPr>
          <a:xfrm>
            <a:off x="1749287" y="2019967"/>
            <a:ext cx="9090991" cy="3713222"/>
          </a:xfrm>
          <a:prstGeom prst="rect">
            <a:avLst/>
          </a:prstGeom>
        </p:spPr>
      </p:pic>
    </p:spTree>
    <p:extLst>
      <p:ext uri="{BB962C8B-B14F-4D97-AF65-F5344CB8AC3E}">
        <p14:creationId xmlns:p14="http://schemas.microsoft.com/office/powerpoint/2010/main" val="2840191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fontScale="90000"/>
          </a:bodyPr>
          <a:lstStyle/>
          <a:p>
            <a:r>
              <a:rPr lang="en-US" altLang="en-KE" b="1" dirty="0">
                <a:solidFill>
                  <a:schemeClr val="accent4"/>
                </a:solidFill>
              </a:rPr>
              <a:t>	</a:t>
            </a: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Pseudocode</a:t>
            </a:r>
            <a:br>
              <a:rPr lang="en-KE" sz="36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43270" y="1233056"/>
            <a:ext cx="8521147" cy="5624944"/>
          </a:xfrm>
        </p:spPr>
        <p:txBody>
          <a:bodyPr>
            <a:normAutofit fontScale="55000" lnSpcReduction="20000"/>
          </a:bodyPr>
          <a:lstStyle/>
          <a:p>
            <a:pPr marL="0" indent="0" algn="just">
              <a:lnSpc>
                <a:spcPct val="107000"/>
              </a:lnSpc>
              <a:spcAft>
                <a:spcPts val="800"/>
              </a:spcAft>
              <a:buNone/>
            </a:pPr>
            <a:r>
              <a:rPr lang="en-US" sz="2800"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Procedure </a:t>
            </a:r>
            <a:r>
              <a:rPr lang="en-KE" sz="3300" kern="100" dirty="0" err="1">
                <a:effectLst/>
                <a:latin typeface="Calibri" panose="020F0502020204030204" pitchFamily="34" charset="0"/>
                <a:ea typeface="Calibri" panose="020F0502020204030204" pitchFamily="34" charset="0"/>
                <a:cs typeface="Times New Roman" panose="02020603050405020304" pitchFamily="18" charset="0"/>
              </a:rPr>
              <a:t>bubbleSort</a:t>
            </a: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(array, M)</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array - list of elements to be sorted</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M - size of the input array</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begin</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for </a:t>
            </a:r>
            <a:r>
              <a:rPr lang="en-KE" sz="3300" kern="100" dirty="0" err="1">
                <a:effectLst/>
                <a:latin typeface="Calibri" panose="020F0502020204030204" pitchFamily="34" charset="0"/>
                <a:ea typeface="Calibri" panose="020F0502020204030204" pitchFamily="34" charset="0"/>
                <a:cs typeface="Times New Roman" panose="02020603050405020304" pitchFamily="18" charset="0"/>
              </a:rPr>
              <a:t>i</a:t>
            </a: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 0 to M-1 do</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for j = 0 to M-1-i do</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if array[j] &gt; array[j+1] then</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swap array[j] and array[j+1]</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end if</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end for</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	end for</a:t>
            </a:r>
          </a:p>
          <a:p>
            <a:pPr marL="0" indent="0" algn="just">
              <a:lnSpc>
                <a:spcPct val="107000"/>
              </a:lnSpc>
              <a:spcAft>
                <a:spcPts val="800"/>
              </a:spcAft>
              <a:buNone/>
            </a:pPr>
            <a:r>
              <a:rPr lang="en-KE" sz="3300" kern="100" dirty="0">
                <a:effectLst/>
                <a:latin typeface="Calibri" panose="020F0502020204030204" pitchFamily="34" charset="0"/>
                <a:ea typeface="Calibri" panose="020F0502020204030204" pitchFamily="34" charset="0"/>
                <a:cs typeface="Times New Roman" panose="02020603050405020304" pitchFamily="18" charset="0"/>
              </a:rPr>
              <a:t>end procedure</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983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26504"/>
            <a:ext cx="12192000" cy="1233056"/>
          </a:xfrm>
          <a:solidFill>
            <a:schemeClr val="tx1"/>
          </a:solidFill>
        </p:spPr>
        <p:txBody>
          <a:bodyPr>
            <a:normAutofit/>
          </a:bodyPr>
          <a:lstStyle/>
          <a:p>
            <a:r>
              <a:rPr lang="en-US" altLang="en-KE" dirty="0">
                <a:solidFill>
                  <a:schemeClr val="accent4"/>
                </a:solidFill>
              </a:rPr>
              <a:t>  </a:t>
            </a:r>
            <a:r>
              <a:rPr lang="en-US" altLang="en-KE" sz="3600" dirty="0">
                <a:solidFill>
                  <a:schemeClr val="accent4"/>
                </a:solidFill>
                <a:latin typeface="Times New Roman" panose="02020603050405020304" pitchFamily="18" charset="0"/>
                <a:cs typeface="Times New Roman" panose="02020603050405020304" pitchFamily="18" charset="0"/>
              </a:rPr>
              <a:t>	 </a:t>
            </a: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Advantages of </a:t>
            </a:r>
            <a:r>
              <a:rPr lang="en-US" sz="36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Bubble Sort </a:t>
            </a:r>
            <a:br>
              <a:rPr lang="en-KE" sz="36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0" y="1411358"/>
            <a:ext cx="9356035" cy="5446642"/>
          </a:xfrm>
        </p:spPr>
        <p:txBody>
          <a:bodyPr>
            <a:normAutofit/>
          </a:bodyPr>
          <a:lstStyle/>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Bubble sort is easy to understand and implement.</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It does not require any additional memory space.</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It is a stable sorting algorithm, meaning that elements with the same key value maintain their relative order in the sorted output.</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5874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Disadvantages of </a:t>
            </a:r>
            <a:r>
              <a:rPr lang="en-US" sz="4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Bubble Sort</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905461"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Bubble sort is very slow for large data sets.</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Bubble sort can be in efficient in some cases because it requires comparison operator to determine the relative order of elements in the input data set. </a:t>
            </a: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845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References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l"/>
            <a:r>
              <a:rPr lang="en-US" dirty="0"/>
              <a:t>Introduction to the Design and Analysis of Algorithms" by </a:t>
            </a:r>
            <a:r>
              <a:rPr lang="en-US" dirty="0" err="1"/>
              <a:t>Anany</a:t>
            </a:r>
            <a:r>
              <a:rPr lang="en-US" dirty="0"/>
              <a:t> Levitin (2018, 4th Edition)</a:t>
            </a:r>
          </a:p>
          <a:p>
            <a:pPr algn="l"/>
            <a:r>
              <a:rPr lang="en-US" dirty="0"/>
              <a:t>Smith, J. R. (2020). Bubble Sort. In A. Johnson (Ed.), </a:t>
            </a:r>
            <a:r>
              <a:rPr lang="en-US" i="1" dirty="0"/>
              <a:t>Algorithms and Data Structures</a:t>
            </a:r>
            <a:r>
              <a:rPr lang="en-US" dirty="0"/>
              <a:t> (pp. 50-65). Academic Press.</a:t>
            </a:r>
          </a:p>
          <a:p>
            <a:pPr algn="l"/>
            <a:r>
              <a:rPr lang="en-US" dirty="0"/>
              <a:t>Smith, J. R. (2020). </a:t>
            </a:r>
            <a:r>
              <a:rPr lang="en-US" i="1" dirty="0"/>
              <a:t>Sorting Algorithms: An In-depth Guide</a:t>
            </a:r>
            <a:r>
              <a:rPr lang="en-US" dirty="0"/>
              <a:t>. Academic Press.</a:t>
            </a:r>
          </a:p>
          <a:p>
            <a:r>
              <a:rPr lang="en-US" dirty="0"/>
              <a:t>https://www.geeksforgeeks.org/linear-search-vs-binary-search/</a:t>
            </a:r>
          </a:p>
          <a:p>
            <a:pPr algn="l">
              <a:buFont typeface="Wingdings" panose="05000000000000000000" pitchFamily="2" charset="2"/>
              <a:buChar char="Ø"/>
            </a:pPr>
            <a:endParaRPr lang="en-US" dirty="0"/>
          </a:p>
          <a:p>
            <a:pPr algn="l">
              <a:buFont typeface="Wingdings" panose="05000000000000000000" pitchFamily="2" charset="2"/>
              <a:buChar char="Ø"/>
            </a:pPr>
            <a:endParaRPr lang="en-US" dirty="0"/>
          </a:p>
        </p:txBody>
      </p:sp>
    </p:spTree>
    <p:extLst>
      <p:ext uri="{BB962C8B-B14F-4D97-AF65-F5344CB8AC3E}">
        <p14:creationId xmlns:p14="http://schemas.microsoft.com/office/powerpoint/2010/main" val="2837274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979</TotalTime>
  <Words>2046</Words>
  <Application>Microsoft Office PowerPoint</Application>
  <PresentationFormat>Widescreen</PresentationFormat>
  <Paragraphs>217</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Calibri Light</vt:lpstr>
      <vt:lpstr>Symbol</vt:lpstr>
      <vt:lpstr>Times New Roman</vt:lpstr>
      <vt:lpstr>Verdana</vt:lpstr>
      <vt:lpstr>Wingdings</vt:lpstr>
      <vt:lpstr>Office Theme</vt:lpstr>
      <vt:lpstr>PowerPoint Presentation</vt:lpstr>
      <vt:lpstr>     Lecture learning outcomes</vt:lpstr>
      <vt:lpstr>     Sorting  </vt:lpstr>
      <vt:lpstr>     Sorting Algorithm </vt:lpstr>
      <vt:lpstr>   Sorting terminology   </vt:lpstr>
      <vt:lpstr> cont…  </vt:lpstr>
      <vt:lpstr>   Characteristics of sort algorithms </vt:lpstr>
      <vt:lpstr> Cont…</vt:lpstr>
      <vt:lpstr>   cont…</vt:lpstr>
      <vt:lpstr>   Application of sorting algorithms </vt:lpstr>
      <vt:lpstr>   Cont. </vt:lpstr>
      <vt:lpstr>   Cont. </vt:lpstr>
      <vt:lpstr>   Advantages of sorting algorithms </vt:lpstr>
      <vt:lpstr>   cont…</vt:lpstr>
      <vt:lpstr>    Disadvantages of sorting algorithms </vt:lpstr>
      <vt:lpstr>    cont…</vt:lpstr>
      <vt:lpstr>   Real life example of sorting </vt:lpstr>
      <vt:lpstr>   Cont… </vt:lpstr>
      <vt:lpstr>   Benefits of sorting </vt:lpstr>
      <vt:lpstr>   Types of sorting algorithms </vt:lpstr>
      <vt:lpstr>   Comparison –Based Sorting Algorithms   </vt:lpstr>
      <vt:lpstr>    cont… </vt:lpstr>
      <vt:lpstr>   cont.  </vt:lpstr>
      <vt:lpstr>   Bubble sort </vt:lpstr>
      <vt:lpstr>    How bubble sort works. </vt:lpstr>
      <vt:lpstr>   Example.  (Pass 1)</vt:lpstr>
      <vt:lpstr>   cont...  (Pass 2)</vt:lpstr>
      <vt:lpstr>   cont...  (Pass 3)</vt:lpstr>
      <vt:lpstr>    Pseudocode </vt:lpstr>
      <vt:lpstr>    Advantages of Bubble Sort  </vt:lpstr>
      <vt:lpstr>   Disadvantages of Bubble Sort </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49</cp:revision>
  <dcterms:created xsi:type="dcterms:W3CDTF">2024-03-17T05:53:26Z</dcterms:created>
  <dcterms:modified xsi:type="dcterms:W3CDTF">2024-06-10T09:20:33Z</dcterms:modified>
</cp:coreProperties>
</file>