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315" r:id="rId2"/>
    <p:sldId id="297" r:id="rId3"/>
    <p:sldId id="365" r:id="rId4"/>
    <p:sldId id="316" r:id="rId5"/>
    <p:sldId id="317" r:id="rId6"/>
    <p:sldId id="311" r:id="rId7"/>
    <p:sldId id="375" r:id="rId8"/>
    <p:sldId id="376" r:id="rId9"/>
    <p:sldId id="377" r:id="rId10"/>
    <p:sldId id="313" r:id="rId11"/>
    <p:sldId id="334" r:id="rId12"/>
    <p:sldId id="335" r:id="rId13"/>
    <p:sldId id="336" r:id="rId14"/>
    <p:sldId id="369" r:id="rId15"/>
    <p:sldId id="371" r:id="rId16"/>
    <p:sldId id="372" r:id="rId17"/>
    <p:sldId id="374" r:id="rId18"/>
    <p:sldId id="337" r:id="rId19"/>
    <p:sldId id="366" r:id="rId20"/>
    <p:sldId id="339" r:id="rId21"/>
    <p:sldId id="338" r:id="rId22"/>
    <p:sldId id="340" r:id="rId23"/>
    <p:sldId id="379" r:id="rId24"/>
    <p:sldId id="380" r:id="rId25"/>
    <p:sldId id="341" r:id="rId26"/>
    <p:sldId id="362" r:id="rId27"/>
    <p:sldId id="342" r:id="rId28"/>
    <p:sldId id="345" r:id="rId29"/>
    <p:sldId id="346" r:id="rId30"/>
    <p:sldId id="348" r:id="rId31"/>
    <p:sldId id="350" r:id="rId32"/>
    <p:sldId id="351" r:id="rId33"/>
    <p:sldId id="352" r:id="rId34"/>
    <p:sldId id="353" r:id="rId35"/>
    <p:sldId id="367" r:id="rId36"/>
    <p:sldId id="368" r:id="rId37"/>
    <p:sldId id="361" r:id="rId38"/>
  </p:sldIdLst>
  <p:sldSz cx="12192000" cy="6858000"/>
  <p:notesSz cx="6858000" cy="9144000"/>
  <p:defaultText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953" autoAdjust="0"/>
    <p:restoredTop sz="94660"/>
  </p:normalViewPr>
  <p:slideViewPr>
    <p:cSldViewPr snapToGrid="0">
      <p:cViewPr varScale="1">
        <p:scale>
          <a:sx n="72" d="100"/>
          <a:sy n="72" d="100"/>
        </p:scale>
        <p:origin x="70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K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8C107B5-C9D9-4829-816C-DDA2B491E623}" type="datetimeFigureOut">
              <a:rPr lang="en-KE" smtClean="0"/>
              <a:t>09/06/2024</a:t>
            </a:fld>
            <a:endParaRPr lang="en-K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K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K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3D35A67-388F-4464-A90A-74664B8F880A}" type="slidenum">
              <a:rPr lang="en-KE" smtClean="0"/>
              <a:t>‹#›</a:t>
            </a:fld>
            <a:endParaRPr lang="en-KE"/>
          </a:p>
        </p:txBody>
      </p:sp>
    </p:spTree>
    <p:extLst>
      <p:ext uri="{BB962C8B-B14F-4D97-AF65-F5344CB8AC3E}">
        <p14:creationId xmlns:p14="http://schemas.microsoft.com/office/powerpoint/2010/main" val="39561084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8FD036-8EF2-838E-0135-AF91814C548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KE"/>
          </a:p>
        </p:txBody>
      </p:sp>
      <p:sp>
        <p:nvSpPr>
          <p:cNvPr id="3" name="Subtitle 2">
            <a:extLst>
              <a:ext uri="{FF2B5EF4-FFF2-40B4-BE49-F238E27FC236}">
                <a16:creationId xmlns:a16="http://schemas.microsoft.com/office/drawing/2014/main" id="{4F1A4040-C7BB-F117-B55E-0BCEFDD1CC3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KE"/>
          </a:p>
        </p:txBody>
      </p:sp>
      <p:sp>
        <p:nvSpPr>
          <p:cNvPr id="4" name="Date Placeholder 3">
            <a:extLst>
              <a:ext uri="{FF2B5EF4-FFF2-40B4-BE49-F238E27FC236}">
                <a16:creationId xmlns:a16="http://schemas.microsoft.com/office/drawing/2014/main" id="{162B37BA-5B3B-0A25-278E-7E79E60C9EEE}"/>
              </a:ext>
            </a:extLst>
          </p:cNvPr>
          <p:cNvSpPr>
            <a:spLocks noGrp="1"/>
          </p:cNvSpPr>
          <p:nvPr>
            <p:ph type="dt" sz="half" idx="10"/>
          </p:nvPr>
        </p:nvSpPr>
        <p:spPr/>
        <p:txBody>
          <a:bodyPr/>
          <a:lstStyle/>
          <a:p>
            <a:fld id="{D4FDED7F-0E71-4E25-A23A-AD856C805397}" type="datetimeFigureOut">
              <a:rPr lang="en-KE" smtClean="0"/>
              <a:t>09/06/2024</a:t>
            </a:fld>
            <a:endParaRPr lang="en-KE"/>
          </a:p>
        </p:txBody>
      </p:sp>
      <p:sp>
        <p:nvSpPr>
          <p:cNvPr id="5" name="Footer Placeholder 4">
            <a:extLst>
              <a:ext uri="{FF2B5EF4-FFF2-40B4-BE49-F238E27FC236}">
                <a16:creationId xmlns:a16="http://schemas.microsoft.com/office/drawing/2014/main" id="{0D2CE391-9E54-A0F4-0E01-F820E0263680}"/>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763F1AE8-7061-10BF-F687-C2FE724FA645}"/>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4175073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084466-775D-87F0-5F55-0393D26A4B00}"/>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33548791-2BB0-673C-07C2-0B36C2150B8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A48BB0AB-73AF-8953-C216-89C724D6546C}"/>
              </a:ext>
            </a:extLst>
          </p:cNvPr>
          <p:cNvSpPr>
            <a:spLocks noGrp="1"/>
          </p:cNvSpPr>
          <p:nvPr>
            <p:ph type="dt" sz="half" idx="10"/>
          </p:nvPr>
        </p:nvSpPr>
        <p:spPr/>
        <p:txBody>
          <a:bodyPr/>
          <a:lstStyle/>
          <a:p>
            <a:fld id="{D4FDED7F-0E71-4E25-A23A-AD856C805397}" type="datetimeFigureOut">
              <a:rPr lang="en-KE" smtClean="0"/>
              <a:t>09/06/2024</a:t>
            </a:fld>
            <a:endParaRPr lang="en-KE"/>
          </a:p>
        </p:txBody>
      </p:sp>
      <p:sp>
        <p:nvSpPr>
          <p:cNvPr id="5" name="Footer Placeholder 4">
            <a:extLst>
              <a:ext uri="{FF2B5EF4-FFF2-40B4-BE49-F238E27FC236}">
                <a16:creationId xmlns:a16="http://schemas.microsoft.com/office/drawing/2014/main" id="{5FE7E0AA-4914-6883-FBC9-C69CBE469925}"/>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21421193-EEBB-3E41-513C-9A5D6C9238A4}"/>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6036670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0A064D-0684-C7CC-F522-8BBD3A344AE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KE"/>
          </a:p>
        </p:txBody>
      </p:sp>
      <p:sp>
        <p:nvSpPr>
          <p:cNvPr id="3" name="Text Placeholder 2">
            <a:extLst>
              <a:ext uri="{FF2B5EF4-FFF2-40B4-BE49-F238E27FC236}">
                <a16:creationId xmlns:a16="http://schemas.microsoft.com/office/drawing/2014/main" id="{D37A4D35-D446-961D-11D9-ED8045579AE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6C0D543-7BF0-6E56-DAA1-655F143FAEA2}"/>
              </a:ext>
            </a:extLst>
          </p:cNvPr>
          <p:cNvSpPr>
            <a:spLocks noGrp="1"/>
          </p:cNvSpPr>
          <p:nvPr>
            <p:ph type="dt" sz="half" idx="10"/>
          </p:nvPr>
        </p:nvSpPr>
        <p:spPr/>
        <p:txBody>
          <a:bodyPr/>
          <a:lstStyle/>
          <a:p>
            <a:fld id="{D4FDED7F-0E71-4E25-A23A-AD856C805397}" type="datetimeFigureOut">
              <a:rPr lang="en-KE" smtClean="0"/>
              <a:t>09/06/2024</a:t>
            </a:fld>
            <a:endParaRPr lang="en-KE"/>
          </a:p>
        </p:txBody>
      </p:sp>
      <p:sp>
        <p:nvSpPr>
          <p:cNvPr id="5" name="Footer Placeholder 4">
            <a:extLst>
              <a:ext uri="{FF2B5EF4-FFF2-40B4-BE49-F238E27FC236}">
                <a16:creationId xmlns:a16="http://schemas.microsoft.com/office/drawing/2014/main" id="{CB7E27B6-57F3-5516-7C48-907386C812A6}"/>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F71E2A0A-1603-59D4-4824-7558D77A172D}"/>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41208091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E242E-CF44-CA27-5C13-7AE01514290F}"/>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D31594CD-B364-0891-43D7-ABF4B8C44C9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Content Placeholder 3">
            <a:extLst>
              <a:ext uri="{FF2B5EF4-FFF2-40B4-BE49-F238E27FC236}">
                <a16:creationId xmlns:a16="http://schemas.microsoft.com/office/drawing/2014/main" id="{6678B007-6DCF-694F-047F-2F44DB6776E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Date Placeholder 4">
            <a:extLst>
              <a:ext uri="{FF2B5EF4-FFF2-40B4-BE49-F238E27FC236}">
                <a16:creationId xmlns:a16="http://schemas.microsoft.com/office/drawing/2014/main" id="{D3E6518B-D8A0-C79C-C8AF-C08C386ED5B5}"/>
              </a:ext>
            </a:extLst>
          </p:cNvPr>
          <p:cNvSpPr>
            <a:spLocks noGrp="1"/>
          </p:cNvSpPr>
          <p:nvPr>
            <p:ph type="dt" sz="half" idx="10"/>
          </p:nvPr>
        </p:nvSpPr>
        <p:spPr/>
        <p:txBody>
          <a:bodyPr/>
          <a:lstStyle/>
          <a:p>
            <a:fld id="{D4FDED7F-0E71-4E25-A23A-AD856C805397}" type="datetimeFigureOut">
              <a:rPr lang="en-KE" smtClean="0"/>
              <a:t>09/06/2024</a:t>
            </a:fld>
            <a:endParaRPr lang="en-KE"/>
          </a:p>
        </p:txBody>
      </p:sp>
      <p:sp>
        <p:nvSpPr>
          <p:cNvPr id="6" name="Footer Placeholder 5">
            <a:extLst>
              <a:ext uri="{FF2B5EF4-FFF2-40B4-BE49-F238E27FC236}">
                <a16:creationId xmlns:a16="http://schemas.microsoft.com/office/drawing/2014/main" id="{68618C79-CB02-9509-C339-DC57A6E8905B}"/>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DEEC6CD4-316E-1709-C01E-D9508CB6E5ED}"/>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5047312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8A6F7-309F-1720-A9AD-83BE123C4BC6}"/>
              </a:ext>
            </a:extLst>
          </p:cNvPr>
          <p:cNvSpPr>
            <a:spLocks noGrp="1"/>
          </p:cNvSpPr>
          <p:nvPr>
            <p:ph type="title"/>
          </p:nvPr>
        </p:nvSpPr>
        <p:spPr>
          <a:xfrm>
            <a:off x="839788" y="365125"/>
            <a:ext cx="10515600" cy="1325563"/>
          </a:xfrm>
        </p:spPr>
        <p:txBody>
          <a:bodyPr/>
          <a:lstStyle/>
          <a:p>
            <a:r>
              <a:rPr lang="en-US"/>
              <a:t>Click to edit Master title style</a:t>
            </a:r>
            <a:endParaRPr lang="en-KE"/>
          </a:p>
        </p:txBody>
      </p:sp>
      <p:sp>
        <p:nvSpPr>
          <p:cNvPr id="3" name="Text Placeholder 2">
            <a:extLst>
              <a:ext uri="{FF2B5EF4-FFF2-40B4-BE49-F238E27FC236}">
                <a16:creationId xmlns:a16="http://schemas.microsoft.com/office/drawing/2014/main" id="{6E77BE1A-83BE-CE85-E4AA-7CB6D879A2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36DF47B-E178-B993-9548-CE3C4170250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Text Placeholder 4">
            <a:extLst>
              <a:ext uri="{FF2B5EF4-FFF2-40B4-BE49-F238E27FC236}">
                <a16:creationId xmlns:a16="http://schemas.microsoft.com/office/drawing/2014/main" id="{870329FC-DAEC-7480-35F2-A8B534C99A9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EFD8064-62DB-9D22-BC7C-4848EF2E549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7" name="Date Placeholder 6">
            <a:extLst>
              <a:ext uri="{FF2B5EF4-FFF2-40B4-BE49-F238E27FC236}">
                <a16:creationId xmlns:a16="http://schemas.microsoft.com/office/drawing/2014/main" id="{7E689CFE-9EE2-6380-94A5-77431A867C1B}"/>
              </a:ext>
            </a:extLst>
          </p:cNvPr>
          <p:cNvSpPr>
            <a:spLocks noGrp="1"/>
          </p:cNvSpPr>
          <p:nvPr>
            <p:ph type="dt" sz="half" idx="10"/>
          </p:nvPr>
        </p:nvSpPr>
        <p:spPr/>
        <p:txBody>
          <a:bodyPr/>
          <a:lstStyle/>
          <a:p>
            <a:fld id="{D4FDED7F-0E71-4E25-A23A-AD856C805397}" type="datetimeFigureOut">
              <a:rPr lang="en-KE" smtClean="0"/>
              <a:t>09/06/2024</a:t>
            </a:fld>
            <a:endParaRPr lang="en-KE"/>
          </a:p>
        </p:txBody>
      </p:sp>
      <p:sp>
        <p:nvSpPr>
          <p:cNvPr id="8" name="Footer Placeholder 7">
            <a:extLst>
              <a:ext uri="{FF2B5EF4-FFF2-40B4-BE49-F238E27FC236}">
                <a16:creationId xmlns:a16="http://schemas.microsoft.com/office/drawing/2014/main" id="{B4592D2B-0843-6FFF-6202-C0B716BBF529}"/>
              </a:ext>
            </a:extLst>
          </p:cNvPr>
          <p:cNvSpPr>
            <a:spLocks noGrp="1"/>
          </p:cNvSpPr>
          <p:nvPr>
            <p:ph type="ftr" sz="quarter" idx="11"/>
          </p:nvPr>
        </p:nvSpPr>
        <p:spPr/>
        <p:txBody>
          <a:bodyPr/>
          <a:lstStyle/>
          <a:p>
            <a:endParaRPr lang="en-KE"/>
          </a:p>
        </p:txBody>
      </p:sp>
      <p:sp>
        <p:nvSpPr>
          <p:cNvPr id="9" name="Slide Number Placeholder 8">
            <a:extLst>
              <a:ext uri="{FF2B5EF4-FFF2-40B4-BE49-F238E27FC236}">
                <a16:creationId xmlns:a16="http://schemas.microsoft.com/office/drawing/2014/main" id="{6DF31DDA-87EB-22A1-634F-E7850EF7A56D}"/>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27950228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ECE307-6D73-4D4E-0062-4214FC97F884}"/>
              </a:ext>
            </a:extLst>
          </p:cNvPr>
          <p:cNvSpPr>
            <a:spLocks noGrp="1"/>
          </p:cNvSpPr>
          <p:nvPr>
            <p:ph type="title"/>
          </p:nvPr>
        </p:nvSpPr>
        <p:spPr/>
        <p:txBody>
          <a:bodyPr/>
          <a:lstStyle/>
          <a:p>
            <a:r>
              <a:rPr lang="en-US"/>
              <a:t>Click to edit Master title style</a:t>
            </a:r>
            <a:endParaRPr lang="en-KE"/>
          </a:p>
        </p:txBody>
      </p:sp>
      <p:sp>
        <p:nvSpPr>
          <p:cNvPr id="3" name="Date Placeholder 2">
            <a:extLst>
              <a:ext uri="{FF2B5EF4-FFF2-40B4-BE49-F238E27FC236}">
                <a16:creationId xmlns:a16="http://schemas.microsoft.com/office/drawing/2014/main" id="{C371F4AC-6770-5438-07EC-BA31DCB571C9}"/>
              </a:ext>
            </a:extLst>
          </p:cNvPr>
          <p:cNvSpPr>
            <a:spLocks noGrp="1"/>
          </p:cNvSpPr>
          <p:nvPr>
            <p:ph type="dt" sz="half" idx="10"/>
          </p:nvPr>
        </p:nvSpPr>
        <p:spPr/>
        <p:txBody>
          <a:bodyPr/>
          <a:lstStyle/>
          <a:p>
            <a:fld id="{D4FDED7F-0E71-4E25-A23A-AD856C805397}" type="datetimeFigureOut">
              <a:rPr lang="en-KE" smtClean="0"/>
              <a:t>09/06/2024</a:t>
            </a:fld>
            <a:endParaRPr lang="en-KE"/>
          </a:p>
        </p:txBody>
      </p:sp>
      <p:sp>
        <p:nvSpPr>
          <p:cNvPr id="4" name="Footer Placeholder 3">
            <a:extLst>
              <a:ext uri="{FF2B5EF4-FFF2-40B4-BE49-F238E27FC236}">
                <a16:creationId xmlns:a16="http://schemas.microsoft.com/office/drawing/2014/main" id="{0A3E93C8-2DED-AD1A-031C-09ACDE5EE890}"/>
              </a:ext>
            </a:extLst>
          </p:cNvPr>
          <p:cNvSpPr>
            <a:spLocks noGrp="1"/>
          </p:cNvSpPr>
          <p:nvPr>
            <p:ph type="ftr" sz="quarter" idx="11"/>
          </p:nvPr>
        </p:nvSpPr>
        <p:spPr/>
        <p:txBody>
          <a:bodyPr/>
          <a:lstStyle/>
          <a:p>
            <a:endParaRPr lang="en-KE"/>
          </a:p>
        </p:txBody>
      </p:sp>
      <p:sp>
        <p:nvSpPr>
          <p:cNvPr id="5" name="Slide Number Placeholder 4">
            <a:extLst>
              <a:ext uri="{FF2B5EF4-FFF2-40B4-BE49-F238E27FC236}">
                <a16:creationId xmlns:a16="http://schemas.microsoft.com/office/drawing/2014/main" id="{0D8F8DFA-8462-D8F7-912B-AB35B291EEF4}"/>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16172337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8139758-07B3-F6DF-3229-E863086E929B}"/>
              </a:ext>
            </a:extLst>
          </p:cNvPr>
          <p:cNvSpPr>
            <a:spLocks noGrp="1"/>
          </p:cNvSpPr>
          <p:nvPr>
            <p:ph type="dt" sz="half" idx="10"/>
          </p:nvPr>
        </p:nvSpPr>
        <p:spPr/>
        <p:txBody>
          <a:bodyPr/>
          <a:lstStyle/>
          <a:p>
            <a:fld id="{D4FDED7F-0E71-4E25-A23A-AD856C805397}" type="datetimeFigureOut">
              <a:rPr lang="en-KE" smtClean="0"/>
              <a:t>09/06/2024</a:t>
            </a:fld>
            <a:endParaRPr lang="en-KE"/>
          </a:p>
        </p:txBody>
      </p:sp>
      <p:sp>
        <p:nvSpPr>
          <p:cNvPr id="3" name="Footer Placeholder 2">
            <a:extLst>
              <a:ext uri="{FF2B5EF4-FFF2-40B4-BE49-F238E27FC236}">
                <a16:creationId xmlns:a16="http://schemas.microsoft.com/office/drawing/2014/main" id="{EB6C133B-1510-D758-8979-FE5BB75E8322}"/>
              </a:ext>
            </a:extLst>
          </p:cNvPr>
          <p:cNvSpPr>
            <a:spLocks noGrp="1"/>
          </p:cNvSpPr>
          <p:nvPr>
            <p:ph type="ftr" sz="quarter" idx="11"/>
          </p:nvPr>
        </p:nvSpPr>
        <p:spPr/>
        <p:txBody>
          <a:bodyPr/>
          <a:lstStyle/>
          <a:p>
            <a:endParaRPr lang="en-KE"/>
          </a:p>
        </p:txBody>
      </p:sp>
      <p:sp>
        <p:nvSpPr>
          <p:cNvPr id="4" name="Slide Number Placeholder 3">
            <a:extLst>
              <a:ext uri="{FF2B5EF4-FFF2-40B4-BE49-F238E27FC236}">
                <a16:creationId xmlns:a16="http://schemas.microsoft.com/office/drawing/2014/main" id="{9CC317C0-4300-C764-AB2E-DC9A74C7F3E5}"/>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30245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879DC1-0FE5-D668-3E3C-EF1A197B91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Content Placeholder 2">
            <a:extLst>
              <a:ext uri="{FF2B5EF4-FFF2-40B4-BE49-F238E27FC236}">
                <a16:creationId xmlns:a16="http://schemas.microsoft.com/office/drawing/2014/main" id="{D6FEBE9A-443C-1235-6990-7F227A8C1D4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Text Placeholder 3">
            <a:extLst>
              <a:ext uri="{FF2B5EF4-FFF2-40B4-BE49-F238E27FC236}">
                <a16:creationId xmlns:a16="http://schemas.microsoft.com/office/drawing/2014/main" id="{F1018F21-F7DA-AC8B-D5B9-85672247DF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C54484D-5C41-82DF-1EBE-286F7CCDCEEB}"/>
              </a:ext>
            </a:extLst>
          </p:cNvPr>
          <p:cNvSpPr>
            <a:spLocks noGrp="1"/>
          </p:cNvSpPr>
          <p:nvPr>
            <p:ph type="dt" sz="half" idx="10"/>
          </p:nvPr>
        </p:nvSpPr>
        <p:spPr/>
        <p:txBody>
          <a:bodyPr/>
          <a:lstStyle/>
          <a:p>
            <a:fld id="{D4FDED7F-0E71-4E25-A23A-AD856C805397}" type="datetimeFigureOut">
              <a:rPr lang="en-KE" smtClean="0"/>
              <a:t>09/06/2024</a:t>
            </a:fld>
            <a:endParaRPr lang="en-KE"/>
          </a:p>
        </p:txBody>
      </p:sp>
      <p:sp>
        <p:nvSpPr>
          <p:cNvPr id="6" name="Footer Placeholder 5">
            <a:extLst>
              <a:ext uri="{FF2B5EF4-FFF2-40B4-BE49-F238E27FC236}">
                <a16:creationId xmlns:a16="http://schemas.microsoft.com/office/drawing/2014/main" id="{86967170-AEAB-4A99-CF03-4E3B1B168AD6}"/>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731B75C3-ABA2-B718-B08A-5600E8F39FC9}"/>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30807357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25643B-673D-8841-0A5C-528732E6DCC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Picture Placeholder 2">
            <a:extLst>
              <a:ext uri="{FF2B5EF4-FFF2-40B4-BE49-F238E27FC236}">
                <a16:creationId xmlns:a16="http://schemas.microsoft.com/office/drawing/2014/main" id="{367AD465-3ABD-0760-2F07-8C8467B0379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KE"/>
          </a:p>
        </p:txBody>
      </p:sp>
      <p:sp>
        <p:nvSpPr>
          <p:cNvPr id="4" name="Text Placeholder 3">
            <a:extLst>
              <a:ext uri="{FF2B5EF4-FFF2-40B4-BE49-F238E27FC236}">
                <a16:creationId xmlns:a16="http://schemas.microsoft.com/office/drawing/2014/main" id="{E0A8DBE9-E826-CD73-F63F-0E7FDFCA19C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9F120A7-5861-DAC6-600A-59E4D372292C}"/>
              </a:ext>
            </a:extLst>
          </p:cNvPr>
          <p:cNvSpPr>
            <a:spLocks noGrp="1"/>
          </p:cNvSpPr>
          <p:nvPr>
            <p:ph type="dt" sz="half" idx="10"/>
          </p:nvPr>
        </p:nvSpPr>
        <p:spPr/>
        <p:txBody>
          <a:bodyPr/>
          <a:lstStyle/>
          <a:p>
            <a:fld id="{D4FDED7F-0E71-4E25-A23A-AD856C805397}" type="datetimeFigureOut">
              <a:rPr lang="en-KE" smtClean="0"/>
              <a:t>09/06/2024</a:t>
            </a:fld>
            <a:endParaRPr lang="en-KE"/>
          </a:p>
        </p:txBody>
      </p:sp>
      <p:sp>
        <p:nvSpPr>
          <p:cNvPr id="6" name="Footer Placeholder 5">
            <a:extLst>
              <a:ext uri="{FF2B5EF4-FFF2-40B4-BE49-F238E27FC236}">
                <a16:creationId xmlns:a16="http://schemas.microsoft.com/office/drawing/2014/main" id="{F72D9BFD-8B30-0F90-629C-0BA0A6876C05}"/>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764D1CAA-F868-7D00-D515-95E7298DE15C}"/>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33772916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8C976F-F67D-7EEC-E1D9-F0E400DD747F}"/>
              </a:ext>
            </a:extLst>
          </p:cNvPr>
          <p:cNvSpPr>
            <a:spLocks noGrp="1"/>
          </p:cNvSpPr>
          <p:nvPr>
            <p:ph type="title"/>
          </p:nvPr>
        </p:nvSpPr>
        <p:spPr/>
        <p:txBody>
          <a:bodyPr/>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0AE8A3AD-839C-EA0F-9EA3-A52A0F28A82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C4D98C68-9A7F-5023-9BE7-1A61527D9771}"/>
              </a:ext>
            </a:extLst>
          </p:cNvPr>
          <p:cNvSpPr>
            <a:spLocks noGrp="1"/>
          </p:cNvSpPr>
          <p:nvPr>
            <p:ph type="dt" sz="half" idx="10"/>
          </p:nvPr>
        </p:nvSpPr>
        <p:spPr/>
        <p:txBody>
          <a:bodyPr/>
          <a:lstStyle/>
          <a:p>
            <a:fld id="{D4FDED7F-0E71-4E25-A23A-AD856C805397}" type="datetimeFigureOut">
              <a:rPr lang="en-KE" smtClean="0"/>
              <a:t>09/06/2024</a:t>
            </a:fld>
            <a:endParaRPr lang="en-KE"/>
          </a:p>
        </p:txBody>
      </p:sp>
      <p:sp>
        <p:nvSpPr>
          <p:cNvPr id="5" name="Footer Placeholder 4">
            <a:extLst>
              <a:ext uri="{FF2B5EF4-FFF2-40B4-BE49-F238E27FC236}">
                <a16:creationId xmlns:a16="http://schemas.microsoft.com/office/drawing/2014/main" id="{2F489172-90A9-CC4F-B3BA-A04AD3FE60B9}"/>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33C24488-7E24-3C5C-4B43-2D3DAAE28753}"/>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23840433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3A05B61-766B-BE9C-12BE-AC03889FA1B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210AFFB4-BA3E-9BE5-4ABC-F5C6F8E08A8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68421733-814E-7C08-71BA-4EB6B9B9DD5C}"/>
              </a:ext>
            </a:extLst>
          </p:cNvPr>
          <p:cNvSpPr>
            <a:spLocks noGrp="1"/>
          </p:cNvSpPr>
          <p:nvPr>
            <p:ph type="dt" sz="half" idx="10"/>
          </p:nvPr>
        </p:nvSpPr>
        <p:spPr/>
        <p:txBody>
          <a:bodyPr/>
          <a:lstStyle/>
          <a:p>
            <a:fld id="{D4FDED7F-0E71-4E25-A23A-AD856C805397}" type="datetimeFigureOut">
              <a:rPr lang="en-KE" smtClean="0"/>
              <a:t>09/06/2024</a:t>
            </a:fld>
            <a:endParaRPr lang="en-KE"/>
          </a:p>
        </p:txBody>
      </p:sp>
      <p:sp>
        <p:nvSpPr>
          <p:cNvPr id="5" name="Footer Placeholder 4">
            <a:extLst>
              <a:ext uri="{FF2B5EF4-FFF2-40B4-BE49-F238E27FC236}">
                <a16:creationId xmlns:a16="http://schemas.microsoft.com/office/drawing/2014/main" id="{4D1B454C-0111-E0D2-CE6F-B07B3C33DC22}"/>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B7885435-1989-778C-6AB0-C2EBB1E963DA}"/>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31037123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6E62DC6-19C5-0F2F-4952-EC8F25F1465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KE"/>
          </a:p>
        </p:txBody>
      </p:sp>
      <p:sp>
        <p:nvSpPr>
          <p:cNvPr id="3" name="Text Placeholder 2">
            <a:extLst>
              <a:ext uri="{FF2B5EF4-FFF2-40B4-BE49-F238E27FC236}">
                <a16:creationId xmlns:a16="http://schemas.microsoft.com/office/drawing/2014/main" id="{BE4644BD-A51B-0FA7-DA80-E81D827FEEB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7DA2C5CC-1ED2-D0D9-58B1-53D2D8DBA1B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FDED7F-0E71-4E25-A23A-AD856C805397}" type="datetimeFigureOut">
              <a:rPr lang="en-KE" smtClean="0"/>
              <a:t>09/06/2024</a:t>
            </a:fld>
            <a:endParaRPr lang="en-KE"/>
          </a:p>
        </p:txBody>
      </p:sp>
      <p:sp>
        <p:nvSpPr>
          <p:cNvPr id="5" name="Footer Placeholder 4">
            <a:extLst>
              <a:ext uri="{FF2B5EF4-FFF2-40B4-BE49-F238E27FC236}">
                <a16:creationId xmlns:a16="http://schemas.microsoft.com/office/drawing/2014/main" id="{BB5CDDE2-E77C-0851-A147-BC7524D1C6C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KE"/>
          </a:p>
        </p:txBody>
      </p:sp>
      <p:sp>
        <p:nvSpPr>
          <p:cNvPr id="6" name="Slide Number Placeholder 5">
            <a:extLst>
              <a:ext uri="{FF2B5EF4-FFF2-40B4-BE49-F238E27FC236}">
                <a16:creationId xmlns:a16="http://schemas.microsoft.com/office/drawing/2014/main" id="{CA32B239-BA11-F29C-5543-FF9ED2F59B8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3813C7-F098-414D-9E39-5605458AD680}" type="slidenum">
              <a:rPr lang="en-KE" smtClean="0"/>
              <a:t>‹#›</a:t>
            </a:fld>
            <a:endParaRPr lang="en-KE"/>
          </a:p>
        </p:txBody>
      </p:sp>
    </p:spTree>
    <p:extLst>
      <p:ext uri="{BB962C8B-B14F-4D97-AF65-F5344CB8AC3E}">
        <p14:creationId xmlns:p14="http://schemas.microsoft.com/office/powerpoint/2010/main" val="30786966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a:extLst>
              <a:ext uri="{FF2B5EF4-FFF2-40B4-BE49-F238E27FC236}">
                <a16:creationId xmlns:a16="http://schemas.microsoft.com/office/drawing/2014/main" id="{C6CAD99C-95FD-31CF-33DB-82715AC1CCBA}"/>
              </a:ext>
            </a:extLst>
          </p:cNvPr>
          <p:cNvSpPr>
            <a:spLocks noChangeArrowheads="1"/>
          </p:cNvSpPr>
          <p:nvPr/>
        </p:nvSpPr>
        <p:spPr bwMode="auto">
          <a:xfrm>
            <a:off x="0" y="4635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KE" sz="1800" b="0" i="0" u="none" strike="noStrike" cap="none" normalizeH="0" baseline="0" dirty="0">
                <a:ln>
                  <a:noFill/>
                </a:ln>
                <a:solidFill>
                  <a:schemeClr val="tx1"/>
                </a:solidFill>
                <a:effectLst/>
                <a:latin typeface="Arial" panose="020B0604020202020204" pitchFamily="34" charset="0"/>
                <a:ea typeface="Verdana" panose="020B0604030504040204" pitchFamily="34" charset="0"/>
                <a:cs typeface="Verdana" panose="020B0604030504040204" pitchFamily="34" charset="0"/>
              </a:rPr>
            </a:br>
            <a:endParaRPr kumimoji="0" lang="en-US" altLang="en-KE" sz="1800" b="0" i="0" u="none" strike="noStrike" cap="none" normalizeH="0" baseline="0" dirty="0">
              <a:ln>
                <a:noFill/>
              </a:ln>
              <a:solidFill>
                <a:schemeClr val="tx1"/>
              </a:solidFill>
              <a:effectLst/>
              <a:latin typeface="Arial" panose="020B0604020202020204" pitchFamily="34" charset="0"/>
            </a:endParaRPr>
          </a:p>
        </p:txBody>
      </p:sp>
      <p:sp>
        <p:nvSpPr>
          <p:cNvPr id="6" name="Content Placeholder 5">
            <a:extLst>
              <a:ext uri="{FF2B5EF4-FFF2-40B4-BE49-F238E27FC236}">
                <a16:creationId xmlns:a16="http://schemas.microsoft.com/office/drawing/2014/main" id="{BA81225C-C522-A184-31CF-B4F44EB8949A}"/>
              </a:ext>
            </a:extLst>
          </p:cNvPr>
          <p:cNvSpPr>
            <a:spLocks noGrp="1"/>
          </p:cNvSpPr>
          <p:nvPr>
            <p:ph idx="1"/>
          </p:nvPr>
        </p:nvSpPr>
        <p:spPr>
          <a:xfrm>
            <a:off x="1222513" y="463550"/>
            <a:ext cx="10515600" cy="4850296"/>
          </a:xfrm>
        </p:spPr>
        <p:txBody>
          <a:bodyPr>
            <a:normAutofit lnSpcReduction="10000"/>
          </a:bodyPr>
          <a:lstStyle/>
          <a:p>
            <a:pPr marL="0" indent="0" algn="ctr">
              <a:buNone/>
            </a:pPr>
            <a:endParaRPr lang="en-US" altLang="en-KE" sz="3600" b="1" dirty="0">
              <a:latin typeface="Times New Roman" panose="02020603050405020304" pitchFamily="18" charset="0"/>
              <a:cs typeface="Times New Roman" panose="02020603050405020304" pitchFamily="18" charset="0"/>
            </a:endParaRPr>
          </a:p>
          <a:p>
            <a:pPr marL="0" indent="0" algn="ctr">
              <a:buNone/>
            </a:pPr>
            <a:endParaRPr lang="en-US" altLang="en-KE" sz="3600" b="1" dirty="0">
              <a:latin typeface="Times New Roman" panose="02020603050405020304" pitchFamily="18" charset="0"/>
              <a:cs typeface="Times New Roman" panose="02020603050405020304" pitchFamily="18" charset="0"/>
            </a:endParaRPr>
          </a:p>
          <a:p>
            <a:pPr marL="0" indent="0" algn="ctr">
              <a:buNone/>
            </a:pPr>
            <a:r>
              <a:rPr lang="en-US" altLang="en-KE" sz="4800" b="1" dirty="0">
                <a:latin typeface="Times New Roman" panose="02020603050405020304" pitchFamily="18" charset="0"/>
                <a:cs typeface="Times New Roman" panose="02020603050405020304" pitchFamily="18" charset="0"/>
              </a:rPr>
              <a:t>P</a:t>
            </a:r>
            <a:r>
              <a:rPr kumimoji="0" lang="en-US" altLang="en-KE" sz="4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rogramming and Problem </a:t>
            </a:r>
            <a:r>
              <a:rPr lang="en-US" altLang="en-KE" sz="4800" b="1" dirty="0">
                <a:latin typeface="Times New Roman" panose="02020603050405020304" pitchFamily="18" charset="0"/>
                <a:cs typeface="Times New Roman" panose="02020603050405020304" pitchFamily="18" charset="0"/>
              </a:rPr>
              <a:t>S</a:t>
            </a:r>
            <a:r>
              <a:rPr kumimoji="0" lang="en-US" altLang="en-KE" sz="4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olving </a:t>
            </a:r>
          </a:p>
          <a:p>
            <a:pPr marL="0" indent="0" algn="ctr">
              <a:buNone/>
            </a:pPr>
            <a:endParaRPr lang="en-US" altLang="en-KE" sz="3600" b="1" dirty="0">
              <a:latin typeface="Times New Roman" panose="02020603050405020304" pitchFamily="18" charset="0"/>
              <a:cs typeface="Times New Roman" panose="02020603050405020304" pitchFamily="18" charset="0"/>
            </a:endParaRPr>
          </a:p>
          <a:p>
            <a:pPr marL="0" indent="0" algn="ctr">
              <a:buNone/>
            </a:pPr>
            <a:r>
              <a:rPr lang="en-US" altLang="en-KE" sz="3600" b="1" dirty="0">
                <a:latin typeface="Times New Roman" panose="02020603050405020304" pitchFamily="18" charset="0"/>
                <a:cs typeface="Times New Roman" panose="02020603050405020304" pitchFamily="18" charset="0"/>
              </a:rPr>
              <a:t>Lecture 13</a:t>
            </a:r>
          </a:p>
          <a:p>
            <a:pPr marL="0" indent="0" algn="ctr">
              <a:buNone/>
            </a:pPr>
            <a:r>
              <a:rPr kumimoji="0" lang="en-US" altLang="en-KE" sz="36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Problem Solving Strategies </a:t>
            </a:r>
          </a:p>
          <a:p>
            <a:pPr marL="0" indent="0" algn="ctr">
              <a:buNone/>
            </a:pPr>
            <a:endParaRPr lang="en-US" sz="3600" b="1" dirty="0">
              <a:latin typeface="Times New Roman" panose="02020603050405020304" pitchFamily="18" charset="0"/>
              <a:cs typeface="Times New Roman" panose="02020603050405020304" pitchFamily="18" charset="0"/>
            </a:endParaRPr>
          </a:p>
          <a:p>
            <a:pPr marL="0" indent="0" algn="ctr">
              <a:buNone/>
            </a:pPr>
            <a:r>
              <a:rPr lang="en-US" sz="3600" b="1" dirty="0">
                <a:latin typeface="Times New Roman" panose="02020603050405020304" pitchFamily="18" charset="0"/>
                <a:cs typeface="Times New Roman" panose="02020603050405020304" pitchFamily="18" charset="0"/>
              </a:rPr>
              <a:t>Lecturer: Dr. Joshua </a:t>
            </a:r>
            <a:r>
              <a:rPr lang="en-US" sz="3600" b="1" dirty="0" err="1">
                <a:latin typeface="Times New Roman" panose="02020603050405020304" pitchFamily="18" charset="0"/>
                <a:cs typeface="Times New Roman" panose="02020603050405020304" pitchFamily="18" charset="0"/>
              </a:rPr>
              <a:t>Okemwa</a:t>
            </a:r>
            <a:r>
              <a:rPr lang="en-US" sz="3600" b="1" dirty="0">
                <a:latin typeface="Times New Roman" panose="02020603050405020304" pitchFamily="18" charset="0"/>
                <a:cs typeface="Times New Roman" panose="02020603050405020304" pitchFamily="18" charset="0"/>
              </a:rPr>
              <a:t> </a:t>
            </a:r>
            <a:endParaRPr lang="en-KE" sz="3600" b="1" dirty="0">
              <a:latin typeface="Times New Roman" panose="02020603050405020304" pitchFamily="18" charset="0"/>
              <a:cs typeface="Times New Roman" panose="02020603050405020304" pitchFamily="18" charset="0"/>
            </a:endParaRPr>
          </a:p>
          <a:p>
            <a:endParaRPr lang="en-KE" dirty="0"/>
          </a:p>
        </p:txBody>
      </p:sp>
    </p:spTree>
    <p:extLst>
      <p:ext uri="{BB962C8B-B14F-4D97-AF65-F5344CB8AC3E}">
        <p14:creationId xmlns:p14="http://schemas.microsoft.com/office/powerpoint/2010/main" val="42144612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91C3D-E946-489E-97CA-C52CB22C99CD}"/>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chemeClr val="accent4"/>
                </a:solidFill>
              </a:rPr>
              <a:t>     Lecture learning outcomes</a:t>
            </a:r>
          </a:p>
        </p:txBody>
      </p:sp>
      <p:sp>
        <p:nvSpPr>
          <p:cNvPr id="3" name="Content Placeholder 2">
            <a:extLst>
              <a:ext uri="{FF2B5EF4-FFF2-40B4-BE49-F238E27FC236}">
                <a16:creationId xmlns:a16="http://schemas.microsoft.com/office/drawing/2014/main" id="{CD2CA964-C60F-BBAA-8B11-29165D23FE65}"/>
              </a:ext>
            </a:extLst>
          </p:cNvPr>
          <p:cNvSpPr>
            <a:spLocks noGrp="1"/>
          </p:cNvSpPr>
          <p:nvPr>
            <p:ph idx="1"/>
          </p:nvPr>
        </p:nvSpPr>
        <p:spPr>
          <a:xfrm>
            <a:off x="1205948" y="1825625"/>
            <a:ext cx="10147852" cy="4351338"/>
          </a:xfrm>
        </p:spPr>
        <p:txBody>
          <a:bodyPr rtlCol="0">
            <a:normAutofit/>
          </a:bodyPr>
          <a:lstStyle/>
          <a:p>
            <a:pPr marL="118872" indent="0" algn="just">
              <a:lnSpc>
                <a:spcPct val="150000"/>
              </a:lnSpc>
              <a:spcBef>
                <a:spcPts val="0"/>
              </a:spcBef>
              <a:buNone/>
              <a:defRPr/>
            </a:pPr>
            <a:r>
              <a:rPr lang="en-US" dirty="0"/>
              <a:t>At the end of the lecture you will be able to:</a:t>
            </a:r>
          </a:p>
          <a:p>
            <a:pPr marL="690372" indent="-571500" algn="just">
              <a:lnSpc>
                <a:spcPct val="150000"/>
              </a:lnSpc>
              <a:spcBef>
                <a:spcPts val="0"/>
              </a:spcBef>
              <a:buFont typeface="+mj-lt"/>
              <a:buAutoNum type="romanLcPeriod"/>
              <a:defRPr/>
            </a:pPr>
            <a:r>
              <a:rPr lang="en-US" dirty="0"/>
              <a:t>Define problem solving strategy</a:t>
            </a:r>
          </a:p>
          <a:p>
            <a:pPr marL="690372" indent="-571500" algn="just">
              <a:lnSpc>
                <a:spcPct val="150000"/>
              </a:lnSpc>
              <a:spcBef>
                <a:spcPts val="0"/>
              </a:spcBef>
              <a:buFont typeface="+mj-lt"/>
              <a:buAutoNum type="romanLcPeriod"/>
              <a:defRPr/>
            </a:pPr>
            <a:r>
              <a:rPr lang="en-US" dirty="0"/>
              <a:t>Elaborate on various problem solving strategies </a:t>
            </a:r>
          </a:p>
          <a:p>
            <a:pPr marL="690372" indent="-571500" algn="just">
              <a:lnSpc>
                <a:spcPct val="150000"/>
              </a:lnSpc>
              <a:spcBef>
                <a:spcPts val="0"/>
              </a:spcBef>
              <a:buFont typeface="+mj-lt"/>
              <a:buAutoNum type="romanLcPeriod"/>
              <a:defRPr/>
            </a:pPr>
            <a:r>
              <a:rPr lang="en-US" dirty="0"/>
              <a:t>Categorize various algorithms based on problem solving strategies available.  </a:t>
            </a:r>
          </a:p>
          <a:p>
            <a:pPr marL="118872" indent="0">
              <a:spcBef>
                <a:spcPts val="0"/>
              </a:spcBef>
              <a:buNone/>
              <a:defRPr/>
            </a:pP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B89D1-AE21-53C8-649B-4004CC2CC9F7}"/>
              </a:ext>
            </a:extLst>
          </p:cNvPr>
          <p:cNvSpPr>
            <a:spLocks noGrp="1"/>
          </p:cNvSpPr>
          <p:nvPr>
            <p:ph type="title"/>
          </p:nvPr>
        </p:nvSpPr>
        <p:spPr>
          <a:xfrm>
            <a:off x="0" y="0"/>
            <a:ext cx="12192000" cy="1094509"/>
          </a:xfrm>
          <a:solidFill>
            <a:schemeClr val="tx1"/>
          </a:solidFill>
        </p:spPr>
        <p:txBody>
          <a:bodyPr>
            <a:normAutofit fontScale="90000"/>
          </a:bodyPr>
          <a:lstStyle/>
          <a:p>
            <a:br>
              <a:rPr lang="en-US" sz="1800" b="1" dirty="0">
                <a:effectLst/>
                <a:latin typeface="Verdana" panose="020B0604030504040204" pitchFamily="34" charset="0"/>
                <a:ea typeface="Verdana" panose="020B0604030504040204" pitchFamily="34" charset="0"/>
                <a:cs typeface="Verdana" panose="020B0604030504040204" pitchFamily="34" charset="0"/>
              </a:rPr>
            </a:br>
            <a:br>
              <a:rPr lang="en-US" sz="1800" b="1" dirty="0">
                <a:effectLst/>
                <a:latin typeface="Verdana" panose="020B0604030504040204" pitchFamily="34" charset="0"/>
                <a:ea typeface="Verdana" panose="020B0604030504040204" pitchFamily="34" charset="0"/>
                <a:cs typeface="Verdana" panose="020B0604030504040204" pitchFamily="34" charset="0"/>
              </a:rPr>
            </a:br>
            <a:br>
              <a:rPr lang="en-US" sz="1800" b="1" dirty="0">
                <a:effectLst/>
                <a:latin typeface="Verdana" panose="020B0604030504040204" pitchFamily="34" charset="0"/>
                <a:ea typeface="Verdana" panose="020B0604030504040204" pitchFamily="34" charset="0"/>
                <a:cs typeface="Verdana" panose="020B0604030504040204" pitchFamily="34" charset="0"/>
              </a:rPr>
            </a:br>
            <a:br>
              <a:rPr lang="en-US" sz="2700" b="1" dirty="0">
                <a:effectLst/>
                <a:latin typeface="Verdana" panose="020B0604030504040204" pitchFamily="34" charset="0"/>
                <a:ea typeface="Verdana" panose="020B0604030504040204" pitchFamily="34" charset="0"/>
                <a:cs typeface="Verdana" panose="020B0604030504040204" pitchFamily="34" charset="0"/>
              </a:rPr>
            </a:br>
            <a:r>
              <a:rPr lang="en-US" sz="2700" b="1" dirty="0">
                <a:effectLst/>
                <a:latin typeface="Verdana" panose="020B0604030504040204" pitchFamily="34" charset="0"/>
                <a:ea typeface="Verdana" panose="020B0604030504040204" pitchFamily="34" charset="0"/>
                <a:cs typeface="Verdana" panose="020B0604030504040204" pitchFamily="34" charset="0"/>
              </a:rPr>
              <a:t>	</a:t>
            </a:r>
            <a:r>
              <a:rPr lang="en-US" sz="4900" b="1" dirty="0">
                <a:solidFill>
                  <a:schemeClr val="accent4"/>
                </a:solidFill>
                <a:effectLst/>
                <a:latin typeface="Times New Roman" panose="02020603050405020304" pitchFamily="18" charset="0"/>
                <a:ea typeface="Verdana" panose="020B0604030504040204" pitchFamily="34" charset="0"/>
                <a:cs typeface="Times New Roman" panose="02020603050405020304" pitchFamily="18" charset="0"/>
              </a:rPr>
              <a:t>Problem Solving Strategies </a:t>
            </a:r>
            <a:br>
              <a:rPr lang="en-KE" sz="1800" dirty="0">
                <a:effectLst/>
                <a:latin typeface="Verdana" panose="020B0604030504040204" pitchFamily="34" charset="0"/>
                <a:ea typeface="Verdana" panose="020B0604030504040204" pitchFamily="34" charset="0"/>
                <a:cs typeface="Verdana" panose="020B0604030504040204" pitchFamily="34" charset="0"/>
              </a:rPr>
            </a:br>
            <a:endParaRPr lang="en-KE" dirty="0"/>
          </a:p>
        </p:txBody>
      </p:sp>
      <p:sp>
        <p:nvSpPr>
          <p:cNvPr id="3" name="Content Placeholder 2">
            <a:extLst>
              <a:ext uri="{FF2B5EF4-FFF2-40B4-BE49-F238E27FC236}">
                <a16:creationId xmlns:a16="http://schemas.microsoft.com/office/drawing/2014/main" id="{EDA96DAA-766C-848D-A3F0-27BAA8C708C6}"/>
              </a:ext>
            </a:extLst>
          </p:cNvPr>
          <p:cNvSpPr>
            <a:spLocks noGrp="1"/>
          </p:cNvSpPr>
          <p:nvPr>
            <p:ph idx="1"/>
          </p:nvPr>
        </p:nvSpPr>
        <p:spPr>
          <a:xfrm>
            <a:off x="1086679" y="1299868"/>
            <a:ext cx="10495722" cy="4837339"/>
          </a:xfrm>
        </p:spPr>
        <p:txBody>
          <a:bodyPr>
            <a:normAutofit/>
          </a:bodyPr>
          <a:lstStyle/>
          <a:p>
            <a:pPr marR="0" lvl="0" algn="just" defTabSz="914400" rtl="0" eaLnBrk="0" fontAlgn="base" latinLnBrk="0" hangingPunct="0">
              <a:lnSpc>
                <a:spcPct val="200000"/>
              </a:lnSpc>
              <a:spcBef>
                <a:spcPct val="0"/>
              </a:spcBef>
              <a:spcAft>
                <a:spcPct val="0"/>
              </a:spcAft>
              <a:buClrTx/>
              <a:buSzTx/>
              <a:buFont typeface="Wingdings" panose="05000000000000000000" pitchFamily="2" charset="2"/>
              <a:buChar char="Ø"/>
              <a:tabLst/>
            </a:pPr>
            <a:r>
              <a:rPr lang="en-US" dirty="0"/>
              <a:t>Problem-solving strategies are systematic approaches designed to tackle problems efficiently and effectively. These strategies help break down complex problems, find solutions, and ensure the solutions are practical and optimal. </a:t>
            </a:r>
          </a:p>
          <a:p>
            <a:pPr marR="0" lvl="0" algn="just" defTabSz="914400" rtl="0" eaLnBrk="0" fontAlgn="base" latinLnBrk="0" hangingPunct="0">
              <a:lnSpc>
                <a:spcPct val="200000"/>
              </a:lnSpc>
              <a:spcBef>
                <a:spcPct val="0"/>
              </a:spcBef>
              <a:spcAft>
                <a:spcPct val="0"/>
              </a:spcAft>
              <a:buClrTx/>
              <a:buSzTx/>
              <a:buFont typeface="Wingdings" panose="05000000000000000000" pitchFamily="2" charset="2"/>
              <a:buChar char="Ø"/>
              <a:tabLst/>
            </a:pPr>
            <a:r>
              <a:rPr lang="en-US" dirty="0"/>
              <a:t>Here's a detailed look at various problem-solving strategies:</a:t>
            </a:r>
            <a:endParaRPr kumimoji="0" lang="en-US" altLang="en-KE" i="0" u="none" strike="noStrike" cap="none" normalizeH="0" baseline="0" dirty="0">
              <a:ln>
                <a:noFill/>
              </a:ln>
              <a:solidFill>
                <a:schemeClr val="tx1"/>
              </a:solidFill>
              <a:latin typeface="Times New Roman" panose="02020603050405020304" pitchFamily="18" charset="0"/>
              <a:ea typeface="Verdana" panose="020B0604030504040204" pitchFamily="34" charset="0"/>
              <a:cs typeface="Times New Roman" panose="02020603050405020304" pitchFamily="18" charset="0"/>
            </a:endParaRPr>
          </a:p>
        </p:txBody>
      </p:sp>
    </p:spTree>
    <p:extLst>
      <p:ext uri="{BB962C8B-B14F-4D97-AF65-F5344CB8AC3E}">
        <p14:creationId xmlns:p14="http://schemas.microsoft.com/office/powerpoint/2010/main" val="13148166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B89D1-AE21-53C8-649B-4004CC2CC9F7}"/>
              </a:ext>
            </a:extLst>
          </p:cNvPr>
          <p:cNvSpPr>
            <a:spLocks noGrp="1"/>
          </p:cNvSpPr>
          <p:nvPr>
            <p:ph type="title"/>
          </p:nvPr>
        </p:nvSpPr>
        <p:spPr>
          <a:xfrm>
            <a:off x="0" y="0"/>
            <a:ext cx="12192000" cy="1094509"/>
          </a:xfrm>
          <a:solidFill>
            <a:schemeClr val="tx1"/>
          </a:solidFill>
        </p:spPr>
        <p:txBody>
          <a:bodyPr>
            <a:normAutofit fontScale="90000"/>
          </a:bodyPr>
          <a:lstStyle/>
          <a:p>
            <a:br>
              <a:rPr lang="en-US" sz="1800" b="1" dirty="0">
                <a:effectLst/>
                <a:latin typeface="Verdana" panose="020B0604030504040204" pitchFamily="34" charset="0"/>
                <a:ea typeface="Verdana" panose="020B0604030504040204" pitchFamily="34" charset="0"/>
                <a:cs typeface="Verdana" panose="020B0604030504040204" pitchFamily="34" charset="0"/>
              </a:rPr>
            </a:br>
            <a:br>
              <a:rPr lang="en-US" sz="1800" b="1" dirty="0">
                <a:effectLst/>
                <a:latin typeface="Verdana" panose="020B0604030504040204" pitchFamily="34" charset="0"/>
                <a:ea typeface="Verdana" panose="020B0604030504040204" pitchFamily="34" charset="0"/>
                <a:cs typeface="Verdana" panose="020B0604030504040204" pitchFamily="34" charset="0"/>
              </a:rPr>
            </a:br>
            <a:br>
              <a:rPr lang="en-US" sz="1800" b="1" dirty="0">
                <a:effectLst/>
                <a:latin typeface="Verdana" panose="020B0604030504040204" pitchFamily="34" charset="0"/>
                <a:ea typeface="Verdana" panose="020B0604030504040204" pitchFamily="34" charset="0"/>
                <a:cs typeface="Verdana" panose="020B0604030504040204" pitchFamily="34" charset="0"/>
              </a:rPr>
            </a:br>
            <a:br>
              <a:rPr lang="en-US" sz="2700" b="1" dirty="0">
                <a:effectLst/>
                <a:latin typeface="Verdana" panose="020B0604030504040204" pitchFamily="34" charset="0"/>
                <a:ea typeface="Verdana" panose="020B0604030504040204" pitchFamily="34" charset="0"/>
                <a:cs typeface="Verdana" panose="020B0604030504040204" pitchFamily="34" charset="0"/>
              </a:rPr>
            </a:br>
            <a:r>
              <a:rPr lang="en-US" sz="2700" b="1" dirty="0">
                <a:effectLst/>
                <a:latin typeface="Verdana" panose="020B0604030504040204" pitchFamily="34" charset="0"/>
                <a:ea typeface="Verdana" panose="020B0604030504040204" pitchFamily="34" charset="0"/>
                <a:cs typeface="Verdana" panose="020B0604030504040204" pitchFamily="34" charset="0"/>
              </a:rPr>
              <a:t>	</a:t>
            </a:r>
            <a:r>
              <a:rPr lang="en-US" sz="4900" b="1" dirty="0">
                <a:solidFill>
                  <a:schemeClr val="accent4"/>
                </a:solidFill>
                <a:effectLst/>
                <a:latin typeface="Times New Roman" panose="02020603050405020304" pitchFamily="18" charset="0"/>
                <a:ea typeface="Verdana" panose="020B0604030504040204" pitchFamily="34" charset="0"/>
                <a:cs typeface="Times New Roman" panose="02020603050405020304" pitchFamily="18" charset="0"/>
              </a:rPr>
              <a:t>1. Top – Down decomposition </a:t>
            </a:r>
            <a:br>
              <a:rPr lang="en-KE" sz="1800" dirty="0">
                <a:effectLst/>
                <a:latin typeface="Verdana" panose="020B0604030504040204" pitchFamily="34" charset="0"/>
                <a:ea typeface="Verdana" panose="020B0604030504040204" pitchFamily="34" charset="0"/>
                <a:cs typeface="Verdana" panose="020B0604030504040204" pitchFamily="34" charset="0"/>
              </a:rPr>
            </a:br>
            <a:endParaRPr lang="en-KE" dirty="0"/>
          </a:p>
        </p:txBody>
      </p:sp>
      <p:sp>
        <p:nvSpPr>
          <p:cNvPr id="3" name="Content Placeholder 2">
            <a:extLst>
              <a:ext uri="{FF2B5EF4-FFF2-40B4-BE49-F238E27FC236}">
                <a16:creationId xmlns:a16="http://schemas.microsoft.com/office/drawing/2014/main" id="{EDA96DAA-766C-848D-A3F0-27BAA8C708C6}"/>
              </a:ext>
            </a:extLst>
          </p:cNvPr>
          <p:cNvSpPr>
            <a:spLocks noGrp="1"/>
          </p:cNvSpPr>
          <p:nvPr>
            <p:ph idx="1"/>
          </p:nvPr>
        </p:nvSpPr>
        <p:spPr>
          <a:xfrm>
            <a:off x="1086679" y="1299868"/>
            <a:ext cx="10495722" cy="4837339"/>
          </a:xfrm>
        </p:spPr>
        <p:txBody>
          <a:bodyPr>
            <a:normAutofit/>
          </a:bodyPr>
          <a:lstStyle/>
          <a:p>
            <a:pPr algn="just">
              <a:lnSpc>
                <a:spcPct val="150000"/>
              </a:lnSpc>
              <a:spcAft>
                <a:spcPts val="800"/>
              </a:spcAft>
            </a:pPr>
            <a:r>
              <a:rPr lang="en-US" sz="3200" kern="0" dirty="0">
                <a:effectLst/>
                <a:latin typeface="Times New Roman" panose="02020603050405020304" pitchFamily="18" charset="0"/>
                <a:ea typeface="Times New Roman" panose="02020603050405020304" pitchFamily="18" charset="0"/>
                <a:cs typeface="Times New Roman" panose="02020603050405020304" pitchFamily="18" charset="0"/>
              </a:rPr>
              <a:t>It is also referred to divide and conquer </a:t>
            </a:r>
          </a:p>
          <a:p>
            <a:pPr algn="just">
              <a:lnSpc>
                <a:spcPct val="150000"/>
              </a:lnSpc>
              <a:spcAft>
                <a:spcPts val="800"/>
              </a:spcAft>
            </a:pPr>
            <a:r>
              <a:rPr lang="en-KE" sz="3200" kern="0" dirty="0">
                <a:effectLst/>
                <a:latin typeface="Times New Roman" panose="02020603050405020304" pitchFamily="18" charset="0"/>
                <a:ea typeface="Times New Roman" panose="02020603050405020304" pitchFamily="18" charset="0"/>
                <a:cs typeface="Times New Roman" panose="02020603050405020304" pitchFamily="18" charset="0"/>
              </a:rPr>
              <a:t>This approach involves breaking down a complex problem into smaller, more manageable subproblems. </a:t>
            </a:r>
            <a:endParaRPr lang="en-US" sz="3200" kern="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spcAft>
                <a:spcPts val="800"/>
              </a:spcAft>
            </a:pPr>
            <a:r>
              <a:rPr lang="en-KE" sz="3200" kern="0" dirty="0">
                <a:effectLst/>
                <a:latin typeface="Times New Roman" panose="02020603050405020304" pitchFamily="18" charset="0"/>
                <a:ea typeface="Times New Roman" panose="02020603050405020304" pitchFamily="18" charset="0"/>
                <a:cs typeface="Times New Roman" panose="02020603050405020304" pitchFamily="18" charset="0"/>
              </a:rPr>
              <a:t>Each subproblem is solved independently, and their solutions are combined to form the solution to the original problem.</a:t>
            </a:r>
            <a:endParaRPr lang="en-KE"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R="0" lvl="0" algn="just" defTabSz="914400" rtl="0" eaLnBrk="0" fontAlgn="base" latinLnBrk="0" hangingPunct="0">
              <a:lnSpc>
                <a:spcPct val="200000"/>
              </a:lnSpc>
              <a:spcBef>
                <a:spcPct val="0"/>
              </a:spcBef>
              <a:spcAft>
                <a:spcPct val="0"/>
              </a:spcAft>
              <a:buClrTx/>
              <a:buSzTx/>
              <a:buFont typeface="Wingdings" panose="05000000000000000000" pitchFamily="2" charset="2"/>
              <a:buChar char="Ø"/>
              <a:tabLst/>
            </a:pPr>
            <a:endParaRPr kumimoji="0" lang="en-US" altLang="en-KE" sz="2400" i="0" u="none" strike="noStrike" cap="none" normalizeH="0" baseline="0" dirty="0">
              <a:ln>
                <a:noFill/>
              </a:ln>
              <a:solidFill>
                <a:schemeClr val="tx1"/>
              </a:solidFill>
              <a:latin typeface="Times New Roman" panose="02020603050405020304" pitchFamily="18" charset="0"/>
              <a:ea typeface="Verdana" panose="020B0604030504040204" pitchFamily="34" charset="0"/>
              <a:cs typeface="Times New Roman" panose="02020603050405020304" pitchFamily="18" charset="0"/>
            </a:endParaRPr>
          </a:p>
        </p:txBody>
      </p:sp>
    </p:spTree>
    <p:extLst>
      <p:ext uri="{BB962C8B-B14F-4D97-AF65-F5344CB8AC3E}">
        <p14:creationId xmlns:p14="http://schemas.microsoft.com/office/powerpoint/2010/main" val="40050700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E25798-0A5F-D5DD-1015-843F0201D4E5}"/>
              </a:ext>
            </a:extLst>
          </p:cNvPr>
          <p:cNvSpPr>
            <a:spLocks noGrp="1"/>
          </p:cNvSpPr>
          <p:nvPr>
            <p:ph type="title"/>
          </p:nvPr>
        </p:nvSpPr>
        <p:spPr>
          <a:xfrm>
            <a:off x="0" y="0"/>
            <a:ext cx="12192000" cy="1278232"/>
          </a:xfrm>
          <a:solidFill>
            <a:schemeClr val="tx1"/>
          </a:solidFill>
        </p:spPr>
        <p:txBody>
          <a:bodyPr>
            <a:normAutofit fontScale="90000"/>
          </a:bodyPr>
          <a:lstStyle/>
          <a:p>
            <a:br>
              <a:rPr lang="en-US" sz="1800" b="1" kern="0" dirty="0">
                <a:effectLst/>
                <a:latin typeface="Verdana" panose="020B0604030504040204" pitchFamily="34" charset="0"/>
                <a:ea typeface="Verdana" panose="020B0604030504040204" pitchFamily="34" charset="0"/>
                <a:cs typeface="Verdana" panose="020B0604030504040204" pitchFamily="34" charset="0"/>
              </a:rPr>
            </a:br>
            <a:br>
              <a:rPr lang="en-US" sz="1800" b="1" kern="0" dirty="0">
                <a:latin typeface="Verdana" panose="020B0604030504040204" pitchFamily="34" charset="0"/>
                <a:ea typeface="Verdana" panose="020B0604030504040204" pitchFamily="34" charset="0"/>
                <a:cs typeface="Verdana" panose="020B0604030504040204" pitchFamily="34" charset="0"/>
              </a:rPr>
            </a:br>
            <a:r>
              <a:rPr lang="en-US" sz="1800" b="1" kern="0" dirty="0">
                <a:latin typeface="Verdana" panose="020B0604030504040204" pitchFamily="34" charset="0"/>
                <a:ea typeface="Verdana" panose="020B0604030504040204" pitchFamily="34" charset="0"/>
                <a:cs typeface="Verdana" panose="020B0604030504040204" pitchFamily="34" charset="0"/>
              </a:rPr>
              <a:t>	</a:t>
            </a:r>
            <a:r>
              <a:rPr lang="en-US" sz="6000" b="1" kern="0" dirty="0">
                <a:solidFill>
                  <a:schemeClr val="accent4"/>
                </a:solidFill>
                <a:latin typeface="Times New Roman" panose="02020603050405020304" pitchFamily="18" charset="0"/>
                <a:ea typeface="Verdana" panose="020B0604030504040204" pitchFamily="34" charset="0"/>
                <a:cs typeface="Times New Roman" panose="02020603050405020304" pitchFamily="18" charset="0"/>
              </a:rPr>
              <a:t>Steps   </a:t>
            </a:r>
            <a:br>
              <a:rPr lang="en-KE" sz="6000" b="1" kern="0" dirty="0">
                <a:solidFill>
                  <a:schemeClr val="accent4"/>
                </a:solidFill>
                <a:effectLst/>
                <a:latin typeface="Verdana" panose="020B0604030504040204" pitchFamily="34" charset="0"/>
                <a:ea typeface="Verdana" panose="020B0604030504040204" pitchFamily="34" charset="0"/>
                <a:cs typeface="Verdana" panose="020B0604030504040204" pitchFamily="34" charset="0"/>
              </a:rPr>
            </a:br>
            <a:endParaRPr lang="en-KE" sz="6000" dirty="0">
              <a:solidFill>
                <a:schemeClr val="accent4"/>
              </a:solidFill>
            </a:endParaRPr>
          </a:p>
        </p:txBody>
      </p:sp>
      <p:sp>
        <p:nvSpPr>
          <p:cNvPr id="3" name="Content Placeholder 2">
            <a:extLst>
              <a:ext uri="{FF2B5EF4-FFF2-40B4-BE49-F238E27FC236}">
                <a16:creationId xmlns:a16="http://schemas.microsoft.com/office/drawing/2014/main" id="{993612BA-B65B-B26E-D127-06FD0A5C9B3D}"/>
              </a:ext>
            </a:extLst>
          </p:cNvPr>
          <p:cNvSpPr>
            <a:spLocks noGrp="1"/>
          </p:cNvSpPr>
          <p:nvPr>
            <p:ph idx="1"/>
          </p:nvPr>
        </p:nvSpPr>
        <p:spPr>
          <a:xfrm>
            <a:off x="397565" y="1278232"/>
            <a:ext cx="11131826" cy="5247861"/>
          </a:xfrm>
        </p:spPr>
        <p:txBody>
          <a:bodyPr>
            <a:noAutofit/>
          </a:bodyPr>
          <a:lstStyle/>
          <a:p>
            <a:pPr>
              <a:lnSpc>
                <a:spcPct val="107000"/>
              </a:lnSpc>
              <a:spcAft>
                <a:spcPts val="800"/>
              </a:spcAft>
            </a:pPr>
            <a:r>
              <a:rPr lang="en-KE" sz="3200" b="1" kern="0" dirty="0">
                <a:effectLst/>
                <a:latin typeface="Times New Roman" panose="02020603050405020304" pitchFamily="18" charset="0"/>
                <a:ea typeface="Times New Roman" panose="02020603050405020304" pitchFamily="18" charset="0"/>
                <a:cs typeface="Times New Roman" panose="02020603050405020304" pitchFamily="18" charset="0"/>
              </a:rPr>
              <a:t>Divide</a:t>
            </a:r>
            <a:r>
              <a:rPr lang="en-KE" sz="3200" kern="0" dirty="0">
                <a:effectLst/>
                <a:latin typeface="Times New Roman" panose="02020603050405020304" pitchFamily="18" charset="0"/>
                <a:ea typeface="Times New Roman" panose="02020603050405020304" pitchFamily="18" charset="0"/>
                <a:cs typeface="Times New Roman" panose="02020603050405020304" pitchFamily="18" charset="0"/>
              </a:rPr>
              <a:t>: Split the problem into smaller, more manageable subproblems.</a:t>
            </a:r>
            <a:endParaRPr lang="en-KE"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en-KE" sz="3200" kern="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KE" sz="3200" b="1" kern="0" dirty="0">
                <a:effectLst/>
                <a:latin typeface="Times New Roman" panose="02020603050405020304" pitchFamily="18" charset="0"/>
                <a:ea typeface="Times New Roman" panose="02020603050405020304" pitchFamily="18" charset="0"/>
                <a:cs typeface="Times New Roman" panose="02020603050405020304" pitchFamily="18" charset="0"/>
              </a:rPr>
              <a:t>Conquer</a:t>
            </a:r>
            <a:r>
              <a:rPr lang="en-KE" sz="3200" kern="0" dirty="0">
                <a:effectLst/>
                <a:latin typeface="Times New Roman" panose="02020603050405020304" pitchFamily="18" charset="0"/>
                <a:ea typeface="Times New Roman" panose="02020603050405020304" pitchFamily="18" charset="0"/>
                <a:cs typeface="Times New Roman" panose="02020603050405020304" pitchFamily="18" charset="0"/>
              </a:rPr>
              <a:t>: Solve each subproblem recursively.</a:t>
            </a:r>
            <a:endParaRPr lang="en-KE"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en-KE" sz="3200" b="1" kern="0" dirty="0">
                <a:effectLst/>
                <a:latin typeface="Times New Roman" panose="02020603050405020304" pitchFamily="18" charset="0"/>
                <a:ea typeface="Times New Roman" panose="02020603050405020304" pitchFamily="18" charset="0"/>
                <a:cs typeface="Times New Roman" panose="02020603050405020304" pitchFamily="18" charset="0"/>
              </a:rPr>
              <a:t>Combine</a:t>
            </a:r>
            <a:r>
              <a:rPr lang="en-KE" sz="3200" kern="0" dirty="0">
                <a:effectLst/>
                <a:latin typeface="Times New Roman" panose="02020603050405020304" pitchFamily="18" charset="0"/>
                <a:ea typeface="Times New Roman" panose="02020603050405020304" pitchFamily="18" charset="0"/>
                <a:cs typeface="Times New Roman" panose="02020603050405020304" pitchFamily="18" charset="0"/>
              </a:rPr>
              <a:t>: Merge the solutions of the subproblems to solve the original problem.</a:t>
            </a:r>
            <a:endParaRPr lang="en-KE"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fontAlgn="base">
              <a:lnSpc>
                <a:spcPct val="200000"/>
              </a:lnSpc>
              <a:buFont typeface="Arial" panose="020B0604020202020204" pitchFamily="34" charset="0"/>
              <a:buChar char="•"/>
            </a:pPr>
            <a:endParaRPr lang="en-KE"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31951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A73B62EB-DC12-CE80-790D-7509F7CDEC7C}"/>
              </a:ext>
            </a:extLst>
          </p:cNvPr>
          <p:cNvSpPr>
            <a:spLocks noGrp="1"/>
          </p:cNvSpPr>
          <p:nvPr>
            <p:ph type="sldNum" sz="quarter" idx="12"/>
          </p:nvPr>
        </p:nvSpPr>
        <p:spPr/>
        <p:txBody>
          <a:bodyPr/>
          <a:lstStyle/>
          <a:p>
            <a:fld id="{F7F8C539-EC55-44A9-ACA1-155016EBCFDD}" type="slidenum">
              <a:rPr lang="en-US" altLang="en-KE"/>
              <a:pPr/>
              <a:t>6</a:t>
            </a:fld>
            <a:endParaRPr lang="en-US" altLang="en-KE"/>
          </a:p>
        </p:txBody>
      </p:sp>
      <p:sp>
        <p:nvSpPr>
          <p:cNvPr id="116738" name="Rectangle 2050">
            <a:extLst>
              <a:ext uri="{FF2B5EF4-FFF2-40B4-BE49-F238E27FC236}">
                <a16:creationId xmlns:a16="http://schemas.microsoft.com/office/drawing/2014/main" id="{FC14DFAF-CC63-2CC8-3FE5-5AEFE4ACA995}"/>
              </a:ext>
            </a:extLst>
          </p:cNvPr>
          <p:cNvSpPr>
            <a:spLocks noGrp="1" noChangeArrowheads="1"/>
          </p:cNvSpPr>
          <p:nvPr>
            <p:ph type="title"/>
          </p:nvPr>
        </p:nvSpPr>
        <p:spPr>
          <a:xfrm>
            <a:off x="0" y="0"/>
            <a:ext cx="12247418" cy="1085291"/>
          </a:xfrm>
          <a:solidFill>
            <a:schemeClr val="tx1"/>
          </a:solidFill>
        </p:spPr>
        <p:txBody>
          <a:bodyPr>
            <a:normAutofit/>
          </a:bodyPr>
          <a:lstStyle/>
          <a:p>
            <a:r>
              <a:rPr lang="en-US" altLang="en-KE" sz="2800" b="1" dirty="0">
                <a:solidFill>
                  <a:schemeClr val="accent4"/>
                </a:solidFill>
              </a:rPr>
              <a:t>	</a:t>
            </a:r>
            <a:r>
              <a:rPr lang="en-US" altLang="en-KE" sz="5400" b="1" dirty="0">
                <a:solidFill>
                  <a:schemeClr val="accent4"/>
                </a:solidFill>
              </a:rPr>
              <a:t>Characteristics</a:t>
            </a:r>
          </a:p>
        </p:txBody>
      </p:sp>
      <p:sp>
        <p:nvSpPr>
          <p:cNvPr id="116739" name="Rectangle 2051">
            <a:extLst>
              <a:ext uri="{FF2B5EF4-FFF2-40B4-BE49-F238E27FC236}">
                <a16:creationId xmlns:a16="http://schemas.microsoft.com/office/drawing/2014/main" id="{7581F0E7-EE5F-3227-E94E-2F4AF819272A}"/>
              </a:ext>
            </a:extLst>
          </p:cNvPr>
          <p:cNvSpPr>
            <a:spLocks noGrp="1" noChangeArrowheads="1"/>
          </p:cNvSpPr>
          <p:nvPr>
            <p:ph type="body" idx="1"/>
          </p:nvPr>
        </p:nvSpPr>
        <p:spPr>
          <a:xfrm>
            <a:off x="1007165" y="1085291"/>
            <a:ext cx="10575235" cy="5271059"/>
          </a:xfrm>
        </p:spPr>
        <p:txBody>
          <a:bodyPr>
            <a:normAutofit fontScale="92500" lnSpcReduction="20000"/>
          </a:bodyPr>
          <a:lstStyle/>
          <a:p>
            <a:pPr algn="just" rtl="0" fontAlgn="base">
              <a:lnSpc>
                <a:spcPct val="150000"/>
              </a:lnSpc>
            </a:pP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The characteristics of Divide and Conquer Algorithm are:</a:t>
            </a:r>
          </a:p>
          <a:p>
            <a:pPr algn="just" fontAlgn="base">
              <a:lnSpc>
                <a:spcPct val="150000"/>
              </a:lnSpc>
              <a:buFont typeface="Arial" panose="020B0604020202020204" pitchFamily="34" charset="0"/>
              <a:buChar char="•"/>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Dividing the Problem</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 The first step is to break the problem into smaller, more manageable subproblems. </a:t>
            </a:r>
          </a:p>
          <a:p>
            <a:pPr algn="just" fontAlgn="base">
              <a:lnSpc>
                <a:spcPct val="150000"/>
              </a:lnSpc>
              <a:buFont typeface="Arial" panose="020B0604020202020204" pitchFamily="34" charset="0"/>
              <a:buChar char="•"/>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Independence of Subproblems</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 Each subproblem should be independent of the others, meaning that solving one subproblem does not depend on the solution of another. </a:t>
            </a: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Conquering Each Subproblem</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 Once divided, the subproblems are solved individually. </a:t>
            </a:r>
          </a:p>
          <a:p>
            <a:pPr algn="just" fontAlgn="base">
              <a:lnSpc>
                <a:spcPct val="150000"/>
              </a:lnSpc>
              <a:buFont typeface="Arial" panose="020B0604020202020204" pitchFamily="34" charset="0"/>
              <a:buChar char="•"/>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Combining Solutions</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 After solving the subproblems, their solutions are combined to obtain the solution to the original problem.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A73B62EB-DC12-CE80-790D-7509F7CDEC7C}"/>
              </a:ext>
            </a:extLst>
          </p:cNvPr>
          <p:cNvSpPr>
            <a:spLocks noGrp="1"/>
          </p:cNvSpPr>
          <p:nvPr>
            <p:ph type="sldNum" sz="quarter" idx="12"/>
          </p:nvPr>
        </p:nvSpPr>
        <p:spPr/>
        <p:txBody>
          <a:bodyPr/>
          <a:lstStyle/>
          <a:p>
            <a:fld id="{F7F8C539-EC55-44A9-ACA1-155016EBCFDD}" type="slidenum">
              <a:rPr lang="en-US" altLang="en-KE"/>
              <a:pPr/>
              <a:t>7</a:t>
            </a:fld>
            <a:endParaRPr lang="en-US" altLang="en-KE"/>
          </a:p>
        </p:txBody>
      </p:sp>
      <p:sp>
        <p:nvSpPr>
          <p:cNvPr id="116738" name="Rectangle 2050">
            <a:extLst>
              <a:ext uri="{FF2B5EF4-FFF2-40B4-BE49-F238E27FC236}">
                <a16:creationId xmlns:a16="http://schemas.microsoft.com/office/drawing/2014/main" id="{FC14DFAF-CC63-2CC8-3FE5-5AEFE4ACA995}"/>
              </a:ext>
            </a:extLst>
          </p:cNvPr>
          <p:cNvSpPr>
            <a:spLocks noGrp="1" noChangeArrowheads="1"/>
          </p:cNvSpPr>
          <p:nvPr>
            <p:ph type="title"/>
          </p:nvPr>
        </p:nvSpPr>
        <p:spPr>
          <a:xfrm>
            <a:off x="0" y="0"/>
            <a:ext cx="12247418" cy="1085291"/>
          </a:xfrm>
          <a:solidFill>
            <a:schemeClr val="tx1"/>
          </a:solidFill>
        </p:spPr>
        <p:txBody>
          <a:bodyPr>
            <a:normAutofit/>
          </a:bodyPr>
          <a:lstStyle/>
          <a:p>
            <a:r>
              <a:rPr lang="en-US" altLang="en-KE" sz="2800" b="1" dirty="0">
                <a:solidFill>
                  <a:schemeClr val="accent4"/>
                </a:solidFill>
              </a:rPr>
              <a:t>	</a:t>
            </a:r>
            <a:r>
              <a:rPr lang="en-US" altLang="en-KE" sz="5400" b="1" dirty="0">
                <a:solidFill>
                  <a:schemeClr val="accent4"/>
                </a:solidFill>
              </a:rPr>
              <a:t>Example   </a:t>
            </a:r>
          </a:p>
        </p:txBody>
      </p:sp>
      <p:sp>
        <p:nvSpPr>
          <p:cNvPr id="116739" name="Rectangle 2051">
            <a:extLst>
              <a:ext uri="{FF2B5EF4-FFF2-40B4-BE49-F238E27FC236}">
                <a16:creationId xmlns:a16="http://schemas.microsoft.com/office/drawing/2014/main" id="{7581F0E7-EE5F-3227-E94E-2F4AF819272A}"/>
              </a:ext>
            </a:extLst>
          </p:cNvPr>
          <p:cNvSpPr>
            <a:spLocks noGrp="1" noChangeArrowheads="1"/>
          </p:cNvSpPr>
          <p:nvPr>
            <p:ph type="body" idx="1"/>
          </p:nvPr>
        </p:nvSpPr>
        <p:spPr>
          <a:xfrm>
            <a:off x="1007165" y="1367834"/>
            <a:ext cx="10575235" cy="4741418"/>
          </a:xfrm>
        </p:spPr>
        <p:txBody>
          <a:bodyPr>
            <a:normAutofit/>
          </a:bodyPr>
          <a:lstStyle/>
          <a:p>
            <a:pPr algn="just" fontAlgn="base">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Merge Sort algorithm, which divides an array into halves, recursively sorts each half, and then merges the sorted halves.</a:t>
            </a:r>
          </a:p>
          <a:p>
            <a:pPr algn="just" fontAlgn="base">
              <a:lnSpc>
                <a:spcPct val="150000"/>
              </a:lnSpc>
            </a:pPr>
            <a:r>
              <a:rPr lang="en-US" i="0" dirty="0">
                <a:solidFill>
                  <a:srgbClr val="273239"/>
                </a:solidFill>
                <a:effectLst/>
                <a:highlight>
                  <a:srgbClr val="FFFFFF"/>
                </a:highlight>
                <a:latin typeface="Times New Roman" panose="02020603050405020304" pitchFamily="18" charset="0"/>
                <a:cs typeface="Times New Roman" panose="02020603050405020304" pitchFamily="18" charset="0"/>
              </a:rPr>
              <a:t>Where we </a:t>
            </a:r>
            <a:r>
              <a:rPr lang="en-US" dirty="0">
                <a:solidFill>
                  <a:srgbClr val="273239"/>
                </a:solidFill>
                <a:highlight>
                  <a:srgbClr val="FFFFFF"/>
                </a:highlight>
                <a:latin typeface="Times New Roman" panose="02020603050405020304" pitchFamily="18" charset="0"/>
                <a:cs typeface="Times New Roman" panose="02020603050405020304" pitchFamily="18" charset="0"/>
              </a:rPr>
              <a:t>can </a:t>
            </a:r>
            <a:r>
              <a:rPr lang="en-US" i="0" dirty="0">
                <a:solidFill>
                  <a:srgbClr val="273239"/>
                </a:solidFill>
                <a:effectLst/>
                <a:highlight>
                  <a:srgbClr val="FFFFFF"/>
                </a:highlight>
                <a:latin typeface="Times New Roman" panose="02020603050405020304" pitchFamily="18" charset="0"/>
                <a:cs typeface="Times New Roman" panose="02020603050405020304" pitchFamily="18" charset="0"/>
              </a:rPr>
              <a:t>Finding the minimum element in the arrays or Finding the maximum element in the array.</a:t>
            </a:r>
          </a:p>
          <a:p>
            <a:pPr algn="just" fontAlgn="base">
              <a:lnSpc>
                <a:spcPct val="150000"/>
              </a:lnSpc>
            </a:pPr>
            <a:endParaRPr lang="en-US" i="0" dirty="0">
              <a:solidFill>
                <a:srgbClr val="273239"/>
              </a:solidFill>
              <a:effectLst/>
              <a:highlight>
                <a:srgbClr val="FFFFFF"/>
              </a:highlight>
              <a:latin typeface="Times New Roman" panose="02020603050405020304" pitchFamily="18" charset="0"/>
              <a:cs typeface="Times New Roman" panose="02020603050405020304" pitchFamily="18" charset="0"/>
            </a:endParaRPr>
          </a:p>
          <a:p>
            <a:pPr algn="just" fontAlgn="base">
              <a:lnSpc>
                <a:spcPct val="150000"/>
              </a:lnSpc>
              <a:buFont typeface="Arial" panose="020B0604020202020204" pitchFamily="34" charset="0"/>
              <a:buChar char="•"/>
            </a:pPr>
            <a:endParaRPr lang="en-US" sz="3200" b="0" i="0" dirty="0">
              <a:solidFill>
                <a:srgbClr val="273239"/>
              </a:solidFill>
              <a:effectLst/>
              <a:highlight>
                <a:srgbClr val="FFFFFF"/>
              </a:highligh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29631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A73B62EB-DC12-CE80-790D-7509F7CDEC7C}"/>
              </a:ext>
            </a:extLst>
          </p:cNvPr>
          <p:cNvSpPr>
            <a:spLocks noGrp="1"/>
          </p:cNvSpPr>
          <p:nvPr>
            <p:ph type="sldNum" sz="quarter" idx="12"/>
          </p:nvPr>
        </p:nvSpPr>
        <p:spPr/>
        <p:txBody>
          <a:bodyPr/>
          <a:lstStyle/>
          <a:p>
            <a:fld id="{F7F8C539-EC55-44A9-ACA1-155016EBCFDD}" type="slidenum">
              <a:rPr lang="en-US" altLang="en-KE"/>
              <a:pPr/>
              <a:t>8</a:t>
            </a:fld>
            <a:endParaRPr lang="en-US" altLang="en-KE"/>
          </a:p>
        </p:txBody>
      </p:sp>
      <p:sp>
        <p:nvSpPr>
          <p:cNvPr id="116738" name="Rectangle 2050">
            <a:extLst>
              <a:ext uri="{FF2B5EF4-FFF2-40B4-BE49-F238E27FC236}">
                <a16:creationId xmlns:a16="http://schemas.microsoft.com/office/drawing/2014/main" id="{FC14DFAF-CC63-2CC8-3FE5-5AEFE4ACA995}"/>
              </a:ext>
            </a:extLst>
          </p:cNvPr>
          <p:cNvSpPr>
            <a:spLocks noGrp="1" noChangeArrowheads="1"/>
          </p:cNvSpPr>
          <p:nvPr>
            <p:ph type="title"/>
          </p:nvPr>
        </p:nvSpPr>
        <p:spPr>
          <a:xfrm>
            <a:off x="0" y="0"/>
            <a:ext cx="12247418" cy="1085291"/>
          </a:xfrm>
          <a:solidFill>
            <a:schemeClr val="tx1"/>
          </a:solidFill>
        </p:spPr>
        <p:txBody>
          <a:bodyPr>
            <a:normAutofit/>
          </a:bodyPr>
          <a:lstStyle/>
          <a:p>
            <a:r>
              <a:rPr lang="en-US" altLang="en-KE" sz="2800" b="1" dirty="0">
                <a:solidFill>
                  <a:schemeClr val="accent4"/>
                </a:solidFill>
              </a:rPr>
              <a:t>	</a:t>
            </a:r>
            <a:r>
              <a:rPr lang="en-US" altLang="en-KE" sz="5400" b="1" dirty="0">
                <a:solidFill>
                  <a:schemeClr val="accent4"/>
                </a:solidFill>
              </a:rPr>
              <a:t>Advantages </a:t>
            </a:r>
          </a:p>
        </p:txBody>
      </p:sp>
      <p:sp>
        <p:nvSpPr>
          <p:cNvPr id="116739" name="Rectangle 2051">
            <a:extLst>
              <a:ext uri="{FF2B5EF4-FFF2-40B4-BE49-F238E27FC236}">
                <a16:creationId xmlns:a16="http://schemas.microsoft.com/office/drawing/2014/main" id="{7581F0E7-EE5F-3227-E94E-2F4AF819272A}"/>
              </a:ext>
            </a:extLst>
          </p:cNvPr>
          <p:cNvSpPr>
            <a:spLocks noGrp="1" noChangeArrowheads="1"/>
          </p:cNvSpPr>
          <p:nvPr>
            <p:ph type="body" idx="1"/>
          </p:nvPr>
        </p:nvSpPr>
        <p:spPr>
          <a:xfrm>
            <a:off x="1007165" y="1367834"/>
            <a:ext cx="10641496" cy="4741418"/>
          </a:xfrm>
        </p:spPr>
        <p:txBody>
          <a:bodyPr>
            <a:normAutofit fontScale="77500" lnSpcReduction="20000"/>
          </a:bodyPr>
          <a:lstStyle/>
          <a:p>
            <a:pPr algn="just" fontAlgn="base">
              <a:lnSpc>
                <a:spcPct val="150000"/>
              </a:lnSpc>
              <a:buFont typeface="Arial" panose="020B0604020202020204" pitchFamily="34" charset="0"/>
              <a:buChar char="•"/>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Solving difficult problems: </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Divide and conquer technique is a tool for solving difficult problems conceptually. e.g. Tower of Hanoi puzzle. </a:t>
            </a:r>
          </a:p>
          <a:p>
            <a:pPr algn="just" fontAlgn="base">
              <a:lnSpc>
                <a:spcPct val="150000"/>
              </a:lnSpc>
              <a:buFont typeface="Arial" panose="020B0604020202020204" pitchFamily="34" charset="0"/>
              <a:buChar char="•"/>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Algorithm efficiency: </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The divide-and-conquer algorithm often helps in the discovery of efficient algorithms.</a:t>
            </a:r>
          </a:p>
          <a:p>
            <a:pPr algn="just" fontAlgn="base">
              <a:lnSpc>
                <a:spcPct val="150000"/>
              </a:lnSpc>
              <a:buFont typeface="Arial" panose="020B0604020202020204" pitchFamily="34" charset="0"/>
              <a:buChar char="•"/>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Parallelism: </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Normally Divide and Conquer algorithms are used in multi-processor machines having shared-memory systems where the communication of data between processors does not need to be planned in advance, because distinct sub-problems can be executed on different processors.</a:t>
            </a:r>
          </a:p>
          <a:p>
            <a:pPr algn="just" fontAlgn="base">
              <a:lnSpc>
                <a:spcPct val="150000"/>
              </a:lnSpc>
              <a:buFont typeface="Arial" panose="020B0604020202020204" pitchFamily="34" charset="0"/>
              <a:buChar char="•"/>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Memory access: </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These algorithms naturally make an efficient use of memory caches.</a:t>
            </a:r>
          </a:p>
        </p:txBody>
      </p:sp>
    </p:spTree>
    <p:extLst>
      <p:ext uri="{BB962C8B-B14F-4D97-AF65-F5344CB8AC3E}">
        <p14:creationId xmlns:p14="http://schemas.microsoft.com/office/powerpoint/2010/main" val="36056897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A73B62EB-DC12-CE80-790D-7509F7CDEC7C}"/>
              </a:ext>
            </a:extLst>
          </p:cNvPr>
          <p:cNvSpPr>
            <a:spLocks noGrp="1"/>
          </p:cNvSpPr>
          <p:nvPr>
            <p:ph type="sldNum" sz="quarter" idx="12"/>
          </p:nvPr>
        </p:nvSpPr>
        <p:spPr/>
        <p:txBody>
          <a:bodyPr/>
          <a:lstStyle/>
          <a:p>
            <a:fld id="{F7F8C539-EC55-44A9-ACA1-155016EBCFDD}" type="slidenum">
              <a:rPr lang="en-US" altLang="en-KE"/>
              <a:pPr/>
              <a:t>9</a:t>
            </a:fld>
            <a:endParaRPr lang="en-US" altLang="en-KE"/>
          </a:p>
        </p:txBody>
      </p:sp>
      <p:sp>
        <p:nvSpPr>
          <p:cNvPr id="116738" name="Rectangle 2050">
            <a:extLst>
              <a:ext uri="{FF2B5EF4-FFF2-40B4-BE49-F238E27FC236}">
                <a16:creationId xmlns:a16="http://schemas.microsoft.com/office/drawing/2014/main" id="{FC14DFAF-CC63-2CC8-3FE5-5AEFE4ACA995}"/>
              </a:ext>
            </a:extLst>
          </p:cNvPr>
          <p:cNvSpPr>
            <a:spLocks noGrp="1" noChangeArrowheads="1"/>
          </p:cNvSpPr>
          <p:nvPr>
            <p:ph type="title"/>
          </p:nvPr>
        </p:nvSpPr>
        <p:spPr>
          <a:xfrm>
            <a:off x="0" y="0"/>
            <a:ext cx="12247418" cy="1085291"/>
          </a:xfrm>
          <a:solidFill>
            <a:schemeClr val="tx1"/>
          </a:solidFill>
        </p:spPr>
        <p:txBody>
          <a:bodyPr>
            <a:normAutofit/>
          </a:bodyPr>
          <a:lstStyle/>
          <a:p>
            <a:r>
              <a:rPr lang="en-US" altLang="en-KE" sz="2800" b="1" dirty="0">
                <a:solidFill>
                  <a:schemeClr val="accent4"/>
                </a:solidFill>
              </a:rPr>
              <a:t>	</a:t>
            </a:r>
            <a:r>
              <a:rPr lang="en-US" altLang="en-KE" sz="3600" b="1" dirty="0">
                <a:solidFill>
                  <a:schemeClr val="accent4"/>
                </a:solidFill>
                <a:latin typeface="Times New Roman" panose="02020603050405020304" pitchFamily="18" charset="0"/>
                <a:cs typeface="Times New Roman" panose="02020603050405020304" pitchFamily="18" charset="0"/>
              </a:rPr>
              <a:t>Disadvantages</a:t>
            </a:r>
            <a:r>
              <a:rPr lang="en-US" altLang="en-KE" sz="2800" b="1" dirty="0">
                <a:solidFill>
                  <a:schemeClr val="accent4"/>
                </a:solidFill>
              </a:rPr>
              <a:t> </a:t>
            </a:r>
            <a:endParaRPr lang="en-US" altLang="en-KE" sz="5400" b="1" dirty="0">
              <a:solidFill>
                <a:schemeClr val="accent4"/>
              </a:solidFill>
            </a:endParaRPr>
          </a:p>
        </p:txBody>
      </p:sp>
      <p:sp>
        <p:nvSpPr>
          <p:cNvPr id="116739" name="Rectangle 2051">
            <a:extLst>
              <a:ext uri="{FF2B5EF4-FFF2-40B4-BE49-F238E27FC236}">
                <a16:creationId xmlns:a16="http://schemas.microsoft.com/office/drawing/2014/main" id="{7581F0E7-EE5F-3227-E94E-2F4AF819272A}"/>
              </a:ext>
            </a:extLst>
          </p:cNvPr>
          <p:cNvSpPr>
            <a:spLocks noGrp="1" noChangeArrowheads="1"/>
          </p:cNvSpPr>
          <p:nvPr>
            <p:ph type="body" idx="1"/>
          </p:nvPr>
        </p:nvSpPr>
        <p:spPr>
          <a:xfrm>
            <a:off x="649357" y="1367834"/>
            <a:ext cx="10933043" cy="4988516"/>
          </a:xfrm>
        </p:spPr>
        <p:txBody>
          <a:bodyPr>
            <a:normAutofit fontScale="92500" lnSpcReduction="10000"/>
          </a:bodyPr>
          <a:lstStyle/>
          <a:p>
            <a:pPr algn="just" fontAlgn="base">
              <a:lnSpc>
                <a:spcPct val="150000"/>
              </a:lnSpc>
              <a:buFont typeface="Arial" panose="020B0604020202020204" pitchFamily="34" charset="0"/>
              <a:buChar char="•"/>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Complexity: </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Dividing a problem into smaller subproblems can increase the complexity of the overall solution. </a:t>
            </a:r>
          </a:p>
          <a:p>
            <a:pPr algn="just" fontAlgn="base">
              <a:lnSpc>
                <a:spcPct val="150000"/>
              </a:lnSpc>
              <a:buFont typeface="Arial" panose="020B0604020202020204" pitchFamily="34" charset="0"/>
              <a:buChar char="•"/>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Difficulty of implementation: </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Some problems are difficult to divide into smaller subproblems or require a complex algorithm to do so. In these cases, it can be challenging to implement a divide and conquer solution.</a:t>
            </a:r>
          </a:p>
          <a:p>
            <a:pPr algn="just" fontAlgn="base">
              <a:lnSpc>
                <a:spcPct val="150000"/>
              </a:lnSpc>
              <a:buFont typeface="Arial" panose="020B0604020202020204" pitchFamily="34" charset="0"/>
              <a:buChar char="•"/>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Memory limitations: </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When working with large data sets, the memory requirements for storing the intermediate results of the subproblems can become a limiting factor.</a:t>
            </a:r>
          </a:p>
        </p:txBody>
      </p:sp>
    </p:spTree>
    <p:extLst>
      <p:ext uri="{BB962C8B-B14F-4D97-AF65-F5344CB8AC3E}">
        <p14:creationId xmlns:p14="http://schemas.microsoft.com/office/powerpoint/2010/main" val="15240847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10</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sz="2400" dirty="0"/>
              <a:t> </a:t>
            </a:r>
            <a:r>
              <a:rPr lang="en-US" sz="3600" b="1" dirty="0">
                <a:solidFill>
                  <a:srgbClr val="FFC000"/>
                </a:solidFill>
              </a:rPr>
              <a:t>2. Bottom-Up Decomposition</a:t>
            </a:r>
            <a:endParaRPr lang="en-US" altLang="en-KE" sz="3600" b="1" dirty="0">
              <a:solidFill>
                <a:srgbClr val="FFC000"/>
              </a:solidFill>
              <a:latin typeface="Times New Roman" panose="02020603050405020304" pitchFamily="18" charset="0"/>
              <a:cs typeface="Times New Roman" panose="02020603050405020304" pitchFamily="18" charset="0"/>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967408" y="1249017"/>
            <a:ext cx="10641495" cy="5107333"/>
          </a:xfrm>
        </p:spPr>
        <p:txBody>
          <a:bodyPr>
            <a:normAutofit/>
          </a:bodyPr>
          <a:lstStyle/>
          <a:p>
            <a:pPr algn="just">
              <a:lnSpc>
                <a:spcPct val="150000"/>
              </a:lnSpc>
              <a:spcAft>
                <a:spcPts val="800"/>
              </a:spcAft>
            </a:pPr>
            <a:r>
              <a:rPr lang="en-US" dirty="0">
                <a:latin typeface="Times New Roman" panose="02020603050405020304" pitchFamily="18" charset="0"/>
                <a:cs typeface="Times New Roman" panose="02020603050405020304" pitchFamily="18" charset="0"/>
              </a:rPr>
              <a:t>This approach involves solving the simplest, smallest subproblems first and using their solutions to construct solutions to larger subproblems.</a:t>
            </a:r>
          </a:p>
          <a:p>
            <a:pPr algn="just">
              <a:lnSpc>
                <a:spcPct val="150000"/>
              </a:lnSpc>
              <a:spcAft>
                <a:spcPts val="800"/>
              </a:spcAft>
            </a:pP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In this design, individual parts of the system are specified in detail. The parts are linked to form larger components, which are in turn linked until a complete system is formed. Object-oriented language such as C++ or java uses a bottom-up approach where each object is identified first. </a:t>
            </a:r>
            <a:endParaRPr lang="en-US" altLang="en-KE"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11</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sz="5400" b="1" dirty="0">
                <a:solidFill>
                  <a:schemeClr val="accent4"/>
                </a:solidFill>
              </a:rPr>
              <a:t>	Steps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808383" y="1444097"/>
            <a:ext cx="10986052" cy="5155485"/>
          </a:xfrm>
        </p:spPr>
        <p:txBody>
          <a:bodyPr>
            <a:normAutofit/>
          </a:bodyPr>
          <a:lstStyle/>
          <a:p>
            <a:pPr>
              <a:lnSpc>
                <a:spcPct val="107000"/>
              </a:lnSpc>
              <a:spcAft>
                <a:spcPts val="800"/>
              </a:spcAft>
            </a:pPr>
            <a:r>
              <a:rPr lang="en-KE" sz="3200" b="1" kern="0" dirty="0">
                <a:effectLst/>
                <a:latin typeface="Times New Roman" panose="02020603050405020304" pitchFamily="18" charset="0"/>
                <a:ea typeface="Times New Roman" panose="02020603050405020304" pitchFamily="18" charset="0"/>
                <a:cs typeface="Times New Roman" panose="02020603050405020304" pitchFamily="18" charset="0"/>
              </a:rPr>
              <a:t>Identify Base Cases</a:t>
            </a:r>
            <a:r>
              <a:rPr lang="en-KE" sz="3200" kern="0" dirty="0">
                <a:effectLst/>
                <a:latin typeface="Times New Roman" panose="02020603050405020304" pitchFamily="18" charset="0"/>
                <a:ea typeface="Times New Roman" panose="02020603050405020304" pitchFamily="18" charset="0"/>
                <a:cs typeface="Times New Roman" panose="02020603050405020304" pitchFamily="18" charset="0"/>
              </a:rPr>
              <a:t>: Determine the smallest and simplest subproblems.</a:t>
            </a:r>
            <a:endParaRPr lang="en-US" sz="3200" kern="100" dirty="0">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7000"/>
              </a:lnSpc>
              <a:spcAft>
                <a:spcPts val="800"/>
              </a:spcAft>
            </a:pPr>
            <a:r>
              <a:rPr lang="en-KE" sz="3200" kern="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KE" sz="3200" b="1" kern="0" dirty="0">
                <a:effectLst/>
                <a:latin typeface="Times New Roman" panose="02020603050405020304" pitchFamily="18" charset="0"/>
                <a:ea typeface="Times New Roman" panose="02020603050405020304" pitchFamily="18" charset="0"/>
                <a:cs typeface="Times New Roman" panose="02020603050405020304" pitchFamily="18" charset="0"/>
              </a:rPr>
              <a:t>Solve Base Cases</a:t>
            </a:r>
            <a:r>
              <a:rPr lang="en-KE" sz="3200" kern="0" dirty="0">
                <a:effectLst/>
                <a:latin typeface="Times New Roman" panose="02020603050405020304" pitchFamily="18" charset="0"/>
                <a:ea typeface="Times New Roman" panose="02020603050405020304" pitchFamily="18" charset="0"/>
                <a:cs typeface="Times New Roman" panose="02020603050405020304" pitchFamily="18" charset="0"/>
              </a:rPr>
              <a:t>: Compute solutions for the base cases.</a:t>
            </a:r>
            <a:endParaRPr lang="en-KE"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en-KE" sz="3200" b="1" kern="0" dirty="0">
                <a:effectLst/>
                <a:latin typeface="Times New Roman" panose="02020603050405020304" pitchFamily="18" charset="0"/>
                <a:ea typeface="Times New Roman" panose="02020603050405020304" pitchFamily="18" charset="0"/>
                <a:cs typeface="Times New Roman" panose="02020603050405020304" pitchFamily="18" charset="0"/>
              </a:rPr>
              <a:t>Build Up</a:t>
            </a:r>
            <a:r>
              <a:rPr lang="en-KE" sz="3200" kern="0" dirty="0">
                <a:effectLst/>
                <a:latin typeface="Times New Roman" panose="02020603050405020304" pitchFamily="18" charset="0"/>
                <a:ea typeface="Times New Roman" panose="02020603050405020304" pitchFamily="18" charset="0"/>
                <a:cs typeface="Times New Roman" panose="02020603050405020304" pitchFamily="18" charset="0"/>
              </a:rPr>
              <a:t>: Use solutions of smaller subproblems to solve larger subproblems.</a:t>
            </a:r>
            <a:endParaRPr lang="en-US" sz="3200" kern="100" dirty="0">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7000"/>
              </a:lnSpc>
              <a:spcAft>
                <a:spcPts val="800"/>
              </a:spcAft>
            </a:pPr>
            <a:r>
              <a:rPr lang="en-KE" sz="3200" b="1" kern="0" dirty="0">
                <a:effectLst/>
                <a:latin typeface="Times New Roman" panose="02020603050405020304" pitchFamily="18" charset="0"/>
                <a:ea typeface="Times New Roman" panose="02020603050405020304" pitchFamily="18" charset="0"/>
                <a:cs typeface="Times New Roman" panose="02020603050405020304" pitchFamily="18" charset="0"/>
              </a:rPr>
              <a:t>Construct Final Solution</a:t>
            </a:r>
            <a:r>
              <a:rPr lang="en-KE" sz="3200" kern="0" dirty="0">
                <a:effectLst/>
                <a:latin typeface="Times New Roman" panose="02020603050405020304" pitchFamily="18" charset="0"/>
                <a:ea typeface="Times New Roman" panose="02020603050405020304" pitchFamily="18" charset="0"/>
                <a:cs typeface="Times New Roman" panose="02020603050405020304" pitchFamily="18" charset="0"/>
              </a:rPr>
              <a:t>: Combine solutions to form the final solution.</a:t>
            </a:r>
            <a:endParaRPr lang="en-KE"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KE" sz="20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254489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12</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3. </a:t>
            </a:r>
            <a:r>
              <a:rPr lang="en-US" altLang="en-KE" sz="5400" b="1" dirty="0">
                <a:solidFill>
                  <a:schemeClr val="accent4"/>
                </a:solidFill>
              </a:rPr>
              <a:t>Greedy strategy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596348" y="1233055"/>
            <a:ext cx="10349948" cy="5273761"/>
          </a:xfrm>
        </p:spPr>
        <p:txBody>
          <a:bodyPr>
            <a:normAutofit fontScale="92500" lnSpcReduction="20000"/>
          </a:bodyPr>
          <a:lstStyle/>
          <a:p>
            <a:pPr algn="just">
              <a:lnSpc>
                <a:spcPct val="150000"/>
              </a:lnSpc>
            </a:pPr>
            <a:r>
              <a:rPr lang="en-US" dirty="0">
                <a:solidFill>
                  <a:srgbClr val="273239"/>
                </a:solidFill>
                <a:highlight>
                  <a:srgbClr val="FFFFFF"/>
                </a:highlight>
                <a:latin typeface="Times New Roman" panose="02020603050405020304" pitchFamily="18" charset="0"/>
                <a:cs typeface="Times New Roman" panose="02020603050405020304" pitchFamily="18" charset="0"/>
              </a:rPr>
              <a:t>These Greedy algorithms are a class of algorithms that make locally optimal choices at each step with the hope of finding a global optimum solution. </a:t>
            </a:r>
          </a:p>
          <a:p>
            <a:pPr algn="just">
              <a:lnSpc>
                <a:spcPct val="150000"/>
              </a:lnSpc>
            </a:pPr>
            <a:r>
              <a:rPr lang="en-US" i="0" dirty="0">
                <a:solidFill>
                  <a:srgbClr val="273239"/>
                </a:solidFill>
                <a:effectLst/>
                <a:highlight>
                  <a:srgbClr val="FFFFFF"/>
                </a:highlight>
                <a:latin typeface="Times New Roman" panose="02020603050405020304" pitchFamily="18" charset="0"/>
                <a:cs typeface="Times New Roman" panose="02020603050405020304" pitchFamily="18" charset="0"/>
              </a:rPr>
              <a:t>Decisions are made based on the information available at the current moment without considering the consequences of these decisions in the future. </a:t>
            </a:r>
          </a:p>
          <a:p>
            <a:pPr algn="just">
              <a:lnSpc>
                <a:spcPct val="150000"/>
              </a:lnSpc>
            </a:pPr>
            <a:r>
              <a:rPr lang="en-US" i="0" dirty="0">
                <a:solidFill>
                  <a:srgbClr val="273239"/>
                </a:solidFill>
                <a:effectLst/>
                <a:highlight>
                  <a:srgbClr val="FFFFFF"/>
                </a:highlight>
                <a:latin typeface="Times New Roman" panose="02020603050405020304" pitchFamily="18" charset="0"/>
                <a:cs typeface="Times New Roman" panose="02020603050405020304" pitchFamily="18" charset="0"/>
              </a:rPr>
              <a:t>The key idea is to select the best possible choice at each step, leading to a solution that may not always be the most optimal but is often good enough for many problems.</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225481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13</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Steps  </a:t>
            </a:r>
            <a:endParaRPr lang="en-US" altLang="en-KE" b="1" dirty="0">
              <a:solidFill>
                <a:schemeClr val="accent4"/>
              </a:solidFill>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046922" y="1233055"/>
            <a:ext cx="9992139" cy="5273761"/>
          </a:xfrm>
        </p:spPr>
        <p:txBody>
          <a:bodyPr>
            <a:normAutofit fontScale="92500" lnSpcReduction="10000"/>
          </a:bodyPr>
          <a:lstStyle/>
          <a:p>
            <a:pPr marL="0" indent="0" algn="just" rtl="0" fontAlgn="base">
              <a:lnSpc>
                <a:spcPct val="150000"/>
              </a:lnSpc>
              <a:buNone/>
            </a:pP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The steps to define a greedy algorithm are:</a:t>
            </a:r>
          </a:p>
          <a:p>
            <a:pPr algn="just" fontAlgn="base">
              <a:lnSpc>
                <a:spcPct val="150000"/>
              </a:lnSpc>
              <a:buFont typeface="+mj-lt"/>
              <a:buAutoNum type="arabicPeriod"/>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Define the problem:</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 Clearly state the problem to be solved and the objective to be optimized.</a:t>
            </a:r>
          </a:p>
          <a:p>
            <a:pPr algn="just" fontAlgn="base">
              <a:lnSpc>
                <a:spcPct val="150000"/>
              </a:lnSpc>
              <a:buFont typeface="+mj-lt"/>
              <a:buAutoNum type="arabicPeriod" startAt="2"/>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Identify the greedy choice: </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Determine the locally optimal choice at each step based on the current state.</a:t>
            </a:r>
          </a:p>
          <a:p>
            <a:pPr algn="just" fontAlgn="base">
              <a:lnSpc>
                <a:spcPct val="150000"/>
              </a:lnSpc>
              <a:buFont typeface="+mj-lt"/>
              <a:buAutoNum type="arabicPeriod" startAt="3"/>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Make the greedy choice:</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 Select the greedy choice and update the current state.</a:t>
            </a:r>
          </a:p>
          <a:p>
            <a:pPr algn="just" fontAlgn="base">
              <a:lnSpc>
                <a:spcPct val="150000"/>
              </a:lnSpc>
              <a:buFont typeface="+mj-lt"/>
              <a:buAutoNum type="arabicPeriod" startAt="4"/>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Repeat:</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 Continue making greedy choices until a solution is reached.</a:t>
            </a:r>
          </a:p>
          <a:p>
            <a:pPr marL="457200" lvl="1" indent="0" algn="just">
              <a:lnSpc>
                <a:spcPct val="150000"/>
              </a:lnSpc>
              <a:spcAft>
                <a:spcPts val="800"/>
              </a:spcAft>
              <a:buNone/>
            </a:pPr>
            <a:endParaRPr lang="en-KE" sz="2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tabLst>
                <a:tab pos="457200" algn="l"/>
              </a:tabLst>
            </a:pPr>
            <a:endParaRPr lang="en-KE"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513115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14</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normAutofit/>
          </a:bodyPr>
          <a:lstStyle/>
          <a:p>
            <a:r>
              <a:rPr lang="en-US" altLang="en-KE" dirty="0">
                <a:solidFill>
                  <a:srgbClr val="FFC000"/>
                </a:solidFill>
              </a:rPr>
              <a:t>  	Real life examples</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838200" y="1594338"/>
            <a:ext cx="10515600" cy="4912478"/>
          </a:xfrm>
        </p:spPr>
        <p:txBody>
          <a:bodyPr>
            <a:normAutofit/>
          </a:bodyPr>
          <a:lstStyle/>
          <a:p>
            <a:pPr algn="just" rtl="0" fontAlgn="base"/>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Some greedy algorithm real-life examples are:</a:t>
            </a:r>
          </a:p>
          <a:p>
            <a:pPr algn="l" fontAlgn="base">
              <a:buFont typeface="Arial" panose="020B0604020202020204" pitchFamily="34" charset="0"/>
              <a:buChar char="•"/>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Fractional Knapsack:</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 Optimizes the value of items that can be fractionally included in a knapsack with limited capacity.</a:t>
            </a:r>
          </a:p>
          <a:p>
            <a:pPr algn="l" fontAlgn="base">
              <a:buFont typeface="Arial" panose="020B0604020202020204" pitchFamily="34" charset="0"/>
              <a:buChar char="•"/>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Dijkstra's</a:t>
            </a:r>
            <a:r>
              <a:rPr lang="en-US" b="1" dirty="0">
                <a:solidFill>
                  <a:srgbClr val="273239"/>
                </a:solidFill>
                <a:highlight>
                  <a:srgbClr val="FFFFFF"/>
                </a:highlight>
                <a:latin typeface="Times New Roman" panose="02020603050405020304" pitchFamily="18" charset="0"/>
                <a:cs typeface="Times New Roman" panose="02020603050405020304" pitchFamily="18" charset="0"/>
              </a:rPr>
              <a:t> algorithm: </a:t>
            </a: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 </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Finds the shortest path from a source vertex to all other vertices in a weighted graph.</a:t>
            </a:r>
          </a:p>
          <a:p>
            <a:pPr algn="l" fontAlgn="base">
              <a:buFont typeface="Arial" panose="020B0604020202020204" pitchFamily="34" charset="0"/>
              <a:buChar char="•"/>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Kruskal’s algorithm:  </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Finds the minimum spanning tree of a weighted graph.</a:t>
            </a:r>
          </a:p>
          <a:p>
            <a:pPr algn="l" fontAlgn="base">
              <a:buFont typeface="Arial" panose="020B0604020202020204" pitchFamily="34" charset="0"/>
              <a:buChar char="•"/>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Huffman coding:  </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Compresses data by assigning shorter codes to more frequent symbols.</a:t>
            </a:r>
          </a:p>
        </p:txBody>
      </p:sp>
    </p:spTree>
    <p:extLst>
      <p:ext uri="{BB962C8B-B14F-4D97-AF65-F5344CB8AC3E}">
        <p14:creationId xmlns:p14="http://schemas.microsoft.com/office/powerpoint/2010/main" val="42895680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15</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normAutofit/>
          </a:bodyPr>
          <a:lstStyle/>
          <a:p>
            <a:r>
              <a:rPr lang="en-US" altLang="en-KE" dirty="0">
                <a:solidFill>
                  <a:srgbClr val="FFC000"/>
                </a:solidFill>
              </a:rPr>
              <a:t>  	Application of Greedy Algorithm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838200" y="1233056"/>
            <a:ext cx="10041835" cy="4912478"/>
          </a:xfrm>
        </p:spPr>
        <p:txBody>
          <a:bodyPr>
            <a:normAutofit lnSpcReduction="10000"/>
          </a:bodyPr>
          <a:lstStyle/>
          <a:p>
            <a:pPr algn="just" rtl="0" fontAlgn="base">
              <a:lnSpc>
                <a:spcPct val="150000"/>
              </a:lnSpc>
            </a:pP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Some important greedy algorithm applications are:</a:t>
            </a:r>
          </a:p>
          <a:p>
            <a:pPr algn="just" fontAlgn="base">
              <a:lnSpc>
                <a:spcPct val="150000"/>
              </a:lnSpc>
              <a:buFont typeface="Arial" panose="020B0604020202020204" pitchFamily="34" charset="0"/>
              <a:buChar char="•"/>
            </a:pP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Assigning tasks to resources to minimize waiting time or maximize efficiency.</a:t>
            </a:r>
          </a:p>
          <a:p>
            <a:pPr algn="just" fontAlgn="base">
              <a:lnSpc>
                <a:spcPct val="150000"/>
              </a:lnSpc>
              <a:buFont typeface="Arial" panose="020B0604020202020204" pitchFamily="34" charset="0"/>
              <a:buChar char="•"/>
            </a:pP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Selecting the most valuable items to fit into a knapsack with limited capacity.</a:t>
            </a:r>
          </a:p>
          <a:p>
            <a:pPr algn="just" fontAlgn="base">
              <a:lnSpc>
                <a:spcPct val="150000"/>
              </a:lnSpc>
              <a:buFont typeface="Arial" panose="020B0604020202020204" pitchFamily="34" charset="0"/>
              <a:buChar char="•"/>
            </a:pP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Dividing an image into regions with similar characteristics.</a:t>
            </a:r>
          </a:p>
          <a:p>
            <a:pPr algn="just" fontAlgn="base">
              <a:lnSpc>
                <a:spcPct val="150000"/>
              </a:lnSpc>
              <a:buFont typeface="Arial" panose="020B0604020202020204" pitchFamily="34" charset="0"/>
              <a:buChar char="•"/>
            </a:pP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Reducing the size of data by removing redundant information.</a:t>
            </a:r>
          </a:p>
        </p:txBody>
      </p:sp>
    </p:spTree>
    <p:extLst>
      <p:ext uri="{BB962C8B-B14F-4D97-AF65-F5344CB8AC3E}">
        <p14:creationId xmlns:p14="http://schemas.microsoft.com/office/powerpoint/2010/main" val="23173040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16</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normAutofit/>
          </a:bodyPr>
          <a:lstStyle/>
          <a:p>
            <a:r>
              <a:rPr lang="en-US" altLang="en-KE" dirty="0">
                <a:solidFill>
                  <a:srgbClr val="FFC000"/>
                </a:solidFill>
              </a:rPr>
              <a:t>  	Limitation of Greedy Algorithm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410818" y="1233056"/>
            <a:ext cx="10469218" cy="5273760"/>
          </a:xfrm>
        </p:spPr>
        <p:txBody>
          <a:bodyPr>
            <a:normAutofit fontScale="92500" lnSpcReduction="10000"/>
          </a:bodyPr>
          <a:lstStyle/>
          <a:p>
            <a:pPr marL="0" indent="0" algn="just" rtl="0" fontAlgn="base">
              <a:lnSpc>
                <a:spcPct val="150000"/>
              </a:lnSpc>
              <a:buNone/>
            </a:pP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Below are some disadvantages of the Greedy Algorithm:</a:t>
            </a:r>
          </a:p>
          <a:p>
            <a:pPr algn="just" fontAlgn="base">
              <a:lnSpc>
                <a:spcPct val="150000"/>
              </a:lnSpc>
              <a:buFont typeface="Arial" panose="020B0604020202020204" pitchFamily="34" charset="0"/>
              <a:buChar char="•"/>
            </a:pP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Greedy algorithms may not always find the best possible solution.</a:t>
            </a:r>
          </a:p>
          <a:p>
            <a:pPr algn="just" fontAlgn="base">
              <a:lnSpc>
                <a:spcPct val="150000"/>
              </a:lnSpc>
              <a:buFont typeface="Arial" panose="020B0604020202020204" pitchFamily="34" charset="0"/>
              <a:buChar char="•"/>
            </a:pP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The order in which the elements are considered can significantly impact the outcome.</a:t>
            </a:r>
          </a:p>
          <a:p>
            <a:pPr algn="just" fontAlgn="base">
              <a:lnSpc>
                <a:spcPct val="150000"/>
              </a:lnSpc>
              <a:buFont typeface="Arial" panose="020B0604020202020204" pitchFamily="34" charset="0"/>
              <a:buChar char="•"/>
            </a:pP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Greedy algorithms focus on local optimizations and may miss better solutions that require considering a broader context.</a:t>
            </a:r>
          </a:p>
          <a:p>
            <a:pPr algn="just" fontAlgn="base">
              <a:lnSpc>
                <a:spcPct val="150000"/>
              </a:lnSpc>
              <a:buFont typeface="Arial" panose="020B0604020202020204" pitchFamily="34" charset="0"/>
              <a:buChar char="•"/>
            </a:pP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Greedy algorithms are not applicable to problems where the greedy choice does not lead to an optimal solution.</a:t>
            </a:r>
          </a:p>
        </p:txBody>
      </p:sp>
    </p:spTree>
    <p:extLst>
      <p:ext uri="{BB962C8B-B14F-4D97-AF65-F5344CB8AC3E}">
        <p14:creationId xmlns:p14="http://schemas.microsoft.com/office/powerpoint/2010/main" val="37109843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17</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normAutofit/>
          </a:bodyPr>
          <a:lstStyle/>
          <a:p>
            <a:r>
              <a:rPr lang="en-US" altLang="en-KE" dirty="0">
                <a:solidFill>
                  <a:srgbClr val="FFC000"/>
                </a:solidFill>
              </a:rPr>
              <a:t>  	Example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715618" y="1351722"/>
            <a:ext cx="10164418" cy="5155094"/>
          </a:xfrm>
        </p:spPr>
        <p:txBody>
          <a:bodyPr>
            <a:normAutofit/>
          </a:bodyPr>
          <a:lstStyle/>
          <a:p>
            <a:pPr algn="just" rtl="0" fontAlgn="base"/>
            <a:endParaRPr lang="en-US" sz="1000" b="0" i="0" dirty="0">
              <a:solidFill>
                <a:srgbClr val="273239"/>
              </a:solidFill>
              <a:effectLst/>
              <a:highlight>
                <a:srgbClr val="FFFFFF"/>
              </a:highlight>
              <a:latin typeface="Nunito" pitchFamily="2" charset="0"/>
            </a:endParaRPr>
          </a:p>
          <a:p>
            <a:pPr marL="0" indent="0" algn="just" rtl="0" fontAlgn="base">
              <a:buNone/>
            </a:pPr>
            <a:r>
              <a:rPr lang="en-US" b="1" dirty="0" err="1">
                <a:solidFill>
                  <a:srgbClr val="273239"/>
                </a:solidFill>
                <a:highlight>
                  <a:srgbClr val="FFFFFF"/>
                </a:highlight>
                <a:latin typeface="Times New Roman" panose="02020603050405020304" pitchFamily="18" charset="0"/>
                <a:cs typeface="Times New Roman" panose="02020603050405020304" pitchFamily="18" charset="0"/>
              </a:rPr>
              <a:t>Knaspsack</a:t>
            </a:r>
            <a:r>
              <a:rPr lang="en-US" b="1" dirty="0">
                <a:solidFill>
                  <a:srgbClr val="273239"/>
                </a:solidFill>
                <a:highlight>
                  <a:srgbClr val="FFFFFF"/>
                </a:highlight>
                <a:latin typeface="Times New Roman" panose="02020603050405020304" pitchFamily="18" charset="0"/>
                <a:cs typeface="Times New Roman" panose="02020603050405020304" pitchFamily="18" charset="0"/>
              </a:rPr>
              <a:t> problem </a:t>
            </a:r>
          </a:p>
          <a:p>
            <a:pPr marL="0" indent="0" algn="just" rtl="0" fontAlgn="base">
              <a:buNone/>
            </a:pP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 There are two version of knapsack problem </a:t>
            </a:r>
          </a:p>
          <a:p>
            <a:pPr marL="0" indent="0" algn="just" rtl="0" fontAlgn="base">
              <a:buNone/>
            </a:pPr>
            <a:r>
              <a:rPr lang="en-US" dirty="0">
                <a:solidFill>
                  <a:srgbClr val="FF0000"/>
                </a:solidFill>
                <a:highlight>
                  <a:srgbClr val="FFFFFF"/>
                </a:highlight>
                <a:latin typeface="Times New Roman" panose="02020603050405020304" pitchFamily="18" charset="0"/>
                <a:cs typeface="Times New Roman" panose="02020603050405020304" pitchFamily="18" charset="0"/>
              </a:rPr>
              <a:t>1. 0-1 </a:t>
            </a:r>
            <a:r>
              <a:rPr lang="en-US" dirty="0" err="1">
                <a:solidFill>
                  <a:srgbClr val="FF0000"/>
                </a:solidFill>
                <a:highlight>
                  <a:srgbClr val="FFFFFF"/>
                </a:highlight>
                <a:latin typeface="Times New Roman" panose="02020603050405020304" pitchFamily="18" charset="0"/>
                <a:cs typeface="Times New Roman" panose="02020603050405020304" pitchFamily="18" charset="0"/>
              </a:rPr>
              <a:t>Knapsaack</a:t>
            </a:r>
            <a:r>
              <a:rPr lang="en-US" dirty="0">
                <a:solidFill>
                  <a:srgbClr val="FF0000"/>
                </a:solidFill>
                <a:highlight>
                  <a:srgbClr val="FFFFFF"/>
                </a:highlight>
                <a:latin typeface="Times New Roman" panose="02020603050405020304" pitchFamily="18" charset="0"/>
                <a:cs typeface="Times New Roman" panose="02020603050405020304" pitchFamily="18" charset="0"/>
              </a:rPr>
              <a:t> problem </a:t>
            </a:r>
          </a:p>
          <a:p>
            <a:pPr algn="just" rtl="0" fontAlgn="base"/>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Items are indivisible (either take an item or not)</a:t>
            </a:r>
          </a:p>
          <a:p>
            <a:pPr algn="just" rtl="0" fontAlgn="base"/>
            <a:r>
              <a:rPr lang="en-US" dirty="0">
                <a:solidFill>
                  <a:srgbClr val="273239"/>
                </a:solidFill>
                <a:highlight>
                  <a:srgbClr val="FFFFFF"/>
                </a:highlight>
                <a:latin typeface="Times New Roman" panose="02020603050405020304" pitchFamily="18" charset="0"/>
                <a:cs typeface="Times New Roman" panose="02020603050405020304" pitchFamily="18" charset="0"/>
              </a:rPr>
              <a:t>Can be solved with dynamic programming </a:t>
            </a:r>
            <a:endPar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endParaRPr>
          </a:p>
          <a:p>
            <a:pPr marL="0" indent="0" algn="just" rtl="0" fontAlgn="base">
              <a:buNone/>
            </a:pPr>
            <a:r>
              <a:rPr lang="en-US" dirty="0">
                <a:solidFill>
                  <a:srgbClr val="FF0000"/>
                </a:solidFill>
                <a:highlight>
                  <a:srgbClr val="FFFFFF"/>
                </a:highlight>
                <a:latin typeface="Times New Roman" panose="02020603050405020304" pitchFamily="18" charset="0"/>
                <a:cs typeface="Times New Roman" panose="02020603050405020304" pitchFamily="18" charset="0"/>
              </a:rPr>
              <a:t>2. Fractional </a:t>
            </a:r>
            <a:r>
              <a:rPr lang="en-US" dirty="0" err="1">
                <a:solidFill>
                  <a:srgbClr val="FF0000"/>
                </a:solidFill>
                <a:highlight>
                  <a:srgbClr val="FFFFFF"/>
                </a:highlight>
                <a:latin typeface="Times New Roman" panose="02020603050405020304" pitchFamily="18" charset="0"/>
                <a:cs typeface="Times New Roman" panose="02020603050405020304" pitchFamily="18" charset="0"/>
              </a:rPr>
              <a:t>Knaspack</a:t>
            </a:r>
            <a:r>
              <a:rPr lang="en-US" dirty="0">
                <a:solidFill>
                  <a:srgbClr val="FF0000"/>
                </a:solidFill>
                <a:highlight>
                  <a:srgbClr val="FFFFFF"/>
                </a:highlight>
                <a:latin typeface="Times New Roman" panose="02020603050405020304" pitchFamily="18" charset="0"/>
                <a:cs typeface="Times New Roman" panose="02020603050405020304" pitchFamily="18" charset="0"/>
              </a:rPr>
              <a:t> problem </a:t>
            </a:r>
          </a:p>
          <a:p>
            <a:pPr algn="just" rtl="0" fontAlgn="base"/>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Items are divisible (can take any fraction of an item)</a:t>
            </a:r>
          </a:p>
          <a:p>
            <a:pPr algn="just" rtl="0" fontAlgn="base"/>
            <a:r>
              <a:rPr lang="en-US" dirty="0">
                <a:solidFill>
                  <a:srgbClr val="273239"/>
                </a:solidFill>
                <a:highlight>
                  <a:srgbClr val="FFFFFF"/>
                </a:highlight>
                <a:latin typeface="Times New Roman" panose="02020603050405020304" pitchFamily="18" charset="0"/>
                <a:cs typeface="Times New Roman" panose="02020603050405020304" pitchFamily="18" charset="0"/>
              </a:rPr>
              <a:t>It can be solved in greedy ,method </a:t>
            </a:r>
            <a:endPar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942173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18</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normAutofit/>
          </a:bodyPr>
          <a:lstStyle/>
          <a:p>
            <a:r>
              <a:rPr lang="en-US" altLang="en-KE" dirty="0">
                <a:solidFill>
                  <a:srgbClr val="FFC000"/>
                </a:solidFill>
              </a:rPr>
              <a:t>  	</a:t>
            </a:r>
            <a:r>
              <a:rPr lang="en-US" dirty="0">
                <a:solidFill>
                  <a:srgbClr val="FFC000"/>
                </a:solidFill>
              </a:rPr>
              <a:t> 4. Branch and Bound Strategies</a:t>
            </a:r>
            <a:endParaRPr lang="en-US" altLang="en-KE" dirty="0">
              <a:solidFill>
                <a:srgbClr val="FFC000"/>
              </a:solidFill>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020417" y="1233055"/>
            <a:ext cx="9859618" cy="5273761"/>
          </a:xfrm>
        </p:spPr>
        <p:txBody>
          <a:bodyPr>
            <a:normAutofit/>
          </a:bodyPr>
          <a:lstStyle/>
          <a:p>
            <a:pPr algn="just">
              <a:lnSpc>
                <a:spcPct val="150000"/>
              </a:lnSpc>
              <a:spcAft>
                <a:spcPts val="800"/>
              </a:spcAft>
            </a:pP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Branch and bound is used for solving optimization problems. It explores the search space systematically and prunes branches that cannot lead to an optimal solution using bounds.</a:t>
            </a:r>
          </a:p>
        </p:txBody>
      </p:sp>
    </p:spTree>
    <p:extLst>
      <p:ext uri="{BB962C8B-B14F-4D97-AF65-F5344CB8AC3E}">
        <p14:creationId xmlns:p14="http://schemas.microsoft.com/office/powerpoint/2010/main" val="26090220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19</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sz="5400" b="1" dirty="0">
                <a:solidFill>
                  <a:schemeClr val="accent4"/>
                </a:solidFill>
              </a:rPr>
              <a:t>steps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742122" y="1233055"/>
            <a:ext cx="10611678" cy="5273761"/>
          </a:xfrm>
        </p:spPr>
        <p:txBody>
          <a:bodyPr>
            <a:normAutofit/>
          </a:bodyPr>
          <a:lstStyle/>
          <a:p>
            <a:pPr>
              <a:lnSpc>
                <a:spcPct val="107000"/>
              </a:lnSpc>
              <a:spcAft>
                <a:spcPts val="800"/>
              </a:spcAft>
            </a:pPr>
            <a:r>
              <a:rPr lang="en-KE" b="1" kern="0" dirty="0">
                <a:effectLst/>
                <a:latin typeface="Times New Roman" panose="02020603050405020304" pitchFamily="18" charset="0"/>
                <a:ea typeface="Times New Roman" panose="02020603050405020304" pitchFamily="18" charset="0"/>
                <a:cs typeface="Times New Roman" panose="02020603050405020304" pitchFamily="18" charset="0"/>
              </a:rPr>
              <a:t>Branching</a:t>
            </a:r>
            <a:r>
              <a:rPr lang="en-KE" kern="0" dirty="0">
                <a:effectLst/>
                <a:latin typeface="Times New Roman" panose="02020603050405020304" pitchFamily="18" charset="0"/>
                <a:ea typeface="Times New Roman" panose="02020603050405020304" pitchFamily="18" charset="0"/>
                <a:cs typeface="Times New Roman" panose="02020603050405020304" pitchFamily="18" charset="0"/>
              </a:rPr>
              <a:t>: Divide the problem into smaller subproblems (branches).</a:t>
            </a:r>
            <a:endParaRPr lang="en-KE"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en-KE" b="1" kern="0" dirty="0">
                <a:effectLst/>
                <a:latin typeface="Times New Roman" panose="02020603050405020304" pitchFamily="18" charset="0"/>
                <a:ea typeface="Times New Roman" panose="02020603050405020304" pitchFamily="18" charset="0"/>
                <a:cs typeface="Times New Roman" panose="02020603050405020304" pitchFamily="18" charset="0"/>
              </a:rPr>
              <a:t>Bounding</a:t>
            </a:r>
            <a:r>
              <a:rPr lang="en-KE" kern="0" dirty="0">
                <a:effectLst/>
                <a:latin typeface="Times New Roman" panose="02020603050405020304" pitchFamily="18" charset="0"/>
                <a:ea typeface="Times New Roman" panose="02020603050405020304" pitchFamily="18" charset="0"/>
                <a:cs typeface="Times New Roman" panose="02020603050405020304" pitchFamily="18" charset="0"/>
              </a:rPr>
              <a:t>: Calculate bounds for each subproblem to determine if it can contain the optimal solution.</a:t>
            </a:r>
            <a:endParaRPr lang="en-KE"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en-KE" b="1" kern="0" dirty="0">
                <a:effectLst/>
                <a:latin typeface="Times New Roman" panose="02020603050405020304" pitchFamily="18" charset="0"/>
                <a:ea typeface="Times New Roman" panose="02020603050405020304" pitchFamily="18" charset="0"/>
                <a:cs typeface="Times New Roman" panose="02020603050405020304" pitchFamily="18" charset="0"/>
              </a:rPr>
              <a:t>Pruning</a:t>
            </a:r>
            <a:r>
              <a:rPr lang="en-KE" kern="0" dirty="0">
                <a:effectLst/>
                <a:latin typeface="Times New Roman" panose="02020603050405020304" pitchFamily="18" charset="0"/>
                <a:ea typeface="Times New Roman" panose="02020603050405020304" pitchFamily="18" charset="0"/>
                <a:cs typeface="Times New Roman" panose="02020603050405020304" pitchFamily="18" charset="0"/>
              </a:rPr>
              <a:t>: Eliminate subproblems that cannot lead to an optimal solution.</a:t>
            </a:r>
            <a:endParaRPr lang="en-KE"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en-KE" b="1" kern="0" dirty="0">
                <a:effectLst/>
                <a:latin typeface="Times New Roman" panose="02020603050405020304" pitchFamily="18" charset="0"/>
                <a:ea typeface="Times New Roman" panose="02020603050405020304" pitchFamily="18" charset="0"/>
                <a:cs typeface="Times New Roman" panose="02020603050405020304" pitchFamily="18" charset="0"/>
              </a:rPr>
              <a:t>Explore</a:t>
            </a:r>
            <a:r>
              <a:rPr lang="en-KE" kern="0" dirty="0">
                <a:effectLst/>
                <a:latin typeface="Times New Roman" panose="02020603050405020304" pitchFamily="18" charset="0"/>
                <a:ea typeface="Times New Roman" panose="02020603050405020304" pitchFamily="18" charset="0"/>
                <a:cs typeface="Times New Roman" panose="02020603050405020304" pitchFamily="18" charset="0"/>
              </a:rPr>
              <a:t>: Systematically explore the remaining subproblems to find the optimal solution.</a:t>
            </a:r>
            <a:endParaRPr lang="en-KE"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987332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20</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Example </a:t>
            </a:r>
            <a:endParaRPr lang="en-US" altLang="en-KE" b="1" dirty="0">
              <a:solidFill>
                <a:schemeClr val="accent4"/>
              </a:solidFill>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954157" y="1233055"/>
            <a:ext cx="10399643" cy="5273761"/>
          </a:xfrm>
        </p:spPr>
        <p:txBody>
          <a:bodyPr>
            <a:noAutofit/>
          </a:bodyPr>
          <a:lstStyle/>
          <a:p>
            <a:pPr algn="just" fontAlgn="base">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Solving the Traveling Salesman Problem by exploring different paths and pruning those that exceed the known shortest path.</a:t>
            </a:r>
          </a:p>
          <a:p>
            <a:pPr algn="just" fontAlgn="base">
              <a:lnSpc>
                <a:spcPct val="150000"/>
              </a:lnSpc>
              <a:buFont typeface="Arial" panose="020B0604020202020204" pitchFamily="34" charset="0"/>
              <a:buChar char="•"/>
            </a:pP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Branch and bound problem can be solved using different strategies such as</a:t>
            </a: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 </a:t>
            </a:r>
            <a:r>
              <a:rPr lang="en-US" i="0" dirty="0">
                <a:solidFill>
                  <a:srgbClr val="273239"/>
                </a:solidFill>
                <a:effectLst/>
                <a:highlight>
                  <a:srgbClr val="FFFFFF"/>
                </a:highlight>
                <a:latin typeface="Times New Roman" panose="02020603050405020304" pitchFamily="18" charset="0"/>
                <a:cs typeface="Times New Roman" panose="02020603050405020304" pitchFamily="18" charset="0"/>
              </a:rPr>
              <a:t>Least Cost (LC) Search, Breadth-First Search (BFS) and Depth-First Search (DFS). </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These strategies help traverse the state space tree effectively, ensuring optimal solutions.</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571631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21</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normAutofit/>
          </a:bodyPr>
          <a:lstStyle/>
          <a:p>
            <a:r>
              <a:rPr lang="en-US" altLang="en-KE" sz="3600" b="1" dirty="0">
                <a:solidFill>
                  <a:srgbClr val="FFC000"/>
                </a:solidFill>
              </a:rPr>
              <a:t>  	5. </a:t>
            </a:r>
            <a:r>
              <a:rPr lang="en-US" sz="3600" b="1" dirty="0">
                <a:solidFill>
                  <a:srgbClr val="FFC000"/>
                </a:solidFill>
              </a:rPr>
              <a:t>Heuristic Methods</a:t>
            </a:r>
            <a:endParaRPr lang="en-US" altLang="en-KE" sz="3600" b="1" dirty="0">
              <a:solidFill>
                <a:srgbClr val="FFC000"/>
              </a:solidFill>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689112" y="1233055"/>
            <a:ext cx="10416209" cy="5273761"/>
          </a:xfrm>
        </p:spPr>
        <p:txBody>
          <a:bodyPr>
            <a:normAutofit/>
          </a:bodyPr>
          <a:lstStyle/>
          <a:p>
            <a:pPr algn="just" fontAlgn="base">
              <a:lnSpc>
                <a:spcPct val="150000"/>
              </a:lnSpc>
            </a:pPr>
            <a:r>
              <a:rPr lang="en-US" dirty="0">
                <a:latin typeface="Times New Roman" panose="02020603050405020304" pitchFamily="18" charset="0"/>
                <a:cs typeface="Times New Roman" panose="02020603050405020304" pitchFamily="18" charset="0"/>
              </a:rPr>
              <a:t>Heuristics are rules of thumb or educated guesses that guide problem-solving but do not guarantee an optimal solution. They are used when exact solutions are impractical.</a:t>
            </a:r>
          </a:p>
          <a:p>
            <a:pPr algn="just" fontAlgn="base">
              <a:lnSpc>
                <a:spcPct val="150000"/>
              </a:lnSpc>
              <a:buFont typeface="Arial" panose="020B0604020202020204" pitchFamily="34" charset="0"/>
              <a:buChar char="•"/>
            </a:pPr>
            <a:r>
              <a:rPr lang="en-US" b="0" i="0" dirty="0">
                <a:solidFill>
                  <a:srgbClr val="333333"/>
                </a:solidFill>
                <a:effectLst/>
                <a:highlight>
                  <a:srgbClr val="FFFFFF"/>
                </a:highlight>
                <a:latin typeface="Times New Roman" panose="02020603050405020304" pitchFamily="18" charset="0"/>
                <a:cs typeface="Times New Roman" panose="02020603050405020304" pitchFamily="18" charset="0"/>
              </a:rPr>
              <a:t>It is a practical method of mental shortcut for problem-solving and decision making that reduces the cognitive load and doesn't require to be perfect. The method is helpful in getting a satisfactory solution to a much larger problem within a limited time frame.</a:t>
            </a:r>
            <a:endParaRPr lang="en-US" altLang="en-KE"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600113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22</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Steps  </a:t>
            </a:r>
            <a:endParaRPr lang="en-US" altLang="en-KE" b="1" dirty="0">
              <a:solidFill>
                <a:schemeClr val="accent4"/>
              </a:solidFill>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709531" y="1082589"/>
            <a:ext cx="8878956" cy="5013411"/>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KE" b="1" kern="0" dirty="0">
                <a:effectLst/>
                <a:latin typeface="Times New Roman" panose="02020603050405020304" pitchFamily="18" charset="0"/>
                <a:ea typeface="Times New Roman" panose="02020603050405020304" pitchFamily="18" charset="0"/>
                <a:cs typeface="Times New Roman" panose="02020603050405020304" pitchFamily="18" charset="0"/>
              </a:rPr>
              <a:t>Identify Heuristics</a:t>
            </a:r>
            <a:r>
              <a:rPr lang="en-KE" kern="0" dirty="0">
                <a:effectLst/>
                <a:latin typeface="Times New Roman" panose="02020603050405020304" pitchFamily="18" charset="0"/>
                <a:ea typeface="Times New Roman" panose="02020603050405020304" pitchFamily="18" charset="0"/>
                <a:cs typeface="Times New Roman" panose="02020603050405020304" pitchFamily="18" charset="0"/>
              </a:rPr>
              <a:t>: Determine the rules or guidelines that can simplify the problem.</a:t>
            </a:r>
            <a:endParaRPr lang="en-KE"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en-KE" b="1" kern="0" dirty="0">
                <a:effectLst/>
                <a:latin typeface="Times New Roman" panose="02020603050405020304" pitchFamily="18" charset="0"/>
                <a:ea typeface="Times New Roman" panose="02020603050405020304" pitchFamily="18" charset="0"/>
                <a:cs typeface="Times New Roman" panose="02020603050405020304" pitchFamily="18" charset="0"/>
              </a:rPr>
              <a:t>Apply Heuristics</a:t>
            </a:r>
            <a:r>
              <a:rPr lang="en-KE" kern="0" dirty="0">
                <a:effectLst/>
                <a:latin typeface="Times New Roman" panose="02020603050405020304" pitchFamily="18" charset="0"/>
                <a:ea typeface="Times New Roman" panose="02020603050405020304" pitchFamily="18" charset="0"/>
                <a:cs typeface="Times New Roman" panose="02020603050405020304" pitchFamily="18" charset="0"/>
              </a:rPr>
              <a:t>: Use the heuristics to find a feasible solution.</a:t>
            </a:r>
            <a:endParaRPr lang="en-KE"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en-KE" b="1" kern="0" dirty="0">
                <a:effectLst/>
                <a:latin typeface="Times New Roman" panose="02020603050405020304" pitchFamily="18" charset="0"/>
                <a:ea typeface="Times New Roman" panose="02020603050405020304" pitchFamily="18" charset="0"/>
                <a:cs typeface="Times New Roman" panose="02020603050405020304" pitchFamily="18" charset="0"/>
              </a:rPr>
              <a:t>Evaluate</a:t>
            </a:r>
            <a:r>
              <a:rPr lang="en-KE" kern="0" dirty="0">
                <a:effectLst/>
                <a:latin typeface="Times New Roman" panose="02020603050405020304" pitchFamily="18" charset="0"/>
                <a:ea typeface="Times New Roman" panose="02020603050405020304" pitchFamily="18" charset="0"/>
                <a:cs typeface="Times New Roman" panose="02020603050405020304" pitchFamily="18" charset="0"/>
              </a:rPr>
              <a:t>: Check the solution's quality and adjust if necessary.</a:t>
            </a:r>
            <a:endParaRPr lang="en-KE"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lvl="0" indent="0" algn="just">
              <a:lnSpc>
                <a:spcPct val="150000"/>
              </a:lnSpc>
              <a:spcAft>
                <a:spcPts val="800"/>
              </a:spcAft>
              <a:buNone/>
              <a:tabLst>
                <a:tab pos="457200" algn="l"/>
              </a:tabLst>
            </a:pPr>
            <a:endParaRPr lang="en-US" altLang="en-KE" sz="24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664255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23</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Advantages </a:t>
            </a:r>
            <a:endParaRPr lang="en-US" altLang="en-KE" b="1" dirty="0">
              <a:solidFill>
                <a:schemeClr val="accent4"/>
              </a:solidFill>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940904" y="1378225"/>
            <a:ext cx="10283688" cy="5128591"/>
          </a:xfrm>
        </p:spPr>
        <p:txBody>
          <a:bodyPr>
            <a:normAutofit fontScale="92500" lnSpcReduction="20000"/>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buFont typeface="Arial" panose="020B0604020202020204" pitchFamily="34" charset="0"/>
              <a:buChar char="•"/>
            </a:pPr>
            <a:r>
              <a:rPr lang="en-US" b="1" i="0" dirty="0">
                <a:solidFill>
                  <a:srgbClr val="000000"/>
                </a:solidFill>
                <a:effectLst/>
                <a:highlight>
                  <a:srgbClr val="FFFFFF"/>
                </a:highlight>
                <a:latin typeface="Times New Roman" panose="02020603050405020304" pitchFamily="18" charset="0"/>
                <a:cs typeface="Times New Roman" panose="02020603050405020304" pitchFamily="18" charset="0"/>
              </a:rPr>
              <a:t>Attribute Substitution:</a:t>
            </a:r>
            <a:r>
              <a:rPr lang="en-US" b="0" i="0" dirty="0">
                <a:solidFill>
                  <a:srgbClr val="000000"/>
                </a:solidFill>
                <a:effectLst/>
                <a:highlight>
                  <a:srgbClr val="FFFFFF"/>
                </a:highlight>
                <a:latin typeface="Times New Roman" panose="02020603050405020304" pitchFamily="18" charset="0"/>
                <a:cs typeface="Times New Roman" panose="02020603050405020304" pitchFamily="18" charset="0"/>
              </a:rPr>
              <a:t> At the place of more complex and difficult questions, one can also opt for a simpler question related to the original one. </a:t>
            </a:r>
          </a:p>
          <a:p>
            <a:pPr algn="just">
              <a:lnSpc>
                <a:spcPct val="150000"/>
              </a:lnSpc>
              <a:buFont typeface="Arial" panose="020B0604020202020204" pitchFamily="34" charset="0"/>
              <a:buChar char="•"/>
            </a:pPr>
            <a:r>
              <a:rPr lang="en-US" b="1" i="0" dirty="0">
                <a:solidFill>
                  <a:srgbClr val="000000"/>
                </a:solidFill>
                <a:effectLst/>
                <a:highlight>
                  <a:srgbClr val="FFFFFF"/>
                </a:highlight>
                <a:latin typeface="Times New Roman" panose="02020603050405020304" pitchFamily="18" charset="0"/>
                <a:cs typeface="Times New Roman" panose="02020603050405020304" pitchFamily="18" charset="0"/>
              </a:rPr>
              <a:t>Effort Reduction:</a:t>
            </a:r>
            <a:r>
              <a:rPr lang="en-US" b="0" i="0" dirty="0">
                <a:solidFill>
                  <a:srgbClr val="000000"/>
                </a:solidFill>
                <a:effectLst/>
                <a:highlight>
                  <a:srgbClr val="FFFFFF"/>
                </a:highlight>
                <a:latin typeface="Times New Roman" panose="02020603050405020304" pitchFamily="18" charset="0"/>
                <a:cs typeface="Times New Roman" panose="02020603050405020304" pitchFamily="18" charset="0"/>
              </a:rPr>
              <a:t> The heuristic method reduces the mental efforts required to solve a problem by making different choices and decisions. </a:t>
            </a:r>
          </a:p>
          <a:p>
            <a:pPr algn="just">
              <a:lnSpc>
                <a:spcPct val="150000"/>
              </a:lnSpc>
              <a:buFont typeface="Arial" panose="020B0604020202020204" pitchFamily="34" charset="0"/>
              <a:buChar char="•"/>
            </a:pPr>
            <a:r>
              <a:rPr lang="en-US" b="1" i="0" dirty="0">
                <a:solidFill>
                  <a:srgbClr val="000000"/>
                </a:solidFill>
                <a:effectLst/>
                <a:highlight>
                  <a:srgbClr val="FFFFFF"/>
                </a:highlight>
                <a:latin typeface="Times New Roman" panose="02020603050405020304" pitchFamily="18" charset="0"/>
                <a:cs typeface="Times New Roman" panose="02020603050405020304" pitchFamily="18" charset="0"/>
              </a:rPr>
              <a:t>Fast and Frugal:</a:t>
            </a:r>
            <a:r>
              <a:rPr lang="en-US" b="0" i="0" dirty="0">
                <a:solidFill>
                  <a:srgbClr val="000000"/>
                </a:solidFill>
                <a:effectLst/>
                <a:highlight>
                  <a:srgbClr val="FFFFFF"/>
                </a:highlight>
                <a:latin typeface="Times New Roman" panose="02020603050405020304" pitchFamily="18" charset="0"/>
                <a:cs typeface="Times New Roman" panose="02020603050405020304" pitchFamily="18" charset="0"/>
              </a:rPr>
              <a:t> With the help of a heuristic method, the problems can be solved within a limited time, and the best &amp; accurate answer can be obtained.</a:t>
            </a:r>
          </a:p>
        </p:txBody>
      </p:sp>
    </p:spTree>
    <p:extLst>
      <p:ext uri="{BB962C8B-B14F-4D97-AF65-F5344CB8AC3E}">
        <p14:creationId xmlns:p14="http://schemas.microsoft.com/office/powerpoint/2010/main" val="27339831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24</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Disadvantages </a:t>
            </a:r>
            <a:endParaRPr lang="en-US" altLang="en-KE" b="1" dirty="0">
              <a:solidFill>
                <a:schemeClr val="accent4"/>
              </a:solidFill>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113184" y="1351721"/>
            <a:ext cx="10442712" cy="5155095"/>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buFont typeface="Arial" panose="020B0604020202020204" pitchFamily="34" charset="0"/>
              <a:buChar char="•"/>
            </a:pPr>
            <a:r>
              <a:rPr lang="en-US" b="1" i="0" dirty="0">
                <a:solidFill>
                  <a:srgbClr val="000000"/>
                </a:solidFill>
                <a:effectLst/>
                <a:highlight>
                  <a:srgbClr val="FFFFFF"/>
                </a:highlight>
                <a:latin typeface="Times New Roman" panose="02020603050405020304" pitchFamily="18" charset="0"/>
                <a:cs typeface="Times New Roman" panose="02020603050405020304" pitchFamily="18" charset="0"/>
              </a:rPr>
              <a:t>Inaccurate Decision:</a:t>
            </a:r>
            <a:r>
              <a:rPr lang="en-US" b="0" i="0" dirty="0">
                <a:solidFill>
                  <a:srgbClr val="000000"/>
                </a:solidFill>
                <a:effectLst/>
                <a:highlight>
                  <a:srgbClr val="FFFFFF"/>
                </a:highlight>
                <a:latin typeface="Times New Roman" panose="02020603050405020304" pitchFamily="18" charset="0"/>
                <a:cs typeface="Times New Roman" panose="02020603050405020304" pitchFamily="18" charset="0"/>
              </a:rPr>
              <a:t> It is not true that the heuristic method always provides an accurate answer or decision to a problem</a:t>
            </a:r>
          </a:p>
          <a:p>
            <a:pPr algn="just">
              <a:buFont typeface="Arial" panose="020B0604020202020204" pitchFamily="34" charset="0"/>
              <a:buChar char="•"/>
            </a:pPr>
            <a:r>
              <a:rPr lang="en-US" b="1" i="0" dirty="0">
                <a:solidFill>
                  <a:srgbClr val="000000"/>
                </a:solidFill>
                <a:effectLst/>
                <a:highlight>
                  <a:srgbClr val="FFFFFF"/>
                </a:highlight>
                <a:latin typeface="Times New Roman" panose="02020603050405020304" pitchFamily="18" charset="0"/>
                <a:cs typeface="Times New Roman" panose="02020603050405020304" pitchFamily="18" charset="0"/>
              </a:rPr>
              <a:t>Bias Decision:</a:t>
            </a:r>
            <a:r>
              <a:rPr lang="en-US" b="0" i="0" dirty="0">
                <a:solidFill>
                  <a:srgbClr val="000000"/>
                </a:solidFill>
                <a:effectLst/>
                <a:highlight>
                  <a:srgbClr val="FFFFFF"/>
                </a:highlight>
                <a:latin typeface="Times New Roman" panose="02020603050405020304" pitchFamily="18" charset="0"/>
                <a:cs typeface="Times New Roman" panose="02020603050405020304" pitchFamily="18" charset="0"/>
              </a:rPr>
              <a:t> It is not compulsory, and 100% proved that a decision or a solution that was effective in a past situation will always work with other situations and even with the same situation. </a:t>
            </a:r>
          </a:p>
          <a:p>
            <a:pPr algn="just">
              <a:buFont typeface="Arial" panose="020B0604020202020204" pitchFamily="34" charset="0"/>
              <a:buChar char="•"/>
            </a:pPr>
            <a:r>
              <a:rPr lang="en-US" b="1" i="0" dirty="0">
                <a:solidFill>
                  <a:srgbClr val="000000"/>
                </a:solidFill>
                <a:effectLst/>
                <a:highlight>
                  <a:srgbClr val="FFFFFF"/>
                </a:highlight>
                <a:latin typeface="Times New Roman" panose="02020603050405020304" pitchFamily="18" charset="0"/>
                <a:cs typeface="Times New Roman" panose="02020603050405020304" pitchFamily="18" charset="0"/>
              </a:rPr>
              <a:t>Reduces Creativity:</a:t>
            </a:r>
            <a:r>
              <a:rPr lang="en-US" b="0" i="0" dirty="0">
                <a:solidFill>
                  <a:srgbClr val="000000"/>
                </a:solidFill>
                <a:effectLst/>
                <a:highlight>
                  <a:srgbClr val="FFFFFF"/>
                </a:highlight>
                <a:latin typeface="Times New Roman" panose="02020603050405020304" pitchFamily="18" charset="0"/>
                <a:cs typeface="Times New Roman" panose="02020603050405020304" pitchFamily="18" charset="0"/>
              </a:rPr>
              <a:t> If a person always relies on the same decision, it can also reduce his/her creativity and decision-making &amp; problem-solving ability. </a:t>
            </a:r>
          </a:p>
          <a:p>
            <a:pPr algn="just">
              <a:buFont typeface="Arial" panose="020B0604020202020204" pitchFamily="34" charset="0"/>
              <a:buChar char="•"/>
            </a:pPr>
            <a:r>
              <a:rPr lang="en-US" b="1" i="0" dirty="0">
                <a:solidFill>
                  <a:srgbClr val="000000"/>
                </a:solidFill>
                <a:effectLst/>
                <a:highlight>
                  <a:srgbClr val="FFFFFF"/>
                </a:highlight>
                <a:latin typeface="Times New Roman" panose="02020603050405020304" pitchFamily="18" charset="0"/>
                <a:cs typeface="Times New Roman" panose="02020603050405020304" pitchFamily="18" charset="0"/>
              </a:rPr>
              <a:t>Stereotypes and Prejudice:</a:t>
            </a:r>
            <a:r>
              <a:rPr lang="en-US" b="0" i="0" dirty="0">
                <a:solidFill>
                  <a:srgbClr val="000000"/>
                </a:solidFill>
                <a:effectLst/>
                <a:highlight>
                  <a:srgbClr val="FFFFFF"/>
                </a:highlight>
                <a:latin typeface="Times New Roman" panose="02020603050405020304" pitchFamily="18" charset="0"/>
                <a:cs typeface="Times New Roman" panose="02020603050405020304" pitchFamily="18" charset="0"/>
              </a:rPr>
              <a:t> The methods also affect a certain things, such as stereotypes and prejudice. </a:t>
            </a:r>
          </a:p>
        </p:txBody>
      </p:sp>
    </p:spTree>
    <p:extLst>
      <p:ext uri="{BB962C8B-B14F-4D97-AF65-F5344CB8AC3E}">
        <p14:creationId xmlns:p14="http://schemas.microsoft.com/office/powerpoint/2010/main" val="21642657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25</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Example </a:t>
            </a:r>
            <a:endParaRPr lang="en-US" altLang="en-KE" b="1" dirty="0">
              <a:solidFill>
                <a:schemeClr val="accent4"/>
              </a:solidFill>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113184" y="1060175"/>
            <a:ext cx="10240616" cy="5446642"/>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fontAlgn="base">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A* Algorithm: </a:t>
            </a:r>
            <a:r>
              <a:rPr lang="en-US" sz="2400" dirty="0">
                <a:latin typeface="Times New Roman" panose="02020603050405020304" pitchFamily="18" charset="0"/>
                <a:cs typeface="Times New Roman" panose="02020603050405020304" pitchFamily="18" charset="0"/>
              </a:rPr>
              <a:t>A heuristic search algorithm used in pathfinding and graph traversal. It uses heuristics to estimate the cost to reach the goal from the current node.</a:t>
            </a:r>
          </a:p>
          <a:p>
            <a:pPr algn="just" fontAlgn="base">
              <a:lnSpc>
                <a:spcPct val="150000"/>
              </a:lnSpc>
              <a:buFont typeface="Arial" panose="020B0604020202020204" pitchFamily="34" charset="0"/>
              <a:buChar char="•"/>
            </a:pPr>
            <a:r>
              <a:rPr lang="en-US" altLang="en-KE" sz="2400" b="1" dirty="0">
                <a:solidFill>
                  <a:srgbClr val="000000"/>
                </a:solidFill>
                <a:latin typeface="Times New Roman" panose="02020603050405020304" pitchFamily="18" charset="0"/>
                <a:cs typeface="Times New Roman" panose="02020603050405020304" pitchFamily="18" charset="0"/>
              </a:rPr>
              <a:t>Greedy Algorithm: </a:t>
            </a:r>
            <a:r>
              <a:rPr lang="en-US" sz="2400" dirty="0">
                <a:latin typeface="Times New Roman" panose="02020603050405020304" pitchFamily="18" charset="0"/>
                <a:cs typeface="Times New Roman" panose="02020603050405020304" pitchFamily="18" charset="0"/>
              </a:rPr>
              <a:t>Make a series of choices, each of which looks best at the moment, with the hope of finding a global optimum.</a:t>
            </a:r>
            <a:endParaRPr lang="en-US" sz="2400" b="1" dirty="0">
              <a:solidFill>
                <a:srgbClr val="000000"/>
              </a:solidFill>
              <a:latin typeface="Times New Roman" panose="02020603050405020304" pitchFamily="18" charset="0"/>
              <a:cs typeface="Times New Roman" panose="02020603050405020304" pitchFamily="18" charset="0"/>
            </a:endParaRPr>
          </a:p>
          <a:p>
            <a:pPr algn="just" fontAlgn="base">
              <a:lnSpc>
                <a:spcPct val="150000"/>
              </a:lnSpc>
              <a:buFont typeface="Arial" panose="020B0604020202020204" pitchFamily="34" charset="0"/>
              <a:buChar char="•"/>
            </a:pPr>
            <a:r>
              <a:rPr lang="en-US" altLang="en-KE" sz="2400" b="1" dirty="0">
                <a:solidFill>
                  <a:srgbClr val="000000"/>
                </a:solidFill>
                <a:latin typeface="Times New Roman" panose="02020603050405020304" pitchFamily="18" charset="0"/>
                <a:cs typeface="Times New Roman" panose="02020603050405020304" pitchFamily="18" charset="0"/>
              </a:rPr>
              <a:t>Genetic Algorithm: </a:t>
            </a:r>
            <a:r>
              <a:rPr lang="en-US" sz="2400" dirty="0">
                <a:latin typeface="Times New Roman" panose="02020603050405020304" pitchFamily="18" charset="0"/>
                <a:cs typeface="Times New Roman" panose="02020603050405020304" pitchFamily="18" charset="0"/>
              </a:rPr>
              <a:t>Search heuristics that mimic the process of natural selection. They use techniques such as inheritance, mutation, selection, and crossover to generate solutions.</a:t>
            </a:r>
          </a:p>
        </p:txBody>
      </p:sp>
    </p:spTree>
    <p:extLst>
      <p:ext uri="{BB962C8B-B14F-4D97-AF65-F5344CB8AC3E}">
        <p14:creationId xmlns:p14="http://schemas.microsoft.com/office/powerpoint/2010/main" val="25481670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26</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6. </a:t>
            </a:r>
            <a:r>
              <a:rPr lang="en-US" altLang="en-KE" sz="5400" dirty="0">
                <a:solidFill>
                  <a:schemeClr val="accent4"/>
                </a:solidFill>
              </a:rPr>
              <a:t>Simulation  </a:t>
            </a:r>
            <a:endParaRPr lang="en-US" altLang="en-KE" sz="5400" b="1" dirty="0">
              <a:solidFill>
                <a:schemeClr val="accent4"/>
              </a:solidFill>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940904" y="1404729"/>
            <a:ext cx="10866783" cy="5102087"/>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fontAlgn="base">
              <a:lnSpc>
                <a:spcPct val="150000"/>
              </a:lnSpc>
            </a:pPr>
            <a:r>
              <a:rPr lang="en-US" b="1" dirty="0">
                <a:latin typeface="Times New Roman" panose="02020603050405020304" pitchFamily="18" charset="0"/>
                <a:cs typeface="Times New Roman" panose="02020603050405020304" pitchFamily="18" charset="0"/>
              </a:rPr>
              <a:t>Simulation</a:t>
            </a:r>
            <a:r>
              <a:rPr lang="en-US" dirty="0">
                <a:latin typeface="Times New Roman" panose="02020603050405020304" pitchFamily="18" charset="0"/>
                <a:cs typeface="Times New Roman" panose="02020603050405020304" pitchFamily="18" charset="0"/>
              </a:rPr>
              <a:t> involves creating a digital or mathematical model of a real-world system. This model is then used to run experiments and scenarios to observe potential outcomes and behaviors. Simulation can be particularly useful when dealing with systems that are too complex for analytical solutions or where real-world experimentation is impractical or impossible.</a:t>
            </a:r>
            <a:endParaRPr lang="en-US" altLang="en-KE"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08732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27</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Steps </a:t>
            </a:r>
            <a:r>
              <a:rPr lang="en-US" altLang="en-KE" b="1" dirty="0">
                <a:solidFill>
                  <a:schemeClr val="accent4"/>
                </a:solidFill>
              </a:rPr>
              <a:t>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715617" y="1233055"/>
            <a:ext cx="10296939" cy="5273761"/>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KE" b="1" kern="0" dirty="0">
                <a:effectLst/>
                <a:latin typeface="Times New Roman" panose="02020603050405020304" pitchFamily="18" charset="0"/>
                <a:ea typeface="Times New Roman" panose="02020603050405020304" pitchFamily="18" charset="0"/>
                <a:cs typeface="Times New Roman" panose="02020603050405020304" pitchFamily="18" charset="0"/>
              </a:rPr>
              <a:t>Model the Problem</a:t>
            </a:r>
            <a:r>
              <a:rPr lang="en-KE" kern="0" dirty="0">
                <a:effectLst/>
                <a:latin typeface="Times New Roman" panose="02020603050405020304" pitchFamily="18" charset="0"/>
                <a:ea typeface="Times New Roman" panose="02020603050405020304" pitchFamily="18" charset="0"/>
                <a:cs typeface="Times New Roman" panose="02020603050405020304" pitchFamily="18" charset="0"/>
              </a:rPr>
              <a:t>: Create a model that represents the problem.</a:t>
            </a:r>
            <a:endParaRPr lang="en-KE"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en-KE" kern="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KE" b="1" kern="0" dirty="0">
                <a:effectLst/>
                <a:latin typeface="Times New Roman" panose="02020603050405020304" pitchFamily="18" charset="0"/>
                <a:ea typeface="Times New Roman" panose="02020603050405020304" pitchFamily="18" charset="0"/>
                <a:cs typeface="Times New Roman" panose="02020603050405020304" pitchFamily="18" charset="0"/>
              </a:rPr>
              <a:t>Run Simulations</a:t>
            </a:r>
            <a:r>
              <a:rPr lang="en-KE" kern="0" dirty="0">
                <a:effectLst/>
                <a:latin typeface="Times New Roman" panose="02020603050405020304" pitchFamily="18" charset="0"/>
                <a:ea typeface="Times New Roman" panose="02020603050405020304" pitchFamily="18" charset="0"/>
                <a:cs typeface="Times New Roman" panose="02020603050405020304" pitchFamily="18" charset="0"/>
              </a:rPr>
              <a:t>: Execute the model under various scenarios.</a:t>
            </a:r>
            <a:endParaRPr lang="en-KE"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en-KE" kern="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KE" b="1" kern="0" dirty="0" err="1">
                <a:effectLst/>
                <a:latin typeface="Times New Roman" panose="02020603050405020304" pitchFamily="18" charset="0"/>
                <a:ea typeface="Times New Roman" panose="02020603050405020304" pitchFamily="18" charset="0"/>
                <a:cs typeface="Times New Roman" panose="02020603050405020304" pitchFamily="18" charset="0"/>
              </a:rPr>
              <a:t>Analyze</a:t>
            </a:r>
            <a:r>
              <a:rPr lang="en-KE" b="1" kern="0" dirty="0">
                <a:effectLst/>
                <a:latin typeface="Times New Roman" panose="02020603050405020304" pitchFamily="18" charset="0"/>
                <a:ea typeface="Times New Roman" panose="02020603050405020304" pitchFamily="18" charset="0"/>
                <a:cs typeface="Times New Roman" panose="02020603050405020304" pitchFamily="18" charset="0"/>
              </a:rPr>
              <a:t> Results</a:t>
            </a:r>
            <a:r>
              <a:rPr lang="en-KE" kern="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KE" kern="0" dirty="0" err="1">
                <a:effectLst/>
                <a:latin typeface="Times New Roman" panose="02020603050405020304" pitchFamily="18" charset="0"/>
                <a:ea typeface="Times New Roman" panose="02020603050405020304" pitchFamily="18" charset="0"/>
                <a:cs typeface="Times New Roman" panose="02020603050405020304" pitchFamily="18" charset="0"/>
              </a:rPr>
              <a:t>Analyze</a:t>
            </a:r>
            <a:r>
              <a:rPr lang="en-KE" kern="0" dirty="0">
                <a:effectLst/>
                <a:latin typeface="Times New Roman" panose="02020603050405020304" pitchFamily="18" charset="0"/>
                <a:ea typeface="Times New Roman" panose="02020603050405020304" pitchFamily="18" charset="0"/>
                <a:cs typeface="Times New Roman" panose="02020603050405020304" pitchFamily="18" charset="0"/>
              </a:rPr>
              <a:t> the outcomes to identify patterns or solutions.</a:t>
            </a:r>
            <a:endParaRPr lang="en-KE"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fontAlgn="base">
              <a:lnSpc>
                <a:spcPct val="150000"/>
              </a:lnSpc>
              <a:buNone/>
            </a:pPr>
            <a:endParaRPr lang="en-US" altLang="en-KE" sz="24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75616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28</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b="1" dirty="0">
                <a:solidFill>
                  <a:schemeClr val="accent4"/>
                </a:solidFill>
              </a:rPr>
              <a:t>Example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702365" y="1274833"/>
            <a:ext cx="10760766" cy="5446642"/>
          </a:xfrm>
        </p:spPr>
        <p:txBody>
          <a:bodyPr>
            <a:normAutofit fontScale="92500" lnSpcReduction="20000"/>
          </a:bodyPr>
          <a:lstStyle/>
          <a:p>
            <a:pPr algn="just">
              <a:lnSpc>
                <a:spcPct val="150000"/>
              </a:lnSpc>
            </a:pPr>
            <a:r>
              <a:rPr lang="en-US" b="1" dirty="0">
                <a:latin typeface="Times New Roman" panose="02020603050405020304" pitchFamily="18" charset="0"/>
                <a:cs typeface="Times New Roman" panose="02020603050405020304" pitchFamily="18" charset="0"/>
              </a:rPr>
              <a:t>Engineering and Manufacturing</a:t>
            </a:r>
            <a:r>
              <a:rPr lang="en-US"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Product Design</a:t>
            </a:r>
            <a:r>
              <a:rPr lang="en-US" dirty="0">
                <a:latin typeface="Times New Roman" panose="02020603050405020304" pitchFamily="18" charset="0"/>
                <a:cs typeface="Times New Roman" panose="02020603050405020304" pitchFamily="18" charset="0"/>
              </a:rPr>
              <a:t>: Testing prototypes and optimizing designs before physical production.</a:t>
            </a:r>
          </a:p>
          <a:p>
            <a:pPr algn="just">
              <a:lnSpc>
                <a:spcPct val="150000"/>
              </a:lnSpc>
            </a:pPr>
            <a:r>
              <a:rPr lang="en-US" b="1" dirty="0">
                <a:latin typeface="Times New Roman" panose="02020603050405020304" pitchFamily="18" charset="0"/>
                <a:cs typeface="Times New Roman" panose="02020603050405020304" pitchFamily="18" charset="0"/>
              </a:rPr>
              <a:t>Healthcare</a:t>
            </a:r>
            <a:r>
              <a:rPr lang="en-US"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Disease Spread</a:t>
            </a:r>
            <a:r>
              <a:rPr lang="en-US" dirty="0">
                <a:latin typeface="Times New Roman" panose="02020603050405020304" pitchFamily="18" charset="0"/>
                <a:cs typeface="Times New Roman" panose="02020603050405020304" pitchFamily="18" charset="0"/>
              </a:rPr>
              <a:t>: Modeling the spread of infectious diseases to develop containment strategies.</a:t>
            </a:r>
          </a:p>
          <a:p>
            <a:pPr algn="just">
              <a:lnSpc>
                <a:spcPct val="150000"/>
              </a:lnSpc>
            </a:pPr>
            <a:r>
              <a:rPr lang="en-US" b="1" dirty="0">
                <a:latin typeface="Times New Roman" panose="02020603050405020304" pitchFamily="18" charset="0"/>
                <a:cs typeface="Times New Roman" panose="02020603050405020304" pitchFamily="18" charset="0"/>
              </a:rPr>
              <a:t>Transportation and Logistics</a:t>
            </a:r>
            <a:r>
              <a:rPr lang="en-US"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Traffic Flow</a:t>
            </a:r>
            <a:r>
              <a:rPr lang="en-US" dirty="0">
                <a:latin typeface="Times New Roman" panose="02020603050405020304" pitchFamily="18" charset="0"/>
                <a:cs typeface="Times New Roman" panose="02020603050405020304" pitchFamily="18" charset="0"/>
              </a:rPr>
              <a:t>: Simulating traffic patterns to design better road networks and reduce congestion.</a:t>
            </a:r>
          </a:p>
          <a:p>
            <a:pPr>
              <a:buFont typeface="Arial" panose="020B0604020202020204" pitchFamily="34" charset="0"/>
              <a:buChar char="•"/>
            </a:pPr>
            <a:endParaRPr lang="en-US" dirty="0"/>
          </a:p>
        </p:txBody>
      </p:sp>
    </p:spTree>
    <p:extLst>
      <p:ext uri="{BB962C8B-B14F-4D97-AF65-F5344CB8AC3E}">
        <p14:creationId xmlns:p14="http://schemas.microsoft.com/office/powerpoint/2010/main" val="31624347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29</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8. </a:t>
            </a:r>
            <a:r>
              <a:rPr lang="en-US" altLang="en-KE" b="1" dirty="0">
                <a:solidFill>
                  <a:schemeClr val="accent4"/>
                </a:solidFill>
              </a:rPr>
              <a:t>Analogies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03513" y="1370565"/>
            <a:ext cx="9740348" cy="5168347"/>
          </a:xfrm>
        </p:spPr>
        <p:txBody>
          <a:bodyPr>
            <a:noAutofit/>
          </a:bodyPr>
          <a:lstStyle/>
          <a:p>
            <a:pPr marL="0" lvl="0" indent="0" algn="just">
              <a:lnSpc>
                <a:spcPct val="150000"/>
              </a:lnSpc>
              <a:spcAft>
                <a:spcPts val="800"/>
              </a:spcAft>
              <a:buNone/>
              <a:tabLst>
                <a:tab pos="457200" algn="l"/>
              </a:tabLst>
            </a:pPr>
            <a:r>
              <a:rPr lang="en-US" dirty="0">
                <a:latin typeface="Times New Roman" panose="02020603050405020304" pitchFamily="18" charset="0"/>
                <a:cs typeface="Times New Roman" panose="02020603050405020304" pitchFamily="18" charset="0"/>
              </a:rPr>
              <a:t>Analogies in problem solving involve using knowledge from one domain (the source) to help solve a problem in another domain (the target). This cognitive strategy leverages similarities between different situations to generate insights, identify solutions, or understand the target problem more clearly. </a:t>
            </a:r>
            <a:endParaRPr lang="en-US" altLang="en-KE"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559068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30</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b="1" dirty="0">
                <a:solidFill>
                  <a:schemeClr val="accent4"/>
                </a:solidFill>
              </a:rPr>
              <a:t>Steps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967409" y="1233056"/>
            <a:ext cx="10386391" cy="5446642"/>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KE" sz="2400" b="1" kern="0" dirty="0">
                <a:effectLst/>
                <a:latin typeface="Times New Roman" panose="02020603050405020304" pitchFamily="18" charset="0"/>
                <a:ea typeface="Times New Roman" panose="02020603050405020304" pitchFamily="18" charset="0"/>
                <a:cs typeface="Times New Roman" panose="02020603050405020304" pitchFamily="18" charset="0"/>
              </a:rPr>
              <a:t>Identify the Target Problem</a:t>
            </a:r>
            <a:r>
              <a:rPr lang="en-KE" sz="2400" kern="0" dirty="0">
                <a:effectLst/>
                <a:latin typeface="Times New Roman" panose="02020603050405020304" pitchFamily="18" charset="0"/>
                <a:ea typeface="Times New Roman" panose="02020603050405020304" pitchFamily="18" charset="0"/>
                <a:cs typeface="Times New Roman" panose="02020603050405020304" pitchFamily="18" charset="0"/>
              </a:rPr>
              <a:t>: Clearly define the problem you are trying to solve.</a:t>
            </a:r>
            <a:endParaRPr lang="en-KE"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en-KE" sz="2400" b="1" kern="0" dirty="0">
                <a:effectLst/>
                <a:latin typeface="Times New Roman" panose="02020603050405020304" pitchFamily="18" charset="0"/>
                <a:ea typeface="Times New Roman" panose="02020603050405020304" pitchFamily="18" charset="0"/>
                <a:cs typeface="Times New Roman" panose="02020603050405020304" pitchFamily="18" charset="0"/>
              </a:rPr>
              <a:t>Search for Analogies</a:t>
            </a:r>
            <a:r>
              <a:rPr lang="en-KE" sz="2400" kern="0" dirty="0">
                <a:effectLst/>
                <a:latin typeface="Times New Roman" panose="02020603050405020304" pitchFamily="18" charset="0"/>
                <a:ea typeface="Times New Roman" panose="02020603050405020304" pitchFamily="18" charset="0"/>
                <a:cs typeface="Times New Roman" panose="02020603050405020304" pitchFamily="18" charset="0"/>
              </a:rPr>
              <a:t>: Look for similar problems or systems that have been solved or understood previously.</a:t>
            </a:r>
            <a:endParaRPr lang="en-KE"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en-KE" sz="2400" b="1" kern="0" dirty="0">
                <a:effectLst/>
                <a:latin typeface="Times New Roman" panose="02020603050405020304" pitchFamily="18" charset="0"/>
                <a:ea typeface="Times New Roman" panose="02020603050405020304" pitchFamily="18" charset="0"/>
                <a:cs typeface="Times New Roman" panose="02020603050405020304" pitchFamily="18" charset="0"/>
              </a:rPr>
              <a:t>Map the Correspondence</a:t>
            </a:r>
            <a:r>
              <a:rPr lang="en-KE" sz="2400" kern="0" dirty="0">
                <a:effectLst/>
                <a:latin typeface="Times New Roman" panose="02020603050405020304" pitchFamily="18" charset="0"/>
                <a:ea typeface="Times New Roman" panose="02020603050405020304" pitchFamily="18" charset="0"/>
                <a:cs typeface="Times New Roman" panose="02020603050405020304" pitchFamily="18" charset="0"/>
              </a:rPr>
              <a:t>: Identify the elements of the analogy that correspond to elements of the target problem.</a:t>
            </a:r>
            <a:endParaRPr lang="en-KE"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en-KE" sz="2400" b="1" kern="0" dirty="0">
                <a:effectLst/>
                <a:latin typeface="Times New Roman" panose="02020603050405020304" pitchFamily="18" charset="0"/>
                <a:ea typeface="Times New Roman" panose="02020603050405020304" pitchFamily="18" charset="0"/>
                <a:cs typeface="Times New Roman" panose="02020603050405020304" pitchFamily="18" charset="0"/>
              </a:rPr>
              <a:t>Draw Inferences</a:t>
            </a:r>
            <a:r>
              <a:rPr lang="en-KE" sz="2400" kern="0" dirty="0">
                <a:effectLst/>
                <a:latin typeface="Times New Roman" panose="02020603050405020304" pitchFamily="18" charset="0"/>
                <a:ea typeface="Times New Roman" panose="02020603050405020304" pitchFamily="18" charset="0"/>
                <a:cs typeface="Times New Roman" panose="02020603050405020304" pitchFamily="18" charset="0"/>
              </a:rPr>
              <a:t>: Use the similarities to generate possible solutions or insights.</a:t>
            </a:r>
            <a:endParaRPr lang="en-KE"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en-KE" sz="2400" b="1" kern="0" dirty="0">
                <a:effectLst/>
                <a:latin typeface="Times New Roman" panose="02020603050405020304" pitchFamily="18" charset="0"/>
                <a:ea typeface="Times New Roman" panose="02020603050405020304" pitchFamily="18" charset="0"/>
                <a:cs typeface="Times New Roman" panose="02020603050405020304" pitchFamily="18" charset="0"/>
              </a:rPr>
              <a:t>Evaluate and Adapt</a:t>
            </a:r>
            <a:r>
              <a:rPr lang="en-KE" sz="2400" kern="0" dirty="0">
                <a:effectLst/>
                <a:latin typeface="Times New Roman" panose="02020603050405020304" pitchFamily="18" charset="0"/>
                <a:ea typeface="Times New Roman" panose="02020603050405020304" pitchFamily="18" charset="0"/>
                <a:cs typeface="Times New Roman" panose="02020603050405020304" pitchFamily="18" charset="0"/>
              </a:rPr>
              <a:t>: Assess the viability of the inferred solutions and adapt them to fit the specific context of the target problem.</a:t>
            </a:r>
            <a:endParaRPr lang="en-KE"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07000"/>
              </a:lnSpc>
              <a:spcAft>
                <a:spcPts val="800"/>
              </a:spcAft>
              <a:buNone/>
            </a:pPr>
            <a:endParaRPr lang="en-KE"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3369632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31</a:t>
            </a:fld>
            <a:endParaRPr lang="en-US" altLang="en-KE" dirty="0"/>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Example </a:t>
            </a:r>
            <a:r>
              <a:rPr lang="en-US" altLang="en-KE" b="1" dirty="0">
                <a:solidFill>
                  <a:schemeClr val="accent4"/>
                </a:solidFill>
              </a:rPr>
              <a:t>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838200" y="1451801"/>
            <a:ext cx="10744200" cy="5055015"/>
          </a:xfrm>
        </p:spPr>
        <p:txBody>
          <a:bodyPr>
            <a:normAutofit/>
          </a:bodyPr>
          <a:lstStyle/>
          <a:p>
            <a:pPr algn="just">
              <a:lnSpc>
                <a:spcPct val="150000"/>
              </a:lnSpc>
              <a:spcAft>
                <a:spcPts val="800"/>
              </a:spcAft>
            </a:pPr>
            <a:r>
              <a:rPr lang="en-KE" sz="2400" kern="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KE" sz="2400" b="1" kern="0" dirty="0">
                <a:effectLst/>
                <a:latin typeface="Times New Roman" panose="02020603050405020304" pitchFamily="18" charset="0"/>
                <a:ea typeface="Times New Roman" panose="02020603050405020304" pitchFamily="18" charset="0"/>
                <a:cs typeface="Times New Roman" panose="02020603050405020304" pitchFamily="18" charset="0"/>
              </a:rPr>
              <a:t>Scientific Discovery</a:t>
            </a:r>
            <a:r>
              <a:rPr lang="en-KE" sz="2400" kern="0" dirty="0">
                <a:effectLst/>
                <a:latin typeface="Times New Roman" panose="02020603050405020304" pitchFamily="18" charset="0"/>
                <a:ea typeface="Times New Roman" panose="02020603050405020304" pitchFamily="18" charset="0"/>
                <a:cs typeface="Times New Roman" panose="02020603050405020304" pitchFamily="18" charset="0"/>
              </a:rPr>
              <a:t>: The discovery of the structure of DNA by Watson and Crick was influenced by their understanding of X-ray diffraction patterns and the known structures of other biological molecules.</a:t>
            </a:r>
            <a:endParaRPr lang="en-KE"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KE" sz="2400" b="1" kern="0" dirty="0">
                <a:effectLst/>
                <a:latin typeface="Times New Roman" panose="02020603050405020304" pitchFamily="18" charset="0"/>
                <a:ea typeface="Times New Roman" panose="02020603050405020304" pitchFamily="18" charset="0"/>
                <a:cs typeface="Times New Roman" panose="02020603050405020304" pitchFamily="18" charset="0"/>
              </a:rPr>
              <a:t>Engineering Design</a:t>
            </a:r>
            <a:r>
              <a:rPr lang="en-KE" sz="2400" kern="0" dirty="0">
                <a:effectLst/>
                <a:latin typeface="Times New Roman" panose="02020603050405020304" pitchFamily="18" charset="0"/>
                <a:ea typeface="Times New Roman" panose="02020603050405020304" pitchFamily="18" charset="0"/>
                <a:cs typeface="Times New Roman" panose="02020603050405020304" pitchFamily="18" charset="0"/>
              </a:rPr>
              <a:t>: Biomimicry, where engineers design products inspired by nature, like Velcro inspired by burrs or streamlined train designs inspired by kingfisher birds.</a:t>
            </a:r>
            <a:endParaRPr lang="en-KE"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KE" sz="2400" kern="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KE" sz="2400" b="1" kern="0" dirty="0">
                <a:effectLst/>
                <a:latin typeface="Times New Roman" panose="02020603050405020304" pitchFamily="18" charset="0"/>
                <a:ea typeface="Times New Roman" panose="02020603050405020304" pitchFamily="18" charset="0"/>
                <a:cs typeface="Times New Roman" panose="02020603050405020304" pitchFamily="18" charset="0"/>
              </a:rPr>
              <a:t>Mathematics and Physics</a:t>
            </a:r>
            <a:r>
              <a:rPr lang="en-KE" sz="2400" kern="0" dirty="0">
                <a:effectLst/>
                <a:latin typeface="Times New Roman" panose="02020603050405020304" pitchFamily="18" charset="0"/>
                <a:ea typeface="Times New Roman" panose="02020603050405020304" pitchFamily="18" charset="0"/>
                <a:cs typeface="Times New Roman" panose="02020603050405020304" pitchFamily="18" charset="0"/>
              </a:rPr>
              <a:t>: Using the analogy of stretching a rubber band to understand elastic deformation in materials.</a:t>
            </a:r>
            <a:endParaRPr lang="en-KE"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721929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32</a:t>
            </a:fld>
            <a:endParaRPr lang="en-US" altLang="en-KE" dirty="0"/>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b="1" dirty="0">
                <a:solidFill>
                  <a:srgbClr val="FFC000"/>
                </a:solidFill>
                <a:latin typeface="Times New Roman" panose="02020603050405020304" pitchFamily="18" charset="0"/>
                <a:cs typeface="Times New Roman" panose="02020603050405020304" pitchFamily="18" charset="0"/>
              </a:rPr>
              <a:t>	9. </a:t>
            </a:r>
            <a:r>
              <a:rPr lang="en-US" b="1" dirty="0">
                <a:solidFill>
                  <a:srgbClr val="FFC000"/>
                </a:solidFill>
                <a:latin typeface="Times New Roman" panose="02020603050405020304" pitchFamily="18" charset="0"/>
                <a:cs typeface="Times New Roman" panose="02020603050405020304" pitchFamily="18" charset="0"/>
              </a:rPr>
              <a:t>Iterative Improvement</a:t>
            </a:r>
            <a:r>
              <a:rPr lang="en-US" altLang="en-KE" b="1" dirty="0">
                <a:solidFill>
                  <a:srgbClr val="FFC000"/>
                </a:solidFill>
                <a:latin typeface="Times New Roman" panose="02020603050405020304" pitchFamily="18" charset="0"/>
                <a:cs typeface="Times New Roman" panose="02020603050405020304" pitchFamily="18" charset="0"/>
              </a:rPr>
              <a:t>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378225" y="1233056"/>
            <a:ext cx="9660835" cy="5313518"/>
          </a:xfrm>
        </p:spPr>
        <p:txBody>
          <a:bodyPr>
            <a:noAutofit/>
          </a:bodyPr>
          <a:lstStyle/>
          <a:p>
            <a:pPr algn="just">
              <a:lnSpc>
                <a:spcPct val="150000"/>
              </a:lnSpc>
            </a:pPr>
            <a:r>
              <a:rPr lang="en-US" dirty="0">
                <a:latin typeface="Times New Roman" panose="02020603050405020304" pitchFamily="18" charset="0"/>
                <a:cs typeface="Times New Roman" panose="02020603050405020304" pitchFamily="18" charset="0"/>
              </a:rPr>
              <a:t>Starting with an initial solution and iteratively making small changes to improve it until an optimal or satisfactory solution is found.</a:t>
            </a:r>
          </a:p>
          <a:p>
            <a:pPr algn="just">
              <a:lnSpc>
                <a:spcPct val="150000"/>
              </a:lnSpc>
            </a:pPr>
            <a:r>
              <a:rPr lang="en-US" dirty="0">
                <a:latin typeface="Times New Roman" panose="02020603050405020304" pitchFamily="18" charset="0"/>
                <a:cs typeface="Times New Roman" panose="02020603050405020304" pitchFamily="18" charset="0"/>
              </a:rPr>
              <a:t>This approach is widely used in various fields, including software development, engineering, business, and scientific research. The fundamental idea is to continuously refine and enhance the solution based on feedback and evaluation.</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6238056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33</a:t>
            </a:fld>
            <a:endParaRPr lang="en-US" altLang="en-KE" dirty="0"/>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Steps  </a:t>
            </a:r>
            <a:endParaRPr lang="en-US" altLang="en-KE" b="1" dirty="0">
              <a:solidFill>
                <a:schemeClr val="accent4"/>
              </a:solidFill>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384852" y="1411358"/>
            <a:ext cx="9422295" cy="5446642"/>
          </a:xfrm>
        </p:spPr>
        <p:txBody>
          <a:bodyPr>
            <a:normAutofit/>
          </a:bodyPr>
          <a:lstStyle/>
          <a:p>
            <a:pPr>
              <a:lnSpc>
                <a:spcPct val="107000"/>
              </a:lnSpc>
              <a:spcAft>
                <a:spcPts val="800"/>
              </a:spcAft>
            </a:pPr>
            <a:r>
              <a:rPr lang="en-KE" b="1" kern="0" dirty="0">
                <a:effectLst/>
                <a:latin typeface="Times New Roman" panose="02020603050405020304" pitchFamily="18" charset="0"/>
                <a:ea typeface="Times New Roman" panose="02020603050405020304" pitchFamily="18" charset="0"/>
                <a:cs typeface="Times New Roman" panose="02020603050405020304" pitchFamily="18" charset="0"/>
              </a:rPr>
              <a:t>Generate Initial Solution</a:t>
            </a:r>
            <a:r>
              <a:rPr lang="en-KE" kern="0" dirty="0">
                <a:effectLst/>
                <a:latin typeface="Times New Roman" panose="02020603050405020304" pitchFamily="18" charset="0"/>
                <a:ea typeface="Times New Roman" panose="02020603050405020304" pitchFamily="18" charset="0"/>
                <a:cs typeface="Times New Roman" panose="02020603050405020304" pitchFamily="18" charset="0"/>
              </a:rPr>
              <a:t>: Start with a feasible initial solution.</a:t>
            </a:r>
            <a:endParaRPr lang="en-KE"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en-KE" b="1" kern="0" dirty="0">
                <a:effectLst/>
                <a:latin typeface="Times New Roman" panose="02020603050405020304" pitchFamily="18" charset="0"/>
                <a:ea typeface="Times New Roman" panose="02020603050405020304" pitchFamily="18" charset="0"/>
                <a:cs typeface="Times New Roman" panose="02020603050405020304" pitchFamily="18" charset="0"/>
              </a:rPr>
              <a:t>Iterate</a:t>
            </a:r>
            <a:r>
              <a:rPr lang="en-KE" kern="0" dirty="0">
                <a:effectLst/>
                <a:latin typeface="Times New Roman" panose="02020603050405020304" pitchFamily="18" charset="0"/>
                <a:ea typeface="Times New Roman" panose="02020603050405020304" pitchFamily="18" charset="0"/>
                <a:cs typeface="Times New Roman" panose="02020603050405020304" pitchFamily="18" charset="0"/>
              </a:rPr>
              <a:t>: Make incremental improvements to the solution.</a:t>
            </a:r>
            <a:endParaRPr lang="en-KE"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en-KE" b="1" kern="0" dirty="0">
                <a:effectLst/>
                <a:latin typeface="Times New Roman" panose="02020603050405020304" pitchFamily="18" charset="0"/>
                <a:ea typeface="Times New Roman" panose="02020603050405020304" pitchFamily="18" charset="0"/>
                <a:cs typeface="Times New Roman" panose="02020603050405020304" pitchFamily="18" charset="0"/>
              </a:rPr>
              <a:t>Evaluate</a:t>
            </a:r>
            <a:r>
              <a:rPr lang="en-KE" kern="0" dirty="0">
                <a:effectLst/>
                <a:latin typeface="Times New Roman" panose="02020603050405020304" pitchFamily="18" charset="0"/>
                <a:ea typeface="Times New Roman" panose="02020603050405020304" pitchFamily="18" charset="0"/>
                <a:cs typeface="Times New Roman" panose="02020603050405020304" pitchFamily="18" charset="0"/>
              </a:rPr>
              <a:t>: Check the quality of the solution after each iteration.</a:t>
            </a:r>
            <a:endParaRPr lang="en-KE"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en-KE" b="1" kern="0" dirty="0">
                <a:effectLst/>
                <a:latin typeface="Times New Roman" panose="02020603050405020304" pitchFamily="18" charset="0"/>
                <a:ea typeface="Times New Roman" panose="02020603050405020304" pitchFamily="18" charset="0"/>
                <a:cs typeface="Times New Roman" panose="02020603050405020304" pitchFamily="18" charset="0"/>
              </a:rPr>
              <a:t>Repeat</a:t>
            </a:r>
            <a:r>
              <a:rPr lang="en-KE" kern="0" dirty="0">
                <a:effectLst/>
                <a:latin typeface="Times New Roman" panose="02020603050405020304" pitchFamily="18" charset="0"/>
                <a:ea typeface="Times New Roman" panose="02020603050405020304" pitchFamily="18" charset="0"/>
                <a:cs typeface="Times New Roman" panose="02020603050405020304" pitchFamily="18" charset="0"/>
              </a:rPr>
              <a:t>: Continue iterating until no further improvements can be made.</a:t>
            </a:r>
            <a:endParaRPr lang="en-KE"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US" sz="3200" b="0" i="0" dirty="0">
              <a:solidFill>
                <a:srgbClr val="0D0D0D"/>
              </a:solidFill>
              <a:effectLst/>
              <a:highlight>
                <a:srgbClr val="FFFFFF"/>
              </a:highligh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910790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34</a:t>
            </a:fld>
            <a:endParaRPr lang="en-US" altLang="en-KE" dirty="0"/>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dirty="0">
                <a:solidFill>
                  <a:schemeClr val="accent4"/>
                </a:solidFill>
                <a:effectLst/>
                <a:latin typeface="Times New Roman" panose="02020603050405020304" pitchFamily="18" charset="0"/>
                <a:ea typeface="Times New Roman" panose="02020603050405020304" pitchFamily="18" charset="0"/>
                <a:cs typeface="Times New Roman" panose="02020603050405020304" pitchFamily="18" charset="0"/>
              </a:rPr>
              <a:t> Example </a:t>
            </a:r>
            <a:r>
              <a:rPr lang="en-US" dirty="0">
                <a:solidFill>
                  <a:schemeClr val="accent4"/>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altLang="en-KE" b="1" dirty="0">
              <a:solidFill>
                <a:schemeClr val="accent4"/>
              </a:solidFill>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934817" y="1590261"/>
            <a:ext cx="8229600" cy="4916556"/>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r>
              <a:rPr lang="en-US" dirty="0">
                <a:latin typeface="Times New Roman" panose="02020603050405020304" pitchFamily="18" charset="0"/>
                <a:cs typeface="Times New Roman" panose="02020603050405020304" pitchFamily="18" charset="0"/>
              </a:rPr>
              <a:t>Hill climbing algorithm for finding the maximum value of a function.</a:t>
            </a:r>
          </a:p>
        </p:txBody>
      </p:sp>
    </p:spTree>
    <p:extLst>
      <p:ext uri="{BB962C8B-B14F-4D97-AF65-F5344CB8AC3E}">
        <p14:creationId xmlns:p14="http://schemas.microsoft.com/office/powerpoint/2010/main" val="106291433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35</a:t>
            </a:fld>
            <a:endParaRPr lang="en-US" altLang="en-KE" dirty="0"/>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Advantages </a:t>
            </a:r>
            <a:endParaRPr lang="en-US" altLang="en-KE" sz="3200" b="1" dirty="0">
              <a:solidFill>
                <a:schemeClr val="accent4"/>
              </a:solidFill>
              <a:latin typeface="Times New Roman" panose="02020603050405020304" pitchFamily="18" charset="0"/>
              <a:cs typeface="Times New Roman" panose="02020603050405020304" pitchFamily="18" charset="0"/>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179444" y="1391477"/>
            <a:ext cx="10508974" cy="5115339"/>
          </a:xfrm>
        </p:spPr>
        <p:txBody>
          <a:bodyPr>
            <a:normAutofit/>
          </a:bodyPr>
          <a:lstStyle/>
          <a:p>
            <a:pPr marL="0" marR="0" lvl="0" indent="0" algn="just" defTabSz="914400" rtl="0" eaLnBrk="0" fontAlgn="base" latinLnBrk="0" hangingPunct="0">
              <a:lnSpc>
                <a:spcPct val="150000"/>
              </a:lnSpc>
              <a:spcBef>
                <a:spcPct val="0"/>
              </a:spcBef>
              <a:spcAft>
                <a:spcPct val="0"/>
              </a:spcAft>
              <a:buClrTx/>
              <a:buSzTx/>
              <a:buFontTx/>
              <a:buChar char="•"/>
              <a:tabLst/>
            </a:pPr>
            <a:r>
              <a:rPr kumimoji="0" lang="en-KE" altLang="en-KE"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Flexibility</a:t>
            </a:r>
            <a:r>
              <a:rPr kumimoji="0" lang="en-KE" altLang="en-KE"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Allows for adjustments based on real-time feedback, making it adaptable to changing conditions.</a:t>
            </a: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KE" altLang="en-KE"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Risk Management</a:t>
            </a:r>
            <a:r>
              <a:rPr kumimoji="0" lang="en-KE" altLang="en-KE"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Reduces the risk associated with large-scale changes by focusing on small, manageable improvements.</a:t>
            </a: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KE" altLang="en-KE"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Continuous Learning</a:t>
            </a:r>
            <a:r>
              <a:rPr kumimoji="0" lang="en-KE" altLang="en-KE"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Promotes a culture of continuous learning and adaptation, encouraging ongoing improvement.</a:t>
            </a:r>
            <a:endParaRPr lang="en-KE"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8474978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36</a:t>
            </a:fld>
            <a:endParaRPr lang="en-US" altLang="en-KE" dirty="0"/>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Disadvantages </a:t>
            </a:r>
            <a:endParaRPr lang="en-US" altLang="en-KE" sz="3200" b="1" dirty="0">
              <a:solidFill>
                <a:schemeClr val="accent4"/>
              </a:solidFill>
              <a:latin typeface="Times New Roman" panose="02020603050405020304" pitchFamily="18" charset="0"/>
              <a:cs typeface="Times New Roman" panose="02020603050405020304" pitchFamily="18" charset="0"/>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179444" y="1391477"/>
            <a:ext cx="10508974" cy="5115339"/>
          </a:xfrm>
        </p:spPr>
        <p:txBody>
          <a:bodyPr>
            <a:normAutofit/>
          </a:bodyPr>
          <a:lstStyle/>
          <a:p>
            <a:pPr>
              <a:lnSpc>
                <a:spcPct val="107000"/>
              </a:lnSpc>
              <a:spcAft>
                <a:spcPts val="800"/>
              </a:spcAft>
            </a:pPr>
            <a:r>
              <a:rPr lang="en-KE" b="1" kern="0" dirty="0">
                <a:effectLst/>
                <a:latin typeface="Times New Roman" panose="02020603050405020304" pitchFamily="18" charset="0"/>
                <a:ea typeface="Times New Roman" panose="02020603050405020304" pitchFamily="18" charset="0"/>
                <a:cs typeface="Times New Roman" panose="02020603050405020304" pitchFamily="18" charset="0"/>
              </a:rPr>
              <a:t>Time-Consuming</a:t>
            </a:r>
            <a:r>
              <a:rPr lang="en-KE" kern="0" dirty="0">
                <a:effectLst/>
                <a:latin typeface="Times New Roman" panose="02020603050405020304" pitchFamily="18" charset="0"/>
                <a:ea typeface="Times New Roman" panose="02020603050405020304" pitchFamily="18" charset="0"/>
                <a:cs typeface="Times New Roman" panose="02020603050405020304" pitchFamily="18" charset="0"/>
              </a:rPr>
              <a:t>: The process can be time-consuming due to the need for multiple iterations.</a:t>
            </a:r>
            <a:endParaRPr lang="en-KE"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en-KE" b="1" kern="0" dirty="0">
                <a:effectLst/>
                <a:latin typeface="Times New Roman" panose="02020603050405020304" pitchFamily="18" charset="0"/>
                <a:ea typeface="Times New Roman" panose="02020603050405020304" pitchFamily="18" charset="0"/>
                <a:cs typeface="Times New Roman" panose="02020603050405020304" pitchFamily="18" charset="0"/>
              </a:rPr>
              <a:t>Resource Intensive</a:t>
            </a:r>
            <a:r>
              <a:rPr lang="en-KE" kern="0" dirty="0">
                <a:effectLst/>
                <a:latin typeface="Times New Roman" panose="02020603050405020304" pitchFamily="18" charset="0"/>
                <a:ea typeface="Times New Roman" panose="02020603050405020304" pitchFamily="18" charset="0"/>
                <a:cs typeface="Times New Roman" panose="02020603050405020304" pitchFamily="18" charset="0"/>
              </a:rPr>
              <a:t>: May require significant resources for ongoing testing and evaluation.</a:t>
            </a:r>
            <a:endParaRPr lang="en-KE"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en-KE" b="1" kern="0" dirty="0">
                <a:effectLst/>
                <a:latin typeface="Times New Roman" panose="02020603050405020304" pitchFamily="18" charset="0"/>
                <a:ea typeface="Times New Roman" panose="02020603050405020304" pitchFamily="18" charset="0"/>
                <a:cs typeface="Times New Roman" panose="02020603050405020304" pitchFamily="18" charset="0"/>
              </a:rPr>
              <a:t>Potential for Incrementalism</a:t>
            </a:r>
            <a:r>
              <a:rPr lang="en-KE" kern="0" dirty="0">
                <a:effectLst/>
                <a:latin typeface="Times New Roman" panose="02020603050405020304" pitchFamily="18" charset="0"/>
                <a:ea typeface="Times New Roman" panose="02020603050405020304" pitchFamily="18" charset="0"/>
                <a:cs typeface="Times New Roman" panose="02020603050405020304" pitchFamily="18" charset="0"/>
              </a:rPr>
              <a:t>: Focusing too much on small changes can sometimes prevent breakthrough innovations.</a:t>
            </a:r>
            <a:endParaRPr lang="en-KE"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l">
              <a:buNone/>
            </a:pPr>
            <a:endParaRPr lang="en-US" sz="2400" kern="100" dirty="0">
              <a:solidFill>
                <a:srgbClr val="000000"/>
              </a:solidFill>
              <a:highlight>
                <a:srgbClr val="FFFFFF"/>
              </a:highlight>
              <a:latin typeface="Times New Roman" panose="02020603050405020304" pitchFamily="18" charset="0"/>
              <a:cs typeface="Times New Roman" panose="02020603050405020304" pitchFamily="18" charset="0"/>
            </a:endParaRPr>
          </a:p>
          <a:p>
            <a:pPr marL="0" indent="0" algn="l">
              <a:buNone/>
            </a:pPr>
            <a:endParaRPr lang="en-US" sz="2400" kern="100" dirty="0">
              <a:solidFill>
                <a:srgbClr val="000000"/>
              </a:solidFill>
              <a:highlight>
                <a:srgbClr val="FFFFFF"/>
              </a:highlight>
              <a:latin typeface="Times New Roman" panose="02020603050405020304" pitchFamily="18" charset="0"/>
              <a:cs typeface="Times New Roman" panose="02020603050405020304" pitchFamily="18" charset="0"/>
            </a:endParaRPr>
          </a:p>
          <a:p>
            <a:pPr marL="0" indent="0" algn="l">
              <a:buNone/>
            </a:pPr>
            <a:endParaRPr lang="en-US" sz="2400" kern="100" dirty="0">
              <a:solidFill>
                <a:srgbClr val="000000"/>
              </a:solidFill>
              <a:highlight>
                <a:srgbClr val="FFFFFF"/>
              </a:highlight>
              <a:latin typeface="Times New Roman" panose="02020603050405020304" pitchFamily="18" charset="0"/>
              <a:cs typeface="Times New Roman" panose="02020603050405020304" pitchFamily="18" charset="0"/>
            </a:endParaRPr>
          </a:p>
          <a:p>
            <a:pPr marL="0" indent="0" algn="l">
              <a:buNone/>
            </a:pPr>
            <a:endParaRPr lang="en-US" sz="2400" kern="100" dirty="0">
              <a:solidFill>
                <a:srgbClr val="000000"/>
              </a:solidFill>
              <a:highlight>
                <a:srgbClr val="FFFFFF"/>
              </a:highlight>
              <a:latin typeface="Times New Roman" panose="02020603050405020304" pitchFamily="18" charset="0"/>
              <a:cs typeface="Times New Roman" panose="02020603050405020304" pitchFamily="18" charset="0"/>
            </a:endParaRPr>
          </a:p>
          <a:p>
            <a:pPr marL="0" indent="0" algn="l">
              <a:buNone/>
            </a:pPr>
            <a:endParaRPr lang="en-US" sz="2400" kern="100" dirty="0">
              <a:solidFill>
                <a:srgbClr val="000000"/>
              </a:solidFill>
              <a:highlight>
                <a:srgbClr val="FFFFFF"/>
              </a:highlight>
              <a:latin typeface="Times New Roman" panose="02020603050405020304" pitchFamily="18" charset="0"/>
              <a:cs typeface="Times New Roman" panose="02020603050405020304" pitchFamily="18" charset="0"/>
            </a:endParaRPr>
          </a:p>
          <a:p>
            <a:pPr marL="0" indent="0" algn="l">
              <a:buNone/>
            </a:pPr>
            <a:endParaRPr lang="en-US" sz="2400" kern="100" dirty="0">
              <a:solidFill>
                <a:srgbClr val="000000"/>
              </a:solidFill>
              <a:highlight>
                <a:srgbClr val="FFFFFF"/>
              </a:highlight>
              <a:latin typeface="Times New Roman" panose="02020603050405020304" pitchFamily="18" charset="0"/>
              <a:cs typeface="Times New Roman" panose="02020603050405020304" pitchFamily="18" charset="0"/>
            </a:endParaRPr>
          </a:p>
          <a:p>
            <a:pPr marL="0" indent="0" algn="l">
              <a:buNone/>
            </a:pPr>
            <a:endParaRPr lang="en-US" sz="2400" kern="100" dirty="0">
              <a:solidFill>
                <a:srgbClr val="000000"/>
              </a:solidFill>
              <a:highlight>
                <a:srgbClr val="FFFFFF"/>
              </a:highlight>
              <a:latin typeface="Times New Roman" panose="02020603050405020304" pitchFamily="18" charset="0"/>
              <a:cs typeface="Times New Roman" panose="02020603050405020304" pitchFamily="18" charset="0"/>
            </a:endParaRPr>
          </a:p>
          <a:p>
            <a:pPr marL="0" indent="0" algn="l">
              <a:buNone/>
            </a:pPr>
            <a:endParaRPr lang="en-US" sz="2400" kern="100" dirty="0">
              <a:solidFill>
                <a:srgbClr val="000000"/>
              </a:solidFill>
              <a:highlight>
                <a:srgbClr val="FFFFFF"/>
              </a:highlight>
              <a:latin typeface="Times New Roman" panose="02020603050405020304" pitchFamily="18" charset="0"/>
              <a:cs typeface="Times New Roman" panose="02020603050405020304" pitchFamily="18" charset="0"/>
            </a:endParaRPr>
          </a:p>
          <a:p>
            <a:pPr marL="0" indent="0" algn="l">
              <a:buNone/>
            </a:pPr>
            <a:endParaRPr lang="en-US" sz="2400" kern="100" dirty="0">
              <a:solidFill>
                <a:srgbClr val="000000"/>
              </a:solidFill>
              <a:highlight>
                <a:srgbClr val="FFFFFF"/>
              </a:highlight>
              <a:latin typeface="Times New Roman" panose="02020603050405020304" pitchFamily="18" charset="0"/>
              <a:cs typeface="Times New Roman" panose="02020603050405020304" pitchFamily="18" charset="0"/>
            </a:endParaRPr>
          </a:p>
          <a:p>
            <a:pPr marL="0" indent="0" algn="l">
              <a:buNone/>
            </a:pPr>
            <a:endParaRPr lang="en-US" sz="2400" kern="100" dirty="0">
              <a:solidFill>
                <a:srgbClr val="000000"/>
              </a:solidFill>
              <a:highlight>
                <a:srgbClr val="FFFFFF"/>
              </a:highligh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4019160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37</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sz="5400" b="1" dirty="0">
                <a:solidFill>
                  <a:schemeClr val="accent4"/>
                </a:solidFill>
              </a:rPr>
              <a:t>References</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69774" y="1470991"/>
            <a:ext cx="9369287" cy="4691270"/>
          </a:xfrm>
        </p:spPr>
        <p:txBody>
          <a:bodyPr>
            <a:normAutofit/>
          </a:bodyPr>
          <a:lstStyle/>
          <a:p>
            <a:pPr marL="0" indent="0" algn="l">
              <a:buNone/>
            </a:pPr>
            <a:endParaRPr lang="en-US" sz="1800" kern="100" dirty="0">
              <a:highlight>
                <a:srgbClr val="FFFFFF"/>
              </a:highlight>
              <a:latin typeface="Calibri" panose="020F0502020204030204" pitchFamily="34" charset="0"/>
              <a:cs typeface="Times New Roman" panose="02020603050405020304" pitchFamily="18" charset="0"/>
            </a:endParaRPr>
          </a:p>
          <a:p>
            <a:pPr algn="l"/>
            <a:r>
              <a:rPr lang="en-US" dirty="0">
                <a:latin typeface="Times New Roman" panose="02020603050405020304" pitchFamily="18" charset="0"/>
                <a:cs typeface="Times New Roman" panose="02020603050405020304" pitchFamily="18" charset="0"/>
              </a:rPr>
              <a:t>Smith, J. (2023). </a:t>
            </a:r>
            <a:r>
              <a:rPr lang="en-US" i="1" dirty="0">
                <a:latin typeface="Times New Roman" panose="02020603050405020304" pitchFamily="18" charset="0"/>
                <a:cs typeface="Times New Roman" panose="02020603050405020304" pitchFamily="18" charset="0"/>
              </a:rPr>
              <a:t>Problem Solving Strategies in Programming</a:t>
            </a:r>
            <a:r>
              <a:rPr lang="en-US" dirty="0">
                <a:latin typeface="Times New Roman" panose="02020603050405020304" pitchFamily="18" charset="0"/>
                <a:cs typeface="Times New Roman" panose="02020603050405020304" pitchFamily="18" charset="0"/>
              </a:rPr>
              <a:t> (2nd ed.). </a:t>
            </a:r>
            <a:r>
              <a:rPr lang="en-US" dirty="0" err="1">
                <a:latin typeface="Times New Roman" panose="02020603050405020304" pitchFamily="18" charset="0"/>
                <a:cs typeface="Times New Roman" panose="02020603050405020304" pitchFamily="18" charset="0"/>
              </a:rPr>
              <a:t>TechBooks</a:t>
            </a:r>
            <a:r>
              <a:rPr lang="en-US" dirty="0">
                <a:latin typeface="Times New Roman" panose="02020603050405020304" pitchFamily="18" charset="0"/>
                <a:cs typeface="Times New Roman" panose="02020603050405020304" pitchFamily="18" charset="0"/>
              </a:rPr>
              <a:t> Publishing.</a:t>
            </a:r>
          </a:p>
          <a:p>
            <a:pPr algn="l"/>
            <a:r>
              <a:rPr lang="en-US" dirty="0">
                <a:latin typeface="Times New Roman" panose="02020603050405020304" pitchFamily="18" charset="0"/>
                <a:cs typeface="Times New Roman" panose="02020603050405020304" pitchFamily="18" charset="0"/>
              </a:rPr>
              <a:t>Smith, J. R. (2020). Bubble Sort. In A. Johnson (Ed.), </a:t>
            </a:r>
            <a:r>
              <a:rPr lang="en-US" i="1" dirty="0">
                <a:latin typeface="Times New Roman" panose="02020603050405020304" pitchFamily="18" charset="0"/>
                <a:cs typeface="Times New Roman" panose="02020603050405020304" pitchFamily="18" charset="0"/>
              </a:rPr>
              <a:t>Algorithms and Data Structures</a:t>
            </a:r>
            <a:r>
              <a:rPr lang="en-US" dirty="0">
                <a:latin typeface="Times New Roman" panose="02020603050405020304" pitchFamily="18" charset="0"/>
                <a:cs typeface="Times New Roman" panose="02020603050405020304" pitchFamily="18" charset="0"/>
              </a:rPr>
              <a:t> (pp. 50-65). Academic Press.</a:t>
            </a:r>
          </a:p>
          <a:p>
            <a:r>
              <a:rPr lang="en-US" dirty="0">
                <a:latin typeface="Times New Roman" panose="02020603050405020304" pitchFamily="18" charset="0"/>
                <a:cs typeface="Times New Roman" panose="02020603050405020304" pitchFamily="18" charset="0"/>
              </a:rPr>
              <a:t>https://www.geeksforgeeks.org/linear-search-vs-binary-search/</a:t>
            </a:r>
          </a:p>
          <a:p>
            <a:pPr algn="l">
              <a:buFont typeface="Wingdings" panose="05000000000000000000" pitchFamily="2" charset="2"/>
              <a:buChar char="Ø"/>
            </a:pPr>
            <a:endParaRPr lang="en-US" dirty="0">
              <a:latin typeface="Times New Roman" panose="02020603050405020304" pitchFamily="18" charset="0"/>
              <a:cs typeface="Times New Roman" panose="02020603050405020304" pitchFamily="18" charset="0"/>
            </a:endParaRPr>
          </a:p>
          <a:p>
            <a:pPr algn="l">
              <a:buFont typeface="Wingdings" panose="05000000000000000000" pitchFamily="2" charset="2"/>
              <a:buChar char="Ø"/>
            </a:pPr>
            <a:endParaRPr lang="en-US" dirty="0"/>
          </a:p>
        </p:txBody>
      </p:sp>
    </p:spTree>
    <p:extLst>
      <p:ext uri="{BB962C8B-B14F-4D97-AF65-F5344CB8AC3E}">
        <p14:creationId xmlns:p14="http://schemas.microsoft.com/office/powerpoint/2010/main" val="28372748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1122</TotalTime>
  <Words>2359</Words>
  <Application>Microsoft Office PowerPoint</Application>
  <PresentationFormat>Widescreen</PresentationFormat>
  <Paragraphs>214</Paragraphs>
  <Slides>37</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37</vt:i4>
      </vt:variant>
    </vt:vector>
  </HeadingPairs>
  <TitlesOfParts>
    <vt:vector size="45" baseType="lpstr">
      <vt:lpstr>Arial</vt:lpstr>
      <vt:lpstr>Calibri</vt:lpstr>
      <vt:lpstr>Calibri Light</vt:lpstr>
      <vt:lpstr>Nunito</vt:lpstr>
      <vt:lpstr>Times New Roman</vt:lpstr>
      <vt:lpstr>Verdana</vt:lpstr>
      <vt:lpstr>Wingdings</vt:lpstr>
      <vt:lpstr>Office Theme</vt:lpstr>
      <vt:lpstr>PowerPoint Presentation</vt:lpstr>
      <vt:lpstr>     Lecture learning outcomes</vt:lpstr>
      <vt:lpstr>     Problem Solving Strategies  </vt:lpstr>
      <vt:lpstr>     1. Top – Down decomposition  </vt:lpstr>
      <vt:lpstr>   Steps    </vt:lpstr>
      <vt:lpstr> Characteristics</vt:lpstr>
      <vt:lpstr> Example   </vt:lpstr>
      <vt:lpstr> Advantages </vt:lpstr>
      <vt:lpstr> Disadvantages </vt:lpstr>
      <vt:lpstr>    2. Bottom-Up Decomposition</vt:lpstr>
      <vt:lpstr> Steps </vt:lpstr>
      <vt:lpstr>   3. Greedy strategy </vt:lpstr>
      <vt:lpstr>   Steps  </vt:lpstr>
      <vt:lpstr>   Real life examples</vt:lpstr>
      <vt:lpstr>   Application of Greedy Algorithm </vt:lpstr>
      <vt:lpstr>   Limitation of Greedy Algorithm </vt:lpstr>
      <vt:lpstr>   Example  </vt:lpstr>
      <vt:lpstr>    4. Branch and Bound Strategies</vt:lpstr>
      <vt:lpstr>   steps  </vt:lpstr>
      <vt:lpstr>   Example </vt:lpstr>
      <vt:lpstr>   5. Heuristic Methods</vt:lpstr>
      <vt:lpstr>    Steps  </vt:lpstr>
      <vt:lpstr>    Advantages </vt:lpstr>
      <vt:lpstr>    Disadvantages </vt:lpstr>
      <vt:lpstr>    Example </vt:lpstr>
      <vt:lpstr>   6. Simulation  </vt:lpstr>
      <vt:lpstr>   Steps  </vt:lpstr>
      <vt:lpstr>   Example  </vt:lpstr>
      <vt:lpstr>   8. Analogies  </vt:lpstr>
      <vt:lpstr>   Steps   </vt:lpstr>
      <vt:lpstr>    Example  </vt:lpstr>
      <vt:lpstr>   9. Iterative Improvement  </vt:lpstr>
      <vt:lpstr>   Steps  </vt:lpstr>
      <vt:lpstr>    Example  </vt:lpstr>
      <vt:lpstr>   Advantages </vt:lpstr>
      <vt:lpstr>   Disadvantages </vt:lpstr>
      <vt:lpstr>   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Joshua</dc:creator>
  <cp:lastModifiedBy>Joshua</cp:lastModifiedBy>
  <cp:revision>50</cp:revision>
  <dcterms:created xsi:type="dcterms:W3CDTF">2024-03-17T05:53:26Z</dcterms:created>
  <dcterms:modified xsi:type="dcterms:W3CDTF">2024-06-09T14:46:12Z</dcterms:modified>
</cp:coreProperties>
</file>