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8" r:id="rId1"/>
  </p:sldMasterIdLst>
  <p:notesMasterIdLst>
    <p:notesMasterId r:id="rId39"/>
  </p:notesMasterIdLst>
  <p:handoutMasterIdLst>
    <p:handoutMasterId r:id="rId40"/>
  </p:handoutMasterIdLst>
  <p:sldIdLst>
    <p:sldId id="320" r:id="rId2"/>
    <p:sldId id="256" r:id="rId3"/>
    <p:sldId id="306" r:id="rId4"/>
    <p:sldId id="259" r:id="rId5"/>
    <p:sldId id="307" r:id="rId6"/>
    <p:sldId id="308" r:id="rId7"/>
    <p:sldId id="309" r:id="rId8"/>
    <p:sldId id="321" r:id="rId9"/>
    <p:sldId id="310" r:id="rId10"/>
    <p:sldId id="263" r:id="rId11"/>
    <p:sldId id="264" r:id="rId12"/>
    <p:sldId id="265" r:id="rId13"/>
    <p:sldId id="312" r:id="rId14"/>
    <p:sldId id="313" r:id="rId15"/>
    <p:sldId id="314" r:id="rId16"/>
    <p:sldId id="317" r:id="rId17"/>
    <p:sldId id="318" r:id="rId18"/>
    <p:sldId id="316" r:id="rId19"/>
    <p:sldId id="270" r:id="rId20"/>
    <p:sldId id="322" r:id="rId21"/>
    <p:sldId id="272" r:id="rId22"/>
    <p:sldId id="273" r:id="rId23"/>
    <p:sldId id="275" r:id="rId24"/>
    <p:sldId id="279" r:id="rId25"/>
    <p:sldId id="281" r:id="rId26"/>
    <p:sldId id="282" r:id="rId27"/>
    <p:sldId id="319" r:id="rId28"/>
    <p:sldId id="294" r:id="rId29"/>
    <p:sldId id="295" r:id="rId30"/>
    <p:sldId id="296" r:id="rId31"/>
    <p:sldId id="297" r:id="rId32"/>
    <p:sldId id="298" r:id="rId33"/>
    <p:sldId id="402" r:id="rId34"/>
    <p:sldId id="424" r:id="rId35"/>
    <p:sldId id="425" r:id="rId36"/>
    <p:sldId id="305" r:id="rId37"/>
    <p:sldId id="323" r:id="rId38"/>
  </p:sldIdLst>
  <p:sldSz cx="9144000" cy="6858000" type="screen4x3"/>
  <p:notesSz cx="9372600" cy="70866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nette Stillwell" initials="NBS" lastIdx="5" clrIdx="0"/>
  <p:cmAuthor id="1" name="Gerald Titchener" initials="GT"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70A5"/>
    <a:srgbClr val="FFFFFF"/>
    <a:srgbClr val="96CDEE"/>
    <a:srgbClr val="0F3F5D"/>
    <a:srgbClr val="01773A"/>
    <a:srgbClr val="156B13"/>
    <a:srgbClr val="008000"/>
    <a:srgbClr val="F20000"/>
    <a:srgbClr val="66CC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25" autoAdjust="0"/>
    <p:restoredTop sz="95756" autoAdjust="0"/>
  </p:normalViewPr>
  <p:slideViewPr>
    <p:cSldViewPr>
      <p:cViewPr varScale="1">
        <p:scale>
          <a:sx n="90" d="100"/>
          <a:sy n="90" d="100"/>
        </p:scale>
        <p:origin x="1196" y="72"/>
      </p:cViewPr>
      <p:guideLst>
        <p:guide orient="horz" pos="2160"/>
        <p:guide pos="2880"/>
      </p:guideLst>
    </p:cSldViewPr>
  </p:slideViewPr>
  <p:notesTextViewPr>
    <p:cViewPr>
      <p:scale>
        <a:sx n="150" d="100"/>
        <a:sy n="15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21C871-B62A-4CE3-958C-DD3CE0E208D5}" type="doc">
      <dgm:prSet loTypeId="urn:microsoft.com/office/officeart/2005/8/layout/pyramid4" loCatId="relationship" qsTypeId="urn:microsoft.com/office/officeart/2005/8/quickstyle/simple1" qsCatId="simple" csTypeId="urn:microsoft.com/office/officeart/2005/8/colors/accent1_1" csCatId="accent1" phldr="1"/>
      <dgm:spPr/>
      <dgm:t>
        <a:bodyPr/>
        <a:lstStyle/>
        <a:p>
          <a:endParaRPr lang="en-US"/>
        </a:p>
      </dgm:t>
    </dgm:pt>
    <dgm:pt modelId="{06A2FE1C-06FF-4D1F-BE44-A91F8EA6A729}">
      <dgm:prSet phldrT="[Text]" custT="1"/>
      <dgm:spPr/>
      <dgm:t>
        <a:bodyPr/>
        <a:lstStyle/>
        <a:p>
          <a:pPr>
            <a:spcAft>
              <a:spcPct val="35000"/>
            </a:spcAft>
          </a:pPr>
          <a:r>
            <a:rPr lang="mn-MN" sz="1050" dirty="0"/>
            <a:t>ХҮМҮҮС</a:t>
          </a:r>
        </a:p>
        <a:p>
          <a:pPr>
            <a:spcAft>
              <a:spcPts val="0"/>
            </a:spcAft>
          </a:pPr>
          <a:r>
            <a:rPr lang="mn-MN" sz="900" dirty="0"/>
            <a:t>Хандлага</a:t>
          </a:r>
        </a:p>
        <a:p>
          <a:pPr>
            <a:spcAft>
              <a:spcPts val="0"/>
            </a:spcAft>
          </a:pPr>
          <a:r>
            <a:rPr lang="mn-MN" sz="900" dirty="0"/>
            <a:t>Зан төлөв</a:t>
          </a:r>
        </a:p>
        <a:p>
          <a:pPr>
            <a:spcAft>
              <a:spcPts val="0"/>
            </a:spcAft>
          </a:pPr>
          <a:r>
            <a:rPr lang="mn-MN" sz="900" dirty="0"/>
            <a:t>Ур чадвар</a:t>
          </a:r>
        </a:p>
        <a:p>
          <a:pPr>
            <a:spcAft>
              <a:spcPts val="0"/>
            </a:spcAft>
          </a:pPr>
          <a:r>
            <a:rPr lang="mn-MN" sz="900" dirty="0"/>
            <a:t>Урамшууллын систем</a:t>
          </a:r>
        </a:p>
        <a:p>
          <a:pPr>
            <a:spcAft>
              <a:spcPct val="35000"/>
            </a:spcAft>
          </a:pPr>
          <a:endParaRPr lang="en-US" sz="1050" dirty="0"/>
        </a:p>
      </dgm:t>
    </dgm:pt>
    <dgm:pt modelId="{30C42572-5259-4C87-83AB-9B1DED72ECB9}" type="parTrans" cxnId="{66D6416E-86BE-4FB9-93C7-346A2EE35F15}">
      <dgm:prSet/>
      <dgm:spPr/>
      <dgm:t>
        <a:bodyPr/>
        <a:lstStyle/>
        <a:p>
          <a:endParaRPr lang="en-US"/>
        </a:p>
      </dgm:t>
    </dgm:pt>
    <dgm:pt modelId="{9ABA73AF-2E6F-4630-9547-CC025D884403}" type="sibTrans" cxnId="{66D6416E-86BE-4FB9-93C7-346A2EE35F15}">
      <dgm:prSet/>
      <dgm:spPr/>
      <dgm:t>
        <a:bodyPr/>
        <a:lstStyle/>
        <a:p>
          <a:endParaRPr lang="en-US"/>
        </a:p>
      </dgm:t>
    </dgm:pt>
    <dgm:pt modelId="{A1DA8778-F522-47BA-8BFC-6BE951C6F7E7}">
      <dgm:prSet phldrT="[Text]" custT="1"/>
      <dgm:spPr/>
      <dgm:t>
        <a:bodyPr/>
        <a:lstStyle/>
        <a:p>
          <a:pPr>
            <a:spcAft>
              <a:spcPct val="35000"/>
            </a:spcAft>
          </a:pPr>
          <a:r>
            <a:rPr lang="mn-MN" sz="1000" dirty="0"/>
            <a:t>АЖИЛ ДААЛГАВАР</a:t>
          </a:r>
        </a:p>
        <a:p>
          <a:pPr>
            <a:spcAft>
              <a:spcPts val="0"/>
            </a:spcAft>
          </a:pPr>
          <a:r>
            <a:rPr lang="mn-MN" sz="800" dirty="0"/>
            <a:t>Ажлын урсгал</a:t>
          </a:r>
        </a:p>
        <a:p>
          <a:pPr>
            <a:spcAft>
              <a:spcPts val="0"/>
            </a:spcAft>
          </a:pPr>
          <a:r>
            <a:rPr lang="mn-MN" sz="800" dirty="0"/>
            <a:t>Хэрэгслүүд</a:t>
          </a:r>
        </a:p>
        <a:p>
          <a:pPr>
            <a:spcAft>
              <a:spcPts val="0"/>
            </a:spcAft>
          </a:pPr>
          <a:r>
            <a:rPr lang="mn-MN" sz="800" dirty="0"/>
            <a:t>Стандартууд</a:t>
          </a:r>
        </a:p>
        <a:p>
          <a:pPr>
            <a:spcAft>
              <a:spcPts val="0"/>
            </a:spcAft>
          </a:pPr>
          <a:r>
            <a:rPr lang="mn-MN" sz="800" dirty="0"/>
            <a:t>Хэмжүүрүүд</a:t>
          </a:r>
          <a:endParaRPr lang="en-US" sz="800" dirty="0"/>
        </a:p>
      </dgm:t>
    </dgm:pt>
    <dgm:pt modelId="{71F2E663-833A-4D67-B824-3FD6802750F6}" type="parTrans" cxnId="{5C5255B4-9C1B-47BC-89A7-662DBACCAF88}">
      <dgm:prSet/>
      <dgm:spPr/>
      <dgm:t>
        <a:bodyPr/>
        <a:lstStyle/>
        <a:p>
          <a:endParaRPr lang="en-US"/>
        </a:p>
      </dgm:t>
    </dgm:pt>
    <dgm:pt modelId="{CAFE7E4B-2B21-4F58-9909-24CCEF8350EE}" type="sibTrans" cxnId="{5C5255B4-9C1B-47BC-89A7-662DBACCAF88}">
      <dgm:prSet/>
      <dgm:spPr/>
      <dgm:t>
        <a:bodyPr/>
        <a:lstStyle/>
        <a:p>
          <a:endParaRPr lang="en-US"/>
        </a:p>
      </dgm:t>
    </dgm:pt>
    <dgm:pt modelId="{3B181615-D72A-473D-BEF8-125DF1E6A7F2}">
      <dgm:prSet phldrT="[Text]" custT="1"/>
      <dgm:spPr/>
      <dgm:t>
        <a:bodyPr/>
        <a:lstStyle/>
        <a:p>
          <a:pPr>
            <a:spcAft>
              <a:spcPts val="0"/>
            </a:spcAft>
          </a:pPr>
          <a:r>
            <a:rPr lang="mn-MN" sz="900" dirty="0"/>
            <a:t>МЭДЭЭЛЛИЙН СИСТЕМ</a:t>
          </a:r>
        </a:p>
        <a:p>
          <a:pPr>
            <a:spcAft>
              <a:spcPts val="0"/>
            </a:spcAft>
          </a:pPr>
          <a:r>
            <a:rPr lang="mn-MN" sz="800" dirty="0"/>
            <a:t>Техник хангамж</a:t>
          </a:r>
        </a:p>
        <a:p>
          <a:pPr>
            <a:spcAft>
              <a:spcPts val="0"/>
            </a:spcAft>
          </a:pPr>
          <a:r>
            <a:rPr lang="mn-MN" sz="800" dirty="0"/>
            <a:t>Програм хангамж</a:t>
          </a:r>
        </a:p>
        <a:p>
          <a:pPr>
            <a:spcAft>
              <a:spcPts val="0"/>
            </a:spcAft>
          </a:pPr>
          <a:r>
            <a:rPr lang="mn-MN" sz="800" dirty="0"/>
            <a:t>Сүлжээ</a:t>
          </a:r>
          <a:endParaRPr lang="en-US" sz="800" dirty="0"/>
        </a:p>
      </dgm:t>
    </dgm:pt>
    <dgm:pt modelId="{D1EBDC02-F5E9-4D71-9A3B-CC41DF3B1F92}" type="parTrans" cxnId="{86B0BB86-7810-4ED4-8066-F77CC9F63131}">
      <dgm:prSet/>
      <dgm:spPr/>
      <dgm:t>
        <a:bodyPr/>
        <a:lstStyle/>
        <a:p>
          <a:endParaRPr lang="en-US"/>
        </a:p>
      </dgm:t>
    </dgm:pt>
    <dgm:pt modelId="{110A3737-CF49-4F88-8D23-269B7B410109}" type="sibTrans" cxnId="{86B0BB86-7810-4ED4-8066-F77CC9F63131}">
      <dgm:prSet/>
      <dgm:spPr/>
      <dgm:t>
        <a:bodyPr/>
        <a:lstStyle/>
        <a:p>
          <a:endParaRPr lang="en-US"/>
        </a:p>
      </dgm:t>
    </dgm:pt>
    <dgm:pt modelId="{4211FFB8-A84F-4552-8CAF-7099376FA61A}">
      <dgm:prSet phldrT="[Text]" custT="1"/>
      <dgm:spPr/>
      <dgm:t>
        <a:bodyPr/>
        <a:lstStyle/>
        <a:p>
          <a:pPr>
            <a:spcAft>
              <a:spcPct val="35000"/>
            </a:spcAft>
          </a:pPr>
          <a:r>
            <a:rPr lang="mn-MN" sz="1200" dirty="0"/>
            <a:t>БҮТЭЦ</a:t>
          </a:r>
        </a:p>
        <a:p>
          <a:pPr>
            <a:spcAft>
              <a:spcPts val="0"/>
            </a:spcAft>
          </a:pPr>
          <a:r>
            <a:rPr lang="mn-MN" sz="900" dirty="0"/>
            <a:t>Чиг үүрэг</a:t>
          </a:r>
        </a:p>
        <a:p>
          <a:pPr>
            <a:spcAft>
              <a:spcPts val="0"/>
            </a:spcAft>
          </a:pPr>
          <a:r>
            <a:rPr lang="mn-MN" sz="900" dirty="0"/>
            <a:t>Хариуцлага</a:t>
          </a:r>
        </a:p>
        <a:p>
          <a:pPr>
            <a:spcAft>
              <a:spcPts val="0"/>
            </a:spcAft>
          </a:pPr>
          <a:r>
            <a:rPr lang="mn-MN" sz="900" dirty="0"/>
            <a:t>Эрх мэдэл</a:t>
          </a:r>
          <a:endParaRPr lang="en-US" sz="900" dirty="0"/>
        </a:p>
      </dgm:t>
    </dgm:pt>
    <dgm:pt modelId="{23586E52-D4B2-45BB-824B-A14FE54A3E03}" type="parTrans" cxnId="{0E7CECDC-2542-4C2A-93CD-37AAD5EFCB8A}">
      <dgm:prSet/>
      <dgm:spPr/>
      <dgm:t>
        <a:bodyPr/>
        <a:lstStyle/>
        <a:p>
          <a:endParaRPr lang="en-US"/>
        </a:p>
      </dgm:t>
    </dgm:pt>
    <dgm:pt modelId="{CC9BACA0-94DA-4401-84C0-645DFD7C309C}" type="sibTrans" cxnId="{0E7CECDC-2542-4C2A-93CD-37AAD5EFCB8A}">
      <dgm:prSet/>
      <dgm:spPr/>
      <dgm:t>
        <a:bodyPr/>
        <a:lstStyle/>
        <a:p>
          <a:endParaRPr lang="en-US"/>
        </a:p>
      </dgm:t>
    </dgm:pt>
    <dgm:pt modelId="{24BCEDFB-55B7-4FE0-9624-E69AFE805BB2}" type="pres">
      <dgm:prSet presAssocID="{1221C871-B62A-4CE3-958C-DD3CE0E208D5}" presName="compositeShape" presStyleCnt="0">
        <dgm:presLayoutVars>
          <dgm:chMax val="9"/>
          <dgm:dir/>
          <dgm:resizeHandles val="exact"/>
        </dgm:presLayoutVars>
      </dgm:prSet>
      <dgm:spPr/>
    </dgm:pt>
    <dgm:pt modelId="{BE0594ED-5C0B-4A4B-A69E-986C91ECCF8C}" type="pres">
      <dgm:prSet presAssocID="{1221C871-B62A-4CE3-958C-DD3CE0E208D5}" presName="triangle1" presStyleLbl="node1" presStyleIdx="0" presStyleCnt="4">
        <dgm:presLayoutVars>
          <dgm:bulletEnabled val="1"/>
        </dgm:presLayoutVars>
      </dgm:prSet>
      <dgm:spPr/>
    </dgm:pt>
    <dgm:pt modelId="{36368C9C-A810-4952-9CBE-228807F115C6}" type="pres">
      <dgm:prSet presAssocID="{1221C871-B62A-4CE3-958C-DD3CE0E208D5}" presName="triangle2" presStyleLbl="node1" presStyleIdx="1" presStyleCnt="4">
        <dgm:presLayoutVars>
          <dgm:bulletEnabled val="1"/>
        </dgm:presLayoutVars>
      </dgm:prSet>
      <dgm:spPr/>
    </dgm:pt>
    <dgm:pt modelId="{0EC7CB72-416B-4133-B52C-C079CF73816F}" type="pres">
      <dgm:prSet presAssocID="{1221C871-B62A-4CE3-958C-DD3CE0E208D5}" presName="triangle3" presStyleLbl="node1" presStyleIdx="2" presStyleCnt="4">
        <dgm:presLayoutVars>
          <dgm:bulletEnabled val="1"/>
        </dgm:presLayoutVars>
      </dgm:prSet>
      <dgm:spPr/>
    </dgm:pt>
    <dgm:pt modelId="{53B3E52A-D152-4A29-8AAA-90286C129F6C}" type="pres">
      <dgm:prSet presAssocID="{1221C871-B62A-4CE3-958C-DD3CE0E208D5}" presName="triangle4" presStyleLbl="node1" presStyleIdx="3" presStyleCnt="4">
        <dgm:presLayoutVars>
          <dgm:bulletEnabled val="1"/>
        </dgm:presLayoutVars>
      </dgm:prSet>
      <dgm:spPr/>
    </dgm:pt>
  </dgm:ptLst>
  <dgm:cxnLst>
    <dgm:cxn modelId="{8E6D3220-F557-4775-807F-AA454CC8F153}" type="presOf" srcId="{06A2FE1C-06FF-4D1F-BE44-A91F8EA6A729}" destId="{BE0594ED-5C0B-4A4B-A69E-986C91ECCF8C}" srcOrd="0" destOrd="0" presId="urn:microsoft.com/office/officeart/2005/8/layout/pyramid4"/>
    <dgm:cxn modelId="{CBEE9F5E-9310-4FBD-8D13-E5439AFB3562}" type="presOf" srcId="{3B181615-D72A-473D-BEF8-125DF1E6A7F2}" destId="{0EC7CB72-416B-4133-B52C-C079CF73816F}" srcOrd="0" destOrd="0" presId="urn:microsoft.com/office/officeart/2005/8/layout/pyramid4"/>
    <dgm:cxn modelId="{66D6416E-86BE-4FB9-93C7-346A2EE35F15}" srcId="{1221C871-B62A-4CE3-958C-DD3CE0E208D5}" destId="{06A2FE1C-06FF-4D1F-BE44-A91F8EA6A729}" srcOrd="0" destOrd="0" parTransId="{30C42572-5259-4C87-83AB-9B1DED72ECB9}" sibTransId="{9ABA73AF-2E6F-4630-9547-CC025D884403}"/>
    <dgm:cxn modelId="{86B0BB86-7810-4ED4-8066-F77CC9F63131}" srcId="{1221C871-B62A-4CE3-958C-DD3CE0E208D5}" destId="{3B181615-D72A-473D-BEF8-125DF1E6A7F2}" srcOrd="2" destOrd="0" parTransId="{D1EBDC02-F5E9-4D71-9A3B-CC41DF3B1F92}" sibTransId="{110A3737-CF49-4F88-8D23-269B7B410109}"/>
    <dgm:cxn modelId="{5C5255B4-9C1B-47BC-89A7-662DBACCAF88}" srcId="{1221C871-B62A-4CE3-958C-DD3CE0E208D5}" destId="{A1DA8778-F522-47BA-8BFC-6BE951C6F7E7}" srcOrd="1" destOrd="0" parTransId="{71F2E663-833A-4D67-B824-3FD6802750F6}" sibTransId="{CAFE7E4B-2B21-4F58-9909-24CCEF8350EE}"/>
    <dgm:cxn modelId="{3CAC8EC2-5192-4775-8D43-55249905A3CA}" type="presOf" srcId="{1221C871-B62A-4CE3-958C-DD3CE0E208D5}" destId="{24BCEDFB-55B7-4FE0-9624-E69AFE805BB2}" srcOrd="0" destOrd="0" presId="urn:microsoft.com/office/officeart/2005/8/layout/pyramid4"/>
    <dgm:cxn modelId="{0E7CECDC-2542-4C2A-93CD-37AAD5EFCB8A}" srcId="{1221C871-B62A-4CE3-958C-DD3CE0E208D5}" destId="{4211FFB8-A84F-4552-8CAF-7099376FA61A}" srcOrd="3" destOrd="0" parTransId="{23586E52-D4B2-45BB-824B-A14FE54A3E03}" sibTransId="{CC9BACA0-94DA-4401-84C0-645DFD7C309C}"/>
    <dgm:cxn modelId="{FA8C58E8-C3AF-4294-A1C6-AADA4E1D2689}" type="presOf" srcId="{A1DA8778-F522-47BA-8BFC-6BE951C6F7E7}" destId="{36368C9C-A810-4952-9CBE-228807F115C6}" srcOrd="0" destOrd="0" presId="urn:microsoft.com/office/officeart/2005/8/layout/pyramid4"/>
    <dgm:cxn modelId="{BB623BFB-A90C-4D38-819F-83EAB7B6AD88}" type="presOf" srcId="{4211FFB8-A84F-4552-8CAF-7099376FA61A}" destId="{53B3E52A-D152-4A29-8AAA-90286C129F6C}" srcOrd="0" destOrd="0" presId="urn:microsoft.com/office/officeart/2005/8/layout/pyramid4"/>
    <dgm:cxn modelId="{517F49F7-CD99-4853-9E6F-0002D4AF7C6F}" type="presParOf" srcId="{24BCEDFB-55B7-4FE0-9624-E69AFE805BB2}" destId="{BE0594ED-5C0B-4A4B-A69E-986C91ECCF8C}" srcOrd="0" destOrd="0" presId="urn:microsoft.com/office/officeart/2005/8/layout/pyramid4"/>
    <dgm:cxn modelId="{E6A836FB-58E6-4B43-BDBA-4C0E7BC94354}" type="presParOf" srcId="{24BCEDFB-55B7-4FE0-9624-E69AFE805BB2}" destId="{36368C9C-A810-4952-9CBE-228807F115C6}" srcOrd="1" destOrd="0" presId="urn:microsoft.com/office/officeart/2005/8/layout/pyramid4"/>
    <dgm:cxn modelId="{F8208D00-AF8C-4015-A49A-84CE91EA5DCA}" type="presParOf" srcId="{24BCEDFB-55B7-4FE0-9624-E69AFE805BB2}" destId="{0EC7CB72-416B-4133-B52C-C079CF73816F}" srcOrd="2" destOrd="0" presId="urn:microsoft.com/office/officeart/2005/8/layout/pyramid4"/>
    <dgm:cxn modelId="{E751055F-CB88-4CA2-BD25-340ABA1A1D46}" type="presParOf" srcId="{24BCEDFB-55B7-4FE0-9624-E69AFE805BB2}" destId="{53B3E52A-D152-4A29-8AAA-90286C129F6C}" srcOrd="3" destOrd="0" presId="urn:microsoft.com/office/officeart/2005/8/layout/pyramid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0594ED-5C0B-4A4B-A69E-986C91ECCF8C}">
      <dsp:nvSpPr>
        <dsp:cNvPr id="0" name=""/>
        <dsp:cNvSpPr/>
      </dsp:nvSpPr>
      <dsp:spPr>
        <a:xfrm>
          <a:off x="2032000" y="0"/>
          <a:ext cx="2032000" cy="2032000"/>
        </a:xfrm>
        <a:prstGeom prst="triangl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mn-MN" sz="1050" kern="1200" dirty="0"/>
            <a:t>ХҮМҮҮС</a:t>
          </a:r>
        </a:p>
        <a:p>
          <a:pPr marL="0" lvl="0" indent="0" algn="ctr" defTabSz="466725">
            <a:lnSpc>
              <a:spcPct val="90000"/>
            </a:lnSpc>
            <a:spcBef>
              <a:spcPct val="0"/>
            </a:spcBef>
            <a:spcAft>
              <a:spcPts val="0"/>
            </a:spcAft>
            <a:buNone/>
          </a:pPr>
          <a:r>
            <a:rPr lang="mn-MN" sz="900" kern="1200" dirty="0"/>
            <a:t>Хандлага</a:t>
          </a:r>
        </a:p>
        <a:p>
          <a:pPr marL="0" lvl="0" indent="0" algn="ctr" defTabSz="466725">
            <a:lnSpc>
              <a:spcPct val="90000"/>
            </a:lnSpc>
            <a:spcBef>
              <a:spcPct val="0"/>
            </a:spcBef>
            <a:spcAft>
              <a:spcPts val="0"/>
            </a:spcAft>
            <a:buNone/>
          </a:pPr>
          <a:r>
            <a:rPr lang="mn-MN" sz="900" kern="1200" dirty="0"/>
            <a:t>Зан төлөв</a:t>
          </a:r>
        </a:p>
        <a:p>
          <a:pPr marL="0" lvl="0" indent="0" algn="ctr" defTabSz="466725">
            <a:lnSpc>
              <a:spcPct val="90000"/>
            </a:lnSpc>
            <a:spcBef>
              <a:spcPct val="0"/>
            </a:spcBef>
            <a:spcAft>
              <a:spcPts val="0"/>
            </a:spcAft>
            <a:buNone/>
          </a:pPr>
          <a:r>
            <a:rPr lang="mn-MN" sz="900" kern="1200" dirty="0"/>
            <a:t>Ур чадвар</a:t>
          </a:r>
        </a:p>
        <a:p>
          <a:pPr marL="0" lvl="0" indent="0" algn="ctr" defTabSz="466725">
            <a:lnSpc>
              <a:spcPct val="90000"/>
            </a:lnSpc>
            <a:spcBef>
              <a:spcPct val="0"/>
            </a:spcBef>
            <a:spcAft>
              <a:spcPts val="0"/>
            </a:spcAft>
            <a:buNone/>
          </a:pPr>
          <a:r>
            <a:rPr lang="mn-MN" sz="900" kern="1200" dirty="0"/>
            <a:t>Урамшууллын систем</a:t>
          </a:r>
        </a:p>
        <a:p>
          <a:pPr marL="0" lvl="0" indent="0" algn="ctr" defTabSz="466725">
            <a:lnSpc>
              <a:spcPct val="90000"/>
            </a:lnSpc>
            <a:spcBef>
              <a:spcPct val="0"/>
            </a:spcBef>
            <a:spcAft>
              <a:spcPct val="35000"/>
            </a:spcAft>
            <a:buNone/>
          </a:pPr>
          <a:endParaRPr lang="en-US" sz="1050" kern="1200" dirty="0"/>
        </a:p>
      </dsp:txBody>
      <dsp:txXfrm>
        <a:off x="2540000" y="1016000"/>
        <a:ext cx="1016000" cy="1016000"/>
      </dsp:txXfrm>
    </dsp:sp>
    <dsp:sp modelId="{36368C9C-A810-4952-9CBE-228807F115C6}">
      <dsp:nvSpPr>
        <dsp:cNvPr id="0" name=""/>
        <dsp:cNvSpPr/>
      </dsp:nvSpPr>
      <dsp:spPr>
        <a:xfrm>
          <a:off x="1016000" y="2032000"/>
          <a:ext cx="2032000" cy="2032000"/>
        </a:xfrm>
        <a:prstGeom prst="triangl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mn-MN" sz="1000" kern="1200" dirty="0"/>
            <a:t>АЖИЛ ДААЛГАВАР</a:t>
          </a:r>
        </a:p>
        <a:p>
          <a:pPr marL="0" lvl="0" indent="0" algn="ctr" defTabSz="444500">
            <a:lnSpc>
              <a:spcPct val="90000"/>
            </a:lnSpc>
            <a:spcBef>
              <a:spcPct val="0"/>
            </a:spcBef>
            <a:spcAft>
              <a:spcPts val="0"/>
            </a:spcAft>
            <a:buNone/>
          </a:pPr>
          <a:r>
            <a:rPr lang="mn-MN" sz="800" kern="1200" dirty="0"/>
            <a:t>Ажлын урсгал</a:t>
          </a:r>
        </a:p>
        <a:p>
          <a:pPr marL="0" lvl="0" indent="0" algn="ctr" defTabSz="444500">
            <a:lnSpc>
              <a:spcPct val="90000"/>
            </a:lnSpc>
            <a:spcBef>
              <a:spcPct val="0"/>
            </a:spcBef>
            <a:spcAft>
              <a:spcPts val="0"/>
            </a:spcAft>
            <a:buNone/>
          </a:pPr>
          <a:r>
            <a:rPr lang="mn-MN" sz="800" kern="1200" dirty="0"/>
            <a:t>Хэрэгслүүд</a:t>
          </a:r>
        </a:p>
        <a:p>
          <a:pPr marL="0" lvl="0" indent="0" algn="ctr" defTabSz="444500">
            <a:lnSpc>
              <a:spcPct val="90000"/>
            </a:lnSpc>
            <a:spcBef>
              <a:spcPct val="0"/>
            </a:spcBef>
            <a:spcAft>
              <a:spcPts val="0"/>
            </a:spcAft>
            <a:buNone/>
          </a:pPr>
          <a:r>
            <a:rPr lang="mn-MN" sz="800" kern="1200" dirty="0"/>
            <a:t>Стандартууд</a:t>
          </a:r>
        </a:p>
        <a:p>
          <a:pPr marL="0" lvl="0" indent="0" algn="ctr" defTabSz="444500">
            <a:lnSpc>
              <a:spcPct val="90000"/>
            </a:lnSpc>
            <a:spcBef>
              <a:spcPct val="0"/>
            </a:spcBef>
            <a:spcAft>
              <a:spcPts val="0"/>
            </a:spcAft>
            <a:buNone/>
          </a:pPr>
          <a:r>
            <a:rPr lang="mn-MN" sz="800" kern="1200" dirty="0"/>
            <a:t>Хэмжүүрүүд</a:t>
          </a:r>
          <a:endParaRPr lang="en-US" sz="800" kern="1200" dirty="0"/>
        </a:p>
      </dsp:txBody>
      <dsp:txXfrm>
        <a:off x="1524000" y="3048000"/>
        <a:ext cx="1016000" cy="1016000"/>
      </dsp:txXfrm>
    </dsp:sp>
    <dsp:sp modelId="{0EC7CB72-416B-4133-B52C-C079CF73816F}">
      <dsp:nvSpPr>
        <dsp:cNvPr id="0" name=""/>
        <dsp:cNvSpPr/>
      </dsp:nvSpPr>
      <dsp:spPr>
        <a:xfrm rot="10800000">
          <a:off x="2032000" y="2032000"/>
          <a:ext cx="2032000" cy="2032000"/>
        </a:xfrm>
        <a:prstGeom prst="triangl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ts val="0"/>
            </a:spcAft>
            <a:buNone/>
          </a:pPr>
          <a:r>
            <a:rPr lang="mn-MN" sz="900" kern="1200" dirty="0"/>
            <a:t>МЭДЭЭЛЛИЙН СИСТЕМ</a:t>
          </a:r>
        </a:p>
        <a:p>
          <a:pPr marL="0" lvl="0" indent="0" algn="ctr" defTabSz="400050">
            <a:lnSpc>
              <a:spcPct val="90000"/>
            </a:lnSpc>
            <a:spcBef>
              <a:spcPct val="0"/>
            </a:spcBef>
            <a:spcAft>
              <a:spcPts val="0"/>
            </a:spcAft>
            <a:buNone/>
          </a:pPr>
          <a:r>
            <a:rPr lang="mn-MN" sz="800" kern="1200" dirty="0"/>
            <a:t>Техник хангамж</a:t>
          </a:r>
        </a:p>
        <a:p>
          <a:pPr marL="0" lvl="0" indent="0" algn="ctr" defTabSz="400050">
            <a:lnSpc>
              <a:spcPct val="90000"/>
            </a:lnSpc>
            <a:spcBef>
              <a:spcPct val="0"/>
            </a:spcBef>
            <a:spcAft>
              <a:spcPts val="0"/>
            </a:spcAft>
            <a:buNone/>
          </a:pPr>
          <a:r>
            <a:rPr lang="mn-MN" sz="800" kern="1200" dirty="0"/>
            <a:t>Програм хангамж</a:t>
          </a:r>
        </a:p>
        <a:p>
          <a:pPr marL="0" lvl="0" indent="0" algn="ctr" defTabSz="400050">
            <a:lnSpc>
              <a:spcPct val="90000"/>
            </a:lnSpc>
            <a:spcBef>
              <a:spcPct val="0"/>
            </a:spcBef>
            <a:spcAft>
              <a:spcPts val="0"/>
            </a:spcAft>
            <a:buNone/>
          </a:pPr>
          <a:r>
            <a:rPr lang="mn-MN" sz="800" kern="1200" dirty="0"/>
            <a:t>Сүлжээ</a:t>
          </a:r>
          <a:endParaRPr lang="en-US" sz="800" kern="1200" dirty="0"/>
        </a:p>
      </dsp:txBody>
      <dsp:txXfrm rot="10800000">
        <a:off x="2540000" y="2032000"/>
        <a:ext cx="1016000" cy="1016000"/>
      </dsp:txXfrm>
    </dsp:sp>
    <dsp:sp modelId="{53B3E52A-D152-4A29-8AAA-90286C129F6C}">
      <dsp:nvSpPr>
        <dsp:cNvPr id="0" name=""/>
        <dsp:cNvSpPr/>
      </dsp:nvSpPr>
      <dsp:spPr>
        <a:xfrm>
          <a:off x="3048000" y="2032000"/>
          <a:ext cx="2032000" cy="2032000"/>
        </a:xfrm>
        <a:prstGeom prst="triangle">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mn-MN" sz="1200" kern="1200" dirty="0"/>
            <a:t>БҮТЭЦ</a:t>
          </a:r>
        </a:p>
        <a:p>
          <a:pPr marL="0" lvl="0" indent="0" algn="ctr" defTabSz="533400">
            <a:lnSpc>
              <a:spcPct val="90000"/>
            </a:lnSpc>
            <a:spcBef>
              <a:spcPct val="0"/>
            </a:spcBef>
            <a:spcAft>
              <a:spcPts val="0"/>
            </a:spcAft>
            <a:buNone/>
          </a:pPr>
          <a:r>
            <a:rPr lang="mn-MN" sz="900" kern="1200" dirty="0"/>
            <a:t>Чиг үүрэг</a:t>
          </a:r>
        </a:p>
        <a:p>
          <a:pPr marL="0" lvl="0" indent="0" algn="ctr" defTabSz="533400">
            <a:lnSpc>
              <a:spcPct val="90000"/>
            </a:lnSpc>
            <a:spcBef>
              <a:spcPct val="0"/>
            </a:spcBef>
            <a:spcAft>
              <a:spcPts val="0"/>
            </a:spcAft>
            <a:buNone/>
          </a:pPr>
          <a:r>
            <a:rPr lang="mn-MN" sz="900" kern="1200" dirty="0"/>
            <a:t>Хариуцлага</a:t>
          </a:r>
        </a:p>
        <a:p>
          <a:pPr marL="0" lvl="0" indent="0" algn="ctr" defTabSz="533400">
            <a:lnSpc>
              <a:spcPct val="90000"/>
            </a:lnSpc>
            <a:spcBef>
              <a:spcPct val="0"/>
            </a:spcBef>
            <a:spcAft>
              <a:spcPts val="0"/>
            </a:spcAft>
            <a:buNone/>
          </a:pPr>
          <a:r>
            <a:rPr lang="mn-MN" sz="900" kern="1200" dirty="0"/>
            <a:t>Эрх мэдэл</a:t>
          </a:r>
          <a:endParaRPr lang="en-US" sz="900" kern="1200" dirty="0"/>
        </a:p>
      </dsp:txBody>
      <dsp:txXfrm>
        <a:off x="3556000" y="3048000"/>
        <a:ext cx="1016000" cy="1016000"/>
      </dsp:txXfrm>
    </dsp:sp>
  </dsp:spTree>
</dsp:drawing>
</file>

<file path=ppt/diagrams/layout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endParaRPr lang="en-US" dirty="0"/>
          </a:p>
        </p:txBody>
      </p:sp>
      <p:sp>
        <p:nvSpPr>
          <p:cNvPr id="3" name="Date Placeholder 2"/>
          <p:cNvSpPr>
            <a:spLocks noGrp="1"/>
          </p:cNvSpPr>
          <p:nvPr>
            <p:ph type="dt" sz="quarter" idx="1"/>
          </p:nvPr>
        </p:nvSpPr>
        <p:spPr>
          <a:xfrm>
            <a:off x="5308971" y="0"/>
            <a:ext cx="4061460" cy="354330"/>
          </a:xfrm>
          <a:prstGeom prst="rect">
            <a:avLst/>
          </a:prstGeom>
        </p:spPr>
        <p:txBody>
          <a:bodyPr vert="horz" lIns="94046" tIns="47023" rIns="94046" bIns="47023" rtlCol="0"/>
          <a:lstStyle>
            <a:lvl1pPr algn="r">
              <a:defRPr sz="1200"/>
            </a:lvl1pPr>
          </a:lstStyle>
          <a:p>
            <a:fld id="{4EE4060F-EC6E-45B5-96F1-A60F0585115B}" type="datetimeFigureOut">
              <a:rPr lang="en-US" smtClean="0"/>
              <a:pPr/>
              <a:t>4/10/2024</a:t>
            </a:fld>
            <a:endParaRPr lang="en-US" dirty="0"/>
          </a:p>
        </p:txBody>
      </p:sp>
      <p:sp>
        <p:nvSpPr>
          <p:cNvPr id="4" name="Footer Placeholder 3"/>
          <p:cNvSpPr>
            <a:spLocks noGrp="1"/>
          </p:cNvSpPr>
          <p:nvPr>
            <p:ph type="ftr" sz="quarter" idx="2"/>
          </p:nvPr>
        </p:nvSpPr>
        <p:spPr>
          <a:xfrm>
            <a:off x="0" y="6731040"/>
            <a:ext cx="4061460" cy="354330"/>
          </a:xfrm>
          <a:prstGeom prst="rect">
            <a:avLst/>
          </a:prstGeom>
        </p:spPr>
        <p:txBody>
          <a:bodyPr vert="horz" lIns="94046" tIns="47023" rIns="94046" bIns="47023" rtlCol="0" anchor="b"/>
          <a:lstStyle>
            <a:lvl1pPr algn="l">
              <a:defRPr sz="1200"/>
            </a:lvl1pPr>
          </a:lstStyle>
          <a:p>
            <a:endParaRPr lang="en-US" dirty="0"/>
          </a:p>
        </p:txBody>
      </p:sp>
      <p:sp>
        <p:nvSpPr>
          <p:cNvPr id="5" name="Slide Number Placeholder 4"/>
          <p:cNvSpPr>
            <a:spLocks noGrp="1"/>
          </p:cNvSpPr>
          <p:nvPr>
            <p:ph type="sldNum" sz="quarter" idx="3"/>
          </p:nvPr>
        </p:nvSpPr>
        <p:spPr>
          <a:xfrm>
            <a:off x="5308971" y="6731040"/>
            <a:ext cx="4061460" cy="354330"/>
          </a:xfrm>
          <a:prstGeom prst="rect">
            <a:avLst/>
          </a:prstGeom>
        </p:spPr>
        <p:txBody>
          <a:bodyPr vert="horz" lIns="94046" tIns="47023" rIns="94046" bIns="47023" rtlCol="0" anchor="b"/>
          <a:lstStyle>
            <a:lvl1pPr algn="r">
              <a:defRPr sz="1200"/>
            </a:lvl1pPr>
          </a:lstStyle>
          <a:p>
            <a:fld id="{A987596C-5E44-4393-BE44-DB7D499825F1}" type="slidenum">
              <a:rPr lang="en-US" smtClean="0"/>
              <a:pPr/>
              <a:t>‹#›</a:t>
            </a:fld>
            <a:endParaRPr lang="en-US" dirty="0"/>
          </a:p>
        </p:txBody>
      </p:sp>
    </p:spTree>
    <p:extLst>
      <p:ext uri="{BB962C8B-B14F-4D97-AF65-F5344CB8AC3E}">
        <p14:creationId xmlns:p14="http://schemas.microsoft.com/office/powerpoint/2010/main" val="283420640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28526" units="cm"/>
          <inkml:channel name="Y" type="integer" max="19017" units="cm"/>
          <inkml:channel name="F" type="integer" max="65535" units="dev"/>
          <inkml:channel name="T" type="integer" max="2.14748E9" units="dev"/>
        </inkml:traceFormat>
        <inkml:channelProperties>
          <inkml:channelProperty channel="X" name="resolution" value="1000.21039" units="1/cm"/>
          <inkml:channelProperty channel="Y" name="resolution" value="1000.36823" units="1/cm"/>
          <inkml:channelProperty channel="F" name="resolution" value="0" units="1/dev"/>
          <inkml:channelProperty channel="T" name="resolution" value="1" units="1/dev"/>
        </inkml:channelProperties>
      </inkml:inkSource>
      <inkml:timestamp xml:id="ts0" timeString="2023-02-10T00:42:42.787"/>
    </inkml:context>
    <inkml:brush xml:id="br0">
      <inkml:brushProperty name="width" value="0.05292" units="cm"/>
      <inkml:brushProperty name="height" value="0.05292" units="cm"/>
      <inkml:brushProperty name="color" value="#FF0000"/>
    </inkml:brush>
  </inkml:definitions>
  <inkml:trace contextRef="#ctx0" brushRef="#br0">15035 9769 39391 0,'0'0'1744'0,"-7"-5"368"0,7 5-1696 0,-6-5-416 16,6 5 0-16,0 0 0 0,0 0 336 0,0 0-16 0,0 0 0 0,0 0 0 16,0 0-320-16,0 0 0 0,0 0 0 0,0 0 0 15,0 0 480-15,0 0 32 0,0 0 0 0,0 0 0 16,0 0-112-16,-4-5-16 0,4 5 0 0,0 0 0 15,-3-8-560-15,-2 1-112 0,4-1-32 0,-3-1 0 32,1-2-2240-32,-2-3-464 0,2-3-96 0,-4-2-12688 0</inkml:trace>
  <inkml:trace contextRef="#ctx0" brushRef="#br0" timeOffset="149.88">15207 9992 31103 0,'0'0'1376'0,"0"0"288"0,0 0-1344 0,11-1-320 16,4-1 0-16,5 2-9152 16,3 2-1888-16</inkml:trace>
  <inkml:trace contextRef="#ctx0" brushRef="#br0" timeOffset="268.37">15674 9749 19119 0,'0'0'832'0,"8"-1"192"0,1 1-816 0,0 2-208 0,1 3 0 0,0 2 0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pPr>
              <a:defRPr/>
            </a:pPr>
            <a:endParaRPr lang="en-US" dirty="0"/>
          </a:p>
        </p:txBody>
      </p:sp>
      <p:sp>
        <p:nvSpPr>
          <p:cNvPr id="3" name="Date Placeholder 2"/>
          <p:cNvSpPr>
            <a:spLocks noGrp="1"/>
          </p:cNvSpPr>
          <p:nvPr>
            <p:ph type="dt" idx="1"/>
          </p:nvPr>
        </p:nvSpPr>
        <p:spPr>
          <a:xfrm>
            <a:off x="5308971" y="0"/>
            <a:ext cx="4061460" cy="354330"/>
          </a:xfrm>
          <a:prstGeom prst="rect">
            <a:avLst/>
          </a:prstGeom>
        </p:spPr>
        <p:txBody>
          <a:bodyPr vert="horz" lIns="94046" tIns="47023" rIns="94046" bIns="47023" rtlCol="0"/>
          <a:lstStyle>
            <a:lvl1pPr algn="r">
              <a:defRPr sz="1200"/>
            </a:lvl1pPr>
          </a:lstStyle>
          <a:p>
            <a:pPr>
              <a:defRPr/>
            </a:pPr>
            <a:fld id="{46950642-C6F2-4E46-90C1-0B12B643B3D7}" type="datetimeFigureOut">
              <a:rPr lang="en-US"/>
              <a:pPr>
                <a:defRPr/>
              </a:pPr>
              <a:t>4/10/2024</a:t>
            </a:fld>
            <a:endParaRPr lang="en-US" dirty="0"/>
          </a:p>
        </p:txBody>
      </p:sp>
      <p:sp>
        <p:nvSpPr>
          <p:cNvPr id="4" name="Slide Image Placeholder 3"/>
          <p:cNvSpPr>
            <a:spLocks noGrp="1" noRot="1" noChangeAspect="1"/>
          </p:cNvSpPr>
          <p:nvPr>
            <p:ph type="sldImg" idx="2"/>
          </p:nvPr>
        </p:nvSpPr>
        <p:spPr>
          <a:xfrm>
            <a:off x="2914650" y="531813"/>
            <a:ext cx="3543300" cy="2657475"/>
          </a:xfrm>
          <a:prstGeom prst="rect">
            <a:avLst/>
          </a:prstGeom>
          <a:noFill/>
          <a:ln w="12700">
            <a:solidFill>
              <a:prstClr val="black"/>
            </a:solidFill>
          </a:ln>
        </p:spPr>
        <p:txBody>
          <a:bodyPr vert="horz" lIns="94046" tIns="47023" rIns="94046" bIns="47023" rtlCol="0" anchor="ctr"/>
          <a:lstStyle/>
          <a:p>
            <a:pPr lvl="0"/>
            <a:endParaRPr lang="en-US" noProof="0" dirty="0"/>
          </a:p>
        </p:txBody>
      </p:sp>
      <p:sp>
        <p:nvSpPr>
          <p:cNvPr id="5" name="Notes Placeholder 4"/>
          <p:cNvSpPr>
            <a:spLocks noGrp="1"/>
          </p:cNvSpPr>
          <p:nvPr>
            <p:ph type="body" sz="quarter" idx="3"/>
          </p:nvPr>
        </p:nvSpPr>
        <p:spPr>
          <a:xfrm>
            <a:off x="937260" y="3366135"/>
            <a:ext cx="7498080" cy="3188970"/>
          </a:xfrm>
          <a:prstGeom prst="rect">
            <a:avLst/>
          </a:prstGeom>
        </p:spPr>
        <p:txBody>
          <a:bodyPr vert="horz" lIns="94046" tIns="47023" rIns="94046" bIns="47023"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6731040"/>
            <a:ext cx="4061460" cy="354330"/>
          </a:xfrm>
          <a:prstGeom prst="rect">
            <a:avLst/>
          </a:prstGeom>
        </p:spPr>
        <p:txBody>
          <a:bodyPr vert="horz" lIns="94046" tIns="47023" rIns="94046" bIns="47023"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5308971" y="6731040"/>
            <a:ext cx="4061460" cy="354330"/>
          </a:xfrm>
          <a:prstGeom prst="rect">
            <a:avLst/>
          </a:prstGeom>
        </p:spPr>
        <p:txBody>
          <a:bodyPr vert="horz" lIns="94046" tIns="47023" rIns="94046" bIns="47023" rtlCol="0" anchor="b"/>
          <a:lstStyle>
            <a:lvl1pPr algn="r">
              <a:defRPr sz="1200"/>
            </a:lvl1pPr>
          </a:lstStyle>
          <a:p>
            <a:pPr>
              <a:defRPr/>
            </a:pPr>
            <a:fld id="{CAA8545F-A231-4F50-B1F1-95F56EBB643D}" type="slidenum">
              <a:rPr lang="en-US"/>
              <a:pPr>
                <a:defRPr/>
              </a:pPr>
              <a:t>‹#›</a:t>
            </a:fld>
            <a:endParaRPr lang="en-US" dirty="0"/>
          </a:p>
        </p:txBody>
      </p:sp>
    </p:spTree>
    <p:extLst>
      <p:ext uri="{BB962C8B-B14F-4D97-AF65-F5344CB8AC3E}">
        <p14:creationId xmlns:p14="http://schemas.microsoft.com/office/powerpoint/2010/main" val="3154640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Principles of Information Systems, Thirteenth Edition</a:t>
            </a:r>
            <a:br>
              <a:rPr lang="en-US" sz="1100"/>
            </a:br>
            <a:endParaRPr sz="1100"/>
          </a:p>
          <a:p>
            <a:pPr marL="0" lvl="0" indent="0" algn="l" rtl="0">
              <a:spcBef>
                <a:spcPts val="360"/>
              </a:spcBef>
              <a:spcAft>
                <a:spcPts val="0"/>
              </a:spcAft>
              <a:buNone/>
            </a:pPr>
            <a:r>
              <a:rPr lang="en-US" i="1"/>
              <a:t>Chapter 1</a:t>
            </a:r>
            <a:endParaRPr/>
          </a:p>
          <a:p>
            <a:pPr marL="0" lvl="0" indent="0" algn="l" rtl="0">
              <a:lnSpc>
                <a:spcPct val="90000"/>
              </a:lnSpc>
              <a:spcBef>
                <a:spcPts val="360"/>
              </a:spcBef>
              <a:spcAft>
                <a:spcPts val="0"/>
              </a:spcAft>
              <a:buNone/>
            </a:pPr>
            <a:r>
              <a:rPr lang="en-US" i="1"/>
              <a:t>An Introduction to Information Systems</a:t>
            </a:r>
            <a:endParaRPr/>
          </a:p>
          <a:p>
            <a:pPr marL="0" lvl="0" indent="0" algn="l" rtl="0">
              <a:spcBef>
                <a:spcPts val="36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8E15741-3D7D-4040-B8D6-1FB96ED7622F}" type="slidenum">
              <a:rPr lang="en-US" altLang="en-US" smtClean="0"/>
              <a:pPr>
                <a:spcBef>
                  <a:spcPct val="0"/>
                </a:spcBef>
              </a:pPr>
              <a:t>2</a:t>
            </a:fld>
            <a:endParaRPr lang="en-US" altLang="en-US" dirty="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Principles of Information Systems, Thirteenth Edition</a:t>
            </a:r>
            <a:br>
              <a:rPr lang="en-US" altLang="en-US" sz="1100" dirty="0"/>
            </a:br>
            <a:endParaRPr lang="en-US" altLang="en-US" sz="1100" dirty="0"/>
          </a:p>
          <a:p>
            <a:pPr eaLnBrk="1" hangingPunct="1">
              <a:lnSpc>
                <a:spcPct val="90000"/>
              </a:lnSpc>
            </a:pPr>
            <a:r>
              <a:rPr lang="en-US" altLang="en-US" i="1" dirty="0"/>
              <a:t>Chapter 2</a:t>
            </a:r>
          </a:p>
          <a:p>
            <a:pPr eaLnBrk="1" hangingPunct="1">
              <a:lnSpc>
                <a:spcPct val="90000"/>
              </a:lnSpc>
            </a:pPr>
            <a:r>
              <a:rPr lang="en-US" altLang="en-US" i="1" dirty="0"/>
              <a:t>Information Systems in Organizations</a:t>
            </a:r>
          </a:p>
          <a:p>
            <a:pPr eaLnBrk="1" hangingPunct="1"/>
            <a:endParaRPr lang="es-EC" altLang="en-US" dirty="0"/>
          </a:p>
        </p:txBody>
      </p:sp>
    </p:spTree>
    <p:extLst>
      <p:ext uri="{BB962C8B-B14F-4D97-AF65-F5344CB8AC3E}">
        <p14:creationId xmlns:p14="http://schemas.microsoft.com/office/powerpoint/2010/main" val="1057569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Objectives</a:t>
            </a:r>
          </a:p>
          <a:p>
            <a:endParaRPr lang="en-US" altLang="en-US" dirty="0"/>
          </a:p>
          <a:p>
            <a:r>
              <a:rPr lang="en-US" altLang="en-US" dirty="0"/>
              <a:t>After completing this chapter, you will be able to:</a:t>
            </a:r>
          </a:p>
          <a:p>
            <a:pPr>
              <a:defRPr/>
            </a:pPr>
            <a:r>
              <a:rPr lang="en-US" dirty="0"/>
              <a:t>Distinguish data from information and knowledge, and describe the characteristics of quality data</a:t>
            </a:r>
          </a:p>
          <a:p>
            <a:pPr>
              <a:defRPr/>
            </a:pPr>
            <a:r>
              <a:rPr lang="en-US" dirty="0"/>
              <a:t>Identify the fundamental components of an information system and describe their function</a:t>
            </a:r>
          </a:p>
          <a:p>
            <a:pPr>
              <a:defRPr/>
            </a:pPr>
            <a:r>
              <a:rPr lang="en-US" dirty="0"/>
              <a:t>Identify the three fundamental information system types and explain what organizational complements must be in place to ensure successful implementation and use of the system</a:t>
            </a:r>
          </a:p>
          <a:p>
            <a:pPr>
              <a:defRPr/>
            </a:pPr>
            <a:endParaRPr lang="en-US" dirty="0"/>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6DE6E8B-63CF-497B-8C89-BC45BF36BDB4}" type="slidenum">
              <a:rPr lang="en-US" altLang="en-US" smtClean="0"/>
              <a:pPr>
                <a:spcBef>
                  <a:spcPct val="0"/>
                </a:spcBef>
              </a:pPr>
              <a:t>3</a:t>
            </a:fld>
            <a:endParaRPr lang="en-US" altLang="en-US" dirty="0"/>
          </a:p>
        </p:txBody>
      </p:sp>
    </p:spTree>
    <p:extLst>
      <p:ext uri="{BB962C8B-B14F-4D97-AF65-F5344CB8AC3E}">
        <p14:creationId xmlns:p14="http://schemas.microsoft.com/office/powerpoint/2010/main" val="32308628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Organizations and Information Systems</a:t>
            </a:r>
          </a:p>
          <a:p>
            <a:endParaRPr lang="en-US" altLang="en-US" dirty="0"/>
          </a:p>
          <a:p>
            <a:r>
              <a:rPr lang="en-US" altLang="en-US" dirty="0"/>
              <a:t>Organization: a group of people that is structured and managed to meet its mission or set of group goals</a:t>
            </a:r>
          </a:p>
          <a:p>
            <a:pPr lvl="1"/>
            <a:r>
              <a:rPr lang="en-US" altLang="en-US" dirty="0"/>
              <a:t>There are relationships between members of the organization and their various activities</a:t>
            </a:r>
          </a:p>
          <a:p>
            <a:pPr lvl="1"/>
            <a:r>
              <a:rPr lang="en-US" altLang="en-US" dirty="0"/>
              <a:t>Processes are defined that assign roles, responsibilities, and authority to complete the various activities</a:t>
            </a:r>
          </a:p>
          <a:p>
            <a:r>
              <a:rPr lang="en-US" altLang="en-US" dirty="0"/>
              <a:t>Organizations are open systems</a:t>
            </a:r>
          </a:p>
          <a:p>
            <a:pPr lvl="1"/>
            <a:r>
              <a:rPr lang="en-US" altLang="en-US" dirty="0"/>
              <a:t>They affect and are affected by their surrounding environments</a:t>
            </a:r>
          </a:p>
          <a:p>
            <a:endParaRPr lang="en-US" altLang="en-US" dirty="0"/>
          </a:p>
          <a:p>
            <a:endParaRPr lang="en-US" altLang="en-US" dirty="0"/>
          </a:p>
          <a:p>
            <a:endParaRPr lang="en-US" altLang="en-US" dirty="0"/>
          </a:p>
          <a:p>
            <a:endParaRPr lang="en-US" altLang="en-US" dirty="0"/>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rgbClr val="FFFFFF"/>
                </a:solidFill>
                <a:latin typeface="Times New Roman" panose="02020603050405020304" pitchFamily="18" charset="0"/>
                <a:cs typeface="Arial" panose="020B0604020202020204" pitchFamily="34" charset="0"/>
              </a:defRPr>
            </a:lvl1pPr>
            <a:lvl2pPr marL="742950" indent="-285750">
              <a:defRPr sz="2000">
                <a:solidFill>
                  <a:srgbClr val="FFFFFF"/>
                </a:solidFill>
                <a:latin typeface="Times New Roman" panose="02020603050405020304" pitchFamily="18" charset="0"/>
                <a:cs typeface="Arial" panose="020B0604020202020204" pitchFamily="34" charset="0"/>
              </a:defRPr>
            </a:lvl2pPr>
            <a:lvl3pPr marL="1143000" indent="-228600">
              <a:defRPr sz="2000">
                <a:solidFill>
                  <a:srgbClr val="FFFFFF"/>
                </a:solidFill>
                <a:latin typeface="Times New Roman" panose="02020603050405020304" pitchFamily="18" charset="0"/>
                <a:cs typeface="Arial" panose="020B0604020202020204" pitchFamily="34" charset="0"/>
              </a:defRPr>
            </a:lvl3pPr>
            <a:lvl4pPr marL="1600200" indent="-228600">
              <a:defRPr sz="2000">
                <a:solidFill>
                  <a:srgbClr val="FFFFFF"/>
                </a:solidFill>
                <a:latin typeface="Times New Roman" panose="02020603050405020304" pitchFamily="18" charset="0"/>
                <a:cs typeface="Arial" panose="020B0604020202020204" pitchFamily="34" charset="0"/>
              </a:defRPr>
            </a:lvl4pPr>
            <a:lvl5pPr marL="2057400" indent="-228600">
              <a:defRPr sz="2000">
                <a:solidFill>
                  <a:srgbClr val="FFFFFF"/>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9pPr>
          </a:lstStyle>
          <a:p>
            <a:fld id="{EDFF5DE3-982B-4F40-84C2-3E9000DC0A08}" type="slidenum">
              <a:rPr lang="en-US" altLang="en-US" sz="1200" smtClean="0">
                <a:solidFill>
                  <a:schemeClr val="tx1"/>
                </a:solidFill>
              </a:rPr>
              <a:pPr/>
              <a:t>4</a:t>
            </a:fld>
            <a:endParaRPr lang="en-US" altLang="en-US" sz="1200" dirty="0">
              <a:solidFill>
                <a:schemeClr val="tx1"/>
              </a:solidFill>
            </a:endParaRPr>
          </a:p>
        </p:txBody>
      </p:sp>
    </p:spTree>
    <p:extLst>
      <p:ext uri="{BB962C8B-B14F-4D97-AF65-F5344CB8AC3E}">
        <p14:creationId xmlns:p14="http://schemas.microsoft.com/office/powerpoint/2010/main" val="19296345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mn-MN" dirty="0"/>
              <a:t>Үнэ цэнийн гинжин хэлхээний шинжилгээ нь байгууллагын бизнес процессуудад хамгийн их үнэ цэнийг бий болгож байгаа үйл ажиллагаанд төвлөрч түүнийг хэрхэн мэдээллийн технологиор дэмжиж үр ашиг, үр өгөөжийг нэмэгдүүлж болох тал дээр анхааран ажилладаг</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9</a:t>
            </a:fld>
            <a:endParaRPr lang="en-US" dirty="0"/>
          </a:p>
        </p:txBody>
      </p:sp>
    </p:spTree>
    <p:extLst>
      <p:ext uri="{BB962C8B-B14F-4D97-AF65-F5344CB8AC3E}">
        <p14:creationId xmlns:p14="http://schemas.microsoft.com/office/powerpoint/2010/main" val="347394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Organizations and Information Systems</a:t>
            </a:r>
          </a:p>
          <a:p>
            <a:endParaRPr lang="en-US" altLang="en-US" dirty="0"/>
          </a:p>
          <a:p>
            <a:r>
              <a:rPr lang="en-US" altLang="en-US" dirty="0"/>
              <a:t>Supply chain organizations are “linked” together through both physical flows and information flows</a:t>
            </a:r>
          </a:p>
          <a:p>
            <a:pPr lvl="1"/>
            <a:r>
              <a:rPr lang="en-US" altLang="en-US" dirty="0"/>
              <a:t>Physical: supplies and raw materials</a:t>
            </a:r>
          </a:p>
          <a:p>
            <a:pPr lvl="1"/>
            <a:r>
              <a:rPr lang="en-US" altLang="en-US" dirty="0"/>
              <a:t>Information: participants communicating their plans, coordinating their work, and managing the efficient flow of goods and material</a:t>
            </a:r>
          </a:p>
          <a:p>
            <a:r>
              <a:rPr lang="en-US" altLang="en-US" dirty="0"/>
              <a:t>The information system can play an integral role in the supply chain process:</a:t>
            </a:r>
          </a:p>
          <a:p>
            <a:pPr lvl="1"/>
            <a:r>
              <a:rPr lang="en-US" altLang="en-US" dirty="0"/>
              <a:t>Providing input</a:t>
            </a:r>
          </a:p>
          <a:p>
            <a:pPr lvl="1"/>
            <a:r>
              <a:rPr lang="en-US" altLang="en-US" dirty="0"/>
              <a:t>Aiding product transformation</a:t>
            </a:r>
          </a:p>
          <a:p>
            <a:pPr lvl="1"/>
            <a:r>
              <a:rPr lang="en-US" altLang="en-US" dirty="0"/>
              <a:t>Producing output</a:t>
            </a:r>
          </a:p>
          <a:p>
            <a:endParaRPr lang="en-US" altLang="en-US" dirty="0"/>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rgbClr val="FFFFFF"/>
                </a:solidFill>
                <a:latin typeface="Times New Roman" panose="02020603050405020304" pitchFamily="18" charset="0"/>
                <a:cs typeface="Arial" panose="020B0604020202020204" pitchFamily="34" charset="0"/>
              </a:defRPr>
            </a:lvl1pPr>
            <a:lvl2pPr marL="742950" indent="-285750">
              <a:defRPr sz="2000">
                <a:solidFill>
                  <a:srgbClr val="FFFFFF"/>
                </a:solidFill>
                <a:latin typeface="Times New Roman" panose="02020603050405020304" pitchFamily="18" charset="0"/>
                <a:cs typeface="Arial" panose="020B0604020202020204" pitchFamily="34" charset="0"/>
              </a:defRPr>
            </a:lvl2pPr>
            <a:lvl3pPr marL="1143000" indent="-228600">
              <a:defRPr sz="2000">
                <a:solidFill>
                  <a:srgbClr val="FFFFFF"/>
                </a:solidFill>
                <a:latin typeface="Times New Roman" panose="02020603050405020304" pitchFamily="18" charset="0"/>
                <a:cs typeface="Arial" panose="020B0604020202020204" pitchFamily="34" charset="0"/>
              </a:defRPr>
            </a:lvl3pPr>
            <a:lvl4pPr marL="1600200" indent="-228600">
              <a:defRPr sz="2000">
                <a:solidFill>
                  <a:srgbClr val="FFFFFF"/>
                </a:solidFill>
                <a:latin typeface="Times New Roman" panose="02020603050405020304" pitchFamily="18" charset="0"/>
                <a:cs typeface="Arial" panose="020B0604020202020204" pitchFamily="34" charset="0"/>
              </a:defRPr>
            </a:lvl4pPr>
            <a:lvl5pPr marL="2057400" indent="-228600">
              <a:defRPr sz="2000">
                <a:solidFill>
                  <a:srgbClr val="FFFFFF"/>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rgbClr val="FFFFFF"/>
                </a:solidFill>
                <a:latin typeface="Times New Roman" panose="02020603050405020304" pitchFamily="18" charset="0"/>
                <a:cs typeface="Arial" panose="020B0604020202020204" pitchFamily="34" charset="0"/>
              </a:defRPr>
            </a:lvl9pPr>
          </a:lstStyle>
          <a:p>
            <a:fld id="{E1742F59-8EF3-482C-9163-A12F3180B636}" type="slidenum">
              <a:rPr lang="en-US" altLang="en-US" sz="1200" smtClean="0">
                <a:solidFill>
                  <a:schemeClr val="tx1"/>
                </a:solidFill>
              </a:rPr>
              <a:pPr/>
              <a:t>10</a:t>
            </a:fld>
            <a:endParaRPr lang="en-US" altLang="en-US" sz="1200" dirty="0">
              <a:solidFill>
                <a:schemeClr val="tx1"/>
              </a:solidFill>
            </a:endParaRPr>
          </a:p>
        </p:txBody>
      </p:sp>
    </p:spTree>
    <p:extLst>
      <p:ext uri="{BB962C8B-B14F-4D97-AF65-F5344CB8AC3E}">
        <p14:creationId xmlns:p14="http://schemas.microsoft.com/office/powerpoint/2010/main" val="2899380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Virtual Teams and Collaborative Work</a:t>
            </a:r>
          </a:p>
          <a:p>
            <a:endParaRPr lang="en-US" dirty="0"/>
          </a:p>
          <a:p>
            <a:r>
              <a:rPr lang="en-US" altLang="en-US" dirty="0"/>
              <a:t>Virtual team: a group of individuals whose members are distributed geographically, but work as a coherent unit through the use of information systems technology</a:t>
            </a:r>
          </a:p>
          <a:p>
            <a:pPr lvl="1"/>
            <a:r>
              <a:rPr lang="en-US" altLang="en-US" dirty="0"/>
              <a:t>Strength: the best available people are enlisted to solve important organizational problems</a:t>
            </a:r>
          </a:p>
          <a:p>
            <a:pPr lvl="1"/>
            <a:r>
              <a:rPr lang="en-US" altLang="en-US" dirty="0"/>
              <a:t>Supported by electronic communications: email, instant messages, video conferences, etc.</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11</a:t>
            </a:fld>
            <a:endParaRPr lang="en-US" dirty="0"/>
          </a:p>
        </p:txBody>
      </p:sp>
    </p:spTree>
    <p:extLst>
      <p:ext uri="{BB962C8B-B14F-4D97-AF65-F5344CB8AC3E}">
        <p14:creationId xmlns:p14="http://schemas.microsoft.com/office/powerpoint/2010/main" val="967965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altLang="en-US" dirty="0"/>
              <a:t>Innovation</a:t>
            </a:r>
          </a:p>
          <a:p>
            <a:endParaRPr lang="en-US" dirty="0"/>
          </a:p>
          <a:p>
            <a:r>
              <a:rPr lang="en-US" altLang="en-US" dirty="0"/>
              <a:t>Innovation: the application of new ideas to the products, processes, and activities of a firm, leading to increased value</a:t>
            </a:r>
          </a:p>
          <a:p>
            <a:pPr lvl="1"/>
            <a:r>
              <a:rPr lang="en-US" altLang="en-US" dirty="0"/>
              <a:t>A catalyst for the growth and success of an organization</a:t>
            </a:r>
          </a:p>
          <a:p>
            <a:r>
              <a:rPr lang="en-US" altLang="en-US" dirty="0"/>
              <a:t>Can lead to cutting-edge products</a:t>
            </a:r>
          </a:p>
          <a:p>
            <a:pPr lvl="1"/>
            <a:r>
              <a:rPr lang="en-US" altLang="en-US" dirty="0"/>
              <a:t>New revenue streams</a:t>
            </a:r>
          </a:p>
          <a:p>
            <a:pPr lvl="1"/>
            <a:r>
              <a:rPr lang="en-US" altLang="en-US" dirty="0"/>
              <a:t>Increased profits</a:t>
            </a:r>
          </a:p>
          <a:p>
            <a:r>
              <a:rPr lang="en-US" altLang="en-US" dirty="0"/>
              <a:t>Types of innovation</a:t>
            </a:r>
          </a:p>
          <a:p>
            <a:pPr lvl="1"/>
            <a:r>
              <a:rPr lang="en-US" altLang="en-US" dirty="0"/>
              <a:t>Sustaining innovation: results in enhancements to existing products, services, and ways of operating</a:t>
            </a:r>
          </a:p>
          <a:p>
            <a:pPr lvl="2"/>
            <a:r>
              <a:rPr lang="en-US" altLang="en-US" dirty="0"/>
              <a:t>Enable an organization to continually increase profits, lower costs, and gain market share</a:t>
            </a:r>
          </a:p>
          <a:p>
            <a:pPr lvl="1"/>
            <a:r>
              <a:rPr lang="en-US" altLang="en-US" dirty="0"/>
              <a:t>Disruptive innovation: one that initially provides a lower level of performance than the marketplace has grown to accept</a:t>
            </a:r>
          </a:p>
          <a:p>
            <a:pPr lvl="2"/>
            <a:r>
              <a:rPr lang="en-US" altLang="en-US" dirty="0"/>
              <a:t>Improved to provide new performance characteristics</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12</a:t>
            </a:fld>
            <a:endParaRPr lang="en-US" dirty="0"/>
          </a:p>
        </p:txBody>
      </p:sp>
    </p:spTree>
    <p:extLst>
      <p:ext uri="{BB962C8B-B14F-4D97-AF65-F5344CB8AC3E}">
        <p14:creationId xmlns:p14="http://schemas.microsoft.com/office/powerpoint/2010/main" val="1753152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altLang="en-US" dirty="0"/>
              <a:t>Innovation</a:t>
            </a:r>
          </a:p>
          <a:p>
            <a:endParaRPr lang="en-US" dirty="0"/>
          </a:p>
          <a:p>
            <a:r>
              <a:rPr lang="en-US" altLang="en-US" dirty="0"/>
              <a:t>Innovation: the application of new ideas to the products, processes, and activities of a firm, leading to increased value</a:t>
            </a:r>
          </a:p>
          <a:p>
            <a:pPr lvl="1"/>
            <a:r>
              <a:rPr lang="en-US" altLang="en-US" dirty="0"/>
              <a:t>A catalyst for the growth and success of an organization</a:t>
            </a:r>
          </a:p>
          <a:p>
            <a:r>
              <a:rPr lang="en-US" altLang="en-US" dirty="0"/>
              <a:t>Can lead to cutting-edge products</a:t>
            </a:r>
          </a:p>
          <a:p>
            <a:pPr lvl="1"/>
            <a:r>
              <a:rPr lang="en-US" altLang="en-US" dirty="0"/>
              <a:t>New revenue streams</a:t>
            </a:r>
          </a:p>
          <a:p>
            <a:pPr lvl="1"/>
            <a:r>
              <a:rPr lang="en-US" altLang="en-US" dirty="0"/>
              <a:t>Increased profits</a:t>
            </a:r>
          </a:p>
          <a:p>
            <a:r>
              <a:rPr lang="en-US" altLang="en-US" dirty="0"/>
              <a:t>Types of innovation</a:t>
            </a:r>
          </a:p>
          <a:p>
            <a:pPr lvl="1"/>
            <a:r>
              <a:rPr lang="en-US" altLang="en-US" dirty="0"/>
              <a:t>Sustaining innovation: results in enhancements to existing products, services, and ways of operating</a:t>
            </a:r>
          </a:p>
          <a:p>
            <a:pPr lvl="2"/>
            <a:r>
              <a:rPr lang="en-US" altLang="en-US" dirty="0"/>
              <a:t>Enable an organization to continually increase profits, lower costs, and gain market share</a:t>
            </a:r>
          </a:p>
          <a:p>
            <a:pPr lvl="1"/>
            <a:r>
              <a:rPr lang="en-US" altLang="en-US" dirty="0"/>
              <a:t>Disruptive innovation: one that initially provides a lower level of performance than the marketplace has grown to accept</a:t>
            </a:r>
          </a:p>
          <a:p>
            <a:pPr lvl="2"/>
            <a:r>
              <a:rPr lang="en-US" altLang="en-US" dirty="0"/>
              <a:t>Improved to provide new performance characteristics</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13</a:t>
            </a:fld>
            <a:endParaRPr lang="en-US" dirty="0"/>
          </a:p>
        </p:txBody>
      </p:sp>
    </p:spTree>
    <p:extLst>
      <p:ext uri="{BB962C8B-B14F-4D97-AF65-F5344CB8AC3E}">
        <p14:creationId xmlns:p14="http://schemas.microsoft.com/office/powerpoint/2010/main" val="3644472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US" altLang="en-US">
                <a:latin typeface="Arial" panose="020B0604020202020204" pitchFamily="34" charset="0"/>
              </a:rPr>
              <a:t>Reengineering – a new management buzzword.</a:t>
            </a:r>
          </a:p>
          <a:p>
            <a:pPr>
              <a:lnSpc>
                <a:spcPct val="80000"/>
              </a:lnSpc>
            </a:pPr>
            <a:r>
              <a:rPr lang="en-US" altLang="en-US">
                <a:latin typeface="Arial" panose="020B0604020202020204" pitchFamily="34" charset="0"/>
              </a:rPr>
              <a:t> The basic message is </a:t>
            </a:r>
          </a:p>
          <a:p>
            <a:pPr>
              <a:lnSpc>
                <a:spcPct val="80000"/>
              </a:lnSpc>
            </a:pPr>
            <a:r>
              <a:rPr lang="en-US" altLang="en-US">
                <a:latin typeface="Arial" panose="020B0604020202020204" pitchFamily="34" charset="0"/>
              </a:rPr>
              <a:t>Many work flows, job designs, control mechanisms, and organizational structures are either superfluous or obsolete and should be completely redesigned.</a:t>
            </a:r>
          </a:p>
          <a:p>
            <a:pPr>
              <a:lnSpc>
                <a:spcPct val="80000"/>
              </a:lnSpc>
            </a:pPr>
            <a:r>
              <a:rPr lang="en-US" altLang="en-US">
                <a:latin typeface="Arial" panose="020B0604020202020204" pitchFamily="34" charset="0"/>
              </a:rPr>
              <a:t> " We should reengineer our [organizations]; use the power of modern information processing technology to radically redesign our ... processes in order achieve dramatic improvements in their performance.... We cannot achieve breakthroughs in performance merely by cutting fat or automating existing processes. Rather we must challenge the old assumptions and shed old rules.“ --- Michael Hammer</a:t>
            </a:r>
          </a:p>
          <a:p>
            <a:pPr>
              <a:lnSpc>
                <a:spcPct val="80000"/>
              </a:lnSpc>
            </a:pPr>
            <a:r>
              <a:rPr lang="en-US" altLang="en-US">
                <a:latin typeface="Arial" panose="020B0604020202020204" pitchFamily="34" charset="0"/>
              </a:rPr>
              <a:t>Hammer illustrates reengineering with the revolution that took place in Ford’s system of accounts payable. In the early 1980’s, Ford’s auditors carefully studied accounts payable activities and concluded that, by consolidating, by rationalizing processes, and by installing new computer systems, staff could be cut twenty percent -- from 500 employees to 400. </a:t>
            </a:r>
            <a:endParaRPr lang="en-GB" altLang="en-US">
              <a:latin typeface="Arial" panose="020B0604020202020204" pitchFamily="34" charset="0"/>
            </a:endParaRPr>
          </a:p>
          <a:p>
            <a:endParaRPr lang="en-US" altLang="en-US">
              <a:latin typeface="Arial" panose="020B0604020202020204" pitchFamily="34"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fld id="{54D4CE9C-4360-42B0-8EE1-B7A774390211}" type="slidenum">
              <a:rPr lang="en-US" altLang="en-US" sz="1200" smtClean="0"/>
              <a:pPr/>
              <a:t>16</a:t>
            </a:fld>
            <a:endParaRPr lang="en-US" altLang="en-US" sz="1200"/>
          </a:p>
        </p:txBody>
      </p:sp>
    </p:spTree>
    <p:extLst>
      <p:ext uri="{BB962C8B-B14F-4D97-AF65-F5344CB8AC3E}">
        <p14:creationId xmlns:p14="http://schemas.microsoft.com/office/powerpoint/2010/main" val="23717445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err="1"/>
              <a:t>Давуу</a:t>
            </a:r>
            <a:r>
              <a:rPr lang="en-US" dirty="0"/>
              <a:t> </a:t>
            </a:r>
            <a:r>
              <a:rPr lang="en-US" dirty="0" err="1"/>
              <a:t>талууд</a:t>
            </a:r>
            <a:r>
              <a:rPr lang="en-US" dirty="0"/>
              <a:t> </a:t>
            </a:r>
            <a:r>
              <a:rPr lang="en-US" dirty="0" err="1"/>
              <a:t>нь</a:t>
            </a:r>
            <a:br>
              <a:rPr lang="en-US" dirty="0"/>
            </a:br>
            <a:r>
              <a:rPr lang="en-US" dirty="0"/>
              <a:t>- </a:t>
            </a:r>
            <a:r>
              <a:rPr lang="en-US" dirty="0" err="1"/>
              <a:t>Пүүс</a:t>
            </a:r>
            <a:r>
              <a:rPr lang="en-US" dirty="0"/>
              <a:t> </a:t>
            </a:r>
            <a:r>
              <a:rPr lang="en-US" dirty="0" err="1"/>
              <a:t>үндсэн</a:t>
            </a:r>
            <a:r>
              <a:rPr lang="en-US" dirty="0"/>
              <a:t> </a:t>
            </a:r>
            <a:r>
              <a:rPr lang="en-US" dirty="0" err="1"/>
              <a:t>ажилдаа</a:t>
            </a:r>
            <a:r>
              <a:rPr lang="en-US" dirty="0"/>
              <a:t> </a:t>
            </a:r>
            <a:r>
              <a:rPr lang="en-US" dirty="0" err="1"/>
              <a:t>илүү</a:t>
            </a:r>
            <a:r>
              <a:rPr lang="en-US" dirty="0"/>
              <a:t> </a:t>
            </a:r>
            <a:r>
              <a:rPr lang="en-US" dirty="0" err="1"/>
              <a:t>их</a:t>
            </a:r>
            <a:r>
              <a:rPr lang="en-US" dirty="0"/>
              <a:t> </a:t>
            </a:r>
            <a:r>
              <a:rPr lang="en-US" dirty="0" err="1"/>
              <a:t>хүчээ</a:t>
            </a:r>
            <a:r>
              <a:rPr lang="en-US" dirty="0"/>
              <a:t> </a:t>
            </a:r>
            <a:r>
              <a:rPr lang="en-US" dirty="0" err="1"/>
              <a:t>төвлөрүүлнэ</a:t>
            </a:r>
            <a:r>
              <a:rPr lang="en-US" dirty="0"/>
              <a:t>, </a:t>
            </a:r>
            <a:r>
              <a:rPr lang="en-US" dirty="0" err="1"/>
              <a:t>стратегийн</a:t>
            </a:r>
            <a:r>
              <a:rPr lang="en-US" dirty="0"/>
              <a:t> </a:t>
            </a:r>
            <a:r>
              <a:rPr lang="en-US" dirty="0" err="1"/>
              <a:t>хувьд</a:t>
            </a:r>
            <a:r>
              <a:rPr lang="en-US" dirty="0"/>
              <a:t> </a:t>
            </a:r>
            <a:r>
              <a:rPr lang="en-US" dirty="0" err="1"/>
              <a:t>илүү</a:t>
            </a:r>
            <a:r>
              <a:rPr lang="en-US" dirty="0"/>
              <a:t> </a:t>
            </a:r>
            <a:r>
              <a:rPr lang="en-US" dirty="0" err="1"/>
              <a:t>чухал</a:t>
            </a:r>
            <a:r>
              <a:rPr lang="en-US" dirty="0"/>
              <a:t> </a:t>
            </a:r>
            <a:r>
              <a:rPr lang="en-US" dirty="0" err="1"/>
              <a:t>ажил</a:t>
            </a:r>
            <a:r>
              <a:rPr lang="en-US" dirty="0"/>
              <a:t> </a:t>
            </a:r>
            <a:r>
              <a:rPr lang="en-US" dirty="0" err="1"/>
              <a:t>дээрээ</a:t>
            </a:r>
            <a:r>
              <a:rPr lang="en-US" dirty="0"/>
              <a:t> </a:t>
            </a:r>
            <a:r>
              <a:rPr lang="en-US" dirty="0" err="1"/>
              <a:t>голчлон</a:t>
            </a:r>
            <a:r>
              <a:rPr lang="en-US" dirty="0"/>
              <a:t> </a:t>
            </a:r>
            <a:r>
              <a:rPr lang="en-US" dirty="0" err="1"/>
              <a:t>анхаарна</a:t>
            </a:r>
            <a:r>
              <a:rPr lang="en-US" dirty="0"/>
              <a:t>.</a:t>
            </a:r>
            <a:br>
              <a:rPr lang="en-US" dirty="0"/>
            </a:br>
            <a:r>
              <a:rPr lang="en-US" dirty="0"/>
              <a:t>- </a:t>
            </a:r>
            <a:r>
              <a:rPr lang="en-US" dirty="0" err="1"/>
              <a:t>Стандартчилал</a:t>
            </a:r>
            <a:br>
              <a:rPr lang="en-US" dirty="0"/>
            </a:br>
            <a:r>
              <a:rPr lang="en-US" dirty="0"/>
              <a:t>- </a:t>
            </a:r>
            <a:r>
              <a:rPr lang="en-US" dirty="0" err="1"/>
              <a:t>Эрсдэлийг</a:t>
            </a:r>
            <a:r>
              <a:rPr lang="en-US" dirty="0"/>
              <a:t> </a:t>
            </a:r>
            <a:r>
              <a:rPr lang="en-US" dirty="0" err="1"/>
              <a:t>шилжүүлнэ</a:t>
            </a:r>
            <a:br>
              <a:rPr lang="en-US" dirty="0"/>
            </a:br>
            <a:r>
              <a:rPr lang="en-US" dirty="0"/>
              <a:t>- </a:t>
            </a:r>
            <a:r>
              <a:rPr lang="en-US" dirty="0" err="1"/>
              <a:t>Гүйцэтгэгч</a:t>
            </a:r>
            <a:r>
              <a:rPr lang="en-US" dirty="0"/>
              <a:t> </a:t>
            </a:r>
            <a:r>
              <a:rPr lang="en-US" dirty="0" err="1"/>
              <a:t>пүүс</a:t>
            </a:r>
            <a:r>
              <a:rPr lang="en-US" dirty="0"/>
              <a:t> </a:t>
            </a:r>
            <a:r>
              <a:rPr lang="en-US" dirty="0" err="1"/>
              <a:t>илүү</a:t>
            </a:r>
            <a:r>
              <a:rPr lang="en-US" dirty="0"/>
              <a:t> </a:t>
            </a:r>
            <a:r>
              <a:rPr lang="en-US" dirty="0" err="1"/>
              <a:t>хариуцлагатай</a:t>
            </a:r>
            <a:r>
              <a:rPr lang="en-US" dirty="0"/>
              <a:t> </a:t>
            </a:r>
            <a:r>
              <a:rPr lang="en-US" dirty="0" err="1"/>
              <a:t>эрчимтэй</a:t>
            </a:r>
            <a:r>
              <a:rPr lang="en-US" dirty="0"/>
              <a:t> </a:t>
            </a:r>
            <a:r>
              <a:rPr lang="en-US" dirty="0" err="1"/>
              <a:t>ажиллана</a:t>
            </a:r>
            <a:br>
              <a:rPr lang="en-US" dirty="0"/>
            </a:br>
            <a:r>
              <a:rPr lang="en-US" dirty="0"/>
              <a:t>- </a:t>
            </a:r>
            <a:r>
              <a:rPr lang="en-US" dirty="0" err="1"/>
              <a:t>Мэдээлийн</a:t>
            </a:r>
            <a:r>
              <a:rPr lang="en-US" dirty="0"/>
              <a:t> </a:t>
            </a:r>
            <a:r>
              <a:rPr lang="en-US" dirty="0" err="1"/>
              <a:t>эх</a:t>
            </a:r>
            <a:r>
              <a:rPr lang="en-US" dirty="0"/>
              <a:t> </a:t>
            </a:r>
            <a:r>
              <a:rPr lang="en-US" dirty="0" err="1"/>
              <a:t>үүсвэр</a:t>
            </a:r>
            <a:r>
              <a:rPr lang="en-US" dirty="0"/>
              <a:t>, </a:t>
            </a:r>
            <a:r>
              <a:rPr lang="en-US" dirty="0" err="1"/>
              <a:t>нөөц</a:t>
            </a:r>
            <a:r>
              <a:rPr lang="en-US" dirty="0"/>
              <a:t> </a:t>
            </a:r>
            <a:r>
              <a:rPr lang="en-US" dirty="0" err="1"/>
              <a:t>нь</a:t>
            </a:r>
            <a:r>
              <a:rPr lang="en-US" dirty="0"/>
              <a:t> </a:t>
            </a:r>
            <a:r>
              <a:rPr lang="en-US" dirty="0" err="1"/>
              <a:t>хурдан</a:t>
            </a:r>
            <a:r>
              <a:rPr lang="en-US" dirty="0"/>
              <a:t> </a:t>
            </a:r>
            <a:r>
              <a:rPr lang="en-US" dirty="0" err="1"/>
              <a:t>мөн</a:t>
            </a:r>
            <a:r>
              <a:rPr lang="en-US" dirty="0"/>
              <a:t> </a:t>
            </a:r>
            <a:r>
              <a:rPr lang="en-US" dirty="0" err="1"/>
              <a:t>уян</a:t>
            </a:r>
            <a:r>
              <a:rPr lang="en-US" dirty="0"/>
              <a:t> </a:t>
            </a:r>
            <a:r>
              <a:rPr lang="en-US" dirty="0" err="1"/>
              <a:t>хатан</a:t>
            </a:r>
            <a:r>
              <a:rPr lang="en-US" dirty="0"/>
              <a:t> </a:t>
            </a:r>
            <a:r>
              <a:rPr lang="en-US" dirty="0" err="1"/>
              <a:t>байх</a:t>
            </a:r>
            <a:r>
              <a:rPr lang="en-US" dirty="0"/>
              <a:t> </a:t>
            </a:r>
            <a:r>
              <a:rPr lang="en-US" dirty="0" err="1"/>
              <a:t>боломжтой</a:t>
            </a:r>
            <a:r>
              <a:rPr lang="en-US" dirty="0"/>
              <a:t> </a:t>
            </a:r>
            <a:r>
              <a:rPr lang="en-US" dirty="0" err="1"/>
              <a:t>болно</a:t>
            </a:r>
            <a:br>
              <a:rPr lang="en-US" dirty="0"/>
            </a:br>
            <a:r>
              <a:rPr lang="en-US" dirty="0"/>
              <a:t>- </a:t>
            </a:r>
            <a:r>
              <a:rPr lang="en-US" dirty="0" err="1"/>
              <a:t>Мэдээлэл</a:t>
            </a:r>
            <a:r>
              <a:rPr lang="en-US" dirty="0"/>
              <a:t> </a:t>
            </a:r>
            <a:r>
              <a:rPr lang="en-US" dirty="0" err="1"/>
              <a:t>боловсруулах</a:t>
            </a:r>
            <a:r>
              <a:rPr lang="en-US" dirty="0"/>
              <a:t> </a:t>
            </a:r>
            <a:r>
              <a:rPr lang="en-US" dirty="0" err="1"/>
              <a:t>ажиллагаанд</a:t>
            </a:r>
            <a:r>
              <a:rPr lang="en-US" dirty="0"/>
              <a:t> </a:t>
            </a:r>
            <a:r>
              <a:rPr lang="en-US" dirty="0" err="1"/>
              <a:t>шинэ</a:t>
            </a:r>
            <a:r>
              <a:rPr lang="en-US" dirty="0"/>
              <a:t> </a:t>
            </a:r>
            <a:r>
              <a:rPr lang="en-US" dirty="0" err="1"/>
              <a:t>санаачлагууд</a:t>
            </a:r>
            <a:r>
              <a:rPr lang="en-US" dirty="0"/>
              <a:t> </a:t>
            </a:r>
            <a:r>
              <a:rPr lang="en-US" dirty="0" err="1"/>
              <a:t>хэрэгжинэ</a:t>
            </a:r>
            <a:endParaRPr lang="mn-MN" dirty="0"/>
          </a:p>
          <a:p>
            <a:endParaRPr lang="mn-MN" dirty="0"/>
          </a:p>
          <a:p>
            <a:r>
              <a:rPr lang="en-US" sz="1200" kern="1200" dirty="0" err="1">
                <a:solidFill>
                  <a:schemeClr val="tx1"/>
                </a:solidFill>
                <a:effectLst/>
                <a:latin typeface="+mn-lt"/>
                <a:ea typeface="+mn-ea"/>
                <a:cs typeface="+mn-cs"/>
              </a:rPr>
              <a:t>Сул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талууд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нь</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Know-how </a:t>
            </a:r>
            <a:r>
              <a:rPr lang="en-US" sz="1200" kern="1200" dirty="0" err="1">
                <a:solidFill>
                  <a:schemeClr val="tx1"/>
                </a:solidFill>
                <a:effectLst/>
                <a:latin typeface="+mn-lt"/>
                <a:ea typeface="+mn-ea"/>
                <a:cs typeface="+mn-cs"/>
              </a:rPr>
              <a:t>оо</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алдана</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Бусдаас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хамааралт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эргэлт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буцалтгүй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орно</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Пүүсүүдийн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соёл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орчин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хамааралтай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үйл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явцууд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хэвийн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явагдахаа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болино</a:t>
            </a:r>
            <a:endParaRPr lang="mn-MN"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Мэдээллийн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байдлаас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гэрээг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батлах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үеээр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ямар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хулхи</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залилан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мэхлэх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шинжтэй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үйлдлүүд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болзошгүй</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Мэдээллийн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найдвартай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нууцлалт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алдагдаж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болзошгүй</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19</a:t>
            </a:fld>
            <a:endParaRPr lang="en-US" dirty="0"/>
          </a:p>
        </p:txBody>
      </p:sp>
    </p:spTree>
    <p:extLst>
      <p:ext uri="{BB962C8B-B14F-4D97-AF65-F5344CB8AC3E}">
        <p14:creationId xmlns:p14="http://schemas.microsoft.com/office/powerpoint/2010/main" val="3038391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err="1"/>
              <a:t>Давуу</a:t>
            </a:r>
            <a:r>
              <a:rPr lang="en-US" dirty="0"/>
              <a:t> </a:t>
            </a:r>
            <a:r>
              <a:rPr lang="en-US" dirty="0" err="1"/>
              <a:t>талууд</a:t>
            </a:r>
            <a:r>
              <a:rPr lang="en-US" dirty="0"/>
              <a:t> </a:t>
            </a:r>
            <a:r>
              <a:rPr lang="en-US" dirty="0" err="1"/>
              <a:t>нь</a:t>
            </a:r>
            <a:br>
              <a:rPr lang="en-US" dirty="0"/>
            </a:br>
            <a:r>
              <a:rPr lang="en-US" dirty="0"/>
              <a:t>- </a:t>
            </a:r>
            <a:r>
              <a:rPr lang="en-US" dirty="0" err="1"/>
              <a:t>Пүүс</a:t>
            </a:r>
            <a:r>
              <a:rPr lang="en-US" dirty="0"/>
              <a:t> </a:t>
            </a:r>
            <a:r>
              <a:rPr lang="en-US" dirty="0" err="1"/>
              <a:t>үндсэн</a:t>
            </a:r>
            <a:r>
              <a:rPr lang="en-US" dirty="0"/>
              <a:t> </a:t>
            </a:r>
            <a:r>
              <a:rPr lang="en-US" dirty="0" err="1"/>
              <a:t>ажилдаа</a:t>
            </a:r>
            <a:r>
              <a:rPr lang="en-US" dirty="0"/>
              <a:t> </a:t>
            </a:r>
            <a:r>
              <a:rPr lang="en-US" dirty="0" err="1"/>
              <a:t>илүү</a:t>
            </a:r>
            <a:r>
              <a:rPr lang="en-US" dirty="0"/>
              <a:t> </a:t>
            </a:r>
            <a:r>
              <a:rPr lang="en-US" dirty="0" err="1"/>
              <a:t>их</a:t>
            </a:r>
            <a:r>
              <a:rPr lang="en-US" dirty="0"/>
              <a:t> </a:t>
            </a:r>
            <a:r>
              <a:rPr lang="en-US" dirty="0" err="1"/>
              <a:t>хүчээ</a:t>
            </a:r>
            <a:r>
              <a:rPr lang="en-US" dirty="0"/>
              <a:t> </a:t>
            </a:r>
            <a:r>
              <a:rPr lang="en-US" dirty="0" err="1"/>
              <a:t>төвлөрүүлнэ</a:t>
            </a:r>
            <a:r>
              <a:rPr lang="en-US" dirty="0"/>
              <a:t>, </a:t>
            </a:r>
            <a:r>
              <a:rPr lang="en-US" dirty="0" err="1"/>
              <a:t>стратегийн</a:t>
            </a:r>
            <a:r>
              <a:rPr lang="en-US" dirty="0"/>
              <a:t> </a:t>
            </a:r>
            <a:r>
              <a:rPr lang="en-US" dirty="0" err="1"/>
              <a:t>хувьд</a:t>
            </a:r>
            <a:r>
              <a:rPr lang="en-US" dirty="0"/>
              <a:t> </a:t>
            </a:r>
            <a:r>
              <a:rPr lang="en-US" dirty="0" err="1"/>
              <a:t>илүү</a:t>
            </a:r>
            <a:r>
              <a:rPr lang="en-US" dirty="0"/>
              <a:t> </a:t>
            </a:r>
            <a:r>
              <a:rPr lang="en-US" dirty="0" err="1"/>
              <a:t>чухал</a:t>
            </a:r>
            <a:r>
              <a:rPr lang="en-US" dirty="0"/>
              <a:t> </a:t>
            </a:r>
            <a:r>
              <a:rPr lang="en-US" dirty="0" err="1"/>
              <a:t>ажил</a:t>
            </a:r>
            <a:r>
              <a:rPr lang="en-US" dirty="0"/>
              <a:t> </a:t>
            </a:r>
            <a:r>
              <a:rPr lang="en-US" dirty="0" err="1"/>
              <a:t>дээрээ</a:t>
            </a:r>
            <a:r>
              <a:rPr lang="en-US" dirty="0"/>
              <a:t> </a:t>
            </a:r>
            <a:r>
              <a:rPr lang="en-US" dirty="0" err="1"/>
              <a:t>голчлон</a:t>
            </a:r>
            <a:r>
              <a:rPr lang="en-US" dirty="0"/>
              <a:t> </a:t>
            </a:r>
            <a:r>
              <a:rPr lang="en-US" dirty="0" err="1"/>
              <a:t>анхаарна</a:t>
            </a:r>
            <a:r>
              <a:rPr lang="en-US" dirty="0"/>
              <a:t>.</a:t>
            </a:r>
            <a:br>
              <a:rPr lang="en-US" dirty="0"/>
            </a:br>
            <a:r>
              <a:rPr lang="en-US" dirty="0"/>
              <a:t>- </a:t>
            </a:r>
            <a:r>
              <a:rPr lang="en-US" dirty="0" err="1"/>
              <a:t>Стандартчилал</a:t>
            </a:r>
            <a:br>
              <a:rPr lang="en-US" dirty="0"/>
            </a:br>
            <a:r>
              <a:rPr lang="en-US" dirty="0"/>
              <a:t>- </a:t>
            </a:r>
            <a:r>
              <a:rPr lang="en-US" dirty="0" err="1"/>
              <a:t>Эрсдэлийг</a:t>
            </a:r>
            <a:r>
              <a:rPr lang="en-US" dirty="0"/>
              <a:t> </a:t>
            </a:r>
            <a:r>
              <a:rPr lang="en-US" dirty="0" err="1"/>
              <a:t>шилжүүлнэ</a:t>
            </a:r>
            <a:br>
              <a:rPr lang="en-US" dirty="0"/>
            </a:br>
            <a:r>
              <a:rPr lang="en-US" dirty="0"/>
              <a:t>- </a:t>
            </a:r>
            <a:r>
              <a:rPr lang="en-US" dirty="0" err="1"/>
              <a:t>Гүйцэтгэгч</a:t>
            </a:r>
            <a:r>
              <a:rPr lang="en-US" dirty="0"/>
              <a:t> </a:t>
            </a:r>
            <a:r>
              <a:rPr lang="en-US" dirty="0" err="1"/>
              <a:t>пүүс</a:t>
            </a:r>
            <a:r>
              <a:rPr lang="en-US" dirty="0"/>
              <a:t> </a:t>
            </a:r>
            <a:r>
              <a:rPr lang="en-US" dirty="0" err="1"/>
              <a:t>илүү</a:t>
            </a:r>
            <a:r>
              <a:rPr lang="en-US" dirty="0"/>
              <a:t> </a:t>
            </a:r>
            <a:r>
              <a:rPr lang="en-US" dirty="0" err="1"/>
              <a:t>хариуцлагатай</a:t>
            </a:r>
            <a:r>
              <a:rPr lang="en-US" dirty="0"/>
              <a:t> </a:t>
            </a:r>
            <a:r>
              <a:rPr lang="en-US" dirty="0" err="1"/>
              <a:t>эрчимтэй</a:t>
            </a:r>
            <a:r>
              <a:rPr lang="en-US" dirty="0"/>
              <a:t> </a:t>
            </a:r>
            <a:r>
              <a:rPr lang="en-US" dirty="0" err="1"/>
              <a:t>ажиллана</a:t>
            </a:r>
            <a:br>
              <a:rPr lang="en-US" dirty="0"/>
            </a:br>
            <a:r>
              <a:rPr lang="en-US" dirty="0"/>
              <a:t>- </a:t>
            </a:r>
            <a:r>
              <a:rPr lang="en-US" dirty="0" err="1"/>
              <a:t>Мэдээлийн</a:t>
            </a:r>
            <a:r>
              <a:rPr lang="en-US" dirty="0"/>
              <a:t> </a:t>
            </a:r>
            <a:r>
              <a:rPr lang="en-US" dirty="0" err="1"/>
              <a:t>эх</a:t>
            </a:r>
            <a:r>
              <a:rPr lang="en-US" dirty="0"/>
              <a:t> </a:t>
            </a:r>
            <a:r>
              <a:rPr lang="en-US" dirty="0" err="1"/>
              <a:t>үүсвэр</a:t>
            </a:r>
            <a:r>
              <a:rPr lang="en-US" dirty="0"/>
              <a:t>, </a:t>
            </a:r>
            <a:r>
              <a:rPr lang="en-US" dirty="0" err="1"/>
              <a:t>нөөц</a:t>
            </a:r>
            <a:r>
              <a:rPr lang="en-US" dirty="0"/>
              <a:t> </a:t>
            </a:r>
            <a:r>
              <a:rPr lang="en-US" dirty="0" err="1"/>
              <a:t>нь</a:t>
            </a:r>
            <a:r>
              <a:rPr lang="en-US" dirty="0"/>
              <a:t> </a:t>
            </a:r>
            <a:r>
              <a:rPr lang="en-US" dirty="0" err="1"/>
              <a:t>хурдан</a:t>
            </a:r>
            <a:r>
              <a:rPr lang="en-US" dirty="0"/>
              <a:t> </a:t>
            </a:r>
            <a:r>
              <a:rPr lang="en-US" dirty="0" err="1"/>
              <a:t>мөн</a:t>
            </a:r>
            <a:r>
              <a:rPr lang="en-US" dirty="0"/>
              <a:t> </a:t>
            </a:r>
            <a:r>
              <a:rPr lang="en-US" dirty="0" err="1"/>
              <a:t>уян</a:t>
            </a:r>
            <a:r>
              <a:rPr lang="en-US" dirty="0"/>
              <a:t> </a:t>
            </a:r>
            <a:r>
              <a:rPr lang="en-US" dirty="0" err="1"/>
              <a:t>хатан</a:t>
            </a:r>
            <a:r>
              <a:rPr lang="en-US" dirty="0"/>
              <a:t> </a:t>
            </a:r>
            <a:r>
              <a:rPr lang="en-US" dirty="0" err="1"/>
              <a:t>байх</a:t>
            </a:r>
            <a:r>
              <a:rPr lang="en-US" dirty="0"/>
              <a:t> </a:t>
            </a:r>
            <a:r>
              <a:rPr lang="en-US" dirty="0" err="1"/>
              <a:t>боломжтой</a:t>
            </a:r>
            <a:r>
              <a:rPr lang="en-US" dirty="0"/>
              <a:t> </a:t>
            </a:r>
            <a:r>
              <a:rPr lang="en-US" dirty="0" err="1"/>
              <a:t>болно</a:t>
            </a:r>
            <a:br>
              <a:rPr lang="en-US" dirty="0"/>
            </a:br>
            <a:r>
              <a:rPr lang="en-US" dirty="0"/>
              <a:t>- </a:t>
            </a:r>
            <a:r>
              <a:rPr lang="en-US" dirty="0" err="1"/>
              <a:t>Мэдээлэл</a:t>
            </a:r>
            <a:r>
              <a:rPr lang="en-US" dirty="0"/>
              <a:t> </a:t>
            </a:r>
            <a:r>
              <a:rPr lang="en-US" dirty="0" err="1"/>
              <a:t>боловсруулах</a:t>
            </a:r>
            <a:r>
              <a:rPr lang="en-US" dirty="0"/>
              <a:t> </a:t>
            </a:r>
            <a:r>
              <a:rPr lang="en-US" dirty="0" err="1"/>
              <a:t>ажиллагаанд</a:t>
            </a:r>
            <a:r>
              <a:rPr lang="en-US" dirty="0"/>
              <a:t> </a:t>
            </a:r>
            <a:r>
              <a:rPr lang="en-US" dirty="0" err="1"/>
              <a:t>шинэ</a:t>
            </a:r>
            <a:r>
              <a:rPr lang="en-US" dirty="0"/>
              <a:t> </a:t>
            </a:r>
            <a:r>
              <a:rPr lang="en-US" dirty="0" err="1"/>
              <a:t>санаачлагууд</a:t>
            </a:r>
            <a:r>
              <a:rPr lang="en-US" dirty="0"/>
              <a:t> </a:t>
            </a:r>
            <a:r>
              <a:rPr lang="en-US" dirty="0" err="1"/>
              <a:t>хэрэгжинэ</a:t>
            </a:r>
            <a:endParaRPr lang="mn-MN" dirty="0"/>
          </a:p>
          <a:p>
            <a:endParaRPr lang="mn-MN" dirty="0"/>
          </a:p>
          <a:p>
            <a:r>
              <a:rPr lang="en-US" sz="1200" kern="1200" dirty="0" err="1">
                <a:solidFill>
                  <a:schemeClr val="tx1"/>
                </a:solidFill>
                <a:effectLst/>
                <a:latin typeface="+mn-lt"/>
                <a:ea typeface="+mn-ea"/>
                <a:cs typeface="+mn-cs"/>
              </a:rPr>
              <a:t>Сул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талууд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нь</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Know-how </a:t>
            </a:r>
            <a:r>
              <a:rPr lang="en-US" sz="1200" kern="1200" dirty="0" err="1">
                <a:solidFill>
                  <a:schemeClr val="tx1"/>
                </a:solidFill>
                <a:effectLst/>
                <a:latin typeface="+mn-lt"/>
                <a:ea typeface="+mn-ea"/>
                <a:cs typeface="+mn-cs"/>
              </a:rPr>
              <a:t>оо</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алдана</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Бусдаас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хамааралт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эргэлт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буцалтгүй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орно</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Пүүсүүдийн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соёл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орчин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өөр</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Дотоод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хамааралтай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үйл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явцууд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хэвийн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явагдахаа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болино</a:t>
            </a:r>
            <a:endParaRPr lang="mn-MN"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Мэдээллийн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бүрэн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бус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байдлаас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гэрээг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батлах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үеээр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ямар</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нэгэн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хулхи</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залилан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мэхлэх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шинжтэй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үйлдлүүд</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орж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болзошгүй</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Мэдээллийн</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найдвартай</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байдал</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нууцлалт</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алдагдаж</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болзошгүй</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20</a:t>
            </a:fld>
            <a:endParaRPr lang="en-US" dirty="0"/>
          </a:p>
        </p:txBody>
      </p:sp>
    </p:spTree>
    <p:extLst>
      <p:ext uri="{BB962C8B-B14F-4D97-AF65-F5344CB8AC3E}">
        <p14:creationId xmlns:p14="http://schemas.microsoft.com/office/powerpoint/2010/main" val="9824005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Organizational Culture and Change</a:t>
            </a:r>
          </a:p>
          <a:p>
            <a:endParaRPr lang="en-US" dirty="0"/>
          </a:p>
          <a:p>
            <a:r>
              <a:rPr lang="en-US" altLang="en-US" dirty="0"/>
              <a:t>Culture: a set of major understandings and assumptions shared by a group</a:t>
            </a:r>
          </a:p>
          <a:p>
            <a:r>
              <a:rPr lang="en-US" altLang="en-US" dirty="0"/>
              <a:t>Organizational culture: the major understandings and assumptions for a business, corporation, or other organization</a:t>
            </a:r>
          </a:p>
          <a:p>
            <a:r>
              <a:rPr lang="en-US" altLang="en-US" dirty="0"/>
              <a:t>Organizational change: how organizations plan for, implement, and handle change</a:t>
            </a:r>
          </a:p>
          <a:p>
            <a:r>
              <a:rPr lang="en-US" altLang="en-US" dirty="0"/>
              <a:t>Soft side of implementing change: involves work designed to help employees embrace a new information system and way of working</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21</a:t>
            </a:fld>
            <a:endParaRPr lang="en-US" dirty="0"/>
          </a:p>
        </p:txBody>
      </p:sp>
    </p:spTree>
    <p:extLst>
      <p:ext uri="{BB962C8B-B14F-4D97-AF65-F5344CB8AC3E}">
        <p14:creationId xmlns:p14="http://schemas.microsoft.com/office/powerpoint/2010/main" val="2822628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Organizational Culture and Change</a:t>
            </a:r>
          </a:p>
          <a:p>
            <a:endParaRPr lang="en-US" dirty="0"/>
          </a:p>
          <a:p>
            <a:r>
              <a:rPr lang="en-US" altLang="en-US" dirty="0"/>
              <a:t>Change management model</a:t>
            </a:r>
          </a:p>
          <a:p>
            <a:pPr lvl="1"/>
            <a:r>
              <a:rPr lang="en-US" altLang="en-US" dirty="0"/>
              <a:t>Describes the phases an individual or organization goes through in making a change</a:t>
            </a:r>
          </a:p>
          <a:p>
            <a:pPr lvl="1"/>
            <a:r>
              <a:rPr lang="en-US" altLang="en-US" dirty="0"/>
              <a:t>Provides principles for successful implementation of change</a:t>
            </a:r>
          </a:p>
          <a:p>
            <a:pPr lvl="1"/>
            <a:r>
              <a:rPr lang="en-US" altLang="en-US" dirty="0"/>
              <a:t>There are a number of models for dealing with the soft side of implementing change</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22</a:t>
            </a:fld>
            <a:endParaRPr lang="en-US" dirty="0"/>
          </a:p>
        </p:txBody>
      </p:sp>
    </p:spTree>
    <p:extLst>
      <p:ext uri="{BB962C8B-B14F-4D97-AF65-F5344CB8AC3E}">
        <p14:creationId xmlns:p14="http://schemas.microsoft.com/office/powerpoint/2010/main" val="1749506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Lewin’s Change Model</a:t>
            </a: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23</a:t>
            </a:fld>
            <a:endParaRPr lang="en-US" dirty="0"/>
          </a:p>
        </p:txBody>
      </p:sp>
    </p:spTree>
    <p:extLst>
      <p:ext uri="{BB962C8B-B14F-4D97-AF65-F5344CB8AC3E}">
        <p14:creationId xmlns:p14="http://schemas.microsoft.com/office/powerpoint/2010/main" val="3663062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Leavitt’s Diamond</a:t>
            </a:r>
          </a:p>
          <a:p>
            <a:endParaRPr lang="en-US" dirty="0"/>
          </a:p>
          <a:p>
            <a:r>
              <a:rPr lang="en-US" altLang="en-US" dirty="0"/>
              <a:t>A theory that proposes that every organizational system is made up of four main components—people, tasks, structure, and technology—with an interaction among the four components</a:t>
            </a:r>
          </a:p>
          <a:p>
            <a:pPr lvl="1"/>
            <a:r>
              <a:rPr lang="en-US" altLang="en-US" dirty="0"/>
              <a:t>Any change in one of these elements will necessitate a change in the other three elements</a:t>
            </a:r>
          </a:p>
          <a:p>
            <a:r>
              <a:rPr lang="en-US" altLang="en-US" dirty="0"/>
              <a:t>Organizational learning</a:t>
            </a:r>
          </a:p>
          <a:p>
            <a:pPr lvl="1"/>
            <a:r>
              <a:rPr lang="en-US" altLang="en-US" dirty="0"/>
              <a:t>The adaptations and adjustments based on experience and ideas over time</a:t>
            </a:r>
          </a:p>
          <a:p>
            <a:pPr lvl="1"/>
            <a:r>
              <a:rPr lang="en-US" altLang="en-US" dirty="0"/>
              <a:t>Adjustments can require reengineering or can result from continuous improvement</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24</a:t>
            </a:fld>
            <a:endParaRPr lang="en-US" dirty="0"/>
          </a:p>
        </p:txBody>
      </p:sp>
    </p:spTree>
    <p:extLst>
      <p:ext uri="{BB962C8B-B14F-4D97-AF65-F5344CB8AC3E}">
        <p14:creationId xmlns:p14="http://schemas.microsoft.com/office/powerpoint/2010/main" val="1636415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User Satisfaction and Technology Acceptance</a:t>
            </a:r>
          </a:p>
          <a:p>
            <a:endParaRPr lang="en-US" dirty="0"/>
          </a:p>
          <a:p>
            <a:r>
              <a:rPr lang="en-US" altLang="en-US" dirty="0"/>
              <a:t>Technology acceptance model (TAM)</a:t>
            </a:r>
          </a:p>
          <a:p>
            <a:pPr lvl="1"/>
            <a:r>
              <a:rPr lang="en-US" altLang="en-US" dirty="0"/>
              <a:t>Specifies the factors that can lead to better attitudes about the information system</a:t>
            </a:r>
          </a:p>
          <a:p>
            <a:endParaRPr lang="en-US" altLang="en-US" dirty="0"/>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25</a:t>
            </a:fld>
            <a:endParaRPr lang="en-US" dirty="0"/>
          </a:p>
        </p:txBody>
      </p:sp>
    </p:spTree>
    <p:extLst>
      <p:ext uri="{BB962C8B-B14F-4D97-AF65-F5344CB8AC3E}">
        <p14:creationId xmlns:p14="http://schemas.microsoft.com/office/powerpoint/2010/main" val="42230656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Diffusion of Innovation Theory</a:t>
            </a:r>
          </a:p>
          <a:p>
            <a:endParaRPr lang="en-US" dirty="0"/>
          </a:p>
          <a:p>
            <a:r>
              <a:rPr lang="en-US" altLang="en-US" dirty="0"/>
              <a:t>A theory developed by E.M. Rogers</a:t>
            </a:r>
          </a:p>
          <a:p>
            <a:r>
              <a:rPr lang="en-US" altLang="en-US" dirty="0"/>
              <a:t>Explains how a new idea or product gains acceptance and diffuses (or spreads) through a specific population or subset of an organization</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26</a:t>
            </a:fld>
            <a:endParaRPr lang="en-US" dirty="0"/>
          </a:p>
        </p:txBody>
      </p:sp>
    </p:spTree>
    <p:extLst>
      <p:ext uri="{BB962C8B-B14F-4D97-AF65-F5344CB8AC3E}">
        <p14:creationId xmlns:p14="http://schemas.microsoft.com/office/powerpoint/2010/main" val="20192756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Roles, Functions, and Careers in IS</a:t>
            </a: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28</a:t>
            </a:fld>
            <a:endParaRPr lang="en-US" dirty="0"/>
          </a:p>
        </p:txBody>
      </p:sp>
    </p:spTree>
    <p:extLst>
      <p:ext uri="{BB962C8B-B14F-4D97-AF65-F5344CB8AC3E}">
        <p14:creationId xmlns:p14="http://schemas.microsoft.com/office/powerpoint/2010/main" val="24332774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Typical IS Titles and Functions</a:t>
            </a:r>
          </a:p>
          <a:p>
            <a:endParaRPr lang="en-US" dirty="0"/>
          </a:p>
          <a:p>
            <a:r>
              <a:rPr lang="en-US" altLang="en-US" dirty="0"/>
              <a:t>Chief information officer (CIO) employs the IS department’s equipment and personnel to help the organization attain its goals</a:t>
            </a:r>
          </a:p>
          <a:p>
            <a:r>
              <a:rPr lang="en-US" altLang="en-US" dirty="0"/>
              <a:t>Senior IS Managers</a:t>
            </a:r>
          </a:p>
          <a:p>
            <a:pPr lvl="1"/>
            <a:r>
              <a:rPr lang="en-US" altLang="en-US" dirty="0"/>
              <a:t>Vice president of information systems</a:t>
            </a:r>
          </a:p>
          <a:p>
            <a:pPr lvl="1"/>
            <a:r>
              <a:rPr lang="en-US" altLang="en-US" dirty="0"/>
              <a:t>Manager of information systems</a:t>
            </a:r>
          </a:p>
          <a:p>
            <a:pPr lvl="1"/>
            <a:r>
              <a:rPr lang="en-US" altLang="en-US" dirty="0"/>
              <a:t>Chief technology officer (CTO)</a:t>
            </a:r>
          </a:p>
          <a:p>
            <a:pPr lvl="1"/>
            <a:r>
              <a:rPr lang="en-US" altLang="en-US" dirty="0"/>
              <a:t>Central role of all of the above is to communicate with other areas of the organization to determine changing business needs</a:t>
            </a:r>
          </a:p>
          <a:p>
            <a:endParaRPr lang="en-US" altLang="en-US" dirty="0"/>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29</a:t>
            </a:fld>
            <a:endParaRPr lang="en-US" dirty="0"/>
          </a:p>
        </p:txBody>
      </p:sp>
    </p:spTree>
    <p:extLst>
      <p:ext uri="{BB962C8B-B14F-4D97-AF65-F5344CB8AC3E}">
        <p14:creationId xmlns:p14="http://schemas.microsoft.com/office/powerpoint/2010/main" val="28371279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Typical IS Titles and Functions: Operations Roles</a:t>
            </a:r>
          </a:p>
          <a:p>
            <a:endParaRPr lang="en-US" dirty="0"/>
          </a:p>
          <a:p>
            <a:r>
              <a:rPr lang="en-US" altLang="en-US" dirty="0"/>
              <a:t>Data center managers are responsible for the maintenance and operation of the organization’s computing facilities</a:t>
            </a:r>
          </a:p>
          <a:p>
            <a:r>
              <a:rPr lang="en-US" altLang="en-US" dirty="0"/>
              <a:t>System operators run and maintain IS equipment</a:t>
            </a:r>
          </a:p>
          <a:p>
            <a:r>
              <a:rPr lang="en-US" altLang="en-US" dirty="0"/>
              <a:t>IS security analysts are responsible for maintaining the security and integrity of their organizations’ systems and data</a:t>
            </a:r>
          </a:p>
          <a:p>
            <a:r>
              <a:rPr lang="en-US" altLang="en-US" dirty="0"/>
              <a:t>Local area network (LAN) administrators set up and manage the network hardware, software, and security processes</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30</a:t>
            </a:fld>
            <a:endParaRPr lang="en-US" dirty="0"/>
          </a:p>
        </p:txBody>
      </p:sp>
    </p:spTree>
    <p:extLst>
      <p:ext uri="{BB962C8B-B14F-4D97-AF65-F5344CB8AC3E}">
        <p14:creationId xmlns:p14="http://schemas.microsoft.com/office/powerpoint/2010/main" val="24752959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Typical IS Titles and Functions: Development Roles</a:t>
            </a:r>
          </a:p>
          <a:p>
            <a:endParaRPr lang="en-US" dirty="0"/>
          </a:p>
          <a:p>
            <a:r>
              <a:rPr lang="en-US" altLang="en-US" dirty="0"/>
              <a:t>Software developers write the software that customers and employees use</a:t>
            </a:r>
          </a:p>
          <a:p>
            <a:r>
              <a:rPr lang="en-US" altLang="en-US" dirty="0"/>
              <a:t>Systems analysts consult with management and users, as well as convey system requirements to software developers and network architects</a:t>
            </a:r>
          </a:p>
          <a:p>
            <a:r>
              <a:rPr lang="en-US" altLang="en-US" dirty="0"/>
              <a:t>Programmers convert a program design developed by a systems analyst or software developer into one of many computer languages</a:t>
            </a:r>
          </a:p>
          <a:p>
            <a:r>
              <a:rPr lang="en-US" altLang="en-US" dirty="0"/>
              <a:t>Web developers design and maintain Web sites, including site layout and function, to meet the client’s requirements</a:t>
            </a:r>
          </a:p>
          <a:p>
            <a:endParaRPr lang="en-US" altLang="en-US" dirty="0"/>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31</a:t>
            </a:fld>
            <a:endParaRPr lang="en-US" dirty="0"/>
          </a:p>
        </p:txBody>
      </p:sp>
    </p:spTree>
    <p:extLst>
      <p:ext uri="{BB962C8B-B14F-4D97-AF65-F5344CB8AC3E}">
        <p14:creationId xmlns:p14="http://schemas.microsoft.com/office/powerpoint/2010/main" val="10425774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Typical IS Titles and Functions: Support</a:t>
            </a:r>
          </a:p>
          <a:p>
            <a:endParaRPr lang="en-US" dirty="0"/>
          </a:p>
          <a:p>
            <a:r>
              <a:rPr lang="en-US" altLang="en-US" dirty="0"/>
              <a:t>Database administrators (DBAs) design and set up databases to meet an organization’s needs</a:t>
            </a:r>
          </a:p>
          <a:p>
            <a:r>
              <a:rPr lang="en-US" altLang="en-US" dirty="0"/>
              <a:t>System support specialists respond to telephone calls, email, and other inquiries from computer users </a:t>
            </a:r>
          </a:p>
          <a:p>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32</a:t>
            </a:fld>
            <a:endParaRPr lang="en-US" dirty="0"/>
          </a:p>
        </p:txBody>
      </p:sp>
    </p:spTree>
    <p:extLst>
      <p:ext uri="{BB962C8B-B14F-4D97-AF65-F5344CB8AC3E}">
        <p14:creationId xmlns:p14="http://schemas.microsoft.com/office/powerpoint/2010/main" val="32621816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1E5CE4A3-F639-3C0D-6A0A-DFE4CAF1E71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5E592D4-A5F9-4AF5-A520-4467240EBD10}" type="slidenum">
              <a:rPr lang="en-US" altLang="en-US"/>
              <a:pPr/>
              <a:t>34</a:t>
            </a:fld>
            <a:endParaRPr lang="en-US" altLang="en-US"/>
          </a:p>
        </p:txBody>
      </p:sp>
      <p:sp>
        <p:nvSpPr>
          <p:cNvPr id="63491" name="Rectangle 2">
            <a:extLst>
              <a:ext uri="{FF2B5EF4-FFF2-40B4-BE49-F238E27FC236}">
                <a16:creationId xmlns:a16="http://schemas.microsoft.com/office/drawing/2014/main" id="{EA59C87E-76F2-1437-A48F-6176FDB770D4}"/>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491D0926-B9FC-9782-D099-8269C9FEC8E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Aft>
                <a:spcPct val="20000"/>
              </a:spcAft>
            </a:pPr>
            <a:r>
              <a:rPr lang="en-US" altLang="en-US">
                <a:latin typeface="Arial" panose="020B0604020202020204" pitchFamily="34" charset="0"/>
              </a:rPr>
              <a:t>Cross-functional systems are used to reengineer and improve vital business processes all across the enterprise</a:t>
            </a:r>
          </a:p>
          <a:p>
            <a:pPr eaLnBrk="1" hangingPunct="1"/>
            <a:endParaRPr lang="en-US" altLang="en-US">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37551EF-C9E5-A094-CE89-9D0EC8B247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79F4955-4040-46B4-8315-3B5B888AC71D}" type="slidenum">
              <a:rPr lang="en-US" altLang="en-US"/>
              <a:pPr/>
              <a:t>35</a:t>
            </a:fld>
            <a:endParaRPr lang="en-US" altLang="en-US"/>
          </a:p>
        </p:txBody>
      </p:sp>
      <p:sp>
        <p:nvSpPr>
          <p:cNvPr id="65539" name="Rectangle 2">
            <a:extLst>
              <a:ext uri="{FF2B5EF4-FFF2-40B4-BE49-F238E27FC236}">
                <a16:creationId xmlns:a16="http://schemas.microsoft.com/office/drawing/2014/main" id="{3B4271F5-C979-6669-BC0A-69FE68A19D7C}"/>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5B6FC85F-E61B-D8E5-2928-B8D4874C5D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Aft>
                <a:spcPct val="10000"/>
              </a:spcAft>
            </a:pPr>
            <a:r>
              <a:rPr lang="en-US" altLang="en-US">
                <a:latin typeface="Arial" panose="020B0604020202020204" pitchFamily="34" charset="0"/>
              </a:rPr>
              <a:t>This slide presents an overview of enterprise application architecture. It shows the major cross-functional enterprise applications and their interrelationships.</a:t>
            </a:r>
          </a:p>
          <a:p>
            <a:pPr eaLnBrk="1" hangingPunct="1">
              <a:spcBef>
                <a:spcPct val="40000"/>
              </a:spcBef>
              <a:spcAft>
                <a:spcPct val="10000"/>
              </a:spcAft>
            </a:pPr>
            <a:r>
              <a:rPr lang="en-US" altLang="en-US">
                <a:latin typeface="Arial" panose="020B0604020202020204" pitchFamily="34" charset="0"/>
              </a:rPr>
              <a:t>Focuses on accomplishing fundamental business processes in concert with</a:t>
            </a:r>
          </a:p>
          <a:p>
            <a:pPr lvl="1" eaLnBrk="1" hangingPunct="1">
              <a:spcAft>
                <a:spcPct val="10000"/>
              </a:spcAft>
            </a:pPr>
            <a:r>
              <a:rPr lang="en-US" altLang="en-US">
                <a:latin typeface="Arial" panose="020B0604020202020204" pitchFamily="34" charset="0"/>
              </a:rPr>
              <a:t>Customers</a:t>
            </a:r>
          </a:p>
          <a:p>
            <a:pPr lvl="1" eaLnBrk="1" hangingPunct="1">
              <a:spcAft>
                <a:spcPct val="10000"/>
              </a:spcAft>
            </a:pPr>
            <a:r>
              <a:rPr lang="en-US" altLang="en-US">
                <a:latin typeface="Arial" panose="020B0604020202020204" pitchFamily="34" charset="0"/>
              </a:rPr>
              <a:t>Suppliers</a:t>
            </a:r>
          </a:p>
          <a:p>
            <a:pPr lvl="1" eaLnBrk="1" hangingPunct="1">
              <a:spcAft>
                <a:spcPct val="10000"/>
              </a:spcAft>
            </a:pPr>
            <a:r>
              <a:rPr lang="en-US" altLang="en-US">
                <a:latin typeface="Arial" panose="020B0604020202020204" pitchFamily="34" charset="0"/>
              </a:rPr>
              <a:t>Partners</a:t>
            </a:r>
          </a:p>
          <a:p>
            <a:pPr lvl="1" eaLnBrk="1" hangingPunct="1"/>
            <a:r>
              <a:rPr lang="en-US" altLang="en-US">
                <a:latin typeface="Arial" panose="020B0604020202020204" pitchFamily="34" charset="0"/>
              </a:rPr>
              <a:t>Employees</a:t>
            </a:r>
          </a:p>
          <a:p>
            <a:pPr eaLnBrk="1" hangingPunct="1"/>
            <a:endParaRPr lang="en-US" altLang="en-US">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Summary</a:t>
            </a:r>
          </a:p>
          <a:p>
            <a:endParaRPr lang="en-US" altLang="en-US" dirty="0"/>
          </a:p>
          <a:p>
            <a:pPr eaLnBrk="1" hangingPunct="1"/>
            <a:r>
              <a:rPr lang="en-US" altLang="en-US" dirty="0"/>
              <a:t>Organizations are open systems that affect and are affected by their surrounding environment</a:t>
            </a:r>
          </a:p>
          <a:p>
            <a:pPr eaLnBrk="1" hangingPunct="1"/>
            <a:r>
              <a:rPr lang="en-US" altLang="en-US" dirty="0"/>
              <a:t>Positive change is a key ingredient for any successful organization</a:t>
            </a:r>
          </a:p>
          <a:p>
            <a:pPr eaLnBrk="1" hangingPunct="1"/>
            <a:r>
              <a:rPr lang="en-US" altLang="en-US" dirty="0"/>
              <a:t>Information systems must be implemented in such a manner that they are accepted and work well within the context of an organization and support its fundamental business goals and strategies</a:t>
            </a:r>
          </a:p>
          <a:p>
            <a:pPr eaLnBrk="1" hangingPunct="1"/>
            <a:r>
              <a:rPr lang="en-US" altLang="en-US" dirty="0"/>
              <a:t>The information system worker functions at the intersection of business and technology and designs, builds, and implements solutions that allow organizations to effectively leverage information technology systems</a:t>
            </a:r>
          </a:p>
          <a:p>
            <a:pPr eaLnBrk="1" hangingPunct="1"/>
            <a:endParaRPr lang="en-US" altLang="en-US" dirty="0"/>
          </a:p>
          <a:p>
            <a:pPr eaLnBrk="1" hangingPunct="1"/>
            <a:endParaRPr lang="en-US" altLang="en-US" dirty="0"/>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78D70D9-A503-45AB-8879-8FCBE2B737DA}" type="slidenum">
              <a:rPr lang="en-US" altLang="en-US" smtClean="0"/>
              <a:pPr>
                <a:spcBef>
                  <a:spcPct val="0"/>
                </a:spcBef>
              </a:pPr>
              <a:t>36</a:t>
            </a:fld>
            <a:endParaRPr lang="en-US" altLang="en-US" dirty="0"/>
          </a:p>
        </p:txBody>
      </p:sp>
    </p:spTree>
    <p:extLst>
      <p:ext uri="{BB962C8B-B14F-4D97-AF65-F5344CB8AC3E}">
        <p14:creationId xmlns:p14="http://schemas.microsoft.com/office/powerpoint/2010/main" val="41580156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628650" y="1216909"/>
            <a:ext cx="8152684" cy="496005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atin typeface="+mj-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dirty="0"/>
          </a:p>
        </p:txBody>
      </p:sp>
      <p:sp>
        <p:nvSpPr>
          <p:cNvPr id="19" name="Google Shape;19;p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20" name="Google Shape;20;p2"/>
          <p:cNvSpPr txBox="1">
            <a:spLocks noGrp="1"/>
          </p:cNvSpPr>
          <p:nvPr>
            <p:ph type="sldNum" idx="12"/>
          </p:nvPr>
        </p:nvSpPr>
        <p:spPr>
          <a:xfrm>
            <a:off x="6457950" y="6356351"/>
            <a:ext cx="232338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2" name="Google Shape;105;p15">
            <a:extLst>
              <a:ext uri="{FF2B5EF4-FFF2-40B4-BE49-F238E27FC236}">
                <a16:creationId xmlns:a16="http://schemas.microsoft.com/office/drawing/2014/main" id="{0F7C3998-0E25-0598-4A91-2C52EF38F77B}"/>
              </a:ext>
            </a:extLst>
          </p:cNvPr>
          <p:cNvSpPr/>
          <p:nvPr userDrawn="1"/>
        </p:nvSpPr>
        <p:spPr>
          <a:xfrm>
            <a:off x="0" y="-51139"/>
            <a:ext cx="9144000" cy="91741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4565E4B0-63D9-66D9-9289-95786CFBC6A1}"/>
              </a:ext>
            </a:extLst>
          </p:cNvPr>
          <p:cNvPicPr preferRelativeResize="0"/>
          <p:nvPr userDrawn="1"/>
        </p:nvPicPr>
        <p:blipFill rotWithShape="1">
          <a:blip r:embed="rId2">
            <a:alphaModFix/>
          </a:blip>
          <a:srcRect/>
          <a:stretch/>
        </p:blipFill>
        <p:spPr>
          <a:xfrm>
            <a:off x="65676" y="215278"/>
            <a:ext cx="1409135" cy="318122"/>
          </a:xfrm>
          <a:prstGeom prst="rect">
            <a:avLst/>
          </a:prstGeom>
          <a:noFill/>
          <a:ln>
            <a:noFill/>
          </a:ln>
        </p:spPr>
      </p:pic>
      <p:sp>
        <p:nvSpPr>
          <p:cNvPr id="16" name="Google Shape;16;p2"/>
          <p:cNvSpPr txBox="1">
            <a:spLocks noGrp="1"/>
          </p:cNvSpPr>
          <p:nvPr>
            <p:ph type="title"/>
          </p:nvPr>
        </p:nvSpPr>
        <p:spPr>
          <a:xfrm>
            <a:off x="1634576" y="185738"/>
            <a:ext cx="7146758"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pic>
        <p:nvPicPr>
          <p:cNvPr id="4" name="Picture 3" descr="Rules_Single_B.png">
            <a:extLst>
              <a:ext uri="{FF2B5EF4-FFF2-40B4-BE49-F238E27FC236}">
                <a16:creationId xmlns:a16="http://schemas.microsoft.com/office/drawing/2014/main" id="{DD579D31-71C3-202E-8F6E-2AC55BAA54C5}"/>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spTree>
    <p:extLst>
      <p:ext uri="{BB962C8B-B14F-4D97-AF65-F5344CB8AC3E}">
        <p14:creationId xmlns:p14="http://schemas.microsoft.com/office/powerpoint/2010/main" val="564239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23" name="Google Shape;23;p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628650" y="1216909"/>
            <a:ext cx="8152684" cy="496005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atin typeface="+mj-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6457950" y="6307138"/>
            <a:ext cx="2323383" cy="365125"/>
          </a:xfrm>
          <a:prstGeom prst="rect">
            <a:avLst/>
          </a:prstGeom>
          <a:noFill/>
          <a:ln>
            <a:noFill/>
          </a:ln>
        </p:spPr>
        <p:txBody>
          <a:bodyPr spcFirstLastPara="1" wrap="square" lIns="68569" tIns="34275" rIns="68569" bIns="34275"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z="900" smtClean="0"/>
              <a:pPr/>
              <a:t>‹#›</a:t>
            </a:fld>
            <a:endParaRPr lang="en" sz="900"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9144000" cy="91741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5" name="Google Shape;106;p15" descr="A close-up of a person's face&#10;&#10;Description automatically generated with low confidence">
            <a:extLst>
              <a:ext uri="{FF2B5EF4-FFF2-40B4-BE49-F238E27FC236}">
                <a16:creationId xmlns:a16="http://schemas.microsoft.com/office/drawing/2014/main" id="{45283B06-0E36-01D3-2A79-C321D8D89B25}"/>
              </a:ext>
            </a:extLst>
          </p:cNvPr>
          <p:cNvPicPr preferRelativeResize="0"/>
          <p:nvPr/>
        </p:nvPicPr>
        <p:blipFill rotWithShape="1">
          <a:blip r:embed="rId2">
            <a:alphaModFix/>
          </a:blip>
          <a:srcRect/>
          <a:stretch/>
        </p:blipFill>
        <p:spPr>
          <a:xfrm>
            <a:off x="65676" y="215278"/>
            <a:ext cx="1409135" cy="384580"/>
          </a:xfrm>
          <a:prstGeom prst="rect">
            <a:avLst/>
          </a:prstGeom>
          <a:noFill/>
          <a:ln>
            <a:noFill/>
          </a:ln>
        </p:spPr>
      </p:pic>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1634576" y="185738"/>
            <a:ext cx="7146758"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155466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311700" y="2867800"/>
            <a:ext cx="85206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r>
              <a:rPr lang="en-US"/>
              <a:t>Click to edit Master title style</a:t>
            </a:r>
            <a:endParaRPr/>
          </a:p>
        </p:txBody>
      </p:sp>
      <p:sp>
        <p:nvSpPr>
          <p:cNvPr id="27" name="Google Shape;27;p4"/>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66764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750"/>
              </a:spcBef>
              <a:spcAft>
                <a:spcPts val="0"/>
              </a:spcAft>
              <a:buClr>
                <a:schemeClr val="dk1"/>
              </a:buClr>
              <a:buSzPts val="2400"/>
              <a:buNone/>
              <a:defRPr sz="1500">
                <a:latin typeface="Montserrat" panose="00000500000000000000" pitchFamily="2" charset="0"/>
              </a:defRPr>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r>
              <a:rPr lang="en-US"/>
              <a:t>Click to edit Master subtitle style</a:t>
            </a:r>
            <a:endParaRPr dirty="0"/>
          </a:p>
        </p:txBody>
      </p:sp>
      <p:sp>
        <p:nvSpPr>
          <p:cNvPr id="31" name="Google Shape;31;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32" name="Google Shape;32;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33" name="Google Shape;33;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pic>
        <p:nvPicPr>
          <p:cNvPr id="2" name="Google Shape;91;p14">
            <a:extLst>
              <a:ext uri="{FF2B5EF4-FFF2-40B4-BE49-F238E27FC236}">
                <a16:creationId xmlns:a16="http://schemas.microsoft.com/office/drawing/2014/main" id="{D8498B56-3FFB-9A90-0E58-964B1F274A73}"/>
              </a:ext>
            </a:extLst>
          </p:cNvPr>
          <p:cNvPicPr preferRelativeResize="0"/>
          <p:nvPr/>
        </p:nvPicPr>
        <p:blipFill rotWithShape="1">
          <a:blip r:embed="rId2">
            <a:alphaModFix/>
          </a:blip>
          <a:srcRect b="40037"/>
          <a:stretch/>
        </p:blipFill>
        <p:spPr>
          <a:xfrm>
            <a:off x="193497" y="413658"/>
            <a:ext cx="2477606" cy="816175"/>
          </a:xfrm>
          <a:prstGeom prst="rect">
            <a:avLst/>
          </a:prstGeom>
          <a:noFill/>
          <a:ln>
            <a:noFill/>
          </a:ln>
        </p:spPr>
      </p:pic>
      <p:sp>
        <p:nvSpPr>
          <p:cNvPr id="3" name="Google Shape;92;p14">
            <a:extLst>
              <a:ext uri="{FF2B5EF4-FFF2-40B4-BE49-F238E27FC236}">
                <a16:creationId xmlns:a16="http://schemas.microsoft.com/office/drawing/2014/main" id="{1701E78D-1E89-7720-C160-8CCDA67E4251}"/>
              </a:ext>
            </a:extLst>
          </p:cNvPr>
          <p:cNvSpPr/>
          <p:nvPr/>
        </p:nvSpPr>
        <p:spPr>
          <a:xfrm>
            <a:off x="269421" y="413657"/>
            <a:ext cx="8605125"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3">
            <a:alphaModFix/>
          </a:blip>
          <a:srcRect/>
          <a:stretch/>
        </p:blipFill>
        <p:spPr>
          <a:xfrm>
            <a:off x="-194790" y="5106642"/>
            <a:ext cx="2256287"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616148" y="2758283"/>
            <a:ext cx="8258429" cy="84375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143000" y="2758282"/>
            <a:ext cx="6858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24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517265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888888"/>
              </a:buClr>
              <a:buSzPts val="2400"/>
              <a:buNone/>
              <a:defRPr sz="1800">
                <a:solidFill>
                  <a:srgbClr val="888888"/>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38" name="Google Shape;38;p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39" name="Google Shape;39;p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23745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628650" y="1043093"/>
            <a:ext cx="3943351" cy="513387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effectLst/>
                <a:latin typeface="+mn-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4629150" y="1043093"/>
            <a:ext cx="4152184" cy="513387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effectLst/>
                <a:latin typeface="+mn-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45" name="Google Shape;45;p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46" name="Google Shape;46;p7"/>
          <p:cNvSpPr txBox="1">
            <a:spLocks noGrp="1"/>
          </p:cNvSpPr>
          <p:nvPr>
            <p:ph type="sldNum" idx="12"/>
          </p:nvPr>
        </p:nvSpPr>
        <p:spPr>
          <a:xfrm>
            <a:off x="6457950" y="6356351"/>
            <a:ext cx="232338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9144000" cy="91741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effectLst/>
              <a:latin typeface="+mn-lt"/>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351B1AC6-411C-2470-B8A1-CCB52F5546DB}"/>
              </a:ext>
            </a:extLst>
          </p:cNvPr>
          <p:cNvPicPr preferRelativeResize="0"/>
          <p:nvPr/>
        </p:nvPicPr>
        <p:blipFill rotWithShape="1">
          <a:blip r:embed="rId2">
            <a:alphaModFix/>
          </a:blip>
          <a:srcRect/>
          <a:stretch/>
        </p:blipFill>
        <p:spPr>
          <a:xfrm>
            <a:off x="65676" y="215278"/>
            <a:ext cx="1409135" cy="318122"/>
          </a:xfrm>
          <a:prstGeom prst="rect">
            <a:avLst/>
          </a:prstGeom>
          <a:noFill/>
          <a:ln>
            <a:noFill/>
          </a:ln>
        </p:spPr>
      </p:pic>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1634576" y="185738"/>
            <a:ext cx="7146758"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62589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a:t>Click to edit Master text styles</a:t>
            </a:r>
          </a:p>
        </p:txBody>
      </p:sp>
      <p:sp>
        <p:nvSpPr>
          <p:cNvPr id="50" name="Google Shape;50;p8"/>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a:t>Click to edit Master text styles</a:t>
            </a:r>
          </a:p>
        </p:txBody>
      </p:sp>
      <p:sp>
        <p:nvSpPr>
          <p:cNvPr id="52" name="Google Shape;52;p8"/>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4" name="Google Shape;54;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55" name="Google Shape;55;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64147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9" name="Google Shape;59;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60" name="Google Shape;60;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pic>
        <p:nvPicPr>
          <p:cNvPr id="2" name="Picture 1" descr="Rules_Single_B.png">
            <a:extLst>
              <a:ext uri="{FF2B5EF4-FFF2-40B4-BE49-F238E27FC236}">
                <a16:creationId xmlns:a16="http://schemas.microsoft.com/office/drawing/2014/main" id="{B60B063F-CA2C-9EFF-ECB3-F236B906ABA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3" name="Picture 2">
            <a:extLst>
              <a:ext uri="{FF2B5EF4-FFF2-40B4-BE49-F238E27FC236}">
                <a16:creationId xmlns:a16="http://schemas.microsoft.com/office/drawing/2014/main" id="{0FA5E140-9C23-0A5E-4F82-F2675C074A5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4" name="Picture 3" descr="Rules_Single_A.png">
            <a:extLst>
              <a:ext uri="{FF2B5EF4-FFF2-40B4-BE49-F238E27FC236}">
                <a16:creationId xmlns:a16="http://schemas.microsoft.com/office/drawing/2014/main" id="{3AD6C0B8-6A2C-F7C7-94AB-D0B74337100A}"/>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pic>
        <p:nvPicPr>
          <p:cNvPr id="5" name="Picture 4">
            <a:extLst>
              <a:ext uri="{FF2B5EF4-FFF2-40B4-BE49-F238E27FC236}">
                <a16:creationId xmlns:a16="http://schemas.microsoft.com/office/drawing/2014/main" id="{429C6041-33B9-5D1A-4312-6B9365AAB685}"/>
              </a:ext>
            </a:extLst>
          </p:cNvPr>
          <p:cNvPicPr>
            <a:picLocks noChangeAspect="1"/>
          </p:cNvPicPr>
          <p:nvPr userDrawn="1"/>
        </p:nvPicPr>
        <p:blipFill>
          <a:blip r:embed="rId5"/>
          <a:stretch>
            <a:fillRect/>
          </a:stretch>
        </p:blipFill>
        <p:spPr>
          <a:xfrm>
            <a:off x="60488" y="6305978"/>
            <a:ext cx="1403024" cy="431699"/>
          </a:xfrm>
          <a:prstGeom prst="rect">
            <a:avLst/>
          </a:prstGeom>
        </p:spPr>
      </p:pic>
    </p:spTree>
    <p:extLst>
      <p:ext uri="{BB962C8B-B14F-4D97-AF65-F5344CB8AC3E}">
        <p14:creationId xmlns:p14="http://schemas.microsoft.com/office/powerpoint/2010/main" val="545893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pPr lvl="0"/>
            <a:r>
              <a:rPr lang="en-US"/>
              <a:t>Click to edit Master text styles</a:t>
            </a:r>
          </a:p>
        </p:txBody>
      </p:sp>
      <p:sp>
        <p:nvSpPr>
          <p:cNvPr id="64" name="Google Shape;64;p10"/>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pPr lvl="0"/>
            <a:r>
              <a:rPr lang="en-US"/>
              <a:t>Click to edit Master text styles</a:t>
            </a:r>
          </a:p>
        </p:txBody>
      </p:sp>
      <p:sp>
        <p:nvSpPr>
          <p:cNvPr id="65" name="Google Shape;65;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6" name="Google Shape;66;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67" name="Google Shape;67;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34395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3887391" y="987426"/>
            <a:ext cx="4629150" cy="4873625"/>
          </a:xfrm>
          <a:prstGeom prst="rect">
            <a:avLst/>
          </a:prstGeom>
          <a:noFill/>
          <a:ln>
            <a:noFill/>
          </a:ln>
        </p:spPr>
      </p:sp>
      <p:sp>
        <p:nvSpPr>
          <p:cNvPr id="71" name="Google Shape;71;p11"/>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pPr lvl="0"/>
            <a:r>
              <a:rPr lang="en-US"/>
              <a:t>Click to edit Master text styles</a:t>
            </a:r>
          </a:p>
        </p:txBody>
      </p:sp>
      <p:sp>
        <p:nvSpPr>
          <p:cNvPr id="72" name="Google Shape;72;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3" name="Google Shape;73;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74" name="Google Shape;74;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399848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9" name="Google Shape;79;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80" name="Google Shape;80;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67705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623094" y="370682"/>
            <a:ext cx="5811838" cy="580072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5" name="Google Shape;85;p1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 2017 Cengage Learning. All Rights Reserved. </a:t>
            </a:r>
            <a:endParaRPr lang="en-US" dirty="0"/>
          </a:p>
        </p:txBody>
      </p:sp>
      <p:sp>
        <p:nvSpPr>
          <p:cNvPr id="86" name="Google Shape;86;p1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4663244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41600" y="2228188"/>
            <a:ext cx="6172200" cy="377026"/>
          </a:xfrm>
        </p:spPr>
        <p:txBody>
          <a:bodyPr anchor="ctr"/>
          <a:lstStyle>
            <a:lvl1pPr algn="l">
              <a:defRPr sz="2800" b="0" cap="none" baseline="0">
                <a:solidFill>
                  <a:srgbClr val="055C91"/>
                </a:solidFill>
              </a:defRPr>
            </a:lvl1pPr>
          </a:lstStyle>
          <a:p>
            <a:r>
              <a:rPr lang="en-US" dirty="0"/>
              <a:t>Click to edit Master title style</a:t>
            </a:r>
          </a:p>
        </p:txBody>
      </p:sp>
      <p:sp>
        <p:nvSpPr>
          <p:cNvPr id="3" name="Text Placeholder 2"/>
          <p:cNvSpPr>
            <a:spLocks noGrp="1"/>
          </p:cNvSpPr>
          <p:nvPr>
            <p:ph type="body" idx="1"/>
          </p:nvPr>
        </p:nvSpPr>
        <p:spPr>
          <a:xfrm>
            <a:off x="2641600" y="2942670"/>
            <a:ext cx="6172200" cy="265457"/>
          </a:xfrm>
        </p:spPr>
        <p:txBody>
          <a:bodyPr anchor="t"/>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6" name="Picture 5" descr="Rules_Single_A.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pic>
        <p:nvPicPr>
          <p:cNvPr id="4" name="Picture 3" descr="Audio.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0707" y="361953"/>
            <a:ext cx="1840495" cy="1940983"/>
          </a:xfrm>
          <a:prstGeom prst="rect">
            <a:avLst/>
          </a:prstGeom>
        </p:spPr>
      </p:pic>
      <p:pic>
        <p:nvPicPr>
          <p:cNvPr id="11" name="Picture 10" descr="Swirl_3.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569126">
            <a:off x="1431691" y="1916271"/>
            <a:ext cx="908570" cy="670924"/>
          </a:xfrm>
          <a:prstGeom prst="rect">
            <a:avLst/>
          </a:prstGeom>
        </p:spPr>
      </p:pic>
      <p:pic>
        <p:nvPicPr>
          <p:cNvPr id="12" name="Picture 11" descr="Swirl_2.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3873741" flipH="1">
            <a:off x="218018" y="3551101"/>
            <a:ext cx="795867" cy="833254"/>
          </a:xfrm>
          <a:prstGeom prst="rect">
            <a:avLst/>
          </a:prstGeom>
        </p:spPr>
      </p:pic>
      <p:pic>
        <p:nvPicPr>
          <p:cNvPr id="14" name="Picture 13"/>
          <p:cNvPicPr>
            <a:picLocks noChangeAspect="1"/>
          </p:cNvPicPr>
          <p:nvPr userDrawn="1"/>
        </p:nvPicPr>
        <p:blipFill rotWithShape="1">
          <a:blip r:embed="rId6" cstate="print">
            <a:extLst>
              <a:ext uri="{28A0092B-C50C-407E-A947-70E740481C1C}">
                <a14:useLocalDpi xmlns:a14="http://schemas.microsoft.com/office/drawing/2010/main" val="0"/>
              </a:ext>
            </a:extLst>
          </a:blip>
          <a:srcRect l="4669" t="13753" r="6579" b="12460"/>
          <a:stretch/>
        </p:blipFill>
        <p:spPr>
          <a:xfrm>
            <a:off x="879649" y="2604920"/>
            <a:ext cx="1101550" cy="1221097"/>
          </a:xfrm>
          <a:prstGeom prst="rect">
            <a:avLst/>
          </a:prstGeom>
        </p:spPr>
      </p:pic>
      <p:pic>
        <p:nvPicPr>
          <p:cNvPr id="15" name="Picture 14"/>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704" y="4534755"/>
            <a:ext cx="596838" cy="795784"/>
          </a:xfrm>
          <a:prstGeom prst="rect">
            <a:avLst/>
          </a:prstGeom>
        </p:spPr>
      </p:pic>
      <p:pic>
        <p:nvPicPr>
          <p:cNvPr id="16" name="Picture 15"/>
          <p:cNvPicPr>
            <a:picLocks noChangeAspect="1"/>
          </p:cNvPicPr>
          <p:nvPr userDrawn="1"/>
        </p:nvPicPr>
        <p:blipFill rotWithShape="1">
          <a:blip r:embed="rId8" cstate="print">
            <a:extLst>
              <a:ext uri="{28A0092B-C50C-407E-A947-70E740481C1C}">
                <a14:useLocalDpi xmlns:a14="http://schemas.microsoft.com/office/drawing/2010/main" val="0"/>
              </a:ext>
            </a:extLst>
          </a:blip>
          <a:srcRect l="24476" r="23794"/>
          <a:stretch/>
        </p:blipFill>
        <p:spPr>
          <a:xfrm>
            <a:off x="737542" y="4804753"/>
            <a:ext cx="252342" cy="650393"/>
          </a:xfrm>
          <a:prstGeom prst="rect">
            <a:avLst/>
          </a:prstGeom>
        </p:spPr>
      </p:pic>
      <p:sp>
        <p:nvSpPr>
          <p:cNvPr id="7" name="Footer Placeholder 6"/>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17" name="Picture 16"/>
          <p:cNvPicPr>
            <a:picLocks noChangeAspect="1"/>
          </p:cNvPicPr>
          <p:nvPr userDrawn="1"/>
        </p:nvPicPr>
        <p:blipFill>
          <a:blip r:embed="rId9"/>
          <a:stretch>
            <a:fillRect/>
          </a:stretch>
        </p:blipFill>
        <p:spPr>
          <a:xfrm>
            <a:off x="118720" y="6363035"/>
            <a:ext cx="1400289" cy="430858"/>
          </a:xfrm>
          <a:prstGeom prst="rect">
            <a:avLst/>
          </a:prstGeom>
        </p:spPr>
      </p:pic>
    </p:spTree>
    <p:extLst>
      <p:ext uri="{BB962C8B-B14F-4D97-AF65-F5344CB8AC3E}">
        <p14:creationId xmlns:p14="http://schemas.microsoft.com/office/powerpoint/2010/main" val="3219771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6508593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8320749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8706273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4751491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977807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244427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8234598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8099192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0770832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9874988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2367442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9308355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0675942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707887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7632619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4898401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8656459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418645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3937565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40088697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6955470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8346723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0548752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8709545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0336054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2282434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8380304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16886388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8287610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0693759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8291972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a:t>© 2017 Cengage Learning. All Rights Reserved. </a:t>
            </a:r>
            <a:endParaRPr lang="en-US" dirty="0"/>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6458696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dirty="0"/>
              <a:t>© 2017 Cengage Learning. All Rights Reserved. May not be copied, scanned, or duplicated, in whole or in part, except for use as permitted in a license distributed with a certain product or service or otherwise on a password-protected website for classroom use.</a:t>
            </a:r>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40885618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dirty="0"/>
              <a:t>© 2017 Cengage Learning. All Rights Reserved. May not be copied, scanned, or duplicated, in whole or in part, except for use as permitted in a license distributed with a certain product or service or otherwise on a password-protected website for classroom use.</a:t>
            </a:r>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7067271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dirty="0"/>
              <a:t>© 2017 Cengage Learning. All Rights Reserved. May not be copied, scanned, or duplicated, in whole or in part, except for use as permitted in a license distributed with a certain product or service or otherwise on a password-protected website for classroom use.</a:t>
            </a:r>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27219243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171450" indent="-17145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1"/>
          <p:cNvSpPr>
            <a:spLocks noGrp="1"/>
          </p:cNvSpPr>
          <p:nvPr>
            <p:ph type="title"/>
          </p:nvPr>
        </p:nvSpPr>
        <p:spPr>
          <a:xfrm>
            <a:off x="762000" y="406258"/>
            <a:ext cx="8026400" cy="296235"/>
          </a:xfrm>
        </p:spPr>
        <p:txBody>
          <a:bodyPr/>
          <a:lstStyle/>
          <a:p>
            <a:r>
              <a:rPr lang="en-US" dirty="0"/>
              <a:t>Click to edit Master title style</a:t>
            </a:r>
          </a:p>
        </p:txBody>
      </p:sp>
      <p:pic>
        <p:nvPicPr>
          <p:cNvPr id="7" name="Picture 6" descr="Rules_Single_B.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4003" r="10006"/>
          <a:stretch/>
        </p:blipFill>
        <p:spPr>
          <a:xfrm>
            <a:off x="215900" y="948267"/>
            <a:ext cx="8586216" cy="44704"/>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669" t="13753" r="6579" b="12460"/>
          <a:stretch/>
        </p:blipFill>
        <p:spPr>
          <a:xfrm>
            <a:off x="79668" y="222263"/>
            <a:ext cx="628992" cy="697255"/>
          </a:xfrm>
          <a:prstGeom prst="rect">
            <a:avLst/>
          </a:prstGeom>
        </p:spPr>
      </p:pic>
      <p:pic>
        <p:nvPicPr>
          <p:cNvPr id="18" name="Picture 17" descr="Rules_Single_A.png"/>
          <p:cNvPicPr>
            <a:picLocks noChangeAspect="1"/>
          </p:cNvPicPr>
          <p:nvPr userDrawn="1"/>
        </p:nvPicPr>
        <p:blipFill rotWithShape="1">
          <a:blip r:embed="rId4"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sp>
        <p:nvSpPr>
          <p:cNvPr id="2" name="Footer Placeholder 1"/>
          <p:cNvSpPr>
            <a:spLocks noGrp="1"/>
          </p:cNvSpPr>
          <p:nvPr>
            <p:ph type="ftr" sz="quarter" idx="10"/>
          </p:nvPr>
        </p:nvSpPr>
        <p:spPr>
          <a:xfrm>
            <a:off x="1597682" y="6578465"/>
            <a:ext cx="6781693" cy="244535"/>
          </a:xfrm>
        </p:spPr>
        <p:txBody>
          <a:bodyPr/>
          <a:lstStyle>
            <a:lvl1pPr>
              <a:defRPr sz="600"/>
            </a:lvl1pPr>
          </a:lstStyle>
          <a:p>
            <a:r>
              <a:rPr lang="en-US" dirty="0"/>
              <a:t>© 2017 Cengage Learning. All Rights Reserved. May not be copied, scanned, or duplicated, in whole or in part, except for use as permitted in a license distributed with a certain product or service or otherwise on a password-protected website for classroom use.</a:t>
            </a:r>
          </a:p>
        </p:txBody>
      </p:sp>
      <p:pic>
        <p:nvPicPr>
          <p:cNvPr id="5" name="Picture 4"/>
          <p:cNvPicPr>
            <a:picLocks noChangeAspect="1"/>
          </p:cNvPicPr>
          <p:nvPr userDrawn="1"/>
        </p:nvPicPr>
        <p:blipFill>
          <a:blip r:embed="rId5"/>
          <a:stretch>
            <a:fillRect/>
          </a:stretch>
        </p:blipFill>
        <p:spPr>
          <a:xfrm>
            <a:off x="47177" y="6324600"/>
            <a:ext cx="1439449" cy="442907"/>
          </a:xfrm>
          <a:prstGeom prst="rect">
            <a:avLst/>
          </a:prstGeom>
        </p:spPr>
      </p:pic>
    </p:spTree>
    <p:extLst>
      <p:ext uri="{BB962C8B-B14F-4D97-AF65-F5344CB8AC3E}">
        <p14:creationId xmlns:p14="http://schemas.microsoft.com/office/powerpoint/2010/main" val="342502123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lang="en-US"/>
          </a:p>
        </p:txBody>
      </p:sp>
      <p:sp>
        <p:nvSpPr>
          <p:cNvPr id="13" name="Google Shape;13;p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r>
              <a:rPr lang="en-US"/>
              <a:t>© 2017 Cengage Learning. All Rights Reserved. </a:t>
            </a:r>
            <a:endParaRPr lang="en-US" dirty="0"/>
          </a:p>
        </p:txBody>
      </p:sp>
      <p:sp>
        <p:nvSpPr>
          <p:cNvPr id="14" name="Google Shape;14;p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
        <p:nvSpPr>
          <p:cNvPr id="10" name="Google Shape;10;p1"/>
          <p:cNvSpPr txBox="1">
            <a:spLocks noGrp="1"/>
          </p:cNvSpPr>
          <p:nvPr>
            <p:ph type="title"/>
          </p:nvPr>
        </p:nvSpPr>
        <p:spPr>
          <a:xfrm>
            <a:off x="1625600" y="83142"/>
            <a:ext cx="7218680"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
        <p:nvSpPr>
          <p:cNvPr id="2" name="Slide Number Placeholder 5">
            <a:extLst>
              <a:ext uri="{FF2B5EF4-FFF2-40B4-BE49-F238E27FC236}">
                <a16:creationId xmlns:a16="http://schemas.microsoft.com/office/drawing/2014/main" id="{42BE118F-F996-1E93-7D97-F48DF757A032}"/>
              </a:ext>
            </a:extLst>
          </p:cNvPr>
          <p:cNvSpPr txBox="1">
            <a:spLocks/>
          </p:cNvSpPr>
          <p:nvPr userDrawn="1"/>
        </p:nvSpPr>
        <p:spPr>
          <a:xfrm>
            <a:off x="8376166" y="6513743"/>
            <a:ext cx="312906" cy="215444"/>
          </a:xfrm>
          <a:prstGeom prst="rect">
            <a:avLst/>
          </a:prstGeom>
        </p:spPr>
        <p:txBody>
          <a:bodyPr vert="horz" wrap="none" lIns="91440" tIns="45720" rIns="91440" bIns="45720" rtlCol="0" anchor="ctr">
            <a:spAutoFit/>
          </a:bodyP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8B40067-BD2A-418A-98BB-08A98047DC47}" type="slidenum">
              <a:rPr kumimoji="0" lang="en-US" sz="8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extLst>
      <p:ext uri="{BB962C8B-B14F-4D97-AF65-F5344CB8AC3E}">
        <p14:creationId xmlns:p14="http://schemas.microsoft.com/office/powerpoint/2010/main" val="570280204"/>
      </p:ext>
    </p:extLst>
  </p:cSld>
  <p:clrMap bg1="lt1" tx1="dk1" bg2="dk2" tx2="lt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 id="2147483860" r:id="rId12"/>
    <p:sldLayoutId id="2147483861" r:id="rId13"/>
    <p:sldLayoutId id="2147483862" r:id="rId14"/>
    <p:sldLayoutId id="2147483772" r:id="rId15"/>
    <p:sldLayoutId id="2147483773" r:id="rId16"/>
    <p:sldLayoutId id="2147483774" r:id="rId17"/>
    <p:sldLayoutId id="2147483775" r:id="rId18"/>
    <p:sldLayoutId id="2147483776" r:id="rId19"/>
    <p:sldLayoutId id="2147483777" r:id="rId20"/>
    <p:sldLayoutId id="2147483778" r:id="rId21"/>
    <p:sldLayoutId id="2147483779" r:id="rId22"/>
    <p:sldLayoutId id="2147483780" r:id="rId23"/>
    <p:sldLayoutId id="2147483781" r:id="rId24"/>
    <p:sldLayoutId id="2147483782" r:id="rId25"/>
    <p:sldLayoutId id="2147483783" r:id="rId26"/>
    <p:sldLayoutId id="2147483784" r:id="rId27"/>
    <p:sldLayoutId id="2147483785" r:id="rId28"/>
    <p:sldLayoutId id="2147483786" r:id="rId29"/>
    <p:sldLayoutId id="2147483787" r:id="rId30"/>
    <p:sldLayoutId id="2147483788" r:id="rId31"/>
    <p:sldLayoutId id="2147483789" r:id="rId32"/>
    <p:sldLayoutId id="2147483790" r:id="rId33"/>
    <p:sldLayoutId id="2147483791" r:id="rId34"/>
    <p:sldLayoutId id="2147483792" r:id="rId35"/>
    <p:sldLayoutId id="2147483793" r:id="rId36"/>
    <p:sldLayoutId id="2147483794" r:id="rId37"/>
    <p:sldLayoutId id="2147483795" r:id="rId38"/>
    <p:sldLayoutId id="2147483796" r:id="rId39"/>
    <p:sldLayoutId id="2147483797" r:id="rId40"/>
    <p:sldLayoutId id="2147483798" r:id="rId41"/>
    <p:sldLayoutId id="2147483799" r:id="rId42"/>
    <p:sldLayoutId id="2147483800" r:id="rId43"/>
    <p:sldLayoutId id="2147483801" r:id="rId44"/>
    <p:sldLayoutId id="2147483802" r:id="rId45"/>
    <p:sldLayoutId id="2147483863" r:id="rId46"/>
    <p:sldLayoutId id="2147483864" r:id="rId47"/>
    <p:sldLayoutId id="2147483865" r:id="rId48"/>
    <p:sldLayoutId id="2147483866" r:id="rId49"/>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05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semanticscholar.org/author/Paul-Wreaves/119183632" TargetMode="External"/><Relationship Id="rId2" Type="http://schemas.openxmlformats.org/officeDocument/2006/relationships/hyperlink" Target="https://www.semanticscholar.org/author/A.-Luz/2054026106"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www.semanticscholar.org/author/Marco-Ant%C3%B4nio-Catussi-Paschoalotto/2258481264"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9.png"/><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openxmlformats.org/officeDocument/2006/relationships/hyperlink" Target="https://www.slideshare.net/batnasanb/ss-31157326"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crn.com/news/channel-programs/18820952/deutsche-bank-hires-ibm-in-2-5-billion-outsourcing-deal.htm"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657225" y="3007093"/>
            <a:ext cx="8182205" cy="276999"/>
          </a:xfrm>
          <a:prstGeom prst="rect">
            <a:avLst/>
          </a:prstGeom>
          <a:noFill/>
          <a:ln>
            <a:noFill/>
          </a:ln>
        </p:spPr>
        <p:txBody>
          <a:bodyPr spcFirstLastPara="1" wrap="square" lIns="0" tIns="0" rIns="0" bIns="0" anchor="t" anchorCtr="0">
            <a:spAutoFit/>
          </a:bodyPr>
          <a:lstStyle/>
          <a:p>
            <a:pPr marL="0" lvl="0" indent="0" algn="ctr" rtl="0">
              <a:lnSpc>
                <a:spcPct val="90000"/>
              </a:lnSpc>
              <a:spcBef>
                <a:spcPts val="0"/>
              </a:spcBef>
              <a:spcAft>
                <a:spcPts val="0"/>
              </a:spcAft>
              <a:buSzPts val="4000"/>
              <a:buNone/>
            </a:pPr>
            <a:r>
              <a:rPr lang="en-US" sz="2000" b="1" dirty="0">
                <a:solidFill>
                  <a:schemeClr val="bg1"/>
                </a:solidFill>
                <a:latin typeface="Arial"/>
                <a:ea typeface="Arial"/>
                <a:cs typeface="Arial"/>
                <a:sym typeface="Arial"/>
              </a:rPr>
              <a:t>Lecture 2: Business and information system</a:t>
            </a:r>
            <a:endParaRPr sz="2000" b="1" dirty="0">
              <a:solidFill>
                <a:schemeClr val="bg1"/>
              </a:solidFill>
              <a:latin typeface="Arial"/>
              <a:ea typeface="Arial"/>
              <a:cs typeface="Arial"/>
              <a:sym typeface="Arial"/>
            </a:endParaRPr>
          </a:p>
        </p:txBody>
      </p:sp>
      <p:sp>
        <p:nvSpPr>
          <p:cNvPr id="62" name="Google Shape;62;p1"/>
          <p:cNvSpPr txBox="1">
            <a:spLocks noGrp="1"/>
          </p:cNvSpPr>
          <p:nvPr>
            <p:ph type="ctrTitle"/>
          </p:nvPr>
        </p:nvSpPr>
        <p:spPr>
          <a:xfrm>
            <a:off x="585788" y="2161184"/>
            <a:ext cx="8253642" cy="261610"/>
          </a:xfrm>
          <a:prstGeom prst="rect">
            <a:avLst/>
          </a:prstGeom>
          <a:noFill/>
          <a:ln>
            <a:noFill/>
          </a:ln>
        </p:spPr>
        <p:txBody>
          <a:bodyPr spcFirstLastPara="1" wrap="square" lIns="0" tIns="0" rIns="0" bIns="0" anchor="ctr" anchorCtr="0">
            <a:spAutoFit/>
          </a:bodyPr>
          <a:lstStyle/>
          <a:p>
            <a:pPr marL="0" lvl="0" indent="0" rtl="0">
              <a:lnSpc>
                <a:spcPct val="85000"/>
              </a:lnSpc>
              <a:spcBef>
                <a:spcPts val="0"/>
              </a:spcBef>
              <a:spcAft>
                <a:spcPts val="0"/>
              </a:spcAft>
              <a:buClr>
                <a:schemeClr val="dk1"/>
              </a:buClr>
              <a:buSzPts val="2400"/>
              <a:buFont typeface="Arial"/>
              <a:buNone/>
            </a:pPr>
            <a:r>
              <a:rPr lang="en-US" sz="2000" b="0" dirty="0">
                <a:solidFill>
                  <a:schemeClr val="dk1"/>
                </a:solidFill>
                <a:latin typeface="Arial"/>
                <a:ea typeface="Arial"/>
                <a:cs typeface="Arial"/>
                <a:sym typeface="Arial"/>
              </a:rPr>
              <a:t>Course: Introduction to information system</a:t>
            </a:r>
            <a:endParaRPr sz="2000" b="0" dirty="0">
              <a:solidFill>
                <a:schemeClr val="dk1"/>
              </a:solidFill>
              <a:latin typeface="Arial"/>
              <a:ea typeface="Arial"/>
              <a:cs typeface="Arial"/>
              <a:sym typeface="Arial"/>
            </a:endParaRP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585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7" name="Rectangle 1026"/>
          <p:cNvSpPr>
            <a:spLocks noGrp="1" noChangeArrowheads="1"/>
          </p:cNvSpPr>
          <p:nvPr>
            <p:ph type="ctrTitle"/>
          </p:nvPr>
        </p:nvSpPr>
        <p:spPr>
          <a:xfrm>
            <a:off x="1981200" y="2362200"/>
            <a:ext cx="6793937" cy="381000"/>
          </a:xfrm>
        </p:spPr>
        <p:txBody>
          <a:bodyPr/>
          <a:lstStyle/>
          <a:p>
            <a:pPr algn="r" eaLnBrk="1" hangingPunct="1"/>
            <a:r>
              <a:rPr lang="en-US" altLang="en-US" sz="1600" b="0" dirty="0">
                <a:solidFill>
                  <a:schemeClr val="tx1"/>
                </a:solidFill>
                <a:latin typeface="+mn-lt"/>
              </a:rPr>
              <a:t>ISM221 </a:t>
            </a:r>
            <a:r>
              <a:rPr lang="mn-MN" altLang="en-US" sz="1600" b="0" dirty="0">
                <a:solidFill>
                  <a:schemeClr val="tx1"/>
                </a:solidFill>
                <a:latin typeface="+mn-lt"/>
              </a:rPr>
              <a:t>- Мэдээллийн системийн үндэс</a:t>
            </a:r>
            <a:endParaRPr lang="en-US" altLang="en-US" sz="1600" b="0" dirty="0">
              <a:solidFill>
                <a:schemeClr val="tx1"/>
              </a:solidFill>
              <a:latin typeface="+mn-lt"/>
            </a:endParaRPr>
          </a:p>
        </p:txBody>
      </p:sp>
      <p:sp>
        <p:nvSpPr>
          <p:cNvPr id="8" name="Rectangle 1027"/>
          <p:cNvSpPr txBox="1">
            <a:spLocks noChangeArrowheads="1"/>
          </p:cNvSpPr>
          <p:nvPr/>
        </p:nvSpPr>
        <p:spPr>
          <a:xfrm>
            <a:off x="762000" y="2840403"/>
            <a:ext cx="7747000" cy="664797"/>
          </a:xfrm>
          <a:prstGeom prst="rect">
            <a:avLst/>
          </a:prstGeom>
        </p:spPr>
        <p:txBody>
          <a:bodyPr vert="horz" wrap="square" lIns="0" tIns="0" rIns="0" bIns="0" rtlCol="0">
            <a:spAutoFit/>
          </a:bodyPr>
          <a:lstStyle>
            <a:lvl1pPr marL="0" indent="0" algn="ctr" defTabSz="914400" rtl="0" eaLnBrk="1" latinLnBrk="0" hangingPunct="1">
              <a:lnSpc>
                <a:spcPct val="95000"/>
              </a:lnSpc>
              <a:spcBef>
                <a:spcPts val="1200"/>
              </a:spcBef>
              <a:buClr>
                <a:schemeClr val="accent2"/>
              </a:buClr>
              <a:buFont typeface="Arial" pitchFamily="34" charset="0"/>
              <a:buNone/>
              <a:defRPr sz="1600" kern="1200">
                <a:solidFill>
                  <a:schemeClr val="tx1">
                    <a:tint val="75000"/>
                  </a:schemeClr>
                </a:solidFill>
                <a:latin typeface="+mn-lt"/>
                <a:ea typeface="+mn-ea"/>
                <a:cs typeface="+mn-cs"/>
              </a:defRPr>
            </a:lvl1pPr>
            <a:lvl2pPr marL="457200" indent="0" algn="ctr" defTabSz="914400" rtl="0" eaLnBrk="1" latinLnBrk="0" hangingPunct="1">
              <a:lnSpc>
                <a:spcPct val="95000"/>
              </a:lnSpc>
              <a:spcBef>
                <a:spcPts val="600"/>
              </a:spcBef>
              <a:buClr>
                <a:schemeClr val="accent1"/>
              </a:buClr>
              <a:buFont typeface="Arial"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95000"/>
              </a:lnSpc>
              <a:spcBef>
                <a:spcPct val="20000"/>
              </a:spcBef>
              <a:buClr>
                <a:schemeClr val="tx1">
                  <a:lumMod val="75000"/>
                  <a:lumOff val="25000"/>
                </a:schemeClr>
              </a:buClr>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fontAlgn="auto">
              <a:lnSpc>
                <a:spcPct val="90000"/>
              </a:lnSpc>
              <a:spcAft>
                <a:spcPts val="0"/>
              </a:spcAft>
            </a:pPr>
            <a:r>
              <a:rPr lang="mn-MN" altLang="en-US" sz="2400" b="1" i="1" dirty="0">
                <a:solidFill>
                  <a:schemeClr val="bg1"/>
                </a:solidFill>
              </a:rPr>
              <a:t>Бүлэг 2</a:t>
            </a:r>
            <a:r>
              <a:rPr lang="en-US" altLang="en-US" sz="2400" b="1" i="1" dirty="0">
                <a:solidFill>
                  <a:schemeClr val="bg1"/>
                </a:solidFill>
              </a:rPr>
              <a:t> - </a:t>
            </a:r>
            <a:r>
              <a:rPr lang="mn-MN" altLang="en-US" sz="2400" b="1" i="1" dirty="0">
                <a:solidFill>
                  <a:schemeClr val="bg1"/>
                </a:solidFill>
              </a:rPr>
              <a:t>Мэдээллийн системийг байгууллага</a:t>
            </a:r>
            <a:r>
              <a:rPr lang="en-US" altLang="en-US" sz="2400" b="1" i="1" dirty="0">
                <a:solidFill>
                  <a:schemeClr val="bg1"/>
                </a:solidFill>
              </a:rPr>
              <a:t> </a:t>
            </a:r>
            <a:r>
              <a:rPr lang="mn-MN" altLang="en-US" sz="2400" b="1" i="1" dirty="0">
                <a:solidFill>
                  <a:schemeClr val="bg1"/>
                </a:solidFill>
              </a:rPr>
              <a:t>хэрэглэх нь</a:t>
            </a:r>
            <a:endParaRPr lang="en-US" altLang="en-US" sz="2400" b="1" i="1" dirty="0">
              <a:solidFill>
                <a:schemeClr val="bg1"/>
              </a:solidFill>
            </a:endParaRPr>
          </a:p>
        </p:txBody>
      </p:sp>
    </p:spTree>
    <p:extLst>
      <p:ext uri="{BB962C8B-B14F-4D97-AF65-F5344CB8AC3E}">
        <p14:creationId xmlns:p14="http://schemas.microsoft.com/office/powerpoint/2010/main" val="4259476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
          <p:cNvSpPr>
            <a:spLocks noGrp="1" noChangeArrowheads="1"/>
          </p:cNvSpPr>
          <p:nvPr>
            <p:ph type="body" idx="1"/>
          </p:nvPr>
        </p:nvSpPr>
        <p:spPr>
          <a:xfrm>
            <a:off x="304800" y="1216909"/>
            <a:ext cx="8476534" cy="4960055"/>
          </a:xfrm>
        </p:spPr>
        <p:txBody>
          <a:bodyPr>
            <a:normAutofit/>
          </a:bodyPr>
          <a:lstStyle/>
          <a:p>
            <a:pPr>
              <a:defRPr/>
            </a:pPr>
            <a:r>
              <a:rPr lang="mn-MN" sz="2000" dirty="0">
                <a:solidFill>
                  <a:schemeClr val="tx1"/>
                </a:solidFill>
              </a:rPr>
              <a:t>Байгууллагыг системийн хандлагаар ойлгох, мэдээллийн системийг үйл ажиллагааны хэрэглээг танин мэдэх</a:t>
            </a:r>
          </a:p>
          <a:p>
            <a:pPr>
              <a:defRPr/>
            </a:pPr>
            <a:r>
              <a:rPr lang="mn-MN" sz="2000" dirty="0">
                <a:solidFill>
                  <a:schemeClr val="tx1"/>
                </a:solidFill>
              </a:rPr>
              <a:t>Үнэ цэнийн гинжин загварыг тодорхойлох, бодит байгууллагын жишээн дээр тайлбарлах</a:t>
            </a:r>
            <a:endParaRPr lang="en-US" sz="2000" dirty="0">
              <a:solidFill>
                <a:schemeClr val="tx1"/>
              </a:solidFill>
            </a:endParaRPr>
          </a:p>
          <a:p>
            <a:pPr>
              <a:defRPr/>
            </a:pPr>
            <a:r>
              <a:rPr lang="mn-MN" sz="2000" dirty="0">
                <a:solidFill>
                  <a:schemeClr val="tx1"/>
                </a:solidFill>
              </a:rPr>
              <a:t>Инноваци болон түүний үндсэн хоёр төрлийг тодорхойлох</a:t>
            </a:r>
          </a:p>
          <a:p>
            <a:pPr>
              <a:defRPr/>
            </a:pPr>
            <a:r>
              <a:rPr lang="mn-MN" sz="2000" dirty="0">
                <a:solidFill>
                  <a:schemeClr val="tx1"/>
                </a:solidFill>
              </a:rPr>
              <a:t>Бизнес процессыг танин мэдэх, тайлбарлах</a:t>
            </a:r>
            <a:endParaRPr lang="en-US" sz="2000" dirty="0">
              <a:solidFill>
                <a:schemeClr val="tx1"/>
              </a:solidFill>
            </a:endParaRPr>
          </a:p>
          <a:p>
            <a:pPr>
              <a:defRPr/>
            </a:pPr>
            <a:r>
              <a:rPr lang="mn-MN" sz="2000" dirty="0">
                <a:solidFill>
                  <a:schemeClr val="tx1"/>
                </a:solidFill>
              </a:rPr>
              <a:t>Бизнес процессийн реинженеринг болон тасралтгүй сайжруулалт ялгааг ойлгох</a:t>
            </a:r>
          </a:p>
          <a:p>
            <a:pPr>
              <a:defRPr/>
            </a:pPr>
            <a:r>
              <a:rPr lang="mn-MN" sz="2000" dirty="0">
                <a:solidFill>
                  <a:schemeClr val="tx1"/>
                </a:solidFill>
              </a:rPr>
              <a:t>Цомхотгол, аутсорсинг, оффшорингийн талаар тайлбарлах</a:t>
            </a:r>
          </a:p>
          <a:p>
            <a:pPr>
              <a:defRPr/>
            </a:pPr>
            <a:r>
              <a:rPr lang="mn-MN" sz="2000" dirty="0">
                <a:solidFill>
                  <a:schemeClr val="tx1"/>
                </a:solidFill>
              </a:rPr>
              <a:t>Байгууллагын өөрчлөлт хийх аргазүйг танин мэдэх</a:t>
            </a:r>
          </a:p>
          <a:p>
            <a:pPr>
              <a:defRPr/>
            </a:pPr>
            <a:r>
              <a:rPr lang="mn-MN" sz="2000" dirty="0">
                <a:solidFill>
                  <a:schemeClr val="tx1"/>
                </a:solidFill>
              </a:rPr>
              <a:t>Мэдээллийн системийн салбарын карьер чиглэлүүдийг танин мэдэх</a:t>
            </a:r>
            <a:endParaRPr lang="en-US" sz="2000" dirty="0">
              <a:solidFill>
                <a:schemeClr val="tx1"/>
              </a:solidFill>
            </a:endParaRPr>
          </a:p>
          <a:p>
            <a:pPr>
              <a:defRPr/>
            </a:pPr>
            <a:endParaRPr lang="en-US" sz="2000" dirty="0">
              <a:solidFill>
                <a:schemeClr val="tx1"/>
              </a:solidFill>
            </a:endParaRPr>
          </a:p>
        </p:txBody>
      </p:sp>
      <p:sp>
        <p:nvSpPr>
          <p:cNvPr id="11266" name="Rectangle 2"/>
          <p:cNvSpPr>
            <a:spLocks noGrp="1" noChangeArrowheads="1"/>
          </p:cNvSpPr>
          <p:nvPr>
            <p:ph type="title"/>
          </p:nvPr>
        </p:nvSpPr>
        <p:spPr/>
        <p:txBody>
          <a:bodyPr>
            <a:normAutofit fontScale="90000"/>
          </a:bodyPr>
          <a:lstStyle/>
          <a:p>
            <a:r>
              <a:rPr lang="mn-MN" altLang="en-US" b="1" dirty="0"/>
              <a:t>ХИЧЭЭЛИЙН ЗОРИЛТ</a:t>
            </a:r>
            <a:endParaRPr lang="en-US" altLang="en-US" b="1" dirty="0"/>
          </a:p>
        </p:txBody>
      </p:sp>
    </p:spTree>
    <p:extLst>
      <p:ext uri="{BB962C8B-B14F-4D97-AF65-F5344CB8AC3E}">
        <p14:creationId xmlns:p14="http://schemas.microsoft.com/office/powerpoint/2010/main" val="3133331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type="body" idx="1"/>
          </p:nvPr>
        </p:nvSpPr>
        <p:spPr>
          <a:xfrm>
            <a:off x="381000" y="990601"/>
            <a:ext cx="8400334" cy="5186364"/>
          </a:xfrm>
        </p:spPr>
        <p:txBody>
          <a:bodyPr>
            <a:normAutofit/>
          </a:bodyPr>
          <a:lstStyle/>
          <a:p>
            <a:r>
              <a:rPr lang="mn-MN" altLang="en-US" sz="2000" b="1" dirty="0">
                <a:solidFill>
                  <a:schemeClr val="tx1"/>
                </a:solidFill>
                <a:latin typeface="+mn-lt"/>
              </a:rPr>
              <a:t>Байгууллага</a:t>
            </a:r>
            <a:r>
              <a:rPr lang="mn-MN" altLang="en-US" sz="2000" dirty="0">
                <a:solidFill>
                  <a:schemeClr val="tx1"/>
                </a:solidFill>
                <a:latin typeface="+mn-lt"/>
              </a:rPr>
              <a:t> гэдэг нь гадаад орчны нөөцүүдийг орц болон авч боловсруулан гарцыг үйлдвэрлэж байдаг тогтвортой, албан ёсны нийгмийн бүтэц</a:t>
            </a:r>
          </a:p>
          <a:p>
            <a:pPr lvl="1"/>
            <a:r>
              <a:rPr lang="mn-MN" altLang="en-US" sz="1800" dirty="0">
                <a:solidFill>
                  <a:schemeClr val="tx1"/>
                </a:solidFill>
                <a:latin typeface="+mn-lt"/>
              </a:rPr>
              <a:t>Тодорхой зорилго зорилтод хүрэхийн тулд зохион байгуулагдсан, уялдаа холбоо, чиг үүрэг бүхий бүлэг хүмүүсийн нэгдэл</a:t>
            </a:r>
          </a:p>
          <a:p>
            <a:pPr lvl="1"/>
            <a:r>
              <a:rPr lang="mn-MN" altLang="en-US" sz="1800" b="1" dirty="0">
                <a:solidFill>
                  <a:schemeClr val="tx1"/>
                </a:solidFill>
                <a:latin typeface="+mn-lt"/>
              </a:rPr>
              <a:t>Байгууллага</a:t>
            </a:r>
            <a:r>
              <a:rPr lang="mn-MN" altLang="en-US" sz="1800" dirty="0">
                <a:solidFill>
                  <a:schemeClr val="tx1"/>
                </a:solidFill>
                <a:latin typeface="+mn-lt"/>
              </a:rPr>
              <a:t> нь орчин тойрондоо нөлөөлж байдаг нээлттэй </a:t>
            </a:r>
            <a:r>
              <a:rPr lang="mn-MN" altLang="en-US" sz="1800" b="1" dirty="0">
                <a:solidFill>
                  <a:schemeClr val="tx1"/>
                </a:solidFill>
                <a:latin typeface="+mn-lt"/>
              </a:rPr>
              <a:t>систем</a:t>
            </a:r>
          </a:p>
          <a:p>
            <a:pPr marL="0" indent="0">
              <a:buNone/>
            </a:pPr>
            <a:endParaRPr lang="en-US" altLang="en-US" sz="2000" dirty="0">
              <a:solidFill>
                <a:schemeClr val="tx1"/>
              </a:solidFill>
              <a:latin typeface="+mn-lt"/>
            </a:endParaRPr>
          </a:p>
        </p:txBody>
      </p:sp>
      <p:sp>
        <p:nvSpPr>
          <p:cNvPr id="13314" name="Title 1"/>
          <p:cNvSpPr>
            <a:spLocks noGrp="1"/>
          </p:cNvSpPr>
          <p:nvPr>
            <p:ph type="title"/>
          </p:nvPr>
        </p:nvSpPr>
        <p:spPr/>
        <p:txBody>
          <a:bodyPr>
            <a:normAutofit fontScale="90000"/>
          </a:bodyPr>
          <a:lstStyle/>
          <a:p>
            <a:r>
              <a:rPr lang="mn-MN" altLang="en-US" sz="2800" b="1" dirty="0">
                <a:solidFill>
                  <a:srgbClr val="FFFFFF"/>
                </a:solidFill>
              </a:rPr>
              <a:t>БАЙГУУЛЛАГА ба МЭДЭЭЛЛИЙН СИСТЕМ</a:t>
            </a:r>
            <a:endParaRPr lang="en-US" altLang="en-US" sz="2800" b="1" dirty="0">
              <a:solidFill>
                <a:srgbClr val="FFFFFF"/>
              </a:solidFill>
            </a:endParaRPr>
          </a:p>
        </p:txBody>
      </p:sp>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762000" y="3581400"/>
            <a:ext cx="7279684" cy="2163712"/>
          </a:xfrm>
          <a:prstGeom prst="rect">
            <a:avLst/>
          </a:prstGeom>
          <a:noFill/>
          <a:ln>
            <a:noFill/>
          </a:ln>
        </p:spPr>
      </p:pic>
    </p:spTree>
    <p:extLst>
      <p:ext uri="{BB962C8B-B14F-4D97-AF65-F5344CB8AC3E}">
        <p14:creationId xmlns:p14="http://schemas.microsoft.com/office/powerpoint/2010/main" val="1665587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Group 28"/>
          <p:cNvGrpSpPr>
            <a:grpSpLocks/>
          </p:cNvGrpSpPr>
          <p:nvPr/>
        </p:nvGrpSpPr>
        <p:grpSpPr bwMode="auto">
          <a:xfrm>
            <a:off x="0" y="0"/>
            <a:ext cx="9144000" cy="6858000"/>
            <a:chOff x="638175" y="914400"/>
            <a:chExt cx="8215313" cy="5443538"/>
          </a:xfrm>
        </p:grpSpPr>
        <p:sp>
          <p:nvSpPr>
            <p:cNvPr id="32773" name="Rectangle 3"/>
            <p:cNvSpPr>
              <a:spLocks noChangeArrowheads="1"/>
            </p:cNvSpPr>
            <p:nvPr/>
          </p:nvSpPr>
          <p:spPr bwMode="auto">
            <a:xfrm>
              <a:off x="638175" y="914400"/>
              <a:ext cx="8215313" cy="5443538"/>
            </a:xfrm>
            <a:prstGeom prst="rect">
              <a:avLst/>
            </a:prstGeom>
            <a:solidFill>
              <a:srgbClr val="FFCC66"/>
            </a:solidFill>
            <a:ln w="9525" algn="ctr">
              <a:solidFill>
                <a:schemeClr val="tx1"/>
              </a:solidFill>
              <a:round/>
              <a:headEnd/>
              <a:tailEnd/>
            </a:ln>
          </p:spPr>
          <p:txBody>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endParaRPr lang="en-US" altLang="en-US" sz="1200" dirty="0"/>
            </a:p>
          </p:txBody>
        </p:sp>
        <p:sp>
          <p:nvSpPr>
            <p:cNvPr id="5" name="Rectangle 4"/>
            <p:cNvSpPr/>
            <p:nvPr/>
          </p:nvSpPr>
          <p:spPr bwMode="auto">
            <a:xfrm>
              <a:off x="1211535" y="1284863"/>
              <a:ext cx="7162726" cy="4594245"/>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a:lstStyle/>
            <a:p>
              <a:pPr>
                <a:defRPr/>
              </a:pPr>
              <a:endParaRPr lang="en-US" sz="1200" dirty="0">
                <a:latin typeface="Times New Roman" pitchFamily="18" charset="0"/>
                <a:cs typeface="Times New Roman" pitchFamily="18" charset="0"/>
              </a:endParaRPr>
            </a:p>
          </p:txBody>
        </p:sp>
        <p:sp>
          <p:nvSpPr>
            <p:cNvPr id="32775" name="TextBox 10"/>
            <p:cNvSpPr txBox="1">
              <a:spLocks noChangeArrowheads="1"/>
            </p:cNvSpPr>
            <p:nvPr/>
          </p:nvSpPr>
          <p:spPr bwMode="auto">
            <a:xfrm>
              <a:off x="1219200" y="957263"/>
              <a:ext cx="19304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Нэгдэл холбоо</a:t>
              </a:r>
              <a:endParaRPr lang="en-US" altLang="en-US" sz="1600" dirty="0"/>
            </a:p>
          </p:txBody>
        </p:sp>
        <p:sp>
          <p:nvSpPr>
            <p:cNvPr id="32776" name="TextBox 11"/>
            <p:cNvSpPr txBox="1">
              <a:spLocks noChangeArrowheads="1"/>
            </p:cNvSpPr>
            <p:nvPr/>
          </p:nvSpPr>
          <p:spPr bwMode="auto">
            <a:xfrm>
              <a:off x="5726113" y="936625"/>
              <a:ext cx="1930400" cy="268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Өрсөлдөгчид</a:t>
              </a:r>
              <a:endParaRPr lang="en-US" altLang="en-US" sz="1600" dirty="0"/>
            </a:p>
          </p:txBody>
        </p:sp>
        <p:sp>
          <p:nvSpPr>
            <p:cNvPr id="32777" name="TextBox 12"/>
            <p:cNvSpPr txBox="1">
              <a:spLocks noChangeArrowheads="1"/>
            </p:cNvSpPr>
            <p:nvPr/>
          </p:nvSpPr>
          <p:spPr bwMode="auto">
            <a:xfrm>
              <a:off x="1255713" y="5943600"/>
              <a:ext cx="2546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Санхүүгийн байгууллагууд</a:t>
              </a:r>
              <a:endParaRPr lang="en-US" altLang="en-US" sz="1600" dirty="0"/>
            </a:p>
          </p:txBody>
        </p:sp>
        <p:sp>
          <p:nvSpPr>
            <p:cNvPr id="32778" name="TextBox 13"/>
            <p:cNvSpPr txBox="1">
              <a:spLocks noChangeArrowheads="1"/>
            </p:cNvSpPr>
            <p:nvPr/>
          </p:nvSpPr>
          <p:spPr bwMode="auto">
            <a:xfrm>
              <a:off x="6248400" y="5929313"/>
              <a:ext cx="1930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Үйлдвэрчний эвлэл</a:t>
              </a:r>
              <a:endParaRPr lang="en-US" altLang="en-US" sz="1600" dirty="0"/>
            </a:p>
          </p:txBody>
        </p:sp>
        <p:sp>
          <p:nvSpPr>
            <p:cNvPr id="32779" name="TextBox 14"/>
            <p:cNvSpPr txBox="1">
              <a:spLocks noChangeArrowheads="1"/>
            </p:cNvSpPr>
            <p:nvPr/>
          </p:nvSpPr>
          <p:spPr bwMode="auto">
            <a:xfrm rot="-5400000">
              <a:off x="-50799" y="4549775"/>
              <a:ext cx="19304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Нийлүүлэгчид</a:t>
              </a:r>
            </a:p>
          </p:txBody>
        </p:sp>
        <p:sp>
          <p:nvSpPr>
            <p:cNvPr id="32780" name="TextBox 15"/>
            <p:cNvSpPr txBox="1">
              <a:spLocks noChangeArrowheads="1"/>
            </p:cNvSpPr>
            <p:nvPr/>
          </p:nvSpPr>
          <p:spPr bwMode="auto">
            <a:xfrm rot="-5400000">
              <a:off x="-80168" y="2185194"/>
              <a:ext cx="1930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ЗГ-ийн агентлагууд</a:t>
              </a:r>
              <a:endParaRPr lang="en-US" altLang="en-US" sz="1600" dirty="0"/>
            </a:p>
          </p:txBody>
        </p:sp>
        <p:sp>
          <p:nvSpPr>
            <p:cNvPr id="32781" name="TextBox 16"/>
            <p:cNvSpPr txBox="1">
              <a:spLocks noChangeArrowheads="1"/>
            </p:cNvSpPr>
            <p:nvPr/>
          </p:nvSpPr>
          <p:spPr bwMode="auto">
            <a:xfrm rot="5400000">
              <a:off x="7584282" y="2084702"/>
              <a:ext cx="1930400" cy="30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Хэрэглэгчид</a:t>
              </a:r>
              <a:endParaRPr lang="en-US" altLang="en-US" sz="1600" dirty="0"/>
            </a:p>
          </p:txBody>
        </p:sp>
        <p:sp>
          <p:nvSpPr>
            <p:cNvPr id="32782" name="TextBox 17"/>
            <p:cNvSpPr txBox="1">
              <a:spLocks noChangeArrowheads="1"/>
            </p:cNvSpPr>
            <p:nvPr/>
          </p:nvSpPr>
          <p:spPr bwMode="auto">
            <a:xfrm rot="5400000">
              <a:off x="7569200" y="4622800"/>
              <a:ext cx="20399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a:t>Хувьцаа эзэмшигчид</a:t>
              </a:r>
              <a:endParaRPr lang="en-US" altLang="en-US" sz="1600" dirty="0"/>
            </a:p>
          </p:txBody>
        </p:sp>
        <p:cxnSp>
          <p:nvCxnSpPr>
            <p:cNvPr id="32783" name="Straight Arrow Connector 38"/>
            <p:cNvCxnSpPr>
              <a:cxnSpLocks noChangeShapeType="1"/>
            </p:cNvCxnSpPr>
            <p:nvPr/>
          </p:nvCxnSpPr>
          <p:spPr bwMode="auto">
            <a:xfrm>
              <a:off x="1196975" y="4365625"/>
              <a:ext cx="595313"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nvGrpSpPr>
            <p:cNvPr id="32784" name="Group 72"/>
            <p:cNvGrpSpPr>
              <a:grpSpLocks/>
            </p:cNvGrpSpPr>
            <p:nvPr/>
          </p:nvGrpSpPr>
          <p:grpSpPr bwMode="auto">
            <a:xfrm>
              <a:off x="1792288" y="1465263"/>
              <a:ext cx="6011862" cy="4040187"/>
              <a:chOff x="1792515" y="1465944"/>
              <a:chExt cx="6011552" cy="4039506"/>
            </a:xfrm>
          </p:grpSpPr>
          <p:sp>
            <p:nvSpPr>
              <p:cNvPr id="32789" name="Rectangle 5"/>
              <p:cNvSpPr>
                <a:spLocks noChangeArrowheads="1"/>
              </p:cNvSpPr>
              <p:nvPr/>
            </p:nvSpPr>
            <p:spPr bwMode="auto">
              <a:xfrm>
                <a:off x="3581401" y="2351314"/>
                <a:ext cx="2249713" cy="377372"/>
              </a:xfrm>
              <a:prstGeom prst="rect">
                <a:avLst/>
              </a:prstGeom>
              <a:solidFill>
                <a:srgbClr val="DAC000"/>
              </a:solidFill>
              <a:ln w="9525" algn="ctr">
                <a:solidFill>
                  <a:schemeClr val="tx1"/>
                </a:solidFill>
                <a:round/>
                <a:headEnd/>
                <a:tailEnd/>
              </a:ln>
            </p:spPr>
            <p:txBody>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0"/>
                  </a:spcBef>
                  <a:buClrTx/>
                  <a:buFontTx/>
                  <a:buNone/>
                </a:pPr>
                <a:r>
                  <a:rPr lang="mn-MN" altLang="en-US" sz="1600"/>
                  <a:t>Мэдээллийн систем</a:t>
                </a:r>
                <a:endParaRPr lang="en-US" altLang="en-US" sz="1600" dirty="0"/>
              </a:p>
            </p:txBody>
          </p:sp>
          <p:sp>
            <p:nvSpPr>
              <p:cNvPr id="7" name="Rectangle 6"/>
              <p:cNvSpPr/>
              <p:nvPr/>
            </p:nvSpPr>
            <p:spPr bwMode="auto">
              <a:xfrm>
                <a:off x="1792515" y="3243942"/>
                <a:ext cx="1575525" cy="2250078"/>
              </a:xfrm>
              <a:prstGeom prst="rect">
                <a:avLst/>
              </a:prstGeom>
              <a:gradFill flip="none" rotWithShape="1">
                <a:gsLst>
                  <a:gs pos="0">
                    <a:srgbClr val="C1C1FF">
                      <a:shade val="30000"/>
                      <a:satMod val="115000"/>
                    </a:srgbClr>
                  </a:gs>
                  <a:gs pos="50000">
                    <a:srgbClr val="C1C1FF">
                      <a:shade val="67500"/>
                      <a:satMod val="115000"/>
                    </a:srgbClr>
                  </a:gs>
                  <a:gs pos="100000">
                    <a:srgbClr val="C1C1FF">
                      <a:shade val="100000"/>
                      <a:satMod val="115000"/>
                    </a:srgbClr>
                  </a:gs>
                </a:gsLst>
                <a:path path="circle">
                  <a:fillToRect l="100000" t="100000"/>
                </a:path>
                <a:tileRect r="-100000" b="-100000"/>
              </a:gradFill>
              <a:ln w="9525" cap="flat" cmpd="sng" algn="ctr">
                <a:solidFill>
                  <a:schemeClr val="tx1"/>
                </a:solidFill>
                <a:prstDash val="solid"/>
                <a:round/>
                <a:headEnd type="none" w="med" len="med"/>
                <a:tailEnd type="none" w="med" len="med"/>
              </a:ln>
              <a:effectLst/>
            </p:spPr>
            <p:txBody>
              <a:bodyPr/>
              <a:lstStyle/>
              <a:p>
                <a:pPr>
                  <a:defRPr/>
                </a:pPr>
                <a:r>
                  <a:rPr lang="mn-MN" sz="1400" dirty="0">
                    <a:latin typeface="Times New Roman" pitchFamily="18" charset="0"/>
                    <a:cs typeface="Times New Roman" pitchFamily="18" charset="0"/>
                  </a:rPr>
                  <a:t>Эдийн засгийн нөөц: </a:t>
                </a:r>
              </a:p>
              <a:p>
                <a:pPr>
                  <a:defRPr/>
                </a:pPr>
                <a:r>
                  <a:rPr lang="mn-MN" sz="1400" dirty="0">
                    <a:latin typeface="Times New Roman" pitchFamily="18" charset="0"/>
                    <a:cs typeface="Times New Roman" pitchFamily="18" charset="0"/>
                  </a:rPr>
                  <a:t>   Хүмүүс</a:t>
                </a:r>
              </a:p>
              <a:p>
                <a:pPr>
                  <a:defRPr/>
                </a:pPr>
                <a:r>
                  <a:rPr lang="mn-MN" sz="1400" dirty="0">
                    <a:latin typeface="Times New Roman" pitchFamily="18" charset="0"/>
                    <a:cs typeface="Times New Roman" pitchFamily="18" charset="0"/>
                  </a:rPr>
                  <a:t>   Мөнгө</a:t>
                </a:r>
              </a:p>
              <a:p>
                <a:pPr>
                  <a:defRPr/>
                </a:pPr>
                <a:r>
                  <a:rPr lang="mn-MN" sz="1400" dirty="0">
                    <a:latin typeface="Times New Roman" pitchFamily="18" charset="0"/>
                    <a:cs typeface="Times New Roman" pitchFamily="18" charset="0"/>
                  </a:rPr>
                  <a:t>   Материал</a:t>
                </a:r>
              </a:p>
              <a:p>
                <a:pPr>
                  <a:defRPr/>
                </a:pPr>
                <a:r>
                  <a:rPr lang="mn-MN" sz="1400" dirty="0">
                    <a:latin typeface="Times New Roman" pitchFamily="18" charset="0"/>
                    <a:cs typeface="Times New Roman" pitchFamily="18" charset="0"/>
                  </a:rPr>
                  <a:t>   Машин</a:t>
                </a:r>
              </a:p>
              <a:p>
                <a:pPr>
                  <a:defRPr/>
                </a:pPr>
                <a:r>
                  <a:rPr lang="mn-MN" sz="1400" dirty="0">
                    <a:latin typeface="Times New Roman" pitchFamily="18" charset="0"/>
                    <a:cs typeface="Times New Roman" pitchFamily="18" charset="0"/>
                  </a:rPr>
                  <a:t>   Газар</a:t>
                </a:r>
              </a:p>
              <a:p>
                <a:pPr>
                  <a:defRPr/>
                </a:pPr>
                <a:r>
                  <a:rPr lang="mn-MN" sz="1400" dirty="0">
                    <a:latin typeface="Times New Roman" pitchFamily="18" charset="0"/>
                    <a:cs typeface="Times New Roman" pitchFamily="18" charset="0"/>
                  </a:rPr>
                  <a:t>   Мэдээлэл</a:t>
                </a:r>
              </a:p>
              <a:p>
                <a:pPr>
                  <a:defRPr/>
                </a:pPr>
                <a:r>
                  <a:rPr lang="mn-MN" sz="1400" dirty="0">
                    <a:latin typeface="Times New Roman" pitchFamily="18" charset="0"/>
                    <a:cs typeface="Times New Roman" pitchFamily="18" charset="0"/>
                  </a:rPr>
                  <a:t>   Хангамж</a:t>
                </a:r>
              </a:p>
              <a:p>
                <a:pPr>
                  <a:defRPr/>
                </a:pPr>
                <a:r>
                  <a:rPr lang="mn-MN" sz="1400" dirty="0">
                    <a:latin typeface="Times New Roman" pitchFamily="18" charset="0"/>
                    <a:cs typeface="Times New Roman" pitchFamily="18" charset="0"/>
                  </a:rPr>
                  <a:t>   Энерги</a:t>
                </a:r>
                <a:r>
                  <a:rPr lang="mn-MN" sz="1600" dirty="0">
                    <a:latin typeface="Times New Roman" pitchFamily="18" charset="0"/>
                    <a:cs typeface="Times New Roman" pitchFamily="18" charset="0"/>
                  </a:rPr>
                  <a:t>		</a:t>
                </a:r>
                <a:endParaRPr lang="en-US" sz="1600" dirty="0">
                  <a:latin typeface="Times New Roman" pitchFamily="18" charset="0"/>
                  <a:cs typeface="Times New Roman" pitchFamily="18" charset="0"/>
                </a:endParaRPr>
              </a:p>
            </p:txBody>
          </p:sp>
          <p:sp>
            <p:nvSpPr>
              <p:cNvPr id="32793" name="Rectangle 7"/>
              <p:cNvSpPr>
                <a:spLocks noChangeArrowheads="1"/>
              </p:cNvSpPr>
              <p:nvPr/>
            </p:nvSpPr>
            <p:spPr bwMode="auto">
              <a:xfrm>
                <a:off x="3762467" y="1465944"/>
                <a:ext cx="1886855" cy="420913"/>
              </a:xfrm>
              <a:prstGeom prst="rect">
                <a:avLst/>
              </a:prstGeom>
              <a:solidFill>
                <a:srgbClr val="CCB0B0"/>
              </a:solidFill>
              <a:ln w="9525" algn="ctr">
                <a:solidFill>
                  <a:schemeClr val="tx1"/>
                </a:solidFill>
                <a:round/>
                <a:headEnd/>
                <a:tailEnd/>
              </a:ln>
            </p:spPr>
            <p:txBody>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0"/>
                  </a:spcBef>
                  <a:buClrTx/>
                  <a:buFontTx/>
                  <a:buNone/>
                </a:pPr>
                <a:r>
                  <a:rPr lang="mn-MN" altLang="en-US" sz="1600"/>
                  <a:t>Удирдлага</a:t>
                </a:r>
                <a:endParaRPr lang="en-US" altLang="en-US" sz="1600" dirty="0"/>
              </a:p>
            </p:txBody>
          </p:sp>
          <p:sp>
            <p:nvSpPr>
              <p:cNvPr id="32794" name="Rectangle 8"/>
              <p:cNvSpPr>
                <a:spLocks noChangeArrowheads="1"/>
              </p:cNvSpPr>
              <p:nvPr/>
            </p:nvSpPr>
            <p:spPr bwMode="auto">
              <a:xfrm>
                <a:off x="3773715" y="3222171"/>
                <a:ext cx="1872342" cy="2283279"/>
              </a:xfrm>
              <a:prstGeom prst="rect">
                <a:avLst/>
              </a:prstGeom>
              <a:solidFill>
                <a:srgbClr val="CCFFFF"/>
              </a:solidFill>
              <a:ln w="9525" algn="ctr">
                <a:solidFill>
                  <a:schemeClr val="tx1"/>
                </a:solidFill>
                <a:round/>
                <a:headEnd/>
                <a:tailEnd/>
              </a:ln>
            </p:spPr>
            <p:txBody>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400"/>
                  <a:t>Бизнес процессууд: </a:t>
                </a:r>
              </a:p>
              <a:p>
                <a:pPr>
                  <a:lnSpc>
                    <a:spcPct val="100000"/>
                  </a:lnSpc>
                  <a:spcBef>
                    <a:spcPct val="0"/>
                  </a:spcBef>
                  <a:buClrTx/>
                  <a:buFontTx/>
                  <a:buNone/>
                </a:pPr>
                <a:r>
                  <a:rPr lang="mn-MN" altLang="en-US" sz="1400"/>
                  <a:t>   Зах зээл</a:t>
                </a:r>
              </a:p>
              <a:p>
                <a:pPr>
                  <a:lnSpc>
                    <a:spcPct val="100000"/>
                  </a:lnSpc>
                  <a:spcBef>
                    <a:spcPct val="0"/>
                  </a:spcBef>
                  <a:buClrTx/>
                  <a:buFontTx/>
                  <a:buNone/>
                </a:pPr>
                <a:r>
                  <a:rPr lang="mn-MN" altLang="en-US" sz="1400"/>
                  <a:t>   Хөгжил</a:t>
                </a:r>
              </a:p>
              <a:p>
                <a:pPr>
                  <a:lnSpc>
                    <a:spcPct val="100000"/>
                  </a:lnSpc>
                  <a:spcBef>
                    <a:spcPct val="0"/>
                  </a:spcBef>
                  <a:buClrTx/>
                  <a:buFontTx/>
                  <a:buNone/>
                </a:pPr>
                <a:r>
                  <a:rPr lang="mn-MN" altLang="en-US" sz="1400"/>
                  <a:t>   Бүтээгдэхүүн болон бүтээгдэхүүний хүргэлт  болон хэрэглэгч болон бусад үйлчилгээнүүдийг дэмжих үйлчилгээнүүд</a:t>
                </a:r>
              </a:p>
              <a:p>
                <a:pPr>
                  <a:lnSpc>
                    <a:spcPct val="100000"/>
                  </a:lnSpc>
                  <a:spcBef>
                    <a:spcPct val="0"/>
                  </a:spcBef>
                  <a:buClrTx/>
                  <a:buFontTx/>
                  <a:buNone/>
                </a:pPr>
                <a:r>
                  <a:rPr lang="mn-MN" altLang="en-US" sz="1400"/>
                  <a:t>			</a:t>
                </a:r>
                <a:endParaRPr lang="en-US" altLang="en-US" sz="1400" dirty="0"/>
              </a:p>
            </p:txBody>
          </p:sp>
          <p:sp>
            <p:nvSpPr>
              <p:cNvPr id="32795" name="Rectangle 9"/>
              <p:cNvSpPr>
                <a:spLocks noChangeArrowheads="1"/>
              </p:cNvSpPr>
              <p:nvPr/>
            </p:nvSpPr>
            <p:spPr bwMode="auto">
              <a:xfrm>
                <a:off x="5931725" y="3203037"/>
                <a:ext cx="1872342" cy="2235862"/>
              </a:xfrm>
              <a:prstGeom prst="rect">
                <a:avLst/>
              </a:prstGeom>
              <a:solidFill>
                <a:srgbClr val="FFCC66"/>
              </a:solidFill>
              <a:ln w="9525" algn="ctr">
                <a:solidFill>
                  <a:schemeClr val="tx1"/>
                </a:solidFill>
                <a:round/>
                <a:headEnd/>
                <a:tailEnd/>
              </a:ln>
            </p:spPr>
            <p:txBody>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400"/>
                  <a:t>Бараа бүтээгдэхүүн болон  үйлчилгээ.</a:t>
                </a:r>
              </a:p>
              <a:p>
                <a:pPr>
                  <a:lnSpc>
                    <a:spcPct val="100000"/>
                  </a:lnSpc>
                  <a:spcBef>
                    <a:spcPct val="0"/>
                  </a:spcBef>
                  <a:buClrTx/>
                  <a:buFontTx/>
                  <a:buNone/>
                </a:pPr>
                <a:r>
                  <a:rPr lang="mn-MN" altLang="en-US" sz="1400"/>
                  <a:t>   Бүтээгдэхүүнүүд</a:t>
                </a:r>
              </a:p>
              <a:p>
                <a:pPr>
                  <a:lnSpc>
                    <a:spcPct val="100000"/>
                  </a:lnSpc>
                  <a:spcBef>
                    <a:spcPct val="0"/>
                  </a:spcBef>
                  <a:buClrTx/>
                  <a:buFontTx/>
                  <a:buNone/>
                </a:pPr>
                <a:r>
                  <a:rPr lang="mn-MN" altLang="en-US" sz="1400"/>
                  <a:t>   Үйчилгээнүүд</a:t>
                </a:r>
              </a:p>
              <a:p>
                <a:pPr>
                  <a:lnSpc>
                    <a:spcPct val="100000"/>
                  </a:lnSpc>
                  <a:spcBef>
                    <a:spcPct val="0"/>
                  </a:spcBef>
                  <a:buClrTx/>
                  <a:buFontTx/>
                  <a:buNone/>
                </a:pPr>
                <a:r>
                  <a:rPr lang="mn-MN" altLang="en-US" sz="1400"/>
                  <a:t>   Төлбөр тооцоо</a:t>
                </a:r>
              </a:p>
              <a:p>
                <a:pPr>
                  <a:lnSpc>
                    <a:spcPct val="100000"/>
                  </a:lnSpc>
                  <a:spcBef>
                    <a:spcPct val="0"/>
                  </a:spcBef>
                  <a:buClrTx/>
                  <a:buFontTx/>
                  <a:buNone/>
                </a:pPr>
                <a:r>
                  <a:rPr lang="mn-MN" altLang="en-US" sz="1400"/>
                  <a:t>   Мэдээлэл</a:t>
                </a:r>
              </a:p>
              <a:p>
                <a:pPr>
                  <a:lnSpc>
                    <a:spcPct val="100000"/>
                  </a:lnSpc>
                  <a:spcBef>
                    <a:spcPct val="0"/>
                  </a:spcBef>
                  <a:buClrTx/>
                  <a:buFontTx/>
                  <a:buNone/>
                </a:pPr>
                <a:r>
                  <a:rPr lang="mn-MN" altLang="en-US" sz="1400"/>
                  <a:t>   Бусад нөлөөлөгчид</a:t>
                </a:r>
                <a:endParaRPr lang="en-US" altLang="en-US" sz="1400" dirty="0"/>
              </a:p>
            </p:txBody>
          </p:sp>
          <p:cxnSp>
            <p:nvCxnSpPr>
              <p:cNvPr id="32796" name="Straight Arrow Connector 19"/>
              <p:cNvCxnSpPr>
                <a:cxnSpLocks noChangeShapeType="1"/>
                <a:stCxn id="32793" idx="2"/>
                <a:endCxn id="32789" idx="0"/>
              </p:cNvCxnSpPr>
              <p:nvPr/>
            </p:nvCxnSpPr>
            <p:spPr bwMode="auto">
              <a:xfrm>
                <a:off x="4705895" y="1886857"/>
                <a:ext cx="363" cy="464457"/>
              </a:xfrm>
              <a:prstGeom prst="straightConnector1">
                <a:avLst/>
              </a:prstGeom>
              <a:noFill/>
              <a:ln w="9525" algn="ctr">
                <a:solidFill>
                  <a:schemeClr val="tx1"/>
                </a:solidFill>
                <a:round/>
                <a:headEnd type="arrow" w="med" len="med"/>
                <a:tailEnd type="arrow" w="med" len="med"/>
              </a:ln>
              <a:extLst>
                <a:ext uri="{909E8E84-426E-40DD-AFC4-6F175D3DCCD1}">
                  <a14:hiddenFill xmlns:a14="http://schemas.microsoft.com/office/drawing/2010/main">
                    <a:noFill/>
                  </a14:hiddenFill>
                </a:ext>
              </a:extLst>
            </p:spPr>
          </p:cxnSp>
          <p:cxnSp>
            <p:nvCxnSpPr>
              <p:cNvPr id="32797" name="Straight Arrow Connector 20"/>
              <p:cNvCxnSpPr>
                <a:cxnSpLocks noChangeShapeType="1"/>
                <a:stCxn id="32789" idx="2"/>
                <a:endCxn id="32794" idx="0"/>
              </p:cNvCxnSpPr>
              <p:nvPr/>
            </p:nvCxnSpPr>
            <p:spPr bwMode="auto">
              <a:xfrm>
                <a:off x="4706258" y="2728686"/>
                <a:ext cx="3628" cy="493485"/>
              </a:xfrm>
              <a:prstGeom prst="straightConnector1">
                <a:avLst/>
              </a:prstGeom>
              <a:noFill/>
              <a:ln w="9525" algn="ctr">
                <a:solidFill>
                  <a:schemeClr val="tx1"/>
                </a:solidFill>
                <a:round/>
                <a:headEnd type="arrow" w="med" len="med"/>
                <a:tailEnd type="arrow" w="med" len="med"/>
              </a:ln>
              <a:extLst>
                <a:ext uri="{909E8E84-426E-40DD-AFC4-6F175D3DCCD1}">
                  <a14:hiddenFill xmlns:a14="http://schemas.microsoft.com/office/drawing/2010/main">
                    <a:noFill/>
                  </a14:hiddenFill>
                </a:ext>
              </a:extLst>
            </p:spPr>
          </p:cxnSp>
          <p:cxnSp>
            <p:nvCxnSpPr>
              <p:cNvPr id="32798" name="Shape 30"/>
              <p:cNvCxnSpPr>
                <a:cxnSpLocks noChangeShapeType="1"/>
                <a:endCxn id="32795" idx="0"/>
              </p:cNvCxnSpPr>
              <p:nvPr/>
            </p:nvCxnSpPr>
            <p:spPr bwMode="auto">
              <a:xfrm rot="5400000" flipH="1" flipV="1">
                <a:off x="4703635" y="1079681"/>
                <a:ext cx="40905" cy="4287618"/>
              </a:xfrm>
              <a:prstGeom prst="bentConnector3">
                <a:avLst>
                  <a:gd name="adj1" fmla="val 658856"/>
                </a:avLst>
              </a:prstGeom>
              <a:noFill/>
              <a:ln w="9525" algn="ctr">
                <a:solidFill>
                  <a:schemeClr val="tx1"/>
                </a:solidFill>
                <a:round/>
                <a:headEnd type="arrow" w="med" len="med"/>
                <a:tailEnd type="arrow" w="med" len="med"/>
              </a:ln>
              <a:extLst>
                <a:ext uri="{909E8E84-426E-40DD-AFC4-6F175D3DCCD1}">
                  <a14:hiddenFill xmlns:a14="http://schemas.microsoft.com/office/drawing/2010/main">
                    <a:noFill/>
                  </a14:hiddenFill>
                </a:ext>
              </a:extLst>
            </p:spPr>
          </p:cxnSp>
          <p:cxnSp>
            <p:nvCxnSpPr>
              <p:cNvPr id="32799" name="Straight Arrow Connector 51"/>
              <p:cNvCxnSpPr>
                <a:cxnSpLocks noChangeShapeType="1"/>
                <a:endCxn id="32794" idx="1"/>
              </p:cNvCxnSpPr>
              <p:nvPr/>
            </p:nvCxnSpPr>
            <p:spPr bwMode="auto">
              <a:xfrm flipV="1">
                <a:off x="3374512" y="4363811"/>
                <a:ext cx="399203" cy="2762"/>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32800" name="Straight Arrow Connector 53"/>
              <p:cNvCxnSpPr>
                <a:cxnSpLocks noChangeShapeType="1"/>
                <a:endCxn id="32795" idx="1"/>
              </p:cNvCxnSpPr>
              <p:nvPr/>
            </p:nvCxnSpPr>
            <p:spPr bwMode="auto">
              <a:xfrm>
                <a:off x="5645975" y="4288663"/>
                <a:ext cx="285750" cy="3230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cxnSp>
          <p:nvCxnSpPr>
            <p:cNvPr id="32785" name="Straight Arrow Connector 57"/>
            <p:cNvCxnSpPr>
              <a:cxnSpLocks noChangeShapeType="1"/>
            </p:cNvCxnSpPr>
            <p:nvPr/>
          </p:nvCxnSpPr>
          <p:spPr bwMode="auto">
            <a:xfrm>
              <a:off x="7812088" y="4264025"/>
              <a:ext cx="560387" cy="1270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32786" name="TextBox 61"/>
            <p:cNvSpPr txBox="1">
              <a:spLocks noChangeArrowheads="1"/>
            </p:cNvSpPr>
            <p:nvPr/>
          </p:nvSpPr>
          <p:spPr bwMode="auto">
            <a:xfrm>
              <a:off x="2112963" y="5514975"/>
              <a:ext cx="6016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b="1"/>
                <a:t>Орц</a:t>
              </a:r>
              <a:endParaRPr lang="en-US" altLang="en-US" sz="1600" b="1" dirty="0"/>
            </a:p>
          </p:txBody>
        </p:sp>
        <p:sp>
          <p:nvSpPr>
            <p:cNvPr id="32787" name="TextBox 63"/>
            <p:cNvSpPr txBox="1">
              <a:spLocks noChangeArrowheads="1"/>
            </p:cNvSpPr>
            <p:nvPr/>
          </p:nvSpPr>
          <p:spPr bwMode="auto">
            <a:xfrm>
              <a:off x="3970338" y="5514975"/>
              <a:ext cx="16494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b="1"/>
                <a:t>Боловсруулалт</a:t>
              </a:r>
              <a:endParaRPr lang="en-US" altLang="en-US" sz="1600" b="1" dirty="0"/>
            </a:p>
          </p:txBody>
        </p:sp>
        <p:sp>
          <p:nvSpPr>
            <p:cNvPr id="32788" name="TextBox 64"/>
            <p:cNvSpPr txBox="1">
              <a:spLocks noChangeArrowheads="1"/>
            </p:cNvSpPr>
            <p:nvPr/>
          </p:nvSpPr>
          <p:spPr bwMode="auto">
            <a:xfrm>
              <a:off x="6627813" y="5438775"/>
              <a:ext cx="973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nSpc>
                  <a:spcPct val="100000"/>
                </a:lnSpc>
                <a:spcBef>
                  <a:spcPct val="0"/>
                </a:spcBef>
                <a:buClrTx/>
                <a:buFontTx/>
                <a:buNone/>
              </a:pPr>
              <a:r>
                <a:rPr lang="mn-MN" altLang="en-US" sz="1600" b="1"/>
                <a:t>Гарц</a:t>
              </a:r>
              <a:endParaRPr lang="en-US" altLang="en-US" sz="1600" b="1" dirty="0"/>
            </a:p>
          </p:txBody>
        </p:sp>
      </p:gr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546A42FD-4969-B972-7BDD-30F80536F2EE}"/>
                  </a:ext>
                </a:extLst>
              </p14:cNvPr>
              <p14:cNvContentPartPr/>
              <p14:nvPr/>
            </p14:nvContentPartPr>
            <p14:xfrm>
              <a:off x="5395320" y="3477960"/>
              <a:ext cx="264240" cy="119520"/>
            </p14:xfrm>
          </p:contentPart>
        </mc:Choice>
        <mc:Fallback xmlns="">
          <p:pic>
            <p:nvPicPr>
              <p:cNvPr id="4" name="Ink 3">
                <a:extLst>
                  <a:ext uri="{FF2B5EF4-FFF2-40B4-BE49-F238E27FC236}">
                    <a16:creationId xmlns:a16="http://schemas.microsoft.com/office/drawing/2014/main" id="{546A42FD-4969-B972-7BDD-30F80536F2EE}"/>
                  </a:ext>
                </a:extLst>
              </p:cNvPr>
              <p:cNvPicPr/>
              <p:nvPr/>
            </p:nvPicPr>
            <p:blipFill>
              <a:blip r:embed="rId3"/>
              <a:stretch>
                <a:fillRect/>
              </a:stretch>
            </p:blipFill>
            <p:spPr>
              <a:xfrm>
                <a:off x="5385960" y="3468600"/>
                <a:ext cx="282960" cy="138240"/>
              </a:xfrm>
              <a:prstGeom prst="rect">
                <a:avLst/>
              </a:prstGeom>
            </p:spPr>
          </p:pic>
        </mc:Fallback>
      </mc:AlternateContent>
    </p:spTree>
    <p:extLst>
      <p:ext uri="{BB962C8B-B14F-4D97-AF65-F5344CB8AC3E}">
        <p14:creationId xmlns:p14="http://schemas.microsoft.com/office/powerpoint/2010/main" val="34164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76200" y="1066801"/>
            <a:ext cx="8705134" cy="5110164"/>
          </a:xfrm>
        </p:spPr>
        <p:txBody>
          <a:bodyPr>
            <a:normAutofit/>
          </a:bodyPr>
          <a:lstStyle/>
          <a:p>
            <a:pPr algn="just" eaLnBrk="1" hangingPunct="1">
              <a:spcAft>
                <a:spcPct val="25000"/>
              </a:spcAft>
              <a:buFont typeface="Arial" panose="020B0604020202020204" pitchFamily="34" charset="0"/>
              <a:buChar char="•"/>
            </a:pPr>
            <a:r>
              <a:rPr lang="mn-MN" altLang="en-US" sz="2000" dirty="0"/>
              <a:t>Байгууллага нь орцыг боловсруулан гарц болгохдоо эцсийн бүтээгдэхүүн, үйлчилгээнд </a:t>
            </a:r>
            <a:r>
              <a:rPr lang="mn-MN" altLang="en-US" sz="2000" b="1" dirty="0"/>
              <a:t>үнэ цэнийг нэмж </a:t>
            </a:r>
            <a:r>
              <a:rPr lang="mn-MN" altLang="en-US" sz="2000" dirty="0"/>
              <a:t>байдаг </a:t>
            </a:r>
            <a:r>
              <a:rPr lang="mn-MN" altLang="en-US" sz="2000" b="1" dirty="0"/>
              <a:t>үйл ажиллагаа, процессуудын </a:t>
            </a:r>
            <a:r>
              <a:rPr lang="mn-MN" altLang="en-US" sz="2000" dirty="0"/>
              <a:t>гинжин хэлхээг “Үнэ цэнийн гинжин загвар” гэнэ.</a:t>
            </a:r>
          </a:p>
        </p:txBody>
      </p:sp>
      <p:sp>
        <p:nvSpPr>
          <p:cNvPr id="2" name="Title 1"/>
          <p:cNvSpPr>
            <a:spLocks noGrp="1"/>
          </p:cNvSpPr>
          <p:nvPr>
            <p:ph type="title"/>
          </p:nvPr>
        </p:nvSpPr>
        <p:spPr/>
        <p:txBody>
          <a:bodyPr>
            <a:normAutofit fontScale="90000"/>
          </a:bodyPr>
          <a:lstStyle/>
          <a:p>
            <a:r>
              <a:rPr lang="mn-MN" altLang="en-US" sz="2400" b="1" dirty="0">
                <a:solidFill>
                  <a:srgbClr val="FFFFFF"/>
                </a:solidFill>
              </a:rPr>
              <a:t>БАЙГУУЛЛАГА ба МЭДЭЭЛЛИЙН СИСТЕМ</a:t>
            </a:r>
            <a:endParaRPr lang="en-US" dirty="0">
              <a:solidFill>
                <a:srgbClr val="FFFFFF"/>
              </a:solidFill>
            </a:endParaRPr>
          </a:p>
        </p:txBody>
      </p:sp>
      <p:pic>
        <p:nvPicPr>
          <p:cNvPr id="5" name="Picture 32"/>
          <p:cNvPicPr>
            <a:picLocks noChangeAspect="1" noChangeArrowheads="1"/>
          </p:cNvPicPr>
          <p:nvPr/>
        </p:nvPicPr>
        <p:blipFill>
          <a:blip r:embed="rId2">
            <a:extLst>
              <a:ext uri="{28A0092B-C50C-407E-A947-70E740481C1C}">
                <a14:useLocalDpi xmlns:a14="http://schemas.microsoft.com/office/drawing/2010/main" val="0"/>
              </a:ext>
            </a:extLst>
          </a:blip>
          <a:srcRect l="29097" t="28998" r="3262" b="11049"/>
          <a:stretch>
            <a:fillRect/>
          </a:stretch>
        </p:blipFill>
        <p:spPr bwMode="auto">
          <a:xfrm>
            <a:off x="762000" y="2428425"/>
            <a:ext cx="7924800" cy="411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76492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circle(out)">
                                      <p:cBhvr>
                                        <p:cTn id="7" dur="1000"/>
                                        <p:tgtEl>
                                          <p:spTgt spid="256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idx="1"/>
          </p:nvPr>
        </p:nvSpPr>
        <p:spPr>
          <a:xfrm>
            <a:off x="379735" y="6266658"/>
            <a:ext cx="7849865" cy="362742"/>
          </a:xfrm>
        </p:spPr>
        <p:txBody>
          <a:bodyPr>
            <a:normAutofit/>
          </a:bodyPr>
          <a:lstStyle/>
          <a:p>
            <a:pPr marL="0" indent="0" algn="r">
              <a:buNone/>
            </a:pPr>
            <a:r>
              <a:rPr lang="mn-MN" sz="1100" i="1" dirty="0">
                <a:solidFill>
                  <a:schemeClr val="tx1"/>
                </a:solidFill>
              </a:rPr>
              <a:t>Амазон компаний үнэ цэнийн гинжин загварын шинжилгээ, </a:t>
            </a:r>
            <a:r>
              <a:rPr lang="en-US" sz="1100" dirty="0" err="1">
                <a:solidFill>
                  <a:schemeClr val="tx1"/>
                </a:solidFill>
              </a:rPr>
              <a:t>Bahadir</a:t>
            </a:r>
            <a:r>
              <a:rPr lang="en-US" sz="1100" dirty="0">
                <a:solidFill>
                  <a:schemeClr val="tx1"/>
                </a:solidFill>
              </a:rPr>
              <a:t> </a:t>
            </a:r>
            <a:r>
              <a:rPr lang="en-US" sz="1100" dirty="0" err="1">
                <a:solidFill>
                  <a:schemeClr val="tx1"/>
                </a:solidFill>
              </a:rPr>
              <a:t>murat</a:t>
            </a:r>
            <a:r>
              <a:rPr lang="en-US" sz="1100" dirty="0">
                <a:solidFill>
                  <a:schemeClr val="tx1"/>
                </a:solidFill>
              </a:rPr>
              <a:t> </a:t>
            </a:r>
            <a:r>
              <a:rPr lang="en-US" sz="1100" dirty="0" err="1">
                <a:solidFill>
                  <a:schemeClr val="tx1"/>
                </a:solidFill>
              </a:rPr>
              <a:t>kandemirli</a:t>
            </a:r>
            <a:r>
              <a:rPr lang="mn-MN" sz="1100" dirty="0">
                <a:solidFill>
                  <a:schemeClr val="tx1"/>
                </a:solidFill>
              </a:rPr>
              <a:t>,</a:t>
            </a:r>
            <a:r>
              <a:rPr lang="en-US" sz="1100" dirty="0">
                <a:solidFill>
                  <a:schemeClr val="tx1"/>
                </a:solidFill>
              </a:rPr>
              <a:t> 2018</a:t>
            </a:r>
            <a:endParaRPr lang="en-US" sz="1100" i="1" dirty="0">
              <a:solidFill>
                <a:schemeClr val="tx1"/>
              </a:solidFill>
            </a:endParaRPr>
          </a:p>
        </p:txBody>
      </p:sp>
      <p:sp>
        <p:nvSpPr>
          <p:cNvPr id="3" name="Title 2"/>
          <p:cNvSpPr>
            <a:spLocks noGrp="1"/>
          </p:cNvSpPr>
          <p:nvPr>
            <p:ph type="title"/>
          </p:nvPr>
        </p:nvSpPr>
        <p:spPr/>
        <p:txBody>
          <a:bodyPr>
            <a:normAutofit fontScale="90000"/>
          </a:bodyPr>
          <a:lstStyle/>
          <a:p>
            <a:r>
              <a:rPr lang="mn-MN" altLang="en-US" sz="2400" b="1" dirty="0">
                <a:solidFill>
                  <a:srgbClr val="FFFFFF"/>
                </a:solidFill>
              </a:rPr>
              <a:t>БАЙГУУЛЛАГА ба МЭДЭЭЛЛИЙН СИСТЕМ</a:t>
            </a:r>
            <a:endParaRPr lang="en-US" dirty="0">
              <a:solidFill>
                <a:srgbClr val="FFFFFF"/>
              </a:solidFill>
            </a:endParaRPr>
          </a:p>
        </p:txBody>
      </p:sp>
      <p:pic>
        <p:nvPicPr>
          <p:cNvPr id="1026" name="Picture 2" descr="Image result for value chain analysis exam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968" y="2171268"/>
            <a:ext cx="8249008" cy="409539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79735" y="1066800"/>
            <a:ext cx="8650514" cy="923330"/>
          </a:xfrm>
          <a:prstGeom prst="rect">
            <a:avLst/>
          </a:prstGeom>
        </p:spPr>
        <p:txBody>
          <a:bodyPr wrap="square">
            <a:spAutoFit/>
          </a:bodyPr>
          <a:lstStyle/>
          <a:p>
            <a:r>
              <a:rPr lang="mn-MN" b="1" dirty="0">
                <a:latin typeface="+mn-lt"/>
              </a:rPr>
              <a:t>Үнэ цэнийн гинжин хэлхээ шинжилгээ </a:t>
            </a:r>
            <a:r>
              <a:rPr lang="mn-MN" dirty="0">
                <a:latin typeface="+mn-lt"/>
              </a:rPr>
              <a:t>нь компани түүхий эд, материалаа олж авах, түүнд нэмүү үнэ цэнэ шингээх, цаашлаад зах зээлд бүтээгдэхүүн үйлчилгээгээ амжилттай нийлүүлэхэд чиглэдэг.</a:t>
            </a:r>
            <a:endParaRPr lang="en-US" dirty="0">
              <a:latin typeface="+mn-lt"/>
            </a:endParaRPr>
          </a:p>
        </p:txBody>
      </p:sp>
    </p:spTree>
    <p:extLst>
      <p:ext uri="{BB962C8B-B14F-4D97-AF65-F5344CB8AC3E}">
        <p14:creationId xmlns:p14="http://schemas.microsoft.com/office/powerpoint/2010/main" val="1252323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D28F90-2C33-1562-B0A5-FBBDE7105EDC}"/>
              </a:ext>
            </a:extLst>
          </p:cNvPr>
          <p:cNvSpPr>
            <a:spLocks noGrp="1"/>
          </p:cNvSpPr>
          <p:nvPr>
            <p:ph type="title"/>
          </p:nvPr>
        </p:nvSpPr>
        <p:spPr/>
        <p:txBody>
          <a:bodyPr/>
          <a:lstStyle/>
          <a:p>
            <a:pPr algn="r"/>
            <a:r>
              <a:rPr lang="mn-MN" altLang="en-US" sz="2000" b="1" dirty="0">
                <a:solidFill>
                  <a:srgbClr val="FFFFFF"/>
                </a:solidFill>
              </a:rPr>
              <a:t>БАЙГУУЛЛАГА ба МЭДЭЭЛЛИЙН СИСТЕМ</a:t>
            </a:r>
            <a:r>
              <a:rPr lang="mn-MN" altLang="en-US" sz="2000" dirty="0">
                <a:solidFill>
                  <a:srgbClr val="FFFFFF"/>
                </a:solidFill>
              </a:rPr>
              <a:t>: </a:t>
            </a:r>
            <a:br>
              <a:rPr lang="mn-MN" altLang="en-US" sz="2000" dirty="0">
                <a:solidFill>
                  <a:srgbClr val="FFFFFF"/>
                </a:solidFill>
              </a:rPr>
            </a:br>
            <a:r>
              <a:rPr lang="mn-MN" altLang="en-US" sz="2000" dirty="0">
                <a:solidFill>
                  <a:srgbClr val="FFC000"/>
                </a:solidFill>
              </a:rPr>
              <a:t>Үнэ цэнийн гинж</a:t>
            </a:r>
            <a:endParaRPr lang="en-US" sz="2000" dirty="0">
              <a:solidFill>
                <a:srgbClr val="FFC000"/>
              </a:solidFill>
            </a:endParaRPr>
          </a:p>
        </p:txBody>
      </p:sp>
      <p:sp>
        <p:nvSpPr>
          <p:cNvPr id="5" name="TextBox 4">
            <a:extLst>
              <a:ext uri="{FF2B5EF4-FFF2-40B4-BE49-F238E27FC236}">
                <a16:creationId xmlns:a16="http://schemas.microsoft.com/office/drawing/2014/main" id="{9D1F8DFD-8123-487C-E769-FA05192CAA93}"/>
              </a:ext>
            </a:extLst>
          </p:cNvPr>
          <p:cNvSpPr txBox="1"/>
          <p:nvPr/>
        </p:nvSpPr>
        <p:spPr>
          <a:xfrm>
            <a:off x="4419600" y="6281511"/>
            <a:ext cx="4572000" cy="461665"/>
          </a:xfrm>
          <a:prstGeom prst="rect">
            <a:avLst/>
          </a:prstGeom>
          <a:noFill/>
        </p:spPr>
        <p:txBody>
          <a:bodyPr wrap="square">
            <a:spAutoFit/>
          </a:bodyPr>
          <a:lstStyle/>
          <a:p>
            <a:pPr algn="l"/>
            <a:r>
              <a:rPr lang="en-US" sz="1200" i="1" dirty="0">
                <a:hlinkClick r:id="rId2"/>
              </a:rPr>
              <a:t>A. Luz</a:t>
            </a:r>
            <a:r>
              <a:rPr lang="en-US" sz="1200" i="1" dirty="0"/>
              <a:t>, </a:t>
            </a:r>
            <a:r>
              <a:rPr lang="en-US" sz="1200" i="1" dirty="0">
                <a:hlinkClick r:id="rId3"/>
              </a:rPr>
              <a:t>Paul </a:t>
            </a:r>
            <a:r>
              <a:rPr lang="en-US" sz="1200" i="1" dirty="0" err="1">
                <a:hlinkClick r:id="rId3"/>
              </a:rPr>
              <a:t>Wreaves</a:t>
            </a:r>
            <a:r>
              <a:rPr lang="en-US" sz="1200" i="1" dirty="0"/>
              <a:t>, </a:t>
            </a:r>
            <a:r>
              <a:rPr lang="en-US" sz="1200" i="1" dirty="0">
                <a:hlinkClick r:id="rId4"/>
              </a:rPr>
              <a:t>Marco Antônio </a:t>
            </a:r>
            <a:r>
              <a:rPr lang="en-US" sz="1200" i="1" dirty="0" err="1">
                <a:hlinkClick r:id="rId4"/>
              </a:rPr>
              <a:t>Catussi</a:t>
            </a:r>
            <a:r>
              <a:rPr lang="en-US" sz="1200" i="1" dirty="0">
                <a:hlinkClick r:id="rId4"/>
              </a:rPr>
              <a:t> </a:t>
            </a:r>
            <a:r>
              <a:rPr lang="en-US" sz="1200" i="1" dirty="0" err="1">
                <a:hlinkClick r:id="rId4"/>
              </a:rPr>
              <a:t>Paschoalotto</a:t>
            </a:r>
            <a:r>
              <a:rPr lang="en-US" sz="1200" i="1" dirty="0"/>
              <a:t>, The reasons behind Zara's success: evaluating the value chain, 2021</a:t>
            </a:r>
          </a:p>
        </p:txBody>
      </p:sp>
      <p:pic>
        <p:nvPicPr>
          <p:cNvPr id="1026" name="Picture 2">
            <a:extLst>
              <a:ext uri="{FF2B5EF4-FFF2-40B4-BE49-F238E27FC236}">
                <a16:creationId xmlns:a16="http://schemas.microsoft.com/office/drawing/2014/main" id="{8C41F6D8-3043-812D-F66C-36DDE4EA34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493" y="885800"/>
            <a:ext cx="9144000" cy="560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954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00200" y="192873"/>
            <a:ext cx="7146758" cy="414120"/>
          </a:xfrm>
        </p:spPr>
        <p:txBody>
          <a:bodyPr>
            <a:normAutofit fontScale="90000"/>
          </a:bodyPr>
          <a:lstStyle/>
          <a:p>
            <a:r>
              <a:rPr lang="mn-MN" altLang="en-US" sz="2400" b="1" dirty="0">
                <a:solidFill>
                  <a:srgbClr val="FFFFFF"/>
                </a:solidFill>
              </a:rPr>
              <a:t>БАЙГУУЛЛАГА ба МЭДЭЭЛЛИЙН СИСТЕМ</a:t>
            </a:r>
            <a:endParaRPr lang="en-US" dirty="0">
              <a:solidFill>
                <a:srgbClr val="FFFFFF"/>
              </a:solidFill>
            </a:endParaRPr>
          </a:p>
        </p:txBody>
      </p:sp>
      <p:pic>
        <p:nvPicPr>
          <p:cNvPr id="5" name="ISM221_Lecture2_Meet the Robots Filling Your Cyber Monday Amazon Orders">
            <a:hlinkClick r:id="" action="ppaction://media"/>
          </p:cNvPr>
          <p:cNvPicPr>
            <a:picLocks noGrp="1" noChangeAspect="1"/>
          </p:cNvPicPr>
          <p:nvPr>
            <p:ph idx="4294967295"/>
            <a:videoFile r:link="rId2"/>
            <p:extLst>
              <p:ext uri="{DAA4B4D4-6D71-4841-9C94-3DE7FCFB9230}">
                <p14:media xmlns:p14="http://schemas.microsoft.com/office/powerpoint/2010/main" r:embed="rId1"/>
              </p:ext>
            </p:extLst>
          </p:nvPr>
        </p:nvPicPr>
        <p:blipFill>
          <a:blip r:embed="rId5"/>
          <a:stretch>
            <a:fillRect/>
          </a:stretch>
        </p:blipFill>
        <p:spPr>
          <a:xfrm>
            <a:off x="3391854" y="1124392"/>
            <a:ext cx="5579996" cy="3139321"/>
          </a:xfrm>
        </p:spPr>
      </p:pic>
      <p:sp>
        <p:nvSpPr>
          <p:cNvPr id="6" name="Rectangle 5"/>
          <p:cNvSpPr/>
          <p:nvPr/>
        </p:nvSpPr>
        <p:spPr>
          <a:xfrm>
            <a:off x="172150" y="1219200"/>
            <a:ext cx="3193143" cy="3139321"/>
          </a:xfrm>
          <a:prstGeom prst="rect">
            <a:avLst/>
          </a:prstGeom>
        </p:spPr>
        <p:txBody>
          <a:bodyPr wrap="square">
            <a:spAutoFit/>
          </a:bodyPr>
          <a:lstStyle/>
          <a:p>
            <a:r>
              <a:rPr lang="mn-MN" i="1" dirty="0">
                <a:latin typeface="+mn-lt"/>
              </a:rPr>
              <a:t>Амазон компани 2014 онд Кива робот системд нийт 775сая ам долларын хөрөнгө оруулалт хийсэн байна.</a:t>
            </a:r>
          </a:p>
          <a:p>
            <a:endParaRPr lang="mn-MN" i="1" dirty="0">
              <a:latin typeface="+mn-lt"/>
            </a:endParaRPr>
          </a:p>
          <a:p>
            <a:r>
              <a:rPr lang="mn-MN" i="1" dirty="0">
                <a:latin typeface="+mn-lt"/>
              </a:rPr>
              <a:t>Хүний 60-75 минутад хийх ажлыг ердөө </a:t>
            </a:r>
            <a:r>
              <a:rPr lang="en-US" i="1" dirty="0">
                <a:latin typeface="+mn-lt"/>
              </a:rPr>
              <a:t>30</a:t>
            </a:r>
            <a:r>
              <a:rPr lang="mn-MN" i="1" dirty="0">
                <a:latin typeface="+mn-lt"/>
              </a:rPr>
              <a:t> минутад хийх боломжтой болсон төдийгүй үйл ажиллагааны зардлыг 20%-иар бууруулж чадсан байна.</a:t>
            </a:r>
            <a:endParaRPr lang="en-US" i="1" dirty="0">
              <a:latin typeface="+mn-lt"/>
            </a:endParaRPr>
          </a:p>
        </p:txBody>
      </p:sp>
      <p:sp>
        <p:nvSpPr>
          <p:cNvPr id="7" name="Rectangle 6"/>
          <p:cNvSpPr/>
          <p:nvPr/>
        </p:nvSpPr>
        <p:spPr>
          <a:xfrm>
            <a:off x="172151" y="4773679"/>
            <a:ext cx="8745384" cy="1477328"/>
          </a:xfrm>
          <a:prstGeom prst="rect">
            <a:avLst/>
          </a:prstGeom>
        </p:spPr>
        <p:txBody>
          <a:bodyPr wrap="square">
            <a:spAutoFit/>
          </a:bodyPr>
          <a:lstStyle/>
          <a:p>
            <a:r>
              <a:rPr lang="mn-MN" i="1" dirty="0">
                <a:latin typeface="+mn-lt"/>
              </a:rPr>
              <a:t>Үнэ цэнийн гинжин хэлхээний аль  процессийг дэмжиж байна вэ?</a:t>
            </a:r>
          </a:p>
          <a:p>
            <a:r>
              <a:rPr lang="mn-MN" i="1" dirty="0">
                <a:latin typeface="+mn-lt"/>
              </a:rPr>
              <a:t>Байгууллага яагаад мэдээллийн технологид ийм их хөрөнгө оруулалт хийж байгаан бол?</a:t>
            </a:r>
          </a:p>
          <a:p>
            <a:r>
              <a:rPr lang="mn-MN" i="1" dirty="0">
                <a:latin typeface="+mn-lt"/>
              </a:rPr>
              <a:t>Таны өөртөө хийсэн хамгийн их үнэтэй хөрөнгө оруулалт юу вэ? Яагаад?</a:t>
            </a:r>
          </a:p>
          <a:p>
            <a:r>
              <a:rPr lang="mn-MN" i="1" dirty="0">
                <a:latin typeface="+mn-lt"/>
              </a:rPr>
              <a:t> </a:t>
            </a:r>
            <a:endParaRPr lang="en-US" i="1" dirty="0">
              <a:latin typeface="+mn-lt"/>
            </a:endParaRPr>
          </a:p>
        </p:txBody>
      </p:sp>
      <p:sp>
        <p:nvSpPr>
          <p:cNvPr id="2" name="TextBox 1">
            <a:extLst>
              <a:ext uri="{FF2B5EF4-FFF2-40B4-BE49-F238E27FC236}">
                <a16:creationId xmlns:a16="http://schemas.microsoft.com/office/drawing/2014/main" id="{831BC2DE-595B-A640-3CCF-C5E6DB68C3CB}"/>
              </a:ext>
            </a:extLst>
          </p:cNvPr>
          <p:cNvSpPr txBox="1"/>
          <p:nvPr/>
        </p:nvSpPr>
        <p:spPr>
          <a:xfrm>
            <a:off x="3391854" y="4419600"/>
            <a:ext cx="5579996" cy="261610"/>
          </a:xfrm>
          <a:prstGeom prst="rect">
            <a:avLst/>
          </a:prstGeom>
          <a:noFill/>
        </p:spPr>
        <p:txBody>
          <a:bodyPr wrap="square" rtlCol="0">
            <a:spAutoFit/>
          </a:bodyPr>
          <a:lstStyle/>
          <a:p>
            <a:r>
              <a:rPr lang="en-US" sz="1100" i="1" dirty="0">
                <a:solidFill>
                  <a:srgbClr val="0F0F0F"/>
                </a:solidFill>
                <a:effectLst/>
                <a:highlight>
                  <a:srgbClr val="FFFFFF"/>
                </a:highlight>
                <a:latin typeface="Roboto" pitchFamily="2" charset="0"/>
              </a:rPr>
              <a:t>Meet the Robots Filling Your Cyber Monday Amazon Orders, Bloomberg 2015</a:t>
            </a:r>
          </a:p>
        </p:txBody>
      </p:sp>
    </p:spTree>
    <p:extLst>
      <p:ext uri="{BB962C8B-B14F-4D97-AF65-F5344CB8AC3E}">
        <p14:creationId xmlns:p14="http://schemas.microsoft.com/office/powerpoint/2010/main" val="39878914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fullScrn="1">
              <p:cMediaNode vol="80000">
                <p:cTn id="7" fill="hold" display="0">
                  <p:stCondLst>
                    <p:cond delay="indefinite"/>
                  </p:st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Content Placeholder 2"/>
          <p:cNvSpPr>
            <a:spLocks noGrp="1"/>
          </p:cNvSpPr>
          <p:nvPr>
            <p:ph type="body" idx="1"/>
          </p:nvPr>
        </p:nvSpPr>
        <p:spPr>
          <a:xfrm>
            <a:off x="231118" y="990601"/>
            <a:ext cx="8701320" cy="5186364"/>
          </a:xfrm>
        </p:spPr>
        <p:txBody>
          <a:bodyPr>
            <a:normAutofit/>
          </a:bodyPr>
          <a:lstStyle/>
          <a:p>
            <a:r>
              <a:rPr lang="mn-MN" altLang="en-US" sz="1800" b="1" dirty="0">
                <a:solidFill>
                  <a:schemeClr val="tx1"/>
                </a:solidFill>
                <a:latin typeface="+mn-lt"/>
              </a:rPr>
              <a:t>Нийлүүлэлтийн гинж </a:t>
            </a:r>
            <a:r>
              <a:rPr lang="mn-MN" altLang="en-US" sz="1800" dirty="0">
                <a:solidFill>
                  <a:schemeClr val="tx1"/>
                </a:solidFill>
                <a:latin typeface="+mn-lt"/>
              </a:rPr>
              <a:t>нь түүхий эдийн бэлтгэн нийлүүлэгчээс үйлдвэрүүд болон байгууллагаар дамжин эцсийн хэрэглэгчдэд очиж байгаа  материал, мэдээллийн урсгалыг нэгдмэл юм.</a:t>
            </a:r>
          </a:p>
          <a:p>
            <a:pPr lvl="1"/>
            <a:r>
              <a:rPr lang="mn-MN" altLang="en-US" sz="1800" dirty="0">
                <a:solidFill>
                  <a:schemeClr val="tx1"/>
                </a:solidFill>
                <a:latin typeface="+mn-lt"/>
              </a:rPr>
              <a:t>Биет: Нийлүүлэлт, түүхий эд материал</a:t>
            </a:r>
          </a:p>
          <a:p>
            <a:pPr lvl="1"/>
            <a:r>
              <a:rPr lang="mn-MN" altLang="en-US" sz="1800" dirty="0">
                <a:solidFill>
                  <a:schemeClr val="tx1"/>
                </a:solidFill>
                <a:latin typeface="+mn-lt"/>
              </a:rPr>
              <a:t>Мэдээлэл: Оролцогч талуудын төлөвлөгөөнүүдээ уялдуулах, ажлаа зохион байгуулах, бараа материалын урсгалыг хамгийн үр ашигтайгаар удирдах</a:t>
            </a:r>
          </a:p>
          <a:p>
            <a:r>
              <a:rPr lang="mn-MN" altLang="en-US" sz="2000" dirty="0">
                <a:solidFill>
                  <a:schemeClr val="tx1"/>
                </a:solidFill>
                <a:latin typeface="+mn-lt"/>
              </a:rPr>
              <a:t>Нийлүүлэлтийн гинжийн процесст мэдээлэл нь нэгдмэл үүрэгтэй</a:t>
            </a:r>
          </a:p>
          <a:p>
            <a:pPr lvl="1"/>
            <a:r>
              <a:rPr lang="mn-MN" altLang="en-US" sz="1800" dirty="0">
                <a:solidFill>
                  <a:schemeClr val="tx1"/>
                </a:solidFill>
                <a:latin typeface="+mn-lt"/>
              </a:rPr>
              <a:t>Орцоор хангах</a:t>
            </a:r>
          </a:p>
          <a:p>
            <a:pPr lvl="1"/>
            <a:r>
              <a:rPr lang="mn-MN" altLang="en-US" sz="1800" dirty="0">
                <a:solidFill>
                  <a:schemeClr val="tx1"/>
                </a:solidFill>
                <a:latin typeface="+mn-lt"/>
              </a:rPr>
              <a:t>Бүтээгдэхүүний урсгалыг дэмжих</a:t>
            </a:r>
          </a:p>
          <a:p>
            <a:pPr lvl="1"/>
            <a:r>
              <a:rPr lang="mn-MN" altLang="en-US" sz="1800" dirty="0">
                <a:solidFill>
                  <a:schemeClr val="tx1"/>
                </a:solidFill>
                <a:latin typeface="+mn-lt"/>
              </a:rPr>
              <a:t>Гарцыг боловсруулах</a:t>
            </a:r>
          </a:p>
          <a:p>
            <a:pPr lvl="1"/>
            <a:endParaRPr lang="mn-MN" altLang="en-US" sz="1800" dirty="0">
              <a:solidFill>
                <a:schemeClr val="tx1"/>
              </a:solidFill>
              <a:latin typeface="+mn-lt"/>
            </a:endParaRPr>
          </a:p>
        </p:txBody>
      </p:sp>
      <p:sp>
        <p:nvSpPr>
          <p:cNvPr id="21506" name="Title 1"/>
          <p:cNvSpPr>
            <a:spLocks noGrp="1"/>
          </p:cNvSpPr>
          <p:nvPr>
            <p:ph type="title"/>
          </p:nvPr>
        </p:nvSpPr>
        <p:spPr/>
        <p:txBody>
          <a:bodyPr>
            <a:normAutofit fontScale="90000"/>
          </a:bodyPr>
          <a:lstStyle/>
          <a:p>
            <a:r>
              <a:rPr lang="mn-MN" altLang="en-US" sz="2400" b="1" dirty="0">
                <a:solidFill>
                  <a:srgbClr val="FFFFFF"/>
                </a:solidFill>
              </a:rPr>
              <a:t>БАЙГУУЛЛАГА ба МЭДЭЭЛЛИЙН СИСТЕМ</a:t>
            </a:r>
            <a:endParaRPr lang="en-US" altLang="en-US" dirty="0">
              <a:solidFill>
                <a:srgbClr val="FFFFFF"/>
              </a:solidFill>
            </a:endParaRPr>
          </a:p>
        </p:txBody>
      </p:sp>
      <p:sp>
        <p:nvSpPr>
          <p:cNvPr id="7" name="Content Placeholder 2"/>
          <p:cNvSpPr txBox="1">
            <a:spLocks/>
          </p:cNvSpPr>
          <p:nvPr/>
        </p:nvSpPr>
        <p:spPr>
          <a:xfrm>
            <a:off x="2438400" y="6248401"/>
            <a:ext cx="6327549" cy="160813"/>
          </a:xfrm>
          <a:prstGeom prst="rect">
            <a:avLst/>
          </a:prstGeom>
        </p:spPr>
        <p:txBody>
          <a:bodyPr vert="horz" wrap="square" lIns="0" tIns="0" rIns="0" bIns="0" rtlCol="0">
            <a:spAutoFit/>
          </a:bodyPr>
          <a:lstStyle>
            <a:lvl1pPr marL="171450" indent="-171450" algn="l" defTabSz="914400" rtl="0" eaLnBrk="1" latinLnBrk="0" hangingPunct="1">
              <a:lnSpc>
                <a:spcPct val="95000"/>
              </a:lnSpc>
              <a:spcBef>
                <a:spcPts val="1200"/>
              </a:spcBef>
              <a:buClr>
                <a:schemeClr val="accent2"/>
              </a:buClr>
              <a:buFont typeface="Arial" pitchFamily="34" charset="0"/>
              <a:buChar char="•"/>
              <a:defRPr sz="2000" kern="1200">
                <a:solidFill>
                  <a:schemeClr val="tx1">
                    <a:lumMod val="75000"/>
                    <a:lumOff val="25000"/>
                  </a:schemeClr>
                </a:solidFill>
                <a:latin typeface="+mn-lt"/>
                <a:ea typeface="+mn-ea"/>
                <a:cs typeface="+mn-cs"/>
              </a:defRPr>
            </a:lvl1pPr>
            <a:lvl2pPr marL="400050" indent="-171450" algn="l" defTabSz="914400" rtl="0" eaLnBrk="1" latinLnBrk="0" hangingPunct="1">
              <a:lnSpc>
                <a:spcPct val="95000"/>
              </a:lnSpc>
              <a:spcBef>
                <a:spcPts val="600"/>
              </a:spcBef>
              <a:buClr>
                <a:schemeClr val="accent1"/>
              </a:buClr>
              <a:buFont typeface="Arial" pitchFamily="34" charset="0"/>
              <a:buChar char="•"/>
              <a:defRPr sz="1800" kern="1200">
                <a:solidFill>
                  <a:schemeClr val="tx1">
                    <a:lumMod val="75000"/>
                    <a:lumOff val="25000"/>
                  </a:schemeClr>
                </a:solidFill>
                <a:latin typeface="+mn-lt"/>
                <a:ea typeface="+mn-ea"/>
                <a:cs typeface="+mn-cs"/>
              </a:defRPr>
            </a:lvl2pPr>
            <a:lvl3pPr marL="571500" indent="-114300" algn="l" defTabSz="914400" rtl="0" eaLnBrk="1" latinLnBrk="0" hangingPunct="1">
              <a:lnSpc>
                <a:spcPct val="95000"/>
              </a:lnSpc>
              <a:spcBef>
                <a:spcPct val="20000"/>
              </a:spcBef>
              <a:buClr>
                <a:schemeClr val="tx1">
                  <a:lumMod val="75000"/>
                  <a:lumOff val="25000"/>
                </a:schemeClr>
              </a:buClr>
              <a:buFont typeface="Arial" pitchFamily="34" charset="0"/>
              <a:buChar char="-"/>
              <a:defRPr sz="1600" kern="1200">
                <a:solidFill>
                  <a:schemeClr val="tx1">
                    <a:lumMod val="75000"/>
                    <a:lumOff val="25000"/>
                  </a:schemeClr>
                </a:solidFill>
                <a:latin typeface="+mn-lt"/>
                <a:ea typeface="+mn-ea"/>
                <a:cs typeface="+mn-cs"/>
              </a:defRPr>
            </a:lvl3pPr>
            <a:lvl4pPr marL="74295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4pPr>
            <a:lvl5pPr marL="91440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fontAlgn="auto">
              <a:spcAft>
                <a:spcPts val="0"/>
              </a:spcAft>
            </a:pPr>
            <a:r>
              <a:rPr lang="mn-MN" altLang="en-US" sz="1100" b="1" i="1" dirty="0">
                <a:solidFill>
                  <a:schemeClr val="tx1"/>
                </a:solidFill>
              </a:rPr>
              <a:t>Эх сурвалж: Б.Гансүх, </a:t>
            </a:r>
            <a:r>
              <a:rPr lang="en-US" altLang="en-US" sz="1100" b="1" i="1" dirty="0">
                <a:solidFill>
                  <a:schemeClr val="tx1"/>
                </a:solidFill>
              </a:rPr>
              <a:t>2009, </a:t>
            </a:r>
            <a:r>
              <a:rPr lang="en-US" altLang="en-US" sz="1100" b="1" i="1" dirty="0">
                <a:solidFill>
                  <a:schemeClr val="tx1"/>
                </a:solidFill>
                <a:hlinkClick r:id="rId3"/>
              </a:rPr>
              <a:t>https://www.slideshare.net/batnasanb/ss-31157326</a:t>
            </a:r>
            <a:r>
              <a:rPr lang="en-US" altLang="en-US" sz="1100" b="1" i="1" dirty="0">
                <a:solidFill>
                  <a:schemeClr val="tx1"/>
                </a:solidFill>
              </a:rPr>
              <a:t>  </a:t>
            </a:r>
            <a:endParaRPr lang="mn-MN" altLang="en-US" sz="1100" i="1" dirty="0">
              <a:solidFill>
                <a:schemeClr val="tx1"/>
              </a:solidFill>
            </a:endParaRPr>
          </a:p>
        </p:txBody>
      </p:sp>
      <p:pic>
        <p:nvPicPr>
          <p:cNvPr id="3" name="Picture 2"/>
          <p:cNvPicPr>
            <a:picLocks noChangeAspect="1"/>
          </p:cNvPicPr>
          <p:nvPr/>
        </p:nvPicPr>
        <p:blipFill rotWithShape="1">
          <a:blip r:embed="rId4"/>
          <a:srcRect l="11666" t="12945" r="6667" b="47035"/>
          <a:stretch/>
        </p:blipFill>
        <p:spPr>
          <a:xfrm>
            <a:off x="1398571" y="4191001"/>
            <a:ext cx="7533867" cy="2075658"/>
          </a:xfrm>
          <a:prstGeom prst="rect">
            <a:avLst/>
          </a:prstGeom>
        </p:spPr>
      </p:pic>
    </p:spTree>
    <p:extLst>
      <p:ext uri="{BB962C8B-B14F-4D97-AF65-F5344CB8AC3E}">
        <p14:creationId xmlns:p14="http://schemas.microsoft.com/office/powerpoint/2010/main" val="2051793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p:cNvSpPr>
            <a:spLocks noGrp="1"/>
          </p:cNvSpPr>
          <p:nvPr>
            <p:ph type="body" idx="1"/>
          </p:nvPr>
        </p:nvSpPr>
        <p:spPr>
          <a:xfrm>
            <a:off x="304800" y="1028675"/>
            <a:ext cx="8476534" cy="5148290"/>
          </a:xfrm>
        </p:spPr>
        <p:txBody>
          <a:bodyPr>
            <a:normAutofit/>
          </a:bodyPr>
          <a:lstStyle/>
          <a:p>
            <a:r>
              <a:rPr lang="mn-MN" altLang="en-US" sz="1800" dirty="0">
                <a:latin typeface="+mn-lt"/>
              </a:rPr>
              <a:t>Виртуал баг: Мэдээллийн системээр дамжуулан харилцан хамааралтай ажилладаг газарзүйн хувьд тархан байршсан багийн гишүүд</a:t>
            </a:r>
          </a:p>
          <a:p>
            <a:pPr lvl="1"/>
            <a:r>
              <a:rPr lang="mn-MN" altLang="en-US" sz="1600" dirty="0">
                <a:latin typeface="+mn-lt"/>
              </a:rPr>
              <a:t>Давуу тал: Байгууллагын чухал асуудлыг шийдвэрлэхэд хамгийн сайн тохирсон хүмүүсийг нэгтгэх</a:t>
            </a:r>
          </a:p>
          <a:p>
            <a:pPr lvl="1"/>
            <a:r>
              <a:rPr lang="mn-MN" altLang="en-US" sz="1600" dirty="0">
                <a:latin typeface="+mn-lt"/>
              </a:rPr>
              <a:t>Электрон харилцаа холбооны технологиуд – имэйл, видео хурал, чат гэх мэтийг ашигладаг</a:t>
            </a:r>
          </a:p>
        </p:txBody>
      </p:sp>
      <p:sp>
        <p:nvSpPr>
          <p:cNvPr id="23554" name="Title 1"/>
          <p:cNvSpPr>
            <a:spLocks noGrp="1"/>
          </p:cNvSpPr>
          <p:nvPr>
            <p:ph type="title"/>
          </p:nvPr>
        </p:nvSpPr>
        <p:spPr/>
        <p:txBody>
          <a:bodyPr>
            <a:normAutofit fontScale="90000"/>
          </a:bodyPr>
          <a:lstStyle/>
          <a:p>
            <a:r>
              <a:rPr lang="mn-MN" altLang="en-US" sz="2400" b="1" dirty="0"/>
              <a:t>ХАМТЫН АЖИЛЛАГАА ба ВИРТУАЛ БАГ</a:t>
            </a:r>
            <a:endParaRPr lang="en-US" altLang="en-US" sz="2400" b="1" dirty="0"/>
          </a:p>
        </p:txBody>
      </p:sp>
      <p:pic>
        <p:nvPicPr>
          <p:cNvPr id="1026" name="Picture 2" descr="Image result for slac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8600" y="3246463"/>
            <a:ext cx="4935406" cy="25828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3200" y="3171977"/>
            <a:ext cx="3835400" cy="3293209"/>
          </a:xfrm>
          <a:prstGeom prst="rect">
            <a:avLst/>
          </a:prstGeom>
        </p:spPr>
        <p:txBody>
          <a:bodyPr wrap="square">
            <a:spAutoFit/>
          </a:bodyPr>
          <a:lstStyle/>
          <a:p>
            <a:r>
              <a:rPr lang="mn-MN" sz="1600" i="1" dirty="0">
                <a:solidFill>
                  <a:srgbClr val="000000"/>
                </a:solidFill>
                <a:latin typeface="+mn-lt"/>
              </a:rPr>
              <a:t>Багт зориулсан мессеж апп гэх тодорхойлолттой </a:t>
            </a:r>
            <a:r>
              <a:rPr lang="en-US" sz="1600" i="1" dirty="0">
                <a:solidFill>
                  <a:srgbClr val="000000"/>
                </a:solidFill>
                <a:latin typeface="+mn-lt"/>
              </a:rPr>
              <a:t>Slack-</a:t>
            </a:r>
            <a:r>
              <a:rPr lang="mn-MN" sz="1600" i="1" dirty="0">
                <a:solidFill>
                  <a:srgbClr val="000000"/>
                </a:solidFill>
                <a:latin typeface="+mn-lt"/>
              </a:rPr>
              <a:t>ийг </a:t>
            </a:r>
            <a:r>
              <a:rPr lang="en-US" sz="1600" i="1" dirty="0" err="1">
                <a:solidFill>
                  <a:srgbClr val="000000"/>
                </a:solidFill>
                <a:latin typeface="+mn-lt"/>
              </a:rPr>
              <a:t>Inc</a:t>
            </a:r>
            <a:r>
              <a:rPr lang="en-US" sz="1600" i="1" dirty="0">
                <a:solidFill>
                  <a:srgbClr val="000000"/>
                </a:solidFill>
                <a:latin typeface="+mn-lt"/>
              </a:rPr>
              <a:t> </a:t>
            </a:r>
            <a:r>
              <a:rPr lang="mn-MN" sz="1600" i="1" dirty="0">
                <a:solidFill>
                  <a:srgbClr val="000000"/>
                </a:solidFill>
                <a:latin typeface="+mn-lt"/>
              </a:rPr>
              <a:t>сайт "2015 оны шилдэг компани"-аар зарласан юм. 2014 оны 2-р сард нээлтээ хийснээс хойш 2 жил орчим хугацаа өнгөрөхөд тэд 1.7 сая хэрэглэгчтэй, 2.8 тэрбум долларын үнэлгээтэй болоод амжжээ.</a:t>
            </a:r>
          </a:p>
          <a:p>
            <a:r>
              <a:rPr lang="mn-MN" sz="1600" i="1" dirty="0">
                <a:solidFill>
                  <a:srgbClr val="000000"/>
                </a:solidFill>
                <a:latin typeface="+mn-lt"/>
              </a:rPr>
              <a:t>Тэгвэл ажил хэргийн харилцаагаа </a:t>
            </a:r>
            <a:r>
              <a:rPr lang="en-US" sz="1600" i="1" dirty="0">
                <a:solidFill>
                  <a:srgbClr val="000000"/>
                </a:solidFill>
                <a:latin typeface="+mn-lt"/>
              </a:rPr>
              <a:t>Slack-</a:t>
            </a:r>
            <a:r>
              <a:rPr lang="mn-MN" sz="1600" i="1" dirty="0">
                <a:solidFill>
                  <a:srgbClr val="000000"/>
                </a:solidFill>
                <a:latin typeface="+mn-lt"/>
              </a:rPr>
              <a:t>аар чатлан явуулах нь имэйлд дарагддаг байдлыг халж, хүмүүсийг хурдтай болгож, харилцааг илүү зугаатай, илүү амар болгож өгнө. </a:t>
            </a:r>
          </a:p>
        </p:txBody>
      </p:sp>
    </p:spTree>
    <p:extLst>
      <p:ext uri="{BB962C8B-B14F-4D97-AF65-F5344CB8AC3E}">
        <p14:creationId xmlns:p14="http://schemas.microsoft.com/office/powerpoint/2010/main" val="3957654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p:cNvSpPr>
            <a:spLocks noGrp="1"/>
          </p:cNvSpPr>
          <p:nvPr>
            <p:ph type="body" idx="1"/>
          </p:nvPr>
        </p:nvSpPr>
        <p:spPr>
          <a:xfrm>
            <a:off x="304800" y="1216909"/>
            <a:ext cx="8476534" cy="4960055"/>
          </a:xfrm>
        </p:spPr>
        <p:txBody>
          <a:bodyPr>
            <a:normAutofit fontScale="92500" lnSpcReduction="20000"/>
          </a:bodyPr>
          <a:lstStyle/>
          <a:p>
            <a:pPr>
              <a:lnSpc>
                <a:spcPct val="150000"/>
              </a:lnSpc>
            </a:pPr>
            <a:r>
              <a:rPr lang="mn-MN" altLang="en-US" sz="1800" dirty="0">
                <a:latin typeface="+mn-lt"/>
              </a:rPr>
              <a:t>Үнэ цэнийг нэмэгдүүлэхэд чиглэсэн байгууллагын үйл ажиллагаа, процесс, бүтээгдэхүүний талаарх шинэ санал санаачлага</a:t>
            </a:r>
          </a:p>
          <a:p>
            <a:pPr>
              <a:lnSpc>
                <a:spcPct val="150000"/>
              </a:lnSpc>
            </a:pPr>
            <a:r>
              <a:rPr lang="mn-MN" altLang="en-US" sz="1800" dirty="0">
                <a:latin typeface="+mn-lt"/>
              </a:rPr>
              <a:t>Тэргүүлэх бүтээгдэхүүн, үйлчилгээг бий болгож</a:t>
            </a:r>
            <a:endParaRPr lang="en-US" altLang="en-US" sz="1800" dirty="0">
              <a:latin typeface="+mn-lt"/>
            </a:endParaRPr>
          </a:p>
          <a:p>
            <a:pPr lvl="1">
              <a:lnSpc>
                <a:spcPct val="150000"/>
              </a:lnSpc>
            </a:pPr>
            <a:r>
              <a:rPr lang="mn-MN" altLang="en-US" sz="1600" dirty="0">
                <a:latin typeface="+mn-lt"/>
              </a:rPr>
              <a:t>Шинэ орлогын эх үүсвэртэй болох</a:t>
            </a:r>
            <a:endParaRPr lang="en-US" altLang="en-US" sz="1600" dirty="0">
              <a:latin typeface="+mn-lt"/>
            </a:endParaRPr>
          </a:p>
          <a:p>
            <a:pPr lvl="1">
              <a:lnSpc>
                <a:spcPct val="150000"/>
              </a:lnSpc>
            </a:pPr>
            <a:r>
              <a:rPr lang="mn-MN" altLang="en-US" sz="1600" dirty="0">
                <a:latin typeface="+mn-lt"/>
              </a:rPr>
              <a:t>Орлогыг нэмэгдүүлэх</a:t>
            </a:r>
            <a:endParaRPr lang="en-US" altLang="en-US" sz="1600" dirty="0">
              <a:latin typeface="+mn-lt"/>
            </a:endParaRPr>
          </a:p>
          <a:p>
            <a:pPr>
              <a:lnSpc>
                <a:spcPct val="150000"/>
              </a:lnSpc>
            </a:pPr>
            <a:r>
              <a:rPr lang="ru-RU" sz="1800" dirty="0">
                <a:latin typeface="+mn-lt"/>
              </a:rPr>
              <a:t>Монгол Улсын Инновацийн тухай хууль /2012 он/</a:t>
            </a:r>
            <a:r>
              <a:rPr lang="mn-MN" sz="1800" dirty="0">
                <a:latin typeface="+mn-lt"/>
              </a:rPr>
              <a:t>-д “</a:t>
            </a:r>
            <a:r>
              <a:rPr lang="mn-MN" sz="1800" b="1" dirty="0">
                <a:latin typeface="+mn-lt"/>
              </a:rPr>
              <a:t>инноваци</a:t>
            </a:r>
            <a:r>
              <a:rPr lang="mn-MN" sz="1800" dirty="0">
                <a:latin typeface="+mn-lt"/>
              </a:rPr>
              <a:t>” гэж шинэ мэдлэгийг баялаг болгон хувиргах цогц үйл явц гэж тодорхойлжээ.</a:t>
            </a:r>
          </a:p>
          <a:p>
            <a:pPr lvl="1">
              <a:lnSpc>
                <a:spcPct val="150000"/>
              </a:lnSpc>
            </a:pPr>
            <a:r>
              <a:rPr lang="mn-MN" sz="1600" dirty="0">
                <a:latin typeface="+mn-lt"/>
              </a:rPr>
              <a:t>3.1.3.“</a:t>
            </a:r>
            <a:r>
              <a:rPr lang="mn-MN" sz="1600" b="1" dirty="0">
                <a:latin typeface="+mn-lt"/>
              </a:rPr>
              <a:t>инновацийн үйл ажиллагаа</a:t>
            </a:r>
            <a:r>
              <a:rPr lang="mn-MN" sz="1600" dirty="0">
                <a:latin typeface="+mn-lt"/>
              </a:rPr>
              <a:t>” гэж шинэ санаа, шинэ мэдлэгийг эдийн засгийн эргэлтэд оруулах замаар өрсөлдөх чадвартай бүтээгдэхүүн, технологи, ажил, үйлчилгээг бий болгож зах зээлд нийлүүлэхэд чиглэсэн арга хэмжээг;</a:t>
            </a:r>
          </a:p>
          <a:p>
            <a:pPr lvl="1">
              <a:lnSpc>
                <a:spcPct val="150000"/>
              </a:lnSpc>
            </a:pPr>
            <a:r>
              <a:rPr lang="mn-MN" sz="1600" dirty="0">
                <a:latin typeface="+mn-lt"/>
              </a:rPr>
              <a:t>3.1.4.“</a:t>
            </a:r>
            <a:r>
              <a:rPr lang="mn-MN" sz="1600" b="1" dirty="0">
                <a:latin typeface="+mn-lt"/>
              </a:rPr>
              <a:t>инновацийн бүтээгдэхүүн</a:t>
            </a:r>
            <a:r>
              <a:rPr lang="mn-MN" sz="1600" dirty="0">
                <a:latin typeface="+mn-lt"/>
              </a:rPr>
              <a:t>” гэж энэ хуулиар тогтоосон шаардлага, нөхцөлийг хангасан, зах зээл дээрх ижил төстэй бүтээгдэхүүн, үйлчилгээнээс техник, эдийн засгийн үзүүлэлт, шинжлэх ухааны багтаамж, нэмүү өртөг бий болгох болон өрсөлдөх чадвараар илүү инновацийн үйл ажиллагааны үр дүнг</a:t>
            </a:r>
            <a:r>
              <a:rPr lang="en-US" sz="1600" dirty="0">
                <a:latin typeface="+mn-lt"/>
              </a:rPr>
              <a:t>;</a:t>
            </a:r>
            <a:endParaRPr lang="mn-MN" sz="1600" dirty="0">
              <a:latin typeface="+mn-lt"/>
            </a:endParaRPr>
          </a:p>
        </p:txBody>
      </p:sp>
      <p:sp>
        <p:nvSpPr>
          <p:cNvPr id="24578" name="Title 1"/>
          <p:cNvSpPr>
            <a:spLocks noGrp="1"/>
          </p:cNvSpPr>
          <p:nvPr>
            <p:ph type="title"/>
          </p:nvPr>
        </p:nvSpPr>
        <p:spPr/>
        <p:txBody>
          <a:bodyPr>
            <a:normAutofit fontScale="90000"/>
          </a:bodyPr>
          <a:lstStyle/>
          <a:p>
            <a:r>
              <a:rPr lang="mn-MN" altLang="en-US" sz="2400" dirty="0"/>
              <a:t>БАЙГУУЛЛАГЫН ӨӨРЧЛӨЛТ: </a:t>
            </a:r>
            <a:r>
              <a:rPr lang="mn-MN" altLang="en-US" sz="2400" b="1" dirty="0"/>
              <a:t>ИННОВАЦИ</a:t>
            </a:r>
            <a:endParaRPr lang="en-US" altLang="en-US" sz="2400" b="1" dirty="0"/>
          </a:p>
        </p:txBody>
      </p:sp>
    </p:spTree>
    <p:extLst>
      <p:ext uri="{BB962C8B-B14F-4D97-AF65-F5344CB8AC3E}">
        <p14:creationId xmlns:p14="http://schemas.microsoft.com/office/powerpoint/2010/main" val="3865764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fontScale="90000"/>
          </a:bodyPr>
          <a:lstStyle/>
          <a:p>
            <a:r>
              <a:rPr lang="mn-MN" altLang="en-US" sz="2400" b="1" dirty="0"/>
              <a:t>ИННОВАЦИЙН ТӨР</a:t>
            </a:r>
            <a:r>
              <a:rPr lang="mn-MN" altLang="en-US" sz="2400" dirty="0"/>
              <a:t>ӨЛ</a:t>
            </a:r>
            <a:endParaRPr lang="en-US" altLang="en-US" sz="2400" b="1" dirty="0"/>
          </a:p>
        </p:txBody>
      </p:sp>
      <p:sp>
        <p:nvSpPr>
          <p:cNvPr id="2" name="Rectangle 1"/>
          <p:cNvSpPr/>
          <p:nvPr/>
        </p:nvSpPr>
        <p:spPr>
          <a:xfrm>
            <a:off x="-207586" y="1143000"/>
            <a:ext cx="4572000" cy="830997"/>
          </a:xfrm>
          <a:prstGeom prst="rect">
            <a:avLst/>
          </a:prstGeom>
        </p:spPr>
        <p:txBody>
          <a:bodyPr>
            <a:spAutoFit/>
          </a:bodyPr>
          <a:lstStyle/>
          <a:p>
            <a:pPr lvl="1"/>
            <a:r>
              <a:rPr lang="mn-MN" altLang="en-US" sz="1600" b="1" dirty="0"/>
              <a:t>Тогтвортой инноваци: </a:t>
            </a:r>
          </a:p>
          <a:p>
            <a:pPr lvl="1"/>
            <a:r>
              <a:rPr lang="mn-MN" altLang="en-US" sz="1600" dirty="0"/>
              <a:t>Одоогийн бүтээгдэхүүн, үйлчилгээ, үйл ажиллагаанд хийх сайжруулалт</a:t>
            </a:r>
          </a:p>
        </p:txBody>
      </p:sp>
      <p:sp>
        <p:nvSpPr>
          <p:cNvPr id="3" name="Rectangle 2"/>
          <p:cNvSpPr/>
          <p:nvPr/>
        </p:nvSpPr>
        <p:spPr>
          <a:xfrm>
            <a:off x="4357157" y="1143000"/>
            <a:ext cx="4572000" cy="1569660"/>
          </a:xfrm>
          <a:prstGeom prst="rect">
            <a:avLst/>
          </a:prstGeom>
        </p:spPr>
        <p:txBody>
          <a:bodyPr>
            <a:spAutoFit/>
          </a:bodyPr>
          <a:lstStyle/>
          <a:p>
            <a:pPr lvl="1"/>
            <a:r>
              <a:rPr lang="mn-MN" altLang="en-US" sz="1600" b="1" dirty="0"/>
              <a:t>Тэсрэлтэт инноваци: </a:t>
            </a:r>
          </a:p>
          <a:p>
            <a:pPr lvl="1"/>
            <a:r>
              <a:rPr lang="mn-MN" altLang="en-US" sz="1600" dirty="0"/>
              <a:t>Зах зээлд шууд өсөлт хийхээс илүүтэйгээр маш бага гүйцэтгэлийн түвшингээс эхэлдэг бөгөөд урт хугацаанд  тасралтгүй хөгжүүлэлт хийн зах зээлд тэсрэлт хийх зорилготой</a:t>
            </a:r>
          </a:p>
        </p:txBody>
      </p:sp>
      <p:cxnSp>
        <p:nvCxnSpPr>
          <p:cNvPr id="7" name="Straight Connector 6"/>
          <p:cNvCxnSpPr/>
          <p:nvPr/>
        </p:nvCxnSpPr>
        <p:spPr>
          <a:xfrm>
            <a:off x="4495800" y="1219200"/>
            <a:ext cx="0" cy="510540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304800" y="1973997"/>
            <a:ext cx="3444766" cy="2047320"/>
            <a:chOff x="248086" y="1915080"/>
            <a:chExt cx="3444766" cy="2047320"/>
          </a:xfrm>
        </p:grpSpPr>
        <p:pic>
          <p:nvPicPr>
            <p:cNvPr id="1026" name="Picture 2" descr="Image result for tide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086" y="1973996"/>
              <a:ext cx="1395371" cy="198840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tid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9130" y="1915080"/>
              <a:ext cx="1593722" cy="2047320"/>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Rectangle 13"/>
          <p:cNvSpPr/>
          <p:nvPr/>
        </p:nvSpPr>
        <p:spPr>
          <a:xfrm>
            <a:off x="152400" y="4230064"/>
            <a:ext cx="4343399" cy="2308324"/>
          </a:xfrm>
          <a:prstGeom prst="rect">
            <a:avLst/>
          </a:prstGeom>
        </p:spPr>
        <p:txBody>
          <a:bodyPr wrap="square">
            <a:spAutoFit/>
          </a:bodyPr>
          <a:lstStyle/>
          <a:p>
            <a:pPr marL="114300" lvl="1" algn="ctr"/>
            <a:r>
              <a:rPr lang="mn-MN" altLang="en-US" sz="1200" b="1" i="1" dirty="0"/>
              <a:t>Тогтвортой инноваци: </a:t>
            </a:r>
            <a:r>
              <a:rPr lang="en-US" altLang="en-US" sz="1200" b="1" i="1" dirty="0"/>
              <a:t>Procter &amp; Gamble</a:t>
            </a:r>
            <a:endParaRPr lang="mn-MN" altLang="en-US" sz="1200" b="1" i="1" dirty="0"/>
          </a:p>
          <a:p>
            <a:pPr marL="114300" lvl="1"/>
            <a:r>
              <a:rPr lang="en-US" altLang="en-US" sz="1200" i="1" dirty="0"/>
              <a:t>P&amp;G</a:t>
            </a:r>
            <a:r>
              <a:rPr lang="mn-MN" altLang="en-US" sz="1200" i="1" dirty="0"/>
              <a:t> компани угаалгын нунтгийн  тэргүүлэх бүтээгдэхүүнийг бий болгохын тулд хэдэн зуун сая долларын хөрөнгө оруулалт хийж </a:t>
            </a:r>
            <a:r>
              <a:rPr lang="en-US" altLang="en-US" sz="1200" i="1" dirty="0"/>
              <a:t>1946 </a:t>
            </a:r>
            <a:r>
              <a:rPr lang="mn-MN" altLang="en-US" sz="1200" i="1" dirty="0"/>
              <a:t>онд </a:t>
            </a:r>
            <a:r>
              <a:rPr lang="en-US" altLang="en-US" sz="1200" i="1" dirty="0"/>
              <a:t>TIDE</a:t>
            </a:r>
            <a:r>
              <a:rPr lang="mn-MN" altLang="en-US" sz="1200" i="1" dirty="0"/>
              <a:t> зах зээлд танилцуулсан байна.</a:t>
            </a:r>
          </a:p>
          <a:p>
            <a:pPr marL="114300" lvl="1"/>
            <a:r>
              <a:rPr lang="mn-MN" altLang="en-US" sz="1200" i="1" dirty="0"/>
              <a:t>Урт хугацааны хөгжүүлэлтийн үр дүнд хүйтэн, халуун аль ч усанд адилхан үйлчилгээтэй, сав баглаа болон түгээлтийн зардал багатай, угаасны дараах анхилуун үнэртэй зэрэг олон инновацийг бүтээгдэхүүндээ бий болгожээ. </a:t>
            </a:r>
          </a:p>
          <a:p>
            <a:pPr marL="114300" lvl="1"/>
            <a:r>
              <a:rPr lang="mn-MN" altLang="en-US" sz="1200" i="1" dirty="0"/>
              <a:t>Одоо тус бүтээгдэхүүн жилийн 5 тэрбум долларын орлоготойгоор зах зээлийн 38%-ийг эзэлдэг байна. </a:t>
            </a:r>
          </a:p>
        </p:txBody>
      </p:sp>
      <p:pic>
        <p:nvPicPr>
          <p:cNvPr id="1030" name="Picture 6" descr="Image result for first commercial handheld"/>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0468" t="2206"/>
          <a:stretch/>
        </p:blipFill>
        <p:spPr bwMode="auto">
          <a:xfrm>
            <a:off x="4687826" y="2804501"/>
            <a:ext cx="1161524" cy="1908067"/>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5640548" y="3214401"/>
            <a:ext cx="3404656" cy="2862322"/>
          </a:xfrm>
          <a:prstGeom prst="rect">
            <a:avLst/>
          </a:prstGeom>
        </p:spPr>
        <p:txBody>
          <a:bodyPr wrap="square">
            <a:spAutoFit/>
          </a:bodyPr>
          <a:lstStyle/>
          <a:p>
            <a:pPr marL="114300" lvl="1" algn="ctr"/>
            <a:r>
              <a:rPr lang="mn-MN" altLang="en-US" sz="1200" b="1" i="1" dirty="0"/>
              <a:t>Тэсрэлтэт инноваци: </a:t>
            </a:r>
            <a:r>
              <a:rPr lang="en-US" altLang="en-US" sz="1200" b="1" i="1" dirty="0"/>
              <a:t>Г</a:t>
            </a:r>
            <a:r>
              <a:rPr lang="mn-MN" altLang="en-US" sz="1200" b="1" i="1" dirty="0"/>
              <a:t>ар утас</a:t>
            </a:r>
          </a:p>
          <a:p>
            <a:pPr marL="114300" lvl="1"/>
            <a:r>
              <a:rPr lang="en-US" altLang="en-US" sz="1200" i="1" dirty="0"/>
              <a:t>Х</a:t>
            </a:r>
            <a:r>
              <a:rPr lang="mn-MN" altLang="en-US" sz="1200" i="1" dirty="0"/>
              <a:t>амгийн анхны арилжааны гар утас 1973 онд бүтээгдсэн бөгөөд 1.2кр жинтэй, 30 орчим минут цэнэгээ барих чадвартай, дуугаралт дээд зэргийн муу байсан ч үнэ 3000</a:t>
            </a:r>
            <a:r>
              <a:rPr lang="en-US" altLang="en-US" sz="1200" i="1" dirty="0"/>
              <a:t>$</a:t>
            </a:r>
            <a:r>
              <a:rPr lang="mn-MN" altLang="en-US" sz="1200" i="1" dirty="0"/>
              <a:t> байсан байна. </a:t>
            </a:r>
          </a:p>
          <a:p>
            <a:pPr marL="114300" lvl="1"/>
            <a:endParaRPr lang="mn-MN" altLang="en-US" sz="1200" i="1" dirty="0"/>
          </a:p>
          <a:p>
            <a:pPr marL="114300" lvl="1"/>
            <a:r>
              <a:rPr lang="mn-MN" altLang="en-US" sz="1200" i="1" dirty="0"/>
              <a:t>Гэвч одоогийн гар утас нь 10 дахин бага жинтэй, 15 дахин бага үнэтэй, 25 дахин илүү хугацаанд баттериагаа барих чадвартай, зөвхөн дуудлага хийхээс гадна камер, видео бичлэг хийхээс гадна компьютерийн зарим үйлдлүүдийг хийж хэрэглээний програмуудыг ашиглах боломжтой болсон байна. </a:t>
            </a:r>
          </a:p>
        </p:txBody>
      </p:sp>
      <p:pic>
        <p:nvPicPr>
          <p:cNvPr id="1032" name="Picture 8" descr="Image result for smart phon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4858" t="4113" r="34504" b="5564"/>
          <a:stretch/>
        </p:blipFill>
        <p:spPr bwMode="auto">
          <a:xfrm>
            <a:off x="4787679" y="4783047"/>
            <a:ext cx="827469" cy="1608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536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idx="1"/>
          </p:nvPr>
        </p:nvSpPr>
        <p:spPr>
          <a:xfrm>
            <a:off x="228600" y="1066801"/>
            <a:ext cx="8552734" cy="914400"/>
          </a:xfrm>
          <a:solidFill>
            <a:schemeClr val="accent1">
              <a:lumMod val="20000"/>
              <a:lumOff val="80000"/>
            </a:schemeClr>
          </a:solidFill>
        </p:spPr>
        <p:txBody>
          <a:bodyPr>
            <a:normAutofit/>
          </a:bodyPr>
          <a:lstStyle/>
          <a:p>
            <a:pPr marL="85725" indent="0" algn="just">
              <a:buNone/>
            </a:pPr>
            <a:r>
              <a:rPr lang="mn-MN" altLang="en-US" sz="2000" b="1" dirty="0"/>
              <a:t>Бизнес процесс </a:t>
            </a:r>
            <a:r>
              <a:rPr lang="mn-MN" altLang="en-US" sz="2000" dirty="0"/>
              <a:t>нь хэрэглэгчдэд тодорхой үнэ цэнийг бий болгож чадах хамтдаа ажиллаж буй үйл ажиллагаануудыг цогц юм.</a:t>
            </a:r>
          </a:p>
          <a:p>
            <a:pPr marL="85725" indent="0" algn="just">
              <a:lnSpc>
                <a:spcPct val="100000"/>
              </a:lnSpc>
              <a:buNone/>
            </a:pPr>
            <a:endParaRPr lang="mn-MN" altLang="en-US" sz="2000" dirty="0"/>
          </a:p>
          <a:p>
            <a:pPr marL="85725" indent="0" algn="just">
              <a:lnSpc>
                <a:spcPct val="100000"/>
              </a:lnSpc>
              <a:buNone/>
            </a:pPr>
            <a:endParaRPr lang="mn-MN" altLang="en-US" sz="2000" dirty="0"/>
          </a:p>
          <a:p>
            <a:pPr marL="85725" indent="0" algn="just">
              <a:lnSpc>
                <a:spcPct val="100000"/>
              </a:lnSpc>
              <a:buNone/>
            </a:pPr>
            <a:endParaRPr lang="mn-MN" altLang="en-US" sz="2000" dirty="0"/>
          </a:p>
          <a:p>
            <a:pPr marL="85725" indent="0" algn="just">
              <a:lnSpc>
                <a:spcPct val="100000"/>
              </a:lnSpc>
              <a:buNone/>
            </a:pPr>
            <a:endParaRPr lang="mn-MN" altLang="en-US" sz="2000" dirty="0"/>
          </a:p>
          <a:p>
            <a:pPr marL="85725" indent="0" algn="just">
              <a:lnSpc>
                <a:spcPct val="100000"/>
              </a:lnSpc>
              <a:buNone/>
            </a:pPr>
            <a:endParaRPr lang="mn-MN" altLang="en-US" sz="2000" dirty="0"/>
          </a:p>
          <a:p>
            <a:pPr marL="85725" indent="0" algn="just">
              <a:lnSpc>
                <a:spcPct val="100000"/>
              </a:lnSpc>
              <a:buNone/>
            </a:pPr>
            <a:endParaRPr lang="mn-MN" altLang="en-US" sz="2000" dirty="0"/>
          </a:p>
        </p:txBody>
      </p:sp>
      <p:sp>
        <p:nvSpPr>
          <p:cNvPr id="3" name="Title 2"/>
          <p:cNvSpPr>
            <a:spLocks noGrp="1"/>
          </p:cNvSpPr>
          <p:nvPr>
            <p:ph type="title"/>
          </p:nvPr>
        </p:nvSpPr>
        <p:spPr/>
        <p:txBody>
          <a:bodyPr>
            <a:normAutofit fontScale="90000"/>
          </a:bodyPr>
          <a:lstStyle/>
          <a:p>
            <a:pPr>
              <a:defRPr/>
            </a:pPr>
            <a:r>
              <a:rPr lang="mn-MN" altLang="en-US" sz="2800" dirty="0"/>
              <a:t>БАЙГУУЛЛАГЫН ӨӨРЧЛӨЛТ: </a:t>
            </a:r>
            <a:r>
              <a:rPr lang="mn-MN" b="1" dirty="0"/>
              <a:t>БИЗНЕС ПРОЦЕСС</a:t>
            </a:r>
            <a:endParaRPr lang="en-US" b="1" dirty="0"/>
          </a:p>
        </p:txBody>
      </p:sp>
      <p:pic>
        <p:nvPicPr>
          <p:cNvPr id="5" name="Picture 2"/>
          <p:cNvPicPr>
            <a:picLocks noChangeAspect="1" noChangeArrowheads="1"/>
          </p:cNvPicPr>
          <p:nvPr/>
        </p:nvPicPr>
        <p:blipFill>
          <a:blip r:embed="rId2"/>
          <a:srcRect/>
          <a:stretch>
            <a:fillRect/>
          </a:stretch>
        </p:blipFill>
        <p:spPr bwMode="auto">
          <a:xfrm>
            <a:off x="3733799" y="2127132"/>
            <a:ext cx="5047535" cy="221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991E0A2A-462C-CB20-7452-D98B64F65E35}"/>
              </a:ext>
            </a:extLst>
          </p:cNvPr>
          <p:cNvSpPr txBox="1"/>
          <p:nvPr/>
        </p:nvSpPr>
        <p:spPr>
          <a:xfrm>
            <a:off x="360305" y="4366890"/>
            <a:ext cx="8456341" cy="1815882"/>
          </a:xfrm>
          <a:prstGeom prst="rect">
            <a:avLst/>
          </a:prstGeom>
          <a:noFill/>
        </p:spPr>
        <p:txBody>
          <a:bodyPr wrap="square">
            <a:spAutoFit/>
          </a:bodyPr>
          <a:lstStyle/>
          <a:p>
            <a:pPr marL="457200" indent="-457200">
              <a:buFont typeface="+mj-lt"/>
              <a:buAutoNum type="arabicPeriod"/>
            </a:pPr>
            <a:r>
              <a:rPr lang="en-US" sz="1600" dirty="0">
                <a:latin typeface="Arial" panose="020B0604020202020204" pitchFamily="34" charset="0"/>
                <a:cs typeface="Arial" panose="020B0604020202020204" pitchFamily="34" charset="0"/>
              </a:rPr>
              <a:t>Organization view: Who (people, departments,, etc.) is involved in the process?</a:t>
            </a:r>
          </a:p>
          <a:p>
            <a:pPr marL="457200" indent="-457200">
              <a:buFont typeface="+mj-lt"/>
              <a:buAutoNum type="arabicPeriod"/>
            </a:pPr>
            <a:r>
              <a:rPr lang="en-US" sz="1600" dirty="0">
                <a:latin typeface="Arial" panose="020B0604020202020204" pitchFamily="34" charset="0"/>
                <a:cs typeface="Arial" panose="020B0604020202020204" pitchFamily="34" charset="0"/>
              </a:rPr>
              <a:t>Function view: What functions are carried out within the process?</a:t>
            </a:r>
          </a:p>
          <a:p>
            <a:pPr marL="457200" indent="-457200">
              <a:buFont typeface="+mj-lt"/>
              <a:buAutoNum type="arabicPeriod"/>
            </a:pPr>
            <a:r>
              <a:rPr lang="en-US" sz="1600" dirty="0">
                <a:latin typeface="Arial" panose="020B0604020202020204" pitchFamily="34" charset="0"/>
                <a:cs typeface="Arial" panose="020B0604020202020204" pitchFamily="34" charset="0"/>
              </a:rPr>
              <a:t>Data view: What data (information) are needed or produced in the process?</a:t>
            </a:r>
          </a:p>
          <a:p>
            <a:pPr marL="457200" indent="-457200">
              <a:buFont typeface="+mj-lt"/>
              <a:buAutoNum type="arabicPeriod"/>
            </a:pPr>
            <a:r>
              <a:rPr lang="en-US" sz="1600" dirty="0">
                <a:latin typeface="Arial" panose="020B0604020202020204" pitchFamily="34" charset="0"/>
                <a:cs typeface="Arial" panose="020B0604020202020204" pitchFamily="34" charset="0"/>
              </a:rPr>
              <a:t>Deliverable view: What are the deliverables of the process, why do I need it?</a:t>
            </a:r>
          </a:p>
          <a:p>
            <a:pPr marL="457200" indent="-457200">
              <a:buFont typeface="+mj-lt"/>
              <a:buAutoNum type="arabicPeriod"/>
            </a:pPr>
            <a:r>
              <a:rPr lang="en-US" sz="1600" dirty="0">
                <a:latin typeface="Arial" panose="020B0604020202020204" pitchFamily="34" charset="0"/>
                <a:cs typeface="Arial" panose="020B0604020202020204" pitchFamily="34" charset="0"/>
              </a:rPr>
              <a:t>Control view: How do all those views fit together, that means who is doing what by means of which data to produce which deliverables and in which logical sequence are the functions carried out?</a:t>
            </a:r>
          </a:p>
        </p:txBody>
      </p:sp>
      <p:sp>
        <p:nvSpPr>
          <p:cNvPr id="8" name="TextBox 7">
            <a:extLst>
              <a:ext uri="{FF2B5EF4-FFF2-40B4-BE49-F238E27FC236}">
                <a16:creationId xmlns:a16="http://schemas.microsoft.com/office/drawing/2014/main" id="{13DC09AC-0B86-D241-20AF-4DC8020CEE94}"/>
              </a:ext>
            </a:extLst>
          </p:cNvPr>
          <p:cNvSpPr txBox="1"/>
          <p:nvPr/>
        </p:nvSpPr>
        <p:spPr>
          <a:xfrm>
            <a:off x="1927054" y="6182772"/>
            <a:ext cx="6561802" cy="307777"/>
          </a:xfrm>
          <a:prstGeom prst="rect">
            <a:avLst/>
          </a:prstGeom>
          <a:noFill/>
        </p:spPr>
        <p:txBody>
          <a:bodyPr wrap="square">
            <a:spAutoFit/>
          </a:bodyPr>
          <a:lstStyle/>
          <a:p>
            <a:r>
              <a:rPr lang="en-US" sz="1400" i="1" u="sng" dirty="0"/>
              <a:t>Source: High Performance Through Process Excellence, Mathias </a:t>
            </a:r>
            <a:r>
              <a:rPr lang="en-US" sz="1400" i="1" u="sng" dirty="0" err="1"/>
              <a:t>Kirchmer</a:t>
            </a:r>
            <a:r>
              <a:rPr lang="en-US" sz="1400" i="1" u="sng" dirty="0"/>
              <a:t>, 2011</a:t>
            </a:r>
          </a:p>
        </p:txBody>
      </p:sp>
    </p:spTree>
    <p:extLst>
      <p:ext uri="{BB962C8B-B14F-4D97-AF65-F5344CB8AC3E}">
        <p14:creationId xmlns:p14="http://schemas.microsoft.com/office/powerpoint/2010/main" val="22495427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152400" y="1066801"/>
            <a:ext cx="3733800" cy="2438399"/>
          </a:xfrm>
        </p:spPr>
        <p:txBody>
          <a:bodyPr>
            <a:normAutofit/>
          </a:bodyPr>
          <a:lstStyle/>
          <a:p>
            <a:pPr marL="0" indent="0">
              <a:lnSpc>
                <a:spcPct val="100000"/>
              </a:lnSpc>
              <a:buNone/>
            </a:pPr>
            <a:r>
              <a:rPr lang="mn-MN" altLang="en-US" sz="1800" b="1" dirty="0"/>
              <a:t>БИЗНЕС</a:t>
            </a:r>
            <a:r>
              <a:rPr lang="en-US" altLang="en-US" sz="1800" b="1" dirty="0"/>
              <a:t> </a:t>
            </a:r>
            <a:r>
              <a:rPr lang="mn-MN" altLang="en-US" sz="1800" b="1" dirty="0"/>
              <a:t>ПРОЦЕССИЙН РЕИНЖЕНЕРИНГ</a:t>
            </a:r>
            <a:r>
              <a:rPr lang="en-US" altLang="en-US" sz="1800" dirty="0"/>
              <a:t> </a:t>
            </a:r>
            <a:r>
              <a:rPr lang="en-US" altLang="en-US" sz="1800" dirty="0" err="1"/>
              <a:t>нь</a:t>
            </a:r>
            <a:r>
              <a:rPr lang="en-US" altLang="en-US" sz="1800" dirty="0"/>
              <a:t> </a:t>
            </a:r>
            <a:r>
              <a:rPr lang="en-US" altLang="en-US" sz="1800" dirty="0" err="1"/>
              <a:t>зардал</a:t>
            </a:r>
            <a:r>
              <a:rPr lang="en-US" altLang="en-US" sz="1800" dirty="0"/>
              <a:t>, </a:t>
            </a:r>
            <a:r>
              <a:rPr lang="en-US" altLang="en-US" sz="1800" dirty="0" err="1"/>
              <a:t>чанар</a:t>
            </a:r>
            <a:r>
              <a:rPr lang="en-US" altLang="en-US" sz="1800" dirty="0"/>
              <a:t>, </a:t>
            </a:r>
            <a:r>
              <a:rPr lang="en-US" altLang="en-US" sz="1800" dirty="0" err="1"/>
              <a:t>хурд</a:t>
            </a:r>
            <a:r>
              <a:rPr lang="en-US" altLang="en-US" sz="1800" dirty="0"/>
              <a:t> </a:t>
            </a:r>
            <a:r>
              <a:rPr lang="en-US" altLang="en-US" sz="1800" dirty="0" err="1"/>
              <a:t>ба</a:t>
            </a:r>
            <a:r>
              <a:rPr lang="en-US" altLang="en-US" sz="1800" dirty="0"/>
              <a:t> </a:t>
            </a:r>
            <a:r>
              <a:rPr lang="en-US" altLang="en-US" sz="1800" dirty="0" err="1"/>
              <a:t>үйлчилгээг</a:t>
            </a:r>
            <a:r>
              <a:rPr lang="en-US" altLang="en-US" sz="1800" dirty="0"/>
              <a:t> </a:t>
            </a:r>
            <a:r>
              <a:rPr lang="en-US" altLang="en-US" sz="1800" dirty="0" err="1"/>
              <a:t>сайжруулахын</a:t>
            </a:r>
            <a:r>
              <a:rPr lang="en-US" altLang="en-US" sz="1800" dirty="0"/>
              <a:t> </a:t>
            </a:r>
            <a:r>
              <a:rPr lang="en-US" altLang="en-US" sz="1800" dirty="0" err="1"/>
              <a:t>тулд</a:t>
            </a:r>
            <a:r>
              <a:rPr lang="en-US" altLang="en-US" sz="1800" dirty="0"/>
              <a:t> </a:t>
            </a:r>
            <a:r>
              <a:rPr lang="en-US" altLang="en-US" sz="1800" dirty="0" err="1"/>
              <a:t>бизнесийн</a:t>
            </a:r>
            <a:r>
              <a:rPr lang="en-US" altLang="en-US" sz="1800" dirty="0"/>
              <a:t> </a:t>
            </a:r>
            <a:r>
              <a:rPr lang="en-US" altLang="en-US" sz="1800" dirty="0" err="1"/>
              <a:t>үйл</a:t>
            </a:r>
            <a:r>
              <a:rPr lang="en-US" altLang="en-US" sz="1800" dirty="0"/>
              <a:t> </a:t>
            </a:r>
            <a:r>
              <a:rPr lang="en-US" altLang="en-US" sz="1800" dirty="0" err="1"/>
              <a:t>ажиллагааны</a:t>
            </a:r>
            <a:r>
              <a:rPr lang="en-US" altLang="en-US" sz="1800" dirty="0"/>
              <a:t> </a:t>
            </a:r>
            <a:r>
              <a:rPr lang="en-US" altLang="en-US" sz="1800" dirty="0" err="1"/>
              <a:t>хуучин</a:t>
            </a:r>
            <a:r>
              <a:rPr lang="en-US" altLang="en-US" sz="1800" dirty="0"/>
              <a:t> </a:t>
            </a:r>
            <a:r>
              <a:rPr lang="en-US" altLang="en-US" sz="1800" dirty="0" err="1"/>
              <a:t>үзэл</a:t>
            </a:r>
            <a:r>
              <a:rPr lang="en-US" altLang="en-US" sz="1800" dirty="0"/>
              <a:t> </a:t>
            </a:r>
            <a:r>
              <a:rPr lang="en-US" altLang="en-US" sz="1800" dirty="0" err="1"/>
              <a:t>бодол</a:t>
            </a:r>
            <a:r>
              <a:rPr lang="en-US" altLang="en-US" sz="1800" dirty="0"/>
              <a:t>, </a:t>
            </a:r>
            <a:r>
              <a:rPr lang="en-US" altLang="en-US" sz="1800" dirty="0" err="1"/>
              <a:t>арга</a:t>
            </a:r>
            <a:r>
              <a:rPr lang="en-US" altLang="en-US" sz="1800" dirty="0"/>
              <a:t> </a:t>
            </a:r>
            <a:r>
              <a:rPr lang="en-US" altLang="en-US" sz="1800" dirty="0" err="1"/>
              <a:t>барилыг</a:t>
            </a:r>
            <a:r>
              <a:rPr lang="en-US" altLang="en-US" sz="1800" dirty="0"/>
              <a:t> </a:t>
            </a:r>
            <a:r>
              <a:rPr lang="en-US" altLang="en-US" sz="1800" dirty="0" err="1"/>
              <a:t>эргэн</a:t>
            </a:r>
            <a:r>
              <a:rPr lang="en-US" altLang="en-US" sz="1800" dirty="0"/>
              <a:t> </a:t>
            </a:r>
            <a:r>
              <a:rPr lang="en-US" altLang="en-US" sz="1800" dirty="0" err="1"/>
              <a:t>харж</a:t>
            </a:r>
            <a:r>
              <a:rPr lang="en-US" altLang="en-US" sz="1800" dirty="0"/>
              <a:t>, </a:t>
            </a:r>
            <a:r>
              <a:rPr lang="en-US" altLang="en-US" sz="1800" dirty="0" err="1"/>
              <a:t>эрс</a:t>
            </a:r>
            <a:r>
              <a:rPr lang="en-US" altLang="en-US" sz="1800" dirty="0"/>
              <a:t> </a:t>
            </a:r>
            <a:r>
              <a:rPr lang="en-US" altLang="en-US" sz="1800" dirty="0" err="1"/>
              <a:t>өөрчлөлтүүдийг</a:t>
            </a:r>
            <a:r>
              <a:rPr lang="en-US" altLang="en-US" sz="1800" dirty="0"/>
              <a:t> </a:t>
            </a:r>
            <a:r>
              <a:rPr lang="en-US" altLang="en-US" sz="1800" dirty="0" err="1"/>
              <a:t>хийх</a:t>
            </a:r>
            <a:r>
              <a:rPr lang="en-US" altLang="en-US" sz="1800" dirty="0"/>
              <a:t> </a:t>
            </a:r>
            <a:r>
              <a:rPr lang="mn-MN" altLang="en-US" sz="1800" dirty="0"/>
              <a:t>тухай</a:t>
            </a:r>
            <a:r>
              <a:rPr lang="en-US" altLang="en-US" sz="1800" dirty="0"/>
              <a:t> </a:t>
            </a:r>
            <a:r>
              <a:rPr lang="en-US" altLang="en-US" sz="1800" dirty="0" err="1"/>
              <a:t>ойлголт</a:t>
            </a:r>
            <a:r>
              <a:rPr lang="en-US" altLang="en-US" sz="1800" dirty="0"/>
              <a:t> </a:t>
            </a:r>
            <a:r>
              <a:rPr lang="en-US" altLang="en-US" sz="1800" dirty="0" err="1"/>
              <a:t>юм</a:t>
            </a:r>
            <a:r>
              <a:rPr lang="en-US" altLang="en-US" sz="1800" dirty="0"/>
              <a:t>.</a:t>
            </a:r>
            <a:r>
              <a:rPr lang="mn-MN" altLang="en-US" sz="1800" dirty="0"/>
              <a:t> </a:t>
            </a:r>
          </a:p>
        </p:txBody>
      </p:sp>
      <p:sp>
        <p:nvSpPr>
          <p:cNvPr id="17410" name="Rectangle 2"/>
          <p:cNvSpPr>
            <a:spLocks noGrp="1" noChangeArrowheads="1"/>
          </p:cNvSpPr>
          <p:nvPr>
            <p:ph type="title"/>
          </p:nvPr>
        </p:nvSpPr>
        <p:spPr/>
        <p:txBody>
          <a:bodyPr>
            <a:noAutofit/>
          </a:bodyPr>
          <a:lstStyle/>
          <a:p>
            <a:pPr eaLnBrk="1" fontAlgn="auto" hangingPunct="1">
              <a:spcAft>
                <a:spcPts val="0"/>
              </a:spcAft>
              <a:defRPr/>
            </a:pPr>
            <a:r>
              <a:rPr lang="mn-MN" altLang="en-US" sz="2000" b="1" dirty="0"/>
              <a:t>БИЗНЕС</a:t>
            </a:r>
            <a:r>
              <a:rPr lang="en-US" altLang="en-US" sz="2000" b="1" dirty="0"/>
              <a:t> </a:t>
            </a:r>
            <a:r>
              <a:rPr lang="mn-MN" altLang="en-US" sz="2000" b="1" dirty="0"/>
              <a:t>ПРОЦЕССИЙН РЕИНЖЕНЕРИНГ </a:t>
            </a:r>
            <a:r>
              <a:rPr lang="en-US" altLang="en-US" sz="2000" b="1" dirty="0"/>
              <a:t>(</a:t>
            </a:r>
            <a:r>
              <a:rPr lang="mn-MN" altLang="en-US" sz="2000" b="1" dirty="0"/>
              <a:t>БПР</a:t>
            </a:r>
            <a:r>
              <a:rPr lang="en-US" altLang="en-US" sz="2000" b="1" dirty="0"/>
              <a:t>)</a:t>
            </a:r>
          </a:p>
        </p:txBody>
      </p:sp>
      <p:pic>
        <p:nvPicPr>
          <p:cNvPr id="5" name="Content Placeholder 5" descr="Reengineering" title="Figure 2-5"/>
          <p:cNvPicPr>
            <a:picLocks noChangeAspect="1"/>
          </p:cNvPicPr>
          <p:nvPr/>
        </p:nvPicPr>
        <p:blipFill rotWithShape="1">
          <a:blip r:embed="rId2">
            <a:extLst>
              <a:ext uri="{28A0092B-C50C-407E-A947-70E740481C1C}">
                <a14:useLocalDpi xmlns:a14="http://schemas.microsoft.com/office/drawing/2010/main" val="0"/>
              </a:ext>
            </a:extLst>
          </a:blip>
          <a:srcRect l="34286" t="-787"/>
          <a:stretch/>
        </p:blipFill>
        <p:spPr>
          <a:xfrm>
            <a:off x="4038600" y="1103972"/>
            <a:ext cx="4953000" cy="3814764"/>
          </a:xfrm>
          <a:prstGeom prst="rect">
            <a:avLst/>
          </a:prstGeom>
        </p:spPr>
      </p:pic>
      <p:sp>
        <p:nvSpPr>
          <p:cNvPr id="36866" name="Content Placeholder 1"/>
          <p:cNvSpPr txBox="1">
            <a:spLocks/>
          </p:cNvSpPr>
          <p:nvPr/>
        </p:nvSpPr>
        <p:spPr>
          <a:xfrm>
            <a:off x="228600" y="3757961"/>
            <a:ext cx="5181600" cy="1981199"/>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342900" marR="0" lvl="0" indent="-257175" algn="l" rtl="0" eaLnBrk="1" hangingPunct="1">
              <a:lnSpc>
                <a:spcPct val="90000"/>
              </a:lnSpc>
              <a:spcBef>
                <a:spcPts val="75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685800" marR="0" lvl="1" indent="-257175" algn="l" rtl="0" eaLnBrk="1" hangingPunct="1">
              <a:lnSpc>
                <a:spcPct val="90000"/>
              </a:lnSpc>
              <a:spcBef>
                <a:spcPts val="375"/>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028700" marR="0" lvl="2" indent="-257175" algn="l" rtl="0" eaLnBrk="1" hangingPunct="1">
              <a:lnSpc>
                <a:spcPct val="90000"/>
              </a:lnSpc>
              <a:spcBef>
                <a:spcPts val="375"/>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371600" marR="0" lvl="3" indent="-257175" algn="l" rtl="0" eaLnBrk="1" hangingPunct="1">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1714500" marR="0" lvl="4" indent="-257175" algn="l" rtl="0" eaLnBrk="1" hangingPunct="1">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057400" marR="0" lvl="5" indent="-257175" algn="l" rtl="0" eaLnBrk="1" hangingPunct="1">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2400300" marR="0" lvl="6" indent="-257175" algn="l" rtl="0" eaLnBrk="1" hangingPunct="1">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2743200" marR="0" lvl="7" indent="-257175" algn="l" rtl="0" eaLnBrk="1" hangingPunct="1">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3086100" marR="0" lvl="8" indent="-257175" algn="l" rtl="0" eaLnBrk="1" hangingPunct="1">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fontAlgn="auto">
              <a:buFont typeface="Wingdings" panose="05000000000000000000" pitchFamily="2" charset="2"/>
              <a:buNone/>
            </a:pPr>
            <a:r>
              <a:rPr lang="mn-MN" altLang="en-US" sz="2000" kern="0">
                <a:solidFill>
                  <a:srgbClr val="00B050"/>
                </a:solidFill>
              </a:rPr>
              <a:t>БИЗНЕСИЙН ПРОЦЕССИЙГ ӨӨРЧЛӨХ ТУХАЙ ОЙЛГОЛТ БӨГӨӨД</a:t>
            </a:r>
          </a:p>
          <a:p>
            <a:pPr marL="0" indent="0" fontAlgn="auto">
              <a:buFont typeface="Wingdings" panose="05000000000000000000" pitchFamily="2" charset="2"/>
              <a:buNone/>
            </a:pPr>
            <a:r>
              <a:rPr lang="mn-MN" altLang="en-US" sz="2000" kern="0"/>
              <a:t> </a:t>
            </a:r>
            <a:r>
              <a:rPr lang="mn-MN" altLang="en-US" sz="2000" kern="0">
                <a:solidFill>
                  <a:srgbClr val="FF0000"/>
                </a:solidFill>
              </a:rPr>
              <a:t>Чиг үүрэг, Салбар, Байршил, Ажил даалгавруудыг өөрчлөхгүй.</a:t>
            </a:r>
            <a:endParaRPr lang="en-US" altLang="en-US" sz="2000" kern="0" dirty="0">
              <a:solidFill>
                <a:srgbClr val="FF0000"/>
              </a:solidFill>
            </a:endParaRPr>
          </a:p>
        </p:txBody>
      </p:sp>
    </p:spTree>
    <p:extLst>
      <p:ext uri="{BB962C8B-B14F-4D97-AF65-F5344CB8AC3E}">
        <p14:creationId xmlns:p14="http://schemas.microsoft.com/office/powerpoint/2010/main" val="36829479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circle(out)">
                                      <p:cBhvr>
                                        <p:cTn id="7" dur="500"/>
                                        <p:tgtEl>
                                          <p:spTgt spid="31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0B2F175-71DA-9262-1317-DA93A7D6E113}"/>
              </a:ext>
            </a:extLst>
          </p:cNvPr>
          <p:cNvSpPr>
            <a:spLocks noGrp="1"/>
          </p:cNvSpPr>
          <p:nvPr>
            <p:ph type="body" idx="1"/>
          </p:nvPr>
        </p:nvSpPr>
        <p:spPr/>
        <p:txBody>
          <a:bodyPr/>
          <a:lstStyle/>
          <a:p>
            <a:endParaRPr lang="en-US"/>
          </a:p>
        </p:txBody>
      </p:sp>
      <p:sp>
        <p:nvSpPr>
          <p:cNvPr id="3" name="Title 2"/>
          <p:cNvSpPr>
            <a:spLocks noGrp="1"/>
          </p:cNvSpPr>
          <p:nvPr>
            <p:ph type="title"/>
          </p:nvPr>
        </p:nvSpPr>
        <p:spPr/>
        <p:txBody>
          <a:bodyPr>
            <a:normAutofit fontScale="90000"/>
          </a:bodyPr>
          <a:lstStyle/>
          <a:p>
            <a:pPr>
              <a:defRPr/>
            </a:pPr>
            <a:r>
              <a:rPr lang="mn-MN" b="1" dirty="0"/>
              <a:t>БПР ЖИШЭЭ: ФОРДЫН САНХҮҮГИЙН ҮЙЛ АЖИЛЛАГАА </a:t>
            </a:r>
            <a:endParaRPr lang="en-US" b="1" dirty="0"/>
          </a:p>
        </p:txBody>
      </p:sp>
      <p:pic>
        <p:nvPicPr>
          <p:cNvPr id="5" name="Picture 3" descr="BPR1"/>
          <p:cNvPicPr>
            <a:picLocks noChangeAspect="1" noChangeArrowheads="1"/>
          </p:cNvPicPr>
          <p:nvPr/>
        </p:nvPicPr>
        <p:blipFill>
          <a:blip r:embed="rId3">
            <a:extLst>
              <a:ext uri="{28A0092B-C50C-407E-A947-70E740481C1C}">
                <a14:useLocalDpi xmlns:a14="http://schemas.microsoft.com/office/drawing/2010/main" val="0"/>
              </a:ext>
            </a:extLst>
          </a:blip>
          <a:srcRect t="2505" r="4610"/>
          <a:stretch>
            <a:fillRect/>
          </a:stretch>
        </p:blipFill>
        <p:spPr bwMode="auto">
          <a:xfrm>
            <a:off x="362666" y="1066800"/>
            <a:ext cx="8583613" cy="5380037"/>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2704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AD8C834-EB41-E196-0805-C2E1624EF29B}"/>
              </a:ext>
            </a:extLst>
          </p:cNvPr>
          <p:cNvSpPr>
            <a:spLocks noGrp="1"/>
          </p:cNvSpPr>
          <p:nvPr>
            <p:ph type="body" idx="1"/>
          </p:nvPr>
        </p:nvSpPr>
        <p:spPr/>
        <p:txBody>
          <a:bodyPr/>
          <a:lstStyle/>
          <a:p>
            <a:endParaRPr lang="en-US"/>
          </a:p>
        </p:txBody>
      </p:sp>
      <p:sp>
        <p:nvSpPr>
          <p:cNvPr id="4" name="Title 2"/>
          <p:cNvSpPr>
            <a:spLocks noGrp="1"/>
          </p:cNvSpPr>
          <p:nvPr>
            <p:ph type="title"/>
          </p:nvPr>
        </p:nvSpPr>
        <p:spPr/>
        <p:txBody>
          <a:bodyPr>
            <a:normAutofit fontScale="90000"/>
          </a:bodyPr>
          <a:lstStyle/>
          <a:p>
            <a:pPr>
              <a:defRPr/>
            </a:pPr>
            <a:r>
              <a:rPr lang="mn-MN" b="1" dirty="0"/>
              <a:t>РЕИНЖЕНЕРИНГИЙН ЖИШЭЭ: ФОРДЫН САНХҮҮГИЙН ҮЙЛ АЖИЛЛАГАА </a:t>
            </a:r>
            <a:endParaRPr lang="en-US" b="1" dirty="0"/>
          </a:p>
        </p:txBody>
      </p:sp>
      <p:pic>
        <p:nvPicPr>
          <p:cNvPr id="5" name="Picture 3" descr="BPR2"/>
          <p:cNvPicPr>
            <a:picLocks noChangeAspect="1" noChangeArrowheads="1"/>
          </p:cNvPicPr>
          <p:nvPr/>
        </p:nvPicPr>
        <p:blipFill>
          <a:blip r:embed="rId2">
            <a:extLst>
              <a:ext uri="{28A0092B-C50C-407E-A947-70E740481C1C}">
                <a14:useLocalDpi xmlns:a14="http://schemas.microsoft.com/office/drawing/2010/main" val="0"/>
              </a:ext>
            </a:extLst>
          </a:blip>
          <a:srcRect l="3491" t="4556"/>
          <a:stretch>
            <a:fillRect/>
          </a:stretch>
        </p:blipFill>
        <p:spPr bwMode="auto">
          <a:xfrm>
            <a:off x="465138" y="1325563"/>
            <a:ext cx="8509000" cy="515937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1460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D955BA7-8870-2CE1-0697-AFC169472354}"/>
              </a:ext>
            </a:extLst>
          </p:cNvPr>
          <p:cNvSpPr>
            <a:spLocks noGrp="1"/>
          </p:cNvSpPr>
          <p:nvPr>
            <p:ph type="body" idx="1"/>
          </p:nvPr>
        </p:nvSpPr>
        <p:spPr/>
        <p:txBody>
          <a:bodyPr/>
          <a:lstStyle/>
          <a:p>
            <a:endParaRPr lang="en-US"/>
          </a:p>
        </p:txBody>
      </p:sp>
      <p:sp>
        <p:nvSpPr>
          <p:cNvPr id="18434" name="Rectangle 2"/>
          <p:cNvSpPr>
            <a:spLocks noGrp="1" noChangeArrowheads="1"/>
          </p:cNvSpPr>
          <p:nvPr>
            <p:ph type="title"/>
          </p:nvPr>
        </p:nvSpPr>
        <p:spPr/>
        <p:txBody>
          <a:bodyPr>
            <a:normAutofit fontScale="90000"/>
          </a:bodyPr>
          <a:lstStyle/>
          <a:p>
            <a:pPr eaLnBrk="1" fontAlgn="auto" hangingPunct="1">
              <a:spcAft>
                <a:spcPts val="0"/>
              </a:spcAft>
              <a:defRPr/>
            </a:pPr>
            <a:r>
              <a:rPr lang="mn-MN" altLang="en-US" b="1" dirty="0"/>
              <a:t>БПР болон</a:t>
            </a:r>
            <a:r>
              <a:rPr lang="en-US" altLang="en-US" b="1" dirty="0"/>
              <a:t> </a:t>
            </a:r>
            <a:r>
              <a:rPr lang="mn-MN" altLang="en-US" b="1" dirty="0"/>
              <a:t>БИЗНЕСИЙН САЙЖРУУЛАЛТ</a:t>
            </a:r>
            <a:endParaRPr lang="en-US" altLang="en-US" b="1" dirty="0"/>
          </a:p>
        </p:txBody>
      </p:sp>
      <p:graphicFrame>
        <p:nvGraphicFramePr>
          <p:cNvPr id="4" name="Group 14"/>
          <p:cNvGraphicFramePr>
            <a:graphicFrameLocks noGrp="1"/>
          </p:cNvGraphicFramePr>
          <p:nvPr>
            <p:ph idx="4294967295"/>
            <p:extLst>
              <p:ext uri="{D42A27DB-BD31-4B8C-83A1-F6EECF244321}">
                <p14:modId xmlns:p14="http://schemas.microsoft.com/office/powerpoint/2010/main" val="1238109638"/>
              </p:ext>
            </p:extLst>
          </p:nvPr>
        </p:nvGraphicFramePr>
        <p:xfrm>
          <a:off x="228600" y="1092200"/>
          <a:ext cx="8915400" cy="5457828"/>
        </p:xfrm>
        <a:graphic>
          <a:graphicData uri="http://schemas.openxmlformats.org/drawingml/2006/table">
            <a:tbl>
              <a:tblPr>
                <a:tableStyleId>{B301B821-A1FF-4177-AEE7-76D212191A09}</a:tableStyleId>
              </a:tblPr>
              <a:tblGrid>
                <a:gridCol w="3093823">
                  <a:extLst>
                    <a:ext uri="{9D8B030D-6E8A-4147-A177-3AD203B41FA5}">
                      <a16:colId xmlns:a16="http://schemas.microsoft.com/office/drawing/2014/main" val="20000"/>
                    </a:ext>
                  </a:extLst>
                </a:gridCol>
                <a:gridCol w="3158671">
                  <a:extLst>
                    <a:ext uri="{9D8B030D-6E8A-4147-A177-3AD203B41FA5}">
                      <a16:colId xmlns:a16="http://schemas.microsoft.com/office/drawing/2014/main" val="20001"/>
                    </a:ext>
                  </a:extLst>
                </a:gridCol>
                <a:gridCol w="2662906">
                  <a:extLst>
                    <a:ext uri="{9D8B030D-6E8A-4147-A177-3AD203B41FA5}">
                      <a16:colId xmlns:a16="http://schemas.microsoft.com/office/drawing/2014/main" val="20002"/>
                    </a:ext>
                  </a:extLst>
                </a:gridCol>
              </a:tblGrid>
              <a:tr h="660527">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endParaRPr kumimoji="0" lang="mn-MN" sz="1800" b="1" i="0" u="none" strike="noStrike" cap="none" normalizeH="0" baseline="0" dirty="0">
                        <a:ln>
                          <a:noFill/>
                        </a:ln>
                        <a:solidFill>
                          <a:schemeClr val="bg1"/>
                        </a:solidFill>
                        <a:effectLst/>
                        <a:latin typeface="Times New Roman" pitchFamily="18" charset="0"/>
                        <a:cs typeface="Times New Roman" pitchFamily="18" charset="0"/>
                      </a:endParaRPr>
                    </a:p>
                  </a:txBody>
                  <a:tcPr marL="91448" marR="91448" marT="45695" marB="45695" horzOverflow="overflow">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800" b="1" u="none" strike="noStrike" cap="none" normalizeH="0" baseline="0" dirty="0">
                          <a:ln>
                            <a:noFill/>
                          </a:ln>
                          <a:solidFill>
                            <a:schemeClr val="bg1"/>
                          </a:solidFill>
                          <a:effectLst/>
                        </a:rPr>
                        <a:t>Бизнесийг сайжруулах</a:t>
                      </a:r>
                      <a:endParaRPr kumimoji="0" lang="en-US" sz="1800" b="1" i="0" u="none" strike="noStrike" cap="none" normalizeH="0" baseline="0" dirty="0">
                        <a:ln>
                          <a:noFill/>
                        </a:ln>
                        <a:solidFill>
                          <a:schemeClr val="bg1"/>
                        </a:solidFill>
                        <a:effectLst/>
                        <a:latin typeface="Times New Roman" pitchFamily="18" charset="0"/>
                        <a:cs typeface="Times New Roman" pitchFamily="18" charset="0"/>
                      </a:endParaRPr>
                    </a:p>
                  </a:txBody>
                  <a:tcPr marL="91448" marR="91448" marT="45695" marB="45695" anchor="ctr" horzOverflow="overflow">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800" b="1" u="none" strike="noStrike" cap="none" normalizeH="0" baseline="0" dirty="0">
                          <a:ln>
                            <a:noFill/>
                          </a:ln>
                          <a:solidFill>
                            <a:schemeClr val="bg1"/>
                          </a:solidFill>
                          <a:effectLst/>
                        </a:rPr>
                        <a:t>Бизнес процессын реинженеринг</a:t>
                      </a:r>
                      <a:endParaRPr kumimoji="0" lang="en-US" sz="1800" b="1" i="0" u="none" strike="noStrike" cap="none" normalizeH="0" baseline="0" dirty="0">
                        <a:ln>
                          <a:noFill/>
                        </a:ln>
                        <a:solidFill>
                          <a:schemeClr val="bg1"/>
                        </a:solidFill>
                        <a:effectLst/>
                        <a:latin typeface="Times New Roman" pitchFamily="18" charset="0"/>
                        <a:cs typeface="Times New Roman" pitchFamily="18" charset="0"/>
                      </a:endParaRPr>
                    </a:p>
                  </a:txBody>
                  <a:tcPr marL="91448" marR="91448" marT="45695" marB="45695" anchor="ctr" horzOverflow="overflow">
                    <a:solidFill>
                      <a:srgbClr val="0070C0"/>
                    </a:solidFill>
                  </a:tcPr>
                </a:tc>
                <a:extLst>
                  <a:ext uri="{0D108BD9-81ED-4DB2-BD59-A6C34878D82A}">
                    <a16:rowId xmlns:a16="http://schemas.microsoft.com/office/drawing/2014/main" val="10000"/>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dirty="0">
                          <a:ln>
                            <a:noFill/>
                          </a:ln>
                          <a:solidFill>
                            <a:schemeClr val="tx1"/>
                          </a:solidFill>
                          <a:effectLst/>
                        </a:rPr>
                        <a:t>Өөрчлөлтийн түвшин</a:t>
                      </a:r>
                      <a:endParaRPr kumimoji="0" lang="en-US" sz="1600" b="1"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Өсөж нэмэгдэх өөрчлөлт </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Эрс өөрчлөлт</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1"/>
                  </a:ext>
                </a:extLst>
              </a:tr>
              <a:tr h="590992">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dirty="0">
                          <a:ln>
                            <a:noFill/>
                          </a:ln>
                          <a:solidFill>
                            <a:schemeClr val="tx1"/>
                          </a:solidFill>
                          <a:effectLst/>
                        </a:rPr>
                        <a:t>Процессын өөрчлөлт</a:t>
                      </a:r>
                      <a:endParaRPr kumimoji="0" lang="en-US" sz="1600" b="1"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Процессын сайжруулсан шинэ хувилбар </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Шинэ брэнд процесс</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2"/>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dirty="0">
                          <a:ln>
                            <a:noFill/>
                          </a:ln>
                          <a:solidFill>
                            <a:schemeClr val="tx1"/>
                          </a:solidFill>
                          <a:effectLst/>
                        </a:rPr>
                        <a:t>Гарааны цэг</a:t>
                      </a:r>
                      <a:endParaRPr kumimoji="0" lang="en-US" sz="1600" b="1"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dirty="0">
                          <a:ln>
                            <a:noFill/>
                          </a:ln>
                          <a:solidFill>
                            <a:schemeClr val="tx1"/>
                          </a:solidFill>
                          <a:effectLst/>
                        </a:rPr>
                        <a:t>Одоогийн процессууд</a:t>
                      </a:r>
                      <a:endParaRPr kumimoji="0" lang="en-US" sz="1600" b="1"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Цэвэр “хавтан”</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3"/>
                  </a:ext>
                </a:extLst>
              </a:tr>
              <a:tr h="590992">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Өөрчлөлтийн давтамж</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Нэг удаа эсвэл үргэлжилсэн өөрчлөлт</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Үечилсэн нэг удаагийн өөрчлөлт</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4"/>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Шаардагдах хугацаа</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Богино</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Удаан</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5"/>
                  </a:ext>
                </a:extLst>
              </a:tr>
              <a:tr h="590992">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dirty="0">
                          <a:ln>
                            <a:noFill/>
                          </a:ln>
                          <a:solidFill>
                            <a:schemeClr val="tx1"/>
                          </a:solidFill>
                          <a:effectLst/>
                        </a:rPr>
                        <a:t>Үндсэн боломжууд</a:t>
                      </a:r>
                      <a:endParaRPr kumimoji="0" lang="en-US" sz="1600" b="1"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Хязгаарлагдмал, үйл ажиллагаа, функцүүд дотор</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Өргөн, функц дундын</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6"/>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Хэтийн төлөв</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Өнгөрсөн ба одоо</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Ирээдүй</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7"/>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Оролцоо</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Доороос дээш</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Дээрээс доош</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8"/>
                  </a:ext>
                </a:extLst>
              </a:tr>
              <a:tr h="590992">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Хэрэгжүүлэх арга зам</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Соёлын</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Соёлын, бүтэц, зохион байгуулалтын</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09"/>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Анхдагч боломж олгогч</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Статистикийн хяналт</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Мэдээллийн технологи</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10"/>
                  </a:ext>
                </a:extLst>
              </a:tr>
              <a:tr h="347619">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1" u="none" strike="noStrike" cap="none" normalizeH="0" baseline="0">
                          <a:ln>
                            <a:noFill/>
                          </a:ln>
                          <a:solidFill>
                            <a:schemeClr val="tx1"/>
                          </a:solidFill>
                          <a:effectLst/>
                        </a:rPr>
                        <a:t>Эрсдэл</a:t>
                      </a:r>
                      <a:endParaRPr kumimoji="0" lang="en-US" sz="1600" b="1"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a:ln>
                            <a:noFill/>
                          </a:ln>
                          <a:solidFill>
                            <a:schemeClr val="tx1"/>
                          </a:solidFill>
                          <a:effectLst/>
                        </a:rPr>
                        <a:t>Дунд зэрэг</a:t>
                      </a:r>
                      <a:endParaRPr kumimoji="0" lang="en-US" sz="1600" b="0" i="0" u="none" strike="noStrike" cap="none" normalizeH="0" baseline="0">
                        <a:ln>
                          <a:noFill/>
                        </a:ln>
                        <a:solidFill>
                          <a:schemeClr val="tx1"/>
                        </a:solidFill>
                        <a:effectLst/>
                        <a:latin typeface="Times New Roman" pitchFamily="18" charset="0"/>
                        <a:cs typeface="Times New Roman" pitchFamily="18" charset="0"/>
                      </a:endParaRPr>
                    </a:p>
                  </a:txBody>
                  <a:tcPr marL="91448" marR="91448" marT="45695" marB="45695" anchor="ctr" horzOverflow="overflow"/>
                </a:tc>
                <a:tc>
                  <a:txBody>
                    <a:bodyPr/>
                    <a:lstStyle/>
                    <a:p>
                      <a:pPr marL="0" marR="0" lvl="0" indent="0" algn="l" defTabSz="914400" rtl="0" eaLnBrk="1" fontAlgn="base" latinLnBrk="0" hangingPunct="1">
                        <a:lnSpc>
                          <a:spcPct val="100000"/>
                        </a:lnSpc>
                        <a:spcBef>
                          <a:spcPct val="20000"/>
                        </a:spcBef>
                        <a:spcAft>
                          <a:spcPct val="0"/>
                        </a:spcAft>
                        <a:buClr>
                          <a:srgbClr val="168F92"/>
                        </a:buClr>
                        <a:buSzPct val="80000"/>
                        <a:buFont typeface="Wingdings" pitchFamily="2" charset="2"/>
                        <a:buNone/>
                        <a:tabLst/>
                      </a:pPr>
                      <a:r>
                        <a:rPr kumimoji="0" lang="mn-MN" sz="1600" b="0" u="none" strike="noStrike" cap="none" normalizeH="0" baseline="0" dirty="0">
                          <a:ln>
                            <a:noFill/>
                          </a:ln>
                          <a:solidFill>
                            <a:schemeClr val="tx1"/>
                          </a:solidFill>
                          <a:effectLst/>
                        </a:rPr>
                        <a:t>Өндөр</a:t>
                      </a:r>
                      <a:endParaRPr kumimoji="0" lang="en-US" sz="1600" b="0" i="0" u="none" strike="noStrike" cap="none" normalizeH="0" baseline="0" dirty="0">
                        <a:ln>
                          <a:noFill/>
                        </a:ln>
                        <a:solidFill>
                          <a:schemeClr val="tx1"/>
                        </a:solidFill>
                        <a:effectLst/>
                        <a:latin typeface="Times New Roman" pitchFamily="18" charset="0"/>
                        <a:cs typeface="Times New Roman" pitchFamily="18" charset="0"/>
                      </a:endParaRPr>
                    </a:p>
                  </a:txBody>
                  <a:tcPr marL="91448" marR="91448" marT="45695" marB="45695" anchor="ctr" horzOverflow="overflow"/>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661889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Content Placeholder 2"/>
          <p:cNvSpPr>
            <a:spLocks noGrp="1"/>
          </p:cNvSpPr>
          <p:nvPr>
            <p:ph type="body" idx="1"/>
          </p:nvPr>
        </p:nvSpPr>
        <p:spPr>
          <a:xfrm>
            <a:off x="228600" y="1066801"/>
            <a:ext cx="8552734" cy="5110164"/>
          </a:xfrm>
        </p:spPr>
        <p:txBody>
          <a:bodyPr>
            <a:normAutofit/>
          </a:bodyPr>
          <a:lstStyle/>
          <a:p>
            <a:r>
              <a:rPr lang="mn-MN" altLang="en-US" sz="1800" b="1" dirty="0">
                <a:latin typeface="+mn-lt"/>
              </a:rPr>
              <a:t>Ауторсинг</a:t>
            </a:r>
          </a:p>
          <a:p>
            <a:pPr lvl="1"/>
            <a:r>
              <a:rPr lang="mn-MN" altLang="en-US" sz="1800" dirty="0">
                <a:latin typeface="+mn-lt"/>
              </a:rPr>
              <a:t>Тодорхой нэг чиглэлээр мэргэшсэн гадны байгууллагатай гэрээ байгуулан үйлчилгээ авах урт хугацааны бизнесийн зохион байгуулалтын хэлбэр</a:t>
            </a:r>
          </a:p>
          <a:p>
            <a:pPr lvl="1"/>
            <a:r>
              <a:rPr lang="en-US" sz="1800" dirty="0">
                <a:latin typeface="+mn-lt"/>
              </a:rPr>
              <a:t>"outside resourcing" </a:t>
            </a:r>
            <a:r>
              <a:rPr lang="en-US" sz="1800" dirty="0" err="1">
                <a:latin typeface="+mn-lt"/>
              </a:rPr>
              <a:t>нь</a:t>
            </a:r>
            <a:r>
              <a:rPr lang="en-US" sz="1800" dirty="0">
                <a:latin typeface="+mn-lt"/>
              </a:rPr>
              <a:t> </a:t>
            </a:r>
            <a:r>
              <a:rPr lang="mn-MN" sz="1800" dirty="0">
                <a:latin typeface="+mn-lt"/>
              </a:rPr>
              <a:t>байгууллага</a:t>
            </a:r>
            <a:r>
              <a:rPr lang="en-US" sz="1800" dirty="0">
                <a:latin typeface="+mn-lt"/>
              </a:rPr>
              <a:t> </a:t>
            </a:r>
            <a:r>
              <a:rPr lang="en-US" sz="1800" dirty="0" err="1">
                <a:latin typeface="+mn-lt"/>
              </a:rPr>
              <a:t>өөрсдийн</a:t>
            </a:r>
            <a:r>
              <a:rPr lang="en-US" sz="1800" dirty="0">
                <a:latin typeface="+mn-lt"/>
              </a:rPr>
              <a:t> </a:t>
            </a:r>
            <a:r>
              <a:rPr lang="en-US" sz="1800" dirty="0" err="1">
                <a:latin typeface="+mn-lt"/>
              </a:rPr>
              <a:t>дотоод</a:t>
            </a:r>
            <a:r>
              <a:rPr lang="en-US" sz="1800" dirty="0">
                <a:latin typeface="+mn-lt"/>
              </a:rPr>
              <a:t> </a:t>
            </a:r>
            <a:r>
              <a:rPr lang="mn-MN" sz="1800" dirty="0">
                <a:latin typeface="+mn-lt"/>
              </a:rPr>
              <a:t>үйл ажиллагаа, процессыг</a:t>
            </a:r>
            <a:r>
              <a:rPr lang="en-US" sz="1800" dirty="0">
                <a:latin typeface="+mn-lt"/>
              </a:rPr>
              <a:t> </a:t>
            </a:r>
            <a:r>
              <a:rPr lang="en-US" sz="1800" dirty="0" err="1">
                <a:latin typeface="+mn-lt"/>
              </a:rPr>
              <a:t>хууль</a:t>
            </a:r>
            <a:r>
              <a:rPr lang="en-US" sz="1800" dirty="0">
                <a:latin typeface="+mn-lt"/>
              </a:rPr>
              <a:t> </a:t>
            </a:r>
            <a:r>
              <a:rPr lang="en-US" sz="1800" dirty="0" err="1">
                <a:latin typeface="+mn-lt"/>
              </a:rPr>
              <a:t>зүйн</a:t>
            </a:r>
            <a:r>
              <a:rPr lang="en-US" sz="1800" dirty="0">
                <a:latin typeface="+mn-lt"/>
              </a:rPr>
              <a:t> </a:t>
            </a:r>
            <a:r>
              <a:rPr lang="en-US" sz="1800" dirty="0" err="1">
                <a:latin typeface="+mn-lt"/>
              </a:rPr>
              <a:t>хувьд</a:t>
            </a:r>
            <a:r>
              <a:rPr lang="en-US" sz="1800" dirty="0">
                <a:latin typeface="+mn-lt"/>
              </a:rPr>
              <a:t> </a:t>
            </a:r>
            <a:r>
              <a:rPr lang="en-US" sz="1800" dirty="0" err="1">
                <a:latin typeface="+mn-lt"/>
              </a:rPr>
              <a:t>бие</a:t>
            </a:r>
            <a:r>
              <a:rPr lang="en-US" sz="1800" dirty="0">
                <a:latin typeface="+mn-lt"/>
              </a:rPr>
              <a:t> </a:t>
            </a:r>
            <a:r>
              <a:rPr lang="en-US" sz="1800" dirty="0" err="1">
                <a:latin typeface="+mn-lt"/>
              </a:rPr>
              <a:t>даасан</a:t>
            </a:r>
            <a:r>
              <a:rPr lang="en-US" sz="1800" dirty="0">
                <a:latin typeface="+mn-lt"/>
              </a:rPr>
              <a:t> </a:t>
            </a:r>
            <a:r>
              <a:rPr lang="en-US" sz="1800" dirty="0" err="1">
                <a:latin typeface="+mn-lt"/>
              </a:rPr>
              <a:t>өөр</a:t>
            </a:r>
            <a:r>
              <a:rPr lang="en-US" sz="1800" dirty="0">
                <a:latin typeface="+mn-lt"/>
              </a:rPr>
              <a:t> </a:t>
            </a:r>
            <a:r>
              <a:rPr lang="en-US" sz="1800" dirty="0" err="1">
                <a:latin typeface="+mn-lt"/>
              </a:rPr>
              <a:t>этгээдэд</a:t>
            </a:r>
            <a:r>
              <a:rPr lang="en-US" sz="1800" dirty="0">
                <a:latin typeface="+mn-lt"/>
              </a:rPr>
              <a:t> </a:t>
            </a:r>
            <a:r>
              <a:rPr lang="en-US" sz="1800" dirty="0" err="1">
                <a:latin typeface="+mn-lt"/>
              </a:rPr>
              <a:t>шилжүүлэх</a:t>
            </a:r>
            <a:endParaRPr lang="mn-MN" sz="1800" dirty="0">
              <a:latin typeface="+mn-lt"/>
            </a:endParaRPr>
          </a:p>
          <a:p>
            <a:r>
              <a:rPr lang="mn-MN" altLang="en-US" sz="1800" b="1" dirty="0">
                <a:latin typeface="+mn-lt"/>
              </a:rPr>
              <a:t>Оффшор аутсорсинг </a:t>
            </a:r>
            <a:r>
              <a:rPr lang="en-US" altLang="en-US" sz="1800" b="1" dirty="0">
                <a:latin typeface="+mn-lt"/>
              </a:rPr>
              <a:t>(</a:t>
            </a:r>
            <a:r>
              <a:rPr lang="mn-MN" altLang="en-US" sz="1800" b="1" dirty="0">
                <a:latin typeface="+mn-lt"/>
              </a:rPr>
              <a:t>Оффшоринг</a:t>
            </a:r>
            <a:r>
              <a:rPr lang="en-US" altLang="en-US" sz="1800" b="1" dirty="0">
                <a:latin typeface="+mn-lt"/>
              </a:rPr>
              <a:t>)</a:t>
            </a:r>
            <a:endParaRPr lang="mn-MN" altLang="en-US" sz="1800" b="1" dirty="0">
              <a:latin typeface="+mn-lt"/>
            </a:endParaRPr>
          </a:p>
          <a:p>
            <a:pPr lvl="1"/>
            <a:r>
              <a:rPr lang="mn-MN" altLang="en-US" sz="1800" dirty="0">
                <a:latin typeface="+mn-lt"/>
              </a:rPr>
              <a:t>Аутсорсингийн нэг хэлбэр</a:t>
            </a:r>
          </a:p>
          <a:p>
            <a:pPr lvl="1"/>
            <a:r>
              <a:rPr lang="mn-MN" altLang="en-US" sz="1800" dirty="0">
                <a:latin typeface="+mn-lt"/>
              </a:rPr>
              <a:t>Өөр орны байгууллагаас тухайн үйлчилгээг авах</a:t>
            </a:r>
          </a:p>
          <a:p>
            <a:pPr lvl="1"/>
            <a:r>
              <a:rPr lang="mn-MN" altLang="en-US" sz="1800" dirty="0">
                <a:latin typeface="+mn-lt"/>
              </a:rPr>
              <a:t>Өөр соёл, хэл, заншлын бэрхшээлүүд тулгардаг</a:t>
            </a:r>
          </a:p>
          <a:p>
            <a:pPr lvl="1"/>
            <a:r>
              <a:rPr lang="mn-MN" altLang="en-US" sz="1800" dirty="0">
                <a:latin typeface="+mn-lt"/>
              </a:rPr>
              <a:t>Байгууллагуудын дуудлагын төв, хэрэглэгчийн үйлчилгээ гэх мэт</a:t>
            </a:r>
          </a:p>
          <a:p>
            <a:pPr lvl="1"/>
            <a:r>
              <a:rPr lang="mn-MN" altLang="en-US" sz="1800" dirty="0">
                <a:latin typeface="+mn-lt"/>
              </a:rPr>
              <a:t>Ажил хэргийн харилцааг үр дүнтэй явуулахад хүчин чармайлт шаарддаг</a:t>
            </a:r>
          </a:p>
          <a:p>
            <a:r>
              <a:rPr lang="mn-MN" altLang="en-US" sz="1800" b="1" dirty="0">
                <a:latin typeface="+mn-lt"/>
              </a:rPr>
              <a:t>Цомхотгол</a:t>
            </a:r>
          </a:p>
          <a:p>
            <a:pPr lvl="1"/>
            <a:r>
              <a:rPr lang="mn-MN" altLang="en-US" sz="1800" dirty="0">
                <a:latin typeface="+mn-lt"/>
              </a:rPr>
              <a:t>Зардлаа бууруулахын тулд ажилтнуудаа багасгах</a:t>
            </a:r>
          </a:p>
          <a:p>
            <a:pPr lvl="1"/>
            <a:r>
              <a:rPr lang="mn-MN" altLang="en-US" sz="1800" dirty="0">
                <a:latin typeface="+mn-lt"/>
              </a:rPr>
              <a:t>Байгууллагын хэмцээнд цалин хөлсний зардлыг бууруулах</a:t>
            </a:r>
          </a:p>
          <a:p>
            <a:pPr lvl="1"/>
            <a:r>
              <a:rPr lang="mn-MN" altLang="en-US" sz="1800" dirty="0">
                <a:latin typeface="+mn-lt"/>
              </a:rPr>
              <a:t>Бүтээгдэхүүн, үйлчилгээний чанарт нөлөөлөх магадлалтай</a:t>
            </a:r>
          </a:p>
        </p:txBody>
      </p:sp>
      <p:sp>
        <p:nvSpPr>
          <p:cNvPr id="29698" name="Title 1"/>
          <p:cNvSpPr>
            <a:spLocks noGrp="1"/>
          </p:cNvSpPr>
          <p:nvPr>
            <p:ph type="title"/>
          </p:nvPr>
        </p:nvSpPr>
        <p:spPr/>
        <p:txBody>
          <a:bodyPr>
            <a:normAutofit fontScale="90000"/>
          </a:bodyPr>
          <a:lstStyle/>
          <a:p>
            <a:pPr algn="r"/>
            <a:r>
              <a:rPr lang="mn-MN" altLang="en-US" sz="2800" dirty="0"/>
              <a:t>БАЙГУУЛЛАГЫН ӨӨРЧЛӨЛТ: </a:t>
            </a:r>
            <a:br>
              <a:rPr lang="mn-MN" altLang="en-US" sz="2800" dirty="0"/>
            </a:br>
            <a:r>
              <a:rPr lang="mn-MN" altLang="en-US" b="1" dirty="0">
                <a:solidFill>
                  <a:srgbClr val="FFC000"/>
                </a:solidFill>
              </a:rPr>
              <a:t>Аутсорсинг, оффшоринг, цомхотгол</a:t>
            </a:r>
            <a:endParaRPr lang="en-US" altLang="en-US" b="1" dirty="0">
              <a:solidFill>
                <a:srgbClr val="FFC000"/>
              </a:solidFill>
            </a:endParaRPr>
          </a:p>
        </p:txBody>
      </p:sp>
    </p:spTree>
    <p:extLst>
      <p:ext uri="{BB962C8B-B14F-4D97-AF65-F5344CB8AC3E}">
        <p14:creationId xmlns:p14="http://schemas.microsoft.com/office/powerpoint/2010/main" val="3392616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normAutofit fontScale="90000"/>
          </a:bodyPr>
          <a:lstStyle/>
          <a:p>
            <a:pPr algn="r"/>
            <a:r>
              <a:rPr lang="mn-MN" altLang="en-US" sz="2800" dirty="0"/>
              <a:t>БАЙГУУЛЛАГЫН ӨӨРЧЛӨЛТ: </a:t>
            </a:r>
            <a:br>
              <a:rPr lang="mn-MN" altLang="en-US" sz="2800" dirty="0"/>
            </a:br>
            <a:r>
              <a:rPr lang="mn-MN" altLang="en-US" b="1" dirty="0">
                <a:solidFill>
                  <a:srgbClr val="FFC000"/>
                </a:solidFill>
              </a:rPr>
              <a:t>Аутсорсинг, оффшоринг</a:t>
            </a:r>
            <a:endParaRPr lang="en-US" altLang="en-US" b="1" dirty="0">
              <a:solidFill>
                <a:srgbClr val="FFC000"/>
              </a:solidFill>
            </a:endParaRPr>
          </a:p>
        </p:txBody>
      </p:sp>
      <p:sp>
        <p:nvSpPr>
          <p:cNvPr id="2" name="Rectangle 1"/>
          <p:cNvSpPr/>
          <p:nvPr/>
        </p:nvSpPr>
        <p:spPr>
          <a:xfrm>
            <a:off x="228600" y="3494544"/>
            <a:ext cx="8763000" cy="2677656"/>
          </a:xfrm>
          <a:prstGeom prst="rect">
            <a:avLst/>
          </a:prstGeom>
          <a:ln>
            <a:solidFill>
              <a:srgbClr val="1B70A5"/>
            </a:solidFill>
          </a:ln>
        </p:spPr>
        <p:txBody>
          <a:bodyPr wrap="square">
            <a:spAutoFit/>
          </a:bodyPr>
          <a:lstStyle/>
          <a:p>
            <a:pPr algn="ctr"/>
            <a:r>
              <a:rPr lang="en-US" sz="1400" b="1" i="1" dirty="0"/>
              <a:t>Deutsche Bank </a:t>
            </a:r>
            <a:r>
              <a:rPr lang="en-US" sz="1400" b="1" i="1" dirty="0" err="1"/>
              <a:t>нь</a:t>
            </a:r>
            <a:r>
              <a:rPr lang="en-US" sz="1400" b="1" i="1" dirty="0"/>
              <a:t> IBM Global Service </a:t>
            </a:r>
            <a:r>
              <a:rPr lang="mn-MN" sz="1400" b="1" i="1" dirty="0"/>
              <a:t>аутсорсинг хамтын ажиллагаа</a:t>
            </a:r>
            <a:endParaRPr lang="en-US" sz="1400" b="1" i="1" dirty="0">
              <a:latin typeface="+mn-lt"/>
            </a:endParaRPr>
          </a:p>
          <a:p>
            <a:r>
              <a:rPr lang="en-US" sz="1400" i="1" dirty="0" err="1">
                <a:latin typeface="+mn-lt"/>
              </a:rPr>
              <a:t>Германы</a:t>
            </a:r>
            <a:r>
              <a:rPr lang="en-US" sz="1400" i="1" dirty="0">
                <a:latin typeface="+mn-lt"/>
              </a:rPr>
              <a:t> </a:t>
            </a:r>
            <a:r>
              <a:rPr lang="en-US" sz="1400" i="1" dirty="0" err="1">
                <a:latin typeface="+mn-lt"/>
              </a:rPr>
              <a:t>нэгэн</a:t>
            </a:r>
            <a:r>
              <a:rPr lang="en-US" sz="1400" i="1" dirty="0">
                <a:latin typeface="+mn-lt"/>
              </a:rPr>
              <a:t> </a:t>
            </a:r>
            <a:r>
              <a:rPr lang="en-US" sz="1400" i="1" dirty="0" err="1">
                <a:latin typeface="+mn-lt"/>
              </a:rPr>
              <a:t>том</a:t>
            </a:r>
            <a:r>
              <a:rPr lang="en-US" sz="1400" i="1" dirty="0">
                <a:latin typeface="+mn-lt"/>
              </a:rPr>
              <a:t> </a:t>
            </a:r>
            <a:r>
              <a:rPr lang="en-US" sz="1400" i="1" dirty="0" err="1">
                <a:latin typeface="+mn-lt"/>
              </a:rPr>
              <a:t>банк</a:t>
            </a:r>
            <a:r>
              <a:rPr lang="en-US" sz="1400" i="1" dirty="0">
                <a:latin typeface="+mn-lt"/>
              </a:rPr>
              <a:t> </a:t>
            </a:r>
            <a:r>
              <a:rPr lang="en-US" sz="1400" i="1" dirty="0" err="1">
                <a:latin typeface="+mn-lt"/>
              </a:rPr>
              <a:t>болох</a:t>
            </a:r>
            <a:r>
              <a:rPr lang="en-US" sz="1400" i="1" dirty="0">
                <a:latin typeface="+mn-lt"/>
              </a:rPr>
              <a:t> Deutsche Bank </a:t>
            </a:r>
            <a:r>
              <a:rPr lang="en-US" sz="1400" i="1" dirty="0" err="1">
                <a:latin typeface="+mn-lt"/>
              </a:rPr>
              <a:t>нь</a:t>
            </a:r>
            <a:r>
              <a:rPr lang="en-US" sz="1400" i="1" dirty="0">
                <a:latin typeface="+mn-lt"/>
              </a:rPr>
              <a:t> IBM Global Service-</a:t>
            </a:r>
            <a:r>
              <a:rPr lang="en-US" sz="1400" i="1" dirty="0" err="1">
                <a:latin typeface="+mn-lt"/>
              </a:rPr>
              <a:t>тэй</a:t>
            </a:r>
            <a:r>
              <a:rPr lang="en-US" sz="1400" i="1" dirty="0">
                <a:latin typeface="+mn-lt"/>
              </a:rPr>
              <a:t> Outsourcing </a:t>
            </a:r>
            <a:r>
              <a:rPr lang="en-US" sz="1400" i="1" dirty="0" err="1">
                <a:latin typeface="+mn-lt"/>
              </a:rPr>
              <a:t>гэрээ</a:t>
            </a:r>
            <a:r>
              <a:rPr lang="en-US" sz="1400" i="1" dirty="0">
                <a:latin typeface="+mn-lt"/>
              </a:rPr>
              <a:t> </a:t>
            </a:r>
            <a:r>
              <a:rPr lang="en-US" sz="1400" i="1" dirty="0" err="1">
                <a:latin typeface="+mn-lt"/>
              </a:rPr>
              <a:t>хийсэн</a:t>
            </a:r>
            <a:r>
              <a:rPr lang="en-US" sz="1400" i="1" dirty="0">
                <a:latin typeface="+mn-lt"/>
              </a:rPr>
              <a:t> </a:t>
            </a:r>
            <a:r>
              <a:rPr lang="en-US" sz="1400" i="1" dirty="0" err="1">
                <a:latin typeface="+mn-lt"/>
              </a:rPr>
              <a:t>байна</a:t>
            </a:r>
            <a:r>
              <a:rPr lang="en-US" sz="1400" i="1" dirty="0">
                <a:latin typeface="+mn-lt"/>
              </a:rPr>
              <a:t>. </a:t>
            </a:r>
            <a:r>
              <a:rPr lang="en-US" sz="1400" i="1" dirty="0" err="1">
                <a:latin typeface="+mn-lt"/>
              </a:rPr>
              <a:t>Дор</a:t>
            </a:r>
            <a:r>
              <a:rPr lang="en-US" sz="1400" i="1" dirty="0">
                <a:latin typeface="+mn-lt"/>
              </a:rPr>
              <a:t> </a:t>
            </a:r>
            <a:r>
              <a:rPr lang="en-US" sz="1400" i="1" dirty="0" err="1">
                <a:latin typeface="+mn-lt"/>
              </a:rPr>
              <a:t>хаяж</a:t>
            </a:r>
            <a:r>
              <a:rPr lang="en-US" sz="1400" i="1" dirty="0">
                <a:latin typeface="+mn-lt"/>
              </a:rPr>
              <a:t> 2,5 </a:t>
            </a:r>
            <a:r>
              <a:rPr lang="en-US" sz="1400" i="1" dirty="0" err="1">
                <a:latin typeface="+mn-lt"/>
              </a:rPr>
              <a:t>миллиард</a:t>
            </a:r>
            <a:r>
              <a:rPr lang="en-US" sz="1400" i="1" dirty="0">
                <a:latin typeface="+mn-lt"/>
              </a:rPr>
              <a:t> </a:t>
            </a:r>
            <a:r>
              <a:rPr lang="en-US" sz="1400" i="1" dirty="0" err="1">
                <a:latin typeface="+mn-lt"/>
              </a:rPr>
              <a:t>евроны</a:t>
            </a:r>
            <a:r>
              <a:rPr lang="en-US" sz="1400" i="1" dirty="0">
                <a:latin typeface="+mn-lt"/>
              </a:rPr>
              <a:t> </a:t>
            </a:r>
            <a:r>
              <a:rPr lang="en-US" sz="1400" i="1" dirty="0" err="1">
                <a:latin typeface="+mn-lt"/>
              </a:rPr>
              <a:t>гэрээ</a:t>
            </a:r>
            <a:r>
              <a:rPr lang="en-US" sz="1400" i="1" dirty="0">
                <a:latin typeface="+mn-lt"/>
              </a:rPr>
              <a:t> </a:t>
            </a:r>
            <a:r>
              <a:rPr lang="en-US" sz="1400" i="1" dirty="0" err="1">
                <a:latin typeface="+mn-lt"/>
              </a:rPr>
              <a:t>болно</a:t>
            </a:r>
            <a:r>
              <a:rPr lang="en-US" sz="1400" i="1" dirty="0">
                <a:latin typeface="+mn-lt"/>
              </a:rPr>
              <a:t>. </a:t>
            </a:r>
            <a:r>
              <a:rPr lang="en-US" sz="1400" i="1" dirty="0" err="1">
                <a:latin typeface="+mn-lt"/>
              </a:rPr>
              <a:t>Yргэлжлэх</a:t>
            </a:r>
            <a:r>
              <a:rPr lang="en-US" sz="1400" i="1" dirty="0">
                <a:latin typeface="+mn-lt"/>
              </a:rPr>
              <a:t> </a:t>
            </a:r>
            <a:r>
              <a:rPr lang="en-US" sz="1400" i="1" dirty="0" err="1">
                <a:latin typeface="+mn-lt"/>
              </a:rPr>
              <a:t>хугацаа</a:t>
            </a:r>
            <a:r>
              <a:rPr lang="en-US" sz="1400" i="1" dirty="0">
                <a:latin typeface="+mn-lt"/>
              </a:rPr>
              <a:t> </a:t>
            </a:r>
            <a:r>
              <a:rPr lang="en-US" sz="1400" i="1" dirty="0" err="1">
                <a:latin typeface="+mn-lt"/>
              </a:rPr>
              <a:t>нь</a:t>
            </a:r>
            <a:r>
              <a:rPr lang="en-US" sz="1400" i="1" dirty="0">
                <a:latin typeface="+mn-lt"/>
              </a:rPr>
              <a:t> 10 </a:t>
            </a:r>
            <a:r>
              <a:rPr lang="en-US" sz="1400" i="1" dirty="0" err="1">
                <a:latin typeface="+mn-lt"/>
              </a:rPr>
              <a:t>жил</a:t>
            </a:r>
            <a:r>
              <a:rPr lang="en-US" sz="1400" i="1" dirty="0">
                <a:latin typeface="+mn-lt"/>
              </a:rPr>
              <a:t>. </a:t>
            </a:r>
            <a:r>
              <a:rPr lang="en-US" sz="1400" i="1" dirty="0" err="1">
                <a:latin typeface="+mn-lt"/>
              </a:rPr>
              <a:t>Дойтче</a:t>
            </a:r>
            <a:r>
              <a:rPr lang="en-US" sz="1400" i="1" dirty="0">
                <a:latin typeface="+mn-lt"/>
              </a:rPr>
              <a:t> </a:t>
            </a:r>
            <a:r>
              <a:rPr lang="en-US" sz="1400" i="1" dirty="0" err="1">
                <a:latin typeface="+mn-lt"/>
              </a:rPr>
              <a:t>Банкнаас</a:t>
            </a:r>
            <a:r>
              <a:rPr lang="en-US" sz="1400" i="1" dirty="0">
                <a:latin typeface="+mn-lt"/>
              </a:rPr>
              <a:t> </a:t>
            </a:r>
            <a:r>
              <a:rPr lang="en-US" sz="1400" i="1" dirty="0" err="1">
                <a:latin typeface="+mn-lt"/>
              </a:rPr>
              <a:t>нийт</a:t>
            </a:r>
            <a:r>
              <a:rPr lang="en-US" sz="1400" i="1" dirty="0">
                <a:latin typeface="+mn-lt"/>
              </a:rPr>
              <a:t> 950 </a:t>
            </a:r>
            <a:r>
              <a:rPr lang="en-US" sz="1400" i="1" dirty="0" err="1">
                <a:latin typeface="+mn-lt"/>
              </a:rPr>
              <a:t>ажилтан</a:t>
            </a:r>
            <a:r>
              <a:rPr lang="en-US" sz="1400" i="1" dirty="0">
                <a:latin typeface="+mn-lt"/>
              </a:rPr>
              <a:t> </a:t>
            </a:r>
            <a:r>
              <a:rPr lang="en-US" sz="1400" i="1" dirty="0" err="1">
                <a:latin typeface="+mn-lt"/>
              </a:rPr>
              <a:t>шилжин</a:t>
            </a:r>
            <a:r>
              <a:rPr lang="en-US" sz="1400" i="1" dirty="0">
                <a:latin typeface="+mn-lt"/>
              </a:rPr>
              <a:t> </a:t>
            </a:r>
            <a:r>
              <a:rPr lang="en-US" sz="1400" i="1" dirty="0" err="1">
                <a:latin typeface="+mn-lt"/>
              </a:rPr>
              <a:t>ажиллах</a:t>
            </a:r>
            <a:r>
              <a:rPr lang="en-US" sz="1400" i="1" dirty="0">
                <a:latin typeface="+mn-lt"/>
              </a:rPr>
              <a:t> </a:t>
            </a:r>
            <a:r>
              <a:rPr lang="en-US" sz="1400" i="1" dirty="0" err="1">
                <a:latin typeface="+mn-lt"/>
              </a:rPr>
              <a:t>бөгөөд</a:t>
            </a:r>
            <a:r>
              <a:rPr lang="en-US" sz="1400" i="1" dirty="0">
                <a:latin typeface="+mn-lt"/>
              </a:rPr>
              <a:t> </a:t>
            </a:r>
            <a:r>
              <a:rPr lang="en-US" sz="1400" i="1" dirty="0" err="1">
                <a:latin typeface="+mn-lt"/>
              </a:rPr>
              <a:t>үүнээс</a:t>
            </a:r>
            <a:r>
              <a:rPr lang="en-US" sz="1400" i="1" dirty="0">
                <a:latin typeface="+mn-lt"/>
              </a:rPr>
              <a:t> 750 </a:t>
            </a:r>
            <a:r>
              <a:rPr lang="en-US" sz="1400" i="1" dirty="0" err="1">
                <a:latin typeface="+mn-lt"/>
              </a:rPr>
              <a:t>нь</a:t>
            </a:r>
            <a:r>
              <a:rPr lang="en-US" sz="1400" i="1" dirty="0">
                <a:latin typeface="+mn-lt"/>
              </a:rPr>
              <a:t> </a:t>
            </a:r>
            <a:r>
              <a:rPr lang="en-US" sz="1400" i="1" dirty="0" err="1">
                <a:latin typeface="+mn-lt"/>
              </a:rPr>
              <a:t>Германд</a:t>
            </a:r>
            <a:r>
              <a:rPr lang="en-US" sz="1400" i="1" dirty="0">
                <a:latin typeface="+mn-lt"/>
              </a:rPr>
              <a:t>, 200 </a:t>
            </a:r>
            <a:r>
              <a:rPr lang="en-US" sz="1400" i="1" dirty="0" err="1">
                <a:latin typeface="+mn-lt"/>
              </a:rPr>
              <a:t>нь</a:t>
            </a:r>
            <a:r>
              <a:rPr lang="en-US" sz="1400" i="1" dirty="0">
                <a:latin typeface="+mn-lt"/>
              </a:rPr>
              <a:t> </a:t>
            </a:r>
            <a:r>
              <a:rPr lang="en-US" sz="1400" i="1" dirty="0" err="1">
                <a:latin typeface="+mn-lt"/>
              </a:rPr>
              <a:t>гадаадад</a:t>
            </a:r>
            <a:r>
              <a:rPr lang="en-US" sz="1400" i="1" dirty="0">
                <a:latin typeface="+mn-lt"/>
              </a:rPr>
              <a:t>. </a:t>
            </a:r>
            <a:r>
              <a:rPr lang="en-US" sz="1400" i="1" dirty="0" err="1">
                <a:latin typeface="+mn-lt"/>
              </a:rPr>
              <a:t>Уг</a:t>
            </a:r>
            <a:r>
              <a:rPr lang="en-US" sz="1400" i="1" dirty="0">
                <a:latin typeface="+mn-lt"/>
              </a:rPr>
              <a:t> </a:t>
            </a:r>
            <a:r>
              <a:rPr lang="en-US" sz="1400" i="1" dirty="0" err="1">
                <a:latin typeface="+mn-lt"/>
              </a:rPr>
              <a:t>гэрээний</a:t>
            </a:r>
            <a:r>
              <a:rPr lang="en-US" sz="1400" i="1" dirty="0">
                <a:latin typeface="+mn-lt"/>
              </a:rPr>
              <a:t> </a:t>
            </a:r>
            <a:r>
              <a:rPr lang="en-US" sz="1400" i="1" dirty="0" err="1">
                <a:latin typeface="+mn-lt"/>
              </a:rPr>
              <a:t>дагуу</a:t>
            </a:r>
            <a:r>
              <a:rPr lang="en-US" sz="1400" i="1" dirty="0">
                <a:latin typeface="+mn-lt"/>
              </a:rPr>
              <a:t> </a:t>
            </a:r>
            <a:r>
              <a:rPr lang="en-US" sz="1400" i="1" dirty="0" err="1">
                <a:latin typeface="+mn-lt"/>
              </a:rPr>
              <a:t>мэдээллийн</a:t>
            </a:r>
            <a:r>
              <a:rPr lang="en-US" sz="1400" i="1" dirty="0">
                <a:latin typeface="+mn-lt"/>
              </a:rPr>
              <a:t> </a:t>
            </a:r>
            <a:r>
              <a:rPr lang="en-US" sz="1400" i="1" dirty="0" err="1">
                <a:latin typeface="+mn-lt"/>
              </a:rPr>
              <a:t>төвүүд</a:t>
            </a:r>
            <a:r>
              <a:rPr lang="en-US" sz="1400" i="1" dirty="0">
                <a:latin typeface="+mn-lt"/>
              </a:rPr>
              <a:t>, (</a:t>
            </a:r>
            <a:r>
              <a:rPr lang="en-US" sz="1400" i="1" dirty="0" err="1">
                <a:latin typeface="+mn-lt"/>
              </a:rPr>
              <a:t>баазууд</a:t>
            </a:r>
            <a:r>
              <a:rPr lang="en-US" sz="1400" i="1" dirty="0">
                <a:latin typeface="+mn-lt"/>
              </a:rPr>
              <a:t>, </a:t>
            </a:r>
            <a:r>
              <a:rPr lang="en-US" sz="1400" i="1" dirty="0" err="1">
                <a:latin typeface="+mn-lt"/>
              </a:rPr>
              <a:t>серверүүд</a:t>
            </a:r>
            <a:r>
              <a:rPr lang="en-US" sz="1400" i="1" dirty="0">
                <a:latin typeface="+mn-lt"/>
              </a:rPr>
              <a:t>) </a:t>
            </a:r>
            <a:r>
              <a:rPr lang="en-US" sz="1400" i="1" dirty="0" err="1">
                <a:latin typeface="+mn-lt"/>
              </a:rPr>
              <a:t>нь</a:t>
            </a:r>
            <a:r>
              <a:rPr lang="en-US" sz="1400" i="1" dirty="0">
                <a:latin typeface="+mn-lt"/>
              </a:rPr>
              <a:t> </a:t>
            </a:r>
            <a:r>
              <a:rPr lang="en-US" sz="1400" i="1" dirty="0" err="1">
                <a:latin typeface="+mn-lt"/>
              </a:rPr>
              <a:t>Герман</a:t>
            </a:r>
            <a:r>
              <a:rPr lang="en-US" sz="1400" i="1" dirty="0">
                <a:latin typeface="+mn-lt"/>
              </a:rPr>
              <a:t>, </a:t>
            </a:r>
            <a:r>
              <a:rPr lang="en-US" sz="1400" i="1" dirty="0" err="1">
                <a:latin typeface="+mn-lt"/>
              </a:rPr>
              <a:t>Бельги</a:t>
            </a:r>
            <a:r>
              <a:rPr lang="en-US" sz="1400" i="1" dirty="0">
                <a:latin typeface="+mn-lt"/>
              </a:rPr>
              <a:t>, </a:t>
            </a:r>
            <a:r>
              <a:rPr lang="en-US" sz="1400" i="1" dirty="0" err="1">
                <a:latin typeface="+mn-lt"/>
              </a:rPr>
              <a:t>Итали</a:t>
            </a:r>
            <a:r>
              <a:rPr lang="en-US" sz="1400" i="1" dirty="0">
                <a:latin typeface="+mn-lt"/>
              </a:rPr>
              <a:t>, </a:t>
            </a:r>
            <a:r>
              <a:rPr lang="en-US" sz="1400" i="1" dirty="0" err="1">
                <a:latin typeface="+mn-lt"/>
              </a:rPr>
              <a:t>Люксембург</a:t>
            </a:r>
            <a:r>
              <a:rPr lang="en-US" sz="1400" i="1" dirty="0">
                <a:latin typeface="+mn-lt"/>
              </a:rPr>
              <a:t>, </a:t>
            </a:r>
            <a:r>
              <a:rPr lang="en-US" sz="1400" i="1" dirty="0" err="1">
                <a:latin typeface="+mn-lt"/>
              </a:rPr>
              <a:t>Польш</a:t>
            </a:r>
            <a:r>
              <a:rPr lang="en-US" sz="1400" i="1" dirty="0">
                <a:latin typeface="+mn-lt"/>
              </a:rPr>
              <a:t>, </a:t>
            </a:r>
            <a:r>
              <a:rPr lang="en-US" sz="1400" i="1" dirty="0" err="1">
                <a:latin typeface="+mn-lt"/>
              </a:rPr>
              <a:t>Португаль</a:t>
            </a:r>
            <a:r>
              <a:rPr lang="en-US" sz="1400" i="1" dirty="0">
                <a:latin typeface="+mn-lt"/>
              </a:rPr>
              <a:t>, </a:t>
            </a:r>
            <a:r>
              <a:rPr lang="en-US" sz="1400" i="1" dirty="0" err="1">
                <a:latin typeface="+mn-lt"/>
              </a:rPr>
              <a:t>Швейцарь</a:t>
            </a:r>
            <a:r>
              <a:rPr lang="en-US" sz="1400" i="1" dirty="0">
                <a:latin typeface="+mn-lt"/>
              </a:rPr>
              <a:t>, </a:t>
            </a:r>
            <a:r>
              <a:rPr lang="en-US" sz="1400" i="1" dirty="0" err="1">
                <a:latin typeface="+mn-lt"/>
              </a:rPr>
              <a:t>Испани</a:t>
            </a:r>
            <a:r>
              <a:rPr lang="en-US" sz="1400" i="1" dirty="0">
                <a:latin typeface="+mn-lt"/>
              </a:rPr>
              <a:t> </a:t>
            </a:r>
            <a:r>
              <a:rPr lang="en-US" sz="1400" i="1" dirty="0" err="1">
                <a:latin typeface="+mn-lt"/>
              </a:rPr>
              <a:t>зэрэг</a:t>
            </a:r>
            <a:r>
              <a:rPr lang="en-US" sz="1400" i="1" dirty="0">
                <a:latin typeface="+mn-lt"/>
              </a:rPr>
              <a:t> </a:t>
            </a:r>
            <a:r>
              <a:rPr lang="en-US" sz="1400" i="1" dirty="0" err="1">
                <a:latin typeface="+mn-lt"/>
              </a:rPr>
              <a:t>орнуудад</a:t>
            </a:r>
            <a:r>
              <a:rPr lang="en-US" sz="1400" i="1" dirty="0">
                <a:latin typeface="+mn-lt"/>
              </a:rPr>
              <a:t> </a:t>
            </a:r>
            <a:r>
              <a:rPr lang="en-US" sz="1400" i="1" dirty="0" err="1">
                <a:latin typeface="+mn-lt"/>
              </a:rPr>
              <a:t>шилжин</a:t>
            </a:r>
            <a:r>
              <a:rPr lang="en-US" sz="1400" i="1" dirty="0">
                <a:latin typeface="+mn-lt"/>
              </a:rPr>
              <a:t> </a:t>
            </a:r>
            <a:r>
              <a:rPr lang="en-US" sz="1400" i="1" dirty="0" err="1">
                <a:latin typeface="+mn-lt"/>
              </a:rPr>
              <a:t>байрлах</a:t>
            </a:r>
            <a:r>
              <a:rPr lang="en-US" sz="1400" i="1" dirty="0">
                <a:latin typeface="+mn-lt"/>
              </a:rPr>
              <a:t> </a:t>
            </a:r>
            <a:r>
              <a:rPr lang="en-US" sz="1400" i="1" dirty="0" err="1">
                <a:latin typeface="+mn-lt"/>
              </a:rPr>
              <a:t>юм</a:t>
            </a:r>
            <a:r>
              <a:rPr lang="en-US" sz="1400" i="1" dirty="0">
                <a:latin typeface="+mn-lt"/>
              </a:rPr>
              <a:t> .</a:t>
            </a:r>
            <a:endParaRPr lang="mn-MN" sz="1400" i="1" dirty="0">
              <a:latin typeface="+mn-lt"/>
            </a:endParaRPr>
          </a:p>
          <a:p>
            <a:pPr algn="just"/>
            <a:r>
              <a:rPr lang="en-US" sz="1400" i="1" dirty="0">
                <a:latin typeface="+mn-lt"/>
              </a:rPr>
              <a:t>Deutsche Bank </a:t>
            </a:r>
            <a:r>
              <a:rPr lang="en-US" sz="1400" i="1" dirty="0" err="1">
                <a:latin typeface="+mn-lt"/>
              </a:rPr>
              <a:t>Топ</a:t>
            </a:r>
            <a:r>
              <a:rPr lang="en-US" sz="1400" i="1" dirty="0">
                <a:latin typeface="+mn-lt"/>
              </a:rPr>
              <a:t> </a:t>
            </a:r>
            <a:r>
              <a:rPr lang="en-US" sz="1400" i="1" dirty="0" err="1">
                <a:latin typeface="+mn-lt"/>
              </a:rPr>
              <a:t>удирдах</a:t>
            </a:r>
            <a:r>
              <a:rPr lang="en-US" sz="1400" i="1" dirty="0">
                <a:latin typeface="+mn-lt"/>
              </a:rPr>
              <a:t> </a:t>
            </a:r>
            <a:r>
              <a:rPr lang="en-US" sz="1400" i="1" dirty="0" err="1">
                <a:latin typeface="+mn-lt"/>
              </a:rPr>
              <a:t>ажилтнуудын</a:t>
            </a:r>
            <a:r>
              <a:rPr lang="en-US" sz="1400" i="1" dirty="0">
                <a:latin typeface="+mn-lt"/>
              </a:rPr>
              <a:t> </a:t>
            </a:r>
            <a:r>
              <a:rPr lang="en-US" sz="1400" i="1" dirty="0" err="1">
                <a:latin typeface="+mn-lt"/>
              </a:rPr>
              <a:t>нэг</a:t>
            </a:r>
            <a:r>
              <a:rPr lang="en-US" sz="1400" i="1" dirty="0">
                <a:latin typeface="+mn-lt"/>
              </a:rPr>
              <a:t> </a:t>
            </a:r>
            <a:r>
              <a:rPr lang="en-US" sz="1400" i="1" dirty="0" err="1">
                <a:latin typeface="+mn-lt"/>
              </a:rPr>
              <a:t>Херманн-Жосеф</a:t>
            </a:r>
            <a:r>
              <a:rPr lang="en-US" sz="1400" i="1" dirty="0">
                <a:latin typeface="+mn-lt"/>
              </a:rPr>
              <a:t> </a:t>
            </a:r>
            <a:r>
              <a:rPr lang="en-US" sz="1400" i="1" dirty="0" err="1">
                <a:latin typeface="+mn-lt"/>
              </a:rPr>
              <a:t>Ламберти</a:t>
            </a:r>
            <a:r>
              <a:rPr lang="en-US" sz="1400" i="1" dirty="0">
                <a:latin typeface="+mn-lt"/>
              </a:rPr>
              <a:t> </a:t>
            </a:r>
            <a:r>
              <a:rPr lang="en-US" sz="1400" i="1" dirty="0" err="1">
                <a:latin typeface="+mn-lt"/>
              </a:rPr>
              <a:t>хэлэхдээ</a:t>
            </a:r>
            <a:r>
              <a:rPr lang="en-US" sz="1400" i="1" dirty="0">
                <a:latin typeface="+mn-lt"/>
              </a:rPr>
              <a:t>:</a:t>
            </a:r>
            <a:br>
              <a:rPr lang="en-US" sz="1400" i="1" dirty="0">
                <a:latin typeface="+mn-lt"/>
              </a:rPr>
            </a:br>
            <a:r>
              <a:rPr lang="en-US" sz="1400" i="1" dirty="0">
                <a:latin typeface="+mn-lt"/>
              </a:rPr>
              <a:t>"- </a:t>
            </a:r>
            <a:r>
              <a:rPr lang="en-US" sz="1400" i="1" dirty="0" err="1">
                <a:latin typeface="+mn-lt"/>
              </a:rPr>
              <a:t>Бид</a:t>
            </a:r>
            <a:r>
              <a:rPr lang="en-US" sz="1400" i="1" dirty="0">
                <a:latin typeface="+mn-lt"/>
              </a:rPr>
              <a:t> </a:t>
            </a:r>
            <a:r>
              <a:rPr lang="en-US" sz="1400" i="1" dirty="0" err="1">
                <a:latin typeface="+mn-lt"/>
              </a:rPr>
              <a:t>энэ</a:t>
            </a:r>
            <a:r>
              <a:rPr lang="en-US" sz="1400" i="1" dirty="0">
                <a:latin typeface="+mn-lt"/>
              </a:rPr>
              <a:t> </a:t>
            </a:r>
            <a:r>
              <a:rPr lang="en-US" sz="1400" i="1" dirty="0" err="1">
                <a:latin typeface="+mn-lt"/>
              </a:rPr>
              <a:t>өөрчлөлтөөр</a:t>
            </a:r>
            <a:r>
              <a:rPr lang="en-US" sz="1400" i="1" dirty="0">
                <a:latin typeface="+mn-lt"/>
              </a:rPr>
              <a:t> </a:t>
            </a:r>
            <a:r>
              <a:rPr lang="en-US" sz="1400" i="1" dirty="0" err="1">
                <a:latin typeface="+mn-lt"/>
              </a:rPr>
              <a:t>ирэх</a:t>
            </a:r>
            <a:r>
              <a:rPr lang="en-US" sz="1400" i="1" dirty="0">
                <a:latin typeface="+mn-lt"/>
              </a:rPr>
              <a:t> 10 </a:t>
            </a:r>
            <a:r>
              <a:rPr lang="en-US" sz="1400" i="1" dirty="0" err="1">
                <a:latin typeface="+mn-lt"/>
              </a:rPr>
              <a:t>жилд</a:t>
            </a:r>
            <a:r>
              <a:rPr lang="en-US" sz="1400" i="1" dirty="0">
                <a:latin typeface="+mn-lt"/>
              </a:rPr>
              <a:t> </a:t>
            </a:r>
            <a:r>
              <a:rPr lang="en-US" sz="1400" i="1" dirty="0" err="1">
                <a:latin typeface="+mn-lt"/>
              </a:rPr>
              <a:t>тогтмол</a:t>
            </a:r>
            <a:r>
              <a:rPr lang="en-US" sz="1400" i="1" dirty="0">
                <a:latin typeface="+mn-lt"/>
              </a:rPr>
              <a:t> </a:t>
            </a:r>
            <a:r>
              <a:rPr lang="en-US" sz="1400" i="1" dirty="0" err="1">
                <a:latin typeface="+mn-lt"/>
              </a:rPr>
              <a:t>болон</a:t>
            </a:r>
            <a:r>
              <a:rPr lang="en-US" sz="1400" i="1" dirty="0">
                <a:latin typeface="+mn-lt"/>
              </a:rPr>
              <a:t> </a:t>
            </a:r>
            <a:r>
              <a:rPr lang="en-US" sz="1400" i="1" dirty="0" err="1">
                <a:latin typeface="+mn-lt"/>
              </a:rPr>
              <a:t>хувьсах</a:t>
            </a:r>
            <a:r>
              <a:rPr lang="en-US" sz="1400" i="1" dirty="0">
                <a:latin typeface="+mn-lt"/>
              </a:rPr>
              <a:t> </a:t>
            </a:r>
            <a:r>
              <a:rPr lang="en-US" sz="1400" i="1" dirty="0" err="1">
                <a:latin typeface="+mn-lt"/>
              </a:rPr>
              <a:t>зардлаа</a:t>
            </a:r>
            <a:r>
              <a:rPr lang="en-US" sz="1400" i="1" dirty="0">
                <a:latin typeface="+mn-lt"/>
              </a:rPr>
              <a:t> 1 </a:t>
            </a:r>
            <a:r>
              <a:rPr lang="en-US" sz="1400" i="1" dirty="0" err="1">
                <a:latin typeface="+mn-lt"/>
              </a:rPr>
              <a:t>миллиард</a:t>
            </a:r>
            <a:r>
              <a:rPr lang="en-US" sz="1400" i="1" dirty="0">
                <a:latin typeface="+mn-lt"/>
              </a:rPr>
              <a:t> </a:t>
            </a:r>
            <a:r>
              <a:rPr lang="en-US" sz="1400" i="1" dirty="0" err="1">
                <a:latin typeface="+mn-lt"/>
              </a:rPr>
              <a:t>еврогоор</a:t>
            </a:r>
            <a:r>
              <a:rPr lang="en-US" sz="1400" i="1" dirty="0">
                <a:latin typeface="+mn-lt"/>
              </a:rPr>
              <a:t> </a:t>
            </a:r>
            <a:r>
              <a:rPr lang="en-US" sz="1400" i="1" dirty="0" err="1">
                <a:latin typeface="+mn-lt"/>
              </a:rPr>
              <a:t>хэмнэх</a:t>
            </a:r>
            <a:r>
              <a:rPr lang="en-US" sz="1400" i="1" dirty="0">
                <a:latin typeface="+mn-lt"/>
              </a:rPr>
              <a:t> </a:t>
            </a:r>
            <a:r>
              <a:rPr lang="en-US" sz="1400" i="1" dirty="0" err="1">
                <a:latin typeface="+mn-lt"/>
              </a:rPr>
              <a:t>боломжтой</a:t>
            </a:r>
            <a:r>
              <a:rPr lang="en-US" sz="1400" i="1" dirty="0">
                <a:latin typeface="+mn-lt"/>
              </a:rPr>
              <a:t> </a:t>
            </a:r>
            <a:r>
              <a:rPr lang="en-US" sz="1400" i="1" dirty="0" err="1">
                <a:latin typeface="+mn-lt"/>
              </a:rPr>
              <a:t>боллоо</a:t>
            </a:r>
            <a:r>
              <a:rPr lang="en-US" sz="1400" i="1" dirty="0">
                <a:latin typeface="+mn-lt"/>
              </a:rPr>
              <a:t>. </a:t>
            </a:r>
            <a:r>
              <a:rPr lang="en-US" sz="1400" i="1" dirty="0" err="1">
                <a:latin typeface="+mn-lt"/>
              </a:rPr>
              <a:t>Түүнчлэн</a:t>
            </a:r>
            <a:r>
              <a:rPr lang="en-US" sz="1400" i="1" dirty="0">
                <a:latin typeface="+mn-lt"/>
              </a:rPr>
              <a:t> </a:t>
            </a:r>
            <a:r>
              <a:rPr lang="en-US" sz="1400" i="1" dirty="0" err="1">
                <a:latin typeface="+mn-lt"/>
              </a:rPr>
              <a:t>манай</a:t>
            </a:r>
            <a:r>
              <a:rPr lang="en-US" sz="1400" i="1" dirty="0">
                <a:latin typeface="+mn-lt"/>
              </a:rPr>
              <a:t> </a:t>
            </a:r>
            <a:r>
              <a:rPr lang="en-US" sz="1400" i="1" dirty="0" err="1">
                <a:latin typeface="+mn-lt"/>
              </a:rPr>
              <a:t>ажилтнууд</a:t>
            </a:r>
            <a:r>
              <a:rPr lang="en-US" sz="1400" i="1" dirty="0">
                <a:latin typeface="+mn-lt"/>
              </a:rPr>
              <a:t> </a:t>
            </a:r>
            <a:r>
              <a:rPr lang="en-US" sz="1400" i="1" dirty="0" err="1">
                <a:latin typeface="+mn-lt"/>
              </a:rPr>
              <a:t>ур</a:t>
            </a:r>
            <a:r>
              <a:rPr lang="en-US" sz="1400" i="1" dirty="0">
                <a:latin typeface="+mn-lt"/>
              </a:rPr>
              <a:t> </a:t>
            </a:r>
            <a:r>
              <a:rPr lang="en-US" sz="1400" i="1" dirty="0" err="1">
                <a:latin typeface="+mn-lt"/>
              </a:rPr>
              <a:t>чадвар</a:t>
            </a:r>
            <a:r>
              <a:rPr lang="en-US" sz="1400" i="1" dirty="0">
                <a:latin typeface="+mn-lt"/>
              </a:rPr>
              <a:t> </a:t>
            </a:r>
            <a:r>
              <a:rPr lang="en-US" sz="1400" i="1" dirty="0" err="1">
                <a:latin typeface="+mn-lt"/>
              </a:rPr>
              <a:t>сайтай</a:t>
            </a:r>
            <a:r>
              <a:rPr lang="en-US" sz="1400" i="1" dirty="0">
                <a:latin typeface="+mn-lt"/>
              </a:rPr>
              <a:t> </a:t>
            </a:r>
            <a:r>
              <a:rPr lang="en-US" sz="1400" i="1" dirty="0" err="1">
                <a:latin typeface="+mn-lt"/>
              </a:rPr>
              <a:t>мэргэжилтнүүдтэй</a:t>
            </a:r>
            <a:r>
              <a:rPr lang="en-US" sz="1400" i="1" dirty="0">
                <a:latin typeface="+mn-lt"/>
              </a:rPr>
              <a:t> </a:t>
            </a:r>
            <a:r>
              <a:rPr lang="en-US" sz="1400" i="1" dirty="0" err="1">
                <a:latin typeface="+mn-lt"/>
              </a:rPr>
              <a:t>хамтран</a:t>
            </a:r>
            <a:r>
              <a:rPr lang="en-US" sz="1400" i="1" dirty="0">
                <a:latin typeface="+mn-lt"/>
              </a:rPr>
              <a:t> </a:t>
            </a:r>
            <a:r>
              <a:rPr lang="en-US" sz="1400" i="1" dirty="0" err="1">
                <a:latin typeface="+mn-lt"/>
              </a:rPr>
              <a:t>ажиллаж</a:t>
            </a:r>
            <a:r>
              <a:rPr lang="en-US" sz="1400" i="1" dirty="0">
                <a:latin typeface="+mn-lt"/>
              </a:rPr>
              <a:t>, </a:t>
            </a:r>
            <a:r>
              <a:rPr lang="en-US" sz="1400" i="1" dirty="0" err="1">
                <a:latin typeface="+mn-lt"/>
              </a:rPr>
              <a:t>ихийг</a:t>
            </a:r>
            <a:r>
              <a:rPr lang="en-US" sz="1400" i="1" dirty="0">
                <a:latin typeface="+mn-lt"/>
              </a:rPr>
              <a:t> </a:t>
            </a:r>
            <a:r>
              <a:rPr lang="en-US" sz="1400" i="1" dirty="0" err="1">
                <a:latin typeface="+mn-lt"/>
              </a:rPr>
              <a:t>сурах</a:t>
            </a:r>
            <a:r>
              <a:rPr lang="en-US" sz="1400" i="1" dirty="0">
                <a:latin typeface="+mn-lt"/>
              </a:rPr>
              <a:t> </a:t>
            </a:r>
            <a:r>
              <a:rPr lang="en-US" sz="1400" i="1" dirty="0" err="1">
                <a:latin typeface="+mn-lt"/>
              </a:rPr>
              <a:t>боломж</a:t>
            </a:r>
            <a:r>
              <a:rPr lang="en-US" sz="1400" i="1" dirty="0">
                <a:latin typeface="+mn-lt"/>
              </a:rPr>
              <a:t> </a:t>
            </a:r>
            <a:r>
              <a:rPr lang="en-US" sz="1400" i="1" dirty="0" err="1">
                <a:latin typeface="+mn-lt"/>
              </a:rPr>
              <a:t>нээгдлээ</a:t>
            </a:r>
            <a:r>
              <a:rPr lang="en-US" sz="1400" i="1" dirty="0">
                <a:latin typeface="+mn-lt"/>
              </a:rPr>
              <a:t>. </a:t>
            </a:r>
            <a:r>
              <a:rPr lang="en-US" sz="1400" i="1" dirty="0" err="1">
                <a:latin typeface="+mn-lt"/>
              </a:rPr>
              <a:t>Мэдээж</a:t>
            </a:r>
            <a:r>
              <a:rPr lang="en-US" sz="1400" i="1" dirty="0">
                <a:latin typeface="+mn-lt"/>
              </a:rPr>
              <a:t> </a:t>
            </a:r>
            <a:r>
              <a:rPr lang="en-US" sz="1400" i="1" dirty="0" err="1">
                <a:latin typeface="+mn-lt"/>
              </a:rPr>
              <a:t>манай</a:t>
            </a:r>
            <a:r>
              <a:rPr lang="en-US" sz="1400" i="1" dirty="0">
                <a:latin typeface="+mn-lt"/>
              </a:rPr>
              <a:t> </a:t>
            </a:r>
            <a:r>
              <a:rPr lang="en-US" sz="1400" i="1" dirty="0" err="1">
                <a:latin typeface="+mn-lt"/>
              </a:rPr>
              <a:t>банк</a:t>
            </a:r>
            <a:r>
              <a:rPr lang="en-US" sz="1400" i="1" dirty="0">
                <a:latin typeface="+mn-lt"/>
              </a:rPr>
              <a:t> </a:t>
            </a:r>
            <a:r>
              <a:rPr lang="en-US" sz="1400" i="1" dirty="0" err="1">
                <a:latin typeface="+mn-lt"/>
              </a:rPr>
              <a:t>өөрөө</a:t>
            </a:r>
            <a:r>
              <a:rPr lang="en-US" sz="1400" i="1" dirty="0">
                <a:latin typeface="+mn-lt"/>
              </a:rPr>
              <a:t> </a:t>
            </a:r>
            <a:r>
              <a:rPr lang="en-US" sz="1400" i="1" dirty="0" err="1">
                <a:latin typeface="+mn-lt"/>
              </a:rPr>
              <a:t>яагаад</a:t>
            </a:r>
            <a:r>
              <a:rPr lang="en-US" sz="1400" i="1" dirty="0">
                <a:latin typeface="+mn-lt"/>
              </a:rPr>
              <a:t> ч </a:t>
            </a:r>
            <a:r>
              <a:rPr lang="en-US" sz="1400" i="1" dirty="0" err="1">
                <a:latin typeface="+mn-lt"/>
              </a:rPr>
              <a:t>энэ</a:t>
            </a:r>
            <a:r>
              <a:rPr lang="en-US" sz="1400" i="1" dirty="0">
                <a:latin typeface="+mn-lt"/>
              </a:rPr>
              <a:t> </a:t>
            </a:r>
            <a:r>
              <a:rPr lang="en-US" sz="1400" i="1" dirty="0" err="1">
                <a:latin typeface="+mn-lt"/>
              </a:rPr>
              <a:t>сайхан</a:t>
            </a:r>
            <a:r>
              <a:rPr lang="en-US" sz="1400" i="1" dirty="0">
                <a:latin typeface="+mn-lt"/>
              </a:rPr>
              <a:t> </a:t>
            </a:r>
            <a:r>
              <a:rPr lang="en-US" sz="1400" i="1" dirty="0" err="1">
                <a:latin typeface="+mn-lt"/>
              </a:rPr>
              <a:t>боломжийг</a:t>
            </a:r>
            <a:r>
              <a:rPr lang="en-US" sz="1400" i="1" dirty="0">
                <a:latin typeface="+mn-lt"/>
              </a:rPr>
              <a:t> </a:t>
            </a:r>
            <a:r>
              <a:rPr lang="en-US" sz="1400" i="1" dirty="0" err="1">
                <a:latin typeface="+mn-lt"/>
              </a:rPr>
              <a:t>бүрдүүлж</a:t>
            </a:r>
            <a:r>
              <a:rPr lang="en-US" sz="1400" i="1" dirty="0">
                <a:latin typeface="+mn-lt"/>
              </a:rPr>
              <a:t> </a:t>
            </a:r>
            <a:r>
              <a:rPr lang="en-US" sz="1400" i="1" dirty="0" err="1">
                <a:latin typeface="+mn-lt"/>
              </a:rPr>
              <a:t>чадахгүй</a:t>
            </a:r>
            <a:r>
              <a:rPr lang="en-US" sz="1400" i="1" dirty="0">
                <a:latin typeface="+mn-lt"/>
              </a:rPr>
              <a:t> </a:t>
            </a:r>
            <a:r>
              <a:rPr lang="en-US" sz="1400" i="1" dirty="0" err="1">
                <a:latin typeface="+mn-lt"/>
              </a:rPr>
              <a:t>шүү</a:t>
            </a:r>
            <a:r>
              <a:rPr lang="en-US" sz="1400" i="1" dirty="0">
                <a:latin typeface="+mn-lt"/>
              </a:rPr>
              <a:t> </a:t>
            </a:r>
            <a:r>
              <a:rPr lang="en-US" sz="1400" i="1" dirty="0" err="1">
                <a:latin typeface="+mn-lt"/>
              </a:rPr>
              <a:t>дээ</a:t>
            </a:r>
            <a:r>
              <a:rPr lang="en-US" sz="1400" i="1" dirty="0">
                <a:latin typeface="+mn-lt"/>
              </a:rPr>
              <a:t>." </a:t>
            </a:r>
            <a:endParaRPr lang="mn-MN" sz="1400" i="1" dirty="0">
              <a:latin typeface="+mn-lt"/>
            </a:endParaRPr>
          </a:p>
          <a:p>
            <a:pPr algn="r"/>
            <a:r>
              <a:rPr lang="mn-MN" sz="1400" i="1" dirty="0">
                <a:latin typeface="+mn-lt"/>
              </a:rPr>
              <a:t>Эх сурвалж: </a:t>
            </a:r>
            <a:r>
              <a:rPr lang="en-US" sz="1050" i="1" dirty="0">
                <a:latin typeface="+mn-lt"/>
                <a:hlinkClick r:id="rId3"/>
              </a:rPr>
              <a:t>https://www.crn.com/news/channel-programs/18820952/deutsche-bank-hires-ibm-in-2-5-billion-outsourcing-deal.htm</a:t>
            </a:r>
            <a:r>
              <a:rPr lang="mn-MN" sz="1050" i="1" dirty="0">
                <a:latin typeface="+mn-lt"/>
              </a:rPr>
              <a:t> </a:t>
            </a:r>
            <a:endParaRPr lang="en-US" sz="1050" i="1" dirty="0">
              <a:latin typeface="+mn-lt"/>
            </a:endParaRPr>
          </a:p>
        </p:txBody>
      </p:sp>
    </p:spTree>
    <p:extLst>
      <p:ext uri="{BB962C8B-B14F-4D97-AF65-F5344CB8AC3E}">
        <p14:creationId xmlns:p14="http://schemas.microsoft.com/office/powerpoint/2010/main" val="73110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Content Placeholder 2"/>
          <p:cNvSpPr>
            <a:spLocks noGrp="1"/>
          </p:cNvSpPr>
          <p:nvPr>
            <p:ph type="body" idx="1"/>
          </p:nvPr>
        </p:nvSpPr>
        <p:spPr>
          <a:xfrm>
            <a:off x="228600" y="1216909"/>
            <a:ext cx="8552734" cy="4960055"/>
          </a:xfrm>
        </p:spPr>
        <p:txBody>
          <a:bodyPr>
            <a:normAutofit/>
          </a:bodyPr>
          <a:lstStyle/>
          <a:p>
            <a:r>
              <a:rPr lang="mn-MN" altLang="en-US" sz="2000" b="1" dirty="0"/>
              <a:t>Соёл</a:t>
            </a:r>
            <a:r>
              <a:rPr lang="mn-MN" altLang="en-US" sz="2000" dirty="0"/>
              <a:t>: Бүлгийн хүрээнд хүлээн зөвшөөрөгдсөн дундын ойлголт</a:t>
            </a:r>
            <a:endParaRPr lang="en-US" altLang="en-US" sz="2000" dirty="0"/>
          </a:p>
          <a:p>
            <a:r>
              <a:rPr lang="mn-MN" altLang="en-US" sz="2000" b="1" dirty="0"/>
              <a:t>Байгууллагын соёл:</a:t>
            </a:r>
            <a:r>
              <a:rPr lang="mn-MN" altLang="en-US" sz="2000" dirty="0"/>
              <a:t> Байгууллага, корпораци бусад байгууллагын талаарх үндсэн ойлголт</a:t>
            </a:r>
          </a:p>
          <a:p>
            <a:pPr lvl="1"/>
            <a:r>
              <a:rPr lang="mn-MN" altLang="en-US" sz="1800" dirty="0"/>
              <a:t>Зорилго болон бүтээгдэхүүнээ тодорхойлох тогтсон үзэл</a:t>
            </a:r>
          </a:p>
          <a:p>
            <a:r>
              <a:rPr lang="mn-MN" altLang="en-US" sz="2000" b="1" dirty="0"/>
              <a:t>Байгууллагын өөрчлөлт</a:t>
            </a:r>
            <a:r>
              <a:rPr lang="mn-MN" altLang="en-US" sz="2000" dirty="0"/>
              <a:t>: Өөрчлөлтийг хэрхэн төлөвлөж, хэрэгжүүлж хүлээн авч байгаа тухай</a:t>
            </a:r>
          </a:p>
          <a:p>
            <a:r>
              <a:rPr lang="mn-MN" altLang="en-US" sz="2000" dirty="0"/>
              <a:t>Өөрчлөлтийн уян хандлага: Ажилчдын ажиллах арга барил, шинэ мэдээллийн системийг хүлээн авахад нь туслахад чиглэсэн</a:t>
            </a:r>
          </a:p>
          <a:p>
            <a:pPr marL="85725" indent="0">
              <a:buNone/>
            </a:pPr>
            <a:r>
              <a:rPr lang="mn-MN" sz="2000" i="1" dirty="0">
                <a:solidFill>
                  <a:srgbClr val="0070C0"/>
                </a:solidFill>
              </a:rPr>
              <a:t>Технологийн өөрчлөлт нь зөвхөн нэг байгууллагад технологийг суурилуулж, автоматжуулахаас илүүтэйгээр байгууллагын тогтсон соёл, үүрэг хариуцлага, арга замыг өөрчилж байдаг</a:t>
            </a:r>
          </a:p>
          <a:p>
            <a:pPr algn="just"/>
            <a:endParaRPr lang="mn-MN" altLang="en-US" sz="2000" i="1" dirty="0"/>
          </a:p>
          <a:p>
            <a:pPr algn="just"/>
            <a:endParaRPr lang="en-US" altLang="en-US" sz="2000" i="1" dirty="0"/>
          </a:p>
        </p:txBody>
      </p:sp>
      <p:sp>
        <p:nvSpPr>
          <p:cNvPr id="31746" name="Title 1"/>
          <p:cNvSpPr>
            <a:spLocks noGrp="1"/>
          </p:cNvSpPr>
          <p:nvPr>
            <p:ph type="title"/>
          </p:nvPr>
        </p:nvSpPr>
        <p:spPr/>
        <p:txBody>
          <a:bodyPr>
            <a:normAutofit fontScale="90000"/>
          </a:bodyPr>
          <a:lstStyle/>
          <a:p>
            <a:r>
              <a:rPr lang="mn-MN" altLang="en-US" b="1" dirty="0"/>
              <a:t>БАЙГУУЛЛАГЫН СОЁЛ ба ӨӨРЧЛӨЛТ</a:t>
            </a:r>
            <a:endParaRPr lang="en-US" altLang="en-US" b="1" dirty="0"/>
          </a:p>
        </p:txBody>
      </p:sp>
    </p:spTree>
    <p:extLst>
      <p:ext uri="{BB962C8B-B14F-4D97-AF65-F5344CB8AC3E}">
        <p14:creationId xmlns:p14="http://schemas.microsoft.com/office/powerpoint/2010/main" val="2093773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Content Placeholder 2"/>
          <p:cNvSpPr>
            <a:spLocks noGrp="1"/>
          </p:cNvSpPr>
          <p:nvPr>
            <p:ph type="body" idx="1"/>
          </p:nvPr>
        </p:nvSpPr>
        <p:spPr>
          <a:xfrm>
            <a:off x="228600" y="1216909"/>
            <a:ext cx="8763000" cy="4960055"/>
          </a:xfrm>
        </p:spPr>
        <p:txBody>
          <a:bodyPr>
            <a:normAutofit/>
          </a:bodyPr>
          <a:lstStyle/>
          <a:p>
            <a:r>
              <a:rPr lang="mn-MN" altLang="en-US" sz="2000" dirty="0">
                <a:latin typeface="+mn-lt"/>
              </a:rPr>
              <a:t>Өөрчлөлтийн удирдлагын загвар</a:t>
            </a:r>
            <a:endParaRPr lang="en-US" altLang="en-US" sz="2000" dirty="0">
              <a:latin typeface="+mn-lt"/>
            </a:endParaRPr>
          </a:p>
          <a:p>
            <a:pPr lvl="1"/>
            <a:r>
              <a:rPr lang="mn-MN" altLang="en-US" sz="1800" dirty="0">
                <a:latin typeface="+mn-lt"/>
              </a:rPr>
              <a:t>Өөрчлөлтийн үед байгууллага болон хувь хүнд хэрхэн нөлөөлөх үе шатуудыг дүрсэлдэг</a:t>
            </a:r>
          </a:p>
          <a:p>
            <a:pPr lvl="1"/>
            <a:r>
              <a:rPr lang="mn-MN" altLang="en-US" sz="1800" dirty="0">
                <a:latin typeface="+mn-lt"/>
              </a:rPr>
              <a:t>Өөрчлөлтийг амжилттай хэрэгжүүлэх зарчмыг тодорхойлох</a:t>
            </a:r>
          </a:p>
          <a:p>
            <a:pPr lvl="1"/>
            <a:r>
              <a:rPr lang="mn-MN" altLang="en-US" sz="1800" dirty="0">
                <a:latin typeface="+mn-lt"/>
              </a:rPr>
              <a:t>Нэлээд хэдэн төрлийн өөрчлөлтийн хэрэгжүүлэлтэй холбоотой загварууд байдаг.</a:t>
            </a:r>
          </a:p>
          <a:p>
            <a:r>
              <a:rPr lang="mn-MN" altLang="en-US" sz="2000" b="1" dirty="0">
                <a:latin typeface="+mn-lt"/>
              </a:rPr>
              <a:t>Левиний өөрчлөлтийн загвар нь </a:t>
            </a:r>
            <a:r>
              <a:rPr lang="mn-MN" altLang="en-US" sz="2000" dirty="0">
                <a:latin typeface="+mn-lt"/>
              </a:rPr>
              <a:t>өөрчлөлтийг хэрэгжүүлэх 3 шаттай. Үүнд:</a:t>
            </a:r>
          </a:p>
          <a:p>
            <a:pPr lvl="1"/>
            <a:r>
              <a:rPr lang="mn-MN" altLang="en-US" sz="1800" dirty="0">
                <a:latin typeface="+mn-lt"/>
              </a:rPr>
              <a:t>Гэсгээх: Өөрчлөлтөд бэлдэх</a:t>
            </a:r>
          </a:p>
          <a:p>
            <a:pPr lvl="1"/>
            <a:r>
              <a:rPr lang="mn-MN" altLang="en-US" sz="1800" dirty="0">
                <a:latin typeface="+mn-lt"/>
              </a:rPr>
              <a:t>Хөдөлгөх: Өөрчлөлтийг хийх</a:t>
            </a:r>
          </a:p>
          <a:p>
            <a:pPr lvl="1"/>
            <a:r>
              <a:rPr lang="mn-MN" altLang="en-US" sz="1800" dirty="0">
                <a:latin typeface="+mn-lt"/>
              </a:rPr>
              <a:t>Дахин хөлдөөх: Байгууллагад хэвшүүлэх</a:t>
            </a:r>
          </a:p>
          <a:p>
            <a:endParaRPr lang="mn-MN" altLang="en-US" sz="2000" dirty="0">
              <a:latin typeface="+mn-lt"/>
            </a:endParaRPr>
          </a:p>
        </p:txBody>
      </p:sp>
      <p:sp>
        <p:nvSpPr>
          <p:cNvPr id="32770" name="Title 1"/>
          <p:cNvSpPr>
            <a:spLocks noGrp="1"/>
          </p:cNvSpPr>
          <p:nvPr>
            <p:ph type="title"/>
          </p:nvPr>
        </p:nvSpPr>
        <p:spPr/>
        <p:txBody>
          <a:bodyPr>
            <a:normAutofit fontScale="90000"/>
          </a:bodyPr>
          <a:lstStyle/>
          <a:p>
            <a:r>
              <a:rPr lang="mn-MN" altLang="en-US" b="1" dirty="0"/>
              <a:t>БАЙГУУЛЛАГЫН СОЁЛ ба ӨӨРЧЛӨЛТ</a:t>
            </a:r>
            <a:endParaRPr lang="en-US" altLang="en-US" dirty="0"/>
          </a:p>
        </p:txBody>
      </p:sp>
    </p:spTree>
    <p:extLst>
      <p:ext uri="{BB962C8B-B14F-4D97-AF65-F5344CB8AC3E}">
        <p14:creationId xmlns:p14="http://schemas.microsoft.com/office/powerpoint/2010/main" val="40014713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type="body" idx="1"/>
          </p:nvPr>
        </p:nvSpPr>
        <p:spPr/>
        <p:txBody>
          <a:bodyPr/>
          <a:lstStyle/>
          <a:p>
            <a:r>
              <a:rPr lang="en-US" altLang="en-US" dirty="0"/>
              <a:t>Lewin’s change model consists of a three-stage approach for change</a:t>
            </a:r>
          </a:p>
          <a:p>
            <a:pPr marL="971550" lvl="1" indent="-514350">
              <a:buFontTx/>
              <a:buAutoNum type="arabicPeriod"/>
            </a:pPr>
            <a:r>
              <a:rPr lang="en-US" altLang="en-US" dirty="0"/>
              <a:t>Unfreezing: preparing for change</a:t>
            </a:r>
          </a:p>
          <a:p>
            <a:pPr marL="971550" lvl="1" indent="-514350">
              <a:buFontTx/>
              <a:buAutoNum type="arabicPeriod"/>
            </a:pPr>
            <a:r>
              <a:rPr lang="en-US" altLang="en-US" dirty="0"/>
              <a:t>Moving: making the change</a:t>
            </a:r>
          </a:p>
          <a:p>
            <a:pPr marL="971550" lvl="1" indent="-514350">
              <a:buFontTx/>
              <a:buAutoNum type="arabicPeriod"/>
            </a:pPr>
            <a:r>
              <a:rPr lang="en-US" altLang="en-US" dirty="0"/>
              <a:t>Refreezing: institutionalizing</a:t>
            </a:r>
          </a:p>
          <a:p>
            <a:endParaRPr lang="en-US" altLang="en-US" dirty="0"/>
          </a:p>
        </p:txBody>
      </p:sp>
      <p:sp>
        <p:nvSpPr>
          <p:cNvPr id="34818" name="Title 1"/>
          <p:cNvSpPr>
            <a:spLocks noGrp="1"/>
          </p:cNvSpPr>
          <p:nvPr>
            <p:ph type="title"/>
          </p:nvPr>
        </p:nvSpPr>
        <p:spPr/>
        <p:txBody>
          <a:bodyPr>
            <a:normAutofit fontScale="90000"/>
          </a:bodyPr>
          <a:lstStyle/>
          <a:p>
            <a:r>
              <a:rPr lang="mn-MN" altLang="en-US" b="1" dirty="0"/>
              <a:t>ЛЕВИНИЙ ӨӨРЧЛӨЛТИЙН ЗАГВАР</a:t>
            </a:r>
            <a:endParaRPr lang="en-US" altLang="en-US" dirty="0"/>
          </a:p>
        </p:txBody>
      </p:sp>
      <p:pic>
        <p:nvPicPr>
          <p:cNvPr id="6" name="Picture 5" descr="Lewin's change model" title="Figure 2-6"/>
          <p:cNvPicPr>
            <a:picLocks noChangeAspect="1"/>
          </p:cNvPicPr>
          <p:nvPr/>
        </p:nvPicPr>
        <p:blipFill>
          <a:blip r:embed="rId3"/>
          <a:stretch>
            <a:fillRect/>
          </a:stretch>
        </p:blipFill>
        <p:spPr>
          <a:xfrm>
            <a:off x="361950" y="1371600"/>
            <a:ext cx="8401050" cy="4367213"/>
          </a:xfrm>
          <a:prstGeom prst="rect">
            <a:avLst/>
          </a:prstGeom>
        </p:spPr>
      </p:pic>
      <p:sp>
        <p:nvSpPr>
          <p:cNvPr id="3" name="TextBox 2">
            <a:extLst>
              <a:ext uri="{FF2B5EF4-FFF2-40B4-BE49-F238E27FC236}">
                <a16:creationId xmlns:a16="http://schemas.microsoft.com/office/drawing/2014/main" id="{41AB3818-C043-65ED-9A75-CEBA547CDF4C}"/>
              </a:ext>
            </a:extLst>
          </p:cNvPr>
          <p:cNvSpPr txBox="1"/>
          <p:nvPr/>
        </p:nvSpPr>
        <p:spPr>
          <a:xfrm>
            <a:off x="4200167" y="5588556"/>
            <a:ext cx="4572000" cy="369332"/>
          </a:xfrm>
          <a:prstGeom prst="rect">
            <a:avLst/>
          </a:prstGeom>
          <a:noFill/>
        </p:spPr>
        <p:txBody>
          <a:bodyPr wrap="square">
            <a:spAutoFit/>
          </a:bodyPr>
          <a:lstStyle/>
          <a:p>
            <a:pPr marL="0" marR="0" algn="r">
              <a:spcBef>
                <a:spcPts val="0"/>
              </a:spcBef>
              <a:spcAft>
                <a:spcPts val="1000"/>
              </a:spcAft>
            </a:pPr>
            <a:r>
              <a:rPr lang="mn-MN" sz="1800" i="1" u="sng"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Эх сурвалж: </a:t>
            </a:r>
            <a:r>
              <a:rPr lang="mn-MN" sz="1800" i="1" u="none" strike="noStrike"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(Ralph M. Stair, 2018)</a:t>
            </a:r>
            <a:endParaRPr lang="en-US" sz="1800" i="1"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8958896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Content Placeholder 2"/>
          <p:cNvSpPr>
            <a:spLocks noGrp="1"/>
          </p:cNvSpPr>
          <p:nvPr>
            <p:ph type="body" idx="1"/>
          </p:nvPr>
        </p:nvSpPr>
        <p:spPr/>
        <p:txBody>
          <a:bodyPr>
            <a:normAutofit/>
          </a:bodyPr>
          <a:lstStyle/>
          <a:p>
            <a:r>
              <a:rPr lang="mn-MN" altLang="en-US" sz="2000" dirty="0">
                <a:solidFill>
                  <a:schemeClr val="tx1"/>
                </a:solidFill>
              </a:rPr>
              <a:t>Бүх байгууллагад 4 үндсэн бүрэлдэхүүн хэсэг болох хүмүүс, ажил даалгаврууд, бүтэц, технологиуд  байдаг тэдгээр нь харилцан уялдаа холбоотой байдаг. </a:t>
            </a:r>
          </a:p>
          <a:p>
            <a:pPr lvl="1"/>
            <a:r>
              <a:rPr lang="mn-MN" altLang="en-US" sz="1800" dirty="0">
                <a:solidFill>
                  <a:schemeClr val="tx1"/>
                </a:solidFill>
              </a:rPr>
              <a:t>Нэг элементэд ямар нэг өөрчлөлт оруулахад бусад гуравтаа нөлөөлж байдаг.</a:t>
            </a:r>
          </a:p>
        </p:txBody>
      </p:sp>
      <p:sp>
        <p:nvSpPr>
          <p:cNvPr id="38914" name="Title 1"/>
          <p:cNvSpPr>
            <a:spLocks noGrp="1"/>
          </p:cNvSpPr>
          <p:nvPr>
            <p:ph type="title"/>
          </p:nvPr>
        </p:nvSpPr>
        <p:spPr/>
        <p:txBody>
          <a:bodyPr>
            <a:noAutofit/>
          </a:bodyPr>
          <a:lstStyle/>
          <a:p>
            <a:r>
              <a:rPr lang="mn-MN" altLang="en-US" sz="2800" b="1" dirty="0"/>
              <a:t>ЛЕВИТТИЙН АЛМАЗ</a:t>
            </a:r>
            <a:endParaRPr lang="en-US" altLang="en-US" sz="2800" b="1" dirty="0"/>
          </a:p>
        </p:txBody>
      </p:sp>
      <p:graphicFrame>
        <p:nvGraphicFramePr>
          <p:cNvPr id="2" name="Diagram 1"/>
          <p:cNvGraphicFramePr/>
          <p:nvPr>
            <p:extLst>
              <p:ext uri="{D42A27DB-BD31-4B8C-83A1-F6EECF244321}">
                <p14:modId xmlns:p14="http://schemas.microsoft.com/office/powerpoint/2010/main" val="51490094"/>
              </p:ext>
            </p:extLst>
          </p:nvPr>
        </p:nvGraphicFramePr>
        <p:xfrm>
          <a:off x="3962400" y="2286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57200" y="3389531"/>
            <a:ext cx="5511800" cy="2031325"/>
          </a:xfrm>
          <a:prstGeom prst="rect">
            <a:avLst/>
          </a:prstGeom>
        </p:spPr>
        <p:txBody>
          <a:bodyPr wrap="square">
            <a:spAutoFit/>
          </a:bodyPr>
          <a:lstStyle/>
          <a:p>
            <a:r>
              <a:rPr lang="mn-MN" altLang="en-US" dirty="0">
                <a:latin typeface="+mn-lt"/>
              </a:rPr>
              <a:t>Байгууллагын суралцах үйл явц</a:t>
            </a:r>
          </a:p>
          <a:p>
            <a:pPr marL="285750" indent="-285750">
              <a:buFont typeface="Arial" panose="020B0604020202020204" pitchFamily="34" charset="0"/>
              <a:buChar char="•"/>
            </a:pPr>
            <a:r>
              <a:rPr lang="mn-MN" altLang="en-US" dirty="0">
                <a:latin typeface="+mn-lt"/>
              </a:rPr>
              <a:t>Дасан зохицох, тохируулах үйл явц нь цаг хугацааны туршид олж авсан мэдлэг санаан дээр тулгуурладаг</a:t>
            </a:r>
          </a:p>
          <a:p>
            <a:pPr marL="285750" indent="-285750">
              <a:buFont typeface="Arial" panose="020B0604020202020204" pitchFamily="34" charset="0"/>
              <a:buChar char="•"/>
            </a:pPr>
            <a:r>
              <a:rPr lang="mn-MN" altLang="en-US" dirty="0">
                <a:latin typeface="+mn-lt"/>
              </a:rPr>
              <a:t>Тохируулга нь реинженеринг хийх эсвэл тасралтгүй сайжруулалтын үр дүнгээс хамааралтай байж болно</a:t>
            </a:r>
          </a:p>
        </p:txBody>
      </p:sp>
    </p:spTree>
    <p:extLst>
      <p:ext uri="{BB962C8B-B14F-4D97-AF65-F5344CB8AC3E}">
        <p14:creationId xmlns:p14="http://schemas.microsoft.com/office/powerpoint/2010/main" val="3109242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Content Placeholder 2"/>
          <p:cNvSpPr>
            <a:spLocks noGrp="1"/>
          </p:cNvSpPr>
          <p:nvPr>
            <p:ph type="body" idx="1"/>
          </p:nvPr>
        </p:nvSpPr>
        <p:spPr/>
        <p:txBody>
          <a:bodyPr>
            <a:normAutofit/>
          </a:bodyPr>
          <a:lstStyle/>
          <a:p>
            <a:r>
              <a:rPr lang="mn-MN" altLang="en-US" dirty="0"/>
              <a:t>Технологийг хүлээн зөвшөөрөх загвар </a:t>
            </a:r>
            <a:r>
              <a:rPr lang="en-US" altLang="en-US" dirty="0"/>
              <a:t>(TAM)</a:t>
            </a:r>
          </a:p>
          <a:p>
            <a:pPr lvl="1"/>
            <a:r>
              <a:rPr lang="mn-MN" altLang="en-US" dirty="0"/>
              <a:t>Мэдээллийн системийн талаарх хандлагыг сайжруулахад чиглэсэн хүчин зүйлсийг тодорхойлдог</a:t>
            </a:r>
          </a:p>
        </p:txBody>
      </p:sp>
      <p:sp>
        <p:nvSpPr>
          <p:cNvPr id="40962" name="Title 1"/>
          <p:cNvSpPr>
            <a:spLocks noGrp="1"/>
          </p:cNvSpPr>
          <p:nvPr>
            <p:ph type="title"/>
          </p:nvPr>
        </p:nvSpPr>
        <p:spPr/>
        <p:txBody>
          <a:bodyPr>
            <a:noAutofit/>
          </a:bodyPr>
          <a:lstStyle/>
          <a:p>
            <a:r>
              <a:rPr lang="mn-MN" altLang="en-US" sz="2400" b="1" dirty="0"/>
              <a:t>Хэрэглэгчийн сэтгэл ханамж ба Технологийг хүлээн зөвшөөрөх байдал</a:t>
            </a:r>
            <a:endParaRPr lang="en-US" altLang="en-US" sz="2400" b="1" dirty="0"/>
          </a:p>
        </p:txBody>
      </p:sp>
      <p:pic>
        <p:nvPicPr>
          <p:cNvPr id="40966" name="Picture 5" descr="Technology acceptance model" title="Figure 2-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9725" y="2514600"/>
            <a:ext cx="819350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13D6AD2D-0238-CACB-A5C4-F16830A46B42}"/>
              </a:ext>
            </a:extLst>
          </p:cNvPr>
          <p:cNvSpPr txBox="1"/>
          <p:nvPr/>
        </p:nvSpPr>
        <p:spPr>
          <a:xfrm>
            <a:off x="4085282" y="5924314"/>
            <a:ext cx="4572000" cy="369332"/>
          </a:xfrm>
          <a:prstGeom prst="rect">
            <a:avLst/>
          </a:prstGeom>
          <a:noFill/>
        </p:spPr>
        <p:txBody>
          <a:bodyPr wrap="square">
            <a:spAutoFit/>
          </a:bodyPr>
          <a:lstStyle/>
          <a:p>
            <a:pPr marL="0" marR="0" algn="r">
              <a:spcBef>
                <a:spcPts val="0"/>
              </a:spcBef>
              <a:spcAft>
                <a:spcPts val="1000"/>
              </a:spcAft>
            </a:pPr>
            <a:r>
              <a:rPr lang="mn-MN" sz="1800" i="1" u="sng"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Эх сурвалж: </a:t>
            </a:r>
            <a:r>
              <a:rPr lang="mn-MN" sz="1800" i="1" u="none" strike="noStrike"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(Ralph M. Stair, 2018)</a:t>
            </a:r>
            <a:endParaRPr lang="en-US" sz="1800" i="1"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970927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Content Placeholder 2"/>
          <p:cNvSpPr>
            <a:spLocks noGrp="1"/>
          </p:cNvSpPr>
          <p:nvPr>
            <p:ph type="body" idx="1"/>
          </p:nvPr>
        </p:nvSpPr>
        <p:spPr>
          <a:xfrm>
            <a:off x="228600" y="914401"/>
            <a:ext cx="8552734" cy="5262564"/>
          </a:xfrm>
        </p:spPr>
        <p:txBody>
          <a:bodyPr>
            <a:normAutofit/>
          </a:bodyPr>
          <a:lstStyle/>
          <a:p>
            <a:r>
              <a:rPr lang="en-US" altLang="en-US" sz="2000" dirty="0"/>
              <a:t>E.M. Rogers</a:t>
            </a:r>
            <a:r>
              <a:rPr lang="mn-MN" altLang="en-US" sz="2000" dirty="0"/>
              <a:t> –ийн хөгжүүлсэн онол нь шинэ бүтээгдэхүү, санаа байгууллагын доторх дэд бүлгүүдэд болон тодорхой хүн амын хүрээнд хэрхэн хүлээн зөвшөөрөгдөж, тархдаг талаар тайлбарлажээ</a:t>
            </a:r>
            <a:endParaRPr lang="en-US" altLang="en-US" sz="2000" dirty="0"/>
          </a:p>
          <a:p>
            <a:endParaRPr lang="mn-MN" altLang="en-US" sz="2000" dirty="0"/>
          </a:p>
        </p:txBody>
      </p:sp>
      <p:sp>
        <p:nvSpPr>
          <p:cNvPr id="41986" name="Title 1"/>
          <p:cNvSpPr>
            <a:spLocks noGrp="1"/>
          </p:cNvSpPr>
          <p:nvPr>
            <p:ph type="title"/>
          </p:nvPr>
        </p:nvSpPr>
        <p:spPr/>
        <p:txBody>
          <a:bodyPr>
            <a:normAutofit fontScale="90000"/>
          </a:bodyPr>
          <a:lstStyle/>
          <a:p>
            <a:r>
              <a:rPr lang="mn-MN" altLang="en-US" b="1" dirty="0"/>
              <a:t>ИННОВАЦИЙН ОНОЛЫН ТАРХАЛТ</a:t>
            </a:r>
            <a:endParaRPr lang="en-US" altLang="en-US" b="1" dirty="0"/>
          </a:p>
        </p:txBody>
      </p:sp>
      <p:pic>
        <p:nvPicPr>
          <p:cNvPr id="6" name="Picture 5" descr="Innovation diffusion" title="Figure 2-11"/>
          <p:cNvPicPr>
            <a:picLocks noChangeAspect="1"/>
          </p:cNvPicPr>
          <p:nvPr/>
        </p:nvPicPr>
        <p:blipFill>
          <a:blip r:embed="rId3"/>
          <a:stretch>
            <a:fillRect/>
          </a:stretch>
        </p:blipFill>
        <p:spPr>
          <a:xfrm>
            <a:off x="1172672" y="2255130"/>
            <a:ext cx="6828327" cy="3967870"/>
          </a:xfrm>
          <a:prstGeom prst="rect">
            <a:avLst/>
          </a:prstGeom>
        </p:spPr>
      </p:pic>
      <p:sp>
        <p:nvSpPr>
          <p:cNvPr id="3" name="TextBox 2">
            <a:extLst>
              <a:ext uri="{FF2B5EF4-FFF2-40B4-BE49-F238E27FC236}">
                <a16:creationId xmlns:a16="http://schemas.microsoft.com/office/drawing/2014/main" id="{58C3C13E-39C2-72B2-D1F5-8EB6ECE60385}"/>
              </a:ext>
            </a:extLst>
          </p:cNvPr>
          <p:cNvSpPr txBox="1"/>
          <p:nvPr/>
        </p:nvSpPr>
        <p:spPr>
          <a:xfrm>
            <a:off x="3886200" y="6120317"/>
            <a:ext cx="4572000" cy="369332"/>
          </a:xfrm>
          <a:prstGeom prst="rect">
            <a:avLst/>
          </a:prstGeom>
          <a:noFill/>
        </p:spPr>
        <p:txBody>
          <a:bodyPr wrap="square">
            <a:spAutoFit/>
          </a:bodyPr>
          <a:lstStyle/>
          <a:p>
            <a:pPr marL="0" marR="0" algn="r">
              <a:spcBef>
                <a:spcPts val="0"/>
              </a:spcBef>
              <a:spcAft>
                <a:spcPts val="1000"/>
              </a:spcAft>
            </a:pPr>
            <a:r>
              <a:rPr lang="mn-MN" sz="1800" i="1" u="sng"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Эх сурвалж: </a:t>
            </a:r>
            <a:r>
              <a:rPr lang="mn-MN" sz="1800" i="1" u="none" strike="noStrike"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(Ralph M. Stair, 2018)</a:t>
            </a:r>
            <a:endParaRPr lang="en-US" sz="1800" i="1"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487011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6510074-281F-690E-9270-B2E7F1079156}"/>
              </a:ext>
            </a:extLst>
          </p:cNvPr>
          <p:cNvSpPr>
            <a:spLocks noGrp="1"/>
          </p:cNvSpPr>
          <p:nvPr>
            <p:ph type="body" idx="1"/>
          </p:nvPr>
        </p:nvSpPr>
        <p:spPr/>
        <p:txBody>
          <a:bodyPr/>
          <a:lstStyle/>
          <a:p>
            <a:endParaRPr lang="en-US"/>
          </a:p>
        </p:txBody>
      </p:sp>
      <p:sp>
        <p:nvSpPr>
          <p:cNvPr id="3" name="Title 2"/>
          <p:cNvSpPr>
            <a:spLocks noGrp="1"/>
          </p:cNvSpPr>
          <p:nvPr>
            <p:ph type="title"/>
          </p:nvPr>
        </p:nvSpPr>
        <p:spPr/>
        <p:txBody>
          <a:bodyPr>
            <a:normAutofit fontScale="90000"/>
          </a:bodyPr>
          <a:lstStyle/>
          <a:p>
            <a:r>
              <a:rPr lang="mn-MN" altLang="en-US" b="1" dirty="0"/>
              <a:t>ИННОВАЦИЙН ОНОЛЫН ТАРХАЛТ</a:t>
            </a:r>
            <a:endParaRPr lang="en-US" dirty="0"/>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3279404974"/>
              </p:ext>
            </p:extLst>
          </p:nvPr>
        </p:nvGraphicFramePr>
        <p:xfrm>
          <a:off x="0" y="1066800"/>
          <a:ext cx="8839201" cy="3962400"/>
        </p:xfrm>
        <a:graphic>
          <a:graphicData uri="http://schemas.openxmlformats.org/drawingml/2006/table">
            <a:tbl>
              <a:tblPr firstRow="1" bandRow="1">
                <a:tableStyleId>{5C22544A-7EE6-4342-B048-85BDC9FD1C3A}</a:tableStyleId>
              </a:tblPr>
              <a:tblGrid>
                <a:gridCol w="1578429">
                  <a:extLst>
                    <a:ext uri="{9D8B030D-6E8A-4147-A177-3AD203B41FA5}">
                      <a16:colId xmlns:a16="http://schemas.microsoft.com/office/drawing/2014/main" val="20000"/>
                    </a:ext>
                  </a:extLst>
                </a:gridCol>
                <a:gridCol w="3577772">
                  <a:extLst>
                    <a:ext uri="{9D8B030D-6E8A-4147-A177-3AD203B41FA5}">
                      <a16:colId xmlns:a16="http://schemas.microsoft.com/office/drawing/2014/main" val="20001"/>
                    </a:ext>
                  </a:extLst>
                </a:gridCol>
                <a:gridCol w="3683000">
                  <a:extLst>
                    <a:ext uri="{9D8B030D-6E8A-4147-A177-3AD203B41FA5}">
                      <a16:colId xmlns:a16="http://schemas.microsoft.com/office/drawing/2014/main" val="20002"/>
                    </a:ext>
                  </a:extLst>
                </a:gridCol>
              </a:tblGrid>
              <a:tr h="379141">
                <a:tc>
                  <a:txBody>
                    <a:bodyPr/>
                    <a:lstStyle/>
                    <a:p>
                      <a:pPr algn="ctr"/>
                      <a:r>
                        <a:rPr lang="mn-MN" sz="1400" dirty="0"/>
                        <a:t>Дасан</a:t>
                      </a:r>
                      <a:r>
                        <a:rPr lang="mn-MN" sz="1400" baseline="0" dirty="0"/>
                        <a:t> зохицогчид</a:t>
                      </a:r>
                      <a:endParaRPr lang="en-US" sz="1400" dirty="0"/>
                    </a:p>
                  </a:txBody>
                  <a:tcPr anchor="ctr"/>
                </a:tc>
                <a:tc>
                  <a:txBody>
                    <a:bodyPr/>
                    <a:lstStyle/>
                    <a:p>
                      <a:pPr algn="ctr"/>
                      <a:r>
                        <a:rPr lang="mn-MN" sz="1400" dirty="0"/>
                        <a:t>Шинж</a:t>
                      </a:r>
                      <a:r>
                        <a:rPr lang="mn-MN" sz="1400" baseline="0" dirty="0"/>
                        <a:t> чанар</a:t>
                      </a:r>
                      <a:endParaRPr lang="en-US" sz="1400" dirty="0"/>
                    </a:p>
                  </a:txBody>
                  <a:tcPr anchor="ctr"/>
                </a:tc>
                <a:tc>
                  <a:txBody>
                    <a:bodyPr/>
                    <a:lstStyle/>
                    <a:p>
                      <a:pPr algn="ctr"/>
                      <a:r>
                        <a:rPr lang="mn-MN" sz="1400" dirty="0"/>
                        <a:t>Стратеги</a:t>
                      </a:r>
                      <a:endParaRPr lang="en-US" sz="1400" dirty="0"/>
                    </a:p>
                  </a:txBody>
                  <a:tcPr anchor="ctr"/>
                </a:tc>
                <a:extLst>
                  <a:ext uri="{0D108BD9-81ED-4DB2-BD59-A6C34878D82A}">
                    <a16:rowId xmlns:a16="http://schemas.microsoft.com/office/drawing/2014/main" val="10000"/>
                  </a:ext>
                </a:extLst>
              </a:tr>
              <a:tr h="535258">
                <a:tc>
                  <a:txBody>
                    <a:bodyPr/>
                    <a:lstStyle/>
                    <a:p>
                      <a:r>
                        <a:rPr lang="en-US" sz="1400" dirty="0"/>
                        <a:t>Innovators</a:t>
                      </a:r>
                    </a:p>
                  </a:txBody>
                  <a:tcPr anchor="ctr"/>
                </a:tc>
                <a:tc>
                  <a:txBody>
                    <a:bodyPr/>
                    <a:lstStyle/>
                    <a:p>
                      <a:r>
                        <a:rPr lang="mn-MN" sz="1400" dirty="0"/>
                        <a:t>Эрсдлийг</a:t>
                      </a:r>
                      <a:r>
                        <a:rPr lang="mn-MN" sz="1400" baseline="0" dirty="0"/>
                        <a:t> хүлээн авагчид, шинэ бүтээгдэхүүн, санааг хамгийн эхэнд туршигчид</a:t>
                      </a:r>
                      <a:endParaRPr lang="en-US" sz="1400" dirty="0"/>
                    </a:p>
                  </a:txBody>
                  <a:tcPr anchor="ctr"/>
                </a:tc>
                <a:tc>
                  <a:txBody>
                    <a:bodyPr/>
                    <a:lstStyle/>
                    <a:p>
                      <a:r>
                        <a:rPr lang="mn-MN" sz="1400" dirty="0"/>
                        <a:t>Зүгээр л шинэ системд</a:t>
                      </a:r>
                      <a:r>
                        <a:rPr lang="mn-MN" sz="1400" baseline="0" dirty="0"/>
                        <a:t> хандах эрхээр хангах</a:t>
                      </a:r>
                      <a:endParaRPr lang="en-US" sz="1400" dirty="0"/>
                    </a:p>
                  </a:txBody>
                  <a:tcPr anchor="ctr"/>
                </a:tc>
                <a:extLst>
                  <a:ext uri="{0D108BD9-81ED-4DB2-BD59-A6C34878D82A}">
                    <a16:rowId xmlns:a16="http://schemas.microsoft.com/office/drawing/2014/main" val="10001"/>
                  </a:ext>
                </a:extLst>
              </a:tr>
              <a:tr h="535258">
                <a:tc>
                  <a:txBody>
                    <a:bodyPr/>
                    <a:lstStyle/>
                    <a:p>
                      <a:r>
                        <a:rPr lang="en-US" sz="1400" dirty="0"/>
                        <a:t>Early adopter</a:t>
                      </a:r>
                    </a:p>
                  </a:txBody>
                  <a:tcPr anchor="ctr"/>
                </a:tc>
                <a:tc>
                  <a:txBody>
                    <a:bodyPr/>
                    <a:lstStyle/>
                    <a:p>
                      <a:r>
                        <a:rPr lang="mn-MN" sz="1400" dirty="0"/>
                        <a:t>Үзэл санааны манлайлагчид бөгөөд</a:t>
                      </a:r>
                      <a:r>
                        <a:rPr lang="mn-MN" sz="1400" baseline="0" dirty="0"/>
                        <a:t> бусдыг дагуулж байдаг. Өөрчлөлтийн хэрэгцээ шаардлагад соргог ханддаг</a:t>
                      </a:r>
                      <a:endParaRPr lang="en-US" sz="1400" dirty="0"/>
                    </a:p>
                  </a:txBody>
                  <a:tcPr anchor="ctr"/>
                </a:tc>
                <a:tc>
                  <a:txBody>
                    <a:bodyPr/>
                    <a:lstStyle/>
                    <a:p>
                      <a:r>
                        <a:rPr lang="mn-MN" sz="1400" dirty="0"/>
                        <a:t>Эхлүүлэхэд тодорхой дэмжлэг</a:t>
                      </a:r>
                      <a:r>
                        <a:rPr lang="mn-MN" sz="1400" baseline="0" dirty="0"/>
                        <a:t> үзүүлэх</a:t>
                      </a:r>
                      <a:endParaRPr lang="en-US" sz="1400" dirty="0"/>
                    </a:p>
                  </a:txBody>
                  <a:tcPr anchor="ctr"/>
                </a:tc>
                <a:extLst>
                  <a:ext uri="{0D108BD9-81ED-4DB2-BD59-A6C34878D82A}">
                    <a16:rowId xmlns:a16="http://schemas.microsoft.com/office/drawing/2014/main" val="10002"/>
                  </a:ext>
                </a:extLst>
              </a:tr>
              <a:tr h="379141">
                <a:tc>
                  <a:txBody>
                    <a:bodyPr/>
                    <a:lstStyle/>
                    <a:p>
                      <a:r>
                        <a:rPr lang="en-US" sz="1400" dirty="0"/>
                        <a:t>Early majority</a:t>
                      </a:r>
                    </a:p>
                  </a:txBody>
                  <a:tcPr anchor="ctr"/>
                </a:tc>
                <a:tc>
                  <a:txBody>
                    <a:bodyPr/>
                    <a:lstStyle/>
                    <a:p>
                      <a:r>
                        <a:rPr lang="mn-MN" sz="1400" dirty="0"/>
                        <a:t>Үзэл санааны манлайлагчдыг сонсож дагадаг</a:t>
                      </a:r>
                      <a:endParaRPr lang="en-US" sz="1400" dirty="0"/>
                    </a:p>
                  </a:txBody>
                  <a:tcPr anchor="ctr"/>
                </a:tc>
                <a:tc>
                  <a:txBody>
                    <a:bodyPr/>
                    <a:lstStyle/>
                    <a:p>
                      <a:r>
                        <a:rPr lang="mn-MN" sz="1400" dirty="0"/>
                        <a:t>Системийн</a:t>
                      </a:r>
                      <a:r>
                        <a:rPr lang="mn-MN" sz="1400" baseline="0" dirty="0"/>
                        <a:t> үр ашиг, амжилттай түүхүүдийн талаар нотогоогоор хангах</a:t>
                      </a:r>
                      <a:endParaRPr lang="en-US" sz="1400" dirty="0"/>
                    </a:p>
                  </a:txBody>
                  <a:tcPr anchor="ctr"/>
                </a:tc>
                <a:extLst>
                  <a:ext uri="{0D108BD9-81ED-4DB2-BD59-A6C34878D82A}">
                    <a16:rowId xmlns:a16="http://schemas.microsoft.com/office/drawing/2014/main" val="10003"/>
                  </a:ext>
                </a:extLst>
              </a:tr>
              <a:tr h="379141">
                <a:tc>
                  <a:txBody>
                    <a:bodyPr/>
                    <a:lstStyle/>
                    <a:p>
                      <a:r>
                        <a:rPr lang="en-US" sz="1400" dirty="0"/>
                        <a:t>Late</a:t>
                      </a:r>
                      <a:r>
                        <a:rPr lang="en-US" sz="1400" baseline="0" dirty="0"/>
                        <a:t> majority</a:t>
                      </a:r>
                      <a:endParaRPr lang="en-US" sz="140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sz="1400" dirty="0"/>
                        <a:t>Өөрчлөлт,</a:t>
                      </a:r>
                      <a:r>
                        <a:rPr lang="mn-MN" sz="1400" baseline="0" dirty="0"/>
                        <a:t> шинэ санаанд эргэлзэнгүй ханддаг</a:t>
                      </a:r>
                      <a:endParaRPr lang="en-US" sz="1400" dirty="0"/>
                    </a:p>
                  </a:txBody>
                  <a:tcPr anchor="ctr"/>
                </a:tc>
                <a:tc>
                  <a:txBody>
                    <a:bodyPr/>
                    <a:lstStyle/>
                    <a:p>
                      <a:r>
                        <a:rPr lang="mn-MN" sz="1400" dirty="0"/>
                        <a:t>Хичнээн хүн оролдлого</a:t>
                      </a:r>
                      <a:r>
                        <a:rPr lang="mn-MN" sz="1400" baseline="0" dirty="0"/>
                        <a:t> хийж ямар амжилттай байгаа талаарх өгөгдлөөр хангах</a:t>
                      </a:r>
                      <a:endParaRPr lang="en-US" sz="1400" dirty="0"/>
                    </a:p>
                  </a:txBody>
                  <a:tcPr anchor="ctr"/>
                </a:tc>
                <a:extLst>
                  <a:ext uri="{0D108BD9-81ED-4DB2-BD59-A6C34878D82A}">
                    <a16:rowId xmlns:a16="http://schemas.microsoft.com/office/drawing/2014/main" val="10004"/>
                  </a:ext>
                </a:extLst>
              </a:tr>
              <a:tr h="535258">
                <a:tc>
                  <a:txBody>
                    <a:bodyPr/>
                    <a:lstStyle/>
                    <a:p>
                      <a:r>
                        <a:rPr lang="en-US" sz="1400" dirty="0"/>
                        <a:t>Laggards</a:t>
                      </a:r>
                    </a:p>
                  </a:txBody>
                  <a:tcPr anchor="ctr"/>
                </a:tc>
                <a:tc>
                  <a:txBody>
                    <a:bodyPr/>
                    <a:lstStyle/>
                    <a:p>
                      <a:r>
                        <a:rPr lang="mn-MN" sz="1400" dirty="0"/>
                        <a:t>Өөрчлөлтөд</a:t>
                      </a:r>
                      <a:r>
                        <a:rPr lang="mn-MN" sz="1400" baseline="0" dirty="0"/>
                        <a:t> маш их эргэлзэж сөрөг байр суурьтай ханддаг</a:t>
                      </a:r>
                      <a:endParaRPr lang="en-US" sz="1400" dirty="0"/>
                    </a:p>
                  </a:txBody>
                  <a:tcPr anchor="ctr"/>
                </a:tc>
                <a:tc>
                  <a:txBody>
                    <a:bodyPr/>
                    <a:lstStyle/>
                    <a:p>
                      <a:r>
                        <a:rPr lang="mn-MN" sz="1400" dirty="0"/>
                        <a:t>Энэхү</a:t>
                      </a:r>
                      <a:r>
                        <a:rPr lang="mn-MN" sz="1400" baseline="0" dirty="0"/>
                        <a:t> өөрчлөлт хэрхэн тэдэнд туслах талаар болон бусад дасан зохицогчдоос дэмжлэг авах</a:t>
                      </a:r>
                      <a:endParaRPr lang="en-US" sz="1400" dirty="0"/>
                    </a:p>
                  </a:txBody>
                  <a:tcPr anchor="ctr"/>
                </a:tc>
                <a:extLst>
                  <a:ext uri="{0D108BD9-81ED-4DB2-BD59-A6C34878D82A}">
                    <a16:rowId xmlns:a16="http://schemas.microsoft.com/office/drawing/2014/main" val="10005"/>
                  </a:ext>
                </a:extLst>
              </a:tr>
            </a:tbl>
          </a:graphicData>
        </a:graphic>
      </p:graphicFrame>
      <p:sp>
        <p:nvSpPr>
          <p:cNvPr id="6" name="Content Placeholder 2"/>
          <p:cNvSpPr txBox="1">
            <a:spLocks/>
          </p:cNvSpPr>
          <p:nvPr/>
        </p:nvSpPr>
        <p:spPr>
          <a:xfrm>
            <a:off x="533400" y="5022733"/>
            <a:ext cx="8077200" cy="738664"/>
          </a:xfrm>
          <a:prstGeom prst="rect">
            <a:avLst/>
          </a:prstGeom>
        </p:spPr>
        <p:txBody>
          <a:bodyPr vert="horz" wrap="square" lIns="0" tIns="0" rIns="0" bIns="0" rtlCol="0">
            <a:spAutoFit/>
          </a:bodyPr>
          <a:lstStyle>
            <a:lvl1pPr marL="171450" indent="-171450" algn="l" defTabSz="914400" rtl="0" eaLnBrk="1" latinLnBrk="0" hangingPunct="1">
              <a:lnSpc>
                <a:spcPct val="95000"/>
              </a:lnSpc>
              <a:spcBef>
                <a:spcPts val="1200"/>
              </a:spcBef>
              <a:buClr>
                <a:schemeClr val="accent2"/>
              </a:buClr>
              <a:buFont typeface="Arial" pitchFamily="34" charset="0"/>
              <a:buChar char="•"/>
              <a:defRPr sz="2000" kern="1200">
                <a:solidFill>
                  <a:schemeClr val="tx1">
                    <a:lumMod val="75000"/>
                    <a:lumOff val="25000"/>
                  </a:schemeClr>
                </a:solidFill>
                <a:latin typeface="+mn-lt"/>
                <a:ea typeface="+mn-ea"/>
                <a:cs typeface="+mn-cs"/>
              </a:defRPr>
            </a:lvl1pPr>
            <a:lvl2pPr marL="400050" indent="-171450" algn="l" defTabSz="914400" rtl="0" eaLnBrk="1" latinLnBrk="0" hangingPunct="1">
              <a:lnSpc>
                <a:spcPct val="95000"/>
              </a:lnSpc>
              <a:spcBef>
                <a:spcPts val="600"/>
              </a:spcBef>
              <a:buClr>
                <a:schemeClr val="accent1"/>
              </a:buClr>
              <a:buFont typeface="Arial" pitchFamily="34" charset="0"/>
              <a:buChar char="•"/>
              <a:defRPr sz="1800" kern="1200">
                <a:solidFill>
                  <a:schemeClr val="tx1">
                    <a:lumMod val="75000"/>
                    <a:lumOff val="25000"/>
                  </a:schemeClr>
                </a:solidFill>
                <a:latin typeface="+mn-lt"/>
                <a:ea typeface="+mn-ea"/>
                <a:cs typeface="+mn-cs"/>
              </a:defRPr>
            </a:lvl2pPr>
            <a:lvl3pPr marL="571500" indent="-114300" algn="l" defTabSz="914400" rtl="0" eaLnBrk="1" latinLnBrk="0" hangingPunct="1">
              <a:lnSpc>
                <a:spcPct val="95000"/>
              </a:lnSpc>
              <a:spcBef>
                <a:spcPct val="20000"/>
              </a:spcBef>
              <a:buClr>
                <a:schemeClr val="tx1">
                  <a:lumMod val="75000"/>
                  <a:lumOff val="25000"/>
                </a:schemeClr>
              </a:buClr>
              <a:buFont typeface="Arial" pitchFamily="34" charset="0"/>
              <a:buChar char="-"/>
              <a:defRPr sz="1600" kern="1200">
                <a:solidFill>
                  <a:schemeClr val="tx1">
                    <a:lumMod val="75000"/>
                    <a:lumOff val="25000"/>
                  </a:schemeClr>
                </a:solidFill>
                <a:latin typeface="+mn-lt"/>
                <a:ea typeface="+mn-ea"/>
                <a:cs typeface="+mn-cs"/>
              </a:defRPr>
            </a:lvl3pPr>
            <a:lvl4pPr marL="74295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4pPr>
            <a:lvl5pPr marL="914400" indent="-114300" algn="l" defTabSz="914400" rtl="0" eaLnBrk="1" latinLnBrk="0" hangingPunct="1">
              <a:lnSpc>
                <a:spcPct val="95000"/>
              </a:lnSpc>
              <a:spcBef>
                <a:spcPct val="20000"/>
              </a:spcBef>
              <a:buFont typeface="Arial"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pPr>
            <a:r>
              <a:rPr lang="en-US" altLang="en-US" i="1" dirty="0"/>
              <a:t>Т</a:t>
            </a:r>
            <a:r>
              <a:rPr lang="mn-MN" altLang="en-US" i="1" dirty="0"/>
              <a:t>А өөрчлөлтийг хэрхэн хүлээн авдаг вэ? Аль төрөлд хамаарах вэ?</a:t>
            </a:r>
          </a:p>
          <a:p>
            <a:pPr fontAlgn="auto">
              <a:spcAft>
                <a:spcPts val="0"/>
              </a:spcAft>
            </a:pPr>
            <a:endParaRPr lang="mn-MN" altLang="en-US" i="1" dirty="0"/>
          </a:p>
        </p:txBody>
      </p:sp>
    </p:spTree>
    <p:extLst>
      <p:ext uri="{BB962C8B-B14F-4D97-AF65-F5344CB8AC3E}">
        <p14:creationId xmlns:p14="http://schemas.microsoft.com/office/powerpoint/2010/main" val="29061854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noAutofit/>
          </a:bodyPr>
          <a:lstStyle/>
          <a:p>
            <a:r>
              <a:rPr lang="mn-MN" altLang="en-US" sz="2400" b="1" dirty="0"/>
              <a:t>МЭДЭЭЛЛИЙН СИСТЕМИЙН ЧИГ ҮҮРЭГ, МЭРГЭЖЛИЙН ХӨГЖИЛ, АЖЛЫН БАЙРНУУД</a:t>
            </a:r>
            <a:endParaRPr lang="en-US" altLang="en-US" sz="2400" b="1" dirty="0"/>
          </a:p>
        </p:txBody>
      </p:sp>
      <p:pic>
        <p:nvPicPr>
          <p:cNvPr id="6" name="Content Placeholder 5" descr="Three primary functions of the information systems organization" title="Figure 2-14"/>
          <p:cNvPicPr>
            <a:picLocks noGrp="1" noChangeAspect="1"/>
          </p:cNvPicPr>
          <p:nvPr>
            <p:ph idx="4294967295"/>
          </p:nvPr>
        </p:nvPicPr>
        <p:blipFill>
          <a:blip r:embed="rId3"/>
          <a:stretch>
            <a:fillRect/>
          </a:stretch>
        </p:blipFill>
        <p:spPr>
          <a:xfrm>
            <a:off x="386827" y="927556"/>
            <a:ext cx="5715000" cy="5228964"/>
          </a:xfrm>
        </p:spPr>
      </p:pic>
      <p:sp>
        <p:nvSpPr>
          <p:cNvPr id="5" name="TextBox 4">
            <a:extLst>
              <a:ext uri="{FF2B5EF4-FFF2-40B4-BE49-F238E27FC236}">
                <a16:creationId xmlns:a16="http://schemas.microsoft.com/office/drawing/2014/main" id="{8B331AC6-04C4-C232-6C77-F98EEF2B00B0}"/>
              </a:ext>
            </a:extLst>
          </p:cNvPr>
          <p:cNvSpPr txBox="1"/>
          <p:nvPr/>
        </p:nvSpPr>
        <p:spPr>
          <a:xfrm>
            <a:off x="2921955" y="6019800"/>
            <a:ext cx="4572000" cy="369332"/>
          </a:xfrm>
          <a:prstGeom prst="rect">
            <a:avLst/>
          </a:prstGeom>
          <a:noFill/>
        </p:spPr>
        <p:txBody>
          <a:bodyPr wrap="square">
            <a:spAutoFit/>
          </a:bodyPr>
          <a:lstStyle/>
          <a:p>
            <a:pPr marL="0" marR="0" algn="r">
              <a:spcBef>
                <a:spcPts val="0"/>
              </a:spcBef>
              <a:spcAft>
                <a:spcPts val="1000"/>
              </a:spcAft>
            </a:pPr>
            <a:r>
              <a:rPr lang="mn-MN" sz="1800" i="1" u="sng"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Эх сурвалж: </a:t>
            </a:r>
            <a:r>
              <a:rPr lang="mn-MN" sz="1800" i="1" u="none" strike="noStrike"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(Ralph M. Stair, 2018)</a:t>
            </a:r>
            <a:endParaRPr lang="en-US" sz="1800" i="1"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8268750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Content Placeholder 2"/>
          <p:cNvSpPr>
            <a:spLocks noGrp="1"/>
          </p:cNvSpPr>
          <p:nvPr>
            <p:ph type="body" idx="1"/>
          </p:nvPr>
        </p:nvSpPr>
        <p:spPr>
          <a:xfrm>
            <a:off x="152400" y="2971800"/>
            <a:ext cx="8839200" cy="3205164"/>
          </a:xfrm>
        </p:spPr>
        <p:txBody>
          <a:bodyPr>
            <a:normAutofit/>
          </a:bodyPr>
          <a:lstStyle/>
          <a:p>
            <a:r>
              <a:rPr lang="en-US" altLang="en-US" sz="1800" dirty="0">
                <a:latin typeface="+mn-lt"/>
              </a:rPr>
              <a:t>Chief information officer (CIO) </a:t>
            </a:r>
            <a:r>
              <a:rPr lang="mn-MN" altLang="en-US" sz="1800" dirty="0">
                <a:latin typeface="+mn-lt"/>
              </a:rPr>
              <a:t>байгууллага зорилгодоо хүрэхэд нь туслахын тулд мэдээллийн системийн албыг тоног төхөөрөмж, хүний нөөцийг хариуцан ажиллана. </a:t>
            </a:r>
          </a:p>
          <a:p>
            <a:r>
              <a:rPr lang="mn-MN" altLang="en-US" sz="1800" dirty="0">
                <a:latin typeface="+mn-lt"/>
              </a:rPr>
              <a:t>Мэдээллийн системийн ахлах менежерүүд</a:t>
            </a:r>
          </a:p>
          <a:p>
            <a:pPr lvl="1"/>
            <a:r>
              <a:rPr lang="mn-MN" altLang="en-US" sz="1600" dirty="0">
                <a:latin typeface="+mn-lt"/>
              </a:rPr>
              <a:t>Мэдээллийн системийн дэд захирал</a:t>
            </a:r>
          </a:p>
          <a:p>
            <a:pPr lvl="1"/>
            <a:r>
              <a:rPr lang="mn-MN" altLang="en-US" sz="1600" dirty="0">
                <a:latin typeface="+mn-lt"/>
              </a:rPr>
              <a:t>Мэдээллийн системийн менежер</a:t>
            </a:r>
          </a:p>
          <a:p>
            <a:pPr lvl="1"/>
            <a:r>
              <a:rPr lang="en-US" altLang="en-US" sz="1600" dirty="0">
                <a:latin typeface="+mn-lt"/>
              </a:rPr>
              <a:t>Chief technology officer (CTO)</a:t>
            </a:r>
            <a:r>
              <a:rPr lang="mn-MN" altLang="en-US" sz="1600" dirty="0">
                <a:latin typeface="+mn-lt"/>
              </a:rPr>
              <a:t> – Технологи хариуцсан захирал</a:t>
            </a:r>
          </a:p>
          <a:p>
            <a:pPr lvl="1"/>
            <a:r>
              <a:rPr lang="mn-MN" altLang="en-US" sz="1600" dirty="0">
                <a:latin typeface="+mn-lt"/>
              </a:rPr>
              <a:t>Бизнесийн шаардлагаар хийгдэх өөрчлөлтийг тодорхойлохын тулд эдгээр албан тушаалтнууд нь бусад нэгж хэлтэсүүдтэй байнгын хамтран ажиллаж, харилцаж байдаг</a:t>
            </a:r>
          </a:p>
        </p:txBody>
      </p:sp>
      <p:sp>
        <p:nvSpPr>
          <p:cNvPr id="55301" name="Slide Number Placeholder 4"/>
          <p:cNvSpPr>
            <a:spLocks noGrp="1"/>
          </p:cNvSpPr>
          <p:nvPr>
            <p:ph type="sldNum"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4A8D9A8A-39F7-47E4-8C35-B88DDBFD572F}" type="slidenum">
              <a:rPr lang="en-US" altLang="en-US" sz="1400" smtClean="0"/>
              <a:pPr>
                <a:spcBef>
                  <a:spcPct val="0"/>
                </a:spcBef>
                <a:buFontTx/>
                <a:buNone/>
              </a:pPr>
              <a:t>29</a:t>
            </a:fld>
            <a:endParaRPr lang="en-US" altLang="en-US" sz="1400" dirty="0"/>
          </a:p>
        </p:txBody>
      </p:sp>
      <p:sp>
        <p:nvSpPr>
          <p:cNvPr id="55298" name="Title 1"/>
          <p:cNvSpPr>
            <a:spLocks noGrp="1"/>
          </p:cNvSpPr>
          <p:nvPr>
            <p:ph type="title"/>
          </p:nvPr>
        </p:nvSpPr>
        <p:spPr>
          <a:xfrm>
            <a:off x="1634576" y="185738"/>
            <a:ext cx="7357024" cy="414120"/>
          </a:xfrm>
        </p:spPr>
        <p:txBody>
          <a:bodyPr>
            <a:normAutofit fontScale="90000"/>
          </a:bodyPr>
          <a:lstStyle/>
          <a:p>
            <a:r>
              <a:rPr lang="mn-MN" altLang="en-US" sz="2800" b="1" dirty="0"/>
              <a:t>МЭДЭЭЛЛИЙН СИСТЕМИЙН ЧИГ ҮҮРЭГ, МЭРГЭЖЛИЙН ХӨГЖИЛ, АЖЛЫН БАЙРНУУД</a:t>
            </a:r>
            <a:endParaRPr lang="en-US" altLang="en-US" dirty="0"/>
          </a:p>
        </p:txBody>
      </p:sp>
      <p:pic>
        <p:nvPicPr>
          <p:cNvPr id="2" name="Content Placeholder 5" descr="Three primary functions of the information systems organization" title="Figure 2-14">
            <a:extLst>
              <a:ext uri="{FF2B5EF4-FFF2-40B4-BE49-F238E27FC236}">
                <a16:creationId xmlns:a16="http://schemas.microsoft.com/office/drawing/2014/main" id="{BB7EF059-BE31-9673-E5B9-562337D04F63}"/>
              </a:ext>
            </a:extLst>
          </p:cNvPr>
          <p:cNvPicPr>
            <a:picLocks noChangeAspect="1"/>
          </p:cNvPicPr>
          <p:nvPr/>
        </p:nvPicPr>
        <p:blipFill rotWithShape="1">
          <a:blip r:embed="rId3"/>
          <a:srcRect b="78393"/>
          <a:stretch/>
        </p:blipFill>
        <p:spPr>
          <a:xfrm>
            <a:off x="381000" y="1343448"/>
            <a:ext cx="7642182" cy="1510844"/>
          </a:xfrm>
          <a:prstGeom prst="rect">
            <a:avLst/>
          </a:prstGeom>
          <a:noFill/>
          <a:ln>
            <a:noFill/>
          </a:ln>
        </p:spPr>
      </p:pic>
    </p:spTree>
    <p:extLst>
      <p:ext uri="{BB962C8B-B14F-4D97-AF65-F5344CB8AC3E}">
        <p14:creationId xmlns:p14="http://schemas.microsoft.com/office/powerpoint/2010/main" val="275479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type="body" idx="1"/>
          </p:nvPr>
        </p:nvSpPr>
        <p:spPr>
          <a:xfrm>
            <a:off x="2667000" y="1216909"/>
            <a:ext cx="6114334" cy="4960055"/>
          </a:xfrm>
        </p:spPr>
        <p:txBody>
          <a:bodyPr>
            <a:normAutofit/>
          </a:bodyPr>
          <a:lstStyle/>
          <a:p>
            <a:r>
              <a:rPr lang="mn-MN" altLang="en-US" sz="1800" dirty="0"/>
              <a:t>Өгөгдлийн төвийн менежерүүд байгууллагын тооцооллын үйл ажиллагаатай холбоотой засвар үйлчилгээг хариуцна.</a:t>
            </a:r>
          </a:p>
          <a:p>
            <a:r>
              <a:rPr lang="mn-MN" altLang="en-US" sz="1800" dirty="0"/>
              <a:t>Системийн операторууд нь мэдээллийн системийн тоног төхөөөрөмжийн ажиллагаа, засвар үйлчилгээг хариуцна</a:t>
            </a:r>
          </a:p>
          <a:p>
            <a:r>
              <a:rPr lang="mn-MN" altLang="en-US" sz="1800" dirty="0"/>
              <a:t>Мэдээллийн системийн аюулгүй байдлын шинжээч нь байгууллагын систем болон өгөгдлийн нэгдмэл байдал, аюулгүй байдлын засвар үйлчилгээг хариуцдаг</a:t>
            </a:r>
          </a:p>
          <a:p>
            <a:r>
              <a:rPr lang="en-US" altLang="en-US" sz="1800" dirty="0"/>
              <a:t>Local area network (LAN)</a:t>
            </a:r>
            <a:r>
              <a:rPr lang="mn-MN" altLang="en-US" sz="1800" dirty="0"/>
              <a:t> администатор нь сүлжээний техник хангамж, програм хангамж, аюулгүй байдлын удирдах, тохируулга хийх  зэрэг чиг үүэгтэй.</a:t>
            </a:r>
          </a:p>
        </p:txBody>
      </p:sp>
      <p:sp>
        <p:nvSpPr>
          <p:cNvPr id="56325" name="Slide Number Placeholder 4"/>
          <p:cNvSpPr>
            <a:spLocks noGrp="1"/>
          </p:cNvSpPr>
          <p:nvPr>
            <p:ph type="sldNum"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20ED1651-FBA3-42B5-8EE3-868C4E7924DF}" type="slidenum">
              <a:rPr lang="en-US" altLang="en-US" sz="1400" smtClean="0"/>
              <a:pPr>
                <a:spcBef>
                  <a:spcPct val="0"/>
                </a:spcBef>
                <a:buFontTx/>
                <a:buNone/>
              </a:pPr>
              <a:t>30</a:t>
            </a:fld>
            <a:endParaRPr lang="en-US" altLang="en-US" sz="1400" dirty="0"/>
          </a:p>
        </p:txBody>
      </p:sp>
      <p:sp>
        <p:nvSpPr>
          <p:cNvPr id="56322" name="Title 1"/>
          <p:cNvSpPr>
            <a:spLocks noGrp="1"/>
          </p:cNvSpPr>
          <p:nvPr>
            <p:ph type="title"/>
          </p:nvPr>
        </p:nvSpPr>
        <p:spPr/>
        <p:txBody>
          <a:bodyPr>
            <a:normAutofit fontScale="90000"/>
          </a:bodyPr>
          <a:lstStyle/>
          <a:p>
            <a:r>
              <a:rPr lang="mn-MN" altLang="en-US" b="1" dirty="0"/>
              <a:t>Үйл ажиллагааны чиг үүргүүд</a:t>
            </a:r>
            <a:endParaRPr lang="en-US" altLang="en-US" dirty="0"/>
          </a:p>
        </p:txBody>
      </p:sp>
      <p:pic>
        <p:nvPicPr>
          <p:cNvPr id="2" name="Content Placeholder 5" descr="Three primary functions of the information systems organization" title="Figure 2-14">
            <a:extLst>
              <a:ext uri="{FF2B5EF4-FFF2-40B4-BE49-F238E27FC236}">
                <a16:creationId xmlns:a16="http://schemas.microsoft.com/office/drawing/2014/main" id="{D97E04BA-9A81-C013-0F14-B0E52C9061B2}"/>
              </a:ext>
            </a:extLst>
          </p:cNvPr>
          <p:cNvPicPr>
            <a:picLocks noChangeAspect="1"/>
          </p:cNvPicPr>
          <p:nvPr/>
        </p:nvPicPr>
        <p:blipFill rotWithShape="1">
          <a:blip r:embed="rId3"/>
          <a:srcRect t="17235" r="69435" b="14273"/>
          <a:stretch/>
        </p:blipFill>
        <p:spPr>
          <a:xfrm>
            <a:off x="76201" y="1047637"/>
            <a:ext cx="2609850" cy="5350962"/>
          </a:xfrm>
          <a:prstGeom prst="rect">
            <a:avLst/>
          </a:prstGeom>
          <a:noFill/>
          <a:ln>
            <a:noFill/>
          </a:ln>
        </p:spPr>
      </p:pic>
    </p:spTree>
    <p:extLst>
      <p:ext uri="{BB962C8B-B14F-4D97-AF65-F5344CB8AC3E}">
        <p14:creationId xmlns:p14="http://schemas.microsoft.com/office/powerpoint/2010/main" val="10205841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Content Placeholder 2"/>
          <p:cNvSpPr>
            <a:spLocks noGrp="1"/>
          </p:cNvSpPr>
          <p:nvPr>
            <p:ph type="body" idx="1"/>
          </p:nvPr>
        </p:nvSpPr>
        <p:spPr>
          <a:xfrm>
            <a:off x="3124200" y="1216909"/>
            <a:ext cx="5657134" cy="4960055"/>
          </a:xfrm>
        </p:spPr>
        <p:txBody>
          <a:bodyPr>
            <a:normAutofit/>
          </a:bodyPr>
          <a:lstStyle/>
          <a:p>
            <a:r>
              <a:rPr lang="mn-MN" altLang="en-US" sz="2000" b="1" dirty="0"/>
              <a:t>Програм хангамж хөгжүүлэгч </a:t>
            </a:r>
            <a:r>
              <a:rPr lang="mn-MN" altLang="en-US" sz="2000" dirty="0"/>
              <a:t>нь хэрэглэгч, ажилтнуудын хэрэглэх програм хангамжуудыг бичдаг</a:t>
            </a:r>
          </a:p>
          <a:p>
            <a:r>
              <a:rPr lang="mn-MN" altLang="en-US" sz="2000" b="1" dirty="0"/>
              <a:t>Системийн шинжээч хэрэглэгчтэй хамтран ажиллаж програм хөгжүүлэгч болон сүлжээний архитекторуудад зориулсан системийн шаардлагуудыг боловсруулдаг</a:t>
            </a:r>
          </a:p>
          <a:p>
            <a:r>
              <a:rPr lang="mn-MN" altLang="en-US" sz="2000" b="1" dirty="0"/>
              <a:t>Программистууд</a:t>
            </a:r>
            <a:r>
              <a:rPr lang="mn-MN" altLang="en-US" sz="2000" dirty="0"/>
              <a:t> нь системийн шинжээч, програм хангамж хөгжүүлэгч нарын хөгжүүлсэн програмын зохиомжийг програмчлалын хэлрүү хөрвүүлдэг</a:t>
            </a:r>
          </a:p>
          <a:p>
            <a:r>
              <a:rPr lang="mn-MN" altLang="en-US" sz="2000" b="1" dirty="0"/>
              <a:t>Вэб хөгжүүлэгч </a:t>
            </a:r>
            <a:r>
              <a:rPr lang="mn-MN" altLang="en-US" sz="2000" dirty="0"/>
              <a:t>вэбсайтын бүтэц, ажиллагаа зэргийг хэрэглэгчийн шаардлагад нийцүүлэн зохиомжилж засварладаг. </a:t>
            </a:r>
          </a:p>
        </p:txBody>
      </p:sp>
      <p:sp>
        <p:nvSpPr>
          <p:cNvPr id="57349" name="Slide Number Placeholder 4"/>
          <p:cNvSpPr>
            <a:spLocks noGrp="1"/>
          </p:cNvSpPr>
          <p:nvPr>
            <p:ph type="sldNum"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A782385C-BAA7-4ABF-9782-97311B8DCA1E}" type="slidenum">
              <a:rPr lang="en-US" altLang="en-US" sz="1400" smtClean="0"/>
              <a:pPr>
                <a:spcBef>
                  <a:spcPct val="0"/>
                </a:spcBef>
                <a:buFontTx/>
                <a:buNone/>
              </a:pPr>
              <a:t>31</a:t>
            </a:fld>
            <a:endParaRPr lang="en-US" altLang="en-US" sz="1400" dirty="0"/>
          </a:p>
        </p:txBody>
      </p:sp>
      <p:sp>
        <p:nvSpPr>
          <p:cNvPr id="57346" name="Title 1"/>
          <p:cNvSpPr>
            <a:spLocks noGrp="1"/>
          </p:cNvSpPr>
          <p:nvPr>
            <p:ph type="title"/>
          </p:nvPr>
        </p:nvSpPr>
        <p:spPr/>
        <p:txBody>
          <a:bodyPr>
            <a:normAutofit fontScale="90000"/>
          </a:bodyPr>
          <a:lstStyle/>
          <a:p>
            <a:r>
              <a:rPr lang="mn-MN" altLang="en-US" b="1" dirty="0"/>
              <a:t>Хөгжүүлэлтийн чиг үүргүүд</a:t>
            </a:r>
            <a:endParaRPr lang="en-US" altLang="en-US" dirty="0"/>
          </a:p>
        </p:txBody>
      </p:sp>
      <p:pic>
        <p:nvPicPr>
          <p:cNvPr id="2" name="Content Placeholder 5" descr="Three primary functions of the information systems organization" title="Figure 2-14">
            <a:extLst>
              <a:ext uri="{FF2B5EF4-FFF2-40B4-BE49-F238E27FC236}">
                <a16:creationId xmlns:a16="http://schemas.microsoft.com/office/drawing/2014/main" id="{6F39A51E-65A1-07A2-0E03-CEBBFE33951D}"/>
              </a:ext>
            </a:extLst>
          </p:cNvPr>
          <p:cNvPicPr>
            <a:picLocks noChangeAspect="1"/>
          </p:cNvPicPr>
          <p:nvPr/>
        </p:nvPicPr>
        <p:blipFill rotWithShape="1">
          <a:blip r:embed="rId3"/>
          <a:srcRect l="30564" t="24522" r="38769" b="15730"/>
          <a:stretch/>
        </p:blipFill>
        <p:spPr>
          <a:xfrm>
            <a:off x="362666" y="1447800"/>
            <a:ext cx="2761534" cy="4922732"/>
          </a:xfrm>
          <a:prstGeom prst="rect">
            <a:avLst/>
          </a:prstGeom>
          <a:noFill/>
          <a:ln>
            <a:noFill/>
          </a:ln>
        </p:spPr>
      </p:pic>
    </p:spTree>
    <p:extLst>
      <p:ext uri="{BB962C8B-B14F-4D97-AF65-F5344CB8AC3E}">
        <p14:creationId xmlns:p14="http://schemas.microsoft.com/office/powerpoint/2010/main" val="26381989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Content Placeholder 2"/>
          <p:cNvSpPr>
            <a:spLocks noGrp="1"/>
          </p:cNvSpPr>
          <p:nvPr>
            <p:ph type="body" idx="1"/>
          </p:nvPr>
        </p:nvSpPr>
        <p:spPr>
          <a:xfrm>
            <a:off x="3886200" y="1219200"/>
            <a:ext cx="5104684" cy="4960055"/>
          </a:xfrm>
        </p:spPr>
        <p:txBody>
          <a:bodyPr>
            <a:normAutofit/>
          </a:bodyPr>
          <a:lstStyle/>
          <a:p>
            <a:r>
              <a:rPr lang="mn-MN" altLang="en-US" sz="2000" dirty="0"/>
              <a:t>Өгөгдлийн сангийн администратор нь байгууллагын хэрэгцээ шаардлагын дагуу өгөгдлийн сангийн зохиомж, тохируулга хийнэ</a:t>
            </a:r>
          </a:p>
          <a:p>
            <a:r>
              <a:rPr lang="mn-MN" altLang="en-US" sz="2000" dirty="0"/>
              <a:t>Системийн мэргэжилтэн нь имэйл, хэрэглэгчдийн хүсэлт, утасны дуудлагад хариу өгөх үүрэгтэй ажилладаг</a:t>
            </a:r>
          </a:p>
          <a:p>
            <a:pPr marL="0" indent="0">
              <a:buNone/>
            </a:pPr>
            <a:endParaRPr lang="en-US" altLang="en-US" sz="2000" dirty="0"/>
          </a:p>
        </p:txBody>
      </p:sp>
      <p:sp>
        <p:nvSpPr>
          <p:cNvPr id="58373" name="Slide Number Placeholder 4"/>
          <p:cNvSpPr>
            <a:spLocks noGrp="1"/>
          </p:cNvSpPr>
          <p:nvPr>
            <p:ph type="sldNum"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DB30B1C9-BD53-4B3E-A22C-222D38AEF605}" type="slidenum">
              <a:rPr lang="en-US" altLang="en-US" sz="1400" smtClean="0"/>
              <a:pPr>
                <a:spcBef>
                  <a:spcPct val="0"/>
                </a:spcBef>
                <a:buFontTx/>
                <a:buNone/>
              </a:pPr>
              <a:t>32</a:t>
            </a:fld>
            <a:endParaRPr lang="en-US" altLang="en-US" sz="1400" dirty="0"/>
          </a:p>
        </p:txBody>
      </p:sp>
      <p:sp>
        <p:nvSpPr>
          <p:cNvPr id="58370" name="Title 1"/>
          <p:cNvSpPr>
            <a:spLocks noGrp="1"/>
          </p:cNvSpPr>
          <p:nvPr>
            <p:ph type="title"/>
          </p:nvPr>
        </p:nvSpPr>
        <p:spPr/>
        <p:txBody>
          <a:bodyPr>
            <a:normAutofit fontScale="90000"/>
          </a:bodyPr>
          <a:lstStyle/>
          <a:p>
            <a:r>
              <a:rPr lang="mn-MN" altLang="en-US" b="1" dirty="0"/>
              <a:t>Дэмжих чиг үүргүүд</a:t>
            </a:r>
            <a:endParaRPr lang="en-US" altLang="en-US" dirty="0"/>
          </a:p>
        </p:txBody>
      </p:sp>
      <p:pic>
        <p:nvPicPr>
          <p:cNvPr id="2" name="Content Placeholder 5" descr="Three primary functions of the information systems organization" title="Figure 2-14">
            <a:extLst>
              <a:ext uri="{FF2B5EF4-FFF2-40B4-BE49-F238E27FC236}">
                <a16:creationId xmlns:a16="http://schemas.microsoft.com/office/drawing/2014/main" id="{3F657188-BF05-4DB1-3E1C-4A3A12FB57EA}"/>
              </a:ext>
            </a:extLst>
          </p:cNvPr>
          <p:cNvPicPr>
            <a:picLocks noChangeAspect="1"/>
          </p:cNvPicPr>
          <p:nvPr/>
        </p:nvPicPr>
        <p:blipFill rotWithShape="1">
          <a:blip r:embed="rId3"/>
          <a:srcRect l="61231" t="24521" r="6769" b="39047"/>
          <a:stretch/>
        </p:blipFill>
        <p:spPr>
          <a:xfrm>
            <a:off x="304800" y="1371599"/>
            <a:ext cx="3886200" cy="4048123"/>
          </a:xfrm>
          <a:prstGeom prst="rect">
            <a:avLst/>
          </a:prstGeom>
          <a:noFill/>
          <a:ln>
            <a:noFill/>
          </a:ln>
        </p:spPr>
      </p:pic>
    </p:spTree>
    <p:extLst>
      <p:ext uri="{BB962C8B-B14F-4D97-AF65-F5344CB8AC3E}">
        <p14:creationId xmlns:p14="http://schemas.microsoft.com/office/powerpoint/2010/main" val="34475365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D:\ISM221\Edition 15 I IS Lects\Бүлэг7\zurag7\IT in business.jpg">
            <a:extLst>
              <a:ext uri="{FF2B5EF4-FFF2-40B4-BE49-F238E27FC236}">
                <a16:creationId xmlns:a16="http://schemas.microsoft.com/office/drawing/2014/main" id="{9525FCF4-4143-1104-6917-C77014CFCF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200" y="1003374"/>
            <a:ext cx="7721600" cy="587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a:extLst>
              <a:ext uri="{FF2B5EF4-FFF2-40B4-BE49-F238E27FC236}">
                <a16:creationId xmlns:a16="http://schemas.microsoft.com/office/drawing/2014/main" id="{E6DF6D9F-D645-E237-5732-1A44B511BFD8}"/>
              </a:ext>
            </a:extLst>
          </p:cNvPr>
          <p:cNvSpPr>
            <a:spLocks noGrp="1" noChangeArrowheads="1"/>
          </p:cNvSpPr>
          <p:nvPr>
            <p:ph type="title"/>
          </p:nvPr>
        </p:nvSpPr>
        <p:spPr>
          <a:xfrm>
            <a:off x="1524000" y="46038"/>
            <a:ext cx="7620000" cy="639762"/>
          </a:xfrm>
        </p:spPr>
        <p:txBody>
          <a:bodyPr rtlCol="0">
            <a:normAutofit/>
          </a:bodyPr>
          <a:lstStyle/>
          <a:p>
            <a:pPr eaLnBrk="1" fontAlgn="auto" hangingPunct="1">
              <a:spcAft>
                <a:spcPts val="0"/>
              </a:spcAft>
              <a:defRPr/>
            </a:pPr>
            <a:r>
              <a:rPr lang="mn-MN" altLang="en-US" sz="2400" dirty="0">
                <a:effectLst>
                  <a:outerShdw blurRad="38100" dist="38100" dir="2700000" algn="tl">
                    <a:srgbClr val="000000">
                      <a:alpha val="43137"/>
                    </a:srgbClr>
                  </a:outerShdw>
                </a:effectLst>
                <a:latin typeface="+mn-lt"/>
                <a:cs typeface="Times New Roman" panose="02020603050405020304" pitchFamily="18" charset="0"/>
              </a:rPr>
              <a:t>ФУНКЦИОНАЛ БИЗНЕСИЙН СИСТЕМҮҮД</a:t>
            </a:r>
            <a:endParaRPr lang="en-US" altLang="en-US" sz="2400" dirty="0">
              <a:effectLst>
                <a:outerShdw blurRad="38100" dist="38100" dir="2700000" algn="tl">
                  <a:srgbClr val="000000">
                    <a:alpha val="43137"/>
                  </a:srgbClr>
                </a:outerShdw>
              </a:effectLst>
              <a:latin typeface="+mn-lt"/>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42CBF86A-020F-80EF-FB7A-705511D612F4}"/>
              </a:ext>
            </a:extLst>
          </p:cNvPr>
          <p:cNvSpPr>
            <a:spLocks noGrp="1" noChangeArrowheads="1"/>
          </p:cNvSpPr>
          <p:nvPr>
            <p:ph type="title"/>
          </p:nvPr>
        </p:nvSpPr>
        <p:spPr>
          <a:xfrm>
            <a:off x="1600200" y="0"/>
            <a:ext cx="7543800" cy="838200"/>
          </a:xfrm>
        </p:spPr>
        <p:txBody>
          <a:bodyPr>
            <a:normAutofit/>
          </a:bodyPr>
          <a:lstStyle/>
          <a:p>
            <a:pPr eaLnBrk="1" hangingPunct="1">
              <a:defRPr/>
            </a:pPr>
            <a:r>
              <a:rPr lang="mn-MN" altLang="en-US" sz="2400" dirty="0">
                <a:effectLst>
                  <a:outerShdw blurRad="38100" dist="38100" dir="2700000" algn="tl">
                    <a:srgbClr val="000000">
                      <a:alpha val="43137"/>
                    </a:srgbClr>
                  </a:outerShdw>
                </a:effectLst>
                <a:latin typeface="+mn-lt"/>
                <a:cs typeface="Times New Roman" panose="02020603050405020304" pitchFamily="18" charset="0"/>
              </a:rPr>
              <a:t>ФУНКЦИОНАЛЬ НЭГЖ ДУНДЫН СИСТЕМҮҮД</a:t>
            </a:r>
            <a:endParaRPr lang="en-US" altLang="en-US" sz="2400" dirty="0">
              <a:effectLst>
                <a:outerShdw blurRad="38100" dist="38100" dir="2700000" algn="tl">
                  <a:srgbClr val="000000">
                    <a:alpha val="43137"/>
                  </a:srgbClr>
                </a:outerShdw>
              </a:effectLst>
              <a:latin typeface="+mn-lt"/>
              <a:cs typeface="Times New Roman" panose="02020603050405020304" pitchFamily="18" charset="0"/>
            </a:endParaRPr>
          </a:p>
        </p:txBody>
      </p:sp>
      <p:sp>
        <p:nvSpPr>
          <p:cNvPr id="12293" name="Text Box 5">
            <a:extLst>
              <a:ext uri="{FF2B5EF4-FFF2-40B4-BE49-F238E27FC236}">
                <a16:creationId xmlns:a16="http://schemas.microsoft.com/office/drawing/2014/main" id="{E446F362-E2AF-CBB5-13B8-EA5206E7CE31}"/>
              </a:ext>
            </a:extLst>
          </p:cNvPr>
          <p:cNvSpPr txBox="1">
            <a:spLocks noChangeArrowheads="1"/>
          </p:cNvSpPr>
          <p:nvPr/>
        </p:nvSpPr>
        <p:spPr bwMode="auto">
          <a:xfrm>
            <a:off x="603250" y="4238625"/>
            <a:ext cx="7848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mn-MN" altLang="en-US" sz="2400" dirty="0">
                <a:solidFill>
                  <a:srgbClr val="000099"/>
                </a:solidFill>
                <a:latin typeface="+mn-lt"/>
                <a:cs typeface="Times New Roman" panose="02020603050405020304" pitchFamily="18" charset="0"/>
              </a:rPr>
              <a:t>ФУНКЦИОНАЛЬ НЭГЖ ДУНДЫН СИСТЕМҮҮД НЬ БИЗНЕСИЙН УЛАМЖЛАЛТ ФУНКЦҮҮДИЙН ХИЛ ХЯЗГААРЫГ АРИЛГАДАГ</a:t>
            </a:r>
            <a:r>
              <a:rPr lang="en-US" altLang="en-US" dirty="0">
                <a:latin typeface="+mn-lt"/>
                <a:cs typeface="Times New Roman" panose="02020603050405020304" pitchFamily="18" charset="0"/>
              </a:rPr>
              <a:t> </a:t>
            </a:r>
          </a:p>
        </p:txBody>
      </p:sp>
      <p:pic>
        <p:nvPicPr>
          <p:cNvPr id="62468" name="Picture 5" descr="D:\CSC201\Edition 15 I IS Lects\Бүлэг7\zurag7\CROSS FUNCTIONAL.jpg">
            <a:extLst>
              <a:ext uri="{FF2B5EF4-FFF2-40B4-BE49-F238E27FC236}">
                <a16:creationId xmlns:a16="http://schemas.microsoft.com/office/drawing/2014/main" id="{89E272E4-5A9E-9855-3D40-939E93DC55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738" y="1849438"/>
            <a:ext cx="8577262"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circle(out)">
                                      <p:cBhvr>
                                        <p:cTn id="7" dur="1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444C4D6C-629D-3DD8-CB8A-E049B40A58B0}"/>
              </a:ext>
            </a:extLst>
          </p:cNvPr>
          <p:cNvPicPr>
            <a:picLocks noChangeAspect="1" noChangeArrowheads="1"/>
          </p:cNvPicPr>
          <p:nvPr/>
        </p:nvPicPr>
        <p:blipFill>
          <a:blip r:embed="rId3"/>
          <a:srcRect/>
          <a:stretch>
            <a:fillRect/>
          </a:stretch>
        </p:blipFill>
        <p:spPr bwMode="auto">
          <a:xfrm>
            <a:off x="604838" y="1122363"/>
            <a:ext cx="7896225" cy="5487987"/>
          </a:xfrm>
          <a:prstGeom prst="rect">
            <a:avLst/>
          </a:prstGeom>
          <a:noFill/>
          <a:ln w="9525">
            <a:noFill/>
            <a:miter lim="800000"/>
            <a:headEnd/>
            <a:tailEnd/>
          </a:ln>
          <a:effectLst>
            <a:prstShdw prst="shdw17" dist="17961" dir="2700000">
              <a:schemeClr val="accent1">
                <a:gamma/>
                <a:shade val="60000"/>
                <a:invGamma/>
              </a:schemeClr>
            </a:prstShdw>
          </a:effectLst>
        </p:spPr>
      </p:pic>
      <p:sp>
        <p:nvSpPr>
          <p:cNvPr id="2" name="Rounded Rectangle 1">
            <a:extLst>
              <a:ext uri="{FF2B5EF4-FFF2-40B4-BE49-F238E27FC236}">
                <a16:creationId xmlns:a16="http://schemas.microsoft.com/office/drawing/2014/main" id="{C86D8AFB-2408-33CA-B6CA-F3E69DD5608F}"/>
              </a:ext>
            </a:extLst>
          </p:cNvPr>
          <p:cNvSpPr/>
          <p:nvPr/>
        </p:nvSpPr>
        <p:spPr>
          <a:xfrm>
            <a:off x="2743200" y="1122363"/>
            <a:ext cx="3594100" cy="1976437"/>
          </a:xfrm>
          <a:prstGeom prst="roundRect">
            <a:avLst/>
          </a:prstGeom>
          <a:noFill/>
          <a:ln w="57150">
            <a:solidFill>
              <a:srgbClr val="FF0000"/>
            </a:solidFill>
          </a:ln>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5" name="Rounded Rectangle 4">
            <a:extLst>
              <a:ext uri="{FF2B5EF4-FFF2-40B4-BE49-F238E27FC236}">
                <a16:creationId xmlns:a16="http://schemas.microsoft.com/office/drawing/2014/main" id="{442667B6-1880-2074-C321-F3F811EE8826}"/>
              </a:ext>
            </a:extLst>
          </p:cNvPr>
          <p:cNvSpPr/>
          <p:nvPr/>
        </p:nvSpPr>
        <p:spPr>
          <a:xfrm>
            <a:off x="2743200" y="4659313"/>
            <a:ext cx="3594100" cy="1976437"/>
          </a:xfrm>
          <a:prstGeom prst="roundRect">
            <a:avLst/>
          </a:prstGeom>
          <a:noFill/>
          <a:ln w="57150">
            <a:solidFill>
              <a:srgbClr val="FF0000"/>
            </a:solidFill>
          </a:ln>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6" name="Rectangle 2">
            <a:extLst>
              <a:ext uri="{FF2B5EF4-FFF2-40B4-BE49-F238E27FC236}">
                <a16:creationId xmlns:a16="http://schemas.microsoft.com/office/drawing/2014/main" id="{A6F78BF7-40D6-5D6E-82BB-059E95E06FCE}"/>
              </a:ext>
            </a:extLst>
          </p:cNvPr>
          <p:cNvSpPr txBox="1">
            <a:spLocks noChangeArrowheads="1"/>
          </p:cNvSpPr>
          <p:nvPr/>
        </p:nvSpPr>
        <p:spPr>
          <a:xfrm>
            <a:off x="1828800" y="32788"/>
            <a:ext cx="7543800" cy="838200"/>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eaLnBrk="1" hangingPunct="1">
              <a:lnSpc>
                <a:spcPct val="90000"/>
              </a:lnSpc>
              <a:spcBef>
                <a:spcPts val="0"/>
              </a:spcBef>
              <a:spcAft>
                <a:spcPts val="0"/>
              </a:spcAft>
              <a:buClr>
                <a:schemeClr val="dk1"/>
              </a:buClr>
              <a:buSzPts val="1800"/>
              <a:buFont typeface="Calibri"/>
              <a:buNone/>
              <a:defRPr sz="2700" b="1" i="0" u="none" strike="noStrike" cap="none">
                <a:solidFill>
                  <a:schemeClr val="bg1"/>
                </a:solidFill>
                <a:latin typeface="+mj-lt"/>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fontAlgn="auto">
              <a:defRPr/>
            </a:pPr>
            <a:r>
              <a:rPr lang="mn-MN" altLang="en-US" sz="2400" kern="0" dirty="0">
                <a:effectLst>
                  <a:outerShdw blurRad="38100" dist="38100" dir="2700000" algn="tl">
                    <a:srgbClr val="000000">
                      <a:alpha val="43137"/>
                    </a:srgbClr>
                  </a:outerShdw>
                </a:effectLst>
                <a:latin typeface="+mn-lt"/>
                <a:cs typeface="Times New Roman" panose="02020603050405020304" pitchFamily="18" charset="0"/>
              </a:rPr>
              <a:t>ФУНКЦИОНАЛЬ НЭГЖ ДУНДЫН СИСТЕМҮҮД</a:t>
            </a:r>
            <a:endParaRPr lang="en-US" altLang="en-US" sz="2400" kern="0" dirty="0">
              <a:effectLst>
                <a:outerShdw blurRad="38100" dist="38100" dir="2700000" algn="tl">
                  <a:srgbClr val="000000">
                    <a:alpha val="43137"/>
                  </a:srgbClr>
                </a:outerShdw>
              </a:effectLst>
              <a:latin typeface="+mn-lt"/>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228600" y="1216909"/>
            <a:ext cx="8763000" cy="4960055"/>
          </a:xfrm>
        </p:spPr>
        <p:txBody>
          <a:bodyPr>
            <a:normAutofit/>
          </a:bodyPr>
          <a:lstStyle/>
          <a:p>
            <a:pPr eaLnBrk="1" hangingPunct="1"/>
            <a:r>
              <a:rPr lang="mn-MN" altLang="en-US" sz="2000" dirty="0"/>
              <a:t>Байгууллага нь өөрөө нээлттэй систем бөгөөд орчин тойрондоо нөлөө үзүүлж бас тэдний нөлөөнд өртөж байдаг</a:t>
            </a:r>
          </a:p>
          <a:p>
            <a:pPr eaLnBrk="1" hangingPunct="1"/>
            <a:r>
              <a:rPr lang="mn-MN" altLang="en-US" sz="2000" dirty="0"/>
              <a:t>Эерэг өөрчлөлт нь аливаа байгууллагын амжилтын түлхүүр жор юм</a:t>
            </a:r>
          </a:p>
          <a:p>
            <a:pPr eaLnBrk="1" hangingPunct="1"/>
            <a:r>
              <a:rPr lang="mn-MN" altLang="en-US" sz="2000" dirty="0"/>
              <a:t>Мэдээллийн систем нь байгууллагын үндсэн бизнесийн зорилго, стратегийг дэмжин ажиллахаас гадна байгууллагын үйл ажиллагаанд зохицон ажиллахуйц, хүлээн зөвшөөрөгдсөн байх шаардлагатай.</a:t>
            </a:r>
          </a:p>
          <a:p>
            <a:r>
              <a:rPr lang="mn-MN" altLang="en-US" sz="2000" dirty="0"/>
              <a:t>Мэдээллийн системийн ажилтнуудын чиг үүрэг нь бизнес болон технологийн огтолцлол бөгөөд мэдээллийн технологийг үр дүнтэй хөшүүрэгдэх шийдлийг зохиомжилж, байгуулж нэвтрүүлж байдаг. </a:t>
            </a:r>
          </a:p>
          <a:p>
            <a:endParaRPr lang="en-US" altLang="en-US" sz="2000" dirty="0"/>
          </a:p>
        </p:txBody>
      </p:sp>
      <p:sp>
        <p:nvSpPr>
          <p:cNvPr id="65538" name="Rectangle 2"/>
          <p:cNvSpPr>
            <a:spLocks noGrp="1" noChangeArrowheads="1"/>
          </p:cNvSpPr>
          <p:nvPr>
            <p:ph type="title"/>
          </p:nvPr>
        </p:nvSpPr>
        <p:spPr/>
        <p:txBody>
          <a:bodyPr>
            <a:normAutofit fontScale="90000"/>
          </a:bodyPr>
          <a:lstStyle/>
          <a:p>
            <a:r>
              <a:rPr lang="mn-MN" altLang="en-US" sz="2400" b="1" dirty="0"/>
              <a:t>ДҮГНЭЛТ</a:t>
            </a:r>
            <a:endParaRPr lang="en-US" altLang="en-US" sz="2400" b="1" dirty="0"/>
          </a:p>
        </p:txBody>
      </p:sp>
    </p:spTree>
    <p:extLst>
      <p:ext uri="{BB962C8B-B14F-4D97-AF65-F5344CB8AC3E}">
        <p14:creationId xmlns:p14="http://schemas.microsoft.com/office/powerpoint/2010/main" val="27841187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45C8179-3EA7-1993-D6FF-92110467040C}"/>
              </a:ext>
            </a:extLst>
          </p:cNvPr>
          <p:cNvSpPr>
            <a:spLocks noGrp="1"/>
          </p:cNvSpPr>
          <p:nvPr>
            <p:ph type="body" idx="1"/>
          </p:nvPr>
        </p:nvSpPr>
        <p:spPr>
          <a:xfrm>
            <a:off x="304800" y="1216909"/>
            <a:ext cx="8476534" cy="4960055"/>
          </a:xfrm>
        </p:spPr>
        <p:txBody>
          <a:bodyPr>
            <a:normAutofit/>
          </a:bodyPr>
          <a:lstStyle/>
          <a:p>
            <a:r>
              <a:rPr lang="en-US" sz="1800" i="1" dirty="0"/>
              <a:t>CompTIA. (2017). Building Digital organization. </a:t>
            </a:r>
          </a:p>
          <a:p>
            <a:r>
              <a:rPr lang="en-US" sz="1800" i="1" dirty="0"/>
              <a:t>Friedman, T. (2005). World is flat. </a:t>
            </a:r>
          </a:p>
          <a:p>
            <a:r>
              <a:rPr lang="en-US" sz="1800" i="1" dirty="0"/>
              <a:t>James A. O’Brien, G. M. (2010). Introduction to information systems. New York: McGraw-Hill/Irwin.</a:t>
            </a:r>
          </a:p>
          <a:p>
            <a:r>
              <a:rPr lang="en-US" sz="1800" i="1" dirty="0"/>
              <a:t>Ralph M. Stair, G. W. (2018). Principles of information system. Boston: Cengage Learning.</a:t>
            </a:r>
          </a:p>
          <a:p>
            <a:r>
              <a:rPr lang="mn-MN" sz="1800" i="1" dirty="0"/>
              <a:t>Котлер, Ф. (2012). Маркетингийн удирдлага. </a:t>
            </a:r>
          </a:p>
          <a:p>
            <a:endParaRPr lang="mn-MN" sz="1800" i="1" dirty="0"/>
          </a:p>
          <a:p>
            <a:endParaRPr lang="en-US" sz="1800" i="1" dirty="0"/>
          </a:p>
        </p:txBody>
      </p:sp>
      <p:sp>
        <p:nvSpPr>
          <p:cNvPr id="3" name="Title 2">
            <a:extLst>
              <a:ext uri="{FF2B5EF4-FFF2-40B4-BE49-F238E27FC236}">
                <a16:creationId xmlns:a16="http://schemas.microsoft.com/office/drawing/2014/main" id="{DC41E001-8BFC-4B3E-A5C8-4AED6ECE445C}"/>
              </a:ext>
            </a:extLst>
          </p:cNvPr>
          <p:cNvSpPr>
            <a:spLocks noGrp="1"/>
          </p:cNvSpPr>
          <p:nvPr>
            <p:ph type="title"/>
          </p:nvPr>
        </p:nvSpPr>
        <p:spPr/>
        <p:txBody>
          <a:bodyPr/>
          <a:lstStyle/>
          <a:p>
            <a:r>
              <a:rPr lang="mn-MN" dirty="0"/>
              <a:t>Ашигласан эх сурвалж</a:t>
            </a:r>
            <a:endParaRPr lang="en-US" dirty="0"/>
          </a:p>
        </p:txBody>
      </p:sp>
    </p:spTree>
    <p:extLst>
      <p:ext uri="{BB962C8B-B14F-4D97-AF65-F5344CB8AC3E}">
        <p14:creationId xmlns:p14="http://schemas.microsoft.com/office/powerpoint/2010/main" val="3002684528"/>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9372</TotalTime>
  <Words>4025</Words>
  <Application>Microsoft Office PowerPoint</Application>
  <PresentationFormat>On-screen Show (4:3)</PresentationFormat>
  <Paragraphs>455</Paragraphs>
  <Slides>37</Slides>
  <Notes>26</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Montserrat</vt:lpstr>
      <vt:lpstr>Roboto</vt:lpstr>
      <vt:lpstr>Times New Roman</vt:lpstr>
      <vt:lpstr>Wingdings</vt:lpstr>
      <vt:lpstr>UFE</vt:lpstr>
      <vt:lpstr>Course: Introduction to information system</vt:lpstr>
      <vt:lpstr>ISM221 - Мэдээллийн системийн үндэс</vt:lpstr>
      <vt:lpstr>ХИЧЭЭЛИЙН ЗОРИЛТ</vt:lpstr>
      <vt:lpstr>БАЙГУУЛЛАГА ба МЭДЭЭЛЛИЙН СИСТЕМ</vt:lpstr>
      <vt:lpstr>PowerPoint Presentation</vt:lpstr>
      <vt:lpstr>БАЙГУУЛЛАГА ба МЭДЭЭЛЛИЙН СИСТЕМ</vt:lpstr>
      <vt:lpstr>БАЙГУУЛЛАГА ба МЭДЭЭЛЛИЙН СИСТЕМ</vt:lpstr>
      <vt:lpstr>БАЙГУУЛЛАГА ба МЭДЭЭЛЛИЙН СИСТЕМ:  Үнэ цэнийн гинж</vt:lpstr>
      <vt:lpstr>БАЙГУУЛЛАГА ба МЭДЭЭЛЛИЙН СИСТЕМ</vt:lpstr>
      <vt:lpstr>БАЙГУУЛЛАГА ба МЭДЭЭЛЛИЙН СИСТЕМ</vt:lpstr>
      <vt:lpstr>ХАМТЫН АЖИЛЛАГАА ба ВИРТУАЛ БАГ</vt:lpstr>
      <vt:lpstr>БАЙГУУЛЛАГЫН ӨӨРЧЛӨЛТ: ИННОВАЦИ</vt:lpstr>
      <vt:lpstr>ИННОВАЦИЙН ТӨРӨЛ</vt:lpstr>
      <vt:lpstr>БАЙГУУЛЛАГЫН ӨӨРЧЛӨЛТ: БИЗНЕС ПРОЦЕСС</vt:lpstr>
      <vt:lpstr>БИЗНЕС ПРОЦЕССИЙН РЕИНЖЕНЕРИНГ (БПР)</vt:lpstr>
      <vt:lpstr>БПР ЖИШЭЭ: ФОРДЫН САНХҮҮГИЙН ҮЙЛ АЖИЛЛАГАА </vt:lpstr>
      <vt:lpstr>РЕИНЖЕНЕРИНГИЙН ЖИШЭЭ: ФОРДЫН САНХҮҮГИЙН ҮЙЛ АЖИЛЛАГАА </vt:lpstr>
      <vt:lpstr>БПР болон БИЗНЕСИЙН САЙЖРУУЛАЛТ</vt:lpstr>
      <vt:lpstr>БАЙГУУЛЛАГЫН ӨӨРЧЛӨЛТ:  Аутсорсинг, оффшоринг, цомхотгол</vt:lpstr>
      <vt:lpstr>БАЙГУУЛЛАГЫН ӨӨРЧЛӨЛТ:  Аутсорсинг, оффшоринг</vt:lpstr>
      <vt:lpstr>БАЙГУУЛЛАГЫН СОЁЛ ба ӨӨРЧЛӨЛТ</vt:lpstr>
      <vt:lpstr>БАЙГУУЛЛАГЫН СОЁЛ ба ӨӨРЧЛӨЛТ</vt:lpstr>
      <vt:lpstr>ЛЕВИНИЙ ӨӨРЧЛӨЛТИЙН ЗАГВАР</vt:lpstr>
      <vt:lpstr>ЛЕВИТТИЙН АЛМАЗ</vt:lpstr>
      <vt:lpstr>Хэрэглэгчийн сэтгэл ханамж ба Технологийг хүлээн зөвшөөрөх байдал</vt:lpstr>
      <vt:lpstr>ИННОВАЦИЙН ОНОЛЫН ТАРХАЛТ</vt:lpstr>
      <vt:lpstr>ИННОВАЦИЙН ОНОЛЫН ТАРХАЛТ</vt:lpstr>
      <vt:lpstr>МЭДЭЭЛЛИЙН СИСТЕМИЙН ЧИГ ҮҮРЭГ, МЭРГЭЖЛИЙН ХӨГЖИЛ, АЖЛЫН БАЙРНУУД</vt:lpstr>
      <vt:lpstr>МЭДЭЭЛЛИЙН СИСТЕМИЙН ЧИГ ҮҮРЭГ, МЭРГЭЖЛИЙН ХӨГЖИЛ, АЖЛЫН БАЙРНУУД</vt:lpstr>
      <vt:lpstr>Үйл ажиллагааны чиг үүргүүд</vt:lpstr>
      <vt:lpstr>Хөгжүүлэлтийн чиг үүргүүд</vt:lpstr>
      <vt:lpstr>Дэмжих чиг үүргүүд</vt:lpstr>
      <vt:lpstr>ФУНКЦИОНАЛ БИЗНЕСИЙН СИСТЕМҮҮД</vt:lpstr>
      <vt:lpstr>ФУНКЦИОНАЛЬ НЭГЖ ДУНДЫН СИСТЕМҮҮД</vt:lpstr>
      <vt:lpstr>PowerPoint Presentation</vt:lpstr>
      <vt:lpstr>ДҮГНЭЛТ</vt:lpstr>
      <vt:lpstr>Ашигласан эх сурвалж</vt:lpstr>
    </vt:vector>
  </TitlesOfParts>
  <Company>Course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Author</dc:creator>
  <cp:lastModifiedBy>САРАНЧИМЭГ Насанжаргал</cp:lastModifiedBy>
  <cp:revision>258</cp:revision>
  <cp:lastPrinted>2010-11-12T17:54:40Z</cp:lastPrinted>
  <dcterms:created xsi:type="dcterms:W3CDTF">2007-02-15T20:50:52Z</dcterms:created>
  <dcterms:modified xsi:type="dcterms:W3CDTF">2024-04-10T12:09:01Z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1439603344</vt:i4>
  </property>
  <property fmtid="{D5CDD505-2E9C-101B-9397-08002B2CF9AE}" pid="3" name="_NewReviewCycle">
    <vt:lpwstr/>
  </property>
  <property fmtid="{D5CDD505-2E9C-101B-9397-08002B2CF9AE}" pid="4" name="_EmailSubject">
    <vt:lpwstr>Cengage Branding/Accessibility </vt:lpwstr>
  </property>
  <property fmtid="{D5CDD505-2E9C-101B-9397-08002B2CF9AE}" pid="5" name="_AuthorEmail">
    <vt:lpwstr>maria.garguilo@cengage.com</vt:lpwstr>
  </property>
  <property fmtid="{D5CDD505-2E9C-101B-9397-08002B2CF9AE}" pid="6" name="_AuthorEmailDisplayName">
    <vt:lpwstr>Garguilo, Maria</vt:lpwstr>
  </property>
  <property fmtid="{D5CDD505-2E9C-101B-9397-08002B2CF9AE}" pid="7" name="_PreviousAdHocReviewCycleID">
    <vt:i4>1933890983</vt:i4>
  </property>
</Properties>
</file>