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8" r:id="rId1"/>
  </p:sldMasterIdLst>
  <p:notesMasterIdLst>
    <p:notesMasterId r:id="rId38"/>
  </p:notesMasterIdLst>
  <p:handoutMasterIdLst>
    <p:handoutMasterId r:id="rId39"/>
  </p:handoutMasterIdLst>
  <p:sldIdLst>
    <p:sldId id="256" r:id="rId2"/>
    <p:sldId id="286" r:id="rId3"/>
    <p:sldId id="257" r:id="rId4"/>
    <p:sldId id="290" r:id="rId5"/>
    <p:sldId id="287" r:id="rId6"/>
    <p:sldId id="291" r:id="rId7"/>
    <p:sldId id="292" r:id="rId8"/>
    <p:sldId id="258" r:id="rId9"/>
    <p:sldId id="293" r:id="rId10"/>
    <p:sldId id="259" r:id="rId11"/>
    <p:sldId id="260" r:id="rId12"/>
    <p:sldId id="261" r:id="rId13"/>
    <p:sldId id="262" r:id="rId14"/>
    <p:sldId id="264" r:id="rId15"/>
    <p:sldId id="266" r:id="rId16"/>
    <p:sldId id="272" r:id="rId17"/>
    <p:sldId id="268" r:id="rId18"/>
    <p:sldId id="270" r:id="rId19"/>
    <p:sldId id="276" r:id="rId20"/>
    <p:sldId id="277" r:id="rId21"/>
    <p:sldId id="279" r:id="rId22"/>
    <p:sldId id="280" r:id="rId23"/>
    <p:sldId id="281" r:id="rId24"/>
    <p:sldId id="267" r:id="rId25"/>
    <p:sldId id="296" r:id="rId26"/>
    <p:sldId id="307" r:id="rId27"/>
    <p:sldId id="319" r:id="rId28"/>
    <p:sldId id="317" r:id="rId29"/>
    <p:sldId id="309" r:id="rId30"/>
    <p:sldId id="310" r:id="rId31"/>
    <p:sldId id="311" r:id="rId32"/>
    <p:sldId id="312" r:id="rId33"/>
    <p:sldId id="313" r:id="rId34"/>
    <p:sldId id="315" r:id="rId35"/>
    <p:sldId id="282" r:id="rId36"/>
    <p:sldId id="318" r:id="rId37"/>
  </p:sldIdLst>
  <p:sldSz cx="12192000" cy="6858000"/>
  <p:notesSz cx="6858000" cy="9144000"/>
  <p:embeddedFontLst>
    <p:embeddedFont>
      <p:font typeface="Montserrat" panose="00000500000000000000" pitchFamily="2" charset="0"/>
      <p:regular r:id="rId40"/>
      <p:bold r:id="rId41"/>
      <p:italic r:id="rId42"/>
      <p:boldItalic r:id="rId43"/>
    </p:embeddedFont>
    <p:embeddedFont>
      <p:font typeface="Roboto" pitchFamily="2"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D6F8F9-68D3-49EB-A197-6490CC18B332}" v="6" dt="2024-02-22T03:55:09.8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0" autoAdjust="0"/>
    <p:restoredTop sz="94649" autoAdjust="0"/>
  </p:normalViewPr>
  <p:slideViewPr>
    <p:cSldViewPr snapToGrid="0">
      <p:cViewPr varScale="1">
        <p:scale>
          <a:sx n="89" d="100"/>
          <a:sy n="89" d="100"/>
        </p:scale>
        <p:origin x="264" y="72"/>
      </p:cViewPr>
      <p:guideLst/>
    </p:cSldViewPr>
  </p:slideViewPr>
  <p:outlineViewPr>
    <p:cViewPr>
      <p:scale>
        <a:sx n="33" d="100"/>
        <a:sy n="33" d="100"/>
      </p:scale>
      <p:origin x="0" y="-17172"/>
    </p:cViewPr>
  </p:outlineViewPr>
  <p:notesTextViewPr>
    <p:cViewPr>
      <p:scale>
        <a:sx n="1" d="1"/>
        <a:sy n="1" d="1"/>
      </p:scale>
      <p:origin x="0" y="0"/>
    </p:cViewPr>
  </p:notesTextViewPr>
  <p:notesViewPr>
    <p:cSldViewPr snapToGrid="0">
      <p:cViewPr varScale="1">
        <p:scale>
          <a:sx n="72" d="100"/>
          <a:sy n="72" d="100"/>
        </p:scale>
        <p:origin x="2844" y="4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САРАНЧИМЭГ Насанжаргал" userId="8e57919b-29cf-4767-b3d0-78ff4e26d427" providerId="ADAL" clId="{6DD6F8F9-68D3-49EB-A197-6490CC18B332}"/>
    <pc:docChg chg="modSld sldOrd">
      <pc:chgData name="САРАНЧИМЭГ Насанжаргал" userId="8e57919b-29cf-4767-b3d0-78ff4e26d427" providerId="ADAL" clId="{6DD6F8F9-68D3-49EB-A197-6490CC18B332}" dt="2024-02-22T04:28:07.724" v="36"/>
      <pc:docMkLst>
        <pc:docMk/>
      </pc:docMkLst>
      <pc:sldChg chg="addSp modSp mod">
        <pc:chgData name="САРАНЧИМЭГ Насанжаргал" userId="8e57919b-29cf-4767-b3d0-78ff4e26d427" providerId="ADAL" clId="{6DD6F8F9-68D3-49EB-A197-6490CC18B332}" dt="2024-02-22T03:55:09.837" v="34" actId="14100"/>
        <pc:sldMkLst>
          <pc:docMk/>
          <pc:sldMk cId="0" sldId="260"/>
        </pc:sldMkLst>
        <pc:spChg chg="add mod">
          <ac:chgData name="САРАНЧИМЭГ Насанжаргал" userId="8e57919b-29cf-4767-b3d0-78ff4e26d427" providerId="ADAL" clId="{6DD6F8F9-68D3-49EB-A197-6490CC18B332}" dt="2024-02-22T03:55:01.091" v="32" actId="121"/>
          <ac:spMkLst>
            <pc:docMk/>
            <pc:sldMk cId="0" sldId="260"/>
            <ac:spMk id="3" creationId="{C1207FDB-9084-F4BE-FF0F-297C3D40BFBB}"/>
          </ac:spMkLst>
        </pc:spChg>
        <pc:spChg chg="mod">
          <ac:chgData name="САРАНЧИМЭГ Насанжаргал" userId="8e57919b-29cf-4767-b3d0-78ff4e26d427" providerId="ADAL" clId="{6DD6F8F9-68D3-49EB-A197-6490CC18B332}" dt="2024-02-22T03:54:25.290" v="24" actId="14100"/>
          <ac:spMkLst>
            <pc:docMk/>
            <pc:sldMk cId="0" sldId="260"/>
            <ac:spMk id="353" creationId="{00000000-0000-0000-0000-000000000000}"/>
          </ac:spMkLst>
        </pc:spChg>
        <pc:picChg chg="add mod">
          <ac:chgData name="САРАНЧИМЭГ Насанжаргал" userId="8e57919b-29cf-4767-b3d0-78ff4e26d427" providerId="ADAL" clId="{6DD6F8F9-68D3-49EB-A197-6490CC18B332}" dt="2024-02-22T03:55:09.837" v="34" actId="14100"/>
          <ac:picMkLst>
            <pc:docMk/>
            <pc:sldMk cId="0" sldId="260"/>
            <ac:picMk id="1026" creationId="{A3805375-1F72-F3C9-6565-C65E2941F31D}"/>
          </ac:picMkLst>
        </pc:picChg>
      </pc:sldChg>
      <pc:sldChg chg="ord">
        <pc:chgData name="САРАНЧИМЭГ Насанжаргал" userId="8e57919b-29cf-4767-b3d0-78ff4e26d427" providerId="ADAL" clId="{6DD6F8F9-68D3-49EB-A197-6490CC18B332}" dt="2024-02-22T04:28:07.724" v="36"/>
        <pc:sldMkLst>
          <pc:docMk/>
          <pc:sldMk cId="0" sldId="272"/>
        </pc:sldMkLst>
      </pc:sldChg>
      <pc:sldChg chg="modSp mod">
        <pc:chgData name="САРАНЧИМЭГ Насанжаргал" userId="8e57919b-29cf-4767-b3d0-78ff4e26d427" providerId="ADAL" clId="{6DD6F8F9-68D3-49EB-A197-6490CC18B332}" dt="2024-02-22T01:46:17.972" v="1" actId="20577"/>
        <pc:sldMkLst>
          <pc:docMk/>
          <pc:sldMk cId="0" sldId="282"/>
        </pc:sldMkLst>
        <pc:spChg chg="mod">
          <ac:chgData name="САРАНЧИМЭГ Насанжаргал" userId="8e57919b-29cf-4767-b3d0-78ff4e26d427" providerId="ADAL" clId="{6DD6F8F9-68D3-49EB-A197-6490CC18B332}" dt="2024-02-22T01:46:17.972" v="1" actId="20577"/>
          <ac:spMkLst>
            <pc:docMk/>
            <pc:sldMk cId="0" sldId="282"/>
            <ac:spMk id="524" creationId="{00000000-0000-0000-0000-000000000000}"/>
          </ac:spMkLst>
        </pc:spChg>
      </pc:sldChg>
      <pc:sldChg chg="ord">
        <pc:chgData name="САРАНЧИМЭГ Насанжаргал" userId="8e57919b-29cf-4767-b3d0-78ff4e26d427" providerId="ADAL" clId="{6DD6F8F9-68D3-49EB-A197-6490CC18B332}" dt="2024-02-22T02:59:51.518" v="3"/>
        <pc:sldMkLst>
          <pc:docMk/>
          <pc:sldMk cId="3362641069" sldId="287"/>
        </pc:sldMkLst>
      </pc:sldChg>
      <pc:sldChg chg="modSp mod">
        <pc:chgData name="САРАНЧИМЭГ Насанжаргал" userId="8e57919b-29cf-4767-b3d0-78ff4e26d427" providerId="ADAL" clId="{6DD6F8F9-68D3-49EB-A197-6490CC18B332}" dt="2024-02-22T01:45:17.212" v="0" actId="6549"/>
        <pc:sldMkLst>
          <pc:docMk/>
          <pc:sldMk cId="763956364" sldId="293"/>
        </pc:sldMkLst>
        <pc:spChg chg="mod">
          <ac:chgData name="САРАНЧИМЭГ Насанжаргал" userId="8e57919b-29cf-4767-b3d0-78ff4e26d427" providerId="ADAL" clId="{6DD6F8F9-68D3-49EB-A197-6490CC18B332}" dt="2024-02-22T01:45:17.212" v="0" actId="6549"/>
          <ac:spMkLst>
            <pc:docMk/>
            <pc:sldMk cId="763956364" sldId="293"/>
            <ac:spMk id="5" creationId="{08D1EDB2-764D-403A-BAAF-1B64A4FAA25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9C7F41-26F2-3273-B0C3-6ADEDDFA167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7765A02-B3CF-4FFF-AB97-028960A5619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6CCAB9F-DE67-4483-AD02-C7868EF68583}" type="datetimeFigureOut">
              <a:rPr lang="en-US" smtClean="0"/>
              <a:t>4/9/2024</a:t>
            </a:fld>
            <a:endParaRPr lang="en-US"/>
          </a:p>
        </p:txBody>
      </p:sp>
      <p:sp>
        <p:nvSpPr>
          <p:cNvPr id="4" name="Footer Placeholder 3">
            <a:extLst>
              <a:ext uri="{FF2B5EF4-FFF2-40B4-BE49-F238E27FC236}">
                <a16:creationId xmlns:a16="http://schemas.microsoft.com/office/drawing/2014/main" id="{B777EEBF-EE09-1B93-656E-787D9C408E0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4AD8153-FF6B-5D07-ABDD-0A77E8F2390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3291A1D-2A57-4EE2-83BF-8E9115DC20E4}" type="slidenum">
              <a:rPr lang="en-US" smtClean="0"/>
              <a:t>‹#›</a:t>
            </a:fld>
            <a:endParaRPr lang="en-US"/>
          </a:p>
        </p:txBody>
      </p:sp>
    </p:spTree>
    <p:extLst>
      <p:ext uri="{BB962C8B-B14F-4D97-AF65-F5344CB8AC3E}">
        <p14:creationId xmlns:p14="http://schemas.microsoft.com/office/powerpoint/2010/main" val="26247067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i-scoop.eu/digital-transformation/disruption/"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1</a:t>
            </a:fld>
            <a:endParaRPr sz="1200" b="0" i="0" u="none" strike="noStrike" cap="none">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Principles of Information Systems, Thirteenth Edition</a:t>
            </a:r>
            <a:br>
              <a:rPr lang="en-US" sz="1100"/>
            </a:br>
            <a:endParaRPr sz="1100"/>
          </a:p>
          <a:p>
            <a:pPr marL="0" lvl="0" indent="0" algn="l" rtl="0">
              <a:spcBef>
                <a:spcPts val="360"/>
              </a:spcBef>
              <a:spcAft>
                <a:spcPts val="0"/>
              </a:spcAft>
              <a:buNone/>
            </a:pPr>
            <a:r>
              <a:rPr lang="en-US" i="1"/>
              <a:t>Chapter 1</a:t>
            </a:r>
            <a:endParaRPr/>
          </a:p>
          <a:p>
            <a:pPr marL="0" lvl="0" indent="0" algn="l" rtl="0">
              <a:lnSpc>
                <a:spcPct val="90000"/>
              </a:lnSpc>
              <a:spcBef>
                <a:spcPts val="360"/>
              </a:spcBef>
              <a:spcAft>
                <a:spcPts val="0"/>
              </a:spcAft>
              <a:buNone/>
            </a:pPr>
            <a:r>
              <a:rPr lang="en-US" i="1"/>
              <a:t>An Introduction to Information Systems</a:t>
            </a:r>
            <a:endParaRPr/>
          </a:p>
          <a:p>
            <a:pPr marL="0" lvl="0" indent="0" algn="l" rtl="0">
              <a:spcBef>
                <a:spcPts val="36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8E15741-3D7D-4040-B8D6-1FB96ED7622F}" type="slidenum">
              <a:rPr lang="en-US" altLang="en-US" smtClean="0"/>
              <a:pPr>
                <a:spcBef>
                  <a:spcPct val="0"/>
                </a:spcBef>
              </a:pPr>
              <a:t>2</a:t>
            </a:fld>
            <a:endParaRPr lang="en-US" altLang="en-US" dirty="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Principles of Information Systems, Thirteenth Edition</a:t>
            </a:r>
            <a:br>
              <a:rPr lang="en-US" altLang="en-US" sz="1100" dirty="0"/>
            </a:br>
            <a:endParaRPr lang="en-US" altLang="en-US" sz="1100" dirty="0"/>
          </a:p>
          <a:p>
            <a:pPr eaLnBrk="1" hangingPunct="1">
              <a:lnSpc>
                <a:spcPct val="90000"/>
              </a:lnSpc>
            </a:pPr>
            <a:r>
              <a:rPr lang="en-US" altLang="en-US" i="1" dirty="0"/>
              <a:t>Chapter 2</a:t>
            </a:r>
          </a:p>
          <a:p>
            <a:pPr eaLnBrk="1" hangingPunct="1">
              <a:lnSpc>
                <a:spcPct val="90000"/>
              </a:lnSpc>
            </a:pPr>
            <a:r>
              <a:rPr lang="en-US" altLang="en-US" i="1" dirty="0"/>
              <a:t>Information Systems in Organizations</a:t>
            </a:r>
          </a:p>
          <a:p>
            <a:pPr eaLnBrk="1" hangingPunct="1"/>
            <a:endParaRPr lang="es-EC" altLang="en-US" dirty="0"/>
          </a:p>
        </p:txBody>
      </p:sp>
    </p:spTree>
    <p:extLst>
      <p:ext uri="{BB962C8B-B14F-4D97-AF65-F5344CB8AC3E}">
        <p14:creationId xmlns:p14="http://schemas.microsoft.com/office/powerpoint/2010/main" val="1057569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8" name="Google Shape;32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Технологийн боломж хэрхэн өсөж байгааг харж болно.</a:t>
            </a:r>
          </a:p>
          <a:p>
            <a:r>
              <a:rPr lang="mn-MN" dirty="0"/>
              <a:t>Гүйцэтгэлийн сайжруулалт хэрхэн нэмэгдэж байна </a:t>
            </a:r>
          </a:p>
          <a:p>
            <a:r>
              <a:rPr lang="mn-MN" dirty="0"/>
              <a:t>Хэрэглэгчийн зардлын бууралт – Хэрэглэгч илүү хямд хүчин чадалтай техник технологийг хэрэглэх боломж бүрдэж байна.</a:t>
            </a:r>
          </a:p>
          <a:p>
            <a:r>
              <a:rPr lang="mn-MN" dirty="0"/>
              <a:t>Бидний оюун санаа шугаман сэтгэлгээтэй учраас технологийн хөгжлийн боломжыг олж харж чаддаггүй. </a:t>
            </a:r>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98797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8" name="Google Shape;39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99" name="Google Shape;39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Хүний сэтгэлгээ шугаман учир технологийн үсрэнгүй хөгжлийг таамаглах, мэдэх боломжгүй</a:t>
            </a:r>
          </a:p>
          <a:p>
            <a:r>
              <a:rPr lang="mn-MN" dirty="0"/>
              <a:t>Энэ зөрүүг нөхөж инновациуд, стартапууд хөгждөг байна</a:t>
            </a:r>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208296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4" name="Google Shape;33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0" name="Google Shape;340;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latin typeface="Times New Roman"/>
                <a:ea typeface="Times New Roman"/>
                <a:cs typeface="Times New Roman"/>
                <a:sym typeface="Times New Roman"/>
              </a:rPr>
              <a:t>Digitization and Digitalization Digital transformation goes beyond digitization and digitalization by including the whole organization. The lowest stage of digital transformation is digitization. A number of different definitions reviewed (studied) revealed that the concept of digitization is associated with the process of changing data into a digital form that can be easily read and processed by a computer [6]. According to Gartner’s IT Glossary, digitization takes an analog process and changes it to a digital form without any different-in-kind changes to the process itself [7]. A similar description of the concept of digitization with small modifications mainly focusing on the process of changing data into a digital form has been given by [8,9]. For example, Wieberneit [8] defines digitization as the process of converting analog information into a computer-readable format with the goal of improving existing processes</a:t>
            </a:r>
            <a:endParaRPr/>
          </a:p>
        </p:txBody>
      </p:sp>
      <p:sp>
        <p:nvSpPr>
          <p:cNvPr id="341" name="Google Shape;341;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10</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9" name="Google Shape;349;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Times New Roman"/>
              <a:buNone/>
            </a:pPr>
            <a:r>
              <a:rPr lang="en-US" sz="1200" b="0" i="1" u="none" strike="noStrike">
                <a:latin typeface="Times New Roman"/>
                <a:ea typeface="Times New Roman"/>
                <a:cs typeface="Times New Roman"/>
                <a:sym typeface="Times New Roman"/>
              </a:rPr>
              <a:t>Нийгэмд дижитал технологийн нэвтрэлт нэмэгдэж байгаа нь хувь хүмүүсийн харилцаа холбоо, зан үйлийн өөрчлөлттэй холбоотой юм.</a:t>
            </a:r>
            <a:endParaRPr sz="1200" b="0" i="1" u="none" strike="noStrike">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200"/>
              <a:buFont typeface="Calibri"/>
              <a:buNone/>
            </a:pPr>
            <a:endParaRPr sz="1200" b="0" i="1" u="none" strike="noStrike">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200"/>
              <a:buFont typeface="Times New Roman"/>
              <a:buNone/>
            </a:pPr>
            <a:r>
              <a:rPr lang="en-US" sz="1200" b="0" i="0" u="none" strike="noStrike">
                <a:latin typeface="Times New Roman"/>
                <a:ea typeface="Times New Roman"/>
                <a:cs typeface="Times New Roman"/>
                <a:sym typeface="Times New Roman"/>
              </a:rPr>
              <a:t>Such a change often involves the organization of new sociotechnical structures with digital artifacts, which were not possible without digital technologies (Dougherty &amp; Dunne, 2012). </a:t>
            </a:r>
            <a:r>
              <a:rPr lang="en-US" sz="1200" b="0" i="1" u="none" strike="noStrike">
                <a:latin typeface="Times New Roman"/>
                <a:ea typeface="Times New Roman"/>
                <a:cs typeface="Times New Roman"/>
                <a:sym typeface="Times New Roman"/>
              </a:rPr>
              <a:t> Эдгээр өөрчлөлт нь дижитал технологигүйгээр байгууллагад нэвтрэх боломжгүй </a:t>
            </a:r>
            <a:endParaRPr/>
          </a:p>
          <a:p>
            <a:pPr marL="0" marR="0" lvl="0" indent="0" algn="l" rtl="0">
              <a:lnSpc>
                <a:spcPct val="100000"/>
              </a:lnSpc>
              <a:spcBef>
                <a:spcPts val="0"/>
              </a:spcBef>
              <a:spcAft>
                <a:spcPts val="0"/>
              </a:spcAft>
              <a:buClr>
                <a:schemeClr val="dk1"/>
              </a:buClr>
              <a:buSzPts val="1200"/>
              <a:buFont typeface="Calibri"/>
              <a:buNone/>
            </a:pPr>
            <a:endParaRPr sz="1200" b="0" i="1" u="none" strike="noStrike">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a:solidFill>
                  <a:srgbClr val="000000"/>
                </a:solidFill>
                <a:latin typeface="Times New Roman"/>
                <a:ea typeface="Times New Roman"/>
                <a:cs typeface="Times New Roman"/>
                <a:sym typeface="Times New Roman"/>
              </a:rPr>
              <a:t>Digitalization means the use of digital technologies and of data (digitized and natively digital) in order to create revenue, improve business, replace/transform business processes (not simply digitizingthem) and create an environment for digital business, whereby digital information is at the core.”</a:t>
            </a:r>
            <a:endParaRPr/>
          </a:p>
        </p:txBody>
      </p:sp>
      <p:sp>
        <p:nvSpPr>
          <p:cNvPr id="350" name="Google Shape;350;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11</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6" name="Google Shape;356;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Times New Roman"/>
              <a:buNone/>
            </a:pPr>
            <a:r>
              <a:rPr lang="en-US" sz="1200" b="0" i="1" u="none" strike="noStrike">
                <a:latin typeface="Times New Roman"/>
                <a:ea typeface="Times New Roman"/>
                <a:cs typeface="Times New Roman"/>
                <a:sym typeface="Times New Roman"/>
              </a:rPr>
              <a:t>Managed adaptation of companies  in light of progressing digitalization in order to assure sustainable value creation. </a:t>
            </a:r>
            <a:endParaRPr/>
          </a:p>
          <a:p>
            <a:pPr marL="0" marR="0" lvl="0" indent="0" algn="l" rtl="0">
              <a:lnSpc>
                <a:spcPct val="100000"/>
              </a:lnSpc>
              <a:spcBef>
                <a:spcPts val="0"/>
              </a:spcBef>
              <a:spcAft>
                <a:spcPts val="0"/>
              </a:spcAft>
              <a:buClr>
                <a:schemeClr val="dk1"/>
              </a:buClr>
              <a:buSzPts val="1200"/>
              <a:buFont typeface="Calibri"/>
              <a:buNone/>
            </a:pPr>
            <a:endParaRPr sz="1200" b="0" i="1" u="none" strike="noStrike">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200"/>
              <a:buFont typeface="Calibri"/>
              <a:buNone/>
            </a:pPr>
            <a:endParaRPr sz="1200" b="0" i="1" u="none" strike="noStrike">
              <a:latin typeface="Times New Roman"/>
              <a:ea typeface="Times New Roman"/>
              <a:cs typeface="Times New Roman"/>
              <a:sym typeface="Times New Roman"/>
            </a:endParaRPr>
          </a:p>
          <a:p>
            <a:pPr marL="0" lvl="0" indent="0" algn="l" rtl="0">
              <a:lnSpc>
                <a:spcPct val="100000"/>
              </a:lnSpc>
              <a:spcBef>
                <a:spcPts val="0"/>
              </a:spcBef>
              <a:spcAft>
                <a:spcPts val="0"/>
              </a:spcAft>
              <a:buSzPts val="1400"/>
              <a:buNone/>
            </a:pPr>
            <a:endParaRPr/>
          </a:p>
        </p:txBody>
      </p:sp>
      <p:sp>
        <p:nvSpPr>
          <p:cNvPr id="357" name="Google Shape;357;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12</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3" name="Google Shape;36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6" name="Google Shape;376;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383838"/>
              </a:buClr>
              <a:buSzPts val="1200"/>
              <a:buFont typeface="Times New Roman"/>
              <a:buNone/>
            </a:pPr>
            <a:r>
              <a:rPr lang="en-US" b="0" i="0">
                <a:solidFill>
                  <a:srgbClr val="383838"/>
                </a:solidFill>
                <a:latin typeface="Times New Roman"/>
                <a:ea typeface="Times New Roman"/>
                <a:cs typeface="Times New Roman"/>
                <a:sym typeface="Times New Roman"/>
              </a:rPr>
              <a:t>And then we even don’t tackle the differences between that buzzword </a:t>
            </a:r>
            <a:r>
              <a:rPr lang="en-US" b="0" i="0" u="sng" strike="noStrike">
                <a:solidFill>
                  <a:schemeClr val="hlink"/>
                </a:solidFill>
                <a:latin typeface="Times New Roman"/>
                <a:ea typeface="Times New Roman"/>
                <a:cs typeface="Times New Roman"/>
                <a:sym typeface="Times New Roman"/>
                <a:hlinkClick r:id="rId3"/>
              </a:rPr>
              <a:t>digital disruption</a:t>
            </a:r>
            <a:r>
              <a:rPr lang="en-US" b="0" i="0">
                <a:solidFill>
                  <a:srgbClr val="383838"/>
                </a:solidFill>
                <a:latin typeface="Times New Roman"/>
                <a:ea typeface="Times New Roman"/>
                <a:cs typeface="Times New Roman"/>
                <a:sym typeface="Times New Roman"/>
              </a:rPr>
              <a:t> and </a:t>
            </a:r>
            <a:r>
              <a:rPr lang="en-US" b="0" i="1">
                <a:solidFill>
                  <a:srgbClr val="383838"/>
                </a:solidFill>
                <a:latin typeface="Times New Roman"/>
                <a:ea typeface="Times New Roman"/>
                <a:cs typeface="Times New Roman"/>
                <a:sym typeface="Times New Roman"/>
              </a:rPr>
              <a:t>(digital or other)</a:t>
            </a:r>
            <a:r>
              <a:rPr lang="en-US" b="0" i="0">
                <a:solidFill>
                  <a:srgbClr val="383838"/>
                </a:solidFill>
                <a:latin typeface="Times New Roman"/>
                <a:ea typeface="Times New Roman"/>
                <a:cs typeface="Times New Roman"/>
                <a:sym typeface="Times New Roman"/>
              </a:rPr>
              <a:t> business disruption, which can be due to digital technologies, the impact of people leveraging them and changing behavior but also due to societal phenomena, economical phenomena or even regulatory changes, to name a few.</a:t>
            </a:r>
            <a:endParaRPr/>
          </a:p>
          <a:p>
            <a:pPr marL="0" lvl="0" indent="0" algn="l" rtl="0">
              <a:lnSpc>
                <a:spcPct val="100000"/>
              </a:lnSpc>
              <a:spcBef>
                <a:spcPts val="0"/>
              </a:spcBef>
              <a:spcAft>
                <a:spcPts val="0"/>
              </a:spcAft>
              <a:buSzPts val="1400"/>
              <a:buNone/>
            </a:pPr>
            <a:endParaRPr/>
          </a:p>
        </p:txBody>
      </p:sp>
      <p:sp>
        <p:nvSpPr>
          <p:cNvPr id="377" name="Google Shape;377;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14</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0" name="Google Shape;39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55" name="Google Shape;45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5" name="Google Shape;40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7" name="Google Shape;41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9" name="Google Shape;47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7" name="Google Shape;487;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9" name="Google Shape;499;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7" name="Google Shape;507;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13" name="Google Shape;51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8" name="Google Shape;39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99" name="Google Shape;39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24</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28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570806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Digital intensity: consider how advanced your digital capabilities are relative to competitors, or relative to rising expectations of customers and employees. Digital intensity also depends on your firm’s IT capabilities and the strategic relationship between IT and non-business managers, since most digital opportunities will have a significant IT component • </a:t>
            </a:r>
            <a:endParaRPr lang="mn-MN" dirty="0"/>
          </a:p>
          <a:p>
            <a:r>
              <a:rPr lang="en-US" dirty="0"/>
              <a:t>Transformation management intensity consider how carefully you are envisioning and managing the firm’s move into the digital future.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29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38331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Digital intensity: consider how advanced your digital capabilities are relative to competitors, or relative to rising expectations of customers and employees. Digital intensity also depends on your firm’s IT capabilities and the strategic relationship between IT and non-business managers, since most digital opportunities will have a significant IT component • </a:t>
            </a:r>
            <a:endParaRPr lang="mn-MN" dirty="0"/>
          </a:p>
          <a:p>
            <a:r>
              <a:rPr lang="en-US" dirty="0"/>
              <a:t>Transformation management intensity consider how carefully you are envisioning and managing the firm’s move into the digital future.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30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778382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Digital intensity: consider how advanced your digital capabilities are relative to competitors, or relative to rising expectations of customers and employees. Digital intensity also depends on your firm’s IT capabilities and the strategic relationship between IT and non-business managers, since most digital opportunities will have a significant IT component • </a:t>
            </a:r>
            <a:endParaRPr lang="mn-MN" dirty="0"/>
          </a:p>
          <a:p>
            <a:r>
              <a:rPr lang="en-US" dirty="0"/>
              <a:t>Transformation management intensity consider how carefully you are envisioning and managing the firm’s move into the digital future.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31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680669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Digital intensity: consider how advanced your digital capabilities are relative to competitors, or relative to rising expectations of customers and employees. Digital intensity also depends on your firm’s IT capabilities and the strategic relationship between IT and non-business managers, since most digital opportunities will have a significant IT component • </a:t>
            </a:r>
            <a:endParaRPr lang="mn-MN" dirty="0"/>
          </a:p>
          <a:p>
            <a:r>
              <a:rPr lang="en-US" dirty="0"/>
              <a:t>Transformation management intensity consider how carefully you are envisioning and managing the firm’s move into the digital future.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32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367683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Digital intensity: consider how advanced your digital capabilities are relative to competitors, or relative to rising expectations of customers and employees. Digital intensity also depends on your firm’s IT capabilities and the strategic relationship between IT and non-business managers, since most digital opportunities will have a significant IT component • </a:t>
            </a:r>
            <a:endParaRPr lang="mn-MN" dirty="0"/>
          </a:p>
          <a:p>
            <a:r>
              <a:rPr lang="en-US" dirty="0"/>
              <a:t>Transformation management intensity consider how carefully you are envisioning and managing the firm’s move into the digital future.</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33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546434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21" name="Google Shape;521;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sz="1800">
              <a:latin typeface="Calibri"/>
              <a:ea typeface="Calibri"/>
              <a:cs typeface="Calibri"/>
              <a:sym typeface="Calibri"/>
            </a:endParaRPr>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 name="Google Shape;106;p15" descr="A close-up of a person's face&#10;&#10;Description automatically generated with low confidence">
            <a:extLst>
              <a:ext uri="{FF2B5EF4-FFF2-40B4-BE49-F238E27FC236}">
                <a16:creationId xmlns:a16="http://schemas.microsoft.com/office/drawing/2014/main" id="{4565E4B0-63D9-66D9-9289-95786CFBC6A1}"/>
              </a:ext>
            </a:extLst>
          </p:cNvPr>
          <p:cNvPicPr preferRelativeResize="0"/>
          <p:nvPr/>
        </p:nvPicPr>
        <p:blipFill rotWithShape="1">
          <a:blip r:embed="rId2">
            <a:alphaModFix/>
          </a:blip>
          <a:srcRect/>
          <a:stretch/>
        </p:blipFill>
        <p:spPr>
          <a:xfrm>
            <a:off x="87567" y="215278"/>
            <a:ext cx="1878847" cy="414120"/>
          </a:xfrm>
          <a:prstGeom prst="rect">
            <a:avLst/>
          </a:prstGeom>
          <a:noFill/>
          <a:ln>
            <a:noFill/>
          </a:ln>
        </p:spPr>
      </p:pic>
      <p:sp>
        <p:nvSpPr>
          <p:cNvPr id="16" name="Google Shape;16;p2"/>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2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3251460276"/>
      </p:ext>
    </p:extLst>
  </p:cSld>
  <p:clrMapOvr>
    <a:masterClrMapping/>
  </p:clrMapOvr>
  <p:transition spd="med">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 name="Google Shape;17;p2">
            <a:extLst>
              <a:ext uri="{FF2B5EF4-FFF2-40B4-BE49-F238E27FC236}">
                <a16:creationId xmlns:a16="http://schemas.microsoft.com/office/drawing/2014/main" id="{08919821-6F89-01B8-3072-EB2E7A251A0B}"/>
              </a:ext>
            </a:extLst>
          </p:cNvPr>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3" name="Google Shape;20;p2">
            <a:extLst>
              <a:ext uri="{FF2B5EF4-FFF2-40B4-BE49-F238E27FC236}">
                <a16:creationId xmlns:a16="http://schemas.microsoft.com/office/drawing/2014/main" id="{A6228EDC-91D9-7C19-D11C-4193036C2319}"/>
              </a:ext>
            </a:extLst>
          </p:cNvPr>
          <p:cNvSpPr txBox="1">
            <a:spLocks/>
          </p:cNvSpPr>
          <p:nvPr/>
        </p:nvSpPr>
        <p:spPr>
          <a:xfrm>
            <a:off x="8610600" y="6307137"/>
            <a:ext cx="3097844"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dirty="0"/>
          </a:p>
        </p:txBody>
      </p:sp>
      <p:sp>
        <p:nvSpPr>
          <p:cNvPr id="4" name="Google Shape;105;p15">
            <a:extLst>
              <a:ext uri="{FF2B5EF4-FFF2-40B4-BE49-F238E27FC236}">
                <a16:creationId xmlns:a16="http://schemas.microsoft.com/office/drawing/2014/main" id="{4DE8C174-78B2-D5BB-4A35-E85DB14583F4}"/>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 name="Google Shape;106;p15" descr="A close-up of a person's face&#10;&#10;Description automatically generated with low confidence">
            <a:extLst>
              <a:ext uri="{FF2B5EF4-FFF2-40B4-BE49-F238E27FC236}">
                <a16:creationId xmlns:a16="http://schemas.microsoft.com/office/drawing/2014/main" id="{45283B06-0E36-01D3-2A79-C321D8D89B25}"/>
              </a:ext>
            </a:extLst>
          </p:cNvPr>
          <p:cNvPicPr preferRelativeResize="0"/>
          <p:nvPr/>
        </p:nvPicPr>
        <p:blipFill rotWithShape="1">
          <a:blip r:embed="rId2">
            <a:alphaModFix/>
          </a:blip>
          <a:srcRect/>
          <a:stretch/>
        </p:blipFill>
        <p:spPr>
          <a:xfrm>
            <a:off x="87567" y="215278"/>
            <a:ext cx="1878847" cy="414120"/>
          </a:xfrm>
          <a:prstGeom prst="rect">
            <a:avLst/>
          </a:prstGeom>
          <a:noFill/>
          <a:ln>
            <a:noFill/>
          </a:ln>
        </p:spPr>
      </p:pic>
      <p:sp>
        <p:nvSpPr>
          <p:cNvPr id="6" name="Google Shape;16;p2">
            <a:extLst>
              <a:ext uri="{FF2B5EF4-FFF2-40B4-BE49-F238E27FC236}">
                <a16:creationId xmlns:a16="http://schemas.microsoft.com/office/drawing/2014/main" id="{74C73D95-90C2-93C1-A2AD-2E6534365D22}"/>
              </a:ext>
            </a:extLst>
          </p:cNvPr>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2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194347415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rmAutofit/>
          </a:bodyPr>
          <a:lstStyle>
            <a:lvl1pPr lvl="0" algn="ctr">
              <a:lnSpc>
                <a:spcPct val="90000"/>
              </a:lnSpc>
              <a:spcBef>
                <a:spcPts val="0"/>
              </a:spcBef>
              <a:spcAft>
                <a:spcPts val="0"/>
              </a:spcAft>
              <a:buClr>
                <a:schemeClr val="dk1"/>
              </a:buClr>
              <a:buSzPts val="3600"/>
              <a:buFont typeface="Calibri"/>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r>
              <a:rPr lang="en-US"/>
              <a:t>Click to edit Master title style</a:t>
            </a:r>
            <a:endParaRPr/>
          </a:p>
        </p:txBody>
      </p:sp>
      <p:sp>
        <p:nvSpPr>
          <p:cNvPr id="27" name="Google Shape;2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4045997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pic>
        <p:nvPicPr>
          <p:cNvPr id="2" name="Google Shape;91;p14">
            <a:extLst>
              <a:ext uri="{FF2B5EF4-FFF2-40B4-BE49-F238E27FC236}">
                <a16:creationId xmlns:a16="http://schemas.microsoft.com/office/drawing/2014/main" id="{D8498B56-3FFB-9A90-0E58-964B1F274A73}"/>
              </a:ext>
            </a:extLst>
          </p:cNvPr>
          <p:cNvPicPr preferRelativeResize="0"/>
          <p:nvPr/>
        </p:nvPicPr>
        <p:blipFill rotWithShape="1">
          <a:blip r:embed="rId2">
            <a:alphaModFix/>
          </a:blip>
          <a:srcRect b="40037"/>
          <a:stretch/>
        </p:blipFill>
        <p:spPr>
          <a:xfrm>
            <a:off x="257996" y="413658"/>
            <a:ext cx="3303474" cy="1050757"/>
          </a:xfrm>
          <a:prstGeom prst="rect">
            <a:avLst/>
          </a:prstGeom>
          <a:noFill/>
          <a:ln>
            <a:noFill/>
          </a:ln>
        </p:spPr>
      </p:pic>
      <p:sp>
        <p:nvSpPr>
          <p:cNvPr id="3" name="Google Shape;92;p14">
            <a:extLst>
              <a:ext uri="{FF2B5EF4-FFF2-40B4-BE49-F238E27FC236}">
                <a16:creationId xmlns:a16="http://schemas.microsoft.com/office/drawing/2014/main" id="{1701E78D-1E89-7720-C160-8CCDA67E4251}"/>
              </a:ext>
            </a:extLst>
          </p:cNvPr>
          <p:cNvSpPr/>
          <p:nvPr/>
        </p:nvSpPr>
        <p:spPr>
          <a:xfrm>
            <a:off x="359228"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3">
            <a:alphaModFix/>
          </a:blip>
          <a:srcRect/>
          <a:stretch/>
        </p:blipFill>
        <p:spPr>
          <a:xfrm>
            <a:off x="-259720" y="5106642"/>
            <a:ext cx="3008382"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8" cy="84375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1"/>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2045456488"/>
      </p:ext>
    </p:extLst>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34210561"/>
      </p:ext>
    </p:extLst>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0"/>
        <p:cNvGrpSpPr/>
        <p:nvPr/>
      </p:nvGrpSpPr>
      <p:grpSpPr>
        <a:xfrm>
          <a:off x="0" y="0"/>
          <a:ext cx="0" cy="0"/>
          <a:chOff x="0" y="0"/>
          <a:chExt cx="0" cy="0"/>
        </a:xfrm>
      </p:grpSpPr>
      <p:sp>
        <p:nvSpPr>
          <p:cNvPr id="42" name="Google Shape;42;p7"/>
          <p:cNvSpPr txBox="1">
            <a:spLocks noGrp="1"/>
          </p:cNvSpPr>
          <p:nvPr>
            <p:ph type="body" idx="1"/>
          </p:nvPr>
        </p:nvSpPr>
        <p:spPr>
          <a:xfrm>
            <a:off x="838199" y="1043093"/>
            <a:ext cx="5257801"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3" name="Google Shape;43;p7"/>
          <p:cNvSpPr txBox="1">
            <a:spLocks noGrp="1"/>
          </p:cNvSpPr>
          <p:nvPr>
            <p:ph type="body" idx="2"/>
          </p:nvPr>
        </p:nvSpPr>
        <p:spPr>
          <a:xfrm>
            <a:off x="6172199" y="1043093"/>
            <a:ext cx="5536245"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4" name="Google Shape;4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45" name="Google Shape;4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46" name="Google Shape;46;p7"/>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effectLst/>
                <a:latin typeface="+mn-lt"/>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sz="1800"/>
          </a:p>
        </p:txBody>
      </p:sp>
      <p:sp>
        <p:nvSpPr>
          <p:cNvPr id="2" name="Google Shape;105;p15">
            <a:extLst>
              <a:ext uri="{FF2B5EF4-FFF2-40B4-BE49-F238E27FC236}">
                <a16:creationId xmlns:a16="http://schemas.microsoft.com/office/drawing/2014/main" id="{9DF9A9F9-9475-28CE-CA72-E8C45E0ACBF0}"/>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effectLst/>
              <a:latin typeface="+mn-lt"/>
              <a:ea typeface="Calibri"/>
              <a:cs typeface="Calibri"/>
              <a:sym typeface="Calibri"/>
            </a:endParaRPr>
          </a:p>
        </p:txBody>
      </p:sp>
      <p:pic>
        <p:nvPicPr>
          <p:cNvPr id="3" name="Google Shape;106;p15" descr="A close-up of a person's face&#10;&#10;Description automatically generated with low confidence">
            <a:extLst>
              <a:ext uri="{FF2B5EF4-FFF2-40B4-BE49-F238E27FC236}">
                <a16:creationId xmlns:a16="http://schemas.microsoft.com/office/drawing/2014/main" id="{351B1AC6-411C-2470-B8A1-CCB52F5546DB}"/>
              </a:ext>
            </a:extLst>
          </p:cNvPr>
          <p:cNvPicPr preferRelativeResize="0"/>
          <p:nvPr/>
        </p:nvPicPr>
        <p:blipFill rotWithShape="1">
          <a:blip r:embed="rId2">
            <a:alphaModFix/>
          </a:blip>
          <a:srcRect/>
          <a:stretch/>
        </p:blipFill>
        <p:spPr>
          <a:xfrm>
            <a:off x="87567" y="215278"/>
            <a:ext cx="1878847" cy="414120"/>
          </a:xfrm>
          <a:prstGeom prst="rect">
            <a:avLst/>
          </a:prstGeom>
          <a:noFill/>
          <a:ln>
            <a:noFill/>
          </a:ln>
        </p:spPr>
      </p:pic>
      <p:sp>
        <p:nvSpPr>
          <p:cNvPr id="4" name="Google Shape;16;p2">
            <a:extLst>
              <a:ext uri="{FF2B5EF4-FFF2-40B4-BE49-F238E27FC236}">
                <a16:creationId xmlns:a16="http://schemas.microsoft.com/office/drawing/2014/main" id="{73DFB018-2DD2-676B-76CF-FA58C2B48CEB}"/>
              </a:ext>
            </a:extLst>
          </p:cNvPr>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200" b="1">
                <a:solidFill>
                  <a:schemeClr val="bg1"/>
                </a:solidFill>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2342241590"/>
      </p:ext>
    </p:extLst>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49" name="Google Shape;49;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0" name="Google Shape;50;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1" name="Google Shape;51;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2" name="Google Shape;52;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3" name="Google Shape;5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54" name="Google Shape;5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55" name="Google Shape;5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888646480"/>
      </p:ext>
    </p:extLst>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sz="1800"/>
          </a:p>
        </p:txBody>
      </p:sp>
    </p:spTree>
    <p:extLst>
      <p:ext uri="{BB962C8B-B14F-4D97-AF65-F5344CB8AC3E}">
        <p14:creationId xmlns:p14="http://schemas.microsoft.com/office/powerpoint/2010/main" val="479695799"/>
      </p:ext>
    </p:extLst>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pPr lvl="0"/>
            <a:r>
              <a:rPr lang="en-US"/>
              <a:t>Click to edit Master text styles</a:t>
            </a:r>
          </a:p>
        </p:txBody>
      </p:sp>
      <p:sp>
        <p:nvSpPr>
          <p:cNvPr id="64" name="Google Shape;64;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649599534"/>
      </p:ext>
    </p:extLst>
  </p:cSld>
  <p:clrMapOvr>
    <a:masterClrMapping/>
  </p:clrMapOvr>
  <p:transition spd="med">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5183188" y="987425"/>
            <a:ext cx="6172200" cy="4873625"/>
          </a:xfrm>
          <a:prstGeom prst="rect">
            <a:avLst/>
          </a:prstGeom>
          <a:noFill/>
          <a:ln>
            <a:noFill/>
          </a:ln>
        </p:spPr>
      </p:sp>
      <p:sp>
        <p:nvSpPr>
          <p:cNvPr id="71" name="Google Shape;71;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72" name="Google Shape;7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73" name="Google Shape;7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74" name="Google Shape;7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226320430"/>
      </p:ext>
    </p:extLst>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79" name="Google Shape;7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80" name="Google Shape;8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67489143"/>
      </p:ext>
    </p:extLst>
  </p:cSld>
  <p:clrMapOvr>
    <a:masterClrMapping/>
  </p:clrMapOvr>
  <p:transition spd="med">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85" name="Google Shape;8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86" name="Google Shape;8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32910206"/>
      </p:ext>
    </p:extLst>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lang="en-US"/>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lang="en-US"/>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
        <p:nvSpPr>
          <p:cNvPr id="10" name="Google Shape;10;p1"/>
          <p:cNvSpPr txBox="1">
            <a:spLocks noGrp="1"/>
          </p:cNvSpPr>
          <p:nvPr>
            <p:ph type="title"/>
          </p:nvPr>
        </p:nvSpPr>
        <p:spPr>
          <a:xfrm>
            <a:off x="2167466" y="83142"/>
            <a:ext cx="9624907"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587217708"/>
      </p:ext>
    </p:extLst>
  </p:cSld>
  <p:clrMap bg1="lt1" tx1="dk1" bg2="dk2" tx2="lt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Lst>
  <p:transition spd="med">
    <p:fade thruBlk="1"/>
  </p:transition>
  <p:hf sldNum="0"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superrask.xyz/product_details/8144960.html" TargetMode="External"/><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pcmag.com/news/how-moores-law-changed-history-and-your-smartphone"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technologymagazine.com/data-and-data-analytics/history-digital-transformation"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chiefmartec.com/2016/11/martecs-law-great-management-challenge-21st-century/"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coresystems.net/blog/difference-between-digitization-digitalization-and-digital-transformation"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hyperlink" Target="https://appinventiv.com/blog/digital-transformation-in-banking/"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https://s3.us-east-1.amazonaws.com/tmf-sfdc-public/Event%20Sessions/Masterclass%3A%20The%20business%20value%20of%20culture%20change%20and%20how%20to%20set%20up%20for%20success/DTWS%202021%20Masterclass%20DOT.pdf" TargetMode="External"/><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bcg.com/publications/collections/your-strategy-needs-strategy/intro" TargetMode="External"/><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2181226" y="3007094"/>
            <a:ext cx="8182205" cy="276999"/>
          </a:xfrm>
          <a:prstGeom prst="rect">
            <a:avLst/>
          </a:prstGeom>
          <a:noFill/>
          <a:ln>
            <a:noFill/>
          </a:ln>
        </p:spPr>
        <p:txBody>
          <a:bodyPr spcFirstLastPara="1" wrap="square" lIns="0" tIns="0" rIns="0" bIns="0" anchor="t" anchorCtr="0">
            <a:spAutoFit/>
          </a:bodyPr>
          <a:lstStyle/>
          <a:p>
            <a:pPr marL="0" indent="0" algn="ctr">
              <a:spcBef>
                <a:spcPts val="0"/>
              </a:spcBef>
              <a:buSzPts val="4000"/>
            </a:pPr>
            <a:r>
              <a:rPr lang="en-US" b="1" dirty="0">
                <a:solidFill>
                  <a:schemeClr val="bg1"/>
                </a:solidFill>
                <a:latin typeface="Arial"/>
                <a:ea typeface="Arial"/>
                <a:cs typeface="Arial"/>
                <a:sym typeface="Arial"/>
              </a:rPr>
              <a:t>Lecture 3: Digital transformation</a:t>
            </a:r>
            <a:endParaRPr b="1" dirty="0">
              <a:solidFill>
                <a:schemeClr val="bg1"/>
              </a:solidFill>
              <a:latin typeface="Arial"/>
              <a:ea typeface="Arial"/>
              <a:cs typeface="Arial"/>
              <a:sym typeface="Arial"/>
            </a:endParaRPr>
          </a:p>
        </p:txBody>
      </p:sp>
      <p:sp>
        <p:nvSpPr>
          <p:cNvPr id="62" name="Google Shape;62;p1"/>
          <p:cNvSpPr txBox="1">
            <a:spLocks noGrp="1"/>
          </p:cNvSpPr>
          <p:nvPr>
            <p:ph type="ctrTitle"/>
          </p:nvPr>
        </p:nvSpPr>
        <p:spPr>
          <a:xfrm>
            <a:off x="2109788" y="2161184"/>
            <a:ext cx="8253642"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a:ea typeface="Arial"/>
                <a:cs typeface="Arial"/>
                <a:sym typeface="Arial"/>
              </a:rPr>
              <a:t>Course: Introduction to information system</a:t>
            </a:r>
            <a:endParaRPr sz="20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fld id="{00000000-1234-1234-1234-123412341234}" type="slidenum">
              <a:rPr lang="en" smtClean="0"/>
              <a:pPr/>
              <a:t>1</a:t>
            </a:fld>
            <a:endParaRPr lang="en"/>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r>
              <a:rPr lang="en-US"/>
              <a:t>Introduction to information system</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85000"/>
              </a:lnSpc>
              <a:buSzPts val="2400"/>
              <a:buFont typeface="Arial"/>
              <a:buNone/>
            </a:pPr>
            <a:r>
              <a:rPr lang="en-US" sz="1600" b="0" i="1" dirty="0">
                <a:solidFill>
                  <a:schemeClr val="dk1"/>
                </a:solidFill>
                <a:latin typeface="Arial"/>
                <a:ea typeface="Arial"/>
                <a:cs typeface="Arial"/>
                <a:sym typeface="Arial"/>
              </a:rPr>
              <a:t>Lecturer: SARANCHIMEG Nasanjargal</a:t>
            </a:r>
          </a:p>
        </p:txBody>
      </p:sp>
    </p:spTree>
  </p:cSld>
  <p:clrMapOvr>
    <a:masterClrMapping/>
  </p:clrMapOvr>
  <p:transition spd="med">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26"/>
          <p:cNvSpPr>
            <a:spLocks noGrp="1" noChangeArrowheads="1"/>
          </p:cNvSpPr>
          <p:nvPr>
            <p:ph type="ctrTitle"/>
          </p:nvPr>
        </p:nvSpPr>
        <p:spPr>
          <a:xfrm>
            <a:off x="3505201" y="2362200"/>
            <a:ext cx="6793937" cy="381000"/>
          </a:xfrm>
        </p:spPr>
        <p:txBody>
          <a:bodyPr/>
          <a:lstStyle/>
          <a:p>
            <a:pPr algn="r" eaLnBrk="1" hangingPunct="1"/>
            <a:r>
              <a:rPr lang="en-US" altLang="en-US" sz="1600" b="0" dirty="0">
                <a:solidFill>
                  <a:schemeClr val="tx1"/>
                </a:solidFill>
                <a:latin typeface="+mn-lt"/>
              </a:rPr>
              <a:t>ISM221 </a:t>
            </a:r>
            <a:r>
              <a:rPr lang="mn-MN" altLang="en-US" sz="1600" b="0" dirty="0">
                <a:solidFill>
                  <a:schemeClr val="tx1"/>
                </a:solidFill>
                <a:latin typeface="+mn-lt"/>
              </a:rPr>
              <a:t>- Мэдээллийн системийн үндэс</a:t>
            </a:r>
            <a:endParaRPr lang="en-US" altLang="en-US" sz="1600" b="0" dirty="0">
              <a:solidFill>
                <a:schemeClr val="tx1"/>
              </a:solidFill>
              <a:latin typeface="+mn-lt"/>
            </a:endParaRPr>
          </a:p>
        </p:txBody>
      </p:sp>
      <p:sp>
        <p:nvSpPr>
          <p:cNvPr id="8" name="Rectangle 1027"/>
          <p:cNvSpPr txBox="1">
            <a:spLocks noChangeArrowheads="1"/>
          </p:cNvSpPr>
          <p:nvPr/>
        </p:nvSpPr>
        <p:spPr>
          <a:xfrm>
            <a:off x="2293144" y="2961848"/>
            <a:ext cx="7747000" cy="332399"/>
          </a:xfrm>
          <a:prstGeom prst="rect">
            <a:avLst/>
          </a:prstGeom>
        </p:spPr>
        <p:txBody>
          <a:bodyPr vert="horz" wrap="square" lIns="0" tIns="0" rIns="0" bIns="0" rtlCol="0">
            <a:spAutoFit/>
          </a:bodyPr>
          <a:lstStyle>
            <a:lvl1pPr marL="0" indent="0" algn="ctr" defTabSz="914400" rtl="0" eaLnBrk="1" latinLnBrk="0" hangingPunct="1">
              <a:lnSpc>
                <a:spcPct val="95000"/>
              </a:lnSpc>
              <a:spcBef>
                <a:spcPts val="1200"/>
              </a:spcBef>
              <a:buClr>
                <a:schemeClr val="accent2"/>
              </a:buClr>
              <a:buFont typeface="Arial" pitchFamily="34" charset="0"/>
              <a:buNone/>
              <a:defRPr sz="1600" kern="1200">
                <a:solidFill>
                  <a:schemeClr val="tx1">
                    <a:tint val="75000"/>
                  </a:schemeClr>
                </a:solidFill>
                <a:latin typeface="+mn-lt"/>
                <a:ea typeface="+mn-ea"/>
                <a:cs typeface="+mn-cs"/>
              </a:defRPr>
            </a:lvl1pPr>
            <a:lvl2pPr marL="457200" indent="0" algn="ctr" defTabSz="914400" rtl="0" eaLnBrk="1" latinLnBrk="0" hangingPunct="1">
              <a:lnSpc>
                <a:spcPct val="95000"/>
              </a:lnSpc>
              <a:spcBef>
                <a:spcPts val="600"/>
              </a:spcBef>
              <a:buClr>
                <a:schemeClr val="accent1"/>
              </a:buClr>
              <a:buFont typeface="Arial"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95000"/>
              </a:lnSpc>
              <a:spcBef>
                <a:spcPct val="20000"/>
              </a:spcBef>
              <a:buClr>
                <a:schemeClr val="tx1">
                  <a:lumMod val="75000"/>
                  <a:lumOff val="25000"/>
                </a:schemeClr>
              </a:buClr>
              <a:buFont typeface="Arial"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95000"/>
              </a:lnSpc>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95000"/>
              </a:lnSpc>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nSpc>
                <a:spcPct val="90000"/>
              </a:lnSpc>
            </a:pPr>
            <a:r>
              <a:rPr lang="mn-MN" altLang="en-US" sz="2400" b="1" i="1" dirty="0">
                <a:solidFill>
                  <a:schemeClr val="bg1"/>
                </a:solidFill>
              </a:rPr>
              <a:t>Бүлэг </a:t>
            </a:r>
            <a:r>
              <a:rPr lang="en-US" altLang="en-US" sz="2400" b="1" i="1" dirty="0">
                <a:solidFill>
                  <a:schemeClr val="bg1"/>
                </a:solidFill>
              </a:rPr>
              <a:t>3 - </a:t>
            </a:r>
            <a:r>
              <a:rPr lang="mn-MN" altLang="en-US" sz="2400" b="1" i="1" dirty="0">
                <a:solidFill>
                  <a:schemeClr val="bg1"/>
                </a:solidFill>
              </a:rPr>
              <a:t>ДИЖИТАЛ ШИЛЖИЛТ</a:t>
            </a:r>
            <a:endParaRPr lang="en-US" altLang="en-US" sz="2400" b="1" i="1" dirty="0">
              <a:solidFill>
                <a:schemeClr val="bg1"/>
              </a:solidFill>
            </a:endParaRPr>
          </a:p>
        </p:txBody>
      </p:sp>
    </p:spTree>
    <p:extLst>
      <p:ext uri="{BB962C8B-B14F-4D97-AF65-F5344CB8AC3E}">
        <p14:creationId xmlns:p14="http://schemas.microsoft.com/office/powerpoint/2010/main" val="4259476105"/>
      </p:ext>
    </p:extLst>
  </p:cSld>
  <p:clrMapOvr>
    <a:masterClrMapping/>
  </p:clrMapOvr>
  <p:transition spd="med">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1" name="Google Shape;331;p52"/>
          <p:cNvSpPr txBox="1">
            <a:spLocks noGrp="1"/>
          </p:cNvSpPr>
          <p:nvPr>
            <p:ph type="body" idx="1"/>
          </p:nvPr>
        </p:nvSpPr>
        <p:spPr>
          <a:xfrm>
            <a:off x="921544" y="1228726"/>
            <a:ext cx="10234136" cy="4844110"/>
          </a:xfrm>
          <a:prstGeom prst="rect">
            <a:avLst/>
          </a:prstGeom>
          <a:noFill/>
          <a:ln>
            <a:noFill/>
          </a:ln>
        </p:spPr>
        <p:txBody>
          <a:bodyPr spcFirstLastPara="1" wrap="square" lIns="0" tIns="45700" rIns="0" bIns="45700" anchor="t" anchorCtr="0">
            <a:normAutofit/>
          </a:bodyPr>
          <a:lstStyle/>
          <a:p>
            <a:pPr marL="406400" lvl="0" indent="-292100" algn="l" rtl="0">
              <a:lnSpc>
                <a:spcPct val="90000"/>
              </a:lnSpc>
              <a:spcBef>
                <a:spcPts val="0"/>
              </a:spcBef>
              <a:spcAft>
                <a:spcPts val="0"/>
              </a:spcAft>
              <a:buSzPts val="2000"/>
              <a:buFont typeface="Arial"/>
              <a:buChar char="•"/>
            </a:pPr>
            <a:r>
              <a:rPr lang="en-US" sz="2400" dirty="0" err="1">
                <a:latin typeface="+mn-lt"/>
                <a:ea typeface="Times New Roman"/>
                <a:cs typeface="Times New Roman"/>
                <a:sym typeface="Times New Roman"/>
              </a:rPr>
              <a:t>Дижитал</a:t>
            </a:r>
            <a:r>
              <a:rPr lang="en-US" sz="2400" dirty="0">
                <a:latin typeface="+mn-lt"/>
                <a:ea typeface="Times New Roman"/>
                <a:cs typeface="Times New Roman"/>
                <a:sym typeface="Times New Roman"/>
              </a:rPr>
              <a:t> </a:t>
            </a:r>
            <a:r>
              <a:rPr lang="en-US" sz="2400" dirty="0" err="1">
                <a:latin typeface="+mn-lt"/>
                <a:ea typeface="Times New Roman"/>
                <a:cs typeface="Times New Roman"/>
                <a:sym typeface="Times New Roman"/>
              </a:rPr>
              <a:t>шилжилти</a:t>
            </a:r>
            <a:r>
              <a:rPr lang="mn-MN" sz="2400" dirty="0">
                <a:latin typeface="+mn-lt"/>
                <a:ea typeface="Times New Roman"/>
                <a:cs typeface="Times New Roman"/>
                <a:sym typeface="Times New Roman"/>
              </a:rPr>
              <a:t>йг танин мэдэх, үе шатуудын ялгааг ойлгох</a:t>
            </a:r>
            <a:endParaRPr sz="2400" dirty="0">
              <a:latin typeface="+mn-lt"/>
              <a:ea typeface="Times New Roman"/>
              <a:cs typeface="Times New Roman"/>
              <a:sym typeface="Times New Roman"/>
            </a:endParaRPr>
          </a:p>
          <a:p>
            <a:pPr marL="571500" lvl="1" indent="-279400" algn="l" rtl="0">
              <a:lnSpc>
                <a:spcPct val="90000"/>
              </a:lnSpc>
              <a:spcBef>
                <a:spcPts val="400"/>
              </a:spcBef>
              <a:spcAft>
                <a:spcPts val="0"/>
              </a:spcAft>
              <a:buSzPts val="1800"/>
              <a:buChar char="•"/>
            </a:pPr>
            <a:r>
              <a:rPr lang="en-US" sz="2000" dirty="0">
                <a:latin typeface="+mn-lt"/>
                <a:ea typeface="Times New Roman"/>
                <a:cs typeface="Times New Roman"/>
                <a:sym typeface="Times New Roman"/>
              </a:rPr>
              <a:t>Digitization vs digitalization</a:t>
            </a:r>
            <a:endParaRPr sz="2000" dirty="0">
              <a:latin typeface="+mn-lt"/>
              <a:ea typeface="Times New Roman"/>
              <a:cs typeface="Times New Roman"/>
              <a:sym typeface="Times New Roman"/>
            </a:endParaRPr>
          </a:p>
          <a:p>
            <a:pPr marL="571500" lvl="1" indent="-279400" algn="l" rtl="0">
              <a:lnSpc>
                <a:spcPct val="90000"/>
              </a:lnSpc>
              <a:spcBef>
                <a:spcPts val="600"/>
              </a:spcBef>
              <a:spcAft>
                <a:spcPts val="0"/>
              </a:spcAft>
              <a:buSzPts val="1800"/>
              <a:buChar char="•"/>
            </a:pPr>
            <a:r>
              <a:rPr lang="en-US" sz="2000" dirty="0">
                <a:latin typeface="+mn-lt"/>
                <a:ea typeface="Times New Roman"/>
                <a:cs typeface="Times New Roman"/>
                <a:sym typeface="Times New Roman"/>
              </a:rPr>
              <a:t>Digital disruption and transformation</a:t>
            </a:r>
            <a:endParaRPr sz="2000" dirty="0">
              <a:latin typeface="+mn-lt"/>
            </a:endParaRPr>
          </a:p>
          <a:p>
            <a:pPr marL="406400" lvl="0" indent="-292100" algn="l" rtl="0">
              <a:lnSpc>
                <a:spcPct val="90000"/>
              </a:lnSpc>
              <a:spcBef>
                <a:spcPts val="1600"/>
              </a:spcBef>
              <a:spcAft>
                <a:spcPts val="0"/>
              </a:spcAft>
              <a:buSzPts val="2000"/>
              <a:buFont typeface="Arial"/>
              <a:buChar char="•"/>
            </a:pPr>
            <a:r>
              <a:rPr lang="en-US" sz="2400" dirty="0" err="1">
                <a:latin typeface="+mn-lt"/>
                <a:ea typeface="Times New Roman"/>
                <a:cs typeface="Times New Roman"/>
                <a:sym typeface="Times New Roman"/>
              </a:rPr>
              <a:t>Дижитал</a:t>
            </a:r>
            <a:r>
              <a:rPr lang="en-US" sz="2400" dirty="0">
                <a:latin typeface="+mn-lt"/>
                <a:ea typeface="Times New Roman"/>
                <a:cs typeface="Times New Roman"/>
                <a:sym typeface="Times New Roman"/>
              </a:rPr>
              <a:t> </a:t>
            </a:r>
            <a:r>
              <a:rPr lang="en-US" sz="2400" dirty="0" err="1">
                <a:latin typeface="+mn-lt"/>
                <a:ea typeface="Times New Roman"/>
                <a:cs typeface="Times New Roman"/>
                <a:sym typeface="Times New Roman"/>
              </a:rPr>
              <a:t>шилжилт</a:t>
            </a:r>
            <a:r>
              <a:rPr lang="mn-MN" sz="2400" dirty="0">
                <a:latin typeface="+mn-lt"/>
                <a:ea typeface="Times New Roman"/>
                <a:cs typeface="Times New Roman"/>
                <a:sym typeface="Times New Roman"/>
              </a:rPr>
              <a:t>ийн хөгжил хэрхэн явагдаж ирснийг ойлгох</a:t>
            </a:r>
            <a:endParaRPr sz="2400" dirty="0">
              <a:latin typeface="+mn-lt"/>
              <a:ea typeface="Times New Roman"/>
              <a:cs typeface="Times New Roman"/>
              <a:sym typeface="Times New Roman"/>
            </a:endParaRPr>
          </a:p>
          <a:p>
            <a:pPr marL="406400" lvl="0" indent="-292100" algn="l" rtl="0">
              <a:lnSpc>
                <a:spcPct val="90000"/>
              </a:lnSpc>
              <a:spcBef>
                <a:spcPts val="1400"/>
              </a:spcBef>
              <a:spcAft>
                <a:spcPts val="0"/>
              </a:spcAft>
              <a:buSzPts val="2000"/>
              <a:buFont typeface="Arial"/>
              <a:buChar char="•"/>
            </a:pPr>
            <a:r>
              <a:rPr lang="en-US" sz="2400" dirty="0" err="1">
                <a:latin typeface="+mn-lt"/>
              </a:rPr>
              <a:t>Дижитал</a:t>
            </a:r>
            <a:r>
              <a:rPr lang="en-US" sz="2400" dirty="0">
                <a:latin typeface="+mn-lt"/>
              </a:rPr>
              <a:t> </a:t>
            </a:r>
            <a:r>
              <a:rPr lang="en-US" sz="2400" dirty="0" err="1">
                <a:latin typeface="+mn-lt"/>
              </a:rPr>
              <a:t>шилжилтийг</a:t>
            </a:r>
            <a:r>
              <a:rPr lang="en-US" sz="2400" dirty="0">
                <a:latin typeface="+mn-lt"/>
              </a:rPr>
              <a:t> </a:t>
            </a:r>
            <a:r>
              <a:rPr lang="en-US" sz="2400" dirty="0" err="1">
                <a:latin typeface="+mn-lt"/>
              </a:rPr>
              <a:t>гол</a:t>
            </a:r>
            <a:r>
              <a:rPr lang="en-US" sz="2400" dirty="0">
                <a:latin typeface="+mn-lt"/>
              </a:rPr>
              <a:t> </a:t>
            </a:r>
            <a:r>
              <a:rPr lang="en-US" sz="2400" dirty="0" err="1">
                <a:latin typeface="+mn-lt"/>
              </a:rPr>
              <a:t>технологиуд</a:t>
            </a:r>
            <a:r>
              <a:rPr lang="mn-MN" sz="2400" dirty="0">
                <a:latin typeface="+mn-lt"/>
              </a:rPr>
              <a:t>ыг танин мэдэх, ялгах</a:t>
            </a:r>
            <a:endParaRPr sz="2400" dirty="0">
              <a:latin typeface="+mn-lt"/>
            </a:endParaRPr>
          </a:p>
          <a:p>
            <a:pPr marL="406400" lvl="0" indent="-292100" algn="l" rtl="0">
              <a:lnSpc>
                <a:spcPct val="90000"/>
              </a:lnSpc>
              <a:spcBef>
                <a:spcPts val="1400"/>
              </a:spcBef>
              <a:spcAft>
                <a:spcPts val="0"/>
              </a:spcAft>
              <a:buSzPts val="2000"/>
              <a:buFont typeface="Arial"/>
              <a:buChar char="•"/>
            </a:pPr>
            <a:r>
              <a:rPr lang="en-US" sz="2400" dirty="0" err="1">
                <a:latin typeface="+mn-lt"/>
                <a:ea typeface="Times New Roman"/>
                <a:cs typeface="Times New Roman"/>
                <a:sym typeface="Times New Roman"/>
              </a:rPr>
              <a:t>Дижитал</a:t>
            </a:r>
            <a:r>
              <a:rPr lang="en-US" sz="2400" dirty="0">
                <a:latin typeface="+mn-lt"/>
                <a:ea typeface="Times New Roman"/>
                <a:cs typeface="Times New Roman"/>
                <a:sym typeface="Times New Roman"/>
              </a:rPr>
              <a:t> </a:t>
            </a:r>
            <a:r>
              <a:rPr lang="en-US" sz="2400" dirty="0" err="1">
                <a:latin typeface="+mn-lt"/>
                <a:ea typeface="Times New Roman"/>
                <a:cs typeface="Times New Roman"/>
                <a:sym typeface="Times New Roman"/>
              </a:rPr>
              <a:t>шилжилтийн</a:t>
            </a:r>
            <a:r>
              <a:rPr lang="en-US" sz="2400" dirty="0">
                <a:latin typeface="+mn-lt"/>
                <a:ea typeface="Times New Roman"/>
                <a:cs typeface="Times New Roman"/>
                <a:sym typeface="Times New Roman"/>
              </a:rPr>
              <a:t> </a:t>
            </a:r>
            <a:r>
              <a:rPr lang="en-US" sz="2400" dirty="0" err="1">
                <a:latin typeface="+mn-lt"/>
                <a:ea typeface="Times New Roman"/>
                <a:cs typeface="Times New Roman"/>
                <a:sym typeface="Times New Roman"/>
              </a:rPr>
              <a:t>гол</a:t>
            </a:r>
            <a:r>
              <a:rPr lang="en-US" sz="2400" dirty="0">
                <a:latin typeface="+mn-lt"/>
                <a:ea typeface="Times New Roman"/>
                <a:cs typeface="Times New Roman"/>
                <a:sym typeface="Times New Roman"/>
              </a:rPr>
              <a:t> </a:t>
            </a:r>
            <a:r>
              <a:rPr lang="en-US" sz="2400" dirty="0" err="1">
                <a:latin typeface="+mn-lt"/>
                <a:ea typeface="Times New Roman"/>
                <a:cs typeface="Times New Roman"/>
                <a:sym typeface="Times New Roman"/>
              </a:rPr>
              <a:t>асуудлууд</a:t>
            </a:r>
            <a:r>
              <a:rPr lang="mn-MN" sz="2400" dirty="0">
                <a:latin typeface="+mn-lt"/>
                <a:ea typeface="Times New Roman"/>
                <a:cs typeface="Times New Roman"/>
                <a:sym typeface="Times New Roman"/>
              </a:rPr>
              <a:t>ыг хэлэлцэх, тайлбарлах</a:t>
            </a:r>
            <a:endParaRPr sz="2400" dirty="0">
              <a:latin typeface="+mn-lt"/>
            </a:endParaRPr>
          </a:p>
        </p:txBody>
      </p:sp>
      <p:sp>
        <p:nvSpPr>
          <p:cNvPr id="330" name="Google Shape;330;p52"/>
          <p:cNvSpPr txBox="1">
            <a:spLocks noGrp="1"/>
          </p:cNvSpPr>
          <p:nvPr>
            <p:ph type="title"/>
          </p:nvPr>
        </p:nvSpPr>
        <p:spPr>
          <a:xfrm>
            <a:off x="2061686" y="138125"/>
            <a:ext cx="8378744" cy="647040"/>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Times New Roman"/>
              <a:buNone/>
            </a:pPr>
            <a:r>
              <a:rPr lang="mn-MN" sz="4000" dirty="0">
                <a:latin typeface="+mn-lt"/>
                <a:ea typeface="Times New Roman"/>
                <a:cs typeface="Times New Roman"/>
                <a:sym typeface="Times New Roman"/>
              </a:rPr>
              <a:t>Хичээлийн хүрээнд</a:t>
            </a:r>
            <a:r>
              <a:rPr lang="en-US" sz="4000" dirty="0">
                <a:latin typeface="+mn-lt"/>
                <a:ea typeface="Times New Roman"/>
                <a:cs typeface="Times New Roman"/>
                <a:sym typeface="Times New Roman"/>
              </a:rPr>
              <a:t> </a:t>
            </a:r>
            <a:endParaRPr sz="4000" dirty="0">
              <a:latin typeface="+mn-lt"/>
              <a:ea typeface="Times New Roman"/>
              <a:cs typeface="Times New Roman"/>
              <a:sym typeface="Times New Roman"/>
            </a:endParaRPr>
          </a:p>
        </p:txBody>
      </p:sp>
    </p:spTree>
  </p:cSld>
  <p:clrMapOvr>
    <a:masterClrMapping/>
  </p:clrMapOvr>
  <p:transition spd="med">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9064311-8FAF-A244-9A8C-1CA637166F3D}"/>
              </a:ext>
            </a:extLst>
          </p:cNvPr>
          <p:cNvSpPr>
            <a:spLocks noGrp="1"/>
          </p:cNvSpPr>
          <p:nvPr>
            <p:ph type="title"/>
          </p:nvPr>
        </p:nvSpPr>
        <p:spPr/>
        <p:txBody>
          <a:bodyPr/>
          <a:lstStyle/>
          <a:p>
            <a:r>
              <a:rPr lang="mn-MN" sz="3200" dirty="0">
                <a:latin typeface="+mn-lt"/>
              </a:rPr>
              <a:t>Дижитал шилжилтийн өмнө</a:t>
            </a:r>
            <a:endParaRPr lang="en-US" dirty="0"/>
          </a:p>
        </p:txBody>
      </p:sp>
      <p:pic>
        <p:nvPicPr>
          <p:cNvPr id="1028" name="Picture 4" descr="Shipping An IBM 5mb Hard Drive In 1956, 49% OFF">
            <a:extLst>
              <a:ext uri="{FF2B5EF4-FFF2-40B4-BE49-F238E27FC236}">
                <a16:creationId xmlns:a16="http://schemas.microsoft.com/office/drawing/2014/main" id="{959B5048-B3C1-4BB5-B887-F0893136AC0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543"/>
          <a:stretch/>
        </p:blipFill>
        <p:spPr bwMode="auto">
          <a:xfrm>
            <a:off x="4367336" y="904139"/>
            <a:ext cx="4417367" cy="42719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C10E476-C2C5-94B4-B7FF-66E68C8BB6AA}"/>
              </a:ext>
            </a:extLst>
          </p:cNvPr>
          <p:cNvSpPr txBox="1"/>
          <p:nvPr/>
        </p:nvSpPr>
        <p:spPr>
          <a:xfrm>
            <a:off x="4429843" y="5161435"/>
            <a:ext cx="4252318" cy="523220"/>
          </a:xfrm>
          <a:prstGeom prst="rect">
            <a:avLst/>
          </a:prstGeom>
          <a:noFill/>
        </p:spPr>
        <p:txBody>
          <a:bodyPr wrap="square">
            <a:spAutoFit/>
          </a:bodyPr>
          <a:lstStyle/>
          <a:p>
            <a:pPr algn="r"/>
            <a:r>
              <a:rPr lang="en-US" sz="1800" b="1" i="0" dirty="0">
                <a:solidFill>
                  <a:srgbClr val="252525"/>
                </a:solidFill>
                <a:effectLst/>
                <a:latin typeface="-apple-system"/>
              </a:rPr>
              <a:t>IBM 5mb hard drive in 1956</a:t>
            </a:r>
            <a:endParaRPr lang="en-US" sz="800" b="1" i="1" dirty="0">
              <a:solidFill>
                <a:srgbClr val="252525"/>
              </a:solidFill>
              <a:effectLst/>
              <a:latin typeface="-apple-system"/>
            </a:endParaRPr>
          </a:p>
          <a:p>
            <a:pPr algn="r"/>
            <a:r>
              <a:rPr lang="en-US" sz="1000" i="1" dirty="0">
                <a:hlinkClick r:id="rId3"/>
              </a:rPr>
              <a:t>Shipping an IBM 5mb hard drive in 1956 - Online Store (</a:t>
            </a:r>
            <a:r>
              <a:rPr lang="en-US" sz="1000" i="1" dirty="0" err="1">
                <a:hlinkClick r:id="rId3"/>
              </a:rPr>
              <a:t>superrask.xyz</a:t>
            </a:r>
            <a:r>
              <a:rPr lang="en-US" sz="1000" i="1" dirty="0">
                <a:hlinkClick r:id="rId3"/>
              </a:rPr>
              <a:t>)</a:t>
            </a:r>
            <a:endParaRPr lang="en-US" sz="800" b="1" i="1" dirty="0">
              <a:solidFill>
                <a:srgbClr val="252525"/>
              </a:solidFill>
              <a:effectLst/>
              <a:latin typeface="-apple-system"/>
            </a:endParaRPr>
          </a:p>
        </p:txBody>
      </p:sp>
      <p:pic>
        <p:nvPicPr>
          <p:cNvPr id="6" name="Picture 6" descr="Image result for first commercial handheld">
            <a:extLst>
              <a:ext uri="{FF2B5EF4-FFF2-40B4-BE49-F238E27FC236}">
                <a16:creationId xmlns:a16="http://schemas.microsoft.com/office/drawing/2014/main" id="{B291798C-058C-D358-5403-F9E48786917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0468" t="2206"/>
          <a:stretch/>
        </p:blipFill>
        <p:spPr bwMode="auto">
          <a:xfrm>
            <a:off x="9291605" y="902589"/>
            <a:ext cx="2550168" cy="418923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A39C17DC-81EB-B3B2-E831-D9DBFADD1D49}"/>
              </a:ext>
            </a:extLst>
          </p:cNvPr>
          <p:cNvSpPr/>
          <p:nvPr/>
        </p:nvSpPr>
        <p:spPr>
          <a:xfrm>
            <a:off x="8744668" y="5176823"/>
            <a:ext cx="3404656" cy="1015663"/>
          </a:xfrm>
          <a:prstGeom prst="rect">
            <a:avLst/>
          </a:prstGeom>
        </p:spPr>
        <p:txBody>
          <a:bodyPr wrap="square">
            <a:spAutoFit/>
          </a:bodyPr>
          <a:lstStyle/>
          <a:p>
            <a:pPr marL="114300" lvl="1"/>
            <a:r>
              <a:rPr lang="en-US" altLang="en-US" sz="1200" i="1" dirty="0"/>
              <a:t>Х</a:t>
            </a:r>
            <a:r>
              <a:rPr lang="mn-MN" altLang="en-US" sz="1200" i="1" dirty="0"/>
              <a:t>амгийн анхны арилжааны гар утас 1973 онд бүтээгдсэн бөгөөд 1.2кр жинтэй, 30 орчим минут цэнэгээ барих чадвартай, дуугаралт дээд зэргийн муу байсан ч үнэ 3000</a:t>
            </a:r>
            <a:r>
              <a:rPr lang="en-US" altLang="en-US" sz="1200" i="1" dirty="0"/>
              <a:t>$</a:t>
            </a:r>
            <a:r>
              <a:rPr lang="mn-MN" altLang="en-US" sz="1200" i="1" dirty="0"/>
              <a:t> байсан байна. </a:t>
            </a:r>
          </a:p>
        </p:txBody>
      </p:sp>
      <p:pic>
        <p:nvPicPr>
          <p:cNvPr id="1030" name="Picture 6" descr="calculating machine,">
            <a:extLst>
              <a:ext uri="{FF2B5EF4-FFF2-40B4-BE49-F238E27FC236}">
                <a16:creationId xmlns:a16="http://schemas.microsoft.com/office/drawing/2014/main" id="{99F95294-3E1B-A45B-DD09-68D6E8D38B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98" y="904139"/>
            <a:ext cx="4239274" cy="344569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7FE1B3C-886A-90D9-CC02-0325D0DB5342}"/>
              </a:ext>
            </a:extLst>
          </p:cNvPr>
          <p:cNvSpPr txBox="1"/>
          <p:nvPr/>
        </p:nvSpPr>
        <p:spPr>
          <a:xfrm>
            <a:off x="-38621" y="4386205"/>
            <a:ext cx="4239274" cy="1015663"/>
          </a:xfrm>
          <a:prstGeom prst="rect">
            <a:avLst/>
          </a:prstGeom>
          <a:noFill/>
        </p:spPr>
        <p:txBody>
          <a:bodyPr wrap="square">
            <a:spAutoFit/>
          </a:bodyPr>
          <a:lstStyle/>
          <a:p>
            <a:r>
              <a:rPr lang="en-US" sz="1200" b="1" dirty="0">
                <a:latin typeface="Roboto" pitchFamily="2" charset="0"/>
              </a:rPr>
              <a:t>T</a:t>
            </a:r>
            <a:r>
              <a:rPr lang="en-US" sz="1200" b="1" i="0" dirty="0">
                <a:solidFill>
                  <a:srgbClr val="000000"/>
                </a:solidFill>
                <a:effectLst/>
                <a:latin typeface="Roboto" pitchFamily="2" charset="0"/>
              </a:rPr>
              <a:t>he concept of a programmable computer</a:t>
            </a:r>
            <a:endParaRPr lang="en-US" sz="1050" b="1" i="0" dirty="0">
              <a:solidFill>
                <a:srgbClr val="000000"/>
              </a:solidFill>
              <a:effectLst/>
              <a:latin typeface="Roboto" pitchFamily="2" charset="0"/>
            </a:endParaRPr>
          </a:p>
          <a:p>
            <a:r>
              <a:rPr lang="en-US" sz="1200" b="0" i="0" dirty="0">
                <a:solidFill>
                  <a:srgbClr val="000000"/>
                </a:solidFill>
                <a:effectLst/>
                <a:latin typeface="Roboto" pitchFamily="2" charset="0"/>
              </a:rPr>
              <a:t>This analytical engine, conceived by Charles Babbage in 1834, was designed to calculate any mathematical formula and to have even higher powers of analysis than his original difference engine.</a:t>
            </a:r>
            <a:endParaRPr lang="en-US" sz="1200" dirty="0"/>
          </a:p>
        </p:txBody>
      </p:sp>
    </p:spTree>
    <p:extLst>
      <p:ext uri="{BB962C8B-B14F-4D97-AF65-F5344CB8AC3E}">
        <p14:creationId xmlns:p14="http://schemas.microsoft.com/office/powerpoint/2010/main" val="3045760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B899B77-DD4E-13A6-01AF-8E110E04B18A}"/>
              </a:ext>
            </a:extLst>
          </p:cNvPr>
          <p:cNvSpPr>
            <a:spLocks noGrp="1"/>
          </p:cNvSpPr>
          <p:nvPr>
            <p:ph type="body" idx="1"/>
          </p:nvPr>
        </p:nvSpPr>
        <p:spPr>
          <a:xfrm>
            <a:off x="314325" y="1216908"/>
            <a:ext cx="6072187" cy="4960055"/>
          </a:xfrm>
        </p:spPr>
        <p:txBody>
          <a:bodyPr>
            <a:normAutofit/>
          </a:bodyPr>
          <a:lstStyle/>
          <a:p>
            <a:r>
              <a:rPr lang="en-US" sz="2000" i="1" dirty="0">
                <a:solidFill>
                  <a:srgbClr val="7030A0"/>
                </a:solidFill>
              </a:rPr>
              <a:t>Moore’s law: </a:t>
            </a:r>
            <a:r>
              <a:rPr lang="mn-MN" sz="2000" b="1" i="1" dirty="0"/>
              <a:t>Боловсруулалтын хүчин чадал </a:t>
            </a:r>
            <a:r>
              <a:rPr lang="mn-MN" sz="2000" i="1" dirty="0"/>
              <a:t>12-18 сарын хугацаанд 2 дахин нэмэгдэж байна.</a:t>
            </a:r>
          </a:p>
          <a:p>
            <a:endParaRPr lang="mn-MN" sz="2000" i="1" dirty="0"/>
          </a:p>
          <a:p>
            <a:r>
              <a:rPr lang="en-US" sz="2000" i="1" dirty="0">
                <a:solidFill>
                  <a:srgbClr val="7030A0"/>
                </a:solidFill>
              </a:rPr>
              <a:t>Butter’s law:</a:t>
            </a:r>
            <a:r>
              <a:rPr lang="en-US" sz="2000" i="1" dirty="0"/>
              <a:t> </a:t>
            </a:r>
            <a:r>
              <a:rPr lang="mn-MN" sz="2000" b="1" i="1" dirty="0"/>
              <a:t>Харилцаа холбооны</a:t>
            </a:r>
            <a:r>
              <a:rPr lang="mn-MN" sz="2000" i="1" dirty="0"/>
              <a:t> технологи 9 сар тутам 2 дахин </a:t>
            </a:r>
            <a:r>
              <a:rPr lang="mn-MN" sz="2000" b="1" i="1" dirty="0"/>
              <a:t>хурдан</a:t>
            </a:r>
            <a:r>
              <a:rPr lang="mn-MN" sz="2000" i="1" dirty="0"/>
              <a:t> болж байна.</a:t>
            </a:r>
          </a:p>
          <a:p>
            <a:endParaRPr lang="mn-MN" sz="2000" i="1" dirty="0"/>
          </a:p>
          <a:p>
            <a:r>
              <a:rPr lang="en-US" sz="2000" i="1" dirty="0" err="1">
                <a:solidFill>
                  <a:srgbClr val="7030A0"/>
                </a:solidFill>
              </a:rPr>
              <a:t>Kryder’s</a:t>
            </a:r>
            <a:r>
              <a:rPr lang="en-US" sz="2000" i="1" dirty="0">
                <a:solidFill>
                  <a:srgbClr val="7030A0"/>
                </a:solidFill>
              </a:rPr>
              <a:t> law: </a:t>
            </a:r>
            <a:r>
              <a:rPr lang="mn-MN" sz="2000" b="1" i="1" dirty="0"/>
              <a:t>Хадгалалтын багтаамж </a:t>
            </a:r>
            <a:r>
              <a:rPr lang="mn-MN" sz="2000" i="1" dirty="0"/>
              <a:t>13 сар тутам 2 дахин нэмэгдэж байна.</a:t>
            </a:r>
            <a:endParaRPr lang="en-US" sz="2000" i="1" dirty="0"/>
          </a:p>
        </p:txBody>
      </p:sp>
      <p:sp>
        <p:nvSpPr>
          <p:cNvPr id="3" name="Title 2">
            <a:extLst>
              <a:ext uri="{FF2B5EF4-FFF2-40B4-BE49-F238E27FC236}">
                <a16:creationId xmlns:a16="http://schemas.microsoft.com/office/drawing/2014/main" id="{3FF0F7F5-401A-2D23-2AD7-96A98564A161}"/>
              </a:ext>
            </a:extLst>
          </p:cNvPr>
          <p:cNvSpPr>
            <a:spLocks noGrp="1"/>
          </p:cNvSpPr>
          <p:nvPr>
            <p:ph type="title"/>
          </p:nvPr>
        </p:nvSpPr>
        <p:spPr/>
        <p:txBody>
          <a:bodyPr/>
          <a:lstStyle/>
          <a:p>
            <a:r>
              <a:rPr lang="mn-MN" dirty="0">
                <a:latin typeface="+mn-lt"/>
              </a:rPr>
              <a:t>Технологийн салбарын хөгжил</a:t>
            </a:r>
            <a:endParaRPr lang="en-US" dirty="0"/>
          </a:p>
        </p:txBody>
      </p:sp>
      <p:pic>
        <p:nvPicPr>
          <p:cNvPr id="1026" name="Picture 2" descr="Moores Law Timeline/Credit: Intel">
            <a:extLst>
              <a:ext uri="{FF2B5EF4-FFF2-40B4-BE49-F238E27FC236}">
                <a16:creationId xmlns:a16="http://schemas.microsoft.com/office/drawing/2014/main" id="{C35033F6-0777-322C-5968-5C0FF254A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1426" y="1026319"/>
            <a:ext cx="2959236" cy="515064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4E4EF53-CD37-D471-3882-95843F8BCE25}"/>
              </a:ext>
            </a:extLst>
          </p:cNvPr>
          <p:cNvSpPr txBox="1"/>
          <p:nvPr/>
        </p:nvSpPr>
        <p:spPr>
          <a:xfrm>
            <a:off x="5900738" y="6176963"/>
            <a:ext cx="4907756" cy="252412"/>
          </a:xfrm>
          <a:prstGeom prst="rect">
            <a:avLst/>
          </a:prstGeom>
          <a:noFill/>
        </p:spPr>
        <p:txBody>
          <a:bodyPr wrap="square">
            <a:spAutoFit/>
          </a:bodyPr>
          <a:lstStyle/>
          <a:p>
            <a:r>
              <a:rPr lang="en-US" sz="1050" i="1" dirty="0">
                <a:hlinkClick r:id="rId4"/>
              </a:rPr>
              <a:t>How Moore's Law Changed History (and Your Smartphone) | </a:t>
            </a:r>
            <a:r>
              <a:rPr lang="en-US" sz="1050" i="1" dirty="0" err="1">
                <a:hlinkClick r:id="rId4"/>
              </a:rPr>
              <a:t>PCMag</a:t>
            </a:r>
            <a:r>
              <a:rPr lang="en-US" sz="1050" i="1" dirty="0"/>
              <a:t>, 2015</a:t>
            </a:r>
          </a:p>
        </p:txBody>
      </p:sp>
    </p:spTree>
    <p:extLst>
      <p:ext uri="{BB962C8B-B14F-4D97-AF65-F5344CB8AC3E}">
        <p14:creationId xmlns:p14="http://schemas.microsoft.com/office/powerpoint/2010/main" val="3362641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62"/>
          <p:cNvSpPr txBox="1">
            <a:spLocks noGrp="1"/>
          </p:cNvSpPr>
          <p:nvPr>
            <p:ph type="title"/>
          </p:nvPr>
        </p:nvSpPr>
        <p:spPr>
          <a:xfrm>
            <a:off x="2050255" y="108393"/>
            <a:ext cx="9186863" cy="647040"/>
          </a:xfrm>
          <a:prstGeom prst="rect">
            <a:avLst/>
          </a:prstGeom>
          <a:noFill/>
          <a:ln>
            <a:noFill/>
          </a:ln>
        </p:spPr>
        <p:txBody>
          <a:bodyPr spcFirstLastPara="1" wrap="square" lIns="91425" tIns="45700" rIns="91425" bIns="45700" anchor="b" anchorCtr="0">
            <a:normAutofit/>
          </a:bodyPr>
          <a:lstStyle/>
          <a:p>
            <a:pPr marL="0" lvl="0" indent="0" algn="ctr" rtl="0">
              <a:lnSpc>
                <a:spcPct val="85000"/>
              </a:lnSpc>
              <a:spcBef>
                <a:spcPts val="0"/>
              </a:spcBef>
              <a:spcAft>
                <a:spcPts val="0"/>
              </a:spcAft>
              <a:buClr>
                <a:srgbClr val="3F3F3F"/>
              </a:buClr>
              <a:buSzPts val="4800"/>
              <a:buFont typeface="Times New Roman"/>
              <a:buNone/>
            </a:pPr>
            <a:r>
              <a:rPr lang="mn-MN" sz="4000" dirty="0">
                <a:latin typeface="+mn-lt"/>
              </a:rPr>
              <a:t>Дижитал шилжилтийн өмнө</a:t>
            </a:r>
            <a:endParaRPr sz="4000" dirty="0">
              <a:latin typeface="+mn-lt"/>
            </a:endParaRPr>
          </a:p>
        </p:txBody>
      </p:sp>
      <p:sp>
        <p:nvSpPr>
          <p:cNvPr id="3" name="Text Placeholder 2">
            <a:extLst>
              <a:ext uri="{FF2B5EF4-FFF2-40B4-BE49-F238E27FC236}">
                <a16:creationId xmlns:a16="http://schemas.microsoft.com/office/drawing/2014/main" id="{6E8BB233-EAD4-288E-06B7-C409490D9E9F}"/>
              </a:ext>
            </a:extLst>
          </p:cNvPr>
          <p:cNvSpPr>
            <a:spLocks noGrp="1"/>
          </p:cNvSpPr>
          <p:nvPr>
            <p:ph type="body" idx="1"/>
          </p:nvPr>
        </p:nvSpPr>
        <p:spPr>
          <a:xfrm>
            <a:off x="3971925" y="5831592"/>
            <a:ext cx="7736519" cy="345371"/>
          </a:xfrm>
        </p:spPr>
        <p:txBody>
          <a:bodyPr>
            <a:normAutofit fontScale="40000" lnSpcReduction="20000"/>
          </a:bodyPr>
          <a:lstStyle/>
          <a:p>
            <a:pPr marL="114300" indent="0" algn="r">
              <a:buNone/>
            </a:pPr>
            <a:r>
              <a:rPr lang="en-US" i="1" dirty="0">
                <a:hlinkClick r:id="rId3"/>
              </a:rPr>
              <a:t>The history of digital transformation | Technology Magazine</a:t>
            </a:r>
            <a:endParaRPr lang="en-US" i="1" dirty="0"/>
          </a:p>
        </p:txBody>
      </p:sp>
      <p:pic>
        <p:nvPicPr>
          <p:cNvPr id="1026" name="Picture 2" descr="Courtesy of ContentStack">
            <a:extLst>
              <a:ext uri="{FF2B5EF4-FFF2-40B4-BE49-F238E27FC236}">
                <a16:creationId xmlns:a16="http://schemas.microsoft.com/office/drawing/2014/main" id="{6A8F23F2-179C-0476-78B4-82CE12A45D2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0064" b="65729"/>
          <a:stretch/>
        </p:blipFill>
        <p:spPr bwMode="auto">
          <a:xfrm>
            <a:off x="0" y="871536"/>
            <a:ext cx="3971925" cy="597641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ourtesy of ContentStack">
            <a:extLst>
              <a:ext uri="{FF2B5EF4-FFF2-40B4-BE49-F238E27FC236}">
                <a16:creationId xmlns:a16="http://schemas.microsoft.com/office/drawing/2014/main" id="{83F54021-909F-18C1-21A5-092166B494E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610" t="35439" r="-2610" b="44470"/>
          <a:stretch/>
        </p:blipFill>
        <p:spPr bwMode="auto">
          <a:xfrm>
            <a:off x="3971925" y="871536"/>
            <a:ext cx="3971925" cy="49600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ourtesy of ContentStack">
            <a:extLst>
              <a:ext uri="{FF2B5EF4-FFF2-40B4-BE49-F238E27FC236}">
                <a16:creationId xmlns:a16="http://schemas.microsoft.com/office/drawing/2014/main" id="{CA772575-F07F-4D95-BED4-3E0943040A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509" t="57517" r="-3509" b="25555"/>
          <a:stretch/>
        </p:blipFill>
        <p:spPr bwMode="auto">
          <a:xfrm>
            <a:off x="7875905" y="871536"/>
            <a:ext cx="3971925" cy="41790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72BF0AA-89B0-D1DB-8CB4-EC8F44B7455A}"/>
              </a:ext>
            </a:extLst>
          </p:cNvPr>
          <p:cNvSpPr>
            <a:spLocks noGrp="1"/>
          </p:cNvSpPr>
          <p:nvPr>
            <p:ph type="body" idx="1"/>
          </p:nvPr>
        </p:nvSpPr>
        <p:spPr>
          <a:xfrm>
            <a:off x="6561667" y="1879600"/>
            <a:ext cx="5334000" cy="4297363"/>
          </a:xfrm>
        </p:spPr>
        <p:txBody>
          <a:bodyPr>
            <a:normAutofit/>
          </a:bodyPr>
          <a:lstStyle/>
          <a:p>
            <a:r>
              <a:rPr lang="mn-MN" sz="2000" b="1" i="1" dirty="0">
                <a:solidFill>
                  <a:srgbClr val="0070C0"/>
                </a:solidFill>
              </a:rPr>
              <a:t>Технологийн хурдацтай өөрчлөлтйн орчинд байгууллагын удаашралтай өөрчлөтийг хэрхэн удирдах вэ?</a:t>
            </a:r>
            <a:endParaRPr lang="en-US" sz="2000" b="1" i="1" dirty="0">
              <a:solidFill>
                <a:srgbClr val="0070C0"/>
              </a:solidFill>
            </a:endParaRPr>
          </a:p>
          <a:p>
            <a:endParaRPr lang="mn-MN" sz="2000" b="1" i="1" dirty="0">
              <a:solidFill>
                <a:srgbClr val="0070C0"/>
              </a:solidFill>
            </a:endParaRPr>
          </a:p>
          <a:p>
            <a:endParaRPr lang="mn-MN" sz="2000" b="1" i="1" dirty="0">
              <a:solidFill>
                <a:srgbClr val="0070C0"/>
              </a:solidFill>
            </a:endParaRPr>
          </a:p>
          <a:p>
            <a:endParaRPr lang="en-US" sz="2000" b="1" i="1" dirty="0">
              <a:solidFill>
                <a:srgbClr val="0070C0"/>
              </a:solidFill>
            </a:endParaRPr>
          </a:p>
        </p:txBody>
      </p:sp>
      <p:sp>
        <p:nvSpPr>
          <p:cNvPr id="3" name="Title 2">
            <a:extLst>
              <a:ext uri="{FF2B5EF4-FFF2-40B4-BE49-F238E27FC236}">
                <a16:creationId xmlns:a16="http://schemas.microsoft.com/office/drawing/2014/main" id="{DACF7D01-F531-28B5-F56E-A2E43083161B}"/>
              </a:ext>
            </a:extLst>
          </p:cNvPr>
          <p:cNvSpPr>
            <a:spLocks noGrp="1"/>
          </p:cNvSpPr>
          <p:nvPr>
            <p:ph type="title"/>
          </p:nvPr>
        </p:nvSpPr>
        <p:spPr/>
        <p:txBody>
          <a:bodyPr/>
          <a:lstStyle/>
          <a:p>
            <a:r>
              <a:rPr lang="mn-MN" dirty="0">
                <a:latin typeface="+mn-lt"/>
              </a:rPr>
              <a:t>Технологийн хөгжил</a:t>
            </a:r>
            <a:r>
              <a:rPr lang="en-US" dirty="0">
                <a:latin typeface="+mn-lt"/>
              </a:rPr>
              <a:t> – </a:t>
            </a:r>
            <a:r>
              <a:rPr lang="mn-MN" dirty="0">
                <a:latin typeface="+mn-lt"/>
              </a:rPr>
              <a:t>Бизнесийн сорилт</a:t>
            </a:r>
            <a:endParaRPr lang="en-US" dirty="0"/>
          </a:p>
        </p:txBody>
      </p:sp>
      <p:pic>
        <p:nvPicPr>
          <p:cNvPr id="3074" name="Picture 2" descr="Martec's Law">
            <a:extLst>
              <a:ext uri="{FF2B5EF4-FFF2-40B4-BE49-F238E27FC236}">
                <a16:creationId xmlns:a16="http://schemas.microsoft.com/office/drawing/2014/main" id="{A87959DE-BA1B-5FCD-3A9A-77DDF8273F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216908"/>
            <a:ext cx="6136140" cy="34566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448313B-9F48-A26E-C22B-12840C6C6111}"/>
              </a:ext>
            </a:extLst>
          </p:cNvPr>
          <p:cNvSpPr txBox="1"/>
          <p:nvPr/>
        </p:nvSpPr>
        <p:spPr>
          <a:xfrm>
            <a:off x="160867" y="4411990"/>
            <a:ext cx="6096000" cy="461665"/>
          </a:xfrm>
          <a:prstGeom prst="rect">
            <a:avLst/>
          </a:prstGeom>
          <a:noFill/>
        </p:spPr>
        <p:txBody>
          <a:bodyPr wrap="square">
            <a:spAutoFit/>
          </a:bodyPr>
          <a:lstStyle/>
          <a:p>
            <a:pPr algn="r"/>
            <a:r>
              <a:rPr lang="en-US" sz="1200" i="1" dirty="0" err="1">
                <a:hlinkClick r:id="rId4"/>
              </a:rPr>
              <a:t>Martec's</a:t>
            </a:r>
            <a:r>
              <a:rPr lang="en-US" sz="1200" i="1" dirty="0">
                <a:hlinkClick r:id="rId4"/>
              </a:rPr>
              <a:t> Law: the greatest management challenge of the 21st century - Chief Marketing Technologist (chiefmartec.com)</a:t>
            </a:r>
            <a:endParaRPr lang="en-US" sz="1200" i="1" dirty="0"/>
          </a:p>
        </p:txBody>
      </p:sp>
    </p:spTree>
    <p:extLst>
      <p:ext uri="{BB962C8B-B14F-4D97-AF65-F5344CB8AC3E}">
        <p14:creationId xmlns:p14="http://schemas.microsoft.com/office/powerpoint/2010/main" val="1458709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335"/>
        <p:cNvGrpSpPr/>
        <p:nvPr/>
      </p:nvGrpSpPr>
      <p:grpSpPr>
        <a:xfrm>
          <a:off x="0" y="0"/>
          <a:ext cx="0" cy="0"/>
          <a:chOff x="0" y="0"/>
          <a:chExt cx="0" cy="0"/>
        </a:xfrm>
      </p:grpSpPr>
      <p:sp>
        <p:nvSpPr>
          <p:cNvPr id="336" name="Google Shape;336;p53"/>
          <p:cNvSpPr txBox="1">
            <a:spLocks noGrp="1"/>
          </p:cNvSpPr>
          <p:nvPr>
            <p:ph type="body" idx="1"/>
          </p:nvPr>
        </p:nvSpPr>
        <p:spPr>
          <a:prstGeom prst="rect">
            <a:avLst/>
          </a:prstGeom>
          <a:noFill/>
          <a:ln>
            <a:noFill/>
          </a:ln>
        </p:spPr>
        <p:txBody>
          <a:bodyPr spcFirstLastPara="1" wrap="square" lIns="0" tIns="45700" rIns="0" bIns="45700" anchor="t" anchorCtr="0">
            <a:normAutofit/>
          </a:bodyPr>
          <a:lstStyle/>
          <a:p>
            <a:pPr marL="114300" lvl="0" indent="0" algn="ctr" rtl="0">
              <a:lnSpc>
                <a:spcPct val="90000"/>
              </a:lnSpc>
              <a:spcBef>
                <a:spcPts val="0"/>
              </a:spcBef>
              <a:spcAft>
                <a:spcPts val="0"/>
              </a:spcAft>
              <a:buSzPts val="5400"/>
              <a:buNone/>
            </a:pPr>
            <a:endParaRPr sz="5400" dirty="0">
              <a:latin typeface="+mn-lt"/>
            </a:endParaRPr>
          </a:p>
          <a:p>
            <a:pPr marL="114300" lvl="0" indent="0" algn="ctr" rtl="0">
              <a:lnSpc>
                <a:spcPct val="90000"/>
              </a:lnSpc>
              <a:spcBef>
                <a:spcPts val="1400"/>
              </a:spcBef>
              <a:spcAft>
                <a:spcPts val="0"/>
              </a:spcAft>
              <a:buSzPts val="5400"/>
              <a:buNone/>
            </a:pPr>
            <a:r>
              <a:rPr lang="en-US" sz="5400" dirty="0" err="1">
                <a:latin typeface="+mn-lt"/>
              </a:rPr>
              <a:t>Дижитал</a:t>
            </a:r>
            <a:r>
              <a:rPr lang="en-US" sz="5400" dirty="0">
                <a:latin typeface="+mn-lt"/>
              </a:rPr>
              <a:t> </a:t>
            </a:r>
            <a:r>
              <a:rPr lang="en-US" sz="5400" dirty="0" err="1">
                <a:latin typeface="+mn-lt"/>
              </a:rPr>
              <a:t>шилжилт</a:t>
            </a:r>
            <a:r>
              <a:rPr lang="en-US" sz="5400" dirty="0">
                <a:latin typeface="+mn-lt"/>
              </a:rPr>
              <a:t> </a:t>
            </a:r>
            <a:r>
              <a:rPr lang="en-US" sz="5400" dirty="0" err="1">
                <a:latin typeface="+mn-lt"/>
              </a:rPr>
              <a:t>гэж</a:t>
            </a:r>
            <a:r>
              <a:rPr lang="en-US" sz="5400" dirty="0">
                <a:latin typeface="+mn-lt"/>
              </a:rPr>
              <a:t> </a:t>
            </a:r>
            <a:r>
              <a:rPr lang="en-US" sz="5400" dirty="0" err="1">
                <a:latin typeface="+mn-lt"/>
              </a:rPr>
              <a:t>юу</a:t>
            </a:r>
            <a:r>
              <a:rPr lang="en-US" sz="5400" dirty="0">
                <a:latin typeface="+mn-lt"/>
              </a:rPr>
              <a:t> </a:t>
            </a:r>
            <a:r>
              <a:rPr lang="en-US" sz="5400" dirty="0" err="1">
                <a:latin typeface="+mn-lt"/>
              </a:rPr>
              <a:t>вэ</a:t>
            </a:r>
            <a:r>
              <a:rPr lang="en-US" sz="5400" dirty="0">
                <a:latin typeface="+mn-lt"/>
              </a:rPr>
              <a:t>?</a:t>
            </a:r>
            <a:endParaRPr sz="5400" dirty="0">
              <a:latin typeface="+mn-lt"/>
            </a:endParaRPr>
          </a:p>
        </p:txBody>
      </p:sp>
      <p:cxnSp>
        <p:nvCxnSpPr>
          <p:cNvPr id="337" name="Google Shape;337;p53"/>
          <p:cNvCxnSpPr/>
          <p:nvPr/>
        </p:nvCxnSpPr>
        <p:spPr>
          <a:xfrm>
            <a:off x="1371600" y="3288325"/>
            <a:ext cx="9513277" cy="0"/>
          </a:xfrm>
          <a:prstGeom prst="straightConnector1">
            <a:avLst/>
          </a:prstGeom>
          <a:noFill/>
          <a:ln w="57150" cap="flat" cmpd="sng">
            <a:solidFill>
              <a:schemeClr val="accent1"/>
            </a:solidFill>
            <a:prstDash val="solid"/>
            <a:round/>
            <a:headEnd type="none" w="sm" len="sm"/>
            <a:tailEnd type="none" w="sm" len="sm"/>
          </a:ln>
        </p:spPr>
      </p:cxnSp>
    </p:spTree>
  </p:cSld>
  <p:clrMapOvr>
    <a:masterClrMapping/>
  </p:clrMapOvr>
  <p:transition spd="med">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C313CDE4-4FE1-4BC6-8ECB-11402A43AFA6}"/>
              </a:ext>
            </a:extLst>
          </p:cNvPr>
          <p:cNvSpPr>
            <a:spLocks noGrp="1"/>
          </p:cNvSpPr>
          <p:nvPr>
            <p:ph type="dt" idx="10"/>
          </p:nvPr>
        </p:nvSpPr>
        <p:spPr/>
        <p:txBody>
          <a:bodyPr/>
          <a:lstStyle/>
          <a:p>
            <a:fld id="{9D1DEABD-DE63-45B9-B3BC-7E4E397B41F7}" type="datetime1">
              <a:rPr lang="en-US" smtClean="0"/>
              <a:t>4/9/2024</a:t>
            </a:fld>
            <a:endParaRPr lang="en-US"/>
          </a:p>
        </p:txBody>
      </p:sp>
      <p:sp>
        <p:nvSpPr>
          <p:cNvPr id="5" name="Footer Placeholder 4">
            <a:extLst>
              <a:ext uri="{FF2B5EF4-FFF2-40B4-BE49-F238E27FC236}">
                <a16:creationId xmlns:a16="http://schemas.microsoft.com/office/drawing/2014/main" id="{08D1EDB2-764D-403A-BAAF-1B64A4FAA25F}"/>
              </a:ext>
            </a:extLst>
          </p:cNvPr>
          <p:cNvSpPr>
            <a:spLocks noGrp="1"/>
          </p:cNvSpPr>
          <p:nvPr>
            <p:ph type="ftr" idx="11"/>
          </p:nvPr>
        </p:nvSpPr>
        <p:spPr/>
        <p:txBody>
          <a:bodyPr/>
          <a:lstStyle/>
          <a:p>
            <a:endParaRPr lang="en-US" dirty="0"/>
          </a:p>
        </p:txBody>
      </p:sp>
      <p:sp>
        <p:nvSpPr>
          <p:cNvPr id="6" name="Slide Number Placeholder 5">
            <a:extLst>
              <a:ext uri="{FF2B5EF4-FFF2-40B4-BE49-F238E27FC236}">
                <a16:creationId xmlns:a16="http://schemas.microsoft.com/office/drawing/2014/main" id="{39F9EEFA-80B5-4C67-BFB5-BEC881C8DCCF}"/>
              </a:ext>
            </a:extLst>
          </p:cNvPr>
          <p:cNvSpPr>
            <a:spLocks noGrp="1"/>
          </p:cNvSpPr>
          <p:nvPr>
            <p:ph type="sldNum" idx="12"/>
          </p:nvPr>
        </p:nvSpPr>
        <p:spPr/>
        <p:txBody>
          <a:bodyPr/>
          <a:lstStyle/>
          <a:p>
            <a:fld id="{EF9746D3-3897-4E62-AFB2-F036F859B1B5}" type="slidenum">
              <a:rPr lang="en-US" smtClean="0"/>
              <a:t>9</a:t>
            </a:fld>
            <a:endParaRPr lang="en-US"/>
          </a:p>
        </p:txBody>
      </p:sp>
      <p:sp>
        <p:nvSpPr>
          <p:cNvPr id="2" name="Title 1">
            <a:extLst>
              <a:ext uri="{FF2B5EF4-FFF2-40B4-BE49-F238E27FC236}">
                <a16:creationId xmlns:a16="http://schemas.microsoft.com/office/drawing/2014/main" id="{ED7E5EF4-6D96-49F9-9EF9-AF696B6D4C24}"/>
              </a:ext>
            </a:extLst>
          </p:cNvPr>
          <p:cNvSpPr>
            <a:spLocks noGrp="1"/>
          </p:cNvSpPr>
          <p:nvPr>
            <p:ph type="title"/>
          </p:nvPr>
        </p:nvSpPr>
        <p:spPr/>
        <p:txBody>
          <a:bodyPr/>
          <a:lstStyle/>
          <a:p>
            <a:r>
              <a:rPr lang="mn-MN" dirty="0"/>
              <a:t>Дижитал шилжилтийн үе шат</a:t>
            </a:r>
            <a:endParaRPr lang="en-US" dirty="0"/>
          </a:p>
        </p:txBody>
      </p:sp>
      <p:grpSp>
        <p:nvGrpSpPr>
          <p:cNvPr id="12" name="Group 11">
            <a:extLst>
              <a:ext uri="{FF2B5EF4-FFF2-40B4-BE49-F238E27FC236}">
                <a16:creationId xmlns:a16="http://schemas.microsoft.com/office/drawing/2014/main" id="{BCF04DF1-8DCF-4C8C-ADB8-BBF171143BF5}"/>
              </a:ext>
            </a:extLst>
          </p:cNvPr>
          <p:cNvGrpSpPr/>
          <p:nvPr/>
        </p:nvGrpSpPr>
        <p:grpSpPr>
          <a:xfrm>
            <a:off x="113170" y="1308632"/>
            <a:ext cx="11977230" cy="4793729"/>
            <a:chOff x="38554" y="3972271"/>
            <a:chExt cx="6008230" cy="2404715"/>
          </a:xfrm>
        </p:grpSpPr>
        <p:sp>
          <p:nvSpPr>
            <p:cNvPr id="10" name="Content Placeholder 2">
              <a:extLst>
                <a:ext uri="{FF2B5EF4-FFF2-40B4-BE49-F238E27FC236}">
                  <a16:creationId xmlns:a16="http://schemas.microsoft.com/office/drawing/2014/main" id="{18779914-3656-4C35-BADE-E65E117138D2}"/>
                </a:ext>
              </a:extLst>
            </p:cNvPr>
            <p:cNvSpPr txBox="1">
              <a:spLocks/>
            </p:cNvSpPr>
            <p:nvPr/>
          </p:nvSpPr>
          <p:spPr>
            <a:xfrm>
              <a:off x="838200" y="6078318"/>
              <a:ext cx="5208584" cy="29866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en-US" sz="800" i="1" dirty="0"/>
                <a:t>Source: </a:t>
              </a:r>
              <a:r>
                <a:rPr lang="en-US" sz="800" i="1" dirty="0">
                  <a:hlinkClick r:id="rId2"/>
                </a:rPr>
                <a:t>https://www.coresystems.net/blog/difference-between-digitization-digitalization-and-digital-transformation</a:t>
              </a:r>
              <a:endParaRPr lang="en-US" sz="800" i="1" dirty="0"/>
            </a:p>
          </p:txBody>
        </p:sp>
        <p:pic>
          <p:nvPicPr>
            <p:cNvPr id="11" name="Picture 2" descr="Image result for digitization">
              <a:extLst>
                <a:ext uri="{FF2B5EF4-FFF2-40B4-BE49-F238E27FC236}">
                  <a16:creationId xmlns:a16="http://schemas.microsoft.com/office/drawing/2014/main" id="{9EC0FFD0-CFD8-4697-A1D8-FFC00BCEBC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54" y="3972271"/>
              <a:ext cx="5886450" cy="206975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763956364"/>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4" name="Google Shape;344;p54"/>
          <p:cNvSpPr txBox="1">
            <a:spLocks noGrp="1"/>
          </p:cNvSpPr>
          <p:nvPr>
            <p:ph type="body" idx="1"/>
          </p:nvPr>
        </p:nvSpPr>
        <p:spPr>
          <a:xfrm>
            <a:off x="492919" y="1057276"/>
            <a:ext cx="11215525" cy="1007268"/>
          </a:xfrm>
          <a:prstGeom prst="rect">
            <a:avLst/>
          </a:prstGeom>
          <a:noFill/>
          <a:ln>
            <a:noFill/>
          </a:ln>
        </p:spPr>
        <p:txBody>
          <a:bodyPr spcFirstLastPara="1" wrap="square" lIns="0" tIns="45700" rIns="0" bIns="45700" anchor="t" anchorCtr="0">
            <a:normAutofit/>
          </a:bodyPr>
          <a:lstStyle/>
          <a:p>
            <a:pPr marL="406400" lvl="0" indent="-292100" algn="l" rtl="0">
              <a:lnSpc>
                <a:spcPct val="90000"/>
              </a:lnSpc>
              <a:spcBef>
                <a:spcPts val="0"/>
              </a:spcBef>
              <a:spcAft>
                <a:spcPts val="0"/>
              </a:spcAft>
              <a:buSzPts val="2400"/>
              <a:buChar char="•"/>
            </a:pPr>
            <a:r>
              <a:rPr lang="en-US" sz="2000" b="0" i="0" u="none" strike="noStrike" dirty="0" err="1">
                <a:latin typeface="+mn-lt"/>
                <a:ea typeface="Times New Roman"/>
                <a:cs typeface="Times New Roman"/>
                <a:sym typeface="Times New Roman"/>
              </a:rPr>
              <a:t>Аналог</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мэдээллийг</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дижитал</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форматанд</a:t>
            </a:r>
            <a:r>
              <a:rPr lang="en-US" sz="2000" b="0" i="0" u="none" strike="noStrike" dirty="0">
                <a:latin typeface="+mn-lt"/>
                <a:ea typeface="Times New Roman"/>
                <a:cs typeface="Times New Roman"/>
                <a:sym typeface="Times New Roman"/>
              </a:rPr>
              <a:t> /0 </a:t>
            </a:r>
            <a:r>
              <a:rPr lang="en-US" sz="2000" b="0" i="0" u="none" strike="noStrike" dirty="0" err="1">
                <a:latin typeface="+mn-lt"/>
                <a:ea typeface="Times New Roman"/>
                <a:cs typeface="Times New Roman"/>
                <a:sym typeface="Times New Roman"/>
              </a:rPr>
              <a:t>болон</a:t>
            </a:r>
            <a:r>
              <a:rPr lang="en-US" sz="2000" b="0" i="0" u="none" strike="noStrike" dirty="0">
                <a:latin typeface="+mn-lt"/>
                <a:ea typeface="Times New Roman"/>
                <a:cs typeface="Times New Roman"/>
                <a:sym typeface="Times New Roman"/>
              </a:rPr>
              <a:t> 1/ </a:t>
            </a:r>
            <a:r>
              <a:rPr lang="en-US" sz="2000" b="0" i="0" u="none" strike="noStrike" dirty="0" err="1">
                <a:latin typeface="+mn-lt"/>
                <a:ea typeface="Times New Roman"/>
                <a:cs typeface="Times New Roman"/>
                <a:sym typeface="Times New Roman"/>
              </a:rPr>
              <a:t>буюу</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компьютерт</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хадгалах</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боловсруулах</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дамжуулах</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боломжтой</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болгон</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хөрвүүлэхийг</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дижиталчлах</a:t>
            </a:r>
            <a:r>
              <a:rPr lang="en-US" sz="2000" b="0" i="0" u="none" strike="noStrike" dirty="0">
                <a:latin typeface="+mn-lt"/>
                <a:ea typeface="Times New Roman"/>
                <a:cs typeface="Times New Roman"/>
                <a:sym typeface="Times New Roman"/>
              </a:rPr>
              <a:t> /</a:t>
            </a:r>
            <a:r>
              <a:rPr lang="en-US" sz="2000" b="0" i="0" u="none" strike="noStrike" dirty="0">
                <a:solidFill>
                  <a:srgbClr val="FF0000"/>
                </a:solidFill>
                <a:latin typeface="+mn-lt"/>
                <a:ea typeface="Times New Roman"/>
                <a:cs typeface="Times New Roman"/>
                <a:sym typeface="Times New Roman"/>
              </a:rPr>
              <a:t>Digitization</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гэнэ</a:t>
            </a:r>
            <a:r>
              <a:rPr lang="en-US" sz="2000" dirty="0">
                <a:latin typeface="+mn-lt"/>
                <a:ea typeface="Times New Roman"/>
                <a:cs typeface="Times New Roman"/>
                <a:sym typeface="Times New Roman"/>
              </a:rPr>
              <a:t>.</a:t>
            </a:r>
            <a:endParaRPr lang="mn-MN" sz="1800" dirty="0">
              <a:latin typeface="+mn-lt"/>
              <a:ea typeface="Times New Roman"/>
              <a:cs typeface="Times New Roman"/>
              <a:sym typeface="Times New Roman"/>
            </a:endParaRPr>
          </a:p>
          <a:p>
            <a:pPr marL="114300" lvl="0" indent="0" algn="r" rtl="0">
              <a:lnSpc>
                <a:spcPct val="90000"/>
              </a:lnSpc>
              <a:spcBef>
                <a:spcPts val="0"/>
              </a:spcBef>
              <a:spcAft>
                <a:spcPts val="0"/>
              </a:spcAft>
              <a:buSzPts val="2400"/>
              <a:buNone/>
            </a:pPr>
            <a:r>
              <a:rPr lang="en-US" sz="1600" b="0" i="1" u="none" strike="noStrike" dirty="0">
                <a:latin typeface="+mn-lt"/>
                <a:ea typeface="Times New Roman"/>
                <a:cs typeface="Times New Roman"/>
                <a:sym typeface="Times New Roman"/>
              </a:rPr>
              <a:t> (Dougherty &amp; Dunne, 2012; </a:t>
            </a:r>
            <a:r>
              <a:rPr lang="en-US" sz="1600" b="0" i="1" u="none" strike="noStrike" dirty="0" err="1">
                <a:latin typeface="+mn-lt"/>
                <a:ea typeface="Times New Roman"/>
                <a:cs typeface="Times New Roman"/>
                <a:sym typeface="Times New Roman"/>
              </a:rPr>
              <a:t>Loebbecke</a:t>
            </a:r>
            <a:r>
              <a:rPr lang="en-US" sz="1600" b="0" i="1" u="none" strike="noStrike" dirty="0">
                <a:latin typeface="+mn-lt"/>
                <a:ea typeface="Times New Roman"/>
                <a:cs typeface="Times New Roman"/>
                <a:sym typeface="Times New Roman"/>
              </a:rPr>
              <a:t> &amp; Picot, 2015; Tan &amp; Pan, 2003; Yoo, Henfridsson, &amp; Lyytinen, 2010). </a:t>
            </a:r>
            <a:endParaRPr sz="1800" i="1" dirty="0">
              <a:latin typeface="+mn-lt"/>
            </a:endParaRPr>
          </a:p>
        </p:txBody>
      </p:sp>
      <p:sp>
        <p:nvSpPr>
          <p:cNvPr id="343" name="Google Shape;343;p54"/>
          <p:cNvSpPr txBox="1">
            <a:spLocks noGrp="1"/>
          </p:cNvSpPr>
          <p:nvPr>
            <p:ph type="title"/>
          </p:nvPr>
        </p:nvSpPr>
        <p:spPr>
          <a:xfrm>
            <a:off x="2179434" y="261216"/>
            <a:ext cx="9529010" cy="41412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rgbClr val="3F3F3F"/>
              </a:buClr>
              <a:buSzPts val="4000"/>
              <a:buFont typeface="Times New Roman"/>
              <a:buNone/>
            </a:pPr>
            <a:r>
              <a:rPr lang="en-US" sz="3200" dirty="0">
                <a:latin typeface="+mn-lt"/>
                <a:ea typeface="Times New Roman"/>
                <a:cs typeface="Times New Roman"/>
                <a:sym typeface="Times New Roman"/>
              </a:rPr>
              <a:t>Digitization – </a:t>
            </a:r>
            <a:r>
              <a:rPr lang="en-US" sz="3200" dirty="0" err="1">
                <a:latin typeface="+mn-lt"/>
                <a:ea typeface="Times New Roman"/>
                <a:cs typeface="Times New Roman"/>
                <a:sym typeface="Times New Roman"/>
              </a:rPr>
              <a:t>Дижитал</a:t>
            </a:r>
            <a:r>
              <a:rPr lang="en-US" sz="3200" dirty="0">
                <a:latin typeface="+mn-lt"/>
                <a:ea typeface="Times New Roman"/>
                <a:cs typeface="Times New Roman"/>
                <a:sym typeface="Times New Roman"/>
              </a:rPr>
              <a:t> </a:t>
            </a:r>
            <a:r>
              <a:rPr lang="en-US" sz="3200" dirty="0" err="1">
                <a:latin typeface="+mn-lt"/>
                <a:ea typeface="Times New Roman"/>
                <a:cs typeface="Times New Roman"/>
                <a:sym typeface="Times New Roman"/>
              </a:rPr>
              <a:t>хэлбэрт</a:t>
            </a:r>
            <a:r>
              <a:rPr lang="en-US" sz="3200" dirty="0">
                <a:latin typeface="+mn-lt"/>
                <a:ea typeface="Times New Roman"/>
                <a:cs typeface="Times New Roman"/>
                <a:sym typeface="Times New Roman"/>
              </a:rPr>
              <a:t> </a:t>
            </a:r>
            <a:r>
              <a:rPr lang="en-US" sz="3200" dirty="0" err="1">
                <a:latin typeface="+mn-lt"/>
                <a:ea typeface="Times New Roman"/>
                <a:cs typeface="Times New Roman"/>
                <a:sym typeface="Times New Roman"/>
              </a:rPr>
              <a:t>хөрвүүлэх</a:t>
            </a:r>
            <a:endParaRPr sz="3200" dirty="0">
              <a:latin typeface="+mn-lt"/>
              <a:ea typeface="Times New Roman"/>
              <a:cs typeface="Times New Roman"/>
              <a:sym typeface="Times New Roman"/>
            </a:endParaRPr>
          </a:p>
        </p:txBody>
      </p:sp>
      <p:pic>
        <p:nvPicPr>
          <p:cNvPr id="345" name="Google Shape;345;p54"/>
          <p:cNvPicPr preferRelativeResize="0"/>
          <p:nvPr/>
        </p:nvPicPr>
        <p:blipFill rotWithShape="1">
          <a:blip r:embed="rId3">
            <a:alphaModFix/>
          </a:blip>
          <a:srcRect/>
          <a:stretch/>
        </p:blipFill>
        <p:spPr>
          <a:xfrm>
            <a:off x="6404285" y="2064544"/>
            <a:ext cx="5491800" cy="3058046"/>
          </a:xfrm>
          <a:prstGeom prst="rect">
            <a:avLst/>
          </a:prstGeom>
          <a:noFill/>
          <a:ln>
            <a:noFill/>
          </a:ln>
        </p:spPr>
      </p:pic>
      <p:sp>
        <p:nvSpPr>
          <p:cNvPr id="346" name="Google Shape;346;p54"/>
          <p:cNvSpPr txBox="1"/>
          <p:nvPr/>
        </p:nvSpPr>
        <p:spPr>
          <a:xfrm>
            <a:off x="564546" y="3378543"/>
            <a:ext cx="5308895" cy="310850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1800" b="0" i="1" u="none" strike="noStrike" cap="none" dirty="0" err="1">
                <a:solidFill>
                  <a:schemeClr val="dk1"/>
                </a:solidFill>
                <a:latin typeface="+mn-lt"/>
                <a:ea typeface="Times New Roman"/>
                <a:cs typeface="Times New Roman"/>
                <a:sym typeface="Times New Roman"/>
              </a:rPr>
              <a:t>Бусад</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судалгаануудад</a:t>
            </a:r>
            <a:r>
              <a:rPr lang="en-US" sz="1800" b="0" i="1" u="none" strike="noStrike" cap="none" dirty="0">
                <a:solidFill>
                  <a:schemeClr val="dk1"/>
                </a:solidFill>
                <a:latin typeface="+mn-lt"/>
                <a:ea typeface="Times New Roman"/>
                <a:cs typeface="Times New Roman"/>
                <a:sym typeface="Times New Roman"/>
              </a:rPr>
              <a:t>: </a:t>
            </a:r>
            <a:endParaRPr sz="1100" b="0" i="1" u="none" strike="noStrike" cap="none" dirty="0">
              <a:solidFill>
                <a:srgbClr val="000000"/>
              </a:solidFill>
              <a:latin typeface="+mn-lt"/>
              <a:ea typeface="Arial"/>
              <a:cs typeface="Arial"/>
              <a:sym typeface="Arial"/>
            </a:endParaRPr>
          </a:p>
          <a:p>
            <a:pPr marL="800100" marR="0" lvl="1" indent="-342900" algn="l" rtl="0">
              <a:lnSpc>
                <a:spcPct val="100000"/>
              </a:lnSpc>
              <a:spcBef>
                <a:spcPts val="0"/>
              </a:spcBef>
              <a:spcAft>
                <a:spcPts val="0"/>
              </a:spcAft>
              <a:buClr>
                <a:schemeClr val="dk1"/>
              </a:buClr>
              <a:buSzPts val="2400"/>
              <a:buFont typeface="Arial"/>
              <a:buChar char="•"/>
            </a:pPr>
            <a:r>
              <a:rPr lang="en-US" sz="1800" b="0" i="1" u="none" strike="noStrike" cap="none" dirty="0" err="1">
                <a:solidFill>
                  <a:schemeClr val="dk1"/>
                </a:solidFill>
                <a:latin typeface="+mn-lt"/>
                <a:ea typeface="Times New Roman"/>
                <a:cs typeface="Times New Roman"/>
                <a:sym typeface="Times New Roman"/>
              </a:rPr>
              <a:t>Аналогийг</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дижитал</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ажил</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даалгаврууд</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болгон</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өөрчлөх</a:t>
            </a:r>
            <a:endParaRPr sz="1800" b="0" i="1" u="none" strike="noStrike" cap="none" dirty="0">
              <a:solidFill>
                <a:schemeClr val="dk1"/>
              </a:solidFill>
              <a:latin typeface="+mn-lt"/>
              <a:ea typeface="Times New Roman"/>
              <a:cs typeface="Times New Roman"/>
              <a:sym typeface="Times New Roman"/>
            </a:endParaRPr>
          </a:p>
          <a:p>
            <a:pPr marL="800100" marR="0" lvl="1" indent="-342900" algn="l" rtl="0">
              <a:lnSpc>
                <a:spcPct val="100000"/>
              </a:lnSpc>
              <a:spcBef>
                <a:spcPts val="0"/>
              </a:spcBef>
              <a:spcAft>
                <a:spcPts val="0"/>
              </a:spcAft>
              <a:buClr>
                <a:schemeClr val="dk1"/>
              </a:buClr>
              <a:buSzPts val="2400"/>
              <a:buFont typeface="Arial"/>
              <a:buChar char="•"/>
            </a:pPr>
            <a:r>
              <a:rPr lang="en-US" sz="1800" b="0" i="1" u="none" strike="noStrike" cap="none" dirty="0" err="1">
                <a:solidFill>
                  <a:schemeClr val="dk1"/>
                </a:solidFill>
                <a:latin typeface="+mn-lt"/>
                <a:ea typeface="Times New Roman"/>
                <a:cs typeface="Times New Roman"/>
                <a:sym typeface="Times New Roman"/>
              </a:rPr>
              <a:t>Одоо</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байгаа</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ажил</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даалгавруудыг</a:t>
            </a:r>
            <a:r>
              <a:rPr lang="en-US" sz="1800" b="0" i="1" u="none" strike="noStrike" cap="none" dirty="0">
                <a:solidFill>
                  <a:schemeClr val="dk1"/>
                </a:solidFill>
                <a:latin typeface="+mn-lt"/>
                <a:ea typeface="Times New Roman"/>
                <a:cs typeface="Times New Roman"/>
                <a:sym typeface="Times New Roman"/>
              </a:rPr>
              <a:t> МТ-</a:t>
            </a:r>
            <a:r>
              <a:rPr lang="en-US" sz="1800" b="0" i="1" u="none" strike="noStrike" cap="none" dirty="0" err="1">
                <a:solidFill>
                  <a:schemeClr val="dk1"/>
                </a:solidFill>
                <a:latin typeface="+mn-lt"/>
                <a:ea typeface="Times New Roman"/>
                <a:cs typeface="Times New Roman"/>
                <a:sym typeface="Times New Roman"/>
              </a:rPr>
              <a:t>той</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нэгтгэх</a:t>
            </a:r>
            <a:endParaRPr sz="1800" b="0" i="1" u="none" strike="noStrike" cap="none" dirty="0">
              <a:solidFill>
                <a:schemeClr val="dk1"/>
              </a:solidFill>
              <a:latin typeface="+mn-lt"/>
              <a:ea typeface="Times New Roman"/>
              <a:cs typeface="Times New Roman"/>
              <a:sym typeface="Times New Roman"/>
            </a:endParaRPr>
          </a:p>
          <a:p>
            <a:pPr marL="800100" marR="0" lvl="1" indent="-342900" algn="l" rtl="0">
              <a:lnSpc>
                <a:spcPct val="100000"/>
              </a:lnSpc>
              <a:spcBef>
                <a:spcPts val="0"/>
              </a:spcBef>
              <a:spcAft>
                <a:spcPts val="0"/>
              </a:spcAft>
              <a:buClr>
                <a:schemeClr val="dk1"/>
              </a:buClr>
              <a:buSzPts val="2400"/>
              <a:buFont typeface="Arial"/>
              <a:buChar char="•"/>
            </a:pPr>
            <a:r>
              <a:rPr lang="en-US" sz="1800" b="0" i="1" u="none" strike="noStrike" cap="none" dirty="0" err="1">
                <a:solidFill>
                  <a:schemeClr val="dk1"/>
                </a:solidFill>
                <a:latin typeface="+mn-lt"/>
                <a:ea typeface="Times New Roman"/>
                <a:cs typeface="Times New Roman"/>
                <a:sym typeface="Times New Roman"/>
              </a:rPr>
              <a:t>Өргөн</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утгаараа</a:t>
            </a:r>
            <a:r>
              <a:rPr lang="en-US" sz="1800" b="0" i="1" u="none" strike="noStrike" cap="none" dirty="0">
                <a:solidFill>
                  <a:schemeClr val="dk1"/>
                </a:solidFill>
                <a:latin typeface="+mn-lt"/>
                <a:ea typeface="Times New Roman"/>
                <a:cs typeface="Times New Roman"/>
                <a:sym typeface="Times New Roman"/>
              </a:rPr>
              <a:t> МТ-г </a:t>
            </a:r>
            <a:r>
              <a:rPr lang="en-US" sz="1800" b="0" i="1" u="none" strike="noStrike" cap="none" dirty="0" err="1">
                <a:solidFill>
                  <a:schemeClr val="dk1"/>
                </a:solidFill>
                <a:latin typeface="+mn-lt"/>
                <a:ea typeface="Times New Roman"/>
                <a:cs typeface="Times New Roman"/>
                <a:sym typeface="Times New Roman"/>
              </a:rPr>
              <a:t>ашиглан</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нөөцийг</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үр</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ашигтайгаар</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удирдах</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боломжийг</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бүрдүүлэх</a:t>
            </a:r>
            <a:endParaRPr sz="1800" b="0" i="1" u="none" strike="noStrike" cap="none" dirty="0">
              <a:solidFill>
                <a:schemeClr val="dk1"/>
              </a:solidFill>
              <a:latin typeface="+mn-lt"/>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2400"/>
              <a:buFont typeface="Arial"/>
              <a:buChar char="•"/>
            </a:pPr>
            <a:r>
              <a:rPr lang="en-US" sz="1800" b="0" i="1" u="none" strike="noStrike" cap="none" dirty="0" err="1">
                <a:solidFill>
                  <a:schemeClr val="dk1"/>
                </a:solidFill>
                <a:latin typeface="+mn-lt"/>
                <a:ea typeface="Times New Roman"/>
                <a:cs typeface="Times New Roman"/>
                <a:sym typeface="Times New Roman"/>
              </a:rPr>
              <a:t>Аналог</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мэдээллийг</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дижитал</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болгон</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өөрчлөх</a:t>
            </a:r>
            <a:r>
              <a:rPr lang="en-US" sz="1800" b="0" i="1" u="none" strike="noStrike" cap="none" dirty="0">
                <a:solidFill>
                  <a:schemeClr val="dk1"/>
                </a:solidFill>
                <a:latin typeface="+mn-lt"/>
                <a:ea typeface="Times New Roman"/>
                <a:cs typeface="Times New Roman"/>
                <a:sym typeface="Times New Roman"/>
              </a:rPr>
              <a:t> </a:t>
            </a:r>
            <a:r>
              <a:rPr lang="en-US" sz="1800" b="0" i="1" u="none" strike="noStrike" cap="none" dirty="0" err="1">
                <a:solidFill>
                  <a:schemeClr val="dk1"/>
                </a:solidFill>
                <a:latin typeface="+mn-lt"/>
                <a:ea typeface="Times New Roman"/>
                <a:cs typeface="Times New Roman"/>
                <a:sym typeface="Times New Roman"/>
              </a:rPr>
              <a:t>процесс</a:t>
            </a:r>
            <a:r>
              <a:rPr lang="en-US" sz="1800" b="0" i="1" u="none" strike="noStrike" cap="none" dirty="0">
                <a:solidFill>
                  <a:schemeClr val="dk1"/>
                </a:solidFill>
                <a:latin typeface="+mn-lt"/>
                <a:ea typeface="Times New Roman"/>
                <a:cs typeface="Times New Roman"/>
                <a:sym typeface="Times New Roman"/>
              </a:rPr>
              <a:t>.</a:t>
            </a:r>
            <a:endParaRPr sz="1100" b="0" i="1" u="none" strike="noStrike" cap="none" dirty="0">
              <a:solidFill>
                <a:srgbClr val="000000"/>
              </a:solidFill>
              <a:latin typeface="+mn-lt"/>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b="0" i="1" u="none" strike="noStrike" cap="none" dirty="0">
              <a:solidFill>
                <a:schemeClr val="dk1"/>
              </a:solidFill>
              <a:latin typeface="+mn-lt"/>
              <a:ea typeface="Calibri"/>
              <a:cs typeface="Calibri"/>
              <a:sym typeface="Calibri"/>
            </a:endParaRPr>
          </a:p>
        </p:txBody>
      </p:sp>
    </p:spTree>
  </p:cSld>
  <p:clrMapOvr>
    <a:masterClrMapping/>
  </p:clrMapOvr>
  <p:transition spd="med">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55"/>
          <p:cNvSpPr txBox="1">
            <a:spLocks noGrp="1"/>
          </p:cNvSpPr>
          <p:nvPr>
            <p:ph type="title"/>
          </p:nvPr>
        </p:nvSpPr>
        <p:spPr>
          <a:xfrm>
            <a:off x="2009124" y="94838"/>
            <a:ext cx="8378744" cy="647040"/>
          </a:xfrm>
          <a:prstGeom prst="rect">
            <a:avLst/>
          </a:prstGeom>
          <a:noFill/>
          <a:ln>
            <a:noFill/>
          </a:ln>
        </p:spPr>
        <p:txBody>
          <a:bodyPr spcFirstLastPara="1" wrap="square" lIns="91425" tIns="45700" rIns="91425" bIns="45700" anchor="b" anchorCtr="0">
            <a:normAutofit/>
          </a:bodyPr>
          <a:lstStyle/>
          <a:p>
            <a:pPr marL="0" lvl="0" indent="0" algn="ctr" rtl="0">
              <a:lnSpc>
                <a:spcPct val="85000"/>
              </a:lnSpc>
              <a:spcBef>
                <a:spcPts val="0"/>
              </a:spcBef>
              <a:spcAft>
                <a:spcPts val="0"/>
              </a:spcAft>
              <a:buClr>
                <a:srgbClr val="3F3F3F"/>
              </a:buClr>
              <a:buSzPts val="4400"/>
              <a:buFont typeface="Times New Roman"/>
              <a:buNone/>
            </a:pPr>
            <a:r>
              <a:rPr lang="en-US" sz="3200" u="none" strike="noStrike" dirty="0">
                <a:latin typeface="+mn-lt"/>
                <a:ea typeface="Times New Roman"/>
                <a:cs typeface="Times New Roman"/>
                <a:sym typeface="Times New Roman"/>
              </a:rPr>
              <a:t>Digitalization - </a:t>
            </a:r>
            <a:r>
              <a:rPr lang="en-US" sz="3200" u="none" strike="noStrike" dirty="0" err="1">
                <a:latin typeface="+mn-lt"/>
                <a:ea typeface="Times New Roman"/>
                <a:cs typeface="Times New Roman"/>
                <a:sym typeface="Times New Roman"/>
              </a:rPr>
              <a:t>Дижиталчлах</a:t>
            </a:r>
            <a:endParaRPr sz="3200" u="none" strike="noStrike" dirty="0">
              <a:latin typeface="+mn-lt"/>
              <a:ea typeface="Times New Roman"/>
              <a:cs typeface="Times New Roman"/>
              <a:sym typeface="Times New Roman"/>
            </a:endParaRPr>
          </a:p>
        </p:txBody>
      </p:sp>
      <p:pic>
        <p:nvPicPr>
          <p:cNvPr id="1026" name="Picture 2" descr="Digital transformation in banking applications and benefits">
            <a:extLst>
              <a:ext uri="{FF2B5EF4-FFF2-40B4-BE49-F238E27FC236}">
                <a16:creationId xmlns:a16="http://schemas.microsoft.com/office/drawing/2014/main" id="{A3805375-1F72-F3C9-6565-C65E2941F3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2704" y="1095375"/>
            <a:ext cx="6480201" cy="396912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1207FDB-9084-F4BE-FF0F-297C3D40BFBB}"/>
              </a:ext>
            </a:extLst>
          </p:cNvPr>
          <p:cNvSpPr txBox="1"/>
          <p:nvPr/>
        </p:nvSpPr>
        <p:spPr>
          <a:xfrm>
            <a:off x="6027726" y="4975027"/>
            <a:ext cx="5985680" cy="276999"/>
          </a:xfrm>
          <a:prstGeom prst="rect">
            <a:avLst/>
          </a:prstGeom>
          <a:noFill/>
        </p:spPr>
        <p:txBody>
          <a:bodyPr wrap="square">
            <a:spAutoFit/>
          </a:bodyPr>
          <a:lstStyle/>
          <a:p>
            <a:pPr algn="r"/>
            <a:r>
              <a:rPr lang="en-US" sz="1200" i="1" dirty="0">
                <a:hlinkClick r:id="rId4"/>
              </a:rPr>
              <a:t>Digital transformation in banking applications and benefits (appinventiv.com)</a:t>
            </a:r>
            <a:endParaRPr lang="en-US" sz="1200" i="1" dirty="0"/>
          </a:p>
        </p:txBody>
      </p:sp>
      <p:sp>
        <p:nvSpPr>
          <p:cNvPr id="353" name="Google Shape;353;p55"/>
          <p:cNvSpPr txBox="1">
            <a:spLocks noGrp="1"/>
          </p:cNvSpPr>
          <p:nvPr>
            <p:ph type="body" idx="1"/>
          </p:nvPr>
        </p:nvSpPr>
        <p:spPr>
          <a:xfrm>
            <a:off x="178594" y="1195208"/>
            <a:ext cx="6036469" cy="5391330"/>
          </a:xfrm>
          <a:prstGeom prst="rect">
            <a:avLst/>
          </a:prstGeom>
          <a:noFill/>
          <a:ln>
            <a:noFill/>
          </a:ln>
        </p:spPr>
        <p:txBody>
          <a:bodyPr spcFirstLastPara="1" wrap="square" lIns="0" tIns="45700" rIns="0" bIns="45700" anchor="t" anchorCtr="0">
            <a:noAutofit/>
          </a:bodyPr>
          <a:lstStyle/>
          <a:p>
            <a:pPr marL="406400" lvl="0" indent="-292100" algn="l" rtl="0">
              <a:lnSpc>
                <a:spcPct val="90000"/>
              </a:lnSpc>
              <a:spcBef>
                <a:spcPts val="0"/>
              </a:spcBef>
              <a:spcAft>
                <a:spcPts val="0"/>
              </a:spcAft>
              <a:buSzPts val="2200"/>
              <a:buFont typeface="Arial"/>
              <a:buChar char="•"/>
            </a:pPr>
            <a:r>
              <a:rPr lang="en-US" sz="1800" b="0" i="0" u="none" strike="noStrike" dirty="0" err="1">
                <a:latin typeface="+mn-lt"/>
                <a:ea typeface="Times New Roman"/>
                <a:cs typeface="Times New Roman"/>
                <a:sym typeface="Times New Roman"/>
              </a:rPr>
              <a:t>Дижиталчлал</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нь</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одоо</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байгаа</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бизнес</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процессыг</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өөрчлөхөд</a:t>
            </a:r>
            <a:r>
              <a:rPr lang="en-US" sz="1800" b="0" i="0" u="none" strike="noStrike" dirty="0">
                <a:latin typeface="+mn-lt"/>
                <a:ea typeface="Times New Roman"/>
                <a:cs typeface="Times New Roman"/>
                <a:sym typeface="Times New Roman"/>
              </a:rPr>
              <a:t> </a:t>
            </a:r>
            <a:r>
              <a:rPr lang="en-US" sz="1800" dirty="0">
                <a:latin typeface="+mn-lt"/>
              </a:rPr>
              <a:t>МТ</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эсвэл</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дижитал</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технологийг</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хэрхэн</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ашиглаж</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болохыг</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тодорхойлдог</a:t>
            </a:r>
            <a:r>
              <a:rPr lang="en-US" sz="1800" b="0" i="0" u="none" strike="noStrike" dirty="0">
                <a:latin typeface="+mn-lt"/>
                <a:ea typeface="Times New Roman"/>
                <a:cs typeface="Times New Roman"/>
                <a:sym typeface="Times New Roman"/>
              </a:rPr>
              <a:t> (Li et al., 2016)</a:t>
            </a:r>
            <a:endParaRPr sz="2000" dirty="0">
              <a:latin typeface="+mn-lt"/>
            </a:endParaRPr>
          </a:p>
          <a:p>
            <a:pPr marL="406400" lvl="0" indent="-292100" algn="l" rtl="0">
              <a:lnSpc>
                <a:spcPct val="90000"/>
              </a:lnSpc>
              <a:spcBef>
                <a:spcPts val="1400"/>
              </a:spcBef>
              <a:spcAft>
                <a:spcPts val="0"/>
              </a:spcAft>
              <a:buSzPts val="2200"/>
              <a:buFont typeface="Arial"/>
              <a:buChar char="•"/>
            </a:pPr>
            <a:r>
              <a:rPr lang="en-US" sz="1800" b="0" i="0" u="none" strike="noStrike" dirty="0" err="1">
                <a:latin typeface="+mn-lt"/>
                <a:ea typeface="Times New Roman"/>
                <a:cs typeface="Times New Roman"/>
                <a:sym typeface="Times New Roman"/>
              </a:rPr>
              <a:t>Дижиталчлалд</a:t>
            </a:r>
            <a:r>
              <a:rPr lang="en-US" sz="1800" b="0" i="0" u="none" strike="noStrike" dirty="0">
                <a:latin typeface="+mn-lt"/>
                <a:ea typeface="Times New Roman"/>
                <a:cs typeface="Times New Roman"/>
                <a:sym typeface="Times New Roman"/>
              </a:rPr>
              <a:t> МТ-г </a:t>
            </a:r>
            <a:r>
              <a:rPr lang="en-US" sz="1800" b="0" i="0" u="none" strike="noStrike" dirty="0" err="1">
                <a:latin typeface="+mn-lt"/>
                <a:ea typeface="Times New Roman"/>
                <a:cs typeface="Times New Roman"/>
                <a:sym typeface="Times New Roman"/>
              </a:rPr>
              <a:t>ашиглан</a:t>
            </a:r>
            <a:r>
              <a:rPr lang="en-US" sz="1800" b="0" i="0" u="none" strike="noStrike" dirty="0">
                <a:latin typeface="+mn-lt"/>
                <a:ea typeface="Times New Roman"/>
                <a:cs typeface="Times New Roman"/>
                <a:sym typeface="Times New Roman"/>
              </a:rPr>
              <a:t> </a:t>
            </a:r>
            <a:r>
              <a:rPr lang="en-US" sz="1800" dirty="0" err="1">
                <a:latin typeface="+mn-lt"/>
              </a:rPr>
              <a:t>одоогийн</a:t>
            </a:r>
            <a:r>
              <a:rPr lang="en-US" sz="1800" dirty="0">
                <a:latin typeface="+mn-lt"/>
              </a:rPr>
              <a:t> </a:t>
            </a:r>
            <a:r>
              <a:rPr lang="en-US" sz="1800" dirty="0" err="1">
                <a:latin typeface="+mn-lt"/>
              </a:rPr>
              <a:t>бизнес</a:t>
            </a:r>
            <a:r>
              <a:rPr lang="en-US" sz="1800" dirty="0">
                <a:latin typeface="+mn-lt"/>
              </a:rPr>
              <a:t> </a:t>
            </a:r>
            <a:r>
              <a:rPr lang="en-US" sz="1800" dirty="0" err="1">
                <a:latin typeface="+mn-lt"/>
              </a:rPr>
              <a:t>процессыг</a:t>
            </a:r>
            <a:r>
              <a:rPr lang="en-US" sz="1800" dirty="0">
                <a:latin typeface="+mn-lt"/>
              </a:rPr>
              <a:t> </a:t>
            </a:r>
            <a:r>
              <a:rPr lang="en-US" sz="1800" dirty="0" err="1">
                <a:latin typeface="+mn-lt"/>
              </a:rPr>
              <a:t>өөрчлөх</a:t>
            </a:r>
            <a:r>
              <a:rPr lang="en-US" sz="1800" dirty="0">
                <a:latin typeface="+mn-lt"/>
              </a:rPr>
              <a:t> </a:t>
            </a:r>
            <a:r>
              <a:rPr lang="en-US" sz="1800" dirty="0" err="1">
                <a:latin typeface="+mn-lt"/>
              </a:rPr>
              <a:t>замаар</a:t>
            </a:r>
            <a:r>
              <a:rPr lang="en-US" sz="1800" dirty="0">
                <a:latin typeface="+mn-lt"/>
              </a:rPr>
              <a:t> </a:t>
            </a:r>
            <a:r>
              <a:rPr lang="en-US" sz="1800" dirty="0" err="1">
                <a:latin typeface="+mn-lt"/>
              </a:rPr>
              <a:t>шинэ</a:t>
            </a:r>
            <a:r>
              <a:rPr lang="en-US" sz="1800" dirty="0">
                <a:latin typeface="+mn-lt"/>
              </a:rPr>
              <a:t> </a:t>
            </a:r>
            <a:r>
              <a:rPr lang="en-US" sz="1800" dirty="0" err="1">
                <a:latin typeface="+mn-lt"/>
              </a:rPr>
              <a:t>боломжуудыг</a:t>
            </a:r>
            <a:r>
              <a:rPr lang="en-US" sz="1800" dirty="0">
                <a:latin typeface="+mn-lt"/>
              </a:rPr>
              <a:t> </a:t>
            </a:r>
            <a:r>
              <a:rPr lang="en-US" sz="1800" dirty="0" err="1">
                <a:latin typeface="+mn-lt"/>
              </a:rPr>
              <a:t>бий</a:t>
            </a:r>
            <a:r>
              <a:rPr lang="en-US" sz="1800" dirty="0">
                <a:latin typeface="+mn-lt"/>
              </a:rPr>
              <a:t> </a:t>
            </a:r>
            <a:r>
              <a:rPr lang="en-US" sz="1800" dirty="0" err="1">
                <a:latin typeface="+mn-lt"/>
              </a:rPr>
              <a:t>болгох</a:t>
            </a:r>
            <a:r>
              <a:rPr lang="en-US" sz="1800" dirty="0">
                <a:latin typeface="+mn-lt"/>
              </a:rPr>
              <a:t> </a:t>
            </a:r>
            <a:r>
              <a:rPr lang="en-US" sz="1800" dirty="0" err="1">
                <a:latin typeface="+mn-lt"/>
              </a:rPr>
              <a:t>гол</a:t>
            </a:r>
            <a:r>
              <a:rPr lang="en-US" sz="1800" dirty="0">
                <a:latin typeface="+mn-lt"/>
              </a:rPr>
              <a:t> </a:t>
            </a:r>
            <a:r>
              <a:rPr lang="en-US" sz="1800" dirty="0" err="1">
                <a:latin typeface="+mn-lt"/>
              </a:rPr>
              <a:t>түлхүүр</a:t>
            </a:r>
            <a:r>
              <a:rPr lang="en-US" sz="1800" dirty="0">
                <a:latin typeface="+mn-lt"/>
              </a:rPr>
              <a:t> </a:t>
            </a:r>
            <a:r>
              <a:rPr lang="en-US" sz="1800" dirty="0" err="1">
                <a:latin typeface="+mn-lt"/>
              </a:rPr>
              <a:t>гэж</a:t>
            </a:r>
            <a:r>
              <a:rPr lang="en-US" sz="1800" dirty="0">
                <a:latin typeface="+mn-lt"/>
              </a:rPr>
              <a:t> </a:t>
            </a:r>
            <a:r>
              <a:rPr lang="en-US" sz="1800" dirty="0" err="1">
                <a:latin typeface="+mn-lt"/>
              </a:rPr>
              <a:t>үздэг</a:t>
            </a:r>
            <a:r>
              <a:rPr lang="en-US" sz="1800" dirty="0">
                <a:latin typeface="+mn-lt"/>
              </a:rPr>
              <a:t>. </a:t>
            </a:r>
            <a:r>
              <a:rPr lang="en-US" sz="1800" i="1" dirty="0" err="1">
                <a:latin typeface="+mn-lt"/>
              </a:rPr>
              <a:t>Жишээ</a:t>
            </a:r>
            <a:r>
              <a:rPr lang="en-US" sz="1800" i="1" dirty="0">
                <a:latin typeface="+mn-lt"/>
              </a:rPr>
              <a:t> </a:t>
            </a:r>
            <a:r>
              <a:rPr lang="en-US" sz="1800" i="1" dirty="0" err="1">
                <a:latin typeface="+mn-lt"/>
              </a:rPr>
              <a:t>нь</a:t>
            </a:r>
            <a:r>
              <a:rPr lang="en-US" sz="1800" i="1" dirty="0">
                <a:latin typeface="+mn-lt"/>
              </a:rPr>
              <a:t>: </a:t>
            </a:r>
            <a:r>
              <a:rPr lang="en-US" sz="1800" i="1" dirty="0" err="1">
                <a:latin typeface="+mn-lt"/>
              </a:rPr>
              <a:t>харилцаа</a:t>
            </a:r>
            <a:r>
              <a:rPr lang="en-US" sz="1800" i="1" dirty="0">
                <a:latin typeface="+mn-lt"/>
              </a:rPr>
              <a:t> </a:t>
            </a:r>
            <a:r>
              <a:rPr lang="en-US" sz="1800" i="1" dirty="0" err="1">
                <a:latin typeface="+mn-lt"/>
              </a:rPr>
              <a:t>холбоо</a:t>
            </a:r>
            <a:r>
              <a:rPr lang="en-US" sz="1800" i="1" dirty="0">
                <a:latin typeface="+mn-lt"/>
              </a:rPr>
              <a:t>, </a:t>
            </a:r>
            <a:r>
              <a:rPr lang="en-US" sz="1800" i="1" dirty="0" err="1">
                <a:latin typeface="+mn-lt"/>
              </a:rPr>
              <a:t>түгээлт</a:t>
            </a:r>
            <a:r>
              <a:rPr lang="en-US" sz="1800" i="1" dirty="0">
                <a:latin typeface="+mn-lt"/>
              </a:rPr>
              <a:t>, </a:t>
            </a:r>
            <a:r>
              <a:rPr lang="en-US" sz="1800" i="1" dirty="0" err="1">
                <a:latin typeface="+mn-lt"/>
              </a:rPr>
              <a:t>бизнесийн</a:t>
            </a:r>
            <a:r>
              <a:rPr lang="en-US" sz="1800" i="1" dirty="0">
                <a:latin typeface="+mn-lt"/>
              </a:rPr>
              <a:t> </a:t>
            </a:r>
            <a:r>
              <a:rPr lang="en-US" sz="1800" i="1" dirty="0" err="1">
                <a:latin typeface="+mn-lt"/>
              </a:rPr>
              <a:t>харилцааны</a:t>
            </a:r>
            <a:r>
              <a:rPr lang="en-US" sz="1800" i="1" dirty="0">
                <a:latin typeface="+mn-lt"/>
              </a:rPr>
              <a:t> </a:t>
            </a:r>
            <a:r>
              <a:rPr lang="en-US" sz="1800" i="1" dirty="0" err="1">
                <a:latin typeface="+mn-lt"/>
              </a:rPr>
              <a:t>менежмент</a:t>
            </a:r>
            <a:r>
              <a:rPr lang="en-US" sz="1800" i="1" dirty="0">
                <a:latin typeface="+mn-lt"/>
              </a:rPr>
              <a:t> </a:t>
            </a:r>
            <a:r>
              <a:rPr lang="en-US" sz="1800" i="1" dirty="0" err="1">
                <a:latin typeface="+mn-lt"/>
              </a:rPr>
              <a:t>г.м</a:t>
            </a:r>
            <a:endParaRPr sz="1800" b="0" i="1" u="none" strike="noStrike" dirty="0">
              <a:latin typeface="+mn-lt"/>
              <a:ea typeface="Times New Roman"/>
              <a:cs typeface="Times New Roman"/>
              <a:sym typeface="Times New Roman"/>
            </a:endParaRPr>
          </a:p>
          <a:p>
            <a:pPr marL="406400" lvl="0" indent="-292100" algn="l" rtl="0">
              <a:lnSpc>
                <a:spcPct val="90000"/>
              </a:lnSpc>
              <a:spcBef>
                <a:spcPts val="1400"/>
              </a:spcBef>
              <a:spcAft>
                <a:spcPts val="0"/>
              </a:spcAft>
              <a:buSzPts val="2200"/>
              <a:buFont typeface="Arial"/>
              <a:buChar char="•"/>
            </a:pPr>
            <a:r>
              <a:rPr lang="en-US" sz="1800" b="0" i="0" u="none" strike="noStrike" dirty="0" err="1">
                <a:latin typeface="+mn-lt"/>
                <a:ea typeface="Times New Roman"/>
                <a:cs typeface="Times New Roman"/>
                <a:sym typeface="Times New Roman"/>
              </a:rPr>
              <a:t>Дижиталчлах</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замаар</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фирмүүд</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нь</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дижитал</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технологийг</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хэрэглэн</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одоогийн</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бизнес</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процессыг</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оновчлох</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буюу</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процессуудын</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хооронд</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илүү</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үр</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дүнтэй</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зохицуулалтыг</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хийх</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эсвэл</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хэрэглэгчийн</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туршлагыг</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сайжруулан</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хэрэглэгчийн</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үнэ</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цэнийг</a:t>
            </a:r>
            <a:r>
              <a:rPr lang="en-US" sz="1800" b="0" i="0" u="none" strike="noStrike" dirty="0">
                <a:latin typeface="+mn-lt"/>
                <a:ea typeface="Times New Roman"/>
                <a:cs typeface="Times New Roman"/>
                <a:sym typeface="Times New Roman"/>
              </a:rPr>
              <a:t> </a:t>
            </a:r>
            <a:r>
              <a:rPr lang="en-US" sz="1800" b="0" i="0" u="none" strike="noStrike" dirty="0" err="1">
                <a:latin typeface="+mn-lt"/>
                <a:ea typeface="Times New Roman"/>
                <a:cs typeface="Times New Roman"/>
                <a:sym typeface="Times New Roman"/>
              </a:rPr>
              <a:t>нэмэгдүүлдэг</a:t>
            </a:r>
            <a:r>
              <a:rPr lang="en-US" sz="1800" b="0" i="0" u="none" strike="noStrike" dirty="0">
                <a:latin typeface="+mn-lt"/>
                <a:ea typeface="Times New Roman"/>
                <a:cs typeface="Times New Roman"/>
                <a:sym typeface="Times New Roman"/>
              </a:rPr>
              <a:t> (Pagani &amp; Pardo, 2017).</a:t>
            </a:r>
            <a:endParaRPr sz="2000" dirty="0">
              <a:latin typeface="+mn-lt"/>
            </a:endParaRPr>
          </a:p>
        </p:txBody>
      </p:sp>
    </p:spTree>
  </p:cSld>
  <p:clrMapOvr>
    <a:masterClrMapping/>
  </p:clrMapOvr>
  <p:transition spd="med">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0" name="Google Shape;360;p56"/>
          <p:cNvSpPr txBox="1">
            <a:spLocks noGrp="1"/>
          </p:cNvSpPr>
          <p:nvPr>
            <p:ph type="body" idx="1"/>
          </p:nvPr>
        </p:nvSpPr>
        <p:spPr>
          <a:xfrm>
            <a:off x="608949" y="1164431"/>
            <a:ext cx="11085370" cy="5262127"/>
          </a:xfrm>
          <a:prstGeom prst="rect">
            <a:avLst/>
          </a:prstGeom>
          <a:noFill/>
          <a:ln>
            <a:noFill/>
          </a:ln>
        </p:spPr>
        <p:txBody>
          <a:bodyPr spcFirstLastPara="1" wrap="square" lIns="0" tIns="45700" rIns="0" bIns="45700" anchor="t" anchorCtr="0">
            <a:normAutofit/>
          </a:bodyPr>
          <a:lstStyle/>
          <a:p>
            <a:pPr marL="114300" lvl="0" indent="0" algn="l" rtl="0">
              <a:lnSpc>
                <a:spcPct val="90000"/>
              </a:lnSpc>
              <a:spcBef>
                <a:spcPts val="0"/>
              </a:spcBef>
              <a:spcAft>
                <a:spcPts val="0"/>
              </a:spcAft>
              <a:buSzPct val="90090"/>
              <a:buNone/>
            </a:pPr>
            <a:r>
              <a:rPr lang="en-US" sz="1800" dirty="0" err="1">
                <a:latin typeface="+mn-lt"/>
                <a:ea typeface="Times New Roman"/>
                <a:cs typeface="Times New Roman"/>
                <a:sym typeface="Times New Roman"/>
              </a:rPr>
              <a:t>Verina</a:t>
            </a:r>
            <a:r>
              <a:rPr lang="en-US" sz="1800" dirty="0">
                <a:latin typeface="+mn-lt"/>
              </a:rPr>
              <a:t>, </a:t>
            </a:r>
            <a:r>
              <a:rPr lang="en-US" sz="1800" dirty="0" err="1">
                <a:latin typeface="+mn-lt"/>
                <a:ea typeface="Times New Roman"/>
                <a:cs typeface="Times New Roman"/>
                <a:sym typeface="Times New Roman"/>
              </a:rPr>
              <a:t>Titko</a:t>
            </a:r>
            <a:r>
              <a:rPr lang="en-US" sz="1800" dirty="0">
                <a:latin typeface="+mn-lt"/>
                <a:ea typeface="Times New Roman"/>
                <a:cs typeface="Times New Roman"/>
                <a:sym typeface="Times New Roman"/>
              </a:rPr>
              <a:t> – 19950 – 2018 </a:t>
            </a:r>
            <a:r>
              <a:rPr lang="en-US" sz="1800" dirty="0" err="1">
                <a:latin typeface="+mn-lt"/>
                <a:ea typeface="Times New Roman"/>
                <a:cs typeface="Times New Roman"/>
                <a:sym typeface="Times New Roman"/>
              </a:rPr>
              <a:t>оны</a:t>
            </a:r>
            <a:r>
              <a:rPr lang="en-US" sz="1800" dirty="0">
                <a:latin typeface="+mn-lt"/>
                <a:ea typeface="Times New Roman"/>
                <a:cs typeface="Times New Roman"/>
                <a:sym typeface="Times New Roman"/>
              </a:rPr>
              <a:t> </a:t>
            </a:r>
            <a:r>
              <a:rPr lang="en-US" sz="1800" dirty="0" err="1">
                <a:latin typeface="+mn-lt"/>
                <a:ea typeface="Times New Roman"/>
                <a:cs typeface="Times New Roman"/>
                <a:sym typeface="Times New Roman"/>
              </a:rPr>
              <a:t>хооронд</a:t>
            </a:r>
            <a:r>
              <a:rPr lang="en-US" sz="1800" dirty="0">
                <a:latin typeface="+mn-lt"/>
                <a:ea typeface="Times New Roman"/>
                <a:cs typeface="Times New Roman"/>
                <a:sym typeface="Times New Roman"/>
              </a:rPr>
              <a:t> Web of Science </a:t>
            </a:r>
            <a:r>
              <a:rPr lang="en-US" sz="1800" dirty="0" err="1">
                <a:latin typeface="+mn-lt"/>
                <a:ea typeface="Times New Roman"/>
                <a:cs typeface="Times New Roman"/>
                <a:sym typeface="Times New Roman"/>
              </a:rPr>
              <a:t>болон</a:t>
            </a:r>
            <a:r>
              <a:rPr lang="en-US" sz="1800" dirty="0">
                <a:latin typeface="+mn-lt"/>
                <a:ea typeface="Times New Roman"/>
                <a:cs typeface="Times New Roman"/>
                <a:sym typeface="Times New Roman"/>
              </a:rPr>
              <a:t> SCOPUS ШУ-</a:t>
            </a:r>
            <a:r>
              <a:rPr lang="en-US" sz="1800" dirty="0" err="1">
                <a:latin typeface="+mn-lt"/>
                <a:ea typeface="Times New Roman"/>
                <a:cs typeface="Times New Roman"/>
                <a:sym typeface="Times New Roman"/>
              </a:rPr>
              <a:t>ны</a:t>
            </a:r>
            <a:r>
              <a:rPr lang="en-US" sz="1800" dirty="0">
                <a:latin typeface="+mn-lt"/>
                <a:ea typeface="Times New Roman"/>
                <a:cs typeface="Times New Roman"/>
                <a:sym typeface="Times New Roman"/>
              </a:rPr>
              <a:t> </a:t>
            </a:r>
            <a:r>
              <a:rPr lang="en-US" sz="1800" dirty="0" err="1">
                <a:latin typeface="+mn-lt"/>
                <a:ea typeface="Times New Roman"/>
                <a:cs typeface="Times New Roman"/>
                <a:sym typeface="Times New Roman"/>
              </a:rPr>
              <a:t>санд</a:t>
            </a:r>
            <a:r>
              <a:rPr lang="en-US" sz="1800" dirty="0">
                <a:latin typeface="+mn-lt"/>
                <a:ea typeface="Times New Roman"/>
                <a:cs typeface="Times New Roman"/>
                <a:sym typeface="Times New Roman"/>
              </a:rPr>
              <a:t> </a:t>
            </a:r>
            <a:r>
              <a:rPr lang="en-US" sz="1800" dirty="0" err="1">
                <a:latin typeface="+mn-lt"/>
                <a:ea typeface="Times New Roman"/>
                <a:cs typeface="Times New Roman"/>
                <a:sym typeface="Times New Roman"/>
              </a:rPr>
              <a:t>орсон</a:t>
            </a:r>
            <a:r>
              <a:rPr lang="en-US" sz="1800" dirty="0">
                <a:latin typeface="+mn-lt"/>
                <a:ea typeface="Times New Roman"/>
                <a:cs typeface="Times New Roman"/>
                <a:sym typeface="Times New Roman"/>
              </a:rPr>
              <a:t> </a:t>
            </a:r>
            <a:r>
              <a:rPr lang="en-US" sz="1800" dirty="0" err="1">
                <a:latin typeface="+mn-lt"/>
                <a:ea typeface="Times New Roman"/>
                <a:cs typeface="Times New Roman"/>
                <a:sym typeface="Times New Roman"/>
              </a:rPr>
              <a:t>бүтээлүүдэд</a:t>
            </a:r>
            <a:r>
              <a:rPr lang="en-US" sz="1800" dirty="0">
                <a:latin typeface="+mn-lt"/>
                <a:ea typeface="Times New Roman"/>
                <a:cs typeface="Times New Roman"/>
                <a:sym typeface="Times New Roman"/>
              </a:rPr>
              <a:t> </a:t>
            </a:r>
            <a:r>
              <a:rPr lang="en-US" sz="1800" dirty="0" err="1">
                <a:latin typeface="+mn-lt"/>
                <a:ea typeface="Times New Roman"/>
                <a:cs typeface="Times New Roman"/>
                <a:sym typeface="Times New Roman"/>
              </a:rPr>
              <a:t>шинжилгээ</a:t>
            </a:r>
            <a:r>
              <a:rPr lang="en-US" sz="1800" dirty="0">
                <a:latin typeface="+mn-lt"/>
                <a:ea typeface="Times New Roman"/>
                <a:cs typeface="Times New Roman"/>
                <a:sym typeface="Times New Roman"/>
              </a:rPr>
              <a:t> </a:t>
            </a:r>
            <a:r>
              <a:rPr lang="en-US" sz="1800" dirty="0" err="1">
                <a:latin typeface="+mn-lt"/>
                <a:ea typeface="Times New Roman"/>
                <a:cs typeface="Times New Roman"/>
                <a:sym typeface="Times New Roman"/>
              </a:rPr>
              <a:t>хийсэн</a:t>
            </a:r>
            <a:r>
              <a:rPr lang="en-US" sz="1800" dirty="0">
                <a:latin typeface="+mn-lt"/>
                <a:ea typeface="Times New Roman"/>
                <a:cs typeface="Times New Roman"/>
                <a:sym typeface="Times New Roman"/>
              </a:rPr>
              <a:t>. </a:t>
            </a:r>
            <a:endParaRPr sz="1800" dirty="0">
              <a:latin typeface="+mn-lt"/>
            </a:endParaRPr>
          </a:p>
          <a:p>
            <a:pPr marL="571500" lvl="1" indent="-279400" algn="l" rtl="0">
              <a:lnSpc>
                <a:spcPct val="90000"/>
              </a:lnSpc>
              <a:spcBef>
                <a:spcPts val="400"/>
              </a:spcBef>
              <a:spcAft>
                <a:spcPts val="0"/>
              </a:spcAft>
              <a:buSzPct val="92664"/>
              <a:buChar char="•"/>
            </a:pPr>
            <a:r>
              <a:rPr lang="en-US" sz="2000" i="1" dirty="0">
                <a:latin typeface="+mn-lt"/>
                <a:ea typeface="Times New Roman"/>
                <a:cs typeface="Times New Roman"/>
                <a:sym typeface="Times New Roman"/>
              </a:rPr>
              <a:t>3000 </a:t>
            </a:r>
            <a:r>
              <a:rPr lang="en-US" sz="2000" i="1" dirty="0" err="1">
                <a:latin typeface="+mn-lt"/>
                <a:ea typeface="Times New Roman"/>
                <a:cs typeface="Times New Roman"/>
                <a:sym typeface="Times New Roman"/>
              </a:rPr>
              <a:t>гаруй</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академик</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засгийн</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газар</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болон</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бизнесийн</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экспертүүдийн</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тодорхойлолтууд</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байна</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Жил</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ирэх</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тусам</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нэмэгдэж</a:t>
            </a:r>
            <a:r>
              <a:rPr lang="en-US" sz="2000" i="1" dirty="0">
                <a:latin typeface="+mn-lt"/>
                <a:ea typeface="Times New Roman"/>
                <a:cs typeface="Times New Roman"/>
                <a:sym typeface="Times New Roman"/>
              </a:rPr>
              <a:t> </a:t>
            </a:r>
            <a:r>
              <a:rPr lang="en-US" sz="2000" i="1" dirty="0" err="1">
                <a:latin typeface="+mn-lt"/>
                <a:ea typeface="Times New Roman"/>
                <a:cs typeface="Times New Roman"/>
                <a:sym typeface="Times New Roman"/>
              </a:rPr>
              <a:t>байгаа</a:t>
            </a:r>
            <a:r>
              <a:rPr lang="en-US" sz="2000" i="1" dirty="0">
                <a:latin typeface="+mn-lt"/>
                <a:ea typeface="Times New Roman"/>
                <a:cs typeface="Times New Roman"/>
                <a:sym typeface="Times New Roman"/>
              </a:rPr>
              <a:t>.</a:t>
            </a:r>
            <a:endParaRPr sz="2000" i="1" dirty="0">
              <a:latin typeface="+mn-lt"/>
            </a:endParaRPr>
          </a:p>
          <a:p>
            <a:pPr marL="114300" lvl="0" indent="0" algn="l" rtl="0">
              <a:lnSpc>
                <a:spcPct val="90000"/>
              </a:lnSpc>
              <a:spcBef>
                <a:spcPts val="1600"/>
              </a:spcBef>
              <a:spcAft>
                <a:spcPts val="0"/>
              </a:spcAft>
              <a:buSzPct val="90090"/>
              <a:buNone/>
            </a:pPr>
            <a:r>
              <a:rPr lang="en-US" sz="2000" b="1" i="1" dirty="0">
                <a:latin typeface="+mn-lt"/>
                <a:ea typeface="Times New Roman"/>
                <a:cs typeface="Times New Roman"/>
                <a:sym typeface="Times New Roman"/>
              </a:rPr>
              <a:t>ТОДОРХОЙЛОЛТУУД:</a:t>
            </a:r>
            <a:endParaRPr sz="2000" dirty="0">
              <a:latin typeface="+mn-lt"/>
            </a:endParaRPr>
          </a:p>
          <a:p>
            <a:pPr marL="406400" lvl="0" indent="-292100" algn="l" rtl="0">
              <a:lnSpc>
                <a:spcPct val="90000"/>
              </a:lnSpc>
              <a:spcBef>
                <a:spcPts val="1400"/>
              </a:spcBef>
              <a:spcAft>
                <a:spcPts val="0"/>
              </a:spcAft>
              <a:buSzPct val="90090"/>
              <a:buFont typeface="Noto Sans Symbols"/>
              <a:buChar char="❑"/>
            </a:pPr>
            <a:r>
              <a:rPr lang="en-US" sz="2000" dirty="0" err="1">
                <a:latin typeface="+mn-lt"/>
                <a:ea typeface="Times New Roman"/>
                <a:cs typeface="Times New Roman"/>
                <a:sym typeface="Times New Roman"/>
              </a:rPr>
              <a:t>Одоогийн</a:t>
            </a:r>
            <a:r>
              <a:rPr lang="en-US" sz="2000" dirty="0">
                <a:latin typeface="+mn-lt"/>
                <a:ea typeface="Times New Roman"/>
                <a:cs typeface="Times New Roman"/>
                <a:sym typeface="Times New Roman"/>
              </a:rPr>
              <a:t> </a:t>
            </a:r>
            <a:r>
              <a:rPr lang="en-US" sz="2000" dirty="0" err="1">
                <a:latin typeface="+mn-lt"/>
                <a:ea typeface="Times New Roman"/>
                <a:cs typeface="Times New Roman"/>
                <a:sym typeface="Times New Roman"/>
              </a:rPr>
              <a:t>дижитал</a:t>
            </a:r>
            <a:r>
              <a:rPr lang="en-US" sz="2000" dirty="0">
                <a:latin typeface="+mn-lt"/>
                <a:ea typeface="Times New Roman"/>
                <a:cs typeface="Times New Roman"/>
                <a:sym typeface="Times New Roman"/>
              </a:rPr>
              <a:t> </a:t>
            </a:r>
            <a:r>
              <a:rPr lang="en-US" sz="2000" dirty="0" err="1">
                <a:latin typeface="+mn-lt"/>
                <a:ea typeface="Times New Roman"/>
                <a:cs typeface="Times New Roman"/>
                <a:sym typeface="Times New Roman"/>
              </a:rPr>
              <a:t>технологийг</a:t>
            </a:r>
            <a:r>
              <a:rPr lang="en-US" sz="2000" dirty="0">
                <a:latin typeface="+mn-lt"/>
                <a:ea typeface="Times New Roman"/>
                <a:cs typeface="Times New Roman"/>
                <a:sym typeface="Times New Roman"/>
              </a:rPr>
              <a:t> </a:t>
            </a:r>
            <a:r>
              <a:rPr lang="en-US" sz="2000" dirty="0" err="1">
                <a:solidFill>
                  <a:srgbClr val="FF0000"/>
                </a:solidFill>
                <a:latin typeface="+mn-lt"/>
                <a:ea typeface="Times New Roman"/>
                <a:cs typeface="Times New Roman"/>
                <a:sym typeface="Times New Roman"/>
              </a:rPr>
              <a:t>шинэ</a:t>
            </a:r>
            <a:r>
              <a:rPr lang="en-US" sz="2000" dirty="0">
                <a:solidFill>
                  <a:srgbClr val="FF0000"/>
                </a:solidFill>
                <a:latin typeface="+mn-lt"/>
                <a:ea typeface="Times New Roman"/>
                <a:cs typeface="Times New Roman"/>
                <a:sym typeface="Times New Roman"/>
              </a:rPr>
              <a:t> </a:t>
            </a:r>
            <a:r>
              <a:rPr lang="en-US" sz="2000" dirty="0" err="1">
                <a:solidFill>
                  <a:srgbClr val="FF0000"/>
                </a:solidFill>
                <a:latin typeface="+mn-lt"/>
                <a:ea typeface="Times New Roman"/>
                <a:cs typeface="Times New Roman"/>
                <a:sym typeface="Times New Roman"/>
              </a:rPr>
              <a:t>технологид</a:t>
            </a:r>
            <a:r>
              <a:rPr lang="en-US" sz="2000" dirty="0">
                <a:solidFill>
                  <a:srgbClr val="FF0000"/>
                </a:solidFill>
                <a:latin typeface="+mn-lt"/>
                <a:ea typeface="Times New Roman"/>
                <a:cs typeface="Times New Roman"/>
                <a:sym typeface="Times New Roman"/>
              </a:rPr>
              <a:t> </a:t>
            </a:r>
            <a:r>
              <a:rPr lang="en-US" sz="2000" dirty="0" err="1">
                <a:solidFill>
                  <a:srgbClr val="FF0000"/>
                </a:solidFill>
                <a:latin typeface="+mn-lt"/>
                <a:ea typeface="Times New Roman"/>
                <a:cs typeface="Times New Roman"/>
                <a:sym typeface="Times New Roman"/>
              </a:rPr>
              <a:t>шилжүүлэхэд</a:t>
            </a:r>
            <a:r>
              <a:rPr lang="en-US" sz="2000" dirty="0">
                <a:solidFill>
                  <a:srgbClr val="FF0000"/>
                </a:solidFill>
                <a:latin typeface="+mn-lt"/>
                <a:ea typeface="Times New Roman"/>
                <a:cs typeface="Times New Roman"/>
                <a:sym typeface="Times New Roman"/>
              </a:rPr>
              <a:t> </a:t>
            </a:r>
            <a:r>
              <a:rPr lang="en-US" sz="2000" dirty="0" err="1">
                <a:latin typeface="+mn-lt"/>
                <a:ea typeface="Times New Roman"/>
                <a:cs typeface="Times New Roman"/>
                <a:sym typeface="Times New Roman"/>
              </a:rPr>
              <a:t>төвлөрнө</a:t>
            </a:r>
            <a:r>
              <a:rPr lang="en-US" sz="2000" dirty="0">
                <a:latin typeface="+mn-lt"/>
                <a:ea typeface="Times New Roman"/>
                <a:cs typeface="Times New Roman"/>
                <a:sym typeface="Times New Roman"/>
              </a:rPr>
              <a:t>.</a:t>
            </a:r>
            <a:endParaRPr sz="2000" dirty="0">
              <a:latin typeface="+mn-lt"/>
            </a:endParaRPr>
          </a:p>
          <a:p>
            <a:pPr marL="406400" lvl="0" indent="-292100" algn="l" rtl="0">
              <a:lnSpc>
                <a:spcPct val="90000"/>
              </a:lnSpc>
              <a:spcBef>
                <a:spcPts val="1400"/>
              </a:spcBef>
              <a:spcAft>
                <a:spcPts val="0"/>
              </a:spcAft>
              <a:buSzPct val="90090"/>
              <a:buFont typeface="Noto Sans Symbols"/>
              <a:buChar char="❑"/>
            </a:pPr>
            <a:r>
              <a:rPr lang="en-US" sz="2000" dirty="0" err="1">
                <a:latin typeface="+mn-lt"/>
              </a:rPr>
              <a:t>Өөрчлөгдөж</a:t>
            </a:r>
            <a:r>
              <a:rPr lang="en-US" sz="2000" dirty="0">
                <a:latin typeface="+mn-lt"/>
              </a:rPr>
              <a:t> </a:t>
            </a:r>
            <a:r>
              <a:rPr lang="en-US" sz="2000" dirty="0" err="1">
                <a:latin typeface="+mn-lt"/>
              </a:rPr>
              <a:t>буй</a:t>
            </a:r>
            <a:r>
              <a:rPr lang="en-US" sz="2000" dirty="0">
                <a:latin typeface="+mn-lt"/>
              </a:rPr>
              <a:t> </a:t>
            </a:r>
            <a:r>
              <a:rPr lang="en-US" sz="2000" dirty="0" err="1">
                <a:latin typeface="+mn-lt"/>
              </a:rPr>
              <a:t>бизнесийн</a:t>
            </a:r>
            <a:r>
              <a:rPr lang="en-US" sz="2000" dirty="0">
                <a:latin typeface="+mn-lt"/>
              </a:rPr>
              <a:t> </a:t>
            </a:r>
            <a:r>
              <a:rPr lang="en-US" sz="2000" dirty="0" err="1">
                <a:latin typeface="+mn-lt"/>
              </a:rPr>
              <a:t>болон</a:t>
            </a:r>
            <a:r>
              <a:rPr lang="en-US" sz="2000" dirty="0">
                <a:latin typeface="+mn-lt"/>
              </a:rPr>
              <a:t> </a:t>
            </a:r>
            <a:r>
              <a:rPr lang="en-US" sz="2000" dirty="0" err="1">
                <a:latin typeface="+mn-lt"/>
              </a:rPr>
              <a:t>зах</a:t>
            </a:r>
            <a:r>
              <a:rPr lang="en-US" sz="2000" dirty="0">
                <a:latin typeface="+mn-lt"/>
              </a:rPr>
              <a:t> </a:t>
            </a:r>
            <a:r>
              <a:rPr lang="en-US" sz="2000" dirty="0" err="1">
                <a:latin typeface="+mn-lt"/>
              </a:rPr>
              <a:t>зээлийн</a:t>
            </a:r>
            <a:r>
              <a:rPr lang="en-US" sz="2000" dirty="0">
                <a:latin typeface="+mn-lt"/>
              </a:rPr>
              <a:t> </a:t>
            </a:r>
            <a:r>
              <a:rPr lang="en-US" sz="2000" dirty="0" err="1">
                <a:latin typeface="+mn-lt"/>
              </a:rPr>
              <a:t>шаардлагад</a:t>
            </a:r>
            <a:r>
              <a:rPr lang="en-US" sz="2000" dirty="0">
                <a:latin typeface="+mn-lt"/>
              </a:rPr>
              <a:t> </a:t>
            </a:r>
            <a:r>
              <a:rPr lang="en-US" sz="2000" dirty="0" err="1">
                <a:latin typeface="+mn-lt"/>
              </a:rPr>
              <a:t>нийцүүлэн</a:t>
            </a:r>
            <a:r>
              <a:rPr lang="en-US" sz="2000" dirty="0">
                <a:latin typeface="+mn-lt"/>
              </a:rPr>
              <a:t> </a:t>
            </a:r>
            <a:r>
              <a:rPr lang="en-US" sz="2000" dirty="0" err="1">
                <a:latin typeface="+mn-lt"/>
              </a:rPr>
              <a:t>одоогийн</a:t>
            </a:r>
            <a:r>
              <a:rPr lang="en-US" sz="2000" dirty="0">
                <a:latin typeface="+mn-lt"/>
              </a:rPr>
              <a:t> </a:t>
            </a:r>
            <a:r>
              <a:rPr lang="en-US" sz="2000" dirty="0" err="1">
                <a:latin typeface="+mn-lt"/>
              </a:rPr>
              <a:t>бизнес</a:t>
            </a:r>
            <a:r>
              <a:rPr lang="en-US" sz="2000" dirty="0">
                <a:latin typeface="+mn-lt"/>
              </a:rPr>
              <a:t> </a:t>
            </a:r>
            <a:r>
              <a:rPr lang="en-US" sz="2000" dirty="0" err="1">
                <a:latin typeface="+mn-lt"/>
              </a:rPr>
              <a:t>процесс</a:t>
            </a:r>
            <a:r>
              <a:rPr lang="en-US" sz="2000" dirty="0">
                <a:latin typeface="+mn-lt"/>
              </a:rPr>
              <a:t>, </a:t>
            </a:r>
            <a:r>
              <a:rPr lang="en-US" sz="2000" dirty="0" err="1">
                <a:latin typeface="+mn-lt"/>
              </a:rPr>
              <a:t>байгууллагын</a:t>
            </a:r>
            <a:r>
              <a:rPr lang="en-US" sz="2000" dirty="0">
                <a:latin typeface="+mn-lt"/>
              </a:rPr>
              <a:t> </a:t>
            </a:r>
            <a:r>
              <a:rPr lang="en-US" sz="2000" dirty="0" err="1">
                <a:latin typeface="+mn-lt"/>
              </a:rPr>
              <a:t>соёл</a:t>
            </a:r>
            <a:r>
              <a:rPr lang="en-US" sz="2000" dirty="0">
                <a:latin typeface="+mn-lt"/>
              </a:rPr>
              <a:t>, </a:t>
            </a:r>
            <a:r>
              <a:rPr lang="en-US" sz="2000" dirty="0" err="1">
                <a:latin typeface="+mn-lt"/>
              </a:rPr>
              <a:t>хэрэглэгчийн</a:t>
            </a:r>
            <a:r>
              <a:rPr lang="en-US" sz="2000" dirty="0">
                <a:latin typeface="+mn-lt"/>
              </a:rPr>
              <a:t> </a:t>
            </a:r>
            <a:r>
              <a:rPr lang="en-US" sz="2000" dirty="0" err="1">
                <a:latin typeface="+mn-lt"/>
              </a:rPr>
              <a:t>туршлагыг</a:t>
            </a:r>
            <a:r>
              <a:rPr lang="en-US" sz="2000" dirty="0">
                <a:latin typeface="+mn-lt"/>
              </a:rPr>
              <a:t> </a:t>
            </a:r>
            <a:r>
              <a:rPr lang="en-US" sz="2000" dirty="0" err="1">
                <a:latin typeface="+mn-lt"/>
              </a:rPr>
              <a:t>шинээр</a:t>
            </a:r>
            <a:r>
              <a:rPr lang="en-US" sz="2000" dirty="0">
                <a:latin typeface="+mn-lt"/>
              </a:rPr>
              <a:t> </a:t>
            </a:r>
            <a:r>
              <a:rPr lang="en-US" sz="2000" dirty="0" err="1">
                <a:latin typeface="+mn-lt"/>
              </a:rPr>
              <a:t>бий</a:t>
            </a:r>
            <a:r>
              <a:rPr lang="en-US" sz="2000" dirty="0">
                <a:latin typeface="+mn-lt"/>
              </a:rPr>
              <a:t> </a:t>
            </a:r>
            <a:r>
              <a:rPr lang="en-US" sz="2000" dirty="0" err="1">
                <a:latin typeface="+mn-lt"/>
              </a:rPr>
              <a:t>болгох</a:t>
            </a:r>
            <a:r>
              <a:rPr lang="en-US" sz="2000" dirty="0">
                <a:latin typeface="+mn-lt"/>
              </a:rPr>
              <a:t> </a:t>
            </a:r>
            <a:r>
              <a:rPr lang="en-US" sz="2000" dirty="0" err="1">
                <a:latin typeface="+mn-lt"/>
              </a:rPr>
              <a:t>буюу</a:t>
            </a:r>
            <a:r>
              <a:rPr lang="en-US" sz="2000" dirty="0">
                <a:latin typeface="+mn-lt"/>
              </a:rPr>
              <a:t> </a:t>
            </a:r>
            <a:r>
              <a:rPr lang="en-US" sz="2000" dirty="0" err="1">
                <a:latin typeface="+mn-lt"/>
              </a:rPr>
              <a:t>өөрчлөхөд</a:t>
            </a:r>
            <a:r>
              <a:rPr lang="en-US" sz="2000" dirty="0">
                <a:latin typeface="+mn-lt"/>
              </a:rPr>
              <a:t> </a:t>
            </a:r>
            <a:r>
              <a:rPr lang="en-US" sz="2000" dirty="0" err="1">
                <a:solidFill>
                  <a:srgbClr val="FF0000"/>
                </a:solidFill>
                <a:latin typeface="+mn-lt"/>
              </a:rPr>
              <a:t>дижитал</a:t>
            </a:r>
            <a:r>
              <a:rPr lang="en-US" sz="2000" dirty="0">
                <a:solidFill>
                  <a:srgbClr val="FF0000"/>
                </a:solidFill>
                <a:latin typeface="+mn-lt"/>
              </a:rPr>
              <a:t> </a:t>
            </a:r>
            <a:r>
              <a:rPr lang="en-US" sz="2000" dirty="0" err="1">
                <a:solidFill>
                  <a:srgbClr val="FF0000"/>
                </a:solidFill>
                <a:latin typeface="+mn-lt"/>
              </a:rPr>
              <a:t>технологийг</a:t>
            </a:r>
            <a:r>
              <a:rPr lang="en-US" sz="2000" dirty="0">
                <a:solidFill>
                  <a:srgbClr val="FF0000"/>
                </a:solidFill>
                <a:latin typeface="+mn-lt"/>
              </a:rPr>
              <a:t> </a:t>
            </a:r>
            <a:r>
              <a:rPr lang="en-US" sz="2000" dirty="0" err="1">
                <a:solidFill>
                  <a:srgbClr val="FF0000"/>
                </a:solidFill>
                <a:latin typeface="+mn-lt"/>
              </a:rPr>
              <a:t>ашиглах</a:t>
            </a:r>
            <a:r>
              <a:rPr lang="en-US" sz="2000" dirty="0">
                <a:solidFill>
                  <a:srgbClr val="FF0000"/>
                </a:solidFill>
                <a:latin typeface="+mn-lt"/>
              </a:rPr>
              <a:t> </a:t>
            </a:r>
            <a:r>
              <a:rPr lang="en-US" sz="2000" dirty="0" err="1">
                <a:solidFill>
                  <a:srgbClr val="FF0000"/>
                </a:solidFill>
                <a:latin typeface="+mn-lt"/>
              </a:rPr>
              <a:t>үйл</a:t>
            </a:r>
            <a:r>
              <a:rPr lang="en-US" sz="2000" dirty="0">
                <a:solidFill>
                  <a:srgbClr val="FF0000"/>
                </a:solidFill>
                <a:latin typeface="+mn-lt"/>
              </a:rPr>
              <a:t> </a:t>
            </a:r>
            <a:r>
              <a:rPr lang="en-US" sz="2000" dirty="0" err="1">
                <a:solidFill>
                  <a:srgbClr val="FF0000"/>
                </a:solidFill>
                <a:latin typeface="+mn-lt"/>
              </a:rPr>
              <a:t>явц</a:t>
            </a:r>
            <a:r>
              <a:rPr lang="en-US" sz="2000" dirty="0">
                <a:solidFill>
                  <a:srgbClr val="FF0000"/>
                </a:solidFill>
                <a:latin typeface="+mn-lt"/>
              </a:rPr>
              <a:t> </a:t>
            </a:r>
            <a:r>
              <a:rPr lang="en-US" sz="2000" dirty="0" err="1">
                <a:solidFill>
                  <a:srgbClr val="FF0000"/>
                </a:solidFill>
                <a:latin typeface="+mn-lt"/>
              </a:rPr>
              <a:t>юм</a:t>
            </a:r>
            <a:r>
              <a:rPr lang="en-US" sz="2000" dirty="0">
                <a:solidFill>
                  <a:srgbClr val="FF0000"/>
                </a:solidFill>
                <a:latin typeface="+mn-lt"/>
              </a:rPr>
              <a:t>. </a:t>
            </a:r>
            <a:endParaRPr sz="2000" dirty="0">
              <a:latin typeface="+mn-lt"/>
            </a:endParaRPr>
          </a:p>
          <a:p>
            <a:pPr marL="406400" lvl="0" indent="-292100" algn="l" rtl="0">
              <a:lnSpc>
                <a:spcPct val="90000"/>
              </a:lnSpc>
              <a:spcBef>
                <a:spcPts val="1400"/>
              </a:spcBef>
              <a:spcAft>
                <a:spcPts val="0"/>
              </a:spcAft>
              <a:buSzPct val="108108"/>
              <a:buFont typeface="Noto Sans Symbols"/>
              <a:buChar char="❑"/>
            </a:pPr>
            <a:r>
              <a:rPr lang="en-US" sz="2000" b="0" i="0" u="none" strike="noStrike" dirty="0" err="1">
                <a:latin typeface="+mn-lt"/>
                <a:ea typeface="Times New Roman"/>
                <a:cs typeface="Times New Roman"/>
                <a:sym typeface="Times New Roman"/>
              </a:rPr>
              <a:t>Хэрэглэгчийн</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болон</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нийгмийн</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зан</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үйлийн</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өөрчлөлтийг</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өдөөдөг</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технологийн</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дэвшил</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инновацийн</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үр</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дүнд</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бий</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болсон</a:t>
            </a:r>
            <a:r>
              <a:rPr lang="en-US" sz="2000" b="0" i="0" u="none" strike="noStrike" dirty="0">
                <a:latin typeface="+mn-lt"/>
                <a:ea typeface="Times New Roman"/>
                <a:cs typeface="Times New Roman"/>
                <a:sym typeface="Times New Roman"/>
              </a:rPr>
              <a:t> </a:t>
            </a:r>
            <a:r>
              <a:rPr lang="en-US" sz="2000" b="0" i="0" u="none" strike="noStrike" dirty="0" err="1">
                <a:solidFill>
                  <a:srgbClr val="FF0000"/>
                </a:solidFill>
                <a:latin typeface="+mn-lt"/>
                <a:ea typeface="Times New Roman"/>
                <a:cs typeface="Times New Roman"/>
                <a:sym typeface="Times New Roman"/>
              </a:rPr>
              <a:t>бизнесийн</a:t>
            </a:r>
            <a:r>
              <a:rPr lang="en-US" sz="2000" b="0" i="0" u="none" strike="noStrike" dirty="0">
                <a:solidFill>
                  <a:srgbClr val="FF0000"/>
                </a:solidFill>
                <a:latin typeface="+mn-lt"/>
                <a:ea typeface="Times New Roman"/>
                <a:cs typeface="Times New Roman"/>
                <a:sym typeface="Times New Roman"/>
              </a:rPr>
              <a:t> </a:t>
            </a:r>
            <a:r>
              <a:rPr lang="en-US" sz="2000" b="0" i="0" u="none" strike="noStrike" dirty="0" err="1">
                <a:solidFill>
                  <a:srgbClr val="FF0000"/>
                </a:solidFill>
                <a:latin typeface="+mn-lt"/>
                <a:ea typeface="Times New Roman"/>
                <a:cs typeface="Times New Roman"/>
                <a:sym typeface="Times New Roman"/>
              </a:rPr>
              <a:t>загварт</a:t>
            </a:r>
            <a:r>
              <a:rPr lang="en-US" sz="2000" b="0" i="0" u="none" strike="noStrike" dirty="0">
                <a:solidFill>
                  <a:srgbClr val="FF0000"/>
                </a:solidFill>
                <a:latin typeface="+mn-lt"/>
                <a:ea typeface="Times New Roman"/>
                <a:cs typeface="Times New Roman"/>
                <a:sym typeface="Times New Roman"/>
              </a:rPr>
              <a:t> </a:t>
            </a:r>
            <a:r>
              <a:rPr lang="en-US" sz="2000" b="0" i="0" u="none" strike="noStrike" dirty="0" err="1">
                <a:solidFill>
                  <a:srgbClr val="FF0000"/>
                </a:solidFill>
                <a:latin typeface="+mn-lt"/>
                <a:ea typeface="Times New Roman"/>
                <a:cs typeface="Times New Roman"/>
                <a:sym typeface="Times New Roman"/>
              </a:rPr>
              <a:t>өөрчлөлт</a:t>
            </a:r>
            <a:r>
              <a:rPr lang="en-US" sz="2000" b="0" i="0" u="none" strike="noStrike" dirty="0">
                <a:solidFill>
                  <a:srgbClr val="FF0000"/>
                </a:solidFill>
                <a:latin typeface="+mn-lt"/>
                <a:ea typeface="Times New Roman"/>
                <a:cs typeface="Times New Roman"/>
                <a:sym typeface="Times New Roman"/>
              </a:rPr>
              <a:t> </a:t>
            </a:r>
            <a:r>
              <a:rPr lang="en-US" sz="2000" b="0" i="0" u="none" strike="noStrike" dirty="0" err="1">
                <a:solidFill>
                  <a:srgbClr val="FF0000"/>
                </a:solidFill>
                <a:latin typeface="+mn-lt"/>
                <a:ea typeface="Times New Roman"/>
                <a:cs typeface="Times New Roman"/>
                <a:sym typeface="Times New Roman"/>
              </a:rPr>
              <a:t>оруулах</a:t>
            </a:r>
            <a:r>
              <a:rPr lang="en-US" sz="2000" b="0" i="0" u="none" strike="noStrike" dirty="0">
                <a:solidFill>
                  <a:srgbClr val="FF0000"/>
                </a:solidFill>
                <a:latin typeface="+mn-lt"/>
                <a:ea typeface="Times New Roman"/>
                <a:cs typeface="Times New Roman"/>
                <a:sym typeface="Times New Roman"/>
              </a:rPr>
              <a:t> </a:t>
            </a:r>
            <a:r>
              <a:rPr lang="en-US" sz="2000" b="0" i="0" u="none" strike="noStrike" dirty="0">
                <a:latin typeface="+mn-lt"/>
                <a:ea typeface="Times New Roman"/>
                <a:cs typeface="Times New Roman"/>
                <a:sym typeface="Times New Roman"/>
              </a:rPr>
              <a:t>(</a:t>
            </a:r>
            <a:r>
              <a:rPr lang="en-US" sz="2000" b="0" i="0" u="none" strike="noStrike" dirty="0" err="1">
                <a:latin typeface="+mn-lt"/>
                <a:ea typeface="Times New Roman"/>
                <a:cs typeface="Times New Roman"/>
                <a:sym typeface="Times New Roman"/>
              </a:rPr>
              <a:t>эсвэл</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дасан</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зохицох</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гэж</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тодорхойлж</a:t>
            </a:r>
            <a:r>
              <a:rPr lang="en-US" sz="2000" b="0" i="0" u="none" strike="noStrike" dirty="0">
                <a:latin typeface="+mn-lt"/>
                <a:ea typeface="Times New Roman"/>
                <a:cs typeface="Times New Roman"/>
                <a:sym typeface="Times New Roman"/>
              </a:rPr>
              <a:t> </a:t>
            </a:r>
            <a:r>
              <a:rPr lang="en-US" sz="2000" b="0" i="0" u="none" strike="noStrike" dirty="0" err="1">
                <a:latin typeface="+mn-lt"/>
                <a:ea typeface="Times New Roman"/>
                <a:cs typeface="Times New Roman"/>
                <a:sym typeface="Times New Roman"/>
              </a:rPr>
              <a:t>болно</a:t>
            </a:r>
            <a:r>
              <a:rPr lang="en-US" sz="2000" b="0" i="0" u="none" strike="noStrike" dirty="0">
                <a:latin typeface="+mn-lt"/>
                <a:ea typeface="Times New Roman"/>
                <a:cs typeface="Times New Roman"/>
                <a:sym typeface="Times New Roman"/>
              </a:rPr>
              <a:t>.</a:t>
            </a:r>
            <a:endParaRPr sz="2000" dirty="0">
              <a:latin typeface="+mn-lt"/>
            </a:endParaRPr>
          </a:p>
          <a:p>
            <a:pPr marL="406400" lvl="0" indent="-165100" algn="l" rtl="0">
              <a:lnSpc>
                <a:spcPct val="90000"/>
              </a:lnSpc>
              <a:spcBef>
                <a:spcPts val="1400"/>
              </a:spcBef>
              <a:spcAft>
                <a:spcPts val="0"/>
              </a:spcAft>
              <a:buSzPct val="90090"/>
              <a:buNone/>
            </a:pPr>
            <a:endParaRPr sz="2000" dirty="0">
              <a:latin typeface="+mn-lt"/>
              <a:ea typeface="Times New Roman"/>
              <a:cs typeface="Times New Roman"/>
              <a:sym typeface="Times New Roman"/>
            </a:endParaRPr>
          </a:p>
          <a:p>
            <a:pPr marL="406400" lvl="0" indent="-165100" algn="l" rtl="0">
              <a:lnSpc>
                <a:spcPct val="90000"/>
              </a:lnSpc>
              <a:spcBef>
                <a:spcPts val="1400"/>
              </a:spcBef>
              <a:spcAft>
                <a:spcPts val="0"/>
              </a:spcAft>
              <a:buSzPct val="90090"/>
              <a:buNone/>
            </a:pPr>
            <a:endParaRPr sz="2000" dirty="0">
              <a:latin typeface="+mn-lt"/>
            </a:endParaRPr>
          </a:p>
          <a:p>
            <a:pPr marL="406400" lvl="0" indent="-165100" algn="l" rtl="0">
              <a:lnSpc>
                <a:spcPct val="90000"/>
              </a:lnSpc>
              <a:spcBef>
                <a:spcPts val="1400"/>
              </a:spcBef>
              <a:spcAft>
                <a:spcPts val="0"/>
              </a:spcAft>
              <a:buSzPct val="90090"/>
              <a:buNone/>
            </a:pPr>
            <a:endParaRPr sz="2000" dirty="0">
              <a:latin typeface="+mn-lt"/>
              <a:ea typeface="Times New Roman"/>
              <a:cs typeface="Times New Roman"/>
              <a:sym typeface="Times New Roman"/>
            </a:endParaRPr>
          </a:p>
        </p:txBody>
      </p:sp>
      <p:sp>
        <p:nvSpPr>
          <p:cNvPr id="359" name="Google Shape;359;p56"/>
          <p:cNvSpPr txBox="1">
            <a:spLocks noGrp="1"/>
          </p:cNvSpPr>
          <p:nvPr>
            <p:ph type="title"/>
          </p:nvPr>
        </p:nvSpPr>
        <p:spPr>
          <a:xfrm>
            <a:off x="1844818" y="107922"/>
            <a:ext cx="9335423" cy="64704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rgbClr val="3F3F3F"/>
              </a:buClr>
              <a:buSzPct val="111111"/>
              <a:buFont typeface="Times New Roman"/>
              <a:buNone/>
            </a:pPr>
            <a:r>
              <a:rPr lang="en-US" i="0" u="none" strike="noStrike" dirty="0">
                <a:latin typeface="+mn-lt"/>
                <a:ea typeface="Times New Roman"/>
                <a:cs typeface="Times New Roman"/>
                <a:sym typeface="Times New Roman"/>
              </a:rPr>
              <a:t>Digital transformation – </a:t>
            </a:r>
            <a:r>
              <a:rPr lang="en-US" i="0" u="none" strike="noStrike" dirty="0" err="1">
                <a:latin typeface="+mn-lt"/>
                <a:ea typeface="Times New Roman"/>
                <a:cs typeface="Times New Roman"/>
                <a:sym typeface="Times New Roman"/>
              </a:rPr>
              <a:t>Дижитал</a:t>
            </a:r>
            <a:r>
              <a:rPr lang="en-US" i="0" u="none" strike="noStrike" dirty="0">
                <a:latin typeface="+mn-lt"/>
                <a:ea typeface="Times New Roman"/>
                <a:cs typeface="Times New Roman"/>
                <a:sym typeface="Times New Roman"/>
              </a:rPr>
              <a:t> </a:t>
            </a:r>
            <a:r>
              <a:rPr lang="en-US" i="0" u="none" strike="noStrike" dirty="0" err="1">
                <a:latin typeface="+mn-lt"/>
                <a:ea typeface="Times New Roman"/>
                <a:cs typeface="Times New Roman"/>
                <a:sym typeface="Times New Roman"/>
              </a:rPr>
              <a:t>шилжилт</a:t>
            </a:r>
            <a:endParaRPr dirty="0">
              <a:latin typeface="+mn-lt"/>
              <a:ea typeface="Times New Roman"/>
              <a:cs typeface="Times New Roman"/>
              <a:sym typeface="Times New Roman"/>
            </a:endParaRPr>
          </a:p>
        </p:txBody>
      </p:sp>
    </p:spTree>
  </p:cSld>
  <p:clrMapOvr>
    <a:masterClrMapping/>
  </p:clrMapOvr>
  <p:transition spd="med">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6" name="Google Shape;366;p57"/>
          <p:cNvSpPr txBox="1">
            <a:spLocks noGrp="1"/>
          </p:cNvSpPr>
          <p:nvPr>
            <p:ph type="body" idx="1"/>
          </p:nvPr>
        </p:nvSpPr>
        <p:spPr>
          <a:xfrm>
            <a:off x="611505" y="1099711"/>
            <a:ext cx="11125676" cy="3608020"/>
          </a:xfrm>
          <a:prstGeom prst="rect">
            <a:avLst/>
          </a:prstGeom>
          <a:noFill/>
          <a:ln>
            <a:noFill/>
          </a:ln>
        </p:spPr>
        <p:txBody>
          <a:bodyPr spcFirstLastPara="1" wrap="square" lIns="0" tIns="45700" rIns="0" bIns="45700" anchor="t" anchorCtr="0">
            <a:normAutofit/>
          </a:bodyPr>
          <a:lstStyle/>
          <a:p>
            <a:pPr marL="406400" lvl="0" indent="-292100" algn="l" rtl="0">
              <a:lnSpc>
                <a:spcPct val="90000"/>
              </a:lnSpc>
              <a:spcBef>
                <a:spcPts val="0"/>
              </a:spcBef>
              <a:spcAft>
                <a:spcPts val="0"/>
              </a:spcAft>
              <a:buSzPts val="2400"/>
              <a:buChar char="•"/>
            </a:pPr>
            <a:r>
              <a:rPr lang="en-US" sz="1800" dirty="0" err="1"/>
              <a:t>Бизнес</a:t>
            </a:r>
            <a:r>
              <a:rPr lang="en-US" sz="1800" dirty="0"/>
              <a:t> </a:t>
            </a:r>
            <a:r>
              <a:rPr lang="en-US" sz="1800" dirty="0" err="1"/>
              <a:t>процессод</a:t>
            </a:r>
            <a:r>
              <a:rPr lang="en-US" sz="1800" dirty="0"/>
              <a:t> </a:t>
            </a:r>
            <a:r>
              <a:rPr lang="en-US" sz="1800" dirty="0" err="1"/>
              <a:t>технологийг</a:t>
            </a:r>
            <a:r>
              <a:rPr lang="en-US" sz="1800" dirty="0"/>
              <a:t> </a:t>
            </a:r>
            <a:r>
              <a:rPr lang="en-US" sz="1800" dirty="0" err="1"/>
              <a:t>нэвтрүүлэх</a:t>
            </a:r>
            <a:r>
              <a:rPr lang="en-US" sz="1800" dirty="0"/>
              <a:t> </a:t>
            </a:r>
            <a:r>
              <a:rPr lang="en-US" sz="1800" dirty="0" err="1"/>
              <a:t>нь</a:t>
            </a:r>
            <a:r>
              <a:rPr lang="en-US" sz="1800" dirty="0"/>
              <a:t> </a:t>
            </a:r>
            <a:r>
              <a:rPr lang="en-US" sz="1800" dirty="0" err="1"/>
              <a:t>дижитал</a:t>
            </a:r>
            <a:r>
              <a:rPr lang="en-US" sz="1800" dirty="0"/>
              <a:t> </a:t>
            </a:r>
            <a:r>
              <a:rPr lang="en-US" sz="1800" dirty="0" err="1"/>
              <a:t>шилжилтийн</a:t>
            </a:r>
            <a:r>
              <a:rPr lang="en-US" sz="1800" dirty="0"/>
              <a:t> </a:t>
            </a:r>
            <a:r>
              <a:rPr lang="en-US" sz="1800" dirty="0" err="1"/>
              <a:t>зөвхөн</a:t>
            </a:r>
            <a:r>
              <a:rPr lang="en-US" sz="1800" dirty="0"/>
              <a:t> </a:t>
            </a:r>
            <a:r>
              <a:rPr lang="en-US" sz="1800" dirty="0" err="1"/>
              <a:t>нэг</a:t>
            </a:r>
            <a:r>
              <a:rPr lang="en-US" sz="1800" dirty="0"/>
              <a:t> </a:t>
            </a:r>
            <a:r>
              <a:rPr lang="en-US" sz="1800" dirty="0" err="1"/>
              <a:t>жижиг</a:t>
            </a:r>
            <a:r>
              <a:rPr lang="en-US" sz="1800" dirty="0"/>
              <a:t> </a:t>
            </a:r>
            <a:r>
              <a:rPr lang="en-US" sz="1800" dirty="0" err="1"/>
              <a:t>хэсэг</a:t>
            </a:r>
            <a:r>
              <a:rPr lang="en-US" sz="1800" dirty="0"/>
              <a:t> </a:t>
            </a:r>
            <a:r>
              <a:rPr lang="en-US" sz="1800" dirty="0" err="1"/>
              <a:t>бөгөөд</a:t>
            </a:r>
            <a:r>
              <a:rPr lang="en-US" sz="1800" dirty="0"/>
              <a:t> </a:t>
            </a:r>
            <a:r>
              <a:rPr lang="en-US" sz="1800" dirty="0" err="1"/>
              <a:t>технологи</a:t>
            </a:r>
            <a:r>
              <a:rPr lang="en-US" sz="1800" dirty="0"/>
              <a:t> </a:t>
            </a:r>
            <a:r>
              <a:rPr lang="en-US" sz="1800" dirty="0" err="1"/>
              <a:t>нь</a:t>
            </a:r>
            <a:r>
              <a:rPr lang="en-US" sz="1800" dirty="0"/>
              <a:t> </a:t>
            </a:r>
            <a:r>
              <a:rPr lang="en-US" sz="1800" dirty="0" err="1"/>
              <a:t>хэрэглэгч</a:t>
            </a:r>
            <a:r>
              <a:rPr lang="en-US" sz="1800" dirty="0"/>
              <a:t>, </a:t>
            </a:r>
            <a:r>
              <a:rPr lang="en-US" sz="1800" dirty="0" err="1"/>
              <a:t>бизнест</a:t>
            </a:r>
            <a:r>
              <a:rPr lang="en-US" sz="1800" dirty="0"/>
              <a:t> </a:t>
            </a:r>
            <a:r>
              <a:rPr lang="en-US" sz="1800" dirty="0" err="1"/>
              <a:t>болон</a:t>
            </a:r>
            <a:r>
              <a:rPr lang="en-US" sz="1800" dirty="0"/>
              <a:t> </a:t>
            </a:r>
            <a:r>
              <a:rPr lang="en-US" sz="1800" dirty="0" err="1"/>
              <a:t>бусад</a:t>
            </a:r>
            <a:r>
              <a:rPr lang="en-US" sz="1800" dirty="0"/>
              <a:t> </a:t>
            </a:r>
            <a:r>
              <a:rPr lang="en-US" sz="1800" dirty="0" err="1"/>
              <a:t>чухал</a:t>
            </a:r>
            <a:r>
              <a:rPr lang="en-US" sz="1800" dirty="0"/>
              <a:t> </a:t>
            </a:r>
            <a:r>
              <a:rPr lang="en-US" sz="1800" dirty="0" err="1"/>
              <a:t>хувьцаа</a:t>
            </a:r>
            <a:r>
              <a:rPr lang="en-US" sz="1800" dirty="0"/>
              <a:t> </a:t>
            </a:r>
            <a:r>
              <a:rPr lang="en-US" sz="1800" dirty="0" err="1"/>
              <a:t>эзэмшигчидэд</a:t>
            </a:r>
            <a:r>
              <a:rPr lang="en-US" sz="1800" dirty="0"/>
              <a:t> </a:t>
            </a:r>
            <a:r>
              <a:rPr lang="en-US" sz="1800" dirty="0" err="1"/>
              <a:t>үнэ</a:t>
            </a:r>
            <a:r>
              <a:rPr lang="en-US" sz="1800" dirty="0"/>
              <a:t> </a:t>
            </a:r>
            <a:r>
              <a:rPr lang="en-US" sz="1800" dirty="0" err="1"/>
              <a:t>цэнийг</a:t>
            </a:r>
            <a:r>
              <a:rPr lang="en-US" sz="1800" dirty="0"/>
              <a:t> </a:t>
            </a:r>
            <a:r>
              <a:rPr lang="en-US" sz="1800" dirty="0" err="1"/>
              <a:t>бүтээж</a:t>
            </a:r>
            <a:r>
              <a:rPr lang="en-US" sz="1800" dirty="0"/>
              <a:t> </a:t>
            </a:r>
            <a:r>
              <a:rPr lang="en-US" sz="1800" dirty="0" err="1"/>
              <a:t>байх</a:t>
            </a:r>
            <a:r>
              <a:rPr lang="en-US" sz="1800" dirty="0"/>
              <a:t> </a:t>
            </a:r>
            <a:r>
              <a:rPr lang="en-US" sz="1800" dirty="0" err="1"/>
              <a:t>хэрэгтэй</a:t>
            </a:r>
            <a:r>
              <a:rPr lang="en-US" sz="1800" dirty="0"/>
              <a:t>.</a:t>
            </a:r>
            <a:endParaRPr sz="1800" dirty="0"/>
          </a:p>
          <a:p>
            <a:pPr marL="406400" lvl="0" indent="-292100" algn="l" rtl="0">
              <a:lnSpc>
                <a:spcPct val="90000"/>
              </a:lnSpc>
              <a:spcBef>
                <a:spcPts val="1400"/>
              </a:spcBef>
              <a:spcAft>
                <a:spcPts val="0"/>
              </a:spcAft>
              <a:buSzPts val="2400"/>
              <a:buChar char="•"/>
            </a:pPr>
            <a:r>
              <a:rPr lang="en-US" sz="1800" dirty="0" err="1"/>
              <a:t>Дижитал</a:t>
            </a:r>
            <a:r>
              <a:rPr lang="en-US" sz="1800" dirty="0"/>
              <a:t> </a:t>
            </a:r>
            <a:r>
              <a:rPr lang="en-US" sz="1800" dirty="0" err="1"/>
              <a:t>шилжилт</a:t>
            </a:r>
            <a:r>
              <a:rPr lang="en-US" sz="1800" dirty="0"/>
              <a:t> </a:t>
            </a:r>
            <a:r>
              <a:rPr lang="en-US" sz="1800" dirty="0" err="1"/>
              <a:t>нь</a:t>
            </a:r>
            <a:r>
              <a:rPr lang="en-US" sz="1800" dirty="0"/>
              <a:t> </a:t>
            </a:r>
            <a:r>
              <a:rPr lang="en-US" sz="1800" dirty="0" err="1"/>
              <a:t>бизнесийн</a:t>
            </a:r>
            <a:r>
              <a:rPr lang="en-US" sz="1800" dirty="0"/>
              <a:t> </a:t>
            </a:r>
            <a:r>
              <a:rPr lang="en-US" sz="1800" dirty="0" err="1"/>
              <a:t>загварт</a:t>
            </a:r>
            <a:r>
              <a:rPr lang="en-US" sz="1800" dirty="0"/>
              <a:t> </a:t>
            </a:r>
            <a:r>
              <a:rPr lang="en-US" sz="1800" dirty="0" err="1"/>
              <a:t>стратегийн</a:t>
            </a:r>
            <a:r>
              <a:rPr lang="en-US" sz="1800" dirty="0"/>
              <a:t> </a:t>
            </a:r>
            <a:r>
              <a:rPr lang="en-US" sz="1800" dirty="0" err="1"/>
              <a:t>өөрчлөлт</a:t>
            </a:r>
            <a:r>
              <a:rPr lang="en-US" sz="1800" dirty="0"/>
              <a:t> </a:t>
            </a:r>
            <a:r>
              <a:rPr lang="en-US" sz="1800" dirty="0" err="1"/>
              <a:t>хийхтэй</a:t>
            </a:r>
            <a:r>
              <a:rPr lang="en-US" sz="1800" dirty="0"/>
              <a:t> </a:t>
            </a:r>
            <a:r>
              <a:rPr lang="en-US" sz="1800" dirty="0" err="1"/>
              <a:t>шууд</a:t>
            </a:r>
            <a:r>
              <a:rPr lang="en-US" sz="1800" dirty="0"/>
              <a:t> </a:t>
            </a:r>
            <a:r>
              <a:rPr lang="en-US" sz="1800" dirty="0" err="1"/>
              <a:t>холбогддог</a:t>
            </a:r>
            <a:r>
              <a:rPr lang="en-US" sz="1800" dirty="0"/>
              <a:t> </a:t>
            </a:r>
            <a:r>
              <a:rPr lang="en-US" sz="1800" dirty="0" err="1"/>
              <a:t>бөгөөд</a:t>
            </a:r>
            <a:r>
              <a:rPr lang="en-US" sz="1800" dirty="0"/>
              <a:t> </a:t>
            </a:r>
            <a:r>
              <a:rPr lang="en-US" sz="1800" dirty="0" err="1"/>
              <a:t>үр</a:t>
            </a:r>
            <a:r>
              <a:rPr lang="en-US" sz="1800" dirty="0"/>
              <a:t> </a:t>
            </a:r>
            <a:r>
              <a:rPr lang="en-US" sz="1800" dirty="0" err="1"/>
              <a:t>дүнд</a:t>
            </a:r>
            <a:r>
              <a:rPr lang="en-US" sz="1800" dirty="0"/>
              <a:t> </a:t>
            </a:r>
            <a:r>
              <a:rPr lang="en-US" sz="1800" dirty="0" err="1"/>
              <a:t>нь</a:t>
            </a:r>
            <a:r>
              <a:rPr lang="en-US" sz="1800" dirty="0"/>
              <a:t> </a:t>
            </a:r>
            <a:r>
              <a:rPr lang="en-US" sz="1800" dirty="0" err="1"/>
              <a:t>дижитал</a:t>
            </a:r>
            <a:r>
              <a:rPr lang="en-US" sz="1800" dirty="0"/>
              <a:t> </a:t>
            </a:r>
            <a:r>
              <a:rPr lang="en-US" sz="1800" dirty="0" err="1"/>
              <a:t>технологийг</a:t>
            </a:r>
            <a:r>
              <a:rPr lang="en-US" sz="1800" dirty="0"/>
              <a:t> </a:t>
            </a:r>
            <a:r>
              <a:rPr lang="en-US" sz="1800" dirty="0" err="1"/>
              <a:t>хэрэглэдэг</a:t>
            </a:r>
            <a:r>
              <a:rPr lang="en-US" sz="1800" dirty="0"/>
              <a:t>.</a:t>
            </a:r>
            <a:endParaRPr sz="1800" dirty="0"/>
          </a:p>
          <a:p>
            <a:pPr marL="406400" lvl="0" indent="-292100" algn="l" rtl="0">
              <a:lnSpc>
                <a:spcPct val="90000"/>
              </a:lnSpc>
              <a:spcBef>
                <a:spcPts val="1400"/>
              </a:spcBef>
              <a:spcAft>
                <a:spcPts val="0"/>
              </a:spcAft>
              <a:buSzPts val="2400"/>
              <a:buChar char="•"/>
            </a:pPr>
            <a:r>
              <a:rPr lang="en-US" sz="1800" dirty="0" err="1"/>
              <a:t>Дижитал</a:t>
            </a:r>
            <a:r>
              <a:rPr lang="en-US" sz="1800" dirty="0"/>
              <a:t> </a:t>
            </a:r>
            <a:r>
              <a:rPr lang="en-US" sz="1800" dirty="0" err="1"/>
              <a:t>шилжилт</a:t>
            </a:r>
            <a:r>
              <a:rPr lang="en-US" sz="1800" dirty="0"/>
              <a:t> </a:t>
            </a:r>
            <a:r>
              <a:rPr lang="en-US" sz="1800" dirty="0" err="1"/>
              <a:t>нь</a:t>
            </a:r>
            <a:r>
              <a:rPr lang="en-US" sz="1800" dirty="0"/>
              <a:t> </a:t>
            </a:r>
            <a:r>
              <a:rPr lang="en-US" sz="1800" dirty="0" err="1"/>
              <a:t>байгууллагын</a:t>
            </a:r>
            <a:r>
              <a:rPr lang="en-US" sz="1800" dirty="0"/>
              <a:t> </a:t>
            </a:r>
            <a:r>
              <a:rPr lang="en-US" sz="1800" dirty="0" err="1"/>
              <a:t>үйл</a:t>
            </a:r>
            <a:r>
              <a:rPr lang="en-US" sz="1800" dirty="0"/>
              <a:t> </a:t>
            </a:r>
            <a:r>
              <a:rPr lang="en-US" sz="1800" dirty="0" err="1"/>
              <a:t>ажиллагааны</a:t>
            </a:r>
            <a:r>
              <a:rPr lang="en-US" sz="1800" dirty="0"/>
              <a:t> </a:t>
            </a:r>
            <a:r>
              <a:rPr lang="en-US" sz="1800" dirty="0" err="1"/>
              <a:t>хэв</a:t>
            </a:r>
            <a:r>
              <a:rPr lang="en-US" sz="1800" dirty="0"/>
              <a:t> </a:t>
            </a:r>
            <a:r>
              <a:rPr lang="en-US" sz="1800" dirty="0" err="1"/>
              <a:t>маягийг</a:t>
            </a:r>
            <a:r>
              <a:rPr lang="en-US" sz="1800" dirty="0"/>
              <a:t> </a:t>
            </a:r>
            <a:r>
              <a:rPr lang="en-US" sz="1800" dirty="0" err="1"/>
              <a:t>дахин</a:t>
            </a:r>
            <a:r>
              <a:rPr lang="en-US" sz="1800" dirty="0"/>
              <a:t> </a:t>
            </a:r>
            <a:r>
              <a:rPr lang="en-US" sz="1800" dirty="0" err="1"/>
              <a:t>зохион</a:t>
            </a:r>
            <a:r>
              <a:rPr lang="en-US" sz="1800" dirty="0"/>
              <a:t> </a:t>
            </a:r>
            <a:r>
              <a:rPr lang="en-US" sz="1800" dirty="0" err="1"/>
              <a:t>байгуулах</a:t>
            </a:r>
            <a:r>
              <a:rPr lang="en-US" sz="1800" dirty="0"/>
              <a:t> </a:t>
            </a:r>
            <a:r>
              <a:rPr lang="en-US" sz="1800" dirty="0" err="1"/>
              <a:t>боломжийг</a:t>
            </a:r>
            <a:r>
              <a:rPr lang="en-US" sz="1800" dirty="0"/>
              <a:t> </a:t>
            </a:r>
            <a:r>
              <a:rPr lang="en-US" sz="1800" dirty="0" err="1"/>
              <a:t>олгож</a:t>
            </a:r>
            <a:r>
              <a:rPr lang="en-US" sz="1800" dirty="0"/>
              <a:t> </a:t>
            </a:r>
            <a:r>
              <a:rPr lang="en-US" sz="1800" dirty="0" err="1"/>
              <a:t>байна</a:t>
            </a:r>
            <a:r>
              <a:rPr lang="en-US" sz="1800" dirty="0"/>
              <a:t>. </a:t>
            </a:r>
            <a:r>
              <a:rPr lang="en-US" sz="1800" dirty="0" err="1"/>
              <a:t>Энэхүү</a:t>
            </a:r>
            <a:r>
              <a:rPr lang="en-US" sz="1800" dirty="0"/>
              <a:t> </a:t>
            </a:r>
            <a:r>
              <a:rPr lang="en-US" sz="1800" dirty="0" err="1"/>
              <a:t>шилжилтийн</a:t>
            </a:r>
            <a:r>
              <a:rPr lang="en-US" sz="1800" dirty="0"/>
              <a:t> </a:t>
            </a:r>
            <a:r>
              <a:rPr lang="en-US" sz="1800" dirty="0" err="1"/>
              <a:t>төв</a:t>
            </a:r>
            <a:r>
              <a:rPr lang="en-US" sz="1800" dirty="0"/>
              <a:t> </a:t>
            </a:r>
            <a:r>
              <a:rPr lang="en-US" sz="1800" dirty="0" err="1"/>
              <a:t>нь</a:t>
            </a:r>
            <a:r>
              <a:rPr lang="en-US" sz="1800" dirty="0"/>
              <a:t> </a:t>
            </a:r>
            <a:r>
              <a:rPr lang="en-US" sz="1800" dirty="0" err="1"/>
              <a:t>хэрэглэгч</a:t>
            </a:r>
            <a:r>
              <a:rPr lang="en-US" sz="1800" dirty="0"/>
              <a:t> </a:t>
            </a:r>
            <a:r>
              <a:rPr lang="en-US" sz="1800" dirty="0" err="1"/>
              <a:t>бөгөөд</a:t>
            </a:r>
            <a:r>
              <a:rPr lang="en-US" sz="1800" dirty="0"/>
              <a:t> </a:t>
            </a:r>
            <a:r>
              <a:rPr lang="en-US" sz="1800" dirty="0" err="1"/>
              <a:t>аж</a:t>
            </a:r>
            <a:r>
              <a:rPr lang="en-US" sz="1800" dirty="0"/>
              <a:t> </a:t>
            </a:r>
            <a:r>
              <a:rPr lang="en-US" sz="1800" dirty="0" err="1"/>
              <a:t>үйлдвэрийн</a:t>
            </a:r>
            <a:r>
              <a:rPr lang="en-US" sz="1800" dirty="0"/>
              <a:t> 4-р </a:t>
            </a:r>
            <a:r>
              <a:rPr lang="en-US" sz="1800" dirty="0" err="1"/>
              <a:t>хувьсгал</a:t>
            </a:r>
            <a:r>
              <a:rPr lang="en-US" sz="1800" dirty="0"/>
              <a:t> </a:t>
            </a:r>
            <a:r>
              <a:rPr lang="en-US" sz="1800" dirty="0" err="1"/>
              <a:t>нь</a:t>
            </a:r>
            <a:r>
              <a:rPr lang="en-US" sz="1800" dirty="0"/>
              <a:t> </a:t>
            </a:r>
            <a:r>
              <a:rPr lang="en-US" sz="1800" dirty="0" err="1"/>
              <a:t>хөтлөгч</a:t>
            </a:r>
            <a:r>
              <a:rPr lang="en-US" sz="1800" dirty="0"/>
              <a:t> </a:t>
            </a:r>
            <a:r>
              <a:rPr lang="en-US" sz="1800" dirty="0" err="1"/>
              <a:t>нь</a:t>
            </a:r>
            <a:r>
              <a:rPr lang="en-US" sz="1800" dirty="0"/>
              <a:t> </a:t>
            </a:r>
            <a:r>
              <a:rPr lang="en-US" sz="1800" dirty="0" err="1"/>
              <a:t>юм</a:t>
            </a:r>
            <a:r>
              <a:rPr lang="en-US" sz="1800" dirty="0"/>
              <a:t>.</a:t>
            </a:r>
            <a:endParaRPr sz="1800" dirty="0"/>
          </a:p>
          <a:p>
            <a:pPr marL="406400" lvl="0" indent="-139700" algn="l" rtl="0">
              <a:lnSpc>
                <a:spcPct val="90000"/>
              </a:lnSpc>
              <a:spcBef>
                <a:spcPts val="1400"/>
              </a:spcBef>
              <a:spcAft>
                <a:spcPts val="0"/>
              </a:spcAft>
              <a:buSzPts val="2400"/>
              <a:buNone/>
            </a:pPr>
            <a:endParaRPr sz="1800" dirty="0"/>
          </a:p>
        </p:txBody>
      </p:sp>
      <p:sp>
        <p:nvSpPr>
          <p:cNvPr id="365" name="Google Shape;365;p57"/>
          <p:cNvSpPr txBox="1">
            <a:spLocks noGrp="1"/>
          </p:cNvSpPr>
          <p:nvPr>
            <p:ph type="title"/>
          </p:nvPr>
        </p:nvSpPr>
        <p:spPr>
          <a:xfrm>
            <a:off x="2125014" y="121130"/>
            <a:ext cx="9090600" cy="647100"/>
          </a:xfrm>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rgbClr val="3F3F3F"/>
              </a:buClr>
              <a:buSzPts val="4000"/>
              <a:buFont typeface="Times New Roman"/>
              <a:buNone/>
            </a:pPr>
            <a:r>
              <a:rPr lang="en-US" i="0" u="none" strike="noStrike" dirty="0">
                <a:latin typeface="+mn-lt"/>
                <a:ea typeface="Times New Roman"/>
                <a:cs typeface="Times New Roman"/>
                <a:sym typeface="Times New Roman"/>
              </a:rPr>
              <a:t>Digital transformation – </a:t>
            </a:r>
            <a:r>
              <a:rPr lang="en-US" i="0" u="none" strike="noStrike" dirty="0" err="1">
                <a:latin typeface="+mn-lt"/>
                <a:ea typeface="Times New Roman"/>
                <a:cs typeface="Times New Roman"/>
                <a:sym typeface="Times New Roman"/>
              </a:rPr>
              <a:t>Дижитал</a:t>
            </a:r>
            <a:r>
              <a:rPr lang="en-US" i="0" u="none" strike="noStrike" dirty="0">
                <a:latin typeface="+mn-lt"/>
                <a:ea typeface="Times New Roman"/>
                <a:cs typeface="Times New Roman"/>
                <a:sym typeface="Times New Roman"/>
              </a:rPr>
              <a:t> </a:t>
            </a:r>
            <a:r>
              <a:rPr lang="en-US" i="0" u="none" strike="noStrike" dirty="0" err="1">
                <a:latin typeface="+mn-lt"/>
                <a:ea typeface="Times New Roman"/>
                <a:cs typeface="Times New Roman"/>
                <a:sym typeface="Times New Roman"/>
              </a:rPr>
              <a:t>шилжилт</a:t>
            </a:r>
            <a:endParaRPr dirty="0">
              <a:latin typeface="+mn-lt"/>
              <a:ea typeface="Times New Roman"/>
              <a:cs typeface="Times New Roman"/>
              <a:sym typeface="Times New Roman"/>
            </a:endParaRPr>
          </a:p>
        </p:txBody>
      </p:sp>
      <p:pic>
        <p:nvPicPr>
          <p:cNvPr id="373" name="Google Shape;373;p58"/>
          <p:cNvPicPr preferRelativeResize="0"/>
          <p:nvPr/>
        </p:nvPicPr>
        <p:blipFill rotWithShape="1">
          <a:blip r:embed="rId3">
            <a:alphaModFix/>
          </a:blip>
          <a:srcRect/>
          <a:stretch/>
        </p:blipFill>
        <p:spPr>
          <a:xfrm>
            <a:off x="5079206" y="3232501"/>
            <a:ext cx="6657975" cy="3328988"/>
          </a:xfrm>
          <a:prstGeom prst="rect">
            <a:avLst/>
          </a:prstGeom>
          <a:noFill/>
          <a:ln>
            <a:noFill/>
          </a:ln>
        </p:spPr>
      </p:pic>
    </p:spTree>
  </p:cSld>
  <p:clrMapOvr>
    <a:masterClrMapping/>
  </p:clrMapOvr>
  <p:transition spd="med">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80" name="Google Shape;380;p59"/>
          <p:cNvSpPr txBox="1">
            <a:spLocks noGrp="1"/>
          </p:cNvSpPr>
          <p:nvPr>
            <p:ph type="body" idx="1"/>
          </p:nvPr>
        </p:nvSpPr>
        <p:spPr>
          <a:xfrm>
            <a:off x="838199" y="1043093"/>
            <a:ext cx="4883945" cy="3714645"/>
          </a:xfrm>
          <a:prstGeom prst="rect">
            <a:avLst/>
          </a:prstGeom>
          <a:noFill/>
          <a:ln>
            <a:noFill/>
          </a:ln>
        </p:spPr>
        <p:txBody>
          <a:bodyPr spcFirstLastPara="1" wrap="square" lIns="0" tIns="45700" rIns="0" bIns="45700" anchor="t" anchorCtr="0">
            <a:normAutofit/>
          </a:bodyPr>
          <a:lstStyle/>
          <a:p>
            <a:pPr marL="114300" lvl="0" indent="0" algn="l" rtl="0">
              <a:lnSpc>
                <a:spcPct val="90000"/>
              </a:lnSpc>
              <a:spcBef>
                <a:spcPts val="0"/>
              </a:spcBef>
              <a:spcAft>
                <a:spcPts val="0"/>
              </a:spcAft>
              <a:buSzPts val="2400"/>
              <a:buNone/>
            </a:pPr>
            <a:r>
              <a:rPr lang="en-US" sz="2000" b="1" i="1" u="none" strike="noStrike" dirty="0">
                <a:solidFill>
                  <a:srgbClr val="0070C0"/>
                </a:solidFill>
                <a:effectLst>
                  <a:outerShdw blurRad="38100" dist="38100" dir="2700000" algn="tl">
                    <a:srgbClr val="000000">
                      <a:alpha val="43137"/>
                    </a:srgbClr>
                  </a:outerShdw>
                </a:effectLst>
                <a:ea typeface="Times New Roman"/>
                <a:cs typeface="Times New Roman"/>
                <a:sym typeface="Times New Roman"/>
              </a:rPr>
              <a:t>Digital disruption: </a:t>
            </a:r>
            <a:endParaRPr lang="mn-MN" sz="2000" b="1" i="1" dirty="0">
              <a:solidFill>
                <a:srgbClr val="0070C0"/>
              </a:solidFill>
              <a:effectLst>
                <a:outerShdw blurRad="38100" dist="38100" dir="2700000" algn="tl">
                  <a:srgbClr val="000000">
                    <a:alpha val="43137"/>
                  </a:srgbClr>
                </a:outerShdw>
              </a:effectLst>
              <a:ea typeface="Times New Roman"/>
              <a:cs typeface="Times New Roman"/>
              <a:sym typeface="Times New Roman"/>
            </a:endParaRPr>
          </a:p>
          <a:p>
            <a:pPr marL="114300" lvl="0" indent="0" algn="l" rtl="0">
              <a:lnSpc>
                <a:spcPct val="90000"/>
              </a:lnSpc>
              <a:spcBef>
                <a:spcPts val="0"/>
              </a:spcBef>
              <a:spcAft>
                <a:spcPts val="0"/>
              </a:spcAft>
              <a:buSzPts val="2400"/>
              <a:buNone/>
            </a:pPr>
            <a:endParaRPr lang="mn-MN" sz="2000" b="0" i="1" u="none" strike="noStrike" dirty="0">
              <a:latin typeface="+mn-lt"/>
              <a:ea typeface="Times New Roman"/>
              <a:cs typeface="Times New Roman"/>
              <a:sym typeface="Times New Roman"/>
            </a:endParaRPr>
          </a:p>
          <a:p>
            <a:pPr marL="114300" lvl="0" indent="0" algn="l" rtl="0">
              <a:lnSpc>
                <a:spcPct val="90000"/>
              </a:lnSpc>
              <a:spcBef>
                <a:spcPts val="0"/>
              </a:spcBef>
              <a:spcAft>
                <a:spcPts val="0"/>
              </a:spcAft>
              <a:buSzPts val="2400"/>
              <a:buNone/>
            </a:pPr>
            <a:r>
              <a:rPr lang="en-US" sz="2000" dirty="0" err="1">
                <a:latin typeface="+mn-lt"/>
              </a:rPr>
              <a:t>Аж</a:t>
            </a:r>
            <a:r>
              <a:rPr lang="en-US" sz="2000" dirty="0">
                <a:latin typeface="+mn-lt"/>
              </a:rPr>
              <a:t> </a:t>
            </a:r>
            <a:r>
              <a:rPr lang="en-US" sz="2000" dirty="0" err="1">
                <a:latin typeface="+mn-lt"/>
              </a:rPr>
              <a:t>үйлдвэрийн</a:t>
            </a:r>
            <a:r>
              <a:rPr lang="en-US" sz="2000" dirty="0">
                <a:latin typeface="+mn-lt"/>
              </a:rPr>
              <a:t> 4-р </a:t>
            </a:r>
            <a:r>
              <a:rPr lang="en-US" sz="2000" dirty="0" err="1">
                <a:latin typeface="+mn-lt"/>
              </a:rPr>
              <a:t>хувьсгалын</a:t>
            </a:r>
            <a:r>
              <a:rPr lang="en-US" sz="2000" dirty="0">
                <a:latin typeface="+mn-lt"/>
              </a:rPr>
              <a:t> </a:t>
            </a:r>
            <a:r>
              <a:rPr lang="en-US" sz="2000" dirty="0" err="1">
                <a:latin typeface="+mn-lt"/>
              </a:rPr>
              <a:t>корпораци</a:t>
            </a:r>
            <a:r>
              <a:rPr lang="en-US" sz="2000" dirty="0">
                <a:latin typeface="+mn-lt"/>
              </a:rPr>
              <a:t> </a:t>
            </a:r>
            <a:r>
              <a:rPr lang="en-US" sz="2000" dirty="0" err="1">
                <a:latin typeface="+mn-lt"/>
              </a:rPr>
              <a:t>болон</a:t>
            </a:r>
            <a:r>
              <a:rPr lang="en-US" sz="2000" dirty="0">
                <a:latin typeface="+mn-lt"/>
              </a:rPr>
              <a:t> </a:t>
            </a:r>
            <a:r>
              <a:rPr lang="en-US" sz="2000" dirty="0" err="1">
                <a:latin typeface="+mn-lt"/>
              </a:rPr>
              <a:t>төрийн</a:t>
            </a:r>
            <a:r>
              <a:rPr lang="en-US" sz="2000" dirty="0">
                <a:latin typeface="+mn-lt"/>
              </a:rPr>
              <a:t> </a:t>
            </a:r>
            <a:r>
              <a:rPr lang="en-US" sz="2000" dirty="0" err="1">
                <a:latin typeface="+mn-lt"/>
              </a:rPr>
              <a:t>сектор</a:t>
            </a:r>
            <a:r>
              <a:rPr lang="en-US" sz="2000" dirty="0">
                <a:latin typeface="+mn-lt"/>
              </a:rPr>
              <a:t> </a:t>
            </a:r>
            <a:r>
              <a:rPr lang="en-US" sz="2000" dirty="0" err="1">
                <a:latin typeface="+mn-lt"/>
              </a:rPr>
              <a:t>дахь</a:t>
            </a:r>
            <a:r>
              <a:rPr lang="en-US" sz="2000" dirty="0">
                <a:latin typeface="+mn-lt"/>
              </a:rPr>
              <a:t> </a:t>
            </a:r>
            <a:r>
              <a:rPr lang="en-US" sz="2000" dirty="0" err="1">
                <a:latin typeface="+mn-lt"/>
              </a:rPr>
              <a:t>нөлөө</a:t>
            </a:r>
            <a:r>
              <a:rPr lang="en-US" sz="2000" dirty="0">
                <a:latin typeface="+mn-lt"/>
              </a:rPr>
              <a:t>. </a:t>
            </a:r>
            <a:r>
              <a:rPr lang="en-US" sz="2000" dirty="0" err="1">
                <a:latin typeface="+mn-lt"/>
              </a:rPr>
              <a:t>Өргөн</a:t>
            </a:r>
            <a:r>
              <a:rPr lang="en-US" sz="2000" dirty="0">
                <a:latin typeface="+mn-lt"/>
              </a:rPr>
              <a:t> </a:t>
            </a:r>
            <a:r>
              <a:rPr lang="en-US" sz="2000" dirty="0" err="1">
                <a:latin typeface="+mn-lt"/>
              </a:rPr>
              <a:t>цар</a:t>
            </a:r>
            <a:r>
              <a:rPr lang="en-US" sz="2000" dirty="0">
                <a:latin typeface="+mn-lt"/>
              </a:rPr>
              <a:t> </a:t>
            </a:r>
            <a:r>
              <a:rPr lang="en-US" sz="2000" dirty="0" err="1">
                <a:latin typeface="+mn-lt"/>
              </a:rPr>
              <a:t>хүрээгээр</a:t>
            </a:r>
            <a:r>
              <a:rPr lang="en-US" sz="2000" dirty="0">
                <a:latin typeface="+mn-lt"/>
              </a:rPr>
              <a:t> </a:t>
            </a:r>
            <a:r>
              <a:rPr lang="en-US" sz="2000" dirty="0" err="1">
                <a:latin typeface="+mn-lt"/>
              </a:rPr>
              <a:t>өсөн</a:t>
            </a:r>
            <a:r>
              <a:rPr lang="en-US" sz="2000" dirty="0">
                <a:latin typeface="+mn-lt"/>
              </a:rPr>
              <a:t> </a:t>
            </a:r>
            <a:r>
              <a:rPr lang="en-US" sz="2000" dirty="0" err="1">
                <a:latin typeface="+mn-lt"/>
              </a:rPr>
              <a:t>нэмэгдэж</a:t>
            </a:r>
            <a:r>
              <a:rPr lang="en-US" sz="2000" dirty="0">
                <a:latin typeface="+mn-lt"/>
              </a:rPr>
              <a:t> </a:t>
            </a:r>
            <a:r>
              <a:rPr lang="en-US" sz="2000" dirty="0" err="1">
                <a:latin typeface="+mn-lt"/>
              </a:rPr>
              <a:t>буй</a:t>
            </a:r>
            <a:r>
              <a:rPr lang="en-US" sz="2000" dirty="0">
                <a:latin typeface="+mn-lt"/>
              </a:rPr>
              <a:t> </a:t>
            </a:r>
            <a:r>
              <a:rPr lang="en-US" sz="2000" dirty="0" err="1">
                <a:latin typeface="+mn-lt"/>
              </a:rPr>
              <a:t>хямд</a:t>
            </a:r>
            <a:r>
              <a:rPr lang="en-US" sz="2000" dirty="0">
                <a:latin typeface="+mn-lt"/>
              </a:rPr>
              <a:t> </a:t>
            </a:r>
            <a:r>
              <a:rPr lang="en-US" sz="2000" dirty="0" err="1">
                <a:latin typeface="+mn-lt"/>
              </a:rPr>
              <a:t>дижитал</a:t>
            </a:r>
            <a:r>
              <a:rPr lang="en-US" sz="2000" dirty="0">
                <a:latin typeface="+mn-lt"/>
              </a:rPr>
              <a:t> </a:t>
            </a:r>
            <a:r>
              <a:rPr lang="en-US" sz="2000" dirty="0" err="1">
                <a:latin typeface="+mn-lt"/>
              </a:rPr>
              <a:t>технологиуд</a:t>
            </a:r>
            <a:r>
              <a:rPr lang="en-US" sz="2000" dirty="0">
                <a:latin typeface="+mn-lt"/>
              </a:rPr>
              <a:t> </a:t>
            </a:r>
            <a:r>
              <a:rPr lang="en-US" sz="2000" dirty="0" err="1">
                <a:latin typeface="+mn-lt"/>
              </a:rPr>
              <a:t>нь</a:t>
            </a:r>
            <a:r>
              <a:rPr lang="en-US" sz="2000" dirty="0">
                <a:latin typeface="+mn-lt"/>
              </a:rPr>
              <a:t> </a:t>
            </a:r>
            <a:r>
              <a:rPr lang="en-US" sz="2000" dirty="0" err="1">
                <a:latin typeface="+mn-lt"/>
              </a:rPr>
              <a:t>үйлдвэрлэл</a:t>
            </a:r>
            <a:r>
              <a:rPr lang="en-US" sz="2000" dirty="0">
                <a:latin typeface="+mn-lt"/>
              </a:rPr>
              <a:t>, </a:t>
            </a:r>
            <a:r>
              <a:rPr lang="en-US" sz="2000" dirty="0" err="1">
                <a:latin typeface="+mn-lt"/>
              </a:rPr>
              <a:t>эдийн</a:t>
            </a:r>
            <a:r>
              <a:rPr lang="en-US" sz="2000" dirty="0">
                <a:latin typeface="+mn-lt"/>
              </a:rPr>
              <a:t> </a:t>
            </a:r>
            <a:r>
              <a:rPr lang="en-US" sz="2000" dirty="0" err="1">
                <a:latin typeface="+mn-lt"/>
              </a:rPr>
              <a:t>засаг</a:t>
            </a:r>
            <a:r>
              <a:rPr lang="en-US" sz="2000" dirty="0">
                <a:latin typeface="+mn-lt"/>
              </a:rPr>
              <a:t>, </a:t>
            </a:r>
            <a:r>
              <a:rPr lang="en-US" sz="2000" dirty="0" err="1">
                <a:latin typeface="+mn-lt"/>
              </a:rPr>
              <a:t>нийгэм</a:t>
            </a:r>
            <a:r>
              <a:rPr lang="en-US" sz="2000" dirty="0">
                <a:latin typeface="+mn-lt"/>
              </a:rPr>
              <a:t>, </a:t>
            </a:r>
            <a:r>
              <a:rPr lang="en-US" sz="2000" dirty="0" err="1">
                <a:latin typeface="+mn-lt"/>
              </a:rPr>
              <a:t>хэрэглэгчийн</a:t>
            </a:r>
            <a:r>
              <a:rPr lang="en-US" sz="2000" dirty="0">
                <a:latin typeface="+mn-lt"/>
              </a:rPr>
              <a:t> </a:t>
            </a:r>
            <a:r>
              <a:rPr lang="en-US" sz="2000" dirty="0" err="1">
                <a:latin typeface="+mn-lt"/>
              </a:rPr>
              <a:t>зан</a:t>
            </a:r>
            <a:r>
              <a:rPr lang="en-US" sz="2000" dirty="0">
                <a:latin typeface="+mn-lt"/>
              </a:rPr>
              <a:t> </a:t>
            </a:r>
            <a:r>
              <a:rPr lang="en-US" sz="2000" dirty="0" err="1">
                <a:latin typeface="+mn-lt"/>
              </a:rPr>
              <a:t>төлөвт</a:t>
            </a:r>
            <a:r>
              <a:rPr lang="en-US" sz="2000" dirty="0">
                <a:latin typeface="+mn-lt"/>
              </a:rPr>
              <a:t> </a:t>
            </a:r>
            <a:r>
              <a:rPr lang="en-US" sz="2000" dirty="0" err="1">
                <a:latin typeface="+mn-lt"/>
              </a:rPr>
              <a:t>их</a:t>
            </a:r>
            <a:r>
              <a:rPr lang="en-US" sz="2000" dirty="0">
                <a:latin typeface="+mn-lt"/>
              </a:rPr>
              <a:t> </a:t>
            </a:r>
            <a:r>
              <a:rPr lang="en-US" sz="2000" dirty="0" err="1">
                <a:latin typeface="+mn-lt"/>
              </a:rPr>
              <a:t>хэмжээний</a:t>
            </a:r>
            <a:r>
              <a:rPr lang="en-US" sz="2000" dirty="0">
                <a:latin typeface="+mn-lt"/>
              </a:rPr>
              <a:t> </a:t>
            </a:r>
            <a:r>
              <a:rPr lang="en-US" sz="2000" dirty="0" err="1">
                <a:latin typeface="+mn-lt"/>
              </a:rPr>
              <a:t>өөрчлөлтийг</a:t>
            </a:r>
            <a:r>
              <a:rPr lang="en-US" sz="2000" dirty="0">
                <a:latin typeface="+mn-lt"/>
              </a:rPr>
              <a:t> </a:t>
            </a:r>
            <a:r>
              <a:rPr lang="en-US" sz="2000" dirty="0" err="1">
                <a:latin typeface="+mn-lt"/>
              </a:rPr>
              <a:t>бий</a:t>
            </a:r>
            <a:r>
              <a:rPr lang="en-US" sz="2000" dirty="0">
                <a:latin typeface="+mn-lt"/>
              </a:rPr>
              <a:t> </a:t>
            </a:r>
            <a:r>
              <a:rPr lang="en-US" sz="2000" dirty="0" err="1">
                <a:latin typeface="+mn-lt"/>
              </a:rPr>
              <a:t>болгож</a:t>
            </a:r>
            <a:r>
              <a:rPr lang="en-US" sz="2000" dirty="0">
                <a:latin typeface="+mn-lt"/>
              </a:rPr>
              <a:t> </a:t>
            </a:r>
            <a:r>
              <a:rPr lang="en-US" sz="2000" dirty="0" err="1">
                <a:latin typeface="+mn-lt"/>
              </a:rPr>
              <a:t>байна</a:t>
            </a:r>
            <a:r>
              <a:rPr lang="en-US" sz="2000" dirty="0">
                <a:latin typeface="+mn-lt"/>
              </a:rPr>
              <a:t>. </a:t>
            </a:r>
            <a:r>
              <a:rPr lang="en-US" sz="2000" dirty="0" err="1">
                <a:latin typeface="+mn-lt"/>
              </a:rPr>
              <a:t>Энэхүү</a:t>
            </a:r>
            <a:r>
              <a:rPr lang="en-US" sz="2000" dirty="0">
                <a:latin typeface="+mn-lt"/>
              </a:rPr>
              <a:t> </a:t>
            </a:r>
            <a:r>
              <a:rPr lang="en-US" sz="2000" dirty="0" err="1">
                <a:latin typeface="+mn-lt"/>
              </a:rPr>
              <a:t>өөрчлөлт</a:t>
            </a:r>
            <a:r>
              <a:rPr lang="en-US" sz="2000" dirty="0">
                <a:latin typeface="+mn-lt"/>
              </a:rPr>
              <a:t> </a:t>
            </a:r>
            <a:r>
              <a:rPr lang="en-US" sz="2000" dirty="0" err="1">
                <a:latin typeface="+mn-lt"/>
              </a:rPr>
              <a:t>нь</a:t>
            </a:r>
            <a:r>
              <a:rPr lang="en-US" sz="2000" dirty="0">
                <a:latin typeface="+mn-lt"/>
              </a:rPr>
              <a:t> </a:t>
            </a:r>
            <a:r>
              <a:rPr lang="en-US" sz="2000" dirty="0" err="1">
                <a:latin typeface="+mn-lt"/>
              </a:rPr>
              <a:t>сүүлийн</a:t>
            </a:r>
            <a:r>
              <a:rPr lang="en-US" sz="2000" dirty="0">
                <a:latin typeface="+mn-lt"/>
              </a:rPr>
              <a:t> 10 – 20 </a:t>
            </a:r>
            <a:r>
              <a:rPr lang="en-US" sz="2000" dirty="0" err="1">
                <a:latin typeface="+mn-lt"/>
              </a:rPr>
              <a:t>жилд</a:t>
            </a:r>
            <a:r>
              <a:rPr lang="en-US" sz="2000" dirty="0">
                <a:latin typeface="+mn-lt"/>
              </a:rPr>
              <a:t> </a:t>
            </a:r>
            <a:r>
              <a:rPr lang="en-US" sz="2000" dirty="0" err="1">
                <a:latin typeface="+mn-lt"/>
              </a:rPr>
              <a:t>тохиолдож</a:t>
            </a:r>
            <a:r>
              <a:rPr lang="en-US" sz="2000" dirty="0">
                <a:latin typeface="+mn-lt"/>
              </a:rPr>
              <a:t> </a:t>
            </a:r>
            <a:r>
              <a:rPr lang="en-US" sz="2000" dirty="0" err="1">
                <a:latin typeface="+mn-lt"/>
              </a:rPr>
              <a:t>байгаа</a:t>
            </a:r>
            <a:r>
              <a:rPr lang="en-US" sz="2000" dirty="0">
                <a:latin typeface="+mn-lt"/>
              </a:rPr>
              <a:t> </a:t>
            </a:r>
            <a:r>
              <a:rPr lang="en-US" sz="2000" dirty="0" err="1">
                <a:latin typeface="+mn-lt"/>
              </a:rPr>
              <a:t>юм</a:t>
            </a:r>
            <a:r>
              <a:rPr lang="en-US" sz="2000" dirty="0">
                <a:latin typeface="+mn-lt"/>
              </a:rPr>
              <a:t>. </a:t>
            </a:r>
            <a:endParaRPr sz="2000" b="1" dirty="0">
              <a:latin typeface="+mn-lt"/>
              <a:ea typeface="Times New Roman"/>
              <a:cs typeface="Times New Roman"/>
              <a:sym typeface="Times New Roman"/>
            </a:endParaRPr>
          </a:p>
          <a:p>
            <a:pPr marL="406400" lvl="0" indent="-139700" algn="l" rtl="0">
              <a:lnSpc>
                <a:spcPct val="90000"/>
              </a:lnSpc>
              <a:spcBef>
                <a:spcPts val="1400"/>
              </a:spcBef>
              <a:spcAft>
                <a:spcPts val="0"/>
              </a:spcAft>
              <a:buSzPts val="2400"/>
              <a:buFont typeface="Arial"/>
              <a:buNone/>
            </a:pPr>
            <a:endParaRPr sz="2000" dirty="0">
              <a:latin typeface="+mn-lt"/>
              <a:ea typeface="Times New Roman"/>
              <a:cs typeface="Times New Roman"/>
              <a:sym typeface="Times New Roman"/>
            </a:endParaRPr>
          </a:p>
        </p:txBody>
      </p:sp>
      <p:sp>
        <p:nvSpPr>
          <p:cNvPr id="2" name="Text Placeholder 1">
            <a:extLst>
              <a:ext uri="{FF2B5EF4-FFF2-40B4-BE49-F238E27FC236}">
                <a16:creationId xmlns:a16="http://schemas.microsoft.com/office/drawing/2014/main" id="{9CFA6147-BE4D-1814-4743-4A26D8903521}"/>
              </a:ext>
            </a:extLst>
          </p:cNvPr>
          <p:cNvSpPr>
            <a:spLocks noGrp="1"/>
          </p:cNvSpPr>
          <p:nvPr>
            <p:ph type="body" idx="2"/>
          </p:nvPr>
        </p:nvSpPr>
        <p:spPr>
          <a:xfrm>
            <a:off x="6172199" y="1043093"/>
            <a:ext cx="5536245" cy="3714644"/>
          </a:xfrm>
        </p:spPr>
        <p:txBody>
          <a:bodyPr>
            <a:normAutofit/>
          </a:bodyPr>
          <a:lstStyle/>
          <a:p>
            <a:pPr marL="114300" indent="0">
              <a:buNone/>
            </a:pPr>
            <a:r>
              <a:rPr lang="en-US" sz="2000" b="1" i="1" dirty="0">
                <a:solidFill>
                  <a:srgbClr val="0070C0"/>
                </a:solidFill>
                <a:effectLst>
                  <a:outerShdw blurRad="38100" dist="38100" dir="2700000" algn="tl">
                    <a:srgbClr val="000000">
                      <a:alpha val="43137"/>
                    </a:srgbClr>
                  </a:outerShdw>
                </a:effectLst>
                <a:ea typeface="Times New Roman"/>
                <a:cs typeface="Times New Roman"/>
                <a:sym typeface="Times New Roman"/>
              </a:rPr>
              <a:t>Digital transformation: </a:t>
            </a:r>
            <a:endParaRPr lang="mn-MN" sz="2000" b="1" i="1" dirty="0">
              <a:solidFill>
                <a:srgbClr val="0070C0"/>
              </a:solidFill>
              <a:effectLst>
                <a:outerShdw blurRad="38100" dist="38100" dir="2700000" algn="tl">
                  <a:srgbClr val="000000">
                    <a:alpha val="43137"/>
                  </a:srgbClr>
                </a:outerShdw>
              </a:effectLst>
              <a:ea typeface="Times New Roman"/>
              <a:cs typeface="Times New Roman"/>
              <a:sym typeface="Times New Roman"/>
            </a:endParaRPr>
          </a:p>
          <a:p>
            <a:pPr marL="114300" indent="0">
              <a:buNone/>
            </a:pPr>
            <a:r>
              <a:rPr lang="en-US" sz="2000" dirty="0" err="1">
                <a:ea typeface="Times New Roman"/>
                <a:cs typeface="Times New Roman"/>
                <a:sym typeface="Times New Roman"/>
              </a:rPr>
              <a:t>Аж</a:t>
            </a:r>
            <a:r>
              <a:rPr lang="en-US" sz="2000" dirty="0">
                <a:ea typeface="Times New Roman"/>
                <a:cs typeface="Times New Roman"/>
                <a:sym typeface="Times New Roman"/>
              </a:rPr>
              <a:t> </a:t>
            </a:r>
            <a:r>
              <a:rPr lang="en-US" sz="2000" dirty="0" err="1">
                <a:ea typeface="Times New Roman"/>
                <a:cs typeface="Times New Roman"/>
                <a:sym typeface="Times New Roman"/>
              </a:rPr>
              <a:t>үйлдвэрийн</a:t>
            </a:r>
            <a:r>
              <a:rPr lang="en-US" sz="2000" dirty="0">
                <a:ea typeface="Times New Roman"/>
                <a:cs typeface="Times New Roman"/>
                <a:sym typeface="Times New Roman"/>
              </a:rPr>
              <a:t> 3-р </a:t>
            </a:r>
            <a:r>
              <a:rPr lang="en-US" sz="2000" dirty="0" err="1">
                <a:ea typeface="Times New Roman"/>
                <a:cs typeface="Times New Roman"/>
                <a:sym typeface="Times New Roman"/>
              </a:rPr>
              <a:t>хувьсгалаас</a:t>
            </a:r>
            <a:r>
              <a:rPr lang="en-US" sz="2000" dirty="0">
                <a:ea typeface="Times New Roman"/>
                <a:cs typeface="Times New Roman"/>
                <a:sym typeface="Times New Roman"/>
              </a:rPr>
              <a:t> 4-р </a:t>
            </a:r>
            <a:r>
              <a:rPr lang="en-US" sz="2000" dirty="0" err="1">
                <a:ea typeface="Times New Roman"/>
                <a:cs typeface="Times New Roman"/>
                <a:sym typeface="Times New Roman"/>
              </a:rPr>
              <a:t>хувьсгалын</a:t>
            </a:r>
            <a:r>
              <a:rPr lang="en-US" sz="2000" dirty="0">
                <a:ea typeface="Times New Roman"/>
                <a:cs typeface="Times New Roman"/>
                <a:sym typeface="Times New Roman"/>
              </a:rPr>
              <a:t> </a:t>
            </a:r>
            <a:r>
              <a:rPr lang="en-US" sz="2000" dirty="0" err="1">
                <a:ea typeface="Times New Roman"/>
                <a:cs typeface="Times New Roman"/>
                <a:sym typeface="Times New Roman"/>
              </a:rPr>
              <a:t>үе</a:t>
            </a:r>
            <a:r>
              <a:rPr lang="en-US" sz="2000" dirty="0">
                <a:ea typeface="Times New Roman"/>
                <a:cs typeface="Times New Roman"/>
                <a:sym typeface="Times New Roman"/>
              </a:rPr>
              <a:t> </a:t>
            </a:r>
            <a:r>
              <a:rPr lang="en-US" sz="2000" dirty="0" err="1">
                <a:ea typeface="Times New Roman"/>
                <a:cs typeface="Times New Roman"/>
                <a:sym typeface="Times New Roman"/>
              </a:rPr>
              <a:t>хүртэлх</a:t>
            </a:r>
            <a:r>
              <a:rPr lang="en-US" sz="2000" dirty="0">
                <a:ea typeface="Times New Roman"/>
                <a:cs typeface="Times New Roman"/>
                <a:sym typeface="Times New Roman"/>
              </a:rPr>
              <a:t> </a:t>
            </a:r>
            <a:r>
              <a:rPr lang="en-US" sz="2000" dirty="0" err="1">
                <a:ea typeface="Times New Roman"/>
                <a:cs typeface="Times New Roman"/>
                <a:sym typeface="Times New Roman"/>
              </a:rPr>
              <a:t>аж</a:t>
            </a:r>
            <a:r>
              <a:rPr lang="en-US" sz="2000" dirty="0">
                <a:ea typeface="Times New Roman"/>
                <a:cs typeface="Times New Roman"/>
                <a:sym typeface="Times New Roman"/>
              </a:rPr>
              <a:t> </a:t>
            </a:r>
            <a:r>
              <a:rPr lang="en-US" sz="2000" dirty="0" err="1">
                <a:ea typeface="Times New Roman"/>
                <a:cs typeface="Times New Roman"/>
                <a:sym typeface="Times New Roman"/>
              </a:rPr>
              <a:t>ахуйн</a:t>
            </a:r>
            <a:r>
              <a:rPr lang="en-US" sz="2000" dirty="0">
                <a:ea typeface="Times New Roman"/>
                <a:cs typeface="Times New Roman"/>
                <a:sym typeface="Times New Roman"/>
              </a:rPr>
              <a:t> </a:t>
            </a:r>
            <a:r>
              <a:rPr lang="en-US" sz="2000" dirty="0" err="1">
                <a:ea typeface="Times New Roman"/>
                <a:cs typeface="Times New Roman"/>
                <a:sym typeface="Times New Roman"/>
              </a:rPr>
              <a:t>нэгж</a:t>
            </a:r>
            <a:r>
              <a:rPr lang="en-US" sz="2000" dirty="0">
                <a:ea typeface="Times New Roman"/>
                <a:cs typeface="Times New Roman"/>
                <a:sym typeface="Times New Roman"/>
              </a:rPr>
              <a:t>, </a:t>
            </a:r>
            <a:r>
              <a:rPr lang="en-US" sz="2000" dirty="0" err="1">
                <a:ea typeface="Times New Roman"/>
                <a:cs typeface="Times New Roman"/>
                <a:sym typeface="Times New Roman"/>
              </a:rPr>
              <a:t>нийгмийн</a:t>
            </a:r>
            <a:r>
              <a:rPr lang="en-US" sz="2000" dirty="0">
                <a:ea typeface="Times New Roman"/>
                <a:cs typeface="Times New Roman"/>
                <a:sym typeface="Times New Roman"/>
              </a:rPr>
              <a:t> </a:t>
            </a:r>
            <a:r>
              <a:rPr lang="en-US" sz="2000" dirty="0" err="1">
                <a:ea typeface="Times New Roman"/>
                <a:cs typeface="Times New Roman"/>
                <a:sym typeface="Times New Roman"/>
              </a:rPr>
              <a:t>шилжилт</a:t>
            </a:r>
            <a:r>
              <a:rPr lang="en-US" sz="2000" dirty="0">
                <a:ea typeface="Times New Roman"/>
                <a:cs typeface="Times New Roman"/>
                <a:sym typeface="Times New Roman"/>
              </a:rPr>
              <a:t> </a:t>
            </a:r>
            <a:r>
              <a:rPr lang="en-US" sz="2000" dirty="0" err="1">
                <a:ea typeface="Times New Roman"/>
                <a:cs typeface="Times New Roman"/>
                <a:sym typeface="Times New Roman"/>
              </a:rPr>
              <a:t>хөдөлгөөн</a:t>
            </a:r>
            <a:r>
              <a:rPr lang="en-US" sz="2000" dirty="0">
                <a:ea typeface="Times New Roman"/>
                <a:cs typeface="Times New Roman"/>
                <a:sym typeface="Times New Roman"/>
              </a:rPr>
              <a:t>. </a:t>
            </a:r>
            <a:r>
              <a:rPr lang="en-US" sz="2000" dirty="0" err="1">
                <a:ea typeface="Times New Roman"/>
                <a:cs typeface="Times New Roman"/>
                <a:sym typeface="Times New Roman"/>
              </a:rPr>
              <a:t>Компаниудын</a:t>
            </a:r>
            <a:r>
              <a:rPr lang="en-US" sz="2000" dirty="0">
                <a:ea typeface="Times New Roman"/>
                <a:cs typeface="Times New Roman"/>
                <a:sym typeface="Times New Roman"/>
              </a:rPr>
              <a:t> </a:t>
            </a:r>
            <a:r>
              <a:rPr lang="en-US" sz="2000" dirty="0" err="1">
                <a:ea typeface="Times New Roman"/>
                <a:cs typeface="Times New Roman"/>
                <a:sym typeface="Times New Roman"/>
              </a:rPr>
              <a:t>хувьд</a:t>
            </a:r>
            <a:r>
              <a:rPr lang="en-US" sz="2000" dirty="0">
                <a:ea typeface="Times New Roman"/>
                <a:cs typeface="Times New Roman"/>
                <a:sym typeface="Times New Roman"/>
              </a:rPr>
              <a:t> </a:t>
            </a:r>
            <a:r>
              <a:rPr lang="en-US" sz="2000" dirty="0" err="1">
                <a:ea typeface="Times New Roman"/>
                <a:cs typeface="Times New Roman"/>
                <a:sym typeface="Times New Roman"/>
              </a:rPr>
              <a:t>дижитал</a:t>
            </a:r>
            <a:r>
              <a:rPr lang="en-US" sz="2000" dirty="0">
                <a:ea typeface="Times New Roman"/>
                <a:cs typeface="Times New Roman"/>
                <a:sym typeface="Times New Roman"/>
              </a:rPr>
              <a:t> </a:t>
            </a:r>
            <a:r>
              <a:rPr lang="en-US" sz="2000" dirty="0" err="1">
                <a:ea typeface="Times New Roman"/>
                <a:cs typeface="Times New Roman"/>
                <a:sym typeface="Times New Roman"/>
              </a:rPr>
              <a:t>технологи</a:t>
            </a:r>
            <a:r>
              <a:rPr lang="en-US" sz="2000" dirty="0">
                <a:ea typeface="Times New Roman"/>
                <a:cs typeface="Times New Roman"/>
                <a:sym typeface="Times New Roman"/>
              </a:rPr>
              <a:t> </a:t>
            </a:r>
            <a:r>
              <a:rPr lang="en-US" sz="2000" dirty="0" err="1">
                <a:ea typeface="Times New Roman"/>
                <a:cs typeface="Times New Roman"/>
                <a:sym typeface="Times New Roman"/>
              </a:rPr>
              <a:t>нь</a:t>
            </a:r>
            <a:r>
              <a:rPr lang="en-US" sz="2000" dirty="0">
                <a:ea typeface="Times New Roman"/>
                <a:cs typeface="Times New Roman"/>
                <a:sym typeface="Times New Roman"/>
              </a:rPr>
              <a:t> </a:t>
            </a:r>
            <a:r>
              <a:rPr lang="en-US" sz="2000" dirty="0" err="1">
                <a:ea typeface="Times New Roman"/>
                <a:cs typeface="Times New Roman"/>
                <a:sym typeface="Times New Roman"/>
              </a:rPr>
              <a:t>шинэ</a:t>
            </a:r>
            <a:r>
              <a:rPr lang="en-US" sz="2000" dirty="0">
                <a:ea typeface="Times New Roman"/>
                <a:cs typeface="Times New Roman"/>
                <a:sym typeface="Times New Roman"/>
              </a:rPr>
              <a:t> </a:t>
            </a:r>
            <a:r>
              <a:rPr lang="en-US" sz="2000" dirty="0" err="1">
                <a:ea typeface="Times New Roman"/>
                <a:cs typeface="Times New Roman"/>
                <a:sym typeface="Times New Roman"/>
              </a:rPr>
              <a:t>бүтээгдэхүүн</a:t>
            </a:r>
            <a:r>
              <a:rPr lang="en-US" sz="2000" dirty="0">
                <a:ea typeface="Times New Roman"/>
                <a:cs typeface="Times New Roman"/>
                <a:sym typeface="Times New Roman"/>
              </a:rPr>
              <a:t>, </a:t>
            </a:r>
            <a:r>
              <a:rPr lang="en-US" sz="2000" dirty="0" err="1">
                <a:ea typeface="Times New Roman"/>
                <a:cs typeface="Times New Roman"/>
                <a:sym typeface="Times New Roman"/>
              </a:rPr>
              <a:t>үйлчилгээ</a:t>
            </a:r>
            <a:r>
              <a:rPr lang="en-US" sz="2000" dirty="0">
                <a:ea typeface="Times New Roman"/>
                <a:cs typeface="Times New Roman"/>
                <a:sym typeface="Times New Roman"/>
              </a:rPr>
              <a:t>, </a:t>
            </a:r>
            <a:r>
              <a:rPr lang="en-US" sz="2000" dirty="0" err="1">
                <a:ea typeface="Times New Roman"/>
                <a:cs typeface="Times New Roman"/>
                <a:sym typeface="Times New Roman"/>
              </a:rPr>
              <a:t>үйл</a:t>
            </a:r>
            <a:r>
              <a:rPr lang="en-US" sz="2000" dirty="0">
                <a:ea typeface="Times New Roman"/>
                <a:cs typeface="Times New Roman"/>
                <a:sym typeface="Times New Roman"/>
              </a:rPr>
              <a:t> </a:t>
            </a:r>
            <a:r>
              <a:rPr lang="en-US" sz="2000" dirty="0" err="1">
                <a:ea typeface="Times New Roman"/>
                <a:cs typeface="Times New Roman"/>
                <a:sym typeface="Times New Roman"/>
              </a:rPr>
              <a:t>ажиллагааны</a:t>
            </a:r>
            <a:r>
              <a:rPr lang="en-US" sz="2000" dirty="0">
                <a:ea typeface="Times New Roman"/>
                <a:cs typeface="Times New Roman"/>
                <a:sym typeface="Times New Roman"/>
              </a:rPr>
              <a:t> </a:t>
            </a:r>
            <a:r>
              <a:rPr lang="en-US" sz="2000" dirty="0" err="1">
                <a:ea typeface="Times New Roman"/>
                <a:cs typeface="Times New Roman"/>
                <a:sym typeface="Times New Roman"/>
              </a:rPr>
              <a:t>шинэ</a:t>
            </a:r>
            <a:r>
              <a:rPr lang="en-US" sz="2000" dirty="0">
                <a:ea typeface="Times New Roman"/>
                <a:cs typeface="Times New Roman"/>
                <a:sym typeface="Times New Roman"/>
              </a:rPr>
              <a:t> </a:t>
            </a:r>
            <a:r>
              <a:rPr lang="en-US" sz="2000" dirty="0" err="1">
                <a:ea typeface="Times New Roman"/>
                <a:cs typeface="Times New Roman"/>
                <a:sym typeface="Times New Roman"/>
              </a:rPr>
              <a:t>арга</a:t>
            </a:r>
            <a:r>
              <a:rPr lang="en-US" sz="2000" dirty="0">
                <a:ea typeface="Times New Roman"/>
                <a:cs typeface="Times New Roman"/>
                <a:sym typeface="Times New Roman"/>
              </a:rPr>
              <a:t> </a:t>
            </a:r>
            <a:r>
              <a:rPr lang="en-US" sz="2000" dirty="0" err="1">
                <a:ea typeface="Times New Roman"/>
                <a:cs typeface="Times New Roman"/>
                <a:sym typeface="Times New Roman"/>
              </a:rPr>
              <a:t>барил</a:t>
            </a:r>
            <a:r>
              <a:rPr lang="en-US" sz="2000" dirty="0">
                <a:ea typeface="Times New Roman"/>
                <a:cs typeface="Times New Roman"/>
                <a:sym typeface="Times New Roman"/>
              </a:rPr>
              <a:t>, </a:t>
            </a:r>
            <a:r>
              <a:rPr lang="en-US" sz="2000" dirty="0" err="1">
                <a:ea typeface="Times New Roman"/>
                <a:cs typeface="Times New Roman"/>
                <a:sym typeface="Times New Roman"/>
              </a:rPr>
              <a:t>бизнесийн</a:t>
            </a:r>
            <a:r>
              <a:rPr lang="en-US" sz="2000" dirty="0">
                <a:ea typeface="Times New Roman"/>
                <a:cs typeface="Times New Roman"/>
                <a:sym typeface="Times New Roman"/>
              </a:rPr>
              <a:t> </a:t>
            </a:r>
            <a:r>
              <a:rPr lang="en-US" sz="2000" dirty="0" err="1">
                <a:ea typeface="Times New Roman"/>
                <a:cs typeface="Times New Roman"/>
                <a:sym typeface="Times New Roman"/>
              </a:rPr>
              <a:t>шинэ</a:t>
            </a:r>
            <a:r>
              <a:rPr lang="en-US" sz="2000" dirty="0">
                <a:ea typeface="Times New Roman"/>
                <a:cs typeface="Times New Roman"/>
                <a:sym typeface="Times New Roman"/>
              </a:rPr>
              <a:t> </a:t>
            </a:r>
            <a:r>
              <a:rPr lang="en-US" sz="2000" dirty="0" err="1">
                <a:ea typeface="Times New Roman"/>
                <a:cs typeface="Times New Roman"/>
                <a:sym typeface="Times New Roman"/>
              </a:rPr>
              <a:t>загваруудын</a:t>
            </a:r>
            <a:r>
              <a:rPr lang="en-US" sz="2000" dirty="0">
                <a:ea typeface="Times New Roman"/>
                <a:cs typeface="Times New Roman"/>
                <a:sym typeface="Times New Roman"/>
              </a:rPr>
              <a:t> </a:t>
            </a:r>
            <a:r>
              <a:rPr lang="en-US" sz="2000" dirty="0" err="1">
                <a:ea typeface="Times New Roman"/>
                <a:cs typeface="Times New Roman"/>
                <a:sym typeface="Times New Roman"/>
              </a:rPr>
              <a:t>тулгуур</a:t>
            </a:r>
            <a:r>
              <a:rPr lang="en-US" sz="2000" dirty="0">
                <a:ea typeface="Times New Roman"/>
                <a:cs typeface="Times New Roman"/>
                <a:sym typeface="Times New Roman"/>
              </a:rPr>
              <a:t> </a:t>
            </a:r>
            <a:r>
              <a:rPr lang="en-US" sz="2000" dirty="0" err="1">
                <a:ea typeface="Times New Roman"/>
                <a:cs typeface="Times New Roman"/>
                <a:sym typeface="Times New Roman"/>
              </a:rPr>
              <a:t>болж</a:t>
            </a:r>
            <a:r>
              <a:rPr lang="en-US" sz="2000" dirty="0">
                <a:ea typeface="Times New Roman"/>
                <a:cs typeface="Times New Roman"/>
                <a:sym typeface="Times New Roman"/>
              </a:rPr>
              <a:t> </a:t>
            </a:r>
            <a:r>
              <a:rPr lang="en-US" sz="2000" dirty="0" err="1">
                <a:ea typeface="Times New Roman"/>
                <a:cs typeface="Times New Roman"/>
                <a:sym typeface="Times New Roman"/>
              </a:rPr>
              <a:t>байна</a:t>
            </a:r>
            <a:endParaRPr lang="en-US" sz="2000" dirty="0"/>
          </a:p>
        </p:txBody>
      </p:sp>
      <p:sp>
        <p:nvSpPr>
          <p:cNvPr id="379" name="Google Shape;379;p59"/>
          <p:cNvSpPr txBox="1">
            <a:spLocks noGrp="1"/>
          </p:cNvSpPr>
          <p:nvPr>
            <p:ph type="title"/>
          </p:nvPr>
        </p:nvSpPr>
        <p:spPr>
          <a:prstGeom prst="rect">
            <a:avLst/>
          </a:prstGeom>
          <a:noFill/>
          <a:ln>
            <a:noFill/>
          </a:ln>
        </p:spPr>
        <p:txBody>
          <a:bodyPr spcFirstLastPara="1" wrap="square" lIns="91425" tIns="45700" rIns="91425" bIns="45700" anchor="b" anchorCtr="0">
            <a:noAutofit/>
          </a:bodyPr>
          <a:lstStyle/>
          <a:p>
            <a:pPr marL="0" lvl="0" indent="0" algn="ctr" rtl="0">
              <a:lnSpc>
                <a:spcPct val="85000"/>
              </a:lnSpc>
              <a:spcBef>
                <a:spcPts val="0"/>
              </a:spcBef>
              <a:spcAft>
                <a:spcPts val="0"/>
              </a:spcAft>
              <a:buClr>
                <a:srgbClr val="3F3F3F"/>
              </a:buClr>
              <a:buSzPts val="4000"/>
              <a:buFont typeface="Times New Roman"/>
              <a:buNone/>
            </a:pPr>
            <a:r>
              <a:rPr lang="en-US" dirty="0">
                <a:latin typeface="+mn-lt"/>
                <a:ea typeface="Times New Roman"/>
                <a:cs typeface="Times New Roman"/>
                <a:sym typeface="Times New Roman"/>
              </a:rPr>
              <a:t>Digital disruption &amp; Digital transformation</a:t>
            </a:r>
            <a:endParaRPr dirty="0">
              <a:latin typeface="+mn-lt"/>
            </a:endParaRPr>
          </a:p>
        </p:txBody>
      </p:sp>
      <p:sp>
        <p:nvSpPr>
          <p:cNvPr id="4" name="TextBox 3">
            <a:extLst>
              <a:ext uri="{FF2B5EF4-FFF2-40B4-BE49-F238E27FC236}">
                <a16:creationId xmlns:a16="http://schemas.microsoft.com/office/drawing/2014/main" id="{911A4F13-0282-F856-93BE-D5FE201612E9}"/>
              </a:ext>
            </a:extLst>
          </p:cNvPr>
          <p:cNvSpPr txBox="1"/>
          <p:nvPr/>
        </p:nvSpPr>
        <p:spPr>
          <a:xfrm>
            <a:off x="533994" y="5723948"/>
            <a:ext cx="11174449" cy="840230"/>
          </a:xfrm>
          <a:prstGeom prst="rect">
            <a:avLst/>
          </a:prstGeom>
          <a:noFill/>
        </p:spPr>
        <p:txBody>
          <a:bodyPr wrap="square">
            <a:spAutoFit/>
          </a:bodyPr>
          <a:lstStyle/>
          <a:p>
            <a:pPr marL="114300" lvl="0" algn="l" rtl="0">
              <a:lnSpc>
                <a:spcPct val="90000"/>
              </a:lnSpc>
              <a:spcBef>
                <a:spcPts val="1400"/>
              </a:spcBef>
              <a:spcAft>
                <a:spcPts val="0"/>
              </a:spcAft>
              <a:buSzPts val="2400"/>
            </a:pPr>
            <a:r>
              <a:rPr lang="mn-MN" sz="1800" b="1" dirty="0">
                <a:latin typeface="+mn-lt"/>
              </a:rPr>
              <a:t>Зах зээлд өрсөлдөх давуу байдлыг олж авахын тулд аж үйлдвэрийн 4-р хувьсгалын технологийн дэвшилд тулгуурласан байгууллагын үйл ажиллагаа, соёл, бизнес загварын өөрчлөлтийг хэлнэ.</a:t>
            </a:r>
            <a:endParaRPr lang="mn-MN" sz="2000" dirty="0">
              <a:latin typeface="+mn-lt"/>
            </a:endParaRPr>
          </a:p>
        </p:txBody>
      </p:sp>
    </p:spTree>
  </p:cSld>
  <p:clrMapOvr>
    <a:masterClrMapping/>
  </p:clrMapOvr>
  <p:transition spd="med">
    <p:fade thruBlk="1"/>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391"/>
        <p:cNvGrpSpPr/>
        <p:nvPr/>
      </p:nvGrpSpPr>
      <p:grpSpPr>
        <a:xfrm>
          <a:off x="0" y="0"/>
          <a:ext cx="0" cy="0"/>
          <a:chOff x="0" y="0"/>
          <a:chExt cx="0" cy="0"/>
        </a:xfrm>
      </p:grpSpPr>
      <p:sp>
        <p:nvSpPr>
          <p:cNvPr id="392" name="Google Shape;392;p61"/>
          <p:cNvSpPr txBox="1">
            <a:spLocks noGrp="1"/>
          </p:cNvSpPr>
          <p:nvPr>
            <p:ph type="title"/>
          </p:nvPr>
        </p:nvSpPr>
        <p:spPr>
          <a:xfrm>
            <a:off x="3119511" y="2840080"/>
            <a:ext cx="10058400" cy="1177840"/>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FF0000"/>
              </a:buClr>
              <a:buSzPts val="4800"/>
              <a:buFont typeface="Times New Roman"/>
              <a:buNone/>
            </a:pPr>
            <a:r>
              <a:rPr lang="en-US">
                <a:solidFill>
                  <a:srgbClr val="FF0000"/>
                </a:solidFill>
                <a:latin typeface="+mn-lt"/>
              </a:rPr>
              <a:t>Шилжилт</a:t>
            </a:r>
            <a:r>
              <a:rPr lang="en-US">
                <a:latin typeface="+mn-lt"/>
              </a:rPr>
              <a:t> – Өөрчлөлт, шинэчлэл</a:t>
            </a:r>
            <a:endParaRPr>
              <a:latin typeface="+mn-lt"/>
            </a:endParaRPr>
          </a:p>
        </p:txBody>
      </p:sp>
      <p:sp>
        <p:nvSpPr>
          <p:cNvPr id="393" name="Google Shape;393;p61"/>
          <p:cNvSpPr txBox="1"/>
          <p:nvPr/>
        </p:nvSpPr>
        <p:spPr>
          <a:xfrm>
            <a:off x="1066800" y="1418494"/>
            <a:ext cx="10058400" cy="1177840"/>
          </a:xfrm>
          <a:prstGeom prst="rect">
            <a:avLst/>
          </a:prstGeom>
          <a:noFill/>
          <a:ln>
            <a:noFill/>
          </a:ln>
        </p:spPr>
        <p:txBody>
          <a:bodyPr spcFirstLastPara="1" wrap="square" lIns="91425" tIns="45700" rIns="91425" bIns="45700" anchor="b" anchorCtr="0">
            <a:normAutofit fontScale="97500"/>
          </a:bodyPr>
          <a:lstStyle/>
          <a:p>
            <a:pPr marL="0" marR="0" lvl="0" indent="0" algn="l" rtl="0">
              <a:lnSpc>
                <a:spcPct val="85000"/>
              </a:lnSpc>
              <a:spcBef>
                <a:spcPts val="0"/>
              </a:spcBef>
              <a:spcAft>
                <a:spcPts val="0"/>
              </a:spcAft>
              <a:buClr>
                <a:srgbClr val="FF0000"/>
              </a:buClr>
              <a:buSzPct val="100000"/>
              <a:buFont typeface="Times New Roman"/>
              <a:buNone/>
            </a:pPr>
            <a:r>
              <a:rPr lang="en-US" sz="4800" b="0" i="0" u="none" strike="noStrike" cap="none">
                <a:solidFill>
                  <a:srgbClr val="FF0000"/>
                </a:solidFill>
                <a:latin typeface="Times New Roman"/>
                <a:ea typeface="Times New Roman"/>
                <a:cs typeface="Times New Roman"/>
                <a:sym typeface="Times New Roman"/>
              </a:rPr>
              <a:t>Дижитал</a:t>
            </a:r>
            <a:r>
              <a:rPr lang="en-US" sz="4800" b="0" i="0" u="none" strike="noStrike" cap="none">
                <a:solidFill>
                  <a:srgbClr val="3F3F3F"/>
                </a:solidFill>
                <a:latin typeface="Times New Roman"/>
                <a:ea typeface="Times New Roman"/>
                <a:cs typeface="Times New Roman"/>
                <a:sym typeface="Times New Roman"/>
              </a:rPr>
              <a:t> – Технологи</a:t>
            </a:r>
            <a:endParaRPr sz="4800" b="0" i="0" u="none" strike="noStrike" cap="none">
              <a:solidFill>
                <a:srgbClr val="3F3F3F"/>
              </a:solidFill>
              <a:latin typeface="Times New Roman"/>
              <a:ea typeface="Times New Roman"/>
              <a:cs typeface="Times New Roman"/>
              <a:sym typeface="Times New Roman"/>
            </a:endParaRPr>
          </a:p>
        </p:txBody>
      </p:sp>
      <p:cxnSp>
        <p:nvCxnSpPr>
          <p:cNvPr id="394" name="Google Shape;394;p61"/>
          <p:cNvCxnSpPr/>
          <p:nvPr/>
        </p:nvCxnSpPr>
        <p:spPr>
          <a:xfrm>
            <a:off x="1090246" y="2708031"/>
            <a:ext cx="5662246" cy="0"/>
          </a:xfrm>
          <a:prstGeom prst="straightConnector1">
            <a:avLst/>
          </a:prstGeom>
          <a:noFill/>
          <a:ln w="57150" cap="flat" cmpd="sng">
            <a:solidFill>
              <a:schemeClr val="accent1"/>
            </a:solidFill>
            <a:prstDash val="solid"/>
            <a:round/>
            <a:headEnd type="none" w="sm" len="sm"/>
            <a:tailEnd type="none" w="sm" len="sm"/>
          </a:ln>
        </p:spPr>
      </p:cxnSp>
      <p:cxnSp>
        <p:nvCxnSpPr>
          <p:cNvPr id="395" name="Google Shape;395;p61"/>
          <p:cNvCxnSpPr/>
          <p:nvPr/>
        </p:nvCxnSpPr>
        <p:spPr>
          <a:xfrm>
            <a:off x="3119511" y="4161693"/>
            <a:ext cx="8732520" cy="0"/>
          </a:xfrm>
          <a:prstGeom prst="straightConnector1">
            <a:avLst/>
          </a:prstGeom>
          <a:noFill/>
          <a:ln w="57150" cap="flat" cmpd="sng">
            <a:solidFill>
              <a:schemeClr val="accent1"/>
            </a:solidFill>
            <a:prstDash val="solid"/>
            <a:round/>
            <a:headEnd type="none" w="sm" len="sm"/>
            <a:tailEnd type="none" w="sm" len="sm"/>
          </a:ln>
        </p:spPr>
      </p:cxnSp>
    </p:spTree>
  </p:cSld>
  <p:clrMapOvr>
    <a:masterClrMapping/>
  </p:clrMapOvr>
  <p:transition spd="med">
    <p:fade thruBlk="1"/>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Shape 456"/>
        <p:cNvGrpSpPr/>
        <p:nvPr/>
      </p:nvGrpSpPr>
      <p:grpSpPr>
        <a:xfrm>
          <a:off x="0" y="0"/>
          <a:ext cx="0" cy="0"/>
          <a:chOff x="0" y="0"/>
          <a:chExt cx="0" cy="0"/>
        </a:xfrm>
      </p:grpSpPr>
      <p:pic>
        <p:nvPicPr>
          <p:cNvPr id="457" name="Google Shape;457;p67"/>
          <p:cNvPicPr preferRelativeResize="0">
            <a:picLocks noGrp="1"/>
          </p:cNvPicPr>
          <p:nvPr>
            <p:ph type="body" idx="1"/>
          </p:nvPr>
        </p:nvPicPr>
        <p:blipFill rotWithShape="1">
          <a:blip r:embed="rId3">
            <a:alphaModFix/>
          </a:blip>
          <a:srcRect/>
          <a:stretch/>
        </p:blipFill>
        <p:spPr>
          <a:xfrm>
            <a:off x="2118407" y="0"/>
            <a:ext cx="8280955" cy="6858000"/>
          </a:xfrm>
          <a:prstGeom prst="rect">
            <a:avLst/>
          </a:prstGeom>
          <a:noFill/>
          <a:ln>
            <a:noFill/>
          </a:ln>
        </p:spPr>
      </p:pic>
    </p:spTree>
  </p:cSld>
  <p:clrMapOvr>
    <a:masterClrMapping/>
  </p:clrMapOvr>
  <p:transition spd="med">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pic>
        <p:nvPicPr>
          <p:cNvPr id="408" name="Google Shape;408;p63"/>
          <p:cNvPicPr preferRelativeResize="0"/>
          <p:nvPr/>
        </p:nvPicPr>
        <p:blipFill rotWithShape="1">
          <a:blip r:embed="rId3">
            <a:alphaModFix/>
          </a:blip>
          <a:srcRect/>
          <a:stretch/>
        </p:blipFill>
        <p:spPr>
          <a:xfrm>
            <a:off x="0" y="879577"/>
            <a:ext cx="6545130" cy="5242617"/>
          </a:xfrm>
          <a:prstGeom prst="rect">
            <a:avLst/>
          </a:prstGeom>
          <a:noFill/>
          <a:ln>
            <a:noFill/>
          </a:ln>
        </p:spPr>
      </p:pic>
      <p:sp>
        <p:nvSpPr>
          <p:cNvPr id="3" name="Text Placeholder 2">
            <a:extLst>
              <a:ext uri="{FF2B5EF4-FFF2-40B4-BE49-F238E27FC236}">
                <a16:creationId xmlns:a16="http://schemas.microsoft.com/office/drawing/2014/main" id="{787EF241-7037-8DFC-C8F1-F16AC2628781}"/>
              </a:ext>
            </a:extLst>
          </p:cNvPr>
          <p:cNvSpPr>
            <a:spLocks noGrp="1"/>
          </p:cNvSpPr>
          <p:nvPr>
            <p:ph type="body" idx="1"/>
          </p:nvPr>
        </p:nvSpPr>
        <p:spPr>
          <a:xfrm>
            <a:off x="6436518" y="879577"/>
            <a:ext cx="5371938" cy="4960055"/>
          </a:xfrm>
        </p:spPr>
        <p:txBody>
          <a:bodyPr/>
          <a:lstStyle/>
          <a:p>
            <a:endParaRPr lang="en-US" dirty="0"/>
          </a:p>
        </p:txBody>
      </p:sp>
      <p:sp>
        <p:nvSpPr>
          <p:cNvPr id="4" name="Google Shape;401;p62">
            <a:extLst>
              <a:ext uri="{FF2B5EF4-FFF2-40B4-BE49-F238E27FC236}">
                <a16:creationId xmlns:a16="http://schemas.microsoft.com/office/drawing/2014/main" id="{74BAE694-27FD-4879-E662-4B05BCF96867}"/>
              </a:ext>
            </a:extLst>
          </p:cNvPr>
          <p:cNvSpPr txBox="1">
            <a:spLocks noGrp="1"/>
          </p:cNvSpPr>
          <p:nvPr>
            <p:ph type="title"/>
          </p:nvPr>
        </p:nvSpPr>
        <p:spPr>
          <a:xfrm>
            <a:off x="2050255" y="108393"/>
            <a:ext cx="9186863" cy="647040"/>
          </a:xfrm>
          <a:prstGeom prst="rect">
            <a:avLst/>
          </a:prstGeom>
          <a:noFill/>
          <a:ln>
            <a:noFill/>
          </a:ln>
        </p:spPr>
        <p:txBody>
          <a:bodyPr spcFirstLastPara="1" wrap="square" lIns="91425" tIns="45700" rIns="91425" bIns="45700" anchor="b" anchorCtr="0">
            <a:normAutofit/>
          </a:bodyPr>
          <a:lstStyle/>
          <a:p>
            <a:pPr marL="0" lvl="0" indent="0" algn="ctr" rtl="0">
              <a:lnSpc>
                <a:spcPct val="85000"/>
              </a:lnSpc>
              <a:spcBef>
                <a:spcPts val="0"/>
              </a:spcBef>
              <a:spcAft>
                <a:spcPts val="0"/>
              </a:spcAft>
              <a:buClr>
                <a:srgbClr val="3F3F3F"/>
              </a:buClr>
              <a:buSzPts val="4800"/>
              <a:buFont typeface="Times New Roman"/>
              <a:buNone/>
            </a:pPr>
            <a:r>
              <a:rPr lang="mn-MN" sz="4000" dirty="0">
                <a:latin typeface="+mn-lt"/>
              </a:rPr>
              <a:t>Дижитал шилжилт - Технологи</a:t>
            </a:r>
            <a:endParaRPr sz="4000" dirty="0">
              <a:latin typeface="+mn-lt"/>
            </a:endParaRPr>
          </a:p>
        </p:txBody>
      </p:sp>
      <p:grpSp>
        <p:nvGrpSpPr>
          <p:cNvPr id="428" name="Google Shape;428;p66"/>
          <p:cNvGrpSpPr/>
          <p:nvPr/>
        </p:nvGrpSpPr>
        <p:grpSpPr>
          <a:xfrm>
            <a:off x="6545130" y="911071"/>
            <a:ext cx="4749315" cy="5211123"/>
            <a:chOff x="0" y="88732"/>
            <a:chExt cx="10058399" cy="4289760"/>
          </a:xfrm>
        </p:grpSpPr>
        <p:sp>
          <p:nvSpPr>
            <p:cNvPr id="429" name="Google Shape;429;p66"/>
            <p:cNvSpPr/>
            <p:nvPr/>
          </p:nvSpPr>
          <p:spPr>
            <a:xfrm>
              <a:off x="0" y="265852"/>
              <a:ext cx="10058399" cy="302400"/>
            </a:xfrm>
            <a:prstGeom prst="rect">
              <a:avLst/>
            </a:prstGeom>
            <a:solidFill>
              <a:schemeClr val="lt1">
                <a:alpha val="89019"/>
              </a:schemeClr>
            </a:solidFill>
            <a:ln w="15875" cap="flat" cmpd="sng">
              <a:solidFill>
                <a:srgbClr val="19ACE4"/>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0" name="Google Shape;430;p66"/>
            <p:cNvSpPr/>
            <p:nvPr/>
          </p:nvSpPr>
          <p:spPr>
            <a:xfrm>
              <a:off x="502920" y="88732"/>
              <a:ext cx="7040880" cy="354240"/>
            </a:xfrm>
            <a:prstGeom prst="roundRect">
              <a:avLst>
                <a:gd name="adj" fmla="val 16667"/>
              </a:avLst>
            </a:prstGeom>
            <a:solidFill>
              <a:srgbClr val="19ACE4"/>
            </a:solidFill>
            <a:ln w="158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1" name="Google Shape;431;p66"/>
            <p:cNvSpPr txBox="1"/>
            <p:nvPr/>
          </p:nvSpPr>
          <p:spPr>
            <a:xfrm>
              <a:off x="520213" y="106025"/>
              <a:ext cx="7006294" cy="319654"/>
            </a:xfrm>
            <a:prstGeom prst="rect">
              <a:avLst/>
            </a:prstGeom>
            <a:noFill/>
            <a:ln>
              <a:noFill/>
            </a:ln>
          </p:spPr>
          <p:txBody>
            <a:bodyPr spcFirstLastPara="1" wrap="square" lIns="266125" tIns="0" rIns="266125" bIns="0" anchor="ctr"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Хиймэл оюун ухаан</a:t>
              </a:r>
              <a:endParaRPr sz="2400" b="0" i="0" u="none" strike="noStrike" cap="none">
                <a:solidFill>
                  <a:schemeClr val="lt1"/>
                </a:solidFill>
                <a:latin typeface="Calibri"/>
                <a:ea typeface="Calibri"/>
                <a:cs typeface="Calibri"/>
                <a:sym typeface="Calibri"/>
              </a:endParaRPr>
            </a:p>
          </p:txBody>
        </p:sp>
        <p:sp>
          <p:nvSpPr>
            <p:cNvPr id="432" name="Google Shape;432;p66"/>
            <p:cNvSpPr/>
            <p:nvPr/>
          </p:nvSpPr>
          <p:spPr>
            <a:xfrm>
              <a:off x="0" y="810172"/>
              <a:ext cx="10058399" cy="302400"/>
            </a:xfrm>
            <a:prstGeom prst="rect">
              <a:avLst/>
            </a:prstGeom>
            <a:solidFill>
              <a:schemeClr val="lt1">
                <a:alpha val="89019"/>
              </a:schemeClr>
            </a:solidFill>
            <a:ln w="15875" cap="flat" cmpd="sng">
              <a:solidFill>
                <a:srgbClr val="19ACE4"/>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3" name="Google Shape;433;p66"/>
            <p:cNvSpPr/>
            <p:nvPr/>
          </p:nvSpPr>
          <p:spPr>
            <a:xfrm>
              <a:off x="502920" y="633052"/>
              <a:ext cx="7040880" cy="354240"/>
            </a:xfrm>
            <a:prstGeom prst="roundRect">
              <a:avLst>
                <a:gd name="adj" fmla="val 16667"/>
              </a:avLst>
            </a:prstGeom>
            <a:solidFill>
              <a:srgbClr val="19ACE4"/>
            </a:solidFill>
            <a:ln w="158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4" name="Google Shape;434;p66"/>
            <p:cNvSpPr txBox="1"/>
            <p:nvPr/>
          </p:nvSpPr>
          <p:spPr>
            <a:xfrm>
              <a:off x="520213" y="650345"/>
              <a:ext cx="7006294" cy="319654"/>
            </a:xfrm>
            <a:prstGeom prst="rect">
              <a:avLst/>
            </a:prstGeom>
            <a:noFill/>
            <a:ln>
              <a:noFill/>
            </a:ln>
          </p:spPr>
          <p:txBody>
            <a:bodyPr spcFirstLastPara="1" wrap="square" lIns="266125" tIns="0" rIns="266125" bIns="0" anchor="ctr"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Их өгөгдөл</a:t>
              </a:r>
              <a:endParaRPr sz="2400" b="0" i="0" u="none" strike="noStrike" cap="none">
                <a:solidFill>
                  <a:schemeClr val="lt1"/>
                </a:solidFill>
                <a:latin typeface="Calibri"/>
                <a:ea typeface="Calibri"/>
                <a:cs typeface="Calibri"/>
                <a:sym typeface="Calibri"/>
              </a:endParaRPr>
            </a:p>
          </p:txBody>
        </p:sp>
        <p:sp>
          <p:nvSpPr>
            <p:cNvPr id="435" name="Google Shape;435;p66"/>
            <p:cNvSpPr/>
            <p:nvPr/>
          </p:nvSpPr>
          <p:spPr>
            <a:xfrm>
              <a:off x="0" y="1354492"/>
              <a:ext cx="10058399" cy="302400"/>
            </a:xfrm>
            <a:prstGeom prst="rect">
              <a:avLst/>
            </a:prstGeom>
            <a:solidFill>
              <a:schemeClr val="lt1">
                <a:alpha val="89019"/>
              </a:schemeClr>
            </a:solidFill>
            <a:ln w="15875" cap="flat" cmpd="sng">
              <a:solidFill>
                <a:srgbClr val="19ACE4"/>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6" name="Google Shape;436;p66"/>
            <p:cNvSpPr/>
            <p:nvPr/>
          </p:nvSpPr>
          <p:spPr>
            <a:xfrm>
              <a:off x="502920" y="1177372"/>
              <a:ext cx="7040880" cy="354240"/>
            </a:xfrm>
            <a:prstGeom prst="roundRect">
              <a:avLst>
                <a:gd name="adj" fmla="val 16667"/>
              </a:avLst>
            </a:prstGeom>
            <a:solidFill>
              <a:srgbClr val="19ACE4"/>
            </a:solidFill>
            <a:ln w="158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7" name="Google Shape;437;p66"/>
            <p:cNvSpPr txBox="1"/>
            <p:nvPr/>
          </p:nvSpPr>
          <p:spPr>
            <a:xfrm>
              <a:off x="520213" y="1194665"/>
              <a:ext cx="7006294" cy="319654"/>
            </a:xfrm>
            <a:prstGeom prst="rect">
              <a:avLst/>
            </a:prstGeom>
            <a:noFill/>
            <a:ln>
              <a:noFill/>
            </a:ln>
          </p:spPr>
          <p:txBody>
            <a:bodyPr spcFirstLastPara="1" wrap="square" lIns="266125" tIns="0" rIns="266125" bIns="0" anchor="ctr"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Робот ба дрон</a:t>
              </a:r>
              <a:endParaRPr sz="2400" b="0" i="0" u="none" strike="noStrike" cap="none">
                <a:solidFill>
                  <a:schemeClr val="lt1"/>
                </a:solidFill>
                <a:latin typeface="Calibri"/>
                <a:ea typeface="Calibri"/>
                <a:cs typeface="Calibri"/>
                <a:sym typeface="Calibri"/>
              </a:endParaRPr>
            </a:p>
          </p:txBody>
        </p:sp>
        <p:sp>
          <p:nvSpPr>
            <p:cNvPr id="438" name="Google Shape;438;p66"/>
            <p:cNvSpPr/>
            <p:nvPr/>
          </p:nvSpPr>
          <p:spPr>
            <a:xfrm>
              <a:off x="0" y="1898812"/>
              <a:ext cx="10058399" cy="302400"/>
            </a:xfrm>
            <a:prstGeom prst="rect">
              <a:avLst/>
            </a:prstGeom>
            <a:solidFill>
              <a:schemeClr val="lt1">
                <a:alpha val="89019"/>
              </a:schemeClr>
            </a:solidFill>
            <a:ln w="15875" cap="flat" cmpd="sng">
              <a:solidFill>
                <a:srgbClr val="19ACE4"/>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9" name="Google Shape;439;p66"/>
            <p:cNvSpPr/>
            <p:nvPr/>
          </p:nvSpPr>
          <p:spPr>
            <a:xfrm>
              <a:off x="502920" y="1721692"/>
              <a:ext cx="7040880" cy="354240"/>
            </a:xfrm>
            <a:prstGeom prst="roundRect">
              <a:avLst>
                <a:gd name="adj" fmla="val 16667"/>
              </a:avLst>
            </a:prstGeom>
            <a:solidFill>
              <a:srgbClr val="19ACE4"/>
            </a:solidFill>
            <a:ln w="158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0" name="Google Shape;440;p66"/>
            <p:cNvSpPr txBox="1"/>
            <p:nvPr/>
          </p:nvSpPr>
          <p:spPr>
            <a:xfrm>
              <a:off x="520213" y="1738985"/>
              <a:ext cx="7006294" cy="319654"/>
            </a:xfrm>
            <a:prstGeom prst="rect">
              <a:avLst/>
            </a:prstGeom>
            <a:noFill/>
            <a:ln>
              <a:noFill/>
            </a:ln>
          </p:spPr>
          <p:txBody>
            <a:bodyPr spcFirstLastPara="1" wrap="square" lIns="266125" tIns="0" rIns="266125" bIns="0" anchor="ctr"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Үүлэн технологи</a:t>
              </a:r>
              <a:endParaRPr sz="2400" b="0" i="0" u="none" strike="noStrike" cap="none">
                <a:solidFill>
                  <a:schemeClr val="lt1"/>
                </a:solidFill>
                <a:latin typeface="Calibri"/>
                <a:ea typeface="Calibri"/>
                <a:cs typeface="Calibri"/>
                <a:sym typeface="Calibri"/>
              </a:endParaRPr>
            </a:p>
          </p:txBody>
        </p:sp>
        <p:sp>
          <p:nvSpPr>
            <p:cNvPr id="441" name="Google Shape;441;p66"/>
            <p:cNvSpPr/>
            <p:nvPr/>
          </p:nvSpPr>
          <p:spPr>
            <a:xfrm>
              <a:off x="0" y="2443132"/>
              <a:ext cx="10058399" cy="302400"/>
            </a:xfrm>
            <a:prstGeom prst="rect">
              <a:avLst/>
            </a:prstGeom>
            <a:solidFill>
              <a:schemeClr val="lt1">
                <a:alpha val="89019"/>
              </a:schemeClr>
            </a:solidFill>
            <a:ln w="15875" cap="flat" cmpd="sng">
              <a:solidFill>
                <a:srgbClr val="19ACE4"/>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2" name="Google Shape;442;p66"/>
            <p:cNvSpPr/>
            <p:nvPr/>
          </p:nvSpPr>
          <p:spPr>
            <a:xfrm>
              <a:off x="502920" y="2266012"/>
              <a:ext cx="7040880" cy="354240"/>
            </a:xfrm>
            <a:prstGeom prst="roundRect">
              <a:avLst>
                <a:gd name="adj" fmla="val 16667"/>
              </a:avLst>
            </a:prstGeom>
            <a:solidFill>
              <a:srgbClr val="19ACE4"/>
            </a:solidFill>
            <a:ln w="158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3" name="Google Shape;443;p66"/>
            <p:cNvSpPr txBox="1"/>
            <p:nvPr/>
          </p:nvSpPr>
          <p:spPr>
            <a:xfrm>
              <a:off x="520213" y="2283305"/>
              <a:ext cx="7006294" cy="319654"/>
            </a:xfrm>
            <a:prstGeom prst="rect">
              <a:avLst/>
            </a:prstGeom>
            <a:noFill/>
            <a:ln>
              <a:noFill/>
            </a:ln>
          </p:spPr>
          <p:txBody>
            <a:bodyPr spcFirstLastPara="1" wrap="square" lIns="266125" tIns="0" rIns="266125" bIns="0" anchor="ctr"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5G</a:t>
              </a:r>
              <a:endParaRPr sz="1400" b="0" i="0" u="none" strike="noStrike" cap="none">
                <a:solidFill>
                  <a:srgbClr val="000000"/>
                </a:solidFill>
                <a:latin typeface="Arial"/>
                <a:ea typeface="Arial"/>
                <a:cs typeface="Arial"/>
                <a:sym typeface="Arial"/>
              </a:endParaRPr>
            </a:p>
          </p:txBody>
        </p:sp>
        <p:sp>
          <p:nvSpPr>
            <p:cNvPr id="444" name="Google Shape;444;p66"/>
            <p:cNvSpPr/>
            <p:nvPr/>
          </p:nvSpPr>
          <p:spPr>
            <a:xfrm>
              <a:off x="0" y="2987452"/>
              <a:ext cx="10058399" cy="302400"/>
            </a:xfrm>
            <a:prstGeom prst="rect">
              <a:avLst/>
            </a:prstGeom>
            <a:solidFill>
              <a:schemeClr val="lt1">
                <a:alpha val="89019"/>
              </a:schemeClr>
            </a:solidFill>
            <a:ln w="15875" cap="flat" cmpd="sng">
              <a:solidFill>
                <a:srgbClr val="19ACE4"/>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5" name="Google Shape;445;p66"/>
            <p:cNvSpPr/>
            <p:nvPr/>
          </p:nvSpPr>
          <p:spPr>
            <a:xfrm>
              <a:off x="502920" y="2810332"/>
              <a:ext cx="7040880" cy="354240"/>
            </a:xfrm>
            <a:prstGeom prst="roundRect">
              <a:avLst>
                <a:gd name="adj" fmla="val 16667"/>
              </a:avLst>
            </a:prstGeom>
            <a:solidFill>
              <a:srgbClr val="19ACE4"/>
            </a:solidFill>
            <a:ln w="158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6" name="Google Shape;446;p66"/>
            <p:cNvSpPr txBox="1"/>
            <p:nvPr/>
          </p:nvSpPr>
          <p:spPr>
            <a:xfrm>
              <a:off x="520213" y="2827625"/>
              <a:ext cx="7006294" cy="319654"/>
            </a:xfrm>
            <a:prstGeom prst="rect">
              <a:avLst/>
            </a:prstGeom>
            <a:noFill/>
            <a:ln>
              <a:noFill/>
            </a:ln>
          </p:spPr>
          <p:txBody>
            <a:bodyPr spcFirstLastPara="1" wrap="square" lIns="266125" tIns="0" rIns="266125" bIns="0" anchor="ctr"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VR/AR/MR</a:t>
              </a:r>
              <a:endParaRPr sz="1400" b="0" i="0" u="none" strike="noStrike" cap="none">
                <a:solidFill>
                  <a:srgbClr val="000000"/>
                </a:solidFill>
                <a:latin typeface="Arial"/>
                <a:ea typeface="Arial"/>
                <a:cs typeface="Arial"/>
                <a:sym typeface="Arial"/>
              </a:endParaRPr>
            </a:p>
          </p:txBody>
        </p:sp>
        <p:sp>
          <p:nvSpPr>
            <p:cNvPr id="447" name="Google Shape;447;p66"/>
            <p:cNvSpPr/>
            <p:nvPr/>
          </p:nvSpPr>
          <p:spPr>
            <a:xfrm>
              <a:off x="0" y="3531772"/>
              <a:ext cx="10058399" cy="302400"/>
            </a:xfrm>
            <a:prstGeom prst="rect">
              <a:avLst/>
            </a:prstGeom>
            <a:solidFill>
              <a:schemeClr val="lt1">
                <a:alpha val="89019"/>
              </a:schemeClr>
            </a:solidFill>
            <a:ln w="15875" cap="flat" cmpd="sng">
              <a:solidFill>
                <a:srgbClr val="19ACE4"/>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8" name="Google Shape;448;p66"/>
            <p:cNvSpPr/>
            <p:nvPr/>
          </p:nvSpPr>
          <p:spPr>
            <a:xfrm>
              <a:off x="502920" y="3354652"/>
              <a:ext cx="7040880" cy="354240"/>
            </a:xfrm>
            <a:prstGeom prst="roundRect">
              <a:avLst>
                <a:gd name="adj" fmla="val 16667"/>
              </a:avLst>
            </a:prstGeom>
            <a:solidFill>
              <a:srgbClr val="19ACE4"/>
            </a:solidFill>
            <a:ln w="158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9" name="Google Shape;449;p66"/>
            <p:cNvSpPr txBox="1"/>
            <p:nvPr/>
          </p:nvSpPr>
          <p:spPr>
            <a:xfrm>
              <a:off x="520213" y="3371945"/>
              <a:ext cx="7006294" cy="319654"/>
            </a:xfrm>
            <a:prstGeom prst="rect">
              <a:avLst/>
            </a:prstGeom>
            <a:noFill/>
            <a:ln>
              <a:noFill/>
            </a:ln>
          </p:spPr>
          <p:txBody>
            <a:bodyPr spcFirstLastPara="1" wrap="square" lIns="266125" tIns="0" rIns="266125" bIns="0" anchor="ctr"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Юмсын интернэт</a:t>
              </a:r>
              <a:endParaRPr sz="2400" b="0" i="0" u="none" strike="noStrike" cap="none">
                <a:solidFill>
                  <a:schemeClr val="lt1"/>
                </a:solidFill>
                <a:latin typeface="Calibri"/>
                <a:ea typeface="Calibri"/>
                <a:cs typeface="Calibri"/>
                <a:sym typeface="Calibri"/>
              </a:endParaRPr>
            </a:p>
          </p:txBody>
        </p:sp>
        <p:sp>
          <p:nvSpPr>
            <p:cNvPr id="450" name="Google Shape;450;p66"/>
            <p:cNvSpPr/>
            <p:nvPr/>
          </p:nvSpPr>
          <p:spPr>
            <a:xfrm>
              <a:off x="0" y="4076092"/>
              <a:ext cx="10058399" cy="302400"/>
            </a:xfrm>
            <a:prstGeom prst="rect">
              <a:avLst/>
            </a:prstGeom>
            <a:solidFill>
              <a:schemeClr val="lt1">
                <a:alpha val="89019"/>
              </a:schemeClr>
            </a:solidFill>
            <a:ln w="15875" cap="flat" cmpd="sng">
              <a:solidFill>
                <a:srgbClr val="19ACE4"/>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1" name="Google Shape;451;p66"/>
            <p:cNvSpPr/>
            <p:nvPr/>
          </p:nvSpPr>
          <p:spPr>
            <a:xfrm>
              <a:off x="502920" y="3898972"/>
              <a:ext cx="7040880" cy="354240"/>
            </a:xfrm>
            <a:prstGeom prst="roundRect">
              <a:avLst>
                <a:gd name="adj" fmla="val 16667"/>
              </a:avLst>
            </a:prstGeom>
            <a:solidFill>
              <a:srgbClr val="19ACE4"/>
            </a:solidFill>
            <a:ln w="158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2" name="Google Shape;452;p66"/>
            <p:cNvSpPr txBox="1"/>
            <p:nvPr/>
          </p:nvSpPr>
          <p:spPr>
            <a:xfrm>
              <a:off x="520213" y="3916265"/>
              <a:ext cx="7006294" cy="319654"/>
            </a:xfrm>
            <a:prstGeom prst="rect">
              <a:avLst/>
            </a:prstGeom>
            <a:noFill/>
            <a:ln>
              <a:noFill/>
            </a:ln>
          </p:spPr>
          <p:txBody>
            <a:bodyPr spcFirstLastPara="1" wrap="square" lIns="266125" tIns="0" rIns="266125" bIns="0" anchor="ctr" anchorCtr="0">
              <a:noAutofit/>
            </a:bodyPr>
            <a:lstStyle/>
            <a:p>
              <a:pPr marL="0" marR="0" lvl="0" indent="0" algn="l" rtl="0">
                <a:lnSpc>
                  <a:spcPct val="90000"/>
                </a:lnSpc>
                <a:spcBef>
                  <a:spcPts val="0"/>
                </a:spcBef>
                <a:spcAft>
                  <a:spcPts val="0"/>
                </a:spcAft>
                <a:buClr>
                  <a:schemeClr val="lt1"/>
                </a:buClr>
                <a:buSzPts val="2400"/>
                <a:buFont typeface="Calibri"/>
                <a:buNone/>
              </a:pPr>
              <a:r>
                <a:rPr lang="en-US" sz="2400" b="0" i="0" u="none" strike="noStrike" cap="none">
                  <a:solidFill>
                    <a:schemeClr val="lt1"/>
                  </a:solidFill>
                  <a:latin typeface="Calibri"/>
                  <a:ea typeface="Calibri"/>
                  <a:cs typeface="Calibri"/>
                  <a:sym typeface="Calibri"/>
                </a:rPr>
                <a:t>Нийгмийн сүлжээ</a:t>
              </a:r>
              <a:endParaRPr sz="2400" b="0" i="0" u="none" strike="noStrike" cap="none">
                <a:solidFill>
                  <a:schemeClr val="lt1"/>
                </a:solidFill>
                <a:latin typeface="Calibri"/>
                <a:ea typeface="Calibri"/>
                <a:cs typeface="Calibri"/>
                <a:sym typeface="Calibri"/>
              </a:endParaRPr>
            </a:p>
          </p:txBody>
        </p:sp>
      </p:grpSp>
    </p:spTree>
  </p:cSld>
  <p:clrMapOvr>
    <a:masterClrMapping/>
  </p:clrMapOvr>
  <p:transition spd="med">
    <p:fade thruBlk="1"/>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418"/>
        <p:cNvGrpSpPr/>
        <p:nvPr/>
      </p:nvGrpSpPr>
      <p:grpSpPr>
        <a:xfrm>
          <a:off x="0" y="0"/>
          <a:ext cx="0" cy="0"/>
          <a:chOff x="0" y="0"/>
          <a:chExt cx="0" cy="0"/>
        </a:xfrm>
      </p:grpSpPr>
      <p:pic>
        <p:nvPicPr>
          <p:cNvPr id="420" name="Google Shape;420;p65"/>
          <p:cNvPicPr preferRelativeResize="0">
            <a:picLocks noGrp="1"/>
          </p:cNvPicPr>
          <p:nvPr>
            <p:ph type="body" idx="1"/>
          </p:nvPr>
        </p:nvPicPr>
        <p:blipFill rotWithShape="1">
          <a:blip r:embed="rId3">
            <a:alphaModFix/>
          </a:blip>
          <a:stretch/>
        </p:blipFill>
        <p:spPr>
          <a:xfrm>
            <a:off x="185738" y="31744"/>
            <a:ext cx="11522707" cy="6295238"/>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422" name="Google Shape;422;p65"/>
          <p:cNvSpPr txBox="1"/>
          <p:nvPr/>
        </p:nvSpPr>
        <p:spPr>
          <a:xfrm>
            <a:off x="-1" y="6426187"/>
            <a:ext cx="11794331" cy="369291"/>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2000"/>
              <a:buFont typeface="Arial"/>
              <a:buNone/>
            </a:pPr>
            <a:r>
              <a:rPr lang="en-US" sz="1800" b="0" i="1" u="none" strike="noStrike" cap="none" dirty="0" err="1">
                <a:solidFill>
                  <a:srgbClr val="595959"/>
                </a:solidFill>
                <a:latin typeface="Times New Roman"/>
                <a:ea typeface="Times New Roman"/>
                <a:cs typeface="Times New Roman"/>
                <a:sym typeface="Times New Roman"/>
              </a:rPr>
              <a:t>Эх</a:t>
            </a:r>
            <a:r>
              <a:rPr lang="en-US" sz="1800" b="0" i="1" u="none" strike="noStrike" cap="none" dirty="0">
                <a:solidFill>
                  <a:srgbClr val="595959"/>
                </a:solidFill>
                <a:latin typeface="Times New Roman"/>
                <a:ea typeface="Times New Roman"/>
                <a:cs typeface="Times New Roman"/>
                <a:sym typeface="Times New Roman"/>
              </a:rPr>
              <a:t> </a:t>
            </a:r>
            <a:r>
              <a:rPr lang="en-US" sz="1800" b="0" i="1" u="none" strike="noStrike" cap="none" dirty="0" err="1">
                <a:solidFill>
                  <a:srgbClr val="595959"/>
                </a:solidFill>
                <a:latin typeface="Times New Roman"/>
                <a:ea typeface="Times New Roman"/>
                <a:cs typeface="Times New Roman"/>
                <a:sym typeface="Times New Roman"/>
              </a:rPr>
              <a:t>сурвалж</a:t>
            </a:r>
            <a:r>
              <a:rPr lang="en-US" sz="1800" b="0" i="1" u="none" strike="noStrike" cap="none" dirty="0">
                <a:solidFill>
                  <a:srgbClr val="595959"/>
                </a:solidFill>
                <a:latin typeface="Times New Roman"/>
                <a:ea typeface="Times New Roman"/>
                <a:cs typeface="Times New Roman"/>
                <a:sym typeface="Times New Roman"/>
              </a:rPr>
              <a:t>: </a:t>
            </a:r>
            <a:r>
              <a:rPr lang="en-US" sz="1800" b="0" i="1" u="none" strike="noStrike" cap="none" dirty="0" err="1">
                <a:solidFill>
                  <a:srgbClr val="595959"/>
                </a:solidFill>
                <a:latin typeface="Times New Roman"/>
                <a:ea typeface="Times New Roman"/>
                <a:cs typeface="Times New Roman"/>
                <a:sym typeface="Times New Roman"/>
              </a:rPr>
              <a:t>Дэлхийн</a:t>
            </a:r>
            <a:r>
              <a:rPr lang="en-US" sz="1800" b="0" i="1" u="none" strike="noStrike" cap="none" dirty="0">
                <a:solidFill>
                  <a:srgbClr val="595959"/>
                </a:solidFill>
                <a:latin typeface="Times New Roman"/>
                <a:ea typeface="Times New Roman"/>
                <a:cs typeface="Times New Roman"/>
                <a:sym typeface="Times New Roman"/>
              </a:rPr>
              <a:t> </a:t>
            </a:r>
            <a:r>
              <a:rPr lang="en-US" sz="1800" b="0" i="1" u="none" strike="noStrike" cap="none" dirty="0" err="1">
                <a:solidFill>
                  <a:srgbClr val="595959"/>
                </a:solidFill>
                <a:latin typeface="Times New Roman"/>
                <a:ea typeface="Times New Roman"/>
                <a:cs typeface="Times New Roman"/>
                <a:sym typeface="Times New Roman"/>
              </a:rPr>
              <a:t>эдийн</a:t>
            </a:r>
            <a:r>
              <a:rPr lang="en-US" sz="1800" b="0" i="1" u="none" strike="noStrike" cap="none" dirty="0">
                <a:solidFill>
                  <a:srgbClr val="595959"/>
                </a:solidFill>
                <a:latin typeface="Times New Roman"/>
                <a:ea typeface="Times New Roman"/>
                <a:cs typeface="Times New Roman"/>
                <a:sym typeface="Times New Roman"/>
              </a:rPr>
              <a:t> </a:t>
            </a:r>
            <a:r>
              <a:rPr lang="en-US" sz="1800" b="0" i="1" u="none" strike="noStrike" cap="none" dirty="0" err="1">
                <a:solidFill>
                  <a:srgbClr val="595959"/>
                </a:solidFill>
                <a:latin typeface="Times New Roman"/>
                <a:ea typeface="Times New Roman"/>
                <a:cs typeface="Times New Roman"/>
                <a:sym typeface="Times New Roman"/>
              </a:rPr>
              <a:t>засгийн</a:t>
            </a:r>
            <a:r>
              <a:rPr lang="en-US" sz="1800" b="0" i="1" u="none" strike="noStrike" cap="none" dirty="0">
                <a:solidFill>
                  <a:srgbClr val="595959"/>
                </a:solidFill>
                <a:latin typeface="Times New Roman"/>
                <a:ea typeface="Times New Roman"/>
                <a:cs typeface="Times New Roman"/>
                <a:sym typeface="Times New Roman"/>
              </a:rPr>
              <a:t> </a:t>
            </a:r>
            <a:r>
              <a:rPr lang="en-US" sz="1800" b="0" i="1" u="none" strike="noStrike" cap="none" dirty="0" err="1">
                <a:solidFill>
                  <a:srgbClr val="595959"/>
                </a:solidFill>
                <a:latin typeface="Times New Roman"/>
                <a:ea typeface="Times New Roman"/>
                <a:cs typeface="Times New Roman"/>
                <a:sym typeface="Times New Roman"/>
              </a:rPr>
              <a:t>форум</a:t>
            </a:r>
            <a:endParaRPr sz="1800" b="0" i="1" u="none" strike="noStrike" cap="none" dirty="0">
              <a:solidFill>
                <a:srgbClr val="595959"/>
              </a:solidFill>
              <a:latin typeface="Times New Roman"/>
              <a:ea typeface="Times New Roman"/>
              <a:cs typeface="Times New Roman"/>
              <a:sym typeface="Times New Roman"/>
            </a:endParaRPr>
          </a:p>
        </p:txBody>
      </p:sp>
    </p:spTree>
  </p:cSld>
  <p:clrMapOvr>
    <a:masterClrMapping/>
  </p:clrMapOvr>
  <p:transition spd="med">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2" name="Google Shape;482;p71"/>
          <p:cNvSpPr txBox="1">
            <a:spLocks noGrp="1"/>
          </p:cNvSpPr>
          <p:nvPr>
            <p:ph type="body" idx="1"/>
          </p:nvPr>
        </p:nvSpPr>
        <p:spPr>
          <a:xfrm>
            <a:off x="838199" y="1014414"/>
            <a:ext cx="10870245" cy="5162550"/>
          </a:xfrm>
          <a:prstGeom prst="rect">
            <a:avLst/>
          </a:prstGeom>
          <a:noFill/>
          <a:ln>
            <a:noFill/>
          </a:ln>
        </p:spPr>
        <p:txBody>
          <a:bodyPr spcFirstLastPara="1" wrap="square" lIns="0" tIns="45700" rIns="0" bIns="45700" anchor="t" anchorCtr="0">
            <a:normAutofit/>
          </a:bodyPr>
          <a:lstStyle/>
          <a:p>
            <a:pPr marL="406400" lvl="0" indent="-292100" algn="l" rtl="0">
              <a:lnSpc>
                <a:spcPct val="90000"/>
              </a:lnSpc>
              <a:spcBef>
                <a:spcPts val="0"/>
              </a:spcBef>
              <a:spcAft>
                <a:spcPts val="0"/>
              </a:spcAft>
              <a:buSzPts val="2800"/>
              <a:buChar char="•"/>
            </a:pPr>
            <a:r>
              <a:rPr lang="en-US" sz="2400" b="0" i="1" u="none" strike="noStrike" dirty="0" err="1">
                <a:solidFill>
                  <a:srgbClr val="002060"/>
                </a:solidFill>
                <a:latin typeface="+mn-lt"/>
                <a:ea typeface="Times New Roman"/>
                <a:cs typeface="Times New Roman"/>
                <a:sym typeface="Times New Roman"/>
              </a:rPr>
              <a:t>Дижитал</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шилжилт</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нь</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аж</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үйлдвэрийн</a:t>
            </a:r>
            <a:r>
              <a:rPr lang="en-US" sz="2400" b="0" i="1" u="none" strike="noStrike" dirty="0">
                <a:solidFill>
                  <a:srgbClr val="002060"/>
                </a:solidFill>
                <a:latin typeface="+mn-lt"/>
                <a:ea typeface="Times New Roman"/>
                <a:cs typeface="Times New Roman"/>
                <a:sym typeface="Times New Roman"/>
              </a:rPr>
              <a:t> 4-р </a:t>
            </a:r>
            <a:r>
              <a:rPr lang="en-US" sz="2400" b="0" i="1" u="none" strike="noStrike" dirty="0" err="1">
                <a:solidFill>
                  <a:srgbClr val="002060"/>
                </a:solidFill>
                <a:latin typeface="+mn-lt"/>
                <a:ea typeface="Times New Roman"/>
                <a:cs typeface="Times New Roman"/>
                <a:sym typeface="Times New Roman"/>
              </a:rPr>
              <a:t>хувьсгалын</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өнөө</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үед</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бизнесүүдийн</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амьд</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үлдэх</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тэмцэл</a:t>
            </a:r>
            <a:r>
              <a:rPr lang="en-US" sz="2400" b="0" i="1" u="none" strike="noStrike" dirty="0">
                <a:solidFill>
                  <a:srgbClr val="002060"/>
                </a:solidFill>
                <a:latin typeface="+mn-lt"/>
                <a:ea typeface="Times New Roman"/>
                <a:cs typeface="Times New Roman"/>
                <a:sym typeface="Times New Roman"/>
              </a:rPr>
              <a:t> </a:t>
            </a:r>
            <a:r>
              <a:rPr lang="en-US" sz="2400" b="0" i="1" u="none" strike="noStrike" dirty="0" err="1">
                <a:solidFill>
                  <a:srgbClr val="002060"/>
                </a:solidFill>
                <a:latin typeface="+mn-lt"/>
                <a:ea typeface="Times New Roman"/>
                <a:cs typeface="Times New Roman"/>
                <a:sym typeface="Times New Roman"/>
              </a:rPr>
              <a:t>юм</a:t>
            </a:r>
            <a:r>
              <a:rPr lang="en-US" b="0" i="0" u="none" strike="noStrike" dirty="0">
                <a:solidFill>
                  <a:srgbClr val="002060"/>
                </a:solidFill>
                <a:latin typeface="+mn-lt"/>
                <a:ea typeface="Times New Roman"/>
                <a:cs typeface="Times New Roman"/>
                <a:sym typeface="Times New Roman"/>
              </a:rPr>
              <a:t>. </a:t>
            </a:r>
            <a:endParaRPr sz="2400" dirty="0">
              <a:latin typeface="+mn-lt"/>
            </a:endParaRPr>
          </a:p>
          <a:p>
            <a:pPr marL="406400" lvl="0" indent="-114300" algn="l" rtl="0">
              <a:lnSpc>
                <a:spcPct val="90000"/>
              </a:lnSpc>
              <a:spcBef>
                <a:spcPts val="1400"/>
              </a:spcBef>
              <a:spcAft>
                <a:spcPts val="0"/>
              </a:spcAft>
              <a:buSzPts val="2800"/>
              <a:buNone/>
            </a:pPr>
            <a:endParaRPr sz="2400" b="0" i="0" u="none" strike="noStrike" dirty="0">
              <a:solidFill>
                <a:srgbClr val="000000"/>
              </a:solidFill>
              <a:latin typeface="+mn-lt"/>
              <a:ea typeface="Times New Roman"/>
              <a:cs typeface="Times New Roman"/>
              <a:sym typeface="Times New Roman"/>
            </a:endParaRPr>
          </a:p>
        </p:txBody>
      </p:sp>
      <p:sp>
        <p:nvSpPr>
          <p:cNvPr id="481" name="Google Shape;481;p71"/>
          <p:cNvSpPr txBox="1">
            <a:spLocks noGrp="1"/>
          </p:cNvSpPr>
          <p:nvPr>
            <p:ph type="title"/>
          </p:nvPr>
        </p:nvSpPr>
        <p:spPr>
          <a:xfrm>
            <a:off x="2179434" y="225691"/>
            <a:ext cx="9529010" cy="414120"/>
          </a:xfrm>
          <a:prstGeom prst="rect">
            <a:avLst/>
          </a:prstGeom>
          <a:noFill/>
          <a:ln>
            <a:noFill/>
          </a:ln>
        </p:spPr>
        <p:txBody>
          <a:bodyPr spcFirstLastPara="1" wrap="square" lIns="91425" tIns="45700" rIns="91425" bIns="45700" anchor="b" anchorCtr="0">
            <a:noAutofit/>
          </a:bodyPr>
          <a:lstStyle/>
          <a:p>
            <a:pPr marL="0" lvl="0" indent="0" algn="l" rtl="0">
              <a:lnSpc>
                <a:spcPct val="85000"/>
              </a:lnSpc>
              <a:spcBef>
                <a:spcPts val="0"/>
              </a:spcBef>
              <a:spcAft>
                <a:spcPts val="0"/>
              </a:spcAft>
              <a:buClr>
                <a:srgbClr val="000000"/>
              </a:buClr>
              <a:buSzPts val="3600"/>
              <a:buFont typeface="Times New Roman"/>
              <a:buNone/>
            </a:pPr>
            <a:r>
              <a:rPr lang="en-US" sz="2800" b="1" i="1" dirty="0" err="1">
                <a:solidFill>
                  <a:srgbClr val="FFC000"/>
                </a:solidFill>
                <a:latin typeface="+mn-lt"/>
              </a:rPr>
              <a:t>Дижитал</a:t>
            </a:r>
            <a:r>
              <a:rPr lang="en-US" sz="2800" b="1" i="1" dirty="0">
                <a:solidFill>
                  <a:srgbClr val="FFC000"/>
                </a:solidFill>
                <a:latin typeface="+mn-lt"/>
              </a:rPr>
              <a:t> </a:t>
            </a:r>
            <a:r>
              <a:rPr lang="en-US" sz="2800" b="1" i="1" dirty="0" err="1">
                <a:solidFill>
                  <a:srgbClr val="FFC000"/>
                </a:solidFill>
                <a:latin typeface="+mn-lt"/>
              </a:rPr>
              <a:t>шилжилтийн</a:t>
            </a:r>
            <a:r>
              <a:rPr lang="en-US" sz="2800" b="1" i="1" dirty="0">
                <a:solidFill>
                  <a:srgbClr val="FFC000"/>
                </a:solidFill>
                <a:latin typeface="+mn-lt"/>
              </a:rPr>
              <a:t> 70% </a:t>
            </a:r>
            <a:r>
              <a:rPr lang="en-US" sz="2800" b="1" i="1" dirty="0" err="1">
                <a:solidFill>
                  <a:srgbClr val="FFC000"/>
                </a:solidFill>
                <a:latin typeface="+mn-lt"/>
              </a:rPr>
              <a:t>нь</a:t>
            </a:r>
            <a:r>
              <a:rPr lang="en-US" sz="2800" b="1" i="1" dirty="0">
                <a:solidFill>
                  <a:srgbClr val="FFC000"/>
                </a:solidFill>
                <a:latin typeface="+mn-lt"/>
              </a:rPr>
              <a:t> </a:t>
            </a:r>
            <a:r>
              <a:rPr lang="en-US" sz="2800" b="1" i="1" dirty="0" err="1">
                <a:solidFill>
                  <a:srgbClr val="FFC000"/>
                </a:solidFill>
                <a:latin typeface="+mn-lt"/>
              </a:rPr>
              <a:t>уналтанд</a:t>
            </a:r>
            <a:r>
              <a:rPr lang="en-US" sz="2800" b="1" i="1" dirty="0">
                <a:solidFill>
                  <a:srgbClr val="FFC000"/>
                </a:solidFill>
                <a:latin typeface="+mn-lt"/>
              </a:rPr>
              <a:t> </a:t>
            </a:r>
            <a:r>
              <a:rPr lang="en-US" sz="2800" b="1" i="1" dirty="0" err="1">
                <a:solidFill>
                  <a:srgbClr val="FFC000"/>
                </a:solidFill>
                <a:latin typeface="+mn-lt"/>
              </a:rPr>
              <a:t>ордог</a:t>
            </a:r>
            <a:endParaRPr sz="2800" dirty="0">
              <a:solidFill>
                <a:srgbClr val="FFC000"/>
              </a:solidFill>
              <a:latin typeface="+mn-lt"/>
              <a:ea typeface="Times New Roman"/>
              <a:cs typeface="Times New Roman"/>
              <a:sym typeface="Times New Roman"/>
            </a:endParaRPr>
          </a:p>
        </p:txBody>
      </p:sp>
      <p:pic>
        <p:nvPicPr>
          <p:cNvPr id="483" name="Google Shape;483;p71"/>
          <p:cNvPicPr preferRelativeResize="0"/>
          <p:nvPr/>
        </p:nvPicPr>
        <p:blipFill rotWithShape="1">
          <a:blip r:embed="rId3">
            <a:alphaModFix/>
          </a:blip>
          <a:srcRect t="20447" b="4574"/>
          <a:stretch/>
        </p:blipFill>
        <p:spPr>
          <a:xfrm>
            <a:off x="393089" y="2223598"/>
            <a:ext cx="5846116" cy="4530462"/>
          </a:xfrm>
          <a:prstGeom prst="rect">
            <a:avLst/>
          </a:prstGeom>
          <a:noFill/>
          <a:ln>
            <a:noFill/>
          </a:ln>
        </p:spPr>
      </p:pic>
      <p:pic>
        <p:nvPicPr>
          <p:cNvPr id="484" name="Google Shape;484;p71"/>
          <p:cNvPicPr preferRelativeResize="0"/>
          <p:nvPr/>
        </p:nvPicPr>
        <p:blipFill rotWithShape="1">
          <a:blip r:embed="rId4">
            <a:alphaModFix/>
          </a:blip>
          <a:srcRect/>
          <a:stretch/>
        </p:blipFill>
        <p:spPr>
          <a:xfrm>
            <a:off x="7060662" y="1534160"/>
            <a:ext cx="4426488" cy="5098149"/>
          </a:xfrm>
          <a:prstGeom prst="rect">
            <a:avLst/>
          </a:prstGeom>
          <a:noFill/>
          <a:ln>
            <a:noFill/>
          </a:ln>
        </p:spPr>
      </p:pic>
    </p:spTree>
  </p:cSld>
  <p:clrMapOvr>
    <a:masterClrMapping/>
  </p:clrMapOvr>
  <p:transition spd="med">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90" name="Google Shape;490;p72"/>
          <p:cNvSpPr txBox="1">
            <a:spLocks noGrp="1"/>
          </p:cNvSpPr>
          <p:nvPr>
            <p:ph type="body" idx="1"/>
          </p:nvPr>
        </p:nvSpPr>
        <p:spPr>
          <a:xfrm>
            <a:off x="1097280" y="1954463"/>
            <a:ext cx="10058400" cy="3006129"/>
          </a:xfrm>
          <a:prstGeom prst="rect">
            <a:avLst/>
          </a:prstGeom>
          <a:noFill/>
          <a:ln>
            <a:noFill/>
          </a:ln>
        </p:spPr>
        <p:txBody>
          <a:bodyPr spcFirstLastPara="1" wrap="square" lIns="0" tIns="45700" rIns="0" bIns="45700" anchor="t" anchorCtr="0">
            <a:normAutofit/>
          </a:bodyPr>
          <a:lstStyle/>
          <a:p>
            <a:pPr marL="406400" lvl="0" indent="-292100" algn="l" rtl="0">
              <a:lnSpc>
                <a:spcPct val="90000"/>
              </a:lnSpc>
              <a:spcBef>
                <a:spcPts val="0"/>
              </a:spcBef>
              <a:spcAft>
                <a:spcPts val="0"/>
              </a:spcAft>
              <a:buSzPts val="2800"/>
              <a:buFont typeface="Arial"/>
              <a:buChar char="•"/>
            </a:pPr>
            <a:r>
              <a:rPr lang="en-US" sz="2800" dirty="0" err="1">
                <a:latin typeface="+mn-lt"/>
              </a:rPr>
              <a:t>Шинэ</a:t>
            </a:r>
            <a:r>
              <a:rPr lang="en-US" sz="2800" dirty="0">
                <a:latin typeface="+mn-lt"/>
              </a:rPr>
              <a:t> </a:t>
            </a:r>
            <a:r>
              <a:rPr lang="en-US" sz="2800" dirty="0" err="1">
                <a:latin typeface="+mn-lt"/>
              </a:rPr>
              <a:t>үр</a:t>
            </a:r>
            <a:r>
              <a:rPr lang="en-US" sz="2800" dirty="0">
                <a:latin typeface="+mn-lt"/>
              </a:rPr>
              <a:t> </a:t>
            </a:r>
            <a:r>
              <a:rPr lang="en-US" sz="2800" dirty="0" err="1">
                <a:latin typeface="+mn-lt"/>
              </a:rPr>
              <a:t>ашиг</a:t>
            </a:r>
            <a:endParaRPr dirty="0">
              <a:latin typeface="+mn-lt"/>
            </a:endParaRPr>
          </a:p>
          <a:p>
            <a:pPr marL="406400" lvl="0" indent="-292100" algn="l" rtl="0">
              <a:lnSpc>
                <a:spcPct val="90000"/>
              </a:lnSpc>
              <a:spcBef>
                <a:spcPts val="1400"/>
              </a:spcBef>
              <a:spcAft>
                <a:spcPts val="0"/>
              </a:spcAft>
              <a:buSzPts val="2800"/>
              <a:buFont typeface="Arial"/>
              <a:buChar char="•"/>
            </a:pPr>
            <a:r>
              <a:rPr lang="en-US" sz="2800" dirty="0" err="1">
                <a:latin typeface="+mn-lt"/>
              </a:rPr>
              <a:t>Илүү</a:t>
            </a:r>
            <a:r>
              <a:rPr lang="en-US" sz="2800" dirty="0">
                <a:latin typeface="+mn-lt"/>
              </a:rPr>
              <a:t> </a:t>
            </a:r>
            <a:r>
              <a:rPr lang="en-US" sz="2800" dirty="0" err="1">
                <a:latin typeface="+mn-lt"/>
              </a:rPr>
              <a:t>сайн</a:t>
            </a:r>
            <a:r>
              <a:rPr lang="en-US" sz="2800" dirty="0">
                <a:latin typeface="+mn-lt"/>
              </a:rPr>
              <a:t> </a:t>
            </a:r>
            <a:r>
              <a:rPr lang="en-US" sz="2800" dirty="0" err="1">
                <a:latin typeface="+mn-lt"/>
              </a:rPr>
              <a:t>хэрэглэгчийн</a:t>
            </a:r>
            <a:r>
              <a:rPr lang="en-US" sz="2800" dirty="0">
                <a:latin typeface="+mn-lt"/>
              </a:rPr>
              <a:t> </a:t>
            </a:r>
            <a:r>
              <a:rPr lang="en-US" sz="2800" dirty="0" err="1">
                <a:latin typeface="+mn-lt"/>
              </a:rPr>
              <a:t>үйлчилгээ</a:t>
            </a:r>
            <a:endParaRPr dirty="0">
              <a:latin typeface="+mn-lt"/>
            </a:endParaRPr>
          </a:p>
          <a:p>
            <a:pPr marL="406400" lvl="0" indent="-292100" algn="l" rtl="0">
              <a:lnSpc>
                <a:spcPct val="90000"/>
              </a:lnSpc>
              <a:spcBef>
                <a:spcPts val="1400"/>
              </a:spcBef>
              <a:spcAft>
                <a:spcPts val="0"/>
              </a:spcAft>
              <a:buSzPts val="2800"/>
              <a:buFont typeface="Arial"/>
              <a:buChar char="•"/>
            </a:pPr>
            <a:r>
              <a:rPr lang="en-US" sz="2800" dirty="0" err="1">
                <a:latin typeface="+mn-lt"/>
              </a:rPr>
              <a:t>Бизнесийг</a:t>
            </a:r>
            <a:r>
              <a:rPr lang="en-US" sz="2800" dirty="0">
                <a:latin typeface="+mn-lt"/>
              </a:rPr>
              <a:t> </a:t>
            </a:r>
            <a:r>
              <a:rPr lang="en-US" sz="2800" dirty="0" err="1">
                <a:latin typeface="+mn-lt"/>
              </a:rPr>
              <a:t>өөр</a:t>
            </a:r>
            <a:r>
              <a:rPr lang="en-US" sz="2800" dirty="0">
                <a:latin typeface="+mn-lt"/>
              </a:rPr>
              <a:t> </a:t>
            </a:r>
            <a:r>
              <a:rPr lang="en-US" sz="2800" dirty="0" err="1">
                <a:latin typeface="+mn-lt"/>
              </a:rPr>
              <a:t>арга</a:t>
            </a:r>
            <a:r>
              <a:rPr lang="en-US" sz="2800" dirty="0">
                <a:latin typeface="+mn-lt"/>
              </a:rPr>
              <a:t> </a:t>
            </a:r>
            <a:r>
              <a:rPr lang="en-US" sz="2800" dirty="0" err="1">
                <a:latin typeface="+mn-lt"/>
              </a:rPr>
              <a:t>замаар</a:t>
            </a:r>
            <a:r>
              <a:rPr lang="en-US" sz="2800" dirty="0">
                <a:latin typeface="+mn-lt"/>
              </a:rPr>
              <a:t> </a:t>
            </a:r>
            <a:r>
              <a:rPr lang="en-US" sz="2800" dirty="0" err="1">
                <a:latin typeface="+mn-lt"/>
              </a:rPr>
              <a:t>хийх</a:t>
            </a:r>
            <a:endParaRPr dirty="0">
              <a:latin typeface="+mn-lt"/>
            </a:endParaRPr>
          </a:p>
          <a:p>
            <a:pPr marL="406400" lvl="0" indent="-292100" algn="l" rtl="0">
              <a:lnSpc>
                <a:spcPct val="90000"/>
              </a:lnSpc>
              <a:spcBef>
                <a:spcPts val="1400"/>
              </a:spcBef>
              <a:spcAft>
                <a:spcPts val="0"/>
              </a:spcAft>
              <a:buSzPts val="2800"/>
              <a:buFont typeface="Arial"/>
              <a:buChar char="•"/>
            </a:pPr>
            <a:r>
              <a:rPr lang="en-US" sz="2800" dirty="0" err="1">
                <a:latin typeface="+mn-lt"/>
              </a:rPr>
              <a:t>Тасралтгүй</a:t>
            </a:r>
            <a:r>
              <a:rPr lang="en-US" sz="2800" dirty="0">
                <a:latin typeface="+mn-lt"/>
              </a:rPr>
              <a:t> </a:t>
            </a:r>
            <a:r>
              <a:rPr lang="en-US" sz="2800" dirty="0" err="1">
                <a:latin typeface="+mn-lt"/>
              </a:rPr>
              <a:t>инноваци</a:t>
            </a:r>
            <a:endParaRPr dirty="0">
              <a:latin typeface="+mn-lt"/>
            </a:endParaRPr>
          </a:p>
          <a:p>
            <a:pPr marL="406400" lvl="0" indent="-292100" algn="l" rtl="0">
              <a:lnSpc>
                <a:spcPct val="90000"/>
              </a:lnSpc>
              <a:spcBef>
                <a:spcPts val="1400"/>
              </a:spcBef>
              <a:spcAft>
                <a:spcPts val="0"/>
              </a:spcAft>
              <a:buSzPts val="2800"/>
              <a:buFont typeface="Arial"/>
              <a:buChar char="•"/>
            </a:pPr>
            <a:r>
              <a:rPr lang="en-US" sz="2800" dirty="0" err="1">
                <a:latin typeface="+mn-lt"/>
              </a:rPr>
              <a:t>Уян</a:t>
            </a:r>
            <a:r>
              <a:rPr lang="en-US" sz="2800" dirty="0">
                <a:latin typeface="+mn-lt"/>
              </a:rPr>
              <a:t> </a:t>
            </a:r>
            <a:r>
              <a:rPr lang="en-US" sz="2800" dirty="0" err="1">
                <a:latin typeface="+mn-lt"/>
              </a:rPr>
              <a:t>хатан</a:t>
            </a:r>
            <a:endParaRPr sz="2800" dirty="0">
              <a:latin typeface="+mn-lt"/>
            </a:endParaRPr>
          </a:p>
        </p:txBody>
      </p:sp>
      <p:sp>
        <p:nvSpPr>
          <p:cNvPr id="489" name="Google Shape;489;p72"/>
          <p:cNvSpPr txBox="1">
            <a:spLocks noGrp="1"/>
          </p:cNvSpPr>
          <p:nvPr>
            <p:ph type="title"/>
          </p:nvPr>
        </p:nvSpPr>
        <p:spPr>
          <a:xfrm>
            <a:off x="2076234" y="99162"/>
            <a:ext cx="8378744" cy="647040"/>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Times New Roman"/>
              <a:buNone/>
            </a:pPr>
            <a:r>
              <a:rPr lang="en-US" sz="4000" dirty="0" err="1">
                <a:latin typeface="+mn-lt"/>
              </a:rPr>
              <a:t>Дижитал</a:t>
            </a:r>
            <a:r>
              <a:rPr lang="en-US" sz="4000" dirty="0">
                <a:latin typeface="+mn-lt"/>
              </a:rPr>
              <a:t> </a:t>
            </a:r>
            <a:r>
              <a:rPr lang="en-US" sz="4000" dirty="0" err="1">
                <a:latin typeface="+mn-lt"/>
              </a:rPr>
              <a:t>шилжилт</a:t>
            </a:r>
            <a:r>
              <a:rPr lang="en-US" sz="4000" dirty="0">
                <a:latin typeface="+mn-lt"/>
              </a:rPr>
              <a:t> </a:t>
            </a:r>
            <a:r>
              <a:rPr lang="en-US" sz="4000" dirty="0" err="1">
                <a:latin typeface="+mn-lt"/>
              </a:rPr>
              <a:t>нь</a:t>
            </a:r>
            <a:r>
              <a:rPr lang="en-US" sz="4000" dirty="0">
                <a:latin typeface="+mn-lt"/>
              </a:rPr>
              <a:t>.....</a:t>
            </a:r>
            <a:endParaRPr sz="4000" dirty="0">
              <a:latin typeface="+mn-lt"/>
            </a:endParaRPr>
          </a:p>
        </p:txBody>
      </p:sp>
    </p:spTree>
  </p:cSld>
  <p:clrMapOvr>
    <a:masterClrMapping/>
  </p:clrMapOvr>
  <p:transition spd="med">
    <p:fade thruBlk="1"/>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Shape 500"/>
        <p:cNvGrpSpPr/>
        <p:nvPr/>
      </p:nvGrpSpPr>
      <p:grpSpPr>
        <a:xfrm>
          <a:off x="0" y="0"/>
          <a:ext cx="0" cy="0"/>
          <a:chOff x="0" y="0"/>
          <a:chExt cx="0" cy="0"/>
        </a:xfrm>
      </p:grpSpPr>
      <p:sp>
        <p:nvSpPr>
          <p:cNvPr id="502" name="Google Shape;502;p74"/>
          <p:cNvSpPr txBox="1">
            <a:spLocks noGrp="1"/>
          </p:cNvSpPr>
          <p:nvPr>
            <p:ph type="body" idx="1"/>
          </p:nvPr>
        </p:nvSpPr>
        <p:spPr>
          <a:xfrm>
            <a:off x="182880" y="5943599"/>
            <a:ext cx="10058400" cy="774053"/>
          </a:xfrm>
          <a:prstGeom prst="rect">
            <a:avLst/>
          </a:prstGeom>
          <a:noFill/>
          <a:ln>
            <a:noFill/>
          </a:ln>
        </p:spPr>
        <p:txBody>
          <a:bodyPr spcFirstLastPara="1" wrap="square" lIns="0" tIns="45700" rIns="0" bIns="45700" anchor="t" anchorCtr="0">
            <a:normAutofit/>
          </a:bodyPr>
          <a:lstStyle/>
          <a:p>
            <a:pPr marL="406400" lvl="0" indent="-165100" algn="r" rtl="0">
              <a:lnSpc>
                <a:spcPct val="90000"/>
              </a:lnSpc>
              <a:spcBef>
                <a:spcPts val="0"/>
              </a:spcBef>
              <a:spcAft>
                <a:spcPts val="0"/>
              </a:spcAft>
              <a:buSzPts val="2000"/>
              <a:buFont typeface="Arial"/>
              <a:buNone/>
            </a:pPr>
            <a:r>
              <a:rPr sz="1600" i="1" dirty="0" err="1"/>
              <a:t>Эх</a:t>
            </a:r>
            <a:r>
              <a:rPr sz="1600" i="1" dirty="0"/>
              <a:t> </a:t>
            </a:r>
            <a:r>
              <a:rPr sz="1600" i="1" dirty="0" err="1"/>
              <a:t>сурвалж</a:t>
            </a:r>
            <a:r>
              <a:rPr sz="1600" i="1" dirty="0"/>
              <a:t>: </a:t>
            </a:r>
            <a:r>
              <a:rPr lang="en-US" sz="1600" i="1" dirty="0"/>
              <a:t>Harvard business review Analytic survey, 2021</a:t>
            </a:r>
            <a:endParaRPr sz="1600" i="1" dirty="0"/>
          </a:p>
        </p:txBody>
      </p:sp>
      <p:sp>
        <p:nvSpPr>
          <p:cNvPr id="501" name="Google Shape;501;p74"/>
          <p:cNvSpPr txBox="1">
            <a:spLocks noGrp="1"/>
          </p:cNvSpPr>
          <p:nvPr>
            <p:ph type="title"/>
          </p:nvPr>
        </p:nvSpPr>
        <p:spPr>
          <a:prstGeom prst="rect">
            <a:avLst/>
          </a:prstGeom>
          <a:noFill/>
          <a:ln>
            <a:noFill/>
          </a:ln>
        </p:spPr>
        <p:txBody>
          <a:bodyPr spcFirstLastPara="1" wrap="square" lIns="91425" tIns="45700" rIns="91425" bIns="45700" anchor="b" anchorCtr="0">
            <a:normAutofit fontScale="90000"/>
          </a:bodyPr>
          <a:lstStyle/>
          <a:p>
            <a:pPr marL="0" lvl="0" indent="0" algn="l" rtl="0">
              <a:lnSpc>
                <a:spcPct val="85000"/>
              </a:lnSpc>
              <a:spcBef>
                <a:spcPts val="0"/>
              </a:spcBef>
              <a:spcAft>
                <a:spcPts val="0"/>
              </a:spcAft>
              <a:buClr>
                <a:srgbClr val="3F3F3F"/>
              </a:buClr>
              <a:buSzPts val="4800"/>
              <a:buFont typeface="Times New Roman"/>
              <a:buNone/>
            </a:pPr>
            <a:endParaRPr>
              <a:latin typeface="+mn-lt"/>
            </a:endParaRPr>
          </a:p>
        </p:txBody>
      </p:sp>
      <p:pic>
        <p:nvPicPr>
          <p:cNvPr id="503" name="Google Shape;503;p74"/>
          <p:cNvPicPr preferRelativeResize="0"/>
          <p:nvPr/>
        </p:nvPicPr>
        <p:blipFill rotWithShape="1">
          <a:blip r:embed="rId3">
            <a:alphaModFix/>
          </a:blip>
          <a:srcRect/>
          <a:stretch/>
        </p:blipFill>
        <p:spPr>
          <a:xfrm>
            <a:off x="0" y="140347"/>
            <a:ext cx="5520918" cy="5310884"/>
          </a:xfrm>
          <a:prstGeom prst="rect">
            <a:avLst/>
          </a:prstGeom>
          <a:noFill/>
          <a:ln>
            <a:noFill/>
          </a:ln>
        </p:spPr>
      </p:pic>
      <p:pic>
        <p:nvPicPr>
          <p:cNvPr id="504" name="Google Shape;504;p74"/>
          <p:cNvPicPr preferRelativeResize="0"/>
          <p:nvPr/>
        </p:nvPicPr>
        <p:blipFill rotWithShape="1">
          <a:blip r:embed="rId4">
            <a:alphaModFix/>
          </a:blip>
          <a:srcRect/>
          <a:stretch/>
        </p:blipFill>
        <p:spPr>
          <a:xfrm>
            <a:off x="6111760" y="0"/>
            <a:ext cx="4982960" cy="5804475"/>
          </a:xfrm>
          <a:prstGeom prst="rect">
            <a:avLst/>
          </a:prstGeom>
          <a:noFill/>
          <a:ln>
            <a:noFill/>
          </a:ln>
        </p:spPr>
      </p:pic>
    </p:spTree>
  </p:cSld>
  <p:clrMapOvr>
    <a:masterClrMapping/>
  </p:clrMapOvr>
  <p:transition spd="med">
    <p:fade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10" name="Google Shape;510;p75"/>
          <p:cNvSpPr txBox="1">
            <a:spLocks noGrp="1"/>
          </p:cNvSpPr>
          <p:nvPr>
            <p:ph type="body" idx="1"/>
          </p:nvPr>
        </p:nvSpPr>
        <p:spPr>
          <a:prstGeom prst="rect">
            <a:avLst/>
          </a:prstGeom>
          <a:noFill/>
          <a:ln>
            <a:noFill/>
          </a:ln>
        </p:spPr>
        <p:txBody>
          <a:bodyPr spcFirstLastPara="1" wrap="square" lIns="0" tIns="45700" rIns="0" bIns="45700" anchor="t" anchorCtr="0">
            <a:normAutofit/>
          </a:bodyPr>
          <a:lstStyle/>
          <a:p>
            <a:pPr marL="406400" lvl="0" indent="-292100" algn="l" rtl="0">
              <a:lnSpc>
                <a:spcPct val="90000"/>
              </a:lnSpc>
              <a:spcBef>
                <a:spcPts val="0"/>
              </a:spcBef>
              <a:spcAft>
                <a:spcPts val="0"/>
              </a:spcAft>
              <a:buSzPts val="2000"/>
              <a:buFont typeface="Arial"/>
              <a:buChar char="•"/>
            </a:pPr>
            <a:r>
              <a:rPr lang="en-US" sz="2800" dirty="0" err="1">
                <a:latin typeface="+mn-lt"/>
              </a:rPr>
              <a:t>Үнэ</a:t>
            </a:r>
            <a:r>
              <a:rPr lang="en-US" sz="2800" dirty="0">
                <a:latin typeface="+mn-lt"/>
              </a:rPr>
              <a:t> </a:t>
            </a:r>
            <a:r>
              <a:rPr lang="en-US" sz="2800" dirty="0" err="1">
                <a:latin typeface="+mn-lt"/>
              </a:rPr>
              <a:t>цэн</a:t>
            </a:r>
            <a:endParaRPr sz="2800" dirty="0">
              <a:latin typeface="+mn-lt"/>
            </a:endParaRPr>
          </a:p>
          <a:p>
            <a:pPr marL="406400" lvl="0" indent="-292100" algn="l" rtl="0">
              <a:lnSpc>
                <a:spcPct val="90000"/>
              </a:lnSpc>
              <a:spcBef>
                <a:spcPts val="1400"/>
              </a:spcBef>
              <a:spcAft>
                <a:spcPts val="0"/>
              </a:spcAft>
              <a:buSzPts val="2000"/>
              <a:buFont typeface="Arial"/>
              <a:buChar char="•"/>
            </a:pPr>
            <a:r>
              <a:rPr lang="en-US" sz="2800" dirty="0" err="1">
                <a:latin typeface="+mn-lt"/>
              </a:rPr>
              <a:t>Байгууллагын</a:t>
            </a:r>
            <a:r>
              <a:rPr lang="en-US" sz="2800" dirty="0">
                <a:latin typeface="+mn-lt"/>
              </a:rPr>
              <a:t> </a:t>
            </a:r>
            <a:r>
              <a:rPr lang="en-US" sz="2800" dirty="0" err="1">
                <a:latin typeface="+mn-lt"/>
              </a:rPr>
              <a:t>стратеги</a:t>
            </a:r>
            <a:endParaRPr sz="2800" dirty="0">
              <a:latin typeface="+mn-lt"/>
            </a:endParaRPr>
          </a:p>
          <a:p>
            <a:pPr marL="406400" lvl="0" indent="-292100" algn="l" rtl="0">
              <a:lnSpc>
                <a:spcPct val="90000"/>
              </a:lnSpc>
              <a:spcBef>
                <a:spcPts val="1400"/>
              </a:spcBef>
              <a:spcAft>
                <a:spcPts val="0"/>
              </a:spcAft>
              <a:buSzPts val="2000"/>
              <a:buFont typeface="Arial"/>
              <a:buChar char="•"/>
            </a:pPr>
            <a:r>
              <a:rPr lang="en-US" sz="2800" dirty="0" err="1">
                <a:latin typeface="+mn-lt"/>
              </a:rPr>
              <a:t>Бизнесийн</a:t>
            </a:r>
            <a:r>
              <a:rPr lang="en-US" sz="2800" dirty="0">
                <a:latin typeface="+mn-lt"/>
              </a:rPr>
              <a:t> </a:t>
            </a:r>
            <a:r>
              <a:rPr lang="en-US" sz="2800" dirty="0" err="1">
                <a:latin typeface="+mn-lt"/>
              </a:rPr>
              <a:t>загвар</a:t>
            </a:r>
            <a:endParaRPr sz="2800" dirty="0">
              <a:latin typeface="+mn-lt"/>
            </a:endParaRPr>
          </a:p>
          <a:p>
            <a:pPr marL="406400" lvl="0" indent="-292100" algn="l" rtl="0">
              <a:lnSpc>
                <a:spcPct val="90000"/>
              </a:lnSpc>
              <a:spcBef>
                <a:spcPts val="1400"/>
              </a:spcBef>
              <a:spcAft>
                <a:spcPts val="0"/>
              </a:spcAft>
              <a:buSzPts val="2000"/>
              <a:buFont typeface="Arial"/>
              <a:buChar char="•"/>
            </a:pPr>
            <a:r>
              <a:rPr lang="en-US" sz="2800" dirty="0" err="1">
                <a:latin typeface="+mn-lt"/>
              </a:rPr>
              <a:t>Байгууллагын</a:t>
            </a:r>
            <a:r>
              <a:rPr lang="en-US" sz="2800" dirty="0">
                <a:latin typeface="+mn-lt"/>
              </a:rPr>
              <a:t> </a:t>
            </a:r>
            <a:r>
              <a:rPr lang="en-US" sz="2800" dirty="0" err="1">
                <a:latin typeface="+mn-lt"/>
              </a:rPr>
              <a:t>соёл</a:t>
            </a:r>
            <a:endParaRPr sz="2800" dirty="0">
              <a:latin typeface="+mn-lt"/>
            </a:endParaRPr>
          </a:p>
          <a:p>
            <a:pPr marL="406400" lvl="0" indent="-292100" algn="l" rtl="0">
              <a:lnSpc>
                <a:spcPct val="90000"/>
              </a:lnSpc>
              <a:spcBef>
                <a:spcPts val="1400"/>
              </a:spcBef>
              <a:spcAft>
                <a:spcPts val="0"/>
              </a:spcAft>
              <a:buSzPts val="2000"/>
              <a:buFont typeface="Arial"/>
              <a:buChar char="•"/>
            </a:pPr>
            <a:r>
              <a:rPr lang="en-US" sz="2800" dirty="0" err="1">
                <a:latin typeface="+mn-lt"/>
              </a:rPr>
              <a:t>Хүмүүс</a:t>
            </a:r>
            <a:endParaRPr sz="2800" dirty="0">
              <a:latin typeface="+mn-lt"/>
            </a:endParaRPr>
          </a:p>
          <a:p>
            <a:pPr marL="406400" lvl="0" indent="-292100" algn="l" rtl="0">
              <a:lnSpc>
                <a:spcPct val="90000"/>
              </a:lnSpc>
              <a:spcBef>
                <a:spcPts val="1400"/>
              </a:spcBef>
              <a:spcAft>
                <a:spcPts val="0"/>
              </a:spcAft>
              <a:buSzPts val="2000"/>
              <a:buFont typeface="Arial"/>
              <a:buChar char="•"/>
            </a:pPr>
            <a:r>
              <a:rPr lang="en-US" sz="2800" dirty="0" err="1">
                <a:latin typeface="+mn-lt"/>
              </a:rPr>
              <a:t>Бизнес</a:t>
            </a:r>
            <a:r>
              <a:rPr lang="en-US" sz="2800" dirty="0">
                <a:latin typeface="+mn-lt"/>
              </a:rPr>
              <a:t> </a:t>
            </a:r>
            <a:r>
              <a:rPr lang="en-US" sz="2800" dirty="0" err="1">
                <a:latin typeface="+mn-lt"/>
              </a:rPr>
              <a:t>процесс</a:t>
            </a:r>
            <a:endParaRPr sz="2800" dirty="0">
              <a:latin typeface="+mn-lt"/>
            </a:endParaRPr>
          </a:p>
          <a:p>
            <a:pPr marL="406400" lvl="0" indent="-292100" algn="l" rtl="0">
              <a:lnSpc>
                <a:spcPct val="90000"/>
              </a:lnSpc>
              <a:spcBef>
                <a:spcPts val="1400"/>
              </a:spcBef>
              <a:spcAft>
                <a:spcPts val="0"/>
              </a:spcAft>
              <a:buSzPts val="2000"/>
              <a:buFont typeface="Arial"/>
              <a:buChar char="•"/>
            </a:pPr>
            <a:r>
              <a:rPr lang="en-US" sz="2800" dirty="0" err="1">
                <a:latin typeface="+mn-lt"/>
              </a:rPr>
              <a:t>Бүтэц</a:t>
            </a:r>
            <a:endParaRPr sz="2800" dirty="0">
              <a:latin typeface="+mn-lt"/>
            </a:endParaRPr>
          </a:p>
          <a:p>
            <a:pPr marL="406400" lvl="0" indent="-292100" algn="l" rtl="0">
              <a:lnSpc>
                <a:spcPct val="90000"/>
              </a:lnSpc>
              <a:spcBef>
                <a:spcPts val="1400"/>
              </a:spcBef>
              <a:spcAft>
                <a:spcPts val="0"/>
              </a:spcAft>
              <a:buSzPts val="2000"/>
              <a:buFont typeface="Arial"/>
              <a:buChar char="•"/>
            </a:pPr>
            <a:r>
              <a:rPr lang="en-US" sz="2800" dirty="0" err="1">
                <a:latin typeface="+mn-lt"/>
              </a:rPr>
              <a:t>Мэдээлэл</a:t>
            </a:r>
            <a:r>
              <a:rPr lang="en-US" sz="2800" dirty="0">
                <a:latin typeface="+mn-lt"/>
              </a:rPr>
              <a:t> </a:t>
            </a:r>
            <a:r>
              <a:rPr lang="en-US" sz="2800" dirty="0" err="1">
                <a:latin typeface="+mn-lt"/>
              </a:rPr>
              <a:t>технологийн</a:t>
            </a:r>
            <a:r>
              <a:rPr lang="en-US" sz="2800" dirty="0">
                <a:latin typeface="+mn-lt"/>
              </a:rPr>
              <a:t> </a:t>
            </a:r>
            <a:r>
              <a:rPr lang="en-US" sz="2800" dirty="0" err="1">
                <a:latin typeface="+mn-lt"/>
              </a:rPr>
              <a:t>архитектур</a:t>
            </a:r>
            <a:r>
              <a:rPr lang="en-US" sz="2800" dirty="0">
                <a:latin typeface="+mn-lt"/>
              </a:rPr>
              <a:t>, </a:t>
            </a:r>
            <a:r>
              <a:rPr lang="en-US" sz="2800" dirty="0" err="1">
                <a:latin typeface="+mn-lt"/>
              </a:rPr>
              <a:t>дэд</a:t>
            </a:r>
            <a:r>
              <a:rPr lang="en-US" sz="2800" dirty="0">
                <a:latin typeface="+mn-lt"/>
              </a:rPr>
              <a:t> </a:t>
            </a:r>
            <a:r>
              <a:rPr lang="en-US" sz="2800" dirty="0" err="1">
                <a:latin typeface="+mn-lt"/>
              </a:rPr>
              <a:t>бүтэц</a:t>
            </a:r>
            <a:endParaRPr sz="2800" dirty="0">
              <a:latin typeface="+mn-lt"/>
            </a:endParaRPr>
          </a:p>
          <a:p>
            <a:pPr marL="406400" lvl="0" indent="-165100" algn="l" rtl="0">
              <a:lnSpc>
                <a:spcPct val="90000"/>
              </a:lnSpc>
              <a:spcBef>
                <a:spcPts val="1400"/>
              </a:spcBef>
              <a:spcAft>
                <a:spcPts val="0"/>
              </a:spcAft>
              <a:buSzPts val="2000"/>
              <a:buFont typeface="Arial"/>
              <a:buNone/>
            </a:pPr>
            <a:endParaRPr sz="2800" dirty="0">
              <a:latin typeface="+mn-lt"/>
            </a:endParaRPr>
          </a:p>
        </p:txBody>
      </p:sp>
      <p:sp>
        <p:nvSpPr>
          <p:cNvPr id="509" name="Google Shape;509;p75"/>
          <p:cNvSpPr txBox="1">
            <a:spLocks noGrp="1"/>
          </p:cNvSpPr>
          <p:nvPr>
            <p:ph type="title"/>
          </p:nvPr>
        </p:nvSpPr>
        <p:spPr>
          <a:xfrm>
            <a:off x="2121694" y="-61173"/>
            <a:ext cx="9427335" cy="943991"/>
          </a:xfrm>
          <a:prstGeom prst="rect">
            <a:avLst/>
          </a:prstGeom>
          <a:noFill/>
          <a:ln>
            <a:noFill/>
          </a:ln>
        </p:spPr>
        <p:txBody>
          <a:bodyPr spcFirstLastPara="1" wrap="square" lIns="91425" tIns="45700" rIns="91425" bIns="45700" anchor="ctr" anchorCtr="0">
            <a:noAutofit/>
          </a:bodyPr>
          <a:lstStyle/>
          <a:p>
            <a:pPr marL="0" lvl="0" indent="0" algn="ctr" rtl="0">
              <a:lnSpc>
                <a:spcPct val="85000"/>
              </a:lnSpc>
              <a:spcBef>
                <a:spcPts val="0"/>
              </a:spcBef>
              <a:spcAft>
                <a:spcPts val="0"/>
              </a:spcAft>
              <a:buClr>
                <a:srgbClr val="3F3F3F"/>
              </a:buClr>
              <a:buSzPts val="4000"/>
              <a:buFont typeface="Times New Roman"/>
              <a:buNone/>
            </a:pPr>
            <a:r>
              <a:rPr lang="en-US" sz="2800" dirty="0" err="1">
                <a:solidFill>
                  <a:srgbClr val="FFC000"/>
                </a:solidFill>
                <a:latin typeface="+mn-lt"/>
              </a:rPr>
              <a:t>Гол</a:t>
            </a:r>
            <a:r>
              <a:rPr lang="en-US" sz="2800" dirty="0">
                <a:solidFill>
                  <a:srgbClr val="FFC000"/>
                </a:solidFill>
                <a:latin typeface="+mn-lt"/>
              </a:rPr>
              <a:t> </a:t>
            </a:r>
            <a:r>
              <a:rPr lang="en-US" sz="2800" dirty="0" err="1">
                <a:solidFill>
                  <a:srgbClr val="FFC000"/>
                </a:solidFill>
                <a:latin typeface="+mn-lt"/>
              </a:rPr>
              <a:t>асуудал</a:t>
            </a:r>
            <a:r>
              <a:rPr lang="en-US" sz="2800" dirty="0">
                <a:solidFill>
                  <a:srgbClr val="FFC000"/>
                </a:solidFill>
                <a:latin typeface="+mn-lt"/>
              </a:rPr>
              <a:t> – </a:t>
            </a:r>
            <a:r>
              <a:rPr lang="en-US" sz="2800" i="1" dirty="0" err="1">
                <a:solidFill>
                  <a:srgbClr val="FFC000"/>
                </a:solidFill>
                <a:latin typeface="+mn-lt"/>
              </a:rPr>
              <a:t>технологи</a:t>
            </a:r>
            <a:r>
              <a:rPr lang="en-US" sz="2800" i="1" dirty="0">
                <a:solidFill>
                  <a:srgbClr val="FFC000"/>
                </a:solidFill>
                <a:latin typeface="+mn-lt"/>
              </a:rPr>
              <a:t> </a:t>
            </a:r>
            <a:r>
              <a:rPr lang="en-US" sz="2800" i="1" dirty="0" err="1">
                <a:solidFill>
                  <a:srgbClr val="FFC000"/>
                </a:solidFill>
                <a:latin typeface="+mn-lt"/>
              </a:rPr>
              <a:t>бол</a:t>
            </a:r>
            <a:r>
              <a:rPr lang="en-US" sz="2800" i="1" dirty="0">
                <a:solidFill>
                  <a:srgbClr val="FFC000"/>
                </a:solidFill>
                <a:latin typeface="+mn-lt"/>
              </a:rPr>
              <a:t> </a:t>
            </a:r>
            <a:r>
              <a:rPr lang="en-US" sz="2800" i="1" dirty="0" err="1">
                <a:solidFill>
                  <a:srgbClr val="FFC000"/>
                </a:solidFill>
                <a:latin typeface="+mn-lt"/>
              </a:rPr>
              <a:t>зөвхөн</a:t>
            </a:r>
            <a:r>
              <a:rPr lang="en-US" sz="2800" i="1" dirty="0">
                <a:solidFill>
                  <a:srgbClr val="FFC000"/>
                </a:solidFill>
                <a:latin typeface="+mn-lt"/>
              </a:rPr>
              <a:t> </a:t>
            </a:r>
            <a:r>
              <a:rPr lang="en-US" sz="2800" i="1" dirty="0" err="1">
                <a:solidFill>
                  <a:srgbClr val="FFC000"/>
                </a:solidFill>
                <a:latin typeface="+mn-lt"/>
              </a:rPr>
              <a:t>нэг</a:t>
            </a:r>
            <a:r>
              <a:rPr lang="en-US" sz="2800" i="1" dirty="0">
                <a:solidFill>
                  <a:srgbClr val="FFC000"/>
                </a:solidFill>
                <a:latin typeface="+mn-lt"/>
              </a:rPr>
              <a:t> </a:t>
            </a:r>
            <a:r>
              <a:rPr lang="en-US" sz="2800" i="1" dirty="0" err="1">
                <a:solidFill>
                  <a:srgbClr val="FFC000"/>
                </a:solidFill>
                <a:latin typeface="+mn-lt"/>
              </a:rPr>
              <a:t>хэсэг</a:t>
            </a:r>
            <a:endParaRPr sz="2800" i="1" dirty="0">
              <a:solidFill>
                <a:srgbClr val="FFC000"/>
              </a:solidFill>
              <a:latin typeface="+mn-lt"/>
            </a:endParaRPr>
          </a:p>
        </p:txBody>
      </p:sp>
    </p:spTree>
  </p:cSld>
  <p:clrMapOvr>
    <a:masterClrMapping/>
  </p:clrMapOvr>
  <p:transition spd="med">
    <p:fade thruBlk="1"/>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Shape 514"/>
        <p:cNvGrpSpPr/>
        <p:nvPr/>
      </p:nvGrpSpPr>
      <p:grpSpPr>
        <a:xfrm>
          <a:off x="0" y="0"/>
          <a:ext cx="0" cy="0"/>
          <a:chOff x="0" y="0"/>
          <a:chExt cx="0" cy="0"/>
        </a:xfrm>
      </p:grpSpPr>
      <p:sp>
        <p:nvSpPr>
          <p:cNvPr id="516" name="Google Shape;516;p76"/>
          <p:cNvSpPr txBox="1">
            <a:spLocks noGrp="1"/>
          </p:cNvSpPr>
          <p:nvPr>
            <p:ph type="body" idx="1"/>
          </p:nvPr>
        </p:nvSpPr>
        <p:spPr>
          <a:xfrm>
            <a:off x="5291688" y="1601231"/>
            <a:ext cx="2766462" cy="3594558"/>
          </a:xfrm>
          <a:prstGeom prst="rect">
            <a:avLst/>
          </a:prstGeom>
          <a:noFill/>
          <a:ln>
            <a:noFill/>
          </a:ln>
        </p:spPr>
        <p:txBody>
          <a:bodyPr spcFirstLastPara="1" wrap="square" lIns="0" tIns="45700" rIns="0" bIns="45700" anchor="t" anchorCtr="0">
            <a:normAutofit/>
          </a:bodyPr>
          <a:lstStyle/>
          <a:p>
            <a:pPr marL="114300" lvl="0" indent="0" algn="l" rtl="0">
              <a:lnSpc>
                <a:spcPct val="90000"/>
              </a:lnSpc>
              <a:spcBef>
                <a:spcPts val="0"/>
              </a:spcBef>
              <a:spcAft>
                <a:spcPts val="0"/>
              </a:spcAft>
              <a:buSzPts val="2800"/>
              <a:buNone/>
            </a:pPr>
            <a:r>
              <a:rPr lang="en-US" sz="2800" dirty="0">
                <a:latin typeface="+mn-lt"/>
              </a:rPr>
              <a:t>HBR, 2021/02</a:t>
            </a:r>
            <a:endParaRPr dirty="0">
              <a:latin typeface="+mn-lt"/>
            </a:endParaRPr>
          </a:p>
          <a:p>
            <a:pPr marL="114300" lvl="0" indent="0" algn="l" rtl="0">
              <a:lnSpc>
                <a:spcPct val="90000"/>
              </a:lnSpc>
              <a:spcBef>
                <a:spcPts val="1400"/>
              </a:spcBef>
              <a:spcAft>
                <a:spcPts val="0"/>
              </a:spcAft>
              <a:buSzPts val="2400"/>
              <a:buNone/>
            </a:pPr>
            <a:r>
              <a:rPr lang="en-US" sz="2400" b="0" i="0" u="none" strike="noStrike" dirty="0">
                <a:solidFill>
                  <a:srgbClr val="06B79C"/>
                </a:solidFill>
                <a:latin typeface="+mn-lt"/>
              </a:rPr>
              <a:t>ГҮЙЦЭТГЭХ ЗАХИРЛУУДЫН </a:t>
            </a:r>
            <a:r>
              <a:rPr lang="en-US" sz="2400" b="1" i="0" u="none" strike="noStrike" dirty="0">
                <a:solidFill>
                  <a:srgbClr val="124163"/>
                </a:solidFill>
                <a:latin typeface="+mn-lt"/>
              </a:rPr>
              <a:t>84%  -  ЗӨВ СОЁЛ </a:t>
            </a:r>
            <a:r>
              <a:rPr lang="en-US" sz="2400" b="0" i="0" u="none" strike="noStrike" dirty="0">
                <a:solidFill>
                  <a:srgbClr val="06B79C"/>
                </a:solidFill>
                <a:latin typeface="+mn-lt"/>
              </a:rPr>
              <a:t>ХАМГИЙН ЧУХАЛ </a:t>
            </a:r>
            <a:endParaRPr dirty="0">
              <a:latin typeface="+mn-lt"/>
            </a:endParaRPr>
          </a:p>
          <a:p>
            <a:pPr marL="406400" lvl="0" indent="-114300" algn="l" rtl="0">
              <a:lnSpc>
                <a:spcPct val="90000"/>
              </a:lnSpc>
              <a:spcBef>
                <a:spcPts val="1400"/>
              </a:spcBef>
              <a:spcAft>
                <a:spcPts val="0"/>
              </a:spcAft>
              <a:buSzPts val="2800"/>
              <a:buFont typeface="Arial"/>
              <a:buNone/>
            </a:pPr>
            <a:endParaRPr sz="2800" dirty="0">
              <a:latin typeface="+mn-lt"/>
            </a:endParaRPr>
          </a:p>
        </p:txBody>
      </p:sp>
      <p:sp>
        <p:nvSpPr>
          <p:cNvPr id="515" name="Google Shape;515;p76"/>
          <p:cNvSpPr txBox="1">
            <a:spLocks noGrp="1"/>
          </p:cNvSpPr>
          <p:nvPr>
            <p:ph type="title"/>
          </p:nvPr>
        </p:nvSpPr>
        <p:spPr>
          <a:prstGeom prst="rect">
            <a:avLst/>
          </a:prstGeom>
          <a:noFill/>
          <a:ln>
            <a:noFill/>
          </a:ln>
        </p:spPr>
        <p:txBody>
          <a:bodyPr spcFirstLastPara="1" wrap="square" lIns="91425" tIns="45700" rIns="91425" bIns="45700" anchor="b" anchorCtr="0">
            <a:normAutofit fontScale="90000"/>
          </a:bodyPr>
          <a:lstStyle/>
          <a:p>
            <a:pPr marL="0" lvl="0" indent="0" algn="l" rtl="0">
              <a:lnSpc>
                <a:spcPct val="85000"/>
              </a:lnSpc>
              <a:spcBef>
                <a:spcPts val="0"/>
              </a:spcBef>
              <a:spcAft>
                <a:spcPts val="0"/>
              </a:spcAft>
              <a:buClr>
                <a:srgbClr val="3F3F3F"/>
              </a:buClr>
              <a:buSzPts val="4800"/>
              <a:buFont typeface="Times New Roman"/>
              <a:buNone/>
            </a:pPr>
            <a:r>
              <a:rPr lang="en-US">
                <a:latin typeface="+mn-lt"/>
              </a:rPr>
              <a:t>Цар тахлын нөлөө</a:t>
            </a:r>
            <a:endParaRPr>
              <a:latin typeface="+mn-lt"/>
            </a:endParaRPr>
          </a:p>
        </p:txBody>
      </p:sp>
      <p:pic>
        <p:nvPicPr>
          <p:cNvPr id="517" name="Google Shape;517;p76"/>
          <p:cNvPicPr preferRelativeResize="0"/>
          <p:nvPr/>
        </p:nvPicPr>
        <p:blipFill rotWithShape="1">
          <a:blip r:embed="rId3">
            <a:alphaModFix/>
          </a:blip>
          <a:srcRect/>
          <a:stretch/>
        </p:blipFill>
        <p:spPr>
          <a:xfrm>
            <a:off x="0" y="1"/>
            <a:ext cx="4371975" cy="5750718"/>
          </a:xfrm>
          <a:prstGeom prst="rect">
            <a:avLst/>
          </a:prstGeom>
          <a:noFill/>
          <a:ln>
            <a:noFill/>
          </a:ln>
        </p:spPr>
      </p:pic>
      <p:pic>
        <p:nvPicPr>
          <p:cNvPr id="518" name="Google Shape;518;p76"/>
          <p:cNvPicPr preferRelativeResize="0"/>
          <p:nvPr/>
        </p:nvPicPr>
        <p:blipFill rotWithShape="1">
          <a:blip r:embed="rId4">
            <a:alphaModFix/>
          </a:blip>
          <a:srcRect/>
          <a:stretch/>
        </p:blipFill>
        <p:spPr>
          <a:xfrm>
            <a:off x="8166297" y="0"/>
            <a:ext cx="4025703" cy="6797021"/>
          </a:xfrm>
          <a:prstGeom prst="rect">
            <a:avLst/>
          </a:prstGeom>
          <a:noFill/>
          <a:ln>
            <a:noFill/>
          </a:ln>
        </p:spPr>
      </p:pic>
      <p:sp>
        <p:nvSpPr>
          <p:cNvPr id="5" name="TextBox 4">
            <a:extLst>
              <a:ext uri="{FF2B5EF4-FFF2-40B4-BE49-F238E27FC236}">
                <a16:creationId xmlns:a16="http://schemas.microsoft.com/office/drawing/2014/main" id="{BA8C264F-9B80-8E14-B5D5-4D39472F8519}"/>
              </a:ext>
            </a:extLst>
          </p:cNvPr>
          <p:cNvSpPr txBox="1"/>
          <p:nvPr/>
        </p:nvSpPr>
        <p:spPr>
          <a:xfrm>
            <a:off x="-21478" y="5822057"/>
            <a:ext cx="5313166" cy="286232"/>
          </a:xfrm>
          <a:prstGeom prst="rect">
            <a:avLst/>
          </a:prstGeom>
          <a:noFill/>
        </p:spPr>
        <p:txBody>
          <a:bodyPr wrap="square">
            <a:spAutoFit/>
          </a:bodyPr>
          <a:lstStyle/>
          <a:p>
            <a:pPr marL="406400" lvl="0" indent="-165100" rtl="0">
              <a:lnSpc>
                <a:spcPct val="90000"/>
              </a:lnSpc>
              <a:spcBef>
                <a:spcPts val="0"/>
              </a:spcBef>
              <a:spcAft>
                <a:spcPts val="0"/>
              </a:spcAft>
              <a:buSzPts val="2000"/>
              <a:buFont typeface="Arial"/>
              <a:buNone/>
            </a:pPr>
            <a:r>
              <a:rPr lang="en-US" sz="1400" i="1" dirty="0" err="1"/>
              <a:t>Эх</a:t>
            </a:r>
            <a:r>
              <a:rPr lang="en-US" sz="1400" i="1" dirty="0"/>
              <a:t> </a:t>
            </a:r>
            <a:r>
              <a:rPr lang="en-US" sz="1400" i="1" dirty="0" err="1"/>
              <a:t>сурвалж</a:t>
            </a:r>
            <a:r>
              <a:rPr lang="en-US" sz="1400" i="1" dirty="0"/>
              <a:t>: Harvard business review Analytic survey, 2021</a:t>
            </a:r>
          </a:p>
        </p:txBody>
      </p:sp>
    </p:spTree>
  </p:cSld>
  <p:clrMapOvr>
    <a:masterClrMapping/>
  </p:clrMapOvr>
  <p:transition spd="med">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62"/>
          <p:cNvSpPr txBox="1">
            <a:spLocks noGrp="1"/>
          </p:cNvSpPr>
          <p:nvPr>
            <p:ph type="title"/>
          </p:nvPr>
        </p:nvSpPr>
        <p:spPr>
          <a:xfrm>
            <a:off x="2050255" y="108393"/>
            <a:ext cx="9186863" cy="64704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85000"/>
              </a:lnSpc>
              <a:spcBef>
                <a:spcPts val="0"/>
              </a:spcBef>
              <a:spcAft>
                <a:spcPts val="0"/>
              </a:spcAft>
              <a:buClr>
                <a:srgbClr val="3F3F3F"/>
              </a:buClr>
              <a:buSzPts val="4800"/>
              <a:buFont typeface="Times New Roman"/>
              <a:buNone/>
            </a:pPr>
            <a:r>
              <a:rPr lang="mn-MN" sz="4000" dirty="0">
                <a:latin typeface="+mn-lt"/>
              </a:rPr>
              <a:t>Дижитал шилжилтийг хэрхэн хийх вэ?</a:t>
            </a:r>
            <a:endParaRPr sz="4000" dirty="0">
              <a:latin typeface="+mn-lt"/>
            </a:endParaRPr>
          </a:p>
        </p:txBody>
      </p:sp>
      <p:sp>
        <p:nvSpPr>
          <p:cNvPr id="6" name="Text Placeholder 5">
            <a:extLst>
              <a:ext uri="{FF2B5EF4-FFF2-40B4-BE49-F238E27FC236}">
                <a16:creationId xmlns:a16="http://schemas.microsoft.com/office/drawing/2014/main" id="{EC4D31FA-D5E1-A6AB-D8E4-6F9DB4925B63}"/>
              </a:ext>
            </a:extLst>
          </p:cNvPr>
          <p:cNvSpPr>
            <a:spLocks noGrp="1"/>
          </p:cNvSpPr>
          <p:nvPr>
            <p:ph type="body" idx="1"/>
          </p:nvPr>
        </p:nvSpPr>
        <p:spPr>
          <a:xfrm>
            <a:off x="658679" y="867906"/>
            <a:ext cx="11049766" cy="2973976"/>
          </a:xfrm>
        </p:spPr>
        <p:txBody>
          <a:bodyPr>
            <a:normAutofit/>
          </a:bodyPr>
          <a:lstStyle/>
          <a:p>
            <a:pPr marL="114300" indent="0">
              <a:buNone/>
            </a:pPr>
            <a:r>
              <a:rPr lang="mn-MN" sz="1800" b="1" dirty="0"/>
              <a:t>1. Дижитал шилжилтийн үнэлгээ хийх</a:t>
            </a:r>
          </a:p>
          <a:p>
            <a:pPr marL="114300" indent="0">
              <a:buNone/>
            </a:pPr>
            <a:r>
              <a:rPr lang="mn-MN" sz="1800" dirty="0"/>
              <a:t>Тухайн байгууллага одоо ямар түвшинд байгаа вэ? Гарааны түвшин ямар байна вэ?</a:t>
            </a:r>
          </a:p>
          <a:p>
            <a:pPr marL="114300" indent="0">
              <a:buNone/>
            </a:pPr>
            <a:r>
              <a:rPr lang="mn-MN" sz="1800" b="1" dirty="0"/>
              <a:t>2. Дижитал шилжилтийн стратеги</a:t>
            </a:r>
          </a:p>
          <a:p>
            <a:pPr marL="114300" indent="0">
              <a:buNone/>
            </a:pPr>
            <a:r>
              <a:rPr lang="mn-MN" sz="1800" dirty="0"/>
              <a:t>Стратегийн зорилго, зорилтуудыг томъёолох. Түүнд хүрэх үйл ажиллагааны төлөвлөгөө, тодорхой зорилго боловсруулах, байгууллагын хэмжээ, үйл ажиллагаанд нийцүүлэх</a:t>
            </a:r>
          </a:p>
          <a:p>
            <a:pPr marL="114300" indent="0">
              <a:buNone/>
            </a:pPr>
            <a:r>
              <a:rPr lang="mn-MN" sz="1800" b="1" dirty="0"/>
              <a:t>3. Дижитал шилжилтийг хэрэгжүүлэх</a:t>
            </a:r>
          </a:p>
          <a:p>
            <a:pPr marL="114300" indent="0">
              <a:buNone/>
            </a:pPr>
            <a:r>
              <a:rPr lang="mn-MN" sz="1800" dirty="0"/>
              <a:t>Бэлтгэл ажил, удирдамж чиглүүлэг маш чухал. Өөрчлөлт оролцогч талуудад мэдэгдэхүйц байх. </a:t>
            </a:r>
          </a:p>
          <a:p>
            <a:pPr marL="114300" indent="0" algn="r">
              <a:buNone/>
            </a:pPr>
            <a:r>
              <a:rPr lang="mn-MN" sz="1200" i="1" dirty="0"/>
              <a:t>Эх сурвалж: </a:t>
            </a:r>
            <a:r>
              <a:rPr lang="en-US" sz="1200" i="1" dirty="0"/>
              <a:t>Roadmap for digital transformation: A literature review (2020, Leuven, Belgium)</a:t>
            </a:r>
          </a:p>
        </p:txBody>
      </p:sp>
      <p:pic>
        <p:nvPicPr>
          <p:cNvPr id="7" name="Picture 2" descr="Business-Transformation-gif">
            <a:extLst>
              <a:ext uri="{FF2B5EF4-FFF2-40B4-BE49-F238E27FC236}">
                <a16:creationId xmlns:a16="http://schemas.microsoft.com/office/drawing/2014/main" id="{98C99C58-E580-0F30-7C59-6E9F0FE1EA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6746" b="29186"/>
          <a:stretch/>
        </p:blipFill>
        <p:spPr bwMode="auto">
          <a:xfrm>
            <a:off x="0" y="3841881"/>
            <a:ext cx="12192000" cy="25184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09757AB-F312-307A-44A1-3AB065AE3610}"/>
              </a:ext>
            </a:extLst>
          </p:cNvPr>
          <p:cNvSpPr>
            <a:spLocks noGrp="1"/>
          </p:cNvSpPr>
          <p:nvPr>
            <p:ph type="body" idx="1"/>
          </p:nvPr>
        </p:nvSpPr>
        <p:spPr>
          <a:xfrm>
            <a:off x="5343525" y="1077132"/>
            <a:ext cx="6364919" cy="5266517"/>
          </a:xfrm>
        </p:spPr>
        <p:txBody>
          <a:bodyPr>
            <a:normAutofit/>
          </a:bodyPr>
          <a:lstStyle/>
          <a:p>
            <a:pPr marL="114300" indent="0">
              <a:buNone/>
            </a:pPr>
            <a:r>
              <a:rPr lang="en-US" sz="2000" dirty="0"/>
              <a:t>Capability Maturity Model (CMM) 1986 </a:t>
            </a:r>
            <a:r>
              <a:rPr lang="mn-MN" sz="2000" dirty="0"/>
              <a:t>онд АНУ-н Батлан хамгаалах яамтай гэрээ бүхий байгууллагуудаас цуглуулсан өгөгдөл судалгаа хийж боловсруулсан. </a:t>
            </a:r>
          </a:p>
          <a:p>
            <a:pPr marL="114300" indent="0">
              <a:buNone/>
            </a:pPr>
            <a:r>
              <a:rPr lang="mn-MN" sz="2000" dirty="0"/>
              <a:t>Төлөвшил гэдэг нэр томъёо нь албан ёсоор тодорхойлсон алхмууд, хэмжигдэхүүн, процессыг оновчлох зэрэг ойлголтуудтой холбоотой</a:t>
            </a:r>
            <a:endParaRPr lang="en-US" sz="2000" dirty="0"/>
          </a:p>
          <a:p>
            <a:r>
              <a:rPr lang="mn-MN" sz="2000" dirty="0"/>
              <a:t>Байгууллагын тасралтгүй сайжрах чадварыг хэмждэг загвар юм.</a:t>
            </a:r>
            <a:endParaRPr lang="en-US" sz="2000" dirty="0"/>
          </a:p>
          <a:p>
            <a:r>
              <a:rPr lang="mn-MN" sz="2000" dirty="0"/>
              <a:t>Хүмүүс/соёл, үйл явц/бүтэц, объект/технологийг чанарын хувьд үнэлдэг.</a:t>
            </a:r>
            <a:endParaRPr lang="en-US" sz="2000" dirty="0"/>
          </a:p>
          <a:p>
            <a:r>
              <a:rPr lang="mn-MN" sz="2000" b="1" dirty="0"/>
              <a:t>Үнэлгээний загвар – Хэмжээс</a:t>
            </a:r>
            <a:endParaRPr lang="mn-MN" sz="3200" b="1" dirty="0"/>
          </a:p>
          <a:p>
            <a:pPr marL="114300" indent="0">
              <a:buNone/>
            </a:pPr>
            <a:endParaRPr lang="en-US" sz="2000" dirty="0"/>
          </a:p>
        </p:txBody>
      </p:sp>
      <p:sp>
        <p:nvSpPr>
          <p:cNvPr id="3" name="Title 2">
            <a:extLst>
              <a:ext uri="{FF2B5EF4-FFF2-40B4-BE49-F238E27FC236}">
                <a16:creationId xmlns:a16="http://schemas.microsoft.com/office/drawing/2014/main" id="{3D145708-1830-7717-AC10-1A02B102078B}"/>
              </a:ext>
            </a:extLst>
          </p:cNvPr>
          <p:cNvSpPr>
            <a:spLocks noGrp="1"/>
          </p:cNvSpPr>
          <p:nvPr>
            <p:ph type="title"/>
          </p:nvPr>
        </p:nvSpPr>
        <p:spPr/>
        <p:txBody>
          <a:bodyPr/>
          <a:lstStyle/>
          <a:p>
            <a:r>
              <a:rPr lang="mn-MN" dirty="0"/>
              <a:t>1. Үнэлгээний арга: </a:t>
            </a:r>
            <a:r>
              <a:rPr lang="en-US" dirty="0"/>
              <a:t>Maturity model</a:t>
            </a:r>
          </a:p>
        </p:txBody>
      </p:sp>
      <p:pic>
        <p:nvPicPr>
          <p:cNvPr id="2050" name="Picture 2" descr="undefined">
            <a:extLst>
              <a:ext uri="{FF2B5EF4-FFF2-40B4-BE49-F238E27FC236}">
                <a16:creationId xmlns:a16="http://schemas.microsoft.com/office/drawing/2014/main" id="{49BD7CDD-42FE-DDB5-3EC3-CFA451E6D5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58" y="968645"/>
            <a:ext cx="5328350" cy="3996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594548"/>
      </p:ext>
    </p:extLst>
  </p:cSld>
  <p:clrMapOvr>
    <a:masterClrMapping/>
  </p:clrMapOvr>
  <p:transition spd="med">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54C288C6-F115-BCB5-798A-E4899514F35A}"/>
              </a:ext>
            </a:extLst>
          </p:cNvPr>
          <p:cNvSpPr>
            <a:spLocks noGrp="1"/>
          </p:cNvSpPr>
          <p:nvPr>
            <p:ph type="body" idx="1"/>
          </p:nvPr>
        </p:nvSpPr>
        <p:spPr/>
        <p:txBody>
          <a:bodyPr/>
          <a:lstStyle/>
          <a:p>
            <a:endParaRPr lang="en-US"/>
          </a:p>
        </p:txBody>
      </p:sp>
      <p:sp>
        <p:nvSpPr>
          <p:cNvPr id="4" name="Title 3">
            <a:extLst>
              <a:ext uri="{FF2B5EF4-FFF2-40B4-BE49-F238E27FC236}">
                <a16:creationId xmlns:a16="http://schemas.microsoft.com/office/drawing/2014/main" id="{A5F0B95F-CDBB-BF86-C7C6-4AB7E57CF22D}"/>
              </a:ext>
            </a:extLst>
          </p:cNvPr>
          <p:cNvSpPr>
            <a:spLocks noGrp="1"/>
          </p:cNvSpPr>
          <p:nvPr>
            <p:ph type="title"/>
          </p:nvPr>
        </p:nvSpPr>
        <p:spPr/>
        <p:txBody>
          <a:bodyPr/>
          <a:lstStyle/>
          <a:p>
            <a:r>
              <a:rPr lang="mn-MN" dirty="0"/>
              <a:t>1. Үнэлгээний арга: </a:t>
            </a:r>
            <a:r>
              <a:rPr lang="en-US" dirty="0"/>
              <a:t>Maturity model</a:t>
            </a:r>
          </a:p>
        </p:txBody>
      </p:sp>
      <p:pic>
        <p:nvPicPr>
          <p:cNvPr id="7" name="Picture 6">
            <a:extLst>
              <a:ext uri="{FF2B5EF4-FFF2-40B4-BE49-F238E27FC236}">
                <a16:creationId xmlns:a16="http://schemas.microsoft.com/office/drawing/2014/main" id="{C9B1FCF5-F3E5-7CCC-703D-D3B152BF4A34}"/>
              </a:ext>
            </a:extLst>
          </p:cNvPr>
          <p:cNvPicPr>
            <a:picLocks noChangeAspect="1"/>
          </p:cNvPicPr>
          <p:nvPr/>
        </p:nvPicPr>
        <p:blipFill rotWithShape="1">
          <a:blip r:embed="rId2"/>
          <a:srcRect l="6933" t="24831" r="8511" b="7155"/>
          <a:stretch/>
        </p:blipFill>
        <p:spPr>
          <a:xfrm>
            <a:off x="402671" y="899985"/>
            <a:ext cx="11305773" cy="5772277"/>
          </a:xfrm>
          <a:prstGeom prst="rect">
            <a:avLst/>
          </a:prstGeom>
        </p:spPr>
      </p:pic>
      <p:sp>
        <p:nvSpPr>
          <p:cNvPr id="9" name="TextBox 8">
            <a:extLst>
              <a:ext uri="{FF2B5EF4-FFF2-40B4-BE49-F238E27FC236}">
                <a16:creationId xmlns:a16="http://schemas.microsoft.com/office/drawing/2014/main" id="{83BE49E8-B530-B2E2-C292-15038AE228CD}"/>
              </a:ext>
            </a:extLst>
          </p:cNvPr>
          <p:cNvSpPr txBox="1"/>
          <p:nvPr/>
        </p:nvSpPr>
        <p:spPr>
          <a:xfrm>
            <a:off x="5983447" y="6323201"/>
            <a:ext cx="6094602" cy="307777"/>
          </a:xfrm>
          <a:prstGeom prst="rect">
            <a:avLst/>
          </a:prstGeom>
          <a:noFill/>
        </p:spPr>
        <p:txBody>
          <a:bodyPr wrap="square">
            <a:spAutoFit/>
          </a:bodyPr>
          <a:lstStyle/>
          <a:p>
            <a:r>
              <a:rPr lang="en-US" dirty="0">
                <a:hlinkClick r:id="rId3"/>
              </a:rPr>
              <a:t>DTWS 2021 Masterclass DOT.pdf (s3.us-east-1.amazonaws.com)</a:t>
            </a:r>
            <a:endParaRPr lang="en-US" dirty="0"/>
          </a:p>
        </p:txBody>
      </p:sp>
    </p:spTree>
    <p:extLst>
      <p:ext uri="{BB962C8B-B14F-4D97-AF65-F5344CB8AC3E}">
        <p14:creationId xmlns:p14="http://schemas.microsoft.com/office/powerpoint/2010/main" val="1113264239"/>
      </p:ext>
    </p:extLst>
  </p:cSld>
  <p:clrMapOvr>
    <a:masterClrMapping/>
  </p:clrMapOvr>
  <p:transition spd="med">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272131-C529-EAB9-766C-4DC8D835C7E8}"/>
              </a:ext>
            </a:extLst>
          </p:cNvPr>
          <p:cNvSpPr>
            <a:spLocks noGrp="1"/>
          </p:cNvSpPr>
          <p:nvPr>
            <p:ph type="body" idx="1"/>
          </p:nvPr>
        </p:nvSpPr>
        <p:spPr/>
        <p:txBody>
          <a:bodyPr/>
          <a:lstStyle/>
          <a:p>
            <a:endParaRPr lang="en-US"/>
          </a:p>
        </p:txBody>
      </p:sp>
      <p:sp>
        <p:nvSpPr>
          <p:cNvPr id="3" name="Title 2">
            <a:extLst>
              <a:ext uri="{FF2B5EF4-FFF2-40B4-BE49-F238E27FC236}">
                <a16:creationId xmlns:a16="http://schemas.microsoft.com/office/drawing/2014/main" id="{434022DA-2DC8-6EE7-E073-B013AE490FFC}"/>
              </a:ext>
            </a:extLst>
          </p:cNvPr>
          <p:cNvSpPr>
            <a:spLocks noGrp="1"/>
          </p:cNvSpPr>
          <p:nvPr>
            <p:ph type="title"/>
          </p:nvPr>
        </p:nvSpPr>
        <p:spPr/>
        <p:txBody>
          <a:bodyPr/>
          <a:lstStyle/>
          <a:p>
            <a:r>
              <a:rPr lang="mn-MN" sz="3200" b="1" dirty="0"/>
              <a:t>2. Дижитал шилжилтийн стратеги</a:t>
            </a:r>
            <a:endParaRPr lang="en-US" dirty="0"/>
          </a:p>
        </p:txBody>
      </p:sp>
      <p:pic>
        <p:nvPicPr>
          <p:cNvPr id="2050" name="Picture 2" descr="Business Environment: Definition and types | by Ajita Pathak | Medium">
            <a:extLst>
              <a:ext uri="{FF2B5EF4-FFF2-40B4-BE49-F238E27FC236}">
                <a16:creationId xmlns:a16="http://schemas.microsoft.com/office/drawing/2014/main" id="{05CE4F88-7F17-AC3A-6198-97DBC38CDC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586" y="1134511"/>
            <a:ext cx="8404238" cy="47195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3791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0B86071-D7AB-E539-D67F-A342239A4AA5}"/>
              </a:ext>
            </a:extLst>
          </p:cNvPr>
          <p:cNvSpPr>
            <a:spLocks noGrp="1"/>
          </p:cNvSpPr>
          <p:nvPr>
            <p:ph type="body" idx="1"/>
          </p:nvPr>
        </p:nvSpPr>
        <p:spPr>
          <a:xfrm>
            <a:off x="4546280" y="994956"/>
            <a:ext cx="3922595" cy="2933611"/>
          </a:xfrm>
          <a:solidFill>
            <a:schemeClr val="bg2">
              <a:lumMod val="20000"/>
              <a:lumOff val="80000"/>
            </a:schemeClr>
          </a:solidFill>
        </p:spPr>
        <p:style>
          <a:lnRef idx="2">
            <a:schemeClr val="dk1"/>
          </a:lnRef>
          <a:fillRef idx="1">
            <a:schemeClr val="lt1"/>
          </a:fillRef>
          <a:effectRef idx="0">
            <a:schemeClr val="dk1"/>
          </a:effectRef>
          <a:fontRef idx="minor">
            <a:schemeClr val="dk1"/>
          </a:fontRef>
        </p:style>
        <p:txBody>
          <a:bodyPr>
            <a:normAutofit/>
          </a:bodyPr>
          <a:lstStyle/>
          <a:p>
            <a:r>
              <a:rPr lang="en-US" sz="2000" b="1" i="0" dirty="0">
                <a:effectLst/>
                <a:latin typeface="-apple-system"/>
              </a:rPr>
              <a:t>Renewal strategy:</a:t>
            </a:r>
          </a:p>
          <a:p>
            <a:pPr marL="114300" indent="0">
              <a:buNone/>
            </a:pPr>
            <a:r>
              <a:rPr lang="en-US" sz="2000" b="0" i="1" dirty="0">
                <a:effectLst/>
                <a:latin typeface="-apple-system"/>
              </a:rPr>
              <a:t>My resources are severely constrained</a:t>
            </a:r>
            <a:endParaRPr lang="en-US" sz="2000" i="1" dirty="0"/>
          </a:p>
        </p:txBody>
      </p:sp>
      <p:sp>
        <p:nvSpPr>
          <p:cNvPr id="4" name="Title 3">
            <a:extLst>
              <a:ext uri="{FF2B5EF4-FFF2-40B4-BE49-F238E27FC236}">
                <a16:creationId xmlns:a16="http://schemas.microsoft.com/office/drawing/2014/main" id="{A6D0BB83-5BC4-6411-177A-3B24D5BB816C}"/>
              </a:ext>
            </a:extLst>
          </p:cNvPr>
          <p:cNvSpPr>
            <a:spLocks noGrp="1"/>
          </p:cNvSpPr>
          <p:nvPr>
            <p:ph type="title"/>
          </p:nvPr>
        </p:nvSpPr>
        <p:spPr/>
        <p:txBody>
          <a:bodyPr/>
          <a:lstStyle/>
          <a:p>
            <a:r>
              <a:rPr lang="mn-MN" sz="2800" b="1" i="0" dirty="0">
                <a:effectLst/>
              </a:rPr>
              <a:t>2. Дижитал шилжилтийн стратеги</a:t>
            </a:r>
            <a:r>
              <a:rPr lang="en-US" sz="2800" b="1" i="0" dirty="0">
                <a:effectLst/>
              </a:rPr>
              <a:t> </a:t>
            </a:r>
            <a:r>
              <a:rPr lang="en-US" sz="2800" dirty="0"/>
              <a:t>(Strategy palette)</a:t>
            </a:r>
          </a:p>
        </p:txBody>
      </p:sp>
      <p:cxnSp>
        <p:nvCxnSpPr>
          <p:cNvPr id="9" name="Straight Arrow Connector 8">
            <a:extLst>
              <a:ext uri="{FF2B5EF4-FFF2-40B4-BE49-F238E27FC236}">
                <a16:creationId xmlns:a16="http://schemas.microsoft.com/office/drawing/2014/main" id="{9D38CC29-4C43-8E29-20CA-1AD775EBDD28}"/>
              </a:ext>
            </a:extLst>
          </p:cNvPr>
          <p:cNvCxnSpPr>
            <a:cxnSpLocks/>
          </p:cNvCxnSpPr>
          <p:nvPr/>
        </p:nvCxnSpPr>
        <p:spPr>
          <a:xfrm>
            <a:off x="457470" y="6387784"/>
            <a:ext cx="5050361" cy="0"/>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1" name="Straight Arrow Connector 10">
            <a:extLst>
              <a:ext uri="{FF2B5EF4-FFF2-40B4-BE49-F238E27FC236}">
                <a16:creationId xmlns:a16="http://schemas.microsoft.com/office/drawing/2014/main" id="{3BC72025-D33B-5E41-1284-338618B39F01}"/>
              </a:ext>
            </a:extLst>
          </p:cNvPr>
          <p:cNvCxnSpPr/>
          <p:nvPr/>
        </p:nvCxnSpPr>
        <p:spPr>
          <a:xfrm flipV="1">
            <a:off x="469194" y="2352679"/>
            <a:ext cx="0" cy="4026716"/>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2" name="TextBox 11">
            <a:extLst>
              <a:ext uri="{FF2B5EF4-FFF2-40B4-BE49-F238E27FC236}">
                <a16:creationId xmlns:a16="http://schemas.microsoft.com/office/drawing/2014/main" id="{1D6D29B7-B0C5-4A27-A5F5-B0EFD5FB98C2}"/>
              </a:ext>
            </a:extLst>
          </p:cNvPr>
          <p:cNvSpPr txBox="1"/>
          <p:nvPr/>
        </p:nvSpPr>
        <p:spPr>
          <a:xfrm>
            <a:off x="-92869" y="2486903"/>
            <a:ext cx="553998" cy="3892492"/>
          </a:xfrm>
          <a:prstGeom prst="rect">
            <a:avLst/>
          </a:prstGeom>
          <a:noFill/>
        </p:spPr>
        <p:txBody>
          <a:bodyPr vert="vert270" wrap="square" rtlCol="0">
            <a:spAutoFit/>
          </a:bodyPr>
          <a:lstStyle/>
          <a:p>
            <a:pPr algn="ctr"/>
            <a:r>
              <a:rPr lang="en-US" sz="2400" b="0" i="1" dirty="0">
                <a:solidFill>
                  <a:srgbClr val="0070C0"/>
                </a:solidFill>
                <a:effectLst/>
                <a:latin typeface="-apple-system"/>
              </a:rPr>
              <a:t>unpredictable </a:t>
            </a:r>
            <a:endParaRPr lang="en-US" sz="2400" i="1" dirty="0">
              <a:solidFill>
                <a:srgbClr val="0070C0"/>
              </a:solidFill>
            </a:endParaRPr>
          </a:p>
        </p:txBody>
      </p:sp>
      <p:sp>
        <p:nvSpPr>
          <p:cNvPr id="13" name="TextBox 12">
            <a:extLst>
              <a:ext uri="{FF2B5EF4-FFF2-40B4-BE49-F238E27FC236}">
                <a16:creationId xmlns:a16="http://schemas.microsoft.com/office/drawing/2014/main" id="{D34D3496-18C8-9963-52F5-998A71A5C01C}"/>
              </a:ext>
            </a:extLst>
          </p:cNvPr>
          <p:cNvSpPr txBox="1"/>
          <p:nvPr/>
        </p:nvSpPr>
        <p:spPr>
          <a:xfrm rot="5400000">
            <a:off x="2402695" y="4697538"/>
            <a:ext cx="553998" cy="3892492"/>
          </a:xfrm>
          <a:prstGeom prst="rect">
            <a:avLst/>
          </a:prstGeom>
          <a:noFill/>
        </p:spPr>
        <p:txBody>
          <a:bodyPr vert="vert270" wrap="square" rtlCol="0">
            <a:spAutoFit/>
          </a:bodyPr>
          <a:lstStyle/>
          <a:p>
            <a:pPr algn="ctr"/>
            <a:r>
              <a:rPr lang="en-US" sz="2400" b="0" i="1" dirty="0">
                <a:solidFill>
                  <a:srgbClr val="0070C0"/>
                </a:solidFill>
                <a:effectLst/>
                <a:latin typeface="-apple-system"/>
              </a:rPr>
              <a:t>malleability</a:t>
            </a:r>
            <a:endParaRPr lang="en-US" sz="2400" i="1" dirty="0">
              <a:solidFill>
                <a:srgbClr val="0070C0"/>
              </a:solidFill>
            </a:endParaRPr>
          </a:p>
        </p:txBody>
      </p:sp>
      <p:sp>
        <p:nvSpPr>
          <p:cNvPr id="14" name="Rectangle 13">
            <a:extLst>
              <a:ext uri="{FF2B5EF4-FFF2-40B4-BE49-F238E27FC236}">
                <a16:creationId xmlns:a16="http://schemas.microsoft.com/office/drawing/2014/main" id="{F1816202-0D0A-3174-A731-76F1692094B6}"/>
              </a:ext>
            </a:extLst>
          </p:cNvPr>
          <p:cNvSpPr/>
          <p:nvPr/>
        </p:nvSpPr>
        <p:spPr>
          <a:xfrm>
            <a:off x="538815" y="4433149"/>
            <a:ext cx="2413518" cy="1879132"/>
          </a:xfrm>
          <a:prstGeom prst="rect">
            <a:avLst/>
          </a:prstGeom>
          <a:solidFill>
            <a:schemeClr val="accent6">
              <a:lumMod val="20000"/>
              <a:lumOff val="80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b="1" i="0" dirty="0">
                <a:effectLst/>
                <a:latin typeface="-apple-system"/>
              </a:rPr>
              <a:t>CLASSICAL – Be big</a:t>
            </a:r>
          </a:p>
          <a:p>
            <a:pPr algn="ctr"/>
            <a:r>
              <a:rPr lang="en-US" b="0" i="0" dirty="0">
                <a:effectLst/>
              </a:rPr>
              <a:t>I can predict it</a:t>
            </a:r>
            <a:r>
              <a:rPr lang="en-US" dirty="0"/>
              <a:t>, but I can’t change it</a:t>
            </a:r>
            <a:endParaRPr lang="en-US" b="0" i="0" dirty="0">
              <a:effectLst/>
            </a:endParaRPr>
          </a:p>
        </p:txBody>
      </p:sp>
      <p:sp>
        <p:nvSpPr>
          <p:cNvPr id="17" name="Rectangle 16">
            <a:extLst>
              <a:ext uri="{FF2B5EF4-FFF2-40B4-BE49-F238E27FC236}">
                <a16:creationId xmlns:a16="http://schemas.microsoft.com/office/drawing/2014/main" id="{1977D257-5123-720E-BEBE-D8EF0EFB0C08}"/>
              </a:ext>
            </a:extLst>
          </p:cNvPr>
          <p:cNvSpPr/>
          <p:nvPr/>
        </p:nvSpPr>
        <p:spPr>
          <a:xfrm>
            <a:off x="538815" y="2516266"/>
            <a:ext cx="2413518" cy="1879132"/>
          </a:xfrm>
          <a:prstGeom prst="rect">
            <a:avLst/>
          </a:prstGeom>
          <a:solidFill>
            <a:schemeClr val="accent2">
              <a:lumMod val="20000"/>
              <a:lumOff val="80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b="1" dirty="0">
                <a:latin typeface="-apple-system"/>
              </a:rPr>
              <a:t>Adaptive – Be fast</a:t>
            </a:r>
            <a:endParaRPr lang="en-US" sz="1600" b="1" i="0" dirty="0">
              <a:effectLst/>
              <a:latin typeface="-apple-system"/>
            </a:endParaRPr>
          </a:p>
          <a:p>
            <a:pPr algn="ctr"/>
            <a:r>
              <a:rPr lang="en-US" sz="1600" b="0" i="0" dirty="0">
                <a:effectLst/>
                <a:latin typeface="-apple-system"/>
              </a:rPr>
              <a:t>I can’t predict it and I can’t change it</a:t>
            </a:r>
            <a:endParaRPr lang="en-US" sz="1600" dirty="0"/>
          </a:p>
        </p:txBody>
      </p:sp>
      <p:sp>
        <p:nvSpPr>
          <p:cNvPr id="18" name="Rectangle 17">
            <a:extLst>
              <a:ext uri="{FF2B5EF4-FFF2-40B4-BE49-F238E27FC236}">
                <a16:creationId xmlns:a16="http://schemas.microsoft.com/office/drawing/2014/main" id="{1A0312FD-D186-CE2D-8A13-440070CAF56F}"/>
              </a:ext>
            </a:extLst>
          </p:cNvPr>
          <p:cNvSpPr/>
          <p:nvPr/>
        </p:nvSpPr>
        <p:spPr>
          <a:xfrm>
            <a:off x="3019013" y="4433149"/>
            <a:ext cx="2413518" cy="1879132"/>
          </a:xfrm>
          <a:prstGeom prst="rect">
            <a:avLst/>
          </a:prstGeom>
          <a:solidFill>
            <a:schemeClr val="accent5">
              <a:lumMod val="20000"/>
              <a:lumOff val="80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b="1" i="0" dirty="0">
                <a:effectLst/>
                <a:latin typeface="-apple-system"/>
              </a:rPr>
              <a:t>VISION</a:t>
            </a:r>
            <a:r>
              <a:rPr lang="en-US" sz="1600" b="1" dirty="0">
                <a:latin typeface="-apple-system"/>
              </a:rPr>
              <a:t>ARY – Be first</a:t>
            </a:r>
            <a:endParaRPr lang="en-US" sz="1600" b="1" i="0" dirty="0">
              <a:effectLst/>
              <a:latin typeface="-apple-system"/>
            </a:endParaRPr>
          </a:p>
          <a:p>
            <a:pPr algn="ctr"/>
            <a:r>
              <a:rPr lang="en-US" sz="1600" dirty="0">
                <a:latin typeface="-apple-system"/>
              </a:rPr>
              <a:t>I can predict it and I can change it</a:t>
            </a:r>
            <a:endParaRPr lang="en-US" sz="1600" dirty="0"/>
          </a:p>
        </p:txBody>
      </p:sp>
      <p:sp>
        <p:nvSpPr>
          <p:cNvPr id="19" name="Rectangle 18">
            <a:extLst>
              <a:ext uri="{FF2B5EF4-FFF2-40B4-BE49-F238E27FC236}">
                <a16:creationId xmlns:a16="http://schemas.microsoft.com/office/drawing/2014/main" id="{E1F16427-7670-285D-D5A2-128A3B4010E9}"/>
              </a:ext>
            </a:extLst>
          </p:cNvPr>
          <p:cNvSpPr/>
          <p:nvPr/>
        </p:nvSpPr>
        <p:spPr>
          <a:xfrm>
            <a:off x="3019013" y="2516266"/>
            <a:ext cx="2413518" cy="1879132"/>
          </a:xfrm>
          <a:prstGeom prst="rect">
            <a:avLst/>
          </a:prstGeom>
          <a:solidFill>
            <a:schemeClr val="accent4">
              <a:lumMod val="20000"/>
              <a:lumOff val="80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en-US" sz="1800" b="1" i="0" dirty="0">
                <a:effectLst/>
                <a:latin typeface="-apple-system"/>
              </a:rPr>
              <a:t>SHAPING – Be the orchestrator</a:t>
            </a:r>
          </a:p>
          <a:p>
            <a:pPr algn="ctr"/>
            <a:r>
              <a:rPr lang="en-US" sz="1600" dirty="0">
                <a:latin typeface="-apple-system"/>
              </a:rPr>
              <a:t>I can’t predict it and I can change it</a:t>
            </a:r>
            <a:endParaRPr lang="en-US" sz="1600" dirty="0"/>
          </a:p>
        </p:txBody>
      </p:sp>
      <p:sp>
        <p:nvSpPr>
          <p:cNvPr id="3" name="TextBox 2">
            <a:extLst>
              <a:ext uri="{FF2B5EF4-FFF2-40B4-BE49-F238E27FC236}">
                <a16:creationId xmlns:a16="http://schemas.microsoft.com/office/drawing/2014/main" id="{973957F7-8BCD-ACC3-36AF-9E895FDC3B3A}"/>
              </a:ext>
            </a:extLst>
          </p:cNvPr>
          <p:cNvSpPr txBox="1"/>
          <p:nvPr/>
        </p:nvSpPr>
        <p:spPr>
          <a:xfrm>
            <a:off x="6671586" y="6354162"/>
            <a:ext cx="5394119" cy="307777"/>
          </a:xfrm>
          <a:prstGeom prst="rect">
            <a:avLst/>
          </a:prstGeom>
          <a:noFill/>
        </p:spPr>
        <p:txBody>
          <a:bodyPr wrap="square">
            <a:spAutoFit/>
          </a:bodyPr>
          <a:lstStyle/>
          <a:p>
            <a:pPr algn="r"/>
            <a:r>
              <a:rPr lang="en-US" i="1" dirty="0">
                <a:hlinkClick r:id="rId3"/>
              </a:rPr>
              <a:t>Your Strategy Needs a Strategy (bcg.com)</a:t>
            </a:r>
            <a:endParaRPr lang="en-US" i="1" dirty="0"/>
          </a:p>
        </p:txBody>
      </p:sp>
      <p:cxnSp>
        <p:nvCxnSpPr>
          <p:cNvPr id="8" name="Straight Arrow Connector 7">
            <a:extLst>
              <a:ext uri="{FF2B5EF4-FFF2-40B4-BE49-F238E27FC236}">
                <a16:creationId xmlns:a16="http://schemas.microsoft.com/office/drawing/2014/main" id="{26320A7E-EA40-C254-7867-3A2CBA67CA80}"/>
              </a:ext>
            </a:extLst>
          </p:cNvPr>
          <p:cNvCxnSpPr>
            <a:cxnSpLocks/>
          </p:cNvCxnSpPr>
          <p:nvPr/>
        </p:nvCxnSpPr>
        <p:spPr>
          <a:xfrm flipV="1">
            <a:off x="5520415" y="3928567"/>
            <a:ext cx="2948460" cy="2459217"/>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F628058F-1535-2928-56DC-9448C5E65924}"/>
              </a:ext>
            </a:extLst>
          </p:cNvPr>
          <p:cNvCxnSpPr/>
          <p:nvPr/>
        </p:nvCxnSpPr>
        <p:spPr>
          <a:xfrm flipV="1">
            <a:off x="469194" y="994956"/>
            <a:ext cx="4009261" cy="1412490"/>
          </a:xfrm>
          <a:prstGeom prst="line">
            <a:avLst/>
          </a:prstGeom>
          <a:ln w="19050">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42580A7-8416-5F54-401F-83576DF029F6}"/>
              </a:ext>
            </a:extLst>
          </p:cNvPr>
          <p:cNvCxnSpPr>
            <a:cxnSpLocks/>
          </p:cNvCxnSpPr>
          <p:nvPr/>
        </p:nvCxnSpPr>
        <p:spPr>
          <a:xfrm flipV="1">
            <a:off x="5359384" y="994956"/>
            <a:ext cx="3109491" cy="1510811"/>
          </a:xfrm>
          <a:prstGeom prst="line">
            <a:avLst/>
          </a:prstGeom>
          <a:ln w="19050">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ECA34535-AD98-E54E-8192-704988186E08}"/>
              </a:ext>
            </a:extLst>
          </p:cNvPr>
          <p:cNvSpPr txBox="1"/>
          <p:nvPr/>
        </p:nvSpPr>
        <p:spPr>
          <a:xfrm>
            <a:off x="0" y="2352679"/>
            <a:ext cx="399572" cy="307777"/>
          </a:xfrm>
          <a:prstGeom prst="rect">
            <a:avLst/>
          </a:prstGeom>
          <a:noFill/>
        </p:spPr>
        <p:txBody>
          <a:bodyPr wrap="square" rtlCol="0">
            <a:spAutoFit/>
          </a:bodyPr>
          <a:lstStyle/>
          <a:p>
            <a:r>
              <a:rPr lang="en-US" b="1" dirty="0"/>
              <a:t>Hi</a:t>
            </a:r>
          </a:p>
        </p:txBody>
      </p:sp>
      <p:sp>
        <p:nvSpPr>
          <p:cNvPr id="25" name="TextBox 24">
            <a:extLst>
              <a:ext uri="{FF2B5EF4-FFF2-40B4-BE49-F238E27FC236}">
                <a16:creationId xmlns:a16="http://schemas.microsoft.com/office/drawing/2014/main" id="{1A493FE6-E938-0AF4-2389-03792C00C1B9}"/>
              </a:ext>
            </a:extLst>
          </p:cNvPr>
          <p:cNvSpPr txBox="1"/>
          <p:nvPr/>
        </p:nvSpPr>
        <p:spPr>
          <a:xfrm>
            <a:off x="5159598" y="6460366"/>
            <a:ext cx="399572" cy="307777"/>
          </a:xfrm>
          <a:prstGeom prst="rect">
            <a:avLst/>
          </a:prstGeom>
          <a:noFill/>
        </p:spPr>
        <p:txBody>
          <a:bodyPr wrap="square" rtlCol="0">
            <a:spAutoFit/>
          </a:bodyPr>
          <a:lstStyle/>
          <a:p>
            <a:r>
              <a:rPr lang="en-US" b="1" dirty="0"/>
              <a:t>Hi</a:t>
            </a:r>
          </a:p>
        </p:txBody>
      </p:sp>
      <p:sp>
        <p:nvSpPr>
          <p:cNvPr id="26" name="TextBox 25">
            <a:extLst>
              <a:ext uri="{FF2B5EF4-FFF2-40B4-BE49-F238E27FC236}">
                <a16:creationId xmlns:a16="http://schemas.microsoft.com/office/drawing/2014/main" id="{8511403C-5CFD-EA32-5888-60625DB7519D}"/>
              </a:ext>
            </a:extLst>
          </p:cNvPr>
          <p:cNvSpPr txBox="1"/>
          <p:nvPr/>
        </p:nvSpPr>
        <p:spPr>
          <a:xfrm>
            <a:off x="131145" y="6409847"/>
            <a:ext cx="399572" cy="307777"/>
          </a:xfrm>
          <a:prstGeom prst="rect">
            <a:avLst/>
          </a:prstGeom>
          <a:noFill/>
        </p:spPr>
        <p:txBody>
          <a:bodyPr wrap="square" rtlCol="0">
            <a:spAutoFit/>
          </a:bodyPr>
          <a:lstStyle/>
          <a:p>
            <a:r>
              <a:rPr lang="en-US" b="1" dirty="0"/>
              <a:t>Lo</a:t>
            </a:r>
          </a:p>
        </p:txBody>
      </p:sp>
      <p:sp>
        <p:nvSpPr>
          <p:cNvPr id="27" name="TextBox 26">
            <a:extLst>
              <a:ext uri="{FF2B5EF4-FFF2-40B4-BE49-F238E27FC236}">
                <a16:creationId xmlns:a16="http://schemas.microsoft.com/office/drawing/2014/main" id="{2AEE1243-7C8F-886C-A9EA-824255945651}"/>
              </a:ext>
            </a:extLst>
          </p:cNvPr>
          <p:cNvSpPr txBox="1"/>
          <p:nvPr/>
        </p:nvSpPr>
        <p:spPr>
          <a:xfrm rot="3018542">
            <a:off x="7029248" y="3241424"/>
            <a:ext cx="553998" cy="3892492"/>
          </a:xfrm>
          <a:prstGeom prst="rect">
            <a:avLst/>
          </a:prstGeom>
          <a:noFill/>
        </p:spPr>
        <p:txBody>
          <a:bodyPr vert="vert270" wrap="square" rtlCol="0">
            <a:spAutoFit/>
          </a:bodyPr>
          <a:lstStyle/>
          <a:p>
            <a:pPr algn="ctr"/>
            <a:r>
              <a:rPr lang="en-US" sz="2400" b="0" i="1" dirty="0">
                <a:solidFill>
                  <a:srgbClr val="0070C0"/>
                </a:solidFill>
                <a:effectLst/>
                <a:latin typeface="-apple-system"/>
              </a:rPr>
              <a:t>Harshness</a:t>
            </a:r>
            <a:endParaRPr lang="en-US" sz="2400" i="1" dirty="0">
              <a:solidFill>
                <a:srgbClr val="0070C0"/>
              </a:solidFill>
            </a:endParaRPr>
          </a:p>
        </p:txBody>
      </p:sp>
      <p:sp>
        <p:nvSpPr>
          <p:cNvPr id="28" name="TextBox 27">
            <a:extLst>
              <a:ext uri="{FF2B5EF4-FFF2-40B4-BE49-F238E27FC236}">
                <a16:creationId xmlns:a16="http://schemas.microsoft.com/office/drawing/2014/main" id="{092A1929-90E0-3E57-2676-23D892F59C2D}"/>
              </a:ext>
            </a:extLst>
          </p:cNvPr>
          <p:cNvSpPr txBox="1"/>
          <p:nvPr/>
        </p:nvSpPr>
        <p:spPr>
          <a:xfrm>
            <a:off x="8481459" y="3685795"/>
            <a:ext cx="399572" cy="307777"/>
          </a:xfrm>
          <a:prstGeom prst="rect">
            <a:avLst/>
          </a:prstGeom>
          <a:noFill/>
        </p:spPr>
        <p:txBody>
          <a:bodyPr wrap="square" rtlCol="0">
            <a:spAutoFit/>
          </a:bodyPr>
          <a:lstStyle/>
          <a:p>
            <a:r>
              <a:rPr lang="en-US" b="1" dirty="0"/>
              <a:t>Hi</a:t>
            </a:r>
          </a:p>
        </p:txBody>
      </p:sp>
      <p:sp>
        <p:nvSpPr>
          <p:cNvPr id="29" name="TextBox 28">
            <a:extLst>
              <a:ext uri="{FF2B5EF4-FFF2-40B4-BE49-F238E27FC236}">
                <a16:creationId xmlns:a16="http://schemas.microsoft.com/office/drawing/2014/main" id="{1AFF840E-7DE2-C9A0-470C-02A35884BF24}"/>
              </a:ext>
            </a:extLst>
          </p:cNvPr>
          <p:cNvSpPr txBox="1"/>
          <p:nvPr/>
        </p:nvSpPr>
        <p:spPr>
          <a:xfrm>
            <a:off x="5718693" y="6158392"/>
            <a:ext cx="399572" cy="307777"/>
          </a:xfrm>
          <a:prstGeom prst="rect">
            <a:avLst/>
          </a:prstGeom>
          <a:noFill/>
        </p:spPr>
        <p:txBody>
          <a:bodyPr wrap="square" rtlCol="0">
            <a:spAutoFit/>
          </a:bodyPr>
          <a:lstStyle/>
          <a:p>
            <a:r>
              <a:rPr lang="en-US" b="1" dirty="0"/>
              <a:t>Lo</a:t>
            </a:r>
          </a:p>
        </p:txBody>
      </p:sp>
    </p:spTree>
    <p:extLst>
      <p:ext uri="{BB962C8B-B14F-4D97-AF65-F5344CB8AC3E}">
        <p14:creationId xmlns:p14="http://schemas.microsoft.com/office/powerpoint/2010/main" val="3887103712"/>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1+#ppt_w/2"/>
                                          </p:val>
                                        </p:tav>
                                        <p:tav tm="100000">
                                          <p:val>
                                            <p:strVal val="#ppt_x"/>
                                          </p:val>
                                        </p:tav>
                                      </p:tavLst>
                                    </p:anim>
                                    <p:anim calcmode="lin" valueType="num">
                                      <p:cBhvr additive="base">
                                        <p:cTn id="18" dur="500" fill="hold"/>
                                        <p:tgtEl>
                                          <p:spTgt spid="1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1+#ppt_w/2"/>
                                          </p:val>
                                        </p:tav>
                                        <p:tav tm="100000">
                                          <p:val>
                                            <p:strVal val="#ppt_x"/>
                                          </p:val>
                                        </p:tav>
                                      </p:tavLst>
                                    </p:anim>
                                    <p:anim calcmode="lin" valueType="num">
                                      <p:cBhvr additive="base">
                                        <p:cTn id="2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fade">
                                      <p:cBhvr>
                                        <p:cTn id="48" dur="1000"/>
                                        <p:tgtEl>
                                          <p:spTgt spid="27"/>
                                        </p:tgtEl>
                                      </p:cBhvr>
                                    </p:animEffect>
                                    <p:anim calcmode="lin" valueType="num">
                                      <p:cBhvr>
                                        <p:cTn id="49" dur="1000" fill="hold"/>
                                        <p:tgtEl>
                                          <p:spTgt spid="27"/>
                                        </p:tgtEl>
                                        <p:attrNameLst>
                                          <p:attrName>ppt_x</p:attrName>
                                        </p:attrNameLst>
                                      </p:cBhvr>
                                      <p:tavLst>
                                        <p:tav tm="0">
                                          <p:val>
                                            <p:strVal val="#ppt_x"/>
                                          </p:val>
                                        </p:tav>
                                        <p:tav tm="100000">
                                          <p:val>
                                            <p:strVal val="#ppt_x"/>
                                          </p:val>
                                        </p:tav>
                                      </p:tavLst>
                                    </p:anim>
                                    <p:anim calcmode="lin" valueType="num">
                                      <p:cBhvr>
                                        <p:cTn id="50" dur="1000" fill="hold"/>
                                        <p:tgtEl>
                                          <p:spTgt spid="27"/>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
                                          </p:val>
                                        </p:tav>
                                        <p:tav tm="100000">
                                          <p:val>
                                            <p:strVal val="#ppt_x"/>
                                          </p:val>
                                        </p:tav>
                                      </p:tavLst>
                                    </p:anim>
                                    <p:anim calcmode="lin" valueType="num">
                                      <p:cBhvr>
                                        <p:cTn id="55" dur="1000" fill="hold"/>
                                        <p:tgtEl>
                                          <p:spTgt spid="20"/>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2" fill="hold" grpId="0" nodeType="clickEffect">
                                  <p:stCondLst>
                                    <p:cond delay="0"/>
                                  </p:stCondLst>
                                  <p:childTnLst>
                                    <p:set>
                                      <p:cBhvr>
                                        <p:cTn id="64" dur="1" fill="hold">
                                          <p:stCondLst>
                                            <p:cond delay="0"/>
                                          </p:stCondLst>
                                        </p:cTn>
                                        <p:tgtEl>
                                          <p:spTgt spid="5">
                                            <p:bg/>
                                          </p:spTgt>
                                        </p:tgtEl>
                                        <p:attrNameLst>
                                          <p:attrName>style.visibility</p:attrName>
                                        </p:attrNameLst>
                                      </p:cBhvr>
                                      <p:to>
                                        <p:strVal val="visible"/>
                                      </p:to>
                                    </p:set>
                                    <p:anim calcmode="lin" valueType="num">
                                      <p:cBhvr additive="base">
                                        <p:cTn id="65" dur="500" fill="hold"/>
                                        <p:tgtEl>
                                          <p:spTgt spid="5">
                                            <p:bg/>
                                          </p:spTgt>
                                        </p:tgtEl>
                                        <p:attrNameLst>
                                          <p:attrName>ppt_x</p:attrName>
                                        </p:attrNameLst>
                                      </p:cBhvr>
                                      <p:tavLst>
                                        <p:tav tm="0">
                                          <p:val>
                                            <p:strVal val="1+#ppt_w/2"/>
                                          </p:val>
                                        </p:tav>
                                        <p:tav tm="100000">
                                          <p:val>
                                            <p:strVal val="#ppt_x"/>
                                          </p:val>
                                        </p:tav>
                                      </p:tavLst>
                                    </p:anim>
                                    <p:anim calcmode="lin" valueType="num">
                                      <p:cBhvr additive="base">
                                        <p:cTn id="66" dur="500" fill="hold"/>
                                        <p:tgtEl>
                                          <p:spTgt spid="5">
                                            <p:bg/>
                                          </p:spTgt>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5">
                                            <p:txEl>
                                              <p:pRg st="0" end="0"/>
                                            </p:txEl>
                                          </p:spTgt>
                                        </p:tgtEl>
                                        <p:attrNameLst>
                                          <p:attrName>style.visibility</p:attrName>
                                        </p:attrNameLst>
                                      </p:cBhvr>
                                      <p:to>
                                        <p:strVal val="visible"/>
                                      </p:to>
                                    </p:set>
                                    <p:anim calcmode="lin" valueType="num">
                                      <p:cBhvr additive="base">
                                        <p:cTn id="69"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70" dur="500" fill="hold"/>
                                        <p:tgtEl>
                                          <p:spTgt spid="5">
                                            <p:txEl>
                                              <p:pRg st="0" end="0"/>
                                            </p:txEl>
                                          </p:spTgt>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5">
                                            <p:txEl>
                                              <p:pRg st="1" end="1"/>
                                            </p:txEl>
                                          </p:spTgt>
                                        </p:tgtEl>
                                        <p:attrNameLst>
                                          <p:attrName>style.visibility</p:attrName>
                                        </p:attrNameLst>
                                      </p:cBhvr>
                                      <p:to>
                                        <p:strVal val="visible"/>
                                      </p:to>
                                    </p:set>
                                    <p:anim calcmode="lin" valueType="num">
                                      <p:cBhvr additive="base">
                                        <p:cTn id="73" dur="500" fill="hold"/>
                                        <p:tgtEl>
                                          <p:spTgt spid="5">
                                            <p:txEl>
                                              <p:pRg st="1" end="1"/>
                                            </p:txEl>
                                          </p:spTgt>
                                        </p:tgtEl>
                                        <p:attrNameLst>
                                          <p:attrName>ppt_x</p:attrName>
                                        </p:attrNameLst>
                                      </p:cBhvr>
                                      <p:tavLst>
                                        <p:tav tm="0">
                                          <p:val>
                                            <p:strVal val="1+#ppt_w/2"/>
                                          </p:val>
                                        </p:tav>
                                        <p:tav tm="100000">
                                          <p:val>
                                            <p:strVal val="#ppt_x"/>
                                          </p:val>
                                        </p:tav>
                                      </p:tavLst>
                                    </p:anim>
                                    <p:anim calcmode="lin" valueType="num">
                                      <p:cBhvr additive="base">
                                        <p:cTn id="74" dur="500" fill="hold"/>
                                        <p:tgtEl>
                                          <p:spTgt spid="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animBg="1"/>
      <p:bldP spid="12" grpId="0"/>
      <p:bldP spid="13" grpId="0"/>
      <p:bldP spid="14" grpId="0" animBg="1"/>
      <p:bldP spid="17" grpId="0" animBg="1"/>
      <p:bldP spid="18" grpId="0" animBg="1"/>
      <p:bldP spid="19" grpId="0" animBg="1"/>
      <p:bldP spid="2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64FC01-8B34-0310-23FB-8C3A419DB735}"/>
              </a:ext>
            </a:extLst>
          </p:cNvPr>
          <p:cNvSpPr>
            <a:spLocks noGrp="1"/>
          </p:cNvSpPr>
          <p:nvPr>
            <p:ph type="title"/>
          </p:nvPr>
        </p:nvSpPr>
        <p:spPr/>
        <p:txBody>
          <a:bodyPr/>
          <a:lstStyle/>
          <a:p>
            <a:r>
              <a:rPr lang="en-US" dirty="0"/>
              <a:t>2. </a:t>
            </a:r>
            <a:r>
              <a:rPr lang="mn-MN" dirty="0"/>
              <a:t>Стратеги: Дижитал шилжилтийн стратеги</a:t>
            </a:r>
            <a:endParaRPr lang="en-US" dirty="0"/>
          </a:p>
        </p:txBody>
      </p:sp>
      <p:sp>
        <p:nvSpPr>
          <p:cNvPr id="4" name="TextBox 3">
            <a:extLst>
              <a:ext uri="{FF2B5EF4-FFF2-40B4-BE49-F238E27FC236}">
                <a16:creationId xmlns:a16="http://schemas.microsoft.com/office/drawing/2014/main" id="{5F545F02-658E-DEE8-7167-28FF0B893D6E}"/>
              </a:ext>
            </a:extLst>
          </p:cNvPr>
          <p:cNvSpPr txBox="1"/>
          <p:nvPr/>
        </p:nvSpPr>
        <p:spPr>
          <a:xfrm>
            <a:off x="77598" y="936681"/>
            <a:ext cx="6094602" cy="369332"/>
          </a:xfrm>
          <a:prstGeom prst="rect">
            <a:avLst/>
          </a:prstGeom>
          <a:noFill/>
        </p:spPr>
        <p:txBody>
          <a:bodyPr wrap="square">
            <a:spAutoFit/>
          </a:bodyPr>
          <a:lstStyle/>
          <a:p>
            <a:r>
              <a:rPr lang="en-US" sz="1800" b="1" dirty="0"/>
              <a:t>Five Domains of Strategy That Digital Is Changing</a:t>
            </a:r>
          </a:p>
        </p:txBody>
      </p:sp>
      <p:pic>
        <p:nvPicPr>
          <p:cNvPr id="6" name="Picture 5">
            <a:extLst>
              <a:ext uri="{FF2B5EF4-FFF2-40B4-BE49-F238E27FC236}">
                <a16:creationId xmlns:a16="http://schemas.microsoft.com/office/drawing/2014/main" id="{C7BA05BE-0639-9106-2F7B-02779375C7A5}"/>
              </a:ext>
            </a:extLst>
          </p:cNvPr>
          <p:cNvPicPr>
            <a:picLocks noChangeAspect="1"/>
          </p:cNvPicPr>
          <p:nvPr/>
        </p:nvPicPr>
        <p:blipFill rotWithShape="1">
          <a:blip r:embed="rId3"/>
          <a:srcRect l="14929" t="33639" r="30408" b="3854"/>
          <a:stretch/>
        </p:blipFill>
        <p:spPr>
          <a:xfrm>
            <a:off x="77598" y="1458376"/>
            <a:ext cx="4637015" cy="3365788"/>
          </a:xfrm>
          <a:prstGeom prst="rect">
            <a:avLst/>
          </a:prstGeom>
        </p:spPr>
      </p:pic>
      <p:sp>
        <p:nvSpPr>
          <p:cNvPr id="7" name="Oval 6">
            <a:extLst>
              <a:ext uri="{FF2B5EF4-FFF2-40B4-BE49-F238E27FC236}">
                <a16:creationId xmlns:a16="http://schemas.microsoft.com/office/drawing/2014/main" id="{A4801E59-CD01-5879-1538-587C1A1372F9}"/>
              </a:ext>
            </a:extLst>
          </p:cNvPr>
          <p:cNvSpPr/>
          <p:nvPr/>
        </p:nvSpPr>
        <p:spPr>
          <a:xfrm>
            <a:off x="2396105" y="1568741"/>
            <a:ext cx="1149292" cy="1149292"/>
          </a:xfrm>
          <a:prstGeom prst="ellipse">
            <a:avLst/>
          </a:prstGeom>
          <a:solidFill>
            <a:srgbClr val="FFFF00">
              <a:alpha val="23000"/>
            </a:srgb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9" name="Picture 8">
            <a:extLst>
              <a:ext uri="{FF2B5EF4-FFF2-40B4-BE49-F238E27FC236}">
                <a16:creationId xmlns:a16="http://schemas.microsoft.com/office/drawing/2014/main" id="{D6746892-9060-70FA-D72C-6C0BAEC17BD4}"/>
              </a:ext>
            </a:extLst>
          </p:cNvPr>
          <p:cNvPicPr>
            <a:picLocks noChangeAspect="1"/>
          </p:cNvPicPr>
          <p:nvPr/>
        </p:nvPicPr>
        <p:blipFill rotWithShape="1">
          <a:blip r:embed="rId4"/>
          <a:srcRect l="7865" t="23955" r="3938" b="33578"/>
          <a:stretch/>
        </p:blipFill>
        <p:spPr>
          <a:xfrm>
            <a:off x="4446865" y="1546304"/>
            <a:ext cx="7667537" cy="2343457"/>
          </a:xfrm>
          <a:prstGeom prst="rect">
            <a:avLst/>
          </a:prstGeom>
        </p:spPr>
      </p:pic>
      <p:sp>
        <p:nvSpPr>
          <p:cNvPr id="11" name="TextBox 10">
            <a:extLst>
              <a:ext uri="{FF2B5EF4-FFF2-40B4-BE49-F238E27FC236}">
                <a16:creationId xmlns:a16="http://schemas.microsoft.com/office/drawing/2014/main" id="{6995BFA2-DA45-7739-46F9-042A487E0439}"/>
              </a:ext>
            </a:extLst>
          </p:cNvPr>
          <p:cNvSpPr txBox="1"/>
          <p:nvPr/>
        </p:nvSpPr>
        <p:spPr>
          <a:xfrm>
            <a:off x="4430087" y="4093842"/>
            <a:ext cx="7566169" cy="2308324"/>
          </a:xfrm>
          <a:prstGeom prst="rect">
            <a:avLst/>
          </a:prstGeom>
          <a:noFill/>
        </p:spPr>
        <p:txBody>
          <a:bodyPr wrap="square">
            <a:spAutoFit/>
          </a:bodyPr>
          <a:lstStyle/>
          <a:p>
            <a:pPr marL="285750" indent="-285750">
              <a:buFont typeface="Arial" panose="020B0604020202020204" pitchFamily="34" charset="0"/>
              <a:buChar char="•"/>
            </a:pPr>
            <a:r>
              <a:rPr lang="en-US" sz="1800" i="1" dirty="0"/>
              <a:t>Customers today are constantly connecting with and </a:t>
            </a:r>
            <a:r>
              <a:rPr lang="en-US" sz="1800" b="1" i="1" dirty="0"/>
              <a:t>influencing each other</a:t>
            </a:r>
            <a:r>
              <a:rPr lang="en-US" sz="1800" i="1" dirty="0"/>
              <a:t> and </a:t>
            </a:r>
            <a:r>
              <a:rPr lang="en-US" sz="1800" b="1" i="1" dirty="0"/>
              <a:t>shaping business reputations</a:t>
            </a:r>
            <a:r>
              <a:rPr lang="en-US" sz="1800" i="1" dirty="0"/>
              <a:t> and brands.</a:t>
            </a:r>
            <a:endParaRPr lang="mn-MN" sz="1800" i="1" dirty="0"/>
          </a:p>
          <a:p>
            <a:pPr marL="285750" indent="-285750">
              <a:buFont typeface="Arial" panose="020B0604020202020204" pitchFamily="34" charset="0"/>
              <a:buChar char="•"/>
            </a:pPr>
            <a:r>
              <a:rPr lang="en-US" sz="1800" b="1" i="1" dirty="0"/>
              <a:t>Use of digital tools </a:t>
            </a:r>
            <a:r>
              <a:rPr lang="en-US" sz="1800" i="1" dirty="0"/>
              <a:t>is changing </a:t>
            </a:r>
            <a:r>
              <a:rPr lang="en-US" sz="1800" b="1" i="1" dirty="0"/>
              <a:t>how they discover, evaluate, purchase, and use products </a:t>
            </a:r>
            <a:r>
              <a:rPr lang="en-US" sz="1800" i="1" dirty="0"/>
              <a:t>and how they share, interact, and stay connected with brands.</a:t>
            </a:r>
          </a:p>
          <a:p>
            <a:pPr marL="285750" indent="-285750">
              <a:buFont typeface="Arial" panose="020B0604020202020204" pitchFamily="34" charset="0"/>
              <a:buChar char="•"/>
            </a:pPr>
            <a:r>
              <a:rPr lang="en-US" sz="1800" i="1" dirty="0"/>
              <a:t>Businesses need to recognize that a </a:t>
            </a:r>
            <a:r>
              <a:rPr lang="en-US" sz="1800" b="1" i="1" dirty="0"/>
              <a:t>dynamic, networked customer </a:t>
            </a:r>
            <a:r>
              <a:rPr lang="en-US" sz="1800" i="1" dirty="0"/>
              <a:t>may just be the best focus group, brand champion, or innovation partner they will ever find</a:t>
            </a:r>
          </a:p>
        </p:txBody>
      </p:sp>
      <p:sp>
        <p:nvSpPr>
          <p:cNvPr id="2" name="TextBox 1">
            <a:extLst>
              <a:ext uri="{FF2B5EF4-FFF2-40B4-BE49-F238E27FC236}">
                <a16:creationId xmlns:a16="http://schemas.microsoft.com/office/drawing/2014/main" id="{0F6608E9-A189-DFC2-EAC5-8ACE0AA6B0A3}"/>
              </a:ext>
            </a:extLst>
          </p:cNvPr>
          <p:cNvSpPr txBox="1"/>
          <p:nvPr/>
        </p:nvSpPr>
        <p:spPr>
          <a:xfrm>
            <a:off x="6671586" y="6354162"/>
            <a:ext cx="5394119" cy="307777"/>
          </a:xfrm>
          <a:prstGeom prst="rect">
            <a:avLst/>
          </a:prstGeom>
          <a:noFill/>
        </p:spPr>
        <p:txBody>
          <a:bodyPr wrap="square">
            <a:spAutoFit/>
          </a:bodyPr>
          <a:lstStyle/>
          <a:p>
            <a:pPr algn="r"/>
            <a:r>
              <a:rPr lang="en-US" i="1" u="sng" dirty="0"/>
              <a:t>Digital transformation Playbook, 2016</a:t>
            </a:r>
          </a:p>
        </p:txBody>
      </p:sp>
    </p:spTree>
    <p:extLst>
      <p:ext uri="{BB962C8B-B14F-4D97-AF65-F5344CB8AC3E}">
        <p14:creationId xmlns:p14="http://schemas.microsoft.com/office/powerpoint/2010/main" val="2860457304"/>
      </p:ext>
    </p:extLst>
  </p:cSld>
  <p:clrMapOvr>
    <a:masterClrMapping/>
  </p:clrMapOvr>
  <p:transition spd="med">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64FC01-8B34-0310-23FB-8C3A419DB735}"/>
              </a:ext>
            </a:extLst>
          </p:cNvPr>
          <p:cNvSpPr>
            <a:spLocks noGrp="1"/>
          </p:cNvSpPr>
          <p:nvPr>
            <p:ph type="title"/>
          </p:nvPr>
        </p:nvSpPr>
        <p:spPr/>
        <p:txBody>
          <a:bodyPr/>
          <a:lstStyle/>
          <a:p>
            <a:r>
              <a:rPr lang="en-US" dirty="0"/>
              <a:t>2. </a:t>
            </a:r>
            <a:r>
              <a:rPr lang="mn-MN" dirty="0"/>
              <a:t>Стратеги: Дижитал шилжилтийн стратеги</a:t>
            </a:r>
            <a:endParaRPr lang="en-US" dirty="0"/>
          </a:p>
        </p:txBody>
      </p:sp>
      <p:sp>
        <p:nvSpPr>
          <p:cNvPr id="4" name="TextBox 3">
            <a:extLst>
              <a:ext uri="{FF2B5EF4-FFF2-40B4-BE49-F238E27FC236}">
                <a16:creationId xmlns:a16="http://schemas.microsoft.com/office/drawing/2014/main" id="{5F545F02-658E-DEE8-7167-28FF0B893D6E}"/>
              </a:ext>
            </a:extLst>
          </p:cNvPr>
          <p:cNvSpPr txBox="1"/>
          <p:nvPr/>
        </p:nvSpPr>
        <p:spPr>
          <a:xfrm>
            <a:off x="77598" y="936681"/>
            <a:ext cx="6094602" cy="369332"/>
          </a:xfrm>
          <a:prstGeom prst="rect">
            <a:avLst/>
          </a:prstGeom>
          <a:noFill/>
        </p:spPr>
        <p:txBody>
          <a:bodyPr wrap="square">
            <a:spAutoFit/>
          </a:bodyPr>
          <a:lstStyle/>
          <a:p>
            <a:r>
              <a:rPr lang="en-US" sz="1800" b="1" dirty="0"/>
              <a:t>Five Domains of Strategy That Digital Is Changing</a:t>
            </a:r>
          </a:p>
        </p:txBody>
      </p:sp>
      <p:pic>
        <p:nvPicPr>
          <p:cNvPr id="6" name="Picture 5">
            <a:extLst>
              <a:ext uri="{FF2B5EF4-FFF2-40B4-BE49-F238E27FC236}">
                <a16:creationId xmlns:a16="http://schemas.microsoft.com/office/drawing/2014/main" id="{C7BA05BE-0639-9106-2F7B-02779375C7A5}"/>
              </a:ext>
            </a:extLst>
          </p:cNvPr>
          <p:cNvPicPr>
            <a:picLocks noChangeAspect="1"/>
          </p:cNvPicPr>
          <p:nvPr/>
        </p:nvPicPr>
        <p:blipFill rotWithShape="1">
          <a:blip r:embed="rId3"/>
          <a:srcRect l="14929" t="33639" r="30408" b="3854"/>
          <a:stretch/>
        </p:blipFill>
        <p:spPr>
          <a:xfrm>
            <a:off x="77598" y="1458376"/>
            <a:ext cx="4637015" cy="3365788"/>
          </a:xfrm>
          <a:prstGeom prst="rect">
            <a:avLst/>
          </a:prstGeom>
        </p:spPr>
      </p:pic>
      <p:sp>
        <p:nvSpPr>
          <p:cNvPr id="7" name="Oval 6">
            <a:extLst>
              <a:ext uri="{FF2B5EF4-FFF2-40B4-BE49-F238E27FC236}">
                <a16:creationId xmlns:a16="http://schemas.microsoft.com/office/drawing/2014/main" id="{A4801E59-CD01-5879-1538-587C1A1372F9}"/>
              </a:ext>
            </a:extLst>
          </p:cNvPr>
          <p:cNvSpPr/>
          <p:nvPr/>
        </p:nvSpPr>
        <p:spPr>
          <a:xfrm>
            <a:off x="3297573" y="2201463"/>
            <a:ext cx="1149292" cy="1149292"/>
          </a:xfrm>
          <a:prstGeom prst="ellipse">
            <a:avLst/>
          </a:prstGeom>
          <a:solidFill>
            <a:srgbClr val="FFFF00">
              <a:alpha val="23000"/>
            </a:srgb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1" name="TextBox 10">
            <a:extLst>
              <a:ext uri="{FF2B5EF4-FFF2-40B4-BE49-F238E27FC236}">
                <a16:creationId xmlns:a16="http://schemas.microsoft.com/office/drawing/2014/main" id="{6995BFA2-DA45-7739-46F9-042A487E0439}"/>
              </a:ext>
            </a:extLst>
          </p:cNvPr>
          <p:cNvSpPr txBox="1"/>
          <p:nvPr/>
        </p:nvSpPr>
        <p:spPr>
          <a:xfrm>
            <a:off x="4430087" y="4093842"/>
            <a:ext cx="7566169" cy="1138773"/>
          </a:xfrm>
          <a:prstGeom prst="rect">
            <a:avLst/>
          </a:prstGeom>
          <a:noFill/>
        </p:spPr>
        <p:txBody>
          <a:bodyPr wrap="square">
            <a:spAutoFit/>
          </a:bodyPr>
          <a:lstStyle/>
          <a:p>
            <a:pPr marL="285750" indent="-285750">
              <a:buFont typeface="Arial" panose="020B0604020202020204" pitchFamily="34" charset="0"/>
              <a:buChar char="•"/>
            </a:pPr>
            <a:r>
              <a:rPr lang="en-US" sz="1800" i="1" dirty="0"/>
              <a:t>Asymmetric competitors— companies from outside our industry</a:t>
            </a:r>
          </a:p>
          <a:p>
            <a:pPr marL="285750" indent="-285750">
              <a:buFont typeface="Arial" panose="020B0604020202020204" pitchFamily="34" charset="0"/>
              <a:buChar char="•"/>
            </a:pPr>
            <a:r>
              <a:rPr lang="en-US" sz="1800" i="1" dirty="0"/>
              <a:t>Digital “disintermediation” </a:t>
            </a:r>
          </a:p>
          <a:p>
            <a:pPr marL="285750" indent="-285750">
              <a:buFont typeface="Arial" panose="020B0604020202020204" pitchFamily="34" charset="0"/>
              <a:buChar char="•"/>
            </a:pPr>
            <a:r>
              <a:rPr lang="en-US" sz="1800" i="1" dirty="0"/>
              <a:t>Supercharging the power of platform business models</a:t>
            </a:r>
          </a:p>
          <a:p>
            <a:pPr marL="285750" indent="-285750">
              <a:buFont typeface="Arial" panose="020B0604020202020204" pitchFamily="34" charset="0"/>
              <a:buChar char="•"/>
            </a:pPr>
            <a:endParaRPr lang="en-US" i="1" dirty="0"/>
          </a:p>
        </p:txBody>
      </p:sp>
      <p:pic>
        <p:nvPicPr>
          <p:cNvPr id="5" name="Picture 4">
            <a:extLst>
              <a:ext uri="{FF2B5EF4-FFF2-40B4-BE49-F238E27FC236}">
                <a16:creationId xmlns:a16="http://schemas.microsoft.com/office/drawing/2014/main" id="{3537293C-9FCE-82E1-7F56-BD2499870E12}"/>
              </a:ext>
            </a:extLst>
          </p:cNvPr>
          <p:cNvPicPr>
            <a:picLocks noChangeAspect="1"/>
          </p:cNvPicPr>
          <p:nvPr/>
        </p:nvPicPr>
        <p:blipFill rotWithShape="1">
          <a:blip r:embed="rId4"/>
          <a:srcRect l="7865" t="38777" r="6414" b="29656"/>
          <a:stretch/>
        </p:blipFill>
        <p:spPr>
          <a:xfrm>
            <a:off x="4584175" y="1953334"/>
            <a:ext cx="7506342" cy="1754600"/>
          </a:xfrm>
          <a:prstGeom prst="rect">
            <a:avLst/>
          </a:prstGeom>
        </p:spPr>
      </p:pic>
      <p:sp>
        <p:nvSpPr>
          <p:cNvPr id="2" name="TextBox 1">
            <a:extLst>
              <a:ext uri="{FF2B5EF4-FFF2-40B4-BE49-F238E27FC236}">
                <a16:creationId xmlns:a16="http://schemas.microsoft.com/office/drawing/2014/main" id="{AA98E9EF-CBF7-18C6-B999-7F207A685BDA}"/>
              </a:ext>
            </a:extLst>
          </p:cNvPr>
          <p:cNvSpPr txBox="1"/>
          <p:nvPr/>
        </p:nvSpPr>
        <p:spPr>
          <a:xfrm>
            <a:off x="6671586" y="6354162"/>
            <a:ext cx="5394119" cy="307777"/>
          </a:xfrm>
          <a:prstGeom prst="rect">
            <a:avLst/>
          </a:prstGeom>
          <a:noFill/>
        </p:spPr>
        <p:txBody>
          <a:bodyPr wrap="square">
            <a:spAutoFit/>
          </a:bodyPr>
          <a:lstStyle/>
          <a:p>
            <a:pPr algn="r"/>
            <a:r>
              <a:rPr lang="en-US" i="1" u="sng" dirty="0"/>
              <a:t>Digital transformation Playbook, 2020</a:t>
            </a:r>
          </a:p>
        </p:txBody>
      </p:sp>
    </p:spTree>
    <p:extLst>
      <p:ext uri="{BB962C8B-B14F-4D97-AF65-F5344CB8AC3E}">
        <p14:creationId xmlns:p14="http://schemas.microsoft.com/office/powerpoint/2010/main" val="2413389485"/>
      </p:ext>
    </p:extLst>
  </p:cSld>
  <p:clrMapOvr>
    <a:masterClrMapping/>
  </p:clrMapOvr>
  <p:transition spd="med">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64FC01-8B34-0310-23FB-8C3A419DB735}"/>
              </a:ext>
            </a:extLst>
          </p:cNvPr>
          <p:cNvSpPr>
            <a:spLocks noGrp="1"/>
          </p:cNvSpPr>
          <p:nvPr>
            <p:ph type="title"/>
          </p:nvPr>
        </p:nvSpPr>
        <p:spPr/>
        <p:txBody>
          <a:bodyPr/>
          <a:lstStyle/>
          <a:p>
            <a:r>
              <a:rPr lang="en-US" dirty="0"/>
              <a:t>2. </a:t>
            </a:r>
            <a:r>
              <a:rPr lang="mn-MN" dirty="0"/>
              <a:t>Стратеги: Дижитал шилжилтийн стратеги</a:t>
            </a:r>
            <a:endParaRPr lang="en-US" dirty="0"/>
          </a:p>
        </p:txBody>
      </p:sp>
      <p:sp>
        <p:nvSpPr>
          <p:cNvPr id="4" name="TextBox 3">
            <a:extLst>
              <a:ext uri="{FF2B5EF4-FFF2-40B4-BE49-F238E27FC236}">
                <a16:creationId xmlns:a16="http://schemas.microsoft.com/office/drawing/2014/main" id="{5F545F02-658E-DEE8-7167-28FF0B893D6E}"/>
              </a:ext>
            </a:extLst>
          </p:cNvPr>
          <p:cNvSpPr txBox="1"/>
          <p:nvPr/>
        </p:nvSpPr>
        <p:spPr>
          <a:xfrm>
            <a:off x="77598" y="936681"/>
            <a:ext cx="6094602" cy="369332"/>
          </a:xfrm>
          <a:prstGeom prst="rect">
            <a:avLst/>
          </a:prstGeom>
          <a:noFill/>
        </p:spPr>
        <p:txBody>
          <a:bodyPr wrap="square">
            <a:spAutoFit/>
          </a:bodyPr>
          <a:lstStyle/>
          <a:p>
            <a:r>
              <a:rPr lang="en-US" sz="1800" b="1" dirty="0"/>
              <a:t>Five Domains of Strategy That Digital Is Changing</a:t>
            </a:r>
          </a:p>
        </p:txBody>
      </p:sp>
      <p:pic>
        <p:nvPicPr>
          <p:cNvPr id="6" name="Picture 5">
            <a:extLst>
              <a:ext uri="{FF2B5EF4-FFF2-40B4-BE49-F238E27FC236}">
                <a16:creationId xmlns:a16="http://schemas.microsoft.com/office/drawing/2014/main" id="{C7BA05BE-0639-9106-2F7B-02779375C7A5}"/>
              </a:ext>
            </a:extLst>
          </p:cNvPr>
          <p:cNvPicPr>
            <a:picLocks noChangeAspect="1"/>
          </p:cNvPicPr>
          <p:nvPr/>
        </p:nvPicPr>
        <p:blipFill rotWithShape="1">
          <a:blip r:embed="rId3"/>
          <a:srcRect l="14929" t="33639" r="30408" b="3854"/>
          <a:stretch/>
        </p:blipFill>
        <p:spPr>
          <a:xfrm>
            <a:off x="77598" y="1458376"/>
            <a:ext cx="4637015" cy="3365788"/>
          </a:xfrm>
          <a:prstGeom prst="rect">
            <a:avLst/>
          </a:prstGeom>
        </p:spPr>
      </p:pic>
      <p:sp>
        <p:nvSpPr>
          <p:cNvPr id="7" name="Oval 6">
            <a:extLst>
              <a:ext uri="{FF2B5EF4-FFF2-40B4-BE49-F238E27FC236}">
                <a16:creationId xmlns:a16="http://schemas.microsoft.com/office/drawing/2014/main" id="{A4801E59-CD01-5879-1538-587C1A1372F9}"/>
              </a:ext>
            </a:extLst>
          </p:cNvPr>
          <p:cNvSpPr/>
          <p:nvPr/>
        </p:nvSpPr>
        <p:spPr>
          <a:xfrm>
            <a:off x="2936846" y="3187395"/>
            <a:ext cx="1149292" cy="1149292"/>
          </a:xfrm>
          <a:prstGeom prst="ellipse">
            <a:avLst/>
          </a:prstGeom>
          <a:solidFill>
            <a:srgbClr val="FFFF00">
              <a:alpha val="23000"/>
            </a:srgb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1" name="TextBox 10">
            <a:extLst>
              <a:ext uri="{FF2B5EF4-FFF2-40B4-BE49-F238E27FC236}">
                <a16:creationId xmlns:a16="http://schemas.microsoft.com/office/drawing/2014/main" id="{6995BFA2-DA45-7739-46F9-042A487E0439}"/>
              </a:ext>
            </a:extLst>
          </p:cNvPr>
          <p:cNvSpPr txBox="1"/>
          <p:nvPr/>
        </p:nvSpPr>
        <p:spPr>
          <a:xfrm>
            <a:off x="4524348" y="1520716"/>
            <a:ext cx="7566169" cy="1754326"/>
          </a:xfrm>
          <a:prstGeom prst="rect">
            <a:avLst/>
          </a:prstGeom>
          <a:noFill/>
        </p:spPr>
        <p:txBody>
          <a:bodyPr wrap="square">
            <a:spAutoFit/>
          </a:bodyPr>
          <a:lstStyle/>
          <a:p>
            <a:pPr marL="285750" indent="-285750">
              <a:buFont typeface="Arial" panose="020B0604020202020204" pitchFamily="34" charset="0"/>
              <a:buChar char="•"/>
            </a:pPr>
            <a:r>
              <a:rPr lang="en-US" sz="1800" i="1" dirty="0"/>
              <a:t>Faced with a data deluge</a:t>
            </a:r>
          </a:p>
          <a:p>
            <a:pPr marL="285750" indent="-285750">
              <a:buFont typeface="Arial" panose="020B0604020202020204" pitchFamily="34" charset="0"/>
              <a:buChar char="•"/>
            </a:pPr>
            <a:r>
              <a:rPr lang="en-US" sz="1800" i="1" dirty="0"/>
              <a:t>Data is generated in unprecedented quantities from every conversation, interaction, or process inside or outside these businesses. </a:t>
            </a:r>
          </a:p>
          <a:p>
            <a:pPr marL="285750" indent="-285750">
              <a:buFont typeface="Arial" panose="020B0604020202020204" pitchFamily="34" charset="0"/>
              <a:buChar char="•"/>
            </a:pPr>
            <a:r>
              <a:rPr lang="en-US" sz="1800" i="1" dirty="0"/>
              <a:t>A river of unstructured data</a:t>
            </a:r>
          </a:p>
          <a:p>
            <a:pPr marL="285750" indent="-285750">
              <a:buFont typeface="Arial" panose="020B0604020202020204" pitchFamily="34" charset="0"/>
              <a:buChar char="•"/>
            </a:pPr>
            <a:r>
              <a:rPr lang="en-US" sz="1800" i="1" dirty="0"/>
              <a:t>Data is a vital asset</a:t>
            </a:r>
            <a:endParaRPr lang="en-US" i="1" dirty="0"/>
          </a:p>
        </p:txBody>
      </p:sp>
      <p:pic>
        <p:nvPicPr>
          <p:cNvPr id="8" name="Picture 7">
            <a:extLst>
              <a:ext uri="{FF2B5EF4-FFF2-40B4-BE49-F238E27FC236}">
                <a16:creationId xmlns:a16="http://schemas.microsoft.com/office/drawing/2014/main" id="{9104C2FE-7301-62D9-4946-62E3A93AF4EF}"/>
              </a:ext>
            </a:extLst>
          </p:cNvPr>
          <p:cNvPicPr>
            <a:picLocks noChangeAspect="1"/>
          </p:cNvPicPr>
          <p:nvPr/>
        </p:nvPicPr>
        <p:blipFill rotWithShape="1">
          <a:blip r:embed="rId4"/>
          <a:srcRect l="8252" t="43303" r="5328" b="25260"/>
          <a:stretch/>
        </p:blipFill>
        <p:spPr>
          <a:xfrm>
            <a:off x="4496385" y="4198512"/>
            <a:ext cx="7566169" cy="1747085"/>
          </a:xfrm>
          <a:prstGeom prst="rect">
            <a:avLst/>
          </a:prstGeom>
        </p:spPr>
      </p:pic>
      <p:sp>
        <p:nvSpPr>
          <p:cNvPr id="2" name="TextBox 1">
            <a:extLst>
              <a:ext uri="{FF2B5EF4-FFF2-40B4-BE49-F238E27FC236}">
                <a16:creationId xmlns:a16="http://schemas.microsoft.com/office/drawing/2014/main" id="{42EC2253-E8BD-BD1B-103F-EE5743F90CA6}"/>
              </a:ext>
            </a:extLst>
          </p:cNvPr>
          <p:cNvSpPr txBox="1"/>
          <p:nvPr/>
        </p:nvSpPr>
        <p:spPr>
          <a:xfrm>
            <a:off x="6671586" y="6354162"/>
            <a:ext cx="5394119" cy="307777"/>
          </a:xfrm>
          <a:prstGeom prst="rect">
            <a:avLst/>
          </a:prstGeom>
          <a:noFill/>
        </p:spPr>
        <p:txBody>
          <a:bodyPr wrap="square">
            <a:spAutoFit/>
          </a:bodyPr>
          <a:lstStyle/>
          <a:p>
            <a:pPr algn="r"/>
            <a:r>
              <a:rPr lang="en-US" i="1" u="sng" dirty="0"/>
              <a:t>Digital transformation Playbook, 2020</a:t>
            </a:r>
          </a:p>
        </p:txBody>
      </p:sp>
    </p:spTree>
    <p:extLst>
      <p:ext uri="{BB962C8B-B14F-4D97-AF65-F5344CB8AC3E}">
        <p14:creationId xmlns:p14="http://schemas.microsoft.com/office/powerpoint/2010/main" val="1601292065"/>
      </p:ext>
    </p:extLst>
  </p:cSld>
  <p:clrMapOvr>
    <a:masterClrMapping/>
  </p:clrMapOvr>
  <p:transition spd="med">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64FC01-8B34-0310-23FB-8C3A419DB735}"/>
              </a:ext>
            </a:extLst>
          </p:cNvPr>
          <p:cNvSpPr>
            <a:spLocks noGrp="1"/>
          </p:cNvSpPr>
          <p:nvPr>
            <p:ph type="title"/>
          </p:nvPr>
        </p:nvSpPr>
        <p:spPr/>
        <p:txBody>
          <a:bodyPr/>
          <a:lstStyle/>
          <a:p>
            <a:r>
              <a:rPr lang="en-US" dirty="0"/>
              <a:t>2. </a:t>
            </a:r>
            <a:r>
              <a:rPr lang="mn-MN" dirty="0"/>
              <a:t>Стратеги: Дижитал шилжилтийн стратеги</a:t>
            </a:r>
            <a:endParaRPr lang="en-US" dirty="0"/>
          </a:p>
        </p:txBody>
      </p:sp>
      <p:sp>
        <p:nvSpPr>
          <p:cNvPr id="4" name="TextBox 3">
            <a:extLst>
              <a:ext uri="{FF2B5EF4-FFF2-40B4-BE49-F238E27FC236}">
                <a16:creationId xmlns:a16="http://schemas.microsoft.com/office/drawing/2014/main" id="{5F545F02-658E-DEE8-7167-28FF0B893D6E}"/>
              </a:ext>
            </a:extLst>
          </p:cNvPr>
          <p:cNvSpPr txBox="1"/>
          <p:nvPr/>
        </p:nvSpPr>
        <p:spPr>
          <a:xfrm>
            <a:off x="77598" y="936681"/>
            <a:ext cx="6094602" cy="369332"/>
          </a:xfrm>
          <a:prstGeom prst="rect">
            <a:avLst/>
          </a:prstGeom>
          <a:noFill/>
        </p:spPr>
        <p:txBody>
          <a:bodyPr wrap="square">
            <a:spAutoFit/>
          </a:bodyPr>
          <a:lstStyle/>
          <a:p>
            <a:r>
              <a:rPr lang="en-US" sz="1800" b="1" dirty="0"/>
              <a:t>Five Domains of Strategy That Digital Is Changing</a:t>
            </a:r>
          </a:p>
        </p:txBody>
      </p:sp>
      <p:pic>
        <p:nvPicPr>
          <p:cNvPr id="6" name="Picture 5">
            <a:extLst>
              <a:ext uri="{FF2B5EF4-FFF2-40B4-BE49-F238E27FC236}">
                <a16:creationId xmlns:a16="http://schemas.microsoft.com/office/drawing/2014/main" id="{C7BA05BE-0639-9106-2F7B-02779375C7A5}"/>
              </a:ext>
            </a:extLst>
          </p:cNvPr>
          <p:cNvPicPr>
            <a:picLocks noChangeAspect="1"/>
          </p:cNvPicPr>
          <p:nvPr/>
        </p:nvPicPr>
        <p:blipFill rotWithShape="1">
          <a:blip r:embed="rId3"/>
          <a:srcRect l="14929" t="33639" r="30408" b="3854"/>
          <a:stretch/>
        </p:blipFill>
        <p:spPr>
          <a:xfrm>
            <a:off x="77598" y="1458376"/>
            <a:ext cx="4637015" cy="3365788"/>
          </a:xfrm>
          <a:prstGeom prst="rect">
            <a:avLst/>
          </a:prstGeom>
        </p:spPr>
      </p:pic>
      <p:sp>
        <p:nvSpPr>
          <p:cNvPr id="7" name="Oval 6">
            <a:extLst>
              <a:ext uri="{FF2B5EF4-FFF2-40B4-BE49-F238E27FC236}">
                <a16:creationId xmlns:a16="http://schemas.microsoft.com/office/drawing/2014/main" id="{A4801E59-CD01-5879-1538-587C1A1372F9}"/>
              </a:ext>
            </a:extLst>
          </p:cNvPr>
          <p:cNvSpPr/>
          <p:nvPr/>
        </p:nvSpPr>
        <p:spPr>
          <a:xfrm>
            <a:off x="1821459" y="3275042"/>
            <a:ext cx="1149292" cy="1149292"/>
          </a:xfrm>
          <a:prstGeom prst="ellipse">
            <a:avLst/>
          </a:prstGeom>
          <a:solidFill>
            <a:srgbClr val="FFFF00">
              <a:alpha val="23000"/>
            </a:srgb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1" name="TextBox 10">
            <a:extLst>
              <a:ext uri="{FF2B5EF4-FFF2-40B4-BE49-F238E27FC236}">
                <a16:creationId xmlns:a16="http://schemas.microsoft.com/office/drawing/2014/main" id="{6995BFA2-DA45-7739-46F9-042A487E0439}"/>
              </a:ext>
            </a:extLst>
          </p:cNvPr>
          <p:cNvSpPr txBox="1"/>
          <p:nvPr/>
        </p:nvSpPr>
        <p:spPr>
          <a:xfrm>
            <a:off x="4672165" y="2269647"/>
            <a:ext cx="7566169" cy="1200329"/>
          </a:xfrm>
          <a:prstGeom prst="rect">
            <a:avLst/>
          </a:prstGeom>
          <a:noFill/>
        </p:spPr>
        <p:txBody>
          <a:bodyPr wrap="square">
            <a:spAutoFit/>
          </a:bodyPr>
          <a:lstStyle/>
          <a:p>
            <a:pPr marL="285750" indent="-285750">
              <a:buFont typeface="Arial" panose="020B0604020202020204" pitchFamily="34" charset="0"/>
              <a:buChar char="•"/>
            </a:pPr>
            <a:r>
              <a:rPr lang="en-US" sz="1800" i="1" dirty="0"/>
              <a:t>Continuous learning through rapid experimentation</a:t>
            </a:r>
          </a:p>
          <a:p>
            <a:pPr marL="285750" indent="-285750">
              <a:buFont typeface="Arial" panose="020B0604020202020204" pitchFamily="34" charset="0"/>
              <a:buChar char="•"/>
            </a:pPr>
            <a:r>
              <a:rPr lang="en-US" sz="1800" i="1" dirty="0"/>
              <a:t>Gain market feedback from the very beginning of our innovation process</a:t>
            </a:r>
          </a:p>
          <a:p>
            <a:pPr marL="285750" indent="-285750">
              <a:buFont typeface="Arial" panose="020B0604020202020204" pitchFamily="34" charset="0"/>
              <a:buChar char="•"/>
            </a:pPr>
            <a:r>
              <a:rPr lang="en-US" sz="1800" i="1" dirty="0"/>
              <a:t>Focused on careful experiments and on minimum viable prototypes</a:t>
            </a:r>
            <a:endParaRPr lang="en-US" i="1" dirty="0"/>
          </a:p>
        </p:txBody>
      </p:sp>
      <p:pic>
        <p:nvPicPr>
          <p:cNvPr id="5" name="Picture 4">
            <a:extLst>
              <a:ext uri="{FF2B5EF4-FFF2-40B4-BE49-F238E27FC236}">
                <a16:creationId xmlns:a16="http://schemas.microsoft.com/office/drawing/2014/main" id="{A21182D5-8F44-A231-4AAC-9E9F04775742}"/>
              </a:ext>
            </a:extLst>
          </p:cNvPr>
          <p:cNvPicPr>
            <a:picLocks noChangeAspect="1"/>
          </p:cNvPicPr>
          <p:nvPr/>
        </p:nvPicPr>
        <p:blipFill rotWithShape="1">
          <a:blip r:embed="rId4"/>
          <a:srcRect l="7476" t="33885" r="5406" b="19632"/>
          <a:stretch/>
        </p:blipFill>
        <p:spPr>
          <a:xfrm>
            <a:off x="4611358" y="3622339"/>
            <a:ext cx="7584528" cy="2568735"/>
          </a:xfrm>
          <a:prstGeom prst="rect">
            <a:avLst/>
          </a:prstGeom>
        </p:spPr>
      </p:pic>
      <p:sp>
        <p:nvSpPr>
          <p:cNvPr id="2" name="TextBox 1">
            <a:extLst>
              <a:ext uri="{FF2B5EF4-FFF2-40B4-BE49-F238E27FC236}">
                <a16:creationId xmlns:a16="http://schemas.microsoft.com/office/drawing/2014/main" id="{E57963C8-54BA-BDD2-0E87-9CF5656124C8}"/>
              </a:ext>
            </a:extLst>
          </p:cNvPr>
          <p:cNvSpPr txBox="1"/>
          <p:nvPr/>
        </p:nvSpPr>
        <p:spPr>
          <a:xfrm>
            <a:off x="6671586" y="6354162"/>
            <a:ext cx="5394119" cy="307777"/>
          </a:xfrm>
          <a:prstGeom prst="rect">
            <a:avLst/>
          </a:prstGeom>
          <a:noFill/>
        </p:spPr>
        <p:txBody>
          <a:bodyPr wrap="square">
            <a:spAutoFit/>
          </a:bodyPr>
          <a:lstStyle/>
          <a:p>
            <a:pPr algn="r"/>
            <a:r>
              <a:rPr lang="en-US" i="1" u="sng" dirty="0"/>
              <a:t>Digital transformation Playbook, 2020</a:t>
            </a:r>
          </a:p>
        </p:txBody>
      </p:sp>
    </p:spTree>
    <p:extLst>
      <p:ext uri="{BB962C8B-B14F-4D97-AF65-F5344CB8AC3E}">
        <p14:creationId xmlns:p14="http://schemas.microsoft.com/office/powerpoint/2010/main" val="1344706004"/>
      </p:ext>
    </p:extLst>
  </p:cSld>
  <p:clrMapOvr>
    <a:masterClrMapping/>
  </p:clrMapOvr>
  <p:transition spd="med">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64FC01-8B34-0310-23FB-8C3A419DB735}"/>
              </a:ext>
            </a:extLst>
          </p:cNvPr>
          <p:cNvSpPr>
            <a:spLocks noGrp="1"/>
          </p:cNvSpPr>
          <p:nvPr>
            <p:ph type="title"/>
          </p:nvPr>
        </p:nvSpPr>
        <p:spPr/>
        <p:txBody>
          <a:bodyPr/>
          <a:lstStyle/>
          <a:p>
            <a:r>
              <a:rPr lang="en-US" dirty="0"/>
              <a:t>2. </a:t>
            </a:r>
            <a:r>
              <a:rPr lang="mn-MN" dirty="0"/>
              <a:t>Стратеги: Дижитал шилжилтийн стратеги</a:t>
            </a:r>
            <a:endParaRPr lang="en-US" dirty="0"/>
          </a:p>
        </p:txBody>
      </p:sp>
      <p:sp>
        <p:nvSpPr>
          <p:cNvPr id="4" name="TextBox 3">
            <a:extLst>
              <a:ext uri="{FF2B5EF4-FFF2-40B4-BE49-F238E27FC236}">
                <a16:creationId xmlns:a16="http://schemas.microsoft.com/office/drawing/2014/main" id="{5F545F02-658E-DEE8-7167-28FF0B893D6E}"/>
              </a:ext>
            </a:extLst>
          </p:cNvPr>
          <p:cNvSpPr txBox="1"/>
          <p:nvPr/>
        </p:nvSpPr>
        <p:spPr>
          <a:xfrm>
            <a:off x="77598" y="936681"/>
            <a:ext cx="6094602" cy="369332"/>
          </a:xfrm>
          <a:prstGeom prst="rect">
            <a:avLst/>
          </a:prstGeom>
          <a:noFill/>
        </p:spPr>
        <p:txBody>
          <a:bodyPr wrap="square">
            <a:spAutoFit/>
          </a:bodyPr>
          <a:lstStyle/>
          <a:p>
            <a:r>
              <a:rPr lang="en-US" sz="1800" b="1" dirty="0"/>
              <a:t>Five Domains of Strategy That Digital Is Changing</a:t>
            </a:r>
          </a:p>
        </p:txBody>
      </p:sp>
      <p:pic>
        <p:nvPicPr>
          <p:cNvPr id="6" name="Picture 5">
            <a:extLst>
              <a:ext uri="{FF2B5EF4-FFF2-40B4-BE49-F238E27FC236}">
                <a16:creationId xmlns:a16="http://schemas.microsoft.com/office/drawing/2014/main" id="{C7BA05BE-0639-9106-2F7B-02779375C7A5}"/>
              </a:ext>
            </a:extLst>
          </p:cNvPr>
          <p:cNvPicPr>
            <a:picLocks noChangeAspect="1"/>
          </p:cNvPicPr>
          <p:nvPr/>
        </p:nvPicPr>
        <p:blipFill rotWithShape="1">
          <a:blip r:embed="rId3"/>
          <a:srcRect l="14929" t="33639" r="30408" b="3854"/>
          <a:stretch/>
        </p:blipFill>
        <p:spPr>
          <a:xfrm>
            <a:off x="77598" y="1458376"/>
            <a:ext cx="4637015" cy="3365788"/>
          </a:xfrm>
          <a:prstGeom prst="rect">
            <a:avLst/>
          </a:prstGeom>
        </p:spPr>
      </p:pic>
      <p:sp>
        <p:nvSpPr>
          <p:cNvPr id="7" name="Oval 6">
            <a:extLst>
              <a:ext uri="{FF2B5EF4-FFF2-40B4-BE49-F238E27FC236}">
                <a16:creationId xmlns:a16="http://schemas.microsoft.com/office/drawing/2014/main" id="{A4801E59-CD01-5879-1538-587C1A1372F9}"/>
              </a:ext>
            </a:extLst>
          </p:cNvPr>
          <p:cNvSpPr/>
          <p:nvPr/>
        </p:nvSpPr>
        <p:spPr>
          <a:xfrm>
            <a:off x="1477511" y="2192862"/>
            <a:ext cx="1149292" cy="1149292"/>
          </a:xfrm>
          <a:prstGeom prst="ellipse">
            <a:avLst/>
          </a:prstGeom>
          <a:solidFill>
            <a:srgbClr val="FFFF00">
              <a:alpha val="23000"/>
            </a:srgb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1" name="TextBox 10">
            <a:extLst>
              <a:ext uri="{FF2B5EF4-FFF2-40B4-BE49-F238E27FC236}">
                <a16:creationId xmlns:a16="http://schemas.microsoft.com/office/drawing/2014/main" id="{6995BFA2-DA45-7739-46F9-042A487E0439}"/>
              </a:ext>
            </a:extLst>
          </p:cNvPr>
          <p:cNvSpPr txBox="1"/>
          <p:nvPr/>
        </p:nvSpPr>
        <p:spPr>
          <a:xfrm>
            <a:off x="4672165" y="2269647"/>
            <a:ext cx="7566169" cy="923330"/>
          </a:xfrm>
          <a:prstGeom prst="rect">
            <a:avLst/>
          </a:prstGeom>
          <a:noFill/>
        </p:spPr>
        <p:txBody>
          <a:bodyPr wrap="square">
            <a:spAutoFit/>
          </a:bodyPr>
          <a:lstStyle/>
          <a:p>
            <a:pPr marL="285750" indent="-285750">
              <a:buFont typeface="Arial" panose="020B0604020202020204" pitchFamily="34" charset="0"/>
              <a:buChar char="•"/>
            </a:pPr>
            <a:r>
              <a:rPr lang="en-US" sz="1800" i="1" dirty="0"/>
              <a:t> seizing emerging opportunities, </a:t>
            </a:r>
          </a:p>
          <a:p>
            <a:pPr marL="285750" indent="-285750">
              <a:buFont typeface="Arial" panose="020B0604020202020204" pitchFamily="34" charset="0"/>
              <a:buChar char="•"/>
            </a:pPr>
            <a:r>
              <a:rPr lang="en-US" sz="1800" i="1" dirty="0"/>
              <a:t>divesting from declining sources of advantage, and </a:t>
            </a:r>
          </a:p>
          <a:p>
            <a:pPr marL="285750" indent="-285750">
              <a:buFont typeface="Arial" panose="020B0604020202020204" pitchFamily="34" charset="0"/>
              <a:buChar char="•"/>
            </a:pPr>
            <a:r>
              <a:rPr lang="en-US" sz="1800" i="1" dirty="0"/>
              <a:t>adapting early to stay ahead of the curve of change</a:t>
            </a:r>
            <a:endParaRPr lang="en-US" i="1" dirty="0"/>
          </a:p>
        </p:txBody>
      </p:sp>
      <p:pic>
        <p:nvPicPr>
          <p:cNvPr id="8" name="Picture 7">
            <a:extLst>
              <a:ext uri="{FF2B5EF4-FFF2-40B4-BE49-F238E27FC236}">
                <a16:creationId xmlns:a16="http://schemas.microsoft.com/office/drawing/2014/main" id="{5582416D-902D-8470-A841-F364B1855323}"/>
              </a:ext>
            </a:extLst>
          </p:cNvPr>
          <p:cNvPicPr>
            <a:picLocks noChangeAspect="1"/>
          </p:cNvPicPr>
          <p:nvPr/>
        </p:nvPicPr>
        <p:blipFill rotWithShape="1">
          <a:blip r:embed="rId4"/>
          <a:srcRect l="8096" t="39511" r="3387" b="20000"/>
          <a:stretch/>
        </p:blipFill>
        <p:spPr>
          <a:xfrm>
            <a:off x="4672164" y="3901375"/>
            <a:ext cx="7250339" cy="2105142"/>
          </a:xfrm>
          <a:prstGeom prst="rect">
            <a:avLst/>
          </a:prstGeom>
        </p:spPr>
      </p:pic>
      <p:sp>
        <p:nvSpPr>
          <p:cNvPr id="2" name="TextBox 1">
            <a:extLst>
              <a:ext uri="{FF2B5EF4-FFF2-40B4-BE49-F238E27FC236}">
                <a16:creationId xmlns:a16="http://schemas.microsoft.com/office/drawing/2014/main" id="{95F919A9-0B6E-262E-BCF1-EB854A68C412}"/>
              </a:ext>
            </a:extLst>
          </p:cNvPr>
          <p:cNvSpPr txBox="1"/>
          <p:nvPr/>
        </p:nvSpPr>
        <p:spPr>
          <a:xfrm>
            <a:off x="6671586" y="6354162"/>
            <a:ext cx="5394119" cy="307777"/>
          </a:xfrm>
          <a:prstGeom prst="rect">
            <a:avLst/>
          </a:prstGeom>
          <a:noFill/>
        </p:spPr>
        <p:txBody>
          <a:bodyPr wrap="square">
            <a:spAutoFit/>
          </a:bodyPr>
          <a:lstStyle/>
          <a:p>
            <a:pPr algn="r"/>
            <a:r>
              <a:rPr lang="en-US" i="1" u="sng" dirty="0"/>
              <a:t>Digital transformation Playbook, 2020</a:t>
            </a:r>
          </a:p>
        </p:txBody>
      </p:sp>
    </p:spTree>
    <p:extLst>
      <p:ext uri="{BB962C8B-B14F-4D97-AF65-F5344CB8AC3E}">
        <p14:creationId xmlns:p14="http://schemas.microsoft.com/office/powerpoint/2010/main" val="3752509020"/>
      </p:ext>
    </p:extLst>
  </p:cSld>
  <p:clrMapOvr>
    <a:masterClrMapping/>
  </p:clrMapOvr>
  <p:transition spd="med">
    <p:fade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10FA09E-F50E-8394-0458-D5CD4310E2DD}"/>
              </a:ext>
            </a:extLst>
          </p:cNvPr>
          <p:cNvSpPr>
            <a:spLocks noGrp="1"/>
          </p:cNvSpPr>
          <p:nvPr>
            <p:ph type="title"/>
          </p:nvPr>
        </p:nvSpPr>
        <p:spPr/>
        <p:txBody>
          <a:bodyPr/>
          <a:lstStyle/>
          <a:p>
            <a:r>
              <a:rPr lang="en-US" dirty="0"/>
              <a:t>2. </a:t>
            </a:r>
            <a:r>
              <a:rPr lang="mn-MN" dirty="0"/>
              <a:t>Стратеги: Дижитал шилжилтийн стратеги</a:t>
            </a:r>
            <a:endParaRPr lang="en-US" dirty="0"/>
          </a:p>
        </p:txBody>
      </p:sp>
      <p:pic>
        <p:nvPicPr>
          <p:cNvPr id="7" name="Picture 6">
            <a:extLst>
              <a:ext uri="{FF2B5EF4-FFF2-40B4-BE49-F238E27FC236}">
                <a16:creationId xmlns:a16="http://schemas.microsoft.com/office/drawing/2014/main" id="{ACF0345C-353C-D992-D0D8-2578D2E6166E}"/>
              </a:ext>
            </a:extLst>
          </p:cNvPr>
          <p:cNvPicPr>
            <a:picLocks noChangeAspect="1"/>
          </p:cNvPicPr>
          <p:nvPr/>
        </p:nvPicPr>
        <p:blipFill rotWithShape="1">
          <a:blip r:embed="rId2"/>
          <a:srcRect l="8019" t="17744" r="8823" b="9930"/>
          <a:stretch/>
        </p:blipFill>
        <p:spPr>
          <a:xfrm>
            <a:off x="310393" y="865082"/>
            <a:ext cx="10628851" cy="5867778"/>
          </a:xfrm>
          <a:prstGeom prst="rect">
            <a:avLst/>
          </a:prstGeom>
        </p:spPr>
      </p:pic>
      <p:sp>
        <p:nvSpPr>
          <p:cNvPr id="2" name="TextBox 1">
            <a:extLst>
              <a:ext uri="{FF2B5EF4-FFF2-40B4-BE49-F238E27FC236}">
                <a16:creationId xmlns:a16="http://schemas.microsoft.com/office/drawing/2014/main" id="{E43B3580-D2DA-1A72-8A64-80CE9E9974E8}"/>
              </a:ext>
            </a:extLst>
          </p:cNvPr>
          <p:cNvSpPr txBox="1"/>
          <p:nvPr/>
        </p:nvSpPr>
        <p:spPr>
          <a:xfrm>
            <a:off x="6671586" y="6354162"/>
            <a:ext cx="5394119" cy="307777"/>
          </a:xfrm>
          <a:prstGeom prst="rect">
            <a:avLst/>
          </a:prstGeom>
          <a:noFill/>
        </p:spPr>
        <p:txBody>
          <a:bodyPr wrap="square">
            <a:spAutoFit/>
          </a:bodyPr>
          <a:lstStyle/>
          <a:p>
            <a:pPr algn="r"/>
            <a:r>
              <a:rPr lang="en-US" i="1" u="sng" dirty="0"/>
              <a:t>Digital transformation Playbook, 2020</a:t>
            </a:r>
          </a:p>
        </p:txBody>
      </p:sp>
    </p:spTree>
    <p:extLst>
      <p:ext uri="{BB962C8B-B14F-4D97-AF65-F5344CB8AC3E}">
        <p14:creationId xmlns:p14="http://schemas.microsoft.com/office/powerpoint/2010/main" val="2798402426"/>
      </p:ext>
    </p:extLst>
  </p:cSld>
  <p:clrMapOvr>
    <a:masterClrMapping/>
  </p:clrMapOvr>
  <p:transition spd="med">
    <p:fade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4" name="Google Shape;524;p77"/>
          <p:cNvSpPr txBox="1">
            <a:spLocks noGrp="1"/>
          </p:cNvSpPr>
          <p:nvPr>
            <p:ph type="body" idx="1"/>
          </p:nvPr>
        </p:nvSpPr>
        <p:spPr>
          <a:xfrm>
            <a:off x="296214" y="921544"/>
            <a:ext cx="11191741" cy="5492135"/>
          </a:xfrm>
          <a:prstGeom prst="rect">
            <a:avLst/>
          </a:prstGeom>
          <a:noFill/>
          <a:ln>
            <a:noFill/>
          </a:ln>
        </p:spPr>
        <p:txBody>
          <a:bodyPr spcFirstLastPara="1" wrap="square" lIns="0" tIns="45700" rIns="0" bIns="45700" anchor="t" anchorCtr="0">
            <a:normAutofit/>
          </a:bodyPr>
          <a:lstStyle/>
          <a:p>
            <a:pPr marL="698500" indent="-457200" algn="just">
              <a:spcBef>
                <a:spcPts val="0"/>
              </a:spcBef>
              <a:buSzPts val="2000"/>
              <a:buFont typeface="Wingdings" panose="05000000000000000000" pitchFamily="2" charset="2"/>
              <a:buChar char="ü"/>
            </a:pPr>
            <a:r>
              <a:rPr lang="en-US" sz="2800" dirty="0" err="1">
                <a:latin typeface="+mn-lt"/>
              </a:rPr>
              <a:t>Дижитал</a:t>
            </a:r>
            <a:r>
              <a:rPr lang="en-US" sz="2800" dirty="0">
                <a:latin typeface="+mn-lt"/>
              </a:rPr>
              <a:t> </a:t>
            </a:r>
            <a:r>
              <a:rPr lang="en-US" sz="2800" dirty="0" err="1">
                <a:latin typeface="+mn-lt"/>
              </a:rPr>
              <a:t>шилжилт</a:t>
            </a:r>
            <a:r>
              <a:rPr lang="en-US" sz="2800" dirty="0">
                <a:latin typeface="+mn-lt"/>
              </a:rPr>
              <a:t> </a:t>
            </a:r>
            <a:r>
              <a:rPr lang="en-US" sz="2800" dirty="0" err="1">
                <a:latin typeface="+mn-lt"/>
              </a:rPr>
              <a:t>нь</a:t>
            </a:r>
            <a:r>
              <a:rPr lang="en-US" sz="2800" dirty="0">
                <a:latin typeface="+mn-lt"/>
              </a:rPr>
              <a:t> </a:t>
            </a:r>
            <a:r>
              <a:rPr lang="en-US" sz="2800" dirty="0" err="1">
                <a:latin typeface="+mn-lt"/>
              </a:rPr>
              <a:t>дижитал</a:t>
            </a:r>
            <a:r>
              <a:rPr lang="en-US" sz="2800" dirty="0">
                <a:latin typeface="+mn-lt"/>
              </a:rPr>
              <a:t> </a:t>
            </a:r>
            <a:r>
              <a:rPr lang="en-US" sz="2800" dirty="0" err="1">
                <a:latin typeface="+mn-lt"/>
              </a:rPr>
              <a:t>технологийг</a:t>
            </a:r>
            <a:r>
              <a:rPr lang="en-US" sz="2800" dirty="0">
                <a:latin typeface="+mn-lt"/>
              </a:rPr>
              <a:t> </a:t>
            </a:r>
            <a:r>
              <a:rPr lang="en-US" sz="2800" dirty="0" err="1">
                <a:latin typeface="+mn-lt"/>
              </a:rPr>
              <a:t>ашиглан</a:t>
            </a:r>
            <a:r>
              <a:rPr lang="en-US" sz="2800" dirty="0">
                <a:latin typeface="+mn-lt"/>
              </a:rPr>
              <a:t> </a:t>
            </a:r>
            <a:r>
              <a:rPr lang="en-US" sz="2800" dirty="0" err="1">
                <a:latin typeface="+mn-lt"/>
              </a:rPr>
              <a:t>бизнес</a:t>
            </a:r>
            <a:r>
              <a:rPr lang="mn-MN" sz="2800" dirty="0">
                <a:latin typeface="+mn-lt"/>
              </a:rPr>
              <a:t> загварыг </a:t>
            </a:r>
            <a:r>
              <a:rPr lang="en-US" sz="2800" dirty="0" err="1">
                <a:latin typeface="+mn-lt"/>
              </a:rPr>
              <a:t>өөрчлөх</a:t>
            </a:r>
            <a:r>
              <a:rPr lang="en-US" sz="2800" dirty="0">
                <a:latin typeface="+mn-lt"/>
              </a:rPr>
              <a:t>, </a:t>
            </a:r>
            <a:endParaRPr lang="mn-MN" dirty="0">
              <a:latin typeface="+mn-lt"/>
            </a:endParaRPr>
          </a:p>
          <a:p>
            <a:pPr marL="698500" indent="-457200" algn="just">
              <a:spcBef>
                <a:spcPts val="0"/>
              </a:spcBef>
              <a:buSzPts val="2000"/>
              <a:buFont typeface="Wingdings" panose="05000000000000000000" pitchFamily="2" charset="2"/>
              <a:buChar char="ü"/>
            </a:pPr>
            <a:r>
              <a:rPr lang="mn-MN" sz="2800" dirty="0">
                <a:latin typeface="+mn-lt"/>
              </a:rPr>
              <a:t>Х</a:t>
            </a:r>
            <a:r>
              <a:rPr lang="en-US" sz="2800" dirty="0" err="1">
                <a:latin typeface="+mn-lt"/>
              </a:rPr>
              <a:t>эрэглэгчдэд</a:t>
            </a:r>
            <a:r>
              <a:rPr lang="mn-MN" sz="2800" dirty="0">
                <a:latin typeface="+mn-lt"/>
              </a:rPr>
              <a:t> шинэ туршлага мэдрүүлэх,</a:t>
            </a:r>
            <a:r>
              <a:rPr lang="en-US" sz="2800" dirty="0">
                <a:latin typeface="+mn-lt"/>
              </a:rPr>
              <a:t> </a:t>
            </a:r>
            <a:r>
              <a:rPr lang="en-US" sz="2800" dirty="0" err="1">
                <a:latin typeface="+mn-lt"/>
              </a:rPr>
              <a:t>үнэ</a:t>
            </a:r>
            <a:r>
              <a:rPr lang="en-US" sz="2800" dirty="0">
                <a:latin typeface="+mn-lt"/>
              </a:rPr>
              <a:t> </a:t>
            </a:r>
            <a:r>
              <a:rPr lang="en-US" sz="2800" dirty="0" err="1">
                <a:latin typeface="+mn-lt"/>
              </a:rPr>
              <a:t>цэнийг</a:t>
            </a:r>
            <a:r>
              <a:rPr lang="en-US" sz="2800" dirty="0">
                <a:latin typeface="+mn-lt"/>
              </a:rPr>
              <a:t> </a:t>
            </a:r>
            <a:r>
              <a:rPr lang="en-US" sz="2800" dirty="0" err="1">
                <a:latin typeface="+mn-lt"/>
              </a:rPr>
              <a:t>хүргэх</a:t>
            </a:r>
            <a:endParaRPr lang="mn-MN" sz="2800" dirty="0">
              <a:latin typeface="+mn-lt"/>
            </a:endParaRPr>
          </a:p>
          <a:p>
            <a:pPr marL="698500" indent="-457200" algn="just">
              <a:spcBef>
                <a:spcPts val="0"/>
              </a:spcBef>
              <a:buSzPts val="2000"/>
              <a:buFont typeface="Wingdings" panose="05000000000000000000" pitchFamily="2" charset="2"/>
              <a:buChar char="ü"/>
            </a:pPr>
            <a:r>
              <a:rPr lang="mn-MN" dirty="0">
                <a:latin typeface="+mn-lt"/>
              </a:rPr>
              <a:t>Дижитал шилжилт нь үе шаттайгаар хийгддэг</a:t>
            </a:r>
          </a:p>
          <a:p>
            <a:pPr marL="698500" indent="-457200" algn="just">
              <a:spcBef>
                <a:spcPts val="0"/>
              </a:spcBef>
              <a:buSzPts val="2000"/>
              <a:buFont typeface="Wingdings" panose="05000000000000000000" pitchFamily="2" charset="2"/>
              <a:buChar char="ü"/>
            </a:pPr>
            <a:r>
              <a:rPr lang="mn-MN" sz="2800" dirty="0">
                <a:latin typeface="+mn-lt"/>
              </a:rPr>
              <a:t>Дижитал шилжилт хийхийн тулд ХҮН-ээсээ эхлэх</a:t>
            </a:r>
          </a:p>
          <a:p>
            <a:pPr marL="698500" indent="-457200" algn="just">
              <a:spcBef>
                <a:spcPts val="0"/>
              </a:spcBef>
              <a:buSzPts val="2000"/>
              <a:buFont typeface="Wingdings" panose="05000000000000000000" pitchFamily="2" charset="2"/>
              <a:buChar char="ü"/>
            </a:pPr>
            <a:r>
              <a:rPr lang="mn-MN" dirty="0">
                <a:latin typeface="+mn-lt"/>
              </a:rPr>
              <a:t>Дижитал шилжилт нь технологийг оновчтой сонгох, үр ашигтай хэрэглэхэд чиглэгддэг</a:t>
            </a:r>
            <a:endParaRPr lang="en-US" dirty="0">
              <a:latin typeface="+mn-lt"/>
            </a:endParaRPr>
          </a:p>
          <a:p>
            <a:pPr marL="698500" indent="-457200" algn="just">
              <a:spcBef>
                <a:spcPts val="0"/>
              </a:spcBef>
              <a:buSzPts val="2000"/>
              <a:buFont typeface="Wingdings" panose="05000000000000000000" pitchFamily="2" charset="2"/>
              <a:buChar char="ü"/>
            </a:pPr>
            <a:endParaRPr lang="en-US" dirty="0">
              <a:latin typeface="+mn-lt"/>
            </a:endParaRPr>
          </a:p>
        </p:txBody>
      </p:sp>
      <p:sp>
        <p:nvSpPr>
          <p:cNvPr id="523" name="Google Shape;523;p77"/>
          <p:cNvSpPr txBox="1">
            <a:spLocks noGrp="1"/>
          </p:cNvSpPr>
          <p:nvPr>
            <p:ph type="title"/>
          </p:nvPr>
        </p:nvSpPr>
        <p:spPr>
          <a:xfrm>
            <a:off x="1469721" y="120801"/>
            <a:ext cx="8378744" cy="647040"/>
          </a:xfrm>
          <a:prstGeom prst="rect">
            <a:avLst/>
          </a:prstGeom>
          <a:noFill/>
          <a:ln>
            <a:noFill/>
          </a:ln>
        </p:spPr>
        <p:txBody>
          <a:bodyPr spcFirstLastPara="1" wrap="square" lIns="91425" tIns="45700" rIns="91425" bIns="45700" anchor="b" anchorCtr="0">
            <a:normAutofit/>
          </a:bodyPr>
          <a:lstStyle/>
          <a:p>
            <a:pPr marL="0" lvl="0" indent="0" algn="ctr" rtl="0">
              <a:lnSpc>
                <a:spcPct val="85000"/>
              </a:lnSpc>
              <a:spcBef>
                <a:spcPts val="0"/>
              </a:spcBef>
              <a:spcAft>
                <a:spcPts val="0"/>
              </a:spcAft>
              <a:buClr>
                <a:srgbClr val="3F3F3F"/>
              </a:buClr>
              <a:buSzPts val="4800"/>
              <a:buFont typeface="Times New Roman"/>
              <a:buNone/>
            </a:pPr>
            <a:r>
              <a:rPr lang="en-US" sz="4000" dirty="0">
                <a:latin typeface="+mn-lt"/>
              </a:rPr>
              <a:t>ДҮГНЭЛТ </a:t>
            </a:r>
            <a:endParaRPr dirty="0">
              <a:latin typeface="+mn-lt"/>
            </a:endParaRPr>
          </a:p>
        </p:txBody>
      </p:sp>
    </p:spTree>
  </p:cSld>
  <p:clrMapOvr>
    <a:masterClrMapping/>
  </p:clrMapOvr>
  <p:transition spd="med">
    <p:fade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5AA7FE1-1E02-68A6-2BB3-C6B6576620FE}"/>
              </a:ext>
            </a:extLst>
          </p:cNvPr>
          <p:cNvSpPr>
            <a:spLocks noGrp="1"/>
          </p:cNvSpPr>
          <p:nvPr>
            <p:ph type="body" idx="1"/>
          </p:nvPr>
        </p:nvSpPr>
        <p:spPr/>
        <p:txBody>
          <a:bodyPr>
            <a:normAutofit/>
          </a:bodyPr>
          <a:lstStyle/>
          <a:p>
            <a:pPr>
              <a:buFont typeface="+mj-lt"/>
              <a:buAutoNum type="arabicPeriod"/>
            </a:pPr>
            <a:r>
              <a:rPr lang="en-US" sz="1600" dirty="0"/>
              <a:t>Gould, S. (2015 </a:t>
            </a:r>
            <a:r>
              <a:rPr lang="mn-MN" sz="1600" dirty="0"/>
              <a:t>оны 7 28). </a:t>
            </a:r>
            <a:r>
              <a:rPr lang="en-US" sz="1600" dirty="0"/>
              <a:t>Business Insider. Business Insider: https://www.businessinsider.com/it-took-75-years-for-the-telephone-to-reach-100-million-users-and-it-took-candy-crush-15-months-</a:t>
            </a:r>
            <a:r>
              <a:rPr lang="mn-MN" sz="1600" dirty="0"/>
              <a:t>ээс Гаргасан</a:t>
            </a:r>
          </a:p>
          <a:p>
            <a:pPr>
              <a:buFont typeface="+mj-lt"/>
              <a:buAutoNum type="arabicPeriod"/>
            </a:pPr>
            <a:r>
              <a:rPr lang="en-US" sz="1600" dirty="0"/>
              <a:t>Leuven. (2020). Roadmap to digital transformation: Literature review.</a:t>
            </a:r>
          </a:p>
          <a:p>
            <a:pPr>
              <a:buFont typeface="+mj-lt"/>
              <a:buAutoNum type="arabicPeriod"/>
            </a:pPr>
            <a:r>
              <a:rPr lang="en-US" sz="1600" dirty="0"/>
              <a:t>Rogers, D. L. (2016). The Digital transformation Playbook. New York Chichester: Columbia University Press.</a:t>
            </a:r>
          </a:p>
          <a:p>
            <a:pPr>
              <a:buFont typeface="+mj-lt"/>
              <a:buAutoNum type="arabicPeriod"/>
            </a:pPr>
            <a:r>
              <a:rPr lang="en-US" sz="1600" dirty="0" err="1"/>
              <a:t>SalesForce</a:t>
            </a:r>
            <a:r>
              <a:rPr lang="en-US" sz="1600" dirty="0"/>
              <a:t>. (</a:t>
            </a:r>
            <a:r>
              <a:rPr lang="mn-MN" sz="1600" dirty="0"/>
              <a:t>огноо байхгүй). </a:t>
            </a:r>
            <a:r>
              <a:rPr lang="en-US" sz="1600" dirty="0"/>
              <a:t>Digital transformation: Salesforce Corporation. Salesforce Corporation website: https://www.salesforce.com/products/platform/what-is-digital-transformation/#-</a:t>
            </a:r>
            <a:r>
              <a:rPr lang="mn-MN" sz="1600" dirty="0"/>
              <a:t>ээс Гаргасан</a:t>
            </a:r>
          </a:p>
          <a:p>
            <a:pPr>
              <a:buFont typeface="+mj-lt"/>
              <a:buAutoNum type="arabicPeriod"/>
            </a:pPr>
            <a:r>
              <a:rPr lang="en-US" sz="1600" dirty="0"/>
              <a:t>World Economic Forum. (2017). Digital Transformation Initiative. USA: </a:t>
            </a:r>
            <a:r>
              <a:rPr lang="en-US" sz="1600" dirty="0" err="1"/>
              <a:t>WEFroum</a:t>
            </a:r>
            <a:r>
              <a:rPr lang="en-US" sz="1600" dirty="0"/>
              <a:t>.</a:t>
            </a:r>
          </a:p>
          <a:p>
            <a:pPr>
              <a:buFont typeface="+mj-lt"/>
              <a:buAutoNum type="arabicPeriod"/>
            </a:pPr>
            <a:r>
              <a:rPr lang="mn-MN" sz="1600" dirty="0"/>
              <a:t>Д.Баярмаа. (огноо байхгүй). Маркетинг. </a:t>
            </a:r>
          </a:p>
          <a:p>
            <a:pPr>
              <a:buFont typeface="+mj-lt"/>
              <a:buAutoNum type="arabicPeriod"/>
            </a:pPr>
            <a:r>
              <a:rPr lang="mn-MN" sz="1600" dirty="0"/>
              <a:t>Д.Болдбаатар, Б. Б. (2020). Их өгөгдлийн төв банкинд дахь хэрэглээ. Монгол банкны судалгааны ажил "Товхимол 17".</a:t>
            </a:r>
          </a:p>
          <a:p>
            <a:pPr>
              <a:buFont typeface="+mj-lt"/>
              <a:buAutoNum type="arabicPeriod"/>
            </a:pPr>
            <a:r>
              <a:rPr lang="mn-MN" sz="1600" dirty="0"/>
              <a:t>Монголын хүний нөөцийн академи. (2010). </a:t>
            </a:r>
            <a:r>
              <a:rPr lang="en-US" sz="1600" dirty="0"/>
              <a:t>http://mhri.mn: http://mhri.mn/news/2266/BSC+-+Balanced+Score+Card+-II+(L2)-</a:t>
            </a:r>
            <a:r>
              <a:rPr lang="mn-MN" sz="1600" dirty="0"/>
              <a:t>ээс Гаргасан</a:t>
            </a:r>
          </a:p>
          <a:p>
            <a:pPr>
              <a:buFont typeface="+mj-lt"/>
              <a:buAutoNum type="arabicPeriod"/>
            </a:pPr>
            <a:endParaRPr lang="mn-MN" sz="1600" dirty="0"/>
          </a:p>
          <a:p>
            <a:pPr>
              <a:buFont typeface="+mj-lt"/>
              <a:buAutoNum type="arabicPeriod"/>
            </a:pPr>
            <a:endParaRPr lang="en-US" sz="1600" dirty="0"/>
          </a:p>
        </p:txBody>
      </p:sp>
      <p:sp>
        <p:nvSpPr>
          <p:cNvPr id="3" name="Title 2">
            <a:extLst>
              <a:ext uri="{FF2B5EF4-FFF2-40B4-BE49-F238E27FC236}">
                <a16:creationId xmlns:a16="http://schemas.microsoft.com/office/drawing/2014/main" id="{8BA72328-4089-4D2C-B0EF-A024414E59F6}"/>
              </a:ext>
            </a:extLst>
          </p:cNvPr>
          <p:cNvSpPr>
            <a:spLocks noGrp="1"/>
          </p:cNvSpPr>
          <p:nvPr>
            <p:ph type="title"/>
          </p:nvPr>
        </p:nvSpPr>
        <p:spPr/>
        <p:txBody>
          <a:bodyPr/>
          <a:lstStyle/>
          <a:p>
            <a:r>
              <a:rPr lang="mn-MN" dirty="0"/>
              <a:t>Ашигласан эх сурвалж</a:t>
            </a:r>
            <a:endParaRPr lang="en-US" dirty="0"/>
          </a:p>
        </p:txBody>
      </p:sp>
    </p:spTree>
    <p:extLst>
      <p:ext uri="{BB962C8B-B14F-4D97-AF65-F5344CB8AC3E}">
        <p14:creationId xmlns:p14="http://schemas.microsoft.com/office/powerpoint/2010/main" val="2314098857"/>
      </p:ext>
    </p:extLst>
  </p:cSld>
  <p:clrMapOvr>
    <a:masterClrMapping/>
  </p:clrMapOvr>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2571</TotalTime>
  <Words>2552</Words>
  <Application>Microsoft Office PowerPoint</Application>
  <PresentationFormat>Widescreen</PresentationFormat>
  <Paragraphs>237</Paragraphs>
  <Slides>36</Slides>
  <Notes>29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-apple-system</vt:lpstr>
      <vt:lpstr>Wingdings</vt:lpstr>
      <vt:lpstr>Times New Roman</vt:lpstr>
      <vt:lpstr>Noto Sans Symbols</vt:lpstr>
      <vt:lpstr>Arial</vt:lpstr>
      <vt:lpstr>Montserrat</vt:lpstr>
      <vt:lpstr>Calibri</vt:lpstr>
      <vt:lpstr>Roboto</vt:lpstr>
      <vt:lpstr>UFE</vt:lpstr>
      <vt:lpstr>Course: Introduction to information system</vt:lpstr>
      <vt:lpstr>ISM221 - Мэдээллийн системийн үндэс</vt:lpstr>
      <vt:lpstr>Хичээлийн хүрээнд </vt:lpstr>
      <vt:lpstr>Дижитал шилжилтийн өмнө</vt:lpstr>
      <vt:lpstr>Технологийн салбарын хөгжил</vt:lpstr>
      <vt:lpstr>Дижитал шилжилтийн өмнө</vt:lpstr>
      <vt:lpstr>Технологийн хөгжил – Бизнесийн сорилт</vt:lpstr>
      <vt:lpstr>PowerPoint Presentation</vt:lpstr>
      <vt:lpstr>Дижитал шилжилтийн үе шат</vt:lpstr>
      <vt:lpstr>Digitization – Дижитал хэлбэрт хөрвүүлэх</vt:lpstr>
      <vt:lpstr>Digitalization - Дижиталчлах</vt:lpstr>
      <vt:lpstr>Digital transformation – Дижитал шилжилт</vt:lpstr>
      <vt:lpstr>Digital transformation – Дижитал шилжилт</vt:lpstr>
      <vt:lpstr>Digital disruption &amp; Digital transformation</vt:lpstr>
      <vt:lpstr>Шилжилт – Өөрчлөлт, шинэчлэл</vt:lpstr>
      <vt:lpstr>PowerPoint Presentation</vt:lpstr>
      <vt:lpstr>Дижитал шилжилт - Технологи</vt:lpstr>
      <vt:lpstr>PowerPoint Presentation</vt:lpstr>
      <vt:lpstr>Дижитал шилжилтийн 70% нь уналтанд ордог</vt:lpstr>
      <vt:lpstr>Дижитал шилжилт нь.....</vt:lpstr>
      <vt:lpstr>PowerPoint Presentation</vt:lpstr>
      <vt:lpstr>Гол асуудал – технологи бол зөвхөн нэг хэсэг</vt:lpstr>
      <vt:lpstr>Цар тахлын нөлөө</vt:lpstr>
      <vt:lpstr>Дижитал шилжилтийг хэрхэн хийх вэ?</vt:lpstr>
      <vt:lpstr>1. Үнэлгээний арга: Maturity model</vt:lpstr>
      <vt:lpstr>1. Үнэлгээний арга: Maturity model</vt:lpstr>
      <vt:lpstr>2. Дижитал шилжилтийн стратеги</vt:lpstr>
      <vt:lpstr>2. Дижитал шилжилтийн стратеги (Strategy palette)</vt:lpstr>
      <vt:lpstr>2. Стратеги: Дижитал шилжилтийн стратеги</vt:lpstr>
      <vt:lpstr>2. Стратеги: Дижитал шилжилтийн стратеги</vt:lpstr>
      <vt:lpstr>2. Стратеги: Дижитал шилжилтийн стратеги</vt:lpstr>
      <vt:lpstr>2. Стратеги: Дижитал шилжилтийн стратеги</vt:lpstr>
      <vt:lpstr>2. Стратеги: Дижитал шилжилтийн стратеги</vt:lpstr>
      <vt:lpstr>2. Стратеги: Дижитал шилжилтийн стратеги</vt:lpstr>
      <vt:lpstr>ДҮГНЭЛТ </vt:lpstr>
      <vt:lpstr>Ашигласан эх сурвалж</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ISM221 - Мэдээллийн системийн үндэс</dc:title>
  <dc:creator>SARANCHIMEG Nasanjargal</dc:creator>
  <cp:lastModifiedBy>САРАНЧИМЭГ Насанжаргал</cp:lastModifiedBy>
  <cp:revision>10</cp:revision>
  <dcterms:modified xsi:type="dcterms:W3CDTF">2024-04-10T11:07:59Z</dcterms:modified>
</cp:coreProperties>
</file>