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3" r:id="rId1"/>
  </p:sldMasterIdLst>
  <p:notesMasterIdLst>
    <p:notesMasterId r:id="rId35"/>
  </p:notesMasterIdLst>
  <p:sldIdLst>
    <p:sldId id="256" r:id="rId2"/>
    <p:sldId id="286" r:id="rId3"/>
    <p:sldId id="287" r:id="rId4"/>
    <p:sldId id="299" r:id="rId5"/>
    <p:sldId id="331" r:id="rId6"/>
    <p:sldId id="332" r:id="rId7"/>
    <p:sldId id="300" r:id="rId8"/>
    <p:sldId id="301" r:id="rId9"/>
    <p:sldId id="334" r:id="rId10"/>
    <p:sldId id="333" r:id="rId11"/>
    <p:sldId id="328" r:id="rId12"/>
    <p:sldId id="329" r:id="rId13"/>
    <p:sldId id="335" r:id="rId14"/>
    <p:sldId id="336" r:id="rId15"/>
    <p:sldId id="337" r:id="rId16"/>
    <p:sldId id="338" r:id="rId17"/>
    <p:sldId id="339" r:id="rId18"/>
    <p:sldId id="340" r:id="rId19"/>
    <p:sldId id="341" r:id="rId20"/>
    <p:sldId id="330" r:id="rId21"/>
    <p:sldId id="325" r:id="rId22"/>
    <p:sldId id="326" r:id="rId23"/>
    <p:sldId id="327" r:id="rId24"/>
    <p:sldId id="343" r:id="rId25"/>
    <p:sldId id="302" r:id="rId26"/>
    <p:sldId id="303" r:id="rId27"/>
    <p:sldId id="342" r:id="rId28"/>
    <p:sldId id="304" r:id="rId29"/>
    <p:sldId id="305" r:id="rId30"/>
    <p:sldId id="306" r:id="rId31"/>
    <p:sldId id="307" r:id="rId32"/>
    <p:sldId id="308" r:id="rId33"/>
    <p:sldId id="309" r:id="rId34"/>
  </p:sldIdLst>
  <p:sldSz cx="12192000" cy="6858000"/>
  <p:notesSz cx="7053263" cy="9309100"/>
  <p:embeddedFontLst>
    <p:embeddedFont>
      <p:font typeface="Montserrat" panose="00000500000000000000" pitchFamily="2" charset="0"/>
      <p:regular r:id="rId36"/>
      <p:bold r:id="rId37"/>
      <p:italic r:id="rId38"/>
      <p:boldItalic r:id="rId39"/>
    </p:embeddedFont>
    <p:embeddedFont>
      <p:font typeface="Roboto" pitchFamily="2"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 roundtripDataSignature="AMtx7mgKzaN5xNDbJZfxyi50eyITLzhlAA=="/>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32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1AF9AC-72E7-4C4D-94AC-E7A00BA7E6ED}" v="29" dt="2024-03-28T05:30:14.2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0" autoAdjust="0"/>
    <p:restoredTop sz="94649" autoAdjust="0"/>
  </p:normalViewPr>
  <p:slideViewPr>
    <p:cSldViewPr snapToGrid="0">
      <p:cViewPr varScale="1">
        <p:scale>
          <a:sx n="89" d="100"/>
          <a:sy n="89" d="100"/>
        </p:scale>
        <p:origin x="264" y="72"/>
      </p:cViewPr>
      <p:guideLst/>
    </p:cSldViewPr>
  </p:slideViewPr>
  <p:outlineViewPr>
    <p:cViewPr>
      <p:scale>
        <a:sx n="33" d="100"/>
        <a:sy n="33" d="100"/>
      </p:scale>
      <p:origin x="0" y="-10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САРАНЧИМЭГ Насанжаргал" userId="8e57919b-29cf-4767-b3d0-78ff4e26d427" providerId="ADAL" clId="{541AF9AC-72E7-4C4D-94AC-E7A00BA7E6ED}"/>
    <pc:docChg chg="undo custSel addSld delSld modSld sldOrd">
      <pc:chgData name="САРАНЧИМЭГ Насанжаргал" userId="8e57919b-29cf-4767-b3d0-78ff4e26d427" providerId="ADAL" clId="{541AF9AC-72E7-4C4D-94AC-E7A00BA7E6ED}" dt="2024-03-28T06:11:51.589" v="3363" actId="20577"/>
      <pc:docMkLst>
        <pc:docMk/>
      </pc:docMkLst>
      <pc:sldChg chg="addSp del">
        <pc:chgData name="САРАНЧИМЭГ Насанжаргал" userId="8e57919b-29cf-4767-b3d0-78ff4e26d427" providerId="ADAL" clId="{541AF9AC-72E7-4C4D-94AC-E7A00BA7E6ED}" dt="2024-03-27T11:45:53.531" v="83" actId="47"/>
        <pc:sldMkLst>
          <pc:docMk/>
          <pc:sldMk cId="0" sldId="256"/>
        </pc:sldMkLst>
        <pc:picChg chg="add">
          <ac:chgData name="САРАНЧИМЭГ Насанжаргал" userId="8e57919b-29cf-4767-b3d0-78ff4e26d427" providerId="ADAL" clId="{541AF9AC-72E7-4C4D-94AC-E7A00BA7E6ED}" dt="2024-03-27T11:45:04.415" v="4"/>
          <ac:picMkLst>
            <pc:docMk/>
            <pc:sldMk cId="0" sldId="256"/>
            <ac:picMk id="2" creationId="{A4B436DF-6A09-670C-CDDA-32A0A2973050}"/>
          </ac:picMkLst>
        </pc:picChg>
      </pc:sldChg>
      <pc:sldChg chg="delSp modSp del mod">
        <pc:chgData name="САРАНЧИМЭГ Насанжаргал" userId="8e57919b-29cf-4767-b3d0-78ff4e26d427" providerId="ADAL" clId="{541AF9AC-72E7-4C4D-94AC-E7A00BA7E6ED}" dt="2024-03-28T02:57:38.197" v="99" actId="47"/>
        <pc:sldMkLst>
          <pc:docMk/>
          <pc:sldMk cId="0" sldId="257"/>
        </pc:sldMkLst>
        <pc:spChg chg="mod">
          <ac:chgData name="САРАНЧИМЭГ Насанжаргал" userId="8e57919b-29cf-4767-b3d0-78ff4e26d427" providerId="ADAL" clId="{541AF9AC-72E7-4C4D-94AC-E7A00BA7E6ED}" dt="2024-03-27T11:45:43.863" v="76" actId="1076"/>
          <ac:spMkLst>
            <pc:docMk/>
            <pc:sldMk cId="0" sldId="257"/>
            <ac:spMk id="115" creationId="{00000000-0000-0000-0000-000000000000}"/>
          </ac:spMkLst>
        </pc:spChg>
        <pc:inkChg chg="del">
          <ac:chgData name="САРАНЧИМЭГ Насанжаргал" userId="8e57919b-29cf-4767-b3d0-78ff4e26d427" providerId="ADAL" clId="{541AF9AC-72E7-4C4D-94AC-E7A00BA7E6ED}" dt="2024-03-27T11:44:24.513" v="0" actId="478"/>
          <ac:inkMkLst>
            <pc:docMk/>
            <pc:sldMk cId="0" sldId="257"/>
            <ac:inkMk id="2" creationId="{FA825D28-0D50-02F7-CB05-4E862FADF6B9}"/>
          </ac:inkMkLst>
        </pc:inkChg>
      </pc:sldChg>
      <pc:sldChg chg="addSp delSp modSp mod">
        <pc:chgData name="САРАНЧИМЭГ Насанжаргал" userId="8e57919b-29cf-4767-b3d0-78ff4e26d427" providerId="ADAL" clId="{541AF9AC-72E7-4C4D-94AC-E7A00BA7E6ED}" dt="2024-03-28T03:37:14.984" v="2058" actId="207"/>
        <pc:sldMkLst>
          <pc:docMk/>
          <pc:sldMk cId="0" sldId="258"/>
        </pc:sldMkLst>
        <pc:spChg chg="add mod">
          <ac:chgData name="САРАНЧИМЭГ Насанжаргал" userId="8e57919b-29cf-4767-b3d0-78ff4e26d427" providerId="ADAL" clId="{541AF9AC-72E7-4C4D-94AC-E7A00BA7E6ED}" dt="2024-03-28T03:16:43.982" v="1147"/>
          <ac:spMkLst>
            <pc:docMk/>
            <pc:sldMk cId="0" sldId="258"/>
            <ac:spMk id="2" creationId="{8D6F7C6D-0F15-55DD-8BEC-87CF0EE78FFD}"/>
          </ac:spMkLst>
        </pc:spChg>
        <pc:spChg chg="add del mod">
          <ac:chgData name="САРАНЧИМЭГ Насанжаргал" userId="8e57919b-29cf-4767-b3d0-78ff4e26d427" providerId="ADAL" clId="{541AF9AC-72E7-4C4D-94AC-E7A00BA7E6ED}" dt="2024-03-28T03:20:02.405" v="1229" actId="478"/>
          <ac:spMkLst>
            <pc:docMk/>
            <pc:sldMk cId="0" sldId="258"/>
            <ac:spMk id="3" creationId="{1F58E782-F358-791C-3803-821774FFB723}"/>
          </ac:spMkLst>
        </pc:spChg>
        <pc:spChg chg="add mod">
          <ac:chgData name="САРАНЧИМЭГ Насанжаргал" userId="8e57919b-29cf-4767-b3d0-78ff4e26d427" providerId="ADAL" clId="{541AF9AC-72E7-4C4D-94AC-E7A00BA7E6ED}" dt="2024-03-28T03:33:45.367" v="1862" actId="403"/>
          <ac:spMkLst>
            <pc:docMk/>
            <pc:sldMk cId="0" sldId="258"/>
            <ac:spMk id="6" creationId="{FEBB2BEC-1327-CEA7-3531-A846470C62E6}"/>
          </ac:spMkLst>
        </pc:spChg>
        <pc:spChg chg="mod">
          <ac:chgData name="САРАНЧИМЭГ Насанжаргал" userId="8e57919b-29cf-4767-b3d0-78ff4e26d427" providerId="ADAL" clId="{541AF9AC-72E7-4C4D-94AC-E7A00BA7E6ED}" dt="2024-03-28T03:37:14.984" v="2058" actId="207"/>
          <ac:spMkLst>
            <pc:docMk/>
            <pc:sldMk cId="0" sldId="258"/>
            <ac:spMk id="123" creationId="{00000000-0000-0000-0000-000000000000}"/>
          </ac:spMkLst>
        </pc:spChg>
        <pc:picChg chg="add mod">
          <ac:chgData name="САРАНЧИМЭГ Насанжаргал" userId="8e57919b-29cf-4767-b3d0-78ff4e26d427" providerId="ADAL" clId="{541AF9AC-72E7-4C4D-94AC-E7A00BA7E6ED}" dt="2024-03-28T03:28:32.058" v="1604" actId="14100"/>
          <ac:picMkLst>
            <pc:docMk/>
            <pc:sldMk cId="0" sldId="258"/>
            <ac:picMk id="4" creationId="{8AB6A70F-0013-BD9D-1D1D-041AEB804D3E}"/>
          </ac:picMkLst>
        </pc:picChg>
        <pc:picChg chg="mod">
          <ac:chgData name="САРАНЧИМЭГ Насанжаргал" userId="8e57919b-29cf-4767-b3d0-78ff4e26d427" providerId="ADAL" clId="{541AF9AC-72E7-4C4D-94AC-E7A00BA7E6ED}" dt="2024-03-28T03:15:33.766" v="1127" actId="1076"/>
          <ac:picMkLst>
            <pc:docMk/>
            <pc:sldMk cId="0" sldId="258"/>
            <ac:picMk id="124" creationId="{00000000-0000-0000-0000-000000000000}"/>
          </ac:picMkLst>
        </pc:picChg>
      </pc:sldChg>
      <pc:sldChg chg="addSp modSp del mod">
        <pc:chgData name="САРАНЧИМЭГ Насанжаргал" userId="8e57919b-29cf-4767-b3d0-78ff4e26d427" providerId="ADAL" clId="{541AF9AC-72E7-4C4D-94AC-E7A00BA7E6ED}" dt="2024-03-28T03:30:10.057" v="1756" actId="47"/>
        <pc:sldMkLst>
          <pc:docMk/>
          <pc:sldMk cId="0" sldId="259"/>
        </pc:sldMkLst>
        <pc:spChg chg="add mod">
          <ac:chgData name="САРАНЧИМЭГ Насанжаргал" userId="8e57919b-29cf-4767-b3d0-78ff4e26d427" providerId="ADAL" clId="{541AF9AC-72E7-4C4D-94AC-E7A00BA7E6ED}" dt="2024-03-28T03:28:36.169" v="1606" actId="27636"/>
          <ac:spMkLst>
            <pc:docMk/>
            <pc:sldMk cId="0" sldId="259"/>
            <ac:spMk id="2" creationId="{95A61D9B-53AA-8407-298D-82BF1E6D8AA9}"/>
          </ac:spMkLst>
        </pc:spChg>
        <pc:picChg chg="mod">
          <ac:chgData name="САРАНЧИМЭГ Насанжаргал" userId="8e57919b-29cf-4767-b3d0-78ff4e26d427" providerId="ADAL" clId="{541AF9AC-72E7-4C4D-94AC-E7A00BA7E6ED}" dt="2024-03-28T03:23:05.665" v="1307" actId="1076"/>
          <ac:picMkLst>
            <pc:docMk/>
            <pc:sldMk cId="0" sldId="259"/>
            <ac:picMk id="132" creationId="{00000000-0000-0000-0000-000000000000}"/>
          </ac:picMkLst>
        </pc:picChg>
      </pc:sldChg>
      <pc:sldChg chg="ord">
        <pc:chgData name="САРАНЧИМЭГ Насанжаргал" userId="8e57919b-29cf-4767-b3d0-78ff4e26d427" providerId="ADAL" clId="{541AF9AC-72E7-4C4D-94AC-E7A00BA7E6ED}" dt="2024-03-28T03:31:12.393" v="1761"/>
        <pc:sldMkLst>
          <pc:docMk/>
          <pc:sldMk cId="0" sldId="260"/>
        </pc:sldMkLst>
      </pc:sldChg>
      <pc:sldChg chg="modSp mod ord">
        <pc:chgData name="САРАНЧИМЭГ Насанжаргал" userId="8e57919b-29cf-4767-b3d0-78ff4e26d427" providerId="ADAL" clId="{541AF9AC-72E7-4C4D-94AC-E7A00BA7E6ED}" dt="2024-03-28T03:30:54.461" v="1759"/>
        <pc:sldMkLst>
          <pc:docMk/>
          <pc:sldMk cId="0" sldId="261"/>
        </pc:sldMkLst>
        <pc:spChg chg="mod">
          <ac:chgData name="САРАНЧИМЭГ Насанжаргал" userId="8e57919b-29cf-4767-b3d0-78ff4e26d427" providerId="ADAL" clId="{541AF9AC-72E7-4C4D-94AC-E7A00BA7E6ED}" dt="2024-03-27T11:47:24.977" v="97" actId="14100"/>
          <ac:spMkLst>
            <pc:docMk/>
            <pc:sldMk cId="0" sldId="261"/>
            <ac:spMk id="153" creationId="{00000000-0000-0000-0000-000000000000}"/>
          </ac:spMkLst>
        </pc:spChg>
      </pc:sldChg>
      <pc:sldChg chg="ord">
        <pc:chgData name="САРАНЧИМЭГ Насанжаргал" userId="8e57919b-29cf-4767-b3d0-78ff4e26d427" providerId="ADAL" clId="{541AF9AC-72E7-4C4D-94AC-E7A00BA7E6ED}" dt="2024-03-28T03:30:54.461" v="1759"/>
        <pc:sldMkLst>
          <pc:docMk/>
          <pc:sldMk cId="0" sldId="262"/>
        </pc:sldMkLst>
      </pc:sldChg>
      <pc:sldChg chg="del">
        <pc:chgData name="САРАНЧИМЭГ Насанжаргал" userId="8e57919b-29cf-4767-b3d0-78ff4e26d427" providerId="ADAL" clId="{541AF9AC-72E7-4C4D-94AC-E7A00BA7E6ED}" dt="2024-03-28T03:30:34.436" v="1757" actId="47"/>
        <pc:sldMkLst>
          <pc:docMk/>
          <pc:sldMk cId="0" sldId="263"/>
        </pc:sldMkLst>
      </pc:sldChg>
      <pc:sldChg chg="addSp modSp mod ord">
        <pc:chgData name="САРАНЧИМЭГ Насанжаргал" userId="8e57919b-29cf-4767-b3d0-78ff4e26d427" providerId="ADAL" clId="{541AF9AC-72E7-4C4D-94AC-E7A00BA7E6ED}" dt="2024-03-28T03:49:55.173" v="2353" actId="1076"/>
        <pc:sldMkLst>
          <pc:docMk/>
          <pc:sldMk cId="0" sldId="264"/>
        </pc:sldMkLst>
        <pc:spChg chg="add mod">
          <ac:chgData name="САРАНЧИМЭГ Насанжаргал" userId="8e57919b-29cf-4767-b3d0-78ff4e26d427" providerId="ADAL" clId="{541AF9AC-72E7-4C4D-94AC-E7A00BA7E6ED}" dt="2024-03-28T03:49:24.848" v="2349" actId="1076"/>
          <ac:spMkLst>
            <pc:docMk/>
            <pc:sldMk cId="0" sldId="264"/>
            <ac:spMk id="3" creationId="{28463B2E-5F8D-386F-7DD5-6C7830C882CE}"/>
          </ac:spMkLst>
        </pc:spChg>
        <pc:spChg chg="add mod">
          <ac:chgData name="САРАНЧИМЭГ Насанжаргал" userId="8e57919b-29cf-4767-b3d0-78ff4e26d427" providerId="ADAL" clId="{541AF9AC-72E7-4C4D-94AC-E7A00BA7E6ED}" dt="2024-03-28T03:49:55.173" v="2353" actId="1076"/>
          <ac:spMkLst>
            <pc:docMk/>
            <pc:sldMk cId="0" sldId="264"/>
            <ac:spMk id="5" creationId="{E33C6DB1-FC40-E0D3-A239-C9F30D8C75CE}"/>
          </ac:spMkLst>
        </pc:spChg>
        <pc:spChg chg="add mod">
          <ac:chgData name="САРАНЧИМЭГ Насанжаргал" userId="8e57919b-29cf-4767-b3d0-78ff4e26d427" providerId="ADAL" clId="{541AF9AC-72E7-4C4D-94AC-E7A00BA7E6ED}" dt="2024-03-28T03:49:46.441" v="2352" actId="1076"/>
          <ac:spMkLst>
            <pc:docMk/>
            <pc:sldMk cId="0" sldId="264"/>
            <ac:spMk id="6" creationId="{FEBB2BEC-1327-CEA7-3531-A846470C62E6}"/>
          </ac:spMkLst>
        </pc:spChg>
        <pc:picChg chg="mod">
          <ac:chgData name="САРАНЧИМЭГ Насанжаргал" userId="8e57919b-29cf-4767-b3d0-78ff4e26d427" providerId="ADAL" clId="{541AF9AC-72E7-4C4D-94AC-E7A00BA7E6ED}" dt="2024-03-28T03:48:24.068" v="2330" actId="1076"/>
          <ac:picMkLst>
            <pc:docMk/>
            <pc:sldMk cId="0" sldId="264"/>
            <ac:picMk id="181" creationId="{00000000-0000-0000-0000-000000000000}"/>
          </ac:picMkLst>
        </pc:picChg>
      </pc:sldChg>
      <pc:sldChg chg="modSp del mod">
        <pc:chgData name="САРАНЧИМЭГ Насанжаргал" userId="8e57919b-29cf-4767-b3d0-78ff4e26d427" providerId="ADAL" clId="{541AF9AC-72E7-4C4D-94AC-E7A00BA7E6ED}" dt="2024-03-28T03:40:20.902" v="2059" actId="47"/>
        <pc:sldMkLst>
          <pc:docMk/>
          <pc:sldMk cId="2523711509" sldId="265"/>
        </pc:sldMkLst>
        <pc:picChg chg="mod">
          <ac:chgData name="САРАНЧИМЭГ Насанжаргал" userId="8e57919b-29cf-4767-b3d0-78ff4e26d427" providerId="ADAL" clId="{541AF9AC-72E7-4C4D-94AC-E7A00BA7E6ED}" dt="2024-03-28T03:33:56.538" v="1863" actId="1076"/>
          <ac:picMkLst>
            <pc:docMk/>
            <pc:sldMk cId="2523711509" sldId="265"/>
            <ac:picMk id="189" creationId="{00000000-0000-0000-0000-000000000000}"/>
          </ac:picMkLst>
        </pc:picChg>
      </pc:sldChg>
      <pc:sldChg chg="modSp mod">
        <pc:chgData name="САРАНЧИМЭГ Насанжаргал" userId="8e57919b-29cf-4767-b3d0-78ff4e26d427" providerId="ADAL" clId="{541AF9AC-72E7-4C4D-94AC-E7A00BA7E6ED}" dt="2024-03-28T03:53:59.220" v="2496" actId="207"/>
        <pc:sldMkLst>
          <pc:docMk/>
          <pc:sldMk cId="0" sldId="266"/>
        </pc:sldMkLst>
        <pc:spChg chg="mod">
          <ac:chgData name="САРАНЧИМЭГ Насанжаргал" userId="8e57919b-29cf-4767-b3d0-78ff4e26d427" providerId="ADAL" clId="{541AF9AC-72E7-4C4D-94AC-E7A00BA7E6ED}" dt="2024-03-28T03:53:42.863" v="2492" actId="20577"/>
          <ac:spMkLst>
            <pc:docMk/>
            <pc:sldMk cId="0" sldId="266"/>
            <ac:spMk id="197" creationId="{00000000-0000-0000-0000-000000000000}"/>
          </ac:spMkLst>
        </pc:spChg>
        <pc:spChg chg="mod">
          <ac:chgData name="САРАНЧИМЭГ Насанжаргал" userId="8e57919b-29cf-4767-b3d0-78ff4e26d427" providerId="ADAL" clId="{541AF9AC-72E7-4C4D-94AC-E7A00BA7E6ED}" dt="2024-03-28T03:53:59.220" v="2496" actId="207"/>
          <ac:spMkLst>
            <pc:docMk/>
            <pc:sldMk cId="0" sldId="266"/>
            <ac:spMk id="198" creationId="{00000000-0000-0000-0000-000000000000}"/>
          </ac:spMkLst>
        </pc:spChg>
        <pc:picChg chg="mod">
          <ac:chgData name="САРАНЧИМЭГ Насанжаргал" userId="8e57919b-29cf-4767-b3d0-78ff4e26d427" providerId="ADAL" clId="{541AF9AC-72E7-4C4D-94AC-E7A00BA7E6ED}" dt="2024-03-28T03:40:31.941" v="2061" actId="1076"/>
          <ac:picMkLst>
            <pc:docMk/>
            <pc:sldMk cId="0" sldId="266"/>
            <ac:picMk id="199" creationId="{00000000-0000-0000-0000-000000000000}"/>
          </ac:picMkLst>
        </pc:picChg>
      </pc:sldChg>
      <pc:sldChg chg="delSp mod">
        <pc:chgData name="САРАНЧИМЭГ Насанжаргал" userId="8e57919b-29cf-4767-b3d0-78ff4e26d427" providerId="ADAL" clId="{541AF9AC-72E7-4C4D-94AC-E7A00BA7E6ED}" dt="2024-03-27T11:44:33.980" v="1" actId="478"/>
        <pc:sldMkLst>
          <pc:docMk/>
          <pc:sldMk cId="0" sldId="267"/>
        </pc:sldMkLst>
        <pc:inkChg chg="del">
          <ac:chgData name="САРАНЧИМЭГ Насанжаргал" userId="8e57919b-29cf-4767-b3d0-78ff4e26d427" providerId="ADAL" clId="{541AF9AC-72E7-4C4D-94AC-E7A00BA7E6ED}" dt="2024-03-27T11:44:33.980" v="1" actId="478"/>
          <ac:inkMkLst>
            <pc:docMk/>
            <pc:sldMk cId="0" sldId="267"/>
            <ac:inkMk id="2" creationId="{3273D699-27C8-8CC3-6A40-96D2BC766F7F}"/>
          </ac:inkMkLst>
        </pc:inkChg>
      </pc:sldChg>
      <pc:sldChg chg="add del mod modShow">
        <pc:chgData name="САРАНЧИМЭГ Насанжаргал" userId="8e57919b-29cf-4767-b3d0-78ff4e26d427" providerId="ADAL" clId="{541AF9AC-72E7-4C4D-94AC-E7A00BA7E6ED}" dt="2024-03-28T03:56:33.351" v="2566" actId="729"/>
        <pc:sldMkLst>
          <pc:docMk/>
          <pc:sldMk cId="0" sldId="269"/>
        </pc:sldMkLst>
      </pc:sldChg>
      <pc:sldChg chg="modSp mod">
        <pc:chgData name="САРАНЧИМЭГ Насанжаргал" userId="8e57919b-29cf-4767-b3d0-78ff4e26d427" providerId="ADAL" clId="{541AF9AC-72E7-4C4D-94AC-E7A00BA7E6ED}" dt="2024-03-28T03:57:51.190" v="2571" actId="14100"/>
        <pc:sldMkLst>
          <pc:docMk/>
          <pc:sldMk cId="0" sldId="270"/>
        </pc:sldMkLst>
        <pc:picChg chg="mod">
          <ac:chgData name="САРАНЧИМЭГ Насанжаргал" userId="8e57919b-29cf-4767-b3d0-78ff4e26d427" providerId="ADAL" clId="{541AF9AC-72E7-4C4D-94AC-E7A00BA7E6ED}" dt="2024-03-28T03:57:51.190" v="2571" actId="14100"/>
          <ac:picMkLst>
            <pc:docMk/>
            <pc:sldMk cId="0" sldId="270"/>
            <ac:picMk id="236" creationId="{00000000-0000-0000-0000-000000000000}"/>
          </ac:picMkLst>
        </pc:picChg>
      </pc:sldChg>
      <pc:sldChg chg="modSp">
        <pc:chgData name="САРАНЧИМЭГ Насанжаргал" userId="8e57919b-29cf-4767-b3d0-78ff4e26d427" providerId="ADAL" clId="{541AF9AC-72E7-4C4D-94AC-E7A00BA7E6ED}" dt="2024-03-27T11:46:25.846" v="87" actId="2711"/>
        <pc:sldMkLst>
          <pc:docMk/>
          <pc:sldMk cId="0" sldId="271"/>
        </pc:sldMkLst>
        <pc:spChg chg="mod">
          <ac:chgData name="САРАНЧИМЭГ Насанжаргал" userId="8e57919b-29cf-4767-b3d0-78ff4e26d427" providerId="ADAL" clId="{541AF9AC-72E7-4C4D-94AC-E7A00BA7E6ED}" dt="2024-03-27T11:46:25.846" v="87" actId="2711"/>
          <ac:spMkLst>
            <pc:docMk/>
            <pc:sldMk cId="0" sldId="271"/>
            <ac:spMk id="245" creationId="{00000000-0000-0000-0000-000000000000}"/>
          </ac:spMkLst>
        </pc:spChg>
      </pc:sldChg>
      <pc:sldChg chg="addSp delSp modSp add del mod modClrScheme delAnim modAnim chgLayout">
        <pc:chgData name="САРАНЧИМЭГ Насанжаргал" userId="8e57919b-29cf-4767-b3d0-78ff4e26d427" providerId="ADAL" clId="{541AF9AC-72E7-4C4D-94AC-E7A00BA7E6ED}" dt="2024-03-28T03:13:48.018" v="1121"/>
        <pc:sldMkLst>
          <pc:docMk/>
          <pc:sldMk cId="2801342712" sldId="272"/>
        </pc:sldMkLst>
        <pc:spChg chg="del mod ord">
          <ac:chgData name="САРАНЧИМЭГ Насанжаргал" userId="8e57919b-29cf-4767-b3d0-78ff4e26d427" providerId="ADAL" clId="{541AF9AC-72E7-4C4D-94AC-E7A00BA7E6ED}" dt="2024-03-28T02:57:41.444" v="100" actId="700"/>
          <ac:spMkLst>
            <pc:docMk/>
            <pc:sldMk cId="2801342712" sldId="272"/>
            <ac:spMk id="2" creationId="{3A86E831-D143-8D7B-54EF-C0FFC6C742AD}"/>
          </ac:spMkLst>
        </pc:spChg>
        <pc:spChg chg="del mod ord">
          <ac:chgData name="САРАНЧИМЭГ Насанжаргал" userId="8e57919b-29cf-4767-b3d0-78ff4e26d427" providerId="ADAL" clId="{541AF9AC-72E7-4C4D-94AC-E7A00BA7E6ED}" dt="2024-03-28T02:57:41.444" v="100" actId="700"/>
          <ac:spMkLst>
            <pc:docMk/>
            <pc:sldMk cId="2801342712" sldId="272"/>
            <ac:spMk id="3" creationId="{1322D3FD-98CA-86EC-6B3F-E8CC22F85E41}"/>
          </ac:spMkLst>
        </pc:spChg>
        <pc:spChg chg="del">
          <ac:chgData name="САРАНЧИМЭГ Насанжаргал" userId="8e57919b-29cf-4767-b3d0-78ff4e26d427" providerId="ADAL" clId="{541AF9AC-72E7-4C4D-94AC-E7A00BA7E6ED}" dt="2024-03-28T02:57:41.444" v="100" actId="700"/>
          <ac:spMkLst>
            <pc:docMk/>
            <pc:sldMk cId="2801342712" sldId="272"/>
            <ac:spMk id="4" creationId="{A02EDD40-93CD-9E1C-1C98-E30376AA9040}"/>
          </ac:spMkLst>
        </pc:spChg>
        <pc:spChg chg="add mod ord">
          <ac:chgData name="САРАНЧИМЭГ Насанжаргал" userId="8e57919b-29cf-4767-b3d0-78ff4e26d427" providerId="ADAL" clId="{541AF9AC-72E7-4C4D-94AC-E7A00BA7E6ED}" dt="2024-03-28T02:58:14.794" v="207" actId="20577"/>
          <ac:spMkLst>
            <pc:docMk/>
            <pc:sldMk cId="2801342712" sldId="272"/>
            <ac:spMk id="6" creationId="{9EF3099D-F27D-C21F-683F-CEB3528CF0B0}"/>
          </ac:spMkLst>
        </pc:spChg>
        <pc:spChg chg="add mod ord">
          <ac:chgData name="САРАНЧИМЭГ Насанжаргал" userId="8e57919b-29cf-4767-b3d0-78ff4e26d427" providerId="ADAL" clId="{541AF9AC-72E7-4C4D-94AC-E7A00BA7E6ED}" dt="2024-03-28T03:11:36.705" v="910" actId="14100"/>
          <ac:spMkLst>
            <pc:docMk/>
            <pc:sldMk cId="2801342712" sldId="272"/>
            <ac:spMk id="7" creationId="{0D819C71-D672-E85A-AD40-F8ED14496530}"/>
          </ac:spMkLst>
        </pc:spChg>
        <pc:spChg chg="add mod">
          <ac:chgData name="САРАНЧИМЭГ Насанжаргал" userId="8e57919b-29cf-4767-b3d0-78ff4e26d427" providerId="ADAL" clId="{541AF9AC-72E7-4C4D-94AC-E7A00BA7E6ED}" dt="2024-03-28T03:01:14.512" v="254" actId="1076"/>
          <ac:spMkLst>
            <pc:docMk/>
            <pc:sldMk cId="2801342712" sldId="272"/>
            <ac:spMk id="10" creationId="{A89DE8C9-0184-2407-3A87-DF6DE79435E4}"/>
          </ac:spMkLst>
        </pc:spChg>
        <pc:spChg chg="add mod">
          <ac:chgData name="САРАНЧИМЭГ Насанжаргал" userId="8e57919b-29cf-4767-b3d0-78ff4e26d427" providerId="ADAL" clId="{541AF9AC-72E7-4C4D-94AC-E7A00BA7E6ED}" dt="2024-03-28T03:01:22.189" v="255" actId="1076"/>
          <ac:spMkLst>
            <pc:docMk/>
            <pc:sldMk cId="2801342712" sldId="272"/>
            <ac:spMk id="12" creationId="{A53CC7BE-28A3-708B-C563-66876ADB6355}"/>
          </ac:spMkLst>
        </pc:spChg>
        <pc:spChg chg="add mod">
          <ac:chgData name="САРАНЧИМЭГ Насанжаргал" userId="8e57919b-29cf-4767-b3d0-78ff4e26d427" providerId="ADAL" clId="{541AF9AC-72E7-4C4D-94AC-E7A00BA7E6ED}" dt="2024-03-28T03:03:56.728" v="300" actId="1076"/>
          <ac:spMkLst>
            <pc:docMk/>
            <pc:sldMk cId="2801342712" sldId="272"/>
            <ac:spMk id="21" creationId="{A7645271-2AD1-86A6-1120-F9929BB0299D}"/>
          </ac:spMkLst>
        </pc:spChg>
        <pc:spChg chg="add mod">
          <ac:chgData name="САРАНЧИМЭГ Насанжаргал" userId="8e57919b-29cf-4767-b3d0-78ff4e26d427" providerId="ADAL" clId="{541AF9AC-72E7-4C4D-94AC-E7A00BA7E6ED}" dt="2024-03-28T03:03:53.044" v="299" actId="1076"/>
          <ac:spMkLst>
            <pc:docMk/>
            <pc:sldMk cId="2801342712" sldId="272"/>
            <ac:spMk id="22" creationId="{665EEA7D-9AA2-6C05-E125-6EEEB5A0C373}"/>
          </ac:spMkLst>
        </pc:spChg>
        <pc:spChg chg="add mod">
          <ac:chgData name="САРАНЧИМЭГ Насанжаргал" userId="8e57919b-29cf-4767-b3d0-78ff4e26d427" providerId="ADAL" clId="{541AF9AC-72E7-4C4D-94AC-E7A00BA7E6ED}" dt="2024-03-28T03:05:45.992" v="310" actId="14100"/>
          <ac:spMkLst>
            <pc:docMk/>
            <pc:sldMk cId="2801342712" sldId="272"/>
            <ac:spMk id="25" creationId="{DDF746BE-1406-6A18-BE00-D9146BB212AE}"/>
          </ac:spMkLst>
        </pc:spChg>
        <pc:spChg chg="add mod">
          <ac:chgData name="САРАНЧИМЭГ Насанжаргал" userId="8e57919b-29cf-4767-b3d0-78ff4e26d427" providerId="ADAL" clId="{541AF9AC-72E7-4C4D-94AC-E7A00BA7E6ED}" dt="2024-03-28T03:06:57.527" v="483"/>
          <ac:spMkLst>
            <pc:docMk/>
            <pc:sldMk cId="2801342712" sldId="272"/>
            <ac:spMk id="26" creationId="{21C7DDB7-D920-6482-B1B6-621367D40853}"/>
          </ac:spMkLst>
        </pc:spChg>
        <pc:spChg chg="add mod">
          <ac:chgData name="САРАНЧИМЭГ Насанжаргал" userId="8e57919b-29cf-4767-b3d0-78ff4e26d427" providerId="ADAL" clId="{541AF9AC-72E7-4C4D-94AC-E7A00BA7E6ED}" dt="2024-03-28T03:13:01.616" v="1118" actId="20577"/>
          <ac:spMkLst>
            <pc:docMk/>
            <pc:sldMk cId="2801342712" sldId="272"/>
            <ac:spMk id="27" creationId="{19921568-020F-DBAD-A247-825044F254F6}"/>
          </ac:spMkLst>
        </pc:spChg>
        <pc:picChg chg="del mod">
          <ac:chgData name="САРАНЧИМЭГ Насанжаргал" userId="8e57919b-29cf-4767-b3d0-78ff4e26d427" providerId="ADAL" clId="{541AF9AC-72E7-4C4D-94AC-E7A00BA7E6ED}" dt="2024-03-28T02:57:33.778" v="98" actId="478"/>
          <ac:picMkLst>
            <pc:docMk/>
            <pc:sldMk cId="2801342712" sldId="272"/>
            <ac:picMk id="5" creationId="{EA3F3762-BDB8-A557-B801-F708CB47E257}"/>
          </ac:picMkLst>
        </pc:picChg>
        <pc:picChg chg="add mod">
          <ac:chgData name="САРАНЧИМЭГ Насанжаргал" userId="8e57919b-29cf-4767-b3d0-78ff4e26d427" providerId="ADAL" clId="{541AF9AC-72E7-4C4D-94AC-E7A00BA7E6ED}" dt="2024-03-28T03:01:14.512" v="254" actId="1076"/>
          <ac:picMkLst>
            <pc:docMk/>
            <pc:sldMk cId="2801342712" sldId="272"/>
            <ac:picMk id="9" creationId="{D5CEE817-1C36-6977-0522-8065571AB742}"/>
          </ac:picMkLst>
        </pc:picChg>
        <pc:picChg chg="add mod">
          <ac:chgData name="САРАНЧИМЭГ Насанжаргал" userId="8e57919b-29cf-4767-b3d0-78ff4e26d427" providerId="ADAL" clId="{541AF9AC-72E7-4C4D-94AC-E7A00BA7E6ED}" dt="2024-03-28T03:01:22.189" v="255" actId="1076"/>
          <ac:picMkLst>
            <pc:docMk/>
            <pc:sldMk cId="2801342712" sldId="272"/>
            <ac:picMk id="11" creationId="{29459765-7858-69B4-4D8F-C1AC92C49A00}"/>
          </ac:picMkLst>
        </pc:picChg>
        <pc:picChg chg="add mod">
          <ac:chgData name="САРАНЧИМЭГ Насанжаргал" userId="8e57919b-29cf-4767-b3d0-78ff4e26d427" providerId="ADAL" clId="{541AF9AC-72E7-4C4D-94AC-E7A00BA7E6ED}" dt="2024-03-28T03:03:27.984" v="273" actId="1076"/>
          <ac:picMkLst>
            <pc:docMk/>
            <pc:sldMk cId="2801342712" sldId="272"/>
            <ac:picMk id="14" creationId="{A2D50AAE-C717-70D9-E127-06EB6BA6881E}"/>
          </ac:picMkLst>
        </pc:picChg>
        <pc:picChg chg="add mod modCrop">
          <ac:chgData name="САРАНЧИМЭГ Насанжаргал" userId="8e57919b-29cf-4767-b3d0-78ff4e26d427" providerId="ADAL" clId="{541AF9AC-72E7-4C4D-94AC-E7A00BA7E6ED}" dt="2024-03-28T03:05:23.315" v="305" actId="1076"/>
          <ac:picMkLst>
            <pc:docMk/>
            <pc:sldMk cId="2801342712" sldId="272"/>
            <ac:picMk id="24" creationId="{BB253687-B504-13D7-CDCB-F9DB9309A6CE}"/>
          </ac:picMkLst>
        </pc:picChg>
        <pc:cxnChg chg="add del">
          <ac:chgData name="САРАНЧИМЭГ Насанжаргал" userId="8e57919b-29cf-4767-b3d0-78ff4e26d427" providerId="ADAL" clId="{541AF9AC-72E7-4C4D-94AC-E7A00BA7E6ED}" dt="2024-03-28T03:02:33.064" v="264" actId="478"/>
          <ac:cxnSpMkLst>
            <pc:docMk/>
            <pc:sldMk cId="2801342712" sldId="272"/>
            <ac:cxnSpMk id="16" creationId="{1CC46D1D-F552-97A9-BA96-D890551209B8}"/>
          </ac:cxnSpMkLst>
        </pc:cxnChg>
        <pc:cxnChg chg="add del mod">
          <ac:chgData name="САРАНЧИМЭГ Насанжаргал" userId="8e57919b-29cf-4767-b3d0-78ff4e26d427" providerId="ADAL" clId="{541AF9AC-72E7-4C4D-94AC-E7A00BA7E6ED}" dt="2024-03-28T03:02:49.344" v="268" actId="478"/>
          <ac:cxnSpMkLst>
            <pc:docMk/>
            <pc:sldMk cId="2801342712" sldId="272"/>
            <ac:cxnSpMk id="18" creationId="{5A9F8706-56B0-EF0E-8CAC-E1E0E3A688B7}"/>
          </ac:cxnSpMkLst>
        </pc:cxnChg>
      </pc:sldChg>
      <pc:sldChg chg="modSp add del mod modTransition">
        <pc:chgData name="САРАНЧИМЭГ Насанжаргал" userId="8e57919b-29cf-4767-b3d0-78ff4e26d427" providerId="ADAL" clId="{541AF9AC-72E7-4C4D-94AC-E7A00BA7E6ED}" dt="2024-03-27T11:47:00.245" v="92"/>
        <pc:sldMkLst>
          <pc:docMk/>
          <pc:sldMk cId="4259476105" sldId="286"/>
        </pc:sldMkLst>
        <pc:spChg chg="mod">
          <ac:chgData name="САРАНЧИМЭГ Насанжаргал" userId="8e57919b-29cf-4767-b3d0-78ff4e26d427" providerId="ADAL" clId="{541AF9AC-72E7-4C4D-94AC-E7A00BA7E6ED}" dt="2024-03-27T11:46:25.846" v="87" actId="2711"/>
          <ac:spMkLst>
            <pc:docMk/>
            <pc:sldMk cId="4259476105" sldId="286"/>
            <ac:spMk id="7" creationId="{00000000-0000-0000-0000-000000000000}"/>
          </ac:spMkLst>
        </pc:spChg>
        <pc:spChg chg="mod">
          <ac:chgData name="САРАНЧИМЭГ Насанжаргал" userId="8e57919b-29cf-4767-b3d0-78ff4e26d427" providerId="ADAL" clId="{541AF9AC-72E7-4C4D-94AC-E7A00BA7E6ED}" dt="2024-03-27T11:47:00.245" v="92"/>
          <ac:spMkLst>
            <pc:docMk/>
            <pc:sldMk cId="4259476105" sldId="286"/>
            <ac:spMk id="8" creationId="{00000000-0000-0000-0000-000000000000}"/>
          </ac:spMkLst>
        </pc:spChg>
      </pc:sldChg>
      <pc:sldChg chg="modSp add del mod modTransition">
        <pc:chgData name="САРАНЧИМЭГ Насанжаргал" userId="8e57919b-29cf-4767-b3d0-78ff4e26d427" providerId="ADAL" clId="{541AF9AC-72E7-4C4D-94AC-E7A00BA7E6ED}" dt="2024-03-27T11:46:43.106" v="89" actId="14100"/>
        <pc:sldMkLst>
          <pc:docMk/>
          <pc:sldMk cId="0" sldId="287"/>
        </pc:sldMkLst>
        <pc:spChg chg="mod">
          <ac:chgData name="САРАНЧИМЭГ Насанжаргал" userId="8e57919b-29cf-4767-b3d0-78ff4e26d427" providerId="ADAL" clId="{541AF9AC-72E7-4C4D-94AC-E7A00BA7E6ED}" dt="2024-03-27T11:46:43.106" v="89" actId="14100"/>
          <ac:spMkLst>
            <pc:docMk/>
            <pc:sldMk cId="0" sldId="287"/>
            <ac:spMk id="330" creationId="{00000000-0000-0000-0000-000000000000}"/>
          </ac:spMkLst>
        </pc:spChg>
        <pc:spChg chg="mod">
          <ac:chgData name="САРАНЧИМЭГ Насанжаргал" userId="8e57919b-29cf-4767-b3d0-78ff4e26d427" providerId="ADAL" clId="{541AF9AC-72E7-4C4D-94AC-E7A00BA7E6ED}" dt="2024-03-27T11:46:25.846" v="87" actId="2711"/>
          <ac:spMkLst>
            <pc:docMk/>
            <pc:sldMk cId="0" sldId="287"/>
            <ac:spMk id="331" creationId="{00000000-0000-0000-0000-000000000000}"/>
          </ac:spMkLst>
        </pc:spChg>
      </pc:sldChg>
      <pc:sldChg chg="delSp modSp add del mod">
        <pc:chgData name="САРАНЧИМЭГ Насанжаргал" userId="8e57919b-29cf-4767-b3d0-78ff4e26d427" providerId="ADAL" clId="{541AF9AC-72E7-4C4D-94AC-E7A00BA7E6ED}" dt="2024-03-28T03:48:42.395" v="2337" actId="47"/>
        <pc:sldMkLst>
          <pc:docMk/>
          <pc:sldMk cId="1304615230" sldId="288"/>
        </pc:sldMkLst>
        <pc:spChg chg="del mod">
          <ac:chgData name="САРАНЧИМЭГ Насанжаргал" userId="8e57919b-29cf-4767-b3d0-78ff4e26d427" providerId="ADAL" clId="{541AF9AC-72E7-4C4D-94AC-E7A00BA7E6ED}" dt="2024-03-28T03:48:33.106" v="2333" actId="21"/>
          <ac:spMkLst>
            <pc:docMk/>
            <pc:sldMk cId="1304615230" sldId="288"/>
            <ac:spMk id="6" creationId="{FEBB2BEC-1327-CEA7-3531-A846470C62E6}"/>
          </ac:spMkLst>
        </pc:spChg>
        <pc:spChg chg="del">
          <ac:chgData name="САРАНЧИМЭГ Насанжаргал" userId="8e57919b-29cf-4767-b3d0-78ff4e26d427" providerId="ADAL" clId="{541AF9AC-72E7-4C4D-94AC-E7A00BA7E6ED}" dt="2024-03-28T03:46:19.014" v="2310" actId="478"/>
          <ac:spMkLst>
            <pc:docMk/>
            <pc:sldMk cId="1304615230" sldId="288"/>
            <ac:spMk id="123" creationId="{00000000-0000-0000-0000-000000000000}"/>
          </ac:spMkLst>
        </pc:spChg>
        <pc:picChg chg="mod">
          <ac:chgData name="САРАНЧИМЭГ Насанжаргал" userId="8e57919b-29cf-4767-b3d0-78ff4e26d427" providerId="ADAL" clId="{541AF9AC-72E7-4C4D-94AC-E7A00BA7E6ED}" dt="2024-03-28T03:46:29.664" v="2313" actId="1076"/>
          <ac:picMkLst>
            <pc:docMk/>
            <pc:sldMk cId="1304615230" sldId="288"/>
            <ac:picMk id="4" creationId="{8AB6A70F-0013-BD9D-1D1D-041AEB804D3E}"/>
          </ac:picMkLst>
        </pc:picChg>
        <pc:picChg chg="del">
          <ac:chgData name="САРАНЧИМЭГ Насанжаргал" userId="8e57919b-29cf-4767-b3d0-78ff4e26d427" providerId="ADAL" clId="{541AF9AC-72E7-4C4D-94AC-E7A00BA7E6ED}" dt="2024-03-28T03:46:20.774" v="2311" actId="478"/>
          <ac:picMkLst>
            <pc:docMk/>
            <pc:sldMk cId="1304615230" sldId="288"/>
            <ac:picMk id="124" creationId="{00000000-0000-0000-0000-000000000000}"/>
          </ac:picMkLst>
        </pc:picChg>
      </pc:sldChg>
      <pc:sldChg chg="new del">
        <pc:chgData name="САРАНЧИМЭГ Насанжаргал" userId="8e57919b-29cf-4767-b3d0-78ff4e26d427" providerId="ADAL" clId="{541AF9AC-72E7-4C4D-94AC-E7A00BA7E6ED}" dt="2024-03-28T03:46:04.361" v="2308" actId="680"/>
        <pc:sldMkLst>
          <pc:docMk/>
          <pc:sldMk cId="1415465355" sldId="288"/>
        </pc:sldMkLst>
      </pc:sldChg>
      <pc:sldChg chg="addSp delSp modSp new mod modClrScheme chgLayout">
        <pc:chgData name="САРАНЧИМЭГ Насанжаргал" userId="8e57919b-29cf-4767-b3d0-78ff4e26d427" providerId="ADAL" clId="{541AF9AC-72E7-4C4D-94AC-E7A00BA7E6ED}" dt="2024-03-28T03:56:17.172" v="2563" actId="20577"/>
        <pc:sldMkLst>
          <pc:docMk/>
          <pc:sldMk cId="4292753889" sldId="288"/>
        </pc:sldMkLst>
        <pc:spChg chg="del mod ord">
          <ac:chgData name="САРАНЧИМЭГ Насанжаргал" userId="8e57919b-29cf-4767-b3d0-78ff4e26d427" providerId="ADAL" clId="{541AF9AC-72E7-4C4D-94AC-E7A00BA7E6ED}" dt="2024-03-28T03:50:54.760" v="2355" actId="700"/>
          <ac:spMkLst>
            <pc:docMk/>
            <pc:sldMk cId="4292753889" sldId="288"/>
            <ac:spMk id="2" creationId="{2AB0038A-DB6F-5E9B-282A-8F5888E6A737}"/>
          </ac:spMkLst>
        </pc:spChg>
        <pc:spChg chg="add mod ord">
          <ac:chgData name="САРАНЧИМЭГ Насанжаргал" userId="8e57919b-29cf-4767-b3d0-78ff4e26d427" providerId="ADAL" clId="{541AF9AC-72E7-4C4D-94AC-E7A00BA7E6ED}" dt="2024-03-28T03:51:13.359" v="2410" actId="20577"/>
          <ac:spMkLst>
            <pc:docMk/>
            <pc:sldMk cId="4292753889" sldId="288"/>
            <ac:spMk id="3" creationId="{E6C20EE8-F3F0-6F56-77B8-98053AD78E1B}"/>
          </ac:spMkLst>
        </pc:spChg>
        <pc:spChg chg="add mod ord">
          <ac:chgData name="САРАНЧИМЭГ Насанжаргал" userId="8e57919b-29cf-4767-b3d0-78ff4e26d427" providerId="ADAL" clId="{541AF9AC-72E7-4C4D-94AC-E7A00BA7E6ED}" dt="2024-03-28T03:56:17.172" v="2563" actId="20577"/>
          <ac:spMkLst>
            <pc:docMk/>
            <pc:sldMk cId="4292753889" sldId="288"/>
            <ac:spMk id="4" creationId="{1F00740B-828A-2F4D-13E3-DC10A14A1AD8}"/>
          </ac:spMkLst>
        </pc:spChg>
      </pc:sldChg>
      <pc:sldChg chg="addSp modSp new mod">
        <pc:chgData name="САРАНЧИМЭГ Насанжаргал" userId="8e57919b-29cf-4767-b3d0-78ff4e26d427" providerId="ADAL" clId="{541AF9AC-72E7-4C4D-94AC-E7A00BA7E6ED}" dt="2024-03-28T06:11:51.589" v="3363" actId="20577"/>
        <pc:sldMkLst>
          <pc:docMk/>
          <pc:sldMk cId="535095644" sldId="289"/>
        </pc:sldMkLst>
        <pc:spChg chg="mod">
          <ac:chgData name="САРАНЧИМЭГ Насанжаргал" userId="8e57919b-29cf-4767-b3d0-78ff4e26d427" providerId="ADAL" clId="{541AF9AC-72E7-4C4D-94AC-E7A00BA7E6ED}" dt="2024-03-28T06:11:51.589" v="3363" actId="20577"/>
          <ac:spMkLst>
            <pc:docMk/>
            <pc:sldMk cId="535095644" sldId="289"/>
            <ac:spMk id="2" creationId="{8363719E-0887-1DF2-64E1-664F83FE27A1}"/>
          </ac:spMkLst>
        </pc:spChg>
        <pc:spChg chg="mod">
          <ac:chgData name="САРАНЧИМЭГ Насанжаргал" userId="8e57919b-29cf-4767-b3d0-78ff4e26d427" providerId="ADAL" clId="{541AF9AC-72E7-4C4D-94AC-E7A00BA7E6ED}" dt="2024-03-28T05:29:34.476" v="2622" actId="20577"/>
          <ac:spMkLst>
            <pc:docMk/>
            <pc:sldMk cId="535095644" sldId="289"/>
            <ac:spMk id="3" creationId="{885ED2D8-CFF2-2188-DCAE-824F0855273E}"/>
          </ac:spMkLst>
        </pc:spChg>
        <pc:spChg chg="add mod">
          <ac:chgData name="САРАНЧИМЭГ Насанжаргал" userId="8e57919b-29cf-4767-b3d0-78ff4e26d427" providerId="ADAL" clId="{541AF9AC-72E7-4C4D-94AC-E7A00BA7E6ED}" dt="2024-03-28T05:30:34.987" v="2635" actId="13822"/>
          <ac:spMkLst>
            <pc:docMk/>
            <pc:sldMk cId="535095644" sldId="289"/>
            <ac:spMk id="7" creationId="{7DE75036-5478-52FA-E72F-E2E59F38903D}"/>
          </ac:spMkLst>
        </pc:spChg>
        <pc:picChg chg="add mod">
          <ac:chgData name="САРАНЧИМЭГ Насанжаргал" userId="8e57919b-29cf-4767-b3d0-78ff4e26d427" providerId="ADAL" clId="{541AF9AC-72E7-4C4D-94AC-E7A00BA7E6ED}" dt="2024-03-28T05:30:21.278" v="2631" actId="1076"/>
          <ac:picMkLst>
            <pc:docMk/>
            <pc:sldMk cId="535095644" sldId="289"/>
            <ac:picMk id="5" creationId="{A6136FA0-D0BF-A49F-ABF1-ED2754A79548}"/>
          </ac:picMkLst>
        </pc:picChg>
      </pc:sldChg>
      <pc:sldChg chg="new del">
        <pc:chgData name="САРАНЧИМЭГ Насанжаргал" userId="8e57919b-29cf-4767-b3d0-78ff4e26d427" providerId="ADAL" clId="{541AF9AC-72E7-4C4D-94AC-E7A00BA7E6ED}" dt="2024-03-28T03:47:37.185" v="2326" actId="47"/>
        <pc:sldMkLst>
          <pc:docMk/>
          <pc:sldMk cId="3995205934" sldId="28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52F683-C53E-4338-A3FA-AC0310F5D0C8}" type="doc">
      <dgm:prSet loTypeId="urn:microsoft.com/office/officeart/2011/layout/TabList" loCatId="officeonline" qsTypeId="urn:microsoft.com/office/officeart/2005/8/quickstyle/simple1" qsCatId="simple" csTypeId="urn:microsoft.com/office/officeart/2005/8/colors/colorful5" csCatId="colorful" phldr="1"/>
      <dgm:spPr/>
      <dgm:t>
        <a:bodyPr/>
        <a:lstStyle/>
        <a:p>
          <a:endParaRPr lang="en-US"/>
        </a:p>
      </dgm:t>
    </dgm:pt>
    <dgm:pt modelId="{F2266DBA-F29E-452C-B6D5-A8D9BA4E1509}">
      <dgm:prSet phldrT="[Text]" custT="1"/>
      <dgm:spPr/>
      <dgm:t>
        <a:bodyPr/>
        <a:lstStyle/>
        <a:p>
          <a:r>
            <a:rPr lang="en-US" sz="1800" dirty="0"/>
            <a:t>1998</a:t>
          </a:r>
        </a:p>
      </dgm:t>
    </dgm:pt>
    <dgm:pt modelId="{643DCBA0-9A1B-47CD-B3AB-ED22EE1579ED}" type="parTrans" cxnId="{01775360-5733-4CD8-B1EC-EE5C9562285B}">
      <dgm:prSet/>
      <dgm:spPr/>
      <dgm:t>
        <a:bodyPr/>
        <a:lstStyle/>
        <a:p>
          <a:endParaRPr lang="en-US" sz="1200"/>
        </a:p>
      </dgm:t>
    </dgm:pt>
    <dgm:pt modelId="{DBD22A03-9163-4ADE-A44B-F3785F3C6C72}" type="sibTrans" cxnId="{01775360-5733-4CD8-B1EC-EE5C9562285B}">
      <dgm:prSet/>
      <dgm:spPr/>
      <dgm:t>
        <a:bodyPr/>
        <a:lstStyle/>
        <a:p>
          <a:endParaRPr lang="en-US" sz="1200"/>
        </a:p>
      </dgm:t>
    </dgm:pt>
    <dgm:pt modelId="{0AECBB58-FFDA-4A81-B916-64B02A6778C8}">
      <dgm:prSet phldrT="[Text]" custT="1"/>
      <dgm:spPr/>
      <dgm:t>
        <a:bodyPr/>
        <a:lstStyle/>
        <a:p>
          <a:r>
            <a:rPr lang="mn-MN" sz="1800" dirty="0"/>
            <a:t>“Бит алт” санаа</a:t>
          </a:r>
          <a:endParaRPr lang="en-US" sz="1800" dirty="0"/>
        </a:p>
      </dgm:t>
    </dgm:pt>
    <dgm:pt modelId="{53115168-F5BF-47E7-A1C3-098A401BE0F7}" type="parTrans" cxnId="{98EDA9A5-7CF3-4561-9164-740AFB2968A2}">
      <dgm:prSet/>
      <dgm:spPr/>
      <dgm:t>
        <a:bodyPr/>
        <a:lstStyle/>
        <a:p>
          <a:endParaRPr lang="en-US" sz="1200"/>
        </a:p>
      </dgm:t>
    </dgm:pt>
    <dgm:pt modelId="{A1D1A3F7-2C26-4DCB-A25A-CB2F39FCCBA8}" type="sibTrans" cxnId="{98EDA9A5-7CF3-4561-9164-740AFB2968A2}">
      <dgm:prSet/>
      <dgm:spPr/>
      <dgm:t>
        <a:bodyPr/>
        <a:lstStyle/>
        <a:p>
          <a:endParaRPr lang="en-US" sz="1200"/>
        </a:p>
      </dgm:t>
    </dgm:pt>
    <dgm:pt modelId="{03FA1007-C706-4613-BD9F-379FB17F5324}">
      <dgm:prSet phldrT="[Text]" custT="1"/>
      <dgm:spPr/>
      <dgm:t>
        <a:bodyPr/>
        <a:lstStyle/>
        <a:p>
          <a:r>
            <a:rPr lang="en-US" sz="1400" b="0" i="1" dirty="0"/>
            <a:t>Nick Szabo </a:t>
          </a:r>
          <a:r>
            <a:rPr lang="mn-MN" sz="1400" b="0" i="1" dirty="0"/>
            <a:t>анх валютын дижитал хэлбэр бүхий төвлөрсөн бус “Бит алт” санаа дэвшүүлсэн.</a:t>
          </a:r>
          <a:endParaRPr lang="en-US" sz="1400" i="1" dirty="0"/>
        </a:p>
      </dgm:t>
    </dgm:pt>
    <dgm:pt modelId="{34DF1277-94F1-4669-998D-B87E6624EEC1}" type="parTrans" cxnId="{90DCED1E-12B0-410B-9256-060D445AC6E9}">
      <dgm:prSet/>
      <dgm:spPr/>
      <dgm:t>
        <a:bodyPr/>
        <a:lstStyle/>
        <a:p>
          <a:endParaRPr lang="en-US" sz="1200"/>
        </a:p>
      </dgm:t>
    </dgm:pt>
    <dgm:pt modelId="{EFEE14AC-FD7D-4BD9-BE0F-4A49DA568D69}" type="sibTrans" cxnId="{90DCED1E-12B0-410B-9256-060D445AC6E9}">
      <dgm:prSet/>
      <dgm:spPr/>
      <dgm:t>
        <a:bodyPr/>
        <a:lstStyle/>
        <a:p>
          <a:endParaRPr lang="en-US" sz="1200"/>
        </a:p>
      </dgm:t>
    </dgm:pt>
    <dgm:pt modelId="{5E0D9D27-70CF-4DAE-BEE6-E5B5FCA0F08A}">
      <dgm:prSet phldrT="[Text]" custT="1"/>
      <dgm:spPr/>
      <dgm:t>
        <a:bodyPr/>
        <a:lstStyle/>
        <a:p>
          <a:r>
            <a:rPr lang="en-US" sz="1800" dirty="0"/>
            <a:t>2008</a:t>
          </a:r>
        </a:p>
      </dgm:t>
    </dgm:pt>
    <dgm:pt modelId="{8FCE2831-6116-4514-8488-ED0DCA14A53C}" type="parTrans" cxnId="{D347A383-FCA7-4252-AA72-920025A15BAF}">
      <dgm:prSet/>
      <dgm:spPr/>
      <dgm:t>
        <a:bodyPr/>
        <a:lstStyle/>
        <a:p>
          <a:endParaRPr lang="en-US" sz="1200"/>
        </a:p>
      </dgm:t>
    </dgm:pt>
    <dgm:pt modelId="{5A37F0CD-A325-4E5E-B985-A234D3367D8B}" type="sibTrans" cxnId="{D347A383-FCA7-4252-AA72-920025A15BAF}">
      <dgm:prSet/>
      <dgm:spPr/>
      <dgm:t>
        <a:bodyPr/>
        <a:lstStyle/>
        <a:p>
          <a:endParaRPr lang="en-US" sz="1200"/>
        </a:p>
      </dgm:t>
    </dgm:pt>
    <dgm:pt modelId="{2F574742-C229-4CCA-A11F-1F3E9DF4C2B5}">
      <dgm:prSet phldrT="[Text]" custT="1"/>
      <dgm:spPr/>
      <dgm:t>
        <a:bodyPr/>
        <a:lstStyle/>
        <a:p>
          <a:r>
            <a:rPr lang="mn-MN" sz="1800" dirty="0"/>
            <a:t>Анхны криптовалют: Биткойн</a:t>
          </a:r>
          <a:endParaRPr lang="en-US" sz="1800" dirty="0"/>
        </a:p>
      </dgm:t>
    </dgm:pt>
    <dgm:pt modelId="{977ECE1B-4251-4CA8-86A8-D4CA8DBCCDD1}" type="parTrans" cxnId="{804F63C1-BF18-40AD-9655-0CA1969CBA47}">
      <dgm:prSet/>
      <dgm:spPr/>
      <dgm:t>
        <a:bodyPr/>
        <a:lstStyle/>
        <a:p>
          <a:endParaRPr lang="en-US" sz="1200"/>
        </a:p>
      </dgm:t>
    </dgm:pt>
    <dgm:pt modelId="{A19C9253-A26A-4AFE-8A36-B14E5856F036}" type="sibTrans" cxnId="{804F63C1-BF18-40AD-9655-0CA1969CBA47}">
      <dgm:prSet/>
      <dgm:spPr/>
      <dgm:t>
        <a:bodyPr/>
        <a:lstStyle/>
        <a:p>
          <a:endParaRPr lang="en-US" sz="1200"/>
        </a:p>
      </dgm:t>
    </dgm:pt>
    <dgm:pt modelId="{56BEB77A-1479-4BA9-BC3C-63D04FF4DD71}">
      <dgm:prSet phldrT="[Text]" custT="1"/>
      <dgm:spPr/>
      <dgm:t>
        <a:bodyPr/>
        <a:lstStyle/>
        <a:p>
          <a:r>
            <a:rPr lang="en-US" sz="1400" b="0" i="1" dirty="0">
              <a:solidFill>
                <a:srgbClr val="000000"/>
              </a:solidFill>
              <a:effectLst/>
              <a:latin typeface="Roboto" pitchFamily="2" charset="0"/>
            </a:rPr>
            <a:t>Satoshi Nakamoto </a:t>
          </a:r>
          <a:r>
            <a:rPr lang="mn-MN" sz="1400" b="0" i="1" dirty="0">
              <a:solidFill>
                <a:srgbClr val="000000"/>
              </a:solidFill>
              <a:effectLst/>
              <a:latin typeface="Roboto" pitchFamily="2" charset="0"/>
            </a:rPr>
            <a:t>Биткойн буюу анхны криптовалютын танилцуулсан судалгааний нийтлэл бичсэн байна.</a:t>
          </a:r>
          <a:endParaRPr lang="en-US" sz="1400" i="1" dirty="0"/>
        </a:p>
      </dgm:t>
    </dgm:pt>
    <dgm:pt modelId="{420D8E5C-921B-4F2E-A7C1-BDFF7D27D973}" type="parTrans" cxnId="{405AA13F-39E3-4C6D-A56E-3565BEAAF166}">
      <dgm:prSet/>
      <dgm:spPr/>
      <dgm:t>
        <a:bodyPr/>
        <a:lstStyle/>
        <a:p>
          <a:endParaRPr lang="en-US" sz="1200"/>
        </a:p>
      </dgm:t>
    </dgm:pt>
    <dgm:pt modelId="{D3B6BA9B-14C7-4834-8FB5-46BD8B4EDFF9}" type="sibTrans" cxnId="{405AA13F-39E3-4C6D-A56E-3565BEAAF166}">
      <dgm:prSet/>
      <dgm:spPr/>
      <dgm:t>
        <a:bodyPr/>
        <a:lstStyle/>
        <a:p>
          <a:endParaRPr lang="en-US" sz="1200"/>
        </a:p>
      </dgm:t>
    </dgm:pt>
    <dgm:pt modelId="{1F0BC356-56F6-43B0-A1A6-C32BE21E73F0}">
      <dgm:prSet phldrT="[Text]" custT="1"/>
      <dgm:spPr/>
      <dgm:t>
        <a:bodyPr/>
        <a:lstStyle/>
        <a:p>
          <a:r>
            <a:rPr lang="en-US" sz="1800" dirty="0"/>
            <a:t>2011</a:t>
          </a:r>
        </a:p>
      </dgm:t>
    </dgm:pt>
    <dgm:pt modelId="{4916A131-B3CD-40F4-9911-6793CBA2CC86}" type="parTrans" cxnId="{7F53AD34-CFF0-4BC5-8CFE-7673BC49A8E9}">
      <dgm:prSet/>
      <dgm:spPr/>
      <dgm:t>
        <a:bodyPr/>
        <a:lstStyle/>
        <a:p>
          <a:endParaRPr lang="en-US" sz="1200"/>
        </a:p>
      </dgm:t>
    </dgm:pt>
    <dgm:pt modelId="{2FD6AFE7-7878-4BF2-BA03-D9D5827EB8C8}" type="sibTrans" cxnId="{7F53AD34-CFF0-4BC5-8CFE-7673BC49A8E9}">
      <dgm:prSet/>
      <dgm:spPr/>
      <dgm:t>
        <a:bodyPr/>
        <a:lstStyle/>
        <a:p>
          <a:endParaRPr lang="en-US" sz="1200"/>
        </a:p>
      </dgm:t>
    </dgm:pt>
    <dgm:pt modelId="{49BEDB3E-71E6-41DC-B68F-55875F253326}">
      <dgm:prSet phldrT="[Text]" custT="1"/>
      <dgm:spPr/>
      <dgm:t>
        <a:bodyPr/>
        <a:lstStyle/>
        <a:p>
          <a:r>
            <a:rPr lang="mn-MN" sz="1800" dirty="0"/>
            <a:t>Алткойны өсөлт</a:t>
          </a:r>
          <a:endParaRPr lang="en-US" sz="1800" dirty="0"/>
        </a:p>
      </dgm:t>
    </dgm:pt>
    <dgm:pt modelId="{AD73D989-EA6A-4E21-99EF-94ACFD89FD83}" type="parTrans" cxnId="{8DD7FE94-E54D-4DE6-9EC6-905998240214}">
      <dgm:prSet/>
      <dgm:spPr/>
      <dgm:t>
        <a:bodyPr/>
        <a:lstStyle/>
        <a:p>
          <a:endParaRPr lang="en-US" sz="1200"/>
        </a:p>
      </dgm:t>
    </dgm:pt>
    <dgm:pt modelId="{89E59EE8-2ADF-4C58-98F6-6420F39B2C3D}" type="sibTrans" cxnId="{8DD7FE94-E54D-4DE6-9EC6-905998240214}">
      <dgm:prSet/>
      <dgm:spPr/>
      <dgm:t>
        <a:bodyPr/>
        <a:lstStyle/>
        <a:p>
          <a:endParaRPr lang="en-US" sz="1200"/>
        </a:p>
      </dgm:t>
    </dgm:pt>
    <dgm:pt modelId="{420B9765-8867-4BBF-869D-FD20CD832908}">
      <dgm:prSet phldrT="[Text]" custT="1"/>
      <dgm:spPr/>
      <dgm:t>
        <a:bodyPr/>
        <a:lstStyle/>
        <a:p>
          <a:r>
            <a:rPr lang="mn-MN" sz="1400" i="1" dirty="0"/>
            <a:t>Биткойны амжилтын даган хэдэн зуун криптовалют танилцуулагдсаны нэг нь Алткойн байсан.</a:t>
          </a:r>
          <a:r>
            <a:rPr lang="en-US" sz="1400" i="1" dirty="0"/>
            <a:t> </a:t>
          </a:r>
          <a:r>
            <a:rPr lang="mn-MN" sz="1400" i="1" dirty="0"/>
            <a:t>Биткойны сул талууд, алдааг нөхөж ялгаатай зорилгоор хөгжүүлэгдсэн.</a:t>
          </a:r>
          <a:endParaRPr lang="en-US" sz="1400" i="1" dirty="0"/>
        </a:p>
      </dgm:t>
    </dgm:pt>
    <dgm:pt modelId="{F9534866-44FA-4A53-A692-1B6F317B45DD}" type="parTrans" cxnId="{DA6BB9A3-4E80-45BB-9809-2560E5E409E1}">
      <dgm:prSet/>
      <dgm:spPr/>
      <dgm:t>
        <a:bodyPr/>
        <a:lstStyle/>
        <a:p>
          <a:endParaRPr lang="en-US" sz="1200"/>
        </a:p>
      </dgm:t>
    </dgm:pt>
    <dgm:pt modelId="{6E21CAFA-3E7A-4410-9327-7A27310A7151}" type="sibTrans" cxnId="{DA6BB9A3-4E80-45BB-9809-2560E5E409E1}">
      <dgm:prSet/>
      <dgm:spPr/>
      <dgm:t>
        <a:bodyPr/>
        <a:lstStyle/>
        <a:p>
          <a:endParaRPr lang="en-US" sz="1200"/>
        </a:p>
      </dgm:t>
    </dgm:pt>
    <dgm:pt modelId="{FEBB2D3E-3906-4722-BEA8-9A65A673D54E}">
      <dgm:prSet phldrT="[Text]" custT="1"/>
      <dgm:spPr/>
      <dgm:t>
        <a:bodyPr/>
        <a:lstStyle/>
        <a:p>
          <a:r>
            <a:rPr lang="en-US" sz="1800" dirty="0"/>
            <a:t>2014</a:t>
          </a:r>
        </a:p>
      </dgm:t>
    </dgm:pt>
    <dgm:pt modelId="{11D20136-B9A6-448A-974C-11E4BC2941C7}" type="parTrans" cxnId="{8EA65322-0AEE-4183-AAF2-55BCE8DEC641}">
      <dgm:prSet/>
      <dgm:spPr/>
      <dgm:t>
        <a:bodyPr/>
        <a:lstStyle/>
        <a:p>
          <a:endParaRPr lang="en-US" sz="1200"/>
        </a:p>
      </dgm:t>
    </dgm:pt>
    <dgm:pt modelId="{9157471F-75EF-46AB-8F19-E3F6A93A606B}" type="sibTrans" cxnId="{8EA65322-0AEE-4183-AAF2-55BCE8DEC641}">
      <dgm:prSet/>
      <dgm:spPr/>
      <dgm:t>
        <a:bodyPr/>
        <a:lstStyle/>
        <a:p>
          <a:endParaRPr lang="en-US" sz="1200"/>
        </a:p>
      </dgm:t>
    </dgm:pt>
    <dgm:pt modelId="{57A435DE-7AC5-4232-9DF3-F26F7458D868}">
      <dgm:prSet phldrT="[Text]" custT="1"/>
      <dgm:spPr/>
      <dgm:t>
        <a:bodyPr/>
        <a:lstStyle/>
        <a:p>
          <a:r>
            <a:rPr lang="en-US" sz="1800" dirty="0"/>
            <a:t>2018-2020</a:t>
          </a:r>
        </a:p>
      </dgm:t>
    </dgm:pt>
    <dgm:pt modelId="{2EDDB738-D8F8-48FC-96F1-9EF848CF7220}" type="parTrans" cxnId="{25B395D2-D53B-4AA2-B43F-FC00879C5A27}">
      <dgm:prSet/>
      <dgm:spPr/>
      <dgm:t>
        <a:bodyPr/>
        <a:lstStyle/>
        <a:p>
          <a:endParaRPr lang="en-US" sz="1200"/>
        </a:p>
      </dgm:t>
    </dgm:pt>
    <dgm:pt modelId="{255B6AD5-C871-41F3-8A9E-C8FF0A632EE4}" type="sibTrans" cxnId="{25B395D2-D53B-4AA2-B43F-FC00879C5A27}">
      <dgm:prSet/>
      <dgm:spPr/>
      <dgm:t>
        <a:bodyPr/>
        <a:lstStyle/>
        <a:p>
          <a:endParaRPr lang="en-US" sz="1200"/>
        </a:p>
      </dgm:t>
    </dgm:pt>
    <dgm:pt modelId="{90CDF0B4-8833-41FA-BB6E-A7C4E50956B2}">
      <dgm:prSet phldrT="[Text]" custT="1"/>
      <dgm:spPr/>
      <dgm:t>
        <a:bodyPr/>
        <a:lstStyle/>
        <a:p>
          <a:r>
            <a:rPr lang="en-US" sz="1800" dirty="0"/>
            <a:t>Stablecoin</a:t>
          </a:r>
          <a:r>
            <a:rPr lang="mn-MN" sz="1800" dirty="0"/>
            <a:t> хэрэгцээ</a:t>
          </a:r>
          <a:endParaRPr lang="en-US" sz="1800" dirty="0"/>
        </a:p>
      </dgm:t>
    </dgm:pt>
    <dgm:pt modelId="{E2619225-61FC-463C-8B0A-79ADEC92E1F1}" type="parTrans" cxnId="{9B8128B5-C9BD-445A-AD9F-869F80B52304}">
      <dgm:prSet/>
      <dgm:spPr/>
      <dgm:t>
        <a:bodyPr/>
        <a:lstStyle/>
        <a:p>
          <a:endParaRPr lang="en-US" sz="1200"/>
        </a:p>
      </dgm:t>
    </dgm:pt>
    <dgm:pt modelId="{808C2C95-337D-43F0-85E1-1DD0B65F8DC1}" type="sibTrans" cxnId="{9B8128B5-C9BD-445A-AD9F-869F80B52304}">
      <dgm:prSet/>
      <dgm:spPr/>
      <dgm:t>
        <a:bodyPr/>
        <a:lstStyle/>
        <a:p>
          <a:endParaRPr lang="en-US" sz="1200"/>
        </a:p>
      </dgm:t>
    </dgm:pt>
    <dgm:pt modelId="{B1D68E93-EA62-46EE-B256-B63C846A482E}">
      <dgm:prSet phldrT="[Text]" custT="1"/>
      <dgm:spPr/>
      <dgm:t>
        <a:bodyPr/>
        <a:lstStyle/>
        <a:p>
          <a:r>
            <a:rPr lang="mn-MN" sz="1800" dirty="0"/>
            <a:t>Крипто өвөл ирэв</a:t>
          </a:r>
          <a:endParaRPr lang="en-US" sz="1800" dirty="0"/>
        </a:p>
      </dgm:t>
    </dgm:pt>
    <dgm:pt modelId="{F9D2AF9F-9EB8-496C-AA6A-16318E51D305}" type="parTrans" cxnId="{031FE8BF-35DD-4142-8B35-5B562159034A}">
      <dgm:prSet/>
      <dgm:spPr/>
      <dgm:t>
        <a:bodyPr/>
        <a:lstStyle/>
        <a:p>
          <a:endParaRPr lang="en-US" sz="1200"/>
        </a:p>
      </dgm:t>
    </dgm:pt>
    <dgm:pt modelId="{A88998BB-0AFC-457C-86A2-BC4661A90D72}" type="sibTrans" cxnId="{031FE8BF-35DD-4142-8B35-5B562159034A}">
      <dgm:prSet/>
      <dgm:spPr/>
      <dgm:t>
        <a:bodyPr/>
        <a:lstStyle/>
        <a:p>
          <a:endParaRPr lang="en-US" sz="1200"/>
        </a:p>
      </dgm:t>
    </dgm:pt>
    <dgm:pt modelId="{0960DDF7-99C5-4952-8223-6E677F92D7D7}">
      <dgm:prSet phldrT="[Text]" custT="1"/>
      <dgm:spPr/>
      <dgm:t>
        <a:bodyPr/>
        <a:lstStyle/>
        <a:p>
          <a:r>
            <a:rPr lang="mn-MN" sz="1400" b="0" i="1" dirty="0"/>
            <a:t>Тэрээр төвлөрсөн  урт хугацааны үнэ цэн бүхий эрх мэдлээс ангид төлбөрийн механизмыг бүтээх зорилготой байсан. </a:t>
          </a:r>
          <a:endParaRPr lang="en-US" sz="1400" i="1" dirty="0"/>
        </a:p>
      </dgm:t>
    </dgm:pt>
    <dgm:pt modelId="{C21CF9B7-827A-4D5C-864D-E299E6F5F71C}" type="parTrans" cxnId="{A2F7507F-4830-4CCB-9382-7E3AB45EE643}">
      <dgm:prSet/>
      <dgm:spPr/>
      <dgm:t>
        <a:bodyPr/>
        <a:lstStyle/>
        <a:p>
          <a:endParaRPr lang="en-US" sz="1600"/>
        </a:p>
      </dgm:t>
    </dgm:pt>
    <dgm:pt modelId="{38473C6E-44CD-4DA2-8BB5-0D837BA6C08F}" type="sibTrans" cxnId="{A2F7507F-4830-4CCB-9382-7E3AB45EE643}">
      <dgm:prSet/>
      <dgm:spPr/>
      <dgm:t>
        <a:bodyPr/>
        <a:lstStyle/>
        <a:p>
          <a:endParaRPr lang="en-US" sz="1600"/>
        </a:p>
      </dgm:t>
    </dgm:pt>
    <dgm:pt modelId="{75FC1CEB-8174-42FE-BDCC-1197EE527782}">
      <dgm:prSet phldrT="[Text]" custT="1"/>
      <dgm:spPr/>
      <dgm:t>
        <a:bodyPr/>
        <a:lstStyle/>
        <a:p>
          <a:endParaRPr lang="en-US" sz="1400" i="1" dirty="0"/>
        </a:p>
      </dgm:t>
    </dgm:pt>
    <dgm:pt modelId="{BC46CE4A-2AD2-4CCA-9224-E0ED97C1EC3E}" type="parTrans" cxnId="{E614121A-0D10-40DF-9801-3C8CF3C7F3B2}">
      <dgm:prSet/>
      <dgm:spPr/>
      <dgm:t>
        <a:bodyPr/>
        <a:lstStyle/>
        <a:p>
          <a:endParaRPr lang="en-US" sz="1600"/>
        </a:p>
      </dgm:t>
    </dgm:pt>
    <dgm:pt modelId="{85D2AD98-3751-4CB6-9124-859B522EE17C}" type="sibTrans" cxnId="{E614121A-0D10-40DF-9801-3C8CF3C7F3B2}">
      <dgm:prSet/>
      <dgm:spPr/>
      <dgm:t>
        <a:bodyPr/>
        <a:lstStyle/>
        <a:p>
          <a:endParaRPr lang="en-US" sz="1600"/>
        </a:p>
      </dgm:t>
    </dgm:pt>
    <dgm:pt modelId="{06132978-8F11-4E1F-A8C8-ADCA903DF802}">
      <dgm:prSet phldrT="[Text]" custT="1"/>
      <dgm:spPr/>
      <dgm:t>
        <a:bodyPr/>
        <a:lstStyle/>
        <a:p>
          <a:endParaRPr lang="en-US" sz="1600" dirty="0"/>
        </a:p>
      </dgm:t>
    </dgm:pt>
    <dgm:pt modelId="{AB5B6B19-9D50-44DA-B991-F911878F5505}" type="parTrans" cxnId="{2E79C272-AF4A-438B-B59A-65E039EED040}">
      <dgm:prSet/>
      <dgm:spPr/>
      <dgm:t>
        <a:bodyPr/>
        <a:lstStyle/>
        <a:p>
          <a:endParaRPr lang="en-US" sz="1600"/>
        </a:p>
      </dgm:t>
    </dgm:pt>
    <dgm:pt modelId="{47CC95FE-6D27-482E-B203-6BD845D6E04F}" type="sibTrans" cxnId="{2E79C272-AF4A-438B-B59A-65E039EED040}">
      <dgm:prSet/>
      <dgm:spPr/>
      <dgm:t>
        <a:bodyPr/>
        <a:lstStyle/>
        <a:p>
          <a:endParaRPr lang="en-US" sz="1600"/>
        </a:p>
      </dgm:t>
    </dgm:pt>
    <dgm:pt modelId="{34BAEE71-17F5-48F6-87F8-60CD2A9B6D22}">
      <dgm:prSet phldrT="[Text]" custT="1"/>
      <dgm:spPr/>
      <dgm:t>
        <a:bodyPr/>
        <a:lstStyle/>
        <a:p>
          <a:r>
            <a:rPr lang="mn-MN" sz="1400" i="1" dirty="0"/>
            <a:t>Энэ ямар нэг төвлөрсөн зохицуулалт, зуучлагчгүй блокчэйн технологид суурилсан дижитал валютын тухайн байсан</a:t>
          </a:r>
          <a:endParaRPr lang="en-US" sz="1400" i="1" dirty="0"/>
        </a:p>
      </dgm:t>
    </dgm:pt>
    <dgm:pt modelId="{5EBAEE2A-3D1C-4662-96F7-6FD287839027}" type="parTrans" cxnId="{CD889B9F-E9EE-4BB6-BBFD-BFD701A7ED30}">
      <dgm:prSet/>
      <dgm:spPr/>
      <dgm:t>
        <a:bodyPr/>
        <a:lstStyle/>
        <a:p>
          <a:endParaRPr lang="en-US" sz="1600"/>
        </a:p>
      </dgm:t>
    </dgm:pt>
    <dgm:pt modelId="{F2BADFDE-FDB4-4A40-924F-7BC55F866D9D}" type="sibTrans" cxnId="{CD889B9F-E9EE-4BB6-BBFD-BFD701A7ED30}">
      <dgm:prSet/>
      <dgm:spPr/>
      <dgm:t>
        <a:bodyPr/>
        <a:lstStyle/>
        <a:p>
          <a:endParaRPr lang="en-US" sz="1600"/>
        </a:p>
      </dgm:t>
    </dgm:pt>
    <dgm:pt modelId="{5A24A108-E33E-4021-A283-FB7B6E9E8A51}">
      <dgm:prSet phldrT="[Text]" custT="1"/>
      <dgm:spPr/>
      <dgm:t>
        <a:bodyPr/>
        <a:lstStyle/>
        <a:p>
          <a:r>
            <a:rPr lang="mn-MN" sz="1400" i="1" dirty="0"/>
            <a:t>Дижитал хөрөнгийн хувьсал үргэлжлэхийн хэрээр биткойн болон бусад криптовалютуудын хэлбэлзэл нь компаниудын санхүүгийн эрүүл мэнд, хөрөнгө оруулагчдад хор хөнөөл учруулж болзошгүй тул түүнд эргэлзээ төрж байсан. Энэ асуудлыг шийдвэрлэхийн тулд 2014 онд тогтворжсон коиныг нэвтрүүлсэн бөгөөд ингэснээр тогтворгүй байдлын эрсдэлийг арилгаж, криптогийн ашиг тус, түүний шинэ боломжуудыг хангасан хэвээр байна.</a:t>
          </a:r>
          <a:endParaRPr lang="en-US" sz="1400" i="1" dirty="0"/>
        </a:p>
      </dgm:t>
    </dgm:pt>
    <dgm:pt modelId="{E0AA74E7-C261-42D7-8D64-11EC430FB770}" type="parTrans" cxnId="{4B223A9F-7520-43D0-9C1F-892EE68957F5}">
      <dgm:prSet/>
      <dgm:spPr/>
      <dgm:t>
        <a:bodyPr/>
        <a:lstStyle/>
        <a:p>
          <a:endParaRPr lang="en-US" sz="1600"/>
        </a:p>
      </dgm:t>
    </dgm:pt>
    <dgm:pt modelId="{2DDFAE9D-C3D0-4018-B239-6076979D0D37}" type="sibTrans" cxnId="{4B223A9F-7520-43D0-9C1F-892EE68957F5}">
      <dgm:prSet/>
      <dgm:spPr/>
      <dgm:t>
        <a:bodyPr/>
        <a:lstStyle/>
        <a:p>
          <a:endParaRPr lang="en-US" sz="1600"/>
        </a:p>
      </dgm:t>
    </dgm:pt>
    <dgm:pt modelId="{9F582629-AA60-41C3-9215-5976C3E2D83E}">
      <dgm:prSet phldrT="[Text]" custT="1"/>
      <dgm:spPr/>
      <dgm:t>
        <a:bodyPr/>
        <a:lstStyle/>
        <a:p>
          <a:r>
            <a:rPr lang="mn-MN" sz="1400" i="1" dirty="0"/>
            <a:t>2016-2018 онуудад дижитал хөрөнгийн зах зээлд хурдацтай тархалт ажиглагдаж байсан хэдий ч бид 2018 онд "крипто өвөл" гэгдэх уналтын гэрч болсон. Биткойн хамгийн дээд үнээс 83% унаж хамгийн доод 3,217 доллар хүрэв. Үүний нэгэн адил Ethereum-ийн үнэ 94%-иар буурсан байна. Зах зээл 2019 он руу шилжих тусам сайжирч эхэлсэн бөгөөд 2021 оны арваннэгдүгээр сар гэхэд биткойны үнэ цэнэ нь дахин өсөж, бараг 69,000.9 доллар болсон.</a:t>
          </a:r>
          <a:endParaRPr lang="en-US" sz="1400" i="1" dirty="0"/>
        </a:p>
      </dgm:t>
    </dgm:pt>
    <dgm:pt modelId="{5629B29F-FEE6-43C4-BCAD-48A16E4E178A}" type="parTrans" cxnId="{C2C66B10-8214-40AA-9EE2-2F005FEC4970}">
      <dgm:prSet/>
      <dgm:spPr/>
      <dgm:t>
        <a:bodyPr/>
        <a:lstStyle/>
        <a:p>
          <a:endParaRPr lang="en-US" sz="1600"/>
        </a:p>
      </dgm:t>
    </dgm:pt>
    <dgm:pt modelId="{33476DFA-8E22-4E15-BE13-DEC028D443CF}" type="sibTrans" cxnId="{C2C66B10-8214-40AA-9EE2-2F005FEC4970}">
      <dgm:prSet/>
      <dgm:spPr/>
      <dgm:t>
        <a:bodyPr/>
        <a:lstStyle/>
        <a:p>
          <a:endParaRPr lang="en-US" sz="1600"/>
        </a:p>
      </dgm:t>
    </dgm:pt>
    <dgm:pt modelId="{CDF3CC5A-1EA5-4D4D-B82B-C4A8A3541CBE}" type="pres">
      <dgm:prSet presAssocID="{9552F683-C53E-4338-A3FA-AC0310F5D0C8}" presName="Name0" presStyleCnt="0">
        <dgm:presLayoutVars>
          <dgm:chMax/>
          <dgm:chPref val="3"/>
          <dgm:dir/>
          <dgm:animOne val="branch"/>
          <dgm:animLvl val="lvl"/>
        </dgm:presLayoutVars>
      </dgm:prSet>
      <dgm:spPr/>
    </dgm:pt>
    <dgm:pt modelId="{B3E4DFB7-A867-457A-97F7-B222919A4EA0}" type="pres">
      <dgm:prSet presAssocID="{F2266DBA-F29E-452C-B6D5-A8D9BA4E1509}" presName="composite" presStyleCnt="0"/>
      <dgm:spPr/>
    </dgm:pt>
    <dgm:pt modelId="{8B0E83D3-937B-419B-BC37-B174E3A7D613}" type="pres">
      <dgm:prSet presAssocID="{F2266DBA-F29E-452C-B6D5-A8D9BA4E1509}" presName="FirstChild" presStyleLbl="revTx" presStyleIdx="0" presStyleCnt="10" custScaleX="98119">
        <dgm:presLayoutVars>
          <dgm:chMax val="0"/>
          <dgm:chPref val="0"/>
          <dgm:bulletEnabled val="1"/>
        </dgm:presLayoutVars>
      </dgm:prSet>
      <dgm:spPr/>
    </dgm:pt>
    <dgm:pt modelId="{CF58506B-7196-4447-9CA3-EBFA5E78751E}" type="pres">
      <dgm:prSet presAssocID="{F2266DBA-F29E-452C-B6D5-A8D9BA4E1509}" presName="Parent" presStyleLbl="alignNode1" presStyleIdx="0" presStyleCnt="5">
        <dgm:presLayoutVars>
          <dgm:chMax val="3"/>
          <dgm:chPref val="3"/>
          <dgm:bulletEnabled val="1"/>
        </dgm:presLayoutVars>
      </dgm:prSet>
      <dgm:spPr/>
    </dgm:pt>
    <dgm:pt modelId="{BF8346FE-3831-49B9-961B-7879CB12BE66}" type="pres">
      <dgm:prSet presAssocID="{F2266DBA-F29E-452C-B6D5-A8D9BA4E1509}" presName="Accent" presStyleLbl="parChTrans1D1" presStyleIdx="0" presStyleCnt="5"/>
      <dgm:spPr/>
    </dgm:pt>
    <dgm:pt modelId="{086E71CE-2267-42E7-8618-44F7404F0498}" type="pres">
      <dgm:prSet presAssocID="{F2266DBA-F29E-452C-B6D5-A8D9BA4E1509}" presName="Child" presStyleLbl="revTx" presStyleIdx="1" presStyleCnt="10">
        <dgm:presLayoutVars>
          <dgm:chMax val="0"/>
          <dgm:chPref val="0"/>
          <dgm:bulletEnabled val="1"/>
        </dgm:presLayoutVars>
      </dgm:prSet>
      <dgm:spPr/>
    </dgm:pt>
    <dgm:pt modelId="{72D2950B-F6D0-447F-84E8-359A0BE34A15}" type="pres">
      <dgm:prSet presAssocID="{DBD22A03-9163-4ADE-A44B-F3785F3C6C72}" presName="sibTrans" presStyleCnt="0"/>
      <dgm:spPr/>
    </dgm:pt>
    <dgm:pt modelId="{B5ED92CA-F06E-411B-B64F-359F06C7B87B}" type="pres">
      <dgm:prSet presAssocID="{5E0D9D27-70CF-4DAE-BEE6-E5B5FCA0F08A}" presName="composite" presStyleCnt="0"/>
      <dgm:spPr/>
    </dgm:pt>
    <dgm:pt modelId="{289F11ED-1AD2-47D0-B8D8-49AFAFB6567A}" type="pres">
      <dgm:prSet presAssocID="{5E0D9D27-70CF-4DAE-BEE6-E5B5FCA0F08A}" presName="FirstChild" presStyleLbl="revTx" presStyleIdx="2" presStyleCnt="10" custScaleX="96949" custLinFactNeighborY="-76528">
        <dgm:presLayoutVars>
          <dgm:chMax val="0"/>
          <dgm:chPref val="0"/>
          <dgm:bulletEnabled val="1"/>
        </dgm:presLayoutVars>
      </dgm:prSet>
      <dgm:spPr/>
    </dgm:pt>
    <dgm:pt modelId="{4C734610-AC9E-4D36-B944-C456F6DD633C}" type="pres">
      <dgm:prSet presAssocID="{5E0D9D27-70CF-4DAE-BEE6-E5B5FCA0F08A}" presName="Parent" presStyleLbl="alignNode1" presStyleIdx="1" presStyleCnt="5" custLinFactNeighborY="-76528">
        <dgm:presLayoutVars>
          <dgm:chMax val="3"/>
          <dgm:chPref val="3"/>
          <dgm:bulletEnabled val="1"/>
        </dgm:presLayoutVars>
      </dgm:prSet>
      <dgm:spPr/>
    </dgm:pt>
    <dgm:pt modelId="{422BBAD4-9438-4473-8F8A-B3980B9552F9}" type="pres">
      <dgm:prSet presAssocID="{5E0D9D27-70CF-4DAE-BEE6-E5B5FCA0F08A}" presName="Accent" presStyleLbl="parChTrans1D1" presStyleIdx="1" presStyleCnt="5" custLinFactY="-400000" custLinFactNeighborY="-473130"/>
      <dgm:spPr/>
    </dgm:pt>
    <dgm:pt modelId="{7E9FEAA7-2AF5-44A6-ABD8-0C365B1B8890}" type="pres">
      <dgm:prSet presAssocID="{5E0D9D27-70CF-4DAE-BEE6-E5B5FCA0F08A}" presName="Child" presStyleLbl="revTx" presStyleIdx="3" presStyleCnt="10" custLinFactY="-35758" custLinFactNeighborY="-100000">
        <dgm:presLayoutVars>
          <dgm:chMax val="0"/>
          <dgm:chPref val="0"/>
          <dgm:bulletEnabled val="1"/>
        </dgm:presLayoutVars>
      </dgm:prSet>
      <dgm:spPr/>
    </dgm:pt>
    <dgm:pt modelId="{4543F921-8595-4E79-B3D3-FAA122285055}" type="pres">
      <dgm:prSet presAssocID="{5A37F0CD-A325-4E5E-B985-A234D3367D8B}" presName="sibTrans" presStyleCnt="0"/>
      <dgm:spPr/>
    </dgm:pt>
    <dgm:pt modelId="{C5E081B2-00E3-4646-8DD3-A90DEFB2C55B}" type="pres">
      <dgm:prSet presAssocID="{1F0BC356-56F6-43B0-A1A6-C32BE21E73F0}" presName="composite" presStyleCnt="0"/>
      <dgm:spPr/>
    </dgm:pt>
    <dgm:pt modelId="{4ED10334-3EEC-40C1-81B5-000B28163992}" type="pres">
      <dgm:prSet presAssocID="{1F0BC356-56F6-43B0-A1A6-C32BE21E73F0}" presName="FirstChild" presStyleLbl="revTx" presStyleIdx="4" presStyleCnt="10" custScaleX="97785" custLinFactY="-35263" custLinFactNeighborX="418" custLinFactNeighborY="-100000">
        <dgm:presLayoutVars>
          <dgm:chMax val="0"/>
          <dgm:chPref val="0"/>
          <dgm:bulletEnabled val="1"/>
        </dgm:presLayoutVars>
      </dgm:prSet>
      <dgm:spPr/>
    </dgm:pt>
    <dgm:pt modelId="{9C077AA5-870A-4CEB-8681-212D8778208D}" type="pres">
      <dgm:prSet presAssocID="{1F0BC356-56F6-43B0-A1A6-C32BE21E73F0}" presName="Parent" presStyleLbl="alignNode1" presStyleIdx="2" presStyleCnt="5" custLinFactY="-35263" custLinFactNeighborX="476" custLinFactNeighborY="-100000">
        <dgm:presLayoutVars>
          <dgm:chMax val="3"/>
          <dgm:chPref val="3"/>
          <dgm:bulletEnabled val="1"/>
        </dgm:presLayoutVars>
      </dgm:prSet>
      <dgm:spPr/>
    </dgm:pt>
    <dgm:pt modelId="{AA762CBC-8C0A-4BAC-9561-C59CB304CE69}" type="pres">
      <dgm:prSet presAssocID="{1F0BC356-56F6-43B0-A1A6-C32BE21E73F0}" presName="Accent" presStyleLbl="parChTrans1D1" presStyleIdx="2" presStyleCnt="5" custLinFactY="-708124" custLinFactNeighborY="-800000"/>
      <dgm:spPr/>
    </dgm:pt>
    <dgm:pt modelId="{2761D89B-859D-4A40-86B4-BA303B832519}" type="pres">
      <dgm:prSet presAssocID="{1F0BC356-56F6-43B0-A1A6-C32BE21E73F0}" presName="Child" presStyleLbl="revTx" presStyleIdx="5" presStyleCnt="10" custScaleY="64503" custLinFactY="-65122" custLinFactNeighborX="309" custLinFactNeighborY="-100000">
        <dgm:presLayoutVars>
          <dgm:chMax val="0"/>
          <dgm:chPref val="0"/>
          <dgm:bulletEnabled val="1"/>
        </dgm:presLayoutVars>
      </dgm:prSet>
      <dgm:spPr/>
    </dgm:pt>
    <dgm:pt modelId="{5BB15AC2-2D98-4294-B644-39D7F593F5DD}" type="pres">
      <dgm:prSet presAssocID="{2FD6AFE7-7878-4BF2-BA03-D9D5827EB8C8}" presName="sibTrans" presStyleCnt="0"/>
      <dgm:spPr/>
    </dgm:pt>
    <dgm:pt modelId="{C1B31EF2-50AC-4D5F-A50E-F7B88DF9627E}" type="pres">
      <dgm:prSet presAssocID="{FEBB2D3E-3906-4722-BEA8-9A65A673D54E}" presName="composite" presStyleCnt="0"/>
      <dgm:spPr/>
    </dgm:pt>
    <dgm:pt modelId="{BA29F9A4-23FE-43F5-9687-33395B00A0D8}" type="pres">
      <dgm:prSet presAssocID="{FEBB2D3E-3906-4722-BEA8-9A65A673D54E}" presName="FirstChild" presStyleLbl="revTx" presStyleIdx="6" presStyleCnt="10" custScaleX="97446" custLinFactY="-35263" custLinFactNeighborX="-1005" custLinFactNeighborY="-100000">
        <dgm:presLayoutVars>
          <dgm:chMax val="0"/>
          <dgm:chPref val="0"/>
          <dgm:bulletEnabled val="1"/>
        </dgm:presLayoutVars>
      </dgm:prSet>
      <dgm:spPr/>
    </dgm:pt>
    <dgm:pt modelId="{8A5E7E16-F921-42C6-BD01-E4301918DB2E}" type="pres">
      <dgm:prSet presAssocID="{FEBB2D3E-3906-4722-BEA8-9A65A673D54E}" presName="Parent" presStyleLbl="alignNode1" presStyleIdx="3" presStyleCnt="5" custLinFactY="-35263" custLinFactNeighborX="-2860" custLinFactNeighborY="-100000">
        <dgm:presLayoutVars>
          <dgm:chMax val="3"/>
          <dgm:chPref val="3"/>
          <dgm:bulletEnabled val="1"/>
        </dgm:presLayoutVars>
      </dgm:prSet>
      <dgm:spPr/>
    </dgm:pt>
    <dgm:pt modelId="{E5FF0192-C44B-4F56-8D33-C7F1F6368317}" type="pres">
      <dgm:prSet presAssocID="{FEBB2D3E-3906-4722-BEA8-9A65A673D54E}" presName="Accent" presStyleLbl="parChTrans1D1" presStyleIdx="3" presStyleCnt="5" custLinFactY="-727972" custLinFactNeighborY="-800000"/>
      <dgm:spPr/>
    </dgm:pt>
    <dgm:pt modelId="{A4B223E0-7D4B-434E-9F5D-41B5C3D9C66D}" type="pres">
      <dgm:prSet presAssocID="{FEBB2D3E-3906-4722-BEA8-9A65A673D54E}" presName="Child" presStyleLbl="revTx" presStyleIdx="7" presStyleCnt="10" custLinFactY="-59783" custLinFactNeighborY="-100000">
        <dgm:presLayoutVars>
          <dgm:chMax val="0"/>
          <dgm:chPref val="0"/>
          <dgm:bulletEnabled val="1"/>
        </dgm:presLayoutVars>
      </dgm:prSet>
      <dgm:spPr/>
    </dgm:pt>
    <dgm:pt modelId="{F128BB1C-BF29-42EE-B087-F252DE090F09}" type="pres">
      <dgm:prSet presAssocID="{9157471F-75EF-46AB-8F19-E3F6A93A606B}" presName="sibTrans" presStyleCnt="0"/>
      <dgm:spPr/>
    </dgm:pt>
    <dgm:pt modelId="{00F9F789-97F0-4681-8591-BD62BCF0878B}" type="pres">
      <dgm:prSet presAssocID="{57A435DE-7AC5-4232-9DF3-F26F7458D868}" presName="composite" presStyleCnt="0"/>
      <dgm:spPr/>
    </dgm:pt>
    <dgm:pt modelId="{041EB39A-6E39-4548-8256-C2D16ACF7D0F}" type="pres">
      <dgm:prSet presAssocID="{57A435DE-7AC5-4232-9DF3-F26F7458D868}" presName="FirstChild" presStyleLbl="revTx" presStyleIdx="8" presStyleCnt="10" custScaleX="97283" custLinFactY="-10346" custLinFactNeighborX="167" custLinFactNeighborY="-100000">
        <dgm:presLayoutVars>
          <dgm:chMax val="0"/>
          <dgm:chPref val="0"/>
          <dgm:bulletEnabled val="1"/>
        </dgm:presLayoutVars>
      </dgm:prSet>
      <dgm:spPr/>
    </dgm:pt>
    <dgm:pt modelId="{9D9AE7C7-B8FF-4B4B-8DA3-47AA80A15D5C}" type="pres">
      <dgm:prSet presAssocID="{57A435DE-7AC5-4232-9DF3-F26F7458D868}" presName="Parent" presStyleLbl="alignNode1" presStyleIdx="4" presStyleCnt="5" custLinFactY="-10346" custLinFactNeighborX="476" custLinFactNeighborY="-100000">
        <dgm:presLayoutVars>
          <dgm:chMax val="3"/>
          <dgm:chPref val="3"/>
          <dgm:bulletEnabled val="1"/>
        </dgm:presLayoutVars>
      </dgm:prSet>
      <dgm:spPr/>
    </dgm:pt>
    <dgm:pt modelId="{99DDFA58-2FA4-407C-98AE-756000521C11}" type="pres">
      <dgm:prSet presAssocID="{57A435DE-7AC5-4232-9DF3-F26F7458D868}" presName="Accent" presStyleLbl="parChTrans1D1" presStyleIdx="4" presStyleCnt="5" custLinFactY="-590625" custLinFactNeighborX="-309" custLinFactNeighborY="-600000"/>
      <dgm:spPr/>
    </dgm:pt>
    <dgm:pt modelId="{A0198EEF-F80F-4C3C-AE65-BB0E14227369}" type="pres">
      <dgm:prSet presAssocID="{57A435DE-7AC5-4232-9DF3-F26F7458D868}" presName="Child" presStyleLbl="revTx" presStyleIdx="9" presStyleCnt="10" custLinFactNeighborY="-76530">
        <dgm:presLayoutVars>
          <dgm:chMax val="0"/>
          <dgm:chPref val="0"/>
          <dgm:bulletEnabled val="1"/>
        </dgm:presLayoutVars>
      </dgm:prSet>
      <dgm:spPr/>
    </dgm:pt>
  </dgm:ptLst>
  <dgm:cxnLst>
    <dgm:cxn modelId="{56802B0E-BFEA-41E0-8797-ADF05C92C15D}" type="presOf" srcId="{75FC1CEB-8174-42FE-BDCC-1197EE527782}" destId="{086E71CE-2267-42E7-8618-44F7404F0498}" srcOrd="0" destOrd="2" presId="urn:microsoft.com/office/officeart/2011/layout/TabList"/>
    <dgm:cxn modelId="{C31BC20E-0563-4147-8390-5E6D6E099155}" type="presOf" srcId="{FEBB2D3E-3906-4722-BEA8-9A65A673D54E}" destId="{8A5E7E16-F921-42C6-BD01-E4301918DB2E}" srcOrd="0" destOrd="0" presId="urn:microsoft.com/office/officeart/2011/layout/TabList"/>
    <dgm:cxn modelId="{C2C66B10-8214-40AA-9EE2-2F005FEC4970}" srcId="{57A435DE-7AC5-4232-9DF3-F26F7458D868}" destId="{9F582629-AA60-41C3-9215-5976C3E2D83E}" srcOrd="1" destOrd="0" parTransId="{5629B29F-FEE6-43C4-BCAD-48A16E4E178A}" sibTransId="{33476DFA-8E22-4E15-BE13-DEC028D443CF}"/>
    <dgm:cxn modelId="{E614121A-0D10-40DF-9801-3C8CF3C7F3B2}" srcId="{F2266DBA-F29E-452C-B6D5-A8D9BA4E1509}" destId="{75FC1CEB-8174-42FE-BDCC-1197EE527782}" srcOrd="3" destOrd="0" parTransId="{BC46CE4A-2AD2-4CCA-9224-E0ED97C1EC3E}" sibTransId="{85D2AD98-3751-4CB6-9124-859B522EE17C}"/>
    <dgm:cxn modelId="{E4C9E91C-4194-4C51-9458-3EBCE7282ECF}" type="presOf" srcId="{49BEDB3E-71E6-41DC-B68F-55875F253326}" destId="{4ED10334-3EEC-40C1-81B5-000B28163992}" srcOrd="0" destOrd="0" presId="urn:microsoft.com/office/officeart/2011/layout/TabList"/>
    <dgm:cxn modelId="{E9B8B31D-3F2F-4673-AB51-CDE6808282A7}" type="presOf" srcId="{56BEB77A-1479-4BA9-BC3C-63D04FF4DD71}" destId="{7E9FEAA7-2AF5-44A6-ABD8-0C365B1B8890}" srcOrd="0" destOrd="0" presId="urn:microsoft.com/office/officeart/2011/layout/TabList"/>
    <dgm:cxn modelId="{90DCED1E-12B0-410B-9256-060D445AC6E9}" srcId="{F2266DBA-F29E-452C-B6D5-A8D9BA4E1509}" destId="{03FA1007-C706-4613-BD9F-379FB17F5324}" srcOrd="1" destOrd="0" parTransId="{34DF1277-94F1-4669-998D-B87E6624EEC1}" sibTransId="{EFEE14AC-FD7D-4BD9-BE0F-4A49DA568D69}"/>
    <dgm:cxn modelId="{8EA65322-0AEE-4183-AAF2-55BCE8DEC641}" srcId="{9552F683-C53E-4338-A3FA-AC0310F5D0C8}" destId="{FEBB2D3E-3906-4722-BEA8-9A65A673D54E}" srcOrd="3" destOrd="0" parTransId="{11D20136-B9A6-448A-974C-11E4BC2941C7}" sibTransId="{9157471F-75EF-46AB-8F19-E3F6A93A606B}"/>
    <dgm:cxn modelId="{CF19F028-B2D8-41D5-ACAF-A4A79B52C6A2}" type="presOf" srcId="{0960DDF7-99C5-4952-8223-6E677F92D7D7}" destId="{086E71CE-2267-42E7-8618-44F7404F0498}" srcOrd="0" destOrd="1" presId="urn:microsoft.com/office/officeart/2011/layout/TabList"/>
    <dgm:cxn modelId="{DFB0AA29-4007-457B-A06D-9D36C3DDD939}" type="presOf" srcId="{9552F683-C53E-4338-A3FA-AC0310F5D0C8}" destId="{CDF3CC5A-1EA5-4D4D-B82B-C4A8A3541CBE}" srcOrd="0" destOrd="0" presId="urn:microsoft.com/office/officeart/2011/layout/TabList"/>
    <dgm:cxn modelId="{7F53AD34-CFF0-4BC5-8CFE-7673BC49A8E9}" srcId="{9552F683-C53E-4338-A3FA-AC0310F5D0C8}" destId="{1F0BC356-56F6-43B0-A1A6-C32BE21E73F0}" srcOrd="2" destOrd="0" parTransId="{4916A131-B3CD-40F4-9911-6793CBA2CC86}" sibTransId="{2FD6AFE7-7878-4BF2-BA03-D9D5827EB8C8}"/>
    <dgm:cxn modelId="{405AA13F-39E3-4C6D-A56E-3565BEAAF166}" srcId="{5E0D9D27-70CF-4DAE-BEE6-E5B5FCA0F08A}" destId="{56BEB77A-1479-4BA9-BC3C-63D04FF4DD71}" srcOrd="1" destOrd="0" parTransId="{420D8E5C-921B-4F2E-A7C1-BDFF7D27D973}" sibTransId="{D3B6BA9B-14C7-4834-8FB5-46BD8B4EDFF9}"/>
    <dgm:cxn modelId="{C4435E5C-294F-47FD-B541-E68E1F9F58DA}" type="presOf" srcId="{06132978-8F11-4E1F-A8C8-ADCA903DF802}" destId="{7E9FEAA7-2AF5-44A6-ABD8-0C365B1B8890}" srcOrd="0" destOrd="2" presId="urn:microsoft.com/office/officeart/2011/layout/TabList"/>
    <dgm:cxn modelId="{01775360-5733-4CD8-B1EC-EE5C9562285B}" srcId="{9552F683-C53E-4338-A3FA-AC0310F5D0C8}" destId="{F2266DBA-F29E-452C-B6D5-A8D9BA4E1509}" srcOrd="0" destOrd="0" parTransId="{643DCBA0-9A1B-47CD-B3AB-ED22EE1579ED}" sibTransId="{DBD22A03-9163-4ADE-A44B-F3785F3C6C72}"/>
    <dgm:cxn modelId="{F7AC4943-916A-49BA-B9C1-51D8D002C74D}" type="presOf" srcId="{9F582629-AA60-41C3-9215-5976C3E2D83E}" destId="{A0198EEF-F80F-4C3C-AE65-BB0E14227369}" srcOrd="0" destOrd="0" presId="urn:microsoft.com/office/officeart/2011/layout/TabList"/>
    <dgm:cxn modelId="{4851AB4E-37CC-4E01-AE79-AB811992E171}" type="presOf" srcId="{F2266DBA-F29E-452C-B6D5-A8D9BA4E1509}" destId="{CF58506B-7196-4447-9CA3-EBFA5E78751E}" srcOrd="0" destOrd="0" presId="urn:microsoft.com/office/officeart/2011/layout/TabList"/>
    <dgm:cxn modelId="{43912F6F-66A9-48D0-9FEB-D2B023A57154}" type="presOf" srcId="{B1D68E93-EA62-46EE-B256-B63C846A482E}" destId="{041EB39A-6E39-4548-8256-C2D16ACF7D0F}" srcOrd="0" destOrd="0" presId="urn:microsoft.com/office/officeart/2011/layout/TabList"/>
    <dgm:cxn modelId="{2E79C272-AF4A-438B-B59A-65E039EED040}" srcId="{5E0D9D27-70CF-4DAE-BEE6-E5B5FCA0F08A}" destId="{06132978-8F11-4E1F-A8C8-ADCA903DF802}" srcOrd="3" destOrd="0" parTransId="{AB5B6B19-9D50-44DA-B991-F911878F5505}" sibTransId="{47CC95FE-6D27-482E-B203-6BD845D6E04F}"/>
    <dgm:cxn modelId="{A2F7507F-4830-4CCB-9382-7E3AB45EE643}" srcId="{F2266DBA-F29E-452C-B6D5-A8D9BA4E1509}" destId="{0960DDF7-99C5-4952-8223-6E677F92D7D7}" srcOrd="2" destOrd="0" parTransId="{C21CF9B7-827A-4D5C-864D-E299E6F5F71C}" sibTransId="{38473C6E-44CD-4DA2-8BB5-0D837BA6C08F}"/>
    <dgm:cxn modelId="{D347A383-FCA7-4252-AA72-920025A15BAF}" srcId="{9552F683-C53E-4338-A3FA-AC0310F5D0C8}" destId="{5E0D9D27-70CF-4DAE-BEE6-E5B5FCA0F08A}" srcOrd="1" destOrd="0" parTransId="{8FCE2831-6116-4514-8488-ED0DCA14A53C}" sibTransId="{5A37F0CD-A325-4E5E-B985-A234D3367D8B}"/>
    <dgm:cxn modelId="{B670808A-63B4-4DE8-B935-C146E5BAB56B}" type="presOf" srcId="{90CDF0B4-8833-41FA-BB6E-A7C4E50956B2}" destId="{BA29F9A4-23FE-43F5-9687-33395B00A0D8}" srcOrd="0" destOrd="0" presId="urn:microsoft.com/office/officeart/2011/layout/TabList"/>
    <dgm:cxn modelId="{18F90B90-434D-4B05-BB9E-B7C7CBBF846D}" type="presOf" srcId="{03FA1007-C706-4613-BD9F-379FB17F5324}" destId="{086E71CE-2267-42E7-8618-44F7404F0498}" srcOrd="0" destOrd="0" presId="urn:microsoft.com/office/officeart/2011/layout/TabList"/>
    <dgm:cxn modelId="{8DD7FE94-E54D-4DE6-9EC6-905998240214}" srcId="{1F0BC356-56F6-43B0-A1A6-C32BE21E73F0}" destId="{49BEDB3E-71E6-41DC-B68F-55875F253326}" srcOrd="0" destOrd="0" parTransId="{AD73D989-EA6A-4E21-99EF-94ACFD89FD83}" sibTransId="{89E59EE8-2ADF-4C58-98F6-6420F39B2C3D}"/>
    <dgm:cxn modelId="{4B223A9F-7520-43D0-9C1F-892EE68957F5}" srcId="{FEBB2D3E-3906-4722-BEA8-9A65A673D54E}" destId="{5A24A108-E33E-4021-A283-FB7B6E9E8A51}" srcOrd="1" destOrd="0" parTransId="{E0AA74E7-C261-42D7-8D64-11EC430FB770}" sibTransId="{2DDFAE9D-C3D0-4018-B239-6076979D0D37}"/>
    <dgm:cxn modelId="{CD889B9F-E9EE-4BB6-BBFD-BFD701A7ED30}" srcId="{5E0D9D27-70CF-4DAE-BEE6-E5B5FCA0F08A}" destId="{34BAEE71-17F5-48F6-87F8-60CD2A9B6D22}" srcOrd="2" destOrd="0" parTransId="{5EBAEE2A-3D1C-4662-96F7-6FD287839027}" sibTransId="{F2BADFDE-FDB4-4A40-924F-7BC55F866D9D}"/>
    <dgm:cxn modelId="{DA6BB9A3-4E80-45BB-9809-2560E5E409E1}" srcId="{1F0BC356-56F6-43B0-A1A6-C32BE21E73F0}" destId="{420B9765-8867-4BBF-869D-FD20CD832908}" srcOrd="1" destOrd="0" parTransId="{F9534866-44FA-4A53-A692-1B6F317B45DD}" sibTransId="{6E21CAFA-3E7A-4410-9327-7A27310A7151}"/>
    <dgm:cxn modelId="{98EDA9A5-7CF3-4561-9164-740AFB2968A2}" srcId="{F2266DBA-F29E-452C-B6D5-A8D9BA4E1509}" destId="{0AECBB58-FFDA-4A81-B916-64B02A6778C8}" srcOrd="0" destOrd="0" parTransId="{53115168-F5BF-47E7-A1C3-098A401BE0F7}" sibTransId="{A1D1A3F7-2C26-4DCB-A25A-CB2F39FCCBA8}"/>
    <dgm:cxn modelId="{999DD8A6-1DD7-4564-ABA6-F6982AAB4D50}" type="presOf" srcId="{57A435DE-7AC5-4232-9DF3-F26F7458D868}" destId="{9D9AE7C7-B8FF-4B4B-8DA3-47AA80A15D5C}" srcOrd="0" destOrd="0" presId="urn:microsoft.com/office/officeart/2011/layout/TabList"/>
    <dgm:cxn modelId="{9B8128B5-C9BD-445A-AD9F-869F80B52304}" srcId="{FEBB2D3E-3906-4722-BEA8-9A65A673D54E}" destId="{90CDF0B4-8833-41FA-BB6E-A7C4E50956B2}" srcOrd="0" destOrd="0" parTransId="{E2619225-61FC-463C-8B0A-79ADEC92E1F1}" sibTransId="{808C2C95-337D-43F0-85E1-1DD0B65F8DC1}"/>
    <dgm:cxn modelId="{4B6690B9-42E4-4D93-A822-82454F45B40E}" type="presOf" srcId="{5E0D9D27-70CF-4DAE-BEE6-E5B5FCA0F08A}" destId="{4C734610-AC9E-4D36-B944-C456F6DD633C}" srcOrd="0" destOrd="0" presId="urn:microsoft.com/office/officeart/2011/layout/TabList"/>
    <dgm:cxn modelId="{031FE8BF-35DD-4142-8B35-5B562159034A}" srcId="{57A435DE-7AC5-4232-9DF3-F26F7458D868}" destId="{B1D68E93-EA62-46EE-B256-B63C846A482E}" srcOrd="0" destOrd="0" parTransId="{F9D2AF9F-9EB8-496C-AA6A-16318E51D305}" sibTransId="{A88998BB-0AFC-457C-86A2-BC4661A90D72}"/>
    <dgm:cxn modelId="{804F63C1-BF18-40AD-9655-0CA1969CBA47}" srcId="{5E0D9D27-70CF-4DAE-BEE6-E5B5FCA0F08A}" destId="{2F574742-C229-4CCA-A11F-1F3E9DF4C2B5}" srcOrd="0" destOrd="0" parTransId="{977ECE1B-4251-4CA8-86A8-D4CA8DBCCDD1}" sibTransId="{A19C9253-A26A-4AFE-8A36-B14E5856F036}"/>
    <dgm:cxn modelId="{1F4B32CE-715B-4C76-AAE6-0A6B35E9CB37}" type="presOf" srcId="{0AECBB58-FFDA-4A81-B916-64B02A6778C8}" destId="{8B0E83D3-937B-419B-BC37-B174E3A7D613}" srcOrd="0" destOrd="0" presId="urn:microsoft.com/office/officeart/2011/layout/TabList"/>
    <dgm:cxn modelId="{25B395D2-D53B-4AA2-B43F-FC00879C5A27}" srcId="{9552F683-C53E-4338-A3FA-AC0310F5D0C8}" destId="{57A435DE-7AC5-4232-9DF3-F26F7458D868}" srcOrd="4" destOrd="0" parTransId="{2EDDB738-D8F8-48FC-96F1-9EF848CF7220}" sibTransId="{255B6AD5-C871-41F3-8A9E-C8FF0A632EE4}"/>
    <dgm:cxn modelId="{8F9336D6-3773-4AE5-A659-831555BD209B}" type="presOf" srcId="{2F574742-C229-4CCA-A11F-1F3E9DF4C2B5}" destId="{289F11ED-1AD2-47D0-B8D8-49AFAFB6567A}" srcOrd="0" destOrd="0" presId="urn:microsoft.com/office/officeart/2011/layout/TabList"/>
    <dgm:cxn modelId="{A552EBDC-5579-457C-9F69-B468C251A9C7}" type="presOf" srcId="{34BAEE71-17F5-48F6-87F8-60CD2A9B6D22}" destId="{7E9FEAA7-2AF5-44A6-ABD8-0C365B1B8890}" srcOrd="0" destOrd="1" presId="urn:microsoft.com/office/officeart/2011/layout/TabList"/>
    <dgm:cxn modelId="{B39A71DF-DE27-41D0-9ABB-A2C6D2486F9F}" type="presOf" srcId="{420B9765-8867-4BBF-869D-FD20CD832908}" destId="{2761D89B-859D-4A40-86B4-BA303B832519}" srcOrd="0" destOrd="0" presId="urn:microsoft.com/office/officeart/2011/layout/TabList"/>
    <dgm:cxn modelId="{0A333DE7-9D03-49C6-B044-EB4F3181B8F4}" type="presOf" srcId="{5A24A108-E33E-4021-A283-FB7B6E9E8A51}" destId="{A4B223E0-7D4B-434E-9F5D-41B5C3D9C66D}" srcOrd="0" destOrd="0" presId="urn:microsoft.com/office/officeart/2011/layout/TabList"/>
    <dgm:cxn modelId="{5176B1E9-079B-43E3-840A-BE0EF253CEA1}" type="presOf" srcId="{1F0BC356-56F6-43B0-A1A6-C32BE21E73F0}" destId="{9C077AA5-870A-4CEB-8681-212D8778208D}" srcOrd="0" destOrd="0" presId="urn:microsoft.com/office/officeart/2011/layout/TabList"/>
    <dgm:cxn modelId="{6188136B-2096-4A84-B401-A4C0F55C534C}" type="presParOf" srcId="{CDF3CC5A-1EA5-4D4D-B82B-C4A8A3541CBE}" destId="{B3E4DFB7-A867-457A-97F7-B222919A4EA0}" srcOrd="0" destOrd="0" presId="urn:microsoft.com/office/officeart/2011/layout/TabList"/>
    <dgm:cxn modelId="{1AA55453-6CE8-43DC-87C5-7E3AB9867654}" type="presParOf" srcId="{B3E4DFB7-A867-457A-97F7-B222919A4EA0}" destId="{8B0E83D3-937B-419B-BC37-B174E3A7D613}" srcOrd="0" destOrd="0" presId="urn:microsoft.com/office/officeart/2011/layout/TabList"/>
    <dgm:cxn modelId="{E45897DA-A0DE-4B19-95B2-45FE7F8964C6}" type="presParOf" srcId="{B3E4DFB7-A867-457A-97F7-B222919A4EA0}" destId="{CF58506B-7196-4447-9CA3-EBFA5E78751E}" srcOrd="1" destOrd="0" presId="urn:microsoft.com/office/officeart/2011/layout/TabList"/>
    <dgm:cxn modelId="{5AA8A944-46D3-42AF-8397-52752643E082}" type="presParOf" srcId="{B3E4DFB7-A867-457A-97F7-B222919A4EA0}" destId="{BF8346FE-3831-49B9-961B-7879CB12BE66}" srcOrd="2" destOrd="0" presId="urn:microsoft.com/office/officeart/2011/layout/TabList"/>
    <dgm:cxn modelId="{4B331B8B-FB3A-4715-A567-AFD4CEEBBC08}" type="presParOf" srcId="{CDF3CC5A-1EA5-4D4D-B82B-C4A8A3541CBE}" destId="{086E71CE-2267-42E7-8618-44F7404F0498}" srcOrd="1" destOrd="0" presId="urn:microsoft.com/office/officeart/2011/layout/TabList"/>
    <dgm:cxn modelId="{2A4C23A9-3C43-4D29-BB97-DC75AB787551}" type="presParOf" srcId="{CDF3CC5A-1EA5-4D4D-B82B-C4A8A3541CBE}" destId="{72D2950B-F6D0-447F-84E8-359A0BE34A15}" srcOrd="2" destOrd="0" presId="urn:microsoft.com/office/officeart/2011/layout/TabList"/>
    <dgm:cxn modelId="{35A492A7-D1B9-4023-868E-1A69DBF7622F}" type="presParOf" srcId="{CDF3CC5A-1EA5-4D4D-B82B-C4A8A3541CBE}" destId="{B5ED92CA-F06E-411B-B64F-359F06C7B87B}" srcOrd="3" destOrd="0" presId="urn:microsoft.com/office/officeart/2011/layout/TabList"/>
    <dgm:cxn modelId="{71681CD0-0A02-4CD2-BB93-9B530155DA2F}" type="presParOf" srcId="{B5ED92CA-F06E-411B-B64F-359F06C7B87B}" destId="{289F11ED-1AD2-47D0-B8D8-49AFAFB6567A}" srcOrd="0" destOrd="0" presId="urn:microsoft.com/office/officeart/2011/layout/TabList"/>
    <dgm:cxn modelId="{89DEE546-F613-4199-9829-C0F92B63E003}" type="presParOf" srcId="{B5ED92CA-F06E-411B-B64F-359F06C7B87B}" destId="{4C734610-AC9E-4D36-B944-C456F6DD633C}" srcOrd="1" destOrd="0" presId="urn:microsoft.com/office/officeart/2011/layout/TabList"/>
    <dgm:cxn modelId="{87001AC3-E5E7-4FCC-B1F5-41BF86AA1A2D}" type="presParOf" srcId="{B5ED92CA-F06E-411B-B64F-359F06C7B87B}" destId="{422BBAD4-9438-4473-8F8A-B3980B9552F9}" srcOrd="2" destOrd="0" presId="urn:microsoft.com/office/officeart/2011/layout/TabList"/>
    <dgm:cxn modelId="{31A8CBB4-F35E-492D-8987-A429A588D049}" type="presParOf" srcId="{CDF3CC5A-1EA5-4D4D-B82B-C4A8A3541CBE}" destId="{7E9FEAA7-2AF5-44A6-ABD8-0C365B1B8890}" srcOrd="4" destOrd="0" presId="urn:microsoft.com/office/officeart/2011/layout/TabList"/>
    <dgm:cxn modelId="{3E7CB964-BA01-49EB-BCAA-4EA98B5AFFF5}" type="presParOf" srcId="{CDF3CC5A-1EA5-4D4D-B82B-C4A8A3541CBE}" destId="{4543F921-8595-4E79-B3D3-FAA122285055}" srcOrd="5" destOrd="0" presId="urn:microsoft.com/office/officeart/2011/layout/TabList"/>
    <dgm:cxn modelId="{016E049A-DC8B-45B6-8059-61ED0AAD31D6}" type="presParOf" srcId="{CDF3CC5A-1EA5-4D4D-B82B-C4A8A3541CBE}" destId="{C5E081B2-00E3-4646-8DD3-A90DEFB2C55B}" srcOrd="6" destOrd="0" presId="urn:microsoft.com/office/officeart/2011/layout/TabList"/>
    <dgm:cxn modelId="{83516310-B33D-4A40-86DB-9B8CA4A87E55}" type="presParOf" srcId="{C5E081B2-00E3-4646-8DD3-A90DEFB2C55B}" destId="{4ED10334-3EEC-40C1-81B5-000B28163992}" srcOrd="0" destOrd="0" presId="urn:microsoft.com/office/officeart/2011/layout/TabList"/>
    <dgm:cxn modelId="{A60DFA4E-602A-4B54-AD08-AC4CFAAC5F9B}" type="presParOf" srcId="{C5E081B2-00E3-4646-8DD3-A90DEFB2C55B}" destId="{9C077AA5-870A-4CEB-8681-212D8778208D}" srcOrd="1" destOrd="0" presId="urn:microsoft.com/office/officeart/2011/layout/TabList"/>
    <dgm:cxn modelId="{448F12A7-156C-4FC1-94B8-44BEA649C51C}" type="presParOf" srcId="{C5E081B2-00E3-4646-8DD3-A90DEFB2C55B}" destId="{AA762CBC-8C0A-4BAC-9561-C59CB304CE69}" srcOrd="2" destOrd="0" presId="urn:microsoft.com/office/officeart/2011/layout/TabList"/>
    <dgm:cxn modelId="{1B748AA5-E0E1-4A76-BC7D-85BAD79B911C}" type="presParOf" srcId="{CDF3CC5A-1EA5-4D4D-B82B-C4A8A3541CBE}" destId="{2761D89B-859D-4A40-86B4-BA303B832519}" srcOrd="7" destOrd="0" presId="urn:microsoft.com/office/officeart/2011/layout/TabList"/>
    <dgm:cxn modelId="{AF0743CE-CC5F-4E02-9868-39DF0954F0D2}" type="presParOf" srcId="{CDF3CC5A-1EA5-4D4D-B82B-C4A8A3541CBE}" destId="{5BB15AC2-2D98-4294-B644-39D7F593F5DD}" srcOrd="8" destOrd="0" presId="urn:microsoft.com/office/officeart/2011/layout/TabList"/>
    <dgm:cxn modelId="{59C3B3AA-88C6-49B4-A41A-9E98AF9E2FA6}" type="presParOf" srcId="{CDF3CC5A-1EA5-4D4D-B82B-C4A8A3541CBE}" destId="{C1B31EF2-50AC-4D5F-A50E-F7B88DF9627E}" srcOrd="9" destOrd="0" presId="urn:microsoft.com/office/officeart/2011/layout/TabList"/>
    <dgm:cxn modelId="{9316D14F-08C5-46FA-ADDE-FADCAF726F2D}" type="presParOf" srcId="{C1B31EF2-50AC-4D5F-A50E-F7B88DF9627E}" destId="{BA29F9A4-23FE-43F5-9687-33395B00A0D8}" srcOrd="0" destOrd="0" presId="urn:microsoft.com/office/officeart/2011/layout/TabList"/>
    <dgm:cxn modelId="{71654F66-49EE-4CC1-9E9C-5C7C7A2BC2F6}" type="presParOf" srcId="{C1B31EF2-50AC-4D5F-A50E-F7B88DF9627E}" destId="{8A5E7E16-F921-42C6-BD01-E4301918DB2E}" srcOrd="1" destOrd="0" presId="urn:microsoft.com/office/officeart/2011/layout/TabList"/>
    <dgm:cxn modelId="{01AA7554-A342-4CF6-9E68-51AF991F1E7C}" type="presParOf" srcId="{C1B31EF2-50AC-4D5F-A50E-F7B88DF9627E}" destId="{E5FF0192-C44B-4F56-8D33-C7F1F6368317}" srcOrd="2" destOrd="0" presId="urn:microsoft.com/office/officeart/2011/layout/TabList"/>
    <dgm:cxn modelId="{EC2D5362-BDB7-403F-AA78-34CE7CE14541}" type="presParOf" srcId="{CDF3CC5A-1EA5-4D4D-B82B-C4A8A3541CBE}" destId="{A4B223E0-7D4B-434E-9F5D-41B5C3D9C66D}" srcOrd="10" destOrd="0" presId="urn:microsoft.com/office/officeart/2011/layout/TabList"/>
    <dgm:cxn modelId="{B12B34C1-5A78-4561-B33F-93B5CFC8D958}" type="presParOf" srcId="{CDF3CC5A-1EA5-4D4D-B82B-C4A8A3541CBE}" destId="{F128BB1C-BF29-42EE-B087-F252DE090F09}" srcOrd="11" destOrd="0" presId="urn:microsoft.com/office/officeart/2011/layout/TabList"/>
    <dgm:cxn modelId="{D245DD8B-CDB4-4A6B-83F8-2BB8B6312B60}" type="presParOf" srcId="{CDF3CC5A-1EA5-4D4D-B82B-C4A8A3541CBE}" destId="{00F9F789-97F0-4681-8591-BD62BCF0878B}" srcOrd="12" destOrd="0" presId="urn:microsoft.com/office/officeart/2011/layout/TabList"/>
    <dgm:cxn modelId="{9040AC05-BC23-4A72-8BD5-FC65A70E8600}" type="presParOf" srcId="{00F9F789-97F0-4681-8591-BD62BCF0878B}" destId="{041EB39A-6E39-4548-8256-C2D16ACF7D0F}" srcOrd="0" destOrd="0" presId="urn:microsoft.com/office/officeart/2011/layout/TabList"/>
    <dgm:cxn modelId="{5E096D4E-713E-4B7B-81D8-643BD29F5560}" type="presParOf" srcId="{00F9F789-97F0-4681-8591-BD62BCF0878B}" destId="{9D9AE7C7-B8FF-4B4B-8DA3-47AA80A15D5C}" srcOrd="1" destOrd="0" presId="urn:microsoft.com/office/officeart/2011/layout/TabList"/>
    <dgm:cxn modelId="{3B80F7F2-B034-46CB-B202-ECFC8B746C91}" type="presParOf" srcId="{00F9F789-97F0-4681-8591-BD62BCF0878B}" destId="{99DDFA58-2FA4-407C-98AE-756000521C11}" srcOrd="2" destOrd="0" presId="urn:microsoft.com/office/officeart/2011/layout/TabList"/>
    <dgm:cxn modelId="{688999A0-37F2-4B89-B47F-333D8AAE0855}" type="presParOf" srcId="{CDF3CC5A-1EA5-4D4D-B82B-C4A8A3541CBE}" destId="{A0198EEF-F80F-4C3C-AE65-BB0E14227369}" srcOrd="13"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DDFA58-2FA4-407C-98AE-756000521C11}">
      <dsp:nvSpPr>
        <dsp:cNvPr id="0" name=""/>
        <dsp:cNvSpPr/>
      </dsp:nvSpPr>
      <dsp:spPr>
        <a:xfrm>
          <a:off x="0" y="4369721"/>
          <a:ext cx="11548268" cy="0"/>
        </a:xfrm>
        <a:prstGeom prst="line">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5FF0192-C44B-4F56-8D33-C7F1F6368317}">
      <dsp:nvSpPr>
        <dsp:cNvPr id="0" name=""/>
        <dsp:cNvSpPr/>
      </dsp:nvSpPr>
      <dsp:spPr>
        <a:xfrm>
          <a:off x="0" y="3076561"/>
          <a:ext cx="11548268" cy="0"/>
        </a:xfrm>
        <a:prstGeom prst="line">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762CBC-8C0A-4BAC-9561-C59CB304CE69}">
      <dsp:nvSpPr>
        <dsp:cNvPr id="0" name=""/>
        <dsp:cNvSpPr/>
      </dsp:nvSpPr>
      <dsp:spPr>
        <a:xfrm>
          <a:off x="0" y="2184743"/>
          <a:ext cx="11548268" cy="0"/>
        </a:xfrm>
        <a:prstGeom prst="line">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2BBAD4-9438-4473-8F8A-B3980B9552F9}">
      <dsp:nvSpPr>
        <dsp:cNvPr id="0" name=""/>
        <dsp:cNvSpPr/>
      </dsp:nvSpPr>
      <dsp:spPr>
        <a:xfrm>
          <a:off x="0" y="1241626"/>
          <a:ext cx="11548268" cy="0"/>
        </a:xfrm>
        <a:prstGeom prst="line">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F8346FE-3831-49B9-961B-7879CB12BE66}">
      <dsp:nvSpPr>
        <dsp:cNvPr id="0" name=""/>
        <dsp:cNvSpPr/>
      </dsp:nvSpPr>
      <dsp:spPr>
        <a:xfrm>
          <a:off x="0" y="384238"/>
          <a:ext cx="11548268" cy="0"/>
        </a:xfrm>
        <a:prstGeom prst="line">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E83D3-937B-419B-BC37-B174E3A7D613}">
      <dsp:nvSpPr>
        <dsp:cNvPr id="0" name=""/>
        <dsp:cNvSpPr/>
      </dsp:nvSpPr>
      <dsp:spPr>
        <a:xfrm>
          <a:off x="3082922" y="107"/>
          <a:ext cx="8384973" cy="384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r>
            <a:rPr lang="mn-MN" sz="1800" kern="1200" dirty="0"/>
            <a:t>“Бит алт” санаа</a:t>
          </a:r>
          <a:endParaRPr lang="en-US" sz="1800" kern="1200" dirty="0"/>
        </a:p>
      </dsp:txBody>
      <dsp:txXfrm>
        <a:off x="3082922" y="107"/>
        <a:ext cx="8384973" cy="384130"/>
      </dsp:txXfrm>
    </dsp:sp>
    <dsp:sp modelId="{CF58506B-7196-4447-9CA3-EBFA5E78751E}">
      <dsp:nvSpPr>
        <dsp:cNvPr id="0" name=""/>
        <dsp:cNvSpPr/>
      </dsp:nvSpPr>
      <dsp:spPr>
        <a:xfrm>
          <a:off x="0" y="107"/>
          <a:ext cx="3002549" cy="384130"/>
        </a:xfrm>
        <a:prstGeom prst="round2SameRect">
          <a:avLst>
            <a:gd name="adj1" fmla="val 16670"/>
            <a:gd name="adj2" fmla="val 0"/>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1998</a:t>
          </a:r>
        </a:p>
      </dsp:txBody>
      <dsp:txXfrm>
        <a:off x="18755" y="18862"/>
        <a:ext cx="2965039" cy="365375"/>
      </dsp:txXfrm>
    </dsp:sp>
    <dsp:sp modelId="{086E71CE-2267-42E7-8618-44F7404F0498}">
      <dsp:nvSpPr>
        <dsp:cNvPr id="0" name=""/>
        <dsp:cNvSpPr/>
      </dsp:nvSpPr>
      <dsp:spPr>
        <a:xfrm>
          <a:off x="0" y="384238"/>
          <a:ext cx="11548268" cy="7683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US" sz="1400" b="0" i="1" kern="1200" dirty="0"/>
            <a:t>Nick Szabo </a:t>
          </a:r>
          <a:r>
            <a:rPr lang="mn-MN" sz="1400" b="0" i="1" kern="1200" dirty="0"/>
            <a:t>анх валютын дижитал хэлбэр бүхий төвлөрсөн бус “Бит алт” санаа дэвшүүлсэн.</a:t>
          </a:r>
          <a:endParaRPr lang="en-US" sz="1400" i="1" kern="1200" dirty="0"/>
        </a:p>
        <a:p>
          <a:pPr marL="114300" lvl="1" indent="-114300" algn="l" defTabSz="622300">
            <a:lnSpc>
              <a:spcPct val="90000"/>
            </a:lnSpc>
            <a:spcBef>
              <a:spcPct val="0"/>
            </a:spcBef>
            <a:spcAft>
              <a:spcPct val="15000"/>
            </a:spcAft>
            <a:buChar char="•"/>
          </a:pPr>
          <a:r>
            <a:rPr lang="mn-MN" sz="1400" b="0" i="1" kern="1200" dirty="0"/>
            <a:t>Тэрээр төвлөрсөн  урт хугацааны үнэ цэн бүхий эрх мэдлээс ангид төлбөрийн механизмыг бүтээх зорилготой байсан. </a:t>
          </a:r>
          <a:endParaRPr lang="en-US" sz="1400" i="1" kern="1200" dirty="0"/>
        </a:p>
        <a:p>
          <a:pPr marL="114300" lvl="1" indent="-114300" algn="l" defTabSz="622300">
            <a:lnSpc>
              <a:spcPct val="90000"/>
            </a:lnSpc>
            <a:spcBef>
              <a:spcPct val="0"/>
            </a:spcBef>
            <a:spcAft>
              <a:spcPct val="15000"/>
            </a:spcAft>
            <a:buChar char="•"/>
          </a:pPr>
          <a:endParaRPr lang="en-US" sz="1400" i="1" kern="1200" dirty="0"/>
        </a:p>
      </dsp:txBody>
      <dsp:txXfrm>
        <a:off x="0" y="384238"/>
        <a:ext cx="11548268" cy="768377"/>
      </dsp:txXfrm>
    </dsp:sp>
    <dsp:sp modelId="{289F11ED-1AD2-47D0-B8D8-49AFAFB6567A}">
      <dsp:nvSpPr>
        <dsp:cNvPr id="0" name=""/>
        <dsp:cNvSpPr/>
      </dsp:nvSpPr>
      <dsp:spPr>
        <a:xfrm>
          <a:off x="3132914" y="877854"/>
          <a:ext cx="8284988" cy="384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r>
            <a:rPr lang="mn-MN" sz="1800" kern="1200" dirty="0"/>
            <a:t>Анхны криптовалют: Биткойн</a:t>
          </a:r>
          <a:endParaRPr lang="en-US" sz="1800" kern="1200" dirty="0"/>
        </a:p>
      </dsp:txBody>
      <dsp:txXfrm>
        <a:off x="3132914" y="877854"/>
        <a:ext cx="8284988" cy="384130"/>
      </dsp:txXfrm>
    </dsp:sp>
    <dsp:sp modelId="{4C734610-AC9E-4D36-B944-C456F6DD633C}">
      <dsp:nvSpPr>
        <dsp:cNvPr id="0" name=""/>
        <dsp:cNvSpPr/>
      </dsp:nvSpPr>
      <dsp:spPr>
        <a:xfrm>
          <a:off x="0" y="877854"/>
          <a:ext cx="3002549" cy="384130"/>
        </a:xfrm>
        <a:prstGeom prst="round2SameRect">
          <a:avLst>
            <a:gd name="adj1" fmla="val 16670"/>
            <a:gd name="adj2" fmla="val 0"/>
          </a:avLst>
        </a:prstGeom>
        <a:solidFill>
          <a:schemeClr val="accent5">
            <a:hueOff val="-1689636"/>
            <a:satOff val="-4355"/>
            <a:lumOff val="-2941"/>
            <a:alphaOff val="0"/>
          </a:schemeClr>
        </a:solidFill>
        <a:ln w="25400" cap="flat" cmpd="sng" algn="ctr">
          <a:solidFill>
            <a:schemeClr val="accent5">
              <a:hueOff val="-1689636"/>
              <a:satOff val="-4355"/>
              <a:lumOff val="-294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2008</a:t>
          </a:r>
        </a:p>
      </dsp:txBody>
      <dsp:txXfrm>
        <a:off x="18755" y="896609"/>
        <a:ext cx="2965039" cy="365375"/>
      </dsp:txXfrm>
    </dsp:sp>
    <dsp:sp modelId="{7E9FEAA7-2AF5-44A6-ABD8-0C365B1B8890}">
      <dsp:nvSpPr>
        <dsp:cNvPr id="0" name=""/>
        <dsp:cNvSpPr/>
      </dsp:nvSpPr>
      <dsp:spPr>
        <a:xfrm>
          <a:off x="0" y="1261990"/>
          <a:ext cx="11548268" cy="7683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US" sz="1400" b="0" i="1" kern="1200" dirty="0">
              <a:solidFill>
                <a:srgbClr val="000000"/>
              </a:solidFill>
              <a:effectLst/>
              <a:latin typeface="Roboto" pitchFamily="2" charset="0"/>
            </a:rPr>
            <a:t>Satoshi Nakamoto </a:t>
          </a:r>
          <a:r>
            <a:rPr lang="mn-MN" sz="1400" b="0" i="1" kern="1200" dirty="0">
              <a:solidFill>
                <a:srgbClr val="000000"/>
              </a:solidFill>
              <a:effectLst/>
              <a:latin typeface="Roboto" pitchFamily="2" charset="0"/>
            </a:rPr>
            <a:t>Биткойн буюу анхны криптовалютын танилцуулсан судалгааний нийтлэл бичсэн байна.</a:t>
          </a:r>
          <a:endParaRPr lang="en-US" sz="1400" i="1" kern="1200" dirty="0"/>
        </a:p>
        <a:p>
          <a:pPr marL="114300" lvl="1" indent="-114300" algn="l" defTabSz="622300">
            <a:lnSpc>
              <a:spcPct val="90000"/>
            </a:lnSpc>
            <a:spcBef>
              <a:spcPct val="0"/>
            </a:spcBef>
            <a:spcAft>
              <a:spcPct val="15000"/>
            </a:spcAft>
            <a:buChar char="•"/>
          </a:pPr>
          <a:r>
            <a:rPr lang="mn-MN" sz="1400" i="1" kern="1200" dirty="0"/>
            <a:t>Энэ ямар нэг төвлөрсөн зохицуулалт, зуучлагчгүй блокчэйн технологид суурилсан дижитал валютын тухайн байсан</a:t>
          </a:r>
          <a:endParaRPr lang="en-US" sz="1400" i="1" kern="1200" dirty="0"/>
        </a:p>
        <a:p>
          <a:pPr marL="171450" lvl="1" indent="-171450" algn="l" defTabSz="711200">
            <a:lnSpc>
              <a:spcPct val="90000"/>
            </a:lnSpc>
            <a:spcBef>
              <a:spcPct val="0"/>
            </a:spcBef>
            <a:spcAft>
              <a:spcPct val="15000"/>
            </a:spcAft>
            <a:buChar char="•"/>
          </a:pPr>
          <a:endParaRPr lang="en-US" sz="1600" kern="1200" dirty="0"/>
        </a:p>
      </dsp:txBody>
      <dsp:txXfrm>
        <a:off x="0" y="1261990"/>
        <a:ext cx="11548268" cy="768377"/>
      </dsp:txXfrm>
    </dsp:sp>
    <dsp:sp modelId="{4ED10334-3EEC-40C1-81B5-000B28163992}">
      <dsp:nvSpPr>
        <dsp:cNvPr id="0" name=""/>
        <dsp:cNvSpPr/>
      </dsp:nvSpPr>
      <dsp:spPr>
        <a:xfrm>
          <a:off x="3132914" y="1823949"/>
          <a:ext cx="8356430" cy="384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r>
            <a:rPr lang="mn-MN" sz="1800" kern="1200" dirty="0"/>
            <a:t>Алткойны өсөлт</a:t>
          </a:r>
          <a:endParaRPr lang="en-US" sz="1800" kern="1200" dirty="0"/>
        </a:p>
      </dsp:txBody>
      <dsp:txXfrm>
        <a:off x="3132914" y="1823949"/>
        <a:ext cx="8356430" cy="384130"/>
      </dsp:txXfrm>
    </dsp:sp>
    <dsp:sp modelId="{9C077AA5-870A-4CEB-8681-212D8778208D}">
      <dsp:nvSpPr>
        <dsp:cNvPr id="0" name=""/>
        <dsp:cNvSpPr/>
      </dsp:nvSpPr>
      <dsp:spPr>
        <a:xfrm>
          <a:off x="14292" y="1823949"/>
          <a:ext cx="3002549" cy="384130"/>
        </a:xfrm>
        <a:prstGeom prst="round2SameRect">
          <a:avLst>
            <a:gd name="adj1" fmla="val 16670"/>
            <a:gd name="adj2" fmla="val 0"/>
          </a:avLst>
        </a:prstGeom>
        <a:solidFill>
          <a:schemeClr val="accent5">
            <a:hueOff val="-3379271"/>
            <a:satOff val="-8710"/>
            <a:lumOff val="-5883"/>
            <a:alphaOff val="0"/>
          </a:schemeClr>
        </a:solidFill>
        <a:ln w="25400" cap="flat" cmpd="sng" algn="ctr">
          <a:solidFill>
            <a:schemeClr val="accent5">
              <a:hueOff val="-3379271"/>
              <a:satOff val="-8710"/>
              <a:lumOff val="-588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2011</a:t>
          </a:r>
        </a:p>
      </dsp:txBody>
      <dsp:txXfrm>
        <a:off x="33047" y="1842704"/>
        <a:ext cx="2965039" cy="365375"/>
      </dsp:txXfrm>
    </dsp:sp>
    <dsp:sp modelId="{2761D89B-859D-4A40-86B4-BA303B832519}">
      <dsp:nvSpPr>
        <dsp:cNvPr id="0" name=""/>
        <dsp:cNvSpPr/>
      </dsp:nvSpPr>
      <dsp:spPr>
        <a:xfrm>
          <a:off x="0" y="2208078"/>
          <a:ext cx="11548268" cy="4956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mn-MN" sz="1400" i="1" kern="1200" dirty="0"/>
            <a:t>Биткойны амжилтын даган хэдэн зуун криптовалют танилцуулагдсаны нэг нь Алткойн байсан.</a:t>
          </a:r>
          <a:r>
            <a:rPr lang="en-US" sz="1400" i="1" kern="1200" dirty="0"/>
            <a:t> </a:t>
          </a:r>
          <a:r>
            <a:rPr lang="mn-MN" sz="1400" i="1" kern="1200" dirty="0"/>
            <a:t>Биткойны сул талууд, алдааг нөхөж ялгаатай зорилгоор хөгжүүлэгдсэн.</a:t>
          </a:r>
          <a:endParaRPr lang="en-US" sz="1400" i="1" kern="1200" dirty="0"/>
        </a:p>
      </dsp:txBody>
      <dsp:txXfrm>
        <a:off x="0" y="2208078"/>
        <a:ext cx="11548268" cy="495626"/>
      </dsp:txXfrm>
    </dsp:sp>
    <dsp:sp modelId="{BA29F9A4-23FE-43F5-9687-33395B00A0D8}">
      <dsp:nvSpPr>
        <dsp:cNvPr id="0" name=""/>
        <dsp:cNvSpPr/>
      </dsp:nvSpPr>
      <dsp:spPr>
        <a:xfrm>
          <a:off x="3025794" y="2722913"/>
          <a:ext cx="8327460" cy="384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r>
            <a:rPr lang="en-US" sz="1800" kern="1200" dirty="0"/>
            <a:t>Stablecoin</a:t>
          </a:r>
          <a:r>
            <a:rPr lang="mn-MN" sz="1800" kern="1200" dirty="0"/>
            <a:t> хэрэгцээ</a:t>
          </a:r>
          <a:endParaRPr lang="en-US" sz="1800" kern="1200" dirty="0"/>
        </a:p>
      </dsp:txBody>
      <dsp:txXfrm>
        <a:off x="3025794" y="2722913"/>
        <a:ext cx="8327460" cy="384130"/>
      </dsp:txXfrm>
    </dsp:sp>
    <dsp:sp modelId="{8A5E7E16-F921-42C6-BD01-E4301918DB2E}">
      <dsp:nvSpPr>
        <dsp:cNvPr id="0" name=""/>
        <dsp:cNvSpPr/>
      </dsp:nvSpPr>
      <dsp:spPr>
        <a:xfrm>
          <a:off x="0" y="2722913"/>
          <a:ext cx="3002549" cy="384130"/>
        </a:xfrm>
        <a:prstGeom prst="round2SameRect">
          <a:avLst>
            <a:gd name="adj1" fmla="val 16670"/>
            <a:gd name="adj2" fmla="val 0"/>
          </a:avLst>
        </a:prstGeom>
        <a:solidFill>
          <a:schemeClr val="accent5">
            <a:hueOff val="-5068907"/>
            <a:satOff val="-13064"/>
            <a:lumOff val="-8824"/>
            <a:alphaOff val="0"/>
          </a:schemeClr>
        </a:solidFill>
        <a:ln w="25400" cap="flat" cmpd="sng" algn="ctr">
          <a:solidFill>
            <a:schemeClr val="accent5">
              <a:hueOff val="-5068907"/>
              <a:satOff val="-13064"/>
              <a:lumOff val="-882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2014</a:t>
          </a:r>
        </a:p>
      </dsp:txBody>
      <dsp:txXfrm>
        <a:off x="18755" y="2741668"/>
        <a:ext cx="2965039" cy="365375"/>
      </dsp:txXfrm>
    </dsp:sp>
    <dsp:sp modelId="{A4B223E0-7D4B-434E-9F5D-41B5C3D9C66D}">
      <dsp:nvSpPr>
        <dsp:cNvPr id="0" name=""/>
        <dsp:cNvSpPr/>
      </dsp:nvSpPr>
      <dsp:spPr>
        <a:xfrm>
          <a:off x="0" y="3148066"/>
          <a:ext cx="11548268" cy="7683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mn-MN" sz="1400" i="1" kern="1200" dirty="0"/>
            <a:t>Дижитал хөрөнгийн хувьсал үргэлжлэхийн хэрээр биткойн болон бусад криптовалютуудын хэлбэлзэл нь компаниудын санхүүгийн эрүүл мэнд, хөрөнгө оруулагчдад хор хөнөөл учруулж болзошгүй тул түүнд эргэлзээ төрж байсан. Энэ асуудлыг шийдвэрлэхийн тулд 2014 онд тогтворжсон коиныг нэвтрүүлсэн бөгөөд ингэснээр тогтворгүй байдлын эрсдэлийг арилгаж, криптогийн ашиг тус, түүний шинэ боломжуудыг хангасан хэвээр байна.</a:t>
          </a:r>
          <a:endParaRPr lang="en-US" sz="1400" i="1" kern="1200" dirty="0"/>
        </a:p>
      </dsp:txBody>
      <dsp:txXfrm>
        <a:off x="0" y="3148066"/>
        <a:ext cx="11548268" cy="768377"/>
      </dsp:txXfrm>
    </dsp:sp>
    <dsp:sp modelId="{041EB39A-6E39-4548-8256-C2D16ACF7D0F}">
      <dsp:nvSpPr>
        <dsp:cNvPr id="0" name=""/>
        <dsp:cNvSpPr/>
      </dsp:nvSpPr>
      <dsp:spPr>
        <a:xfrm>
          <a:off x="3132914" y="3990342"/>
          <a:ext cx="8313531" cy="384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b" anchorCtr="0">
          <a:noAutofit/>
        </a:bodyPr>
        <a:lstStyle/>
        <a:p>
          <a:pPr marL="0" lvl="0" indent="0" algn="l" defTabSz="800100">
            <a:lnSpc>
              <a:spcPct val="90000"/>
            </a:lnSpc>
            <a:spcBef>
              <a:spcPct val="0"/>
            </a:spcBef>
            <a:spcAft>
              <a:spcPct val="35000"/>
            </a:spcAft>
            <a:buNone/>
          </a:pPr>
          <a:r>
            <a:rPr lang="mn-MN" sz="1800" kern="1200" dirty="0"/>
            <a:t>Крипто өвөл ирэв</a:t>
          </a:r>
          <a:endParaRPr lang="en-US" sz="1800" kern="1200" dirty="0"/>
        </a:p>
      </dsp:txBody>
      <dsp:txXfrm>
        <a:off x="3132914" y="3990342"/>
        <a:ext cx="8313531" cy="384130"/>
      </dsp:txXfrm>
    </dsp:sp>
    <dsp:sp modelId="{9D9AE7C7-B8FF-4B4B-8DA3-47AA80A15D5C}">
      <dsp:nvSpPr>
        <dsp:cNvPr id="0" name=""/>
        <dsp:cNvSpPr/>
      </dsp:nvSpPr>
      <dsp:spPr>
        <a:xfrm>
          <a:off x="14292" y="3990342"/>
          <a:ext cx="3002549" cy="384130"/>
        </a:xfrm>
        <a:prstGeom prst="round2SameRect">
          <a:avLst>
            <a:gd name="adj1" fmla="val 16670"/>
            <a:gd name="adj2" fmla="val 0"/>
          </a:avLst>
        </a:prstGeom>
        <a:solidFill>
          <a:schemeClr val="accent5">
            <a:hueOff val="-6758543"/>
            <a:satOff val="-17419"/>
            <a:lumOff val="-11765"/>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kern="1200" dirty="0"/>
            <a:t>2018-2020</a:t>
          </a:r>
        </a:p>
      </dsp:txBody>
      <dsp:txXfrm>
        <a:off x="33047" y="4009097"/>
        <a:ext cx="2965039" cy="365375"/>
      </dsp:txXfrm>
    </dsp:sp>
    <dsp:sp modelId="{A0198EEF-F80F-4C3C-AE65-BB0E14227369}">
      <dsp:nvSpPr>
        <dsp:cNvPr id="0" name=""/>
        <dsp:cNvSpPr/>
      </dsp:nvSpPr>
      <dsp:spPr>
        <a:xfrm>
          <a:off x="0" y="4504370"/>
          <a:ext cx="11548268" cy="7683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mn-MN" sz="1400" i="1" kern="1200" dirty="0"/>
            <a:t>2016-2018 онуудад дижитал хөрөнгийн зах зээлд хурдацтай тархалт ажиглагдаж байсан хэдий ч бид 2018 онд "крипто өвөл" гэгдэх уналтын гэрч болсон. Биткойн хамгийн дээд үнээс 83% унаж хамгийн доод 3,217 доллар хүрэв. Үүний нэгэн адил Ethereum-ийн үнэ 94%-иар буурсан байна. Зах зээл 2019 он руу шилжих тусам сайжирч эхэлсэн бөгөөд 2021 оны арваннэгдүгээр сар гэхэд биткойны үнэ цэнэ нь дахин өсөж, бараг 69,000.9 доллар болсон.</a:t>
          </a:r>
          <a:endParaRPr lang="en-US" sz="1400" i="1" kern="1200" dirty="0"/>
        </a:p>
      </dsp:txBody>
      <dsp:txXfrm>
        <a:off x="0" y="4504370"/>
        <a:ext cx="11548268" cy="768377"/>
      </dsp:txXfrm>
    </dsp:sp>
  </dsp:spTree>
</dsp:drawing>
</file>

<file path=ppt/diagrams/layout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56414" cy="467072"/>
          </a:xfrm>
          <a:prstGeom prst="rect">
            <a:avLst/>
          </a:prstGeom>
          <a:noFill/>
          <a:ln>
            <a:noFill/>
          </a:ln>
        </p:spPr>
        <p:txBody>
          <a:bodyPr spcFirstLastPara="1" wrap="square" lIns="93482" tIns="46728" rIns="93482" bIns="46728"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95217" y="0"/>
            <a:ext cx="3056414" cy="467072"/>
          </a:xfrm>
          <a:prstGeom prst="rect">
            <a:avLst/>
          </a:prstGeom>
          <a:noFill/>
          <a:ln>
            <a:noFill/>
          </a:ln>
        </p:spPr>
        <p:txBody>
          <a:bodyPr spcFirstLastPara="1" wrap="square" lIns="93482" tIns="46728" rIns="93482" bIns="46728"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33425" y="1163638"/>
            <a:ext cx="5586413"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5327" y="4480004"/>
            <a:ext cx="5642610" cy="3665458"/>
          </a:xfrm>
          <a:prstGeom prst="rect">
            <a:avLst/>
          </a:prstGeom>
          <a:noFill/>
          <a:ln>
            <a:noFill/>
          </a:ln>
        </p:spPr>
        <p:txBody>
          <a:bodyPr spcFirstLastPara="1" wrap="square" lIns="93482" tIns="46728" rIns="93482" bIns="46728"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42030"/>
            <a:ext cx="3056414" cy="467071"/>
          </a:xfrm>
          <a:prstGeom prst="rect">
            <a:avLst/>
          </a:prstGeom>
          <a:noFill/>
          <a:ln>
            <a:noFill/>
          </a:ln>
        </p:spPr>
        <p:txBody>
          <a:bodyPr spcFirstLastPara="1" wrap="square" lIns="93482" tIns="46728" rIns="93482" bIns="46728"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95217" y="8842030"/>
            <a:ext cx="3056414" cy="467071"/>
          </a:xfrm>
          <a:prstGeom prst="rect">
            <a:avLst/>
          </a:prstGeom>
          <a:noFill/>
          <a:ln>
            <a:noFill/>
          </a:ln>
        </p:spPr>
        <p:txBody>
          <a:bodyPr spcFirstLastPara="1" wrap="square" lIns="93482" tIns="46728" rIns="93482" bIns="46728" anchor="b" anchorCtr="0">
            <a:noAutofit/>
          </a:bodyPr>
          <a:lstStyle/>
          <a:p>
            <a:pPr algn="r">
              <a:buSzPts val="1200"/>
            </a:pPr>
            <a:fld id="{00000000-1234-1234-1234-123412341234}" type="slidenum">
              <a:rPr lang="en-US" sz="1200" smtClean="0">
                <a:solidFill>
                  <a:schemeClr val="dk1"/>
                </a:solidFill>
                <a:latin typeface="Calibri"/>
                <a:ea typeface="Calibri"/>
                <a:cs typeface="Calibri"/>
                <a:sym typeface="Calibri"/>
              </a:rPr>
              <a:pPr algn="r">
                <a:buSzPts val="1200"/>
              </a:pPr>
              <a:t>‹#›</a:t>
            </a:fld>
            <a:endParaRPr lang="en-US" sz="12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460130" y="6852572"/>
            <a:ext cx="4177099" cy="360728"/>
          </a:xfrm>
          <a:prstGeom prst="rect">
            <a:avLst/>
          </a:prstGeom>
          <a:noFill/>
          <a:ln>
            <a:noFill/>
          </a:ln>
        </p:spPr>
        <p:txBody>
          <a:bodyPr spcFirstLastPara="1" wrap="square" lIns="96141" tIns="48058" rIns="96141" bIns="48058" anchor="b" anchorCtr="0">
            <a:noAutofit/>
          </a:bodyPr>
          <a:lstStyle/>
          <a:p>
            <a:pPr algn="r"/>
            <a:fld id="{00000000-1234-1234-1234-123412341234}" type="slidenum">
              <a:rPr lang="en-US" sz="1200">
                <a:solidFill>
                  <a:schemeClr val="dk1"/>
                </a:solidFill>
                <a:latin typeface="Times New Roman"/>
                <a:ea typeface="Times New Roman"/>
                <a:cs typeface="Times New Roman"/>
                <a:sym typeface="Times New Roman"/>
              </a:rPr>
              <a:pPr algn="r"/>
              <a:t>1</a:t>
            </a:fld>
            <a:endParaRPr sz="1200" dirty="0">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414588" y="541338"/>
            <a:ext cx="4810125" cy="2705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63946" y="3426912"/>
            <a:ext cx="7711568" cy="3246549"/>
          </a:xfrm>
          <a:prstGeom prst="rect">
            <a:avLst/>
          </a:prstGeom>
          <a:noFill/>
          <a:ln>
            <a:noFill/>
          </a:ln>
        </p:spPr>
        <p:txBody>
          <a:bodyPr spcFirstLastPara="1" wrap="square" lIns="96141" tIns="48058" rIns="96141" bIns="48058" anchor="t" anchorCtr="0">
            <a:normAutofit/>
          </a:bodyPr>
          <a:lstStyle/>
          <a:p>
            <a:pPr marL="0" indent="0"/>
            <a:r>
              <a:rPr lang="en-US" dirty="0"/>
              <a:t>Principles of Information Systems, Thirteenth Edition</a:t>
            </a:r>
            <a:br>
              <a:rPr lang="en-US" sz="1100" dirty="0"/>
            </a:br>
            <a:endParaRPr sz="1100" dirty="0"/>
          </a:p>
          <a:p>
            <a:pPr marL="0" indent="0">
              <a:spcBef>
                <a:spcPts val="368"/>
              </a:spcBef>
            </a:pPr>
            <a:r>
              <a:rPr lang="en-US" i="1" dirty="0"/>
              <a:t>Chapter 1</a:t>
            </a:r>
            <a:endParaRPr dirty="0"/>
          </a:p>
          <a:p>
            <a:pPr marL="0" indent="0">
              <a:lnSpc>
                <a:spcPct val="90000"/>
              </a:lnSpc>
              <a:spcBef>
                <a:spcPts val="368"/>
              </a:spcBef>
            </a:pPr>
            <a:r>
              <a:rPr lang="en-US" i="1" dirty="0"/>
              <a:t>An Introduction to Information Systems</a:t>
            </a:r>
            <a:endParaRPr dirty="0"/>
          </a:p>
          <a:p>
            <a:pPr marL="0" indent="0">
              <a:spcBef>
                <a:spcPts val="368"/>
              </a:spcBef>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59666" indent="-292179">
              <a:spcBef>
                <a:spcPct val="30000"/>
              </a:spcBef>
              <a:defRPr sz="1200">
                <a:solidFill>
                  <a:schemeClr val="tx1"/>
                </a:solidFill>
                <a:latin typeface="Times New Roman" panose="02020603050405020304" pitchFamily="18" charset="0"/>
              </a:defRPr>
            </a:lvl2pPr>
            <a:lvl3pPr marL="1168718" indent="-233744">
              <a:spcBef>
                <a:spcPct val="30000"/>
              </a:spcBef>
              <a:defRPr sz="1200">
                <a:solidFill>
                  <a:schemeClr val="tx1"/>
                </a:solidFill>
                <a:latin typeface="Times New Roman" panose="02020603050405020304" pitchFamily="18" charset="0"/>
              </a:defRPr>
            </a:lvl3pPr>
            <a:lvl4pPr marL="1636205" indent="-233744">
              <a:spcBef>
                <a:spcPct val="30000"/>
              </a:spcBef>
              <a:defRPr sz="1200">
                <a:solidFill>
                  <a:schemeClr val="tx1"/>
                </a:solidFill>
                <a:latin typeface="Times New Roman" panose="02020603050405020304" pitchFamily="18" charset="0"/>
              </a:defRPr>
            </a:lvl4pPr>
            <a:lvl5pPr marL="2103692" indent="-233744">
              <a:spcBef>
                <a:spcPct val="30000"/>
              </a:spcBef>
              <a:defRPr sz="1200">
                <a:solidFill>
                  <a:schemeClr val="tx1"/>
                </a:solidFill>
                <a:latin typeface="Times New Roman" panose="02020603050405020304" pitchFamily="18" charset="0"/>
              </a:defRPr>
            </a:lvl5pPr>
            <a:lvl6pPr marL="2571179" indent="-233744" eaLnBrk="0" fontAlgn="base" hangingPunct="0">
              <a:spcBef>
                <a:spcPct val="30000"/>
              </a:spcBef>
              <a:spcAft>
                <a:spcPct val="0"/>
              </a:spcAft>
              <a:defRPr sz="1200">
                <a:solidFill>
                  <a:schemeClr val="tx1"/>
                </a:solidFill>
                <a:latin typeface="Times New Roman" panose="02020603050405020304" pitchFamily="18" charset="0"/>
              </a:defRPr>
            </a:lvl6pPr>
            <a:lvl7pPr marL="3038666" indent="-233744" eaLnBrk="0" fontAlgn="base" hangingPunct="0">
              <a:spcBef>
                <a:spcPct val="30000"/>
              </a:spcBef>
              <a:spcAft>
                <a:spcPct val="0"/>
              </a:spcAft>
              <a:defRPr sz="1200">
                <a:solidFill>
                  <a:schemeClr val="tx1"/>
                </a:solidFill>
                <a:latin typeface="Times New Roman" panose="02020603050405020304" pitchFamily="18" charset="0"/>
              </a:defRPr>
            </a:lvl7pPr>
            <a:lvl8pPr marL="3506153" indent="-233744" eaLnBrk="0" fontAlgn="base" hangingPunct="0">
              <a:spcBef>
                <a:spcPct val="30000"/>
              </a:spcBef>
              <a:spcAft>
                <a:spcPct val="0"/>
              </a:spcAft>
              <a:defRPr sz="1200">
                <a:solidFill>
                  <a:schemeClr val="tx1"/>
                </a:solidFill>
                <a:latin typeface="Times New Roman" panose="02020603050405020304" pitchFamily="18" charset="0"/>
              </a:defRPr>
            </a:lvl8pPr>
            <a:lvl9pPr marL="3973640" indent="-233744" eaLnBrk="0" fontAlgn="base" hangingPunct="0">
              <a:spcBef>
                <a:spcPct val="30000"/>
              </a:spcBef>
              <a:spcAft>
                <a:spcPct val="0"/>
              </a:spcAft>
              <a:defRPr sz="1200">
                <a:solidFill>
                  <a:schemeClr val="tx1"/>
                </a:solidFill>
                <a:latin typeface="Times New Roman" panose="02020603050405020304" pitchFamily="18" charset="0"/>
              </a:defRPr>
            </a:lvl9pPr>
          </a:lstStyle>
          <a:p>
            <a:pPr defTabSz="934974">
              <a:spcBef>
                <a:spcPct val="0"/>
              </a:spcBef>
              <a:defRPr/>
            </a:pPr>
            <a:fld id="{C8E15741-3D7D-4040-B8D6-1FB96ED7622F}" type="slidenum">
              <a:rPr lang="en-US" altLang="en-US">
                <a:solidFill>
                  <a:srgbClr val="000000"/>
                </a:solidFill>
              </a:rPr>
              <a:pPr defTabSz="934974">
                <a:spcBef>
                  <a:spcPct val="0"/>
                </a:spcBef>
                <a:defRPr/>
              </a:pPr>
              <a:t>2</a:t>
            </a:fld>
            <a:endParaRPr lang="en-US" altLang="en-US" dirty="0">
              <a:solidFill>
                <a:srgbClr val="000000"/>
              </a:solidFill>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Principles of Information Systems, Thirteenth Edition</a:t>
            </a:r>
            <a:br>
              <a:rPr lang="en-US" altLang="en-US" sz="1100" dirty="0"/>
            </a:br>
            <a:endParaRPr lang="en-US" altLang="en-US" sz="1100" dirty="0"/>
          </a:p>
          <a:p>
            <a:pPr eaLnBrk="1" hangingPunct="1">
              <a:lnSpc>
                <a:spcPct val="90000"/>
              </a:lnSpc>
            </a:pPr>
            <a:r>
              <a:rPr lang="en-US" altLang="en-US" i="1" dirty="0"/>
              <a:t>Chapter 2</a:t>
            </a:r>
          </a:p>
          <a:p>
            <a:pPr eaLnBrk="1" hangingPunct="1">
              <a:lnSpc>
                <a:spcPct val="90000"/>
              </a:lnSpc>
            </a:pPr>
            <a:r>
              <a:rPr lang="en-US" altLang="en-US" i="1" dirty="0"/>
              <a:t>Information Systems in Organizations</a:t>
            </a:r>
          </a:p>
          <a:p>
            <a:pPr eaLnBrk="1" hangingPunct="1"/>
            <a:endParaRPr lang="es-EC" altLang="en-US" dirty="0"/>
          </a:p>
        </p:txBody>
      </p:sp>
    </p:spTree>
    <p:extLst>
      <p:ext uri="{BB962C8B-B14F-4D97-AF65-F5344CB8AC3E}">
        <p14:creationId xmlns:p14="http://schemas.microsoft.com/office/powerpoint/2010/main" val="1057569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notes"/>
          <p:cNvSpPr txBox="1">
            <a:spLocks noGrp="1"/>
          </p:cNvSpPr>
          <p:nvPr>
            <p:ph type="body" idx="1"/>
          </p:nvPr>
        </p:nvSpPr>
        <p:spPr>
          <a:xfrm>
            <a:off x="705327" y="4480004"/>
            <a:ext cx="5642610" cy="3665458"/>
          </a:xfrm>
          <a:prstGeom prst="rect">
            <a:avLst/>
          </a:prstGeom>
          <a:noFill/>
          <a:ln>
            <a:noFill/>
          </a:ln>
        </p:spPr>
        <p:txBody>
          <a:bodyPr spcFirstLastPara="1" wrap="square" lIns="93482" tIns="46728" rIns="93482" bIns="46728" anchor="t" anchorCtr="0">
            <a:noAutofit/>
          </a:bodyPr>
          <a:lstStyle/>
          <a:p>
            <a:pPr marL="0" indent="0"/>
            <a:endParaRPr/>
          </a:p>
        </p:txBody>
      </p:sp>
      <p:sp>
        <p:nvSpPr>
          <p:cNvPr id="328" name="Google Shape;328;p2:notes"/>
          <p:cNvSpPr>
            <a:spLocks noGrp="1" noRot="1" noChangeAspect="1"/>
          </p:cNvSpPr>
          <p:nvPr>
            <p:ph type="sldImg" idx="2"/>
          </p:nvPr>
        </p:nvSpPr>
        <p:spPr>
          <a:xfrm>
            <a:off x="733425" y="1163638"/>
            <a:ext cx="5586413"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algn="r">
              <a:buSzPts val="1200"/>
            </a:pPr>
            <a:fld id="{00000000-1234-1234-1234-123412341234}" type="slidenum">
              <a:rPr lang="en-US" sz="1200">
                <a:solidFill>
                  <a:schemeClr val="dk1"/>
                </a:solidFill>
                <a:latin typeface="Calibri"/>
                <a:ea typeface="Calibri"/>
                <a:cs typeface="Calibri"/>
                <a:sym typeface="Calibri"/>
              </a:rPr>
              <a:pPr algn="r">
                <a:buSzPts val="1200"/>
              </a:pPr>
              <a:t>4</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499900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endParaRPr/>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sz="1800">
              <a:latin typeface="Calibri"/>
              <a:ea typeface="Calibri"/>
              <a:cs typeface="Calibri"/>
              <a:sym typeface="Calibri"/>
            </a:endParaRPr>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4565E4B0-63D9-66D9-9289-95786CFBC6A1}"/>
              </a:ext>
            </a:extLst>
          </p:cNvPr>
          <p:cNvPicPr preferRelativeResize="0"/>
          <p:nvPr/>
        </p:nvPicPr>
        <p:blipFill rotWithShape="1">
          <a:blip r:embed="rId2">
            <a:alphaModFix/>
          </a:blip>
          <a:srcRect/>
          <a:stretch/>
        </p:blipFill>
        <p:spPr>
          <a:xfrm>
            <a:off x="87567" y="215278"/>
            <a:ext cx="1878847" cy="414120"/>
          </a:xfrm>
          <a:prstGeom prst="rect">
            <a:avLst/>
          </a:prstGeom>
          <a:noFill/>
          <a:ln>
            <a:noFill/>
          </a:ln>
        </p:spPr>
      </p:pic>
      <p:sp>
        <p:nvSpPr>
          <p:cNvPr id="16" name="Google Shape;16;p2"/>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2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3078092199"/>
      </p:ext>
    </p:extLst>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55536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endParaRPr/>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pic>
        <p:nvPicPr>
          <p:cNvPr id="2" name="Google Shape;91;p14">
            <a:extLst>
              <a:ext uri="{FF2B5EF4-FFF2-40B4-BE49-F238E27FC236}">
                <a16:creationId xmlns:a16="http://schemas.microsoft.com/office/drawing/2014/main" id="{D8498B56-3FFB-9A90-0E58-964B1F274A73}"/>
              </a:ext>
            </a:extLst>
          </p:cNvPr>
          <p:cNvPicPr preferRelativeResize="0"/>
          <p:nvPr/>
        </p:nvPicPr>
        <p:blipFill rotWithShape="1">
          <a:blip r:embed="rId2">
            <a:alphaModFix/>
          </a:blip>
          <a:srcRect b="40037"/>
          <a:stretch/>
        </p:blipFill>
        <p:spPr>
          <a:xfrm>
            <a:off x="257996" y="413658"/>
            <a:ext cx="3303474" cy="1107962"/>
          </a:xfrm>
          <a:prstGeom prst="rect">
            <a:avLst/>
          </a:prstGeom>
          <a:noFill/>
          <a:ln>
            <a:noFill/>
          </a:ln>
        </p:spPr>
      </p:pic>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3">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3147426071"/>
      </p:ext>
    </p:extLst>
  </p:cSld>
  <p:clrMapOvr>
    <a:masterClrMapping/>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endParaRP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83186307"/>
      </p:ext>
    </p:extLst>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64989988"/>
      </p:ext>
    </p:extLst>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sz="1800"/>
          </a:p>
        </p:txBody>
      </p:sp>
    </p:spTree>
    <p:extLst>
      <p:ext uri="{BB962C8B-B14F-4D97-AF65-F5344CB8AC3E}">
        <p14:creationId xmlns:p14="http://schemas.microsoft.com/office/powerpoint/2010/main" val="4215071523"/>
      </p:ext>
    </p:extLst>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15808158"/>
      </p:ext>
    </p:extLst>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31260639"/>
      </p:ext>
    </p:extLst>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00249348"/>
      </p:ext>
    </p:extLst>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17450318"/>
      </p:ext>
    </p:extLst>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Introduction to information system</a:t>
            </a: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2937441129"/>
      </p:ext>
    </p:extLst>
  </p:cSld>
  <p:clrMap bg1="lt1" tx1="dk1" bg2="dk2" tx2="lt2" accent1="accent1" accent2="accent2" accent3="accent3" accent4="accent4" accent5="accent5" accent6="accent6" hlink="hlink" folHlink="folHlink"/>
  <p:sldLayoutIdLst>
    <p:sldLayoutId id="2147483664"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Lst>
  <p:transition spd="med">
    <p:fade thruBlk="1"/>
  </p:transition>
  <p:hf sldNum="0" hd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hyperlink" Target="https://www.pwc.com/us/en/tech-effect/emerging-tech/understanding-cryptocurrency-digital-assets.html"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hyperlink" Target="https://www.pwc.com/us/en/tech-effect/emerging-tech/understanding-cryptocurrency-digital-assets.html" TargetMode="Externa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hyperlink" Target="https://www.pwc.com/us/en/tech-effect/emerging-tech/understanding-cryptocurrency-digital-assets.html" TargetMode="Externa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ip.mitpress.mit.edu/pub/yimmdyjn/release/1?readingCollection=0499afe0" TargetMode="Externa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hyperlink" Target="https://coinmarketcap.com/currencies/bitcoin/"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forbes.com/advisor/investing/cryptocurrency/nft-non-fungible-token/" TargetMode="Externa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hyperlink" Target="https://www.tools4ever.com/glossary/what-is-multifactor-authentication/"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2181226" y="3007094"/>
            <a:ext cx="8182205" cy="276999"/>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b="1" dirty="0">
                <a:solidFill>
                  <a:schemeClr val="bg1"/>
                </a:solidFill>
                <a:latin typeface="Arial"/>
                <a:ea typeface="Arial"/>
                <a:cs typeface="Arial"/>
                <a:sym typeface="Arial"/>
              </a:rPr>
              <a:t>Lecture 7: Digital asset</a:t>
            </a: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Introduction to information system</a:t>
            </a:r>
            <a:endParaRPr sz="2000" b="0" dirty="0">
              <a:solidFill>
                <a:schemeClr val="dk1"/>
              </a:solidFill>
              <a:latin typeface="Arial"/>
              <a:ea typeface="Arial"/>
              <a:cs typeface="Arial"/>
              <a:sym typeface="Arial"/>
            </a:endParaRPr>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dirty="0"/>
              <a:t>Introduction to information system</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Tree>
  </p:cSld>
  <p:clrMapOvr>
    <a:masterClrMapping/>
  </p:clrMapOvr>
  <p:transition spd="med">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idx="11"/>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sz="1200" b="0" i="0" u="none" strike="noStrike" kern="0" cap="none" spc="0" normalizeH="0" baseline="0" noProof="0">
                <a:ln>
                  <a:noFill/>
                </a:ln>
                <a:solidFill>
                  <a:srgbClr val="888888"/>
                </a:solidFill>
                <a:effectLst/>
                <a:uLnTx/>
                <a:uFillTx/>
                <a:latin typeface="Arial"/>
                <a:ea typeface="Calibri"/>
                <a:cs typeface="Calibri"/>
                <a:sym typeface="Calibri"/>
              </a:rPr>
              <a:t>Introduction to information system</a:t>
            </a:r>
            <a:endParaRPr kumimoji="0" lang="en-US" sz="1200" b="0" i="0" u="none" strike="noStrike" kern="0" cap="none" spc="0" normalizeH="0" baseline="0" noProof="0" dirty="0">
              <a:ln>
                <a:noFill/>
              </a:ln>
              <a:solidFill>
                <a:srgbClr val="888888"/>
              </a:solidFill>
              <a:effectLst/>
              <a:uLnTx/>
              <a:uFillTx/>
              <a:latin typeface="Arial"/>
              <a:ea typeface="Calibri"/>
              <a:cs typeface="Calibri"/>
              <a:sym typeface="Calibri"/>
            </a:endParaRPr>
          </a:p>
        </p:txBody>
      </p:sp>
      <p:sp>
        <p:nvSpPr>
          <p:cNvPr id="7" name="Rectangle 1026"/>
          <p:cNvSpPr>
            <a:spLocks noGrp="1" noChangeArrowheads="1"/>
          </p:cNvSpPr>
          <p:nvPr>
            <p:ph type="ctrTitle"/>
          </p:nvPr>
        </p:nvSpPr>
        <p:spPr>
          <a:xfrm>
            <a:off x="3505201" y="2362200"/>
            <a:ext cx="6793937" cy="381000"/>
          </a:xfrm>
        </p:spPr>
        <p:txBody>
          <a:bodyPr/>
          <a:lstStyle/>
          <a:p>
            <a:pPr algn="r" eaLnBrk="1" hangingPunct="1"/>
            <a:r>
              <a:rPr lang="en-US" altLang="en-US" sz="1600" b="0" dirty="0">
                <a:solidFill>
                  <a:schemeClr val="tx1"/>
                </a:solidFill>
                <a:latin typeface="+mj-lt"/>
              </a:rPr>
              <a:t>ISM221 </a:t>
            </a:r>
            <a:r>
              <a:rPr lang="mn-MN" altLang="en-US" sz="1600" b="0" dirty="0">
                <a:solidFill>
                  <a:schemeClr val="tx1"/>
                </a:solidFill>
                <a:latin typeface="+mj-lt"/>
              </a:rPr>
              <a:t>- Мэдээллийн системийн үндэс</a:t>
            </a:r>
            <a:endParaRPr lang="en-US" altLang="en-US" sz="1600" b="0" dirty="0">
              <a:solidFill>
                <a:schemeClr val="tx1"/>
              </a:solidFill>
              <a:latin typeface="+mj-lt"/>
            </a:endParaRPr>
          </a:p>
        </p:txBody>
      </p:sp>
      <p:sp>
        <p:nvSpPr>
          <p:cNvPr id="8" name="Rectangle 1027"/>
          <p:cNvSpPr txBox="1">
            <a:spLocks noChangeArrowheads="1"/>
          </p:cNvSpPr>
          <p:nvPr/>
        </p:nvSpPr>
        <p:spPr>
          <a:xfrm>
            <a:off x="2293143" y="2961848"/>
            <a:ext cx="8722519" cy="332399"/>
          </a:xfrm>
          <a:prstGeom prst="rect">
            <a:avLst/>
          </a:prstGeom>
        </p:spPr>
        <p:txBody>
          <a:bodyPr vert="horz" wrap="square" lIns="0" tIns="0" rIns="0" bIns="0" rtlCol="0">
            <a:spAutoFit/>
          </a:bodyPr>
          <a:lstStyle>
            <a:lvl1pPr marL="0" indent="0" algn="ctr" defTabSz="914400" rtl="0" eaLnBrk="1" latinLnBrk="0" hangingPunct="1">
              <a:lnSpc>
                <a:spcPct val="95000"/>
              </a:lnSpc>
              <a:spcBef>
                <a:spcPts val="1200"/>
              </a:spcBef>
              <a:buClr>
                <a:schemeClr val="accent2"/>
              </a:buClr>
              <a:buFont typeface="Arial" pitchFamily="34" charset="0"/>
              <a:buNone/>
              <a:defRPr sz="1600" kern="1200">
                <a:solidFill>
                  <a:schemeClr val="tx1">
                    <a:tint val="75000"/>
                  </a:schemeClr>
                </a:solidFill>
                <a:latin typeface="+mn-lt"/>
                <a:ea typeface="+mn-ea"/>
                <a:cs typeface="+mn-cs"/>
              </a:defRPr>
            </a:lvl1pPr>
            <a:lvl2pPr marL="457200" indent="0" algn="ctr" defTabSz="914400" rtl="0" eaLnBrk="1" latinLnBrk="0" hangingPunct="1">
              <a:lnSpc>
                <a:spcPct val="95000"/>
              </a:lnSpc>
              <a:spcBef>
                <a:spcPts val="600"/>
              </a:spcBef>
              <a:buClr>
                <a:schemeClr val="accent1"/>
              </a:buClr>
              <a:buFont typeface="Arial"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95000"/>
              </a:lnSpc>
              <a:spcBef>
                <a:spcPct val="20000"/>
              </a:spcBef>
              <a:buClr>
                <a:schemeClr val="tx1">
                  <a:lumMod val="75000"/>
                  <a:lumOff val="25000"/>
                </a:schemeClr>
              </a:buClr>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90000"/>
              </a:lnSpc>
              <a:spcBef>
                <a:spcPts val="1200"/>
              </a:spcBef>
              <a:spcAft>
                <a:spcPts val="0"/>
              </a:spcAft>
              <a:buClr>
                <a:srgbClr val="ED7D31"/>
              </a:buClr>
              <a:buSzTx/>
              <a:buFont typeface="Arial" pitchFamily="34" charset="0"/>
              <a:buNone/>
              <a:tabLst/>
              <a:defRPr/>
            </a:pPr>
            <a:r>
              <a:rPr kumimoji="0" lang="mn-MN" altLang="en-US" sz="2400" b="1" i="1" u="none" strike="noStrike" kern="1200" cap="none" spc="0" normalizeH="0" baseline="0" noProof="0" dirty="0">
                <a:ln>
                  <a:noFill/>
                </a:ln>
                <a:solidFill>
                  <a:srgbClr val="FFFFFF"/>
                </a:solidFill>
                <a:effectLst/>
                <a:uLnTx/>
                <a:uFillTx/>
                <a:latin typeface="Arial"/>
                <a:ea typeface="+mn-ea"/>
                <a:cs typeface="+mn-cs"/>
                <a:sym typeface="Arial"/>
              </a:rPr>
              <a:t>Бүлэг </a:t>
            </a:r>
            <a:r>
              <a:rPr kumimoji="0" lang="en-US" altLang="en-US" sz="2400" b="1" i="1" u="none" strike="noStrike" kern="1200" cap="none" spc="0" normalizeH="0" baseline="0" noProof="0" dirty="0">
                <a:ln>
                  <a:noFill/>
                </a:ln>
                <a:solidFill>
                  <a:srgbClr val="FFFFFF"/>
                </a:solidFill>
                <a:effectLst/>
                <a:uLnTx/>
                <a:uFillTx/>
                <a:latin typeface="Arial"/>
                <a:ea typeface="+mn-ea"/>
                <a:cs typeface="+mn-cs"/>
                <a:sym typeface="Arial"/>
              </a:rPr>
              <a:t>7 -  </a:t>
            </a:r>
            <a:r>
              <a:rPr lang="mn-MN" altLang="en-US" sz="2400" b="1" i="1" dirty="0">
                <a:solidFill>
                  <a:srgbClr val="FFFFFF"/>
                </a:solidFill>
                <a:latin typeface="Arial"/>
              </a:rPr>
              <a:t>Дижитал хөрөнгө</a:t>
            </a:r>
            <a:endParaRPr kumimoji="0" lang="en-US" altLang="en-US" sz="2400" b="1" i="1" u="none" strike="noStrike" kern="1200" cap="none" spc="0" normalizeH="0" baseline="0" noProof="0" dirty="0">
              <a:ln>
                <a:noFill/>
              </a:ln>
              <a:solidFill>
                <a:srgbClr val="FFFFFF"/>
              </a:solidFill>
              <a:effectLst/>
              <a:uLnTx/>
              <a:uFillTx/>
              <a:latin typeface="Arial"/>
              <a:ea typeface="+mn-ea"/>
              <a:cs typeface="+mn-cs"/>
              <a:sym typeface="Arial"/>
            </a:endParaRPr>
          </a:p>
        </p:txBody>
      </p:sp>
    </p:spTree>
    <p:extLst>
      <p:ext uri="{BB962C8B-B14F-4D97-AF65-F5344CB8AC3E}">
        <p14:creationId xmlns:p14="http://schemas.microsoft.com/office/powerpoint/2010/main" val="4259476105"/>
      </p:ext>
    </p:extLst>
  </p:cSld>
  <p:clrMapOvr>
    <a:masterClrMapping/>
  </p:clrMapOvr>
  <p:transition spd="med">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1" name="Google Shape;331;p52"/>
          <p:cNvSpPr txBox="1">
            <a:spLocks noGrp="1"/>
          </p:cNvSpPr>
          <p:nvPr>
            <p:ph type="body" idx="1"/>
          </p:nvPr>
        </p:nvSpPr>
        <p:spPr>
          <a:xfrm>
            <a:off x="235744" y="1307307"/>
            <a:ext cx="11055667" cy="4844110"/>
          </a:xfrm>
          <a:prstGeom prst="rect">
            <a:avLst/>
          </a:prstGeom>
          <a:noFill/>
          <a:ln>
            <a:noFill/>
          </a:ln>
        </p:spPr>
        <p:txBody>
          <a:bodyPr spcFirstLastPara="1" wrap="square" lIns="0" tIns="45700" rIns="0" bIns="45700" anchor="t" anchorCtr="0">
            <a:normAutofit/>
          </a:bodyPr>
          <a:lstStyle/>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b="0" i="0" u="none" strike="noStrike" cap="none" dirty="0">
                <a:solidFill>
                  <a:schemeClr val="dk1"/>
                </a:solidFill>
                <a:latin typeface="+mj-lt"/>
                <a:ea typeface="Arial"/>
                <a:cs typeface="Arial"/>
                <a:sym typeface="Arial"/>
              </a:rPr>
              <a:t>Дижит</a:t>
            </a:r>
            <a:r>
              <a:rPr lang="mn-MN" sz="2000" dirty="0">
                <a:ea typeface="Arial"/>
                <a:cs typeface="Arial"/>
                <a:sym typeface="Arial"/>
              </a:rPr>
              <a:t>ал, крипто хөрөнгийн нэр томъёо, тодорхойлолтыг танин мэдэх</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dirty="0">
                <a:ea typeface="Arial"/>
                <a:cs typeface="Arial"/>
                <a:sym typeface="Arial"/>
              </a:rPr>
              <a:t>Дижитал хөрөнгийн хөгжил</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dirty="0">
                <a:ea typeface="Arial"/>
                <a:cs typeface="Arial"/>
                <a:sym typeface="Arial"/>
              </a:rPr>
              <a:t>Дижитал хөрөнгийн төрлүүд, бүтэц, </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a:ea typeface="Arial"/>
                <a:cs typeface="Arial"/>
                <a:sym typeface="Arial"/>
              </a:rPr>
              <a:t>Дижитал хөрөнгийн үйлчилгээ үзүүлэгч, биржийн үйл ажиллагааг танин мэдэх</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dirty="0">
                <a:ea typeface="Arial"/>
                <a:cs typeface="Arial"/>
                <a:sym typeface="Arial"/>
              </a:rPr>
              <a:t>Дижитал түрийвчийн шинж чанаруудыг ойлгох,</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dirty="0">
                <a:ea typeface="Arial"/>
                <a:cs typeface="Arial"/>
                <a:sym typeface="Arial"/>
              </a:rPr>
              <a:t>Дижитал хөрөнгийн аюулгүй байдал</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dirty="0">
                <a:ea typeface="Arial"/>
                <a:cs typeface="Arial"/>
                <a:sym typeface="Arial"/>
              </a:rPr>
              <a:t>Физик болон дижитал аюулгүй байдлын ялгааг таних, </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dirty="0">
                <a:ea typeface="Arial"/>
                <a:cs typeface="Arial"/>
                <a:sym typeface="Arial"/>
              </a:rPr>
              <a:t>Түрийвчийн төрлүүд, тэдгээрийн онцлогийг танин мэдэх</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r>
              <a:rPr lang="mn-MN" sz="2000" dirty="0">
                <a:ea typeface="Arial"/>
                <a:cs typeface="Arial"/>
                <a:sym typeface="Arial"/>
              </a:rPr>
              <a:t>Дижитал хөрөнгийн жишээнүүдийг ойлгох</a:t>
            </a: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endParaRPr lang="mn-MN" sz="2000" dirty="0">
              <a:ea typeface="Arial"/>
              <a:cs typeface="Arial"/>
              <a:sym typeface="Arial"/>
            </a:endParaRPr>
          </a:p>
          <a:p>
            <a:pPr marL="618063" marR="0" lvl="0" algn="l" rtl="0">
              <a:lnSpc>
                <a:spcPct val="150000"/>
              </a:lnSpc>
              <a:spcBef>
                <a:spcPts val="0"/>
              </a:spcBef>
              <a:spcAft>
                <a:spcPts val="0"/>
              </a:spcAft>
              <a:buClr>
                <a:schemeClr val="dk1"/>
              </a:buClr>
              <a:buSzPts val="1400"/>
              <a:buFont typeface="Wingdings" panose="05000000000000000000" pitchFamily="2" charset="2"/>
              <a:buChar char="Ø"/>
            </a:pPr>
            <a:endParaRPr lang="mn-MN" sz="2000" b="0" i="0" u="none" strike="noStrike" cap="none" dirty="0">
              <a:solidFill>
                <a:schemeClr val="dk1"/>
              </a:solidFill>
              <a:latin typeface="+mj-lt"/>
              <a:ea typeface="Arial"/>
              <a:cs typeface="Arial"/>
              <a:sym typeface="Arial"/>
            </a:endParaRPr>
          </a:p>
        </p:txBody>
      </p:sp>
      <p:sp>
        <p:nvSpPr>
          <p:cNvPr id="330" name="Google Shape;330;p52"/>
          <p:cNvSpPr txBox="1">
            <a:spLocks noGrp="1"/>
          </p:cNvSpPr>
          <p:nvPr>
            <p:ph type="title"/>
          </p:nvPr>
        </p:nvSpPr>
        <p:spPr>
          <a:xfrm>
            <a:off x="2061686" y="138125"/>
            <a:ext cx="8378744" cy="568458"/>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Times New Roman"/>
              <a:buNone/>
            </a:pPr>
            <a:r>
              <a:rPr lang="mn-MN" sz="3600" dirty="0">
                <a:latin typeface="+mj-lt"/>
                <a:ea typeface="Times New Roman"/>
                <a:cs typeface="Times New Roman"/>
                <a:sym typeface="Times New Roman"/>
              </a:rPr>
              <a:t>Хичээлийн хүрээнд</a:t>
            </a:r>
            <a:r>
              <a:rPr lang="en-US" sz="3600" dirty="0">
                <a:latin typeface="+mj-lt"/>
                <a:ea typeface="Times New Roman"/>
                <a:cs typeface="Times New Roman"/>
                <a:sym typeface="Times New Roman"/>
              </a:rPr>
              <a:t> </a:t>
            </a:r>
            <a:endParaRPr sz="3600" dirty="0">
              <a:latin typeface="+mj-lt"/>
              <a:ea typeface="Times New Roman"/>
              <a:cs typeface="Times New Roman"/>
              <a:sym typeface="Times New Roman"/>
            </a:endParaRPr>
          </a:p>
        </p:txBody>
      </p:sp>
      <p:sp>
        <p:nvSpPr>
          <p:cNvPr id="2" name="Footer Placeholder 1">
            <a:extLst>
              <a:ext uri="{FF2B5EF4-FFF2-40B4-BE49-F238E27FC236}">
                <a16:creationId xmlns:a16="http://schemas.microsoft.com/office/drawing/2014/main" id="{6E962B26-B5EA-EEAA-7DB5-62340B50FE56}"/>
              </a:ext>
            </a:extLst>
          </p:cNvPr>
          <p:cNvSpPr>
            <a:spLocks noGrp="1"/>
          </p:cNvSpPr>
          <p:nvPr>
            <p:ph type="ftr" idx="11"/>
          </p:nvPr>
        </p:nvSpPr>
        <p:spPr/>
        <p:txBody>
          <a:bodyPr/>
          <a:lstStyle/>
          <a:p>
            <a:r>
              <a:rPr lang="en-US"/>
              <a:t>Introduction to information system</a:t>
            </a:r>
          </a:p>
        </p:txBody>
      </p:sp>
    </p:spTree>
  </p:cSld>
  <p:clrMapOvr>
    <a:masterClrMapping/>
  </p:clrMapOvr>
  <p:transition spd="med">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AF309F2-0CF9-5B94-95A5-94457815BD14}"/>
              </a:ext>
            </a:extLst>
          </p:cNvPr>
          <p:cNvSpPr>
            <a:spLocks noGrp="1"/>
          </p:cNvSpPr>
          <p:nvPr>
            <p:ph type="body" idx="1"/>
          </p:nvPr>
        </p:nvSpPr>
        <p:spPr>
          <a:xfrm>
            <a:off x="142875" y="892969"/>
            <a:ext cx="5622131" cy="3167894"/>
          </a:xfrm>
          <a:solidFill>
            <a:schemeClr val="accent1">
              <a:lumMod val="20000"/>
              <a:lumOff val="80000"/>
            </a:schemeClr>
          </a:solidFill>
        </p:spPr>
        <p:txBody>
          <a:bodyPr>
            <a:normAutofit/>
          </a:bodyPr>
          <a:lstStyle/>
          <a:p>
            <a:r>
              <a:rPr lang="mn-MN" sz="1800" b="1" dirty="0"/>
              <a:t>Дижитал хөрөнгө: </a:t>
            </a:r>
            <a:r>
              <a:rPr lang="mn-MN" sz="1800" dirty="0"/>
              <a:t>Эзэмшигч нь ашиглах эрхтэй </a:t>
            </a:r>
            <a:r>
              <a:rPr lang="mn-MN" sz="1800" b="1" i="1" dirty="0"/>
              <a:t>зураг, дуу, бичиг баримт </a:t>
            </a:r>
            <a:r>
              <a:rPr lang="mn-MN" sz="1800" dirty="0"/>
              <a:t>гэх мэт цахим болон дижитал хэлбэрээр байдаг бүх зүйлс.</a:t>
            </a:r>
          </a:p>
          <a:p>
            <a:r>
              <a:rPr lang="mn-MN" sz="1800" b="1" dirty="0"/>
              <a:t>Крипто хөрөнгө: </a:t>
            </a:r>
            <a:r>
              <a:rPr lang="mn-MN" sz="1800" dirty="0"/>
              <a:t>Крифтографаар боловсруулан тархмал бүртгэлийн системээр хамгаалагдсан үнэ цэнтэй бүхий дижитал хөрөнгө. </a:t>
            </a:r>
            <a:endParaRPr lang="mn-MN" sz="1800" b="1" dirty="0"/>
          </a:p>
          <a:p>
            <a:r>
              <a:rPr lang="mn-MN" sz="1800" b="1" dirty="0"/>
              <a:t>Криптавалют: </a:t>
            </a:r>
            <a:r>
              <a:rPr lang="mn-MN" sz="1800" dirty="0"/>
              <a:t>Хадгалах, арилжаа солилцоо хийх үнэ цэн бүхий крипто хөрөнгө</a:t>
            </a:r>
          </a:p>
        </p:txBody>
      </p:sp>
      <p:sp>
        <p:nvSpPr>
          <p:cNvPr id="3" name="Title 2">
            <a:extLst>
              <a:ext uri="{FF2B5EF4-FFF2-40B4-BE49-F238E27FC236}">
                <a16:creationId xmlns:a16="http://schemas.microsoft.com/office/drawing/2014/main" id="{35150DFD-110C-1128-9563-A00A922DF436}"/>
              </a:ext>
            </a:extLst>
          </p:cNvPr>
          <p:cNvSpPr>
            <a:spLocks noGrp="1"/>
          </p:cNvSpPr>
          <p:nvPr>
            <p:ph type="title"/>
          </p:nvPr>
        </p:nvSpPr>
        <p:spPr/>
        <p:txBody>
          <a:bodyPr/>
          <a:lstStyle/>
          <a:p>
            <a:r>
              <a:rPr lang="mn-MN" dirty="0"/>
              <a:t>Сэдвийн нэр томъёо, ойлголт</a:t>
            </a:r>
            <a:endParaRPr lang="en-US" dirty="0"/>
          </a:p>
        </p:txBody>
      </p:sp>
      <p:sp>
        <p:nvSpPr>
          <p:cNvPr id="6" name="TextBox 5">
            <a:extLst>
              <a:ext uri="{FF2B5EF4-FFF2-40B4-BE49-F238E27FC236}">
                <a16:creationId xmlns:a16="http://schemas.microsoft.com/office/drawing/2014/main" id="{00C663C3-CA6D-DF0C-99E2-0F117F55F39E}"/>
              </a:ext>
            </a:extLst>
          </p:cNvPr>
          <p:cNvSpPr txBox="1"/>
          <p:nvPr/>
        </p:nvSpPr>
        <p:spPr>
          <a:xfrm>
            <a:off x="6094809" y="885822"/>
            <a:ext cx="5954315" cy="3139321"/>
          </a:xfrm>
          <a:prstGeom prst="rect">
            <a:avLst/>
          </a:prstGeom>
          <a:solidFill>
            <a:schemeClr val="accent1">
              <a:lumMod val="20000"/>
              <a:lumOff val="80000"/>
            </a:schemeClr>
          </a:solidFill>
        </p:spPr>
        <p:txBody>
          <a:bodyPr wrap="square">
            <a:spAutoFit/>
          </a:bodyPr>
          <a:lstStyle/>
          <a:p>
            <a:pPr marL="285750" indent="-285750">
              <a:buFont typeface="Arial" panose="020B0604020202020204" pitchFamily="34" charset="0"/>
              <a:buChar char="•"/>
            </a:pPr>
            <a:r>
              <a:rPr lang="mn-MN" sz="1800" b="1" dirty="0">
                <a:latin typeface="+mj-lt"/>
              </a:rPr>
              <a:t>Хувийн түлхүүрийн хууль</a:t>
            </a:r>
            <a:r>
              <a:rPr lang="mn-MN" sz="1800" dirty="0">
                <a:latin typeface="+mj-lt"/>
              </a:rPr>
              <a:t>: Хувийн түлхүүрээ удирдаж чадвал крипто хөрөнгийг та эзэмшдэг. Харин хувийн түхлүүрээ удирдаж чадахгүй байвал тэр хөрөнгийг та эзэмшдэггүй.</a:t>
            </a:r>
          </a:p>
          <a:p>
            <a:pPr marL="285750" indent="-285750">
              <a:buFont typeface="Arial" panose="020B0604020202020204" pitchFamily="34" charset="0"/>
              <a:buChar char="•"/>
            </a:pPr>
            <a:r>
              <a:rPr lang="mn-MN" sz="1800" b="1" dirty="0">
                <a:latin typeface="+mj-lt"/>
              </a:rPr>
              <a:t>Койны нууцлал</a:t>
            </a:r>
            <a:r>
              <a:rPr lang="mn-MN" sz="1800" dirty="0">
                <a:latin typeface="+mj-lt"/>
              </a:rPr>
              <a:t>: Дижитал хөрөнгийн гүйлгээний дэлгэрэнгүй буюу хэмжээ, илгээсэн хүлээн авсан хаяг зэрэг</a:t>
            </a:r>
          </a:p>
          <a:p>
            <a:pPr marL="285750" indent="-285750">
              <a:buFont typeface="Arial" panose="020B0604020202020204" pitchFamily="34" charset="0"/>
              <a:buChar char="•"/>
            </a:pPr>
            <a:r>
              <a:rPr lang="mn-MN" sz="1800" b="1" dirty="0">
                <a:latin typeface="+mj-lt"/>
              </a:rPr>
              <a:t>Токен</a:t>
            </a:r>
            <a:r>
              <a:rPr lang="mn-MN" sz="1800" dirty="0">
                <a:latin typeface="+mj-lt"/>
              </a:rPr>
              <a:t>: Одоогийн блокчэйний хэрэглээ</a:t>
            </a:r>
          </a:p>
          <a:p>
            <a:pPr marL="285750" indent="-285750">
              <a:buFont typeface="Arial" panose="020B0604020202020204" pitchFamily="34" charset="0"/>
              <a:buChar char="•"/>
            </a:pPr>
            <a:r>
              <a:rPr lang="mn-MN" sz="1800" b="1" dirty="0">
                <a:latin typeface="+mj-lt"/>
              </a:rPr>
              <a:t>Түрийвч</a:t>
            </a:r>
            <a:r>
              <a:rPr lang="mn-MN" sz="1800" dirty="0">
                <a:latin typeface="+mj-lt"/>
              </a:rPr>
              <a:t>: Хувийн болон нийтийн түлхүүрийг хадгалах, нэгтгэх зориулалт бүхий техник хангамж, програм хангамж</a:t>
            </a:r>
          </a:p>
        </p:txBody>
      </p:sp>
      <p:sp>
        <p:nvSpPr>
          <p:cNvPr id="7" name="Text Placeholder 3">
            <a:extLst>
              <a:ext uri="{FF2B5EF4-FFF2-40B4-BE49-F238E27FC236}">
                <a16:creationId xmlns:a16="http://schemas.microsoft.com/office/drawing/2014/main" id="{254D2B81-C348-7EB6-15B1-E96D3276E8C9}"/>
              </a:ext>
            </a:extLst>
          </p:cNvPr>
          <p:cNvSpPr txBox="1">
            <a:spLocks/>
          </p:cNvSpPr>
          <p:nvPr/>
        </p:nvSpPr>
        <p:spPr>
          <a:xfrm>
            <a:off x="547089" y="4303966"/>
            <a:ext cx="2021090" cy="1785894"/>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nSpc>
                <a:spcPct val="100000"/>
              </a:lnSpc>
            </a:pPr>
            <a:r>
              <a:rPr lang="en-US" sz="1200" i="1" dirty="0">
                <a:latin typeface="+mn-lt"/>
              </a:rPr>
              <a:t>Photos</a:t>
            </a:r>
          </a:p>
          <a:p>
            <a:pPr>
              <a:lnSpc>
                <a:spcPct val="100000"/>
              </a:lnSpc>
            </a:pPr>
            <a:r>
              <a:rPr lang="en-US" sz="1200" i="1" dirty="0">
                <a:latin typeface="+mn-lt"/>
              </a:rPr>
              <a:t>Documents</a:t>
            </a:r>
          </a:p>
          <a:p>
            <a:pPr>
              <a:lnSpc>
                <a:spcPct val="100000"/>
              </a:lnSpc>
            </a:pPr>
            <a:r>
              <a:rPr lang="en-US" sz="1200" i="1" dirty="0">
                <a:latin typeface="+mn-lt"/>
              </a:rPr>
              <a:t>Videos</a:t>
            </a:r>
          </a:p>
          <a:p>
            <a:pPr>
              <a:lnSpc>
                <a:spcPct val="100000"/>
              </a:lnSpc>
            </a:pPr>
            <a:r>
              <a:rPr lang="en-US" sz="1200" i="1" dirty="0">
                <a:latin typeface="+mn-lt"/>
              </a:rPr>
              <a:t>Books</a:t>
            </a:r>
          </a:p>
          <a:p>
            <a:pPr>
              <a:lnSpc>
                <a:spcPct val="100000"/>
              </a:lnSpc>
            </a:pPr>
            <a:r>
              <a:rPr lang="en-US" sz="1200" i="1" dirty="0">
                <a:latin typeface="+mn-lt"/>
              </a:rPr>
              <a:t>Audio/Music</a:t>
            </a:r>
          </a:p>
          <a:p>
            <a:pPr>
              <a:lnSpc>
                <a:spcPct val="100000"/>
              </a:lnSpc>
            </a:pPr>
            <a:r>
              <a:rPr lang="en-US" sz="1200" i="1" dirty="0">
                <a:latin typeface="+mn-lt"/>
              </a:rPr>
              <a:t>Animations</a:t>
            </a:r>
          </a:p>
          <a:p>
            <a:pPr>
              <a:lnSpc>
                <a:spcPct val="100000"/>
              </a:lnSpc>
            </a:pPr>
            <a:r>
              <a:rPr lang="en-US" sz="1200" i="1" dirty="0">
                <a:latin typeface="+mn-lt"/>
              </a:rPr>
              <a:t>Illustrations</a:t>
            </a:r>
          </a:p>
        </p:txBody>
      </p:sp>
      <p:sp>
        <p:nvSpPr>
          <p:cNvPr id="8" name="Text Placeholder 3">
            <a:extLst>
              <a:ext uri="{FF2B5EF4-FFF2-40B4-BE49-F238E27FC236}">
                <a16:creationId xmlns:a16="http://schemas.microsoft.com/office/drawing/2014/main" id="{39A03045-433E-92FE-FA29-B447243F3AC7}"/>
              </a:ext>
            </a:extLst>
          </p:cNvPr>
          <p:cNvSpPr txBox="1">
            <a:spLocks/>
          </p:cNvSpPr>
          <p:nvPr/>
        </p:nvSpPr>
        <p:spPr>
          <a:xfrm>
            <a:off x="7958736" y="4318254"/>
            <a:ext cx="3686175" cy="1840707"/>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nSpc>
                <a:spcPct val="100000"/>
              </a:lnSpc>
            </a:pPr>
            <a:r>
              <a:rPr lang="en-US" sz="1200" i="1" dirty="0">
                <a:latin typeface="+mn-lt"/>
              </a:rPr>
              <a:t>Nonfungible tokens</a:t>
            </a:r>
          </a:p>
          <a:p>
            <a:pPr>
              <a:lnSpc>
                <a:spcPct val="100000"/>
              </a:lnSpc>
            </a:pPr>
            <a:r>
              <a:rPr lang="en-US" sz="1200" i="1" dirty="0">
                <a:latin typeface="+mn-lt"/>
              </a:rPr>
              <a:t>Cryptocurrency</a:t>
            </a:r>
          </a:p>
          <a:p>
            <a:pPr>
              <a:lnSpc>
                <a:spcPct val="100000"/>
              </a:lnSpc>
            </a:pPr>
            <a:r>
              <a:rPr lang="en-US" sz="1200" i="1" dirty="0">
                <a:latin typeface="+mn-lt"/>
              </a:rPr>
              <a:t>Tokens</a:t>
            </a:r>
          </a:p>
          <a:p>
            <a:pPr>
              <a:lnSpc>
                <a:spcPct val="100000"/>
              </a:lnSpc>
            </a:pPr>
            <a:r>
              <a:rPr lang="en-US" sz="1200" i="1" dirty="0">
                <a:latin typeface="+mn-lt"/>
              </a:rPr>
              <a:t>Crypto Assets</a:t>
            </a:r>
          </a:p>
          <a:p>
            <a:pPr>
              <a:lnSpc>
                <a:spcPct val="100000"/>
              </a:lnSpc>
            </a:pPr>
            <a:r>
              <a:rPr lang="en-US" sz="1200" i="1" dirty="0">
                <a:latin typeface="+mn-lt"/>
              </a:rPr>
              <a:t>Tokenized Assets</a:t>
            </a:r>
          </a:p>
          <a:p>
            <a:pPr>
              <a:lnSpc>
                <a:spcPct val="100000"/>
              </a:lnSpc>
            </a:pPr>
            <a:r>
              <a:rPr lang="en-US" sz="1200" i="1" dirty="0">
                <a:latin typeface="+mn-lt"/>
              </a:rPr>
              <a:t>Security Tokens</a:t>
            </a:r>
          </a:p>
          <a:p>
            <a:pPr>
              <a:lnSpc>
                <a:spcPct val="100000"/>
              </a:lnSpc>
            </a:pPr>
            <a:r>
              <a:rPr lang="en-US" sz="1200" i="1" dirty="0">
                <a:latin typeface="+mn-lt"/>
              </a:rPr>
              <a:t>Central Bank Digital Currencies</a:t>
            </a:r>
          </a:p>
        </p:txBody>
      </p:sp>
      <p:sp>
        <p:nvSpPr>
          <p:cNvPr id="10" name="TextBox 9">
            <a:extLst>
              <a:ext uri="{FF2B5EF4-FFF2-40B4-BE49-F238E27FC236}">
                <a16:creationId xmlns:a16="http://schemas.microsoft.com/office/drawing/2014/main" id="{FC1F7D3F-659F-2447-B1E5-ED1BAEC55F56}"/>
              </a:ext>
            </a:extLst>
          </p:cNvPr>
          <p:cNvSpPr txBox="1"/>
          <p:nvPr/>
        </p:nvSpPr>
        <p:spPr>
          <a:xfrm>
            <a:off x="3740352" y="4364874"/>
            <a:ext cx="3231949" cy="1997150"/>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200" i="1" dirty="0">
                <a:latin typeface="+mn-lt"/>
              </a:rPr>
              <a:t>Manuscripts</a:t>
            </a:r>
          </a:p>
          <a:p>
            <a:pPr marL="285750" indent="-285750">
              <a:lnSpc>
                <a:spcPct val="150000"/>
              </a:lnSpc>
              <a:buFont typeface="Arial" panose="020B0604020202020204" pitchFamily="34" charset="0"/>
              <a:buChar char="•"/>
            </a:pPr>
            <a:r>
              <a:rPr lang="en-US" sz="1200" i="1" dirty="0">
                <a:latin typeface="+mn-lt"/>
              </a:rPr>
              <a:t>Emails and email accounts</a:t>
            </a:r>
          </a:p>
          <a:p>
            <a:pPr marL="285750" indent="-285750">
              <a:lnSpc>
                <a:spcPct val="150000"/>
              </a:lnSpc>
              <a:buFont typeface="Arial" panose="020B0604020202020204" pitchFamily="34" charset="0"/>
              <a:buChar char="•"/>
            </a:pPr>
            <a:r>
              <a:rPr lang="en-US" sz="1200" i="1" dirty="0">
                <a:latin typeface="+mn-lt"/>
              </a:rPr>
              <a:t>Logos</a:t>
            </a:r>
          </a:p>
          <a:p>
            <a:pPr marL="285750" indent="-285750">
              <a:lnSpc>
                <a:spcPct val="150000"/>
              </a:lnSpc>
              <a:buFont typeface="Arial" panose="020B0604020202020204" pitchFamily="34" charset="0"/>
              <a:buChar char="•"/>
            </a:pPr>
            <a:r>
              <a:rPr lang="en-US" sz="1200" i="1" dirty="0">
                <a:latin typeface="+mn-lt"/>
              </a:rPr>
              <a:t>Metadata</a:t>
            </a:r>
          </a:p>
          <a:p>
            <a:pPr marL="285750" indent="-285750">
              <a:lnSpc>
                <a:spcPct val="150000"/>
              </a:lnSpc>
              <a:buFont typeface="Arial" panose="020B0604020202020204" pitchFamily="34" charset="0"/>
              <a:buChar char="•"/>
            </a:pPr>
            <a:r>
              <a:rPr lang="en-US" sz="1200" i="1" dirty="0">
                <a:latin typeface="+mn-lt"/>
              </a:rPr>
              <a:t>Content</a:t>
            </a:r>
          </a:p>
          <a:p>
            <a:pPr marL="285750" indent="-285750">
              <a:lnSpc>
                <a:spcPct val="150000"/>
              </a:lnSpc>
              <a:buFont typeface="Arial" panose="020B0604020202020204" pitchFamily="34" charset="0"/>
              <a:buChar char="•"/>
            </a:pPr>
            <a:r>
              <a:rPr lang="en-US" sz="1200" i="1" dirty="0">
                <a:latin typeface="+mn-lt"/>
              </a:rPr>
              <a:t>Social media accounts</a:t>
            </a:r>
          </a:p>
          <a:p>
            <a:pPr marL="285750" indent="-285750">
              <a:lnSpc>
                <a:spcPct val="150000"/>
              </a:lnSpc>
              <a:buFont typeface="Arial" panose="020B0604020202020204" pitchFamily="34" charset="0"/>
              <a:buChar char="•"/>
            </a:pPr>
            <a:r>
              <a:rPr lang="en-US" sz="1200" i="1" dirty="0">
                <a:latin typeface="+mn-lt"/>
              </a:rPr>
              <a:t>Gaming accounts</a:t>
            </a:r>
          </a:p>
        </p:txBody>
      </p:sp>
    </p:spTree>
    <p:extLst>
      <p:ext uri="{BB962C8B-B14F-4D97-AF65-F5344CB8AC3E}">
        <p14:creationId xmlns:p14="http://schemas.microsoft.com/office/powerpoint/2010/main" val="1042076998"/>
      </p:ext>
    </p:extLst>
  </p:cSld>
  <p:clrMapOvr>
    <a:masterClrMapping/>
  </p:clrMapOvr>
  <p:transition spd="med">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69135A0-ADDD-B202-B1E1-8B1540E2B362}"/>
              </a:ext>
            </a:extLst>
          </p:cNvPr>
          <p:cNvSpPr>
            <a:spLocks noGrp="1"/>
          </p:cNvSpPr>
          <p:nvPr>
            <p:ph type="body" idx="1"/>
          </p:nvPr>
        </p:nvSpPr>
        <p:spPr>
          <a:xfrm>
            <a:off x="121445" y="950116"/>
            <a:ext cx="11901486" cy="2671763"/>
          </a:xfrm>
          <a:solidFill>
            <a:schemeClr val="accent1">
              <a:lumMod val="20000"/>
              <a:lumOff val="80000"/>
            </a:schemeClr>
          </a:solidFill>
        </p:spPr>
        <p:txBody>
          <a:bodyPr>
            <a:normAutofit/>
          </a:bodyPr>
          <a:lstStyle/>
          <a:p>
            <a:pPr>
              <a:buFont typeface="Wingdings" panose="05000000000000000000" pitchFamily="2" charset="2"/>
              <a:buChar char="Ø"/>
            </a:pPr>
            <a:r>
              <a:rPr lang="mn-MN" sz="1800" b="1" dirty="0"/>
              <a:t>“Виртуал хөрөнгө"</a:t>
            </a:r>
            <a:r>
              <a:rPr lang="mn-MN" sz="1800" dirty="0"/>
              <a:t> гэж аливаа улсын албан ёсны мөнгөн тэмдэгт, үнэт цаасны дижитал хэлбэр, эсхүл Монгол банкны зөвшөөрөлтэй цахим мөнгөнөөс бусад дижиталаар шилжүүлэх, арилжаалах боломжтой төлбөрийн, эсхүл хөрөнгө оруулалтын зорилгоор ашиглагдах үнэ цэнийн дижитал илэрхийлэл бүхий эдийн бус хөрөнгийг хэлнэ. </a:t>
            </a:r>
            <a:r>
              <a:rPr lang="en-US" sz="1200" i="1" dirty="0"/>
              <a:t>(</a:t>
            </a:r>
            <a:r>
              <a:rPr lang="mn-MN" sz="1200" i="1" dirty="0"/>
              <a:t>ВХҮҮ-ийн тухай хуулийн 4.1.1</a:t>
            </a:r>
            <a:r>
              <a:rPr lang="en-US" sz="1200" i="1" dirty="0"/>
              <a:t>)</a:t>
            </a:r>
          </a:p>
          <a:p>
            <a:pPr>
              <a:buFont typeface="Wingdings" panose="05000000000000000000" pitchFamily="2" charset="2"/>
              <a:buChar char="Ø"/>
            </a:pPr>
            <a:r>
              <a:rPr lang="mn-MN" sz="1800" b="1" dirty="0"/>
              <a:t>“Виртуал хөрөнгө” </a:t>
            </a:r>
            <a:r>
              <a:rPr lang="mn-MN" sz="1800" dirty="0"/>
              <a:t>гэж цахимаар арилжаалах, шилжүүлэх, төлбөрийн болон хөрөнгө </a:t>
            </a:r>
            <a:r>
              <a:rPr lang="en-US" sz="1800" dirty="0"/>
              <a:t> </a:t>
            </a:r>
            <a:r>
              <a:rPr lang="mn-MN" sz="1800" dirty="0"/>
              <a:t>оруулалтын зориулалтаар ашиглаж болох дижитал үнэ цэнийн илэрхийлэл юм.</a:t>
            </a:r>
            <a:r>
              <a:rPr lang="en-US" sz="1800" dirty="0"/>
              <a:t> (</a:t>
            </a:r>
            <a:r>
              <a:rPr lang="mn-MN" sz="1100" dirty="0"/>
              <a:t>Олон улсын санхүүгийн зохицуулах байгууллага ФАТФ</a:t>
            </a:r>
            <a:r>
              <a:rPr lang="en-US" sz="1100" dirty="0"/>
              <a:t>)</a:t>
            </a:r>
          </a:p>
          <a:p>
            <a:pPr>
              <a:buFont typeface="Wingdings" panose="05000000000000000000" pitchFamily="2" charset="2"/>
              <a:buChar char="Ø"/>
            </a:pPr>
            <a:r>
              <a:rPr lang="mn-MN" sz="1800" dirty="0"/>
              <a:t>Виртуал хөрөнгөнд ФАТФ-ын Зөвлөмжийн бусад хэсэгт хамруулсан албан ёсны мөнгөн тэмдэгтийн, үнэт цаас, бусад санхүүгийн хөрөнгийн цахим илэрхийллийг хамруулахгүй; </a:t>
            </a:r>
            <a:endParaRPr lang="en-US" sz="1800" dirty="0"/>
          </a:p>
          <a:p>
            <a:pPr marL="114300" indent="0">
              <a:buNone/>
            </a:pPr>
            <a:endParaRPr lang="en-US" sz="1800" dirty="0"/>
          </a:p>
        </p:txBody>
      </p:sp>
      <p:sp>
        <p:nvSpPr>
          <p:cNvPr id="3" name="Title 2">
            <a:extLst>
              <a:ext uri="{FF2B5EF4-FFF2-40B4-BE49-F238E27FC236}">
                <a16:creationId xmlns:a16="http://schemas.microsoft.com/office/drawing/2014/main" id="{D8445AD3-6EE4-D783-D11C-2B04ED9FAF50}"/>
              </a:ext>
            </a:extLst>
          </p:cNvPr>
          <p:cNvSpPr>
            <a:spLocks noGrp="1"/>
          </p:cNvSpPr>
          <p:nvPr>
            <p:ph type="title"/>
          </p:nvPr>
        </p:nvSpPr>
        <p:spPr/>
        <p:txBody>
          <a:bodyPr/>
          <a:lstStyle/>
          <a:p>
            <a:r>
              <a:rPr lang="mn-MN" dirty="0"/>
              <a:t>Дижитал хөрөнгө</a:t>
            </a:r>
            <a:endParaRPr lang="en-US" dirty="0"/>
          </a:p>
        </p:txBody>
      </p:sp>
      <p:sp>
        <p:nvSpPr>
          <p:cNvPr id="5" name="TextBox 4">
            <a:extLst>
              <a:ext uri="{FF2B5EF4-FFF2-40B4-BE49-F238E27FC236}">
                <a16:creationId xmlns:a16="http://schemas.microsoft.com/office/drawing/2014/main" id="{EB91102A-2F76-96B4-5B39-126C3B2F707B}"/>
              </a:ext>
            </a:extLst>
          </p:cNvPr>
          <p:cNvSpPr txBox="1"/>
          <p:nvPr/>
        </p:nvSpPr>
        <p:spPr>
          <a:xfrm>
            <a:off x="121445" y="3705613"/>
            <a:ext cx="6097190" cy="1477328"/>
          </a:xfrm>
          <a:prstGeom prst="rect">
            <a:avLst/>
          </a:prstGeom>
          <a:solidFill>
            <a:schemeClr val="accent1">
              <a:lumMod val="20000"/>
              <a:lumOff val="80000"/>
            </a:schemeClr>
          </a:solidFill>
        </p:spPr>
        <p:txBody>
          <a:bodyPr wrap="square">
            <a:spAutoFit/>
          </a:bodyPr>
          <a:lstStyle/>
          <a:p>
            <a:r>
              <a:rPr lang="mn-MN" sz="1800" dirty="0"/>
              <a:t>Дижитал хөрөнгүүд нь харилцан солилцох боломжтой гэхээсээ </a:t>
            </a:r>
            <a:r>
              <a:rPr lang="mn-MN" sz="1800" b="1" i="1" dirty="0"/>
              <a:t>илүү өвөрмөц</a:t>
            </a:r>
            <a:r>
              <a:rPr lang="mn-MN" sz="1800" dirty="0"/>
              <a:t>, практикт төлбөр, хөрөнгө оруулалтын хэрэгсэл гэхээсээ </a:t>
            </a:r>
            <a:r>
              <a:rPr lang="mn-MN" sz="1800" b="1" i="1" dirty="0"/>
              <a:t>илүү цуглуулгын шинж чанартай ашиглагддаг бол өвөрмөц токен (</a:t>
            </a:r>
            <a:r>
              <a:rPr lang="en-US" sz="1800" b="1" i="1" dirty="0"/>
              <a:t>NFT), </a:t>
            </a:r>
            <a:r>
              <a:rPr lang="mn-MN" sz="1800" b="1" i="1" dirty="0"/>
              <a:t>эсхүл крипто цуглуулгын зүйл </a:t>
            </a:r>
            <a:r>
              <a:rPr lang="mn-MN" sz="1800" dirty="0"/>
              <a:t>гэгдэж болно.</a:t>
            </a:r>
            <a:endParaRPr lang="en-US" sz="1800" dirty="0"/>
          </a:p>
        </p:txBody>
      </p:sp>
    </p:spTree>
    <p:extLst>
      <p:ext uri="{BB962C8B-B14F-4D97-AF65-F5344CB8AC3E}">
        <p14:creationId xmlns:p14="http://schemas.microsoft.com/office/powerpoint/2010/main" val="1244891153"/>
      </p:ext>
    </p:extLst>
  </p:cSld>
  <p:clrMapOvr>
    <a:masterClrMapping/>
  </p:clrMapOvr>
  <p:transition spd="med">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хөгжил</a:t>
            </a:r>
            <a:endParaRPr lang="en-US" dirty="0"/>
          </a:p>
        </p:txBody>
      </p:sp>
      <p:graphicFrame>
        <p:nvGraphicFramePr>
          <p:cNvPr id="2" name="Diagram 1">
            <a:extLst>
              <a:ext uri="{FF2B5EF4-FFF2-40B4-BE49-F238E27FC236}">
                <a16:creationId xmlns:a16="http://schemas.microsoft.com/office/drawing/2014/main" id="{5E7CF4D4-9481-F317-8AF5-036CCD79291E}"/>
              </a:ext>
            </a:extLst>
          </p:cNvPr>
          <p:cNvGraphicFramePr/>
          <p:nvPr>
            <p:extLst>
              <p:ext uri="{D42A27DB-BD31-4B8C-83A1-F6EECF244321}">
                <p14:modId xmlns:p14="http://schemas.microsoft.com/office/powerpoint/2010/main" val="2297862029"/>
              </p:ext>
            </p:extLst>
          </p:nvPr>
        </p:nvGraphicFramePr>
        <p:xfrm>
          <a:off x="231775" y="1041138"/>
          <a:ext cx="11548268" cy="55668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8729509"/>
      </p:ext>
    </p:extLst>
  </p:cSld>
  <p:clrMapOvr>
    <a:masterClrMapping/>
  </p:clrMapOvr>
  <p:transition spd="med">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7919EB-9E8D-6AF8-18A9-35EA9747972F}"/>
              </a:ext>
            </a:extLst>
          </p:cNvPr>
          <p:cNvSpPr>
            <a:spLocks noGrp="1"/>
          </p:cNvSpPr>
          <p:nvPr>
            <p:ph type="title"/>
          </p:nvPr>
        </p:nvSpPr>
        <p:spPr/>
        <p:txBody>
          <a:bodyPr/>
          <a:lstStyle/>
          <a:p>
            <a:r>
              <a:rPr lang="mn-MN" dirty="0"/>
              <a:t>Крипто хөрөнгийн төрлүүд</a:t>
            </a:r>
            <a:endParaRPr lang="en-US" dirty="0"/>
          </a:p>
        </p:txBody>
      </p:sp>
      <p:sp>
        <p:nvSpPr>
          <p:cNvPr id="7" name="Text Placeholder 6">
            <a:extLst>
              <a:ext uri="{FF2B5EF4-FFF2-40B4-BE49-F238E27FC236}">
                <a16:creationId xmlns:a16="http://schemas.microsoft.com/office/drawing/2014/main" id="{3C8A0A5E-57D8-EDB6-A39A-2B331D108EBD}"/>
              </a:ext>
            </a:extLst>
          </p:cNvPr>
          <p:cNvSpPr>
            <a:spLocks noGrp="1"/>
          </p:cNvSpPr>
          <p:nvPr>
            <p:ph type="body" idx="1"/>
          </p:nvPr>
        </p:nvSpPr>
        <p:spPr>
          <a:xfrm>
            <a:off x="121443" y="921544"/>
            <a:ext cx="5757861" cy="1814512"/>
          </a:xfrm>
          <a:solidFill>
            <a:schemeClr val="accent6">
              <a:lumMod val="20000"/>
              <a:lumOff val="80000"/>
            </a:schemeClr>
          </a:solidFill>
        </p:spPr>
        <p:txBody>
          <a:bodyPr>
            <a:normAutofit/>
          </a:bodyPr>
          <a:lstStyle/>
          <a:p>
            <a:pPr marL="114300" indent="0">
              <a:buNone/>
            </a:pPr>
            <a:r>
              <a:rPr lang="mn-MN" sz="1400" b="1" dirty="0"/>
              <a:t>1. Крипто хөрөнгө: </a:t>
            </a:r>
            <a:r>
              <a:rPr lang="mn-MN" sz="1400" dirty="0"/>
              <a:t>Блокчэйнд дижитал хэлбэрээр хадгалагдсан арилжаа, солилцооны үнэ цэнэ бүхий валют</a:t>
            </a:r>
          </a:p>
          <a:p>
            <a:pPr lvl="1"/>
            <a:r>
              <a:rPr lang="mn-MN" sz="1400" i="1" dirty="0"/>
              <a:t>Хөрөнгө оруулалт</a:t>
            </a:r>
          </a:p>
          <a:p>
            <a:pPr lvl="1"/>
            <a:r>
              <a:rPr lang="mn-MN" sz="1400" i="1" dirty="0"/>
              <a:t>Төлбөр тооцоо</a:t>
            </a:r>
          </a:p>
          <a:p>
            <a:pPr lvl="1"/>
            <a:r>
              <a:rPr lang="mn-MN" sz="1400" i="1" dirty="0"/>
              <a:t>Төслийн санхүүжилт босгох зорилго бүхий койн бүтээх зэргээр хэрэглэгддэг.</a:t>
            </a:r>
            <a:endParaRPr lang="en-US" sz="1400" i="1" dirty="0"/>
          </a:p>
        </p:txBody>
      </p:sp>
      <p:sp>
        <p:nvSpPr>
          <p:cNvPr id="8" name="Text Placeholder 6">
            <a:extLst>
              <a:ext uri="{FF2B5EF4-FFF2-40B4-BE49-F238E27FC236}">
                <a16:creationId xmlns:a16="http://schemas.microsoft.com/office/drawing/2014/main" id="{7A8F6A40-C87B-35ED-129B-579DFD033FC7}"/>
              </a:ext>
            </a:extLst>
          </p:cNvPr>
          <p:cNvSpPr txBox="1">
            <a:spLocks/>
          </p:cNvSpPr>
          <p:nvPr/>
        </p:nvSpPr>
        <p:spPr>
          <a:xfrm>
            <a:off x="121443" y="2845593"/>
            <a:ext cx="5757861" cy="1933575"/>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1400" b="1" dirty="0"/>
              <a:t>2. </a:t>
            </a:r>
            <a:r>
              <a:rPr lang="en-US" sz="1400" b="1" dirty="0"/>
              <a:t>Stablecoins</a:t>
            </a:r>
            <a:r>
              <a:rPr lang="mn-MN" sz="1400" b="1" dirty="0"/>
              <a:t>: </a:t>
            </a:r>
            <a:r>
              <a:rPr lang="mn-MN" sz="1400" dirty="0"/>
              <a:t>Тогтвортой үнэ бүхий криптовалютын нэр төрөл учир үнэ нь баталгаажсан валют, бүтээгдэхүүн, хөрөнгө, бусад төрлийн крипто хөрөнгөтэй шууд хамааралтай. </a:t>
            </a:r>
          </a:p>
          <a:p>
            <a:pPr lvl="1"/>
            <a:r>
              <a:rPr lang="mn-MN" sz="1400" i="1" dirty="0"/>
              <a:t>Хөрөнгө оруулалт</a:t>
            </a:r>
          </a:p>
          <a:p>
            <a:pPr lvl="1"/>
            <a:r>
              <a:rPr lang="mn-MN" sz="1400" i="1" dirty="0"/>
              <a:t>Гадаад валют солилцоо</a:t>
            </a:r>
          </a:p>
          <a:p>
            <a:pPr lvl="1"/>
            <a:r>
              <a:rPr lang="mn-MN" sz="1400" i="1" dirty="0"/>
              <a:t>Олон улс дамнасан төлбөр тооцоо, шилжүүлэгт хэрэглэгддэг.</a:t>
            </a:r>
            <a:endParaRPr lang="en-US" sz="1400" i="1" dirty="0"/>
          </a:p>
        </p:txBody>
      </p:sp>
      <p:sp>
        <p:nvSpPr>
          <p:cNvPr id="9" name="Text Placeholder 6">
            <a:extLst>
              <a:ext uri="{FF2B5EF4-FFF2-40B4-BE49-F238E27FC236}">
                <a16:creationId xmlns:a16="http://schemas.microsoft.com/office/drawing/2014/main" id="{E3584CB7-73FF-2592-821F-6BEBD8C4AD7C}"/>
              </a:ext>
            </a:extLst>
          </p:cNvPr>
          <p:cNvSpPr txBox="1">
            <a:spLocks/>
          </p:cNvSpPr>
          <p:nvPr/>
        </p:nvSpPr>
        <p:spPr>
          <a:xfrm>
            <a:off x="121443" y="4888705"/>
            <a:ext cx="5757861" cy="1881192"/>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1400" b="1" dirty="0"/>
              <a:t>3.Төв банкны дижитал валют </a:t>
            </a:r>
            <a:r>
              <a:rPr lang="en-US" sz="1400" b="1" dirty="0"/>
              <a:t>(CBDCs)</a:t>
            </a:r>
            <a:r>
              <a:rPr lang="mn-MN" sz="1400" b="1" dirty="0"/>
              <a:t>: </a:t>
            </a:r>
            <a:r>
              <a:rPr lang="mn-MN" sz="1400" dirty="0"/>
              <a:t>Тухайн улсын үндэсний валютыг төлөөлдөг, төв банк баталгаажуулсан дижитал хөрөнгийн төрөл</a:t>
            </a:r>
          </a:p>
          <a:p>
            <a:pPr lvl="1"/>
            <a:r>
              <a:rPr lang="mn-MN" sz="1400" i="1" dirty="0"/>
              <a:t>Төлбөр тооцоо</a:t>
            </a:r>
          </a:p>
          <a:p>
            <a:pPr lvl="1"/>
            <a:r>
              <a:rPr lang="mn-MN" sz="1400" i="1" dirty="0"/>
              <a:t>Олон улс дамнасан төлбөр тооцоо, шилжүүлэгт хэрэглэгддэг.</a:t>
            </a:r>
            <a:endParaRPr lang="en-US" sz="1400" i="1" dirty="0"/>
          </a:p>
        </p:txBody>
      </p:sp>
      <p:sp>
        <p:nvSpPr>
          <p:cNvPr id="10" name="Text Placeholder 6">
            <a:extLst>
              <a:ext uri="{FF2B5EF4-FFF2-40B4-BE49-F238E27FC236}">
                <a16:creationId xmlns:a16="http://schemas.microsoft.com/office/drawing/2014/main" id="{00AEC21F-142B-D1A0-8382-0263D85DF9D8}"/>
              </a:ext>
            </a:extLst>
          </p:cNvPr>
          <p:cNvSpPr txBox="1">
            <a:spLocks/>
          </p:cNvSpPr>
          <p:nvPr/>
        </p:nvSpPr>
        <p:spPr>
          <a:xfrm>
            <a:off x="5967250" y="1385888"/>
            <a:ext cx="5757861" cy="2150269"/>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en-US" sz="1400" b="1" dirty="0"/>
              <a:t>4</a:t>
            </a:r>
            <a:r>
              <a:rPr lang="mn-MN" sz="1400" b="1" dirty="0"/>
              <a:t>. </a:t>
            </a:r>
            <a:r>
              <a:rPr lang="en-US" sz="1400" b="1" dirty="0"/>
              <a:t>Non-fungible tokens (NFTs)</a:t>
            </a:r>
            <a:r>
              <a:rPr lang="mn-MN" sz="1400" b="1" dirty="0"/>
              <a:t>: </a:t>
            </a:r>
            <a:r>
              <a:rPr lang="mn-MN" sz="1400" dirty="0"/>
              <a:t>Дижитал эд зүйлсийн эзэмшлийг баталгаажуулах токен учир эзэмшигч тухайн эд зүйлийг зарах, арилжаалах эрхийг баталгаажуулж байдаг. </a:t>
            </a:r>
          </a:p>
          <a:p>
            <a:pPr lvl="1"/>
            <a:r>
              <a:rPr lang="mn-MN" sz="1400" i="1" dirty="0"/>
              <a:t>Таны хувийн мэдээллийг нотлох, хандах эрхийг баталгаажуулах,</a:t>
            </a:r>
          </a:p>
          <a:p>
            <a:pPr lvl="1"/>
            <a:r>
              <a:rPr lang="mn-MN" sz="1400" i="1" dirty="0"/>
              <a:t>Үйлдвэрлэл, эзэмшлийг мөшгих нийлүүлэлтийн гинжийн токенжуулалт</a:t>
            </a:r>
          </a:p>
          <a:p>
            <a:pPr lvl="1"/>
            <a:r>
              <a:rPr lang="mn-MN" sz="1400" i="1" dirty="0"/>
              <a:t>Дижитал эд зүйлсийн эзэмшил зэргээр хэрэглэгддэг.</a:t>
            </a:r>
          </a:p>
          <a:p>
            <a:pPr lvl="1"/>
            <a:endParaRPr lang="mn-MN" sz="1400" i="1" dirty="0"/>
          </a:p>
          <a:p>
            <a:pPr lvl="1"/>
            <a:endParaRPr lang="en-US" sz="1400" i="1" dirty="0"/>
          </a:p>
        </p:txBody>
      </p:sp>
      <p:sp>
        <p:nvSpPr>
          <p:cNvPr id="11" name="Text Placeholder 6">
            <a:extLst>
              <a:ext uri="{FF2B5EF4-FFF2-40B4-BE49-F238E27FC236}">
                <a16:creationId xmlns:a16="http://schemas.microsoft.com/office/drawing/2014/main" id="{AA2736C1-7E1B-1A28-5860-DC356873DCC6}"/>
              </a:ext>
            </a:extLst>
          </p:cNvPr>
          <p:cNvSpPr txBox="1">
            <a:spLocks/>
          </p:cNvSpPr>
          <p:nvPr/>
        </p:nvSpPr>
        <p:spPr>
          <a:xfrm>
            <a:off x="5967250" y="3624265"/>
            <a:ext cx="5757861" cy="1933575"/>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1400" b="1" dirty="0"/>
              <a:t>5. Аюулгүй байдлын токен: </a:t>
            </a:r>
            <a:r>
              <a:rPr lang="mn-MN" sz="1400" dirty="0"/>
              <a:t>Хувьцаа бонд зэрэг аюулгүй байдал эсвэл санхүүгийн хөрөнгө оруулалтыг тодорхойлох дижитал хөрөнгө. </a:t>
            </a:r>
          </a:p>
          <a:p>
            <a:pPr lvl="1"/>
            <a:r>
              <a:rPr lang="mn-MN" sz="1400" i="1" dirty="0"/>
              <a:t>Бонд, хувьцааны токенжуулсан хувилбар</a:t>
            </a:r>
          </a:p>
          <a:p>
            <a:pPr lvl="1"/>
            <a:r>
              <a:rPr lang="mn-MN" sz="1400" i="1" dirty="0"/>
              <a:t>Үл хөдлөх хөрөнгө, эд зүйл, ургамал, зэрэг бодит хөрөнгүүдийн токенжуулсан хувилбар.</a:t>
            </a:r>
            <a:endParaRPr lang="en-US" sz="1400" i="1" dirty="0"/>
          </a:p>
        </p:txBody>
      </p:sp>
      <p:sp>
        <p:nvSpPr>
          <p:cNvPr id="14" name="TextBox 13">
            <a:extLst>
              <a:ext uri="{FF2B5EF4-FFF2-40B4-BE49-F238E27FC236}">
                <a16:creationId xmlns:a16="http://schemas.microsoft.com/office/drawing/2014/main" id="{B60E0FEA-5192-4CED-DCA4-068D7C5103C4}"/>
              </a:ext>
            </a:extLst>
          </p:cNvPr>
          <p:cNvSpPr txBox="1"/>
          <p:nvPr/>
        </p:nvSpPr>
        <p:spPr>
          <a:xfrm>
            <a:off x="6943940" y="5675412"/>
            <a:ext cx="4781171" cy="307777"/>
          </a:xfrm>
          <a:prstGeom prst="rect">
            <a:avLst/>
          </a:prstGeom>
          <a:noFill/>
        </p:spPr>
        <p:txBody>
          <a:bodyPr wrap="square">
            <a:spAutoFit/>
          </a:bodyPr>
          <a:lstStyle/>
          <a:p>
            <a:r>
              <a:rPr lang="en-US" dirty="0">
                <a:hlinkClick r:id="rId2"/>
              </a:rPr>
              <a:t>Understanding Cryptocurrency and Digital Assets: PwC</a:t>
            </a:r>
            <a:endParaRPr lang="en-US" dirty="0"/>
          </a:p>
        </p:txBody>
      </p:sp>
    </p:spTree>
    <p:extLst>
      <p:ext uri="{BB962C8B-B14F-4D97-AF65-F5344CB8AC3E}">
        <p14:creationId xmlns:p14="http://schemas.microsoft.com/office/powerpoint/2010/main" val="1418314193"/>
      </p:ext>
    </p:extLst>
  </p:cSld>
  <p:clrMapOvr>
    <a:masterClrMapping/>
  </p:clrMapOvr>
  <p:transition spd="med">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69135A0-ADDD-B202-B1E1-8B1540E2B362}"/>
              </a:ext>
            </a:extLst>
          </p:cNvPr>
          <p:cNvSpPr>
            <a:spLocks noGrp="1"/>
          </p:cNvSpPr>
          <p:nvPr>
            <p:ph type="body" idx="1"/>
          </p:nvPr>
        </p:nvSpPr>
        <p:spPr>
          <a:xfrm>
            <a:off x="8779669" y="948972"/>
            <a:ext cx="3340893" cy="5723290"/>
          </a:xfrm>
          <a:solidFill>
            <a:schemeClr val="accent1">
              <a:lumMod val="20000"/>
              <a:lumOff val="80000"/>
            </a:schemeClr>
          </a:solidFill>
        </p:spPr>
        <p:txBody>
          <a:bodyPr>
            <a:normAutofit/>
          </a:bodyPr>
          <a:lstStyle/>
          <a:p>
            <a:pPr marL="114300" indent="0">
              <a:buNone/>
            </a:pPr>
            <a:r>
              <a:rPr lang="mn-MN" sz="1800" dirty="0"/>
              <a:t>Дижитал хөрөнгө нь  блокчэйнд  бүртгэгдэж, хадгалагддаг.</a:t>
            </a:r>
          </a:p>
          <a:p>
            <a:pPr marL="114300" indent="0">
              <a:buNone/>
            </a:pPr>
            <a:r>
              <a:rPr lang="mn-MN" sz="1800" dirty="0"/>
              <a:t>Бүртгэлийн оролт нь компьютери имэйл, нууц үг боловсруулдаг шиг хувийн, нийтийн түлхүүртэй холбогддог.</a:t>
            </a:r>
          </a:p>
          <a:p>
            <a:pPr marL="114300" indent="0">
              <a:buNone/>
            </a:pPr>
            <a:r>
              <a:rPr lang="mn-MN" sz="1800" dirty="0"/>
              <a:t>Түрийвч нь түлхүүрээ аюулгүй хадгалж зөвхөн та өөрийн дижитал хөрөнгөдөө хандах, хөрөнгөө тухтай харах боломжыг олгодог. </a:t>
            </a:r>
          </a:p>
          <a:p>
            <a:pPr marL="114300" indent="0">
              <a:buNone/>
            </a:pPr>
            <a:r>
              <a:rPr lang="mn-MN" sz="1800" dirty="0"/>
              <a:t>Дижитал хөрөнгө нь блокчэйн бүртгэлд хадгалагддаг бөгөөд түлхүүрүүд нь түрийвчинд хадгалагдсан хөрөнгөрүү хандах эрхийг өгдөг. </a:t>
            </a:r>
          </a:p>
          <a:p>
            <a:pPr marL="114300" indent="0">
              <a:buNone/>
            </a:pPr>
            <a:endParaRPr lang="en-US" sz="1800" dirty="0"/>
          </a:p>
        </p:txBody>
      </p:sp>
      <p:sp>
        <p:nvSpPr>
          <p:cNvPr id="3" name="Title 2">
            <a:extLst>
              <a:ext uri="{FF2B5EF4-FFF2-40B4-BE49-F238E27FC236}">
                <a16:creationId xmlns:a16="http://schemas.microsoft.com/office/drawing/2014/main" id="{D8445AD3-6EE4-D783-D11C-2B04ED9FAF50}"/>
              </a:ext>
            </a:extLst>
          </p:cNvPr>
          <p:cNvSpPr>
            <a:spLocks noGrp="1"/>
          </p:cNvSpPr>
          <p:nvPr>
            <p:ph type="title"/>
          </p:nvPr>
        </p:nvSpPr>
        <p:spPr/>
        <p:txBody>
          <a:bodyPr/>
          <a:lstStyle/>
          <a:p>
            <a:r>
              <a:rPr lang="mn-MN" dirty="0"/>
              <a:t>Дижитал хөрөнгийн хадгалалт</a:t>
            </a:r>
            <a:endParaRPr lang="en-US" dirty="0"/>
          </a:p>
        </p:txBody>
      </p:sp>
      <p:pic>
        <p:nvPicPr>
          <p:cNvPr id="6" name="0513">
            <a:hlinkClick r:id="" action="ppaction://media"/>
            <a:extLst>
              <a:ext uri="{FF2B5EF4-FFF2-40B4-BE49-F238E27FC236}">
                <a16:creationId xmlns:a16="http://schemas.microsoft.com/office/drawing/2014/main" id="{BA765977-A14B-65CB-241A-18A7B72E957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4357"/>
          <a:stretch/>
        </p:blipFill>
        <p:spPr>
          <a:xfrm>
            <a:off x="71438" y="1228724"/>
            <a:ext cx="8597900" cy="4625578"/>
          </a:xfrm>
          <a:prstGeom prst="rect">
            <a:avLst/>
          </a:prstGeom>
        </p:spPr>
      </p:pic>
      <p:sp>
        <p:nvSpPr>
          <p:cNvPr id="10" name="TextBox 9">
            <a:extLst>
              <a:ext uri="{FF2B5EF4-FFF2-40B4-BE49-F238E27FC236}">
                <a16:creationId xmlns:a16="http://schemas.microsoft.com/office/drawing/2014/main" id="{98035997-8603-5FD9-B689-6048A0A2EE14}"/>
              </a:ext>
            </a:extLst>
          </p:cNvPr>
          <p:cNvSpPr txBox="1"/>
          <p:nvPr/>
        </p:nvSpPr>
        <p:spPr>
          <a:xfrm>
            <a:off x="3257550" y="6173604"/>
            <a:ext cx="6100762" cy="307777"/>
          </a:xfrm>
          <a:prstGeom prst="rect">
            <a:avLst/>
          </a:prstGeom>
          <a:noFill/>
        </p:spPr>
        <p:txBody>
          <a:bodyPr wrap="square">
            <a:spAutoFit/>
          </a:bodyPr>
          <a:lstStyle/>
          <a:p>
            <a:r>
              <a:rPr lang="en-US" dirty="0">
                <a:hlinkClick r:id="rId5"/>
              </a:rPr>
              <a:t>Understanding Cryptocurrency and Digital Assets: PwC</a:t>
            </a:r>
            <a:endParaRPr lang="en-US" dirty="0"/>
          </a:p>
        </p:txBody>
      </p:sp>
    </p:spTree>
    <p:extLst>
      <p:ext uri="{BB962C8B-B14F-4D97-AF65-F5344CB8AC3E}">
        <p14:creationId xmlns:p14="http://schemas.microsoft.com/office/powerpoint/2010/main" val="2596162933"/>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18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69135A0-ADDD-B202-B1E1-8B1540E2B362}"/>
              </a:ext>
            </a:extLst>
          </p:cNvPr>
          <p:cNvSpPr>
            <a:spLocks noGrp="1"/>
          </p:cNvSpPr>
          <p:nvPr>
            <p:ph type="body" idx="1"/>
          </p:nvPr>
        </p:nvSpPr>
        <p:spPr>
          <a:xfrm>
            <a:off x="8779669" y="948972"/>
            <a:ext cx="3340893" cy="5723290"/>
          </a:xfrm>
          <a:solidFill>
            <a:schemeClr val="accent1">
              <a:lumMod val="20000"/>
              <a:lumOff val="80000"/>
            </a:schemeClr>
          </a:solidFill>
        </p:spPr>
        <p:txBody>
          <a:bodyPr>
            <a:normAutofit/>
          </a:bodyPr>
          <a:lstStyle/>
          <a:p>
            <a:pPr marL="114300" indent="0">
              <a:buNone/>
            </a:pPr>
            <a:r>
              <a:rPr lang="mn-MN" sz="1800" dirty="0"/>
              <a:t>Хувийн түлхүүр нь ямар нэг арилжаа, солилцоо зэргийг хийхэд таны дижитал хөрөнгийн эзэмшлийг батлах юм. </a:t>
            </a:r>
          </a:p>
          <a:p>
            <a:pPr marL="114300" indent="0">
              <a:buNone/>
            </a:pPr>
            <a:r>
              <a:rPr lang="mn-MN" sz="1800" dirty="0"/>
              <a:t>Жишээ нь хэрэв та хэн нэгэнрүү криптовалют илгээхийг хүсвэл танд хувийн түлхүүр чинь гүйгээг гарын үсгээр баталгаажуулан блокчэйнд шинэ бүртгэл үүсгэх зөвшөөрлийг олгоход хэрэгтэй.</a:t>
            </a:r>
          </a:p>
          <a:p>
            <a:pPr marL="114300" indent="0">
              <a:buNone/>
            </a:pPr>
            <a:r>
              <a:rPr lang="mn-MN" sz="1800" dirty="0"/>
              <a:t>Иймд хувийн түлхүүрийг найдвартай, аюулгүй, үл мартахгүйгээр хамгаалах нь чухал.</a:t>
            </a:r>
          </a:p>
          <a:p>
            <a:pPr marL="114300" indent="0">
              <a:buNone/>
            </a:pPr>
            <a:endParaRPr lang="mn-MN" sz="1800" dirty="0"/>
          </a:p>
          <a:p>
            <a:pPr marL="114300" indent="0">
              <a:buNone/>
            </a:pPr>
            <a:endParaRPr lang="en-US" sz="1800" dirty="0"/>
          </a:p>
        </p:txBody>
      </p:sp>
      <p:sp>
        <p:nvSpPr>
          <p:cNvPr id="3" name="Title 2">
            <a:extLst>
              <a:ext uri="{FF2B5EF4-FFF2-40B4-BE49-F238E27FC236}">
                <a16:creationId xmlns:a16="http://schemas.microsoft.com/office/drawing/2014/main" id="{D8445AD3-6EE4-D783-D11C-2B04ED9FAF50}"/>
              </a:ext>
            </a:extLst>
          </p:cNvPr>
          <p:cNvSpPr>
            <a:spLocks noGrp="1"/>
          </p:cNvSpPr>
          <p:nvPr>
            <p:ph type="title"/>
          </p:nvPr>
        </p:nvSpPr>
        <p:spPr/>
        <p:txBody>
          <a:bodyPr/>
          <a:lstStyle/>
          <a:p>
            <a:r>
              <a:rPr lang="mn-MN" dirty="0"/>
              <a:t>Дижитал хөрөнгийн хадгалалт</a:t>
            </a:r>
            <a:endParaRPr lang="en-US" dirty="0"/>
          </a:p>
        </p:txBody>
      </p:sp>
      <p:pic>
        <p:nvPicPr>
          <p:cNvPr id="2" name="0513(1)">
            <a:hlinkClick r:id="" action="ppaction://media"/>
            <a:extLst>
              <a:ext uri="{FF2B5EF4-FFF2-40B4-BE49-F238E27FC236}">
                <a16:creationId xmlns:a16="http://schemas.microsoft.com/office/drawing/2014/main" id="{C41C8CA5-1297-EEF3-874B-DC9E99D3B4C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92882" y="1057275"/>
            <a:ext cx="8534399" cy="4800600"/>
          </a:xfrm>
          <a:prstGeom prst="rect">
            <a:avLst/>
          </a:prstGeom>
        </p:spPr>
      </p:pic>
      <p:sp>
        <p:nvSpPr>
          <p:cNvPr id="7" name="TextBox 6">
            <a:extLst>
              <a:ext uri="{FF2B5EF4-FFF2-40B4-BE49-F238E27FC236}">
                <a16:creationId xmlns:a16="http://schemas.microsoft.com/office/drawing/2014/main" id="{BDAC9325-41A5-7924-4574-7E68FE749492}"/>
              </a:ext>
            </a:extLst>
          </p:cNvPr>
          <p:cNvSpPr txBox="1"/>
          <p:nvPr/>
        </p:nvSpPr>
        <p:spPr>
          <a:xfrm>
            <a:off x="2986087" y="6364485"/>
            <a:ext cx="6100762" cy="307777"/>
          </a:xfrm>
          <a:prstGeom prst="rect">
            <a:avLst/>
          </a:prstGeom>
          <a:noFill/>
        </p:spPr>
        <p:txBody>
          <a:bodyPr wrap="square">
            <a:spAutoFit/>
          </a:bodyPr>
          <a:lstStyle/>
          <a:p>
            <a:r>
              <a:rPr lang="en-US" dirty="0">
                <a:hlinkClick r:id="rId5"/>
              </a:rPr>
              <a:t>Understanding Cryptocurrency and Digital Assets: PwC</a:t>
            </a:r>
            <a:endParaRPr lang="en-US" dirty="0"/>
          </a:p>
        </p:txBody>
      </p:sp>
    </p:spTree>
    <p:extLst>
      <p:ext uri="{BB962C8B-B14F-4D97-AF65-F5344CB8AC3E}">
        <p14:creationId xmlns:p14="http://schemas.microsoft.com/office/powerpoint/2010/main" val="3468537205"/>
      </p:ext>
    </p:extLst>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3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D823548-0FCC-FDC7-3110-F4B167AF5436}"/>
              </a:ext>
            </a:extLst>
          </p:cNvPr>
          <p:cNvSpPr>
            <a:spLocks noGrp="1"/>
          </p:cNvSpPr>
          <p:nvPr>
            <p:ph type="body" idx="1"/>
          </p:nvPr>
        </p:nvSpPr>
        <p:spPr>
          <a:xfrm>
            <a:off x="264320" y="2964657"/>
            <a:ext cx="3936206" cy="1385888"/>
          </a:xfrm>
        </p:spPr>
        <p:txBody>
          <a:bodyPr>
            <a:normAutofit/>
          </a:bodyPr>
          <a:lstStyle/>
          <a:p>
            <a:r>
              <a:rPr lang="mn-MN" sz="1800" b="1" i="1" dirty="0"/>
              <a:t>Давхарга 1</a:t>
            </a:r>
          </a:p>
          <a:p>
            <a:pPr marL="114300" indent="0">
              <a:buNone/>
            </a:pPr>
            <a:r>
              <a:rPr lang="mn-MN" sz="1800" dirty="0"/>
              <a:t>Токен байршиж буй блокчэйний суурь архитектур</a:t>
            </a:r>
            <a:endParaRPr lang="en-US" sz="1800" dirty="0"/>
          </a:p>
        </p:txBody>
      </p:sp>
      <p:sp>
        <p:nvSpPr>
          <p:cNvPr id="3" name="Title 2">
            <a:extLst>
              <a:ext uri="{FF2B5EF4-FFF2-40B4-BE49-F238E27FC236}">
                <a16:creationId xmlns:a16="http://schemas.microsoft.com/office/drawing/2014/main" id="{7FF67B9D-D08C-8A12-6D0A-2F7DF9B88091}"/>
              </a:ext>
            </a:extLst>
          </p:cNvPr>
          <p:cNvSpPr>
            <a:spLocks noGrp="1"/>
          </p:cNvSpPr>
          <p:nvPr>
            <p:ph type="title"/>
          </p:nvPr>
        </p:nvSpPr>
        <p:spPr/>
        <p:txBody>
          <a:bodyPr/>
          <a:lstStyle/>
          <a:p>
            <a:r>
              <a:rPr lang="mn-MN" dirty="0"/>
              <a:t>Дижитал хөрөнгийн ертөнц</a:t>
            </a:r>
            <a:endParaRPr lang="en-US" dirty="0"/>
          </a:p>
        </p:txBody>
      </p:sp>
      <p:pic>
        <p:nvPicPr>
          <p:cNvPr id="5" name="Picture 4">
            <a:extLst>
              <a:ext uri="{FF2B5EF4-FFF2-40B4-BE49-F238E27FC236}">
                <a16:creationId xmlns:a16="http://schemas.microsoft.com/office/drawing/2014/main" id="{B2C78884-424B-4DEA-0274-BFD915CA0E8F}"/>
              </a:ext>
            </a:extLst>
          </p:cNvPr>
          <p:cNvPicPr>
            <a:picLocks noChangeAspect="1"/>
          </p:cNvPicPr>
          <p:nvPr/>
        </p:nvPicPr>
        <p:blipFill rotWithShape="1">
          <a:blip r:embed="rId2"/>
          <a:srcRect l="42479" t="17079" r="8009" b="8903"/>
          <a:stretch/>
        </p:blipFill>
        <p:spPr>
          <a:xfrm>
            <a:off x="4386263" y="882252"/>
            <a:ext cx="7681609" cy="6172558"/>
          </a:xfrm>
          <a:prstGeom prst="rect">
            <a:avLst/>
          </a:prstGeom>
        </p:spPr>
      </p:pic>
    </p:spTree>
    <p:extLst>
      <p:ext uri="{BB962C8B-B14F-4D97-AF65-F5344CB8AC3E}">
        <p14:creationId xmlns:p14="http://schemas.microsoft.com/office/powerpoint/2010/main" val="2442375148"/>
      </p:ext>
    </p:extLst>
  </p:cSld>
  <p:clrMapOvr>
    <a:masterClrMapping/>
  </p:clrMapOvr>
  <p:transition spd="med">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69135A0-ADDD-B202-B1E1-8B1540E2B362}"/>
              </a:ext>
            </a:extLst>
          </p:cNvPr>
          <p:cNvSpPr>
            <a:spLocks noGrp="1"/>
          </p:cNvSpPr>
          <p:nvPr>
            <p:ph type="body" idx="1"/>
          </p:nvPr>
        </p:nvSpPr>
        <p:spPr>
          <a:xfrm>
            <a:off x="121444" y="1216908"/>
            <a:ext cx="4107655" cy="4960055"/>
          </a:xfrm>
        </p:spPr>
        <p:txBody>
          <a:bodyPr>
            <a:normAutofit/>
          </a:bodyPr>
          <a:lstStyle/>
          <a:p>
            <a:pPr algn="ctr"/>
            <a:r>
              <a:rPr lang="mn-MN" sz="1800" b="1" i="1" dirty="0"/>
              <a:t>Давхарга 2</a:t>
            </a:r>
          </a:p>
          <a:p>
            <a:pPr marL="114300" indent="0">
              <a:buNone/>
            </a:pPr>
            <a:r>
              <a:rPr lang="mn-MN" sz="1800" dirty="0"/>
              <a:t>Шийдлийг ялгаатай ажлуудруу өргөжүүлдэг боловч гол гинжийн дээр байрлаж гүйлгээг хурдан хийх, өгөгдлийг илүү хурдан боловсруулах үндсэн үүрэгтэй.</a:t>
            </a:r>
            <a:endParaRPr lang="en-US" sz="1800" dirty="0"/>
          </a:p>
        </p:txBody>
      </p:sp>
      <p:sp>
        <p:nvSpPr>
          <p:cNvPr id="3" name="Title 2">
            <a:extLst>
              <a:ext uri="{FF2B5EF4-FFF2-40B4-BE49-F238E27FC236}">
                <a16:creationId xmlns:a16="http://schemas.microsoft.com/office/drawing/2014/main" id="{D8445AD3-6EE4-D783-D11C-2B04ED9FAF50}"/>
              </a:ext>
            </a:extLst>
          </p:cNvPr>
          <p:cNvSpPr>
            <a:spLocks noGrp="1"/>
          </p:cNvSpPr>
          <p:nvPr>
            <p:ph type="title"/>
          </p:nvPr>
        </p:nvSpPr>
        <p:spPr/>
        <p:txBody>
          <a:bodyPr/>
          <a:lstStyle/>
          <a:p>
            <a:r>
              <a:rPr lang="mn-MN" dirty="0"/>
              <a:t>Дижитал хөрөнгийн ертөнц</a:t>
            </a:r>
            <a:endParaRPr lang="en-US" dirty="0"/>
          </a:p>
        </p:txBody>
      </p:sp>
      <p:pic>
        <p:nvPicPr>
          <p:cNvPr id="7" name="Picture 6">
            <a:extLst>
              <a:ext uri="{FF2B5EF4-FFF2-40B4-BE49-F238E27FC236}">
                <a16:creationId xmlns:a16="http://schemas.microsoft.com/office/drawing/2014/main" id="{9F636A82-BAEB-4023-7FAC-39539FB111F3}"/>
              </a:ext>
            </a:extLst>
          </p:cNvPr>
          <p:cNvPicPr>
            <a:picLocks noChangeAspect="1"/>
          </p:cNvPicPr>
          <p:nvPr/>
        </p:nvPicPr>
        <p:blipFill rotWithShape="1">
          <a:blip r:embed="rId2"/>
          <a:srcRect l="44062" t="20458" r="5136" b="15661"/>
          <a:stretch/>
        </p:blipFill>
        <p:spPr>
          <a:xfrm>
            <a:off x="4425536" y="1009742"/>
            <a:ext cx="7645019" cy="5167221"/>
          </a:xfrm>
          <a:prstGeom prst="rect">
            <a:avLst/>
          </a:prstGeom>
        </p:spPr>
      </p:pic>
    </p:spTree>
    <p:extLst>
      <p:ext uri="{BB962C8B-B14F-4D97-AF65-F5344CB8AC3E}">
        <p14:creationId xmlns:p14="http://schemas.microsoft.com/office/powerpoint/2010/main" val="3453960393"/>
      </p:ext>
    </p:extLst>
  </p:cSld>
  <p:clrMapOvr>
    <a:masterClrMapping/>
  </p:clrMapOvr>
  <p:transition spd="med">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0" y="2364581"/>
            <a:ext cx="4264818" cy="2128837"/>
          </a:xfrm>
        </p:spPr>
        <p:txBody>
          <a:bodyPr>
            <a:normAutofit/>
          </a:bodyPr>
          <a:lstStyle/>
          <a:p>
            <a:pPr algn="ctr"/>
            <a:r>
              <a:rPr lang="mn-MN" sz="2000" b="1" i="1" dirty="0"/>
              <a:t>Ажиллагааны давхарга</a:t>
            </a:r>
          </a:p>
          <a:p>
            <a:pPr marL="114300" indent="0">
              <a:buNone/>
            </a:pPr>
            <a:r>
              <a:rPr lang="mn-MN" sz="1800" dirty="0"/>
              <a:t>Хэрэглэгчид дижитал хөрөнгөө харах, арилжаалах, зарцуулах боломж бүхий аппликэшний давхарга</a:t>
            </a:r>
            <a:endParaRPr lang="en-US" sz="1800" dirty="0"/>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5" name="Picture 4">
            <a:extLst>
              <a:ext uri="{FF2B5EF4-FFF2-40B4-BE49-F238E27FC236}">
                <a16:creationId xmlns:a16="http://schemas.microsoft.com/office/drawing/2014/main" id="{F1C15656-64AB-C416-7AB5-845E83B52C0F}"/>
              </a:ext>
            </a:extLst>
          </p:cNvPr>
          <p:cNvPicPr>
            <a:picLocks noChangeAspect="1"/>
          </p:cNvPicPr>
          <p:nvPr/>
        </p:nvPicPr>
        <p:blipFill rotWithShape="1">
          <a:blip r:embed="rId2"/>
          <a:srcRect l="43067" t="21548" r="3966" b="13917"/>
          <a:stretch/>
        </p:blipFill>
        <p:spPr>
          <a:xfrm>
            <a:off x="4127677" y="878681"/>
            <a:ext cx="7952244" cy="5207794"/>
          </a:xfrm>
          <a:prstGeom prst="rect">
            <a:avLst/>
          </a:prstGeom>
        </p:spPr>
      </p:pic>
    </p:spTree>
    <p:extLst>
      <p:ext uri="{BB962C8B-B14F-4D97-AF65-F5344CB8AC3E}">
        <p14:creationId xmlns:p14="http://schemas.microsoft.com/office/powerpoint/2010/main" val="1394195955"/>
      </p:ext>
    </p:extLst>
  </p:cSld>
  <p:clrMapOvr>
    <a:masterClrMapping/>
  </p:clrMapOvr>
  <p:transition spd="med">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1" y="971551"/>
            <a:ext cx="5129213" cy="5629274"/>
          </a:xfrm>
        </p:spPr>
        <p:txBody>
          <a:bodyPr>
            <a:normAutofit/>
          </a:bodyPr>
          <a:lstStyle/>
          <a:p>
            <a:pPr marL="114300" indent="0" algn="ctr">
              <a:buNone/>
            </a:pPr>
            <a:r>
              <a:rPr lang="mn-MN" sz="1600" b="1" i="1" dirty="0"/>
              <a:t>Ажиллагааны давхарга</a:t>
            </a:r>
          </a:p>
          <a:p>
            <a:pPr marL="114300" indent="0">
              <a:buNone/>
            </a:pPr>
            <a:r>
              <a:rPr lang="en-US" sz="1600" dirty="0"/>
              <a:t>1. </a:t>
            </a:r>
            <a:r>
              <a:rPr lang="mn-MN" sz="1600" dirty="0"/>
              <a:t>Зах зээлийн талбар</a:t>
            </a:r>
          </a:p>
          <a:p>
            <a:pPr marL="114300" indent="0">
              <a:buNone/>
            </a:pPr>
            <a:r>
              <a:rPr lang="mn-MN" sz="1600" dirty="0"/>
              <a:t>Хэрэгэлчид бүтээгдэхүүн, үйлчилгээ худалдан авахын тулд дижитал хөрөнгөө зарцуулдаг. Энэ нь </a:t>
            </a:r>
            <a:r>
              <a:rPr lang="en-US" sz="1600" dirty="0"/>
              <a:t>NFT</a:t>
            </a:r>
            <a:r>
              <a:rPr lang="mn-MN" sz="1600" dirty="0"/>
              <a:t> шиг дижитал хөрөнгө эсвэл блокчэйн экосистемд бүртгэгдсэн бодит хөрөнгө байж болно.</a:t>
            </a:r>
          </a:p>
          <a:p>
            <a:pPr marL="114300" indent="0">
              <a:buNone/>
            </a:pPr>
            <a:endParaRPr lang="mn-MN" sz="1600" dirty="0"/>
          </a:p>
          <a:p>
            <a:pPr marL="114300" indent="0">
              <a:buNone/>
            </a:pPr>
            <a:r>
              <a:rPr lang="mn-MN" sz="1600" b="1" i="1" dirty="0"/>
              <a:t>Ирээдүйд хэрхэн ажиллах вэ?</a:t>
            </a:r>
          </a:p>
          <a:p>
            <a:pPr marL="114300" indent="0">
              <a:buNone/>
            </a:pPr>
            <a:r>
              <a:rPr lang="mn-MN" sz="1600" i="1" dirty="0"/>
              <a:t>Хэрэглэгчид дижитал хөрөнгөө бодит худалдаачдад зарцуулна. Бүх ПОС системүүд дижитал хөрөнгүүдийг зөвшөөрөх чадамжтай болно. Дижитал хөрөнгөө хувцас, машин гэх мэт бүх зүйлд зарцуулдаг болно. </a:t>
            </a:r>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5" name="Picture 4">
            <a:extLst>
              <a:ext uri="{FF2B5EF4-FFF2-40B4-BE49-F238E27FC236}">
                <a16:creationId xmlns:a16="http://schemas.microsoft.com/office/drawing/2014/main" id="{F1C15656-64AB-C416-7AB5-845E83B52C0F}"/>
              </a:ext>
            </a:extLst>
          </p:cNvPr>
          <p:cNvPicPr>
            <a:picLocks noChangeAspect="1"/>
          </p:cNvPicPr>
          <p:nvPr/>
        </p:nvPicPr>
        <p:blipFill rotWithShape="1">
          <a:blip r:embed="rId2"/>
          <a:srcRect l="43067" t="21548" r="3966" b="13917"/>
          <a:stretch/>
        </p:blipFill>
        <p:spPr>
          <a:xfrm>
            <a:off x="5240722" y="878681"/>
            <a:ext cx="6817768" cy="4464844"/>
          </a:xfrm>
          <a:prstGeom prst="rect">
            <a:avLst/>
          </a:prstGeom>
        </p:spPr>
      </p:pic>
    </p:spTree>
    <p:extLst>
      <p:ext uri="{BB962C8B-B14F-4D97-AF65-F5344CB8AC3E}">
        <p14:creationId xmlns:p14="http://schemas.microsoft.com/office/powerpoint/2010/main" val="2968792007"/>
      </p:ext>
    </p:extLst>
  </p:cSld>
  <p:clrMapOvr>
    <a:masterClrMapping/>
  </p:clrMapOvr>
  <p:transition spd="med">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1" y="971551"/>
            <a:ext cx="5129213" cy="5629274"/>
          </a:xfrm>
        </p:spPr>
        <p:txBody>
          <a:bodyPr>
            <a:normAutofit/>
          </a:bodyPr>
          <a:lstStyle/>
          <a:p>
            <a:pPr marL="114300" indent="0" algn="ctr">
              <a:buNone/>
            </a:pPr>
            <a:r>
              <a:rPr lang="mn-MN" sz="1600" b="1" i="1" dirty="0"/>
              <a:t>Ажиллагааны давхарга</a:t>
            </a:r>
          </a:p>
          <a:p>
            <a:pPr marL="114300" indent="0">
              <a:buNone/>
            </a:pPr>
            <a:r>
              <a:rPr lang="mn-MN" sz="1600" dirty="0"/>
              <a:t>2. </a:t>
            </a:r>
            <a:r>
              <a:rPr lang="en-US" sz="1600" dirty="0"/>
              <a:t>DeFi – </a:t>
            </a:r>
            <a:r>
              <a:rPr lang="mn-MN" sz="1600" dirty="0"/>
              <a:t>Төвлөрсөн бус санхүү</a:t>
            </a:r>
          </a:p>
          <a:p>
            <a:pPr marL="114300" indent="0">
              <a:buNone/>
            </a:pPr>
            <a:r>
              <a:rPr lang="mn-MN" sz="1600" dirty="0"/>
              <a:t>Дижитал хөрөнгө бүхий төрөл бүрийн санхүүгийн аппликэшнүүдийн малгай нэр томъёо юм. Учир нь дижитал хөрөнгүүд нь блокчэйн дээр оршдог, бид ухаалагч гэрээний кодоор дамжуулан хандах, удирдах боломжтой болдог. Дижитал хөрөнгийн арилжааны үед гүйлгээнүүдийг автоматжуулах хязгааргүй боломжуудаар хангадаг. </a:t>
            </a:r>
          </a:p>
          <a:p>
            <a:pPr marL="114300" indent="0">
              <a:buNone/>
            </a:pPr>
            <a:endParaRPr lang="mn-MN" sz="1600" dirty="0"/>
          </a:p>
          <a:p>
            <a:pPr marL="114300" indent="0">
              <a:buNone/>
            </a:pPr>
            <a:r>
              <a:rPr lang="mn-MN" sz="1600" b="1" i="1" dirty="0"/>
              <a:t>Ирээдүйд хэрхэн ажиллах вэ?</a:t>
            </a:r>
          </a:p>
          <a:p>
            <a:pPr marL="114300" indent="0">
              <a:buNone/>
            </a:pPr>
            <a:r>
              <a:rPr lang="mn-MN" sz="1600" i="1" dirty="0"/>
              <a:t>Дижитал хөрөнгийг худалдан авах сонголт бүхий санхүүгийн боломжууд бүрдэнэ. Зээл авах, даатгал хийлгэх, бусад санхүүгийн үйлчилгээнүүдийг автоматаар блокчэйнээр баталгаажуулдаг болно.</a:t>
            </a:r>
          </a:p>
          <a:p>
            <a:pPr marL="114300" indent="0">
              <a:buNone/>
            </a:pPr>
            <a:endParaRPr lang="mn-MN" sz="1200" dirty="0"/>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5" name="Picture 4">
            <a:extLst>
              <a:ext uri="{FF2B5EF4-FFF2-40B4-BE49-F238E27FC236}">
                <a16:creationId xmlns:a16="http://schemas.microsoft.com/office/drawing/2014/main" id="{F1C15656-64AB-C416-7AB5-845E83B52C0F}"/>
              </a:ext>
            </a:extLst>
          </p:cNvPr>
          <p:cNvPicPr>
            <a:picLocks noChangeAspect="1"/>
          </p:cNvPicPr>
          <p:nvPr/>
        </p:nvPicPr>
        <p:blipFill rotWithShape="1">
          <a:blip r:embed="rId2"/>
          <a:srcRect l="43067" t="21548" r="3966" b="13917"/>
          <a:stretch/>
        </p:blipFill>
        <p:spPr>
          <a:xfrm>
            <a:off x="5240722" y="878681"/>
            <a:ext cx="6817768" cy="4464844"/>
          </a:xfrm>
          <a:prstGeom prst="rect">
            <a:avLst/>
          </a:prstGeom>
        </p:spPr>
      </p:pic>
    </p:spTree>
    <p:extLst>
      <p:ext uri="{BB962C8B-B14F-4D97-AF65-F5344CB8AC3E}">
        <p14:creationId xmlns:p14="http://schemas.microsoft.com/office/powerpoint/2010/main" val="2711504197"/>
      </p:ext>
    </p:extLst>
  </p:cSld>
  <p:clrMapOvr>
    <a:masterClrMapping/>
  </p:clrMapOvr>
  <p:transition spd="med">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1" y="971551"/>
            <a:ext cx="5129213" cy="5629274"/>
          </a:xfrm>
        </p:spPr>
        <p:txBody>
          <a:bodyPr>
            <a:normAutofit/>
          </a:bodyPr>
          <a:lstStyle/>
          <a:p>
            <a:pPr marL="114300" indent="0" algn="ctr">
              <a:buNone/>
            </a:pPr>
            <a:r>
              <a:rPr lang="mn-MN" sz="1600" b="1" i="1" dirty="0"/>
              <a:t>Ажиллагааны давхарга</a:t>
            </a:r>
          </a:p>
          <a:p>
            <a:pPr marL="114300" indent="0">
              <a:buNone/>
            </a:pPr>
            <a:r>
              <a:rPr lang="mn-MN" sz="1600" dirty="0"/>
              <a:t>3. Арилжаа, солилцоо</a:t>
            </a:r>
          </a:p>
          <a:p>
            <a:pPr marL="114300" indent="0">
              <a:buNone/>
            </a:pPr>
            <a:r>
              <a:rPr lang="mn-MN" sz="1600" dirty="0"/>
              <a:t>Хэрэглэгчид уламжлалт санхүүгийн орчин, хөрөнгийн зах зээл дээрх шиг дижитал хөрөнгөө худалдаалах боломжтой. Хэрэглэгчид хөрөнгө оруулалт хийх эсвэл шинэ тоглоом тоглох, шинэ </a:t>
            </a:r>
            <a:r>
              <a:rPr lang="en-US" sz="1600" dirty="0" err="1"/>
              <a:t>dApp</a:t>
            </a:r>
            <a:r>
              <a:rPr lang="en-US" sz="1600" dirty="0"/>
              <a:t> </a:t>
            </a:r>
            <a:r>
              <a:rPr lang="mn-MN" sz="1600" dirty="0"/>
              <a:t>ашиглах валютыг олж авахын тулд арилжаа хийж болно.</a:t>
            </a:r>
          </a:p>
          <a:p>
            <a:pPr marL="114300" indent="0">
              <a:buNone/>
            </a:pPr>
            <a:endParaRPr lang="mn-MN" sz="1600" dirty="0"/>
          </a:p>
          <a:p>
            <a:pPr marL="114300" indent="0">
              <a:buNone/>
            </a:pPr>
            <a:r>
              <a:rPr lang="mn-MN" sz="1600" b="1" i="1" dirty="0"/>
              <a:t>Ирээдүйд хэрхэн ажиллах вэ?</a:t>
            </a:r>
          </a:p>
          <a:p>
            <a:pPr marL="114300" indent="0">
              <a:buNone/>
            </a:pPr>
            <a:r>
              <a:rPr lang="mn-MN" sz="1600" i="1" dirty="0"/>
              <a:t>Стандарт арилжаа, солилцоо нь дижитал хөрөнгийг хувьцаа, бараа бүтээгдэхүүн, бусад санхүүгийн хэрэгслүүдийг худалдаалах чадамжтай болно. </a:t>
            </a:r>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5" name="Picture 4">
            <a:extLst>
              <a:ext uri="{FF2B5EF4-FFF2-40B4-BE49-F238E27FC236}">
                <a16:creationId xmlns:a16="http://schemas.microsoft.com/office/drawing/2014/main" id="{F1C15656-64AB-C416-7AB5-845E83B52C0F}"/>
              </a:ext>
            </a:extLst>
          </p:cNvPr>
          <p:cNvPicPr>
            <a:picLocks noChangeAspect="1"/>
          </p:cNvPicPr>
          <p:nvPr/>
        </p:nvPicPr>
        <p:blipFill rotWithShape="1">
          <a:blip r:embed="rId2"/>
          <a:srcRect l="43067" t="21548" r="3966" b="13917"/>
          <a:stretch/>
        </p:blipFill>
        <p:spPr>
          <a:xfrm>
            <a:off x="5240722" y="878681"/>
            <a:ext cx="6817768" cy="4464844"/>
          </a:xfrm>
          <a:prstGeom prst="rect">
            <a:avLst/>
          </a:prstGeom>
        </p:spPr>
      </p:pic>
    </p:spTree>
    <p:extLst>
      <p:ext uri="{BB962C8B-B14F-4D97-AF65-F5344CB8AC3E}">
        <p14:creationId xmlns:p14="http://schemas.microsoft.com/office/powerpoint/2010/main" val="4209487218"/>
      </p:ext>
    </p:extLst>
  </p:cSld>
  <p:clrMapOvr>
    <a:masterClrMapping/>
  </p:clrMapOvr>
  <p:transition spd="med">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1" y="971551"/>
            <a:ext cx="5129213" cy="5629274"/>
          </a:xfrm>
        </p:spPr>
        <p:txBody>
          <a:bodyPr>
            <a:normAutofit/>
          </a:bodyPr>
          <a:lstStyle/>
          <a:p>
            <a:pPr marL="114300" indent="0" algn="ctr">
              <a:buNone/>
            </a:pPr>
            <a:r>
              <a:rPr lang="mn-MN" sz="1600" b="1" i="1" dirty="0"/>
              <a:t>Ажиллагааны давхарга</a:t>
            </a:r>
          </a:p>
          <a:p>
            <a:pPr marL="114300" indent="0">
              <a:buNone/>
            </a:pPr>
            <a:r>
              <a:rPr lang="mn-MN" sz="1600" dirty="0"/>
              <a:t>4. Тоглоомууд</a:t>
            </a:r>
          </a:p>
          <a:p>
            <a:pPr marL="114300" indent="0">
              <a:buNone/>
            </a:pPr>
            <a:r>
              <a:rPr lang="mn-MN" sz="1600" dirty="0"/>
              <a:t>Тоглоомууд блокчэйн суурилан хөгжүүлэгдэж тоглогчдод токенжуулсан  тоглоомын валютыг санал болгодог. Учир нь валют бол джитал хөрөнгө, хэрэглэгчид цуглуулсан үнэ цэнийн өмчлөх жинхэнэ эрх үүснэ. Энэ нь уламжлал тоглоомын ертөнцөд хэзээ ч санал болгодоггүй бусад тоглогчидтой арилжаа, солилцоо хийх боломжтой эрхийг олгодог. </a:t>
            </a:r>
          </a:p>
          <a:p>
            <a:pPr marL="114300" indent="0">
              <a:buNone/>
            </a:pPr>
            <a:endParaRPr lang="mn-MN" sz="1600" dirty="0"/>
          </a:p>
          <a:p>
            <a:pPr marL="114300" indent="0">
              <a:buNone/>
            </a:pPr>
            <a:r>
              <a:rPr lang="mn-MN" sz="1600" b="1" i="1" dirty="0"/>
              <a:t>Ирээдүйд хэрхэх вэ?</a:t>
            </a:r>
          </a:p>
          <a:p>
            <a:pPr marL="114300" indent="0">
              <a:buNone/>
            </a:pPr>
            <a:r>
              <a:rPr lang="mn-MN" sz="1600" dirty="0"/>
              <a:t>Тоглоомын валют нь тоглогчид болон тоглоомонд оролцох сонирхол бүхий боломжит тоглогчид хоородноо арилжаалах боломжтой болно. </a:t>
            </a:r>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5" name="Picture 4">
            <a:extLst>
              <a:ext uri="{FF2B5EF4-FFF2-40B4-BE49-F238E27FC236}">
                <a16:creationId xmlns:a16="http://schemas.microsoft.com/office/drawing/2014/main" id="{F1C15656-64AB-C416-7AB5-845E83B52C0F}"/>
              </a:ext>
            </a:extLst>
          </p:cNvPr>
          <p:cNvPicPr>
            <a:picLocks noChangeAspect="1"/>
          </p:cNvPicPr>
          <p:nvPr/>
        </p:nvPicPr>
        <p:blipFill rotWithShape="1">
          <a:blip r:embed="rId2"/>
          <a:srcRect l="43067" t="21548" r="3966" b="13917"/>
          <a:stretch/>
        </p:blipFill>
        <p:spPr>
          <a:xfrm>
            <a:off x="5240722" y="878681"/>
            <a:ext cx="6817768" cy="4464844"/>
          </a:xfrm>
          <a:prstGeom prst="rect">
            <a:avLst/>
          </a:prstGeom>
        </p:spPr>
      </p:pic>
    </p:spTree>
    <p:extLst>
      <p:ext uri="{BB962C8B-B14F-4D97-AF65-F5344CB8AC3E}">
        <p14:creationId xmlns:p14="http://schemas.microsoft.com/office/powerpoint/2010/main" val="4001709430"/>
      </p:ext>
    </p:extLst>
  </p:cSld>
  <p:clrMapOvr>
    <a:masterClrMapping/>
  </p:clrMapOvr>
  <p:transition spd="med">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1" y="971551"/>
            <a:ext cx="5129213" cy="5629274"/>
          </a:xfrm>
        </p:spPr>
        <p:txBody>
          <a:bodyPr>
            <a:normAutofit/>
          </a:bodyPr>
          <a:lstStyle/>
          <a:p>
            <a:pPr marL="114300" indent="0" algn="ctr">
              <a:buNone/>
            </a:pPr>
            <a:r>
              <a:rPr lang="mn-MN" sz="1600" b="1" i="1" dirty="0"/>
              <a:t>Ажиллагааны давхарга</a:t>
            </a:r>
          </a:p>
          <a:p>
            <a:pPr marL="114300" indent="0">
              <a:buNone/>
            </a:pPr>
            <a:r>
              <a:rPr lang="mn-MN" sz="1600" dirty="0"/>
              <a:t>5. </a:t>
            </a:r>
            <a:r>
              <a:rPr lang="en-US" sz="1600" dirty="0" err="1"/>
              <a:t>dApps</a:t>
            </a:r>
            <a:endParaRPr lang="mn-MN" sz="1600" dirty="0"/>
          </a:p>
          <a:p>
            <a:pPr marL="114300" indent="0">
              <a:buNone/>
            </a:pPr>
            <a:r>
              <a:rPr lang="mn-MN" sz="1600" dirty="0"/>
              <a:t>Төвлөрсөн бус аппликэшн нь блокчэйн дээр байгуулагддаг. Одоогоор хараахан </a:t>
            </a:r>
            <a:r>
              <a:rPr lang="en-US" sz="1600" dirty="0" err="1"/>
              <a:t>dApps</a:t>
            </a:r>
            <a:r>
              <a:rPr lang="mn-MN" sz="1600" dirty="0"/>
              <a:t>-ын зах зээлийн хөгжил, шинэ бүтээгдэхүүн, үйлчилгээ санал болгоогүй байна. Гэвч уламжлалт гар утасны, дэлгэцийн аппликэшнээс ялгаатай байх болно. Хэрэглэгчийн хөрөнгөрүү шууд хандах эрхтэй байх нь давуу тал болно. </a:t>
            </a:r>
          </a:p>
          <a:p>
            <a:pPr marL="114300" indent="0">
              <a:buNone/>
            </a:pPr>
            <a:endParaRPr lang="mn-MN" sz="1600" dirty="0"/>
          </a:p>
          <a:p>
            <a:pPr marL="114300" indent="0">
              <a:buNone/>
            </a:pPr>
            <a:r>
              <a:rPr lang="mn-MN" sz="1600" b="1" i="1" dirty="0"/>
              <a:t>Ирээдүйд хэрхэх вэ?</a:t>
            </a:r>
          </a:p>
          <a:p>
            <a:pPr marL="114300" indent="0">
              <a:buNone/>
            </a:pPr>
            <a:r>
              <a:rPr lang="mn-MN" sz="1600" dirty="0"/>
              <a:t>Дижитал хөрөнгийн апп-уудыг анзаарахгүйгээр хэрэглэнэ. Таны мэдээллийг таньж түрийвчинд хадгалагдаж буй таны дижитал хөрөнгөрүү хандах эрхээр хангана. </a:t>
            </a:r>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5" name="Picture 4">
            <a:extLst>
              <a:ext uri="{FF2B5EF4-FFF2-40B4-BE49-F238E27FC236}">
                <a16:creationId xmlns:a16="http://schemas.microsoft.com/office/drawing/2014/main" id="{F1C15656-64AB-C416-7AB5-845E83B52C0F}"/>
              </a:ext>
            </a:extLst>
          </p:cNvPr>
          <p:cNvPicPr>
            <a:picLocks noChangeAspect="1"/>
          </p:cNvPicPr>
          <p:nvPr/>
        </p:nvPicPr>
        <p:blipFill rotWithShape="1">
          <a:blip r:embed="rId2"/>
          <a:srcRect l="43067" t="21548" r="3966" b="13917"/>
          <a:stretch/>
        </p:blipFill>
        <p:spPr>
          <a:xfrm>
            <a:off x="5240722" y="878681"/>
            <a:ext cx="6817768" cy="4464844"/>
          </a:xfrm>
          <a:prstGeom prst="rect">
            <a:avLst/>
          </a:prstGeom>
        </p:spPr>
      </p:pic>
    </p:spTree>
    <p:extLst>
      <p:ext uri="{BB962C8B-B14F-4D97-AF65-F5344CB8AC3E}">
        <p14:creationId xmlns:p14="http://schemas.microsoft.com/office/powerpoint/2010/main" val="75881959"/>
      </p:ext>
    </p:extLst>
  </p:cSld>
  <p:clrMapOvr>
    <a:masterClrMapping/>
  </p:clrMapOvr>
  <p:transition spd="med">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1" y="1643063"/>
            <a:ext cx="5129213" cy="1307306"/>
          </a:xfrm>
        </p:spPr>
        <p:txBody>
          <a:bodyPr>
            <a:normAutofit/>
          </a:bodyPr>
          <a:lstStyle/>
          <a:p>
            <a:pPr marL="114300" indent="0" algn="ctr">
              <a:buNone/>
            </a:pPr>
            <a:r>
              <a:rPr lang="mn-MN" sz="1600" b="1" i="1" dirty="0"/>
              <a:t>Хандалтын давхарга</a:t>
            </a:r>
          </a:p>
          <a:p>
            <a:pPr marL="114300" indent="0">
              <a:buNone/>
            </a:pPr>
            <a:r>
              <a:rPr lang="mn-MN" sz="1600" dirty="0"/>
              <a:t>Энэ хэрэглэгчдэд харагдах хэсэг буюу визуал дүрслэлүүдээр дамжуулан харилцах хэсэг юм. </a:t>
            </a:r>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6" name="Picture 5">
            <a:extLst>
              <a:ext uri="{FF2B5EF4-FFF2-40B4-BE49-F238E27FC236}">
                <a16:creationId xmlns:a16="http://schemas.microsoft.com/office/drawing/2014/main" id="{FADD5D66-06CF-FCAB-6E85-3A404AEEB1C6}"/>
              </a:ext>
            </a:extLst>
          </p:cNvPr>
          <p:cNvPicPr>
            <a:picLocks noChangeAspect="1"/>
          </p:cNvPicPr>
          <p:nvPr/>
        </p:nvPicPr>
        <p:blipFill rotWithShape="1">
          <a:blip r:embed="rId2"/>
          <a:srcRect l="43477" t="17951" r="11582" b="24382"/>
          <a:stretch/>
        </p:blipFill>
        <p:spPr>
          <a:xfrm>
            <a:off x="5300662" y="1328738"/>
            <a:ext cx="6753263" cy="4657725"/>
          </a:xfrm>
          <a:prstGeom prst="rect">
            <a:avLst/>
          </a:prstGeom>
        </p:spPr>
      </p:pic>
    </p:spTree>
    <p:extLst>
      <p:ext uri="{BB962C8B-B14F-4D97-AF65-F5344CB8AC3E}">
        <p14:creationId xmlns:p14="http://schemas.microsoft.com/office/powerpoint/2010/main" val="1532926619"/>
      </p:ext>
    </p:extLst>
  </p:cSld>
  <p:clrMapOvr>
    <a:masterClrMapping/>
  </p:clrMapOvr>
  <p:transition spd="med">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ертөнц</a:t>
            </a:r>
            <a:endParaRPr lang="en-US" dirty="0"/>
          </a:p>
        </p:txBody>
      </p:sp>
      <p:pic>
        <p:nvPicPr>
          <p:cNvPr id="8" name="Picture 7">
            <a:extLst>
              <a:ext uri="{FF2B5EF4-FFF2-40B4-BE49-F238E27FC236}">
                <a16:creationId xmlns:a16="http://schemas.microsoft.com/office/drawing/2014/main" id="{A17ECD14-44EA-D210-7796-67396EDD0E9A}"/>
              </a:ext>
            </a:extLst>
          </p:cNvPr>
          <p:cNvPicPr>
            <a:picLocks noChangeAspect="1"/>
          </p:cNvPicPr>
          <p:nvPr/>
        </p:nvPicPr>
        <p:blipFill rotWithShape="1">
          <a:blip r:embed="rId2"/>
          <a:srcRect l="21094" t="19913" r="29687" b="4760"/>
          <a:stretch/>
        </p:blipFill>
        <p:spPr>
          <a:xfrm>
            <a:off x="114299" y="860820"/>
            <a:ext cx="7158038" cy="5888339"/>
          </a:xfrm>
          <a:prstGeom prst="rect">
            <a:avLst/>
          </a:prstGeom>
        </p:spPr>
      </p:pic>
      <p:sp>
        <p:nvSpPr>
          <p:cNvPr id="9" name="Text Placeholder 3">
            <a:extLst>
              <a:ext uri="{FF2B5EF4-FFF2-40B4-BE49-F238E27FC236}">
                <a16:creationId xmlns:a16="http://schemas.microsoft.com/office/drawing/2014/main" id="{F58F1949-83C6-AD04-0619-9ACF4667558F}"/>
              </a:ext>
            </a:extLst>
          </p:cNvPr>
          <p:cNvSpPr>
            <a:spLocks noGrp="1"/>
          </p:cNvSpPr>
          <p:nvPr>
            <p:ph type="body" idx="1"/>
          </p:nvPr>
        </p:nvSpPr>
        <p:spPr>
          <a:xfrm>
            <a:off x="7357902" y="964406"/>
            <a:ext cx="4719799" cy="1435893"/>
          </a:xfrm>
        </p:spPr>
        <p:txBody>
          <a:bodyPr>
            <a:normAutofit/>
          </a:bodyPr>
          <a:lstStyle/>
          <a:p>
            <a:pPr marL="114300" indent="0" algn="ctr">
              <a:buNone/>
            </a:pPr>
            <a:endParaRPr lang="mn-MN" sz="1600" dirty="0"/>
          </a:p>
        </p:txBody>
      </p:sp>
    </p:spTree>
    <p:extLst>
      <p:ext uri="{BB962C8B-B14F-4D97-AF65-F5344CB8AC3E}">
        <p14:creationId xmlns:p14="http://schemas.microsoft.com/office/powerpoint/2010/main" val="2872971437"/>
      </p:ext>
    </p:extLst>
  </p:cSld>
  <p:clrMapOvr>
    <a:masterClrMapping/>
  </p:clrMapOvr>
  <p:transition spd="med">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D823548-0FCC-FDC7-3110-F4B167AF5436}"/>
              </a:ext>
            </a:extLst>
          </p:cNvPr>
          <p:cNvSpPr>
            <a:spLocks noGrp="1"/>
          </p:cNvSpPr>
          <p:nvPr>
            <p:ph type="body" idx="1"/>
          </p:nvPr>
        </p:nvSpPr>
        <p:spPr>
          <a:xfrm>
            <a:off x="7043738" y="935832"/>
            <a:ext cx="5043487" cy="5686424"/>
          </a:xfrm>
          <a:ln>
            <a:solidFill>
              <a:srgbClr val="0132A6"/>
            </a:solidFill>
          </a:ln>
        </p:spPr>
        <p:txBody>
          <a:bodyPr>
            <a:normAutofit/>
          </a:bodyPr>
          <a:lstStyle/>
          <a:p>
            <a:pPr marL="114300" indent="0">
              <a:buNone/>
            </a:pPr>
            <a:r>
              <a:rPr lang="mn-MN" sz="1600" dirty="0">
                <a:latin typeface="+mn-lt"/>
              </a:rPr>
              <a:t>ВХҮҮ-ийн тухай хуулийн 4.1.2-д "Виртуал хөрөнгийн үйлчилгээ үзүүлэгч" гэж тус хуулийн 6.1-д заасан үйл ажиллагаа эрхэлж байгаа компанийг; </a:t>
            </a:r>
          </a:p>
          <a:p>
            <a:pPr marL="114300" indent="0">
              <a:buNone/>
            </a:pPr>
            <a:r>
              <a:rPr lang="mn-MN" sz="1600" dirty="0">
                <a:latin typeface="+mn-lt"/>
              </a:rPr>
              <a:t>6.1.Хүн, хуулийн этгээд гэрээ, хэлцэлд оролцогчийн нэрийн өмнөөс, тэдгээрийн захиалгаар, эсхүл тэдгээрт зориулан үзүүлэх виртуал хөрөнгийн үйлчилгээнд дараах үйл ажиллагаа хамаарна: </a:t>
            </a:r>
          </a:p>
          <a:p>
            <a:pPr marL="571500" lvl="1" indent="0">
              <a:buNone/>
            </a:pPr>
            <a:r>
              <a:rPr lang="mn-MN" sz="1600" dirty="0">
                <a:latin typeface="+mn-lt"/>
              </a:rPr>
              <a:t>6.1.1.виртуал хөрөнгө, албан ёсны мөнгөн тэмдэгт хооронд арилжих; </a:t>
            </a:r>
          </a:p>
          <a:p>
            <a:pPr marL="571500" lvl="1" indent="0">
              <a:buNone/>
            </a:pPr>
            <a:r>
              <a:rPr lang="mn-MN" sz="1600" dirty="0">
                <a:latin typeface="+mn-lt"/>
              </a:rPr>
              <a:t>6.1.2.нэг болон олон төрлийн виртуал хөрөнгийг хооронд нь арилжих; </a:t>
            </a:r>
          </a:p>
          <a:p>
            <a:pPr marL="571500" lvl="1" indent="0">
              <a:buNone/>
            </a:pPr>
            <a:r>
              <a:rPr lang="mn-MN" sz="1600" dirty="0">
                <a:latin typeface="+mn-lt"/>
              </a:rPr>
              <a:t>6.1.3.виртуал хөрөнгийг шилжүүлэх; </a:t>
            </a:r>
          </a:p>
          <a:p>
            <a:pPr marL="571500" lvl="1" indent="0">
              <a:buNone/>
            </a:pPr>
            <a:r>
              <a:rPr lang="mn-MN" sz="1600" dirty="0">
                <a:latin typeface="+mn-lt"/>
              </a:rPr>
              <a:t>6.1.4.виртуал хөрөнгө, түүнд хамаарах хэрэгслийг хадгалах, удирдах; </a:t>
            </a:r>
          </a:p>
          <a:p>
            <a:pPr marL="571500" lvl="1" indent="0">
              <a:buNone/>
            </a:pPr>
            <a:r>
              <a:rPr lang="mn-MN" sz="1600" dirty="0">
                <a:latin typeface="+mn-lt"/>
              </a:rPr>
              <a:t>6.1.5.виртуал хөрөнгийг нийтэд санал болгох, худалдахтай холбоотой үйл ажиллагааг зохион байгуулах, санхүүгийн үйл ажиллагаанд оролцох болон үйлчилгээ үзүүлэх.</a:t>
            </a:r>
            <a:endParaRPr lang="en-US" sz="1600" dirty="0">
              <a:latin typeface="+mn-lt"/>
            </a:endParaRPr>
          </a:p>
        </p:txBody>
      </p:sp>
      <p:sp>
        <p:nvSpPr>
          <p:cNvPr id="3" name="Title 2">
            <a:extLst>
              <a:ext uri="{FF2B5EF4-FFF2-40B4-BE49-F238E27FC236}">
                <a16:creationId xmlns:a16="http://schemas.microsoft.com/office/drawing/2014/main" id="{7FF67B9D-D08C-8A12-6D0A-2F7DF9B88091}"/>
              </a:ext>
            </a:extLst>
          </p:cNvPr>
          <p:cNvSpPr>
            <a:spLocks noGrp="1"/>
          </p:cNvSpPr>
          <p:nvPr>
            <p:ph type="title"/>
          </p:nvPr>
        </p:nvSpPr>
        <p:spPr/>
        <p:txBody>
          <a:bodyPr/>
          <a:lstStyle/>
          <a:p>
            <a:r>
              <a:rPr lang="mn-MN" dirty="0"/>
              <a:t>Виртуал хөрөнгийн үйлчилгээ үзүүлэгч</a:t>
            </a:r>
            <a:endParaRPr lang="en-US" dirty="0"/>
          </a:p>
        </p:txBody>
      </p:sp>
      <p:pic>
        <p:nvPicPr>
          <p:cNvPr id="3074" name="Picture 2" descr="13. Exchange Networks for Virtual Assets · Building the New Economy">
            <a:extLst>
              <a:ext uri="{FF2B5EF4-FFF2-40B4-BE49-F238E27FC236}">
                <a16:creationId xmlns:a16="http://schemas.microsoft.com/office/drawing/2014/main" id="{357E8EA4-8FC6-1A3C-59F1-5D5A0EADBC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4" y="935832"/>
            <a:ext cx="6847816" cy="38433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FC4FAF3-2178-76AB-35DA-4FBDA4E1E088}"/>
              </a:ext>
            </a:extLst>
          </p:cNvPr>
          <p:cNvSpPr txBox="1"/>
          <p:nvPr/>
        </p:nvSpPr>
        <p:spPr>
          <a:xfrm>
            <a:off x="342900" y="4779169"/>
            <a:ext cx="7002660" cy="307777"/>
          </a:xfrm>
          <a:prstGeom prst="rect">
            <a:avLst/>
          </a:prstGeom>
          <a:noFill/>
        </p:spPr>
        <p:txBody>
          <a:bodyPr wrap="square">
            <a:spAutoFit/>
          </a:bodyPr>
          <a:lstStyle/>
          <a:p>
            <a:r>
              <a:rPr lang="en-US" dirty="0">
                <a:hlinkClick r:id="rId3"/>
              </a:rPr>
              <a:t>13. Exchange Networks for Virtual Assets · Building the New Economy (mit.edu)</a:t>
            </a:r>
            <a:endParaRPr lang="en-US" dirty="0"/>
          </a:p>
        </p:txBody>
      </p:sp>
    </p:spTree>
    <p:extLst>
      <p:ext uri="{BB962C8B-B14F-4D97-AF65-F5344CB8AC3E}">
        <p14:creationId xmlns:p14="http://schemas.microsoft.com/office/powerpoint/2010/main" val="354411152"/>
      </p:ext>
    </p:extLst>
  </p:cSld>
  <p:clrMapOvr>
    <a:masterClrMapping/>
  </p:clrMapOvr>
  <p:transition spd="med">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69135A0-ADDD-B202-B1E1-8B1540E2B362}"/>
              </a:ext>
            </a:extLst>
          </p:cNvPr>
          <p:cNvSpPr>
            <a:spLocks noGrp="1"/>
          </p:cNvSpPr>
          <p:nvPr>
            <p:ph type="body" idx="1"/>
          </p:nvPr>
        </p:nvSpPr>
        <p:spPr>
          <a:xfrm>
            <a:off x="164307" y="842963"/>
            <a:ext cx="11922918" cy="2207419"/>
          </a:xfrm>
        </p:spPr>
        <p:txBody>
          <a:bodyPr>
            <a:normAutofit/>
          </a:bodyPr>
          <a:lstStyle/>
          <a:p>
            <a:pPr marL="114300" indent="0" algn="just">
              <a:buNone/>
            </a:pPr>
            <a:r>
              <a:rPr lang="mn-MN" sz="1600" dirty="0"/>
              <a:t>Крипто валютын бирж нь арилжаачид өөр өөр валют болон алткойн ашиглан биткойн худалдаж авах, зарах боломжтой дижитал зах зээлийн талбар юм. Крипто валютын бирж нь крипто валютыг худалдан авагч болон худалдагчдын хооронд зуучлагчийн үүрэг гүйцэтгэдэг ерөнхийдөө онлайн платформ (бирж) юм. (</a:t>
            </a:r>
            <a:r>
              <a:rPr lang="en-US" sz="1600" dirty="0"/>
              <a:t>Jake </a:t>
            </a:r>
            <a:r>
              <a:rPr lang="en-US" sz="1600" dirty="0" err="1"/>
              <a:t>Frankenfield</a:t>
            </a:r>
            <a:r>
              <a:rPr lang="en-US" sz="1600" dirty="0"/>
              <a:t>, 2022)</a:t>
            </a:r>
          </a:p>
          <a:p>
            <a:pPr marL="800100" lvl="1" indent="-228600" algn="just">
              <a:buSzPct val="100000"/>
              <a:buAutoNum type="arabicPeriod"/>
            </a:pPr>
            <a:r>
              <a:rPr lang="mn-MN" sz="1600" i="1" dirty="0">
                <a:latin typeface="+mj-lt"/>
              </a:rPr>
              <a:t>Данс нээх</a:t>
            </a:r>
            <a:r>
              <a:rPr lang="en-US" sz="1600" i="1" dirty="0">
                <a:latin typeface="+mj-lt"/>
              </a:rPr>
              <a:t>: </a:t>
            </a:r>
            <a:r>
              <a:rPr lang="mn-MN" sz="1600" i="1" dirty="0">
                <a:latin typeface="+mj-lt"/>
              </a:rPr>
              <a:t>Биржийг ашиглахын тулд банкны нэгэн адил данс нээх</a:t>
            </a:r>
            <a:endParaRPr lang="en-US" sz="1600" i="1" dirty="0">
              <a:latin typeface="+mj-lt"/>
            </a:endParaRPr>
          </a:p>
          <a:p>
            <a:pPr marL="800100" lvl="1" indent="-228600" algn="just">
              <a:buSzPct val="100000"/>
              <a:buAutoNum type="arabicPeriod"/>
            </a:pPr>
            <a:r>
              <a:rPr lang="mn-MN" sz="1600" i="1" dirty="0">
                <a:latin typeface="+mj-lt"/>
              </a:rPr>
              <a:t>Цэнэглэх</a:t>
            </a:r>
            <a:r>
              <a:rPr lang="en-US" sz="1600" i="1" dirty="0">
                <a:latin typeface="+mj-lt"/>
              </a:rPr>
              <a:t>: </a:t>
            </a:r>
            <a:r>
              <a:rPr lang="mn-MN" sz="1600" i="1" dirty="0">
                <a:latin typeface="+mj-lt"/>
              </a:rPr>
              <a:t>Крипто валютын бирж дээр худалдах болон худалдан авахынхаа өмнө дансаа цэнэглэх</a:t>
            </a:r>
            <a:endParaRPr lang="en-US" sz="1600" i="1" dirty="0">
              <a:latin typeface="+mj-lt"/>
            </a:endParaRPr>
          </a:p>
          <a:p>
            <a:pPr marL="800100" lvl="1" indent="-228600" algn="just">
              <a:buSzPct val="100000"/>
              <a:buAutoNum type="arabicPeriod"/>
            </a:pPr>
            <a:r>
              <a:rPr lang="mn-MN" sz="1600" i="1" dirty="0">
                <a:latin typeface="+mj-lt"/>
              </a:rPr>
              <a:t>Арилжаа хийх</a:t>
            </a:r>
            <a:r>
              <a:rPr lang="en-US" sz="1600" i="1" dirty="0">
                <a:latin typeface="+mj-lt"/>
              </a:rPr>
              <a:t>: </a:t>
            </a:r>
            <a:r>
              <a:rPr lang="mn-MN" sz="1600" i="1" dirty="0">
                <a:latin typeface="+mj-lt"/>
              </a:rPr>
              <a:t>Хэтэвчнийхээ цэнэглэсэн тэр хэмжээгээр худалдан авалт хийх</a:t>
            </a:r>
            <a:endParaRPr lang="en-US" sz="1600" i="1" dirty="0">
              <a:latin typeface="+mj-lt"/>
            </a:endParaRPr>
          </a:p>
          <a:p>
            <a:pPr marL="800100" lvl="1" indent="-228600" algn="just">
              <a:buSzPct val="100000"/>
              <a:buAutoNum type="arabicPeriod"/>
            </a:pPr>
            <a:r>
              <a:rPr lang="mn-MN" sz="1600" i="1" dirty="0">
                <a:latin typeface="+mj-lt"/>
              </a:rPr>
              <a:t>Зарлага гаргах: Цаасан валют эсвэл крипто валют гарган авахыг тулд тухайн бирждээ зарлага гаргах </a:t>
            </a:r>
            <a:endParaRPr lang="en-US" sz="1600" i="1" dirty="0">
              <a:latin typeface="+mj-lt"/>
            </a:endParaRPr>
          </a:p>
        </p:txBody>
      </p:sp>
      <p:sp>
        <p:nvSpPr>
          <p:cNvPr id="3" name="Title 2">
            <a:extLst>
              <a:ext uri="{FF2B5EF4-FFF2-40B4-BE49-F238E27FC236}">
                <a16:creationId xmlns:a16="http://schemas.microsoft.com/office/drawing/2014/main" id="{D8445AD3-6EE4-D783-D11C-2B04ED9FAF50}"/>
              </a:ext>
            </a:extLst>
          </p:cNvPr>
          <p:cNvSpPr>
            <a:spLocks noGrp="1"/>
          </p:cNvSpPr>
          <p:nvPr>
            <p:ph type="title"/>
          </p:nvPr>
        </p:nvSpPr>
        <p:spPr/>
        <p:txBody>
          <a:bodyPr/>
          <a:lstStyle/>
          <a:p>
            <a:r>
              <a:rPr lang="mn-MN" dirty="0"/>
              <a:t>Крипто валютын бирж</a:t>
            </a:r>
            <a:endParaRPr lang="en-US" dirty="0"/>
          </a:p>
        </p:txBody>
      </p:sp>
      <p:pic>
        <p:nvPicPr>
          <p:cNvPr id="5" name="Picture 4">
            <a:extLst>
              <a:ext uri="{FF2B5EF4-FFF2-40B4-BE49-F238E27FC236}">
                <a16:creationId xmlns:a16="http://schemas.microsoft.com/office/drawing/2014/main" id="{F63BC329-7F57-BF8A-3FBB-A11D8E02F716}"/>
              </a:ext>
            </a:extLst>
          </p:cNvPr>
          <p:cNvPicPr>
            <a:picLocks noChangeAspect="1"/>
          </p:cNvPicPr>
          <p:nvPr/>
        </p:nvPicPr>
        <p:blipFill rotWithShape="1">
          <a:blip r:embed="rId2"/>
          <a:srcRect l="22676" t="13263" r="46796" b="508"/>
          <a:stretch/>
        </p:blipFill>
        <p:spPr>
          <a:xfrm>
            <a:off x="2350294" y="3050381"/>
            <a:ext cx="2185988" cy="3318841"/>
          </a:xfrm>
          <a:prstGeom prst="rect">
            <a:avLst/>
          </a:prstGeom>
        </p:spPr>
      </p:pic>
      <p:pic>
        <p:nvPicPr>
          <p:cNvPr id="7" name="Picture 6">
            <a:extLst>
              <a:ext uri="{FF2B5EF4-FFF2-40B4-BE49-F238E27FC236}">
                <a16:creationId xmlns:a16="http://schemas.microsoft.com/office/drawing/2014/main" id="{B84D8B58-CE62-2003-7C65-BE8383A695E2}"/>
              </a:ext>
            </a:extLst>
          </p:cNvPr>
          <p:cNvPicPr>
            <a:picLocks noChangeAspect="1"/>
          </p:cNvPicPr>
          <p:nvPr/>
        </p:nvPicPr>
        <p:blipFill rotWithShape="1">
          <a:blip r:embed="rId3"/>
          <a:srcRect l="21914" t="21657" r="18496" b="6505"/>
          <a:stretch/>
        </p:blipFill>
        <p:spPr>
          <a:xfrm>
            <a:off x="5629274" y="3050381"/>
            <a:ext cx="5257801" cy="3406973"/>
          </a:xfrm>
          <a:prstGeom prst="rect">
            <a:avLst/>
          </a:prstGeom>
        </p:spPr>
      </p:pic>
      <p:sp>
        <p:nvSpPr>
          <p:cNvPr id="9" name="TextBox 8">
            <a:extLst>
              <a:ext uri="{FF2B5EF4-FFF2-40B4-BE49-F238E27FC236}">
                <a16:creationId xmlns:a16="http://schemas.microsoft.com/office/drawing/2014/main" id="{B17B992E-FF66-B7DF-1151-81C3E6547AFA}"/>
              </a:ext>
            </a:extLst>
          </p:cNvPr>
          <p:cNvSpPr txBox="1"/>
          <p:nvPr/>
        </p:nvSpPr>
        <p:spPr>
          <a:xfrm>
            <a:off x="2350294" y="6457354"/>
            <a:ext cx="2657476" cy="276999"/>
          </a:xfrm>
          <a:prstGeom prst="rect">
            <a:avLst/>
          </a:prstGeom>
          <a:noFill/>
        </p:spPr>
        <p:txBody>
          <a:bodyPr wrap="square">
            <a:spAutoFit/>
          </a:bodyPr>
          <a:lstStyle/>
          <a:p>
            <a:r>
              <a:rPr lang="mn-MN" sz="1200" i="1" dirty="0"/>
              <a:t>Эх сурвалж: (</a:t>
            </a:r>
            <a:r>
              <a:rPr lang="en-US" sz="1200" i="1" dirty="0" err="1"/>
              <a:t>coinmarketcap</a:t>
            </a:r>
            <a:r>
              <a:rPr lang="en-US" sz="1200" i="1" dirty="0"/>
              <a:t>, 2022)</a:t>
            </a:r>
          </a:p>
        </p:txBody>
      </p:sp>
      <p:sp>
        <p:nvSpPr>
          <p:cNvPr id="11" name="TextBox 10">
            <a:extLst>
              <a:ext uri="{FF2B5EF4-FFF2-40B4-BE49-F238E27FC236}">
                <a16:creationId xmlns:a16="http://schemas.microsoft.com/office/drawing/2014/main" id="{E42A0454-97FA-0295-3DC1-E0CCADCCC22B}"/>
              </a:ext>
            </a:extLst>
          </p:cNvPr>
          <p:cNvSpPr txBox="1"/>
          <p:nvPr/>
        </p:nvSpPr>
        <p:spPr>
          <a:xfrm>
            <a:off x="5611255" y="6426576"/>
            <a:ext cx="5097226" cy="261610"/>
          </a:xfrm>
          <a:prstGeom prst="rect">
            <a:avLst/>
          </a:prstGeom>
          <a:noFill/>
        </p:spPr>
        <p:txBody>
          <a:bodyPr wrap="square">
            <a:spAutoFit/>
          </a:bodyPr>
          <a:lstStyle/>
          <a:p>
            <a:pPr algn="r"/>
            <a:r>
              <a:rPr lang="ru-RU" sz="1100" i="1" dirty="0"/>
              <a:t>Эх сурвалж: (https://www.x-meta.com/trade/BTC_BUSD, 2022) </a:t>
            </a:r>
            <a:endParaRPr lang="en-US" sz="1100" i="1" dirty="0"/>
          </a:p>
        </p:txBody>
      </p:sp>
    </p:spTree>
    <p:extLst>
      <p:ext uri="{BB962C8B-B14F-4D97-AF65-F5344CB8AC3E}">
        <p14:creationId xmlns:p14="http://schemas.microsoft.com/office/powerpoint/2010/main" val="3206331776"/>
      </p:ext>
    </p:extLst>
  </p:cSld>
  <p:clrMapOvr>
    <a:masterClrMapping/>
  </p:clrMapOvr>
  <p:transition spd="med">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2750345" y="914399"/>
            <a:ext cx="9358312" cy="2278857"/>
          </a:xfrm>
        </p:spPr>
        <p:txBody>
          <a:bodyPr>
            <a:normAutofit/>
          </a:bodyPr>
          <a:lstStyle/>
          <a:p>
            <a:r>
              <a:rPr lang="mn-MN" sz="1800" dirty="0"/>
              <a:t>2008 онд Сатоши Накамото /</a:t>
            </a:r>
            <a:r>
              <a:rPr lang="en-US" sz="1800" dirty="0"/>
              <a:t>Satoshi Nakamoto/ </a:t>
            </a:r>
            <a:r>
              <a:rPr lang="mn-MN" sz="1800" dirty="0"/>
              <a:t>нь биткойний талаар нийтлэл гарган, </a:t>
            </a:r>
          </a:p>
          <a:p>
            <a:r>
              <a:rPr lang="mn-MN" sz="1800" dirty="0"/>
              <a:t>2009 онд биткойний алгоритм, кодыг нь бичиж блокчейн сүлжээг ашиглалтад оруулсан</a:t>
            </a:r>
          </a:p>
          <a:p>
            <a:r>
              <a:rPr lang="mn-MN" sz="1800" dirty="0"/>
              <a:t>Биткойний алгоритм нь 21 сая ширхэг биткойн эргэлтэд орох боломжтойгоор кодчилогдсон байдаг бөгөөд 2017 онд 16 сая ширхэг, одоогийн байдлаар 2021 оны 4-р сард 18.6 сая ширхэг биткойн олборлогдоод байгаа юм. </a:t>
            </a:r>
            <a:endParaRPr lang="en-US" sz="1800" dirty="0"/>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Анхны криптовалют: Биткойн</a:t>
            </a:r>
            <a:endParaRPr lang="en-US" dirty="0"/>
          </a:p>
        </p:txBody>
      </p:sp>
      <p:pic>
        <p:nvPicPr>
          <p:cNvPr id="4098" name="Picture 2" descr="Bitcoin - Wikipedia">
            <a:extLst>
              <a:ext uri="{FF2B5EF4-FFF2-40B4-BE49-F238E27FC236}">
                <a16:creationId xmlns:a16="http://schemas.microsoft.com/office/drawing/2014/main" id="{6F810755-8A5E-80C0-440A-2BB1386352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1" y="957262"/>
            <a:ext cx="2278857" cy="22788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graph showing a green line&#10;&#10;Description automatically generated">
            <a:extLst>
              <a:ext uri="{FF2B5EF4-FFF2-40B4-BE49-F238E27FC236}">
                <a16:creationId xmlns:a16="http://schemas.microsoft.com/office/drawing/2014/main" id="{79BEF915-E651-3BB8-081A-D0561B4A33D1}"/>
              </a:ext>
            </a:extLst>
          </p:cNvPr>
          <p:cNvPicPr>
            <a:picLocks noChangeAspect="1"/>
          </p:cNvPicPr>
          <p:nvPr/>
        </p:nvPicPr>
        <p:blipFill>
          <a:blip r:embed="rId3"/>
          <a:stretch>
            <a:fillRect/>
          </a:stretch>
        </p:blipFill>
        <p:spPr>
          <a:xfrm>
            <a:off x="3327637" y="3048190"/>
            <a:ext cx="8330802" cy="3401028"/>
          </a:xfrm>
          <a:prstGeom prst="rect">
            <a:avLst/>
          </a:prstGeom>
        </p:spPr>
      </p:pic>
      <p:sp>
        <p:nvSpPr>
          <p:cNvPr id="7" name="TextBox 6">
            <a:extLst>
              <a:ext uri="{FF2B5EF4-FFF2-40B4-BE49-F238E27FC236}">
                <a16:creationId xmlns:a16="http://schemas.microsoft.com/office/drawing/2014/main" id="{C10F6214-2CEA-2FB2-8F72-05BDE358EEBA}"/>
              </a:ext>
            </a:extLst>
          </p:cNvPr>
          <p:cNvSpPr txBox="1"/>
          <p:nvPr/>
        </p:nvSpPr>
        <p:spPr>
          <a:xfrm>
            <a:off x="4391619" y="6449218"/>
            <a:ext cx="7266820" cy="307777"/>
          </a:xfrm>
          <a:prstGeom prst="rect">
            <a:avLst/>
          </a:prstGeom>
          <a:noFill/>
        </p:spPr>
        <p:txBody>
          <a:bodyPr wrap="square">
            <a:spAutoFit/>
          </a:bodyPr>
          <a:lstStyle/>
          <a:p>
            <a:pPr algn="r"/>
            <a:r>
              <a:rPr lang="en-US" i="1" dirty="0">
                <a:hlinkClick r:id="rId4"/>
              </a:rPr>
              <a:t>Bitcoin price today, BTC to USD live price, </a:t>
            </a:r>
            <a:r>
              <a:rPr lang="en-US" i="1" dirty="0" err="1">
                <a:hlinkClick r:id="rId4"/>
              </a:rPr>
              <a:t>marketcap</a:t>
            </a:r>
            <a:r>
              <a:rPr lang="en-US" i="1" dirty="0">
                <a:hlinkClick r:id="rId4"/>
              </a:rPr>
              <a:t> and chart | </a:t>
            </a:r>
            <a:r>
              <a:rPr lang="en-US" i="1" dirty="0" err="1">
                <a:hlinkClick r:id="rId4"/>
              </a:rPr>
              <a:t>CoinMarketCap</a:t>
            </a:r>
            <a:endParaRPr lang="en-US" i="1" dirty="0"/>
          </a:p>
        </p:txBody>
      </p:sp>
    </p:spTree>
    <p:extLst>
      <p:ext uri="{BB962C8B-B14F-4D97-AF65-F5344CB8AC3E}">
        <p14:creationId xmlns:p14="http://schemas.microsoft.com/office/powerpoint/2010/main" val="2876632568"/>
      </p:ext>
    </p:extLst>
  </p:cSld>
  <p:clrMapOvr>
    <a:masterClrMapping/>
  </p:clrMapOvr>
  <p:transition spd="med">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D823548-0FCC-FDC7-3110-F4B167AF5436}"/>
              </a:ext>
            </a:extLst>
          </p:cNvPr>
          <p:cNvSpPr>
            <a:spLocks noGrp="1"/>
          </p:cNvSpPr>
          <p:nvPr>
            <p:ph type="body" idx="1"/>
          </p:nvPr>
        </p:nvSpPr>
        <p:spPr>
          <a:xfrm>
            <a:off x="2047876" y="921545"/>
            <a:ext cx="10025061" cy="2868828"/>
          </a:xfrm>
        </p:spPr>
        <p:txBody>
          <a:bodyPr>
            <a:normAutofit/>
          </a:bodyPr>
          <a:lstStyle/>
          <a:p>
            <a:pPr>
              <a:lnSpc>
                <a:spcPct val="100000"/>
              </a:lnSpc>
              <a:spcBef>
                <a:spcPts val="0"/>
              </a:spcBef>
            </a:pPr>
            <a:r>
              <a:rPr lang="mn-MN" sz="1600" dirty="0"/>
              <a:t>2015 онд </a:t>
            </a:r>
            <a:r>
              <a:rPr lang="en-US" sz="1600" dirty="0"/>
              <a:t>Vitalik Buterin, </a:t>
            </a:r>
            <a:r>
              <a:rPr lang="en-US" sz="1600" b="0" i="0" dirty="0">
                <a:solidFill>
                  <a:srgbClr val="333333"/>
                </a:solidFill>
                <a:effectLst/>
                <a:highlight>
                  <a:srgbClr val="FFFFFF"/>
                </a:highlight>
              </a:rPr>
              <a:t>Gavin Wood </a:t>
            </a:r>
            <a:r>
              <a:rPr lang="mn-MN" sz="1600" b="0" i="0" dirty="0">
                <a:solidFill>
                  <a:srgbClr val="333333"/>
                </a:solidFill>
                <a:effectLst/>
                <a:highlight>
                  <a:srgbClr val="FFFFFF"/>
                </a:highlight>
              </a:rPr>
              <a:t>нарын үүсгэн байгуулсан Биткойны дараах хамгийн олонд танигдсан криптовалют</a:t>
            </a:r>
          </a:p>
          <a:p>
            <a:pPr>
              <a:lnSpc>
                <a:spcPct val="100000"/>
              </a:lnSpc>
              <a:spcBef>
                <a:spcPts val="0"/>
              </a:spcBef>
            </a:pPr>
            <a:r>
              <a:rPr lang="mn-MN" sz="1600" dirty="0"/>
              <a:t>Крипто зах зээлийн 20%-ийг эзэлдэг.</a:t>
            </a:r>
          </a:p>
          <a:p>
            <a:pPr>
              <a:lnSpc>
                <a:spcPct val="100000"/>
              </a:lnSpc>
              <a:spcBef>
                <a:spcPts val="0"/>
              </a:spcBef>
            </a:pPr>
            <a:r>
              <a:rPr lang="mn-MN" sz="1600" dirty="0"/>
              <a:t>Блокчэйнд суурилсан төвлөрсөн бус сүлжээ.</a:t>
            </a:r>
          </a:p>
          <a:p>
            <a:pPr>
              <a:lnSpc>
                <a:spcPct val="100000"/>
              </a:lnSpc>
              <a:spcBef>
                <a:spcPts val="0"/>
              </a:spcBef>
            </a:pPr>
            <a:r>
              <a:rPr lang="mn-MN" sz="1600" dirty="0"/>
              <a:t>“Мөнгө болон шинэ төрлийн аппликэшний олон улсын төвлөрсөн бус платформ”</a:t>
            </a:r>
          </a:p>
          <a:p>
            <a:pPr>
              <a:lnSpc>
                <a:spcPct val="100000"/>
              </a:lnSpc>
              <a:spcBef>
                <a:spcPts val="0"/>
              </a:spcBef>
            </a:pPr>
            <a:r>
              <a:rPr lang="mn-MN" sz="1600" dirty="0"/>
              <a:t>Хэрэглэгчид блокчэйн дээр ажиллах апп бүтээх боломжтой</a:t>
            </a:r>
          </a:p>
          <a:p>
            <a:pPr>
              <a:lnSpc>
                <a:spcPct val="100000"/>
              </a:lnSpc>
              <a:spcBef>
                <a:spcPts val="0"/>
              </a:spcBef>
            </a:pPr>
            <a:r>
              <a:rPr lang="mn-MN" sz="1600" dirty="0"/>
              <a:t>Апп-ууд хувийн мэдээллийг хадгалах, шилжүүлэх эсвэл санхүүгийн гүйлгээ зохицуулах</a:t>
            </a:r>
          </a:p>
          <a:p>
            <a:pPr>
              <a:lnSpc>
                <a:spcPct val="100000"/>
              </a:lnSpc>
              <a:spcBef>
                <a:spcPts val="0"/>
              </a:spcBef>
            </a:pPr>
            <a:r>
              <a:rPr lang="mn-MN" sz="1600" dirty="0"/>
              <a:t>Этериум оролцогчид сүлжээнд хувийн мэдээллийн хуулбар хадгалагдаж гүйлгээний бүх түүхийг харах боломжтой байна</a:t>
            </a:r>
          </a:p>
          <a:p>
            <a:pPr>
              <a:lnSpc>
                <a:spcPct val="100000"/>
              </a:lnSpc>
              <a:spcBef>
                <a:spcPts val="0"/>
              </a:spcBef>
            </a:pPr>
            <a:r>
              <a:rPr lang="mn-MN" sz="1600" dirty="0"/>
              <a:t>Төвлөрсөн бус сүлжээ учир төвлөрсөн зохицуулалт, удирдлага байхгүй сүлжээний бүх оролцогчид удирдана</a:t>
            </a:r>
          </a:p>
          <a:p>
            <a:pPr>
              <a:lnSpc>
                <a:spcPct val="100000"/>
              </a:lnSpc>
              <a:spcBef>
                <a:spcPts val="0"/>
              </a:spcBef>
            </a:pPr>
            <a:endParaRPr lang="mn-MN" sz="1600" dirty="0"/>
          </a:p>
          <a:p>
            <a:pPr>
              <a:lnSpc>
                <a:spcPct val="100000"/>
              </a:lnSpc>
              <a:spcBef>
                <a:spcPts val="0"/>
              </a:spcBef>
            </a:pPr>
            <a:endParaRPr lang="en-US" sz="1600" dirty="0"/>
          </a:p>
        </p:txBody>
      </p:sp>
      <p:sp>
        <p:nvSpPr>
          <p:cNvPr id="3" name="Title 2">
            <a:extLst>
              <a:ext uri="{FF2B5EF4-FFF2-40B4-BE49-F238E27FC236}">
                <a16:creationId xmlns:a16="http://schemas.microsoft.com/office/drawing/2014/main" id="{7FF67B9D-D08C-8A12-6D0A-2F7DF9B88091}"/>
              </a:ext>
            </a:extLst>
          </p:cNvPr>
          <p:cNvSpPr>
            <a:spLocks noGrp="1"/>
          </p:cNvSpPr>
          <p:nvPr>
            <p:ph type="title"/>
          </p:nvPr>
        </p:nvSpPr>
        <p:spPr/>
        <p:txBody>
          <a:bodyPr/>
          <a:lstStyle/>
          <a:p>
            <a:r>
              <a:rPr lang="mn-MN" dirty="0"/>
              <a:t>Ухаалаг гэрээ: </a:t>
            </a:r>
            <a:r>
              <a:rPr lang="en-US" dirty="0"/>
              <a:t>Ethereum</a:t>
            </a:r>
          </a:p>
        </p:txBody>
      </p:sp>
      <p:pic>
        <p:nvPicPr>
          <p:cNvPr id="5122" name="Picture 2" descr="What Is Ethereum? How Does It Work?">
            <a:extLst>
              <a:ext uri="{FF2B5EF4-FFF2-40B4-BE49-F238E27FC236}">
                <a16:creationId xmlns:a16="http://schemas.microsoft.com/office/drawing/2014/main" id="{CA40E1D6-8F1A-CE8E-5E07-FD90D3ECD5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069" r="27111"/>
          <a:stretch/>
        </p:blipFill>
        <p:spPr bwMode="auto">
          <a:xfrm>
            <a:off x="119063" y="921545"/>
            <a:ext cx="1928813" cy="231611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765C8F6D-B5DF-5231-8DAF-FF1BDDB2C31F}"/>
              </a:ext>
            </a:extLst>
          </p:cNvPr>
          <p:cNvGraphicFramePr>
            <a:graphicFrameLocks noGrp="1"/>
          </p:cNvGraphicFramePr>
          <p:nvPr>
            <p:extLst>
              <p:ext uri="{D42A27DB-BD31-4B8C-83A1-F6EECF244321}">
                <p14:modId xmlns:p14="http://schemas.microsoft.com/office/powerpoint/2010/main" val="370428375"/>
              </p:ext>
            </p:extLst>
          </p:nvPr>
        </p:nvGraphicFramePr>
        <p:xfrm>
          <a:off x="1183482" y="4112060"/>
          <a:ext cx="9825036" cy="2146081"/>
        </p:xfrm>
        <a:graphic>
          <a:graphicData uri="http://schemas.openxmlformats.org/drawingml/2006/table">
            <a:tbl>
              <a:tblPr firstRow="1" bandRow="1">
                <a:tableStyleId>{073A0DAA-6AF3-43AB-8588-CEC1D06C72B9}</a:tableStyleId>
              </a:tblPr>
              <a:tblGrid>
                <a:gridCol w="3275012">
                  <a:extLst>
                    <a:ext uri="{9D8B030D-6E8A-4147-A177-3AD203B41FA5}">
                      <a16:colId xmlns:a16="http://schemas.microsoft.com/office/drawing/2014/main" val="393385743"/>
                    </a:ext>
                  </a:extLst>
                </a:gridCol>
                <a:gridCol w="3275012">
                  <a:extLst>
                    <a:ext uri="{9D8B030D-6E8A-4147-A177-3AD203B41FA5}">
                      <a16:colId xmlns:a16="http://schemas.microsoft.com/office/drawing/2014/main" val="2446075647"/>
                    </a:ext>
                  </a:extLst>
                </a:gridCol>
                <a:gridCol w="3275012">
                  <a:extLst>
                    <a:ext uri="{9D8B030D-6E8A-4147-A177-3AD203B41FA5}">
                      <a16:colId xmlns:a16="http://schemas.microsoft.com/office/drawing/2014/main" val="4147833161"/>
                    </a:ext>
                  </a:extLst>
                </a:gridCol>
              </a:tblGrid>
              <a:tr h="408977">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400" b="1" u="none" strike="noStrike" cap="none" dirty="0">
                          <a:solidFill>
                            <a:schemeClr val="lt1"/>
                          </a:solidFill>
                          <a:effectLst/>
                          <a:sym typeface="Arial"/>
                        </a:rPr>
                        <a:t>Ethereum</a:t>
                      </a:r>
                      <a:endParaRPr lang="en-US" sz="1400" b="1" i="0" u="none" strike="noStrike" cap="none" dirty="0">
                        <a:solidFill>
                          <a:schemeClr val="lt1"/>
                        </a:solidFill>
                        <a:effectLst/>
                        <a:latin typeface="+mn-lt"/>
                        <a:ea typeface="+mn-ea"/>
                        <a:cs typeface="+mn-cs"/>
                        <a:sym typeface="Aria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400" b="1" u="none" strike="noStrike" cap="none" dirty="0">
                          <a:solidFill>
                            <a:schemeClr val="lt1"/>
                          </a:solidFill>
                          <a:effectLst/>
                          <a:sym typeface="Arial"/>
                        </a:rPr>
                        <a:t>Ether </a:t>
                      </a:r>
                      <a:endParaRPr lang="en-US" sz="1400" b="1" i="0" u="none" strike="noStrike" cap="none" dirty="0">
                        <a:solidFill>
                          <a:schemeClr val="lt1"/>
                        </a:solidFill>
                        <a:effectLst/>
                        <a:latin typeface="+mn-lt"/>
                        <a:ea typeface="+mn-ea"/>
                        <a:cs typeface="+mn-cs"/>
                        <a:sym typeface="Aria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mn-MN" sz="1400" b="1" i="0" u="none" strike="noStrike" cap="none" dirty="0">
                          <a:solidFill>
                            <a:schemeClr val="lt1"/>
                          </a:solidFill>
                          <a:effectLst/>
                          <a:latin typeface="+mn-lt"/>
                          <a:ea typeface="+mn-ea"/>
                          <a:cs typeface="+mn-cs"/>
                          <a:sym typeface="Arial"/>
                        </a:rPr>
                        <a:t>Биткойн</a:t>
                      </a:r>
                      <a:endParaRPr lang="en-US" sz="1400" b="1" i="0" u="none" strike="noStrike" cap="none" dirty="0">
                        <a:solidFill>
                          <a:schemeClr val="lt1"/>
                        </a:solidFill>
                        <a:effectLst/>
                        <a:latin typeface="+mn-lt"/>
                        <a:ea typeface="+mn-ea"/>
                        <a:cs typeface="+mn-cs"/>
                        <a:sym typeface="Arial"/>
                      </a:endParaRPr>
                    </a:p>
                  </a:txBody>
                  <a:tcPr anchor="ctr"/>
                </a:tc>
                <a:extLst>
                  <a:ext uri="{0D108BD9-81ED-4DB2-BD59-A6C34878D82A}">
                    <a16:rowId xmlns:a16="http://schemas.microsoft.com/office/drawing/2014/main" val="1308869614"/>
                  </a:ext>
                </a:extLst>
              </a:tr>
              <a:tr h="1737104">
                <a:tc>
                  <a:txBody>
                    <a:bodyPr/>
                    <a:lstStyle/>
                    <a:p>
                      <a:r>
                        <a:rPr lang="en-US" sz="1600" b="0" u="none" strike="noStrike" cap="none" dirty="0">
                          <a:solidFill>
                            <a:schemeClr val="tx1"/>
                          </a:solidFill>
                          <a:effectLst/>
                          <a:sym typeface="Arial"/>
                        </a:rPr>
                        <a:t>Ether</a:t>
                      </a:r>
                      <a:r>
                        <a:rPr lang="mn-MN" sz="1600" b="0" u="none" strike="noStrike" cap="none" dirty="0">
                          <a:solidFill>
                            <a:schemeClr val="tx1"/>
                          </a:solidFill>
                          <a:effectLst/>
                          <a:sym typeface="Arial"/>
                        </a:rPr>
                        <a:t>-ийг хадгалах, солилцох б</a:t>
                      </a:r>
                      <a:r>
                        <a:rPr lang="mn-MN" sz="1600" dirty="0"/>
                        <a:t>локчэйн сүлжээ</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mn-MN" sz="1600" dirty="0"/>
                        <a:t>Өгөгдөл хадгалах, төвлөрсөн бус апп ажиллах сүлжээ</a:t>
                      </a:r>
                      <a:endParaRPr lang="en-US" sz="1600" dirty="0"/>
                    </a:p>
                  </a:txBody>
                  <a:tcPr anchor="ctr"/>
                </a:tc>
                <a:tc>
                  <a:txBody>
                    <a:bodyPr/>
                    <a:lstStyle/>
                    <a:p>
                      <a:r>
                        <a:rPr lang="mn-MN" sz="1600" dirty="0"/>
                        <a:t>Үнэ цэнийн хадгалалт, хөрөнгө оруулалт, зэрэг санхүүгийн гүйлгээ хийх криптовалют</a:t>
                      </a:r>
                      <a:endParaRPr lang="en-US" sz="1600" dirty="0"/>
                    </a:p>
                  </a:txBody>
                  <a:tcPr anchor="ctr"/>
                </a:tc>
                <a:tc>
                  <a:txBody>
                    <a:bodyPr/>
                    <a:lstStyle/>
                    <a:p>
                      <a:r>
                        <a:rPr lang="mn-MN" sz="1600" dirty="0"/>
                        <a:t>Виртуал валют, үнэ цэнийг хадгалах нь биткойны </a:t>
                      </a:r>
                      <a:endParaRPr lang="en-US" sz="1600" dirty="0"/>
                    </a:p>
                  </a:txBody>
                  <a:tcPr anchor="ctr"/>
                </a:tc>
                <a:extLst>
                  <a:ext uri="{0D108BD9-81ED-4DB2-BD59-A6C34878D82A}">
                    <a16:rowId xmlns:a16="http://schemas.microsoft.com/office/drawing/2014/main" val="1771129068"/>
                  </a:ext>
                </a:extLst>
              </a:tr>
            </a:tbl>
          </a:graphicData>
        </a:graphic>
      </p:graphicFrame>
    </p:spTree>
    <p:extLst>
      <p:ext uri="{BB962C8B-B14F-4D97-AF65-F5344CB8AC3E}">
        <p14:creationId xmlns:p14="http://schemas.microsoft.com/office/powerpoint/2010/main" val="2659748477"/>
      </p:ext>
    </p:extLst>
  </p:cSld>
  <p:clrMapOvr>
    <a:masterClrMapping/>
  </p:clrMapOvr>
  <p:transition spd="med">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DE63D62-4C5B-8483-069E-BC23FBBB0D01}"/>
              </a:ext>
            </a:extLst>
          </p:cNvPr>
          <p:cNvSpPr>
            <a:spLocks noGrp="1"/>
          </p:cNvSpPr>
          <p:nvPr>
            <p:ph type="body" idx="1"/>
          </p:nvPr>
        </p:nvSpPr>
        <p:spPr>
          <a:xfrm>
            <a:off x="4952999" y="821267"/>
            <a:ext cx="7162801" cy="6036733"/>
          </a:xfrm>
        </p:spPr>
        <p:txBody>
          <a:bodyPr>
            <a:normAutofit/>
          </a:bodyPr>
          <a:lstStyle/>
          <a:p>
            <a:pPr marL="114300" indent="0">
              <a:buNone/>
            </a:pPr>
            <a:r>
              <a:rPr lang="en-US" sz="2000" b="0" i="0" dirty="0">
                <a:solidFill>
                  <a:srgbClr val="242424"/>
                </a:solidFill>
                <a:effectLst/>
                <a:highlight>
                  <a:srgbClr val="FFFFFF"/>
                </a:highlight>
              </a:rPr>
              <a:t>NFT </a:t>
            </a:r>
            <a:r>
              <a:rPr lang="mn-MN" sz="2000" b="0" i="0" dirty="0">
                <a:solidFill>
                  <a:srgbClr val="242424"/>
                </a:solidFill>
                <a:effectLst/>
                <a:highlight>
                  <a:srgbClr val="FFFFFF"/>
                </a:highlight>
              </a:rPr>
              <a:t>бол урлаг, хөгжим, тоглоом, видео гэх мэт биет бус объектуудыг төлөөлж буй дижитал хөрөнгө юм. Тэдгээрийг онлайн орчинд криптовалютаар худалдан авч, зардаг криптотой ижил програмаар кодлогдсон байдаг.</a:t>
            </a:r>
            <a:endParaRPr lang="en-US" sz="2000" b="0" i="0" dirty="0">
              <a:solidFill>
                <a:srgbClr val="242424"/>
              </a:solidFill>
              <a:effectLst/>
              <a:highlight>
                <a:srgbClr val="FFFFFF"/>
              </a:highlight>
            </a:endParaRPr>
          </a:p>
          <a:p>
            <a:pPr marL="114300" indent="0">
              <a:buNone/>
            </a:pPr>
            <a:r>
              <a:rPr lang="en-US" sz="2000" dirty="0"/>
              <a:t>NFT 2014 </a:t>
            </a:r>
            <a:r>
              <a:rPr lang="mn-MN" sz="2000" dirty="0"/>
              <a:t>оноос хойш оршин тогтносоор ирсэн ч </a:t>
            </a:r>
            <a:r>
              <a:rPr lang="en-US" sz="2000" dirty="0"/>
              <a:t>c</a:t>
            </a:r>
            <a:r>
              <a:rPr lang="mn-MN" sz="2000" dirty="0"/>
              <a:t>үүлйн жилүүдэд </a:t>
            </a:r>
            <a:r>
              <a:rPr lang="en-US" sz="2000" dirty="0"/>
              <a:t>NFT — </a:t>
            </a:r>
            <a:r>
              <a:rPr lang="mn-MN" sz="2000" dirty="0"/>
              <a:t>оор дижитал урлагийн бүтээл худалдаж авах, борлуулах нь улам ихсэж байна.</a:t>
            </a:r>
          </a:p>
          <a:p>
            <a:pPr marL="114300" indent="0">
              <a:buNone/>
            </a:pPr>
            <a:r>
              <a:rPr lang="en-US" sz="2000" dirty="0"/>
              <a:t>NFT </a:t>
            </a:r>
            <a:r>
              <a:rPr lang="mn-MN" sz="2000" dirty="0"/>
              <a:t>нь ихэвчлэн давтагдашгүй эсвэл маш цөөн тоогоор гардаг бөгөөд өвөрмөц таних кодтой байдаг. Үүгээрээ </a:t>
            </a:r>
            <a:r>
              <a:rPr lang="en-US" sz="2000" dirty="0"/>
              <a:t>NFT </a:t>
            </a:r>
            <a:r>
              <a:rPr lang="mn-MN" sz="2000" dirty="0"/>
              <a:t>нь “дижитал хомсдол” буюу эрэлт хэрэгцээг бий болгож, улмаар тухайн дижитал урлагийн бүтээлийн үнэ өсдөг байна.</a:t>
            </a:r>
          </a:p>
          <a:p>
            <a:pPr marL="114300" indent="0">
              <a:buNone/>
            </a:pPr>
            <a:r>
              <a:rPr lang="mn-MN" sz="2000" dirty="0"/>
              <a:t>Блокчэйн технологи ба </a:t>
            </a:r>
            <a:r>
              <a:rPr lang="en-US" sz="2000" dirty="0"/>
              <a:t>NFT </a:t>
            </a:r>
            <a:r>
              <a:rPr lang="mn-MN" sz="2000" dirty="0"/>
              <a:t>нь уран бүтээлчид, контент бүтээгчдэд бараагаа арилжих онцгой боломжийг олгодог. Уран бүтээлчид уран бүтээлээ </a:t>
            </a:r>
            <a:r>
              <a:rPr lang="en-US" sz="2000" dirty="0"/>
              <a:t>NFT </a:t>
            </a:r>
            <a:r>
              <a:rPr lang="mn-MN" sz="2000" dirty="0"/>
              <a:t>хэлбэрээр шууд хэрэглэгчиддээ зарж борлуулах боломжтой бөгөөд тэдэнд илүү ашигтай байх болно. </a:t>
            </a:r>
            <a:endParaRPr lang="en-US" sz="2000" dirty="0"/>
          </a:p>
        </p:txBody>
      </p:sp>
      <p:sp>
        <p:nvSpPr>
          <p:cNvPr id="3" name="Title 2">
            <a:extLst>
              <a:ext uri="{FF2B5EF4-FFF2-40B4-BE49-F238E27FC236}">
                <a16:creationId xmlns:a16="http://schemas.microsoft.com/office/drawing/2014/main" id="{F645F5DD-CE55-6078-AAAC-CD61A4A8805C}"/>
              </a:ext>
            </a:extLst>
          </p:cNvPr>
          <p:cNvSpPr>
            <a:spLocks noGrp="1"/>
          </p:cNvSpPr>
          <p:nvPr>
            <p:ph type="title"/>
          </p:nvPr>
        </p:nvSpPr>
        <p:spPr/>
        <p:txBody>
          <a:bodyPr/>
          <a:lstStyle/>
          <a:p>
            <a:r>
              <a:rPr lang="en-US" dirty="0"/>
              <a:t>Non fungible token (NFT)</a:t>
            </a:r>
          </a:p>
        </p:txBody>
      </p:sp>
      <p:sp>
        <p:nvSpPr>
          <p:cNvPr id="6" name="TextBox 5">
            <a:extLst>
              <a:ext uri="{FF2B5EF4-FFF2-40B4-BE49-F238E27FC236}">
                <a16:creationId xmlns:a16="http://schemas.microsoft.com/office/drawing/2014/main" id="{DE33EDF1-1C93-BC57-8983-DDDCB56F0F58}"/>
              </a:ext>
            </a:extLst>
          </p:cNvPr>
          <p:cNvSpPr txBox="1"/>
          <p:nvPr/>
        </p:nvSpPr>
        <p:spPr>
          <a:xfrm>
            <a:off x="9133417" y="6364485"/>
            <a:ext cx="2982383" cy="307777"/>
          </a:xfrm>
          <a:prstGeom prst="rect">
            <a:avLst/>
          </a:prstGeom>
          <a:noFill/>
        </p:spPr>
        <p:txBody>
          <a:bodyPr wrap="square">
            <a:spAutoFit/>
          </a:bodyPr>
          <a:lstStyle/>
          <a:p>
            <a:r>
              <a:rPr lang="en-US" dirty="0">
                <a:hlinkClick r:id="rId2"/>
              </a:rPr>
              <a:t>What Is An NFT? – Forbes Advisor</a:t>
            </a:r>
            <a:endParaRPr lang="en-US" dirty="0"/>
          </a:p>
        </p:txBody>
      </p:sp>
      <p:pic>
        <p:nvPicPr>
          <p:cNvPr id="8" name="Picture 7">
            <a:extLst>
              <a:ext uri="{FF2B5EF4-FFF2-40B4-BE49-F238E27FC236}">
                <a16:creationId xmlns:a16="http://schemas.microsoft.com/office/drawing/2014/main" id="{BF372674-357A-5A3B-DC0F-897D59B95E4C}"/>
              </a:ext>
            </a:extLst>
          </p:cNvPr>
          <p:cNvPicPr>
            <a:picLocks noChangeAspect="1"/>
          </p:cNvPicPr>
          <p:nvPr/>
        </p:nvPicPr>
        <p:blipFill rotWithShape="1">
          <a:blip r:embed="rId3"/>
          <a:srcRect l="2500" t="6828" r="40973" b="31266"/>
          <a:stretch/>
        </p:blipFill>
        <p:spPr>
          <a:xfrm>
            <a:off x="290576" y="987274"/>
            <a:ext cx="4662422" cy="2744475"/>
          </a:xfrm>
          <a:prstGeom prst="rect">
            <a:avLst/>
          </a:prstGeom>
        </p:spPr>
      </p:pic>
      <p:pic>
        <p:nvPicPr>
          <p:cNvPr id="10" name="Picture 9">
            <a:extLst>
              <a:ext uri="{FF2B5EF4-FFF2-40B4-BE49-F238E27FC236}">
                <a16:creationId xmlns:a16="http://schemas.microsoft.com/office/drawing/2014/main" id="{90B80497-2879-CC35-9197-AEEA548C3096}"/>
              </a:ext>
            </a:extLst>
          </p:cNvPr>
          <p:cNvPicPr>
            <a:picLocks noChangeAspect="1"/>
          </p:cNvPicPr>
          <p:nvPr/>
        </p:nvPicPr>
        <p:blipFill rotWithShape="1">
          <a:blip r:embed="rId4"/>
          <a:srcRect l="7084" t="2196" r="22916" b="15246"/>
          <a:stretch/>
        </p:blipFill>
        <p:spPr>
          <a:xfrm>
            <a:off x="290577" y="3902357"/>
            <a:ext cx="4662422" cy="2955643"/>
          </a:xfrm>
          <a:prstGeom prst="rect">
            <a:avLst/>
          </a:prstGeom>
        </p:spPr>
      </p:pic>
    </p:spTree>
    <p:extLst>
      <p:ext uri="{BB962C8B-B14F-4D97-AF65-F5344CB8AC3E}">
        <p14:creationId xmlns:p14="http://schemas.microsoft.com/office/powerpoint/2010/main" val="1725908179"/>
      </p:ext>
    </p:extLst>
  </p:cSld>
  <p:clrMapOvr>
    <a:masterClrMapping/>
  </p:clrMapOvr>
  <p:transition spd="med">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92868" y="950120"/>
            <a:ext cx="4086226" cy="5722142"/>
          </a:xfrm>
          <a:solidFill>
            <a:schemeClr val="accent1">
              <a:lumMod val="20000"/>
              <a:lumOff val="80000"/>
            </a:schemeClr>
          </a:solidFill>
        </p:spPr>
        <p:txBody>
          <a:bodyPr>
            <a:normAutofit/>
          </a:bodyPr>
          <a:lstStyle/>
          <a:p>
            <a:r>
              <a:rPr lang="mn-MN" sz="1400" dirty="0"/>
              <a:t>Хувийн түлхүүр түүнд холбогдох нийтийн түлхүүр, хаяг зэргийг хадгалах, үүсгэх техник хангамж эсвэл програм хангамж</a:t>
            </a:r>
          </a:p>
          <a:p>
            <a:r>
              <a:rPr lang="mn-MN" sz="1400" dirty="0"/>
              <a:t>Шинэ хаяг үүсгэх болон дижитал хөрөнгүүдийг илгээх, хүлээн авах зориулалтаар ашиглагддаг. </a:t>
            </a:r>
          </a:p>
          <a:p>
            <a:r>
              <a:rPr lang="mn-MN" sz="1400" dirty="0"/>
              <a:t>Өөр өөр зориулалтаар ашиглах түрийвчнүүд байдаг.</a:t>
            </a:r>
          </a:p>
          <a:p>
            <a:r>
              <a:rPr lang="mn-MN" sz="1400" dirty="0"/>
              <a:t>Түрийвчинд олон төрлийн дижитал хөрөнгүүдийг хадгалах боломжтой.</a:t>
            </a:r>
          </a:p>
          <a:p>
            <a:r>
              <a:rPr lang="mn-MN" sz="1400" dirty="0"/>
              <a:t>Түрийвч нь биткойн гэх мэт дижитал хөрөнгүүдийг бус түүний түлхүүрүүд, хаягууд, гүйлгээний түүхийг хадгалдаг. </a:t>
            </a:r>
          </a:p>
          <a:p>
            <a:r>
              <a:rPr lang="mn-MN" sz="1400" dirty="0"/>
              <a:t>Төрлүүд</a:t>
            </a:r>
          </a:p>
          <a:p>
            <a:pPr lvl="1">
              <a:buFont typeface="Wingdings" panose="05000000000000000000" pitchFamily="2" charset="2"/>
              <a:buChar char="Ø"/>
            </a:pPr>
            <a:r>
              <a:rPr lang="en-US" sz="1400" i="1" dirty="0">
                <a:latin typeface="+mj-lt"/>
              </a:rPr>
              <a:t>Hot and cold wallet</a:t>
            </a:r>
            <a:endParaRPr lang="mn-MN" sz="1400" i="1" dirty="0">
              <a:latin typeface="+mj-lt"/>
            </a:endParaRPr>
          </a:p>
          <a:p>
            <a:pPr lvl="1">
              <a:buFont typeface="Wingdings" panose="05000000000000000000" pitchFamily="2" charset="2"/>
              <a:buChar char="Ø"/>
            </a:pPr>
            <a:r>
              <a:rPr lang="en-US" sz="1400" i="1" dirty="0">
                <a:latin typeface="+mj-lt"/>
              </a:rPr>
              <a:t>Custodial</a:t>
            </a:r>
            <a:r>
              <a:rPr lang="mn-MN" sz="1400" i="1" dirty="0">
                <a:latin typeface="+mj-lt"/>
              </a:rPr>
              <a:t> </a:t>
            </a:r>
            <a:r>
              <a:rPr lang="en-US" sz="1400" i="1" dirty="0">
                <a:latin typeface="+mj-lt"/>
              </a:rPr>
              <a:t>and non-custodial</a:t>
            </a:r>
          </a:p>
          <a:p>
            <a:pPr lvl="1">
              <a:buFont typeface="Wingdings" panose="05000000000000000000" pitchFamily="2" charset="2"/>
              <a:buChar char="Ø"/>
            </a:pPr>
            <a:r>
              <a:rPr lang="mn-MN" sz="1400" i="1" dirty="0">
                <a:latin typeface="+mj-lt"/>
              </a:rPr>
              <a:t>ПХ болон ТХ түрийвч</a:t>
            </a:r>
          </a:p>
          <a:p>
            <a:pPr lvl="1">
              <a:buFont typeface="Wingdings" panose="05000000000000000000" pitchFamily="2" charset="2"/>
              <a:buChar char="Ø"/>
            </a:pPr>
            <a:r>
              <a:rPr lang="mn-MN" sz="1400" i="1" dirty="0">
                <a:latin typeface="+mj-lt"/>
              </a:rPr>
              <a:t>Цаасан түрийвч</a:t>
            </a:r>
          </a:p>
          <a:p>
            <a:pPr lvl="1">
              <a:buFont typeface="Wingdings" panose="05000000000000000000" pitchFamily="2" charset="2"/>
              <a:buChar char="Ø"/>
            </a:pPr>
            <a:r>
              <a:rPr lang="mn-MN" sz="1400" i="1" dirty="0">
                <a:latin typeface="+mj-lt"/>
              </a:rPr>
              <a:t>Олон гарын үсэгт түрийвч</a:t>
            </a:r>
          </a:p>
          <a:p>
            <a:endParaRPr lang="en-US" sz="1400" dirty="0"/>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Дижитал хөрөнгийн түрийвч</a:t>
            </a:r>
            <a:endParaRPr lang="en-US" dirty="0"/>
          </a:p>
        </p:txBody>
      </p:sp>
      <p:graphicFrame>
        <p:nvGraphicFramePr>
          <p:cNvPr id="5" name="Table 4">
            <a:extLst>
              <a:ext uri="{FF2B5EF4-FFF2-40B4-BE49-F238E27FC236}">
                <a16:creationId xmlns:a16="http://schemas.microsoft.com/office/drawing/2014/main" id="{7634A037-67D0-F11B-D3AD-035F47DA5472}"/>
              </a:ext>
            </a:extLst>
          </p:cNvPr>
          <p:cNvGraphicFramePr>
            <a:graphicFrameLocks noGrp="1"/>
          </p:cNvGraphicFramePr>
          <p:nvPr>
            <p:extLst>
              <p:ext uri="{D42A27DB-BD31-4B8C-83A1-F6EECF244321}">
                <p14:modId xmlns:p14="http://schemas.microsoft.com/office/powerpoint/2010/main" val="3039348655"/>
              </p:ext>
            </p:extLst>
          </p:nvPr>
        </p:nvGraphicFramePr>
        <p:xfrm>
          <a:off x="4279105" y="950119"/>
          <a:ext cx="7593806" cy="5832814"/>
        </p:xfrm>
        <a:graphic>
          <a:graphicData uri="http://schemas.openxmlformats.org/drawingml/2006/table">
            <a:tbl>
              <a:tblPr firstRow="1" bandRow="1">
                <a:tableStyleId>{073A0DAA-6AF3-43AB-8588-CEC1D06C72B9}</a:tableStyleId>
              </a:tblPr>
              <a:tblGrid>
                <a:gridCol w="1286311">
                  <a:extLst>
                    <a:ext uri="{9D8B030D-6E8A-4147-A177-3AD203B41FA5}">
                      <a16:colId xmlns:a16="http://schemas.microsoft.com/office/drawing/2014/main" val="2002266082"/>
                    </a:ext>
                  </a:extLst>
                </a:gridCol>
                <a:gridCol w="2977451">
                  <a:extLst>
                    <a:ext uri="{9D8B030D-6E8A-4147-A177-3AD203B41FA5}">
                      <a16:colId xmlns:a16="http://schemas.microsoft.com/office/drawing/2014/main" val="1216683665"/>
                    </a:ext>
                  </a:extLst>
                </a:gridCol>
                <a:gridCol w="3330044">
                  <a:extLst>
                    <a:ext uri="{9D8B030D-6E8A-4147-A177-3AD203B41FA5}">
                      <a16:colId xmlns:a16="http://schemas.microsoft.com/office/drawing/2014/main" val="1699536258"/>
                    </a:ext>
                  </a:extLst>
                </a:gridCol>
              </a:tblGrid>
              <a:tr h="473578">
                <a:tc>
                  <a:txBody>
                    <a:bodyPr/>
                    <a:lstStyle/>
                    <a:p>
                      <a:endParaRPr lang="en-US"/>
                    </a:p>
                  </a:txBody>
                  <a:tcPr/>
                </a:tc>
                <a:tc>
                  <a:txBody>
                    <a:bodyPr/>
                    <a:lstStyle/>
                    <a:p>
                      <a:pPr algn="ctr"/>
                      <a:r>
                        <a:rPr lang="en-US" sz="1400" b="1" i="0" u="none" strike="noStrike" cap="none" dirty="0">
                          <a:solidFill>
                            <a:schemeClr val="lt1"/>
                          </a:solidFill>
                          <a:effectLst/>
                          <a:latin typeface="+mn-lt"/>
                          <a:ea typeface="+mn-ea"/>
                          <a:cs typeface="+mn-cs"/>
                          <a:sym typeface="Arial"/>
                        </a:rPr>
                        <a:t>Custodial</a:t>
                      </a:r>
                      <a:endParaRPr lang="en-US" dirty="0"/>
                    </a:p>
                  </a:txBody>
                  <a:tcPr anchor="ctr"/>
                </a:tc>
                <a:tc>
                  <a:txBody>
                    <a:bodyPr/>
                    <a:lstStyle/>
                    <a:p>
                      <a:pPr algn="ctr"/>
                      <a:r>
                        <a:rPr lang="en-US" sz="1400" b="1" i="0" u="none" strike="noStrike" cap="none" dirty="0">
                          <a:solidFill>
                            <a:schemeClr val="lt1"/>
                          </a:solidFill>
                          <a:effectLst/>
                          <a:latin typeface="+mn-lt"/>
                          <a:ea typeface="+mn-ea"/>
                          <a:cs typeface="+mn-cs"/>
                          <a:sym typeface="Arial"/>
                        </a:rPr>
                        <a:t>Non-custodial</a:t>
                      </a:r>
                      <a:endParaRPr lang="en-US" dirty="0"/>
                    </a:p>
                  </a:txBody>
                  <a:tcPr anchor="ctr"/>
                </a:tc>
                <a:extLst>
                  <a:ext uri="{0D108BD9-81ED-4DB2-BD59-A6C34878D82A}">
                    <a16:rowId xmlns:a16="http://schemas.microsoft.com/office/drawing/2014/main" val="3242176908"/>
                  </a:ext>
                </a:extLst>
              </a:tr>
              <a:tr h="1077520">
                <a:tc>
                  <a:txBody>
                    <a:bodyPr/>
                    <a:lstStyle/>
                    <a:p>
                      <a:r>
                        <a:rPr lang="mn-MN" b="1" dirty="0"/>
                        <a:t>Хэрэглэгчийн хяналт</a:t>
                      </a:r>
                      <a:endParaRPr lang="en-US" b="1" dirty="0"/>
                    </a:p>
                  </a:txBody>
                  <a:tcPr anchor="ctr"/>
                </a:tc>
                <a:tc>
                  <a:txBody>
                    <a:bodyPr/>
                    <a:lstStyle/>
                    <a:p>
                      <a:pPr marL="285750" indent="-285750">
                        <a:buFont typeface="Arial" panose="020B0604020202020204" pitchFamily="34" charset="0"/>
                        <a:buChar char="•"/>
                      </a:pPr>
                      <a:r>
                        <a:rPr lang="mn-MN" i="1" dirty="0"/>
                        <a:t>Хувийн түлхүүрээ өөрөө эзэмшихгүй</a:t>
                      </a:r>
                    </a:p>
                    <a:p>
                      <a:pPr marL="285750" indent="-285750">
                        <a:buFont typeface="Arial" panose="020B0604020202020204" pitchFamily="34" charset="0"/>
                        <a:buChar char="•"/>
                      </a:pPr>
                      <a:r>
                        <a:rPr lang="mn-MN" i="1" dirty="0"/>
                        <a:t>3дагч үйлчилгээ үзүүлэгч байгууллага хянадаг.</a:t>
                      </a:r>
                      <a:endParaRPr lang="en-US" i="1" dirty="0"/>
                    </a:p>
                  </a:txBody>
                  <a:tcPr anchor="ctr"/>
                </a:tc>
                <a:tc>
                  <a:txBody>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mn-MN" i="1" dirty="0"/>
                        <a:t>Хувийн түлхүүрээ өөрөө эзэмшихгүй</a:t>
                      </a:r>
                      <a:endParaRPr lang="en-US" i="1" dirty="0"/>
                    </a:p>
                    <a:p>
                      <a:pPr marL="285750" indent="-285750">
                        <a:buFont typeface="Arial" panose="020B0604020202020204" pitchFamily="34" charset="0"/>
                        <a:buChar char="•"/>
                      </a:pPr>
                      <a:r>
                        <a:rPr lang="mn-MN" i="1" dirty="0"/>
                        <a:t>Дижитал хөрөнгөө бүрэн удирддаг.</a:t>
                      </a:r>
                      <a:endParaRPr lang="en-US" i="1" dirty="0"/>
                    </a:p>
                  </a:txBody>
                  <a:tcPr anchor="ctr"/>
                </a:tc>
                <a:extLst>
                  <a:ext uri="{0D108BD9-81ED-4DB2-BD59-A6C34878D82A}">
                    <a16:rowId xmlns:a16="http://schemas.microsoft.com/office/drawing/2014/main" val="250952960"/>
                  </a:ext>
                </a:extLst>
              </a:tr>
              <a:tr h="1077520">
                <a:tc>
                  <a:txBody>
                    <a:bodyPr/>
                    <a:lstStyle/>
                    <a:p>
                      <a:r>
                        <a:rPr lang="mn-MN" b="1" dirty="0"/>
                        <a:t>Хандах боломж</a:t>
                      </a:r>
                      <a:endParaRPr lang="en-US" b="1" dirty="0"/>
                    </a:p>
                  </a:txBody>
                  <a:tcPr anchor="ctr"/>
                </a:tc>
                <a:tc>
                  <a:txBody>
                    <a:bodyPr/>
                    <a:lstStyle/>
                    <a:p>
                      <a:pPr marL="285750" indent="-285750">
                        <a:buFont typeface="Arial" panose="020B0604020202020204" pitchFamily="34" charset="0"/>
                        <a:buChar char="•"/>
                      </a:pPr>
                      <a:r>
                        <a:rPr lang="mn-MN" dirty="0"/>
                        <a:t>Криптовалютын биржээс үзүүлж буй үйлчилгээний нь анхан шатны хэрэглэгчдэд илүү хүртээмжтэй</a:t>
                      </a:r>
                      <a:endParaRPr lang="en-US" i="1" dirty="0"/>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mn-MN" dirty="0"/>
                        <a:t>Хувийн түлхүүрээ аюулгүй хадгалах анхан шатны хэрэглэгчид хандах боломж бага</a:t>
                      </a:r>
                      <a:endParaRPr lang="en-US" i="1" dirty="0"/>
                    </a:p>
                  </a:txBody>
                  <a:tcPr anchor="ctr"/>
                </a:tc>
                <a:extLst>
                  <a:ext uri="{0D108BD9-81ED-4DB2-BD59-A6C34878D82A}">
                    <a16:rowId xmlns:a16="http://schemas.microsoft.com/office/drawing/2014/main" val="2244220069"/>
                  </a:ext>
                </a:extLst>
              </a:tr>
              <a:tr h="834209">
                <a:tc>
                  <a:txBody>
                    <a:bodyPr/>
                    <a:lstStyle/>
                    <a:p>
                      <a:r>
                        <a:rPr lang="mn-MN" b="1" dirty="0"/>
                        <a:t>Аюулгүй байдал</a:t>
                      </a:r>
                      <a:endParaRPr lang="en-US" b="1" dirty="0"/>
                    </a:p>
                  </a:txBody>
                  <a:tcPr anchor="ctr"/>
                </a:tc>
                <a:tc>
                  <a:txBody>
                    <a:bodyPr/>
                    <a:lstStyle/>
                    <a:p>
                      <a:r>
                        <a:rPr lang="mn-MN" i="1" dirty="0"/>
                        <a:t>Интернэт холболтын улмаар хакерууд эрсдэлд учруулах боломжтой</a:t>
                      </a:r>
                      <a:endParaRPr lang="en-US" i="1" dirty="0"/>
                    </a:p>
                  </a:txBody>
                  <a:tcPr anchor="ctr"/>
                </a:tc>
                <a:tc>
                  <a:txBody>
                    <a:bodyPr/>
                    <a:lstStyle/>
                    <a:p>
                      <a:r>
                        <a:rPr lang="mn-MN" i="1" dirty="0"/>
                        <a:t>Цахим аюулаас хамгаалагдсан боловч хэрэглэгчид хувийн түлхүүрээ хадгалах сэргээх тал дээр болгоомжтой байх</a:t>
                      </a:r>
                      <a:endParaRPr lang="en-US" i="1" dirty="0"/>
                    </a:p>
                  </a:txBody>
                  <a:tcPr anchor="ctr"/>
                </a:tc>
                <a:extLst>
                  <a:ext uri="{0D108BD9-81ED-4DB2-BD59-A6C34878D82A}">
                    <a16:rowId xmlns:a16="http://schemas.microsoft.com/office/drawing/2014/main" val="2687027262"/>
                  </a:ext>
                </a:extLst>
              </a:tr>
              <a:tr h="834209">
                <a:tc>
                  <a:txBody>
                    <a:bodyPr/>
                    <a:lstStyle/>
                    <a:p>
                      <a:r>
                        <a:rPr lang="mn-MN" b="1" dirty="0"/>
                        <a:t>Түрийвч хадгалалтын төлбөр</a:t>
                      </a:r>
                      <a:endParaRPr lang="en-US" b="1" dirty="0"/>
                    </a:p>
                  </a:txBody>
                  <a:tcPr anchor="ctr"/>
                </a:tc>
                <a:tc>
                  <a:txBody>
                    <a:bodyPr/>
                    <a:lstStyle/>
                    <a:p>
                      <a:r>
                        <a:rPr lang="mn-MN" i="1" dirty="0"/>
                        <a:t>Үйлчилгээ үзүүлэгчээс хамаарна</a:t>
                      </a:r>
                      <a:endParaRPr lang="en-US" i="1" dirty="0"/>
                    </a:p>
                  </a:txBody>
                  <a:tcPr anchor="ctr"/>
                </a:tc>
                <a:tc>
                  <a:txBody>
                    <a:bodyPr/>
                    <a:lstStyle/>
                    <a:p>
                      <a:r>
                        <a:rPr lang="mn-MN" i="1" dirty="0"/>
                        <a:t>Байхгүй</a:t>
                      </a:r>
                      <a:endParaRPr lang="en-US" i="1" dirty="0"/>
                    </a:p>
                  </a:txBody>
                  <a:tcPr anchor="ctr"/>
                </a:tc>
                <a:extLst>
                  <a:ext uri="{0D108BD9-81ED-4DB2-BD59-A6C34878D82A}">
                    <a16:rowId xmlns:a16="http://schemas.microsoft.com/office/drawing/2014/main" val="493106090"/>
                  </a:ext>
                </a:extLst>
              </a:tr>
              <a:tr h="590898">
                <a:tc>
                  <a:txBody>
                    <a:bodyPr/>
                    <a:lstStyle/>
                    <a:p>
                      <a:r>
                        <a:rPr lang="mn-MN" b="1" dirty="0"/>
                        <a:t>Гүйлгээний шимтгэл</a:t>
                      </a:r>
                      <a:endParaRPr lang="en-US" b="1" dirty="0"/>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mn-MN" i="1" dirty="0"/>
                        <a:t>Үйлчилгээ үзүүлэгчээс хамаарна</a:t>
                      </a:r>
                      <a:endParaRPr lang="en-US" i="1" dirty="0"/>
                    </a:p>
                    <a:p>
                      <a:endParaRPr lang="en-US" i="1" dirty="0"/>
                    </a:p>
                  </a:txBody>
                  <a:tcPr anchor="ctr"/>
                </a:tc>
                <a:tc>
                  <a:txBody>
                    <a:bodyPr/>
                    <a:lstStyle/>
                    <a:p>
                      <a:r>
                        <a:rPr lang="mn-MN" i="1" dirty="0"/>
                        <a:t>Байхгүй</a:t>
                      </a:r>
                      <a:endParaRPr lang="en-US" i="1" dirty="0"/>
                    </a:p>
                  </a:txBody>
                  <a:tcPr anchor="ctr"/>
                </a:tc>
                <a:extLst>
                  <a:ext uri="{0D108BD9-81ED-4DB2-BD59-A6C34878D82A}">
                    <a16:rowId xmlns:a16="http://schemas.microsoft.com/office/drawing/2014/main" val="3069939581"/>
                  </a:ext>
                </a:extLst>
              </a:tr>
              <a:tr h="834209">
                <a:tc>
                  <a:txBody>
                    <a:bodyPr/>
                    <a:lstStyle/>
                    <a:p>
                      <a:r>
                        <a:rPr lang="mn-MN" b="1" dirty="0"/>
                        <a:t>Хэрэглэхэд хялбар байдал</a:t>
                      </a:r>
                      <a:endParaRPr lang="en-US" b="1" dirty="0"/>
                    </a:p>
                  </a:txBody>
                  <a:tcPr anchor="ctr"/>
                </a:tc>
                <a:tc>
                  <a:txBody>
                    <a:bodyPr/>
                    <a:lstStyle/>
                    <a:p>
                      <a:r>
                        <a:rPr lang="mn-MN" i="1" dirty="0"/>
                        <a:t>Интерактив интерфэйстэй учир хэрэглэхэд хялбар, хэрэглэгчид дэмжлэг үзүүлдэг.</a:t>
                      </a:r>
                      <a:endParaRPr lang="en-US" i="1" dirty="0"/>
                    </a:p>
                  </a:txBody>
                  <a:tcPr anchor="ctr"/>
                </a:tc>
                <a:tc>
                  <a:txBody>
                    <a:bodyPr/>
                    <a:lstStyle/>
                    <a:p>
                      <a:r>
                        <a:rPr lang="mn-MN" i="1" dirty="0"/>
                        <a:t>Техникийн мэдлэг, туршлага шаардлагатай, хязгаарлагдмал дэмжлэг явдаг.</a:t>
                      </a:r>
                      <a:endParaRPr lang="en-US" i="1" dirty="0"/>
                    </a:p>
                  </a:txBody>
                  <a:tcPr anchor="ctr"/>
                </a:tc>
                <a:extLst>
                  <a:ext uri="{0D108BD9-81ED-4DB2-BD59-A6C34878D82A}">
                    <a16:rowId xmlns:a16="http://schemas.microsoft.com/office/drawing/2014/main" val="3428203880"/>
                  </a:ext>
                </a:extLst>
              </a:tr>
            </a:tbl>
          </a:graphicData>
        </a:graphic>
      </p:graphicFrame>
    </p:spTree>
    <p:extLst>
      <p:ext uri="{BB962C8B-B14F-4D97-AF65-F5344CB8AC3E}">
        <p14:creationId xmlns:p14="http://schemas.microsoft.com/office/powerpoint/2010/main" val="767201548"/>
      </p:ext>
    </p:extLst>
  </p:cSld>
  <p:clrMapOvr>
    <a:masterClrMapping/>
  </p:clrMapOvr>
  <p:transition spd="med">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D823548-0FCC-FDC7-3110-F4B167AF5436}"/>
              </a:ext>
            </a:extLst>
          </p:cNvPr>
          <p:cNvSpPr>
            <a:spLocks noGrp="1"/>
          </p:cNvSpPr>
          <p:nvPr>
            <p:ph type="body" idx="1"/>
          </p:nvPr>
        </p:nvSpPr>
        <p:spPr>
          <a:xfrm>
            <a:off x="135731" y="935832"/>
            <a:ext cx="5479257" cy="3093243"/>
          </a:xfrm>
          <a:ln>
            <a:solidFill>
              <a:srgbClr val="0132A6"/>
            </a:solidFill>
          </a:ln>
        </p:spPr>
        <p:txBody>
          <a:bodyPr>
            <a:normAutofit/>
          </a:bodyPr>
          <a:lstStyle/>
          <a:p>
            <a:pPr marL="114300" indent="0" algn="ctr">
              <a:buNone/>
            </a:pPr>
            <a:r>
              <a:rPr lang="en-US" sz="1800" b="1" i="1" dirty="0"/>
              <a:t>HOT WALLET</a:t>
            </a:r>
            <a:endParaRPr lang="mn-MN" sz="1800" b="1" i="1" dirty="0"/>
          </a:p>
          <a:p>
            <a:r>
              <a:rPr lang="en-US" sz="1800" dirty="0"/>
              <a:t>Hot wallet – </a:t>
            </a:r>
            <a:r>
              <a:rPr lang="mn-MN" sz="1800" dirty="0"/>
              <a:t>Интернэтэд холбогдсон түрийвч</a:t>
            </a:r>
          </a:p>
          <a:p>
            <a:pPr marL="114300" indent="0" algn="ctr">
              <a:buNone/>
            </a:pPr>
            <a:r>
              <a:rPr lang="en-US" sz="1800" b="1" dirty="0">
                <a:solidFill>
                  <a:schemeClr val="accent2">
                    <a:lumMod val="75000"/>
                  </a:schemeClr>
                </a:solidFill>
              </a:rPr>
              <a:t>Hot</a:t>
            </a:r>
            <a:r>
              <a:rPr lang="mn-MN" sz="1800" b="1" dirty="0">
                <a:solidFill>
                  <a:schemeClr val="accent2">
                    <a:lumMod val="75000"/>
                  </a:schemeClr>
                </a:solidFill>
              </a:rPr>
              <a:t> </a:t>
            </a:r>
            <a:r>
              <a:rPr lang="en-US" sz="1800" b="1" dirty="0">
                <a:solidFill>
                  <a:schemeClr val="accent2">
                    <a:lumMod val="75000"/>
                  </a:schemeClr>
                </a:solidFill>
              </a:rPr>
              <a:t>= Internet</a:t>
            </a:r>
          </a:p>
          <a:p>
            <a:r>
              <a:rPr lang="mn-MN" sz="1800" dirty="0"/>
              <a:t>Интернэт нь ширээний, зөөврийн компьютер, ухаалаг утас, Утасгүй сүлжээ, Этернэт гэх мэт</a:t>
            </a:r>
          </a:p>
          <a:p>
            <a:r>
              <a:rPr lang="mn-MN" sz="1800" dirty="0"/>
              <a:t>Интернэтэд холбогдсон төхөөрөмжүүд</a:t>
            </a:r>
            <a:r>
              <a:rPr lang="en-US" sz="1800" dirty="0"/>
              <a:t> </a:t>
            </a:r>
            <a:r>
              <a:rPr lang="mn-MN" sz="1800" dirty="0"/>
              <a:t>түрийвч хакердуулах эрсдэл өндөр байдаг.  </a:t>
            </a:r>
            <a:endParaRPr lang="en-US" sz="1800" dirty="0"/>
          </a:p>
        </p:txBody>
      </p:sp>
      <p:sp>
        <p:nvSpPr>
          <p:cNvPr id="3" name="Title 2">
            <a:extLst>
              <a:ext uri="{FF2B5EF4-FFF2-40B4-BE49-F238E27FC236}">
                <a16:creationId xmlns:a16="http://schemas.microsoft.com/office/drawing/2014/main" id="{7FF67B9D-D08C-8A12-6D0A-2F7DF9B88091}"/>
              </a:ext>
            </a:extLst>
          </p:cNvPr>
          <p:cNvSpPr>
            <a:spLocks noGrp="1"/>
          </p:cNvSpPr>
          <p:nvPr>
            <p:ph type="title"/>
          </p:nvPr>
        </p:nvSpPr>
        <p:spPr/>
        <p:txBody>
          <a:bodyPr/>
          <a:lstStyle/>
          <a:p>
            <a:r>
              <a:rPr lang="mn-MN" sz="2800" dirty="0"/>
              <a:t>Цахим түрийвч: </a:t>
            </a:r>
            <a:r>
              <a:rPr lang="en-US" sz="2800" dirty="0"/>
              <a:t>Hot and cold wallet</a:t>
            </a:r>
          </a:p>
        </p:txBody>
      </p:sp>
      <p:sp>
        <p:nvSpPr>
          <p:cNvPr id="5" name="Text Placeholder 3">
            <a:extLst>
              <a:ext uri="{FF2B5EF4-FFF2-40B4-BE49-F238E27FC236}">
                <a16:creationId xmlns:a16="http://schemas.microsoft.com/office/drawing/2014/main" id="{00DA5C51-74AB-8796-3ED1-7A123F03715C}"/>
              </a:ext>
            </a:extLst>
          </p:cNvPr>
          <p:cNvSpPr txBox="1">
            <a:spLocks/>
          </p:cNvSpPr>
          <p:nvPr/>
        </p:nvSpPr>
        <p:spPr>
          <a:xfrm>
            <a:off x="5853113" y="935832"/>
            <a:ext cx="6048375" cy="3093243"/>
          </a:xfrm>
          <a:prstGeom prst="rect">
            <a:avLst/>
          </a:prstGeom>
          <a:noFill/>
          <a:ln>
            <a:solidFill>
              <a:srgbClr val="0132A6"/>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None/>
            </a:pPr>
            <a:r>
              <a:rPr lang="en-US" sz="1800" b="1" i="1" dirty="0"/>
              <a:t>COLD WALLET</a:t>
            </a:r>
            <a:endParaRPr lang="mn-MN" sz="1800" b="1" i="1" dirty="0"/>
          </a:p>
          <a:p>
            <a:r>
              <a:rPr lang="en-US" sz="1800" dirty="0"/>
              <a:t>Cold wallet – </a:t>
            </a:r>
            <a:r>
              <a:rPr lang="mn-MN" sz="1800" dirty="0"/>
              <a:t>Интернэтэд холболтгүй түрийвч</a:t>
            </a:r>
          </a:p>
          <a:p>
            <a:r>
              <a:rPr lang="mn-MN" sz="1800" dirty="0"/>
              <a:t>Дижитал хөрөнгөө хадгалахад илүү аюулгүй</a:t>
            </a:r>
          </a:p>
          <a:p>
            <a:r>
              <a:rPr lang="mn-MN" sz="1800" dirty="0"/>
              <a:t>Хакерууд эрсдэл учруулах боломжыг багасгадаг давуу талтай.  </a:t>
            </a:r>
            <a:endParaRPr lang="en-US" sz="1800" dirty="0"/>
          </a:p>
        </p:txBody>
      </p:sp>
      <p:cxnSp>
        <p:nvCxnSpPr>
          <p:cNvPr id="7" name="Straight Arrow Connector 6">
            <a:extLst>
              <a:ext uri="{FF2B5EF4-FFF2-40B4-BE49-F238E27FC236}">
                <a16:creationId xmlns:a16="http://schemas.microsoft.com/office/drawing/2014/main" id="{CED29F3B-42E3-DEF5-587C-69DC398EAC14}"/>
              </a:ext>
            </a:extLst>
          </p:cNvPr>
          <p:cNvCxnSpPr/>
          <p:nvPr/>
        </p:nvCxnSpPr>
        <p:spPr>
          <a:xfrm>
            <a:off x="1678781" y="5129213"/>
            <a:ext cx="9294019"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B3CC227-B473-E08C-8593-2DE48C95B0D0}"/>
              </a:ext>
            </a:extLst>
          </p:cNvPr>
          <p:cNvSpPr txBox="1"/>
          <p:nvPr/>
        </p:nvSpPr>
        <p:spPr>
          <a:xfrm>
            <a:off x="3793331" y="4729758"/>
            <a:ext cx="4300538" cy="307777"/>
          </a:xfrm>
          <a:prstGeom prst="rect">
            <a:avLst/>
          </a:prstGeom>
          <a:noFill/>
        </p:spPr>
        <p:txBody>
          <a:bodyPr wrap="square" rtlCol="0">
            <a:spAutoFit/>
          </a:bodyPr>
          <a:lstStyle/>
          <a:p>
            <a:pPr algn="ctr"/>
            <a:r>
              <a:rPr lang="mn-MN" b="1" dirty="0"/>
              <a:t>Түрийвчийн аюулгүй байдал</a:t>
            </a:r>
            <a:endParaRPr lang="en-US" b="1" dirty="0"/>
          </a:p>
        </p:txBody>
      </p:sp>
      <p:sp>
        <p:nvSpPr>
          <p:cNvPr id="9" name="TextBox 8">
            <a:extLst>
              <a:ext uri="{FF2B5EF4-FFF2-40B4-BE49-F238E27FC236}">
                <a16:creationId xmlns:a16="http://schemas.microsoft.com/office/drawing/2014/main" id="{34DE0CDB-5714-A2C2-ED34-ED91BFC83A6E}"/>
              </a:ext>
            </a:extLst>
          </p:cNvPr>
          <p:cNvSpPr txBox="1"/>
          <p:nvPr/>
        </p:nvSpPr>
        <p:spPr>
          <a:xfrm>
            <a:off x="985837" y="4729757"/>
            <a:ext cx="1521619" cy="307777"/>
          </a:xfrm>
          <a:prstGeom prst="rect">
            <a:avLst/>
          </a:prstGeom>
          <a:noFill/>
        </p:spPr>
        <p:txBody>
          <a:bodyPr wrap="square" rtlCol="0">
            <a:spAutoFit/>
          </a:bodyPr>
          <a:lstStyle/>
          <a:p>
            <a:pPr algn="ctr"/>
            <a:r>
              <a:rPr lang="en-US" b="1" dirty="0">
                <a:solidFill>
                  <a:srgbClr val="0132A6"/>
                </a:solidFill>
              </a:rPr>
              <a:t>Hot wallet</a:t>
            </a:r>
          </a:p>
        </p:txBody>
      </p:sp>
      <p:sp>
        <p:nvSpPr>
          <p:cNvPr id="10" name="TextBox 9">
            <a:extLst>
              <a:ext uri="{FF2B5EF4-FFF2-40B4-BE49-F238E27FC236}">
                <a16:creationId xmlns:a16="http://schemas.microsoft.com/office/drawing/2014/main" id="{6209CF71-7F0A-6DAC-E6E1-86B778606941}"/>
              </a:ext>
            </a:extLst>
          </p:cNvPr>
          <p:cNvSpPr txBox="1"/>
          <p:nvPr/>
        </p:nvSpPr>
        <p:spPr>
          <a:xfrm>
            <a:off x="10096499" y="4729756"/>
            <a:ext cx="1521619" cy="307777"/>
          </a:xfrm>
          <a:prstGeom prst="rect">
            <a:avLst/>
          </a:prstGeom>
          <a:noFill/>
        </p:spPr>
        <p:txBody>
          <a:bodyPr wrap="square" rtlCol="0">
            <a:spAutoFit/>
          </a:bodyPr>
          <a:lstStyle/>
          <a:p>
            <a:pPr algn="ctr"/>
            <a:r>
              <a:rPr lang="en-US" b="1" dirty="0">
                <a:solidFill>
                  <a:srgbClr val="0132A6"/>
                </a:solidFill>
              </a:rPr>
              <a:t>Cold wallet</a:t>
            </a:r>
          </a:p>
        </p:txBody>
      </p:sp>
      <p:sp>
        <p:nvSpPr>
          <p:cNvPr id="11" name="TextBox 10">
            <a:extLst>
              <a:ext uri="{FF2B5EF4-FFF2-40B4-BE49-F238E27FC236}">
                <a16:creationId xmlns:a16="http://schemas.microsoft.com/office/drawing/2014/main" id="{AA595FD4-394F-E0B4-9C38-EC283588899A}"/>
              </a:ext>
            </a:extLst>
          </p:cNvPr>
          <p:cNvSpPr txBox="1"/>
          <p:nvPr/>
        </p:nvSpPr>
        <p:spPr>
          <a:xfrm>
            <a:off x="1343025" y="5253633"/>
            <a:ext cx="2293144" cy="523220"/>
          </a:xfrm>
          <a:prstGeom prst="rect">
            <a:avLst/>
          </a:prstGeom>
          <a:noFill/>
        </p:spPr>
        <p:txBody>
          <a:bodyPr wrap="square" rtlCol="0">
            <a:spAutoFit/>
          </a:bodyPr>
          <a:lstStyle/>
          <a:p>
            <a:pPr marL="285750" indent="-285750">
              <a:buFont typeface="Arial" panose="020B0604020202020204" pitchFamily="34" charset="0"/>
              <a:buChar char="•"/>
            </a:pPr>
            <a:r>
              <a:rPr lang="mn-MN" dirty="0"/>
              <a:t>Хамгаалалт сул</a:t>
            </a:r>
          </a:p>
          <a:p>
            <a:pPr marL="285750" indent="-285750">
              <a:buFont typeface="Arial" panose="020B0604020202020204" pitchFamily="34" charset="0"/>
              <a:buChar char="•"/>
            </a:pPr>
            <a:r>
              <a:rPr lang="mn-MN" dirty="0"/>
              <a:t>Хэрэглэхэд хялбар</a:t>
            </a:r>
            <a:endParaRPr lang="en-US" dirty="0"/>
          </a:p>
        </p:txBody>
      </p:sp>
      <p:sp>
        <p:nvSpPr>
          <p:cNvPr id="12" name="TextBox 11">
            <a:extLst>
              <a:ext uri="{FF2B5EF4-FFF2-40B4-BE49-F238E27FC236}">
                <a16:creationId xmlns:a16="http://schemas.microsoft.com/office/drawing/2014/main" id="{C8AF8A56-F9A2-05B3-8F10-4A34BD2B94ED}"/>
              </a:ext>
            </a:extLst>
          </p:cNvPr>
          <p:cNvSpPr txBox="1"/>
          <p:nvPr/>
        </p:nvSpPr>
        <p:spPr>
          <a:xfrm>
            <a:off x="9472451" y="5214994"/>
            <a:ext cx="2293144" cy="523220"/>
          </a:xfrm>
          <a:prstGeom prst="rect">
            <a:avLst/>
          </a:prstGeom>
          <a:noFill/>
        </p:spPr>
        <p:txBody>
          <a:bodyPr wrap="square" rtlCol="0">
            <a:spAutoFit/>
          </a:bodyPr>
          <a:lstStyle/>
          <a:p>
            <a:pPr marL="285750" indent="-285750">
              <a:buFont typeface="Arial" panose="020B0604020202020204" pitchFamily="34" charset="0"/>
              <a:buChar char="•"/>
            </a:pPr>
            <a:r>
              <a:rPr lang="mn-MN" dirty="0"/>
              <a:t>Хамгаалалт сайн</a:t>
            </a:r>
          </a:p>
          <a:p>
            <a:pPr marL="285750" indent="-285750">
              <a:buFont typeface="Arial" panose="020B0604020202020204" pitchFamily="34" charset="0"/>
              <a:buChar char="•"/>
            </a:pPr>
            <a:r>
              <a:rPr lang="mn-MN" dirty="0"/>
              <a:t>Хэрэглэхэд хэцүү</a:t>
            </a:r>
            <a:endParaRPr lang="en-US" dirty="0"/>
          </a:p>
        </p:txBody>
      </p:sp>
    </p:spTree>
    <p:extLst>
      <p:ext uri="{BB962C8B-B14F-4D97-AF65-F5344CB8AC3E}">
        <p14:creationId xmlns:p14="http://schemas.microsoft.com/office/powerpoint/2010/main" val="3177020625"/>
      </p:ext>
    </p:extLst>
  </p:cSld>
  <p:clrMapOvr>
    <a:masterClrMapping/>
  </p:clrMapOvr>
  <p:transition spd="med">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D823548-0FCC-FDC7-3110-F4B167AF5436}"/>
              </a:ext>
            </a:extLst>
          </p:cNvPr>
          <p:cNvSpPr>
            <a:spLocks noGrp="1"/>
          </p:cNvSpPr>
          <p:nvPr>
            <p:ph type="body" idx="1"/>
          </p:nvPr>
        </p:nvSpPr>
        <p:spPr>
          <a:xfrm>
            <a:off x="135731" y="935832"/>
            <a:ext cx="5479257" cy="3093243"/>
          </a:xfrm>
          <a:ln>
            <a:solidFill>
              <a:srgbClr val="0132A6"/>
            </a:solidFill>
          </a:ln>
        </p:spPr>
        <p:txBody>
          <a:bodyPr>
            <a:noAutofit/>
          </a:bodyPr>
          <a:lstStyle/>
          <a:p>
            <a:pPr marL="114300" indent="0" algn="ctr">
              <a:buNone/>
            </a:pPr>
            <a:r>
              <a:rPr lang="en-US" sz="1800" b="1" i="1" dirty="0"/>
              <a:t>SOFTWARE WALLET</a:t>
            </a:r>
            <a:endParaRPr lang="mn-MN" sz="1800" b="1" i="1" dirty="0"/>
          </a:p>
          <a:p>
            <a:r>
              <a:rPr lang="mn-MN" sz="1800" dirty="0">
                <a:latin typeface="+mn-lt"/>
              </a:rPr>
              <a:t>Ихэнх түрийвчнүүдийн төрөл бөгөөд үнэгүй татаж ашигладаг.</a:t>
            </a:r>
          </a:p>
          <a:p>
            <a:r>
              <a:rPr lang="mn-MN" sz="1800" dirty="0">
                <a:latin typeface="+mn-lt"/>
              </a:rPr>
              <a:t>Компьютер утас, төхөөрөмжүүд дээр хэрэглэдэг</a:t>
            </a:r>
          </a:p>
          <a:p>
            <a:r>
              <a:rPr lang="mn-MN" sz="1800" dirty="0">
                <a:latin typeface="+mn-lt"/>
              </a:rPr>
              <a:t>Төрлүүд: </a:t>
            </a:r>
          </a:p>
          <a:p>
            <a:pPr lvl="1"/>
            <a:r>
              <a:rPr lang="mn-MN" sz="1400" i="1" dirty="0">
                <a:latin typeface="+mn-lt"/>
              </a:rPr>
              <a:t>Вэб түрийвч: Интернэтээр ханддаг</a:t>
            </a:r>
          </a:p>
          <a:p>
            <a:pPr lvl="1"/>
            <a:r>
              <a:rPr lang="mn-MN" sz="1400" i="1" dirty="0">
                <a:latin typeface="+mn-lt"/>
              </a:rPr>
              <a:t>Вэб хөтчийн нэмэлт: Броузерт нэмэлтээр суулгадаг</a:t>
            </a:r>
          </a:p>
          <a:p>
            <a:pPr lvl="1"/>
            <a:r>
              <a:rPr lang="mn-MN" sz="1400" i="1" dirty="0">
                <a:latin typeface="+mn-lt"/>
              </a:rPr>
              <a:t>  Мобайл хэтэвч: Ухаалаг утас дээр суулгадаг</a:t>
            </a:r>
          </a:p>
          <a:p>
            <a:pPr lvl="1"/>
            <a:r>
              <a:rPr lang="mn-MN" sz="1400" i="1" dirty="0">
                <a:latin typeface="+mn-lt"/>
              </a:rPr>
              <a:t>Компьютерын хэтэвч: Компьютер дээр суулгадаг</a:t>
            </a:r>
            <a:endParaRPr lang="en-US" sz="1400" i="1" dirty="0">
              <a:latin typeface="+mn-lt"/>
            </a:endParaRPr>
          </a:p>
        </p:txBody>
      </p:sp>
      <p:sp>
        <p:nvSpPr>
          <p:cNvPr id="3" name="Title 2">
            <a:extLst>
              <a:ext uri="{FF2B5EF4-FFF2-40B4-BE49-F238E27FC236}">
                <a16:creationId xmlns:a16="http://schemas.microsoft.com/office/drawing/2014/main" id="{7FF67B9D-D08C-8A12-6D0A-2F7DF9B88091}"/>
              </a:ext>
            </a:extLst>
          </p:cNvPr>
          <p:cNvSpPr>
            <a:spLocks noGrp="1"/>
          </p:cNvSpPr>
          <p:nvPr>
            <p:ph type="title"/>
          </p:nvPr>
        </p:nvSpPr>
        <p:spPr/>
        <p:txBody>
          <a:bodyPr/>
          <a:lstStyle/>
          <a:p>
            <a:r>
              <a:rPr lang="mn-MN" sz="2400" dirty="0"/>
              <a:t>Цахим түрийвч: </a:t>
            </a:r>
            <a:r>
              <a:rPr lang="en-US" sz="2400" dirty="0"/>
              <a:t>Software and Hardware wallet</a:t>
            </a:r>
          </a:p>
        </p:txBody>
      </p:sp>
      <p:sp>
        <p:nvSpPr>
          <p:cNvPr id="5" name="Text Placeholder 3">
            <a:extLst>
              <a:ext uri="{FF2B5EF4-FFF2-40B4-BE49-F238E27FC236}">
                <a16:creationId xmlns:a16="http://schemas.microsoft.com/office/drawing/2014/main" id="{00DA5C51-74AB-8796-3ED1-7A123F03715C}"/>
              </a:ext>
            </a:extLst>
          </p:cNvPr>
          <p:cNvSpPr txBox="1">
            <a:spLocks/>
          </p:cNvSpPr>
          <p:nvPr/>
        </p:nvSpPr>
        <p:spPr>
          <a:xfrm>
            <a:off x="5853113" y="935832"/>
            <a:ext cx="6048375" cy="3093243"/>
          </a:xfrm>
          <a:prstGeom prst="rect">
            <a:avLst/>
          </a:prstGeom>
          <a:noFill/>
          <a:ln>
            <a:solidFill>
              <a:srgbClr val="0132A6"/>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None/>
            </a:pPr>
            <a:r>
              <a:rPr lang="en-US" sz="1800" b="1" i="1" dirty="0"/>
              <a:t>HARDWARE WALLET</a:t>
            </a:r>
            <a:endParaRPr lang="mn-MN" sz="1800" b="1" i="1" dirty="0"/>
          </a:p>
          <a:p>
            <a:r>
              <a:rPr lang="mn-MN" sz="1800" dirty="0">
                <a:latin typeface="+mn-lt"/>
              </a:rPr>
              <a:t>Хөлдөөх хадгалалтад зориулагдсан бодит төхөөрөмжөн түрийвч</a:t>
            </a:r>
          </a:p>
          <a:p>
            <a:r>
              <a:rPr lang="mn-MN" sz="1800" dirty="0">
                <a:latin typeface="+mn-lt"/>
              </a:rPr>
              <a:t>Аюулгүй, эрсдэлгүй компьютерууд дээр ашиглана</a:t>
            </a:r>
          </a:p>
          <a:p>
            <a:r>
              <a:rPr lang="mn-MN" sz="1800" dirty="0">
                <a:latin typeface="+mn-lt"/>
              </a:rPr>
              <a:t>Хувийн түлхүүр үүсгэх аюулгүй элемент болдог</a:t>
            </a:r>
          </a:p>
          <a:p>
            <a:r>
              <a:rPr lang="mn-MN" sz="1800" dirty="0">
                <a:latin typeface="+mn-lt"/>
              </a:rPr>
              <a:t>Мартагдсан түрийвчийг сэргээхэд санамсаргүй үүсгэсэн түүвэр үгсийг ашигладаг.  </a:t>
            </a:r>
            <a:endParaRPr lang="en-US" sz="1800" dirty="0">
              <a:latin typeface="+mn-lt"/>
            </a:endParaRPr>
          </a:p>
        </p:txBody>
      </p:sp>
      <p:pic>
        <p:nvPicPr>
          <p:cNvPr id="6146" name="Picture 2" descr="Jaxx Wallet - Jaxxify">
            <a:extLst>
              <a:ext uri="{FF2B5EF4-FFF2-40B4-BE49-F238E27FC236}">
                <a16:creationId xmlns:a16="http://schemas.microsoft.com/office/drawing/2014/main" id="{0398E629-E2DA-8A29-A024-D284A33C80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729" r="58294" b="25104"/>
          <a:stretch/>
        </p:blipFill>
        <p:spPr bwMode="auto">
          <a:xfrm>
            <a:off x="135731" y="4223880"/>
            <a:ext cx="1234763" cy="117014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only crypto wallet you'll ever need">
            <a:extLst>
              <a:ext uri="{FF2B5EF4-FFF2-40B4-BE49-F238E27FC236}">
                <a16:creationId xmlns:a16="http://schemas.microsoft.com/office/drawing/2014/main" id="{1604FC8D-66F3-DDBE-9719-708A9C70EF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731" y="5502116"/>
            <a:ext cx="2228849" cy="117014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elp:Installing Bitcoin Core - Bitcoin Wiki">
            <a:extLst>
              <a:ext uri="{FF2B5EF4-FFF2-40B4-BE49-F238E27FC236}">
                <a16:creationId xmlns:a16="http://schemas.microsoft.com/office/drawing/2014/main" id="{A7BFF0D5-6F02-8906-0C5D-CE215912E1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5550" y="4956648"/>
            <a:ext cx="2200275" cy="171561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Which hardware wallet is best for you? | by SatoshiLabs | Trezor Blog">
            <a:extLst>
              <a:ext uri="{FF2B5EF4-FFF2-40B4-BE49-F238E27FC236}">
                <a16:creationId xmlns:a16="http://schemas.microsoft.com/office/drawing/2014/main" id="{C62B0738-9364-FC97-B6E5-13E778F701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53113" y="4160227"/>
            <a:ext cx="2490787" cy="1400095"/>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Amazon.com: Ledger Nano X (Amethyst Purple) - Secure and Manage Your Crypto  &amp; NFTs on-The-go with Our Bluetooth®-Enabled Hardware Wallet : Electronics">
            <a:extLst>
              <a:ext uri="{FF2B5EF4-FFF2-40B4-BE49-F238E27FC236}">
                <a16:creationId xmlns:a16="http://schemas.microsoft.com/office/drawing/2014/main" id="{F34214B0-EBB4-A3BE-80B9-E53B75385C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72788" y="4160227"/>
            <a:ext cx="936624" cy="166648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KeepKey Wallet Review: Crypto Hardware Storage User Guide - Master The  Crypto">
            <a:extLst>
              <a:ext uri="{FF2B5EF4-FFF2-40B4-BE49-F238E27FC236}">
                <a16:creationId xmlns:a16="http://schemas.microsoft.com/office/drawing/2014/main" id="{972DD22D-856C-1720-E7D2-4B29627B103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87955" y="4160228"/>
            <a:ext cx="2149089" cy="138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7397821"/>
      </p:ext>
    </p:extLst>
  </p:cSld>
  <p:clrMapOvr>
    <a:masterClrMapping/>
  </p:clrMapOvr>
  <p:transition spd="med">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445AD3-6EE4-D783-D11C-2B04ED9FAF50}"/>
              </a:ext>
            </a:extLst>
          </p:cNvPr>
          <p:cNvSpPr>
            <a:spLocks noGrp="1"/>
          </p:cNvSpPr>
          <p:nvPr>
            <p:ph type="title"/>
          </p:nvPr>
        </p:nvSpPr>
        <p:spPr/>
        <p:txBody>
          <a:bodyPr/>
          <a:lstStyle/>
          <a:p>
            <a:r>
              <a:rPr lang="mn-MN" sz="3200" dirty="0"/>
              <a:t>Цахим түрийвч: </a:t>
            </a:r>
            <a:r>
              <a:rPr lang="en-US" dirty="0"/>
              <a:t>P</a:t>
            </a:r>
            <a:r>
              <a:rPr lang="en-US" sz="3200" dirty="0"/>
              <a:t>aper, Multi-sig wallet</a:t>
            </a:r>
            <a:endParaRPr lang="en-US" dirty="0"/>
          </a:p>
        </p:txBody>
      </p:sp>
      <p:sp>
        <p:nvSpPr>
          <p:cNvPr id="2" name="Text Placeholder 3">
            <a:extLst>
              <a:ext uri="{FF2B5EF4-FFF2-40B4-BE49-F238E27FC236}">
                <a16:creationId xmlns:a16="http://schemas.microsoft.com/office/drawing/2014/main" id="{16D5FED1-DC37-4ABB-C1CB-2994D636D6E7}"/>
              </a:ext>
            </a:extLst>
          </p:cNvPr>
          <p:cNvSpPr txBox="1">
            <a:spLocks/>
          </p:cNvSpPr>
          <p:nvPr/>
        </p:nvSpPr>
        <p:spPr>
          <a:xfrm>
            <a:off x="135731" y="935832"/>
            <a:ext cx="5479257" cy="3679031"/>
          </a:xfrm>
          <a:prstGeom prst="rect">
            <a:avLst/>
          </a:prstGeom>
          <a:noFill/>
          <a:ln>
            <a:solidFill>
              <a:srgbClr val="0132A6"/>
            </a:solid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None/>
            </a:pPr>
            <a:r>
              <a:rPr lang="en-US" sz="1800" b="1" i="1" dirty="0"/>
              <a:t>PAPER WALLET</a:t>
            </a:r>
            <a:endParaRPr lang="mn-MN" sz="1800" b="1" i="1" dirty="0"/>
          </a:p>
          <a:p>
            <a:r>
              <a:rPr lang="mn-MN" sz="1800" dirty="0">
                <a:latin typeface="+mn-lt"/>
              </a:rPr>
              <a:t>Хөлдөөх хадгалалтад зориулагдсан бодит түрийвч</a:t>
            </a:r>
          </a:p>
          <a:p>
            <a:r>
              <a:rPr lang="mn-MN" sz="1800" dirty="0">
                <a:latin typeface="+mn-lt"/>
              </a:rPr>
              <a:t>Оффлайнаар үүсгэж цаасан дээр хадгалдаг</a:t>
            </a:r>
          </a:p>
          <a:p>
            <a:r>
              <a:rPr lang="mn-MN" sz="1800" dirty="0">
                <a:latin typeface="+mn-lt"/>
              </a:rPr>
              <a:t>Түлхүүрийг оффлайнд биет хэлбэрээр хадгалахад ашигладаг</a:t>
            </a:r>
          </a:p>
          <a:p>
            <a:r>
              <a:rPr lang="mn-MN" sz="1800" dirty="0">
                <a:latin typeface="+mn-lt"/>
              </a:rPr>
              <a:t>Түрийвчийг сэргээх үгнүүд, нөөц хуулбар нь сэргээх картад хадгалагддаг. </a:t>
            </a:r>
            <a:endParaRPr lang="en-US" sz="1800" dirty="0">
              <a:latin typeface="+mn-lt"/>
            </a:endParaRPr>
          </a:p>
          <a:p>
            <a:r>
              <a:rPr lang="mn-MN" sz="1800" dirty="0">
                <a:latin typeface="+mn-lt"/>
              </a:rPr>
              <a:t>Цаасан түрийвч, нөөц хуулбар нь ерөнхийдөө ижил зүйл</a:t>
            </a:r>
          </a:p>
          <a:p>
            <a:endParaRPr lang="en-US" sz="1800" i="1" dirty="0">
              <a:latin typeface="+mn-lt"/>
            </a:endParaRPr>
          </a:p>
        </p:txBody>
      </p:sp>
      <p:sp>
        <p:nvSpPr>
          <p:cNvPr id="5" name="Text Placeholder 3">
            <a:extLst>
              <a:ext uri="{FF2B5EF4-FFF2-40B4-BE49-F238E27FC236}">
                <a16:creationId xmlns:a16="http://schemas.microsoft.com/office/drawing/2014/main" id="{53423AA1-D397-0AFE-1305-9EF21627D39A}"/>
              </a:ext>
            </a:extLst>
          </p:cNvPr>
          <p:cNvSpPr txBox="1">
            <a:spLocks/>
          </p:cNvSpPr>
          <p:nvPr/>
        </p:nvSpPr>
        <p:spPr>
          <a:xfrm>
            <a:off x="5853113" y="935832"/>
            <a:ext cx="6048375" cy="3093243"/>
          </a:xfrm>
          <a:prstGeom prst="rect">
            <a:avLst/>
          </a:prstGeom>
          <a:noFill/>
          <a:ln>
            <a:solidFill>
              <a:srgbClr val="0132A6"/>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None/>
            </a:pPr>
            <a:r>
              <a:rPr lang="en-US" sz="1800" b="1" i="1" dirty="0"/>
              <a:t>Multi-Sig WALLET</a:t>
            </a:r>
            <a:endParaRPr lang="mn-MN" sz="1800" b="1" i="1" dirty="0"/>
          </a:p>
          <a:p>
            <a:r>
              <a:rPr lang="en-US" sz="1800" dirty="0"/>
              <a:t>Multi-Sig</a:t>
            </a:r>
            <a:r>
              <a:rPr lang="mn-MN" sz="1800" dirty="0"/>
              <a:t> </a:t>
            </a:r>
            <a:r>
              <a:rPr lang="en-US" sz="1800" dirty="0"/>
              <a:t>= Multi-signature</a:t>
            </a:r>
          </a:p>
          <a:p>
            <a:r>
              <a:rPr lang="mn-MN" sz="1800" dirty="0">
                <a:latin typeface="+mn-lt"/>
              </a:rPr>
              <a:t>Нэг цэгт алдах эрсдлээс сэргийлэхийн тулд олон хэсгүүдэд хувийн түлхүүрийг тараан байршуулдаг.</a:t>
            </a:r>
          </a:p>
          <a:p>
            <a:r>
              <a:rPr lang="mn-MN" sz="1800" dirty="0">
                <a:latin typeface="+mn-lt"/>
              </a:rPr>
              <a:t>Зохицуулалтын элементүүд нь</a:t>
            </a:r>
          </a:p>
          <a:p>
            <a:pPr lvl="1"/>
            <a:r>
              <a:rPr lang="mn-MN" sz="1400" i="1" dirty="0">
                <a:latin typeface="+mn-lt"/>
              </a:rPr>
              <a:t>Нэг эсвэл хэд хэдэн гарын үсэг</a:t>
            </a:r>
          </a:p>
          <a:p>
            <a:pPr lvl="1"/>
            <a:r>
              <a:rPr lang="mn-MN" sz="1400" i="1" dirty="0">
                <a:latin typeface="+mn-lt"/>
              </a:rPr>
              <a:t>Хоёроос доошгүй гарын үсгээр баталгаажуулагч</a:t>
            </a:r>
          </a:p>
          <a:p>
            <a:pPr lvl="1"/>
            <a:r>
              <a:rPr lang="mn-MN" sz="1400" i="1" dirty="0">
                <a:latin typeface="+mn-lt"/>
              </a:rPr>
              <a:t>М нь шаардлагатай гарын үсгийн тоо</a:t>
            </a:r>
          </a:p>
          <a:p>
            <a:pPr lvl="1"/>
            <a:r>
              <a:rPr lang="en-US" sz="1400" i="1" dirty="0">
                <a:latin typeface="+mn-lt"/>
              </a:rPr>
              <a:t>N </a:t>
            </a:r>
            <a:r>
              <a:rPr lang="mn-MN" sz="1400" i="1" dirty="0">
                <a:latin typeface="+mn-lt"/>
              </a:rPr>
              <a:t>нь шаардлагатай баталгаажуулагчын тоо</a:t>
            </a:r>
            <a:endParaRPr lang="en-US" sz="1400" i="1" dirty="0">
              <a:latin typeface="+mn-lt"/>
            </a:endParaRPr>
          </a:p>
        </p:txBody>
      </p:sp>
      <p:pic>
        <p:nvPicPr>
          <p:cNvPr id="7170" name="Picture 2" descr="BitPay at CES 2015: Copay Bitcoin Wallet - Multi-Signature Demo - YouTube">
            <a:extLst>
              <a:ext uri="{FF2B5EF4-FFF2-40B4-BE49-F238E27FC236}">
                <a16:creationId xmlns:a16="http://schemas.microsoft.com/office/drawing/2014/main" id="{3EA0FACC-1729-8658-0C38-9EAC064E5C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3114" y="4178200"/>
            <a:ext cx="2647950" cy="148947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Bitcoin Wallet by Coinb.in">
            <a:extLst>
              <a:ext uri="{FF2B5EF4-FFF2-40B4-BE49-F238E27FC236}">
                <a16:creationId xmlns:a16="http://schemas.microsoft.com/office/drawing/2014/main" id="{52922D21-5D92-015E-6BF0-537644BCDD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9649" y="4178200"/>
            <a:ext cx="3281471" cy="101530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GreenAddress | CryptoSlate">
            <a:extLst>
              <a:ext uri="{FF2B5EF4-FFF2-40B4-BE49-F238E27FC236}">
                <a16:creationId xmlns:a16="http://schemas.microsoft.com/office/drawing/2014/main" id="{97CAA217-B230-7AD1-E68C-6673766373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9649" y="5414068"/>
            <a:ext cx="2396559" cy="1258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661362"/>
      </p:ext>
    </p:extLst>
  </p:cSld>
  <p:clrMapOvr>
    <a:masterClrMapping/>
  </p:clrMapOvr>
  <p:transition spd="med">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200025" y="935832"/>
            <a:ext cx="11508419" cy="5241132"/>
          </a:xfrm>
        </p:spPr>
        <p:txBody>
          <a:bodyPr>
            <a:normAutofit/>
          </a:bodyPr>
          <a:lstStyle/>
          <a:p>
            <a:r>
              <a:rPr lang="mn-MN" sz="1800" b="1" i="1" dirty="0"/>
              <a:t>Бүх байгууллагад төгс тохирох аюулгүй байдлын төлөвлөгөө байхгүй</a:t>
            </a:r>
          </a:p>
          <a:p>
            <a:r>
              <a:rPr lang="mn-MN" sz="1800" b="1" i="1" dirty="0"/>
              <a:t>Дижитал хөрөнгийн аюулгүй байдлыг хангахад хэрэглэгчийн анхаарал чухал</a:t>
            </a:r>
          </a:p>
          <a:p>
            <a:pPr lvl="1"/>
            <a:r>
              <a:rPr lang="mn-MN" sz="2000" i="1" dirty="0"/>
              <a:t>Биет аюулгүй байдлын хамгаалалт – Хэдэн мянган жил. Нөөц хуулбараар ашиглах найдвартай хамгаалалт болно. </a:t>
            </a:r>
          </a:p>
          <a:p>
            <a:pPr lvl="1"/>
            <a:r>
              <a:rPr lang="mn-MN" sz="2000" i="1" dirty="0"/>
              <a:t>Дижитал хамгаалалт – Хэдэн арван жилээр хамгаалах ч шинээр ямар эрсдэл гарахыг таашгүй</a:t>
            </a:r>
          </a:p>
          <a:p>
            <a:r>
              <a:rPr lang="mn-MN" sz="1800" b="1" i="1" dirty="0"/>
              <a:t>Банкны салбар зуучлагчийн үүрэг гүйцэтгэхээ болих: </a:t>
            </a:r>
            <a:r>
              <a:rPr lang="mn-MN" sz="1800" dirty="0"/>
              <a:t>Үр дүнд банкуудын ашиг буурах эсвэл зээлийн хүү өсөх нөхцөлийг бүрдүүлж, улмаар төлбөрийн систем дэх банкны оролцоог эрс бууруулах, зуучлагчийн үүргийг хязгаарлах талтай.</a:t>
            </a:r>
          </a:p>
          <a:p>
            <a:r>
              <a:rPr lang="mn-MN" sz="1800" b="1" i="1" dirty="0"/>
              <a:t>Шинэ санхүүгийн хэрэгсэл, ойлголтууд, түүнийг зохицуулах хууль, журмын дутмаг  байдлаас </a:t>
            </a:r>
            <a:r>
              <a:rPr lang="mn-MN" sz="1800" dirty="0"/>
              <a:t>хамааран санхүүгийн эрсдэл үүсэж болзошгүй. Төлбөрийн системийн шинэ  ойлголт, хэрэгслүүд үүсэж, тэдгээрийн ихэнх нь хөгжлийн эхэн шатандаа явж байгаа тул  хэрхэн яаж оновчтой зохицуулалт хийх вэ гэдэг тодорхой бус хэвээр байна.</a:t>
            </a:r>
          </a:p>
          <a:p>
            <a:r>
              <a:rPr lang="mn-MN" sz="1800" b="1" i="1" dirty="0"/>
              <a:t>Бэлэн мөнгийг хэрэглээнээс хасах эсвэл хязгаарлах нь төлбөрийн системийн уян  хатан байдлыг бууруулж, нийгмийн зүгээс эсэргүүцэлтэй тулгарч болзошгүй. </a:t>
            </a:r>
            <a:endParaRPr lang="en-US" sz="1800" b="1" i="1" dirty="0"/>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Болзошгүй эрсдэл, аюулгүй байдал</a:t>
            </a:r>
            <a:endParaRPr lang="en-US" dirty="0"/>
          </a:p>
        </p:txBody>
      </p:sp>
    </p:spTree>
    <p:extLst>
      <p:ext uri="{BB962C8B-B14F-4D97-AF65-F5344CB8AC3E}">
        <p14:creationId xmlns:p14="http://schemas.microsoft.com/office/powerpoint/2010/main" val="3451186513"/>
      </p:ext>
    </p:extLst>
  </p:cSld>
  <p:clrMapOvr>
    <a:masterClrMapping/>
  </p:clrMapOvr>
  <p:transition spd="med">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D823548-0FCC-FDC7-3110-F4B167AF5436}"/>
              </a:ext>
            </a:extLst>
          </p:cNvPr>
          <p:cNvSpPr>
            <a:spLocks noGrp="1"/>
          </p:cNvSpPr>
          <p:nvPr>
            <p:ph type="body" idx="1"/>
          </p:nvPr>
        </p:nvSpPr>
        <p:spPr>
          <a:xfrm>
            <a:off x="228601" y="892860"/>
            <a:ext cx="11479844" cy="2925607"/>
          </a:xfrm>
        </p:spPr>
        <p:txBody>
          <a:bodyPr>
            <a:normAutofit/>
          </a:bodyPr>
          <a:lstStyle/>
          <a:p>
            <a:r>
              <a:rPr lang="mn-MN" sz="1800" dirty="0">
                <a:latin typeface="+mn-lt"/>
              </a:rPr>
              <a:t>Дижитал аюулгүй байдлаа хамгаалал хамгийн хялбар, хямд арга</a:t>
            </a:r>
          </a:p>
          <a:p>
            <a:r>
              <a:rPr lang="mn-MN" sz="1800" dirty="0">
                <a:latin typeface="+mn-lt"/>
              </a:rPr>
              <a:t>Ямар нэг апп, програм хангамжаар үүсгэсэн богино хугацаанд ашиглагдах хандалтын код</a:t>
            </a:r>
          </a:p>
          <a:p>
            <a:r>
              <a:rPr lang="mn-MN" sz="1800" dirty="0">
                <a:latin typeface="+mn-lt"/>
              </a:rPr>
              <a:t>Вэб системд хандах аюулгүй байдлыг хангахын тулд</a:t>
            </a:r>
          </a:p>
          <a:p>
            <a:pPr lvl="1"/>
            <a:r>
              <a:rPr lang="mn-MN" sz="1600" dirty="0">
                <a:latin typeface="+mn-lt"/>
              </a:rPr>
              <a:t>Таны мэдэх нэр, нууц үгийн хамтаар</a:t>
            </a:r>
          </a:p>
          <a:p>
            <a:pPr lvl="1"/>
            <a:r>
              <a:rPr lang="mn-MN" sz="1600" dirty="0">
                <a:latin typeface="+mn-lt"/>
              </a:rPr>
              <a:t>Танд байх нэмэлт баталгаажуулалт</a:t>
            </a:r>
          </a:p>
          <a:p>
            <a:r>
              <a:rPr lang="en-US" sz="1800" dirty="0">
                <a:latin typeface="+mn-lt"/>
              </a:rPr>
              <a:t>2FA</a:t>
            </a:r>
            <a:r>
              <a:rPr lang="mn-MN" sz="1800" dirty="0">
                <a:latin typeface="+mn-lt"/>
              </a:rPr>
              <a:t> баталгаажуулалтыг хэзээд ашиглаж болохуйц байх хэрэгтэй</a:t>
            </a:r>
            <a:endParaRPr lang="en-US" sz="1800" dirty="0">
              <a:latin typeface="+mn-lt"/>
            </a:endParaRPr>
          </a:p>
          <a:p>
            <a:r>
              <a:rPr lang="mn-MN" sz="1800" i="1" dirty="0">
                <a:latin typeface="+mn-lt"/>
              </a:rPr>
              <a:t>Жишээ нь: СМС, Имэйл, Хурууны хээ уншигч, Токен</a:t>
            </a:r>
          </a:p>
          <a:p>
            <a:endParaRPr lang="mn-MN" sz="1800" dirty="0">
              <a:latin typeface="+mn-lt"/>
            </a:endParaRPr>
          </a:p>
        </p:txBody>
      </p:sp>
      <p:sp>
        <p:nvSpPr>
          <p:cNvPr id="3" name="Title 2">
            <a:extLst>
              <a:ext uri="{FF2B5EF4-FFF2-40B4-BE49-F238E27FC236}">
                <a16:creationId xmlns:a16="http://schemas.microsoft.com/office/drawing/2014/main" id="{7FF67B9D-D08C-8A12-6D0A-2F7DF9B88091}"/>
              </a:ext>
            </a:extLst>
          </p:cNvPr>
          <p:cNvSpPr>
            <a:spLocks noGrp="1"/>
          </p:cNvSpPr>
          <p:nvPr>
            <p:ph type="title"/>
          </p:nvPr>
        </p:nvSpPr>
        <p:spPr/>
        <p:txBody>
          <a:bodyPr/>
          <a:lstStyle/>
          <a:p>
            <a:r>
              <a:rPr lang="mn-MN" sz="2800" dirty="0"/>
              <a:t>Дижитал аюулгүй байдал: </a:t>
            </a:r>
            <a:r>
              <a:rPr lang="en-US" sz="2800" dirty="0"/>
              <a:t>2FA </a:t>
            </a:r>
            <a:r>
              <a:rPr lang="mn-MN" sz="2800" dirty="0"/>
              <a:t>баталгаажуулалт</a:t>
            </a:r>
            <a:endParaRPr lang="en-US" sz="2800" dirty="0"/>
          </a:p>
        </p:txBody>
      </p:sp>
      <p:pic>
        <p:nvPicPr>
          <p:cNvPr id="9218" name="Picture 2" descr="Two-Factor vs. Multifactor Authentication: What's the Difference?">
            <a:extLst>
              <a:ext uri="{FF2B5EF4-FFF2-40B4-BE49-F238E27FC236}">
                <a16:creationId xmlns:a16="http://schemas.microsoft.com/office/drawing/2014/main" id="{BFD3B17C-DF93-64BB-67F3-C0F161102F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53767"/>
            <a:ext cx="4807765" cy="28148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A4098A9-4AA1-66C4-8D44-E209830E7F31}"/>
              </a:ext>
            </a:extLst>
          </p:cNvPr>
          <p:cNvPicPr>
            <a:picLocks noChangeAspect="1"/>
          </p:cNvPicPr>
          <p:nvPr/>
        </p:nvPicPr>
        <p:blipFill>
          <a:blip r:embed="rId3"/>
          <a:stretch>
            <a:fillRect/>
          </a:stretch>
        </p:blipFill>
        <p:spPr>
          <a:xfrm>
            <a:off x="5386409" y="3953766"/>
            <a:ext cx="6379229" cy="2842917"/>
          </a:xfrm>
          <a:prstGeom prst="rect">
            <a:avLst/>
          </a:prstGeom>
        </p:spPr>
      </p:pic>
      <p:sp>
        <p:nvSpPr>
          <p:cNvPr id="7" name="TextBox 6">
            <a:extLst>
              <a:ext uri="{FF2B5EF4-FFF2-40B4-BE49-F238E27FC236}">
                <a16:creationId xmlns:a16="http://schemas.microsoft.com/office/drawing/2014/main" id="{0203821E-3EE8-3372-4FD7-F6248477B46C}"/>
              </a:ext>
            </a:extLst>
          </p:cNvPr>
          <p:cNvSpPr txBox="1"/>
          <p:nvPr/>
        </p:nvSpPr>
        <p:spPr>
          <a:xfrm>
            <a:off x="7799210" y="6550223"/>
            <a:ext cx="6097190" cy="307777"/>
          </a:xfrm>
          <a:prstGeom prst="rect">
            <a:avLst/>
          </a:prstGeom>
          <a:noFill/>
        </p:spPr>
        <p:txBody>
          <a:bodyPr wrap="square">
            <a:spAutoFit/>
          </a:bodyPr>
          <a:lstStyle/>
          <a:p>
            <a:r>
              <a:rPr lang="en-US" dirty="0">
                <a:hlinkClick r:id="rId4"/>
              </a:rPr>
              <a:t>What is Multifactor Authentication? - Tools4ever</a:t>
            </a:r>
            <a:endParaRPr lang="en-US" dirty="0"/>
          </a:p>
        </p:txBody>
      </p:sp>
    </p:spTree>
    <p:extLst>
      <p:ext uri="{BB962C8B-B14F-4D97-AF65-F5344CB8AC3E}">
        <p14:creationId xmlns:p14="http://schemas.microsoft.com/office/powerpoint/2010/main" val="2759430819"/>
      </p:ext>
    </p:extLst>
  </p:cSld>
  <p:clrMapOvr>
    <a:masterClrMapping/>
  </p:clrMapOvr>
  <p:transition spd="med">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69135A0-ADDD-B202-B1E1-8B1540E2B362}"/>
              </a:ext>
            </a:extLst>
          </p:cNvPr>
          <p:cNvSpPr>
            <a:spLocks noGrp="1"/>
          </p:cNvSpPr>
          <p:nvPr>
            <p:ph type="body" idx="1"/>
          </p:nvPr>
        </p:nvSpPr>
        <p:spPr>
          <a:xfrm>
            <a:off x="127001" y="990600"/>
            <a:ext cx="11581444" cy="5186363"/>
          </a:xfrm>
        </p:spPr>
        <p:txBody>
          <a:bodyPr>
            <a:normAutofit/>
          </a:bodyPr>
          <a:lstStyle/>
          <a:p>
            <a:r>
              <a:rPr lang="mn-MN" sz="1800" dirty="0"/>
              <a:t>Кредит картны мэдээлэл, нэр нууц үг гэх мэт чухал өгөгдлүүдийг кодчилон хадгалахад зориулагдсан вэб хэрэгслүүд</a:t>
            </a:r>
          </a:p>
          <a:p>
            <a:r>
              <a:rPr lang="mn-MN" sz="1800" dirty="0"/>
              <a:t>Байгууллагын хэмжээний дижитал шинж чанарыг тодорхойлох маш сайн арга</a:t>
            </a:r>
          </a:p>
          <a:p>
            <a:r>
              <a:rPr lang="mn-MN" sz="1800" dirty="0"/>
              <a:t>Нууц үг үүсгэгч ашиглан маш сайн, аюулгүй нууц үгнүүдийг үүсгэж ашиглаж болно.</a:t>
            </a:r>
          </a:p>
          <a:p>
            <a:r>
              <a:rPr lang="mn-MN" sz="1800" dirty="0"/>
              <a:t>Нууц үг хулгайлах зорилго бүхий эрсдлүүдээс хамгаалах боломжтой</a:t>
            </a:r>
          </a:p>
          <a:p>
            <a:r>
              <a:rPr lang="mn-MN" sz="1800" dirty="0"/>
              <a:t>Нууц үгийн менежрийг ашиглахдаа дижитал хөрөнгөд хандах, хэрэглэхэд хялбар байдал, хурд зэргийг харгалзан үзэх нь чухал</a:t>
            </a:r>
          </a:p>
          <a:p>
            <a:r>
              <a:rPr lang="mn-MN" sz="1800" dirty="0"/>
              <a:t>Нууц үгийн менежер нь бусад дижитал хөрөнгүүдийн хамгаалалтын аргуудын адил</a:t>
            </a:r>
            <a:r>
              <a:rPr lang="en-US" sz="1800" dirty="0"/>
              <a:t> </a:t>
            </a:r>
            <a:r>
              <a:rPr lang="mn-MN" sz="1800" dirty="0"/>
              <a:t>нэмэлт элементүүд бүхий стратегийн нэг хэсэг юм.</a:t>
            </a:r>
          </a:p>
          <a:p>
            <a:endParaRPr lang="en-US" sz="1800" dirty="0"/>
          </a:p>
        </p:txBody>
      </p:sp>
      <p:sp>
        <p:nvSpPr>
          <p:cNvPr id="3" name="Title 2">
            <a:extLst>
              <a:ext uri="{FF2B5EF4-FFF2-40B4-BE49-F238E27FC236}">
                <a16:creationId xmlns:a16="http://schemas.microsoft.com/office/drawing/2014/main" id="{D8445AD3-6EE4-D783-D11C-2B04ED9FAF50}"/>
              </a:ext>
            </a:extLst>
          </p:cNvPr>
          <p:cNvSpPr>
            <a:spLocks noGrp="1"/>
          </p:cNvSpPr>
          <p:nvPr>
            <p:ph type="title"/>
          </p:nvPr>
        </p:nvSpPr>
        <p:spPr>
          <a:xfrm>
            <a:off x="2179435" y="185738"/>
            <a:ext cx="9817832" cy="414120"/>
          </a:xfrm>
        </p:spPr>
        <p:txBody>
          <a:bodyPr/>
          <a:lstStyle/>
          <a:p>
            <a:r>
              <a:rPr lang="mn-MN" sz="3200" dirty="0"/>
              <a:t>Дижитал аюулгүй байдал: </a:t>
            </a:r>
            <a:r>
              <a:rPr lang="mn-MN" dirty="0"/>
              <a:t>Нууц үгийн менежер</a:t>
            </a:r>
            <a:endParaRPr lang="en-US" dirty="0"/>
          </a:p>
        </p:txBody>
      </p:sp>
    </p:spTree>
    <p:extLst>
      <p:ext uri="{BB962C8B-B14F-4D97-AF65-F5344CB8AC3E}">
        <p14:creationId xmlns:p14="http://schemas.microsoft.com/office/powerpoint/2010/main" val="3445922167"/>
      </p:ext>
    </p:extLst>
  </p:cSld>
  <p:clrMapOvr>
    <a:masterClrMapping/>
  </p:clrMapOvr>
  <p:transition spd="med">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6861875-25BD-F4C2-A34A-729E84D2DED2}"/>
              </a:ext>
            </a:extLst>
          </p:cNvPr>
          <p:cNvSpPr>
            <a:spLocks noGrp="1"/>
          </p:cNvSpPr>
          <p:nvPr>
            <p:ph type="body" idx="1"/>
          </p:nvPr>
        </p:nvSpPr>
        <p:spPr>
          <a:xfrm>
            <a:off x="200025" y="990600"/>
            <a:ext cx="11508419" cy="5186364"/>
          </a:xfrm>
        </p:spPr>
        <p:txBody>
          <a:bodyPr>
            <a:normAutofit/>
          </a:bodyPr>
          <a:lstStyle/>
          <a:p>
            <a:r>
              <a:rPr lang="mn-MN" sz="2000" dirty="0"/>
              <a:t>Ковид-19 цар тахлын нөлөөгөөр олон нийт биет бус буюу хүрэлцэхгүй байдлаар төлбөр тооцоо хийхийг илүүд үзэж байна. </a:t>
            </a:r>
          </a:p>
          <a:p>
            <a:r>
              <a:rPr lang="mn-MN" sz="2000" dirty="0"/>
              <a:t>Төрөл бүрийн шинэ дижитал төлбөрийн хэрэгсэл, валют, хөрөнгүүд бий болж шинэ боломж дагуулахын сацуу өмнө байгаагүй эрсдэлийг бий болгож байгаа юм</a:t>
            </a:r>
          </a:p>
          <a:p>
            <a:r>
              <a:rPr lang="mn-MN" sz="2000" dirty="0"/>
              <a:t>Хөгжиж буй орнууд санхүүгийн хүртээмжтэй байдлаа дээшлүүлэх үүднээс  ТБЦМ-г хэрэгжүүлэх зорилго түгээмэл байгаа бол хөгжингүй орнуудын хувьд хил  дамнасан төлбөр тооцоо, хувийн хэвшлийн цахим мөнгөтэй өрсөлдөхүйц төрөөр  баталгаажсан төлбөрийн хэрэгслийг гүйлгээнд оруулахаар ажиллаж байгаа юм. </a:t>
            </a:r>
            <a:r>
              <a:rPr lang="en-US" sz="2000" dirty="0"/>
              <a:t>(</a:t>
            </a:r>
            <a:r>
              <a:rPr lang="mn-MN" sz="2000" dirty="0"/>
              <a:t>Монгол банк, 2022</a:t>
            </a:r>
            <a:r>
              <a:rPr lang="en-US" sz="2000" dirty="0"/>
              <a:t>)</a:t>
            </a:r>
            <a:endParaRPr lang="mn-MN" sz="2000" dirty="0"/>
          </a:p>
          <a:p>
            <a:r>
              <a:rPr lang="mn-MN" sz="2000" dirty="0"/>
              <a:t>Дижитал хөрөнгийн олон төрлүүдийн ялгааг танин мэдэж зөв сонгож хэрэглэх</a:t>
            </a:r>
          </a:p>
          <a:p>
            <a:r>
              <a:rPr lang="mn-MN" sz="2000" dirty="0"/>
              <a:t>Дижитал хөрөнгийг ашиглах, арилжих, хадгалахад түрийвч чухал үүрэгтэй бөгөөд мөн олон төрлийн онцлог, хэрэглээ бүхий түрийвчнүүд байдаг.</a:t>
            </a:r>
          </a:p>
          <a:p>
            <a:endParaRPr lang="mn-MN" sz="2000" dirty="0"/>
          </a:p>
          <a:p>
            <a:endParaRPr lang="en-US" sz="2000" dirty="0"/>
          </a:p>
        </p:txBody>
      </p:sp>
      <p:sp>
        <p:nvSpPr>
          <p:cNvPr id="3" name="Title 2">
            <a:extLst>
              <a:ext uri="{FF2B5EF4-FFF2-40B4-BE49-F238E27FC236}">
                <a16:creationId xmlns:a16="http://schemas.microsoft.com/office/drawing/2014/main" id="{7DE1B435-7AAE-D227-4BA6-9508AF9F4AA5}"/>
              </a:ext>
            </a:extLst>
          </p:cNvPr>
          <p:cNvSpPr>
            <a:spLocks noGrp="1"/>
          </p:cNvSpPr>
          <p:nvPr>
            <p:ph type="title"/>
          </p:nvPr>
        </p:nvSpPr>
        <p:spPr/>
        <p:txBody>
          <a:bodyPr/>
          <a:lstStyle/>
          <a:p>
            <a:r>
              <a:rPr lang="mn-MN" dirty="0"/>
              <a:t>Дүгнэлт</a:t>
            </a:r>
            <a:endParaRPr lang="en-US" dirty="0"/>
          </a:p>
        </p:txBody>
      </p:sp>
    </p:spTree>
    <p:extLst>
      <p:ext uri="{BB962C8B-B14F-4D97-AF65-F5344CB8AC3E}">
        <p14:creationId xmlns:p14="http://schemas.microsoft.com/office/powerpoint/2010/main" val="2334251269"/>
      </p:ext>
    </p:extLst>
  </p:cSld>
  <p:clrMapOvr>
    <a:masterClrMapping/>
  </p:clrMapOvr>
  <p:transition spd="med">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D823548-0FCC-FDC7-3110-F4B167AF5436}"/>
              </a:ext>
            </a:extLst>
          </p:cNvPr>
          <p:cNvSpPr>
            <a:spLocks noGrp="1"/>
          </p:cNvSpPr>
          <p:nvPr>
            <p:ph type="body" idx="1"/>
          </p:nvPr>
        </p:nvSpPr>
        <p:spPr/>
        <p:txBody>
          <a:bodyPr>
            <a:normAutofit/>
          </a:bodyPr>
          <a:lstStyle/>
          <a:p>
            <a:r>
              <a:rPr lang="en-US" sz="2000" dirty="0"/>
              <a:t>Centre for Finance Technology and Entrepreneurship. (2023 </a:t>
            </a:r>
            <a:r>
              <a:rPr lang="mn-MN" sz="2000" dirty="0"/>
              <a:t>оны 05 13). </a:t>
            </a:r>
            <a:r>
              <a:rPr lang="en-US" sz="2000" dirty="0"/>
              <a:t>Digital asset. CFTE : https://blog.cfte.education/the-history-of-digital-assets/-</a:t>
            </a:r>
            <a:r>
              <a:rPr lang="mn-MN" sz="2000" dirty="0"/>
              <a:t>ээс Гаргасан</a:t>
            </a:r>
          </a:p>
          <a:p>
            <a:r>
              <a:rPr lang="en-US" sz="2000" dirty="0"/>
              <a:t>PwC. (2024). Tech Effect. Price Waterhouse Cooper web site: https://www.pwc.com/us/en/tech-effect/emerging-tech/understanding-cryptocurrency-digital-assets.html-</a:t>
            </a:r>
            <a:r>
              <a:rPr lang="mn-MN" sz="2000" dirty="0"/>
              <a:t>ээс Гаргасан</a:t>
            </a:r>
          </a:p>
          <a:p>
            <a:r>
              <a:rPr lang="mn-MN" sz="2000" dirty="0"/>
              <a:t>Засгийн газар. (2018). Виртуал хөрөнгийн үйлчилгээ үзүүлэгчийн тухай хууль. Улаанбаатар: МУЗГ.</a:t>
            </a:r>
          </a:p>
          <a:p>
            <a:r>
              <a:rPr lang="mn-MN" sz="2000" dirty="0"/>
              <a:t>С.Билгүүнзул, Э. (2022). Төв банкны цахим мөнгөний чиг хандлага, үр дүн, анхаарах асуудал. Судалгааны ажил “Товхимол 16”, 24-55.</a:t>
            </a:r>
          </a:p>
          <a:p>
            <a:r>
              <a:rPr lang="mn-MN" sz="2000" dirty="0"/>
              <a:t>Санхүүгийн зохицуулах хороо. (2022). ВХҮҮ-ийн хууль тогтоомж, журмын эмхэтгэл. Улаанбаатар хот: Санхүүгийн зохицуулах хороо.</a:t>
            </a:r>
          </a:p>
          <a:p>
            <a:endParaRPr lang="mn-MN" sz="2000" dirty="0"/>
          </a:p>
          <a:p>
            <a:endParaRPr lang="en-US" sz="2000" dirty="0"/>
          </a:p>
        </p:txBody>
      </p:sp>
      <p:sp>
        <p:nvSpPr>
          <p:cNvPr id="3" name="Title 2">
            <a:extLst>
              <a:ext uri="{FF2B5EF4-FFF2-40B4-BE49-F238E27FC236}">
                <a16:creationId xmlns:a16="http://schemas.microsoft.com/office/drawing/2014/main" id="{7FF67B9D-D08C-8A12-6D0A-2F7DF9B88091}"/>
              </a:ext>
            </a:extLst>
          </p:cNvPr>
          <p:cNvSpPr>
            <a:spLocks noGrp="1"/>
          </p:cNvSpPr>
          <p:nvPr>
            <p:ph type="title"/>
          </p:nvPr>
        </p:nvSpPr>
        <p:spPr/>
        <p:txBody>
          <a:bodyPr/>
          <a:lstStyle/>
          <a:p>
            <a:r>
              <a:rPr lang="mn-MN" dirty="0"/>
              <a:t>Ашигласан эх сурвалж</a:t>
            </a:r>
            <a:endParaRPr lang="en-US" dirty="0"/>
          </a:p>
        </p:txBody>
      </p:sp>
    </p:spTree>
    <p:extLst>
      <p:ext uri="{BB962C8B-B14F-4D97-AF65-F5344CB8AC3E}">
        <p14:creationId xmlns:p14="http://schemas.microsoft.com/office/powerpoint/2010/main" val="3393522051"/>
      </p:ext>
    </p:extLst>
  </p:cSld>
  <p:clrMapOvr>
    <a:masterClrMapping/>
  </p:clrMapOvr>
  <p:transition spd="med">
    <p:fade thruBlk="1"/>
  </p:transition>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24561</TotalTime>
  <Words>3050</Words>
  <Application>Microsoft Office PowerPoint</Application>
  <PresentationFormat>Widescreen</PresentationFormat>
  <Paragraphs>318</Paragraphs>
  <Slides>33</Slides>
  <Notes>4</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Wingdings</vt:lpstr>
      <vt:lpstr>Times New Roman</vt:lpstr>
      <vt:lpstr>Roboto</vt:lpstr>
      <vt:lpstr>Montserrat</vt:lpstr>
      <vt:lpstr>Arial</vt:lpstr>
      <vt:lpstr>Calibri</vt:lpstr>
      <vt:lpstr>UFE</vt:lpstr>
      <vt:lpstr>Course: Introduction to information system</vt:lpstr>
      <vt:lpstr>ISM221 - Мэдээллийн системийн үндэс</vt:lpstr>
      <vt:lpstr>Хичээлийн хүрээнд </vt:lpstr>
      <vt:lpstr>Сэдвийн нэр томъёо, ойлголт</vt:lpstr>
      <vt:lpstr>Дижитал хөрөнгө</vt:lpstr>
      <vt:lpstr>Дижитал хөрөнгийн хөгжил</vt:lpstr>
      <vt:lpstr>Крипто хөрөнгийн төрлүүд</vt:lpstr>
      <vt:lpstr>Дижитал хөрөнгийн хадгалалт</vt:lpstr>
      <vt:lpstr>Дижитал хөрөнгийн хадгалалт</vt:lpstr>
      <vt:lpstr>Дижитал хөрөнгийн ертөнц</vt:lpstr>
      <vt:lpstr>Дижитал хөрөнгийн ертөнц</vt:lpstr>
      <vt:lpstr>Дижитал хөрөнгийн ертөнц</vt:lpstr>
      <vt:lpstr>Дижитал хөрөнгийн ертөнц</vt:lpstr>
      <vt:lpstr>Дижитал хөрөнгийн ертөнц</vt:lpstr>
      <vt:lpstr>Дижитал хөрөнгийн ертөнц</vt:lpstr>
      <vt:lpstr>Дижитал хөрөнгийн ертөнц</vt:lpstr>
      <vt:lpstr>Дижитал хөрөнгийн ертөнц</vt:lpstr>
      <vt:lpstr>Дижитал хөрөнгийн ертөнц</vt:lpstr>
      <vt:lpstr>Дижитал хөрөнгийн ертөнц</vt:lpstr>
      <vt:lpstr>Виртуал хөрөнгийн үйлчилгээ үзүүлэгч</vt:lpstr>
      <vt:lpstr>Крипто валютын бирж</vt:lpstr>
      <vt:lpstr>Анхны криптовалют: Биткойн</vt:lpstr>
      <vt:lpstr>Ухаалаг гэрээ: Ethereum</vt:lpstr>
      <vt:lpstr>Non fungible token (NFT)</vt:lpstr>
      <vt:lpstr>Дижитал хөрөнгийн түрийвч</vt:lpstr>
      <vt:lpstr>Цахим түрийвч: Hot and cold wallet</vt:lpstr>
      <vt:lpstr>Цахим түрийвч: Software and Hardware wallet</vt:lpstr>
      <vt:lpstr>Цахим түрийвч: Paper, Multi-sig wallet</vt:lpstr>
      <vt:lpstr>Болзошгүй эрсдэл, аюулгүй байдал</vt:lpstr>
      <vt:lpstr>Дижитал аюулгүй байдал: 2FA баталгаажуулалт</vt:lpstr>
      <vt:lpstr>Дижитал аюулгүй байдал: Нууц үгийн менежер</vt:lpstr>
      <vt:lpstr>Дүгнэлт</vt:lpstr>
      <vt:lpstr>Ашигласан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SARANCHIMEG Nasanjargal</dc:creator>
  <cp:lastModifiedBy>САРАНЧИМЭГ Насанжаргал</cp:lastModifiedBy>
  <cp:revision>23</cp:revision>
  <cp:lastPrinted>2024-05-13T07:28:13Z</cp:lastPrinted>
  <dcterms:modified xsi:type="dcterms:W3CDTF">2024-05-14T13:24:13Z</dcterms:modified>
</cp:coreProperties>
</file>