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68" r:id="rId12"/>
    <p:sldId id="269" r:id="rId13"/>
    <p:sldId id="270" r:id="rId14"/>
    <p:sldId id="271" r:id="rId15"/>
    <p:sldId id="273" r:id="rId16"/>
    <p:sldId id="274" r:id="rId17"/>
    <p:sldId id="275" r:id="rId18"/>
    <p:sldId id="276" r:id="rId19"/>
    <p:sldId id="303" r:id="rId20"/>
    <p:sldId id="277" r:id="rId21"/>
    <p:sldId id="279" r:id="rId22"/>
    <p:sldId id="278" r:id="rId23"/>
    <p:sldId id="280" r:id="rId24"/>
    <p:sldId id="281" r:id="rId25"/>
    <p:sldId id="282" r:id="rId26"/>
    <p:sldId id="291" r:id="rId27"/>
    <p:sldId id="287" r:id="rId28"/>
    <p:sldId id="288" r:id="rId29"/>
    <p:sldId id="289" r:id="rId30"/>
    <p:sldId id="290" r:id="rId31"/>
    <p:sldId id="292" r:id="rId32"/>
    <p:sldId id="293" r:id="rId33"/>
    <p:sldId id="294" r:id="rId34"/>
    <p:sldId id="295" r:id="rId35"/>
    <p:sldId id="296" r:id="rId36"/>
    <p:sldId id="297" r:id="rId37"/>
    <p:sldId id="298" r:id="rId38"/>
    <p:sldId id="300" r:id="rId39"/>
    <p:sldId id="299" r:id="rId40"/>
    <p:sldId id="301" r:id="rId41"/>
    <p:sldId id="302" r:id="rId42"/>
    <p:sldId id="260" r:id="rId43"/>
    <p:sldId id="272" r:id="rId44"/>
    <p:sldId id="284"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68" d="100"/>
          <a:sy n="68"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A65F9E4F-B880-447B-8C1C-1BD8A866B5B3}" type="datetimeFigureOut">
              <a:rPr lang="en-AU" smtClean="0"/>
              <a:t>2024-03-14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278843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65F9E4F-B880-447B-8C1C-1BD8A866B5B3}" type="datetimeFigureOut">
              <a:rPr lang="en-AU" smtClean="0"/>
              <a:t>2024-03-14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31090172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5F9E4F-B880-447B-8C1C-1BD8A866B5B3}" type="datetimeFigureOut">
              <a:rPr lang="en-AU" smtClean="0"/>
              <a:t>2024-03-14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14503459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A65F9E4F-B880-447B-8C1C-1BD8A866B5B3}" type="datetimeFigureOut">
              <a:rPr lang="en-AU" smtClean="0"/>
              <a:t>2024-03-14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1451905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A65F9E4F-B880-447B-8C1C-1BD8A866B5B3}" type="datetimeFigureOut">
              <a:rPr lang="en-AU" smtClean="0"/>
              <a:t>2024-03-14</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10700530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A65F9E4F-B880-447B-8C1C-1BD8A866B5B3}" type="datetimeFigureOut">
              <a:rPr lang="en-AU" smtClean="0"/>
              <a:t>2024-03-14</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1134255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5F9E4F-B880-447B-8C1C-1BD8A866B5B3}" type="datetimeFigureOut">
              <a:rPr lang="en-AU" smtClean="0"/>
              <a:t>2024-03-14</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3935090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5F9E4F-B880-447B-8C1C-1BD8A866B5B3}" type="datetimeFigureOut">
              <a:rPr lang="en-AU" smtClean="0"/>
              <a:t>2024-03-14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2793865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5F9E4F-B880-447B-8C1C-1BD8A866B5B3}" type="datetimeFigureOut">
              <a:rPr lang="en-AU" smtClean="0"/>
              <a:t>2024-03-14</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3923231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65F9E4F-B880-447B-8C1C-1BD8A866B5B3}" type="datetimeFigureOut">
              <a:rPr lang="en-AU" smtClean="0"/>
              <a:t>2024-03-14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35945365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65F9E4F-B880-447B-8C1C-1BD8A866B5B3}" type="datetimeFigureOut">
              <a:rPr lang="en-AU" smtClean="0"/>
              <a:t>2024-03-14</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2B7E046A-27E5-4E8A-B3F6-AF909EED7A0D}" type="slidenum">
              <a:rPr lang="en-AU" smtClean="0"/>
              <a:t>‹#›</a:t>
            </a:fld>
            <a:endParaRPr lang="en-AU"/>
          </a:p>
        </p:txBody>
      </p:sp>
    </p:spTree>
    <p:extLst>
      <p:ext uri="{BB962C8B-B14F-4D97-AF65-F5344CB8AC3E}">
        <p14:creationId xmlns:p14="http://schemas.microsoft.com/office/powerpoint/2010/main" val="2000728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65F9E4F-B880-447B-8C1C-1BD8A866B5B3}" type="datetimeFigureOut">
              <a:rPr lang="en-AU" smtClean="0"/>
              <a:t>2024-03-14</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7E046A-27E5-4E8A-B3F6-AF909EED7A0D}" type="slidenum">
              <a:rPr lang="en-AU" smtClean="0"/>
              <a:t>‹#›</a:t>
            </a:fld>
            <a:endParaRPr lang="en-AU"/>
          </a:p>
        </p:txBody>
      </p:sp>
    </p:spTree>
    <p:extLst>
      <p:ext uri="{BB962C8B-B14F-4D97-AF65-F5344CB8AC3E}">
        <p14:creationId xmlns:p14="http://schemas.microsoft.com/office/powerpoint/2010/main" val="24687928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hyperlink" Target="https://www.forbes.com/advisor/business/what-is-organizational-behavior/#:~:text=positive%20working%20environment.-,Definition%20of%20Organizational%20Behavior,on%20behavior%20within%20an%20organization"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slideshare.net/adilah_husni/scientific-management-28512733" TargetMode="External"/><Relationship Id="rId2" Type="http://schemas.openxmlformats.org/officeDocument/2006/relationships/hyperlink" Target="https://www.villanovau.com/articles/leadership/scientific-management-theory-explained/#:~:text=What%20is%20Scientific%20Management%20Theory,observation%2C%20experimentation%2C%20and%20analysi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simplypsychology.org/bureaucratic-theory-weber.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lnSpcReduction="10000"/>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1 (Week 1) </a:t>
            </a:r>
          </a:p>
          <a:p>
            <a:pPr algn="ctr"/>
            <a:r>
              <a:rPr lang="en-AU" sz="2800" b="1" dirty="0" smtClean="0">
                <a:solidFill>
                  <a:srgbClr val="002060"/>
                </a:solidFill>
                <a:latin typeface="Times New Roman" panose="02020603050405020304" pitchFamily="18" charset="0"/>
                <a:cs typeface="Times New Roman" panose="02020603050405020304" pitchFamily="18" charset="0"/>
              </a:rPr>
              <a:t>INTRODUCTION TO ORGANIZATION BEHAVIOUR AND MANAGEMENT THOUGHTS</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- 1 </a:t>
            </a:r>
          </a:p>
          <a:p>
            <a:r>
              <a:rPr lang="en-AU" sz="2800" b="1" dirty="0" smtClean="0">
                <a:solidFill>
                  <a:srgbClr val="FF0000"/>
                </a:solidFill>
                <a:latin typeface="Times New Roman" panose="02020603050405020304" pitchFamily="18" charset="0"/>
                <a:cs typeface="Times New Roman" panose="02020603050405020304" pitchFamily="18" charset="0"/>
              </a:rPr>
              <a:t>Organization Behaviour, Introduction to Management, Scientific Management, Administrative Management, Bureaucratic Management, Behaviour Management and Modern Management . </a:t>
            </a:r>
          </a:p>
          <a:p>
            <a:endParaRPr lang="en-AU" dirty="0" smtClean="0">
              <a:latin typeface="Times New Roman" panose="02020603050405020304" pitchFamily="18" charset="0"/>
              <a:cs typeface="Times New Roman" panose="02020603050405020304" pitchFamily="18" charset="0"/>
            </a:endParaRPr>
          </a:p>
          <a:p>
            <a:pPr algn="ct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19434837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9078532" cy="4351338"/>
          </a:xfrm>
        </p:spPr>
        <p:txBody>
          <a:bodyPr>
            <a:normAutofit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Concept of organizational behaviour.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Introduction to management.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Scientific management.</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Administrative management.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Bureaucratic management.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Behaviour management </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Modern management</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4232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861" y="-21241"/>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Organization Behaviour </a:t>
            </a:r>
          </a:p>
        </p:txBody>
      </p:sp>
      <p:sp>
        <p:nvSpPr>
          <p:cNvPr id="3" name="Content Placeholder 2"/>
          <p:cNvSpPr>
            <a:spLocks noGrp="1"/>
          </p:cNvSpPr>
          <p:nvPr>
            <p:ph idx="1"/>
          </p:nvPr>
        </p:nvSpPr>
        <p:spPr>
          <a:xfrm>
            <a:off x="555068" y="1078942"/>
            <a:ext cx="9361869" cy="5779058"/>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An </a:t>
            </a:r>
            <a:r>
              <a:rPr lang="en-AU" b="1" i="1" dirty="0">
                <a:latin typeface="Times New Roman" panose="02020603050405020304" pitchFamily="18" charset="0"/>
                <a:cs typeface="Times New Roman" panose="02020603050405020304" pitchFamily="18" charset="0"/>
              </a:rPr>
              <a:t>organization </a:t>
            </a:r>
            <a:r>
              <a:rPr lang="en-AU" b="1" dirty="0">
                <a:latin typeface="Times New Roman" panose="02020603050405020304" pitchFamily="18" charset="0"/>
                <a:cs typeface="Times New Roman" panose="02020603050405020304" pitchFamily="18" charset="0"/>
              </a:rPr>
              <a:t>is a collection of </a:t>
            </a:r>
            <a:r>
              <a:rPr lang="en-AU" b="1" dirty="0" smtClean="0">
                <a:latin typeface="Times New Roman" panose="02020603050405020304" pitchFamily="18" charset="0"/>
                <a:cs typeface="Times New Roman" panose="02020603050405020304" pitchFamily="18" charset="0"/>
              </a:rPr>
              <a:t>people working together </a:t>
            </a:r>
            <a:r>
              <a:rPr lang="en-AU" b="1" dirty="0">
                <a:latin typeface="Times New Roman" panose="02020603050405020304" pitchFamily="18" charset="0"/>
                <a:cs typeface="Times New Roman" panose="02020603050405020304" pitchFamily="18" charset="0"/>
              </a:rPr>
              <a:t>in a division of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to achieve </a:t>
            </a:r>
            <a:r>
              <a:rPr lang="en-AU" b="1" dirty="0">
                <a:latin typeface="Times New Roman" panose="02020603050405020304" pitchFamily="18" charset="0"/>
                <a:cs typeface="Times New Roman" panose="02020603050405020304" pitchFamily="18" charset="0"/>
              </a:rPr>
              <a:t>a common purpose</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 is a social system and a combination of humanity and technology.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 behaviour is the study and application of the knowledge about </a:t>
            </a:r>
            <a:r>
              <a:rPr lang="en-AU" b="1" dirty="0" smtClean="0">
                <a:solidFill>
                  <a:srgbClr val="FF0000"/>
                </a:solidFill>
                <a:latin typeface="Times New Roman" panose="02020603050405020304" pitchFamily="18" charset="0"/>
                <a:cs typeface="Times New Roman" panose="02020603050405020304" pitchFamily="18" charset="0"/>
              </a:rPr>
              <a:t>how people act within the organization.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 human tool for human benefit.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Organizational behaviour (often abbreviated as OB) is a field of study that </a:t>
            </a:r>
            <a:r>
              <a:rPr lang="en-AU" b="1" dirty="0" smtClean="0">
                <a:solidFill>
                  <a:srgbClr val="FF0000"/>
                </a:solidFill>
                <a:latin typeface="Times New Roman" panose="02020603050405020304" pitchFamily="18" charset="0"/>
                <a:cs typeface="Times New Roman" panose="02020603050405020304" pitchFamily="18" charset="0"/>
              </a:rPr>
              <a:t>investigates how individuals, groups, and structure affect and are affected by behaviour within organizations</a:t>
            </a:r>
            <a:r>
              <a:rPr lang="en-AU" b="1" dirty="0" smtClean="0">
                <a:latin typeface="Times New Roman" panose="02020603050405020304" pitchFamily="18" charset="0"/>
                <a:cs typeface="Times New Roman" panose="02020603050405020304" pitchFamily="18" charset="0"/>
              </a:rPr>
              <a:t>. [1] (Robbins) </a:t>
            </a:r>
          </a:p>
          <a:p>
            <a:pPr algn="just">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19061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0763" y="1325563"/>
            <a:ext cx="9414074" cy="5595075"/>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Organizational behaviour is the study of how </a:t>
            </a:r>
            <a:r>
              <a:rPr lang="en-AU" b="1" dirty="0" smtClean="0">
                <a:solidFill>
                  <a:srgbClr val="FF0000"/>
                </a:solidFill>
                <a:latin typeface="Times New Roman" panose="02020603050405020304" pitchFamily="18" charset="0"/>
                <a:cs typeface="Times New Roman" panose="02020603050405020304" pitchFamily="18" charset="0"/>
              </a:rPr>
              <a:t>individuals and groups interact within an organization </a:t>
            </a:r>
            <a:r>
              <a:rPr lang="en-AU" b="1" dirty="0" smtClean="0">
                <a:latin typeface="Times New Roman" panose="02020603050405020304" pitchFamily="18" charset="0"/>
                <a:cs typeface="Times New Roman" panose="02020603050405020304" pitchFamily="18" charset="0"/>
              </a:rPr>
              <a:t>and how these interactions affect an organization’s performance toward its goal or goals. [2]</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field examines the </a:t>
            </a:r>
            <a:r>
              <a:rPr lang="en-AU" b="1" dirty="0" smtClean="0">
                <a:solidFill>
                  <a:srgbClr val="FF0000"/>
                </a:solidFill>
                <a:latin typeface="Times New Roman" panose="02020603050405020304" pitchFamily="18" charset="0"/>
                <a:cs typeface="Times New Roman" panose="02020603050405020304" pitchFamily="18" charset="0"/>
              </a:rPr>
              <a:t>impact of various factors on behaviour</a:t>
            </a:r>
            <a:r>
              <a:rPr lang="en-AU" b="1" dirty="0" smtClean="0">
                <a:latin typeface="Times New Roman" panose="02020603050405020304" pitchFamily="18" charset="0"/>
                <a:cs typeface="Times New Roman" panose="02020603050405020304" pitchFamily="18" charset="0"/>
              </a:rPr>
              <a:t> within an organization</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a:t>
            </a:r>
            <a:r>
              <a:rPr lang="en-AU" b="1" dirty="0">
                <a:latin typeface="Times New Roman" panose="02020603050405020304" pitchFamily="18" charset="0"/>
                <a:cs typeface="Times New Roman" panose="02020603050405020304" pitchFamily="18" charset="0"/>
              </a:rPr>
              <a:t>area of study examines human behaviour in a work environment and determines its impact on job structure, performance, communication, motivation, leadership, etc</a:t>
            </a:r>
            <a:r>
              <a:rPr lang="en-AU" b="1" dirty="0" smtClean="0">
                <a:latin typeface="Times New Roman" panose="02020603050405020304" pitchFamily="18" charset="0"/>
                <a:cs typeface="Times New Roman" panose="02020603050405020304" pitchFamily="18" charset="0"/>
              </a:rPr>
              <a:t>. </a:t>
            </a:r>
          </a:p>
          <a:p>
            <a:pPr algn="just">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endParaRPr lang="en-AU" dirty="0"/>
          </a:p>
        </p:txBody>
      </p:sp>
      <p:sp>
        <p:nvSpPr>
          <p:cNvPr id="4" name="Title 1"/>
          <p:cNvSpPr>
            <a:spLocks noGrp="1"/>
          </p:cNvSpPr>
          <p:nvPr>
            <p:ph type="title"/>
          </p:nvPr>
        </p:nvSpPr>
        <p:spPr>
          <a:xfrm>
            <a:off x="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Organization </a:t>
            </a:r>
            <a:r>
              <a:rPr lang="en-AU" sz="3600" b="1" dirty="0" smtClean="0">
                <a:solidFill>
                  <a:srgbClr val="002060"/>
                </a:solidFill>
                <a:latin typeface="Times New Roman" panose="02020603050405020304" pitchFamily="18" charset="0"/>
                <a:cs typeface="Times New Roman" panose="02020603050405020304" pitchFamily="18" charset="0"/>
              </a:rPr>
              <a:t>Behaviour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44261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8333F91C-DDDD-44B3-AFA7-161821494A83}"/>
              </a:ext>
            </a:extLst>
          </p:cNvPr>
          <p:cNvSpPr>
            <a:spLocks noGrp="1"/>
          </p:cNvSpPr>
          <p:nvPr>
            <p:ph type="title"/>
          </p:nvPr>
        </p:nvSpPr>
        <p:spPr>
          <a:xfrm>
            <a:off x="727656" y="19144"/>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ORGANIZATION BEHAVIOUR PROCESS</a:t>
            </a:r>
          </a:p>
        </p:txBody>
      </p:sp>
      <p:sp>
        <p:nvSpPr>
          <p:cNvPr id="4" name="Oval 3">
            <a:extLst>
              <a:ext uri="{FF2B5EF4-FFF2-40B4-BE49-F238E27FC236}">
                <a16:creationId xmlns="" xmlns:a16="http://schemas.microsoft.com/office/drawing/2014/main" id="{E9F4F637-582F-4509-923F-7E8D3ABEFE65}"/>
              </a:ext>
            </a:extLst>
          </p:cNvPr>
          <p:cNvSpPr/>
          <p:nvPr/>
        </p:nvSpPr>
        <p:spPr>
          <a:xfrm>
            <a:off x="1187923" y="1344707"/>
            <a:ext cx="1828800" cy="1748135"/>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5" name="TextBox 4">
            <a:extLst>
              <a:ext uri="{FF2B5EF4-FFF2-40B4-BE49-F238E27FC236}">
                <a16:creationId xmlns="" xmlns:a16="http://schemas.microsoft.com/office/drawing/2014/main" id="{92E0EEF9-8930-4F93-B0EB-FCEB29D14451}"/>
              </a:ext>
            </a:extLst>
          </p:cNvPr>
          <p:cNvSpPr txBox="1"/>
          <p:nvPr/>
        </p:nvSpPr>
        <p:spPr>
          <a:xfrm>
            <a:off x="1302223" y="1645042"/>
            <a:ext cx="1600200" cy="1015663"/>
          </a:xfrm>
          <a:prstGeom prst="rect">
            <a:avLst/>
          </a:prstGeom>
          <a:noFill/>
        </p:spPr>
        <p:txBody>
          <a:bodyPr wrap="square" rtlCol="0">
            <a:spAutoFit/>
          </a:bodyPr>
          <a:lstStyle/>
          <a:p>
            <a:pPr algn="ctr"/>
            <a:r>
              <a:rPr lang="en-AU" sz="2000" b="1" dirty="0">
                <a:solidFill>
                  <a:srgbClr val="0000CC"/>
                </a:solidFill>
              </a:rPr>
              <a:t>Understand Human behaviour</a:t>
            </a:r>
          </a:p>
        </p:txBody>
      </p:sp>
      <p:sp>
        <p:nvSpPr>
          <p:cNvPr id="6" name="Arrow: Right 5">
            <a:extLst>
              <a:ext uri="{FF2B5EF4-FFF2-40B4-BE49-F238E27FC236}">
                <a16:creationId xmlns="" xmlns:a16="http://schemas.microsoft.com/office/drawing/2014/main" id="{2F108273-FA5E-4D2C-8BB5-C8133A0057B7}"/>
              </a:ext>
            </a:extLst>
          </p:cNvPr>
          <p:cNvSpPr/>
          <p:nvPr/>
        </p:nvSpPr>
        <p:spPr>
          <a:xfrm>
            <a:off x="3016723" y="2152873"/>
            <a:ext cx="609600" cy="4065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Oval 6">
            <a:extLst>
              <a:ext uri="{FF2B5EF4-FFF2-40B4-BE49-F238E27FC236}">
                <a16:creationId xmlns="" xmlns:a16="http://schemas.microsoft.com/office/drawing/2014/main" id="{D85AD5C9-222A-4C41-B569-69F1C1B59C40}"/>
              </a:ext>
            </a:extLst>
          </p:cNvPr>
          <p:cNvSpPr/>
          <p:nvPr/>
        </p:nvSpPr>
        <p:spPr>
          <a:xfrm>
            <a:off x="3662766" y="1352485"/>
            <a:ext cx="1828800" cy="1748135"/>
          </a:xfrm>
          <a:prstGeom prst="ellipse">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8" name="TextBox 7">
            <a:extLst>
              <a:ext uri="{FF2B5EF4-FFF2-40B4-BE49-F238E27FC236}">
                <a16:creationId xmlns="" xmlns:a16="http://schemas.microsoft.com/office/drawing/2014/main" id="{4BC2DD46-EDA2-4436-9846-C39F26CED8CC}"/>
              </a:ext>
            </a:extLst>
          </p:cNvPr>
          <p:cNvSpPr txBox="1"/>
          <p:nvPr/>
        </p:nvSpPr>
        <p:spPr>
          <a:xfrm>
            <a:off x="3777066" y="1652820"/>
            <a:ext cx="1600200" cy="1015663"/>
          </a:xfrm>
          <a:prstGeom prst="rect">
            <a:avLst/>
          </a:prstGeom>
          <a:noFill/>
        </p:spPr>
        <p:txBody>
          <a:bodyPr wrap="square" rtlCol="0">
            <a:spAutoFit/>
          </a:bodyPr>
          <a:lstStyle/>
          <a:p>
            <a:pPr algn="ctr"/>
            <a:r>
              <a:rPr lang="en-AU" sz="2000" b="1" dirty="0">
                <a:solidFill>
                  <a:srgbClr val="C00000"/>
                </a:solidFill>
              </a:rPr>
              <a:t>Predict Human behaviour</a:t>
            </a:r>
          </a:p>
        </p:txBody>
      </p:sp>
      <p:sp>
        <p:nvSpPr>
          <p:cNvPr id="9" name="Oval 8">
            <a:extLst>
              <a:ext uri="{FF2B5EF4-FFF2-40B4-BE49-F238E27FC236}">
                <a16:creationId xmlns="" xmlns:a16="http://schemas.microsoft.com/office/drawing/2014/main" id="{2F56BBA7-4AD2-415F-8E69-B2398DFC3F43}"/>
              </a:ext>
            </a:extLst>
          </p:cNvPr>
          <p:cNvSpPr/>
          <p:nvPr/>
        </p:nvSpPr>
        <p:spPr>
          <a:xfrm>
            <a:off x="6028282" y="1492642"/>
            <a:ext cx="1828800" cy="1748135"/>
          </a:xfrm>
          <a:prstGeom prst="ellips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0" name="TextBox 9">
            <a:extLst>
              <a:ext uri="{FF2B5EF4-FFF2-40B4-BE49-F238E27FC236}">
                <a16:creationId xmlns="" xmlns:a16="http://schemas.microsoft.com/office/drawing/2014/main" id="{C6DD4377-932B-47DF-99F3-C47AA657BC8E}"/>
              </a:ext>
            </a:extLst>
          </p:cNvPr>
          <p:cNvSpPr txBox="1"/>
          <p:nvPr/>
        </p:nvSpPr>
        <p:spPr>
          <a:xfrm>
            <a:off x="6142582" y="1792977"/>
            <a:ext cx="1600200" cy="1015663"/>
          </a:xfrm>
          <a:prstGeom prst="rect">
            <a:avLst/>
          </a:prstGeom>
          <a:noFill/>
        </p:spPr>
        <p:txBody>
          <a:bodyPr wrap="square" rtlCol="0">
            <a:spAutoFit/>
          </a:bodyPr>
          <a:lstStyle/>
          <a:p>
            <a:pPr algn="ctr"/>
            <a:r>
              <a:rPr lang="en-AU" sz="2000" b="1" dirty="0">
                <a:solidFill>
                  <a:srgbClr val="006600"/>
                </a:solidFill>
              </a:rPr>
              <a:t>Manage Human behaviour</a:t>
            </a:r>
          </a:p>
        </p:txBody>
      </p:sp>
      <p:sp>
        <p:nvSpPr>
          <p:cNvPr id="13" name="Isosceles Triangle 12">
            <a:extLst>
              <a:ext uri="{FF2B5EF4-FFF2-40B4-BE49-F238E27FC236}">
                <a16:creationId xmlns="" xmlns:a16="http://schemas.microsoft.com/office/drawing/2014/main" id="{710EE4D6-AC13-4243-80DD-A859648CB0AE}"/>
              </a:ext>
            </a:extLst>
          </p:cNvPr>
          <p:cNvSpPr/>
          <p:nvPr/>
        </p:nvSpPr>
        <p:spPr>
          <a:xfrm>
            <a:off x="7595158" y="1443161"/>
            <a:ext cx="3648098" cy="2730957"/>
          </a:xfrm>
          <a:prstGeom prst="triangl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14" name="TextBox 13">
            <a:extLst>
              <a:ext uri="{FF2B5EF4-FFF2-40B4-BE49-F238E27FC236}">
                <a16:creationId xmlns="" xmlns:a16="http://schemas.microsoft.com/office/drawing/2014/main" id="{7A15584A-341F-4F0A-BDDF-D2E50C27E1CC}"/>
              </a:ext>
            </a:extLst>
          </p:cNvPr>
          <p:cNvSpPr txBox="1"/>
          <p:nvPr/>
        </p:nvSpPr>
        <p:spPr>
          <a:xfrm>
            <a:off x="8635769" y="2592788"/>
            <a:ext cx="1828800" cy="1015663"/>
          </a:xfrm>
          <a:prstGeom prst="rect">
            <a:avLst/>
          </a:prstGeom>
          <a:noFill/>
        </p:spPr>
        <p:txBody>
          <a:bodyPr wrap="square" rtlCol="0">
            <a:spAutoFit/>
          </a:bodyPr>
          <a:lstStyle/>
          <a:p>
            <a:pPr algn="ctr"/>
            <a:r>
              <a:rPr lang="en-AU" sz="2000" b="1" dirty="0">
                <a:solidFill>
                  <a:srgbClr val="FF0000"/>
                </a:solidFill>
              </a:rPr>
              <a:t>Improved Organizational Effectiveness</a:t>
            </a:r>
          </a:p>
        </p:txBody>
      </p:sp>
      <p:sp>
        <p:nvSpPr>
          <p:cNvPr id="16" name="Arrow: Right 15">
            <a:extLst>
              <a:ext uri="{FF2B5EF4-FFF2-40B4-BE49-F238E27FC236}">
                <a16:creationId xmlns="" xmlns:a16="http://schemas.microsoft.com/office/drawing/2014/main" id="{97DDEB48-613D-4D43-A95E-C2F2D5678587}"/>
              </a:ext>
            </a:extLst>
          </p:cNvPr>
          <p:cNvSpPr/>
          <p:nvPr/>
        </p:nvSpPr>
        <p:spPr>
          <a:xfrm>
            <a:off x="5496541" y="2163424"/>
            <a:ext cx="609600" cy="4065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7" name="Arrow: Right 16">
            <a:extLst>
              <a:ext uri="{FF2B5EF4-FFF2-40B4-BE49-F238E27FC236}">
                <a16:creationId xmlns="" xmlns:a16="http://schemas.microsoft.com/office/drawing/2014/main" id="{9B071022-14CC-4F59-9E3E-77AA8E9C27A3}"/>
              </a:ext>
            </a:extLst>
          </p:cNvPr>
          <p:cNvSpPr/>
          <p:nvPr/>
        </p:nvSpPr>
        <p:spPr>
          <a:xfrm>
            <a:off x="7893523" y="2218774"/>
            <a:ext cx="889870" cy="4065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8" name="TextBox 17">
            <a:extLst>
              <a:ext uri="{FF2B5EF4-FFF2-40B4-BE49-F238E27FC236}">
                <a16:creationId xmlns="" xmlns:a16="http://schemas.microsoft.com/office/drawing/2014/main" id="{A7B4590F-9764-4C99-8B00-9767F4E3BA2F}"/>
              </a:ext>
            </a:extLst>
          </p:cNvPr>
          <p:cNvSpPr txBox="1"/>
          <p:nvPr/>
        </p:nvSpPr>
        <p:spPr>
          <a:xfrm>
            <a:off x="811557" y="4322053"/>
            <a:ext cx="6783601" cy="2062103"/>
          </a:xfrm>
          <a:prstGeom prst="rect">
            <a:avLst/>
          </a:prstGeom>
          <a:noFill/>
        </p:spPr>
        <p:txBody>
          <a:bodyPr wrap="square" rtlCol="0">
            <a:spAutoFit/>
          </a:bodyPr>
          <a:lstStyle/>
          <a:p>
            <a:pPr algn="ctr"/>
            <a:r>
              <a:rPr lang="en-AU" sz="3200" b="1" u="sng" dirty="0">
                <a:solidFill>
                  <a:srgbClr val="006600"/>
                </a:solidFill>
              </a:rPr>
              <a:t>Organizational Behaviour (OB) </a:t>
            </a:r>
            <a:r>
              <a:rPr lang="en-AU" sz="3200" b="1" u="sng" dirty="0" smtClean="0">
                <a:solidFill>
                  <a:srgbClr val="006600"/>
                </a:solidFill>
              </a:rPr>
              <a:t> </a:t>
            </a:r>
            <a:endParaRPr lang="en-AU" sz="3200" b="1" u="sng" dirty="0">
              <a:solidFill>
                <a:srgbClr val="006600"/>
              </a:solidFill>
            </a:endParaRPr>
          </a:p>
          <a:p>
            <a:pPr algn="ctr"/>
            <a:r>
              <a:rPr lang="en-AU" sz="3200" b="1" dirty="0">
                <a:solidFill>
                  <a:srgbClr val="C00000"/>
                </a:solidFill>
              </a:rPr>
              <a:t>How People Behave in an Organization  and how their Behaviour affects Organizational Performance </a:t>
            </a:r>
          </a:p>
        </p:txBody>
      </p:sp>
    </p:spTree>
    <p:extLst>
      <p:ext uri="{BB962C8B-B14F-4D97-AF65-F5344CB8AC3E}">
        <p14:creationId xmlns:p14="http://schemas.microsoft.com/office/powerpoint/2010/main" val="27335880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0DCBC377-861E-42D2-AE43-C3C85C058748}"/>
              </a:ext>
            </a:extLst>
          </p:cNvPr>
          <p:cNvSpPr>
            <a:spLocks noGrp="1"/>
          </p:cNvSpPr>
          <p:nvPr>
            <p:ph idx="1"/>
          </p:nvPr>
        </p:nvSpPr>
        <p:spPr>
          <a:xfrm>
            <a:off x="554105" y="1638749"/>
            <a:ext cx="9668833" cy="5074109"/>
          </a:xfrm>
        </p:spPr>
        <p:txBody>
          <a:bodyPr>
            <a:normAutofit/>
          </a:bodyPr>
          <a:lstStyle/>
          <a:p>
            <a:pPr marL="457200" indent="-457200">
              <a:buAutoNum type="arabicPeriod"/>
            </a:pPr>
            <a:r>
              <a:rPr lang="en-AU" b="1" dirty="0">
                <a:solidFill>
                  <a:srgbClr val="C00000"/>
                </a:solidFill>
                <a:latin typeface="Times New Roman" panose="02020603050405020304" pitchFamily="18" charset="0"/>
                <a:cs typeface="Times New Roman" panose="02020603050405020304" pitchFamily="18" charset="0"/>
              </a:rPr>
              <a:t>Human Resource Approach </a:t>
            </a:r>
          </a:p>
          <a:p>
            <a:pPr algn="just"/>
            <a:r>
              <a:rPr lang="en-AU" b="1" dirty="0">
                <a:latin typeface="Times New Roman" panose="02020603050405020304" pitchFamily="18" charset="0"/>
                <a:cs typeface="Times New Roman" panose="02020603050405020304" pitchFamily="18" charset="0"/>
              </a:rPr>
              <a:t>Organization keeps people first. </a:t>
            </a:r>
          </a:p>
          <a:p>
            <a:pPr algn="just"/>
            <a:r>
              <a:rPr lang="en-AU" b="1" dirty="0">
                <a:latin typeface="Times New Roman" panose="02020603050405020304" pitchFamily="18" charset="0"/>
                <a:cs typeface="Times New Roman" panose="02020603050405020304" pitchFamily="18" charset="0"/>
              </a:rPr>
              <a:t>They focus on human resource development. </a:t>
            </a:r>
          </a:p>
          <a:p>
            <a:pPr algn="just"/>
            <a:r>
              <a:rPr lang="en-AU" b="1" dirty="0">
                <a:latin typeface="Times New Roman" panose="02020603050405020304" pitchFamily="18" charset="0"/>
                <a:cs typeface="Times New Roman" panose="02020603050405020304" pitchFamily="18" charset="0"/>
              </a:rPr>
              <a:t>Managers support employees growth and development rather that controlling them. </a:t>
            </a:r>
          </a:p>
          <a:p>
            <a:pPr marL="457200" indent="-457200">
              <a:buAutoNum type="arabicPeriod" startAt="2"/>
            </a:pPr>
            <a:r>
              <a:rPr lang="en-AU" b="1" dirty="0">
                <a:solidFill>
                  <a:srgbClr val="C00000"/>
                </a:solidFill>
                <a:latin typeface="Times New Roman" panose="02020603050405020304" pitchFamily="18" charset="0"/>
                <a:cs typeface="Times New Roman" panose="02020603050405020304" pitchFamily="18" charset="0"/>
              </a:rPr>
              <a:t>Result Oriented Approach </a:t>
            </a:r>
          </a:p>
          <a:p>
            <a:pPr marL="0" indent="0">
              <a:buNone/>
            </a:pPr>
            <a:r>
              <a:rPr lang="en-AU" b="1" dirty="0">
                <a:latin typeface="Times New Roman" panose="02020603050405020304" pitchFamily="18" charset="0"/>
                <a:cs typeface="Times New Roman" panose="02020603050405020304" pitchFamily="18" charset="0"/>
              </a:rPr>
              <a:t>This approach is productivity oriented </a:t>
            </a:r>
          </a:p>
          <a:p>
            <a:r>
              <a:rPr lang="en-AU" b="1" dirty="0" smtClean="0">
                <a:solidFill>
                  <a:srgbClr val="0070C0"/>
                </a:solidFill>
                <a:latin typeface="Times New Roman" panose="02020603050405020304" pitchFamily="18" charset="0"/>
                <a:cs typeface="Times New Roman" panose="02020603050405020304" pitchFamily="18" charset="0"/>
              </a:rPr>
              <a:t>Knowledge </a:t>
            </a:r>
            <a:r>
              <a:rPr lang="en-AU" b="1" dirty="0">
                <a:solidFill>
                  <a:srgbClr val="0070C0"/>
                </a:solidFill>
                <a:latin typeface="Times New Roman" panose="02020603050405020304" pitchFamily="18" charset="0"/>
                <a:cs typeface="Times New Roman" panose="02020603050405020304" pitchFamily="18" charset="0"/>
              </a:rPr>
              <a:t>x Skill = Ability </a:t>
            </a:r>
          </a:p>
          <a:p>
            <a:r>
              <a:rPr lang="en-AU" b="1" dirty="0">
                <a:solidFill>
                  <a:srgbClr val="0070C0"/>
                </a:solidFill>
                <a:latin typeface="Times New Roman" panose="02020603050405020304" pitchFamily="18" charset="0"/>
                <a:cs typeface="Times New Roman" panose="02020603050405020304" pitchFamily="18" charset="0"/>
              </a:rPr>
              <a:t>Ability x Motivation = Performance </a:t>
            </a:r>
          </a:p>
          <a:p>
            <a:r>
              <a:rPr lang="en-AU" b="1" dirty="0">
                <a:solidFill>
                  <a:srgbClr val="0070C0"/>
                </a:solidFill>
                <a:latin typeface="Times New Roman" panose="02020603050405020304" pitchFamily="18" charset="0"/>
                <a:cs typeface="Times New Roman" panose="02020603050405020304" pitchFamily="18" charset="0"/>
              </a:rPr>
              <a:t>Performance x Resources x Opportunity = Results </a:t>
            </a:r>
          </a:p>
          <a:p>
            <a:endParaRPr lang="en-AU" dirty="0"/>
          </a:p>
        </p:txBody>
      </p:sp>
      <p:sp>
        <p:nvSpPr>
          <p:cNvPr id="3" name="Title 2">
            <a:extLst>
              <a:ext uri="{FF2B5EF4-FFF2-40B4-BE49-F238E27FC236}">
                <a16:creationId xmlns="" xmlns:a16="http://schemas.microsoft.com/office/drawing/2014/main" id="{F4D9663E-72FD-4A51-AE35-86455EBE4785}"/>
              </a:ext>
            </a:extLst>
          </p:cNvPr>
          <p:cNvSpPr>
            <a:spLocks noGrp="1"/>
          </p:cNvSpPr>
          <p:nvPr>
            <p:ph type="title"/>
          </p:nvPr>
        </p:nvSpPr>
        <p:spPr>
          <a:xfrm>
            <a:off x="1852948" y="184821"/>
            <a:ext cx="8486104"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APPROACH TO STUDY ORGANIZATION BEHAVIOUR</a:t>
            </a:r>
          </a:p>
        </p:txBody>
      </p:sp>
    </p:spTree>
    <p:extLst>
      <p:ext uri="{BB962C8B-B14F-4D97-AF65-F5344CB8AC3E}">
        <p14:creationId xmlns:p14="http://schemas.microsoft.com/office/powerpoint/2010/main" val="3528402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 xmlns:a16="http://schemas.microsoft.com/office/drawing/2014/main" id="{05295C67-A988-4D7E-AF38-796038B6AD58}"/>
              </a:ext>
            </a:extLst>
          </p:cNvPr>
          <p:cNvSpPr>
            <a:spLocks noGrp="1"/>
          </p:cNvSpPr>
          <p:nvPr>
            <p:ph idx="1"/>
          </p:nvPr>
        </p:nvSpPr>
        <p:spPr>
          <a:xfrm>
            <a:off x="819119" y="1545545"/>
            <a:ext cx="9021566" cy="5312455"/>
          </a:xfrm>
        </p:spPr>
        <p:txBody>
          <a:bodyPr>
            <a:normAutofit fontScale="25000" lnSpcReduction="20000"/>
          </a:bodyPr>
          <a:lstStyle/>
          <a:p>
            <a:pPr marL="457200" indent="-457200" algn="just">
              <a:lnSpc>
                <a:spcPct val="120000"/>
              </a:lnSpc>
              <a:buAutoNum type="arabicPeriod" startAt="3"/>
            </a:pPr>
            <a:r>
              <a:rPr lang="en-AU" sz="11200" b="1" dirty="0">
                <a:solidFill>
                  <a:srgbClr val="C00000"/>
                </a:solidFill>
                <a:latin typeface="Times New Roman" panose="02020603050405020304" pitchFamily="18" charset="0"/>
                <a:cs typeface="Times New Roman" panose="02020603050405020304" pitchFamily="18" charset="0"/>
              </a:rPr>
              <a:t>System Approach </a:t>
            </a:r>
          </a:p>
          <a:p>
            <a:pPr algn="just">
              <a:lnSpc>
                <a:spcPct val="120000"/>
              </a:lnSpc>
            </a:pPr>
            <a:r>
              <a:rPr lang="en-AU" sz="11200" b="1" dirty="0">
                <a:latin typeface="Times New Roman" panose="02020603050405020304" pitchFamily="18" charset="0"/>
                <a:cs typeface="Times New Roman" panose="02020603050405020304" pitchFamily="18" charset="0"/>
              </a:rPr>
              <a:t>This approach consider organization as open system. </a:t>
            </a:r>
          </a:p>
          <a:p>
            <a:pPr algn="just">
              <a:lnSpc>
                <a:spcPct val="120000"/>
              </a:lnSpc>
            </a:pPr>
            <a:r>
              <a:rPr lang="en-AU" sz="11200" b="1" dirty="0">
                <a:latin typeface="Times New Roman" panose="02020603050405020304" pitchFamily="18" charset="0"/>
                <a:cs typeface="Times New Roman" panose="02020603050405020304" pitchFamily="18" charset="0"/>
              </a:rPr>
              <a:t>All parts of organization interact in a complex relationship to achieve goal. </a:t>
            </a:r>
          </a:p>
          <a:p>
            <a:pPr marL="0" indent="0" algn="just">
              <a:buNone/>
            </a:pPr>
            <a:endParaRPr lang="en-AU" sz="8600" dirty="0" smtClean="0">
              <a:latin typeface="Times New Roman" panose="02020603050405020304" pitchFamily="18" charset="0"/>
              <a:cs typeface="Times New Roman" panose="02020603050405020304" pitchFamily="18" charset="0"/>
            </a:endParaRPr>
          </a:p>
          <a:p>
            <a:pPr marL="0" indent="0" algn="just">
              <a:lnSpc>
                <a:spcPct val="120000"/>
              </a:lnSpc>
              <a:buNone/>
            </a:pPr>
            <a:r>
              <a:rPr lang="en-AU" sz="11200" b="1" dirty="0" smtClean="0">
                <a:solidFill>
                  <a:srgbClr val="C00000"/>
                </a:solidFill>
                <a:latin typeface="Times New Roman" panose="02020603050405020304" pitchFamily="18" charset="0"/>
                <a:cs typeface="Times New Roman" panose="02020603050405020304" pitchFamily="18" charset="0"/>
              </a:rPr>
              <a:t>4.  Contingency Approach  </a:t>
            </a:r>
          </a:p>
          <a:p>
            <a:pPr algn="just">
              <a:lnSpc>
                <a:spcPct val="120000"/>
              </a:lnSpc>
            </a:pPr>
            <a:r>
              <a:rPr lang="en-AU" sz="11200" b="1" dirty="0" smtClean="0">
                <a:latin typeface="Times New Roman" panose="02020603050405020304" pitchFamily="18" charset="0"/>
                <a:cs typeface="Times New Roman" panose="02020603050405020304" pitchFamily="18" charset="0"/>
              </a:rPr>
              <a:t>There </a:t>
            </a:r>
            <a:r>
              <a:rPr lang="en-AU" sz="11200" b="1" dirty="0">
                <a:latin typeface="Times New Roman" panose="02020603050405020304" pitchFamily="18" charset="0"/>
                <a:cs typeface="Times New Roman" panose="02020603050405020304" pitchFamily="18" charset="0"/>
              </a:rPr>
              <a:t>is no “one best way” in organization behaviour. </a:t>
            </a:r>
          </a:p>
          <a:p>
            <a:pPr algn="just">
              <a:lnSpc>
                <a:spcPct val="120000"/>
              </a:lnSpc>
            </a:pPr>
            <a:r>
              <a:rPr lang="en-AU" sz="11200" b="1" dirty="0">
                <a:latin typeface="Times New Roman" panose="02020603050405020304" pitchFamily="18" charset="0"/>
                <a:cs typeface="Times New Roman" panose="02020603050405020304" pitchFamily="18" charset="0"/>
              </a:rPr>
              <a:t>Each situation is carefully analysed prior to action. </a:t>
            </a:r>
          </a:p>
          <a:p>
            <a:pPr algn="just">
              <a:lnSpc>
                <a:spcPct val="120000"/>
              </a:lnSpc>
            </a:pPr>
            <a:r>
              <a:rPr lang="en-AU" sz="11200" b="1" dirty="0">
                <a:latin typeface="Times New Roman" panose="02020603050405020304" pitchFamily="18" charset="0"/>
                <a:cs typeface="Times New Roman" panose="02020603050405020304" pitchFamily="18" charset="0"/>
              </a:rPr>
              <a:t>The solution to behavioural problem differs from situation to situation.  </a:t>
            </a:r>
          </a:p>
          <a:p>
            <a:pPr algn="just">
              <a:lnSpc>
                <a:spcPct val="120000"/>
              </a:lnSpc>
            </a:pPr>
            <a:endParaRPr lang="en-AU" sz="11200" b="1" dirty="0">
              <a:latin typeface="Times New Roman" panose="02020603050405020304" pitchFamily="18" charset="0"/>
              <a:cs typeface="Times New Roman" panose="02020603050405020304" pitchFamily="18" charset="0"/>
            </a:endParaRPr>
          </a:p>
          <a:p>
            <a:pPr>
              <a:lnSpc>
                <a:spcPct val="120000"/>
              </a:lnSpc>
            </a:pPr>
            <a:endParaRPr lang="en-AU" sz="8600" dirty="0">
              <a:latin typeface="Times New Roman" panose="02020603050405020304" pitchFamily="18" charset="0"/>
              <a:cs typeface="Times New Roman" panose="02020603050405020304" pitchFamily="18" charset="0"/>
            </a:endParaRPr>
          </a:p>
          <a:p>
            <a:pPr marL="0" indent="0">
              <a:buNone/>
            </a:pPr>
            <a:endParaRPr lang="en-AU" sz="8600" dirty="0">
              <a:latin typeface="Times New Roman" panose="02020603050405020304" pitchFamily="18" charset="0"/>
              <a:cs typeface="Times New Roman" panose="02020603050405020304" pitchFamily="18" charset="0"/>
            </a:endParaRPr>
          </a:p>
          <a:p>
            <a:pPr marL="0" indent="0">
              <a:buNone/>
            </a:pPr>
            <a:r>
              <a:rPr lang="en-AU" dirty="0"/>
              <a:t> </a:t>
            </a:r>
          </a:p>
        </p:txBody>
      </p:sp>
      <p:sp>
        <p:nvSpPr>
          <p:cNvPr id="4" name="Title 2">
            <a:extLst>
              <a:ext uri="{FF2B5EF4-FFF2-40B4-BE49-F238E27FC236}">
                <a16:creationId xmlns="" xmlns:a16="http://schemas.microsoft.com/office/drawing/2014/main" id="{F4D9663E-72FD-4A51-AE35-86455EBE4785}"/>
              </a:ext>
            </a:extLst>
          </p:cNvPr>
          <p:cNvSpPr>
            <a:spLocks noGrp="1"/>
          </p:cNvSpPr>
          <p:nvPr>
            <p:ph type="title"/>
          </p:nvPr>
        </p:nvSpPr>
        <p:spPr>
          <a:xfrm>
            <a:off x="867228" y="219982"/>
            <a:ext cx="8973457"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APPROACH TO STUDY ORGANIZATION </a:t>
            </a:r>
            <a:r>
              <a:rPr lang="en-AU" sz="3600" b="1" dirty="0" smtClean="0">
                <a:solidFill>
                  <a:srgbClr val="002060"/>
                </a:solidFill>
                <a:latin typeface="Times New Roman" panose="02020603050405020304" pitchFamily="18" charset="0"/>
                <a:cs typeface="Times New Roman" panose="02020603050405020304" pitchFamily="18" charset="0"/>
              </a:rPr>
              <a:t>BEHAVIOUR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150930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5343" y="11838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INTRODUCTION TO MANAGEMENT </a:t>
            </a:r>
          </a:p>
        </p:txBody>
      </p:sp>
      <p:sp>
        <p:nvSpPr>
          <p:cNvPr id="3" name="Content Placeholder 2"/>
          <p:cNvSpPr>
            <a:spLocks noGrp="1"/>
          </p:cNvSpPr>
          <p:nvPr>
            <p:ph idx="1"/>
          </p:nvPr>
        </p:nvSpPr>
        <p:spPr>
          <a:xfrm>
            <a:off x="1043214" y="1443945"/>
            <a:ext cx="8973457" cy="5305198"/>
          </a:xfrm>
        </p:spPr>
        <p:txBody>
          <a:bodyPr>
            <a:normAutofit lnSpcReduction="10000"/>
          </a:bodyPr>
          <a:lstStyle/>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t>
            </a:r>
            <a:r>
              <a:rPr lang="en-AU" b="1" dirty="0">
                <a:latin typeface="Times New Roman" panose="02020603050405020304" pitchFamily="18" charset="0"/>
                <a:cs typeface="Times New Roman" panose="02020603050405020304" pitchFamily="18" charset="0"/>
              </a:rPr>
              <a:t>the process of  </a:t>
            </a:r>
            <a:r>
              <a:rPr lang="en-AU" b="1" dirty="0">
                <a:solidFill>
                  <a:srgbClr val="C00000"/>
                </a:solidFill>
                <a:latin typeface="Times New Roman" panose="02020603050405020304" pitchFamily="18" charset="0"/>
                <a:cs typeface="Times New Roman" panose="02020603050405020304" pitchFamily="18" charset="0"/>
              </a:rPr>
              <a:t>coordinating people and other resources to achieve the goals </a:t>
            </a:r>
            <a:r>
              <a:rPr lang="en-AU" b="1" dirty="0">
                <a:latin typeface="Times New Roman" panose="02020603050405020304" pitchFamily="18" charset="0"/>
                <a:cs typeface="Times New Roman" panose="02020603050405020304" pitchFamily="18" charset="0"/>
              </a:rPr>
              <a:t>of the organization.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“Art of </a:t>
            </a:r>
            <a:r>
              <a:rPr lang="en-US" b="1" dirty="0">
                <a:solidFill>
                  <a:srgbClr val="C00000"/>
                </a:solidFill>
                <a:latin typeface="Times New Roman" panose="02020603050405020304" pitchFamily="18" charset="0"/>
                <a:cs typeface="Times New Roman" panose="02020603050405020304" pitchFamily="18" charset="0"/>
              </a:rPr>
              <a:t>getting things done </a:t>
            </a:r>
            <a:r>
              <a:rPr lang="en-US" b="1" dirty="0">
                <a:latin typeface="Times New Roman" panose="02020603050405020304" pitchFamily="18" charset="0"/>
                <a:cs typeface="Times New Roman" panose="02020603050405020304" pitchFamily="18" charset="0"/>
              </a:rPr>
              <a:t>with and through </a:t>
            </a:r>
            <a:r>
              <a:rPr lang="en-US" b="1" dirty="0" smtClean="0">
                <a:latin typeface="Times New Roman" panose="02020603050405020304" pitchFamily="18" charset="0"/>
                <a:cs typeface="Times New Roman" panose="02020603050405020304" pitchFamily="18" charset="0"/>
              </a:rPr>
              <a:t>people in the formally organized group to achieve the organizational efficiently and effectively.” by Henry Koontz [3] </a:t>
            </a:r>
            <a:endParaRPr lang="en-US" b="1" dirty="0">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task of planning, coordinating, motivating, and controlling efforts of others </a:t>
            </a:r>
            <a:r>
              <a:rPr lang="en-US" b="1" dirty="0">
                <a:solidFill>
                  <a:srgbClr val="C00000"/>
                </a:solidFill>
                <a:latin typeface="Times New Roman" panose="02020603050405020304" pitchFamily="18" charset="0"/>
                <a:cs typeface="Times New Roman" panose="02020603050405020304" pitchFamily="18" charset="0"/>
              </a:rPr>
              <a:t>towards a specific objective</a:t>
            </a:r>
            <a:r>
              <a:rPr lang="en-US" b="1" dirty="0" smtClean="0">
                <a:solidFill>
                  <a:srgbClr val="C00000"/>
                </a:solidFill>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process by which responsible person in an organization </a:t>
            </a:r>
            <a:r>
              <a:rPr lang="en-US" b="1" dirty="0">
                <a:solidFill>
                  <a:srgbClr val="C00000"/>
                </a:solidFill>
                <a:latin typeface="Times New Roman" panose="02020603050405020304" pitchFamily="18" charset="0"/>
                <a:cs typeface="Times New Roman" panose="02020603050405020304" pitchFamily="18" charset="0"/>
              </a:rPr>
              <a:t>get things done through the efforts of  other people</a:t>
            </a:r>
            <a:r>
              <a:rPr lang="en-US" b="1" dirty="0">
                <a:solidFill>
                  <a:srgbClr val="FFFF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in grouped activities. </a:t>
            </a:r>
          </a:p>
          <a:p>
            <a:pPr algn="just">
              <a:lnSpc>
                <a:spcPct val="100000"/>
              </a:lnSpc>
            </a:pP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a:p>
            <a:pPr>
              <a:lnSpc>
                <a:spcPct val="100000"/>
              </a:lnSpc>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4978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219200" y="32003"/>
            <a:ext cx="9144000" cy="946928"/>
          </a:xfrm>
          <a:prstGeom prst="rect">
            <a:avLst/>
          </a:prstGeom>
        </p:spPr>
        <p:txBody>
          <a:bodyPr vert="horz" lIns="91440" tIns="45720" rIns="91440" bIns="45720" rtlCol="0" anchor="ctr">
            <a:noAutofit/>
          </a:bodyPr>
          <a:lstStyle/>
          <a:p>
            <a:pPr algn="ctr">
              <a:spcBef>
                <a:spcPct val="0"/>
              </a:spcBef>
              <a:defRPr/>
            </a:pPr>
            <a:r>
              <a:rPr lang="en-AU" sz="3600" b="1" dirty="0">
                <a:solidFill>
                  <a:srgbClr val="002060"/>
                </a:solidFill>
                <a:latin typeface="Times New Roman" panose="02020603050405020304" pitchFamily="18" charset="0"/>
                <a:ea typeface="+mj-ea"/>
                <a:cs typeface="Times New Roman" panose="02020603050405020304" pitchFamily="18" charset="0"/>
              </a:rPr>
              <a:t>Characteristics of Management</a:t>
            </a:r>
          </a:p>
        </p:txBody>
      </p:sp>
      <p:sp>
        <p:nvSpPr>
          <p:cNvPr id="7" name="Rectangle 6"/>
          <p:cNvSpPr/>
          <p:nvPr/>
        </p:nvSpPr>
        <p:spPr>
          <a:xfrm>
            <a:off x="914400" y="1117937"/>
            <a:ext cx="8610600" cy="1384995"/>
          </a:xfrm>
          <a:prstGeom prst="rect">
            <a:avLst/>
          </a:prstGeom>
        </p:spPr>
        <p:txBody>
          <a:bodyPr wrap="square">
            <a:spAutoFit/>
          </a:bodyPr>
          <a:lstStyle/>
          <a:p>
            <a:pPr marL="578358" indent="-514350">
              <a:buAutoNum type="arabicPeriod"/>
            </a:pPr>
            <a:r>
              <a:rPr lang="en-AU" sz="2800" b="1" dirty="0">
                <a:solidFill>
                  <a:srgbClr val="C00000"/>
                </a:solidFill>
                <a:latin typeface="Times New Roman" panose="02020603050405020304" pitchFamily="18" charset="0"/>
                <a:cs typeface="Times New Roman" panose="02020603050405020304" pitchFamily="18" charset="0"/>
              </a:rPr>
              <a:t>Intangible</a:t>
            </a:r>
            <a:r>
              <a:rPr lang="en-AU" sz="2800" b="1" dirty="0">
                <a:solidFill>
                  <a:srgbClr val="FFFF00"/>
                </a:solidFill>
                <a:latin typeface="Times New Roman" panose="02020603050405020304" pitchFamily="18" charset="0"/>
                <a:cs typeface="Times New Roman" panose="02020603050405020304" pitchFamily="18" charset="0"/>
              </a:rPr>
              <a:t> </a:t>
            </a:r>
          </a:p>
          <a:p>
            <a:pPr marL="578358" indent="-514350" algn="just"/>
            <a:r>
              <a:rPr lang="en-AU" sz="2800" dirty="0">
                <a:latin typeface="Times New Roman" panose="02020603050405020304" pitchFamily="18" charset="0"/>
                <a:cs typeface="Times New Roman" panose="02020603050405020304" pitchFamily="18" charset="0"/>
              </a:rPr>
              <a:t>     </a:t>
            </a:r>
            <a:r>
              <a:rPr lang="en-AU" sz="2800" dirty="0" smtClean="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It </a:t>
            </a:r>
            <a:r>
              <a:rPr lang="en-AU" sz="2800" b="1" dirty="0">
                <a:latin typeface="Times New Roman" panose="02020603050405020304" pitchFamily="18" charset="0"/>
                <a:cs typeface="Times New Roman" panose="02020603050405020304" pitchFamily="18" charset="0"/>
              </a:rPr>
              <a:t>is an unseen force. Its </a:t>
            </a:r>
            <a:r>
              <a:rPr lang="en-AU" sz="2800" b="1" dirty="0">
                <a:solidFill>
                  <a:srgbClr val="0000CC"/>
                </a:solidFill>
                <a:latin typeface="Times New Roman" panose="02020603050405020304" pitchFamily="18" charset="0"/>
                <a:cs typeface="Times New Roman" panose="02020603050405020304" pitchFamily="18" charset="0"/>
              </a:rPr>
              <a:t>presence can be felt by the results of its efforts </a:t>
            </a:r>
            <a:r>
              <a:rPr lang="en-AU" sz="2800" b="1" dirty="0">
                <a:latin typeface="Times New Roman" panose="02020603050405020304" pitchFamily="18" charset="0"/>
                <a:cs typeface="Times New Roman" panose="02020603050405020304" pitchFamily="18" charset="0"/>
              </a:rPr>
              <a:t>in the form of production. </a:t>
            </a:r>
          </a:p>
        </p:txBody>
      </p:sp>
      <p:sp>
        <p:nvSpPr>
          <p:cNvPr id="8" name="Rectangle 7"/>
          <p:cNvSpPr/>
          <p:nvPr/>
        </p:nvSpPr>
        <p:spPr>
          <a:xfrm>
            <a:off x="914400" y="2641938"/>
            <a:ext cx="9448800" cy="1815882"/>
          </a:xfrm>
          <a:prstGeom prst="rect">
            <a:avLst/>
          </a:prstGeom>
        </p:spPr>
        <p:txBody>
          <a:bodyPr wrap="square">
            <a:spAutoFit/>
          </a:bodyPr>
          <a:lstStyle/>
          <a:p>
            <a:pPr marL="578358" indent="-514350">
              <a:buAutoNum type="arabicPeriod" startAt="2"/>
            </a:pPr>
            <a:r>
              <a:rPr lang="en-AU" sz="2800" b="1" dirty="0">
                <a:solidFill>
                  <a:srgbClr val="C00000"/>
                </a:solidFill>
                <a:latin typeface="Times New Roman" panose="02020603050405020304" pitchFamily="18" charset="0"/>
                <a:cs typeface="Times New Roman" panose="02020603050405020304" pitchFamily="18" charset="0"/>
              </a:rPr>
              <a:t>Goal Oriented </a:t>
            </a:r>
          </a:p>
          <a:p>
            <a:pPr marL="578358" indent="-514350"/>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Goal </a:t>
            </a:r>
            <a:r>
              <a:rPr lang="en-AU" sz="2800" b="1" dirty="0">
                <a:latin typeface="Times New Roman" panose="02020603050405020304" pitchFamily="18" charset="0"/>
                <a:cs typeface="Times New Roman" panose="02020603050405020304" pitchFamily="18" charset="0"/>
              </a:rPr>
              <a:t>may be </a:t>
            </a:r>
            <a:r>
              <a:rPr lang="en-AU" sz="2800" b="1" dirty="0">
                <a:solidFill>
                  <a:srgbClr val="0000CC"/>
                </a:solidFill>
                <a:latin typeface="Times New Roman" panose="02020603050405020304" pitchFamily="18" charset="0"/>
                <a:cs typeface="Times New Roman" panose="02020603050405020304" pitchFamily="18" charset="0"/>
              </a:rPr>
              <a:t>economic or non economic</a:t>
            </a:r>
            <a:r>
              <a:rPr lang="en-AU" sz="2800" b="1" dirty="0">
                <a:latin typeface="Times New Roman" panose="02020603050405020304" pitchFamily="18" charset="0"/>
                <a:cs typeface="Times New Roman" panose="02020603050405020304" pitchFamily="18" charset="0"/>
              </a:rPr>
              <a:t>. In business, primary goal is to produce and distribute goods with a view to earn profit. </a:t>
            </a:r>
          </a:p>
        </p:txBody>
      </p:sp>
      <p:sp>
        <p:nvSpPr>
          <p:cNvPr id="9" name="Rectangle 8"/>
          <p:cNvSpPr/>
          <p:nvPr/>
        </p:nvSpPr>
        <p:spPr>
          <a:xfrm>
            <a:off x="914400" y="4596826"/>
            <a:ext cx="9245600" cy="1384995"/>
          </a:xfrm>
          <a:prstGeom prst="rect">
            <a:avLst/>
          </a:prstGeom>
        </p:spPr>
        <p:txBody>
          <a:bodyPr wrap="square">
            <a:spAutoFit/>
          </a:bodyPr>
          <a:lstStyle/>
          <a:p>
            <a:pPr marL="578358" indent="-514350">
              <a:buAutoNum type="arabicPeriod" startAt="3"/>
            </a:pPr>
            <a:r>
              <a:rPr lang="en-AU" sz="2800" b="1" dirty="0">
                <a:solidFill>
                  <a:srgbClr val="C00000"/>
                </a:solidFill>
                <a:latin typeface="Times New Roman" panose="02020603050405020304" pitchFamily="18" charset="0"/>
                <a:cs typeface="Times New Roman" panose="02020603050405020304" pitchFamily="18" charset="0"/>
              </a:rPr>
              <a:t>Universal </a:t>
            </a:r>
          </a:p>
          <a:p>
            <a:pPr marL="578358" indent="-514350"/>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It </a:t>
            </a:r>
            <a:r>
              <a:rPr lang="en-AU" sz="2800" b="1" dirty="0">
                <a:latin typeface="Times New Roman" panose="02020603050405020304" pitchFamily="18" charset="0"/>
                <a:cs typeface="Times New Roman" panose="02020603050405020304" pitchFamily="18" charset="0"/>
              </a:rPr>
              <a:t>is needed in all types of organization. For example: university, army, government , business etc. </a:t>
            </a:r>
          </a:p>
        </p:txBody>
      </p:sp>
    </p:spTree>
    <p:extLst>
      <p:ext uri="{BB962C8B-B14F-4D97-AF65-F5344CB8AC3E}">
        <p14:creationId xmlns:p14="http://schemas.microsoft.com/office/powerpoint/2010/main" val="20002349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115784" y="1199163"/>
            <a:ext cx="9334501" cy="954107"/>
          </a:xfrm>
          <a:prstGeom prst="rect">
            <a:avLst/>
          </a:prstGeom>
        </p:spPr>
        <p:txBody>
          <a:bodyPr wrap="square">
            <a:spAutoFit/>
          </a:bodyPr>
          <a:lstStyle/>
          <a:p>
            <a:pPr marL="578358" indent="-514350">
              <a:buAutoNum type="arabicPeriod" startAt="4"/>
            </a:pPr>
            <a:r>
              <a:rPr lang="en-AU" sz="2800" b="1" dirty="0">
                <a:solidFill>
                  <a:srgbClr val="C00000"/>
                </a:solidFill>
                <a:latin typeface="Times New Roman" panose="02020603050405020304" pitchFamily="18" charset="0"/>
                <a:cs typeface="Times New Roman" panose="02020603050405020304" pitchFamily="18" charset="0"/>
              </a:rPr>
              <a:t>Group Activity </a:t>
            </a:r>
          </a:p>
          <a:p>
            <a:pPr marL="578358" indent="-514350"/>
            <a:r>
              <a:rPr lang="en-AU" sz="2800" b="1" dirty="0">
                <a:latin typeface="Times New Roman" panose="02020603050405020304" pitchFamily="18" charset="0"/>
                <a:cs typeface="Times New Roman" panose="02020603050405020304" pitchFamily="18" charset="0"/>
              </a:rPr>
              <a:t>      People join groups in order to achieve result collectively. </a:t>
            </a:r>
          </a:p>
        </p:txBody>
      </p:sp>
      <p:sp>
        <p:nvSpPr>
          <p:cNvPr id="7" name="Rectangle 6"/>
          <p:cNvSpPr/>
          <p:nvPr/>
        </p:nvSpPr>
        <p:spPr>
          <a:xfrm>
            <a:off x="1115784" y="2331425"/>
            <a:ext cx="9436102" cy="954107"/>
          </a:xfrm>
          <a:prstGeom prst="rect">
            <a:avLst/>
          </a:prstGeom>
        </p:spPr>
        <p:txBody>
          <a:bodyPr wrap="square">
            <a:spAutoFit/>
          </a:bodyPr>
          <a:lstStyle/>
          <a:p>
            <a:pPr marL="578358" indent="-514350">
              <a:buAutoNum type="arabicPeriod" startAt="5"/>
            </a:pPr>
            <a:r>
              <a:rPr lang="en-AU" sz="2800" b="1" dirty="0">
                <a:solidFill>
                  <a:srgbClr val="C00000"/>
                </a:solidFill>
                <a:latin typeface="Times New Roman" panose="02020603050405020304" pitchFamily="18" charset="0"/>
                <a:cs typeface="Times New Roman" panose="02020603050405020304" pitchFamily="18" charset="0"/>
              </a:rPr>
              <a:t>Social Process </a:t>
            </a:r>
          </a:p>
          <a:p>
            <a:pPr marL="578358" indent="-514350" algn="just"/>
            <a:r>
              <a:rPr lang="en-AU" sz="2800" b="1" dirty="0">
                <a:latin typeface="Times New Roman" panose="02020603050405020304" pitchFamily="18" charset="0"/>
                <a:cs typeface="Times New Roman" panose="02020603050405020304" pitchFamily="18" charset="0"/>
              </a:rPr>
              <a:t>     Deals with people to make the </a:t>
            </a:r>
            <a:r>
              <a:rPr lang="en-AU" sz="2800" b="1" dirty="0">
                <a:solidFill>
                  <a:srgbClr val="0000CC"/>
                </a:solidFill>
                <a:latin typeface="Times New Roman" panose="02020603050405020304" pitchFamily="18" charset="0"/>
                <a:cs typeface="Times New Roman" panose="02020603050405020304" pitchFamily="18" charset="0"/>
              </a:rPr>
              <a:t>best use of human efforts.  </a:t>
            </a:r>
          </a:p>
        </p:txBody>
      </p:sp>
      <p:sp>
        <p:nvSpPr>
          <p:cNvPr id="8" name="Rectangle 7"/>
          <p:cNvSpPr/>
          <p:nvPr/>
        </p:nvSpPr>
        <p:spPr>
          <a:xfrm>
            <a:off x="1115784" y="3463687"/>
            <a:ext cx="9436101" cy="954107"/>
          </a:xfrm>
          <a:prstGeom prst="rect">
            <a:avLst/>
          </a:prstGeom>
        </p:spPr>
        <p:txBody>
          <a:bodyPr wrap="square">
            <a:spAutoFit/>
          </a:bodyPr>
          <a:lstStyle/>
          <a:p>
            <a:pPr marL="578358" indent="-514350" algn="just">
              <a:buAutoNum type="arabicPeriod" startAt="6"/>
            </a:pPr>
            <a:r>
              <a:rPr lang="en-AU" sz="2800" b="1" dirty="0">
                <a:solidFill>
                  <a:srgbClr val="C00000"/>
                </a:solidFill>
                <a:latin typeface="Times New Roman" panose="02020603050405020304" pitchFamily="18" charset="0"/>
                <a:cs typeface="Times New Roman" panose="02020603050405020304" pitchFamily="18" charset="0"/>
              </a:rPr>
              <a:t>Dynamic </a:t>
            </a:r>
          </a:p>
          <a:p>
            <a:pPr marL="578358" indent="-514350" algn="just"/>
            <a:r>
              <a:rPr lang="en-AU" sz="2800" b="1" dirty="0">
                <a:latin typeface="Times New Roman" panose="02020603050405020304" pitchFamily="18" charset="0"/>
                <a:cs typeface="Times New Roman" panose="02020603050405020304" pitchFamily="18" charset="0"/>
              </a:rPr>
              <a:t>      It tries to </a:t>
            </a:r>
            <a:r>
              <a:rPr lang="en-AU" sz="2800" b="1" dirty="0">
                <a:solidFill>
                  <a:srgbClr val="0000CC"/>
                </a:solidFill>
                <a:latin typeface="Times New Roman" panose="02020603050405020304" pitchFamily="18" charset="0"/>
                <a:cs typeface="Times New Roman" panose="02020603050405020304" pitchFamily="18" charset="0"/>
              </a:rPr>
              <a:t>visualise problems </a:t>
            </a:r>
            <a:r>
              <a:rPr lang="en-AU" sz="2800" b="1" dirty="0">
                <a:latin typeface="Times New Roman" panose="02020603050405020304" pitchFamily="18" charset="0"/>
                <a:cs typeface="Times New Roman" panose="02020603050405020304" pitchFamily="18" charset="0"/>
              </a:rPr>
              <a:t>before taking suitable steps. </a:t>
            </a:r>
          </a:p>
        </p:txBody>
      </p:sp>
      <p:sp>
        <p:nvSpPr>
          <p:cNvPr id="9" name="Rectangle 8"/>
          <p:cNvSpPr/>
          <p:nvPr/>
        </p:nvSpPr>
        <p:spPr>
          <a:xfrm>
            <a:off x="1093103" y="4757058"/>
            <a:ext cx="9357181" cy="1384995"/>
          </a:xfrm>
          <a:prstGeom prst="rect">
            <a:avLst/>
          </a:prstGeom>
        </p:spPr>
        <p:txBody>
          <a:bodyPr wrap="square">
            <a:spAutoFit/>
          </a:bodyPr>
          <a:lstStyle/>
          <a:p>
            <a:pPr marL="578358" indent="-514350" algn="just">
              <a:buAutoNum type="arabicPeriod" startAt="7"/>
            </a:pPr>
            <a:r>
              <a:rPr lang="en-AU" sz="2800" b="1" dirty="0">
                <a:solidFill>
                  <a:srgbClr val="C00000"/>
                </a:solidFill>
                <a:latin typeface="Times New Roman" panose="02020603050405020304" pitchFamily="18" charset="0"/>
                <a:cs typeface="Times New Roman" panose="02020603050405020304" pitchFamily="18" charset="0"/>
              </a:rPr>
              <a:t>System of Authority </a:t>
            </a:r>
          </a:p>
          <a:p>
            <a:pPr marL="578358" indent="-514350" algn="just"/>
            <a:r>
              <a:rPr lang="en-AU" sz="2800" b="1" dirty="0">
                <a:latin typeface="Times New Roman" panose="02020603050405020304" pitchFamily="18" charset="0"/>
                <a:cs typeface="Times New Roman" panose="02020603050405020304" pitchFamily="18" charset="0"/>
              </a:rPr>
              <a:t>      </a:t>
            </a:r>
            <a:r>
              <a:rPr lang="en-AU" sz="2800" b="1" dirty="0" smtClean="0">
                <a:latin typeface="Times New Roman" panose="02020603050405020304" pitchFamily="18" charset="0"/>
                <a:cs typeface="Times New Roman" panose="02020603050405020304" pitchFamily="18" charset="0"/>
              </a:rPr>
              <a:t>Authority </a:t>
            </a:r>
            <a:r>
              <a:rPr lang="en-AU" sz="2800" b="1" dirty="0">
                <a:latin typeface="Times New Roman" panose="02020603050405020304" pitchFamily="18" charset="0"/>
                <a:cs typeface="Times New Roman" panose="02020603050405020304" pitchFamily="18" charset="0"/>
              </a:rPr>
              <a:t>is the </a:t>
            </a:r>
            <a:r>
              <a:rPr lang="en-AU" sz="2800" b="1" dirty="0">
                <a:solidFill>
                  <a:srgbClr val="0000FF"/>
                </a:solidFill>
                <a:latin typeface="Times New Roman" panose="02020603050405020304" pitchFamily="18" charset="0"/>
                <a:cs typeface="Times New Roman" panose="02020603050405020304" pitchFamily="18" charset="0"/>
              </a:rPr>
              <a:t>right to give orders and the power </a:t>
            </a:r>
            <a:r>
              <a:rPr lang="en-AU" sz="2800" b="1" dirty="0">
                <a:latin typeface="Times New Roman" panose="02020603050405020304" pitchFamily="18" charset="0"/>
                <a:cs typeface="Times New Roman" panose="02020603050405020304" pitchFamily="18" charset="0"/>
              </a:rPr>
              <a:t>to obtain obedience from subordinates.  </a:t>
            </a:r>
          </a:p>
        </p:txBody>
      </p:sp>
      <p:sp>
        <p:nvSpPr>
          <p:cNvPr id="10" name="Title 1"/>
          <p:cNvSpPr txBox="1">
            <a:spLocks/>
          </p:cNvSpPr>
          <p:nvPr/>
        </p:nvSpPr>
        <p:spPr>
          <a:xfrm>
            <a:off x="696685" y="191660"/>
            <a:ext cx="9144000" cy="946928"/>
          </a:xfrm>
          <a:prstGeom prst="rect">
            <a:avLst/>
          </a:prstGeom>
        </p:spPr>
        <p:txBody>
          <a:bodyPr vert="horz" lIns="91440" tIns="45720" rIns="91440" bIns="45720" rtlCol="0" anchor="ctr">
            <a:noAutofit/>
          </a:bodyPr>
          <a:lstStyle/>
          <a:p>
            <a:pPr algn="ctr">
              <a:spcBef>
                <a:spcPct val="0"/>
              </a:spcBef>
              <a:defRPr/>
            </a:pPr>
            <a:r>
              <a:rPr lang="en-AU" sz="3600" b="1" dirty="0">
                <a:solidFill>
                  <a:srgbClr val="002060"/>
                </a:solidFill>
                <a:latin typeface="Times New Roman" panose="02020603050405020304" pitchFamily="18" charset="0"/>
                <a:ea typeface="+mj-ea"/>
                <a:cs typeface="Times New Roman" panose="02020603050405020304" pitchFamily="18" charset="0"/>
              </a:rPr>
              <a:t>Characteristics of </a:t>
            </a:r>
            <a:r>
              <a:rPr lang="en-AU" sz="3600" b="1" dirty="0" smtClean="0">
                <a:solidFill>
                  <a:srgbClr val="002060"/>
                </a:solidFill>
                <a:latin typeface="Times New Roman" panose="02020603050405020304" pitchFamily="18" charset="0"/>
                <a:ea typeface="+mj-ea"/>
                <a:cs typeface="Times New Roman" panose="02020603050405020304" pitchFamily="18" charset="0"/>
              </a:rPr>
              <a:t>Management (Cont’d….</a:t>
            </a:r>
            <a:endParaRPr lang="en-AU" sz="3600" b="1" dirty="0">
              <a:solidFill>
                <a:srgbClr val="002060"/>
              </a:solidFill>
              <a:latin typeface="Times New Roman" panose="02020603050405020304" pitchFamily="18" charset="0"/>
              <a:ea typeface="+mj-ea"/>
              <a:cs typeface="Times New Roman" panose="02020603050405020304" pitchFamily="18" charset="0"/>
            </a:endParaRPr>
          </a:p>
        </p:txBody>
      </p:sp>
    </p:spTree>
    <p:extLst>
      <p:ext uri="{BB962C8B-B14F-4D97-AF65-F5344CB8AC3E}">
        <p14:creationId xmlns:p14="http://schemas.microsoft.com/office/powerpoint/2010/main" val="40225048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83196" y="83391"/>
            <a:ext cx="9144000" cy="946928"/>
          </a:xfrm>
          <a:prstGeom prst="rect">
            <a:avLst/>
          </a:prstGeom>
        </p:spPr>
        <p:txBody>
          <a:bodyPr vert="horz" lIns="91440" tIns="45720" rIns="91440" bIns="45720" rtlCol="0" anchor="ctr">
            <a:noAutofit/>
          </a:bodyPr>
          <a:lstStyle/>
          <a:p>
            <a:pPr algn="ctr">
              <a:spcBef>
                <a:spcPct val="0"/>
              </a:spcBef>
              <a:defRPr/>
            </a:pPr>
            <a:r>
              <a:rPr lang="en-AU" sz="3600" b="1" dirty="0">
                <a:solidFill>
                  <a:srgbClr val="002060"/>
                </a:solidFill>
                <a:latin typeface="Times New Roman" panose="02020603050405020304" pitchFamily="18" charset="0"/>
                <a:ea typeface="+mj-ea"/>
                <a:cs typeface="Times New Roman" panose="02020603050405020304" pitchFamily="18" charset="0"/>
              </a:rPr>
              <a:t>Features of Management</a:t>
            </a:r>
          </a:p>
        </p:txBody>
      </p:sp>
      <p:sp>
        <p:nvSpPr>
          <p:cNvPr id="7" name="Rectangle 6"/>
          <p:cNvSpPr/>
          <p:nvPr/>
        </p:nvSpPr>
        <p:spPr>
          <a:xfrm>
            <a:off x="1524000" y="1421499"/>
            <a:ext cx="6976462"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1.     Continuous and Never Ending Process. </a:t>
            </a:r>
          </a:p>
        </p:txBody>
      </p:sp>
      <p:sp>
        <p:nvSpPr>
          <p:cNvPr id="8" name="Rectangle 7"/>
          <p:cNvSpPr/>
          <p:nvPr/>
        </p:nvSpPr>
        <p:spPr>
          <a:xfrm>
            <a:off x="1523999" y="1878699"/>
            <a:ext cx="6944850"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2.     </a:t>
            </a:r>
            <a:r>
              <a:rPr lang="en-AU" sz="2800" b="1" dirty="0">
                <a:solidFill>
                  <a:srgbClr val="0000CC"/>
                </a:solidFill>
                <a:latin typeface="Times New Roman" panose="02020603050405020304" pitchFamily="18" charset="0"/>
                <a:cs typeface="Times New Roman" panose="02020603050405020304" pitchFamily="18" charset="0"/>
              </a:rPr>
              <a:t>Art of Getting Work Done from People.</a:t>
            </a:r>
          </a:p>
        </p:txBody>
      </p:sp>
      <p:sp>
        <p:nvSpPr>
          <p:cNvPr id="9" name="Rectangle 8"/>
          <p:cNvSpPr/>
          <p:nvPr/>
        </p:nvSpPr>
        <p:spPr>
          <a:xfrm>
            <a:off x="1523999" y="2335899"/>
            <a:ext cx="3876318"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3.     </a:t>
            </a:r>
            <a:r>
              <a:rPr lang="en-AU" sz="2800" b="1" dirty="0">
                <a:solidFill>
                  <a:srgbClr val="006600"/>
                </a:solidFill>
                <a:latin typeface="Times New Roman" panose="02020603050405020304" pitchFamily="18" charset="0"/>
                <a:cs typeface="Times New Roman" panose="02020603050405020304" pitchFamily="18" charset="0"/>
              </a:rPr>
              <a:t>Is result Oriented.  </a:t>
            </a:r>
          </a:p>
        </p:txBody>
      </p:sp>
      <p:sp>
        <p:nvSpPr>
          <p:cNvPr id="10" name="Rectangle 9"/>
          <p:cNvSpPr/>
          <p:nvPr/>
        </p:nvSpPr>
        <p:spPr>
          <a:xfrm>
            <a:off x="1523999" y="2807065"/>
            <a:ext cx="5214826"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4.     </a:t>
            </a:r>
            <a:r>
              <a:rPr lang="en-AU" sz="2800" b="1" dirty="0">
                <a:solidFill>
                  <a:srgbClr val="FFC000"/>
                </a:solidFill>
                <a:latin typeface="Times New Roman" panose="02020603050405020304" pitchFamily="18" charset="0"/>
                <a:cs typeface="Times New Roman" panose="02020603050405020304" pitchFamily="18" charset="0"/>
              </a:rPr>
              <a:t>Multidisciplinary in Nature.</a:t>
            </a:r>
          </a:p>
        </p:txBody>
      </p:sp>
      <p:sp>
        <p:nvSpPr>
          <p:cNvPr id="11" name="Rectangle 10"/>
          <p:cNvSpPr/>
          <p:nvPr/>
        </p:nvSpPr>
        <p:spPr>
          <a:xfrm>
            <a:off x="1524000" y="3326499"/>
            <a:ext cx="6747745"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5.     </a:t>
            </a:r>
            <a:r>
              <a:rPr lang="en-AU" sz="2800" b="1" dirty="0">
                <a:solidFill>
                  <a:srgbClr val="248E9C"/>
                </a:solidFill>
                <a:latin typeface="Times New Roman" panose="02020603050405020304" pitchFamily="18" charset="0"/>
                <a:cs typeface="Times New Roman" panose="02020603050405020304" pitchFamily="18" charset="0"/>
              </a:rPr>
              <a:t>Group and Not an Individual Activity.</a:t>
            </a:r>
          </a:p>
        </p:txBody>
      </p:sp>
      <p:sp>
        <p:nvSpPr>
          <p:cNvPr id="12" name="Rectangle 11"/>
          <p:cNvSpPr/>
          <p:nvPr/>
        </p:nvSpPr>
        <p:spPr>
          <a:xfrm>
            <a:off x="1524000" y="3783699"/>
            <a:ext cx="7027821"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6.     </a:t>
            </a:r>
            <a:r>
              <a:rPr lang="en-AU" sz="2800" b="1" dirty="0">
                <a:solidFill>
                  <a:srgbClr val="0000CC"/>
                </a:solidFill>
                <a:latin typeface="Times New Roman" panose="02020603050405020304" pitchFamily="18" charset="0"/>
                <a:cs typeface="Times New Roman" panose="02020603050405020304" pitchFamily="18" charset="0"/>
              </a:rPr>
              <a:t>Follows Established Principles or Rules.</a:t>
            </a:r>
          </a:p>
        </p:txBody>
      </p:sp>
      <p:sp>
        <p:nvSpPr>
          <p:cNvPr id="13" name="Rectangle 12"/>
          <p:cNvSpPr/>
          <p:nvPr/>
        </p:nvSpPr>
        <p:spPr>
          <a:xfrm>
            <a:off x="1523999" y="4240899"/>
            <a:ext cx="6855723"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7.     </a:t>
            </a:r>
            <a:r>
              <a:rPr lang="en-AU" sz="2800" b="1" dirty="0">
                <a:solidFill>
                  <a:srgbClr val="006600"/>
                </a:solidFill>
                <a:latin typeface="Times New Roman" panose="02020603050405020304" pitchFamily="18" charset="0"/>
                <a:cs typeface="Times New Roman" panose="02020603050405020304" pitchFamily="18" charset="0"/>
              </a:rPr>
              <a:t>Aided but not replaced by Computers. </a:t>
            </a:r>
          </a:p>
        </p:txBody>
      </p:sp>
      <p:sp>
        <p:nvSpPr>
          <p:cNvPr id="14" name="Rectangle 13"/>
          <p:cNvSpPr/>
          <p:nvPr/>
        </p:nvSpPr>
        <p:spPr>
          <a:xfrm>
            <a:off x="1524000" y="4698099"/>
            <a:ext cx="4131196"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8.     </a:t>
            </a:r>
            <a:r>
              <a:rPr lang="en-AU" sz="2800" b="1" dirty="0">
                <a:solidFill>
                  <a:srgbClr val="FFC000"/>
                </a:solidFill>
                <a:latin typeface="Times New Roman" panose="02020603050405020304" pitchFamily="18" charset="0"/>
                <a:cs typeface="Times New Roman" panose="02020603050405020304" pitchFamily="18" charset="0"/>
              </a:rPr>
              <a:t>Situational in Nature</a:t>
            </a:r>
          </a:p>
        </p:txBody>
      </p:sp>
      <p:sp>
        <p:nvSpPr>
          <p:cNvPr id="15" name="Rectangle 14"/>
          <p:cNvSpPr/>
          <p:nvPr/>
        </p:nvSpPr>
        <p:spPr>
          <a:xfrm>
            <a:off x="1524000" y="5155299"/>
            <a:ext cx="5923416"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9.     </a:t>
            </a:r>
            <a:r>
              <a:rPr lang="en-AU" sz="2800" b="1" dirty="0">
                <a:solidFill>
                  <a:srgbClr val="248E9C"/>
                </a:solidFill>
                <a:latin typeface="Times New Roman" panose="02020603050405020304" pitchFamily="18" charset="0"/>
                <a:cs typeface="Times New Roman" panose="02020603050405020304" pitchFamily="18" charset="0"/>
              </a:rPr>
              <a:t>Intangible but its Impact is Felt. </a:t>
            </a:r>
          </a:p>
        </p:txBody>
      </p:sp>
      <p:sp>
        <p:nvSpPr>
          <p:cNvPr id="16" name="Rectangle 15"/>
          <p:cNvSpPr/>
          <p:nvPr/>
        </p:nvSpPr>
        <p:spPr>
          <a:xfrm>
            <a:off x="1523999" y="5688699"/>
            <a:ext cx="3829831" cy="523220"/>
          </a:xfrm>
          <a:prstGeom prst="rect">
            <a:avLst/>
          </a:prstGeom>
        </p:spPr>
        <p:txBody>
          <a:bodyPr wrap="none">
            <a:spAutoFit/>
          </a:bodyPr>
          <a:lstStyle/>
          <a:p>
            <a:r>
              <a:rPr lang="en-AU" sz="2800" b="1" dirty="0">
                <a:solidFill>
                  <a:srgbClr val="C00000"/>
                </a:solidFill>
                <a:latin typeface="Times New Roman" panose="02020603050405020304" pitchFamily="18" charset="0"/>
                <a:cs typeface="Times New Roman" panose="02020603050405020304" pitchFamily="18" charset="0"/>
              </a:rPr>
              <a:t>10.   Dynamic in Nature</a:t>
            </a:r>
          </a:p>
        </p:txBody>
      </p:sp>
    </p:spTree>
    <p:extLst>
      <p:ext uri="{BB962C8B-B14F-4D97-AF65-F5344CB8AC3E}">
        <p14:creationId xmlns:p14="http://schemas.microsoft.com/office/powerpoint/2010/main" val="1986626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270000" y="221343"/>
            <a:ext cx="8062686" cy="1399032"/>
          </a:xfrm>
          <a:prstGeom prst="rect">
            <a:avLst/>
          </a:prstGeom>
        </p:spPr>
        <p:txBody>
          <a:bodyPr vert="horz" lIns="91440" tIns="45720" rIns="91440" bIns="45720" rtlCol="0" anchor="ctr">
            <a:noAutofit/>
          </a:bodyPr>
          <a:lstStyle/>
          <a:p>
            <a:pPr algn="ctr">
              <a:spcBef>
                <a:spcPct val="0"/>
              </a:spcBef>
              <a:defRPr/>
            </a:pPr>
            <a:r>
              <a:rPr lang="en-US" sz="3600" b="1" dirty="0">
                <a:solidFill>
                  <a:srgbClr val="002060"/>
                </a:solidFill>
                <a:latin typeface="Times New Roman" panose="02020603050405020304" pitchFamily="18" charset="0"/>
                <a:ea typeface="+mj-ea"/>
                <a:cs typeface="Times New Roman" panose="02020603050405020304" pitchFamily="18" charset="0"/>
              </a:rPr>
              <a:t>FOUR BASIC ELEMENT of MANAGEMENT</a:t>
            </a:r>
          </a:p>
        </p:txBody>
      </p:sp>
      <p:sp>
        <p:nvSpPr>
          <p:cNvPr id="7" name="Content Placeholder 2"/>
          <p:cNvSpPr txBox="1">
            <a:spLocks/>
          </p:cNvSpPr>
          <p:nvPr/>
        </p:nvSpPr>
        <p:spPr>
          <a:xfrm>
            <a:off x="2688772" y="1807029"/>
            <a:ext cx="8229600" cy="4572000"/>
          </a:xfrm>
          <a:prstGeom prst="rect">
            <a:avLst/>
          </a:prstGeom>
        </p:spPr>
        <p:txBody>
          <a:bodyPr vert="horz" lIns="91440" tIns="45720" rIns="91440" bIns="45720" rtlCol="0">
            <a:normAutofit/>
          </a:bodyPr>
          <a:lstStyle/>
          <a:p>
            <a:pPr marL="365760" indent="-365760">
              <a:spcBef>
                <a:spcPct val="20000"/>
              </a:spcBef>
              <a:buClr>
                <a:schemeClr val="accent1"/>
              </a:buClr>
              <a:buFont typeface="Wingdings" pitchFamily="2" charset="2"/>
              <a:buChar char=""/>
              <a:defRPr/>
            </a:pPr>
            <a:r>
              <a:rPr lang="en-US" sz="4000" b="1" dirty="0">
                <a:solidFill>
                  <a:srgbClr val="0000CC"/>
                </a:solidFill>
              </a:rPr>
              <a:t>Towards Objective </a:t>
            </a:r>
          </a:p>
          <a:p>
            <a:pPr marL="365760" indent="-365760">
              <a:spcBef>
                <a:spcPct val="20000"/>
              </a:spcBef>
              <a:buClr>
                <a:schemeClr val="accent1"/>
              </a:buClr>
              <a:buFont typeface="Wingdings" pitchFamily="2" charset="2"/>
              <a:buChar char=""/>
              <a:defRPr/>
            </a:pPr>
            <a:r>
              <a:rPr lang="en-US" sz="4000" b="1" dirty="0">
                <a:solidFill>
                  <a:srgbClr val="C00000"/>
                </a:solidFill>
              </a:rPr>
              <a:t>Through People </a:t>
            </a:r>
          </a:p>
          <a:p>
            <a:pPr marL="365760" indent="-365760">
              <a:spcBef>
                <a:spcPct val="20000"/>
              </a:spcBef>
              <a:buClr>
                <a:schemeClr val="accent1"/>
              </a:buClr>
              <a:buFont typeface="Wingdings" pitchFamily="2" charset="2"/>
              <a:buChar char=""/>
              <a:defRPr/>
            </a:pPr>
            <a:r>
              <a:rPr lang="en-US" sz="4000" b="1" dirty="0">
                <a:solidFill>
                  <a:srgbClr val="006600"/>
                </a:solidFill>
              </a:rPr>
              <a:t>Via Technique </a:t>
            </a:r>
          </a:p>
          <a:p>
            <a:pPr marL="365760" indent="-365760">
              <a:spcBef>
                <a:spcPct val="20000"/>
              </a:spcBef>
              <a:buClr>
                <a:schemeClr val="accent1"/>
              </a:buClr>
              <a:buFont typeface="Wingdings" pitchFamily="2" charset="2"/>
              <a:buChar char=""/>
              <a:defRPr/>
            </a:pPr>
            <a:r>
              <a:rPr lang="en-US" sz="4000" b="1" dirty="0">
                <a:solidFill>
                  <a:schemeClr val="bg2">
                    <a:lumMod val="50000"/>
                  </a:schemeClr>
                </a:solidFill>
              </a:rPr>
              <a:t>In an Organization </a:t>
            </a:r>
          </a:p>
          <a:p>
            <a:pPr marL="365760" indent="-365760">
              <a:spcBef>
                <a:spcPct val="20000"/>
              </a:spcBef>
              <a:buClr>
                <a:schemeClr val="accent1"/>
              </a:buClr>
              <a:buFont typeface="Wingdings" pitchFamily="2" charset="2"/>
              <a:buChar char=""/>
              <a:defRPr/>
            </a:pPr>
            <a:endParaRPr lang="en-US" sz="3600" dirty="0">
              <a:solidFill>
                <a:schemeClr val="bg2">
                  <a:lumMod val="50000"/>
                </a:schemeClr>
              </a:solidFill>
            </a:endParaRPr>
          </a:p>
        </p:txBody>
      </p:sp>
    </p:spTree>
    <p:extLst>
      <p:ext uri="{BB962C8B-B14F-4D97-AF65-F5344CB8AC3E}">
        <p14:creationId xmlns:p14="http://schemas.microsoft.com/office/powerpoint/2010/main" val="4550959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491343" y="0"/>
            <a:ext cx="8229600" cy="1399032"/>
          </a:xfrm>
          <a:prstGeom prst="rect">
            <a:avLst/>
          </a:prstGeom>
        </p:spPr>
        <p:txBody>
          <a:bodyPr vert="horz" lIns="91440" tIns="45720" rIns="91440" bIns="45720" rtlCol="0" anchor="ctr">
            <a:noAutofit/>
          </a:bodyPr>
          <a:lstStyle/>
          <a:p>
            <a:pPr algn="ctr">
              <a:spcBef>
                <a:spcPct val="0"/>
              </a:spcBef>
              <a:defRPr/>
            </a:pPr>
            <a:r>
              <a:rPr lang="en-US" sz="3600" b="1" dirty="0">
                <a:solidFill>
                  <a:srgbClr val="002060"/>
                </a:solidFill>
                <a:latin typeface="Times New Roman" panose="02020603050405020304" pitchFamily="18" charset="0"/>
                <a:ea typeface="+mj-ea"/>
                <a:cs typeface="Times New Roman" panose="02020603050405020304" pitchFamily="18" charset="0"/>
              </a:rPr>
              <a:t>Includes 5 Core Components</a:t>
            </a:r>
          </a:p>
        </p:txBody>
      </p:sp>
      <p:sp>
        <p:nvSpPr>
          <p:cNvPr id="6" name="Content Placeholder 2"/>
          <p:cNvSpPr txBox="1">
            <a:spLocks/>
          </p:cNvSpPr>
          <p:nvPr/>
        </p:nvSpPr>
        <p:spPr>
          <a:xfrm>
            <a:off x="896259" y="1462750"/>
            <a:ext cx="9684656" cy="5161425"/>
          </a:xfrm>
          <a:prstGeom prst="rect">
            <a:avLst/>
          </a:prstGeom>
        </p:spPr>
        <p:txBody>
          <a:bodyPr vert="horz" lIns="91440" tIns="45720" rIns="91440" bIns="45720" rtlCol="0">
            <a:normAutofit/>
          </a:bodyPr>
          <a:lstStyle/>
          <a:p>
            <a:pPr marL="457200" indent="-457200" algn="just">
              <a:lnSpc>
                <a:spcPct val="150000"/>
              </a:lnSpc>
              <a:spcBef>
                <a:spcPct val="20000"/>
              </a:spcBef>
              <a:buClr>
                <a:schemeClr val="accent1"/>
              </a:buClr>
              <a:buFont typeface="Wingdings" panose="05000000000000000000" pitchFamily="2" charset="2"/>
              <a:buChar char="Ø"/>
              <a:defRPr/>
            </a:pPr>
            <a:r>
              <a:rPr lang="en-US" sz="2800" b="1" dirty="0">
                <a:solidFill>
                  <a:srgbClr val="0000CC"/>
                </a:solidFill>
                <a:latin typeface="Times New Roman" panose="02020603050405020304" pitchFamily="18" charset="0"/>
                <a:cs typeface="Times New Roman" panose="02020603050405020304" pitchFamily="18" charset="0"/>
              </a:rPr>
              <a:t>Planning, organizing, directing and controlling </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the activities of human and other resources. </a:t>
            </a:r>
          </a:p>
          <a:p>
            <a:pPr marL="457200" indent="-457200" algn="just">
              <a:lnSpc>
                <a:spcPct val="150000"/>
              </a:lnSpc>
              <a:spcBef>
                <a:spcPct val="20000"/>
              </a:spcBef>
              <a:buClr>
                <a:schemeClr val="accent1"/>
              </a:buClr>
              <a:buFont typeface="Wingdings" panose="05000000000000000000" pitchFamily="2" charset="2"/>
              <a:buChar char="Ø"/>
              <a:defRPr/>
            </a:pP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Making the most </a:t>
            </a:r>
            <a:r>
              <a:rPr lang="en-US" sz="2800" b="1" dirty="0">
                <a:solidFill>
                  <a:srgbClr val="0000CC"/>
                </a:solidFill>
                <a:latin typeface="Times New Roman" panose="02020603050405020304" pitchFamily="18" charset="0"/>
                <a:cs typeface="Times New Roman" panose="02020603050405020304" pitchFamily="18" charset="0"/>
              </a:rPr>
              <a:t>efficient and effective use of resources. </a:t>
            </a:r>
          </a:p>
          <a:p>
            <a:pPr marL="457200" indent="-457200" algn="just">
              <a:lnSpc>
                <a:spcPct val="150000"/>
              </a:lnSpc>
              <a:spcBef>
                <a:spcPct val="20000"/>
              </a:spcBef>
              <a:buClr>
                <a:schemeClr val="accent1"/>
              </a:buClr>
              <a:buFont typeface="Wingdings" panose="05000000000000000000" pitchFamily="2" charset="2"/>
              <a:buChar char="Ø"/>
              <a:defRPr/>
            </a:pPr>
            <a:r>
              <a:rPr lang="en-US" sz="2800" b="1" dirty="0">
                <a:solidFill>
                  <a:srgbClr val="0000CC"/>
                </a:solidFill>
                <a:latin typeface="Times New Roman" panose="02020603050405020304" pitchFamily="18" charset="0"/>
                <a:cs typeface="Times New Roman" panose="02020603050405020304" pitchFamily="18" charset="0"/>
              </a:rPr>
              <a:t>Coordinating</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 various activities. </a:t>
            </a:r>
          </a:p>
          <a:p>
            <a:pPr marL="457200" indent="-457200" algn="just">
              <a:lnSpc>
                <a:spcPct val="150000"/>
              </a:lnSpc>
              <a:spcBef>
                <a:spcPct val="20000"/>
              </a:spcBef>
              <a:buClr>
                <a:schemeClr val="accent1"/>
              </a:buClr>
              <a:buFont typeface="Wingdings" panose="05000000000000000000" pitchFamily="2" charset="2"/>
              <a:buChar char="Ø"/>
              <a:defRPr/>
            </a:pP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Coping with the </a:t>
            </a:r>
            <a:r>
              <a:rPr lang="en-US" sz="2800" b="1" dirty="0">
                <a:solidFill>
                  <a:srgbClr val="0000CC"/>
                </a:solidFill>
                <a:latin typeface="Times New Roman" panose="02020603050405020304" pitchFamily="18" charset="0"/>
                <a:cs typeface="Times New Roman" panose="02020603050405020304" pitchFamily="18" charset="0"/>
              </a:rPr>
              <a:t>changing environment</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 </a:t>
            </a:r>
          </a:p>
          <a:p>
            <a:pPr marL="457200" indent="-457200" algn="just">
              <a:lnSpc>
                <a:spcPct val="150000"/>
              </a:lnSpc>
              <a:spcBef>
                <a:spcPct val="20000"/>
              </a:spcBef>
              <a:buClr>
                <a:schemeClr val="accent1"/>
              </a:buClr>
              <a:buFont typeface="Wingdings" panose="05000000000000000000" pitchFamily="2" charset="2"/>
              <a:buChar char="Ø"/>
              <a:defRPr/>
            </a:pP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Achieving organizational </a:t>
            </a:r>
            <a:r>
              <a:rPr lang="en-US" sz="2800" b="1" dirty="0">
                <a:solidFill>
                  <a:srgbClr val="0000CC"/>
                </a:solidFill>
                <a:latin typeface="Times New Roman" panose="02020603050405020304" pitchFamily="18" charset="0"/>
                <a:cs typeface="Times New Roman" panose="02020603050405020304" pitchFamily="18" charset="0"/>
              </a:rPr>
              <a:t>goal</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5813069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857" y="1070882"/>
            <a:ext cx="9641114" cy="5199289"/>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an art of knowing what exactly </a:t>
            </a:r>
            <a:r>
              <a:rPr lang="en-AU" b="1" dirty="0" smtClean="0">
                <a:solidFill>
                  <a:srgbClr val="0000CC"/>
                </a:solidFill>
                <a:latin typeface="Times New Roman" panose="02020603050405020304" pitchFamily="18" charset="0"/>
                <a:cs typeface="Times New Roman" panose="02020603050405020304" pitchFamily="18" charset="0"/>
              </a:rPr>
              <a:t>you want from your men </a:t>
            </a:r>
            <a:r>
              <a:rPr lang="en-AU" b="1" dirty="0" smtClean="0">
                <a:latin typeface="Times New Roman" panose="02020603050405020304" pitchFamily="18" charset="0"/>
                <a:cs typeface="Times New Roman" panose="02020603050405020304" pitchFamily="18" charset="0"/>
              </a:rPr>
              <a:t>to do and then seeing </a:t>
            </a:r>
            <a:r>
              <a:rPr lang="en-AU" b="1" dirty="0" smtClean="0">
                <a:solidFill>
                  <a:srgbClr val="0000CC"/>
                </a:solidFill>
                <a:latin typeface="Times New Roman" panose="02020603050405020304" pitchFamily="18" charset="0"/>
                <a:cs typeface="Times New Roman" panose="02020603050405020304" pitchFamily="18" charset="0"/>
              </a:rPr>
              <a:t>that is done in the best possible manner.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Scientific management theory is a method of </a:t>
            </a:r>
            <a:r>
              <a:rPr lang="en-AU" b="1" dirty="0">
                <a:solidFill>
                  <a:srgbClr val="0000CC"/>
                </a:solidFill>
                <a:latin typeface="Times New Roman" panose="02020603050405020304" pitchFamily="18" charset="0"/>
                <a:cs typeface="Times New Roman" panose="02020603050405020304" pitchFamily="18" charset="0"/>
              </a:rPr>
              <a:t>improving efficiency in the workforce</a:t>
            </a:r>
            <a:r>
              <a:rPr lang="en-AU" b="1" dirty="0">
                <a:latin typeface="Times New Roman" panose="02020603050405020304" pitchFamily="18" charset="0"/>
                <a:cs typeface="Times New Roman" panose="02020603050405020304" pitchFamily="18" charset="0"/>
              </a:rPr>
              <a:t>. As its name implies, this management theory </a:t>
            </a:r>
            <a:r>
              <a:rPr lang="en-AU" b="1" dirty="0">
                <a:solidFill>
                  <a:srgbClr val="0000CC"/>
                </a:solidFill>
                <a:latin typeface="Times New Roman" panose="02020603050405020304" pitchFamily="18" charset="0"/>
                <a:cs typeface="Times New Roman" panose="02020603050405020304" pitchFamily="18" charset="0"/>
              </a:rPr>
              <a:t>uses scientific methods </a:t>
            </a:r>
            <a:r>
              <a:rPr lang="en-AU" b="1" dirty="0">
                <a:latin typeface="Times New Roman" panose="02020603050405020304" pitchFamily="18" charset="0"/>
                <a:cs typeface="Times New Roman" panose="02020603050405020304" pitchFamily="18" charset="0"/>
              </a:rPr>
              <a:t>to assess work processes</a:t>
            </a:r>
            <a:r>
              <a:rPr lang="en-AU" b="1" dirty="0" smtClean="0">
                <a:latin typeface="Times New Roman" panose="02020603050405020304" pitchFamily="18" charset="0"/>
                <a:cs typeface="Times New Roman" panose="02020603050405020304" pitchFamily="18" charset="0"/>
              </a:rPr>
              <a:t>. [4]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scientific method consists of three steps: </a:t>
            </a:r>
            <a:r>
              <a:rPr lang="en-AU" b="1" dirty="0">
                <a:solidFill>
                  <a:srgbClr val="0000CC"/>
                </a:solidFill>
                <a:latin typeface="Times New Roman" panose="02020603050405020304" pitchFamily="18" charset="0"/>
                <a:cs typeface="Times New Roman" panose="02020603050405020304" pitchFamily="18" charset="0"/>
              </a:rPr>
              <a:t>observation, experimentation, and analysis.</a:t>
            </a:r>
            <a:r>
              <a:rPr lang="en-AU" b="1" dirty="0">
                <a:latin typeface="Times New Roman" panose="02020603050405020304" pitchFamily="18" charset="0"/>
                <a:cs typeface="Times New Roman" panose="02020603050405020304" pitchFamily="18" charset="0"/>
              </a:rPr>
              <a:t> In science, this could mean observing the effects of a treatment, experimenting with a different treatment, and </a:t>
            </a:r>
            <a:r>
              <a:rPr lang="en-AU" b="1" dirty="0" smtClean="0">
                <a:latin typeface="Times New Roman" panose="02020603050405020304" pitchFamily="18" charset="0"/>
                <a:cs typeface="Times New Roman" panose="02020603050405020304" pitchFamily="18" charset="0"/>
              </a:rPr>
              <a:t>analysing </a:t>
            </a:r>
            <a:r>
              <a:rPr lang="en-AU" b="1" dirty="0">
                <a:latin typeface="Times New Roman" panose="02020603050405020304" pitchFamily="18" charset="0"/>
                <a:cs typeface="Times New Roman" panose="02020603050405020304" pitchFamily="18" charset="0"/>
              </a:rPr>
              <a:t>the results.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951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SCIENTIFIC MANAGEMENT </a:t>
            </a:r>
          </a:p>
        </p:txBody>
      </p:sp>
    </p:spTree>
    <p:extLst>
      <p:ext uri="{BB962C8B-B14F-4D97-AF65-F5344CB8AC3E}">
        <p14:creationId xmlns:p14="http://schemas.microsoft.com/office/powerpoint/2010/main" val="7415025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09170" y="1317624"/>
            <a:ext cx="9365343" cy="5540375"/>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Credit goes to </a:t>
            </a:r>
            <a:r>
              <a:rPr lang="en-AU" b="1" dirty="0" smtClean="0">
                <a:solidFill>
                  <a:srgbClr val="0000CC"/>
                </a:solidFill>
                <a:latin typeface="Times New Roman" panose="02020603050405020304" pitchFamily="18" charset="0"/>
                <a:cs typeface="Times New Roman" panose="02020603050405020304" pitchFamily="18" charset="0"/>
              </a:rPr>
              <a:t>Frederick Taylor </a:t>
            </a:r>
            <a:r>
              <a:rPr lang="en-AU" b="1" dirty="0" smtClean="0">
                <a:latin typeface="Times New Roman" panose="02020603050405020304" pitchFamily="18" charset="0"/>
                <a:cs typeface="Times New Roman" panose="02020603050405020304" pitchFamily="18" charset="0"/>
              </a:rPr>
              <a:t>who was hired by </a:t>
            </a:r>
            <a:r>
              <a:rPr lang="en-AU" b="1" dirty="0" err="1" smtClean="0">
                <a:latin typeface="Times New Roman" panose="02020603050405020304" pitchFamily="18" charset="0"/>
                <a:cs typeface="Times New Roman" panose="02020603050405020304" pitchFamily="18" charset="0"/>
              </a:rPr>
              <a:t>Midalve</a:t>
            </a:r>
            <a:r>
              <a:rPr lang="en-AU" b="1" dirty="0" smtClean="0">
                <a:latin typeface="Times New Roman" panose="02020603050405020304" pitchFamily="18" charset="0"/>
                <a:cs typeface="Times New Roman" panose="02020603050405020304" pitchFamily="18" charset="0"/>
              </a:rPr>
              <a:t> Steel Company in US in 1878.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 discovered that </a:t>
            </a:r>
            <a:r>
              <a:rPr lang="en-AU" b="1" dirty="0" smtClean="0">
                <a:solidFill>
                  <a:srgbClr val="0000CC"/>
                </a:solidFill>
                <a:latin typeface="Times New Roman" panose="02020603050405020304" pitchFamily="18" charset="0"/>
                <a:cs typeface="Times New Roman" panose="02020603050405020304" pitchFamily="18" charset="0"/>
              </a:rPr>
              <a:t>production and pay were poor</a:t>
            </a:r>
            <a:r>
              <a:rPr lang="en-AU" b="1" dirty="0" smtClean="0">
                <a:latin typeface="Times New Roman" panose="02020603050405020304" pitchFamily="18" charset="0"/>
                <a:cs typeface="Times New Roman" panose="02020603050405020304" pitchFamily="18" charset="0"/>
              </a:rPr>
              <a:t>, inefficiency and </a:t>
            </a:r>
            <a:r>
              <a:rPr lang="en-AU" b="1" dirty="0" smtClean="0">
                <a:solidFill>
                  <a:srgbClr val="0000CC"/>
                </a:solidFill>
                <a:latin typeface="Times New Roman" panose="02020603050405020304" pitchFamily="18" charset="0"/>
                <a:cs typeface="Times New Roman" panose="02020603050405020304" pitchFamily="18" charset="0"/>
              </a:rPr>
              <a:t>waste were prevalent</a:t>
            </a:r>
            <a:r>
              <a:rPr lang="en-AU" b="1" dirty="0" smtClean="0">
                <a:latin typeface="Times New Roman" panose="02020603050405020304" pitchFamily="18" charset="0"/>
                <a:cs typeface="Times New Roman" panose="02020603050405020304" pitchFamily="18" charset="0"/>
              </a:rPr>
              <a:t>  and most companies had </a:t>
            </a:r>
            <a:r>
              <a:rPr lang="en-AU" b="1" dirty="0" smtClean="0">
                <a:solidFill>
                  <a:srgbClr val="0000CC"/>
                </a:solidFill>
                <a:latin typeface="Times New Roman" panose="02020603050405020304" pitchFamily="18" charset="0"/>
                <a:cs typeface="Times New Roman" panose="02020603050405020304" pitchFamily="18" charset="0"/>
              </a:rPr>
              <a:t>unused potential. </a:t>
            </a:r>
          </a:p>
          <a:p>
            <a:pPr algn="just">
              <a:lnSpc>
                <a:spcPct val="100000"/>
              </a:lnSpc>
              <a:buFont typeface="Wingdings" panose="05000000000000000000" pitchFamily="2" charset="2"/>
              <a:buChar char="Ø"/>
            </a:pPr>
            <a:r>
              <a:rPr lang="en-AU" b="1" dirty="0" smtClean="0">
                <a:solidFill>
                  <a:schemeClr val="tx1"/>
                </a:solidFill>
                <a:latin typeface="Times New Roman" panose="02020603050405020304" pitchFamily="18" charset="0"/>
                <a:cs typeface="Times New Roman" panose="02020603050405020304" pitchFamily="18" charset="0"/>
              </a:rPr>
              <a:t>Employees used vastly </a:t>
            </a:r>
            <a:r>
              <a:rPr lang="en-AU" b="1" dirty="0" smtClean="0">
                <a:solidFill>
                  <a:srgbClr val="0000CC"/>
                </a:solidFill>
                <a:latin typeface="Times New Roman" panose="02020603050405020304" pitchFamily="18" charset="0"/>
                <a:cs typeface="Times New Roman" panose="02020603050405020304" pitchFamily="18" charset="0"/>
              </a:rPr>
              <a:t>different techniques to do the same job</a:t>
            </a:r>
            <a:r>
              <a:rPr lang="en-AU" b="1" dirty="0" smtClean="0">
                <a:solidFill>
                  <a:schemeClr val="tx1"/>
                </a:solidFill>
                <a:latin typeface="Times New Roman" panose="02020603050405020304" pitchFamily="18" charset="0"/>
                <a:cs typeface="Times New Roman" panose="02020603050405020304" pitchFamily="18" charset="0"/>
              </a:rPr>
              <a:t>. Workers did </a:t>
            </a:r>
            <a:r>
              <a:rPr lang="en-AU" b="1" dirty="0" smtClean="0">
                <a:solidFill>
                  <a:srgbClr val="0000CC"/>
                </a:solidFill>
                <a:latin typeface="Times New Roman" panose="02020603050405020304" pitchFamily="18" charset="0"/>
                <a:cs typeface="Times New Roman" panose="02020603050405020304" pitchFamily="18" charset="0"/>
              </a:rPr>
              <a:t>only about one third </a:t>
            </a:r>
            <a:r>
              <a:rPr lang="en-AU" b="1" dirty="0" smtClean="0">
                <a:solidFill>
                  <a:schemeClr val="tx1"/>
                </a:solidFill>
                <a:latin typeface="Times New Roman" panose="02020603050405020304" pitchFamily="18" charset="0"/>
                <a:cs typeface="Times New Roman" panose="02020603050405020304" pitchFamily="18" charset="0"/>
              </a:rPr>
              <a:t>of what was possible. </a:t>
            </a:r>
          </a:p>
          <a:p>
            <a:pPr algn="just">
              <a:lnSpc>
                <a:spcPct val="100000"/>
              </a:lnSpc>
              <a:buFont typeface="Wingdings" panose="05000000000000000000" pitchFamily="2" charset="2"/>
              <a:buChar char="Ø"/>
            </a:pPr>
            <a:r>
              <a:rPr lang="en-AU" b="1" dirty="0" smtClean="0">
                <a:solidFill>
                  <a:schemeClr val="tx1"/>
                </a:solidFill>
                <a:latin typeface="Times New Roman" panose="02020603050405020304" pitchFamily="18" charset="0"/>
                <a:cs typeface="Times New Roman" panose="02020603050405020304" pitchFamily="18" charset="0"/>
              </a:rPr>
              <a:t>The workers had </a:t>
            </a:r>
            <a:r>
              <a:rPr lang="en-AU" b="1" dirty="0" smtClean="0">
                <a:solidFill>
                  <a:srgbClr val="0000CC"/>
                </a:solidFill>
                <a:latin typeface="Times New Roman" panose="02020603050405020304" pitchFamily="18" charset="0"/>
                <a:cs typeface="Times New Roman" panose="02020603050405020304" pitchFamily="18" charset="0"/>
              </a:rPr>
              <a:t>no incentives to produce more </a:t>
            </a:r>
            <a:r>
              <a:rPr lang="en-AU" b="1" dirty="0" smtClean="0">
                <a:solidFill>
                  <a:schemeClr val="tx1"/>
                </a:solidFill>
                <a:latin typeface="Times New Roman" panose="02020603050405020304" pitchFamily="18" charset="0"/>
                <a:cs typeface="Times New Roman" panose="02020603050405020304" pitchFamily="18" charset="0"/>
              </a:rPr>
              <a:t>because they were paid an hourly rate. </a:t>
            </a: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35000" y="10386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SCIENTIFIC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17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2714" y="1056368"/>
            <a:ext cx="9292772" cy="5598431"/>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Workers were asked to take up jobs unrelated to their abilities and aptitudes.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Management decided things based on intuition. Most importantly management and workers received themselves to be in continual conflict.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  Concluded that </a:t>
            </a:r>
            <a:r>
              <a:rPr lang="en-AU" b="1" dirty="0" smtClean="0">
                <a:solidFill>
                  <a:srgbClr val="0000CC"/>
                </a:solidFill>
                <a:latin typeface="Times New Roman" panose="02020603050405020304" pitchFamily="18" charset="0"/>
                <a:cs typeface="Times New Roman" panose="02020603050405020304" pitchFamily="18" charset="0"/>
              </a:rPr>
              <a:t>management decisions were unsystematic</a:t>
            </a:r>
            <a:r>
              <a:rPr lang="en-AU" b="1" dirty="0" smtClean="0">
                <a:latin typeface="Times New Roman" panose="02020603050405020304" pitchFamily="18" charset="0"/>
                <a:cs typeface="Times New Roman" panose="02020603050405020304" pitchFamily="18" charset="0"/>
              </a:rPr>
              <a:t> and no efforts were made to determine the best means of production.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Taylor introduced Scientific  Management (also known as father of scientific management)  recommended the </a:t>
            </a:r>
            <a:r>
              <a:rPr lang="en-AU" b="1" dirty="0" smtClean="0">
                <a:solidFill>
                  <a:srgbClr val="FF0000"/>
                </a:solidFill>
                <a:latin typeface="Times New Roman" panose="02020603050405020304" pitchFamily="18" charset="0"/>
                <a:cs typeface="Times New Roman" panose="02020603050405020304" pitchFamily="18" charset="0"/>
              </a:rPr>
              <a:t>scientific methods to analyse works </a:t>
            </a:r>
            <a:r>
              <a:rPr lang="en-AU" b="1" dirty="0" smtClean="0">
                <a:latin typeface="Times New Roman" panose="02020603050405020304" pitchFamily="18" charset="0"/>
                <a:cs typeface="Times New Roman" panose="02020603050405020304" pitchFamily="18" charset="0"/>
              </a:rPr>
              <a:t>and to </a:t>
            </a:r>
            <a:r>
              <a:rPr lang="en-AU" b="1" dirty="0" smtClean="0">
                <a:solidFill>
                  <a:srgbClr val="FF0000"/>
                </a:solidFill>
                <a:latin typeface="Times New Roman" panose="02020603050405020304" pitchFamily="18" charset="0"/>
                <a:cs typeface="Times New Roman" panose="02020603050405020304" pitchFamily="18" charset="0"/>
              </a:rPr>
              <a:t>determine methods</a:t>
            </a:r>
            <a:r>
              <a:rPr lang="en-AU" b="1" dirty="0" smtClean="0">
                <a:latin typeface="Times New Roman" panose="02020603050405020304" pitchFamily="18" charset="0"/>
                <a:cs typeface="Times New Roman" panose="02020603050405020304" pitchFamily="18" charset="0"/>
              </a:rPr>
              <a:t> to complete the tasks efficiently. </a:t>
            </a: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20485" y="98425"/>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SCIENTIFIC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93073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mage.slidesharecdn.com/scientificmanagement-131121213311-phpapp02/95/scientific-management-5-638.jpg?cb=1385069914"/>
          <p:cNvPicPr>
            <a:picLocks noChangeAspect="1" noChangeArrowheads="1"/>
          </p:cNvPicPr>
          <p:nvPr/>
        </p:nvPicPr>
        <p:blipFill>
          <a:blip r:embed="rId2"/>
          <a:srcRect/>
          <a:stretch>
            <a:fillRect/>
          </a:stretch>
        </p:blipFill>
        <p:spPr bwMode="auto">
          <a:xfrm>
            <a:off x="0" y="188686"/>
            <a:ext cx="9506857" cy="6045200"/>
          </a:xfrm>
          <a:prstGeom prst="rect">
            <a:avLst/>
          </a:prstGeom>
          <a:noFill/>
        </p:spPr>
      </p:pic>
      <p:sp>
        <p:nvSpPr>
          <p:cNvPr id="5" name="TextBox 4"/>
          <p:cNvSpPr txBox="1"/>
          <p:nvPr/>
        </p:nvSpPr>
        <p:spPr>
          <a:xfrm>
            <a:off x="9506857" y="4920789"/>
            <a:ext cx="2293257" cy="523220"/>
          </a:xfrm>
          <a:prstGeom prst="rect">
            <a:avLst/>
          </a:prstGeom>
          <a:noFill/>
        </p:spPr>
        <p:txBody>
          <a:bodyPr wrap="square" rtlCol="0">
            <a:spAutoFit/>
          </a:bodyPr>
          <a:lstStyle/>
          <a:p>
            <a:r>
              <a:rPr lang="en-AU" sz="2800" b="1" dirty="0" smtClean="0">
                <a:latin typeface="Times New Roman" panose="02020603050405020304" pitchFamily="18" charset="0"/>
                <a:cs typeface="Times New Roman" panose="02020603050405020304" pitchFamily="18" charset="0"/>
              </a:rPr>
              <a:t>SOURCE: [5]</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5948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911"/>
            <a:ext cx="97282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OBJECTIVE OF SCIENTIFIC MANAGEMENT </a:t>
            </a:r>
          </a:p>
        </p:txBody>
      </p:sp>
      <p:sp>
        <p:nvSpPr>
          <p:cNvPr id="3" name="Content Placeholder 2"/>
          <p:cNvSpPr>
            <a:spLocks noGrp="1"/>
          </p:cNvSpPr>
          <p:nvPr>
            <p:ph idx="1"/>
          </p:nvPr>
        </p:nvSpPr>
        <p:spPr>
          <a:xfrm>
            <a:off x="838200" y="1409474"/>
            <a:ext cx="8479971" cy="4351338"/>
          </a:xfrm>
        </p:spPr>
        <p:txBody>
          <a:bodyPr/>
          <a:lstStyle/>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Each task must be </a:t>
            </a:r>
            <a:r>
              <a:rPr lang="en-AU" b="1" dirty="0" smtClean="0">
                <a:solidFill>
                  <a:srgbClr val="FF0000"/>
                </a:solidFill>
                <a:latin typeface="Times New Roman" panose="02020603050405020304" pitchFamily="18" charset="0"/>
                <a:cs typeface="Times New Roman" panose="02020603050405020304" pitchFamily="18" charset="0"/>
              </a:rPr>
              <a:t>scientifically designed </a:t>
            </a:r>
            <a:r>
              <a:rPr lang="en-AU" b="1" dirty="0" smtClean="0">
                <a:latin typeface="Times New Roman" panose="02020603050405020304" pitchFamily="18" charset="0"/>
                <a:cs typeface="Times New Roman" panose="02020603050405020304" pitchFamily="18" charset="0"/>
              </a:rPr>
              <a:t>so that it can replace the old, rule of thumb methods.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Workers must be </a:t>
            </a:r>
            <a:r>
              <a:rPr lang="en-AU" b="1" dirty="0" smtClean="0">
                <a:solidFill>
                  <a:srgbClr val="FF0000"/>
                </a:solidFill>
                <a:latin typeface="Times New Roman" panose="02020603050405020304" pitchFamily="18" charset="0"/>
                <a:cs typeface="Times New Roman" panose="02020603050405020304" pitchFamily="18" charset="0"/>
              </a:rPr>
              <a:t>scientifically selected and trained </a:t>
            </a:r>
            <a:r>
              <a:rPr lang="en-AU" b="1" dirty="0" smtClean="0">
                <a:latin typeface="Times New Roman" panose="02020603050405020304" pitchFamily="18" charset="0"/>
                <a:cs typeface="Times New Roman" panose="02020603050405020304" pitchFamily="18" charset="0"/>
              </a:rPr>
              <a:t>so that they can be more productive on their jobs.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Bring the </a:t>
            </a:r>
            <a:r>
              <a:rPr lang="en-AU" b="1" dirty="0" smtClean="0">
                <a:solidFill>
                  <a:srgbClr val="FF0000"/>
                </a:solidFill>
                <a:latin typeface="Times New Roman" panose="02020603050405020304" pitchFamily="18" charset="0"/>
                <a:cs typeface="Times New Roman" panose="02020603050405020304" pitchFamily="18" charset="0"/>
              </a:rPr>
              <a:t>scientifically designed jobs and worker together</a:t>
            </a:r>
            <a:r>
              <a:rPr lang="en-AU" b="1" dirty="0" smtClean="0">
                <a:latin typeface="Times New Roman" panose="02020603050405020304" pitchFamily="18" charset="0"/>
                <a:cs typeface="Times New Roman" panose="02020603050405020304" pitchFamily="18" charset="0"/>
              </a:rPr>
              <a:t> so that there will be a match between them.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There must be </a:t>
            </a:r>
            <a:r>
              <a:rPr lang="en-AU" b="1" dirty="0" smtClean="0">
                <a:solidFill>
                  <a:srgbClr val="FF0000"/>
                </a:solidFill>
                <a:latin typeface="Times New Roman" panose="02020603050405020304" pitchFamily="18" charset="0"/>
                <a:cs typeface="Times New Roman" panose="02020603050405020304" pitchFamily="18" charset="0"/>
              </a:rPr>
              <a:t>division of labour and cooperation</a:t>
            </a:r>
            <a:r>
              <a:rPr lang="en-AU" b="1" dirty="0" smtClean="0">
                <a:latin typeface="Times New Roman" panose="02020603050405020304" pitchFamily="18" charset="0"/>
                <a:cs typeface="Times New Roman" panose="02020603050405020304" pitchFamily="18" charset="0"/>
              </a:rPr>
              <a:t> between management and workers.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115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435" y="351057"/>
            <a:ext cx="7335129" cy="1325563"/>
          </a:xfrm>
        </p:spPr>
        <p:txBody>
          <a:bodyPr>
            <a:normAutofit fontScale="90000"/>
          </a:bodyPr>
          <a:lstStyle/>
          <a:p>
            <a:pPr algn="ctr"/>
            <a:r>
              <a:rPr lang="en-US" sz="3600" b="1" dirty="0">
                <a:solidFill>
                  <a:srgbClr val="002060"/>
                </a:solidFill>
                <a:latin typeface="Times New Roman" panose="02020603050405020304" pitchFamily="18" charset="0"/>
                <a:cs typeface="Times New Roman" panose="02020603050405020304" pitchFamily="18" charset="0"/>
              </a:rPr>
              <a:t>LIMITATIONS OF SCIENTIFIC MANAGEMENT</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27185" y="1403594"/>
            <a:ext cx="9304606" cy="5194154"/>
          </a:xfrm>
        </p:spPr>
        <p:txBody>
          <a:bodyPr>
            <a:normAutofit/>
          </a:bodyPr>
          <a:lstStyle/>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lays </a:t>
            </a:r>
            <a:r>
              <a:rPr lang="en-AU" b="1" dirty="0">
                <a:solidFill>
                  <a:srgbClr val="FF0000"/>
                </a:solidFill>
                <a:latin typeface="Times New Roman" panose="02020603050405020304" pitchFamily="18" charset="0"/>
                <a:cs typeface="Times New Roman" panose="02020603050405020304" pitchFamily="18" charset="0"/>
              </a:rPr>
              <a:t>too much emphasis on technical aspects </a:t>
            </a:r>
            <a:r>
              <a:rPr lang="en-AU" b="1" dirty="0">
                <a:latin typeface="Times New Roman" panose="02020603050405020304" pitchFamily="18" charset="0"/>
                <a:cs typeface="Times New Roman" panose="02020603050405020304" pitchFamily="18" charset="0"/>
              </a:rPr>
              <a:t>of the work by </a:t>
            </a:r>
            <a:r>
              <a:rPr lang="en-AU" b="1" dirty="0">
                <a:solidFill>
                  <a:srgbClr val="FF0000"/>
                </a:solidFill>
                <a:latin typeface="Times New Roman" panose="02020603050405020304" pitchFamily="18" charset="0"/>
                <a:cs typeface="Times New Roman" panose="02020603050405020304" pitchFamily="18" charset="0"/>
              </a:rPr>
              <a:t>ignoring human interest</a:t>
            </a:r>
            <a:r>
              <a:rPr lang="en-AU" b="1" dirty="0">
                <a:latin typeface="Times New Roman" panose="02020603050405020304" pitchFamily="18" charset="0"/>
                <a:cs typeface="Times New Roman" panose="02020603050405020304" pitchFamily="18" charset="0"/>
              </a:rPr>
              <a:t>.</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views employees’ needs primarily in economic terms. It has </a:t>
            </a:r>
            <a:r>
              <a:rPr lang="en-AU" b="1" dirty="0">
                <a:solidFill>
                  <a:srgbClr val="FF0000"/>
                </a:solidFill>
                <a:latin typeface="Times New Roman" panose="02020603050405020304" pitchFamily="18" charset="0"/>
                <a:cs typeface="Times New Roman" panose="02020603050405020304" pitchFamily="18" charset="0"/>
              </a:rPr>
              <a:t>not mentioned about informal relation between workers on the job </a:t>
            </a:r>
            <a:r>
              <a:rPr lang="en-AU" b="1" dirty="0">
                <a:latin typeface="Times New Roman" panose="02020603050405020304" pitchFamily="18" charset="0"/>
                <a:cs typeface="Times New Roman" panose="02020603050405020304" pitchFamily="18" charset="0"/>
              </a:rPr>
              <a:t>in order to meet their social needs.</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Employees are </a:t>
            </a:r>
            <a:r>
              <a:rPr lang="en-AU" b="1" dirty="0">
                <a:solidFill>
                  <a:srgbClr val="FF0000"/>
                </a:solidFill>
                <a:latin typeface="Times New Roman" panose="02020603050405020304" pitchFamily="18" charset="0"/>
                <a:cs typeface="Times New Roman" panose="02020603050405020304" pitchFamily="18" charset="0"/>
              </a:rPr>
              <a:t>forced to work on the same task time again and again </a:t>
            </a:r>
            <a:r>
              <a:rPr lang="en-AU" b="1" dirty="0">
                <a:latin typeface="Times New Roman" panose="02020603050405020304" pitchFamily="18" charset="0"/>
                <a:cs typeface="Times New Roman" panose="02020603050405020304" pitchFamily="18" charset="0"/>
              </a:rPr>
              <a:t>leading to monotony.</a:t>
            </a:r>
          </a:p>
          <a:p>
            <a:pPr lvl="0"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the name of increasing efficiency, </a:t>
            </a:r>
            <a:r>
              <a:rPr lang="en-AU" b="1" dirty="0">
                <a:solidFill>
                  <a:srgbClr val="FF0000"/>
                </a:solidFill>
                <a:latin typeface="Times New Roman" panose="02020603050405020304" pitchFamily="18" charset="0"/>
                <a:cs typeface="Times New Roman" panose="02020603050405020304" pitchFamily="18" charset="0"/>
              </a:rPr>
              <a:t>workers are forced to speed up the process</a:t>
            </a:r>
            <a:r>
              <a:rPr lang="en-AU" b="1" dirty="0">
                <a:latin typeface="Times New Roman" panose="02020603050405020304" pitchFamily="18" charset="0"/>
                <a:cs typeface="Times New Roman" panose="02020603050405020304" pitchFamily="18" charset="0"/>
              </a:rPr>
              <a:t> beyond their capacity.</a:t>
            </a:r>
          </a:p>
          <a:p>
            <a:endParaRPr lang="en-AU" dirty="0"/>
          </a:p>
        </p:txBody>
      </p:sp>
    </p:spTree>
    <p:extLst>
      <p:ext uri="{BB962C8B-B14F-4D97-AF65-F5344CB8AC3E}">
        <p14:creationId xmlns:p14="http://schemas.microsoft.com/office/powerpoint/2010/main" val="20159469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09057" y="0"/>
            <a:ext cx="8349343"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ADMINISTRATIVE MANAGEMENT </a:t>
            </a:r>
          </a:p>
        </p:txBody>
      </p:sp>
      <p:sp>
        <p:nvSpPr>
          <p:cNvPr id="3" name="Content Placeholder 2"/>
          <p:cNvSpPr>
            <a:spLocks noGrp="1"/>
          </p:cNvSpPr>
          <p:nvPr>
            <p:ph idx="1"/>
          </p:nvPr>
        </p:nvSpPr>
        <p:spPr>
          <a:xfrm>
            <a:off x="408214" y="1107849"/>
            <a:ext cx="9650186" cy="5626780"/>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Administrative management is concerned with </a:t>
            </a:r>
            <a:r>
              <a:rPr lang="en-AU" b="1" dirty="0">
                <a:solidFill>
                  <a:srgbClr val="C00000"/>
                </a:solidFill>
                <a:latin typeface="Times New Roman" panose="02020603050405020304" pitchFamily="18" charset="0"/>
                <a:cs typeface="Times New Roman" panose="02020603050405020304" pitchFamily="18" charset="0"/>
              </a:rPr>
              <a:t>managing the total organization</a:t>
            </a:r>
            <a:r>
              <a:rPr lang="en-AU" b="1" dirty="0">
                <a:latin typeface="Times New Roman" panose="02020603050405020304" pitchFamily="18" charset="0"/>
                <a:cs typeface="Times New Roman" panose="02020603050405020304" pitchFamily="18" charset="0"/>
              </a:rPr>
              <a:t> and the pioneer person to develop the administrative principle was Henry </a:t>
            </a:r>
            <a:r>
              <a:rPr lang="en-AU" b="1" dirty="0" err="1">
                <a:latin typeface="Times New Roman" panose="02020603050405020304" pitchFamily="18" charset="0"/>
                <a:cs typeface="Times New Roman" panose="02020603050405020304" pitchFamily="18" charset="0"/>
              </a:rPr>
              <a:t>Fayol</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Henry </a:t>
            </a:r>
            <a:r>
              <a:rPr lang="en-AU" b="1" dirty="0" err="1">
                <a:latin typeface="Times New Roman" panose="02020603050405020304" pitchFamily="18" charset="0"/>
                <a:cs typeface="Times New Roman" panose="02020603050405020304" pitchFamily="18" charset="0"/>
              </a:rPr>
              <a:t>Fayol</a:t>
            </a:r>
            <a:r>
              <a:rPr lang="en-AU" b="1" dirty="0">
                <a:latin typeface="Times New Roman" panose="02020603050405020304" pitchFamily="18" charset="0"/>
                <a:cs typeface="Times New Roman" panose="02020603050405020304" pitchFamily="18" charset="0"/>
              </a:rPr>
              <a:t> was a French mining engineer, mining executive, author and director of mines who developed general theory of business administration that is often called </a:t>
            </a:r>
            <a:r>
              <a:rPr lang="en-AU" b="1" dirty="0" err="1" smtClean="0">
                <a:latin typeface="Times New Roman" panose="02020603050405020304" pitchFamily="18" charset="0"/>
                <a:cs typeface="Times New Roman" panose="02020603050405020304" pitchFamily="18" charset="0"/>
              </a:rPr>
              <a:t>Fayolism</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Based on his own experience, </a:t>
            </a:r>
            <a:r>
              <a:rPr lang="en-AU" b="1" dirty="0" err="1">
                <a:latin typeface="Times New Roman" panose="02020603050405020304" pitchFamily="18" charset="0"/>
                <a:cs typeface="Times New Roman" panose="02020603050405020304" pitchFamily="18" charset="0"/>
              </a:rPr>
              <a:t>Fayol</a:t>
            </a:r>
            <a:r>
              <a:rPr lang="en-AU" b="1" dirty="0">
                <a:latin typeface="Times New Roman" panose="02020603050405020304" pitchFamily="18" charset="0"/>
                <a:cs typeface="Times New Roman" panose="02020603050405020304" pitchFamily="18" charset="0"/>
              </a:rPr>
              <a:t> developed the </a:t>
            </a:r>
            <a:r>
              <a:rPr lang="en-AU" b="1" dirty="0">
                <a:solidFill>
                  <a:srgbClr val="C00000"/>
                </a:solidFill>
                <a:latin typeface="Times New Roman" panose="02020603050405020304" pitchFamily="18" charset="0"/>
                <a:cs typeface="Times New Roman" panose="02020603050405020304" pitchFamily="18" charset="0"/>
              </a:rPr>
              <a:t>administrative theory </a:t>
            </a:r>
            <a:r>
              <a:rPr lang="en-AU" b="1" dirty="0">
                <a:latin typeface="Times New Roman" panose="02020603050405020304" pitchFamily="18" charset="0"/>
                <a:cs typeface="Times New Roman" panose="02020603050405020304" pitchFamily="18" charset="0"/>
              </a:rPr>
              <a:t>which explained the process of managing the organization from top managerial perspective.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According to him, 14 </a:t>
            </a:r>
            <a:r>
              <a:rPr lang="en-AU" b="1" dirty="0">
                <a:solidFill>
                  <a:srgbClr val="C00000"/>
                </a:solidFill>
                <a:latin typeface="Times New Roman" panose="02020603050405020304" pitchFamily="18" charset="0"/>
                <a:cs typeface="Times New Roman" panose="02020603050405020304" pitchFamily="18" charset="0"/>
              </a:rPr>
              <a:t>principles</a:t>
            </a:r>
            <a:r>
              <a:rPr lang="en-AU" b="1" dirty="0">
                <a:latin typeface="Times New Roman" panose="02020603050405020304" pitchFamily="18" charset="0"/>
                <a:cs typeface="Times New Roman" panose="02020603050405020304" pitchFamily="18" charset="0"/>
              </a:rPr>
              <a:t> can be applied in all types, functions, levels and size of organizations. </a:t>
            </a:r>
          </a:p>
        </p:txBody>
      </p:sp>
    </p:spTree>
    <p:extLst>
      <p:ext uri="{BB962C8B-B14F-4D97-AF65-F5344CB8AC3E}">
        <p14:creationId xmlns:p14="http://schemas.microsoft.com/office/powerpoint/2010/main" val="24107884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24452" y="751113"/>
            <a:ext cx="8935548" cy="1054250"/>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HENRY FAYOL’S 14 Principles of Management</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idx="1"/>
          </p:nvPr>
        </p:nvSpPr>
        <p:spPr>
          <a:xfrm>
            <a:off x="469709" y="1549402"/>
            <a:ext cx="9429034" cy="5308598"/>
          </a:xfrm>
        </p:spPr>
        <p:txBody>
          <a:bodyPr>
            <a:normAutofit lnSpcReduction="10000"/>
          </a:bodyPr>
          <a:lstStyle/>
          <a:p>
            <a:pPr marL="457200" indent="-457200" algn="just">
              <a:lnSpc>
                <a:spcPct val="110000"/>
              </a:lnSpc>
              <a:buFont typeface="+mj-lt"/>
              <a:buAutoNum type="arabicPeriod"/>
            </a:pPr>
            <a:r>
              <a:rPr lang="en-AU" b="1" dirty="0">
                <a:solidFill>
                  <a:srgbClr val="0000CC"/>
                </a:solidFill>
                <a:latin typeface="Times New Roman" panose="02020603050405020304" pitchFamily="18" charset="0"/>
                <a:cs typeface="Times New Roman" panose="02020603050405020304" pitchFamily="18" charset="0"/>
              </a:rPr>
              <a:t>DIVISION OF WORK</a:t>
            </a:r>
            <a:r>
              <a:rPr lang="en-AU" dirty="0">
                <a:solidFill>
                  <a:srgbClr val="0000CC"/>
                </a:solidFill>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Work should be divided among individuals and groups to ensure  that effort and attention are focused on special portions of the task. </a:t>
            </a:r>
          </a:p>
          <a:p>
            <a:pPr marL="457200" indent="-457200" algn="just">
              <a:lnSpc>
                <a:spcPct val="110000"/>
              </a:lnSpc>
              <a:buAutoNum type="arabicPeriod" startAt="2"/>
            </a:pPr>
            <a:r>
              <a:rPr lang="en-AU" b="1" dirty="0" smtClean="0">
                <a:solidFill>
                  <a:srgbClr val="0000CC"/>
                </a:solidFill>
                <a:latin typeface="Times New Roman" panose="02020603050405020304" pitchFamily="18" charset="0"/>
                <a:cs typeface="Times New Roman" panose="02020603050405020304" pitchFamily="18" charset="0"/>
              </a:rPr>
              <a:t>AUTHORITY</a:t>
            </a:r>
            <a:r>
              <a:rPr lang="en-AU" b="1" dirty="0">
                <a:solidFill>
                  <a:srgbClr val="0000CC"/>
                </a:solidFill>
                <a:latin typeface="Times New Roman" panose="02020603050405020304" pitchFamily="18" charset="0"/>
                <a:cs typeface="Times New Roman" panose="02020603050405020304" pitchFamily="18" charset="0"/>
              </a:rPr>
              <a:t>:</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The concepts of Authority and responsibility are closely related. </a:t>
            </a:r>
          </a:p>
          <a:p>
            <a:pPr marL="457200" indent="-457200" algn="just">
              <a:lnSpc>
                <a:spcPct val="110000"/>
              </a:lnSpc>
            </a:pPr>
            <a:r>
              <a:rPr lang="en-AU" b="1" dirty="0">
                <a:solidFill>
                  <a:srgbClr val="FF0000"/>
                </a:solidFill>
                <a:latin typeface="Times New Roman" panose="02020603050405020304" pitchFamily="18" charset="0"/>
                <a:cs typeface="Times New Roman" panose="02020603050405020304" pitchFamily="18" charset="0"/>
              </a:rPr>
              <a:t>Authority is the right to give orders and the power to exact obedience</a:t>
            </a:r>
            <a:r>
              <a:rPr lang="en-AU" b="1" dirty="0">
                <a:latin typeface="Times New Roman" panose="02020603050405020304" pitchFamily="18" charset="0"/>
                <a:cs typeface="Times New Roman" panose="02020603050405020304" pitchFamily="18" charset="0"/>
              </a:rPr>
              <a:t>. </a:t>
            </a:r>
          </a:p>
          <a:p>
            <a:pPr marL="457200" indent="-457200" algn="just">
              <a:lnSpc>
                <a:spcPct val="110000"/>
              </a:lnSpc>
            </a:pPr>
            <a:r>
              <a:rPr lang="en-AU" b="1" dirty="0">
                <a:latin typeface="Times New Roman" panose="02020603050405020304" pitchFamily="18" charset="0"/>
                <a:cs typeface="Times New Roman" panose="02020603050405020304" pitchFamily="18" charset="0"/>
              </a:rPr>
              <a:t>Responsibility involves being accountable, and is therefore naturally associated with authority.  </a:t>
            </a:r>
          </a:p>
          <a:p>
            <a:pPr marL="457200" indent="-457200" algn="just">
              <a:lnSpc>
                <a:spcPct val="110000"/>
              </a:lnSpc>
            </a:pPr>
            <a:r>
              <a:rPr lang="en-AU" b="1" dirty="0">
                <a:solidFill>
                  <a:srgbClr val="FF0000"/>
                </a:solidFill>
                <a:latin typeface="Times New Roman" panose="02020603050405020304" pitchFamily="18" charset="0"/>
                <a:cs typeface="Times New Roman" panose="02020603050405020304" pitchFamily="18" charset="0"/>
              </a:rPr>
              <a:t>Whoever assumes authority also assumes responsibility.  </a:t>
            </a:r>
            <a:r>
              <a:rPr lang="en-AU"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4871429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2259037" y="500062"/>
            <a:ext cx="7250723" cy="1325563"/>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HENRY FAYOL’S 14 Principles of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3"/>
          <p:cNvSpPr txBox="1">
            <a:spLocks/>
          </p:cNvSpPr>
          <p:nvPr/>
        </p:nvSpPr>
        <p:spPr>
          <a:xfrm>
            <a:off x="369277" y="1438421"/>
            <a:ext cx="10265898" cy="528593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a:lnSpc>
                <a:spcPct val="100000"/>
              </a:lnSpc>
              <a:buFont typeface="Arial" panose="020B0604020202020204" pitchFamily="34" charset="0"/>
              <a:buAutoNum type="arabicPeriod" startAt="3"/>
            </a:pPr>
            <a:r>
              <a:rPr lang="en-AU" b="1" dirty="0" smtClean="0">
                <a:solidFill>
                  <a:srgbClr val="0000CC"/>
                </a:solidFill>
                <a:latin typeface="Times New Roman" panose="02020603050405020304" pitchFamily="18" charset="0"/>
                <a:cs typeface="Times New Roman" panose="02020603050405020304" pitchFamily="18" charset="0"/>
              </a:rPr>
              <a:t>DISCIPLINE</a:t>
            </a:r>
            <a:r>
              <a:rPr lang="en-AU" dirty="0" smtClean="0">
                <a:solidFill>
                  <a:srgbClr val="0000CC"/>
                </a:solidFill>
                <a:latin typeface="Times New Roman" panose="02020603050405020304" pitchFamily="18" charset="0"/>
                <a:cs typeface="Times New Roman" panose="02020603050405020304" pitchFamily="18" charset="0"/>
              </a:rPr>
              <a:t>:</a:t>
            </a:r>
            <a:r>
              <a:rPr lang="en-AU" dirty="0" smtClean="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A successful organization requires the common effort of workers. </a:t>
            </a:r>
            <a:r>
              <a:rPr lang="en-AU" b="1" dirty="0" smtClean="0">
                <a:solidFill>
                  <a:srgbClr val="FF0000"/>
                </a:solidFill>
                <a:latin typeface="Times New Roman" panose="02020603050405020304" pitchFamily="18" charset="0"/>
                <a:cs typeface="Times New Roman" panose="02020603050405020304" pitchFamily="18" charset="0"/>
              </a:rPr>
              <a:t>Penalties should be applied judiciously </a:t>
            </a:r>
            <a:r>
              <a:rPr lang="en-AU" b="1" dirty="0" smtClean="0">
                <a:latin typeface="Times New Roman" panose="02020603050405020304" pitchFamily="18" charset="0"/>
                <a:cs typeface="Times New Roman" panose="02020603050405020304" pitchFamily="18" charset="0"/>
              </a:rPr>
              <a:t>to encourage this common effort.   </a:t>
            </a:r>
          </a:p>
          <a:p>
            <a:pPr marL="457200" indent="-457200" algn="just">
              <a:lnSpc>
                <a:spcPct val="100000"/>
              </a:lnSpc>
              <a:buFont typeface="Arial" panose="020B0604020202020204" pitchFamily="34" charset="0"/>
              <a:buAutoNum type="arabicPeriod" startAt="3"/>
            </a:pPr>
            <a:r>
              <a:rPr lang="en-AU" b="1" dirty="0" smtClean="0">
                <a:solidFill>
                  <a:srgbClr val="0000CC"/>
                </a:solidFill>
                <a:latin typeface="Times New Roman" panose="02020603050405020304" pitchFamily="18" charset="0"/>
                <a:cs typeface="Times New Roman" panose="02020603050405020304" pitchFamily="18" charset="0"/>
              </a:rPr>
              <a:t>UNITY OF COMMAND: </a:t>
            </a:r>
            <a:r>
              <a:rPr lang="en-AU" b="1" dirty="0" smtClean="0">
                <a:latin typeface="Times New Roman" panose="02020603050405020304" pitchFamily="18" charset="0"/>
                <a:cs typeface="Times New Roman" panose="02020603050405020304" pitchFamily="18" charset="0"/>
              </a:rPr>
              <a:t>Workers should </a:t>
            </a:r>
            <a:r>
              <a:rPr lang="en-AU" b="1" dirty="0" smtClean="0">
                <a:solidFill>
                  <a:srgbClr val="FF0000"/>
                </a:solidFill>
                <a:latin typeface="Times New Roman" panose="02020603050405020304" pitchFamily="18" charset="0"/>
                <a:cs typeface="Times New Roman" panose="02020603050405020304" pitchFamily="18" charset="0"/>
              </a:rPr>
              <a:t>receive orders from only one manager</a:t>
            </a:r>
            <a:r>
              <a:rPr lang="en-AU" b="1" dirty="0" smtClean="0">
                <a:latin typeface="Times New Roman" panose="02020603050405020304" pitchFamily="18" charset="0"/>
                <a:cs typeface="Times New Roman" panose="02020603050405020304" pitchFamily="18" charset="0"/>
              </a:rPr>
              <a:t>. </a:t>
            </a:r>
          </a:p>
          <a:p>
            <a:pPr marL="457200" indent="-457200" algn="just">
              <a:lnSpc>
                <a:spcPct val="100000"/>
              </a:lnSpc>
              <a:buFont typeface="Arial" panose="020B0604020202020204" pitchFamily="34" charset="0"/>
              <a:buAutoNum type="arabicPeriod" startAt="3"/>
            </a:pPr>
            <a:r>
              <a:rPr lang="en-AU" b="1" dirty="0" smtClean="0">
                <a:solidFill>
                  <a:srgbClr val="0000CC"/>
                </a:solidFill>
                <a:latin typeface="Times New Roman" panose="02020603050405020304" pitchFamily="18" charset="0"/>
                <a:cs typeface="Times New Roman" panose="02020603050405020304" pitchFamily="18" charset="0"/>
              </a:rPr>
              <a:t>UNITY OF DIRECTION</a:t>
            </a:r>
            <a:r>
              <a:rPr lang="en-AU" dirty="0" smtClean="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The entire organization should be moving towards a common objective in a common direction.  </a:t>
            </a:r>
          </a:p>
          <a:p>
            <a:pPr marL="457200" indent="-457200" algn="just">
              <a:lnSpc>
                <a:spcPct val="100000"/>
              </a:lnSpc>
              <a:buFont typeface="Arial" panose="020B0604020202020204" pitchFamily="34" charset="0"/>
              <a:buAutoNum type="arabicPeriod" startAt="3"/>
            </a:pPr>
            <a:r>
              <a:rPr lang="en-AU" b="1" dirty="0" smtClean="0">
                <a:solidFill>
                  <a:srgbClr val="0000CC"/>
                </a:solidFill>
                <a:latin typeface="Times New Roman" panose="02020603050405020304" pitchFamily="18" charset="0"/>
                <a:cs typeface="Times New Roman" panose="02020603050405020304" pitchFamily="18" charset="0"/>
              </a:rPr>
              <a:t>SUBORDINATION OF INDIVIDUAL INTERESTS TO THE GENERAL INTERESTS: </a:t>
            </a:r>
            <a:r>
              <a:rPr lang="en-AU" b="1" dirty="0" smtClean="0">
                <a:latin typeface="Times New Roman" panose="02020603050405020304" pitchFamily="18" charset="0"/>
                <a:cs typeface="Times New Roman" panose="02020603050405020304" pitchFamily="18" charset="0"/>
              </a:rPr>
              <a:t>The </a:t>
            </a:r>
            <a:r>
              <a:rPr lang="en-AU" b="1" dirty="0" smtClean="0">
                <a:solidFill>
                  <a:srgbClr val="FF0000"/>
                </a:solidFill>
                <a:latin typeface="Times New Roman" panose="02020603050405020304" pitchFamily="18" charset="0"/>
                <a:cs typeface="Times New Roman" panose="02020603050405020304" pitchFamily="18" charset="0"/>
              </a:rPr>
              <a:t>interests of one person should not take priority</a:t>
            </a:r>
            <a:r>
              <a:rPr lang="en-AU" b="1" dirty="0" smtClean="0">
                <a:latin typeface="Times New Roman" panose="02020603050405020304" pitchFamily="18" charset="0"/>
                <a:cs typeface="Times New Roman" panose="02020603050405020304" pitchFamily="18" charset="0"/>
              </a:rPr>
              <a:t> over the interests of the organization as a whole.  </a:t>
            </a:r>
          </a:p>
          <a:p>
            <a:pPr algn="just">
              <a:lnSpc>
                <a:spcPct val="100000"/>
              </a:lnSpc>
              <a:buFont typeface="Arial" panose="020B0604020202020204" pitchFamily="34" charset="0"/>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05433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type="title"/>
          </p:nvPr>
        </p:nvSpPr>
        <p:spPr>
          <a:xfrm>
            <a:off x="2751406" y="500062"/>
            <a:ext cx="6899031" cy="1325563"/>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HENRY FAYOL’S 14 Principles of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US"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3"/>
          <p:cNvSpPr txBox="1">
            <a:spLocks/>
          </p:cNvSpPr>
          <p:nvPr/>
        </p:nvSpPr>
        <p:spPr>
          <a:xfrm>
            <a:off x="586706" y="1390218"/>
            <a:ext cx="9556100" cy="5728034"/>
          </a:xfrm>
          <a:prstGeom prst="rect">
            <a:avLst/>
          </a:prstGeom>
        </p:spPr>
        <p:txBody>
          <a:bodyPr vert="horz" lIns="91440" tIns="45720" rIns="91440" bIns="45720" rtlCol="0">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20000"/>
              </a:lnSpc>
              <a:buAutoNum type="arabicPeriod" startAt="7"/>
            </a:pPr>
            <a:r>
              <a:rPr lang="en-AU" sz="4000" b="1" dirty="0" smtClean="0">
                <a:solidFill>
                  <a:srgbClr val="0000CC"/>
                </a:solidFill>
                <a:latin typeface="Times New Roman" panose="02020603050405020304" pitchFamily="18" charset="0"/>
                <a:cs typeface="Times New Roman" panose="02020603050405020304" pitchFamily="18" charset="0"/>
              </a:rPr>
              <a:t>SCALAR </a:t>
            </a:r>
            <a:r>
              <a:rPr lang="en-AU" sz="4000" b="1" dirty="0">
                <a:solidFill>
                  <a:srgbClr val="0000CC"/>
                </a:solidFill>
                <a:latin typeface="Times New Roman" panose="02020603050405020304" pitchFamily="18" charset="0"/>
                <a:cs typeface="Times New Roman" panose="02020603050405020304" pitchFamily="18" charset="0"/>
              </a:rPr>
              <a:t>CHAIN: </a:t>
            </a:r>
            <a:r>
              <a:rPr lang="en-AU" sz="4000" b="1" dirty="0">
                <a:latin typeface="Times New Roman" panose="02020603050405020304" pitchFamily="18" charset="0"/>
                <a:cs typeface="Times New Roman" panose="02020603050405020304" pitchFamily="18" charset="0"/>
              </a:rPr>
              <a:t>The </a:t>
            </a:r>
            <a:r>
              <a:rPr lang="en-AU" sz="4000" b="1" dirty="0">
                <a:latin typeface="Times New Roman" panose="02020603050405020304" pitchFamily="18" charset="0"/>
                <a:cs typeface="Times New Roman" panose="02020603050405020304" pitchFamily="18" charset="0"/>
              </a:rPr>
              <a:t>hierarchy steps should be from the top to the lowest. This is necessary so that every employee knows their immediate senior also they should be able to contact any, if needed</a:t>
            </a:r>
            <a:r>
              <a:rPr lang="en-AU" sz="4000" b="1" dirty="0">
                <a:latin typeface="Times New Roman" panose="02020603050405020304" pitchFamily="18" charset="0"/>
                <a:cs typeface="Times New Roman" panose="02020603050405020304" pitchFamily="18" charset="0"/>
              </a:rPr>
              <a:t>.</a:t>
            </a:r>
          </a:p>
          <a:p>
            <a:pPr marL="514350" indent="-514350" algn="just">
              <a:lnSpc>
                <a:spcPct val="120000"/>
              </a:lnSpc>
              <a:buFont typeface="Arial" panose="020B0604020202020204" pitchFamily="34" charset="0"/>
              <a:buAutoNum type="arabicPeriod" startAt="7"/>
            </a:pPr>
            <a:r>
              <a:rPr lang="en-AU" sz="4000" b="1" dirty="0">
                <a:solidFill>
                  <a:srgbClr val="0000CC"/>
                </a:solidFill>
                <a:latin typeface="Times New Roman" panose="02020603050405020304" pitchFamily="18" charset="0"/>
                <a:cs typeface="Times New Roman" panose="02020603050405020304" pitchFamily="18" charset="0"/>
              </a:rPr>
              <a:t>REMUNERATION:</a:t>
            </a:r>
            <a:r>
              <a:rPr lang="en-AU" sz="4000" dirty="0">
                <a:latin typeface="Times New Roman" panose="02020603050405020304" pitchFamily="18" charset="0"/>
                <a:cs typeface="Times New Roman" panose="02020603050405020304" pitchFamily="18" charset="0"/>
              </a:rPr>
              <a:t> </a:t>
            </a:r>
            <a:r>
              <a:rPr lang="en-AU" sz="4000" b="1" dirty="0">
                <a:latin typeface="Times New Roman" panose="02020603050405020304" pitchFamily="18" charset="0"/>
                <a:cs typeface="Times New Roman" panose="02020603050405020304" pitchFamily="18" charset="0"/>
              </a:rPr>
              <a:t>Many variables, such as cost of living, supply of qualified personnel, general business conditions, and success of the business, should be considered in determining a worker’s rate of pay.   </a:t>
            </a:r>
          </a:p>
          <a:p>
            <a:pPr marL="514350" indent="-514350" algn="just">
              <a:lnSpc>
                <a:spcPct val="120000"/>
              </a:lnSpc>
              <a:buFont typeface="Arial" panose="020B0604020202020204" pitchFamily="34" charset="0"/>
              <a:buAutoNum type="arabicPeriod" startAt="7"/>
            </a:pPr>
            <a:r>
              <a:rPr lang="en-AU" sz="4000" b="1" dirty="0">
                <a:solidFill>
                  <a:srgbClr val="0000CC"/>
                </a:solidFill>
                <a:latin typeface="Times New Roman" panose="02020603050405020304" pitchFamily="18" charset="0"/>
                <a:cs typeface="Times New Roman" panose="02020603050405020304" pitchFamily="18" charset="0"/>
              </a:rPr>
              <a:t>CENTRALIZATION: </a:t>
            </a:r>
            <a:r>
              <a:rPr lang="en-AU" sz="4000" b="1" dirty="0">
                <a:solidFill>
                  <a:srgbClr val="FF0000"/>
                </a:solidFill>
                <a:latin typeface="Times New Roman" panose="02020603050405020304" pitchFamily="18" charset="0"/>
                <a:cs typeface="Times New Roman" panose="02020603050405020304" pitchFamily="18" charset="0"/>
              </a:rPr>
              <a:t>Decisions are made from the top levels. </a:t>
            </a:r>
          </a:p>
          <a:p>
            <a:pPr marL="514350" indent="-514350" algn="just">
              <a:lnSpc>
                <a:spcPct val="120000"/>
              </a:lnSpc>
              <a:buFont typeface="Arial" panose="020B0604020202020204" pitchFamily="34" charset="0"/>
              <a:buAutoNum type="arabicPeriod" startAt="7"/>
            </a:pPr>
            <a:r>
              <a:rPr lang="en-AU" sz="4000" b="1" dirty="0">
                <a:solidFill>
                  <a:srgbClr val="0000CC"/>
                </a:solidFill>
                <a:latin typeface="Times New Roman" panose="02020603050405020304" pitchFamily="18" charset="0"/>
                <a:cs typeface="Times New Roman" panose="02020603050405020304" pitchFamily="18" charset="0"/>
              </a:rPr>
              <a:t>ORDER: </a:t>
            </a:r>
            <a:r>
              <a:rPr lang="en-AU" sz="4000" b="1" dirty="0">
                <a:latin typeface="Times New Roman" panose="02020603050405020304" pitchFamily="18" charset="0"/>
                <a:cs typeface="Times New Roman" panose="02020603050405020304" pitchFamily="18" charset="0"/>
              </a:rPr>
              <a:t>All materials and personnel have a </a:t>
            </a:r>
            <a:r>
              <a:rPr lang="en-AU" sz="4000" b="1" dirty="0">
                <a:solidFill>
                  <a:srgbClr val="FF0000"/>
                </a:solidFill>
                <a:latin typeface="Times New Roman" panose="02020603050405020304" pitchFamily="18" charset="0"/>
                <a:cs typeface="Times New Roman" panose="02020603050405020304" pitchFamily="18" charset="0"/>
              </a:rPr>
              <a:t>prescribed place</a:t>
            </a:r>
            <a:r>
              <a:rPr lang="en-AU" sz="4000" b="1" dirty="0">
                <a:latin typeface="Times New Roman" panose="02020603050405020304" pitchFamily="18" charset="0"/>
                <a:cs typeface="Times New Roman" panose="02020603050405020304" pitchFamily="18" charset="0"/>
              </a:rPr>
              <a:t> , and they must remain there. </a:t>
            </a:r>
          </a:p>
          <a:p>
            <a:pPr marL="514350" indent="-514350" algn="just">
              <a:lnSpc>
                <a:spcPct val="120000"/>
              </a:lnSpc>
              <a:buAutoNum type="arabicPeriod" startAt="7"/>
            </a:pPr>
            <a:endParaRPr lang="en-AU" sz="4000" b="1" dirty="0">
              <a:latin typeface="Times New Roman" panose="02020603050405020304" pitchFamily="18" charset="0"/>
              <a:cs typeface="Times New Roman" panose="02020603050405020304" pitchFamily="18" charset="0"/>
            </a:endParaRPr>
          </a:p>
          <a:p>
            <a:pPr marL="0" indent="0" algn="just">
              <a:lnSpc>
                <a:spcPct val="120000"/>
              </a:lnSpc>
              <a:buNone/>
            </a:pPr>
            <a:r>
              <a:rPr lang="en-AU" sz="4000" b="1" dirty="0" smtClean="0">
                <a:solidFill>
                  <a:srgbClr val="0000CC"/>
                </a:solidFill>
                <a:latin typeface="Times New Roman" panose="02020603050405020304" pitchFamily="18" charset="0"/>
                <a:cs typeface="Times New Roman" panose="02020603050405020304" pitchFamily="18" charset="0"/>
              </a:rPr>
              <a:t> </a:t>
            </a:r>
          </a:p>
          <a:p>
            <a:pPr marL="0" indent="0" algn="just">
              <a:lnSpc>
                <a:spcPct val="120000"/>
              </a:lnSpc>
              <a:buNone/>
            </a:pPr>
            <a:endParaRPr lang="en-AU" sz="4000" b="1" dirty="0" smtClean="0">
              <a:latin typeface="Times New Roman" panose="02020603050405020304" pitchFamily="18" charset="0"/>
              <a:cs typeface="Times New Roman" panose="02020603050405020304" pitchFamily="18" charset="0"/>
            </a:endParaRPr>
          </a:p>
          <a:p>
            <a:pPr marL="0" indent="0" algn="just">
              <a:buNone/>
            </a:pPr>
            <a:endParaRPr lang="en-AU" b="1" dirty="0"/>
          </a:p>
        </p:txBody>
      </p:sp>
    </p:spTree>
    <p:extLst>
      <p:ext uri="{BB962C8B-B14F-4D97-AF65-F5344CB8AC3E}">
        <p14:creationId xmlns:p14="http://schemas.microsoft.com/office/powerpoint/2010/main" val="1827015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7357" y="1808382"/>
            <a:ext cx="9093591" cy="4351338"/>
          </a:xfrm>
        </p:spPr>
        <p:txBody>
          <a:bodyPr>
            <a:normAutofit/>
          </a:bodyPr>
          <a:lstStyle/>
          <a:p>
            <a:pPr marL="457200" indent="-457200" algn="just">
              <a:lnSpc>
                <a:spcPct val="100000"/>
              </a:lnSpc>
              <a:buFont typeface="Arial" panose="020B0604020202020204" pitchFamily="34" charset="0"/>
              <a:buAutoNum type="arabicPeriod" startAt="11"/>
            </a:pPr>
            <a:r>
              <a:rPr lang="en-AU" b="1" dirty="0" smtClean="0">
                <a:solidFill>
                  <a:srgbClr val="0000CC"/>
                </a:solidFill>
              </a:rPr>
              <a:t> </a:t>
            </a:r>
            <a:r>
              <a:rPr lang="en-AU" b="1" dirty="0">
                <a:solidFill>
                  <a:srgbClr val="0000CC"/>
                </a:solidFill>
                <a:latin typeface="Times New Roman" panose="02020603050405020304" pitchFamily="18" charset="0"/>
                <a:cs typeface="Times New Roman" panose="02020603050405020304" pitchFamily="18" charset="0"/>
              </a:rPr>
              <a:t>EQUITY</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All employees should be </a:t>
            </a:r>
            <a:r>
              <a:rPr lang="en-AU" b="1" dirty="0">
                <a:solidFill>
                  <a:srgbClr val="FF0000"/>
                </a:solidFill>
                <a:latin typeface="Times New Roman" panose="02020603050405020304" pitchFamily="18" charset="0"/>
                <a:cs typeface="Times New Roman" panose="02020603050405020304" pitchFamily="18" charset="0"/>
              </a:rPr>
              <a:t>treated as equally as possible.</a:t>
            </a:r>
          </a:p>
          <a:p>
            <a:pPr marL="457200" indent="-457200" algn="just">
              <a:lnSpc>
                <a:spcPct val="100000"/>
              </a:lnSpc>
              <a:buAutoNum type="arabicPeriod" startAt="11"/>
            </a:pPr>
            <a:r>
              <a:rPr lang="en-AU" b="1" dirty="0" smtClean="0">
                <a:solidFill>
                  <a:srgbClr val="0000CC"/>
                </a:solidFill>
                <a:latin typeface="Times New Roman" panose="02020603050405020304" pitchFamily="18" charset="0"/>
                <a:cs typeface="Times New Roman" panose="02020603050405020304" pitchFamily="18" charset="0"/>
              </a:rPr>
              <a:t> STABILITY </a:t>
            </a:r>
            <a:r>
              <a:rPr lang="en-AU" b="1" dirty="0">
                <a:solidFill>
                  <a:srgbClr val="0000CC"/>
                </a:solidFill>
                <a:latin typeface="Times New Roman" panose="02020603050405020304" pitchFamily="18" charset="0"/>
                <a:cs typeface="Times New Roman" panose="02020603050405020304" pitchFamily="18" charset="0"/>
              </a:rPr>
              <a:t>OF TENURE OF PERSONNEL: </a:t>
            </a:r>
            <a:r>
              <a:rPr lang="en-AU" b="1" dirty="0">
                <a:solidFill>
                  <a:srgbClr val="FF0000"/>
                </a:solidFill>
                <a:latin typeface="Times New Roman" panose="02020603050405020304" pitchFamily="18" charset="0"/>
                <a:cs typeface="Times New Roman" panose="02020603050405020304" pitchFamily="18" charset="0"/>
              </a:rPr>
              <a:t>Retaining productive employees</a:t>
            </a:r>
            <a:r>
              <a:rPr lang="en-AU" b="1" dirty="0">
                <a:latin typeface="Times New Roman" panose="02020603050405020304" pitchFamily="18" charset="0"/>
                <a:cs typeface="Times New Roman" panose="02020603050405020304" pitchFamily="18" charset="0"/>
              </a:rPr>
              <a:t> should always be a high priority of management. </a:t>
            </a:r>
            <a:endParaRPr lang="en-AU" b="1" dirty="0" smtClean="0">
              <a:latin typeface="Times New Roman" panose="02020603050405020304" pitchFamily="18" charset="0"/>
              <a:cs typeface="Times New Roman" panose="02020603050405020304" pitchFamily="18" charset="0"/>
            </a:endParaRPr>
          </a:p>
          <a:p>
            <a:pPr marL="457200" indent="-457200" algn="just">
              <a:lnSpc>
                <a:spcPct val="100000"/>
              </a:lnSpc>
              <a:buAutoNum type="arabicPeriod" startAt="11"/>
            </a:pPr>
            <a:r>
              <a:rPr lang="en-AU" b="1" dirty="0" smtClean="0">
                <a:solidFill>
                  <a:srgbClr val="0000CC"/>
                </a:solidFill>
                <a:latin typeface="Times New Roman" panose="02020603050405020304" pitchFamily="18" charset="0"/>
                <a:cs typeface="Times New Roman" panose="02020603050405020304" pitchFamily="18" charset="0"/>
              </a:rPr>
              <a:t> INITIATIVE</a:t>
            </a:r>
            <a:r>
              <a:rPr lang="en-AU" b="1" dirty="0">
                <a:solidFill>
                  <a:srgbClr val="0000CC"/>
                </a:solidFill>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 Management should take steps to </a:t>
            </a:r>
            <a:r>
              <a:rPr lang="en-AU" b="1" dirty="0">
                <a:solidFill>
                  <a:srgbClr val="FF0000"/>
                </a:solidFill>
                <a:latin typeface="Times New Roman" panose="02020603050405020304" pitchFamily="18" charset="0"/>
                <a:cs typeface="Times New Roman" panose="02020603050405020304" pitchFamily="18" charset="0"/>
              </a:rPr>
              <a:t>encourage worker initiative. </a:t>
            </a:r>
            <a:endParaRPr lang="en-AU" b="1" dirty="0" smtClean="0">
              <a:solidFill>
                <a:srgbClr val="FF0000"/>
              </a:solidFill>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solidFill>
                  <a:srgbClr val="0000CC"/>
                </a:solidFill>
                <a:latin typeface="Times New Roman" panose="02020603050405020304" pitchFamily="18" charset="0"/>
                <a:cs typeface="Times New Roman" panose="02020603050405020304" pitchFamily="18" charset="0"/>
              </a:rPr>
              <a:t>14. ESPIRIT </a:t>
            </a:r>
            <a:r>
              <a:rPr lang="en-AU" b="1" dirty="0">
                <a:solidFill>
                  <a:srgbClr val="0000CC"/>
                </a:solidFill>
                <a:latin typeface="Times New Roman" panose="02020603050405020304" pitchFamily="18" charset="0"/>
                <a:cs typeface="Times New Roman" panose="02020603050405020304" pitchFamily="18" charset="0"/>
              </a:rPr>
              <a:t>DE CORPS</a:t>
            </a:r>
            <a:r>
              <a:rPr lang="en-AU" b="1" dirty="0">
                <a:latin typeface="Times New Roman" panose="02020603050405020304" pitchFamily="18" charset="0"/>
                <a:cs typeface="Times New Roman" panose="02020603050405020304" pitchFamily="18" charset="0"/>
              </a:rPr>
              <a:t>: Management should </a:t>
            </a:r>
            <a:r>
              <a:rPr lang="en-AU" b="1" dirty="0">
                <a:solidFill>
                  <a:srgbClr val="FF0000"/>
                </a:solidFill>
                <a:latin typeface="Times New Roman" panose="02020603050405020304" pitchFamily="18" charset="0"/>
                <a:cs typeface="Times New Roman" panose="02020603050405020304" pitchFamily="18" charset="0"/>
              </a:rPr>
              <a:t>encourage harmony</a:t>
            </a:r>
            <a:r>
              <a:rPr lang="en-AU" b="1" dirty="0">
                <a:latin typeface="Times New Roman" panose="02020603050405020304" pitchFamily="18" charset="0"/>
                <a:cs typeface="Times New Roman" panose="02020603050405020304" pitchFamily="18" charset="0"/>
              </a:rPr>
              <a:t> and general good feelings among employees. </a:t>
            </a:r>
            <a:endParaRPr lang="en-AU"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rabicPeriod" startAt="13"/>
            </a:pPr>
            <a:endParaRPr lang="en-AU"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rabicPeriod" startAt="14"/>
            </a:pPr>
            <a:endParaRPr lang="en-AU" b="1" dirty="0" smtClean="0">
              <a:latin typeface="Times New Roman" panose="02020603050405020304" pitchFamily="18" charset="0"/>
              <a:cs typeface="Times New Roman" panose="02020603050405020304" pitchFamily="18" charset="0"/>
            </a:endParaRPr>
          </a:p>
          <a:p>
            <a:pPr algn="just">
              <a:lnSpc>
                <a:spcPct val="100000"/>
              </a:lnSpc>
              <a:buNone/>
            </a:pPr>
            <a:endParaRPr lang="en-AU" b="1" dirty="0">
              <a:latin typeface="Times New Roman" panose="02020603050405020304" pitchFamily="18" charset="0"/>
              <a:cs typeface="Times New Roman" panose="02020603050405020304" pitchFamily="18" charset="0"/>
            </a:endParaRPr>
          </a:p>
          <a:p>
            <a:pPr algn="just">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2"/>
          <p:cNvSpPr>
            <a:spLocks noGrp="1"/>
          </p:cNvSpPr>
          <p:nvPr>
            <p:ph type="title"/>
          </p:nvPr>
        </p:nvSpPr>
        <p:spPr>
          <a:xfrm>
            <a:off x="2399714" y="500062"/>
            <a:ext cx="6941234" cy="1325563"/>
          </a:xfrm>
        </p:spPr>
        <p:txBody>
          <a:bodyPr>
            <a:no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HENRY FAYOL’S 14 Principles of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r>
              <a:rPr lang="en-AU" sz="3600" b="1" dirty="0">
                <a:solidFill>
                  <a:srgbClr val="002060"/>
                </a:solidFill>
                <a:latin typeface="Times New Roman" panose="02020603050405020304" pitchFamily="18" charset="0"/>
                <a:cs typeface="Times New Roman" panose="02020603050405020304" pitchFamily="18" charset="0"/>
              </a:rPr>
              <a:t/>
            </a:r>
            <a:br>
              <a:rPr lang="en-AU" sz="3600" b="1" dirty="0">
                <a:solidFill>
                  <a:srgbClr val="002060"/>
                </a:solidFill>
                <a:latin typeface="Times New Roman" panose="02020603050405020304" pitchFamily="18" charset="0"/>
                <a:cs typeface="Times New Roman" panose="02020603050405020304" pitchFamily="18" charset="0"/>
              </a:rPr>
            </a:br>
            <a:endParaRPr lang="en-US"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54564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576"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BUREAUCRATIC MANAGEMENT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59899" y="1142683"/>
            <a:ext cx="9304605" cy="5286252"/>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Bureaucracy is the </a:t>
            </a:r>
            <a:r>
              <a:rPr lang="en-US" b="1" dirty="0">
                <a:solidFill>
                  <a:srgbClr val="0000CC"/>
                </a:solidFill>
                <a:latin typeface="Times New Roman" panose="02020603050405020304" pitchFamily="18" charset="0"/>
                <a:cs typeface="Times New Roman" panose="02020603050405020304" pitchFamily="18" charset="0"/>
              </a:rPr>
              <a:t>formal system </a:t>
            </a:r>
            <a:r>
              <a:rPr lang="en-US" b="1" dirty="0">
                <a:latin typeface="Times New Roman" panose="02020603050405020304" pitchFamily="18" charset="0"/>
                <a:cs typeface="Times New Roman" panose="02020603050405020304" pitchFamily="18" charset="0"/>
              </a:rPr>
              <a:t>of organization and administration designed to </a:t>
            </a:r>
            <a:r>
              <a:rPr lang="en-US" b="1" dirty="0">
                <a:solidFill>
                  <a:srgbClr val="0000CC"/>
                </a:solidFill>
                <a:latin typeface="Times New Roman" panose="02020603050405020304" pitchFamily="18" charset="0"/>
                <a:cs typeface="Times New Roman" panose="02020603050405020304" pitchFamily="18" charset="0"/>
              </a:rPr>
              <a:t>ensure efficiency and effectiveness</a:t>
            </a:r>
            <a:r>
              <a:rPr lang="en-US" b="1" dirty="0" smtClean="0">
                <a:solidFill>
                  <a:srgbClr val="0000CC"/>
                </a:solidFill>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Bureaucratic </a:t>
            </a:r>
            <a:r>
              <a:rPr lang="en-AU" b="1" dirty="0">
                <a:latin typeface="Times New Roman" panose="02020603050405020304" pitchFamily="18" charset="0"/>
                <a:cs typeface="Times New Roman" panose="02020603050405020304" pitchFamily="18" charset="0"/>
              </a:rPr>
              <a:t>theory stresses that organizations are </a:t>
            </a:r>
            <a:r>
              <a:rPr lang="en-AU" b="1" dirty="0">
                <a:solidFill>
                  <a:srgbClr val="FF0000"/>
                </a:solidFill>
                <a:latin typeface="Times New Roman" panose="02020603050405020304" pitchFamily="18" charset="0"/>
                <a:cs typeface="Times New Roman" panose="02020603050405020304" pitchFamily="18" charset="0"/>
              </a:rPr>
              <a:t>formal</a:t>
            </a:r>
            <a:r>
              <a:rPr lang="en-AU" b="1" dirty="0">
                <a:latin typeface="Times New Roman" panose="02020603050405020304" pitchFamily="18" charset="0"/>
                <a:cs typeface="Times New Roman" panose="02020603050405020304" pitchFamily="18" charset="0"/>
              </a:rPr>
              <a:t>, rational systems with </a:t>
            </a:r>
            <a:r>
              <a:rPr lang="en-AU" b="1" dirty="0">
                <a:solidFill>
                  <a:srgbClr val="FF0000"/>
                </a:solidFill>
                <a:latin typeface="Times New Roman" panose="02020603050405020304" pitchFamily="18" charset="0"/>
                <a:cs typeface="Times New Roman" panose="02020603050405020304" pitchFamily="18" charset="0"/>
              </a:rPr>
              <a:t>well-defined rules and procedures</a:t>
            </a:r>
            <a:r>
              <a:rPr lang="en-AU" b="1" dirty="0">
                <a:latin typeface="Times New Roman" panose="02020603050405020304" pitchFamily="18" charset="0"/>
                <a:cs typeface="Times New Roman" panose="02020603050405020304" pitchFamily="18" charset="0"/>
              </a:rPr>
              <a:t>, defined by specialization, hierarchy, well-trained employees, managerial dedication, and the </a:t>
            </a:r>
            <a:r>
              <a:rPr lang="en-AU" b="1" dirty="0">
                <a:solidFill>
                  <a:srgbClr val="FF0000"/>
                </a:solidFill>
                <a:latin typeface="Times New Roman" panose="02020603050405020304" pitchFamily="18" charset="0"/>
                <a:cs typeface="Times New Roman" panose="02020603050405020304" pitchFamily="18" charset="0"/>
              </a:rPr>
              <a:t>impartiality of management</a:t>
            </a:r>
            <a:r>
              <a:rPr lang="en-AU" b="1" dirty="0" smtClean="0">
                <a:latin typeface="Times New Roman" panose="02020603050405020304" pitchFamily="18" charset="0"/>
                <a:cs typeface="Times New Roman" panose="02020603050405020304" pitchFamily="18" charset="0"/>
              </a:rPr>
              <a:t>. [6] </a:t>
            </a:r>
            <a:endParaRPr lang="en-US" b="1" dirty="0" smtClean="0">
              <a:solidFill>
                <a:srgbClr val="0000CC"/>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This </a:t>
            </a:r>
            <a:r>
              <a:rPr lang="en-US" b="1" dirty="0">
                <a:latin typeface="Times New Roman" panose="02020603050405020304" pitchFamily="18" charset="0"/>
                <a:cs typeface="Times New Roman" panose="02020603050405020304" pitchFamily="18" charset="0"/>
              </a:rPr>
              <a:t>approach to management is based on the writings of </a:t>
            </a:r>
            <a:r>
              <a:rPr lang="en-US" b="1" dirty="0">
                <a:solidFill>
                  <a:srgbClr val="0000CC"/>
                </a:solidFill>
                <a:latin typeface="Times New Roman" panose="02020603050405020304" pitchFamily="18" charset="0"/>
                <a:cs typeface="Times New Roman" panose="02020603050405020304" pitchFamily="18" charset="0"/>
              </a:rPr>
              <a:t>Max Weber (1864 – 1920), </a:t>
            </a:r>
            <a:r>
              <a:rPr lang="en-US" b="1" dirty="0">
                <a:latin typeface="Times New Roman" panose="02020603050405020304" pitchFamily="18" charset="0"/>
                <a:cs typeface="Times New Roman" panose="02020603050405020304" pitchFamily="18" charset="0"/>
              </a:rPr>
              <a:t>a German sociologist. </a:t>
            </a:r>
          </a:p>
          <a:p>
            <a:pPr lvl="0">
              <a:lnSpc>
                <a:spcPct val="100000"/>
              </a:lnSpc>
              <a:buFont typeface="Wingdings" panose="05000000000000000000" pitchFamily="2" charset="2"/>
              <a:buChar char="Ø"/>
            </a:pPr>
            <a:endParaRPr lang="en-US" b="1" dirty="0">
              <a:solidFill>
                <a:srgbClr val="0000CC"/>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2768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7020" y="1223915"/>
            <a:ext cx="4465320" cy="5317563"/>
          </a:xfrm>
        </p:spPr>
        <p:txBody>
          <a:bodyPr>
            <a:normAutofit/>
          </a:bodyPr>
          <a:lstStyle/>
          <a:p>
            <a:pPr lvl="0" algn="just">
              <a:lnSpc>
                <a:spcPct val="100000"/>
              </a:lnSpc>
              <a:spcBef>
                <a:spcPct val="20000"/>
              </a:spcBef>
              <a:buClr>
                <a:schemeClr val="accent1"/>
              </a:buClr>
              <a:buFont typeface="Wingdings" panose="05000000000000000000" pitchFamily="2" charset="2"/>
              <a:buChar char="Ø"/>
              <a:defRPr/>
            </a:pP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The bureaucratic form of management refers to a management approach which is based on a </a:t>
            </a:r>
            <a:r>
              <a:rPr lang="en-US" b="1" dirty="0">
                <a:solidFill>
                  <a:srgbClr val="0000CC"/>
                </a:solidFill>
                <a:latin typeface="Times New Roman" panose="02020603050405020304" pitchFamily="18" charset="0"/>
                <a:cs typeface="Times New Roman" panose="02020603050405020304" pitchFamily="18" charset="0"/>
              </a:rPr>
              <a:t>rigid organizational structure with set rules and regulations.</a:t>
            </a:r>
          </a:p>
          <a:p>
            <a:pPr lvl="0" algn="just">
              <a:lnSpc>
                <a:spcPct val="100000"/>
              </a:lnSpc>
              <a:spcBef>
                <a:spcPct val="20000"/>
              </a:spcBef>
              <a:buClr>
                <a:schemeClr val="accent1"/>
              </a:buClr>
              <a:buFont typeface="Wingdings" panose="05000000000000000000" pitchFamily="2" charset="2"/>
              <a:buChar char="Ø"/>
              <a:defRPr/>
            </a:pPr>
            <a:r>
              <a:rPr lang="en-US" b="1" dirty="0" smtClean="0">
                <a:solidFill>
                  <a:schemeClr val="tx1">
                    <a:lumMod val="85000"/>
                    <a:lumOff val="15000"/>
                  </a:schemeClr>
                </a:solidFill>
                <a:latin typeface="Times New Roman" panose="02020603050405020304" pitchFamily="18" charset="0"/>
                <a:cs typeface="Times New Roman" panose="02020603050405020304" pitchFamily="18" charset="0"/>
              </a:rPr>
              <a:t>Weber </a:t>
            </a: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looked for </a:t>
            </a:r>
            <a:r>
              <a:rPr lang="en-US" b="1" dirty="0">
                <a:solidFill>
                  <a:srgbClr val="0000CC"/>
                </a:solidFill>
                <a:latin typeface="Times New Roman" panose="02020603050405020304" pitchFamily="18" charset="0"/>
                <a:cs typeface="Times New Roman" panose="02020603050405020304" pitchFamily="18" charset="0"/>
              </a:rPr>
              <a:t>rules to eliminate managerial inconsistencies</a:t>
            </a:r>
            <a:r>
              <a:rPr lang="en-US" b="1" dirty="0">
                <a:solidFill>
                  <a:srgbClr val="FFFF00"/>
                </a:solidFill>
                <a:latin typeface="Times New Roman" panose="02020603050405020304" pitchFamily="18" charset="0"/>
                <a:cs typeface="Times New Roman" panose="02020603050405020304" pitchFamily="18" charset="0"/>
              </a:rPr>
              <a:t> </a:t>
            </a: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that contribute to ineffectiveness.</a:t>
            </a:r>
          </a:p>
          <a:p>
            <a:pPr>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77020" y="-101648"/>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Bureaucratic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Rectangle 4"/>
          <p:cNvSpPr/>
          <p:nvPr/>
        </p:nvSpPr>
        <p:spPr>
          <a:xfrm>
            <a:off x="5274213" y="2047777"/>
            <a:ext cx="2018714" cy="481942"/>
          </a:xfrm>
          <a:prstGeom prst="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5161671" y="2068053"/>
            <a:ext cx="2286000" cy="461665"/>
          </a:xfrm>
          <a:prstGeom prst="rect">
            <a:avLst/>
          </a:prstGeom>
          <a:noFill/>
        </p:spPr>
        <p:txBody>
          <a:bodyPr wrap="square" rtlCol="0">
            <a:spAutoFit/>
          </a:bodyPr>
          <a:lstStyle/>
          <a:p>
            <a:pPr algn="ctr"/>
            <a:r>
              <a:rPr lang="en-US" sz="2400" b="1" dirty="0"/>
              <a:t>Written Rules</a:t>
            </a:r>
          </a:p>
        </p:txBody>
      </p:sp>
      <p:sp>
        <p:nvSpPr>
          <p:cNvPr id="7" name="Rectangle 6"/>
          <p:cNvSpPr/>
          <p:nvPr/>
        </p:nvSpPr>
        <p:spPr>
          <a:xfrm>
            <a:off x="7217900" y="3643388"/>
            <a:ext cx="1806526" cy="87202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7090705" y="3684418"/>
            <a:ext cx="2060917" cy="830997"/>
          </a:xfrm>
          <a:prstGeom prst="rect">
            <a:avLst/>
          </a:prstGeom>
          <a:noFill/>
        </p:spPr>
        <p:txBody>
          <a:bodyPr wrap="square" rtlCol="0">
            <a:spAutoFit/>
          </a:bodyPr>
          <a:lstStyle/>
          <a:p>
            <a:pPr algn="ctr"/>
            <a:r>
              <a:rPr lang="en-US" sz="2400" b="1" dirty="0"/>
              <a:t>Bureaucracy Should Have </a:t>
            </a:r>
          </a:p>
        </p:txBody>
      </p:sp>
      <p:sp>
        <p:nvSpPr>
          <p:cNvPr id="9" name="Rectangle 8"/>
          <p:cNvSpPr/>
          <p:nvPr/>
        </p:nvSpPr>
        <p:spPr>
          <a:xfrm>
            <a:off x="4980553" y="5070084"/>
            <a:ext cx="1771939" cy="99060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980553" y="4961618"/>
            <a:ext cx="1885069" cy="1200329"/>
          </a:xfrm>
          <a:prstGeom prst="rect">
            <a:avLst/>
          </a:prstGeom>
          <a:noFill/>
        </p:spPr>
        <p:txBody>
          <a:bodyPr wrap="square" rtlCol="0">
            <a:spAutoFit/>
          </a:bodyPr>
          <a:lstStyle/>
          <a:p>
            <a:pPr algn="ctr"/>
            <a:r>
              <a:rPr lang="en-US" sz="2400" b="1" dirty="0"/>
              <a:t>System of Task Relationship</a:t>
            </a:r>
          </a:p>
        </p:txBody>
      </p:sp>
      <p:sp>
        <p:nvSpPr>
          <p:cNvPr id="11" name="Rectangle 10"/>
          <p:cNvSpPr/>
          <p:nvPr/>
        </p:nvSpPr>
        <p:spPr>
          <a:xfrm>
            <a:off x="9403666" y="2012003"/>
            <a:ext cx="2286000" cy="87796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403666" y="2088204"/>
            <a:ext cx="2286000" cy="830997"/>
          </a:xfrm>
          <a:prstGeom prst="rect">
            <a:avLst/>
          </a:prstGeom>
          <a:noFill/>
        </p:spPr>
        <p:txBody>
          <a:bodyPr wrap="square" rtlCol="0">
            <a:spAutoFit/>
          </a:bodyPr>
          <a:lstStyle/>
          <a:p>
            <a:pPr algn="ctr"/>
            <a:r>
              <a:rPr lang="en-US" sz="2400" b="1" dirty="0"/>
              <a:t>Hierarchy of Authority </a:t>
            </a:r>
          </a:p>
        </p:txBody>
      </p:sp>
      <p:sp>
        <p:nvSpPr>
          <p:cNvPr id="13" name="Rectangle 12"/>
          <p:cNvSpPr/>
          <p:nvPr/>
        </p:nvSpPr>
        <p:spPr>
          <a:xfrm>
            <a:off x="9403666" y="5189807"/>
            <a:ext cx="2286000" cy="97214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9403666" y="5266008"/>
            <a:ext cx="2286000" cy="830997"/>
          </a:xfrm>
          <a:prstGeom prst="rect">
            <a:avLst/>
          </a:prstGeom>
          <a:noFill/>
        </p:spPr>
        <p:txBody>
          <a:bodyPr wrap="square" rtlCol="0">
            <a:spAutoFit/>
          </a:bodyPr>
          <a:lstStyle/>
          <a:p>
            <a:pPr algn="ctr"/>
            <a:r>
              <a:rPr lang="en-US" sz="2400" b="1" dirty="0"/>
              <a:t>Fair Evaluation and Reward  </a:t>
            </a:r>
          </a:p>
        </p:txBody>
      </p:sp>
      <p:sp>
        <p:nvSpPr>
          <p:cNvPr id="15" name="Up Arrow 14"/>
          <p:cNvSpPr/>
          <p:nvPr/>
        </p:nvSpPr>
        <p:spPr>
          <a:xfrm rot="18485159">
            <a:off x="6608300" y="2668756"/>
            <a:ext cx="609600" cy="914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Up Arrow 15"/>
          <p:cNvSpPr/>
          <p:nvPr/>
        </p:nvSpPr>
        <p:spPr>
          <a:xfrm rot="14034957">
            <a:off x="6300496" y="4293205"/>
            <a:ext cx="609600" cy="914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Up Arrow 16"/>
          <p:cNvSpPr/>
          <p:nvPr/>
        </p:nvSpPr>
        <p:spPr>
          <a:xfrm rot="2927701">
            <a:off x="9173890" y="2892638"/>
            <a:ext cx="609600" cy="914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Up Arrow 17"/>
          <p:cNvSpPr/>
          <p:nvPr/>
        </p:nvSpPr>
        <p:spPr>
          <a:xfrm rot="7480339">
            <a:off x="9267496" y="4370787"/>
            <a:ext cx="609600" cy="9144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44554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txBox="1">
            <a:spLocks/>
          </p:cNvSpPr>
          <p:nvPr/>
        </p:nvSpPr>
        <p:spPr>
          <a:xfrm>
            <a:off x="1938997" y="282526"/>
            <a:ext cx="8229600" cy="1399032"/>
          </a:xfrm>
          <a:prstGeom prst="rect">
            <a:avLst/>
          </a:prstGeom>
        </p:spPr>
        <p:txBody>
          <a:bodyPr vert="horz" lIns="91440" tIns="45720" rIns="91440" bIns="45720" rtlCol="0" anchor="ctr">
            <a:normAutofit fontScale="97500"/>
          </a:bodyPr>
          <a:lstStyle/>
          <a:p>
            <a:pPr algn="ctr">
              <a:spcBef>
                <a:spcPct val="0"/>
              </a:spcBef>
              <a:defRPr/>
            </a:pPr>
            <a:r>
              <a:rPr lang="en-US" sz="3600" b="1" dirty="0">
                <a:solidFill>
                  <a:srgbClr val="002060"/>
                </a:solidFill>
                <a:latin typeface="Times New Roman" panose="02020603050405020304" pitchFamily="18" charset="0"/>
                <a:ea typeface="+mj-ea"/>
                <a:cs typeface="Times New Roman" panose="02020603050405020304" pitchFamily="18" charset="0"/>
              </a:rPr>
              <a:t>Principles of  Bureaucratic Theory</a:t>
            </a:r>
            <a:br>
              <a:rPr lang="en-US" sz="3600" b="1" dirty="0">
                <a:solidFill>
                  <a:srgbClr val="002060"/>
                </a:solidFill>
                <a:latin typeface="Times New Roman" panose="02020603050405020304" pitchFamily="18" charset="0"/>
                <a:ea typeface="+mj-ea"/>
                <a:cs typeface="Times New Roman" panose="02020603050405020304" pitchFamily="18" charset="0"/>
              </a:rPr>
            </a:br>
            <a:endParaRPr lang="en-US" sz="3600" b="1" dirty="0">
              <a:solidFill>
                <a:srgbClr val="002060"/>
              </a:solidFill>
              <a:latin typeface="Times New Roman" panose="02020603050405020304" pitchFamily="18" charset="0"/>
              <a:ea typeface="+mj-ea"/>
              <a:cs typeface="Times New Roman" panose="02020603050405020304" pitchFamily="18" charset="0"/>
            </a:endParaRPr>
          </a:p>
        </p:txBody>
      </p:sp>
      <p:sp>
        <p:nvSpPr>
          <p:cNvPr id="7" name="Content Placeholder 2"/>
          <p:cNvSpPr>
            <a:spLocks noGrp="1"/>
          </p:cNvSpPr>
          <p:nvPr>
            <p:ph idx="1"/>
          </p:nvPr>
        </p:nvSpPr>
        <p:spPr>
          <a:xfrm>
            <a:off x="456027" y="1331742"/>
            <a:ext cx="9081868" cy="5251938"/>
          </a:xfrm>
        </p:spPr>
        <p:txBody>
          <a:bodyPr>
            <a:noAutofit/>
          </a:bodyPr>
          <a:lstStyle/>
          <a:p>
            <a:pPr marL="578358" indent="-514350">
              <a:buAutoNum type="arabicPeriod"/>
            </a:pPr>
            <a:r>
              <a:rPr lang="en-US" b="1" dirty="0">
                <a:solidFill>
                  <a:srgbClr val="0000CC"/>
                </a:solidFill>
                <a:latin typeface="Times New Roman" panose="02020603050405020304" pitchFamily="18" charset="0"/>
                <a:cs typeface="Times New Roman" panose="02020603050405020304" pitchFamily="18" charset="0"/>
              </a:rPr>
              <a:t>Job Specialization</a:t>
            </a:r>
          </a:p>
          <a:p>
            <a:pPr marL="578358" indent="-514350" algn="just">
              <a:buNone/>
            </a:pPr>
            <a:r>
              <a:rPr lang="en-US"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Jobs </a:t>
            </a:r>
            <a:r>
              <a:rPr lang="en-US" b="1" dirty="0">
                <a:latin typeface="Times New Roman" panose="02020603050405020304" pitchFamily="18" charset="0"/>
                <a:cs typeface="Times New Roman" panose="02020603050405020304" pitchFamily="18" charset="0"/>
              </a:rPr>
              <a:t>are divided into simple, routine and fixed category, based on competence and functional specialization. </a:t>
            </a:r>
          </a:p>
          <a:p>
            <a:pPr marL="578358" indent="-514350">
              <a:buNone/>
            </a:pPr>
            <a:r>
              <a:rPr lang="en-US" b="1" dirty="0" smtClean="0">
                <a:solidFill>
                  <a:schemeClr val="accent1"/>
                </a:solidFill>
                <a:latin typeface="Times New Roman" panose="02020603050405020304" pitchFamily="18" charset="0"/>
                <a:cs typeface="Times New Roman" panose="02020603050405020304" pitchFamily="18" charset="0"/>
              </a:rPr>
              <a:t>2</a:t>
            </a:r>
            <a:r>
              <a:rPr lang="en-US" b="1" dirty="0">
                <a:solidFill>
                  <a:schemeClr val="accent1"/>
                </a:solidFill>
                <a:latin typeface="Times New Roman" panose="02020603050405020304" pitchFamily="18" charset="0"/>
                <a:cs typeface="Times New Roman" panose="02020603050405020304" pitchFamily="18" charset="0"/>
              </a:rPr>
              <a:t>.  </a:t>
            </a:r>
            <a:r>
              <a:rPr lang="en-US" b="1" dirty="0">
                <a:solidFill>
                  <a:srgbClr val="0000CC"/>
                </a:solidFill>
                <a:latin typeface="Times New Roman" panose="02020603050405020304" pitchFamily="18" charset="0"/>
                <a:cs typeface="Times New Roman" panose="02020603050405020304" pitchFamily="18" charset="0"/>
              </a:rPr>
              <a:t>Authority Hierarchy</a:t>
            </a:r>
          </a:p>
          <a:p>
            <a:pPr marL="578358" indent="-514350" algn="just">
              <a:buNone/>
            </a:pP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Officers </a:t>
            </a:r>
            <a:r>
              <a:rPr lang="en-US" b="1" dirty="0">
                <a:latin typeface="Times New Roman" panose="02020603050405020304" pitchFamily="18" charset="0"/>
                <a:cs typeface="Times New Roman" panose="02020603050405020304" pitchFamily="18" charset="0"/>
              </a:rPr>
              <a:t>are organized in a </a:t>
            </a:r>
            <a:r>
              <a:rPr lang="en-US" b="1" dirty="0">
                <a:solidFill>
                  <a:srgbClr val="FFC000"/>
                </a:solidFill>
                <a:latin typeface="Times New Roman" panose="02020603050405020304" pitchFamily="18" charset="0"/>
                <a:cs typeface="Times New Roman" panose="02020603050405020304" pitchFamily="18" charset="0"/>
              </a:rPr>
              <a:t>hierarchy</a:t>
            </a:r>
            <a:r>
              <a:rPr lang="en-US" b="1" dirty="0">
                <a:latin typeface="Times New Roman" panose="02020603050405020304" pitchFamily="18" charset="0"/>
                <a:cs typeface="Times New Roman" panose="02020603050405020304" pitchFamily="18" charset="0"/>
              </a:rPr>
              <a:t> in which </a:t>
            </a:r>
            <a:r>
              <a:rPr lang="en-US" b="1" dirty="0">
                <a:solidFill>
                  <a:srgbClr val="FF0000"/>
                </a:solidFill>
                <a:latin typeface="Times New Roman" panose="02020603050405020304" pitchFamily="18" charset="0"/>
                <a:cs typeface="Times New Roman" panose="02020603050405020304" pitchFamily="18" charset="0"/>
              </a:rPr>
              <a:t>higher officer controls lower position </a:t>
            </a:r>
            <a:r>
              <a:rPr lang="en-US" b="1" dirty="0">
                <a:latin typeface="Times New Roman" panose="02020603050405020304" pitchFamily="18" charset="0"/>
                <a:cs typeface="Times New Roman" panose="02020603050405020304" pitchFamily="18" charset="0"/>
              </a:rPr>
              <a:t>holders.  i.e. superior controls subordinate and their  performance and  lower staff  could be controlled. </a:t>
            </a:r>
          </a:p>
          <a:p>
            <a:pPr marL="578358" indent="-514350">
              <a:buNone/>
            </a:pPr>
            <a:r>
              <a:rPr lang="en-US" dirty="0">
                <a:latin typeface="Times New Roman" panose="02020603050405020304" pitchFamily="18" charset="0"/>
                <a:cs typeface="Times New Roman" panose="02020603050405020304" pitchFamily="18" charset="0"/>
              </a:rPr>
              <a:t/>
            </a:r>
            <a:br>
              <a:rPr lang="en-US" dirty="0">
                <a:latin typeface="Times New Roman" panose="02020603050405020304" pitchFamily="18" charset="0"/>
                <a:cs typeface="Times New Roman" panose="02020603050405020304" pitchFamily="18" charset="0"/>
              </a:rPr>
            </a:b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0371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46140" y="1080730"/>
            <a:ext cx="8622943" cy="5390408"/>
          </a:xfrm>
        </p:spPr>
        <p:txBody>
          <a:bodyPr>
            <a:normAutofit/>
          </a:bodyPr>
          <a:lstStyle/>
          <a:p>
            <a:pPr>
              <a:buNone/>
            </a:pPr>
            <a:r>
              <a:rPr lang="en-AU" b="1" dirty="0">
                <a:solidFill>
                  <a:srgbClr val="0000CC"/>
                </a:solidFill>
                <a:latin typeface="Times New Roman" panose="02020603050405020304" pitchFamily="18" charset="0"/>
                <a:cs typeface="Times New Roman" panose="02020603050405020304" pitchFamily="18" charset="0"/>
              </a:rPr>
              <a:t>3</a:t>
            </a:r>
            <a:r>
              <a:rPr lang="en-AU" b="1" dirty="0">
                <a:latin typeface="Times New Roman" panose="02020603050405020304" pitchFamily="18" charset="0"/>
                <a:cs typeface="Times New Roman" panose="02020603050405020304" pitchFamily="18" charset="0"/>
              </a:rPr>
              <a:t>. </a:t>
            </a:r>
            <a:r>
              <a:rPr lang="en-US" sz="3200" b="1" dirty="0">
                <a:solidFill>
                  <a:srgbClr val="0000CC"/>
                </a:solidFill>
                <a:latin typeface="Times New Roman" panose="02020603050405020304" pitchFamily="18" charset="0"/>
                <a:cs typeface="Times New Roman" panose="02020603050405020304" pitchFamily="18" charset="0"/>
              </a:rPr>
              <a:t>Formal selection</a:t>
            </a:r>
          </a:p>
          <a:p>
            <a:pPr algn="just">
              <a:buNone/>
            </a:pPr>
            <a:r>
              <a:rPr lang="en-US" b="1" dirty="0">
                <a:latin typeface="Times New Roman" panose="02020603050405020304" pitchFamily="18" charset="0"/>
                <a:cs typeface="Times New Roman" panose="02020603050405020304" pitchFamily="18" charset="0"/>
              </a:rPr>
              <a:t>    All organizational members are to be selected on the basis of </a:t>
            </a:r>
            <a:r>
              <a:rPr lang="en-US" b="1" dirty="0">
                <a:solidFill>
                  <a:srgbClr val="FF0000"/>
                </a:solidFill>
                <a:latin typeface="Times New Roman" panose="02020603050405020304" pitchFamily="18" charset="0"/>
                <a:cs typeface="Times New Roman" panose="02020603050405020304" pitchFamily="18" charset="0"/>
              </a:rPr>
              <a:t>technical qualifications and competence demonstrated by training</a:t>
            </a:r>
            <a:r>
              <a:rPr lang="en-US" b="1" dirty="0">
                <a:latin typeface="Times New Roman" panose="02020603050405020304" pitchFamily="18" charset="0"/>
                <a:cs typeface="Times New Roman" panose="02020603050405020304" pitchFamily="18" charset="0"/>
              </a:rPr>
              <a:t>, education or formal examination. </a:t>
            </a:r>
          </a:p>
          <a:p>
            <a:pPr algn="just">
              <a:buNone/>
            </a:pPr>
            <a:r>
              <a:rPr lang="en-AU" sz="3200" b="1" dirty="0">
                <a:solidFill>
                  <a:srgbClr val="0000CC"/>
                </a:solidFill>
                <a:latin typeface="Times New Roman" panose="02020603050405020304" pitchFamily="18" charset="0"/>
                <a:cs typeface="Times New Roman" panose="02020603050405020304" pitchFamily="18" charset="0"/>
              </a:rPr>
              <a:t>4. </a:t>
            </a:r>
            <a:r>
              <a:rPr lang="en-US" sz="3200" b="1" dirty="0">
                <a:solidFill>
                  <a:srgbClr val="0000CC"/>
                </a:solidFill>
                <a:latin typeface="Times New Roman" panose="02020603050405020304" pitchFamily="18" charset="0"/>
                <a:cs typeface="Times New Roman" panose="02020603050405020304" pitchFamily="18" charset="0"/>
              </a:rPr>
              <a:t>Impersonality</a:t>
            </a:r>
          </a:p>
          <a:p>
            <a:pPr algn="just">
              <a:buNone/>
            </a:pPr>
            <a:r>
              <a:rPr lang="en-US" b="1" dirty="0">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Rules and controls are applied uniformly</a:t>
            </a:r>
            <a:r>
              <a:rPr lang="en-US" b="1" dirty="0">
                <a:latin typeface="Times New Roman" panose="02020603050405020304" pitchFamily="18" charset="0"/>
                <a:cs typeface="Times New Roman" panose="02020603050405020304" pitchFamily="18" charset="0"/>
              </a:rPr>
              <a:t>, avoiding involvement with personalities and preferences of employees. </a:t>
            </a:r>
            <a:r>
              <a:rPr lang="en-US" b="1" dirty="0">
                <a:solidFill>
                  <a:srgbClr val="FF0000"/>
                </a:solidFill>
                <a:latin typeface="Times New Roman" panose="02020603050405020304" pitchFamily="18" charset="0"/>
                <a:cs typeface="Times New Roman" panose="02020603050405020304" pitchFamily="18" charset="0"/>
              </a:rPr>
              <a:t>Nepotism and favoritism </a:t>
            </a:r>
            <a:r>
              <a:rPr lang="en-US" b="1" dirty="0">
                <a:latin typeface="Times New Roman" panose="02020603050405020304" pitchFamily="18" charset="0"/>
                <a:cs typeface="Times New Roman" panose="02020603050405020304" pitchFamily="18" charset="0"/>
              </a:rPr>
              <a:t>are </a:t>
            </a:r>
            <a:r>
              <a:rPr lang="en-US" b="1" dirty="0" smtClean="0">
                <a:latin typeface="Times New Roman" panose="02020603050405020304" pitchFamily="18" charset="0"/>
                <a:cs typeface="Times New Roman" panose="02020603050405020304" pitchFamily="18" charset="0"/>
              </a:rPr>
              <a:t>not preferred</a:t>
            </a:r>
            <a:r>
              <a:rPr lang="en-US" b="1" dirty="0">
                <a:latin typeface="Times New Roman" panose="02020603050405020304" pitchFamily="18" charset="0"/>
                <a:cs typeface="Times New Roman" panose="02020603050405020304" pitchFamily="18" charset="0"/>
              </a:rPr>
              <a:t>.</a:t>
            </a:r>
            <a:br>
              <a:rPr lang="en-US" b="1" dirty="0">
                <a:latin typeface="Times New Roman" panose="02020603050405020304" pitchFamily="18" charset="0"/>
                <a:cs typeface="Times New Roman" panose="02020603050405020304" pitchFamily="18" charset="0"/>
              </a:rPr>
            </a:br>
            <a:endParaRPr lang="en-AU" dirty="0">
              <a:latin typeface="Times New Roman" panose="02020603050405020304" pitchFamily="18" charset="0"/>
              <a:cs typeface="Times New Roman" panose="02020603050405020304" pitchFamily="18" charset="0"/>
            </a:endParaRPr>
          </a:p>
        </p:txBody>
      </p:sp>
      <p:sp>
        <p:nvSpPr>
          <p:cNvPr id="3" name="Title 2"/>
          <p:cNvSpPr>
            <a:spLocks noGrp="1"/>
          </p:cNvSpPr>
          <p:nvPr>
            <p:ph type="title"/>
          </p:nvPr>
        </p:nvSpPr>
        <p:spPr>
          <a:xfrm>
            <a:off x="965982" y="385689"/>
            <a:ext cx="9275298" cy="1054250"/>
          </a:xfrm>
        </p:spPr>
        <p:txBody>
          <a:bodyPr>
            <a:noAutofit/>
          </a:bodyPr>
          <a:lstStyle/>
          <a:p>
            <a:pPr lvl="0"/>
            <a:r>
              <a:rPr lang="en-US" sz="3500" b="1" dirty="0">
                <a:solidFill>
                  <a:srgbClr val="002060"/>
                </a:solidFill>
                <a:latin typeface="Times New Roman" panose="02020603050405020304" pitchFamily="18" charset="0"/>
                <a:cs typeface="Times New Roman" panose="02020603050405020304" pitchFamily="18" charset="0"/>
              </a:rPr>
              <a:t>Principles of  Bureaucratic </a:t>
            </a:r>
            <a:r>
              <a:rPr lang="en-US" sz="3500" b="1" dirty="0" smtClean="0">
                <a:solidFill>
                  <a:srgbClr val="002060"/>
                </a:solidFill>
                <a:latin typeface="Times New Roman" panose="02020603050405020304" pitchFamily="18" charset="0"/>
                <a:cs typeface="Times New Roman" panose="02020603050405020304" pitchFamily="18" charset="0"/>
              </a:rPr>
              <a:t>Theory (Cont’d…) </a:t>
            </a:r>
            <a:r>
              <a:rPr lang="en-US" sz="3500" b="1" dirty="0">
                <a:solidFill>
                  <a:srgbClr val="002060"/>
                </a:solidFill>
                <a:latin typeface="Times New Roman" panose="02020603050405020304" pitchFamily="18" charset="0"/>
                <a:cs typeface="Times New Roman" panose="02020603050405020304" pitchFamily="18" charset="0"/>
              </a:rPr>
              <a:t/>
            </a:r>
            <a:br>
              <a:rPr lang="en-US" sz="3500" b="1" dirty="0">
                <a:solidFill>
                  <a:srgbClr val="002060"/>
                </a:solidFill>
                <a:latin typeface="Times New Roman" panose="02020603050405020304" pitchFamily="18" charset="0"/>
                <a:cs typeface="Times New Roman" panose="02020603050405020304" pitchFamily="18" charset="0"/>
              </a:rPr>
            </a:br>
            <a:r>
              <a:rPr lang="en-US" sz="3500" b="1" dirty="0">
                <a:solidFill>
                  <a:srgbClr val="002060"/>
                </a:solidFill>
                <a:latin typeface="Times New Roman" panose="02020603050405020304" pitchFamily="18" charset="0"/>
                <a:cs typeface="Times New Roman" panose="02020603050405020304" pitchFamily="18" charset="0"/>
              </a:rPr>
              <a:t/>
            </a:r>
            <a:br>
              <a:rPr lang="en-US" sz="3500" b="1" dirty="0">
                <a:solidFill>
                  <a:srgbClr val="002060"/>
                </a:solidFill>
                <a:latin typeface="Times New Roman" panose="02020603050405020304" pitchFamily="18" charset="0"/>
                <a:cs typeface="Times New Roman" panose="02020603050405020304" pitchFamily="18" charset="0"/>
              </a:rPr>
            </a:b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637028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613116" y="990600"/>
            <a:ext cx="8826305" cy="5705622"/>
          </a:xfrm>
          <a:prstGeom prst="rect">
            <a:avLst/>
          </a:prstGeom>
        </p:spPr>
        <p:txBody>
          <a:bodyPr vert="horz" lIns="91440" tIns="45720" rIns="91440" bIns="45720" rtlCol="0">
            <a:normAutofit/>
          </a:bodyPr>
          <a:lstStyle/>
          <a:p>
            <a:pPr marL="365760" indent="-365760">
              <a:spcBef>
                <a:spcPct val="20000"/>
              </a:spcBef>
              <a:buClr>
                <a:schemeClr val="accent1"/>
              </a:buClr>
              <a:defRPr/>
            </a:pPr>
            <a:r>
              <a:rPr lang="en-US" sz="2800" b="1" dirty="0">
                <a:solidFill>
                  <a:srgbClr val="0000CC"/>
                </a:solidFill>
                <a:latin typeface="Times New Roman" panose="02020603050405020304" pitchFamily="18" charset="0"/>
                <a:cs typeface="Times New Roman" panose="02020603050405020304" pitchFamily="18" charset="0"/>
              </a:rPr>
              <a:t>5.  Formal rules and regulations</a:t>
            </a:r>
          </a:p>
          <a:p>
            <a:pPr marL="365760" indent="-365760" algn="just">
              <a:spcBef>
                <a:spcPct val="20000"/>
              </a:spcBef>
              <a:buClr>
                <a:schemeClr val="accent1"/>
              </a:buClr>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    </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To ensure uniformity and to regulate actions of employees, managers must depend heavily upon formal organizational rules and regulations. Thus, </a:t>
            </a:r>
            <a:r>
              <a:rPr lang="en-US" sz="2800" b="1" dirty="0">
                <a:solidFill>
                  <a:srgbClr val="FF0000"/>
                </a:solidFill>
                <a:latin typeface="Times New Roman" panose="02020603050405020304" pitchFamily="18" charset="0"/>
                <a:cs typeface="Times New Roman" panose="02020603050405020304" pitchFamily="18" charset="0"/>
              </a:rPr>
              <a:t>rules of law lead to impersonality in interpersonal relations.</a:t>
            </a:r>
          </a:p>
          <a:p>
            <a:pPr marL="365760" indent="-365760" algn="just">
              <a:spcBef>
                <a:spcPct val="20000"/>
              </a:spcBef>
              <a:buClr>
                <a:schemeClr val="accent1"/>
              </a:buClr>
              <a:defRPr/>
            </a:pPr>
            <a:r>
              <a:rPr lang="en-US" sz="2800" b="1" dirty="0">
                <a:solidFill>
                  <a:srgbClr val="0000CC"/>
                </a:solidFill>
                <a:latin typeface="Times New Roman" panose="02020603050405020304" pitchFamily="18" charset="0"/>
                <a:cs typeface="Times New Roman" panose="02020603050405020304" pitchFamily="18" charset="0"/>
              </a:rPr>
              <a:t>6. Career orientation</a:t>
            </a:r>
          </a:p>
          <a:p>
            <a:pPr marL="365760" indent="-365760" algn="just">
              <a:spcBef>
                <a:spcPct val="20000"/>
              </a:spcBef>
              <a:buClr>
                <a:schemeClr val="accent1"/>
              </a:buClr>
              <a:defRPr/>
            </a:pPr>
            <a:r>
              <a:rPr lang="en-US" sz="2800" dirty="0">
                <a:solidFill>
                  <a:schemeClr val="tx1">
                    <a:lumMod val="85000"/>
                    <a:lumOff val="15000"/>
                  </a:schemeClr>
                </a:solidFill>
                <a:latin typeface="Times New Roman" panose="02020603050405020304" pitchFamily="18" charset="0"/>
                <a:cs typeface="Times New Roman" panose="02020603050405020304" pitchFamily="18" charset="0"/>
              </a:rPr>
              <a:t>   </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Career building opportunity is offered highly. </a:t>
            </a:r>
            <a:r>
              <a:rPr lang="en-US" sz="2800" b="1" dirty="0">
                <a:solidFill>
                  <a:srgbClr val="FF0000"/>
                </a:solidFill>
                <a:latin typeface="Times New Roman" panose="02020603050405020304" pitchFamily="18" charset="0"/>
                <a:cs typeface="Times New Roman" panose="02020603050405020304" pitchFamily="18" charset="0"/>
              </a:rPr>
              <a:t>Life long employment and adequate protection of individuals</a:t>
            </a:r>
            <a:r>
              <a:rPr lang="en-US" sz="2800" b="1" dirty="0">
                <a:solidFill>
                  <a:schemeClr val="tx1">
                    <a:lumMod val="85000"/>
                    <a:lumOff val="15000"/>
                  </a:schemeClr>
                </a:solidFill>
                <a:latin typeface="Times New Roman" panose="02020603050405020304" pitchFamily="18" charset="0"/>
                <a:cs typeface="Times New Roman" panose="02020603050405020304" pitchFamily="18" charset="0"/>
              </a:rPr>
              <a:t> against arbitrary dismissal is guaranteed</a:t>
            </a:r>
            <a:r>
              <a:rPr lang="en-US" sz="2400" dirty="0">
                <a:solidFill>
                  <a:schemeClr val="tx1">
                    <a:lumMod val="85000"/>
                    <a:lumOff val="15000"/>
                  </a:schemeClr>
                </a:solidFill>
              </a:rPr>
              <a:t>.</a:t>
            </a:r>
            <a:br>
              <a:rPr lang="en-US" sz="2400" dirty="0">
                <a:solidFill>
                  <a:schemeClr val="tx1">
                    <a:lumMod val="85000"/>
                    <a:lumOff val="15000"/>
                  </a:schemeClr>
                </a:solidFill>
              </a:rPr>
            </a:br>
            <a:r>
              <a:rPr lang="en-US" sz="2400" dirty="0">
                <a:solidFill>
                  <a:schemeClr val="tx1">
                    <a:lumMod val="85000"/>
                    <a:lumOff val="15000"/>
                  </a:schemeClr>
                </a:solidFill>
              </a:rPr>
              <a:t/>
            </a:r>
            <a:br>
              <a:rPr lang="en-US" sz="2400" dirty="0">
                <a:solidFill>
                  <a:schemeClr val="tx1">
                    <a:lumMod val="85000"/>
                    <a:lumOff val="15000"/>
                  </a:schemeClr>
                </a:solidFill>
              </a:rPr>
            </a:br>
            <a:endParaRPr lang="en-US" sz="2400" dirty="0">
              <a:solidFill>
                <a:schemeClr val="tx1">
                  <a:lumMod val="85000"/>
                  <a:lumOff val="15000"/>
                </a:schemeClr>
              </a:solidFill>
            </a:endParaRPr>
          </a:p>
        </p:txBody>
      </p:sp>
      <p:sp>
        <p:nvSpPr>
          <p:cNvPr id="6" name="Title 2"/>
          <p:cNvSpPr txBox="1">
            <a:spLocks/>
          </p:cNvSpPr>
          <p:nvPr/>
        </p:nvSpPr>
        <p:spPr>
          <a:xfrm>
            <a:off x="824132" y="463475"/>
            <a:ext cx="9275298" cy="105425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500" b="1" dirty="0" smtClean="0">
                <a:solidFill>
                  <a:srgbClr val="002060"/>
                </a:solidFill>
                <a:latin typeface="Times New Roman" panose="02020603050405020304" pitchFamily="18" charset="0"/>
                <a:cs typeface="Times New Roman" panose="02020603050405020304" pitchFamily="18" charset="0"/>
              </a:rPr>
              <a:t>Principles of  Bureaucratic Theory (Cont’d…) </a:t>
            </a:r>
            <a:br>
              <a:rPr lang="en-US" sz="3500" b="1" dirty="0" smtClean="0">
                <a:solidFill>
                  <a:srgbClr val="002060"/>
                </a:solidFill>
                <a:latin typeface="Times New Roman" panose="02020603050405020304" pitchFamily="18" charset="0"/>
                <a:cs typeface="Times New Roman" panose="02020603050405020304" pitchFamily="18" charset="0"/>
              </a:rPr>
            </a:br>
            <a:r>
              <a:rPr lang="en-US" sz="3500" b="1" dirty="0" smtClean="0">
                <a:solidFill>
                  <a:srgbClr val="002060"/>
                </a:solidFill>
                <a:latin typeface="Times New Roman" panose="02020603050405020304" pitchFamily="18" charset="0"/>
                <a:cs typeface="Times New Roman" panose="02020603050405020304" pitchFamily="18" charset="0"/>
              </a:rPr>
              <a:t/>
            </a:r>
            <a:br>
              <a:rPr lang="en-US" sz="3500" b="1" dirty="0" smtClean="0">
                <a:solidFill>
                  <a:srgbClr val="002060"/>
                </a:solidFill>
                <a:latin typeface="Times New Roman" panose="02020603050405020304" pitchFamily="18" charset="0"/>
                <a:cs typeface="Times New Roman" panose="02020603050405020304" pitchFamily="18" charset="0"/>
              </a:rPr>
            </a:b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44557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78877" y="-141312"/>
            <a:ext cx="10515600" cy="1325563"/>
          </a:xfrm>
        </p:spPr>
        <p:txBody>
          <a:bodyPr>
            <a:normAutofit/>
          </a:bodyPr>
          <a:lstStyle/>
          <a:p>
            <a:r>
              <a:rPr lang="en-US" sz="3500" b="1" dirty="0">
                <a:solidFill>
                  <a:srgbClr val="002060"/>
                </a:solidFill>
                <a:latin typeface="Times New Roman" panose="02020603050405020304" pitchFamily="18" charset="0"/>
                <a:cs typeface="Times New Roman" panose="02020603050405020304" pitchFamily="18" charset="0"/>
              </a:rPr>
              <a:t>Key points of Bureaucracy</a:t>
            </a:r>
            <a:endParaRPr lang="en-AU" sz="3500" b="1" dirty="0">
              <a:solidFill>
                <a:srgbClr val="002060"/>
              </a:solidFill>
              <a:latin typeface="Times New Roman" panose="02020603050405020304" pitchFamily="18" charset="0"/>
              <a:cs typeface="Times New Roman" panose="02020603050405020304" pitchFamily="18" charset="0"/>
            </a:endParaRPr>
          </a:p>
        </p:txBody>
      </p:sp>
      <p:sp>
        <p:nvSpPr>
          <p:cNvPr id="4" name="Content Placeholder 2"/>
          <p:cNvSpPr>
            <a:spLocks noGrp="1"/>
          </p:cNvSpPr>
          <p:nvPr>
            <p:ph idx="1"/>
          </p:nvPr>
        </p:nvSpPr>
        <p:spPr>
          <a:xfrm>
            <a:off x="514642" y="1046870"/>
            <a:ext cx="9192065" cy="5811129"/>
          </a:xfrm>
        </p:spPr>
        <p:txBody>
          <a:bodyPr/>
          <a:lstStyle/>
          <a:p>
            <a:pPr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Authority is the power </a:t>
            </a:r>
            <a:r>
              <a:rPr lang="en-US" b="1" dirty="0">
                <a:latin typeface="Times New Roman" panose="02020603050405020304" pitchFamily="18" charset="0"/>
                <a:cs typeface="Times New Roman" panose="02020603050405020304" pitchFamily="18" charset="0"/>
              </a:rPr>
              <a:t>to hold people accountable for their actions. </a:t>
            </a:r>
          </a:p>
          <a:p>
            <a:pPr algn="just">
              <a:lnSpc>
                <a:spcPct val="100000"/>
              </a:lnSpc>
              <a:buFont typeface="Wingdings" panose="05000000000000000000" pitchFamily="2" charset="2"/>
              <a:buChar char="Ø"/>
            </a:pPr>
            <a:r>
              <a:rPr lang="en-US" b="1" dirty="0">
                <a:solidFill>
                  <a:srgbClr val="0000CC"/>
                </a:solidFill>
                <a:latin typeface="Times New Roman" panose="02020603050405020304" pitchFamily="18" charset="0"/>
                <a:cs typeface="Times New Roman" panose="02020603050405020304" pitchFamily="18" charset="0"/>
              </a:rPr>
              <a:t>Position</a:t>
            </a:r>
            <a:r>
              <a:rPr lang="en-US" b="1" dirty="0">
                <a:latin typeface="Times New Roman" panose="02020603050405020304" pitchFamily="18" charset="0"/>
                <a:cs typeface="Times New Roman" panose="02020603050405020304" pitchFamily="18" charset="0"/>
              </a:rPr>
              <a:t> in the firm should be </a:t>
            </a:r>
            <a:r>
              <a:rPr lang="en-US" b="1" dirty="0">
                <a:solidFill>
                  <a:srgbClr val="0000CC"/>
                </a:solidFill>
                <a:latin typeface="Times New Roman" panose="02020603050405020304" pitchFamily="18" charset="0"/>
                <a:cs typeface="Times New Roman" panose="02020603050405020304" pitchFamily="18" charset="0"/>
              </a:rPr>
              <a:t>based on performance not social contacts.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Position duties are clearly identified. </a:t>
            </a:r>
            <a:r>
              <a:rPr lang="en-US" b="1" dirty="0">
                <a:solidFill>
                  <a:srgbClr val="0000CC"/>
                </a:solidFill>
                <a:latin typeface="Times New Roman" panose="02020603050405020304" pitchFamily="18" charset="0"/>
                <a:cs typeface="Times New Roman" panose="02020603050405020304" pitchFamily="18" charset="0"/>
              </a:rPr>
              <a:t>People should know what is expected of them.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Line of authority should be clearly identified. </a:t>
            </a:r>
            <a:r>
              <a:rPr lang="en-US" b="1" dirty="0">
                <a:solidFill>
                  <a:srgbClr val="0000CC"/>
                </a:solidFill>
                <a:latin typeface="Times New Roman" panose="02020603050405020304" pitchFamily="18" charset="0"/>
                <a:cs typeface="Times New Roman" panose="02020603050405020304" pitchFamily="18" charset="0"/>
              </a:rPr>
              <a:t>Workers know who report to whom.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Rules, Norms, Procedure, used to determine how the firm operates. Some times it leads </a:t>
            </a:r>
            <a:r>
              <a:rPr lang="en-US" b="1" dirty="0">
                <a:solidFill>
                  <a:srgbClr val="0000CC"/>
                </a:solidFill>
                <a:latin typeface="Times New Roman" panose="02020603050405020304" pitchFamily="18" charset="0"/>
                <a:cs typeface="Times New Roman" panose="02020603050405020304" pitchFamily="18" charset="0"/>
              </a:rPr>
              <a:t>to “red-tape” and other problem.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33048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5831" y="0"/>
            <a:ext cx="10515600" cy="1325563"/>
          </a:xfrm>
        </p:spPr>
        <p:txBody>
          <a:bodyPr>
            <a:normAutofit/>
          </a:bodyPr>
          <a:lstStyle/>
          <a:p>
            <a:pPr algn="ctr"/>
            <a:r>
              <a:rPr lang="en-AU" sz="3500" b="1" dirty="0" smtClean="0">
                <a:solidFill>
                  <a:srgbClr val="002060"/>
                </a:solidFill>
                <a:latin typeface="Times New Roman" panose="02020603050405020304" pitchFamily="18" charset="0"/>
                <a:cs typeface="Times New Roman" panose="02020603050405020304" pitchFamily="18" charset="0"/>
              </a:rPr>
              <a:t>BEHAVIOUR MANAGEMENT</a:t>
            </a:r>
            <a:endParaRPr lang="en-AU" sz="35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8711" y="1325563"/>
            <a:ext cx="9487486" cy="5103372"/>
          </a:xfrm>
        </p:spPr>
        <p:txBody>
          <a:bodyPr/>
          <a:lstStyle/>
          <a:p>
            <a:pPr algn="just">
              <a:lnSpc>
                <a:spcPct val="100000"/>
              </a:lnSpc>
            </a:pPr>
            <a:r>
              <a:rPr lang="en-AU" b="1" dirty="0">
                <a:latin typeface="Times New Roman" panose="02020603050405020304" pitchFamily="18" charset="0"/>
                <a:cs typeface="Times New Roman" panose="02020603050405020304" pitchFamily="18" charset="0"/>
              </a:rPr>
              <a:t>Questions began to came up regarding the </a:t>
            </a:r>
            <a:r>
              <a:rPr lang="en-AU" b="1" dirty="0">
                <a:solidFill>
                  <a:srgbClr val="C00000"/>
                </a:solidFill>
                <a:latin typeface="Times New Roman" panose="02020603050405020304" pitchFamily="18" charset="0"/>
                <a:cs typeface="Times New Roman" panose="02020603050405020304" pitchFamily="18" charset="0"/>
              </a:rPr>
              <a:t>interactions and motivations </a:t>
            </a:r>
            <a:r>
              <a:rPr lang="en-AU" b="1" dirty="0">
                <a:latin typeface="Times New Roman" panose="02020603050405020304" pitchFamily="18" charset="0"/>
                <a:cs typeface="Times New Roman" panose="02020603050405020304" pitchFamily="18" charset="0"/>
              </a:rPr>
              <a:t>of the individual within organization. </a:t>
            </a:r>
          </a:p>
          <a:p>
            <a:pPr algn="just">
              <a:lnSpc>
                <a:spcPct val="100000"/>
              </a:lnSpc>
            </a:pPr>
            <a:r>
              <a:rPr lang="en-AU" b="1" dirty="0">
                <a:latin typeface="Times New Roman" panose="02020603050405020304" pitchFamily="18" charset="0"/>
                <a:cs typeface="Times New Roman" panose="02020603050405020304" pitchFamily="18" charset="0"/>
              </a:rPr>
              <a:t>Management principles developed </a:t>
            </a:r>
            <a:r>
              <a:rPr lang="en-AU" b="1" dirty="0">
                <a:solidFill>
                  <a:srgbClr val="0000CC"/>
                </a:solidFill>
                <a:latin typeface="Times New Roman" panose="02020603050405020304" pitchFamily="18" charset="0"/>
                <a:cs typeface="Times New Roman" panose="02020603050405020304" pitchFamily="18" charset="0"/>
              </a:rPr>
              <a:t>during classical period were simply not useful in dealing with the behaviour of individual employees</a:t>
            </a:r>
            <a:r>
              <a:rPr lang="en-AU" b="1" dirty="0">
                <a:latin typeface="Times New Roman" panose="02020603050405020304" pitchFamily="18" charset="0"/>
                <a:cs typeface="Times New Roman" panose="02020603050405020304" pitchFamily="18" charset="0"/>
              </a:rPr>
              <a:t>. </a:t>
            </a:r>
          </a:p>
          <a:p>
            <a:pPr algn="just">
              <a:lnSpc>
                <a:spcPct val="100000"/>
              </a:lnSpc>
            </a:pPr>
            <a:r>
              <a:rPr lang="en-AU" b="1" dirty="0">
                <a:latin typeface="Times New Roman" panose="02020603050405020304" pitchFamily="18" charset="0"/>
                <a:cs typeface="Times New Roman" panose="02020603050405020304" pitchFamily="18" charset="0"/>
              </a:rPr>
              <a:t>In short, classical </a:t>
            </a:r>
            <a:r>
              <a:rPr lang="en-AU" b="1" dirty="0" smtClean="0">
                <a:latin typeface="Times New Roman" panose="02020603050405020304" pitchFamily="18" charset="0"/>
                <a:cs typeface="Times New Roman" panose="02020603050405020304" pitchFamily="18" charset="0"/>
              </a:rPr>
              <a:t>theory (scientific, administrative and bureaucratic management) </a:t>
            </a:r>
            <a:r>
              <a:rPr lang="en-AU" b="1" dirty="0">
                <a:solidFill>
                  <a:srgbClr val="006600"/>
                </a:solidFill>
                <a:latin typeface="Times New Roman" panose="02020603050405020304" pitchFamily="18" charset="0"/>
                <a:cs typeface="Times New Roman" panose="02020603050405020304" pitchFamily="18" charset="0"/>
              </a:rPr>
              <a:t>ignored employee motivation and behaviour</a:t>
            </a:r>
            <a:r>
              <a:rPr lang="en-AU" b="1" dirty="0">
                <a:latin typeface="Times New Roman" panose="02020603050405020304" pitchFamily="18" charset="0"/>
                <a:cs typeface="Times New Roman" panose="02020603050405020304" pitchFamily="18" charset="0"/>
              </a:rPr>
              <a:t>. </a:t>
            </a:r>
          </a:p>
          <a:p>
            <a:pPr algn="just">
              <a:lnSpc>
                <a:spcPct val="100000"/>
              </a:lnSpc>
            </a:pPr>
            <a:r>
              <a:rPr lang="en-AU" b="1" dirty="0">
                <a:latin typeface="Times New Roman" panose="02020603050405020304" pitchFamily="18" charset="0"/>
                <a:cs typeface="Times New Roman" panose="02020603050405020304" pitchFamily="18" charset="0"/>
              </a:rPr>
              <a:t>As a result, </a:t>
            </a:r>
            <a:r>
              <a:rPr lang="en-AU" b="1" dirty="0">
                <a:solidFill>
                  <a:srgbClr val="C00000"/>
                </a:solidFill>
                <a:latin typeface="Times New Roman" panose="02020603050405020304" pitchFamily="18" charset="0"/>
                <a:cs typeface="Times New Roman" panose="02020603050405020304" pitchFamily="18" charset="0"/>
              </a:rPr>
              <a:t>behaviour school of management </a:t>
            </a:r>
            <a:r>
              <a:rPr lang="en-AU" b="1" dirty="0">
                <a:latin typeface="Times New Roman" panose="02020603050405020304" pitchFamily="18" charset="0"/>
                <a:cs typeface="Times New Roman" panose="02020603050405020304" pitchFamily="18" charset="0"/>
              </a:rPr>
              <a:t>was a natural outgrowth. </a:t>
            </a:r>
          </a:p>
          <a:p>
            <a:pPr>
              <a:lnSpc>
                <a:spcPct val="100000"/>
              </a:lnSpc>
            </a:pPr>
            <a:endParaRPr lang="en-AU" dirty="0"/>
          </a:p>
        </p:txBody>
      </p:sp>
    </p:spTree>
    <p:extLst>
      <p:ext uri="{BB962C8B-B14F-4D97-AF65-F5344CB8AC3E}">
        <p14:creationId xmlns:p14="http://schemas.microsoft.com/office/powerpoint/2010/main" val="137315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117" y="1108171"/>
            <a:ext cx="8826305" cy="5749829"/>
          </a:xfrm>
        </p:spPr>
        <p:txBody>
          <a:bodyPr>
            <a:normAutofit lnSpcReduction="10000"/>
          </a:bodyPr>
          <a:lstStyle/>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Also called the </a:t>
            </a:r>
            <a:r>
              <a:rPr lang="en-US" b="1" dirty="0">
                <a:solidFill>
                  <a:srgbClr val="FF0000"/>
                </a:solidFill>
                <a:latin typeface="Times New Roman" panose="02020603050405020304" pitchFamily="18" charset="0"/>
                <a:cs typeface="Times New Roman" panose="02020603050405020304" pitchFamily="18" charset="0"/>
              </a:rPr>
              <a:t>human relation movement </a:t>
            </a:r>
            <a:r>
              <a:rPr lang="en-US" b="1" dirty="0">
                <a:latin typeface="Times New Roman" panose="02020603050405020304" pitchFamily="18" charset="0"/>
                <a:cs typeface="Times New Roman" panose="02020603050405020304" pitchFamily="18" charset="0"/>
              </a:rPr>
              <a:t>because it addresses the human dimension of work.     </a:t>
            </a:r>
          </a:p>
          <a:p>
            <a:pPr algn="just">
              <a:lnSpc>
                <a:spcPct val="11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 Behavior</a:t>
            </a:r>
            <a:r>
              <a:rPr lang="en-US" b="1" dirty="0">
                <a:solidFill>
                  <a:srgbClr val="FFFF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is defined as the way a </a:t>
            </a:r>
            <a:r>
              <a:rPr lang="en-US" b="1" dirty="0">
                <a:solidFill>
                  <a:srgbClr val="FF0000"/>
                </a:solidFill>
                <a:latin typeface="Times New Roman" panose="02020603050405020304" pitchFamily="18" charset="0"/>
                <a:cs typeface="Times New Roman" panose="02020603050405020304" pitchFamily="18" charset="0"/>
              </a:rPr>
              <a:t>person conducts themselves towards others</a:t>
            </a:r>
            <a:r>
              <a:rPr lang="en-US" b="1" dirty="0">
                <a:latin typeface="Times New Roman" panose="02020603050405020304" pitchFamily="18" charset="0"/>
                <a:cs typeface="Times New Roman" panose="02020603050405020304" pitchFamily="18" charset="0"/>
              </a:rPr>
              <a:t>.</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When workers are treated as humans rather than machines, they respond to their particular work situation in a positive way - by increasing individual productivity</a:t>
            </a:r>
            <a:r>
              <a:rPr lang="en-US" b="1" dirty="0" smtClean="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Elton Mayo (1880 – 1949) conducted the research  including the </a:t>
            </a:r>
            <a:r>
              <a:rPr lang="en-US" b="1" dirty="0" err="1" smtClean="0">
                <a:latin typeface="Times New Roman" panose="02020603050405020304" pitchFamily="18" charset="0"/>
                <a:cs typeface="Times New Roman" panose="02020603050405020304" pitchFamily="18" charset="0"/>
              </a:rPr>
              <a:t>hawthrone</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experiment at WESTERN ELECTRIC COMPANY, Chicago, </a:t>
            </a:r>
            <a:r>
              <a:rPr lang="en-US" b="1" dirty="0" smtClean="0">
                <a:latin typeface="Times New Roman" panose="02020603050405020304" pitchFamily="18" charset="0"/>
                <a:cs typeface="Times New Roman" panose="02020603050405020304" pitchFamily="18" charset="0"/>
              </a:rPr>
              <a:t>USA (1924-1932) </a:t>
            </a:r>
            <a:r>
              <a:rPr lang="en-US" b="1" dirty="0">
                <a:latin typeface="Times New Roman" panose="02020603050405020304" pitchFamily="18" charset="0"/>
                <a:cs typeface="Times New Roman" panose="02020603050405020304" pitchFamily="18" charset="0"/>
              </a:rPr>
              <a:t>to identify decrease in productivity of worker. </a:t>
            </a:r>
            <a:r>
              <a:rPr lang="en-US" b="1" dirty="0" smtClean="0">
                <a:latin typeface="Times New Roman" panose="02020603050405020304" pitchFamily="18" charset="0"/>
                <a:cs typeface="Times New Roman" panose="02020603050405020304" pitchFamily="18" charset="0"/>
              </a:rPr>
              <a:t>[3]</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19221" y="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Behaviour </a:t>
            </a:r>
            <a:r>
              <a:rPr lang="en-AU" sz="3500" b="1" dirty="0" smtClean="0">
                <a:solidFill>
                  <a:srgbClr val="002060"/>
                </a:solidFill>
                <a:latin typeface="Times New Roman" panose="02020603050405020304" pitchFamily="18" charset="0"/>
                <a:cs typeface="Times New Roman" panose="02020603050405020304" pitchFamily="18" charset="0"/>
              </a:rPr>
              <a:t>Management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8392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563" y="1181680"/>
            <a:ext cx="9464899" cy="5676319"/>
          </a:xfrm>
        </p:spPr>
        <p:txBody>
          <a:bodyPr>
            <a:normAutofit/>
          </a:bodyPr>
          <a:lstStyle/>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experiment include: </a:t>
            </a:r>
          </a:p>
          <a:p>
            <a:pPr marL="0" indent="0">
              <a:lnSpc>
                <a:spcPct val="100000"/>
              </a:lnSpc>
              <a:buNone/>
            </a:pPr>
            <a:r>
              <a:rPr lang="en-AU" b="1" dirty="0" smtClean="0">
                <a:latin typeface="Times New Roman" panose="02020603050405020304" pitchFamily="18" charset="0"/>
                <a:cs typeface="Times New Roman" panose="02020603050405020304" pitchFamily="18" charset="0"/>
              </a:rPr>
              <a:t>(a) </a:t>
            </a:r>
            <a:r>
              <a:rPr lang="en-US" b="1" dirty="0">
                <a:solidFill>
                  <a:srgbClr val="FF0000"/>
                </a:solidFill>
                <a:latin typeface="Times New Roman" panose="02020603050405020304" pitchFamily="18" charset="0"/>
                <a:cs typeface="Times New Roman" panose="02020603050405020304" pitchFamily="18" charset="0"/>
              </a:rPr>
              <a:t>Illumination Experiment  </a:t>
            </a:r>
          </a:p>
          <a:p>
            <a:pPr marL="0" indent="0">
              <a:lnSpc>
                <a:spcPct val="100000"/>
              </a:lnSpc>
              <a:buNone/>
            </a:pPr>
            <a:r>
              <a:rPr lang="en-US" b="1" dirty="0" smtClean="0">
                <a:solidFill>
                  <a:srgbClr val="00B050"/>
                </a:solidFill>
                <a:latin typeface="Times New Roman" panose="02020603050405020304" pitchFamily="18" charset="0"/>
                <a:cs typeface="Times New Roman" panose="02020603050405020304" pitchFamily="18" charset="0"/>
              </a:rPr>
              <a:t>(b) Relay </a:t>
            </a:r>
            <a:r>
              <a:rPr lang="en-US" b="1" dirty="0">
                <a:solidFill>
                  <a:srgbClr val="00B050"/>
                </a:solidFill>
                <a:latin typeface="Times New Roman" panose="02020603050405020304" pitchFamily="18" charset="0"/>
                <a:cs typeface="Times New Roman" panose="02020603050405020304" pitchFamily="18" charset="0"/>
              </a:rPr>
              <a:t>Assembly Test room study </a:t>
            </a:r>
          </a:p>
          <a:p>
            <a:pPr marL="0" indent="0">
              <a:lnSpc>
                <a:spcPct val="100000"/>
              </a:lnSpc>
              <a:buNone/>
            </a:pPr>
            <a:r>
              <a:rPr lang="en-US" b="1" dirty="0" smtClean="0">
                <a:solidFill>
                  <a:srgbClr val="0000CC"/>
                </a:solidFill>
                <a:latin typeface="Times New Roman" panose="02020603050405020304" pitchFamily="18" charset="0"/>
                <a:cs typeface="Times New Roman" panose="02020603050405020304" pitchFamily="18" charset="0"/>
              </a:rPr>
              <a:t>(c) Mass </a:t>
            </a:r>
            <a:r>
              <a:rPr lang="en-US" b="1" dirty="0">
                <a:solidFill>
                  <a:srgbClr val="0000CC"/>
                </a:solidFill>
                <a:latin typeface="Times New Roman" panose="02020603050405020304" pitchFamily="18" charset="0"/>
                <a:cs typeface="Times New Roman" panose="02020603050405020304" pitchFamily="18" charset="0"/>
              </a:rPr>
              <a:t>Interview Program</a:t>
            </a:r>
          </a:p>
          <a:p>
            <a:pPr marL="0" indent="0">
              <a:lnSpc>
                <a:spcPct val="100000"/>
              </a:lnSpc>
              <a:buNone/>
            </a:pPr>
            <a:r>
              <a:rPr lang="en-US" b="1" dirty="0" smtClean="0">
                <a:solidFill>
                  <a:srgbClr val="FFC000"/>
                </a:solidFill>
                <a:latin typeface="Times New Roman" panose="02020603050405020304" pitchFamily="18" charset="0"/>
                <a:cs typeface="Times New Roman" panose="02020603050405020304" pitchFamily="18" charset="0"/>
              </a:rPr>
              <a:t>(d) Bank </a:t>
            </a:r>
            <a:r>
              <a:rPr lang="en-US" b="1" dirty="0">
                <a:solidFill>
                  <a:srgbClr val="FFC000"/>
                </a:solidFill>
                <a:latin typeface="Times New Roman" panose="02020603050405020304" pitchFamily="18" charset="0"/>
                <a:cs typeface="Times New Roman" panose="02020603050405020304" pitchFamily="18" charset="0"/>
              </a:rPr>
              <a:t>wiring Observation group  </a:t>
            </a:r>
            <a:endParaRPr lang="en-US" b="1" dirty="0" smtClean="0">
              <a:solidFill>
                <a:srgbClr val="FFC000"/>
              </a:solidFill>
              <a:latin typeface="Times New Roman" panose="02020603050405020304" pitchFamily="18" charset="0"/>
              <a:cs typeface="Times New Roman" panose="02020603050405020304" pitchFamily="18" charset="0"/>
            </a:endParaRPr>
          </a:p>
          <a:p>
            <a:pPr marL="0" indent="0">
              <a:lnSpc>
                <a:spcPct val="100000"/>
              </a:lnSpc>
              <a:buNone/>
            </a:pPr>
            <a:endParaRPr lang="en-US" b="1" dirty="0">
              <a:solidFill>
                <a:srgbClr val="FFC000"/>
              </a:solidFill>
              <a:latin typeface="Times New Roman" panose="02020603050405020304" pitchFamily="18" charset="0"/>
              <a:cs typeface="Times New Roman" panose="02020603050405020304" pitchFamily="18" charset="0"/>
            </a:endParaRPr>
          </a:p>
          <a:p>
            <a:pPr lvl="0" algn="just">
              <a:lnSpc>
                <a:spcPct val="100000"/>
              </a:lnSpc>
              <a:spcBef>
                <a:spcPct val="20000"/>
              </a:spcBef>
              <a:buClr>
                <a:schemeClr val="accent1"/>
              </a:buClr>
              <a:buFont typeface="Wingdings" panose="05000000000000000000" pitchFamily="2" charset="2"/>
              <a:buChar char="Ø"/>
              <a:defRPr/>
            </a:pP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Conducted in order to find out the </a:t>
            </a:r>
            <a:r>
              <a:rPr lang="en-US" b="1" dirty="0">
                <a:solidFill>
                  <a:srgbClr val="FF0000"/>
                </a:solidFill>
                <a:latin typeface="Times New Roman" panose="02020603050405020304" pitchFamily="18" charset="0"/>
                <a:cs typeface="Times New Roman" panose="02020603050405020304" pitchFamily="18" charset="0"/>
              </a:rPr>
              <a:t>role of human resource in increasing the productivity of an organization.  </a:t>
            </a:r>
          </a:p>
          <a:p>
            <a:pPr lvl="0" algn="just">
              <a:lnSpc>
                <a:spcPct val="100000"/>
              </a:lnSpc>
              <a:spcBef>
                <a:spcPct val="20000"/>
              </a:spcBef>
              <a:buClr>
                <a:schemeClr val="accent1"/>
              </a:buClr>
              <a:buFont typeface="Wingdings" panose="05000000000000000000" pitchFamily="2" charset="2"/>
              <a:buChar char="Ø"/>
              <a:defRPr/>
            </a:pP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These experiments proved to be a milestone in the </a:t>
            </a:r>
            <a:r>
              <a:rPr lang="en-US" b="1" dirty="0">
                <a:solidFill>
                  <a:srgbClr val="FF0000"/>
                </a:solidFill>
                <a:latin typeface="Times New Roman" panose="02020603050405020304" pitchFamily="18" charset="0"/>
                <a:cs typeface="Times New Roman" panose="02020603050405020304" pitchFamily="18" charset="0"/>
              </a:rPr>
              <a:t>development of the behavioral school</a:t>
            </a:r>
            <a:r>
              <a:rPr lang="en-US" b="1" dirty="0">
                <a:solidFill>
                  <a:schemeClr val="tx1">
                    <a:lumMod val="85000"/>
                    <a:lumOff val="15000"/>
                  </a:schemeClr>
                </a:solidFill>
                <a:latin typeface="Times New Roman" panose="02020603050405020304" pitchFamily="18" charset="0"/>
                <a:cs typeface="Times New Roman" panose="02020603050405020304" pitchFamily="18" charset="0"/>
              </a:rPr>
              <a:t> of management.</a:t>
            </a:r>
          </a:p>
          <a:p>
            <a:pPr lvl="0" algn="just">
              <a:lnSpc>
                <a:spcPct val="100000"/>
              </a:lnSpc>
              <a:spcBef>
                <a:spcPct val="20000"/>
              </a:spcBef>
              <a:buClr>
                <a:schemeClr val="accent1"/>
              </a:buClr>
              <a:buFont typeface="Wingdings" panose="05000000000000000000" pitchFamily="2" charset="2"/>
              <a:buChar char="Ø"/>
              <a:defRPr/>
            </a:pPr>
            <a:endParaRPr lang="en-US" b="1" dirty="0">
              <a:solidFill>
                <a:schemeClr val="tx1">
                  <a:lumMod val="85000"/>
                  <a:lumOff val="15000"/>
                </a:schemeClr>
              </a:solidFill>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32138" y="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Behaviour </a:t>
            </a:r>
            <a:r>
              <a:rPr lang="en-AU" sz="3500" b="1" dirty="0" smtClean="0">
                <a:solidFill>
                  <a:srgbClr val="002060"/>
                </a:solidFill>
                <a:latin typeface="Times New Roman" panose="02020603050405020304" pitchFamily="18" charset="0"/>
                <a:cs typeface="Times New Roman" panose="02020603050405020304" pitchFamily="18" charset="0"/>
              </a:rPr>
              <a:t>Management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08198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12" y="1090568"/>
            <a:ext cx="9400504" cy="5657961"/>
          </a:xfrm>
        </p:spPr>
        <p:txBody>
          <a:bodyPr>
            <a:normAutofit lnSpcReduction="100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The most important findings of </a:t>
            </a:r>
            <a:r>
              <a:rPr lang="en-AU" b="1" dirty="0" err="1" smtClean="0">
                <a:latin typeface="Times New Roman" panose="02020603050405020304" pitchFamily="18" charset="0"/>
                <a:cs typeface="Times New Roman" panose="02020603050405020304" pitchFamily="18" charset="0"/>
              </a:rPr>
              <a:t>Hawthrone</a:t>
            </a:r>
            <a:r>
              <a:rPr lang="en-AU" b="1" dirty="0" smtClean="0">
                <a:latin typeface="Times New Roman" panose="02020603050405020304" pitchFamily="18" charset="0"/>
                <a:cs typeface="Times New Roman" panose="02020603050405020304" pitchFamily="18" charset="0"/>
              </a:rPr>
              <a:t> experiment are: [7]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The business organization is a </a:t>
            </a:r>
            <a:r>
              <a:rPr lang="en-AU" b="1" dirty="0" smtClean="0">
                <a:solidFill>
                  <a:srgbClr val="FF0000"/>
                </a:solidFill>
                <a:latin typeface="Times New Roman" panose="02020603050405020304" pitchFamily="18" charset="0"/>
                <a:cs typeface="Times New Roman" panose="02020603050405020304" pitchFamily="18" charset="0"/>
              </a:rPr>
              <a:t>social system </a:t>
            </a:r>
            <a:r>
              <a:rPr lang="en-AU" b="1" dirty="0" smtClean="0">
                <a:latin typeface="Times New Roman" panose="02020603050405020304" pitchFamily="18" charset="0"/>
                <a:cs typeface="Times New Roman" panose="02020603050405020304" pitchFamily="18" charset="0"/>
              </a:rPr>
              <a:t>as a technical economic system.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The individual is not only </a:t>
            </a:r>
            <a:r>
              <a:rPr lang="en-AU" b="1" dirty="0" smtClean="0">
                <a:solidFill>
                  <a:srgbClr val="FF0000"/>
                </a:solidFill>
                <a:latin typeface="Times New Roman" panose="02020603050405020304" pitchFamily="18" charset="0"/>
                <a:cs typeface="Times New Roman" panose="02020603050405020304" pitchFamily="18" charset="0"/>
              </a:rPr>
              <a:t>motivated by </a:t>
            </a:r>
            <a:r>
              <a:rPr lang="en-AU" b="1" dirty="0" smtClean="0">
                <a:latin typeface="Times New Roman" panose="02020603050405020304" pitchFamily="18" charset="0"/>
                <a:cs typeface="Times New Roman" panose="02020603050405020304" pitchFamily="18" charset="0"/>
              </a:rPr>
              <a:t>economic incentives but by </a:t>
            </a:r>
            <a:r>
              <a:rPr lang="en-AU" b="1" dirty="0" smtClean="0">
                <a:solidFill>
                  <a:srgbClr val="FF0000"/>
                </a:solidFill>
                <a:latin typeface="Times New Roman" panose="02020603050405020304" pitchFamily="18" charset="0"/>
                <a:cs typeface="Times New Roman" panose="02020603050405020304" pitchFamily="18" charset="0"/>
              </a:rPr>
              <a:t>social and psychological factors </a:t>
            </a:r>
            <a:r>
              <a:rPr lang="en-AU" b="1" dirty="0" smtClean="0">
                <a:latin typeface="Times New Roman" panose="02020603050405020304" pitchFamily="18" charset="0"/>
                <a:cs typeface="Times New Roman" panose="02020603050405020304" pitchFamily="18" charset="0"/>
              </a:rPr>
              <a:t>because his behaviour is affected by feelings, sentiments and attitudes. </a:t>
            </a:r>
          </a:p>
          <a:p>
            <a:pPr marL="514350" indent="-514350" algn="just">
              <a:lnSpc>
                <a:spcPct val="100000"/>
              </a:lnSpc>
              <a:buFont typeface="+mj-lt"/>
              <a:buAutoNum type="arabicPeriod"/>
            </a:pPr>
            <a:r>
              <a:rPr lang="en-AU" b="1" dirty="0" smtClean="0">
                <a:solidFill>
                  <a:srgbClr val="FF0000"/>
                </a:solidFill>
                <a:latin typeface="Times New Roman" panose="02020603050405020304" pitchFamily="18" charset="0"/>
                <a:cs typeface="Times New Roman" panose="02020603050405020304" pitchFamily="18" charset="0"/>
              </a:rPr>
              <a:t>Group has a dominant role </a:t>
            </a:r>
            <a:r>
              <a:rPr lang="en-AU" b="1" dirty="0" smtClean="0">
                <a:latin typeface="Times New Roman" panose="02020603050405020304" pitchFamily="18" charset="0"/>
                <a:cs typeface="Times New Roman" panose="02020603050405020304" pitchFamily="18" charset="0"/>
              </a:rPr>
              <a:t>to determine the attitude and performance of individual workers. </a:t>
            </a:r>
          </a:p>
          <a:p>
            <a:pPr marL="514350" indent="-514350" algn="just">
              <a:lnSpc>
                <a:spcPct val="100000"/>
              </a:lnSpc>
              <a:buFont typeface="+mj-lt"/>
              <a:buAutoNum type="arabicPeriod"/>
            </a:pPr>
            <a:r>
              <a:rPr lang="en-AU" b="1" dirty="0" smtClean="0">
                <a:latin typeface="Times New Roman" panose="02020603050405020304" pitchFamily="18" charset="0"/>
                <a:cs typeface="Times New Roman" panose="02020603050405020304" pitchFamily="18" charset="0"/>
              </a:rPr>
              <a:t>The human relations </a:t>
            </a:r>
            <a:r>
              <a:rPr lang="en-AU" b="1" dirty="0" smtClean="0">
                <a:solidFill>
                  <a:srgbClr val="FF0000"/>
                </a:solidFill>
                <a:latin typeface="Times New Roman" panose="02020603050405020304" pitchFamily="18" charset="0"/>
                <a:cs typeface="Times New Roman" panose="02020603050405020304" pitchFamily="18" charset="0"/>
              </a:rPr>
              <a:t>emphasized democratic rather than authoritarian</a:t>
            </a:r>
            <a:r>
              <a:rPr lang="en-AU" b="1" dirty="0" smtClean="0">
                <a:latin typeface="Times New Roman" panose="02020603050405020304" pitchFamily="18" charset="0"/>
                <a:cs typeface="Times New Roman" panose="02020603050405020304" pitchFamily="18" charset="0"/>
              </a:rPr>
              <a:t> leadership pattern. </a:t>
            </a:r>
          </a:p>
          <a:p>
            <a:pPr marL="514350" indent="-514350">
              <a:buFont typeface="+mj-lt"/>
              <a:buAutoNum type="arabicPeriod"/>
            </a:pPr>
            <a:endParaRPr lang="en-AU" dirty="0"/>
          </a:p>
        </p:txBody>
      </p:sp>
      <p:sp>
        <p:nvSpPr>
          <p:cNvPr id="4" name="Title 1"/>
          <p:cNvSpPr>
            <a:spLocks noGrp="1"/>
          </p:cNvSpPr>
          <p:nvPr>
            <p:ph type="title"/>
          </p:nvPr>
        </p:nvSpPr>
        <p:spPr>
          <a:xfrm>
            <a:off x="696532" y="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Behaviour </a:t>
            </a:r>
            <a:r>
              <a:rPr lang="en-AU" sz="3500" b="1" dirty="0" smtClean="0">
                <a:solidFill>
                  <a:srgbClr val="002060"/>
                </a:solidFill>
                <a:latin typeface="Times New Roman" panose="02020603050405020304" pitchFamily="18" charset="0"/>
                <a:cs typeface="Times New Roman" panose="02020603050405020304" pitchFamily="18" charset="0"/>
              </a:rPr>
              <a:t>Management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84244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1986" y="1093742"/>
            <a:ext cx="9516414" cy="5422967"/>
          </a:xfrm>
        </p:spPr>
        <p:txBody>
          <a:bodyPr/>
          <a:lstStyle/>
          <a:p>
            <a:pPr marL="514350" indent="-514350" algn="just">
              <a:lnSpc>
                <a:spcPct val="100000"/>
              </a:lnSpc>
              <a:buAutoNum type="arabicPeriod" startAt="5"/>
            </a:pPr>
            <a:r>
              <a:rPr lang="en-AU" b="1" dirty="0">
                <a:latin typeface="Times New Roman" panose="02020603050405020304" pitchFamily="18" charset="0"/>
                <a:cs typeface="Times New Roman" panose="02020603050405020304" pitchFamily="18" charset="0"/>
              </a:rPr>
              <a:t>Worker </a:t>
            </a:r>
            <a:r>
              <a:rPr lang="en-AU" b="1" dirty="0">
                <a:solidFill>
                  <a:srgbClr val="FF0000"/>
                </a:solidFill>
                <a:latin typeface="Times New Roman" panose="02020603050405020304" pitchFamily="18" charset="0"/>
                <a:cs typeface="Times New Roman" panose="02020603050405020304" pitchFamily="18" charset="0"/>
              </a:rPr>
              <a:t>satisfaction is based on productivity </a:t>
            </a:r>
            <a:r>
              <a:rPr lang="en-AU" b="1" dirty="0">
                <a:latin typeface="Times New Roman" panose="02020603050405020304" pitchFamily="18" charset="0"/>
                <a:cs typeface="Times New Roman" panose="02020603050405020304" pitchFamily="18" charset="0"/>
              </a:rPr>
              <a:t>and increased the effectiveness. </a:t>
            </a:r>
            <a:endParaRPr lang="en-AU"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It is important to </a:t>
            </a:r>
            <a:r>
              <a:rPr lang="en-AU" b="1" dirty="0" smtClean="0">
                <a:solidFill>
                  <a:srgbClr val="FF0000"/>
                </a:solidFill>
                <a:latin typeface="Times New Roman" panose="02020603050405020304" pitchFamily="18" charset="0"/>
                <a:cs typeface="Times New Roman" panose="02020603050405020304" pitchFamily="18" charset="0"/>
              </a:rPr>
              <a:t>develop effective communication </a:t>
            </a:r>
            <a:r>
              <a:rPr lang="en-AU" b="1" dirty="0" smtClean="0">
                <a:latin typeface="Times New Roman" panose="02020603050405020304" pitchFamily="18" charset="0"/>
                <a:cs typeface="Times New Roman" panose="02020603050405020304" pitchFamily="18" charset="0"/>
              </a:rPr>
              <a:t>between various levels.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Management </a:t>
            </a:r>
            <a:r>
              <a:rPr lang="en-AU" b="1" dirty="0" smtClean="0">
                <a:solidFill>
                  <a:srgbClr val="FF0000"/>
                </a:solidFill>
                <a:latin typeface="Times New Roman" panose="02020603050405020304" pitchFamily="18" charset="0"/>
                <a:cs typeface="Times New Roman" panose="02020603050405020304" pitchFamily="18" charset="0"/>
              </a:rPr>
              <a:t>requires effective social skill as well as technical skills. </a:t>
            </a:r>
          </a:p>
          <a:p>
            <a:pPr marL="514350" indent="-514350" algn="just">
              <a:lnSpc>
                <a:spcPct val="100000"/>
              </a:lnSpc>
              <a:buAutoNum type="arabicPeriod" startAt="5"/>
            </a:pPr>
            <a:r>
              <a:rPr lang="en-AU" b="1" dirty="0" smtClean="0">
                <a:latin typeface="Times New Roman" panose="02020603050405020304" pitchFamily="18" charset="0"/>
                <a:cs typeface="Times New Roman" panose="02020603050405020304" pitchFamily="18" charset="0"/>
              </a:rPr>
              <a:t>Workers are motivated to fulfil the social psychological needs. </a:t>
            </a:r>
            <a:endParaRPr lang="en-AU" b="1" dirty="0">
              <a:latin typeface="Times New Roman" panose="02020603050405020304" pitchFamily="18" charset="0"/>
              <a:cs typeface="Times New Roman" panose="02020603050405020304" pitchFamily="18" charset="0"/>
            </a:endParaRPr>
          </a:p>
          <a:p>
            <a:pPr marL="0" indent="0" algn="ctr">
              <a:lnSpc>
                <a:spcPct val="100000"/>
              </a:lnSpc>
              <a:buNone/>
            </a:pPr>
            <a:r>
              <a:rPr lang="en-AU" b="1" dirty="0">
                <a:solidFill>
                  <a:srgbClr val="0000CC"/>
                </a:solidFill>
                <a:latin typeface="Times New Roman" panose="02020603050405020304" pitchFamily="18" charset="0"/>
                <a:cs typeface="Times New Roman" panose="02020603050405020304" pitchFamily="18" charset="0"/>
              </a:rPr>
              <a:t>The result of </a:t>
            </a:r>
            <a:r>
              <a:rPr lang="en-AU" b="1" dirty="0" err="1">
                <a:solidFill>
                  <a:srgbClr val="0000CC"/>
                </a:solidFill>
                <a:latin typeface="Times New Roman" panose="02020603050405020304" pitchFamily="18" charset="0"/>
                <a:cs typeface="Times New Roman" panose="02020603050405020304" pitchFamily="18" charset="0"/>
              </a:rPr>
              <a:t>hawthrone</a:t>
            </a:r>
            <a:r>
              <a:rPr lang="en-AU" b="1" dirty="0">
                <a:solidFill>
                  <a:srgbClr val="0000CC"/>
                </a:solidFill>
                <a:latin typeface="Times New Roman" panose="02020603050405020304" pitchFamily="18" charset="0"/>
                <a:cs typeface="Times New Roman" panose="02020603050405020304" pitchFamily="18" charset="0"/>
              </a:rPr>
              <a:t> experiment is that when employees are given special attention by management, output is likely to increase. </a:t>
            </a:r>
          </a:p>
        </p:txBody>
      </p:sp>
      <p:sp>
        <p:nvSpPr>
          <p:cNvPr id="4" name="Title 1"/>
          <p:cNvSpPr>
            <a:spLocks noGrp="1"/>
          </p:cNvSpPr>
          <p:nvPr>
            <p:ph type="title"/>
          </p:nvPr>
        </p:nvSpPr>
        <p:spPr>
          <a:xfrm>
            <a:off x="645017" y="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Behaviour </a:t>
            </a:r>
            <a:r>
              <a:rPr lang="en-AU" sz="3500" b="1" dirty="0" smtClean="0">
                <a:solidFill>
                  <a:srgbClr val="002060"/>
                </a:solidFill>
                <a:latin typeface="Times New Roman" panose="02020603050405020304" pitchFamily="18" charset="0"/>
                <a:cs typeface="Times New Roman" panose="02020603050405020304" pitchFamily="18" charset="0"/>
              </a:rPr>
              <a:t>Management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38413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530" y="-137151"/>
            <a:ext cx="10515600" cy="1325563"/>
          </a:xfrm>
        </p:spPr>
        <p:txBody>
          <a:bodyPr>
            <a:normAutofit/>
          </a:bodyPr>
          <a:lstStyle/>
          <a:p>
            <a:pPr algn="ctr"/>
            <a:r>
              <a:rPr lang="en-AU" sz="3500" b="1" dirty="0" smtClean="0">
                <a:solidFill>
                  <a:srgbClr val="002060"/>
                </a:solidFill>
                <a:latin typeface="Times New Roman" panose="02020603050405020304" pitchFamily="18" charset="0"/>
                <a:cs typeface="Times New Roman" panose="02020603050405020304" pitchFamily="18" charset="0"/>
              </a:rPr>
              <a:t>MODERN MANAGEMENT</a:t>
            </a:r>
            <a:endParaRPr lang="en-AU" sz="35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96532" y="966295"/>
            <a:ext cx="8911108" cy="5647005"/>
          </a:xfrm>
        </p:spPr>
        <p:txBody>
          <a:bodyPr>
            <a:normAutofit/>
          </a:bodyPr>
          <a:lstStyle/>
          <a:p>
            <a:pPr algn="just">
              <a:lnSpc>
                <a:spcPct val="100000"/>
              </a:lnSpc>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Setting any goal and achieving it </a:t>
            </a:r>
            <a:r>
              <a:rPr lang="en-US" b="1" dirty="0">
                <a:latin typeface="Times New Roman" panose="02020603050405020304" pitchFamily="18" charset="0"/>
                <a:cs typeface="Times New Roman" panose="02020603050405020304" pitchFamily="18" charset="0"/>
              </a:rPr>
              <a:t>are two sequential and common functions of every individual.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For some these activities are very smooth and for some very difficult.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Knowledge and </a:t>
            </a:r>
            <a:r>
              <a:rPr lang="en-US" b="1" dirty="0">
                <a:solidFill>
                  <a:srgbClr val="FF0000"/>
                </a:solidFill>
                <a:latin typeface="Times New Roman" panose="02020603050405020304" pitchFamily="18" charset="0"/>
                <a:cs typeface="Times New Roman" panose="02020603050405020304" pitchFamily="18" charset="0"/>
              </a:rPr>
              <a:t>skills of management make these easy</a:t>
            </a:r>
            <a:r>
              <a:rPr lang="en-US" b="1" dirty="0">
                <a:solidFill>
                  <a:srgbClr val="FFFF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and </a:t>
            </a:r>
            <a:r>
              <a:rPr lang="en-US" b="1" dirty="0">
                <a:solidFill>
                  <a:srgbClr val="FF0000"/>
                </a:solidFill>
                <a:latin typeface="Times New Roman" panose="02020603050405020304" pitchFamily="18" charset="0"/>
                <a:cs typeface="Times New Roman" panose="02020603050405020304" pitchFamily="18" charset="0"/>
              </a:rPr>
              <a:t>absence of managerial skill and knowledge make difficult.</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Managerial knowledge and skill help to set goals and achieve them in the efficient manner.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By efficient we mean in lower cost, lesser time, and with lesser effort, we make goals and achieve them.</a:t>
            </a:r>
          </a:p>
          <a:p>
            <a:endParaRPr lang="en-AU" dirty="0"/>
          </a:p>
        </p:txBody>
      </p:sp>
    </p:spTree>
    <p:extLst>
      <p:ext uri="{BB962C8B-B14F-4D97-AF65-F5344CB8AC3E}">
        <p14:creationId xmlns:p14="http://schemas.microsoft.com/office/powerpoint/2010/main" val="16429157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3" y="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Modern Management (Cont’d…) </a:t>
            </a:r>
          </a:p>
        </p:txBody>
      </p:sp>
      <p:sp>
        <p:nvSpPr>
          <p:cNvPr id="3" name="Content Placeholder 2"/>
          <p:cNvSpPr>
            <a:spLocks noGrp="1"/>
          </p:cNvSpPr>
          <p:nvPr>
            <p:ph idx="1"/>
          </p:nvPr>
        </p:nvSpPr>
        <p:spPr>
          <a:xfrm>
            <a:off x="683653" y="1348146"/>
            <a:ext cx="9065654" cy="5232958"/>
          </a:xfrm>
        </p:spPr>
        <p:txBody>
          <a:bodyPr/>
          <a:lstStyle/>
          <a:p>
            <a:pPr algn="just">
              <a:lnSpc>
                <a:spcPct val="100000"/>
              </a:lnSpc>
            </a:pPr>
            <a:r>
              <a:rPr lang="en-AU" b="1" dirty="0" smtClean="0">
                <a:latin typeface="Times New Roman" panose="02020603050405020304" pitchFamily="18" charset="0"/>
                <a:cs typeface="Times New Roman" panose="02020603050405020304" pitchFamily="18" charset="0"/>
              </a:rPr>
              <a:t>Three basic activities are involved</a:t>
            </a:r>
          </a:p>
          <a:p>
            <a:pPr marL="514350" indent="-514350" algn="just">
              <a:lnSpc>
                <a:spcPct val="100000"/>
              </a:lnSpc>
              <a:buAutoNum type="alphaLcParenBoth"/>
            </a:pPr>
            <a:r>
              <a:rPr lang="en-US" b="1" dirty="0" smtClean="0">
                <a:solidFill>
                  <a:srgbClr val="0000CC"/>
                </a:solidFill>
                <a:latin typeface="Times New Roman" panose="02020603050405020304" pitchFamily="18" charset="0"/>
                <a:cs typeface="Times New Roman" panose="02020603050405020304" pitchFamily="18" charset="0"/>
              </a:rPr>
              <a:t>Planning</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means the </a:t>
            </a:r>
            <a:r>
              <a:rPr lang="en-US" b="1" dirty="0">
                <a:solidFill>
                  <a:srgbClr val="FF0000"/>
                </a:solidFill>
                <a:latin typeface="Times New Roman" panose="02020603050405020304" pitchFamily="18" charset="0"/>
                <a:cs typeface="Times New Roman" panose="02020603050405020304" pitchFamily="18" charset="0"/>
              </a:rPr>
              <a:t>functions of deciding goals and fixing</a:t>
            </a:r>
            <a:r>
              <a:rPr lang="en-US" b="1" dirty="0">
                <a:solidFill>
                  <a:srgbClr val="FFFF00"/>
                </a:solidFill>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the achieving procedures of goals in advance.  </a:t>
            </a:r>
            <a:endParaRPr lang="en-US" b="1" dirty="0" smtClean="0">
              <a:latin typeface="Times New Roman" panose="02020603050405020304" pitchFamily="18" charset="0"/>
              <a:cs typeface="Times New Roman" panose="02020603050405020304" pitchFamily="18" charset="0"/>
            </a:endParaRPr>
          </a:p>
          <a:p>
            <a:pPr marL="514350" indent="-514350" algn="just">
              <a:lnSpc>
                <a:spcPct val="100000"/>
              </a:lnSpc>
              <a:buFont typeface="Arial" panose="020B0604020202020204" pitchFamily="34" charset="0"/>
              <a:buAutoNum type="alphaLcParenBoth"/>
            </a:pPr>
            <a:r>
              <a:rPr lang="en-US" b="1" dirty="0">
                <a:solidFill>
                  <a:srgbClr val="0000CC"/>
                </a:solidFill>
                <a:latin typeface="Times New Roman" panose="02020603050405020304" pitchFamily="18" charset="0"/>
                <a:cs typeface="Times New Roman" panose="02020603050405020304" pitchFamily="18" charset="0"/>
              </a:rPr>
              <a:t>Implementing</a:t>
            </a:r>
            <a:r>
              <a:rPr lang="en-US" b="1" dirty="0">
                <a:latin typeface="Times New Roman" panose="02020603050405020304" pitchFamily="18" charset="0"/>
                <a:cs typeface="Times New Roman" panose="02020603050405020304" pitchFamily="18" charset="0"/>
              </a:rPr>
              <a:t> means </a:t>
            </a:r>
            <a:r>
              <a:rPr lang="en-US" b="1" dirty="0">
                <a:solidFill>
                  <a:srgbClr val="FF0000"/>
                </a:solidFill>
                <a:latin typeface="Times New Roman" panose="02020603050405020304" pitchFamily="18" charset="0"/>
                <a:cs typeface="Times New Roman" panose="02020603050405020304" pitchFamily="18" charset="0"/>
              </a:rPr>
              <a:t>doing what were decided. </a:t>
            </a:r>
            <a:r>
              <a:rPr lang="en-US" b="1" dirty="0">
                <a:latin typeface="Times New Roman" panose="02020603050405020304" pitchFamily="18" charset="0"/>
                <a:cs typeface="Times New Roman" panose="02020603050405020304" pitchFamily="18" charset="0"/>
              </a:rPr>
              <a:t>Thus implementing activities include arranging men, materials, money; leading and instructing men about doing works</a:t>
            </a:r>
            <a:r>
              <a:rPr lang="en-US" dirty="0">
                <a:latin typeface="Times New Roman" panose="02020603050405020304" pitchFamily="18" charset="0"/>
                <a:cs typeface="Times New Roman" panose="02020603050405020304" pitchFamily="18" charset="0"/>
              </a:rPr>
              <a:t>.  </a:t>
            </a:r>
          </a:p>
          <a:p>
            <a:pPr marL="514350" indent="-514350" algn="just">
              <a:lnSpc>
                <a:spcPct val="100000"/>
              </a:lnSpc>
              <a:buFont typeface="Arial" panose="020B0604020202020204" pitchFamily="34" charset="0"/>
              <a:buAutoNum type="alphaLcParenBoth"/>
            </a:pPr>
            <a:r>
              <a:rPr lang="en-US" b="1" dirty="0">
                <a:solidFill>
                  <a:srgbClr val="0000CC"/>
                </a:solidFill>
                <a:latin typeface="Times New Roman" panose="02020603050405020304" pitchFamily="18" charset="0"/>
                <a:cs typeface="Times New Roman" panose="02020603050405020304" pitchFamily="18" charset="0"/>
              </a:rPr>
              <a:t>Controlling</a:t>
            </a:r>
            <a:r>
              <a:rPr lang="en-US" b="1" dirty="0">
                <a:latin typeface="Times New Roman" panose="02020603050405020304" pitchFamily="18" charset="0"/>
                <a:cs typeface="Times New Roman" panose="02020603050405020304" pitchFamily="18" charset="0"/>
              </a:rPr>
              <a:t> refers to the </a:t>
            </a:r>
            <a:r>
              <a:rPr lang="en-US" b="1" dirty="0">
                <a:solidFill>
                  <a:srgbClr val="FF0000"/>
                </a:solidFill>
                <a:latin typeface="Times New Roman" panose="02020603050405020304" pitchFamily="18" charset="0"/>
                <a:cs typeface="Times New Roman" panose="02020603050405020304" pitchFamily="18" charset="0"/>
              </a:rPr>
              <a:t>process of evaluating the works of the people and group </a:t>
            </a:r>
            <a:r>
              <a:rPr lang="en-US" b="1" dirty="0">
                <a:latin typeface="Times New Roman" panose="02020603050405020304" pitchFamily="18" charset="0"/>
                <a:cs typeface="Times New Roman" panose="02020603050405020304" pitchFamily="18" charset="0"/>
              </a:rPr>
              <a:t>whether they are going according to progress or not and taking actions as per the needs.        </a:t>
            </a:r>
          </a:p>
          <a:p>
            <a:pPr marL="514350" indent="-514350" algn="just">
              <a:lnSpc>
                <a:spcPct val="100000"/>
              </a:lnSpc>
              <a:buAutoNum type="alphaLcParenBoth"/>
            </a:pPr>
            <a:endParaRPr lang="en-US"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lphaLcParenBoth"/>
            </a:pPr>
            <a:endParaRPr lang="en-US" b="1" dirty="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19594904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p:cNvGraphicFramePr>
          <p:nvPr>
            <p:extLst>
              <p:ext uri="{D42A27DB-BD31-4B8C-83A1-F6EECF244321}">
                <p14:modId xmlns:p14="http://schemas.microsoft.com/office/powerpoint/2010/main" val="866839254"/>
              </p:ext>
            </p:extLst>
          </p:nvPr>
        </p:nvGraphicFramePr>
        <p:xfrm>
          <a:off x="440025" y="2105266"/>
          <a:ext cx="11241111" cy="2842042"/>
        </p:xfrm>
        <a:graphic>
          <a:graphicData uri="http://schemas.openxmlformats.org/drawingml/2006/table">
            <a:tbl>
              <a:tblPr/>
              <a:tblGrid>
                <a:gridCol w="2535938">
                  <a:extLst>
                    <a:ext uri="{9D8B030D-6E8A-4147-A177-3AD203B41FA5}">
                      <a16:colId xmlns="" xmlns:a16="http://schemas.microsoft.com/office/drawing/2014/main" val="20000"/>
                    </a:ext>
                  </a:extLst>
                </a:gridCol>
                <a:gridCol w="2980887">
                  <a:extLst>
                    <a:ext uri="{9D8B030D-6E8A-4147-A177-3AD203B41FA5}">
                      <a16:colId xmlns="" xmlns:a16="http://schemas.microsoft.com/office/drawing/2014/main" val="20001"/>
                    </a:ext>
                  </a:extLst>
                </a:gridCol>
                <a:gridCol w="3234089">
                  <a:extLst>
                    <a:ext uri="{9D8B030D-6E8A-4147-A177-3AD203B41FA5}">
                      <a16:colId xmlns="" xmlns:a16="http://schemas.microsoft.com/office/drawing/2014/main" val="20002"/>
                    </a:ext>
                  </a:extLst>
                </a:gridCol>
                <a:gridCol w="2490197">
                  <a:extLst>
                    <a:ext uri="{9D8B030D-6E8A-4147-A177-3AD203B41FA5}">
                      <a16:colId xmlns="" xmlns:a16="http://schemas.microsoft.com/office/drawing/2014/main" val="20003"/>
                    </a:ext>
                  </a:extLst>
                </a:gridCol>
              </a:tblGrid>
              <a:tr h="391886">
                <a:tc>
                  <a:txBody>
                    <a:bodyPr/>
                    <a:lstStyle/>
                    <a:p>
                      <a:pPr marL="0" marR="0" algn="ctr">
                        <a:lnSpc>
                          <a:spcPct val="115000"/>
                        </a:lnSpc>
                        <a:spcBef>
                          <a:spcPts val="0"/>
                        </a:spcBef>
                        <a:spcAft>
                          <a:spcPts val="0"/>
                        </a:spcAft>
                      </a:pPr>
                      <a:r>
                        <a:rPr lang="en-US" sz="2800" b="1" dirty="0">
                          <a:solidFill>
                            <a:srgbClr val="FF0000"/>
                          </a:solidFill>
                          <a:latin typeface="Times New Roman"/>
                          <a:ea typeface="Calibri"/>
                          <a:cs typeface="Times New Roman"/>
                        </a:rPr>
                        <a:t>Planning</a:t>
                      </a:r>
                      <a:endParaRPr lang="en-US" sz="2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800" b="1" dirty="0">
                          <a:solidFill>
                            <a:srgbClr val="FF0000"/>
                          </a:solidFill>
                          <a:latin typeface="Times New Roman"/>
                          <a:ea typeface="Calibri"/>
                          <a:cs typeface="Times New Roman"/>
                        </a:rPr>
                        <a:t>Organizing</a:t>
                      </a:r>
                      <a:endParaRPr lang="en-US" sz="2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800" b="1" dirty="0">
                          <a:solidFill>
                            <a:srgbClr val="FF0000"/>
                          </a:solidFill>
                          <a:latin typeface="Times New Roman"/>
                          <a:ea typeface="Calibri"/>
                          <a:cs typeface="Times New Roman"/>
                        </a:rPr>
                        <a:t>Leading </a:t>
                      </a:r>
                      <a:endParaRPr lang="en-US" sz="2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2800" b="1" dirty="0">
                          <a:solidFill>
                            <a:srgbClr val="FF0000"/>
                          </a:solidFill>
                          <a:latin typeface="Times New Roman"/>
                          <a:ea typeface="Calibri"/>
                          <a:cs typeface="Times New Roman"/>
                        </a:rPr>
                        <a:t>Controlling</a:t>
                      </a:r>
                      <a:endParaRPr lang="en-US" sz="2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0"/>
                  </a:ext>
                </a:extLst>
              </a:tr>
              <a:tr h="2351314">
                <a:tc>
                  <a:txBody>
                    <a:bodyPr/>
                    <a:lstStyle/>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Vision and mission</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Goals and objectives</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Strategizing</a:t>
                      </a:r>
                      <a:endParaRPr lang="en-US" sz="2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Organization design</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Social network</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Culture</a:t>
                      </a:r>
                      <a:endParaRPr lang="en-US" sz="2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Leadership</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Decision making</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Communications</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Groups and teams</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Motivations</a:t>
                      </a:r>
                      <a:endParaRPr lang="en-US" sz="2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System/process</a:t>
                      </a:r>
                      <a:endParaRPr lang="en-US" sz="2400" b="1" dirty="0">
                        <a:latin typeface="Calibri"/>
                        <a:ea typeface="Calibri"/>
                        <a:cs typeface="Times New Roman"/>
                      </a:endParaRPr>
                    </a:p>
                    <a:p>
                      <a:pPr marL="342900" marR="0" lvl="0" indent="-342900" algn="ctr">
                        <a:lnSpc>
                          <a:spcPct val="115000"/>
                        </a:lnSpc>
                        <a:spcBef>
                          <a:spcPts val="0"/>
                        </a:spcBef>
                        <a:spcAft>
                          <a:spcPts val="0"/>
                        </a:spcAft>
                        <a:buFont typeface="+mj-lt"/>
                        <a:buAutoNum type="arabicPeriod"/>
                      </a:pPr>
                      <a:r>
                        <a:rPr lang="en-US" sz="2400" b="1" dirty="0">
                          <a:latin typeface="Times New Roman"/>
                          <a:ea typeface="Calibri"/>
                          <a:cs typeface="Times New Roman"/>
                        </a:rPr>
                        <a:t>Strategic human resources</a:t>
                      </a:r>
                      <a:endParaRPr lang="en-US" sz="2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bl>
          </a:graphicData>
        </a:graphic>
      </p:graphicFrame>
      <p:sp>
        <p:nvSpPr>
          <p:cNvPr id="3" name="Title 1"/>
          <p:cNvSpPr>
            <a:spLocks noGrp="1"/>
          </p:cNvSpPr>
          <p:nvPr>
            <p:ph type="title"/>
          </p:nvPr>
        </p:nvSpPr>
        <p:spPr>
          <a:xfrm>
            <a:off x="632138" y="-128789"/>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Modern Management (Cont’d…) </a:t>
            </a:r>
          </a:p>
        </p:txBody>
      </p:sp>
    </p:spTree>
    <p:extLst>
      <p:ext uri="{BB962C8B-B14F-4D97-AF65-F5344CB8AC3E}">
        <p14:creationId xmlns:p14="http://schemas.microsoft.com/office/powerpoint/2010/main" val="2297792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501" y="1568047"/>
            <a:ext cx="9258837" cy="4351338"/>
          </a:xfrm>
        </p:spPr>
        <p:txBody>
          <a:bodyPr/>
          <a:lstStyle/>
          <a:p>
            <a:pPr algn="just">
              <a:lnSpc>
                <a:spcPct val="100000"/>
              </a:lnSpc>
            </a:pPr>
            <a:r>
              <a:rPr lang="en-US" b="1" dirty="0">
                <a:latin typeface="Times New Roman" panose="02020603050405020304" pitchFamily="18" charset="0"/>
                <a:cs typeface="Times New Roman" panose="02020603050405020304" pitchFamily="18" charset="0"/>
              </a:rPr>
              <a:t>The development of modern management approaches is the result of the </a:t>
            </a:r>
            <a:r>
              <a:rPr lang="en-US" b="1" dirty="0">
                <a:solidFill>
                  <a:srgbClr val="C00000"/>
                </a:solidFill>
                <a:latin typeface="Times New Roman" panose="02020603050405020304" pitchFamily="18" charset="0"/>
                <a:cs typeface="Times New Roman" panose="02020603050405020304" pitchFamily="18" charset="0"/>
              </a:rPr>
              <a:t>belief that environment also influences organizational management. </a:t>
            </a:r>
          </a:p>
          <a:p>
            <a:pPr>
              <a:lnSpc>
                <a:spcPct val="100000"/>
              </a:lnSpc>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modern approaches include</a:t>
            </a:r>
          </a:p>
          <a:p>
            <a:pPr lvl="1">
              <a:lnSpc>
                <a:spcPct val="100000"/>
              </a:lnSpc>
            </a:pPr>
            <a:r>
              <a:rPr lang="en-US" sz="2800" b="1" dirty="0">
                <a:solidFill>
                  <a:srgbClr val="0000CC"/>
                </a:solidFill>
                <a:latin typeface="Times New Roman" panose="02020603050405020304" pitchFamily="18" charset="0"/>
                <a:cs typeface="Times New Roman" panose="02020603050405020304" pitchFamily="18" charset="0"/>
              </a:rPr>
              <a:t>System Approach</a:t>
            </a:r>
          </a:p>
          <a:p>
            <a:pPr lvl="1">
              <a:lnSpc>
                <a:spcPct val="100000"/>
              </a:lnSpc>
            </a:pPr>
            <a:r>
              <a:rPr lang="en-US" sz="2800" b="1" dirty="0">
                <a:solidFill>
                  <a:srgbClr val="0000CC"/>
                </a:solidFill>
                <a:latin typeface="Times New Roman" panose="02020603050405020304" pitchFamily="18" charset="0"/>
                <a:cs typeface="Times New Roman" panose="02020603050405020304" pitchFamily="18" charset="0"/>
              </a:rPr>
              <a:t>Contingency Approach</a:t>
            </a:r>
            <a:endParaRPr lang="en-AU" sz="2800" dirty="0">
              <a:solidFill>
                <a:srgbClr val="0000CC"/>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Modern Management (Cont’d…) </a:t>
            </a:r>
          </a:p>
        </p:txBody>
      </p:sp>
    </p:spTree>
    <p:extLst>
      <p:ext uri="{BB962C8B-B14F-4D97-AF65-F5344CB8AC3E}">
        <p14:creationId xmlns:p14="http://schemas.microsoft.com/office/powerpoint/2010/main" val="41396192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745" y="1048186"/>
            <a:ext cx="6012524" cy="5532917"/>
          </a:xfrm>
        </p:spPr>
        <p:txBody>
          <a:bodyPr>
            <a:normAutofit fontScale="92500"/>
          </a:bodyPr>
          <a:lstStyle/>
          <a:p>
            <a:pPr marL="0" indent="0" algn="just">
              <a:lnSpc>
                <a:spcPct val="110000"/>
              </a:lnSpc>
              <a:buNone/>
            </a:pPr>
            <a:r>
              <a:rPr lang="en-US" b="1" dirty="0" smtClean="0">
                <a:solidFill>
                  <a:srgbClr val="C00000"/>
                </a:solidFill>
                <a:latin typeface="Times New Roman" panose="02020603050405020304" pitchFamily="18" charset="0"/>
                <a:cs typeface="Times New Roman" panose="02020603050405020304" pitchFamily="18" charset="0"/>
              </a:rPr>
              <a:t>System Approach </a:t>
            </a:r>
          </a:p>
          <a:p>
            <a:pPr algn="just">
              <a:lnSpc>
                <a:spcPct val="11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system is a group of interrelated and interdependent parts that function as a whole to achieve a common purpose.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approach views </a:t>
            </a:r>
            <a:r>
              <a:rPr lang="en-US" b="1" dirty="0">
                <a:solidFill>
                  <a:srgbClr val="C00000"/>
                </a:solidFill>
                <a:latin typeface="Times New Roman" panose="02020603050405020304" pitchFamily="18" charset="0"/>
                <a:cs typeface="Times New Roman" panose="02020603050405020304" pitchFamily="18" charset="0"/>
              </a:rPr>
              <a:t>organizations as systems functioning in relation to their environment.</a:t>
            </a:r>
            <a:r>
              <a:rPr lang="en-US" b="1" dirty="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defRPr/>
            </a:pPr>
            <a:r>
              <a:rPr lang="en-US" b="1" dirty="0">
                <a:latin typeface="Times New Roman" panose="02020603050405020304" pitchFamily="18" charset="0"/>
                <a:cs typeface="Times New Roman" panose="02020603050405020304" pitchFamily="18" charset="0"/>
              </a:rPr>
              <a:t>All systems operate on the basis of four </a:t>
            </a:r>
            <a:r>
              <a:rPr lang="en-US" b="1" dirty="0" smtClean="0">
                <a:latin typeface="Times New Roman" panose="02020603050405020304" pitchFamily="18" charset="0"/>
                <a:cs typeface="Times New Roman" panose="02020603050405020304" pitchFamily="18" charset="0"/>
              </a:rPr>
              <a:t>elements: </a:t>
            </a:r>
            <a:r>
              <a:rPr lang="en-US" b="1" dirty="0" smtClean="0">
                <a:solidFill>
                  <a:srgbClr val="0000CC"/>
                </a:solidFill>
                <a:latin typeface="Times New Roman" panose="02020603050405020304" pitchFamily="18" charset="0"/>
                <a:cs typeface="Times New Roman" panose="02020603050405020304" pitchFamily="18" charset="0"/>
              </a:rPr>
              <a:t>Inputs, Transformation process, Output and feedback</a:t>
            </a:r>
            <a:endParaRPr lang="en-AU" dirty="0">
              <a:solidFill>
                <a:srgbClr val="0000CC"/>
              </a:solidFill>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155621" y="-102513"/>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Modern Management (Cont’d…) </a:t>
            </a:r>
          </a:p>
        </p:txBody>
      </p:sp>
      <p:grpSp>
        <p:nvGrpSpPr>
          <p:cNvPr id="5" name="Group 4"/>
          <p:cNvGrpSpPr/>
          <p:nvPr/>
        </p:nvGrpSpPr>
        <p:grpSpPr>
          <a:xfrm>
            <a:off x="6387920" y="1680250"/>
            <a:ext cx="5391955" cy="4268788"/>
            <a:chOff x="838200" y="1676400"/>
            <a:chExt cx="7772400" cy="4268788"/>
          </a:xfrm>
        </p:grpSpPr>
        <p:sp>
          <p:nvSpPr>
            <p:cNvPr id="6" name="Rectangle 5"/>
            <p:cNvSpPr/>
            <p:nvPr/>
          </p:nvSpPr>
          <p:spPr>
            <a:xfrm>
              <a:off x="838200" y="3276600"/>
              <a:ext cx="2209800" cy="6858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INPUT</a:t>
              </a:r>
            </a:p>
          </p:txBody>
        </p:sp>
        <p:sp>
          <p:nvSpPr>
            <p:cNvPr id="7" name="Rectangle 6"/>
            <p:cNvSpPr/>
            <p:nvPr/>
          </p:nvSpPr>
          <p:spPr>
            <a:xfrm>
              <a:off x="838200" y="3962400"/>
              <a:ext cx="22098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Materials</a:t>
              </a:r>
            </a:p>
            <a:p>
              <a:pPr algn="ctr" fontAlgn="auto">
                <a:spcBef>
                  <a:spcPts val="0"/>
                </a:spcBef>
                <a:spcAft>
                  <a:spcPts val="0"/>
                </a:spcAft>
                <a:defRPr/>
              </a:pPr>
              <a:r>
                <a:rPr lang="en-US" dirty="0"/>
                <a:t>People</a:t>
              </a:r>
            </a:p>
            <a:p>
              <a:pPr algn="ctr" fontAlgn="auto">
                <a:spcBef>
                  <a:spcPts val="0"/>
                </a:spcBef>
                <a:spcAft>
                  <a:spcPts val="0"/>
                </a:spcAft>
                <a:defRPr/>
              </a:pPr>
              <a:r>
                <a:rPr lang="en-US" dirty="0"/>
                <a:t>Capital </a:t>
              </a:r>
            </a:p>
            <a:p>
              <a:pPr algn="ctr" fontAlgn="auto">
                <a:spcBef>
                  <a:spcPts val="0"/>
                </a:spcBef>
                <a:spcAft>
                  <a:spcPts val="0"/>
                </a:spcAft>
                <a:defRPr/>
              </a:pPr>
              <a:r>
                <a:rPr lang="en-US" dirty="0"/>
                <a:t>information </a:t>
              </a:r>
            </a:p>
          </p:txBody>
        </p:sp>
        <p:sp>
          <p:nvSpPr>
            <p:cNvPr id="8" name="Rectangle 7"/>
            <p:cNvSpPr/>
            <p:nvPr/>
          </p:nvSpPr>
          <p:spPr>
            <a:xfrm>
              <a:off x="3581400" y="3200400"/>
              <a:ext cx="2438400" cy="7620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TRANSFORMATION PROCESS</a:t>
              </a:r>
            </a:p>
          </p:txBody>
        </p:sp>
        <p:sp>
          <p:nvSpPr>
            <p:cNvPr id="9" name="Rectangle 8"/>
            <p:cNvSpPr/>
            <p:nvPr/>
          </p:nvSpPr>
          <p:spPr>
            <a:xfrm>
              <a:off x="3581400" y="3962400"/>
              <a:ext cx="24384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Technology </a:t>
              </a:r>
            </a:p>
            <a:p>
              <a:pPr algn="ctr" fontAlgn="auto">
                <a:spcBef>
                  <a:spcPts val="0"/>
                </a:spcBef>
                <a:spcAft>
                  <a:spcPts val="0"/>
                </a:spcAft>
                <a:defRPr/>
              </a:pPr>
              <a:r>
                <a:rPr lang="en-US" dirty="0"/>
                <a:t>Operations </a:t>
              </a:r>
            </a:p>
            <a:p>
              <a:pPr algn="ctr" fontAlgn="auto">
                <a:spcBef>
                  <a:spcPts val="0"/>
                </a:spcBef>
                <a:spcAft>
                  <a:spcPts val="0"/>
                </a:spcAft>
                <a:defRPr/>
              </a:pPr>
              <a:r>
                <a:rPr lang="en-US" dirty="0"/>
                <a:t>Management </a:t>
              </a:r>
            </a:p>
            <a:p>
              <a:pPr algn="ctr" fontAlgn="auto">
                <a:spcBef>
                  <a:spcPts val="0"/>
                </a:spcBef>
                <a:spcAft>
                  <a:spcPts val="0"/>
                </a:spcAft>
                <a:defRPr/>
              </a:pPr>
              <a:endParaRPr lang="en-US" dirty="0"/>
            </a:p>
          </p:txBody>
        </p:sp>
        <p:sp>
          <p:nvSpPr>
            <p:cNvPr id="10" name="Rectangle 9"/>
            <p:cNvSpPr/>
            <p:nvPr/>
          </p:nvSpPr>
          <p:spPr>
            <a:xfrm>
              <a:off x="6629400" y="3124200"/>
              <a:ext cx="1981200" cy="838200"/>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OUTPUTS</a:t>
              </a:r>
            </a:p>
          </p:txBody>
        </p:sp>
        <p:sp>
          <p:nvSpPr>
            <p:cNvPr id="11" name="Rectangle 10"/>
            <p:cNvSpPr/>
            <p:nvPr/>
          </p:nvSpPr>
          <p:spPr>
            <a:xfrm>
              <a:off x="6629400" y="3962400"/>
              <a:ext cx="1981200" cy="1066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t>Products </a:t>
              </a:r>
            </a:p>
            <a:p>
              <a:pPr algn="ctr" fontAlgn="auto">
                <a:spcBef>
                  <a:spcPts val="0"/>
                </a:spcBef>
                <a:spcAft>
                  <a:spcPts val="0"/>
                </a:spcAft>
                <a:defRPr/>
              </a:pPr>
              <a:r>
                <a:rPr lang="en-US" dirty="0"/>
                <a:t>Services </a:t>
              </a:r>
            </a:p>
            <a:p>
              <a:pPr algn="ctr" fontAlgn="auto">
                <a:spcBef>
                  <a:spcPts val="0"/>
                </a:spcBef>
                <a:spcAft>
                  <a:spcPts val="0"/>
                </a:spcAft>
                <a:defRPr/>
              </a:pPr>
              <a:r>
                <a:rPr lang="en-US" dirty="0" err="1"/>
                <a:t>Behaviour</a:t>
              </a:r>
              <a:r>
                <a:rPr lang="en-US" dirty="0"/>
                <a:t> </a:t>
              </a:r>
            </a:p>
            <a:p>
              <a:pPr algn="ctr" fontAlgn="auto">
                <a:spcBef>
                  <a:spcPts val="0"/>
                </a:spcBef>
                <a:spcAft>
                  <a:spcPts val="0"/>
                </a:spcAft>
                <a:defRPr/>
              </a:pPr>
              <a:r>
                <a:rPr lang="en-US" dirty="0"/>
                <a:t>Information </a:t>
              </a:r>
            </a:p>
          </p:txBody>
        </p:sp>
        <p:cxnSp>
          <p:nvCxnSpPr>
            <p:cNvPr id="12" name="Straight Connector 11"/>
            <p:cNvCxnSpPr/>
            <p:nvPr/>
          </p:nvCxnSpPr>
          <p:spPr>
            <a:xfrm rot="5400000">
              <a:off x="7353301" y="5295900"/>
              <a:ext cx="533400" cy="3175"/>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4800600" y="5562600"/>
              <a:ext cx="2819400" cy="1588"/>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5400000">
              <a:off x="3659188" y="5334000"/>
              <a:ext cx="608012" cy="1588"/>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2362200" y="5638800"/>
              <a:ext cx="1600200" cy="1588"/>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5400000" flipH="1" flipV="1">
              <a:off x="4572001" y="5334000"/>
              <a:ext cx="457200" cy="3175"/>
            </a:xfrm>
            <a:prstGeom prst="straightConnector1">
              <a:avLst/>
            </a:prstGeom>
            <a:ln w="5715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flipH="1" flipV="1">
              <a:off x="2095501" y="5372100"/>
              <a:ext cx="533400" cy="3175"/>
            </a:xfrm>
            <a:prstGeom prst="straightConnector1">
              <a:avLst/>
            </a:prstGeom>
            <a:ln w="5715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7772401" y="5486400"/>
              <a:ext cx="914400" cy="3175"/>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a:off x="1295400" y="5943600"/>
              <a:ext cx="6934200" cy="1588"/>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5400000" flipH="1" flipV="1">
              <a:off x="952501" y="5524500"/>
              <a:ext cx="685800" cy="3175"/>
            </a:xfrm>
            <a:prstGeom prst="straightConnector1">
              <a:avLst/>
            </a:prstGeom>
            <a:ln w="5715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1524000" y="2362200"/>
              <a:ext cx="6248400" cy="1588"/>
            </a:xfrm>
            <a:prstGeom prst="line">
              <a:avLst/>
            </a:prstGeom>
            <a:ln w="571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a:off x="7427913" y="2705100"/>
              <a:ext cx="687388" cy="1587"/>
            </a:xfrm>
            <a:prstGeom prst="straightConnector1">
              <a:avLst/>
            </a:prstGeom>
            <a:ln w="5715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rot="5400000">
              <a:off x="1143001" y="2743200"/>
              <a:ext cx="762000" cy="3175"/>
            </a:xfrm>
            <a:prstGeom prst="straightConnector1">
              <a:avLst/>
            </a:prstGeom>
            <a:ln w="57150">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3505200" y="5638800"/>
              <a:ext cx="2057400" cy="2286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C00000"/>
                  </a:solidFill>
                </a:rPr>
                <a:t>feedbacks</a:t>
              </a:r>
            </a:p>
          </p:txBody>
        </p:sp>
        <p:sp>
          <p:nvSpPr>
            <p:cNvPr id="25" name="Rectangle 24"/>
            <p:cNvSpPr/>
            <p:nvPr/>
          </p:nvSpPr>
          <p:spPr>
            <a:xfrm>
              <a:off x="2133600" y="1676400"/>
              <a:ext cx="5181600" cy="30480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a:solidFill>
                    <a:srgbClr val="C00000"/>
                  </a:solidFill>
                </a:rPr>
                <a:t>Feedback from environment</a:t>
              </a:r>
            </a:p>
          </p:txBody>
        </p:sp>
      </p:grpSp>
    </p:spTree>
    <p:extLst>
      <p:ext uri="{BB962C8B-B14F-4D97-AF65-F5344CB8AC3E}">
        <p14:creationId xmlns:p14="http://schemas.microsoft.com/office/powerpoint/2010/main" val="368780131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2892" y="1271833"/>
            <a:ext cx="4789869" cy="5438060"/>
          </a:xfrm>
        </p:spPr>
        <p:txBody>
          <a:bodyPr>
            <a:normAutofit/>
          </a:bodyPr>
          <a:lstStyle/>
          <a:p>
            <a:pPr marL="0" indent="0">
              <a:lnSpc>
                <a:spcPct val="100000"/>
              </a:lnSpc>
              <a:buNone/>
            </a:pPr>
            <a:r>
              <a:rPr lang="en-US" sz="2600" b="1" dirty="0">
                <a:solidFill>
                  <a:srgbClr val="C00000"/>
                </a:solidFill>
                <a:latin typeface="Times New Roman" panose="02020603050405020304" pitchFamily="18" charset="0"/>
                <a:cs typeface="Times New Roman" panose="02020603050405020304" pitchFamily="18" charset="0"/>
              </a:rPr>
              <a:t>Contingency Approach</a:t>
            </a:r>
            <a:endParaRPr lang="en-AU" sz="2600" b="1" dirty="0">
              <a:solidFill>
                <a:srgbClr val="C00000"/>
              </a:solidFill>
              <a:latin typeface="Times New Roman" panose="02020603050405020304" pitchFamily="18" charset="0"/>
              <a:cs typeface="Times New Roman" panose="02020603050405020304" pitchFamily="18" charset="0"/>
            </a:endParaRPr>
          </a:p>
          <a:p>
            <a:pPr algn="just">
              <a:lnSpc>
                <a:spcPct val="100000"/>
              </a:lnSpc>
            </a:pPr>
            <a:r>
              <a:rPr lang="en-US" sz="2600" b="1" dirty="0">
                <a:latin typeface="Times New Roman" panose="02020603050405020304" pitchFamily="18" charset="0"/>
                <a:cs typeface="Times New Roman" panose="02020603050405020304" pitchFamily="18" charset="0"/>
              </a:rPr>
              <a:t>Also known as </a:t>
            </a:r>
            <a:r>
              <a:rPr lang="en-US" sz="2600" b="1" dirty="0">
                <a:solidFill>
                  <a:srgbClr val="0000CC"/>
                </a:solidFill>
                <a:latin typeface="Times New Roman" panose="02020603050405020304" pitchFamily="18" charset="0"/>
                <a:cs typeface="Times New Roman" panose="02020603050405020304" pitchFamily="18" charset="0"/>
              </a:rPr>
              <a:t>situational approach</a:t>
            </a:r>
            <a:r>
              <a:rPr lang="en-US" sz="2600" b="1" dirty="0">
                <a:latin typeface="Times New Roman" panose="02020603050405020304" pitchFamily="18" charset="0"/>
                <a:cs typeface="Times New Roman" panose="02020603050405020304" pitchFamily="18" charset="0"/>
              </a:rPr>
              <a:t>.</a:t>
            </a:r>
          </a:p>
          <a:p>
            <a:pPr algn="just">
              <a:lnSpc>
                <a:spcPct val="100000"/>
              </a:lnSpc>
            </a:pPr>
            <a:r>
              <a:rPr lang="en-US" sz="2600" b="1" dirty="0">
                <a:latin typeface="Times New Roman" panose="02020603050405020304" pitchFamily="18" charset="0"/>
                <a:cs typeface="Times New Roman" panose="02020603050405020304" pitchFamily="18" charset="0"/>
              </a:rPr>
              <a:t>It suggests that there is </a:t>
            </a:r>
            <a:r>
              <a:rPr lang="en-US" sz="2600" b="1" dirty="0">
                <a:solidFill>
                  <a:srgbClr val="0000CC"/>
                </a:solidFill>
                <a:latin typeface="Times New Roman" panose="02020603050405020304" pitchFamily="18" charset="0"/>
                <a:cs typeface="Times New Roman" panose="02020603050405020304" pitchFamily="18" charset="0"/>
              </a:rPr>
              <a:t>no “one best way” </a:t>
            </a:r>
            <a:r>
              <a:rPr lang="en-US" sz="2600" b="1" dirty="0">
                <a:latin typeface="Times New Roman" panose="02020603050405020304" pitchFamily="18" charset="0"/>
                <a:cs typeface="Times New Roman" panose="02020603050405020304" pitchFamily="18" charset="0"/>
              </a:rPr>
              <a:t>to manage and organize.</a:t>
            </a:r>
          </a:p>
          <a:p>
            <a:pPr algn="just">
              <a:lnSpc>
                <a:spcPct val="100000"/>
              </a:lnSpc>
            </a:pPr>
            <a:r>
              <a:rPr lang="en-US" sz="2600" b="1" dirty="0">
                <a:latin typeface="Times New Roman" panose="02020603050405020304" pitchFamily="18" charset="0"/>
                <a:cs typeface="Times New Roman" panose="02020603050405020304" pitchFamily="18" charset="0"/>
              </a:rPr>
              <a:t>Successful managerial decisions depend on the situations and circumstances</a:t>
            </a:r>
            <a:r>
              <a:rPr lang="en-US" sz="2600" b="1" dirty="0" smtClean="0">
                <a:latin typeface="Times New Roman" panose="02020603050405020304" pitchFamily="18" charset="0"/>
                <a:cs typeface="Times New Roman" panose="02020603050405020304" pitchFamily="18" charset="0"/>
              </a:rPr>
              <a:t>. No one best approach will work in all situations. [7] </a:t>
            </a:r>
            <a:endParaRPr lang="en-US" sz="2600" b="1" dirty="0">
              <a:latin typeface="Times New Roman" panose="02020603050405020304" pitchFamily="18" charset="0"/>
              <a:cs typeface="Times New Roman" panose="02020603050405020304" pitchFamily="18" charset="0"/>
            </a:endParaRPr>
          </a:p>
          <a:p>
            <a:pPr>
              <a:lnSpc>
                <a:spcPct val="100000"/>
              </a:lnSpc>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69003" y="-53730"/>
            <a:ext cx="10515600" cy="1325563"/>
          </a:xfrm>
        </p:spPr>
        <p:txBody>
          <a:bodyPr>
            <a:normAutofit/>
          </a:bodyPr>
          <a:lstStyle/>
          <a:p>
            <a:pPr algn="ctr"/>
            <a:r>
              <a:rPr lang="en-AU" sz="3500" b="1" dirty="0">
                <a:solidFill>
                  <a:srgbClr val="002060"/>
                </a:solidFill>
                <a:latin typeface="Times New Roman" panose="02020603050405020304" pitchFamily="18" charset="0"/>
                <a:cs typeface="Times New Roman" panose="02020603050405020304" pitchFamily="18" charset="0"/>
              </a:rPr>
              <a:t>Modern Management (Cont’d…) </a:t>
            </a:r>
          </a:p>
        </p:txBody>
      </p:sp>
      <p:sp>
        <p:nvSpPr>
          <p:cNvPr id="5" name="Content Placeholder 1"/>
          <p:cNvSpPr txBox="1">
            <a:spLocks/>
          </p:cNvSpPr>
          <p:nvPr/>
        </p:nvSpPr>
        <p:spPr>
          <a:xfrm>
            <a:off x="5439177" y="2132594"/>
            <a:ext cx="6503831" cy="3877815"/>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b="1" dirty="0" smtClean="0">
                <a:latin typeface="Times New Roman" panose="02020603050405020304" pitchFamily="18" charset="0"/>
                <a:cs typeface="Times New Roman" panose="02020603050405020304" pitchFamily="18" charset="0"/>
              </a:rPr>
              <a:t>The rate of change and </a:t>
            </a:r>
            <a:r>
              <a:rPr lang="en-US" b="1" dirty="0" smtClean="0">
                <a:solidFill>
                  <a:srgbClr val="0000CC"/>
                </a:solidFill>
                <a:latin typeface="Times New Roman" panose="02020603050405020304" pitchFamily="18" charset="0"/>
                <a:cs typeface="Times New Roman" panose="02020603050405020304" pitchFamily="18" charset="0"/>
              </a:rPr>
              <a:t>degree of complexity in the organization’s external environment</a:t>
            </a:r>
            <a:r>
              <a:rPr lang="en-US" b="1" dirty="0" smtClean="0">
                <a:latin typeface="Times New Roman" panose="02020603050405020304" pitchFamily="18" charset="0"/>
                <a:cs typeface="Times New Roman" panose="02020603050405020304" pitchFamily="18" charset="0"/>
              </a:rPr>
              <a:t>.</a:t>
            </a:r>
          </a:p>
          <a:p>
            <a:pPr algn="just"/>
            <a:r>
              <a:rPr lang="en-US" b="1" dirty="0" smtClean="0">
                <a:latin typeface="Times New Roman" panose="02020603050405020304" pitchFamily="18" charset="0"/>
                <a:cs typeface="Times New Roman" panose="02020603050405020304" pitchFamily="18" charset="0"/>
              </a:rPr>
              <a:t>The </a:t>
            </a:r>
            <a:r>
              <a:rPr lang="en-US" b="1" dirty="0" smtClean="0">
                <a:solidFill>
                  <a:srgbClr val="0000CC"/>
                </a:solidFill>
                <a:latin typeface="Times New Roman" panose="02020603050405020304" pitchFamily="18" charset="0"/>
                <a:cs typeface="Times New Roman" panose="02020603050405020304" pitchFamily="18" charset="0"/>
              </a:rPr>
              <a:t>internal strengths and weaknesses </a:t>
            </a:r>
            <a:r>
              <a:rPr lang="en-US" b="1" dirty="0" smtClean="0">
                <a:latin typeface="Times New Roman" panose="02020603050405020304" pitchFamily="18" charset="0"/>
                <a:cs typeface="Times New Roman" panose="02020603050405020304" pitchFamily="18" charset="0"/>
              </a:rPr>
              <a:t>of the organization.</a:t>
            </a:r>
          </a:p>
          <a:p>
            <a:pPr algn="just"/>
            <a:r>
              <a:rPr lang="en-US" b="1" dirty="0" smtClean="0">
                <a:latin typeface="Times New Roman" panose="02020603050405020304" pitchFamily="18" charset="0"/>
                <a:cs typeface="Times New Roman" panose="02020603050405020304" pitchFamily="18" charset="0"/>
              </a:rPr>
              <a:t>The </a:t>
            </a:r>
            <a:r>
              <a:rPr lang="en-US" b="1" dirty="0" smtClean="0">
                <a:solidFill>
                  <a:srgbClr val="0000CC"/>
                </a:solidFill>
                <a:latin typeface="Times New Roman" panose="02020603050405020304" pitchFamily="18" charset="0"/>
                <a:cs typeface="Times New Roman" panose="02020603050405020304" pitchFamily="18" charset="0"/>
              </a:rPr>
              <a:t>values, goals, skills, and attitudes </a:t>
            </a:r>
            <a:r>
              <a:rPr lang="en-US" b="1" dirty="0" smtClean="0">
                <a:latin typeface="Times New Roman" panose="02020603050405020304" pitchFamily="18" charset="0"/>
                <a:cs typeface="Times New Roman" panose="02020603050405020304" pitchFamily="18" charset="0"/>
              </a:rPr>
              <a:t>of managers and workers in the organization.</a:t>
            </a:r>
          </a:p>
          <a:p>
            <a:pPr algn="just"/>
            <a:r>
              <a:rPr lang="en-US" b="1" dirty="0" smtClean="0">
                <a:latin typeface="Times New Roman" panose="02020603050405020304" pitchFamily="18" charset="0"/>
                <a:cs typeface="Times New Roman" panose="02020603050405020304" pitchFamily="18" charset="0"/>
              </a:rPr>
              <a:t>The </a:t>
            </a:r>
            <a:r>
              <a:rPr lang="en-US" b="1" dirty="0" smtClean="0">
                <a:solidFill>
                  <a:srgbClr val="0000CC"/>
                </a:solidFill>
                <a:latin typeface="Times New Roman" panose="02020603050405020304" pitchFamily="18" charset="0"/>
                <a:cs typeface="Times New Roman" panose="02020603050405020304" pitchFamily="18" charset="0"/>
              </a:rPr>
              <a:t>type of tasks, resources and technology used </a:t>
            </a:r>
            <a:r>
              <a:rPr lang="en-US" b="1" dirty="0" smtClean="0">
                <a:latin typeface="Times New Roman" panose="02020603050405020304" pitchFamily="18" charset="0"/>
                <a:cs typeface="Times New Roman" panose="02020603050405020304" pitchFamily="18" charset="0"/>
              </a:rPr>
              <a:t>by the organization.</a:t>
            </a:r>
          </a:p>
          <a:p>
            <a:pPr algn="just"/>
            <a:endParaRPr lang="en-AU" dirty="0">
              <a:latin typeface="Times New Roman" panose="02020603050405020304" pitchFamily="18" charset="0"/>
              <a:cs typeface="Times New Roman" panose="02020603050405020304" pitchFamily="18" charset="0"/>
            </a:endParaRPr>
          </a:p>
        </p:txBody>
      </p:sp>
      <p:sp>
        <p:nvSpPr>
          <p:cNvPr id="6" name="Rectangle 5"/>
          <p:cNvSpPr/>
          <p:nvPr/>
        </p:nvSpPr>
        <p:spPr>
          <a:xfrm>
            <a:off x="6023018" y="1240042"/>
            <a:ext cx="5336147" cy="892552"/>
          </a:xfrm>
          <a:prstGeom prst="rect">
            <a:avLst/>
          </a:prstGeom>
        </p:spPr>
        <p:txBody>
          <a:bodyPr wrap="square">
            <a:spAutoFit/>
          </a:bodyPr>
          <a:lstStyle/>
          <a:p>
            <a:pPr algn="ctr"/>
            <a:r>
              <a:rPr lang="en-US" sz="2600" b="1" dirty="0">
                <a:solidFill>
                  <a:srgbClr val="C00000"/>
                </a:solidFill>
                <a:latin typeface="Times New Roman" panose="02020603050405020304" pitchFamily="18" charset="0"/>
                <a:cs typeface="Times New Roman" panose="02020603050405020304" pitchFamily="18" charset="0"/>
              </a:rPr>
              <a:t>Contingencies that affect Managerial Decisions</a:t>
            </a:r>
            <a:endParaRPr lang="en-AU" sz="26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39114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997" y="0"/>
            <a:ext cx="10515600" cy="1325563"/>
          </a:xfrm>
        </p:spPr>
        <p:txBody>
          <a:bodyPr>
            <a:normAutofit/>
          </a:bodyPr>
          <a:lstStyle/>
          <a:p>
            <a:r>
              <a:rPr lang="en-AU" sz="3500" b="1" dirty="0">
                <a:solidFill>
                  <a:srgbClr val="002060"/>
                </a:solidFill>
                <a:latin typeface="Times New Roman" panose="02020603050405020304" pitchFamily="18" charset="0"/>
                <a:cs typeface="Times New Roman" panose="02020603050405020304" pitchFamily="18" charset="0"/>
              </a:rPr>
              <a:t>REFERENCES: </a:t>
            </a:r>
            <a:endParaRPr lang="en-AU" sz="35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34199" y="1090934"/>
            <a:ext cx="9426262" cy="5767065"/>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Organization </a:t>
            </a:r>
            <a:r>
              <a:rPr lang="en-AU" b="1" dirty="0" err="1" smtClean="0">
                <a:latin typeface="Times New Roman" panose="02020603050405020304" pitchFamily="18" charset="0"/>
                <a:cs typeface="Times New Roman" panose="02020603050405020304" pitchFamily="18" charset="0"/>
              </a:rPr>
              <a:t>Behavior</a:t>
            </a:r>
            <a:r>
              <a:rPr lang="en-AU" b="1" dirty="0" smtClean="0">
                <a:latin typeface="Times New Roman" panose="02020603050405020304" pitchFamily="18" charset="0"/>
                <a:cs typeface="Times New Roman" panose="02020603050405020304" pitchFamily="18" charset="0"/>
              </a:rPr>
              <a:t>: Stephen P Robbins,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Edition, Prentice Hall Publication, 2011.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dirty="0">
                <a:latin typeface="Times New Roman" panose="02020603050405020304" pitchFamily="18" charset="0"/>
                <a:cs typeface="Times New Roman" panose="02020603050405020304" pitchFamily="18" charset="0"/>
              </a:rPr>
              <a:t>What Is Organizational </a:t>
            </a:r>
            <a:r>
              <a:rPr lang="en-AU" b="1" dirty="0" smtClean="0">
                <a:latin typeface="Times New Roman" panose="02020603050405020304" pitchFamily="18" charset="0"/>
                <a:cs typeface="Times New Roman" panose="02020603050405020304" pitchFamily="18" charset="0"/>
              </a:rPr>
              <a:t>Behaviour? By </a:t>
            </a:r>
            <a:r>
              <a:rPr lang="en-AU" b="1" dirty="0">
                <a:latin typeface="Times New Roman" panose="02020603050405020304" pitchFamily="18" charset="0"/>
                <a:cs typeface="Times New Roman" panose="02020603050405020304" pitchFamily="18" charset="0"/>
              </a:rPr>
              <a:t>Chauncey </a:t>
            </a:r>
            <a:r>
              <a:rPr lang="en-AU" b="1" dirty="0" err="1" smtClean="0">
                <a:latin typeface="Times New Roman" panose="02020603050405020304" pitchFamily="18" charset="0"/>
                <a:cs typeface="Times New Roman" panose="02020603050405020304" pitchFamily="18" charset="0"/>
              </a:rPr>
              <a:t>Crail</a:t>
            </a:r>
            <a:r>
              <a:rPr lang="en-AU" b="1" dirty="0" smtClean="0">
                <a:latin typeface="Times New Roman" panose="02020603050405020304" pitchFamily="18" charset="0"/>
                <a:cs typeface="Times New Roman" panose="02020603050405020304" pitchFamily="18" charset="0"/>
              </a:rPr>
              <a:t>, Updated on May 24, 2023. Forbes Advisor. Accessed on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March, 2024, </a:t>
            </a:r>
            <a:r>
              <a:rPr lang="en-AU" b="1" dirty="0" smtClean="0">
                <a:latin typeface="Times New Roman" panose="02020603050405020304" pitchFamily="18" charset="0"/>
                <a:cs typeface="Times New Roman" panose="02020603050405020304" pitchFamily="18" charset="0"/>
                <a:hlinkClick r:id="rId2"/>
              </a:rPr>
              <a:t>https://www.forbes.com/advisor/business/what-is-organizational-behavior/#:~:text=positive%20working%20environment.-,Definition%20of%20Organizational%20Behavior,on%20behavior%20within%20an%20organization</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Edition, S.K. </a:t>
            </a:r>
            <a:r>
              <a:rPr lang="en-AU" b="1" dirty="0" err="1" smtClean="0">
                <a:latin typeface="Times New Roman" panose="02020603050405020304" pitchFamily="18" charset="0"/>
                <a:cs typeface="Times New Roman" panose="02020603050405020304" pitchFamily="18" charset="0"/>
              </a:rPr>
              <a:t>Kataria</a:t>
            </a:r>
            <a:r>
              <a:rPr lang="en-AU" b="1" dirty="0" smtClean="0">
                <a:latin typeface="Times New Roman" panose="02020603050405020304" pitchFamily="18" charset="0"/>
                <a:cs typeface="Times New Roman" panose="02020603050405020304" pitchFamily="18" charset="0"/>
              </a:rPr>
              <a:t> and Sons, New Delhi, India, 2014. </a:t>
            </a:r>
            <a:endParaRPr lang="en-AU" b="1" dirty="0">
              <a:latin typeface="Times New Roman" panose="02020603050405020304" pitchFamily="18" charset="0"/>
              <a:cs typeface="Times New Roman" panose="02020603050405020304" pitchFamily="18" charset="0"/>
            </a:endParaRPr>
          </a:p>
          <a:p>
            <a:pPr marL="0" indent="0" algn="just">
              <a:buNone/>
            </a:pPr>
            <a:endParaRPr lang="en-AU" dirty="0"/>
          </a:p>
        </p:txBody>
      </p:sp>
    </p:spTree>
    <p:extLst>
      <p:ext uri="{BB962C8B-B14F-4D97-AF65-F5344CB8AC3E}">
        <p14:creationId xmlns:p14="http://schemas.microsoft.com/office/powerpoint/2010/main" val="27757834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3290" y="995631"/>
            <a:ext cx="9642230" cy="5862369"/>
          </a:xfrm>
        </p:spPr>
        <p:txBody>
          <a:bodyPr>
            <a:normAutofit/>
          </a:bodyPr>
          <a:lstStyle/>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[4] </a:t>
            </a:r>
            <a:r>
              <a:rPr lang="en-AU" b="1" dirty="0">
                <a:latin typeface="Times New Roman" panose="02020603050405020304" pitchFamily="18" charset="0"/>
                <a:cs typeface="Times New Roman" panose="02020603050405020304" pitchFamily="18" charset="0"/>
              </a:rPr>
              <a:t>Scientific Management Theory </a:t>
            </a:r>
            <a:r>
              <a:rPr lang="en-AU" b="1" dirty="0" smtClean="0">
                <a:latin typeface="Times New Roman" panose="02020603050405020304" pitchFamily="18" charset="0"/>
                <a:cs typeface="Times New Roman" panose="02020603050405020304" pitchFamily="18" charset="0"/>
              </a:rPr>
              <a:t>Explained: </a:t>
            </a:r>
            <a:r>
              <a:rPr lang="en-AU" b="1" dirty="0">
                <a:latin typeface="Times New Roman" panose="02020603050405020304" pitchFamily="18" charset="0"/>
                <a:cs typeface="Times New Roman" panose="02020603050405020304" pitchFamily="18" charset="0"/>
              </a:rPr>
              <a:t>Last Updated June 28, </a:t>
            </a:r>
            <a:r>
              <a:rPr lang="en-AU" b="1" dirty="0" smtClean="0">
                <a:latin typeface="Times New Roman" panose="02020603050405020304" pitchFamily="18" charset="0"/>
                <a:cs typeface="Times New Roman" panose="02020603050405020304" pitchFamily="18" charset="0"/>
              </a:rPr>
              <a:t>2022, Villanova University, accessed on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March 2024. </a:t>
            </a:r>
            <a:r>
              <a:rPr lang="en-AU" b="1" dirty="0" smtClean="0">
                <a:latin typeface="Times New Roman" panose="02020603050405020304" pitchFamily="18" charset="0"/>
                <a:cs typeface="Times New Roman" panose="02020603050405020304" pitchFamily="18" charset="0"/>
                <a:hlinkClick r:id="rId2"/>
              </a:rPr>
              <a:t>https://www.villanovau.com/articles/leadership/scientific-management-theory-explained/#:~:text=What%20is%20Scientific%20Management%20Theory,observation%2C%20experimentation%2C%20and%20analysis</a:t>
            </a:r>
            <a:r>
              <a:rPr lang="en-AU"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[5] </a:t>
            </a:r>
            <a:r>
              <a:rPr lang="en-AU" b="1" dirty="0">
                <a:latin typeface="Times New Roman" panose="02020603050405020304" pitchFamily="18" charset="0"/>
                <a:cs typeface="Times New Roman" panose="02020603050405020304" pitchFamily="18" charset="0"/>
              </a:rPr>
              <a:t>Scientific </a:t>
            </a:r>
            <a:r>
              <a:rPr lang="en-AU" b="1" dirty="0" smtClean="0">
                <a:latin typeface="Times New Roman" panose="02020603050405020304" pitchFamily="18" charset="0"/>
                <a:cs typeface="Times New Roman" panose="02020603050405020304" pitchFamily="18" charset="0"/>
              </a:rPr>
              <a:t>management, by </a:t>
            </a:r>
            <a:r>
              <a:rPr lang="en-AU" b="1" dirty="0" err="1" smtClean="0">
                <a:latin typeface="Times New Roman" panose="02020603050405020304" pitchFamily="18" charset="0"/>
                <a:cs typeface="Times New Roman" panose="02020603050405020304" pitchFamily="18" charset="0"/>
              </a:rPr>
              <a:t>Nur</a:t>
            </a:r>
            <a:r>
              <a:rPr lang="en-AU" b="1" dirty="0" smtClean="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Adilah</a:t>
            </a:r>
            <a:r>
              <a:rPr lang="en-AU" b="1" dirty="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Husni</a:t>
            </a:r>
            <a:r>
              <a:rPr lang="en-AU" b="1" dirty="0" smtClean="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rPr>
              <a:t>Nov 22, </a:t>
            </a:r>
            <a:r>
              <a:rPr lang="en-AU" b="1" dirty="0" smtClean="0">
                <a:latin typeface="Times New Roman" panose="02020603050405020304" pitchFamily="18" charset="0"/>
                <a:cs typeface="Times New Roman" panose="02020603050405020304" pitchFamily="18" charset="0"/>
              </a:rPr>
              <a:t>2013, accessed on 14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March 2024, </a:t>
            </a:r>
            <a:r>
              <a:rPr lang="en-AU" b="1" dirty="0" smtClean="0">
                <a:latin typeface="Times New Roman" panose="02020603050405020304" pitchFamily="18" charset="0"/>
                <a:cs typeface="Times New Roman" panose="02020603050405020304" pitchFamily="18" charset="0"/>
                <a:hlinkClick r:id="rId3"/>
              </a:rPr>
              <a:t>https://www.slideshare.net/adilah_husni/scientific-management-28512733</a:t>
            </a: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buNone/>
            </a:pPr>
            <a:endParaRPr lang="en-AU" b="1" dirty="0"/>
          </a:p>
          <a:p>
            <a:pPr marL="0" indent="0">
              <a:buNone/>
            </a:pPr>
            <a:endParaRPr lang="en-AU" dirty="0"/>
          </a:p>
        </p:txBody>
      </p:sp>
      <p:sp>
        <p:nvSpPr>
          <p:cNvPr id="4" name="Title 1"/>
          <p:cNvSpPr>
            <a:spLocks noGrp="1"/>
          </p:cNvSpPr>
          <p:nvPr>
            <p:ph type="title"/>
          </p:nvPr>
        </p:nvSpPr>
        <p:spPr>
          <a:xfrm>
            <a:off x="669388" y="0"/>
            <a:ext cx="10515600" cy="1325563"/>
          </a:xfrm>
        </p:spPr>
        <p:txBody>
          <a:bodyPr>
            <a:normAutofit/>
          </a:bodyPr>
          <a:lstStyle/>
          <a:p>
            <a:r>
              <a:rPr lang="en-AU" sz="3500" b="1" dirty="0" smtClean="0">
                <a:solidFill>
                  <a:srgbClr val="002060"/>
                </a:solidFill>
                <a:latin typeface="Times New Roman" panose="02020603050405020304" pitchFamily="18" charset="0"/>
                <a:cs typeface="Times New Roman" panose="02020603050405020304" pitchFamily="18" charset="0"/>
              </a:rPr>
              <a:t>REFERENCES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54936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3966" y="1192579"/>
            <a:ext cx="9993923" cy="4351338"/>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rPr>
              <a:t>Bureaucratic Management Theory Of Max </a:t>
            </a:r>
            <a:r>
              <a:rPr lang="en-AU" b="1" dirty="0" smtClean="0">
                <a:latin typeface="Times New Roman" panose="02020603050405020304" pitchFamily="18" charset="0"/>
                <a:cs typeface="Times New Roman" panose="02020603050405020304" pitchFamily="18" charset="0"/>
              </a:rPr>
              <a:t>Weber, by </a:t>
            </a:r>
            <a:r>
              <a:rPr lang="en-AU" b="1" dirty="0">
                <a:latin typeface="Times New Roman" panose="02020603050405020304" pitchFamily="18" charset="0"/>
                <a:cs typeface="Times New Roman" panose="02020603050405020304" pitchFamily="18" charset="0"/>
              </a:rPr>
              <a:t>Charlotte </a:t>
            </a:r>
            <a:r>
              <a:rPr lang="en-AU" b="1" dirty="0" smtClean="0">
                <a:latin typeface="Times New Roman" panose="02020603050405020304" pitchFamily="18" charset="0"/>
                <a:cs typeface="Times New Roman" panose="02020603050405020304" pitchFamily="18" charset="0"/>
              </a:rPr>
              <a:t>Nickerson, </a:t>
            </a:r>
            <a:r>
              <a:rPr lang="en-AU" b="1" dirty="0">
                <a:latin typeface="Times New Roman" panose="02020603050405020304" pitchFamily="18" charset="0"/>
                <a:cs typeface="Times New Roman" panose="02020603050405020304" pitchFamily="18" charset="0"/>
              </a:rPr>
              <a:t>Updated </a:t>
            </a:r>
            <a:r>
              <a:rPr lang="en-AU" b="1" dirty="0" smtClean="0">
                <a:latin typeface="Times New Roman" panose="02020603050405020304" pitchFamily="18" charset="0"/>
                <a:cs typeface="Times New Roman" panose="02020603050405020304" pitchFamily="18" charset="0"/>
              </a:rPr>
              <a:t>on February </a:t>
            </a:r>
            <a:r>
              <a:rPr lang="en-AU" b="1" dirty="0">
                <a:latin typeface="Times New Roman" panose="02020603050405020304" pitchFamily="18" charset="0"/>
                <a:cs typeface="Times New Roman" panose="02020603050405020304" pitchFamily="18" charset="0"/>
              </a:rPr>
              <a:t>13, </a:t>
            </a:r>
            <a:r>
              <a:rPr lang="en-AU" b="1" dirty="0" smtClean="0">
                <a:latin typeface="Times New Roman" panose="02020603050405020304" pitchFamily="18" charset="0"/>
                <a:cs typeface="Times New Roman" panose="02020603050405020304" pitchFamily="18" charset="0"/>
              </a:rPr>
              <a:t>2024, </a:t>
            </a:r>
            <a:r>
              <a:rPr lang="en-AU" b="1" dirty="0">
                <a:latin typeface="Times New Roman" panose="02020603050405020304" pitchFamily="18" charset="0"/>
                <a:cs typeface="Times New Roman" panose="02020603050405020304" pitchFamily="18" charset="0"/>
              </a:rPr>
              <a:t>Reviewed </a:t>
            </a:r>
            <a:r>
              <a:rPr lang="en-AU" b="1" dirty="0" smtClean="0">
                <a:latin typeface="Times New Roman" panose="02020603050405020304" pitchFamily="18" charset="0"/>
                <a:cs typeface="Times New Roman" panose="02020603050405020304" pitchFamily="18" charset="0"/>
              </a:rPr>
              <a:t>by Saul </a:t>
            </a:r>
            <a:r>
              <a:rPr lang="en-AU" b="1" dirty="0" err="1">
                <a:latin typeface="Times New Roman" panose="02020603050405020304" pitchFamily="18" charset="0"/>
                <a:cs typeface="Times New Roman" panose="02020603050405020304" pitchFamily="18" charset="0"/>
              </a:rPr>
              <a:t>Mcleod</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PhD &amp; Olivia </a:t>
            </a:r>
            <a:r>
              <a:rPr lang="en-AU" b="1" dirty="0">
                <a:latin typeface="Times New Roman" panose="02020603050405020304" pitchFamily="18" charset="0"/>
                <a:cs typeface="Times New Roman" panose="02020603050405020304" pitchFamily="18" charset="0"/>
              </a:rPr>
              <a:t>Guy-Evans, </a:t>
            </a:r>
            <a:r>
              <a:rPr lang="en-AU" b="1" dirty="0" smtClean="0">
                <a:latin typeface="Times New Roman" panose="02020603050405020304" pitchFamily="18" charset="0"/>
                <a:cs typeface="Times New Roman" panose="02020603050405020304" pitchFamily="18" charset="0"/>
              </a:rPr>
              <a:t>MSc, accessed on 15</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March 2024. </a:t>
            </a:r>
            <a:r>
              <a:rPr lang="en-AU" b="1" dirty="0">
                <a:latin typeface="Times New Roman" panose="02020603050405020304" pitchFamily="18" charset="0"/>
                <a:cs typeface="Times New Roman" panose="02020603050405020304" pitchFamily="18" charset="0"/>
                <a:hlinkClick r:id="rId2"/>
              </a:rPr>
              <a:t>https://</a:t>
            </a:r>
            <a:r>
              <a:rPr lang="en-AU" b="1" dirty="0" smtClean="0">
                <a:latin typeface="Times New Roman" panose="02020603050405020304" pitchFamily="18" charset="0"/>
                <a:cs typeface="Times New Roman" panose="02020603050405020304" pitchFamily="18" charset="0"/>
                <a:hlinkClick r:id="rId2"/>
              </a:rPr>
              <a:t>www.simplypsychology.org/bureaucratic-theory-weber.html</a:t>
            </a:r>
            <a:r>
              <a:rPr lang="en-AU" b="1" dirty="0" smtClean="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[7] Organization and Management: </a:t>
            </a:r>
            <a:r>
              <a:rPr lang="en-AU" b="1" dirty="0" err="1" smtClean="0">
                <a:latin typeface="Times New Roman" panose="02020603050405020304" pitchFamily="18" charset="0"/>
                <a:cs typeface="Times New Roman" panose="02020603050405020304" pitchFamily="18" charset="0"/>
              </a:rPr>
              <a:t>Shyam</a:t>
            </a:r>
            <a:r>
              <a:rPr lang="en-AU" b="1" dirty="0" smtClean="0">
                <a:latin typeface="Times New Roman" panose="02020603050405020304" pitchFamily="18" charset="0"/>
                <a:cs typeface="Times New Roman" panose="02020603050405020304" pitchFamily="18" charset="0"/>
              </a:rPr>
              <a:t> Krishna Joshi, 3</a:t>
            </a:r>
            <a:r>
              <a:rPr lang="en-AU" b="1" baseline="30000" dirty="0" smtClean="0">
                <a:latin typeface="Times New Roman" panose="02020603050405020304" pitchFamily="18" charset="0"/>
                <a:cs typeface="Times New Roman" panose="02020603050405020304" pitchFamily="18" charset="0"/>
              </a:rPr>
              <a:t>rd</a:t>
            </a:r>
            <a:r>
              <a:rPr lang="en-AU" b="1" dirty="0" smtClean="0">
                <a:latin typeface="Times New Roman" panose="02020603050405020304" pitchFamily="18" charset="0"/>
                <a:cs typeface="Times New Roman" panose="02020603050405020304" pitchFamily="18" charset="0"/>
              </a:rPr>
              <a:t> Edition, A. K. Publishers and distributors, Kathmandu, Nepal, 2006. </a:t>
            </a:r>
            <a:endParaRPr lang="en-AU" b="1" dirty="0">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28711" y="0"/>
            <a:ext cx="10515600" cy="1325563"/>
          </a:xfrm>
        </p:spPr>
        <p:txBody>
          <a:bodyPr>
            <a:normAutofit/>
          </a:bodyPr>
          <a:lstStyle/>
          <a:p>
            <a:r>
              <a:rPr lang="en-AU" sz="3500" b="1" dirty="0" smtClean="0">
                <a:solidFill>
                  <a:srgbClr val="002060"/>
                </a:solidFill>
                <a:latin typeface="Times New Roman" panose="02020603050405020304" pitchFamily="18" charset="0"/>
                <a:cs typeface="Times New Roman" panose="02020603050405020304" pitchFamily="18" charset="0"/>
              </a:rPr>
              <a:t>REFERENCES (Cont’d…)  </a:t>
            </a:r>
            <a:endParaRPr lang="en-AU" sz="35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12335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1000</TotalTime>
  <Words>2895</Words>
  <Application>Microsoft Office PowerPoint</Application>
  <PresentationFormat>Widescreen</PresentationFormat>
  <Paragraphs>302</Paragraphs>
  <Slides>44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Times New Roman</vt:lpstr>
      <vt:lpstr>Wingdings</vt:lpstr>
      <vt:lpstr>Office Theme</vt:lpstr>
      <vt:lpstr>COURSE TITLE ORGANIZATION AND MANAGEMENT</vt:lpstr>
      <vt:lpstr>Learning Objective</vt:lpstr>
      <vt:lpstr>Concept of Organization Behaviour </vt:lpstr>
      <vt:lpstr>Concept of Organization Behaviour (Cont’d..)  </vt:lpstr>
      <vt:lpstr>ORGANIZATION BEHAVIOUR PROCESS</vt:lpstr>
      <vt:lpstr>APPROACH TO STUDY ORGANIZATION BEHAVIOUR</vt:lpstr>
      <vt:lpstr>APPROACH TO STUDY ORGANIZATION BEHAVIOUR (Cont’d….) </vt:lpstr>
      <vt:lpstr>INTRODUCTION TO MANAGEMENT </vt:lpstr>
      <vt:lpstr>PowerPoint Presentation</vt:lpstr>
      <vt:lpstr>PowerPoint Presentation</vt:lpstr>
      <vt:lpstr>PowerPoint Presentation</vt:lpstr>
      <vt:lpstr>PowerPoint Presentation</vt:lpstr>
      <vt:lpstr>PowerPoint Presentation</vt:lpstr>
      <vt:lpstr>SCIENTIFIC MANAGEMENT </vt:lpstr>
      <vt:lpstr>SCIENTIFIC MANAGEMENT (Cont’d..)  </vt:lpstr>
      <vt:lpstr>SCIENTIFIC MANAGEMENT (Cont’d..)  </vt:lpstr>
      <vt:lpstr>PowerPoint Presentation</vt:lpstr>
      <vt:lpstr>OBJECTIVE OF SCIENTIFIC MANAGEMENT </vt:lpstr>
      <vt:lpstr>LIMITATIONS OF SCIENTIFIC MANAGEMENT </vt:lpstr>
      <vt:lpstr>ADMINISTRATIVE MANAGEMENT </vt:lpstr>
      <vt:lpstr>HENRY FAYOL’S 14 Principles of Management  </vt:lpstr>
      <vt:lpstr>HENRY FAYOL’S 14 Principles of Management (Cont’d……)   </vt:lpstr>
      <vt:lpstr>HENRY FAYOL’S 14 Principles of Management (Cont’d……)   </vt:lpstr>
      <vt:lpstr>HENRY FAYOL’S 14 Principles of Management (Cont’d……)   </vt:lpstr>
      <vt:lpstr>BUREAUCRATIC MANAGEMENT </vt:lpstr>
      <vt:lpstr>Bureaucratic Management (Cont’d….)  </vt:lpstr>
      <vt:lpstr>PowerPoint Presentation</vt:lpstr>
      <vt:lpstr>Principles of  Bureaucratic Theory (Cont’d…)   </vt:lpstr>
      <vt:lpstr>PowerPoint Presentation</vt:lpstr>
      <vt:lpstr>Key points of Bureaucracy</vt:lpstr>
      <vt:lpstr>BEHAVIOUR MANAGEMENT</vt:lpstr>
      <vt:lpstr>Behaviour Management (Cont’d…)  </vt:lpstr>
      <vt:lpstr>Behaviour Management (Cont’d…)  </vt:lpstr>
      <vt:lpstr>Behaviour Management (Cont’d…)  </vt:lpstr>
      <vt:lpstr>Behaviour Management (Cont’d…)  </vt:lpstr>
      <vt:lpstr>MODERN MANAGEMENT</vt:lpstr>
      <vt:lpstr>Modern Management (Cont’d…) </vt:lpstr>
      <vt:lpstr>Modern Management (Cont’d…) </vt:lpstr>
      <vt:lpstr>Modern Management (Cont’d…) </vt:lpstr>
      <vt:lpstr>Modern Management (Cont’d…) </vt:lpstr>
      <vt:lpstr>Modern Management (Cont’d…) </vt:lpstr>
      <vt:lpstr>REFERENCES: </vt:lpstr>
      <vt:lpstr>REFERENCES (Cont’d…)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43</cp:revision>
  <dcterms:created xsi:type="dcterms:W3CDTF">2024-03-12T05:44:39Z</dcterms:created>
  <dcterms:modified xsi:type="dcterms:W3CDTF">2024-03-14T09:53:00Z</dcterms:modified>
</cp:coreProperties>
</file>