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08" r:id="rId3"/>
    <p:sldId id="258"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259" r:id="rId49"/>
    <p:sldId id="305" r:id="rId50"/>
    <p:sldId id="306"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0C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78" y="1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explosion val="1"/>
          <c:cat>
            <c:strRef>
              <c:f>Sheet1!$A$2:$A$8</c:f>
              <c:strCache>
                <c:ptCount val="7"/>
                <c:pt idx="0">
                  <c:v>1st Qtr</c:v>
                </c:pt>
                <c:pt idx="1">
                  <c:v>2nd Qtr</c:v>
                </c:pt>
                <c:pt idx="2">
                  <c:v>3rd Qtr</c:v>
                </c:pt>
                <c:pt idx="3">
                  <c:v>4th Qtr</c:v>
                </c:pt>
                <c:pt idx="4">
                  <c:v>5th Qtr</c:v>
                </c:pt>
                <c:pt idx="5">
                  <c:v>2nd Qtr</c:v>
                </c:pt>
                <c:pt idx="6">
                  <c:v>3rd Qtr</c:v>
                </c:pt>
              </c:strCache>
            </c:strRef>
          </c:cat>
          <c:val>
            <c:numRef>
              <c:f>Sheet1!$B$2:$B$8</c:f>
              <c:numCache>
                <c:formatCode>General</c:formatCode>
                <c:ptCount val="7"/>
                <c:pt idx="0">
                  <c:v>14.285714285714286</c:v>
                </c:pt>
                <c:pt idx="1">
                  <c:v>14.285714285714286</c:v>
                </c:pt>
                <c:pt idx="2">
                  <c:v>14.285714285714286</c:v>
                </c:pt>
                <c:pt idx="3">
                  <c:v>14.285714285714286</c:v>
                </c:pt>
                <c:pt idx="4">
                  <c:v>14.285714285714286</c:v>
                </c:pt>
                <c:pt idx="5">
                  <c:v>14.285714285714286</c:v>
                </c:pt>
                <c:pt idx="6">
                  <c:v>14.285714285714286</c:v>
                </c:pt>
              </c:numCache>
            </c:numRef>
          </c:val>
          <c:extLst xmlns:c16r2="http://schemas.microsoft.com/office/drawing/2015/06/chart">
            <c:ext xmlns:c16="http://schemas.microsoft.com/office/drawing/2014/chart" uri="{C3380CC4-5D6E-409C-BE32-E72D297353CC}">
              <c16:uniqueId val="{00000000-F639-4AC5-8F56-1F1F430574F5}"/>
            </c:ext>
          </c:extLst>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pPr>
      <a:endParaRPr lang="en-US"/>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0.37868</cdr:x>
      <cdr:y>0.23021</cdr:y>
    </cdr:from>
    <cdr:to>
      <cdr:x>0.49816</cdr:x>
      <cdr:y>0.35521</cdr:y>
    </cdr:to>
    <cdr:sp macro="" textlink="">
      <cdr:nvSpPr>
        <cdr:cNvPr id="2" name="TextBox 1"/>
        <cdr:cNvSpPr txBox="1"/>
      </cdr:nvSpPr>
      <cdr:spPr>
        <a:xfrm xmlns:a="http://schemas.openxmlformats.org/drawingml/2006/main">
          <a:off x="2943220" y="1052506"/>
          <a:ext cx="928694" cy="571504"/>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endParaRPr lang="en-AU" sz="1100" dirty="0"/>
        </a:p>
      </cdr:txBody>
    </cdr:sp>
  </cdr:relSizeAnchor>
  <cdr:relSizeAnchor xmlns:cdr="http://schemas.openxmlformats.org/drawingml/2006/chartDrawing">
    <cdr:from>
      <cdr:x>0.43674</cdr:x>
      <cdr:y>0.06039</cdr:y>
    </cdr:from>
    <cdr:to>
      <cdr:x>0.47395</cdr:x>
      <cdr:y>0.52509</cdr:y>
    </cdr:to>
    <cdr:sp macro="" textlink="">
      <cdr:nvSpPr>
        <cdr:cNvPr id="3" name="TextBox 2"/>
        <cdr:cNvSpPr txBox="1"/>
      </cdr:nvSpPr>
      <cdr:spPr>
        <a:xfrm xmlns:a="http://schemas.openxmlformats.org/drawingml/2006/main" rot="3440499">
          <a:off x="5599480" y="1470927"/>
          <a:ext cx="2788561" cy="571504"/>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r>
            <a:rPr lang="en-AU" sz="2800" b="1" dirty="0">
              <a:solidFill>
                <a:srgbClr val="0000CC"/>
              </a:solidFill>
            </a:rPr>
            <a:t>INTERACTION</a:t>
          </a:r>
          <a:r>
            <a:rPr lang="en-AU" b="1" dirty="0">
              <a:solidFill>
                <a:srgbClr val="0000CC"/>
              </a:solidFill>
            </a:rPr>
            <a:t> </a:t>
          </a:r>
          <a:endParaRPr lang="en-AU" sz="1100" b="1" dirty="0">
            <a:solidFill>
              <a:srgbClr val="0000CC"/>
            </a:solidFill>
          </a:endParaRPr>
        </a:p>
      </cdr:txBody>
    </cdr:sp>
  </cdr:relSizeAnchor>
  <cdr:relSizeAnchor xmlns:cdr="http://schemas.openxmlformats.org/drawingml/2006/chartDrawing">
    <cdr:from>
      <cdr:x>0.52489</cdr:x>
      <cdr:y>0.02943</cdr:y>
    </cdr:from>
    <cdr:to>
      <cdr:x>0.59116</cdr:x>
      <cdr:y>0.40014</cdr:y>
    </cdr:to>
    <cdr:sp macro="" textlink="">
      <cdr:nvSpPr>
        <cdr:cNvPr id="4" name="TextBox 1"/>
        <cdr:cNvSpPr txBox="1"/>
      </cdr:nvSpPr>
      <cdr:spPr>
        <a:xfrm xmlns:a="http://schemas.openxmlformats.org/drawingml/2006/main" rot="18007491">
          <a:off x="7458560" y="779980"/>
          <a:ext cx="2224524" cy="101780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Perpetua"/>
            </a:defRPr>
          </a:lvl1pPr>
          <a:lvl2pPr marL="457200" indent="0">
            <a:defRPr sz="1100">
              <a:latin typeface="Perpetua"/>
            </a:defRPr>
          </a:lvl2pPr>
          <a:lvl3pPr marL="914400" indent="0">
            <a:defRPr sz="1100">
              <a:latin typeface="Perpetua"/>
            </a:defRPr>
          </a:lvl3pPr>
          <a:lvl4pPr marL="1371600" indent="0">
            <a:defRPr sz="1100">
              <a:latin typeface="Perpetua"/>
            </a:defRPr>
          </a:lvl4pPr>
          <a:lvl5pPr marL="1828800" indent="0">
            <a:defRPr sz="1100">
              <a:latin typeface="Perpetua"/>
            </a:defRPr>
          </a:lvl5pPr>
          <a:lvl6pPr marL="2286000" indent="0">
            <a:defRPr sz="1100">
              <a:latin typeface="Perpetua"/>
            </a:defRPr>
          </a:lvl6pPr>
          <a:lvl7pPr marL="2743200" indent="0">
            <a:defRPr sz="1100">
              <a:latin typeface="Perpetua"/>
            </a:defRPr>
          </a:lvl7pPr>
          <a:lvl8pPr marL="3200400" indent="0">
            <a:defRPr sz="1100">
              <a:latin typeface="Perpetua"/>
            </a:defRPr>
          </a:lvl8pPr>
          <a:lvl9pPr marL="3657600" indent="0">
            <a:defRPr sz="1100">
              <a:latin typeface="Perpetua"/>
            </a:defRPr>
          </a:lvl9pPr>
        </a:lstStyle>
        <a:p xmlns:a="http://schemas.openxmlformats.org/drawingml/2006/main">
          <a:r>
            <a:rPr lang="en-AU" sz="2800" b="1" dirty="0">
              <a:solidFill>
                <a:schemeClr val="accent4"/>
              </a:solidFill>
            </a:rPr>
            <a:t>COMMON OBJECTIVE</a:t>
          </a:r>
          <a:endParaRPr lang="en-AU" sz="1100" b="1" dirty="0">
            <a:solidFill>
              <a:schemeClr val="accent4"/>
            </a:solidFill>
          </a:endParaRPr>
        </a:p>
      </cdr:txBody>
    </cdr:sp>
  </cdr:relSizeAnchor>
  <cdr:relSizeAnchor xmlns:cdr="http://schemas.openxmlformats.org/drawingml/2006/chartDrawing">
    <cdr:from>
      <cdr:x>0.51803</cdr:x>
      <cdr:y>0.31841</cdr:y>
    </cdr:from>
    <cdr:to>
      <cdr:x>0.72369</cdr:x>
      <cdr:y>0.41365</cdr:y>
    </cdr:to>
    <cdr:sp macro="" textlink="">
      <cdr:nvSpPr>
        <cdr:cNvPr id="5" name="TextBox 1"/>
        <cdr:cNvSpPr txBox="1"/>
      </cdr:nvSpPr>
      <cdr:spPr>
        <a:xfrm xmlns:a="http://schemas.openxmlformats.org/drawingml/2006/main" rot="19661597">
          <a:off x="8326547" y="1910689"/>
          <a:ext cx="3305645" cy="571504"/>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Perpetua"/>
            </a:defRPr>
          </a:lvl1pPr>
          <a:lvl2pPr marL="457200" indent="0">
            <a:defRPr sz="1100">
              <a:latin typeface="Perpetua"/>
            </a:defRPr>
          </a:lvl2pPr>
          <a:lvl3pPr marL="914400" indent="0">
            <a:defRPr sz="1100">
              <a:latin typeface="Perpetua"/>
            </a:defRPr>
          </a:lvl3pPr>
          <a:lvl4pPr marL="1371600" indent="0">
            <a:defRPr sz="1100">
              <a:latin typeface="Perpetua"/>
            </a:defRPr>
          </a:lvl4pPr>
          <a:lvl5pPr marL="1828800" indent="0">
            <a:defRPr sz="1100">
              <a:latin typeface="Perpetua"/>
            </a:defRPr>
          </a:lvl5pPr>
          <a:lvl6pPr marL="2286000" indent="0">
            <a:defRPr sz="1100">
              <a:latin typeface="Perpetua"/>
            </a:defRPr>
          </a:lvl6pPr>
          <a:lvl7pPr marL="2743200" indent="0">
            <a:defRPr sz="1100">
              <a:latin typeface="Perpetua"/>
            </a:defRPr>
          </a:lvl7pPr>
          <a:lvl8pPr marL="3200400" indent="0">
            <a:defRPr sz="1100">
              <a:latin typeface="Perpetua"/>
            </a:defRPr>
          </a:lvl8pPr>
          <a:lvl9pPr marL="3657600" indent="0">
            <a:defRPr sz="1100">
              <a:latin typeface="Perpetua"/>
            </a:defRPr>
          </a:lvl9pPr>
        </a:lstStyle>
        <a:p xmlns:a="http://schemas.openxmlformats.org/drawingml/2006/main">
          <a:r>
            <a:rPr lang="en-AU" sz="2400" b="1" dirty="0">
              <a:solidFill>
                <a:srgbClr val="FFFF00"/>
              </a:solidFill>
            </a:rPr>
            <a:t>COORDINATION</a:t>
          </a:r>
        </a:p>
      </cdr:txBody>
    </cdr:sp>
  </cdr:relSizeAnchor>
  <cdr:relSizeAnchor xmlns:cdr="http://schemas.openxmlformats.org/drawingml/2006/chartDrawing">
    <cdr:from>
      <cdr:x>0.51913</cdr:x>
      <cdr:y>0.64765</cdr:y>
    </cdr:from>
    <cdr:to>
      <cdr:x>0.69262</cdr:x>
      <cdr:y>0.74289</cdr:y>
    </cdr:to>
    <cdr:sp macro="" textlink="">
      <cdr:nvSpPr>
        <cdr:cNvPr id="6" name="TextBox 1"/>
        <cdr:cNvSpPr txBox="1"/>
      </cdr:nvSpPr>
      <cdr:spPr>
        <a:xfrm xmlns:a="http://schemas.openxmlformats.org/drawingml/2006/main" rot="2082725">
          <a:off x="8344257" y="3886393"/>
          <a:ext cx="2788561" cy="571504"/>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Perpetua"/>
            </a:defRPr>
          </a:lvl1pPr>
          <a:lvl2pPr marL="457200" indent="0">
            <a:defRPr sz="1100">
              <a:latin typeface="Perpetua"/>
            </a:defRPr>
          </a:lvl2pPr>
          <a:lvl3pPr marL="914400" indent="0">
            <a:defRPr sz="1100">
              <a:latin typeface="Perpetua"/>
            </a:defRPr>
          </a:lvl3pPr>
          <a:lvl4pPr marL="1371600" indent="0">
            <a:defRPr sz="1100">
              <a:latin typeface="Perpetua"/>
            </a:defRPr>
          </a:lvl4pPr>
          <a:lvl5pPr marL="1828800" indent="0">
            <a:defRPr sz="1100">
              <a:latin typeface="Perpetua"/>
            </a:defRPr>
          </a:lvl5pPr>
          <a:lvl6pPr marL="2286000" indent="0">
            <a:defRPr sz="1100">
              <a:latin typeface="Perpetua"/>
            </a:defRPr>
          </a:lvl6pPr>
          <a:lvl7pPr marL="2743200" indent="0">
            <a:defRPr sz="1100">
              <a:latin typeface="Perpetua"/>
            </a:defRPr>
          </a:lvl7pPr>
          <a:lvl8pPr marL="3200400" indent="0">
            <a:defRPr sz="1100">
              <a:latin typeface="Perpetua"/>
            </a:defRPr>
          </a:lvl8pPr>
          <a:lvl9pPr marL="3657600" indent="0">
            <a:defRPr sz="1100">
              <a:latin typeface="Perpetua"/>
            </a:defRPr>
          </a:lvl9pPr>
        </a:lstStyle>
        <a:p xmlns:a="http://schemas.openxmlformats.org/drawingml/2006/main">
          <a:r>
            <a:rPr lang="en-AU" sz="2400" b="1" dirty="0">
              <a:solidFill>
                <a:srgbClr val="C00000"/>
              </a:solidFill>
            </a:rPr>
            <a:t>KNOWLEDGE &amp;TECHNIQUE</a:t>
          </a:r>
        </a:p>
      </cdr:txBody>
    </cdr:sp>
  </cdr:relSizeAnchor>
  <cdr:relSizeAnchor xmlns:cdr="http://schemas.openxmlformats.org/drawingml/2006/chartDrawing">
    <cdr:from>
      <cdr:x>0.49272</cdr:x>
      <cdr:y>0.63661</cdr:y>
    </cdr:from>
    <cdr:to>
      <cdr:x>0.52828</cdr:x>
      <cdr:y>0.92777</cdr:y>
    </cdr:to>
    <cdr:sp macro="" textlink="">
      <cdr:nvSpPr>
        <cdr:cNvPr id="7" name="TextBox 1"/>
        <cdr:cNvSpPr txBox="1"/>
      </cdr:nvSpPr>
      <cdr:spPr>
        <a:xfrm xmlns:a="http://schemas.openxmlformats.org/drawingml/2006/main" rot="4860217">
          <a:off x="7331999" y="4407982"/>
          <a:ext cx="1747166" cy="571504"/>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Perpetua"/>
            </a:defRPr>
          </a:lvl1pPr>
          <a:lvl2pPr marL="457200" indent="0">
            <a:defRPr sz="1100">
              <a:latin typeface="Perpetua"/>
            </a:defRPr>
          </a:lvl2pPr>
          <a:lvl3pPr marL="914400" indent="0">
            <a:defRPr sz="1100">
              <a:latin typeface="Perpetua"/>
            </a:defRPr>
          </a:lvl3pPr>
          <a:lvl4pPr marL="1371600" indent="0">
            <a:defRPr sz="1100">
              <a:latin typeface="Perpetua"/>
            </a:defRPr>
          </a:lvl4pPr>
          <a:lvl5pPr marL="1828800" indent="0">
            <a:defRPr sz="1100">
              <a:latin typeface="Perpetua"/>
            </a:defRPr>
          </a:lvl5pPr>
          <a:lvl6pPr marL="2286000" indent="0">
            <a:defRPr sz="1100">
              <a:latin typeface="Perpetua"/>
            </a:defRPr>
          </a:lvl6pPr>
          <a:lvl7pPr marL="2743200" indent="0">
            <a:defRPr sz="1100">
              <a:latin typeface="Perpetua"/>
            </a:defRPr>
          </a:lvl7pPr>
          <a:lvl8pPr marL="3200400" indent="0">
            <a:defRPr sz="1100">
              <a:latin typeface="Perpetua"/>
            </a:defRPr>
          </a:lvl8pPr>
          <a:lvl9pPr marL="3657600" indent="0">
            <a:defRPr sz="1100">
              <a:latin typeface="Perpetua"/>
            </a:defRPr>
          </a:lvl9pPr>
        </a:lstStyle>
        <a:p xmlns:a="http://schemas.openxmlformats.org/drawingml/2006/main">
          <a:r>
            <a:rPr lang="en-AU" sz="2400" b="1" dirty="0">
              <a:solidFill>
                <a:srgbClr val="0000CC"/>
              </a:solidFill>
            </a:rPr>
            <a:t>GOAL ORIENTED</a:t>
          </a:r>
        </a:p>
      </cdr:txBody>
    </cdr:sp>
  </cdr:relSizeAnchor>
  <cdr:relSizeAnchor xmlns:cdr="http://schemas.openxmlformats.org/drawingml/2006/chartDrawing">
    <cdr:from>
      <cdr:x>0.34067</cdr:x>
      <cdr:y>0.57932</cdr:y>
    </cdr:from>
    <cdr:to>
      <cdr:x>0.51416</cdr:x>
      <cdr:y>0.67456</cdr:y>
    </cdr:to>
    <cdr:sp macro="" textlink="">
      <cdr:nvSpPr>
        <cdr:cNvPr id="8" name="TextBox 1"/>
        <cdr:cNvSpPr txBox="1"/>
      </cdr:nvSpPr>
      <cdr:spPr>
        <a:xfrm xmlns:a="http://schemas.openxmlformats.org/drawingml/2006/main" rot="20033715">
          <a:off x="5475821" y="3476359"/>
          <a:ext cx="2788561" cy="571504"/>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Perpetua"/>
            </a:defRPr>
          </a:lvl1pPr>
          <a:lvl2pPr marL="457200" indent="0">
            <a:defRPr sz="1100">
              <a:latin typeface="Perpetua"/>
            </a:defRPr>
          </a:lvl2pPr>
          <a:lvl3pPr marL="914400" indent="0">
            <a:defRPr sz="1100">
              <a:latin typeface="Perpetua"/>
            </a:defRPr>
          </a:lvl3pPr>
          <a:lvl4pPr marL="1371600" indent="0">
            <a:defRPr sz="1100">
              <a:latin typeface="Perpetua"/>
            </a:defRPr>
          </a:lvl4pPr>
          <a:lvl5pPr marL="1828800" indent="0">
            <a:defRPr sz="1100">
              <a:latin typeface="Perpetua"/>
            </a:defRPr>
          </a:lvl5pPr>
          <a:lvl6pPr marL="2286000" indent="0">
            <a:defRPr sz="1100">
              <a:latin typeface="Perpetua"/>
            </a:defRPr>
          </a:lvl6pPr>
          <a:lvl7pPr marL="2743200" indent="0">
            <a:defRPr sz="1100">
              <a:latin typeface="Perpetua"/>
            </a:defRPr>
          </a:lvl7pPr>
          <a:lvl8pPr marL="3200400" indent="0">
            <a:defRPr sz="1100">
              <a:latin typeface="Perpetua"/>
            </a:defRPr>
          </a:lvl8pPr>
          <a:lvl9pPr marL="3657600" indent="0">
            <a:defRPr sz="1100">
              <a:latin typeface="Perpetua"/>
            </a:defRPr>
          </a:lvl9pPr>
        </a:lstStyle>
        <a:p xmlns:a="http://schemas.openxmlformats.org/drawingml/2006/main">
          <a:r>
            <a:rPr lang="en-AU" sz="2800" b="1" dirty="0">
              <a:solidFill>
                <a:schemeClr val="accent4">
                  <a:lumMod val="40000"/>
                  <a:lumOff val="60000"/>
                </a:schemeClr>
              </a:solidFill>
            </a:rPr>
            <a:t>STRUCTURED ACTIVITIES</a:t>
          </a:r>
          <a:r>
            <a:rPr lang="en-AU" b="1" dirty="0">
              <a:solidFill>
                <a:schemeClr val="accent4">
                  <a:lumMod val="40000"/>
                  <a:lumOff val="60000"/>
                </a:schemeClr>
              </a:solidFill>
            </a:rPr>
            <a:t> </a:t>
          </a:r>
          <a:endParaRPr lang="en-AU" sz="1100" b="1" dirty="0">
            <a:solidFill>
              <a:schemeClr val="accent4">
                <a:lumMod val="40000"/>
                <a:lumOff val="60000"/>
              </a:schemeClr>
            </a:solidFill>
          </a:endParaRPr>
        </a:p>
      </cdr:txBody>
    </cdr:sp>
  </cdr:relSizeAnchor>
  <cdr:relSizeAnchor xmlns:cdr="http://schemas.openxmlformats.org/drawingml/2006/chartDrawing">
    <cdr:from>
      <cdr:x>0.32805</cdr:x>
      <cdr:y>0.3606</cdr:y>
    </cdr:from>
    <cdr:to>
      <cdr:x>0.50153</cdr:x>
      <cdr:y>0.46027</cdr:y>
    </cdr:to>
    <cdr:sp macro="" textlink="">
      <cdr:nvSpPr>
        <cdr:cNvPr id="10" name="TextBox 1"/>
        <cdr:cNvSpPr txBox="1"/>
      </cdr:nvSpPr>
      <cdr:spPr>
        <a:xfrm xmlns:a="http://schemas.openxmlformats.org/drawingml/2006/main" rot="1594707">
          <a:off x="5272867" y="2163866"/>
          <a:ext cx="2788561" cy="598086"/>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Perpetua"/>
            </a:defRPr>
          </a:lvl1pPr>
          <a:lvl2pPr marL="457200" indent="0">
            <a:defRPr sz="1100">
              <a:latin typeface="Perpetua"/>
            </a:defRPr>
          </a:lvl2pPr>
          <a:lvl3pPr marL="914400" indent="0">
            <a:defRPr sz="1100">
              <a:latin typeface="Perpetua"/>
            </a:defRPr>
          </a:lvl3pPr>
          <a:lvl4pPr marL="1371600" indent="0">
            <a:defRPr sz="1100">
              <a:latin typeface="Perpetua"/>
            </a:defRPr>
          </a:lvl4pPr>
          <a:lvl5pPr marL="1828800" indent="0">
            <a:defRPr sz="1100">
              <a:latin typeface="Perpetua"/>
            </a:defRPr>
          </a:lvl5pPr>
          <a:lvl6pPr marL="2286000" indent="0">
            <a:defRPr sz="1100">
              <a:latin typeface="Perpetua"/>
            </a:defRPr>
          </a:lvl6pPr>
          <a:lvl7pPr marL="2743200" indent="0">
            <a:defRPr sz="1100">
              <a:latin typeface="Perpetua"/>
            </a:defRPr>
          </a:lvl7pPr>
          <a:lvl8pPr marL="3200400" indent="0">
            <a:defRPr sz="1100">
              <a:latin typeface="Perpetua"/>
            </a:defRPr>
          </a:lvl8pPr>
          <a:lvl9pPr marL="3657600" indent="0">
            <a:defRPr sz="1100">
              <a:latin typeface="Perpetua"/>
            </a:defRPr>
          </a:lvl9pPr>
        </a:lstStyle>
        <a:p xmlns:a="http://schemas.openxmlformats.org/drawingml/2006/main">
          <a:r>
            <a:rPr lang="en-AU" sz="2800" b="1" dirty="0">
              <a:solidFill>
                <a:schemeClr val="tx1"/>
              </a:solidFill>
            </a:rPr>
            <a:t>PSYCHOSOCIAL SYSTEM</a:t>
          </a:r>
          <a:endParaRPr lang="en-AU" sz="1100" b="1" dirty="0">
            <a:solidFill>
              <a:schemeClr val="tx1"/>
            </a:solidFill>
          </a:endParaRPr>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4C4E9FDB-E09B-4302-A861-1BB47D6A4248}" type="datetimeFigureOut">
              <a:rPr lang="en-AU" smtClean="0"/>
              <a:t>2024-03-21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BA83275-4154-4483-9CE0-B745E68F9D5B}" type="slidenum">
              <a:rPr lang="en-AU" smtClean="0"/>
              <a:t>‹#›</a:t>
            </a:fld>
            <a:endParaRPr lang="en-AU"/>
          </a:p>
        </p:txBody>
      </p:sp>
    </p:spTree>
    <p:extLst>
      <p:ext uri="{BB962C8B-B14F-4D97-AF65-F5344CB8AC3E}">
        <p14:creationId xmlns:p14="http://schemas.microsoft.com/office/powerpoint/2010/main" val="2481617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4C4E9FDB-E09B-4302-A861-1BB47D6A4248}" type="datetimeFigureOut">
              <a:rPr lang="en-AU" smtClean="0"/>
              <a:t>2024-03-21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BA83275-4154-4483-9CE0-B745E68F9D5B}" type="slidenum">
              <a:rPr lang="en-AU" smtClean="0"/>
              <a:t>‹#›</a:t>
            </a:fld>
            <a:endParaRPr lang="en-AU"/>
          </a:p>
        </p:txBody>
      </p:sp>
    </p:spTree>
    <p:extLst>
      <p:ext uri="{BB962C8B-B14F-4D97-AF65-F5344CB8AC3E}">
        <p14:creationId xmlns:p14="http://schemas.microsoft.com/office/powerpoint/2010/main" val="2757063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C4E9FDB-E09B-4302-A861-1BB47D6A4248}" type="datetimeFigureOut">
              <a:rPr lang="en-AU" smtClean="0"/>
              <a:t>2024-03-21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BA83275-4154-4483-9CE0-B745E68F9D5B}" type="slidenum">
              <a:rPr lang="en-AU" smtClean="0"/>
              <a:t>‹#›</a:t>
            </a:fld>
            <a:endParaRPr lang="en-AU"/>
          </a:p>
        </p:txBody>
      </p:sp>
    </p:spTree>
    <p:extLst>
      <p:ext uri="{BB962C8B-B14F-4D97-AF65-F5344CB8AC3E}">
        <p14:creationId xmlns:p14="http://schemas.microsoft.com/office/powerpoint/2010/main" val="1582953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4C4E9FDB-E09B-4302-A861-1BB47D6A4248}" type="datetimeFigureOut">
              <a:rPr lang="en-AU" smtClean="0"/>
              <a:t>2024-03-21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DBA83275-4154-4483-9CE0-B745E68F9D5B}" type="slidenum">
              <a:rPr lang="en-AU" smtClean="0"/>
              <a:t>‹#›</a:t>
            </a:fld>
            <a:endParaRPr lang="en-AU"/>
          </a:p>
        </p:txBody>
      </p:sp>
    </p:spTree>
    <p:extLst>
      <p:ext uri="{BB962C8B-B14F-4D97-AF65-F5344CB8AC3E}">
        <p14:creationId xmlns:p14="http://schemas.microsoft.com/office/powerpoint/2010/main" val="3897199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4C4E9FDB-E09B-4302-A861-1BB47D6A4248}" type="datetimeFigureOut">
              <a:rPr lang="en-AU" smtClean="0"/>
              <a:t>2024-03-21</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DBA83275-4154-4483-9CE0-B745E68F9D5B}" type="slidenum">
              <a:rPr lang="en-AU" smtClean="0"/>
              <a:t>‹#›</a:t>
            </a:fld>
            <a:endParaRPr lang="en-AU"/>
          </a:p>
        </p:txBody>
      </p:sp>
    </p:spTree>
    <p:extLst>
      <p:ext uri="{BB962C8B-B14F-4D97-AF65-F5344CB8AC3E}">
        <p14:creationId xmlns:p14="http://schemas.microsoft.com/office/powerpoint/2010/main" val="3761209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4C4E9FDB-E09B-4302-A861-1BB47D6A4248}" type="datetimeFigureOut">
              <a:rPr lang="en-AU" smtClean="0"/>
              <a:t>2024-03-21</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DBA83275-4154-4483-9CE0-B745E68F9D5B}" type="slidenum">
              <a:rPr lang="en-AU" smtClean="0"/>
              <a:t>‹#›</a:t>
            </a:fld>
            <a:endParaRPr lang="en-AU"/>
          </a:p>
        </p:txBody>
      </p:sp>
    </p:spTree>
    <p:extLst>
      <p:ext uri="{BB962C8B-B14F-4D97-AF65-F5344CB8AC3E}">
        <p14:creationId xmlns:p14="http://schemas.microsoft.com/office/powerpoint/2010/main" val="845748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4E9FDB-E09B-4302-A861-1BB47D6A4248}" type="datetimeFigureOut">
              <a:rPr lang="en-AU" smtClean="0"/>
              <a:t>2024-03-21</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DBA83275-4154-4483-9CE0-B745E68F9D5B}" type="slidenum">
              <a:rPr lang="en-AU" smtClean="0"/>
              <a:t>‹#›</a:t>
            </a:fld>
            <a:endParaRPr lang="en-AU"/>
          </a:p>
        </p:txBody>
      </p:sp>
    </p:spTree>
    <p:extLst>
      <p:ext uri="{BB962C8B-B14F-4D97-AF65-F5344CB8AC3E}">
        <p14:creationId xmlns:p14="http://schemas.microsoft.com/office/powerpoint/2010/main" val="41447583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C4E9FDB-E09B-4302-A861-1BB47D6A4248}" type="datetimeFigureOut">
              <a:rPr lang="en-AU" smtClean="0"/>
              <a:t>2024-03-21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DBA83275-4154-4483-9CE0-B745E68F9D5B}" type="slidenum">
              <a:rPr lang="en-AU" smtClean="0"/>
              <a:t>‹#›</a:t>
            </a:fld>
            <a:endParaRPr lang="en-AU"/>
          </a:p>
        </p:txBody>
      </p:sp>
    </p:spTree>
    <p:extLst>
      <p:ext uri="{BB962C8B-B14F-4D97-AF65-F5344CB8AC3E}">
        <p14:creationId xmlns:p14="http://schemas.microsoft.com/office/powerpoint/2010/main" val="3548146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C4E9FDB-E09B-4302-A861-1BB47D6A4248}" type="datetimeFigureOut">
              <a:rPr lang="en-AU" smtClean="0"/>
              <a:t>2024-03-21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DBA83275-4154-4483-9CE0-B745E68F9D5B}" type="slidenum">
              <a:rPr lang="en-AU" smtClean="0"/>
              <a:t>‹#›</a:t>
            </a:fld>
            <a:endParaRPr lang="en-AU"/>
          </a:p>
        </p:txBody>
      </p:sp>
    </p:spTree>
    <p:extLst>
      <p:ext uri="{BB962C8B-B14F-4D97-AF65-F5344CB8AC3E}">
        <p14:creationId xmlns:p14="http://schemas.microsoft.com/office/powerpoint/2010/main" val="36660187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4C4E9FDB-E09B-4302-A861-1BB47D6A4248}" type="datetimeFigureOut">
              <a:rPr lang="en-AU" smtClean="0"/>
              <a:t>2024-03-21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BA83275-4154-4483-9CE0-B745E68F9D5B}" type="slidenum">
              <a:rPr lang="en-AU" smtClean="0"/>
              <a:t>‹#›</a:t>
            </a:fld>
            <a:endParaRPr lang="en-AU"/>
          </a:p>
        </p:txBody>
      </p:sp>
    </p:spTree>
    <p:extLst>
      <p:ext uri="{BB962C8B-B14F-4D97-AF65-F5344CB8AC3E}">
        <p14:creationId xmlns:p14="http://schemas.microsoft.com/office/powerpoint/2010/main" val="42481150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4C4E9FDB-E09B-4302-A861-1BB47D6A4248}" type="datetimeFigureOut">
              <a:rPr lang="en-AU" smtClean="0"/>
              <a:t>2024-03-21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BA83275-4154-4483-9CE0-B745E68F9D5B}" type="slidenum">
              <a:rPr lang="en-AU" smtClean="0"/>
              <a:t>‹#›</a:t>
            </a:fld>
            <a:endParaRPr lang="en-AU"/>
          </a:p>
        </p:txBody>
      </p:sp>
    </p:spTree>
    <p:extLst>
      <p:ext uri="{BB962C8B-B14F-4D97-AF65-F5344CB8AC3E}">
        <p14:creationId xmlns:p14="http://schemas.microsoft.com/office/powerpoint/2010/main" val="1174982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4E9FDB-E09B-4302-A861-1BB47D6A4248}" type="datetimeFigureOut">
              <a:rPr lang="en-AU" smtClean="0"/>
              <a:t>2024-03-21</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A83275-4154-4483-9CE0-B745E68F9D5B}" type="slidenum">
              <a:rPr lang="en-AU" smtClean="0"/>
              <a:t>‹#›</a:t>
            </a:fld>
            <a:endParaRPr lang="en-AU"/>
          </a:p>
        </p:txBody>
      </p:sp>
    </p:spTree>
    <p:extLst>
      <p:ext uri="{BB962C8B-B14F-4D97-AF65-F5344CB8AC3E}">
        <p14:creationId xmlns:p14="http://schemas.microsoft.com/office/powerpoint/2010/main" val="32124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publicpuzzle.wordpress.com/2011/02/18/strategic-planning-collaboration-cooperation-and-coordination/" TargetMode="External"/><Relationship Id="rId2" Type="http://schemas.openxmlformats.org/officeDocument/2006/relationships/hyperlink" Target="https://www.mbaknol.com/management-concepts/organization-meaning-definition-importance-and-principles/"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s://www.betterup.com/blog/organizational-structure" TargetMode="External"/><Relationship Id="rId2" Type="http://schemas.openxmlformats.org/officeDocument/2006/relationships/hyperlink" Target="https://faculty.sfcc.spokane.edu/inetshare/autowebs/health101/mental-health/textbook.htm" TargetMode="External"/><Relationship Id="rId1" Type="http://schemas.openxmlformats.org/officeDocument/2006/relationships/slideLayout" Target="../slideLayouts/slideLayout2.xml"/><Relationship Id="rId4" Type="http://schemas.openxmlformats.org/officeDocument/2006/relationships/hyperlink" Target="https://www.management-square.com/organizational-structure/" TargetMode="External"/></Relationships>
</file>

<file path=ppt/slides/_rels/slide50.xml.rels><?xml version="1.0" encoding="UTF-8" standalone="yes"?>
<Relationships xmlns="http://schemas.openxmlformats.org/package/2006/relationships"><Relationship Id="rId3" Type="http://schemas.openxmlformats.org/officeDocument/2006/relationships/hyperlink" Target="https://www.researchgate.net/figure/Line-Organisation-Structure-Source-Akrani-2010-Organisation-Organisation-Structure_fig2_333210187" TargetMode="External"/><Relationship Id="rId2" Type="http://schemas.openxmlformats.org/officeDocument/2006/relationships/hyperlink" Target="https://online.visual-paradigm.com/diagrams/templates/organization-chart/project-team/" TargetMode="External"/><Relationship Id="rId1" Type="http://schemas.openxmlformats.org/officeDocument/2006/relationships/slideLayout" Target="../slideLayouts/slideLayout2.xml"/><Relationship Id="rId4" Type="http://schemas.openxmlformats.org/officeDocument/2006/relationships/hyperlink" Target="https://analysisproject.blogspot.com/2015/07/matrix-organization-structure.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5946" y="-221785"/>
            <a:ext cx="9144000" cy="1508236"/>
          </a:xfrm>
        </p:spPr>
        <p:txBody>
          <a:bodyPr>
            <a:normAutofit/>
          </a:bodyPr>
          <a:lstStyle/>
          <a:p>
            <a:pPr algn="ctr">
              <a:lnSpc>
                <a:spcPct val="100000"/>
              </a:lnSpc>
            </a:pPr>
            <a:r>
              <a:rPr lang="en-AU" sz="3200" b="1" dirty="0" smtClean="0">
                <a:solidFill>
                  <a:srgbClr val="FF0000"/>
                </a:solidFill>
                <a:latin typeface="Times New Roman" panose="02020603050405020304" pitchFamily="18" charset="0"/>
                <a:cs typeface="Times New Roman" panose="02020603050405020304" pitchFamily="18" charset="0"/>
              </a:rPr>
              <a:t>COURSE TITLE</a:t>
            </a:r>
            <a:r>
              <a:rPr lang="en-AU" sz="3200" b="1" dirty="0" smtClean="0">
                <a:latin typeface="Times New Roman" panose="02020603050405020304" pitchFamily="18" charset="0"/>
                <a:cs typeface="Times New Roman" panose="02020603050405020304" pitchFamily="18" charset="0"/>
              </a:rPr>
              <a:t/>
            </a:r>
            <a:br>
              <a:rPr lang="en-AU" sz="3200" b="1" dirty="0" smtClean="0">
                <a:latin typeface="Times New Roman" panose="02020603050405020304" pitchFamily="18" charset="0"/>
                <a:cs typeface="Times New Roman" panose="02020603050405020304" pitchFamily="18" charset="0"/>
              </a:rPr>
            </a:br>
            <a:r>
              <a:rPr lang="en-AU" sz="3600" b="1" dirty="0" smtClean="0">
                <a:solidFill>
                  <a:srgbClr val="002060"/>
                </a:solidFill>
                <a:latin typeface="Times New Roman" panose="02020603050405020304" pitchFamily="18" charset="0"/>
                <a:cs typeface="Times New Roman" panose="02020603050405020304" pitchFamily="18" charset="0"/>
              </a:rPr>
              <a:t>ORGANIZATION AND MANAGEMENT</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250392" y="1638143"/>
            <a:ext cx="9049554" cy="5083332"/>
          </a:xfrm>
        </p:spPr>
        <p:txBody>
          <a:bodyPr>
            <a:normAutofit/>
          </a:bodyPr>
          <a:lstStyle/>
          <a:p>
            <a:pPr algn="ctr"/>
            <a:r>
              <a:rPr lang="en-AU" sz="2800" b="1" dirty="0" smtClean="0">
                <a:solidFill>
                  <a:srgbClr val="FF0000"/>
                </a:solidFill>
                <a:latin typeface="Times New Roman" panose="02020603050405020304" pitchFamily="18" charset="0"/>
                <a:cs typeface="Times New Roman" panose="02020603050405020304" pitchFamily="18" charset="0"/>
              </a:rPr>
              <a:t>CHAPTER 2 (Week 2) </a:t>
            </a:r>
          </a:p>
          <a:p>
            <a:pPr algn="ctr"/>
            <a:r>
              <a:rPr lang="en-AU" sz="2800" b="1" dirty="0" smtClean="0">
                <a:solidFill>
                  <a:srgbClr val="002060"/>
                </a:solidFill>
                <a:latin typeface="Times New Roman" panose="02020603050405020304" pitchFamily="18" charset="0"/>
                <a:cs typeface="Times New Roman" panose="02020603050405020304" pitchFamily="18" charset="0"/>
              </a:rPr>
              <a:t>INTRODUCTION TO ORGANIZATION</a:t>
            </a:r>
          </a:p>
          <a:p>
            <a:pPr algn="ctr"/>
            <a:r>
              <a:rPr lang="en-AU" sz="3600" b="1" dirty="0" smtClean="0">
                <a:solidFill>
                  <a:srgbClr val="002060"/>
                </a:solidFill>
                <a:latin typeface="Times New Roman" panose="02020603050405020304" pitchFamily="18" charset="0"/>
                <a:cs typeface="Times New Roman" panose="02020603050405020304" pitchFamily="18" charset="0"/>
              </a:rPr>
              <a:t>Lecture - </a:t>
            </a:r>
            <a:r>
              <a:rPr lang="en-AU" sz="3600" b="1" dirty="0" smtClean="0">
                <a:solidFill>
                  <a:srgbClr val="002060"/>
                </a:solidFill>
                <a:latin typeface="Times New Roman" panose="02020603050405020304" pitchFamily="18" charset="0"/>
                <a:cs typeface="Times New Roman" panose="02020603050405020304" pitchFamily="18" charset="0"/>
              </a:rPr>
              <a:t>2 </a:t>
            </a:r>
            <a:endParaRPr lang="en-AU" sz="3600" b="1" dirty="0" smtClean="0">
              <a:solidFill>
                <a:srgbClr val="002060"/>
              </a:solidFill>
              <a:latin typeface="Times New Roman" panose="02020603050405020304" pitchFamily="18" charset="0"/>
              <a:cs typeface="Times New Roman" panose="02020603050405020304" pitchFamily="18" charset="0"/>
            </a:endParaRPr>
          </a:p>
          <a:p>
            <a:r>
              <a:rPr lang="en-AU" sz="2800" b="1" dirty="0" smtClean="0">
                <a:solidFill>
                  <a:srgbClr val="FF0000"/>
                </a:solidFill>
                <a:latin typeface="Times New Roman" panose="02020603050405020304" pitchFamily="18" charset="0"/>
                <a:cs typeface="Times New Roman" panose="02020603050405020304" pitchFamily="18" charset="0"/>
              </a:rPr>
              <a:t>Meaning and concept of organization, Principles of organization, Types of organization and Organizational structure. </a:t>
            </a:r>
          </a:p>
          <a:p>
            <a:endParaRPr lang="en-AU" dirty="0" smtClean="0">
              <a:latin typeface="Times New Roman" panose="02020603050405020304" pitchFamily="18" charset="0"/>
              <a:cs typeface="Times New Roman" panose="02020603050405020304" pitchFamily="18" charset="0"/>
            </a:endParaRPr>
          </a:p>
          <a:p>
            <a:pPr algn="ctr"/>
            <a:r>
              <a:rPr lang="en-AU" sz="2400" b="1" dirty="0" err="1" smtClean="0">
                <a:latin typeface="Times New Roman" panose="02020603050405020304" pitchFamily="18" charset="0"/>
                <a:cs typeface="Times New Roman" panose="02020603050405020304" pitchFamily="18" charset="0"/>
              </a:rPr>
              <a:t>Er</a:t>
            </a:r>
            <a:r>
              <a:rPr lang="en-AU" sz="2400" b="1" dirty="0" smtClean="0">
                <a:latin typeface="Times New Roman" panose="02020603050405020304" pitchFamily="18" charset="0"/>
                <a:cs typeface="Times New Roman" panose="02020603050405020304" pitchFamily="18" charset="0"/>
              </a:rPr>
              <a:t>. Ishwar Adhikari </a:t>
            </a:r>
          </a:p>
          <a:p>
            <a:pPr algn="ctr"/>
            <a:r>
              <a:rPr lang="en-AU" sz="2400" b="1" dirty="0" smtClean="0">
                <a:latin typeface="Times New Roman" panose="02020603050405020304" pitchFamily="18" charset="0"/>
                <a:cs typeface="Times New Roman" panose="02020603050405020304" pitchFamily="18" charset="0"/>
              </a:rPr>
              <a:t>Associate Professor</a:t>
            </a:r>
          </a:p>
          <a:p>
            <a:pPr algn="ctr"/>
            <a:r>
              <a:rPr lang="en-AU" sz="2400" b="1" dirty="0">
                <a:latin typeface="Times New Roman" panose="02020603050405020304" pitchFamily="18" charset="0"/>
                <a:cs typeface="Times New Roman" panose="02020603050405020304" pitchFamily="18" charset="0"/>
              </a:rPr>
              <a:t>Kathmandu Engineering College, Nepal</a:t>
            </a:r>
          </a:p>
        </p:txBody>
      </p:sp>
      <p:sp>
        <p:nvSpPr>
          <p:cNvPr id="5" name="Slide Number Placeholder 4"/>
          <p:cNvSpPr>
            <a:spLocks noGrp="1"/>
          </p:cNvSpPr>
          <p:nvPr>
            <p:ph type="sldNum" sz="quarter" idx="12"/>
          </p:nvPr>
        </p:nvSpPr>
        <p:spPr/>
        <p:txBody>
          <a:bodyPr/>
          <a:lstStyle/>
          <a:p>
            <a:fld id="{1C0EFC43-1ADD-4952-B492-8FECD4FE203F}" type="slidenum">
              <a:rPr lang="en-AU" smtClean="0"/>
              <a:t>1</a:t>
            </a:fld>
            <a:endParaRPr lang="en-AU"/>
          </a:p>
        </p:txBody>
      </p:sp>
    </p:spTree>
    <p:extLst>
      <p:ext uri="{BB962C8B-B14F-4D97-AF65-F5344CB8AC3E}">
        <p14:creationId xmlns:p14="http://schemas.microsoft.com/office/powerpoint/2010/main" val="15554216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078532" cy="4351338"/>
          </a:xfrm>
        </p:spPr>
        <p:txBody>
          <a:bodyPr>
            <a:normAutofit/>
          </a:bodyPr>
          <a:lstStyle/>
          <a:p>
            <a:pPr marL="0" indent="0" algn="just">
              <a:buNone/>
            </a:pPr>
            <a:r>
              <a:rPr lang="en-AU" b="1" dirty="0" smtClean="0">
                <a:latin typeface="Times New Roman" panose="02020603050405020304" pitchFamily="18" charset="0"/>
                <a:cs typeface="Times New Roman" panose="02020603050405020304" pitchFamily="18" charset="0"/>
              </a:rPr>
              <a:t>The main objective of this lecture is to understand about : </a:t>
            </a:r>
          </a:p>
          <a:p>
            <a:pPr marL="0" indent="0" algn="just">
              <a:buNone/>
            </a:pPr>
            <a:endParaRPr lang="en-AU"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Meaning and Concept </a:t>
            </a:r>
            <a:r>
              <a:rPr lang="en-AU" b="1" dirty="0" smtClean="0">
                <a:latin typeface="Times New Roman" panose="02020603050405020304" pitchFamily="18" charset="0"/>
                <a:cs typeface="Times New Roman" panose="02020603050405020304" pitchFamily="18" charset="0"/>
              </a:rPr>
              <a:t>of </a:t>
            </a:r>
            <a:r>
              <a:rPr lang="en-AU" b="1" dirty="0" smtClean="0">
                <a:latin typeface="Times New Roman" panose="02020603050405020304" pitchFamily="18" charset="0"/>
                <a:cs typeface="Times New Roman" panose="02020603050405020304" pitchFamily="18" charset="0"/>
              </a:rPr>
              <a:t>Organization.  </a:t>
            </a:r>
            <a:endParaRPr lang="en-AU"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Principle of Organization. </a:t>
            </a:r>
            <a:endParaRPr lang="en-AU"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Types of Organization.</a:t>
            </a:r>
            <a:endParaRPr lang="en-AU"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Organizational Structure.</a:t>
            </a:r>
            <a:endParaRPr lang="en-AU"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0091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4560" y="0"/>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INTRODUCTION</a:t>
            </a:r>
          </a:p>
        </p:txBody>
      </p:sp>
      <p:sp>
        <p:nvSpPr>
          <p:cNvPr id="3" name="Content Placeholder 2"/>
          <p:cNvSpPr>
            <a:spLocks noGrp="1"/>
          </p:cNvSpPr>
          <p:nvPr>
            <p:ph sz="quarter" idx="1"/>
          </p:nvPr>
        </p:nvSpPr>
        <p:spPr>
          <a:xfrm>
            <a:off x="1013137" y="944450"/>
            <a:ext cx="9174051" cy="5913549"/>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person to be success in any spheres of life needs the </a:t>
            </a:r>
            <a:r>
              <a:rPr lang="en-US" b="1" dirty="0">
                <a:solidFill>
                  <a:srgbClr val="00B050"/>
                </a:solidFill>
                <a:latin typeface="Times New Roman" panose="02020603050405020304" pitchFamily="18" charset="0"/>
                <a:cs typeface="Times New Roman" panose="02020603050405020304" pitchFamily="18" charset="0"/>
              </a:rPr>
              <a:t>support from other people</a:t>
            </a:r>
            <a:r>
              <a:rPr lang="en-US" b="1" dirty="0">
                <a:latin typeface="Times New Roman" panose="02020603050405020304" pitchFamily="18" charset="0"/>
                <a:cs typeface="Times New Roman" panose="02020603050405020304" pitchFamily="18" charset="0"/>
              </a:rPr>
              <a:t>, to which we call </a:t>
            </a:r>
            <a:r>
              <a:rPr lang="en-US" b="1" dirty="0">
                <a:solidFill>
                  <a:srgbClr val="00B050"/>
                </a:solidFill>
                <a:latin typeface="Times New Roman" panose="02020603050405020304" pitchFamily="18" charset="0"/>
                <a:cs typeface="Times New Roman" panose="02020603050405020304" pitchFamily="18" charset="0"/>
              </a:rPr>
              <a:t>organized activity</a:t>
            </a:r>
            <a:r>
              <a:rPr lang="en-US"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person has unlimited potential; however, the potential will remain unrealized if not carried out properly.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An organization means </a:t>
            </a:r>
            <a:r>
              <a:rPr lang="en-US" b="1" dirty="0">
                <a:solidFill>
                  <a:srgbClr val="00B050"/>
                </a:solidFill>
                <a:latin typeface="Times New Roman" panose="02020603050405020304" pitchFamily="18" charset="0"/>
                <a:cs typeface="Times New Roman" panose="02020603050405020304" pitchFamily="18" charset="0"/>
              </a:rPr>
              <a:t>network of individuals</a:t>
            </a:r>
            <a:r>
              <a:rPr lang="en-US" b="1" dirty="0">
                <a:latin typeface="Times New Roman" panose="02020603050405020304" pitchFamily="18" charset="0"/>
                <a:cs typeface="Times New Roman" panose="02020603050405020304" pitchFamily="18" charset="0"/>
              </a:rPr>
              <a:t> created to achieve a goal.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Organization </a:t>
            </a:r>
            <a:r>
              <a:rPr lang="en-AU" b="1" dirty="0">
                <a:latin typeface="Times New Roman" panose="02020603050405020304" pitchFamily="18" charset="0"/>
                <a:cs typeface="Times New Roman" panose="02020603050405020304" pitchFamily="18" charset="0"/>
              </a:rPr>
              <a:t>is associated with developing an outline where the overall </a:t>
            </a:r>
            <a:r>
              <a:rPr lang="en-AU" b="1" dirty="0">
                <a:solidFill>
                  <a:srgbClr val="FF0000"/>
                </a:solidFill>
                <a:latin typeface="Times New Roman" panose="02020603050405020304" pitchFamily="18" charset="0"/>
                <a:cs typeface="Times New Roman" panose="02020603050405020304" pitchFamily="18" charset="0"/>
              </a:rPr>
              <a:t>work is divided into manageable components </a:t>
            </a:r>
            <a:r>
              <a:rPr lang="en-AU" b="1" dirty="0">
                <a:latin typeface="Times New Roman" panose="02020603050405020304" pitchFamily="18" charset="0"/>
                <a:cs typeface="Times New Roman" panose="02020603050405020304" pitchFamily="18" charset="0"/>
              </a:rPr>
              <a:t>in order to facilitate the achievement of objectives or goals. </a:t>
            </a:r>
            <a:r>
              <a:rPr lang="en-AU" b="1" dirty="0" smtClean="0">
                <a:latin typeface="Times New Roman" panose="02020603050405020304" pitchFamily="18" charset="0"/>
                <a:cs typeface="Times New Roman" panose="02020603050405020304" pitchFamily="18" charset="0"/>
              </a:rPr>
              <a:t>[1] </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4186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6684" y="1055106"/>
            <a:ext cx="9014138" cy="5802893"/>
          </a:xfrm>
        </p:spPr>
        <p:txBody>
          <a:bodyPr>
            <a:normAutofit/>
          </a:bodyPr>
          <a:lstStyle/>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Any plan, whatever may be its scope from </a:t>
            </a:r>
            <a:r>
              <a:rPr lang="en-US" b="1" dirty="0" smtClean="0">
                <a:solidFill>
                  <a:srgbClr val="00B050"/>
                </a:solidFill>
                <a:latin typeface="Times New Roman" panose="02020603050405020304" pitchFamily="18" charset="0"/>
                <a:cs typeface="Times New Roman" panose="02020603050405020304" pitchFamily="18" charset="0"/>
              </a:rPr>
              <a:t>entirely personal to international </a:t>
            </a:r>
            <a:r>
              <a:rPr lang="en-US" b="1" dirty="0" smtClean="0">
                <a:latin typeface="Times New Roman" panose="02020603050405020304" pitchFamily="18" charset="0"/>
                <a:cs typeface="Times New Roman" panose="02020603050405020304" pitchFamily="18" charset="0"/>
              </a:rPr>
              <a:t>it requires organized activity to fulfill.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Organization is the </a:t>
            </a:r>
            <a:r>
              <a:rPr lang="en-AU" b="1" dirty="0" smtClean="0">
                <a:solidFill>
                  <a:srgbClr val="FF0000"/>
                </a:solidFill>
                <a:latin typeface="Times New Roman" panose="02020603050405020304" pitchFamily="18" charset="0"/>
                <a:cs typeface="Times New Roman" panose="02020603050405020304" pitchFamily="18" charset="0"/>
              </a:rPr>
              <a:t>foundation upon which the whole structure of management is erected</a:t>
            </a:r>
            <a:r>
              <a:rPr lang="en-AU" b="1" dirty="0" smtClean="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Organisation </a:t>
            </a:r>
            <a:r>
              <a:rPr lang="en-AU" b="1" dirty="0">
                <a:latin typeface="Times New Roman" panose="02020603050405020304" pitchFamily="18" charset="0"/>
                <a:cs typeface="Times New Roman" panose="02020603050405020304" pitchFamily="18" charset="0"/>
              </a:rPr>
              <a:t>is the backbone of management because without an efficient organization no management can perform its functions smoothly</a:t>
            </a:r>
            <a:r>
              <a:rPr lang="en-AU" b="1" dirty="0" smtClean="0">
                <a:latin typeface="Times New Roman" panose="02020603050405020304" pitchFamily="18" charset="0"/>
                <a:cs typeface="Times New Roman" panose="02020603050405020304" pitchFamily="18" charset="0"/>
              </a:rPr>
              <a:t>.</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Derived from the Greek Word </a:t>
            </a:r>
            <a:r>
              <a:rPr lang="en-US" b="1" dirty="0" err="1" smtClean="0">
                <a:solidFill>
                  <a:srgbClr val="00B050"/>
                </a:solidFill>
                <a:latin typeface="Times New Roman" panose="02020603050405020304" pitchFamily="18" charset="0"/>
                <a:cs typeface="Times New Roman" panose="02020603050405020304" pitchFamily="18" charset="0"/>
              </a:rPr>
              <a:t>Organon</a:t>
            </a:r>
            <a:r>
              <a:rPr lang="en-US" b="1" dirty="0" smtClean="0">
                <a:solidFill>
                  <a:srgbClr val="00B050"/>
                </a:solidFill>
                <a:latin typeface="Times New Roman" panose="02020603050405020304" pitchFamily="18" charset="0"/>
                <a:cs typeface="Times New Roman" panose="02020603050405020304" pitchFamily="18" charset="0"/>
              </a:rPr>
              <a:t>,</a:t>
            </a:r>
            <a:r>
              <a:rPr lang="en-US" b="1" dirty="0" smtClean="0">
                <a:latin typeface="Times New Roman" panose="02020603050405020304" pitchFamily="18" charset="0"/>
                <a:cs typeface="Times New Roman" panose="02020603050405020304" pitchFamily="18" charset="0"/>
              </a:rPr>
              <a:t> which means </a:t>
            </a:r>
            <a:r>
              <a:rPr lang="en-US" b="1" dirty="0" smtClean="0">
                <a:solidFill>
                  <a:srgbClr val="00B050"/>
                </a:solidFill>
                <a:latin typeface="Times New Roman" panose="02020603050405020304" pitchFamily="18" charset="0"/>
                <a:cs typeface="Times New Roman" panose="02020603050405020304" pitchFamily="18" charset="0"/>
              </a:rPr>
              <a:t>“Organ”</a:t>
            </a:r>
          </a:p>
          <a:p>
            <a:pPr marL="0" indent="0" algn="just">
              <a:lnSpc>
                <a:spcPct val="100000"/>
              </a:lnSpc>
              <a:buNone/>
            </a:pP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64712" y="0"/>
            <a:ext cx="10515600" cy="1325563"/>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INTRODUCTION (Cont’d…) </a:t>
            </a:r>
            <a:endParaRPr lang="en-US"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2112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9153" y="930105"/>
            <a:ext cx="8834812" cy="5712741"/>
          </a:xfrm>
        </p:spPr>
        <p:txBody>
          <a:bodyPr>
            <a:normAutofit/>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 set-up where individuals from diverse </a:t>
            </a:r>
            <a:r>
              <a:rPr lang="en-AU" b="1" dirty="0" smtClean="0">
                <a:solidFill>
                  <a:srgbClr val="FF0000"/>
                </a:solidFill>
                <a:latin typeface="Times New Roman" panose="02020603050405020304" pitchFamily="18" charset="0"/>
                <a:cs typeface="Times New Roman" panose="02020603050405020304" pitchFamily="18" charset="0"/>
              </a:rPr>
              <a:t>backgrounds</a:t>
            </a:r>
            <a:r>
              <a:rPr lang="en-AU" b="1" dirty="0" smtClean="0">
                <a:latin typeface="Times New Roman" panose="02020603050405020304" pitchFamily="18" charset="0"/>
                <a:cs typeface="Times New Roman" panose="02020603050405020304" pitchFamily="18" charset="0"/>
              </a:rPr>
              <a:t>, different </a:t>
            </a:r>
            <a:r>
              <a:rPr lang="en-AU" b="1" dirty="0" smtClean="0">
                <a:solidFill>
                  <a:srgbClr val="FF0000"/>
                </a:solidFill>
                <a:latin typeface="Times New Roman" panose="02020603050405020304" pitchFamily="18" charset="0"/>
                <a:cs typeface="Times New Roman" panose="02020603050405020304" pitchFamily="18" charset="0"/>
              </a:rPr>
              <a:t>educational qualifications</a:t>
            </a:r>
            <a:r>
              <a:rPr lang="en-AU" b="1" dirty="0" smtClean="0">
                <a:latin typeface="Times New Roman" panose="02020603050405020304" pitchFamily="18" charset="0"/>
                <a:cs typeface="Times New Roman" panose="02020603050405020304" pitchFamily="18" charset="0"/>
              </a:rPr>
              <a:t> and </a:t>
            </a:r>
            <a:r>
              <a:rPr lang="en-AU" b="1" dirty="0" smtClean="0">
                <a:solidFill>
                  <a:srgbClr val="FF0000"/>
                </a:solidFill>
                <a:latin typeface="Times New Roman" panose="02020603050405020304" pitchFamily="18" charset="0"/>
                <a:cs typeface="Times New Roman" panose="02020603050405020304" pitchFamily="18" charset="0"/>
              </a:rPr>
              <a:t>varied interests </a:t>
            </a:r>
            <a:r>
              <a:rPr lang="en-AU" b="1" dirty="0" smtClean="0">
                <a:latin typeface="Times New Roman" panose="02020603050405020304" pitchFamily="18" charset="0"/>
                <a:cs typeface="Times New Roman" panose="02020603050405020304" pitchFamily="18" charset="0"/>
              </a:rPr>
              <a:t>come together to work towards a common goal is called an organization.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a:t>
            </a:r>
            <a:r>
              <a:rPr lang="en-AU" b="1" dirty="0">
                <a:latin typeface="Times New Roman" panose="02020603050405020304" pitchFamily="18" charset="0"/>
                <a:cs typeface="Times New Roman" panose="02020603050405020304" pitchFamily="18" charset="0"/>
              </a:rPr>
              <a:t>word ‘organisation’ refers to ‘institution’. Educational institution, a private agency, Government department or business firm; all are organisations</a:t>
            </a:r>
            <a:r>
              <a:rPr lang="en-AU"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An organization is a systematic arrangement of people to accomplish specific purpose. [2]</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An organization can also be described as system where grouping of different parts that operate together as a whole. [3] </a:t>
            </a:r>
          </a:p>
          <a:p>
            <a:pPr algn="just">
              <a:lnSpc>
                <a:spcPct val="10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endParaRPr lang="en-AU" b="1" dirty="0" smtClean="0"/>
          </a:p>
          <a:p>
            <a:endParaRPr lang="en-AU" dirty="0"/>
          </a:p>
        </p:txBody>
      </p:sp>
      <p:sp>
        <p:nvSpPr>
          <p:cNvPr id="4" name="Title 1"/>
          <p:cNvSpPr>
            <a:spLocks noGrp="1"/>
          </p:cNvSpPr>
          <p:nvPr>
            <p:ph type="title"/>
          </p:nvPr>
        </p:nvSpPr>
        <p:spPr>
          <a:xfrm>
            <a:off x="310167" y="0"/>
            <a:ext cx="10515600" cy="1325563"/>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INTRODUCTION (Cont’d…) </a:t>
            </a:r>
            <a:endParaRPr lang="en-US"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75838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3804" y="100198"/>
            <a:ext cx="9263952" cy="714356"/>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CHARACTERISTICS OF ORGANIZATION</a:t>
            </a:r>
          </a:p>
        </p:txBody>
      </p:sp>
      <p:graphicFrame>
        <p:nvGraphicFramePr>
          <p:cNvPr id="4" name="Content Placeholder 3"/>
          <p:cNvGraphicFramePr>
            <a:graphicFrameLocks noGrp="1"/>
          </p:cNvGraphicFramePr>
          <p:nvPr>
            <p:ph sz="quarter" idx="1"/>
            <p:extLst>
              <p:ext uri="{D42A27DB-BD31-4B8C-83A1-F6EECF244321}">
                <p14:modId xmlns:p14="http://schemas.microsoft.com/office/powerpoint/2010/main" val="2271141900"/>
              </p:ext>
            </p:extLst>
          </p:nvPr>
        </p:nvGraphicFramePr>
        <p:xfrm>
          <a:off x="-2047932" y="857232"/>
          <a:ext cx="16073550" cy="600076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284274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38955" y="885466"/>
            <a:ext cx="4223197" cy="5438060"/>
          </a:xfrm>
        </p:spPr>
        <p:txBody>
          <a:bodyPr>
            <a:normAutofit/>
          </a:bodyPr>
          <a:lstStyle/>
          <a:p>
            <a:pPr marL="514350" indent="-514350">
              <a:buFont typeface="+mj-lt"/>
              <a:buAutoNum type="arabicPeriod"/>
            </a:pPr>
            <a:r>
              <a:rPr lang="en-US" b="1" dirty="0">
                <a:solidFill>
                  <a:srgbClr val="0000CC"/>
                </a:solidFill>
                <a:latin typeface="Times New Roman" panose="02020603050405020304" pitchFamily="18" charset="0"/>
                <a:cs typeface="Times New Roman" panose="02020603050405020304" pitchFamily="18" charset="0"/>
              </a:rPr>
              <a:t>INTERACTION</a:t>
            </a:r>
            <a:r>
              <a:rPr lang="en-US"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almost impossible to imagine an organization with only one person, there </a:t>
            </a:r>
            <a:r>
              <a:rPr lang="en-US" b="1" dirty="0">
                <a:solidFill>
                  <a:srgbClr val="9900CC"/>
                </a:solidFill>
                <a:latin typeface="Times New Roman" panose="02020603050405020304" pitchFamily="18" charset="0"/>
                <a:cs typeface="Times New Roman" panose="02020603050405020304" pitchFamily="18" charset="0"/>
              </a:rPr>
              <a:t>should be at least two people interacting</a:t>
            </a:r>
            <a:r>
              <a:rPr lang="en-US" b="1" dirty="0">
                <a:latin typeface="Times New Roman" panose="02020603050405020304" pitchFamily="18" charset="0"/>
                <a:cs typeface="Times New Roman" panose="02020603050405020304" pitchFamily="18" charset="0"/>
              </a:rPr>
              <a:t> so that decisions are taken collaborating with each other. </a:t>
            </a:r>
          </a:p>
          <a:p>
            <a:pPr algn="just">
              <a:lnSpc>
                <a:spcPct val="100000"/>
              </a:lnSpc>
              <a:buFont typeface="Wingdings" panose="05000000000000000000" pitchFamily="2" charset="2"/>
              <a:buChar char="Ø"/>
            </a:pPr>
            <a:r>
              <a:rPr lang="en-US" b="1" dirty="0">
                <a:solidFill>
                  <a:srgbClr val="7030A0"/>
                </a:solidFill>
                <a:latin typeface="Times New Roman" panose="02020603050405020304" pitchFamily="18" charset="0"/>
                <a:cs typeface="Times New Roman" panose="02020603050405020304" pitchFamily="18" charset="0"/>
              </a:rPr>
              <a:t>Employees need to interact to solve problems </a:t>
            </a:r>
            <a:r>
              <a:rPr lang="en-US" b="1" dirty="0" smtClean="0">
                <a:solidFill>
                  <a:srgbClr val="7030A0"/>
                </a:solidFill>
                <a:latin typeface="Times New Roman" panose="02020603050405020304" pitchFamily="18" charset="0"/>
                <a:cs typeface="Times New Roman" panose="02020603050405020304" pitchFamily="18" charset="0"/>
              </a:rPr>
              <a:t>effectively. </a:t>
            </a:r>
            <a:endParaRPr lang="en-US" b="1" dirty="0">
              <a:solidFill>
                <a:srgbClr val="7030A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619259" y="-265940"/>
            <a:ext cx="11255062"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CHARACTERISTICS OF </a:t>
            </a:r>
            <a:r>
              <a:rPr lang="en-AU"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7" name="Content Placeholder 2"/>
          <p:cNvSpPr txBox="1">
            <a:spLocks/>
          </p:cNvSpPr>
          <p:nvPr/>
        </p:nvSpPr>
        <p:spPr>
          <a:xfrm>
            <a:off x="5377466" y="885466"/>
            <a:ext cx="6496855" cy="52191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lnSpc>
                <a:spcPct val="110000"/>
              </a:lnSpc>
              <a:buAutoNum type="arabicPeriod" startAt="2"/>
            </a:pPr>
            <a:r>
              <a:rPr lang="en-US" b="1" dirty="0" smtClean="0">
                <a:solidFill>
                  <a:srgbClr val="0000CC"/>
                </a:solidFill>
                <a:latin typeface="Times New Roman" panose="02020603050405020304" pitchFamily="18" charset="0"/>
                <a:cs typeface="Times New Roman" panose="02020603050405020304" pitchFamily="18" charset="0"/>
              </a:rPr>
              <a:t>COMMON GOAL/OBJECTIVES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terms of setting goals in your organization, if you know where you want your organization to go, you'll be in a strong position to know whether or not you've arrived at that goal.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Goal setting is an important tool </a:t>
            </a:r>
            <a:r>
              <a:rPr lang="en-US" b="1" dirty="0" smtClean="0">
                <a:solidFill>
                  <a:srgbClr val="9900CC"/>
                </a:solidFill>
                <a:latin typeface="Times New Roman" panose="02020603050405020304" pitchFamily="18" charset="0"/>
                <a:cs typeface="Times New Roman" panose="02020603050405020304" pitchFamily="18" charset="0"/>
              </a:rPr>
              <a:t>not only for clarifying direction but also for assessing organizational progress</a:t>
            </a:r>
            <a:r>
              <a:rPr lang="en-US"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66133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3198" y="1155923"/>
            <a:ext cx="6786093" cy="5528211"/>
          </a:xfrm>
        </p:spPr>
        <p:txBody>
          <a:bodyPr>
            <a:normAutofit/>
          </a:bodyPr>
          <a:lstStyle/>
          <a:p>
            <a:pPr marL="514350" indent="-514350">
              <a:buAutoNum type="arabicPeriod" startAt="3"/>
            </a:pPr>
            <a:r>
              <a:rPr lang="en-AU" b="1" dirty="0" smtClean="0">
                <a:solidFill>
                  <a:srgbClr val="0000CC"/>
                </a:solidFill>
                <a:latin typeface="Times New Roman" panose="02020603050405020304" pitchFamily="18" charset="0"/>
                <a:cs typeface="Times New Roman" panose="02020603050405020304" pitchFamily="18" charset="0"/>
              </a:rPr>
              <a:t>COOPERATIVE </a:t>
            </a:r>
            <a:r>
              <a:rPr lang="en-AU" b="1" dirty="0">
                <a:solidFill>
                  <a:srgbClr val="0000CC"/>
                </a:solidFill>
                <a:latin typeface="Times New Roman" panose="02020603050405020304" pitchFamily="18" charset="0"/>
                <a:cs typeface="Times New Roman" panose="02020603050405020304" pitchFamily="18" charset="0"/>
              </a:rPr>
              <a:t>EFFORT AND COORDINATION </a:t>
            </a:r>
            <a:endParaRPr lang="en-AU" b="1" dirty="0" smtClean="0">
              <a:solidFill>
                <a:srgbClr val="0000CC"/>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combined effort helps in </a:t>
            </a:r>
            <a:r>
              <a:rPr lang="en-US" b="1" dirty="0">
                <a:solidFill>
                  <a:srgbClr val="9900CC"/>
                </a:solidFill>
                <a:latin typeface="Times New Roman" panose="02020603050405020304" pitchFamily="18" charset="0"/>
                <a:cs typeface="Times New Roman" panose="02020603050405020304" pitchFamily="18" charset="0"/>
              </a:rPr>
              <a:t>solving problem easily</a:t>
            </a:r>
            <a:r>
              <a:rPr lang="en-US" b="1" dirty="0">
                <a:latin typeface="Times New Roman" panose="02020603050405020304" pitchFamily="18" charset="0"/>
                <a:cs typeface="Times New Roman" panose="02020603050405020304" pitchFamily="18" charset="0"/>
              </a:rPr>
              <a:t>, and it is very essential in any organization.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There are various departments in an organization, like, marketing department, finance department, sales department, human resource department, so forth and so on.</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If any of these departments do not help each other it becomes tedious to achieve the organizational objective.</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pic>
        <p:nvPicPr>
          <p:cNvPr id="1026" name="Picture 2" descr="https://publicpuzzle.files.wordpress.com/2011/02/success.jpg?w=400&amp;h=3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9291" y="1325563"/>
            <a:ext cx="4752303" cy="360704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413198" y="0"/>
            <a:ext cx="113538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CHARACTERISTICS OF </a:t>
            </a:r>
            <a:r>
              <a:rPr lang="en-AU"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4" name="Rectangle 3"/>
          <p:cNvSpPr/>
          <p:nvPr/>
        </p:nvSpPr>
        <p:spPr>
          <a:xfrm>
            <a:off x="8329748" y="4932609"/>
            <a:ext cx="2491388" cy="523220"/>
          </a:xfrm>
          <a:prstGeom prst="rect">
            <a:avLst/>
          </a:prstGeom>
        </p:spPr>
        <p:txBody>
          <a:bodyPr wrap="none">
            <a:spAutoFit/>
          </a:bodyPr>
          <a:lstStyle/>
          <a:p>
            <a:r>
              <a:rPr lang="en-US" sz="2800" b="1" dirty="0" smtClean="0">
                <a:latin typeface="Times New Roman" panose="02020603050405020304" pitchFamily="18" charset="0"/>
                <a:cs typeface="Times New Roman" panose="02020603050405020304" pitchFamily="18" charset="0"/>
              </a:rPr>
              <a:t>SOURCE: [4]  </a:t>
            </a:r>
            <a:endParaRPr lang="en-AU" sz="2800" dirty="0"/>
          </a:p>
        </p:txBody>
      </p:sp>
    </p:spTree>
    <p:extLst>
      <p:ext uri="{BB962C8B-B14F-4D97-AF65-F5344CB8AC3E}">
        <p14:creationId xmlns:p14="http://schemas.microsoft.com/office/powerpoint/2010/main" val="1713078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9107" y="949860"/>
            <a:ext cx="9348990" cy="5579727"/>
          </a:xfrm>
        </p:spPr>
        <p:txBody>
          <a:bodyPr>
            <a:normAutofit lnSpcReduction="10000"/>
          </a:bodyPr>
          <a:lstStyle/>
          <a:p>
            <a:pPr marL="514350" indent="-514350">
              <a:lnSpc>
                <a:spcPct val="110000"/>
              </a:lnSpc>
              <a:buAutoNum type="arabicPeriod" startAt="4"/>
            </a:pPr>
            <a:r>
              <a:rPr lang="en-US" b="1" dirty="0" smtClean="0">
                <a:solidFill>
                  <a:srgbClr val="0000CC"/>
                </a:solidFill>
                <a:latin typeface="Times New Roman" panose="02020603050405020304" pitchFamily="18" charset="0"/>
                <a:cs typeface="Times New Roman" panose="02020603050405020304" pitchFamily="18" charset="0"/>
              </a:rPr>
              <a:t>GOAL ORIENTED</a:t>
            </a:r>
            <a:endParaRPr lang="en-US" b="1" dirty="0">
              <a:solidFill>
                <a:srgbClr val="0000CC"/>
              </a:solidFill>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An organization is established to achieve certain goals.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Goal setting </a:t>
            </a:r>
            <a:r>
              <a:rPr lang="en-AU" b="1" dirty="0">
                <a:latin typeface="Times New Roman" panose="02020603050405020304" pitchFamily="18" charset="0"/>
                <a:cs typeface="Times New Roman" panose="02020603050405020304" pitchFamily="18" charset="0"/>
              </a:rPr>
              <a:t>define the purpose and nature of work that the organization wants to achieve. </a:t>
            </a:r>
            <a:endParaRPr lang="en-AU"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These </a:t>
            </a:r>
            <a:r>
              <a:rPr lang="en-AU" b="1" dirty="0">
                <a:latin typeface="Times New Roman" panose="02020603050405020304" pitchFamily="18" charset="0"/>
                <a:cs typeface="Times New Roman" panose="02020603050405020304" pitchFamily="18" charset="0"/>
              </a:rPr>
              <a:t>goals are divided into further team objectives so that individuals are encouraged and motivated toward unified aspirations.</a:t>
            </a:r>
            <a:endParaRPr lang="en-US"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goals may be a product, service, increase market share, higher profit, increased productivity and superior quality.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Sometimes goals may be multifaceted and conflicting. </a:t>
            </a:r>
          </a:p>
          <a:p>
            <a:endParaRPr lang="en-AU" dirty="0"/>
          </a:p>
        </p:txBody>
      </p:sp>
      <p:sp>
        <p:nvSpPr>
          <p:cNvPr id="4" name="Title 1"/>
          <p:cNvSpPr>
            <a:spLocks noGrp="1"/>
          </p:cNvSpPr>
          <p:nvPr>
            <p:ph type="title"/>
          </p:nvPr>
        </p:nvSpPr>
        <p:spPr>
          <a:xfrm>
            <a:off x="529107" y="0"/>
            <a:ext cx="113538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CHARACTERISTICS OF </a:t>
            </a:r>
            <a:r>
              <a:rPr lang="en-AU"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7075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0776" y="1091528"/>
            <a:ext cx="5098960" cy="5766472"/>
          </a:xfrm>
        </p:spPr>
        <p:txBody>
          <a:bodyPr/>
          <a:lstStyle/>
          <a:p>
            <a:pPr marL="514350" indent="-514350">
              <a:buAutoNum type="arabicPeriod" startAt="5"/>
            </a:pPr>
            <a:r>
              <a:rPr lang="en-AU" b="1" dirty="0">
                <a:solidFill>
                  <a:srgbClr val="0000CC"/>
                </a:solidFill>
                <a:latin typeface="Times New Roman" panose="02020603050405020304" pitchFamily="18" charset="0"/>
                <a:cs typeface="Times New Roman" panose="02020603050405020304" pitchFamily="18" charset="0"/>
              </a:rPr>
              <a:t>KNOWLEDGE AND TECHNIQUE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For every organization, </a:t>
            </a:r>
            <a:r>
              <a:rPr lang="en-US" b="1" dirty="0">
                <a:solidFill>
                  <a:srgbClr val="FF0000"/>
                </a:solidFill>
                <a:latin typeface="Times New Roman" panose="02020603050405020304" pitchFamily="18" charset="0"/>
                <a:cs typeface="Times New Roman" panose="02020603050405020304" pitchFamily="18" charset="0"/>
              </a:rPr>
              <a:t>people are the key asset</a:t>
            </a:r>
            <a:r>
              <a:rPr lang="en-US" b="1" dirty="0">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Their </a:t>
            </a:r>
            <a:r>
              <a:rPr lang="en-US" b="1" dirty="0">
                <a:latin typeface="Times New Roman" panose="02020603050405020304" pitchFamily="18" charset="0"/>
                <a:cs typeface="Times New Roman" panose="02020603050405020304" pitchFamily="18" charset="0"/>
              </a:rPr>
              <a:t>knowledge defines what the business knows and can accomplish.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knowledge of the staff is also constantly changing, and the </a:t>
            </a:r>
            <a:r>
              <a:rPr lang="en-US" b="1" dirty="0">
                <a:solidFill>
                  <a:srgbClr val="7030A0"/>
                </a:solidFill>
                <a:latin typeface="Times New Roman" panose="02020603050405020304" pitchFamily="18" charset="0"/>
                <a:cs typeface="Times New Roman" panose="02020603050405020304" pitchFamily="18" charset="0"/>
              </a:rPr>
              <a:t>knowledge needed for the organization is constantly changing too</a:t>
            </a:r>
            <a:r>
              <a:rPr lang="en-US" b="1" dirty="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buNone/>
            </a:pPr>
            <a:endParaRPr lang="en-AU" dirty="0" smtClean="0"/>
          </a:p>
          <a:p>
            <a:pPr marL="0" indent="0">
              <a:buNone/>
            </a:pPr>
            <a:endParaRPr lang="en-AU" dirty="0" smtClean="0"/>
          </a:p>
          <a:p>
            <a:pPr marL="0" indent="0">
              <a:buNone/>
            </a:pPr>
            <a:endParaRPr lang="en-AU" dirty="0"/>
          </a:p>
        </p:txBody>
      </p:sp>
      <p:sp>
        <p:nvSpPr>
          <p:cNvPr id="4" name="Title 1"/>
          <p:cNvSpPr>
            <a:spLocks noGrp="1"/>
          </p:cNvSpPr>
          <p:nvPr>
            <p:ph type="title"/>
          </p:nvPr>
        </p:nvSpPr>
        <p:spPr>
          <a:xfrm>
            <a:off x="670775" y="0"/>
            <a:ext cx="11255062"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CHARACTERISTICS OF </a:t>
            </a:r>
            <a:r>
              <a:rPr lang="en-AU"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2"/>
          <p:cNvSpPr txBox="1">
            <a:spLocks/>
          </p:cNvSpPr>
          <p:nvPr/>
        </p:nvSpPr>
        <p:spPr>
          <a:xfrm>
            <a:off x="6592912" y="1091528"/>
            <a:ext cx="4882166" cy="576647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AutoNum type="arabicPeriod" startAt="6"/>
            </a:pPr>
            <a:r>
              <a:rPr lang="en-AU" b="1" dirty="0" smtClean="0">
                <a:solidFill>
                  <a:srgbClr val="0000CC"/>
                </a:solidFill>
                <a:latin typeface="Times New Roman" panose="02020603050405020304" pitchFamily="18" charset="0"/>
                <a:cs typeface="Times New Roman" panose="02020603050405020304" pitchFamily="18" charset="0"/>
              </a:rPr>
              <a:t>STRUCTURED ACTIVITY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An organizational structure defines how activities such as </a:t>
            </a:r>
            <a:r>
              <a:rPr lang="en-US" b="1" dirty="0">
                <a:solidFill>
                  <a:srgbClr val="7030A0"/>
                </a:solidFill>
                <a:latin typeface="Times New Roman" panose="02020603050405020304" pitchFamily="18" charset="0"/>
                <a:cs typeface="Times New Roman" panose="02020603050405020304" pitchFamily="18" charset="0"/>
              </a:rPr>
              <a:t>task allocation</a:t>
            </a:r>
            <a:r>
              <a:rPr lang="en-US" b="1" dirty="0">
                <a:latin typeface="Times New Roman" panose="02020603050405020304" pitchFamily="18" charset="0"/>
                <a:cs typeface="Times New Roman" panose="02020603050405020304" pitchFamily="18" charset="0"/>
              </a:rPr>
              <a:t>, </a:t>
            </a:r>
            <a:r>
              <a:rPr lang="en-US" b="1" dirty="0">
                <a:solidFill>
                  <a:srgbClr val="7030A0"/>
                </a:solidFill>
                <a:latin typeface="Times New Roman" panose="02020603050405020304" pitchFamily="18" charset="0"/>
                <a:cs typeface="Times New Roman" panose="02020603050405020304" pitchFamily="18" charset="0"/>
              </a:rPr>
              <a:t>coordination and supervision</a:t>
            </a:r>
            <a:r>
              <a:rPr lang="en-US" b="1" dirty="0">
                <a:latin typeface="Times New Roman" panose="02020603050405020304" pitchFamily="18" charset="0"/>
                <a:cs typeface="Times New Roman" panose="02020603050405020304" pitchFamily="18" charset="0"/>
              </a:rPr>
              <a:t> are directed toward the achievement of organizational aims. </a:t>
            </a:r>
            <a:endParaRPr lang="en-AU" b="1"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AU" dirty="0" smtClean="0"/>
          </a:p>
          <a:p>
            <a:pPr marL="0" indent="0">
              <a:buFont typeface="Arial" panose="020B0604020202020204" pitchFamily="34" charset="0"/>
              <a:buNone/>
            </a:pPr>
            <a:endParaRPr lang="en-AU" dirty="0" smtClean="0"/>
          </a:p>
          <a:p>
            <a:pPr marL="0" indent="0">
              <a:buFont typeface="Arial" panose="020B0604020202020204" pitchFamily="34" charset="0"/>
              <a:buNone/>
            </a:pPr>
            <a:endParaRPr lang="en-AU" dirty="0"/>
          </a:p>
        </p:txBody>
      </p:sp>
    </p:spTree>
    <p:extLst>
      <p:ext uri="{BB962C8B-B14F-4D97-AF65-F5344CB8AC3E}">
        <p14:creationId xmlns:p14="http://schemas.microsoft.com/office/powerpoint/2010/main" val="1289795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3501" y="1413501"/>
            <a:ext cx="10515600" cy="4351338"/>
          </a:xfrm>
        </p:spPr>
        <p:txBody>
          <a:bodyPr/>
          <a:lstStyle/>
          <a:p>
            <a:pPr marL="514350" indent="-514350">
              <a:buAutoNum type="arabicPeriod" startAt="7"/>
            </a:pPr>
            <a:r>
              <a:rPr lang="en-AU" b="1" dirty="0" smtClean="0">
                <a:solidFill>
                  <a:srgbClr val="0000CC"/>
                </a:solidFill>
                <a:latin typeface="Times New Roman" panose="02020603050405020304" pitchFamily="18" charset="0"/>
                <a:cs typeface="Times New Roman" panose="02020603050405020304" pitchFamily="18" charset="0"/>
              </a:rPr>
              <a:t>PSYCHOSOCIAL </a:t>
            </a:r>
            <a:r>
              <a:rPr lang="en-AU" b="1" dirty="0">
                <a:solidFill>
                  <a:srgbClr val="0000CC"/>
                </a:solidFill>
                <a:latin typeface="Times New Roman" panose="02020603050405020304" pitchFamily="18" charset="0"/>
                <a:cs typeface="Times New Roman" panose="02020603050405020304" pitchFamily="18" charset="0"/>
              </a:rPr>
              <a:t>SYSTEM </a:t>
            </a:r>
            <a:endParaRPr lang="en-AU" b="1" dirty="0" smtClean="0">
              <a:solidFill>
                <a:srgbClr val="0000CC"/>
              </a:solidFill>
              <a:latin typeface="Times New Roman" panose="02020603050405020304" pitchFamily="18" charset="0"/>
              <a:cs typeface="Times New Roman" panose="02020603050405020304" pitchFamily="18" charset="0"/>
            </a:endParaRPr>
          </a:p>
          <a:p>
            <a:pPr marL="0" indent="0">
              <a:buNone/>
            </a:pPr>
            <a:endParaRPr lang="en-AU" b="1" dirty="0">
              <a:solidFill>
                <a:srgbClr val="0000CC"/>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93501" y="184821"/>
            <a:ext cx="113538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CHARACTERISTICS OF </a:t>
            </a:r>
            <a:r>
              <a:rPr lang="en-AU"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pic>
        <p:nvPicPr>
          <p:cNvPr id="2050" name="Picture 2" descr="https://faculty.sfcc.spokane.edu/inetshare/autowebs/health101/mental-health/psychosoci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75316" y="1825625"/>
            <a:ext cx="4762500" cy="2819401"/>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p:cNvSpPr txBox="1">
            <a:spLocks/>
          </p:cNvSpPr>
          <p:nvPr/>
        </p:nvSpPr>
        <p:spPr>
          <a:xfrm>
            <a:off x="342156" y="1926138"/>
            <a:ext cx="6004446" cy="42943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Font typeface="Wingdings" panose="05000000000000000000" pitchFamily="2" charset="2"/>
              <a:buChar char="Ø"/>
            </a:pPr>
            <a:r>
              <a:rPr lang="en-GB" b="1" dirty="0" smtClean="0">
                <a:latin typeface="Times New Roman" panose="02020603050405020304" pitchFamily="18" charset="0"/>
                <a:cs typeface="Times New Roman" panose="02020603050405020304" pitchFamily="18" charset="0"/>
              </a:rPr>
              <a:t>The organization is not just of importance to company management, but is also of </a:t>
            </a:r>
            <a:r>
              <a:rPr lang="en-GB" b="1" dirty="0" smtClean="0">
                <a:solidFill>
                  <a:srgbClr val="7030A0"/>
                </a:solidFill>
                <a:latin typeface="Times New Roman" panose="02020603050405020304" pitchFamily="18" charset="0"/>
                <a:cs typeface="Times New Roman" panose="02020603050405020304" pitchFamily="18" charset="0"/>
              </a:rPr>
              <a:t>great significance for each person’s work situation, both in health terms and in relation to his or her short- and long-term opportunities for making an effective contribution to work. </a:t>
            </a:r>
            <a:endParaRPr lang="en-AU" b="1" dirty="0">
              <a:solidFill>
                <a:srgbClr val="7030A0"/>
              </a:solidFill>
              <a:latin typeface="Times New Roman" panose="02020603050405020304" pitchFamily="18" charset="0"/>
              <a:cs typeface="Times New Roman" panose="02020603050405020304" pitchFamily="18" charset="0"/>
            </a:endParaRPr>
          </a:p>
        </p:txBody>
      </p:sp>
      <p:sp>
        <p:nvSpPr>
          <p:cNvPr id="7" name="Rectangle 6"/>
          <p:cNvSpPr/>
          <p:nvPr/>
        </p:nvSpPr>
        <p:spPr>
          <a:xfrm>
            <a:off x="8219834" y="4611244"/>
            <a:ext cx="2491388" cy="523220"/>
          </a:xfrm>
          <a:prstGeom prst="rect">
            <a:avLst/>
          </a:prstGeom>
        </p:spPr>
        <p:txBody>
          <a:bodyPr wrap="none">
            <a:spAutoFit/>
          </a:bodyPr>
          <a:lstStyle/>
          <a:p>
            <a:r>
              <a:rPr lang="en-US" sz="2800" b="1" dirty="0" smtClean="0">
                <a:latin typeface="Times New Roman" panose="02020603050405020304" pitchFamily="18" charset="0"/>
                <a:cs typeface="Times New Roman" panose="02020603050405020304" pitchFamily="18" charset="0"/>
              </a:rPr>
              <a:t>SOURCE: </a:t>
            </a:r>
            <a:r>
              <a:rPr lang="en-US" sz="2800" b="1" dirty="0" smtClean="0">
                <a:latin typeface="Times New Roman" panose="02020603050405020304" pitchFamily="18" charset="0"/>
                <a:cs typeface="Times New Roman" panose="02020603050405020304" pitchFamily="18" charset="0"/>
              </a:rPr>
              <a:t>[5]  </a:t>
            </a:r>
            <a:endParaRPr lang="en-AU" sz="2800" dirty="0"/>
          </a:p>
        </p:txBody>
      </p:sp>
    </p:spTree>
    <p:extLst>
      <p:ext uri="{BB962C8B-B14F-4D97-AF65-F5344CB8AC3E}">
        <p14:creationId xmlns:p14="http://schemas.microsoft.com/office/powerpoint/2010/main" val="2995512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7146" y="161657"/>
            <a:ext cx="10515600" cy="1325563"/>
          </a:xfrm>
        </p:spPr>
        <p:txBody>
          <a:bodyPr>
            <a:normAutofit/>
          </a:bodyPr>
          <a:lstStyle/>
          <a:p>
            <a:r>
              <a:rPr lang="en-US" sz="3600" b="1" dirty="0">
                <a:solidFill>
                  <a:srgbClr val="002060"/>
                </a:solidFill>
                <a:latin typeface="Times New Roman" panose="02020603050405020304" pitchFamily="18" charset="0"/>
                <a:cs typeface="Times New Roman" panose="02020603050405020304" pitchFamily="18" charset="0"/>
              </a:rPr>
              <a:t>PURPOSE OF ORGANIZING</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604091"/>
            <a:ext cx="8859592" cy="4781237"/>
          </a:xfrm>
        </p:spPr>
        <p:txBody>
          <a:bodyPr>
            <a:normAutofit/>
          </a:bodyPr>
          <a:lstStyle/>
          <a:p>
            <a:pPr algn="just">
              <a:lnSpc>
                <a:spcPct val="100000"/>
              </a:lnSpc>
              <a:buFont typeface="Wingdings" panose="05000000000000000000" pitchFamily="2" charset="2"/>
              <a:buChar char="Ø"/>
              <a:defRPr/>
            </a:pPr>
            <a:r>
              <a:rPr lang="en-US" b="1" dirty="0">
                <a:solidFill>
                  <a:srgbClr val="00B050"/>
                </a:solidFill>
                <a:latin typeface="Times New Roman" panose="02020603050405020304" pitchFamily="18" charset="0"/>
                <a:cs typeface="Times New Roman" panose="02020603050405020304" pitchFamily="18" charset="0"/>
              </a:rPr>
              <a:t>Divides work </a:t>
            </a:r>
            <a:r>
              <a:rPr lang="en-US" b="1" dirty="0">
                <a:latin typeface="Times New Roman" panose="02020603050405020304" pitchFamily="18" charset="0"/>
                <a:cs typeface="Times New Roman" panose="02020603050405020304" pitchFamily="18" charset="0"/>
              </a:rPr>
              <a:t>into specific jobs and departments.</a:t>
            </a:r>
          </a:p>
          <a:p>
            <a:pPr algn="just">
              <a:lnSpc>
                <a:spcPct val="100000"/>
              </a:lnSpc>
              <a:buFont typeface="Wingdings" panose="05000000000000000000" pitchFamily="2" charset="2"/>
              <a:buChar char="Ø"/>
              <a:defRPr/>
            </a:pPr>
            <a:r>
              <a:rPr lang="en-US" b="1" dirty="0">
                <a:solidFill>
                  <a:srgbClr val="00B050"/>
                </a:solidFill>
                <a:latin typeface="Times New Roman" panose="02020603050405020304" pitchFamily="18" charset="0"/>
                <a:cs typeface="Times New Roman" panose="02020603050405020304" pitchFamily="18" charset="0"/>
              </a:rPr>
              <a:t>Assign tasks and responsibilities</a:t>
            </a:r>
            <a:r>
              <a:rPr lang="en-US" b="1" dirty="0">
                <a:latin typeface="Times New Roman" panose="02020603050405020304" pitchFamily="18" charset="0"/>
                <a:cs typeface="Times New Roman" panose="02020603050405020304" pitchFamily="18" charset="0"/>
              </a:rPr>
              <a:t> associated with individual jobs.</a:t>
            </a:r>
          </a:p>
          <a:p>
            <a:pPr algn="just">
              <a:lnSpc>
                <a:spcPct val="100000"/>
              </a:lnSpc>
              <a:buFont typeface="Wingdings" panose="05000000000000000000" pitchFamily="2" charset="2"/>
              <a:buChar char="Ø"/>
              <a:defRPr/>
            </a:pPr>
            <a:r>
              <a:rPr lang="en-US" b="1" dirty="0">
                <a:solidFill>
                  <a:srgbClr val="00B050"/>
                </a:solidFill>
                <a:latin typeface="Times New Roman" panose="02020603050405020304" pitchFamily="18" charset="0"/>
                <a:cs typeface="Times New Roman" panose="02020603050405020304" pitchFamily="18" charset="0"/>
              </a:rPr>
              <a:t>Coordinates</a:t>
            </a:r>
            <a:r>
              <a:rPr lang="en-US" b="1" dirty="0">
                <a:latin typeface="Times New Roman" panose="02020603050405020304" pitchFamily="18" charset="0"/>
                <a:cs typeface="Times New Roman" panose="02020603050405020304" pitchFamily="18" charset="0"/>
              </a:rPr>
              <a:t> diverse organizational tasks.</a:t>
            </a:r>
          </a:p>
          <a:p>
            <a:pPr algn="just">
              <a:lnSpc>
                <a:spcPct val="100000"/>
              </a:lnSpc>
              <a:buFont typeface="Wingdings" panose="05000000000000000000" pitchFamily="2" charset="2"/>
              <a:buChar char="Ø"/>
              <a:defRPr/>
            </a:pPr>
            <a:r>
              <a:rPr lang="en-US" b="1" dirty="0">
                <a:solidFill>
                  <a:srgbClr val="00B050"/>
                </a:solidFill>
                <a:latin typeface="Times New Roman" panose="02020603050405020304" pitchFamily="18" charset="0"/>
                <a:cs typeface="Times New Roman" panose="02020603050405020304" pitchFamily="18" charset="0"/>
              </a:rPr>
              <a:t>Clusters</a:t>
            </a:r>
            <a:r>
              <a:rPr lang="en-US" b="1" dirty="0">
                <a:latin typeface="Times New Roman" panose="02020603050405020304" pitchFamily="18" charset="0"/>
                <a:cs typeface="Times New Roman" panose="02020603050405020304" pitchFamily="18" charset="0"/>
              </a:rPr>
              <a:t> jobs into units.</a:t>
            </a:r>
          </a:p>
          <a:p>
            <a:pPr algn="just">
              <a:lnSpc>
                <a:spcPct val="100000"/>
              </a:lnSpc>
              <a:buFont typeface="Wingdings" panose="05000000000000000000" pitchFamily="2" charset="2"/>
              <a:buChar char="Ø"/>
              <a:defRPr/>
            </a:pPr>
            <a:r>
              <a:rPr lang="en-US" b="1" dirty="0">
                <a:solidFill>
                  <a:srgbClr val="00B050"/>
                </a:solidFill>
                <a:latin typeface="Times New Roman" panose="02020603050405020304" pitchFamily="18" charset="0"/>
                <a:cs typeface="Times New Roman" panose="02020603050405020304" pitchFamily="18" charset="0"/>
              </a:rPr>
              <a:t>Establishes relationships </a:t>
            </a:r>
            <a:r>
              <a:rPr lang="en-US" b="1" dirty="0">
                <a:latin typeface="Times New Roman" panose="02020603050405020304" pitchFamily="18" charset="0"/>
                <a:cs typeface="Times New Roman" panose="02020603050405020304" pitchFamily="18" charset="0"/>
              </a:rPr>
              <a:t>among individuals, groups and units.</a:t>
            </a:r>
          </a:p>
          <a:p>
            <a:pPr algn="just">
              <a:lnSpc>
                <a:spcPct val="100000"/>
              </a:lnSpc>
              <a:buFont typeface="Wingdings" panose="05000000000000000000" pitchFamily="2" charset="2"/>
              <a:buChar char="Ø"/>
              <a:defRPr/>
            </a:pPr>
            <a:r>
              <a:rPr lang="en-US" b="1" dirty="0">
                <a:latin typeface="Times New Roman" panose="02020603050405020304" pitchFamily="18" charset="0"/>
                <a:cs typeface="Times New Roman" panose="02020603050405020304" pitchFamily="18" charset="0"/>
              </a:rPr>
              <a:t>Establishes formal </a:t>
            </a:r>
            <a:r>
              <a:rPr lang="en-US" b="1" dirty="0">
                <a:solidFill>
                  <a:srgbClr val="00B050"/>
                </a:solidFill>
                <a:latin typeface="Times New Roman" panose="02020603050405020304" pitchFamily="18" charset="0"/>
                <a:cs typeface="Times New Roman" panose="02020603050405020304" pitchFamily="18" charset="0"/>
              </a:rPr>
              <a:t>lines of authority.</a:t>
            </a:r>
          </a:p>
          <a:p>
            <a:pPr algn="just">
              <a:lnSpc>
                <a:spcPct val="100000"/>
              </a:lnSpc>
              <a:buFont typeface="Wingdings" panose="05000000000000000000" pitchFamily="2" charset="2"/>
              <a:buChar char="Ø"/>
              <a:defRPr/>
            </a:pPr>
            <a:r>
              <a:rPr lang="en-US" b="1" dirty="0">
                <a:solidFill>
                  <a:srgbClr val="00B050"/>
                </a:solidFill>
                <a:latin typeface="Times New Roman" panose="02020603050405020304" pitchFamily="18" charset="0"/>
                <a:cs typeface="Times New Roman" panose="02020603050405020304" pitchFamily="18" charset="0"/>
              </a:rPr>
              <a:t>Allocates </a:t>
            </a:r>
            <a:r>
              <a:rPr lang="en-US" b="1" dirty="0">
                <a:latin typeface="Times New Roman" panose="02020603050405020304" pitchFamily="18" charset="0"/>
                <a:cs typeface="Times New Roman" panose="02020603050405020304" pitchFamily="18" charset="0"/>
              </a:rPr>
              <a:t>and deploys organizational </a:t>
            </a:r>
            <a:r>
              <a:rPr lang="en-US" b="1" dirty="0">
                <a:solidFill>
                  <a:srgbClr val="00B050"/>
                </a:solidFill>
                <a:latin typeface="Times New Roman" panose="02020603050405020304" pitchFamily="18" charset="0"/>
                <a:cs typeface="Times New Roman" panose="02020603050405020304" pitchFamily="18" charset="0"/>
              </a:rPr>
              <a:t>resources</a:t>
            </a:r>
            <a:r>
              <a:rPr lang="en-US" b="1" dirty="0">
                <a:latin typeface="Times New Roman" panose="02020603050405020304" pitchFamily="18" charset="0"/>
                <a:cs typeface="Times New Roman" panose="02020603050405020304" pitchFamily="18" charset="0"/>
              </a:rPr>
              <a:t>.</a:t>
            </a: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74322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4865" y="0"/>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PRINCIPLE OF ORGANIZATION</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54865" y="1168801"/>
            <a:ext cx="9194442" cy="5399423"/>
          </a:xfrm>
        </p:spPr>
        <p:txBody>
          <a:bodyPr/>
          <a:lstStyle/>
          <a:p>
            <a:pPr marL="514350" indent="-514350" algn="just">
              <a:lnSpc>
                <a:spcPct val="100000"/>
              </a:lnSpc>
              <a:buAutoNum type="arabicPeriod"/>
            </a:pPr>
            <a:r>
              <a:rPr lang="en-US" b="1" dirty="0">
                <a:solidFill>
                  <a:srgbClr val="FF0000"/>
                </a:solidFill>
                <a:latin typeface="Times New Roman" panose="02020603050405020304" pitchFamily="18" charset="0"/>
                <a:cs typeface="Times New Roman" panose="02020603050405020304" pitchFamily="18" charset="0"/>
              </a:rPr>
              <a:t>Clearly defined objectives</a:t>
            </a:r>
            <a:endParaRPr lang="en-US" b="1" dirty="0">
              <a:latin typeface="Times New Roman" panose="02020603050405020304" pitchFamily="18" charset="0"/>
              <a:cs typeface="Times New Roman" panose="02020603050405020304" pitchFamily="18" charset="0"/>
            </a:endParaRPr>
          </a:p>
          <a:p>
            <a:pPr marL="514350" indent="-514350" algn="just">
              <a:lnSpc>
                <a:spcPct val="100000"/>
              </a:lnSpc>
              <a:buNone/>
            </a:pPr>
            <a:r>
              <a:rPr lang="en-US" b="1" dirty="0">
                <a:latin typeface="Times New Roman" panose="02020603050405020304" pitchFamily="18" charset="0"/>
                <a:cs typeface="Times New Roman" panose="02020603050405020304" pitchFamily="18" charset="0"/>
              </a:rPr>
              <a:t>      Objectives should be </a:t>
            </a:r>
            <a:r>
              <a:rPr lang="en-US" b="1" dirty="0">
                <a:solidFill>
                  <a:srgbClr val="00B050"/>
                </a:solidFill>
                <a:latin typeface="Times New Roman" panose="02020603050405020304" pitchFamily="18" charset="0"/>
                <a:cs typeface="Times New Roman" panose="02020603050405020304" pitchFamily="18" charset="0"/>
              </a:rPr>
              <a:t>clearly stated </a:t>
            </a:r>
            <a:r>
              <a:rPr lang="en-US" b="1" dirty="0">
                <a:latin typeface="Times New Roman" panose="02020603050405020304" pitchFamily="18" charset="0"/>
                <a:cs typeface="Times New Roman" panose="02020603050405020304" pitchFamily="18" charset="0"/>
              </a:rPr>
              <a:t>so that all members of the organization understand what they are expected to do.</a:t>
            </a:r>
          </a:p>
          <a:p>
            <a:pPr marL="514350" indent="-514350" algn="just">
              <a:lnSpc>
                <a:spcPct val="100000"/>
              </a:lnSpc>
              <a:buAutoNum type="arabicPeriod" startAt="2"/>
            </a:pPr>
            <a:r>
              <a:rPr lang="en-US" b="1" dirty="0">
                <a:solidFill>
                  <a:srgbClr val="FF0000"/>
                </a:solidFill>
                <a:latin typeface="Times New Roman" panose="02020603050405020304" pitchFamily="18" charset="0"/>
                <a:cs typeface="Times New Roman" panose="02020603050405020304" pitchFamily="18" charset="0"/>
              </a:rPr>
              <a:t>Specialization </a:t>
            </a:r>
          </a:p>
          <a:p>
            <a:pPr marL="514350" indent="-514350" algn="just">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      </a:t>
            </a:r>
            <a:r>
              <a:rPr lang="en-US" b="1" dirty="0">
                <a:solidFill>
                  <a:srgbClr val="00B050"/>
                </a:solidFill>
                <a:latin typeface="Times New Roman" panose="02020603050405020304" pitchFamily="18" charset="0"/>
                <a:cs typeface="Times New Roman" panose="02020603050405020304" pitchFamily="18" charset="0"/>
              </a:rPr>
              <a:t>Grouping of activities </a:t>
            </a:r>
            <a:r>
              <a:rPr lang="en-US" b="1" dirty="0">
                <a:latin typeface="Times New Roman" panose="02020603050405020304" pitchFamily="18" charset="0"/>
                <a:cs typeface="Times New Roman" panose="02020603050405020304" pitchFamily="18" charset="0"/>
              </a:rPr>
              <a:t>according to functional specialization and assigned to persons as per their skills and specialized knowledge</a:t>
            </a:r>
            <a:r>
              <a:rPr lang="en-US" b="1" dirty="0" smtClean="0">
                <a:latin typeface="Times New Roman" panose="02020603050405020304" pitchFamily="18" charset="0"/>
                <a:cs typeface="Times New Roman" panose="02020603050405020304" pitchFamily="18" charset="0"/>
              </a:rPr>
              <a:t>. </a:t>
            </a:r>
          </a:p>
          <a:p>
            <a:pPr marL="514350" indent="-514350">
              <a:buAutoNum type="arabicPeriod" startAt="3"/>
            </a:pPr>
            <a:r>
              <a:rPr lang="en-US" b="1" dirty="0">
                <a:solidFill>
                  <a:srgbClr val="FF0000"/>
                </a:solidFill>
                <a:latin typeface="Times New Roman" panose="02020603050405020304" pitchFamily="18" charset="0"/>
                <a:cs typeface="Times New Roman" panose="02020603050405020304" pitchFamily="18" charset="0"/>
              </a:rPr>
              <a:t>Span of control </a:t>
            </a:r>
          </a:p>
          <a:p>
            <a:pPr marL="514350" indent="-514350" algn="just">
              <a:buNone/>
            </a:pPr>
            <a:r>
              <a:rPr lang="en-US" dirty="0">
                <a:solidFill>
                  <a:srgbClr val="FF000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Number of persons that can be supervised effectively by one person.</a:t>
            </a:r>
          </a:p>
          <a:p>
            <a:pPr marL="514350" indent="-514350" algn="just">
              <a:lnSpc>
                <a:spcPct val="100000"/>
              </a:lnSpc>
              <a:buAutoNum type="arabicPeriod" startAt="2"/>
            </a:pPr>
            <a:endParaRPr lang="en-US" dirty="0">
              <a:solidFill>
                <a:srgbClr val="FF0000"/>
              </a:solidFill>
              <a:latin typeface="Times New Roman" panose="02020603050405020304" pitchFamily="18" charset="0"/>
              <a:cs typeface="Times New Roman" panose="02020603050405020304" pitchFamily="18" charset="0"/>
            </a:endParaRPr>
          </a:p>
          <a:p>
            <a:pPr marL="514350" indent="-514350" algn="just">
              <a:lnSpc>
                <a:spcPct val="100000"/>
              </a:lnSpc>
              <a:buNone/>
            </a:pPr>
            <a:endParaRPr lang="en-US" b="1" dirty="0">
              <a:latin typeface="Times New Roman" panose="02020603050405020304" pitchFamily="18" charset="0"/>
              <a:cs typeface="Times New Roman" panose="02020603050405020304" pitchFamily="18" charset="0"/>
            </a:endParaRPr>
          </a:p>
          <a:p>
            <a:pPr algn="just">
              <a:lnSpc>
                <a:spcPct val="100000"/>
              </a:lnSpc>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3282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0622" y="1168802"/>
            <a:ext cx="9078533" cy="5689197"/>
          </a:xfrm>
        </p:spPr>
        <p:txBody>
          <a:bodyPr/>
          <a:lstStyle/>
          <a:p>
            <a:pPr marL="514350" indent="-514350" algn="just">
              <a:lnSpc>
                <a:spcPct val="100000"/>
              </a:lnSpc>
              <a:buAutoNum type="arabicPeriod" startAt="4"/>
            </a:pPr>
            <a:r>
              <a:rPr lang="en-US" b="1" dirty="0">
                <a:solidFill>
                  <a:srgbClr val="FF0000"/>
                </a:solidFill>
                <a:latin typeface="Times New Roman" panose="02020603050405020304" pitchFamily="18" charset="0"/>
                <a:cs typeface="Times New Roman" panose="02020603050405020304" pitchFamily="18" charset="0"/>
              </a:rPr>
              <a:t>Exception Principle </a:t>
            </a:r>
          </a:p>
          <a:p>
            <a:pPr marL="514350" indent="-51435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solidFill>
                  <a:srgbClr val="00B050"/>
                </a:solidFill>
                <a:latin typeface="Times New Roman" panose="02020603050405020304" pitchFamily="18" charset="0"/>
                <a:cs typeface="Times New Roman" panose="02020603050405020304" pitchFamily="18" charset="0"/>
              </a:rPr>
              <a:t>Routine </a:t>
            </a:r>
            <a:r>
              <a:rPr lang="en-US" b="1" dirty="0">
                <a:solidFill>
                  <a:srgbClr val="00B050"/>
                </a:solidFill>
                <a:latin typeface="Times New Roman" panose="02020603050405020304" pitchFamily="18" charset="0"/>
                <a:cs typeface="Times New Roman" panose="02020603050405020304" pitchFamily="18" charset="0"/>
              </a:rPr>
              <a:t>matters </a:t>
            </a:r>
            <a:r>
              <a:rPr lang="en-US" b="1" dirty="0">
                <a:latin typeface="Times New Roman" panose="02020603050405020304" pitchFamily="18" charset="0"/>
                <a:cs typeface="Times New Roman" panose="02020603050405020304" pitchFamily="18" charset="0"/>
              </a:rPr>
              <a:t>should be </a:t>
            </a:r>
            <a:r>
              <a:rPr lang="en-US" b="1" dirty="0">
                <a:solidFill>
                  <a:srgbClr val="00B050"/>
                </a:solidFill>
                <a:latin typeface="Times New Roman" panose="02020603050405020304" pitchFamily="18" charset="0"/>
                <a:cs typeface="Times New Roman" panose="02020603050405020304" pitchFamily="18" charset="0"/>
              </a:rPr>
              <a:t>dealt by lower level </a:t>
            </a:r>
            <a:r>
              <a:rPr lang="en-US" b="1" dirty="0">
                <a:latin typeface="Times New Roman" panose="02020603050405020304" pitchFamily="18" charset="0"/>
                <a:cs typeface="Times New Roman" panose="02020603050405020304" pitchFamily="18" charset="0"/>
              </a:rPr>
              <a:t>officers and exceptionally </a:t>
            </a:r>
            <a:r>
              <a:rPr lang="en-US" b="1" dirty="0">
                <a:solidFill>
                  <a:srgbClr val="00B050"/>
                </a:solidFill>
                <a:latin typeface="Times New Roman" panose="02020603050405020304" pitchFamily="18" charset="0"/>
                <a:cs typeface="Times New Roman" panose="02020603050405020304" pitchFamily="18" charset="0"/>
              </a:rPr>
              <a:t>complex problems should be referred to higher levels</a:t>
            </a:r>
            <a:r>
              <a:rPr lang="en-US" b="1" dirty="0">
                <a:latin typeface="Times New Roman" panose="02020603050405020304" pitchFamily="18" charset="0"/>
                <a:cs typeface="Times New Roman" panose="02020603050405020304" pitchFamily="18" charset="0"/>
              </a:rPr>
              <a:t>. </a:t>
            </a:r>
          </a:p>
          <a:p>
            <a:pPr marL="514350" indent="-514350" algn="just">
              <a:lnSpc>
                <a:spcPct val="100000"/>
              </a:lnSpc>
              <a:buAutoNum type="arabicPeriod" startAt="5"/>
            </a:pPr>
            <a:r>
              <a:rPr lang="en-US" b="1" dirty="0">
                <a:solidFill>
                  <a:srgbClr val="FF0000"/>
                </a:solidFill>
                <a:latin typeface="Times New Roman" panose="02020603050405020304" pitchFamily="18" charset="0"/>
                <a:cs typeface="Times New Roman" panose="02020603050405020304" pitchFamily="18" charset="0"/>
              </a:rPr>
              <a:t>Scalar Principle(Chain of  command)</a:t>
            </a:r>
            <a:r>
              <a:rPr lang="en-US" b="1" dirty="0">
                <a:latin typeface="Times New Roman" panose="02020603050405020304" pitchFamily="18" charset="0"/>
                <a:cs typeface="Times New Roman" panose="02020603050405020304" pitchFamily="18" charset="0"/>
              </a:rPr>
              <a:t> </a:t>
            </a:r>
          </a:p>
          <a:p>
            <a:pPr marL="514350" indent="-51435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line of authority from to bottom must be clearly defined. </a:t>
            </a:r>
          </a:p>
          <a:p>
            <a:pPr marL="514350" indent="-514350" algn="just">
              <a:lnSpc>
                <a:spcPct val="100000"/>
              </a:lnSpc>
              <a:buAutoNum type="arabicPeriod" startAt="6"/>
            </a:pPr>
            <a:r>
              <a:rPr lang="en-US" b="1" dirty="0">
                <a:solidFill>
                  <a:srgbClr val="FF0000"/>
                </a:solidFill>
                <a:latin typeface="Times New Roman" panose="02020603050405020304" pitchFamily="18" charset="0"/>
                <a:cs typeface="Times New Roman" panose="02020603050405020304" pitchFamily="18" charset="0"/>
              </a:rPr>
              <a:t>Unity of command </a:t>
            </a:r>
          </a:p>
          <a:p>
            <a:pPr marL="514350" indent="-514350" algn="just">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One superior for a group of subordinates.</a:t>
            </a:r>
          </a:p>
          <a:p>
            <a:pPr>
              <a:lnSpc>
                <a:spcPct val="100000"/>
              </a:lnSpc>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80622" y="0"/>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PRINCIPLE OF </a:t>
            </a:r>
            <a:r>
              <a:rPr lang="en-US" sz="3600" b="1" dirty="0" smtClean="0">
                <a:solidFill>
                  <a:srgbClr val="002060"/>
                </a:solidFill>
                <a:latin typeface="Times New Roman" panose="02020603050405020304" pitchFamily="18" charset="0"/>
                <a:cs typeface="Times New Roman" panose="02020603050405020304" pitchFamily="18" charset="0"/>
              </a:rPr>
              <a:t>ORGANIZATION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6689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748048" y="975618"/>
            <a:ext cx="9529293" cy="5772912"/>
          </a:xfrm>
        </p:spPr>
        <p:txBody>
          <a:bodyPr>
            <a:normAutofit fontScale="92500" lnSpcReduction="20000"/>
          </a:bodyPr>
          <a:lstStyle/>
          <a:p>
            <a:pPr marL="514350" indent="-514350">
              <a:lnSpc>
                <a:spcPct val="110000"/>
              </a:lnSpc>
              <a:buAutoNum type="arabicPeriod" startAt="7"/>
            </a:pPr>
            <a:r>
              <a:rPr lang="en-US" sz="2800" b="1" dirty="0">
                <a:solidFill>
                  <a:srgbClr val="FF0000"/>
                </a:solidFill>
                <a:latin typeface="Times New Roman" panose="02020603050405020304" pitchFamily="18" charset="0"/>
                <a:cs typeface="Times New Roman" panose="02020603050405020304" pitchFamily="18" charset="0"/>
              </a:rPr>
              <a:t>Communication </a:t>
            </a:r>
          </a:p>
          <a:p>
            <a:pPr marL="514350" indent="-514350" algn="just">
              <a:lnSpc>
                <a:spcPct val="110000"/>
              </a:lnSpc>
              <a:buNone/>
            </a:pP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transfer of information, ideas, understanding or feelings among people. </a:t>
            </a:r>
          </a:p>
          <a:p>
            <a:pPr marL="514350" indent="-514350" algn="just">
              <a:lnSpc>
                <a:spcPct val="110000"/>
              </a:lnSpc>
              <a:buAutoNum type="arabicPeriod" startAt="8"/>
            </a:pPr>
            <a:r>
              <a:rPr lang="en-US" sz="2800" b="1" dirty="0">
                <a:solidFill>
                  <a:srgbClr val="FF0000"/>
                </a:solidFill>
                <a:latin typeface="Times New Roman" panose="02020603050405020304" pitchFamily="18" charset="0"/>
                <a:cs typeface="Times New Roman" panose="02020603050405020304" pitchFamily="18" charset="0"/>
              </a:rPr>
              <a:t>Coordination </a:t>
            </a:r>
          </a:p>
          <a:p>
            <a:pPr marL="514350" indent="-514350" algn="just">
              <a:lnSpc>
                <a:spcPct val="110000"/>
              </a:lnSpc>
              <a:buNone/>
            </a:pP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process of ensuring that persons </a:t>
            </a:r>
            <a:r>
              <a:rPr lang="en-US" sz="2800" b="1" dirty="0">
                <a:solidFill>
                  <a:srgbClr val="00B050"/>
                </a:solidFill>
                <a:latin typeface="Times New Roman" panose="02020603050405020304" pitchFamily="18" charset="0"/>
                <a:cs typeface="Times New Roman" panose="02020603050405020304" pitchFamily="18" charset="0"/>
              </a:rPr>
              <a:t>who perform interdependent activities </a:t>
            </a:r>
            <a:r>
              <a:rPr lang="en-US" sz="2800" b="1" dirty="0">
                <a:latin typeface="Times New Roman" panose="02020603050405020304" pitchFamily="18" charset="0"/>
                <a:cs typeface="Times New Roman" panose="02020603050405020304" pitchFamily="18" charset="0"/>
              </a:rPr>
              <a:t>work together in a way that contributes to overall objective attainment. </a:t>
            </a:r>
          </a:p>
          <a:p>
            <a:pPr marL="514350" indent="-514350" algn="just">
              <a:lnSpc>
                <a:spcPct val="110000"/>
              </a:lnSpc>
              <a:buAutoNum type="arabicPeriod" startAt="9"/>
            </a:pPr>
            <a:r>
              <a:rPr lang="en-US" sz="2800" b="1" dirty="0">
                <a:solidFill>
                  <a:srgbClr val="FF0000"/>
                </a:solidFill>
                <a:latin typeface="Times New Roman" panose="02020603050405020304" pitchFamily="18" charset="0"/>
                <a:cs typeface="Times New Roman" panose="02020603050405020304" pitchFamily="18" charset="0"/>
              </a:rPr>
              <a:t>Discipline</a:t>
            </a:r>
          </a:p>
          <a:p>
            <a:pPr marL="514350" indent="-514350">
              <a:lnSpc>
                <a:spcPct val="110000"/>
              </a:lnSpc>
              <a:buNone/>
            </a:pPr>
            <a:r>
              <a:rPr lang="en-US"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state of employee self-control and orderly conduct present in an organization</a:t>
            </a:r>
            <a:r>
              <a:rPr lang="en-US" sz="2800" b="1" dirty="0" smtClean="0">
                <a:latin typeface="Times New Roman" panose="02020603050405020304" pitchFamily="18" charset="0"/>
                <a:cs typeface="Times New Roman" panose="02020603050405020304" pitchFamily="18" charset="0"/>
              </a:rPr>
              <a:t>. </a:t>
            </a:r>
          </a:p>
          <a:p>
            <a:pPr marL="514350" indent="-514350" algn="just">
              <a:lnSpc>
                <a:spcPct val="110000"/>
              </a:lnSpc>
              <a:buAutoNum type="arabicPeriod" startAt="10"/>
            </a:pPr>
            <a:r>
              <a:rPr lang="en-US" b="1" dirty="0" smtClean="0">
                <a:solidFill>
                  <a:srgbClr val="FF0000"/>
                </a:solidFill>
                <a:latin typeface="Times New Roman" panose="02020603050405020304" pitchFamily="18" charset="0"/>
                <a:cs typeface="Times New Roman" panose="02020603050405020304" pitchFamily="18" charset="0"/>
              </a:rPr>
              <a:t>Policy </a:t>
            </a:r>
          </a:p>
          <a:p>
            <a:pPr marL="514350" indent="-514350" algn="just">
              <a:lnSpc>
                <a:spcPct val="110000"/>
              </a:lnSpc>
              <a:buNone/>
            </a:pP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 </a:t>
            </a:r>
            <a:r>
              <a:rPr lang="en-US" b="1" dirty="0">
                <a:solidFill>
                  <a:srgbClr val="00B050"/>
                </a:solidFill>
                <a:latin typeface="Times New Roman" panose="02020603050405020304" pitchFamily="18" charset="0"/>
                <a:cs typeface="Times New Roman" panose="02020603050405020304" pitchFamily="18" charset="0"/>
              </a:rPr>
              <a:t>predetermined guide</a:t>
            </a:r>
            <a:r>
              <a:rPr lang="en-US" b="1" dirty="0">
                <a:latin typeface="Times New Roman" panose="02020603050405020304" pitchFamily="18" charset="0"/>
                <a:cs typeface="Times New Roman" panose="02020603050405020304" pitchFamily="18" charset="0"/>
              </a:rPr>
              <a:t> established to provide direction in decision making.</a:t>
            </a:r>
          </a:p>
          <a:p>
            <a:pPr marL="514350" indent="-514350" algn="just">
              <a:buNone/>
            </a:pPr>
            <a:endParaRPr lang="en-US" b="1" dirty="0">
              <a:solidFill>
                <a:srgbClr val="FF0000"/>
              </a:solidFill>
            </a:endParaRPr>
          </a:p>
          <a:p>
            <a:pPr marL="514350" indent="-514350">
              <a:buNone/>
            </a:pPr>
            <a:endParaRPr lang="en-US" sz="28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748048" y="0"/>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PRINCIPLE OF </a:t>
            </a:r>
            <a:r>
              <a:rPr lang="en-US" sz="3600" b="1" dirty="0" smtClean="0">
                <a:solidFill>
                  <a:srgbClr val="002060"/>
                </a:solidFill>
                <a:latin typeface="Times New Roman" panose="02020603050405020304" pitchFamily="18" charset="0"/>
                <a:cs typeface="Times New Roman" panose="02020603050405020304" pitchFamily="18" charset="0"/>
              </a:rPr>
              <a:t>ORGANIZATION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68153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3501" y="1001376"/>
            <a:ext cx="9336110" cy="5856623"/>
          </a:xfrm>
        </p:spPr>
        <p:txBody>
          <a:bodyPr>
            <a:normAutofit fontScale="92500" lnSpcReduction="10000"/>
          </a:bodyPr>
          <a:lstStyle/>
          <a:p>
            <a:pPr marL="514350" indent="-514350" algn="just">
              <a:lnSpc>
                <a:spcPct val="100000"/>
              </a:lnSpc>
              <a:buAutoNum type="arabicPeriod" startAt="11"/>
            </a:pPr>
            <a:r>
              <a:rPr lang="en-US" b="1" dirty="0" smtClean="0">
                <a:solidFill>
                  <a:srgbClr val="FF0000"/>
                </a:solidFill>
                <a:latin typeface="Times New Roman" panose="02020603050405020304" pitchFamily="18" charset="0"/>
                <a:cs typeface="Times New Roman" panose="02020603050405020304" pitchFamily="18" charset="0"/>
              </a:rPr>
              <a:t>Efficiency </a:t>
            </a:r>
          </a:p>
          <a:p>
            <a:pPr marL="514350" indent="-514350" algn="just">
              <a:lnSpc>
                <a:spcPct val="100000"/>
              </a:lnSpc>
              <a:buNone/>
            </a:pPr>
            <a:r>
              <a:rPr lang="en-US" dirty="0" smtClean="0">
                <a:solidFill>
                  <a:srgbClr val="FF000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The capability of producing desired results with a minimum of energy, time, cost, materials.  </a:t>
            </a:r>
          </a:p>
          <a:p>
            <a:pPr marL="514350" indent="-514350" algn="just">
              <a:lnSpc>
                <a:spcPct val="100000"/>
              </a:lnSpc>
              <a:buAutoNum type="arabicPeriod" startAt="12"/>
            </a:pPr>
            <a:r>
              <a:rPr lang="en-US" b="1" dirty="0" smtClean="0">
                <a:solidFill>
                  <a:srgbClr val="FF0000"/>
                </a:solidFill>
                <a:latin typeface="Times New Roman" panose="02020603050405020304" pitchFamily="18" charset="0"/>
                <a:cs typeface="Times New Roman" panose="02020603050405020304" pitchFamily="18" charset="0"/>
              </a:rPr>
              <a:t>Effectiveness  </a:t>
            </a:r>
          </a:p>
          <a:p>
            <a:pPr marL="514350" indent="-514350" algn="just">
              <a:lnSpc>
                <a:spcPct val="100000"/>
              </a:lnSpc>
              <a:buNone/>
            </a:pP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The capability of bringing about an effect or accomplishing a purpose. </a:t>
            </a:r>
          </a:p>
          <a:p>
            <a:pPr marL="0" indent="0" algn="just">
              <a:lnSpc>
                <a:spcPct val="100000"/>
              </a:lnSpc>
              <a:buNone/>
            </a:pPr>
            <a:r>
              <a:rPr lang="en-US" b="1" dirty="0" smtClean="0">
                <a:solidFill>
                  <a:srgbClr val="FF0000"/>
                </a:solidFill>
                <a:latin typeface="Times New Roman" panose="02020603050405020304" pitchFamily="18" charset="0"/>
                <a:cs typeface="Times New Roman" panose="02020603050405020304" pitchFamily="18" charset="0"/>
              </a:rPr>
              <a:t>13.  Functional </a:t>
            </a:r>
            <a:r>
              <a:rPr lang="en-US" b="1" dirty="0">
                <a:solidFill>
                  <a:srgbClr val="FF0000"/>
                </a:solidFill>
                <a:latin typeface="Times New Roman" panose="02020603050405020304" pitchFamily="18" charset="0"/>
                <a:cs typeface="Times New Roman" panose="02020603050405020304" pitchFamily="18" charset="0"/>
              </a:rPr>
              <a:t>authority </a:t>
            </a:r>
            <a:endParaRPr lang="en-US" b="1" dirty="0" smtClean="0">
              <a:solidFill>
                <a:srgbClr val="FF0000"/>
              </a:solidFill>
              <a:latin typeface="Times New Roman" panose="02020603050405020304" pitchFamily="18" charset="0"/>
              <a:cs typeface="Times New Roman" panose="02020603050405020304" pitchFamily="18" charset="0"/>
            </a:endParaRPr>
          </a:p>
          <a:p>
            <a:pPr marL="514350" indent="-514350" algn="just">
              <a:lnSpc>
                <a:spcPct val="100000"/>
              </a:lnSpc>
              <a:buNone/>
            </a:pP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The right of staff specialists to </a:t>
            </a:r>
            <a:r>
              <a:rPr lang="en-US" b="1" dirty="0">
                <a:solidFill>
                  <a:srgbClr val="00B050"/>
                </a:solidFill>
                <a:latin typeface="Times New Roman" panose="02020603050405020304" pitchFamily="18" charset="0"/>
                <a:cs typeface="Times New Roman" panose="02020603050405020304" pitchFamily="18" charset="0"/>
              </a:rPr>
              <a:t>issue orders in designated areas or work. </a:t>
            </a:r>
          </a:p>
          <a:p>
            <a:pPr marL="514350" indent="-514350" algn="just">
              <a:lnSpc>
                <a:spcPct val="100000"/>
              </a:lnSpc>
              <a:buAutoNum type="arabicPeriod" startAt="14"/>
            </a:pPr>
            <a:r>
              <a:rPr lang="en-US" b="1" dirty="0">
                <a:solidFill>
                  <a:srgbClr val="FF0000"/>
                </a:solidFill>
                <a:latin typeface="Times New Roman" panose="02020603050405020304" pitchFamily="18" charset="0"/>
                <a:cs typeface="Times New Roman" panose="02020603050405020304" pitchFamily="18" charset="0"/>
              </a:rPr>
              <a:t>Synergy</a:t>
            </a:r>
            <a:r>
              <a:rPr lang="en-US" b="1" dirty="0">
                <a:latin typeface="Times New Roman" panose="02020603050405020304" pitchFamily="18" charset="0"/>
                <a:cs typeface="Times New Roman" panose="02020603050405020304" pitchFamily="18" charset="0"/>
              </a:rPr>
              <a:t>  </a:t>
            </a:r>
          </a:p>
          <a:p>
            <a:pPr marL="514350" indent="-514350" algn="just">
              <a:lnSpc>
                <a:spcPct val="100000"/>
              </a:lnSpc>
              <a:buNone/>
            </a:pPr>
            <a:r>
              <a:rPr lang="en-US" b="1" dirty="0">
                <a:latin typeface="Times New Roman" panose="02020603050405020304" pitchFamily="18" charset="0"/>
                <a:cs typeface="Times New Roman" panose="02020603050405020304" pitchFamily="18" charset="0"/>
              </a:rPr>
              <a:t>      The </a:t>
            </a:r>
            <a:r>
              <a:rPr lang="en-US" b="1" dirty="0">
                <a:solidFill>
                  <a:srgbClr val="00B050"/>
                </a:solidFill>
                <a:latin typeface="Times New Roman" panose="02020603050405020304" pitchFamily="18" charset="0"/>
                <a:cs typeface="Times New Roman" panose="02020603050405020304" pitchFamily="18" charset="0"/>
              </a:rPr>
              <a:t>cooperative action </a:t>
            </a:r>
            <a:r>
              <a:rPr lang="en-US" b="1" dirty="0">
                <a:latin typeface="Times New Roman" panose="02020603050405020304" pitchFamily="18" charset="0"/>
                <a:cs typeface="Times New Roman" panose="02020603050405020304" pitchFamily="18" charset="0"/>
              </a:rPr>
              <a:t>of two or more persons working together to accomplish more than they could by working together. </a:t>
            </a:r>
          </a:p>
          <a:p>
            <a:pPr>
              <a:buNone/>
            </a:pPr>
            <a:endParaRPr lang="en-US" b="1" dirty="0"/>
          </a:p>
          <a:p>
            <a:endParaRPr lang="en-AU" dirty="0"/>
          </a:p>
        </p:txBody>
      </p:sp>
      <p:sp>
        <p:nvSpPr>
          <p:cNvPr id="4" name="Title 1"/>
          <p:cNvSpPr>
            <a:spLocks noGrp="1"/>
          </p:cNvSpPr>
          <p:nvPr>
            <p:ph type="title"/>
          </p:nvPr>
        </p:nvSpPr>
        <p:spPr>
          <a:xfrm>
            <a:off x="838200" y="1"/>
            <a:ext cx="10515600" cy="1146220"/>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PRINCIPLE OF </a:t>
            </a:r>
            <a:r>
              <a:rPr lang="en-US" sz="3600" b="1" dirty="0" smtClean="0">
                <a:solidFill>
                  <a:srgbClr val="002060"/>
                </a:solidFill>
                <a:latin typeface="Times New Roman" panose="02020603050405020304" pitchFamily="18" charset="0"/>
                <a:cs typeface="Times New Roman" panose="02020603050405020304" pitchFamily="18" charset="0"/>
              </a:rPr>
              <a:t>ORGANIZATION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67195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802" y="-206062"/>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ORGANIZATIONAL STRUCTURE</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67742" y="756678"/>
            <a:ext cx="9284594" cy="5869503"/>
          </a:xfrm>
        </p:spPr>
        <p:txBody>
          <a:bodyPr>
            <a:normAutofit lnSpcReduction="10000"/>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Organizational structure is the method by which </a:t>
            </a:r>
            <a:r>
              <a:rPr lang="en-AU" b="1" dirty="0">
                <a:solidFill>
                  <a:srgbClr val="C00000"/>
                </a:solidFill>
                <a:latin typeface="Times New Roman" panose="02020603050405020304" pitchFamily="18" charset="0"/>
                <a:cs typeface="Times New Roman" panose="02020603050405020304" pitchFamily="18" charset="0"/>
              </a:rPr>
              <a:t>work flows through an organization and allows groups to work together </a:t>
            </a:r>
            <a:r>
              <a:rPr lang="en-AU" b="1" dirty="0">
                <a:latin typeface="Times New Roman" panose="02020603050405020304" pitchFamily="18" charset="0"/>
                <a:cs typeface="Times New Roman" panose="02020603050405020304" pitchFamily="18" charset="0"/>
              </a:rPr>
              <a:t>within their individual functions to manage tasks</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is a framework within which an organization </a:t>
            </a:r>
            <a:r>
              <a:rPr lang="en-AU" b="1" dirty="0">
                <a:solidFill>
                  <a:srgbClr val="C00000"/>
                </a:solidFill>
                <a:latin typeface="Times New Roman" panose="02020603050405020304" pitchFamily="18" charset="0"/>
                <a:cs typeface="Times New Roman" panose="02020603050405020304" pitchFamily="18" charset="0"/>
              </a:rPr>
              <a:t>arranges it’s line of authorities and communications </a:t>
            </a:r>
            <a:r>
              <a:rPr lang="en-AU" b="1" dirty="0" smtClean="0">
                <a:latin typeface="Times New Roman" panose="02020603050405020304" pitchFamily="18" charset="0"/>
                <a:cs typeface="Times New Roman" panose="02020603050405020304" pitchFamily="18" charset="0"/>
              </a:rPr>
              <a:t>and allocates rights and duties.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An organizational structure defines how </a:t>
            </a:r>
            <a:r>
              <a:rPr lang="en-AU" b="1" dirty="0">
                <a:solidFill>
                  <a:srgbClr val="C00000"/>
                </a:solidFill>
                <a:latin typeface="Times New Roman" panose="02020603050405020304" pitchFamily="18" charset="0"/>
                <a:cs typeface="Times New Roman" panose="02020603050405020304" pitchFamily="18" charset="0"/>
              </a:rPr>
              <a:t>job titles, roles, and responsibilities are assigned within a company</a:t>
            </a:r>
            <a:r>
              <a:rPr lang="en-AU" b="1" dirty="0">
                <a:latin typeface="Times New Roman" panose="02020603050405020304" pitchFamily="18" charset="0"/>
                <a:cs typeface="Times New Roman" panose="02020603050405020304" pitchFamily="18" charset="0"/>
              </a:rPr>
              <a:t>. It helps determine who reports to whom, and who makes decisions about what</a:t>
            </a:r>
            <a:r>
              <a:rPr lang="en-AU" b="1" dirty="0" smtClean="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[6]</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structure of the organization is similar to the </a:t>
            </a:r>
            <a:r>
              <a:rPr lang="en-US" b="1" dirty="0">
                <a:solidFill>
                  <a:srgbClr val="C00000"/>
                </a:solidFill>
                <a:latin typeface="Times New Roman" panose="02020603050405020304" pitchFamily="18" charset="0"/>
                <a:cs typeface="Times New Roman" panose="02020603050405020304" pitchFamily="18" charset="0"/>
              </a:rPr>
              <a:t>anatomy of a living organism</a:t>
            </a:r>
            <a:r>
              <a:rPr lang="en-US" b="1" dirty="0">
                <a:latin typeface="Times New Roman" panose="02020603050405020304" pitchFamily="18" charset="0"/>
                <a:cs typeface="Times New Roman" panose="02020603050405020304" pitchFamily="18" charset="0"/>
              </a:rPr>
              <a:t>, acts as a framework within which the dynamic activity and process of people doing work takes place.</a:t>
            </a: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39181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organizational struc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536" y="1031710"/>
            <a:ext cx="4265947" cy="5096478"/>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402303" y="-281936"/>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ORGANIZATIONAL </a:t>
            </a:r>
            <a:r>
              <a:rPr lang="en-US" sz="3600" b="1" dirty="0" smtClean="0">
                <a:solidFill>
                  <a:srgbClr val="002060"/>
                </a:solidFill>
                <a:latin typeface="Times New Roman" panose="02020603050405020304" pitchFamily="18" charset="0"/>
                <a:cs typeface="Times New Roman" panose="02020603050405020304" pitchFamily="18" charset="0"/>
              </a:rPr>
              <a:t>STRUCTURE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1097816" y="6156101"/>
            <a:ext cx="2491388" cy="523220"/>
          </a:xfrm>
          <a:prstGeom prst="rect">
            <a:avLst/>
          </a:prstGeom>
        </p:spPr>
        <p:txBody>
          <a:bodyPr wrap="none">
            <a:spAutoFit/>
          </a:bodyPr>
          <a:lstStyle/>
          <a:p>
            <a:r>
              <a:rPr lang="en-US" sz="2800" b="1" dirty="0" smtClean="0">
                <a:latin typeface="Times New Roman" panose="02020603050405020304" pitchFamily="18" charset="0"/>
                <a:cs typeface="Times New Roman" panose="02020603050405020304" pitchFamily="18" charset="0"/>
              </a:rPr>
              <a:t>SOURCE: </a:t>
            </a:r>
            <a:r>
              <a:rPr lang="en-US" sz="2800" b="1" dirty="0" smtClean="0">
                <a:latin typeface="Times New Roman" panose="02020603050405020304" pitchFamily="18" charset="0"/>
                <a:cs typeface="Times New Roman" panose="02020603050405020304" pitchFamily="18" charset="0"/>
              </a:rPr>
              <a:t>[7]  </a:t>
            </a:r>
            <a:endParaRPr lang="en-AU" sz="2800" dirty="0"/>
          </a:p>
        </p:txBody>
      </p:sp>
      <p:sp>
        <p:nvSpPr>
          <p:cNvPr id="4" name="Rectangle 3"/>
          <p:cNvSpPr/>
          <p:nvPr/>
        </p:nvSpPr>
        <p:spPr>
          <a:xfrm>
            <a:off x="5923248" y="818155"/>
            <a:ext cx="3340210" cy="646331"/>
          </a:xfrm>
          <a:prstGeom prst="rect">
            <a:avLst/>
          </a:prstGeom>
        </p:spPr>
        <p:txBody>
          <a:bodyPr wrap="none">
            <a:spAutoFit/>
          </a:bodyPr>
          <a:lstStyle/>
          <a:p>
            <a:r>
              <a:rPr lang="en-US" sz="3600" b="1" dirty="0">
                <a:solidFill>
                  <a:srgbClr val="FF0000"/>
                </a:solidFill>
                <a:latin typeface="Times New Roman" panose="02020603050405020304" pitchFamily="18" charset="0"/>
                <a:ea typeface="+mj-ea"/>
                <a:cs typeface="Times New Roman" panose="02020603050405020304" pitchFamily="18" charset="0"/>
              </a:rPr>
              <a:t>IMPORTANCE</a:t>
            </a:r>
            <a:endParaRPr lang="en-AU" sz="3600" b="1" dirty="0">
              <a:solidFill>
                <a:srgbClr val="FF0000"/>
              </a:solidFill>
              <a:latin typeface="Times New Roman" panose="02020603050405020304" pitchFamily="18" charset="0"/>
              <a:ea typeface="+mj-ea"/>
              <a:cs typeface="Times New Roman" panose="02020603050405020304" pitchFamily="18" charset="0"/>
            </a:endParaRPr>
          </a:p>
        </p:txBody>
      </p:sp>
      <p:sp>
        <p:nvSpPr>
          <p:cNvPr id="8" name="Content Placeholder 2"/>
          <p:cNvSpPr>
            <a:spLocks noGrp="1"/>
          </p:cNvSpPr>
          <p:nvPr>
            <p:ph sz="quarter" idx="1"/>
          </p:nvPr>
        </p:nvSpPr>
        <p:spPr>
          <a:xfrm>
            <a:off x="4476483" y="1440875"/>
            <a:ext cx="5878131" cy="4572000"/>
          </a:xfrm>
        </p:spPr>
        <p:txBody>
          <a:bodyPr>
            <a:noAutofit/>
          </a:bodyPr>
          <a:lstStyle/>
          <a:p>
            <a:pPr algn="just"/>
            <a:r>
              <a:rPr lang="en-US" sz="2800" b="1" dirty="0">
                <a:latin typeface="Times New Roman" panose="02020603050405020304" pitchFamily="18" charset="0"/>
                <a:cs typeface="Times New Roman" panose="02020603050405020304" pitchFamily="18" charset="0"/>
              </a:rPr>
              <a:t>It enables members </a:t>
            </a:r>
            <a:r>
              <a:rPr lang="en-US" sz="2800" b="1" dirty="0">
                <a:solidFill>
                  <a:srgbClr val="00B050"/>
                </a:solidFill>
                <a:latin typeface="Times New Roman" panose="02020603050405020304" pitchFamily="18" charset="0"/>
                <a:cs typeface="Times New Roman" panose="02020603050405020304" pitchFamily="18" charset="0"/>
              </a:rPr>
              <a:t>to know what their responsibilities. </a:t>
            </a:r>
          </a:p>
          <a:p>
            <a:pPr algn="just"/>
            <a:r>
              <a:rPr lang="en-US" sz="2800" b="1" dirty="0">
                <a:latin typeface="Times New Roman" panose="02020603050405020304" pitchFamily="18" charset="0"/>
                <a:cs typeface="Times New Roman" panose="02020603050405020304" pitchFamily="18" charset="0"/>
              </a:rPr>
              <a:t>It </a:t>
            </a:r>
            <a:r>
              <a:rPr lang="en-US" sz="2800" b="1" dirty="0">
                <a:solidFill>
                  <a:srgbClr val="00B050"/>
                </a:solidFill>
                <a:latin typeface="Times New Roman" panose="02020603050405020304" pitchFamily="18" charset="0"/>
                <a:cs typeface="Times New Roman" panose="02020603050405020304" pitchFamily="18" charset="0"/>
              </a:rPr>
              <a:t>frees the manager </a:t>
            </a:r>
            <a:r>
              <a:rPr lang="en-US" sz="2800" b="1" dirty="0">
                <a:latin typeface="Times New Roman" panose="02020603050405020304" pitchFamily="18" charset="0"/>
                <a:cs typeface="Times New Roman" panose="02020603050405020304" pitchFamily="18" charset="0"/>
              </a:rPr>
              <a:t>and individual workers to </a:t>
            </a:r>
            <a:r>
              <a:rPr lang="en-US" sz="2800" b="1" dirty="0">
                <a:solidFill>
                  <a:srgbClr val="00B050"/>
                </a:solidFill>
                <a:latin typeface="Times New Roman" panose="02020603050405020304" pitchFamily="18" charset="0"/>
                <a:cs typeface="Times New Roman" panose="02020603050405020304" pitchFamily="18" charset="0"/>
              </a:rPr>
              <a:t>concentrate on their respective roles and responsibilities. </a:t>
            </a:r>
          </a:p>
          <a:p>
            <a:pPr algn="just"/>
            <a:r>
              <a:rPr lang="en-US" sz="2800" b="1" dirty="0">
                <a:latin typeface="Times New Roman" panose="02020603050405020304" pitchFamily="18" charset="0"/>
                <a:cs typeface="Times New Roman" panose="02020603050405020304" pitchFamily="18" charset="0"/>
              </a:rPr>
              <a:t>It </a:t>
            </a:r>
            <a:r>
              <a:rPr lang="en-US" sz="2800" b="1" dirty="0">
                <a:solidFill>
                  <a:srgbClr val="00B050"/>
                </a:solidFill>
                <a:latin typeface="Times New Roman" panose="02020603050405020304" pitchFamily="18" charset="0"/>
                <a:cs typeface="Times New Roman" panose="02020603050405020304" pitchFamily="18" charset="0"/>
              </a:rPr>
              <a:t>coordinates all organization activities </a:t>
            </a:r>
            <a:r>
              <a:rPr lang="en-US" sz="2800" b="1" dirty="0">
                <a:latin typeface="Times New Roman" panose="02020603050405020304" pitchFamily="18" charset="0"/>
                <a:cs typeface="Times New Roman" panose="02020603050405020304" pitchFamily="18" charset="0"/>
              </a:rPr>
              <a:t>so that there is </a:t>
            </a:r>
            <a:r>
              <a:rPr lang="en-US" sz="2800" b="1" dirty="0">
                <a:solidFill>
                  <a:srgbClr val="00B050"/>
                </a:solidFill>
                <a:latin typeface="Times New Roman" panose="02020603050405020304" pitchFamily="18" charset="0"/>
                <a:cs typeface="Times New Roman" panose="02020603050405020304" pitchFamily="18" charset="0"/>
              </a:rPr>
              <a:t>minimal conflict</a:t>
            </a:r>
            <a:r>
              <a:rPr lang="en-US" sz="2800" b="1" dirty="0">
                <a:latin typeface="Times New Roman" panose="02020603050405020304" pitchFamily="18" charset="0"/>
                <a:cs typeface="Times New Roman" panose="02020603050405020304" pitchFamily="18" charset="0"/>
              </a:rPr>
              <a:t>. </a:t>
            </a:r>
          </a:p>
          <a:p>
            <a:pPr algn="just"/>
            <a:r>
              <a:rPr lang="en-US" sz="2800" b="1" dirty="0">
                <a:solidFill>
                  <a:srgbClr val="00B050"/>
                </a:solidFill>
                <a:latin typeface="Times New Roman" panose="02020603050405020304" pitchFamily="18" charset="0"/>
                <a:cs typeface="Times New Roman" panose="02020603050405020304" pitchFamily="18" charset="0"/>
              </a:rPr>
              <a:t>Avoids overlapping </a:t>
            </a:r>
            <a:r>
              <a:rPr lang="en-US" sz="2800" b="1" dirty="0">
                <a:latin typeface="Times New Roman" panose="02020603050405020304" pitchFamily="18" charset="0"/>
                <a:cs typeface="Times New Roman" panose="02020603050405020304" pitchFamily="18" charset="0"/>
              </a:rPr>
              <a:t>of functions because it pinpoints responsibilities. </a:t>
            </a:r>
          </a:p>
          <a:p>
            <a:pPr algn="just"/>
            <a:r>
              <a:rPr lang="en-US" sz="2800" b="1" dirty="0">
                <a:latin typeface="Times New Roman" panose="02020603050405020304" pitchFamily="18" charset="0"/>
                <a:cs typeface="Times New Roman" panose="02020603050405020304" pitchFamily="18" charset="0"/>
              </a:rPr>
              <a:t>Shows to whom and for whom they are responsible. </a:t>
            </a:r>
          </a:p>
        </p:txBody>
      </p:sp>
    </p:spTree>
    <p:extLst>
      <p:ext uri="{BB962C8B-B14F-4D97-AF65-F5344CB8AC3E}">
        <p14:creationId xmlns:p14="http://schemas.microsoft.com/office/powerpoint/2010/main" val="35138168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7286" y="1146221"/>
            <a:ext cx="6618668" cy="5409125"/>
          </a:xfrm>
        </p:spPr>
        <p:txBody>
          <a:bodyPr>
            <a:normAutofit fontScale="92500" lnSpcReduction="20000"/>
          </a:bodyPr>
          <a:lstStyle/>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a:t>
            </a:r>
            <a:r>
              <a:rPr lang="en-US" dirty="0">
                <a:latin typeface="Times New Roman" panose="02020603050405020304" pitchFamily="18" charset="0"/>
                <a:cs typeface="Times New Roman" panose="02020603050405020304" pitchFamily="18" charset="0"/>
              </a:rPr>
              <a:t> </a:t>
            </a:r>
            <a:r>
              <a:rPr lang="en-US" b="1" dirty="0">
                <a:solidFill>
                  <a:srgbClr val="00B050"/>
                </a:solidFill>
                <a:latin typeface="Times New Roman" panose="02020603050405020304" pitchFamily="18" charset="0"/>
                <a:cs typeface="Times New Roman" panose="02020603050405020304" pitchFamily="18" charset="0"/>
              </a:rPr>
              <a:t>graphical representation </a:t>
            </a:r>
            <a:r>
              <a:rPr lang="en-US" b="1" dirty="0">
                <a:latin typeface="Times New Roman" panose="02020603050405020304" pitchFamily="18" charset="0"/>
                <a:cs typeface="Times New Roman" panose="02020603050405020304" pitchFamily="18" charset="0"/>
              </a:rPr>
              <a:t>or a diagram of an organization structure </a:t>
            </a:r>
            <a:r>
              <a:rPr lang="en-US" b="1" dirty="0">
                <a:solidFill>
                  <a:srgbClr val="00B050"/>
                </a:solidFill>
                <a:latin typeface="Times New Roman" panose="02020603050405020304" pitchFamily="18" charset="0"/>
                <a:cs typeface="Times New Roman" panose="02020603050405020304" pitchFamily="18" charset="0"/>
              </a:rPr>
              <a:t>showing the functions, departments or positions </a:t>
            </a:r>
            <a:r>
              <a:rPr lang="en-US" b="1" dirty="0">
                <a:latin typeface="Times New Roman" panose="02020603050405020304" pitchFamily="18" charset="0"/>
                <a:cs typeface="Times New Roman" panose="02020603050405020304" pitchFamily="18" charset="0"/>
              </a:rPr>
              <a:t>of the organization and show how they are related.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provides a </a:t>
            </a:r>
            <a:r>
              <a:rPr lang="en-US" b="1" dirty="0">
                <a:solidFill>
                  <a:srgbClr val="00B050"/>
                </a:solidFill>
                <a:latin typeface="Times New Roman" panose="02020603050405020304" pitchFamily="18" charset="0"/>
                <a:cs typeface="Times New Roman" panose="02020603050405020304" pitchFamily="18" charset="0"/>
              </a:rPr>
              <a:t>visual map </a:t>
            </a:r>
            <a:r>
              <a:rPr lang="en-US" b="1" dirty="0">
                <a:latin typeface="Times New Roman" panose="02020603050405020304" pitchFamily="18" charset="0"/>
                <a:cs typeface="Times New Roman" panose="02020603050405020304" pitchFamily="18" charset="0"/>
              </a:rPr>
              <a:t>of the chain of </a:t>
            </a:r>
            <a:r>
              <a:rPr lang="en-US" b="1" dirty="0" smtClean="0">
                <a:latin typeface="Times New Roman" panose="02020603050405020304" pitchFamily="18" charset="0"/>
                <a:cs typeface="Times New Roman" panose="02020603050405020304" pitchFamily="18" charset="0"/>
              </a:rPr>
              <a:t>command and shows the internal structure of a company. </a:t>
            </a:r>
            <a:endParaRPr lang="en-US" b="1" dirty="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a plan of working relationships, showing who is to do the work who is to supervise and direct.</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indicates the </a:t>
            </a:r>
            <a:r>
              <a:rPr lang="en-US" b="1" dirty="0">
                <a:solidFill>
                  <a:srgbClr val="00B050"/>
                </a:solidFill>
                <a:latin typeface="Times New Roman" panose="02020603050405020304" pitchFamily="18" charset="0"/>
                <a:cs typeface="Times New Roman" panose="02020603050405020304" pitchFamily="18" charset="0"/>
              </a:rPr>
              <a:t>hierarchical levels </a:t>
            </a:r>
            <a:r>
              <a:rPr lang="en-US" b="1" dirty="0">
                <a:latin typeface="Times New Roman" panose="02020603050405020304" pitchFamily="18" charset="0"/>
                <a:cs typeface="Times New Roman" panose="02020603050405020304" pitchFamily="18" charset="0"/>
              </a:rPr>
              <a:t>in the management.</a:t>
            </a:r>
          </a:p>
          <a:p>
            <a:pPr>
              <a:buFont typeface="Wingdings" panose="05000000000000000000" pitchFamily="2" charset="2"/>
              <a:buChar char="Ø"/>
            </a:pPr>
            <a:endParaRPr lang="en-AU" dirty="0"/>
          </a:p>
        </p:txBody>
      </p:sp>
      <p:sp>
        <p:nvSpPr>
          <p:cNvPr id="4" name="Title 1"/>
          <p:cNvSpPr>
            <a:spLocks noGrp="1"/>
          </p:cNvSpPr>
          <p:nvPr>
            <p:ph type="title"/>
          </p:nvPr>
        </p:nvSpPr>
        <p:spPr>
          <a:xfrm>
            <a:off x="606380" y="1"/>
            <a:ext cx="10515600" cy="1146220"/>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ORGANIZATIONAL CHART</a:t>
            </a:r>
          </a:p>
        </p:txBody>
      </p:sp>
      <p:pic>
        <p:nvPicPr>
          <p:cNvPr id="6156" name="Picture 12" descr="Project Te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5954" y="976314"/>
            <a:ext cx="4826447" cy="3969174"/>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8516047" y="4945488"/>
            <a:ext cx="2491388" cy="523220"/>
          </a:xfrm>
          <a:prstGeom prst="rect">
            <a:avLst/>
          </a:prstGeom>
        </p:spPr>
        <p:txBody>
          <a:bodyPr wrap="none">
            <a:spAutoFit/>
          </a:bodyPr>
          <a:lstStyle/>
          <a:p>
            <a:r>
              <a:rPr lang="en-US" sz="2800" b="1" dirty="0" smtClean="0">
                <a:latin typeface="Times New Roman" panose="02020603050405020304" pitchFamily="18" charset="0"/>
                <a:cs typeface="Times New Roman" panose="02020603050405020304" pitchFamily="18" charset="0"/>
              </a:rPr>
              <a:t>SOURCE: [8]  </a:t>
            </a:r>
            <a:endParaRPr lang="en-AU" sz="2800" dirty="0"/>
          </a:p>
        </p:txBody>
      </p:sp>
    </p:spTree>
    <p:extLst>
      <p:ext uri="{BB962C8B-B14F-4D97-AF65-F5344CB8AC3E}">
        <p14:creationId xmlns:p14="http://schemas.microsoft.com/office/powerpoint/2010/main" val="14088211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146220"/>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TYPES OF ORGANIZATION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29107" y="1168804"/>
            <a:ext cx="9194442" cy="5689196"/>
          </a:xfrm>
        </p:spPr>
        <p:txBody>
          <a:bodyPr>
            <a:normAutofit/>
          </a:bodyPr>
          <a:lstStyle/>
          <a:p>
            <a:pPr marL="514350" indent="-514350">
              <a:buAutoNum type="arabicPeriod"/>
            </a:pPr>
            <a:r>
              <a:rPr lang="en-US" b="1" dirty="0">
                <a:solidFill>
                  <a:srgbClr val="0000CC"/>
                </a:solidFill>
                <a:latin typeface="Times New Roman" panose="02020603050405020304" pitchFamily="18" charset="0"/>
                <a:cs typeface="Times New Roman" panose="02020603050405020304" pitchFamily="18" charset="0"/>
              </a:rPr>
              <a:t>FORMAL ORGANIZATION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Organizations </a:t>
            </a:r>
            <a:r>
              <a:rPr lang="en-US" b="1" dirty="0">
                <a:latin typeface="Times New Roman" panose="02020603050405020304" pitchFamily="18" charset="0"/>
                <a:cs typeface="Times New Roman" panose="02020603050405020304" pitchFamily="18" charset="0"/>
              </a:rPr>
              <a:t>formed under the </a:t>
            </a:r>
            <a:r>
              <a:rPr lang="en-US" b="1" dirty="0">
                <a:solidFill>
                  <a:srgbClr val="00B050"/>
                </a:solidFill>
                <a:latin typeface="Times New Roman" panose="02020603050405020304" pitchFamily="18" charset="0"/>
                <a:cs typeface="Times New Roman" panose="02020603050405020304" pitchFamily="18" charset="0"/>
              </a:rPr>
              <a:t>bindings of some rules and regulation made by country</a:t>
            </a:r>
            <a:r>
              <a:rPr lang="en-US" b="1" dirty="0">
                <a:latin typeface="Times New Roman" panose="02020603050405020304" pitchFamily="18" charset="0"/>
                <a:cs typeface="Times New Roman" panose="02020603050405020304" pitchFamily="18" charset="0"/>
              </a:rPr>
              <a:t> is called formal organizations</a:t>
            </a:r>
            <a:r>
              <a:rPr lang="en-US" dirty="0">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Existing acts, rules, regulations controls formal organizations. </a:t>
            </a: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structures, duties, rights, scopes of the formal organizations are fixed.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Government ministries, departments, business organization formed under company act, partnership act, cooperatives, NGOs are the examples of formal organizations.</a:t>
            </a:r>
          </a:p>
          <a:p>
            <a:endParaRPr lang="en-AU" dirty="0"/>
          </a:p>
        </p:txBody>
      </p:sp>
    </p:spTree>
    <p:extLst>
      <p:ext uri="{BB962C8B-B14F-4D97-AF65-F5344CB8AC3E}">
        <p14:creationId xmlns:p14="http://schemas.microsoft.com/office/powerpoint/2010/main" val="4587299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9107" y="1017431"/>
            <a:ext cx="9181563" cy="5692462"/>
          </a:xfrm>
        </p:spPr>
        <p:txBody>
          <a:bodyPr>
            <a:normAutofit/>
          </a:bodyPr>
          <a:lstStyle/>
          <a:p>
            <a:pPr marL="0" indent="0">
              <a:lnSpc>
                <a:spcPct val="100000"/>
              </a:lnSpc>
              <a:buNone/>
            </a:pPr>
            <a:r>
              <a:rPr lang="en-AU" b="1" dirty="0" smtClean="0">
                <a:solidFill>
                  <a:srgbClr val="FF0000"/>
                </a:solidFill>
                <a:latin typeface="Times New Roman" panose="02020603050405020304" pitchFamily="18" charset="0"/>
                <a:cs typeface="Times New Roman" panose="02020603050405020304" pitchFamily="18" charset="0"/>
              </a:rPr>
              <a:t>Advantages of Formal organization </a:t>
            </a:r>
          </a:p>
          <a:p>
            <a:pPr marL="514350" lvl="0" indent="-514350">
              <a:lnSpc>
                <a:spcPct val="100000"/>
              </a:lnSpc>
              <a:buFont typeface="+mj-lt"/>
              <a:buAutoNum type="arabicPeriod"/>
            </a:pPr>
            <a:r>
              <a:rPr lang="en-US" b="1" dirty="0">
                <a:solidFill>
                  <a:srgbClr val="0000CC"/>
                </a:solidFill>
                <a:latin typeface="Times New Roman" panose="02020603050405020304" pitchFamily="18" charset="0"/>
                <a:cs typeface="Times New Roman" panose="02020603050405020304" pitchFamily="18" charset="0"/>
              </a:rPr>
              <a:t>Systematic Working</a:t>
            </a:r>
            <a:endParaRPr lang="en-AU" dirty="0">
              <a:solidFill>
                <a:srgbClr val="0000CC"/>
              </a:solidFill>
              <a:latin typeface="Times New Roman" panose="02020603050405020304" pitchFamily="18" charset="0"/>
              <a:cs typeface="Times New Roman" panose="02020603050405020304" pitchFamily="18" charset="0"/>
            </a:endParaRPr>
          </a:p>
          <a:p>
            <a:pPr>
              <a:lnSpc>
                <a:spcPct val="100000"/>
              </a:lnSpc>
            </a:pPr>
            <a:r>
              <a:rPr lang="en-US" b="1" dirty="0">
                <a:latin typeface="Times New Roman" panose="02020603050405020304" pitchFamily="18" charset="0"/>
                <a:cs typeface="Times New Roman" panose="02020603050405020304" pitchFamily="18" charset="0"/>
              </a:rPr>
              <a:t>Formal organization structure results in systematic and smooth functioning of an organization</a:t>
            </a:r>
            <a:r>
              <a:rPr lang="en-US" dirty="0">
                <a:latin typeface="Times New Roman" panose="02020603050405020304" pitchFamily="18" charset="0"/>
                <a:cs typeface="Times New Roman" panose="02020603050405020304" pitchFamily="18" charset="0"/>
              </a:rPr>
              <a:t>.</a:t>
            </a:r>
            <a:endParaRPr lang="en-AU" dirty="0">
              <a:latin typeface="Times New Roman" panose="02020603050405020304" pitchFamily="18" charset="0"/>
              <a:cs typeface="Times New Roman" panose="02020603050405020304" pitchFamily="18" charset="0"/>
            </a:endParaRPr>
          </a:p>
          <a:p>
            <a:pPr marL="514350" lvl="0" indent="-514350">
              <a:lnSpc>
                <a:spcPct val="100000"/>
              </a:lnSpc>
              <a:buAutoNum type="arabicPeriod" startAt="2"/>
            </a:pPr>
            <a:r>
              <a:rPr lang="en-US" b="1" dirty="0">
                <a:solidFill>
                  <a:srgbClr val="0000CC"/>
                </a:solidFill>
                <a:latin typeface="Times New Roman" panose="02020603050405020304" pitchFamily="18" charset="0"/>
                <a:cs typeface="Times New Roman" panose="02020603050405020304" pitchFamily="18" charset="0"/>
              </a:rPr>
              <a:t>Achievement of </a:t>
            </a:r>
            <a:r>
              <a:rPr lang="en-US" b="1" dirty="0" smtClean="0">
                <a:solidFill>
                  <a:srgbClr val="0000CC"/>
                </a:solidFill>
                <a:latin typeface="Times New Roman" panose="02020603050405020304" pitchFamily="18" charset="0"/>
                <a:cs typeface="Times New Roman" panose="02020603050405020304" pitchFamily="18" charset="0"/>
              </a:rPr>
              <a:t>Organizational </a:t>
            </a:r>
            <a:r>
              <a:rPr lang="en-US" b="1" dirty="0">
                <a:solidFill>
                  <a:srgbClr val="0000CC"/>
                </a:solidFill>
                <a:latin typeface="Times New Roman" panose="02020603050405020304" pitchFamily="18" charset="0"/>
                <a:cs typeface="Times New Roman" panose="02020603050405020304" pitchFamily="18" charset="0"/>
              </a:rPr>
              <a:t>Objectives  </a:t>
            </a:r>
          </a:p>
          <a:p>
            <a:pPr>
              <a:lnSpc>
                <a:spcPct val="100000"/>
              </a:lnSpc>
            </a:pPr>
            <a:r>
              <a:rPr lang="en-US" b="1" dirty="0">
                <a:latin typeface="Times New Roman" panose="02020603050405020304" pitchFamily="18" charset="0"/>
                <a:cs typeface="Times New Roman" panose="02020603050405020304" pitchFamily="18" charset="0"/>
              </a:rPr>
              <a:t>Formal organizational structure is established to achieve organizational objectives   </a:t>
            </a:r>
          </a:p>
          <a:p>
            <a:pPr marL="514350" lvl="0" indent="-514350">
              <a:lnSpc>
                <a:spcPct val="100000"/>
              </a:lnSpc>
              <a:buAutoNum type="arabicPeriod" startAt="3"/>
            </a:pPr>
            <a:r>
              <a:rPr lang="en-US" b="1" dirty="0">
                <a:solidFill>
                  <a:srgbClr val="0000CC"/>
                </a:solidFill>
                <a:latin typeface="Times New Roman" panose="02020603050405020304" pitchFamily="18" charset="0"/>
                <a:cs typeface="Times New Roman" panose="02020603050405020304" pitchFamily="18" charset="0"/>
              </a:rPr>
              <a:t>No </a:t>
            </a:r>
            <a:r>
              <a:rPr lang="en-US" b="1" dirty="0" smtClean="0">
                <a:solidFill>
                  <a:srgbClr val="0000CC"/>
                </a:solidFill>
                <a:latin typeface="Times New Roman" panose="02020603050405020304" pitchFamily="18" charset="0"/>
                <a:cs typeface="Times New Roman" panose="02020603050405020304" pitchFamily="18" charset="0"/>
              </a:rPr>
              <a:t>Overlapping </a:t>
            </a:r>
            <a:r>
              <a:rPr lang="en-US" b="1" dirty="0">
                <a:solidFill>
                  <a:srgbClr val="0000CC"/>
                </a:solidFill>
                <a:latin typeface="Times New Roman" panose="02020603050405020304" pitchFamily="18" charset="0"/>
                <a:cs typeface="Times New Roman" panose="02020603050405020304" pitchFamily="18" charset="0"/>
              </a:rPr>
              <a:t>of Work</a:t>
            </a:r>
          </a:p>
          <a:p>
            <a:pPr algn="just">
              <a:lnSpc>
                <a:spcPct val="100000"/>
              </a:lnSpc>
            </a:pPr>
            <a:r>
              <a:rPr lang="en-US" b="1" dirty="0">
                <a:latin typeface="Times New Roman" panose="02020603050405020304" pitchFamily="18" charset="0"/>
                <a:cs typeface="Times New Roman" panose="02020603050405020304" pitchFamily="18" charset="0"/>
              </a:rPr>
              <a:t>In formal organization structure </a:t>
            </a:r>
            <a:r>
              <a:rPr lang="en-US" b="1" dirty="0" smtClean="0">
                <a:latin typeface="Times New Roman" panose="02020603050405020304" pitchFamily="18" charset="0"/>
                <a:cs typeface="Times New Roman" panose="02020603050405020304" pitchFamily="18" charset="0"/>
              </a:rPr>
              <a:t>of work </a:t>
            </a:r>
            <a:r>
              <a:rPr lang="en-US" b="1" dirty="0">
                <a:latin typeface="Times New Roman" panose="02020603050405020304" pitchFamily="18" charset="0"/>
                <a:cs typeface="Times New Roman" panose="02020603050405020304" pitchFamily="18" charset="0"/>
              </a:rPr>
              <a:t>is systematically divided among various departments and employees. This results in no duplication or overlapping of work.</a:t>
            </a:r>
            <a:endParaRPr lang="en-AU" b="1" dirty="0">
              <a:latin typeface="Times New Roman" panose="02020603050405020304" pitchFamily="18" charset="0"/>
              <a:cs typeface="Times New Roman" panose="02020603050405020304" pitchFamily="18" charset="0"/>
            </a:endParaRP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09411" y="0"/>
            <a:ext cx="10515600" cy="1017431"/>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TYPES OF </a:t>
            </a:r>
            <a:r>
              <a:rPr lang="en-US"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04038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3349" y="1143044"/>
            <a:ext cx="9027017" cy="5714956"/>
          </a:xfrm>
        </p:spPr>
        <p:txBody>
          <a:bodyPr>
            <a:normAutofit/>
          </a:bodyPr>
          <a:lstStyle/>
          <a:p>
            <a:pPr marL="0" indent="0" algn="just">
              <a:lnSpc>
                <a:spcPct val="110000"/>
              </a:lnSpc>
              <a:buNone/>
            </a:pPr>
            <a:r>
              <a:rPr lang="en-AU" b="1" dirty="0">
                <a:solidFill>
                  <a:srgbClr val="FF0000"/>
                </a:solidFill>
                <a:latin typeface="Times New Roman" panose="02020603050405020304" pitchFamily="18" charset="0"/>
                <a:cs typeface="Times New Roman" panose="02020603050405020304" pitchFamily="18" charset="0"/>
              </a:rPr>
              <a:t>Advantages of Formal organization </a:t>
            </a:r>
          </a:p>
          <a:p>
            <a:pPr marL="514350" lvl="0" indent="-514350" algn="just">
              <a:lnSpc>
                <a:spcPct val="110000"/>
              </a:lnSpc>
              <a:buAutoNum type="arabicPeriod" startAt="4"/>
            </a:pPr>
            <a:r>
              <a:rPr lang="en-US" b="1" dirty="0" smtClean="0">
                <a:solidFill>
                  <a:srgbClr val="0000CC"/>
                </a:solidFill>
                <a:latin typeface="Times New Roman" panose="02020603050405020304" pitchFamily="18" charset="0"/>
                <a:cs typeface="Times New Roman" panose="02020603050405020304" pitchFamily="18" charset="0"/>
              </a:rPr>
              <a:t>Co-ordination</a:t>
            </a:r>
            <a:r>
              <a:rPr lang="en-US" b="1" dirty="0" smtClean="0">
                <a:latin typeface="Times New Roman" panose="02020603050405020304" pitchFamily="18" charset="0"/>
                <a:cs typeface="Times New Roman" panose="02020603050405020304" pitchFamily="18" charset="0"/>
              </a:rPr>
              <a:t> </a:t>
            </a:r>
            <a:endParaRPr lang="en-US" b="1" dirty="0">
              <a:latin typeface="Times New Roman" panose="02020603050405020304" pitchFamily="18" charset="0"/>
              <a:cs typeface="Times New Roman" panose="02020603050405020304" pitchFamily="18" charset="0"/>
            </a:endParaRPr>
          </a:p>
          <a:p>
            <a:pPr algn="just">
              <a:lnSpc>
                <a:spcPct val="110000"/>
              </a:lnSpc>
            </a:pPr>
            <a:r>
              <a:rPr lang="en-US" b="1" dirty="0">
                <a:latin typeface="Times New Roman" panose="02020603050405020304" pitchFamily="18" charset="0"/>
                <a:cs typeface="Times New Roman" panose="02020603050405020304" pitchFamily="18" charset="0"/>
              </a:rPr>
              <a:t>Formal organizational structure results in coordinating the activities of various departments.</a:t>
            </a:r>
            <a:endParaRPr lang="en-AU" b="1" dirty="0">
              <a:latin typeface="Times New Roman" panose="02020603050405020304" pitchFamily="18" charset="0"/>
              <a:cs typeface="Times New Roman" panose="02020603050405020304" pitchFamily="18" charset="0"/>
            </a:endParaRPr>
          </a:p>
          <a:p>
            <a:pPr marL="514350" lvl="0" indent="-514350" algn="just">
              <a:lnSpc>
                <a:spcPct val="110000"/>
              </a:lnSpc>
              <a:buAutoNum type="arabicPeriod" startAt="5"/>
            </a:pPr>
            <a:r>
              <a:rPr lang="en-US" b="1" dirty="0">
                <a:solidFill>
                  <a:srgbClr val="0000CC"/>
                </a:solidFill>
                <a:latin typeface="Times New Roman" panose="02020603050405020304" pitchFamily="18" charset="0"/>
                <a:cs typeface="Times New Roman" panose="02020603050405020304" pitchFamily="18" charset="0"/>
              </a:rPr>
              <a:t>Creation of Chain of Command</a:t>
            </a:r>
          </a:p>
          <a:p>
            <a:pPr algn="just">
              <a:lnSpc>
                <a:spcPct val="110000"/>
              </a:lnSpc>
            </a:pPr>
            <a:r>
              <a:rPr lang="en-US" b="1" dirty="0">
                <a:latin typeface="Times New Roman" panose="02020603050405020304" pitchFamily="18" charset="0"/>
                <a:cs typeface="Times New Roman" panose="02020603050405020304" pitchFamily="18" charset="0"/>
              </a:rPr>
              <a:t>Formal organizational structure clearly defines superior subordinate relationship, i.e., who reports to whom. </a:t>
            </a:r>
            <a:endParaRPr lang="en-AU" b="1" dirty="0">
              <a:latin typeface="Times New Roman" panose="02020603050405020304" pitchFamily="18" charset="0"/>
              <a:cs typeface="Times New Roman" panose="02020603050405020304" pitchFamily="18" charset="0"/>
            </a:endParaRPr>
          </a:p>
          <a:p>
            <a:pPr marL="514350" lvl="0" indent="-514350" algn="just">
              <a:lnSpc>
                <a:spcPct val="110000"/>
              </a:lnSpc>
              <a:buAutoNum type="arabicPeriod" startAt="6"/>
            </a:pPr>
            <a:r>
              <a:rPr lang="en-US" b="1" dirty="0">
                <a:solidFill>
                  <a:srgbClr val="0000CC"/>
                </a:solidFill>
                <a:latin typeface="Times New Roman" panose="02020603050405020304" pitchFamily="18" charset="0"/>
                <a:cs typeface="Times New Roman" panose="02020603050405020304" pitchFamily="18" charset="0"/>
              </a:rPr>
              <a:t>More Emphasis on work</a:t>
            </a:r>
          </a:p>
          <a:p>
            <a:pPr algn="just">
              <a:lnSpc>
                <a:spcPct val="110000"/>
              </a:lnSpc>
            </a:pPr>
            <a:r>
              <a:rPr lang="en-US" b="1" dirty="0">
                <a:latin typeface="Times New Roman" panose="02020603050405020304" pitchFamily="18" charset="0"/>
                <a:cs typeface="Times New Roman" panose="02020603050405020304" pitchFamily="18" charset="0"/>
              </a:rPr>
              <a:t>Formal organizational structure lays more emphasis on work rather than interpersonal relations</a:t>
            </a:r>
            <a:r>
              <a:rPr lang="en-US" dirty="0">
                <a:latin typeface="Times New Roman" panose="02020603050405020304" pitchFamily="18" charset="0"/>
                <a:cs typeface="Times New Roman" panose="02020603050405020304" pitchFamily="18" charset="0"/>
              </a:rPr>
              <a:t>.</a:t>
            </a:r>
            <a:endParaRPr lang="en-AU" dirty="0">
              <a:latin typeface="Times New Roman" panose="02020603050405020304" pitchFamily="18" charset="0"/>
              <a:cs typeface="Times New Roman" panose="02020603050405020304" pitchFamily="18" charset="0"/>
            </a:endParaRPr>
          </a:p>
          <a:p>
            <a:pPr algn="just">
              <a:lnSpc>
                <a:spcPct val="110000"/>
              </a:lnSpc>
            </a:pPr>
            <a:endParaRPr lang="en-AU" dirty="0">
              <a:latin typeface="Times New Roman" panose="02020603050405020304" pitchFamily="18" charset="0"/>
              <a:cs typeface="Times New Roman" panose="02020603050405020304" pitchFamily="18" charset="0"/>
            </a:endParaRPr>
          </a:p>
          <a:p>
            <a:pPr>
              <a:lnSpc>
                <a:spcPct val="110000"/>
              </a:lnSpc>
            </a:pPr>
            <a:endParaRPr lang="en-AU" dirty="0"/>
          </a:p>
        </p:txBody>
      </p:sp>
      <p:sp>
        <p:nvSpPr>
          <p:cNvPr id="4" name="Title 1"/>
          <p:cNvSpPr>
            <a:spLocks noGrp="1"/>
          </p:cNvSpPr>
          <p:nvPr>
            <p:ph type="title"/>
          </p:nvPr>
        </p:nvSpPr>
        <p:spPr>
          <a:xfrm>
            <a:off x="503349" y="94670"/>
            <a:ext cx="10515600" cy="742458"/>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TYPES OF </a:t>
            </a:r>
            <a:r>
              <a:rPr lang="en-US"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20654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9107" y="978794"/>
            <a:ext cx="9233079" cy="5879205"/>
          </a:xfrm>
        </p:spPr>
        <p:txBody>
          <a:bodyPr>
            <a:normAutofit/>
          </a:bodyPr>
          <a:lstStyle/>
          <a:p>
            <a:pPr marL="0" lvl="0" indent="0">
              <a:lnSpc>
                <a:spcPct val="100000"/>
              </a:lnSpc>
              <a:buNone/>
            </a:pPr>
            <a:r>
              <a:rPr lang="en-US" b="1" dirty="0">
                <a:solidFill>
                  <a:srgbClr val="FF0000"/>
                </a:solidFill>
                <a:latin typeface="Times New Roman" panose="02020603050405020304" pitchFamily="18" charset="0"/>
                <a:cs typeface="Times New Roman" panose="02020603050405020304" pitchFamily="18" charset="0"/>
              </a:rPr>
              <a:t>Disadvantages of Formal </a:t>
            </a:r>
            <a:r>
              <a:rPr lang="en-US" b="1" dirty="0" smtClean="0">
                <a:solidFill>
                  <a:srgbClr val="FF0000"/>
                </a:solidFill>
                <a:latin typeface="Times New Roman" panose="02020603050405020304" pitchFamily="18" charset="0"/>
                <a:cs typeface="Times New Roman" panose="02020603050405020304" pitchFamily="18" charset="0"/>
              </a:rPr>
              <a:t>Organization</a:t>
            </a:r>
            <a:r>
              <a:rPr lang="en-AU" b="1" dirty="0">
                <a:solidFill>
                  <a:srgbClr val="FF0000"/>
                </a:solidFill>
                <a:latin typeface="Times New Roman" panose="02020603050405020304" pitchFamily="18" charset="0"/>
                <a:cs typeface="Times New Roman" panose="02020603050405020304" pitchFamily="18" charset="0"/>
              </a:rPr>
              <a:t/>
            </a:r>
            <a:br>
              <a:rPr lang="en-AU" b="1" dirty="0">
                <a:solidFill>
                  <a:srgbClr val="FF0000"/>
                </a:solidFill>
                <a:latin typeface="Times New Roman" panose="02020603050405020304" pitchFamily="18" charset="0"/>
                <a:cs typeface="Times New Roman" panose="02020603050405020304" pitchFamily="18" charset="0"/>
              </a:rPr>
            </a:br>
            <a:r>
              <a:rPr lang="en-AU" b="1" dirty="0">
                <a:solidFill>
                  <a:srgbClr val="0000CC"/>
                </a:solidFill>
                <a:latin typeface="Times New Roman" panose="02020603050405020304" pitchFamily="18" charset="0"/>
                <a:cs typeface="Times New Roman" panose="02020603050405020304" pitchFamily="18" charset="0"/>
              </a:rPr>
              <a:t>1.     </a:t>
            </a:r>
            <a:r>
              <a:rPr lang="en-US" b="1" dirty="0" smtClean="0">
                <a:solidFill>
                  <a:srgbClr val="0000CC"/>
                </a:solidFill>
                <a:latin typeface="Times New Roman" panose="02020603050405020304" pitchFamily="18" charset="0"/>
                <a:cs typeface="Times New Roman" panose="02020603050405020304" pitchFamily="18" charset="0"/>
              </a:rPr>
              <a:t>Delay </a:t>
            </a:r>
            <a:r>
              <a:rPr lang="en-US" b="1" dirty="0">
                <a:solidFill>
                  <a:srgbClr val="0000CC"/>
                </a:solidFill>
                <a:latin typeface="Times New Roman" panose="02020603050405020304" pitchFamily="18" charset="0"/>
                <a:cs typeface="Times New Roman" panose="02020603050405020304" pitchFamily="18" charset="0"/>
              </a:rPr>
              <a:t>in </a:t>
            </a:r>
            <a:r>
              <a:rPr lang="en-US" b="1" dirty="0" smtClean="0">
                <a:solidFill>
                  <a:srgbClr val="0000CC"/>
                </a:solidFill>
                <a:latin typeface="Times New Roman" panose="02020603050405020304" pitchFamily="18" charset="0"/>
                <a:cs typeface="Times New Roman" panose="02020603050405020304" pitchFamily="18" charset="0"/>
              </a:rPr>
              <a:t>Action </a:t>
            </a:r>
          </a:p>
          <a:p>
            <a:pPr algn="just">
              <a:lnSpc>
                <a:spcPct val="100000"/>
              </a:lnSpc>
            </a:pPr>
            <a:r>
              <a:rPr lang="en-US" b="1" dirty="0" smtClean="0">
                <a:latin typeface="Times New Roman" panose="02020603050405020304" pitchFamily="18" charset="0"/>
                <a:cs typeface="Times New Roman" panose="02020603050405020304" pitchFamily="18" charset="0"/>
              </a:rPr>
              <a:t>While </a:t>
            </a:r>
            <a:r>
              <a:rPr lang="en-US" b="1" dirty="0">
                <a:latin typeface="Times New Roman" panose="02020603050405020304" pitchFamily="18" charset="0"/>
                <a:cs typeface="Times New Roman" panose="02020603050405020304" pitchFamily="18" charset="0"/>
              </a:rPr>
              <a:t>following scalar chain and chain of command actions get delayed in formal structure.</a:t>
            </a:r>
            <a:endParaRPr lang="en-AU" b="1" dirty="0">
              <a:latin typeface="Times New Roman" panose="02020603050405020304" pitchFamily="18" charset="0"/>
              <a:cs typeface="Times New Roman" panose="02020603050405020304" pitchFamily="18" charset="0"/>
            </a:endParaRPr>
          </a:p>
          <a:p>
            <a:pPr marL="514350" lvl="0" indent="-514350" algn="just">
              <a:lnSpc>
                <a:spcPct val="100000"/>
              </a:lnSpc>
              <a:buAutoNum type="arabicPeriod" startAt="2"/>
            </a:pPr>
            <a:r>
              <a:rPr lang="en-US" b="1" dirty="0">
                <a:solidFill>
                  <a:srgbClr val="0000CC"/>
                </a:solidFill>
                <a:latin typeface="Times New Roman" panose="02020603050405020304" pitchFamily="18" charset="0"/>
                <a:cs typeface="Times New Roman" panose="02020603050405020304" pitchFamily="18" charset="0"/>
              </a:rPr>
              <a:t>Ignores Social Needs of Employees</a:t>
            </a:r>
            <a:endParaRPr lang="en-US" b="1" dirty="0">
              <a:latin typeface="Times New Roman" panose="02020603050405020304" pitchFamily="18" charset="0"/>
              <a:cs typeface="Times New Roman" panose="02020603050405020304" pitchFamily="18" charset="0"/>
            </a:endParaRPr>
          </a:p>
          <a:p>
            <a:pPr algn="just">
              <a:lnSpc>
                <a:spcPct val="100000"/>
              </a:lnSpc>
            </a:pPr>
            <a:r>
              <a:rPr lang="en-US" b="1" dirty="0">
                <a:latin typeface="Times New Roman" panose="02020603050405020304" pitchFamily="18" charset="0"/>
                <a:cs typeface="Times New Roman" panose="02020603050405020304" pitchFamily="18" charset="0"/>
              </a:rPr>
              <a:t>Formal organizational structure does not give importance to psychological and social need of employees which may lead to demotivation of employees.</a:t>
            </a:r>
            <a:endParaRPr lang="en-AU" b="1" dirty="0">
              <a:latin typeface="Times New Roman" panose="02020603050405020304" pitchFamily="18" charset="0"/>
              <a:cs typeface="Times New Roman" panose="02020603050405020304" pitchFamily="18" charset="0"/>
            </a:endParaRPr>
          </a:p>
          <a:p>
            <a:pPr marL="514350" lvl="0" indent="-514350" algn="just">
              <a:lnSpc>
                <a:spcPct val="100000"/>
              </a:lnSpc>
              <a:buAutoNum type="arabicPeriod" startAt="3"/>
            </a:pPr>
            <a:r>
              <a:rPr lang="en-US" b="1" dirty="0">
                <a:solidFill>
                  <a:srgbClr val="0000CC"/>
                </a:solidFill>
                <a:latin typeface="Times New Roman" panose="02020603050405020304" pitchFamily="18" charset="0"/>
                <a:cs typeface="Times New Roman" panose="02020603050405020304" pitchFamily="18" charset="0"/>
              </a:rPr>
              <a:t>Emphasis on Work Only</a:t>
            </a:r>
          </a:p>
          <a:p>
            <a:pPr algn="just">
              <a:lnSpc>
                <a:spcPct val="100000"/>
              </a:lnSpc>
            </a:pPr>
            <a:r>
              <a:rPr lang="en-US" b="1" dirty="0">
                <a:latin typeface="Times New Roman" panose="02020603050405020304" pitchFamily="18" charset="0"/>
                <a:cs typeface="Times New Roman" panose="02020603050405020304" pitchFamily="18" charset="0"/>
              </a:rPr>
              <a:t>Formal organization structure gives importance to work only; it ignores human relations, creativity, talents, etc.</a:t>
            </a: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748048" y="1"/>
            <a:ext cx="10515600" cy="978794"/>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TYPES OF </a:t>
            </a:r>
            <a:r>
              <a:rPr lang="en-US"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75150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7591" y="1168802"/>
            <a:ext cx="9039896" cy="5553970"/>
          </a:xfrm>
        </p:spPr>
        <p:txBody>
          <a:bodyPr>
            <a:normAutofit/>
          </a:bodyPr>
          <a:lstStyle/>
          <a:p>
            <a:pPr marL="514350" indent="-514350" algn="just">
              <a:lnSpc>
                <a:spcPct val="100000"/>
              </a:lnSpc>
              <a:buAutoNum type="arabicPeriod" startAt="2"/>
            </a:pPr>
            <a:r>
              <a:rPr lang="en-US" b="1" dirty="0">
                <a:solidFill>
                  <a:srgbClr val="0000CC"/>
                </a:solidFill>
                <a:latin typeface="Times New Roman" panose="02020603050405020304" pitchFamily="18" charset="0"/>
                <a:cs typeface="Times New Roman" panose="02020603050405020304" pitchFamily="18" charset="0"/>
              </a:rPr>
              <a:t>INFORMAL ORGANIZATION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Informal organizations develop relationships which are built on likes, dislikes, feelings and </a:t>
            </a:r>
            <a:r>
              <a:rPr lang="en-US" b="1" dirty="0" smtClean="0">
                <a:latin typeface="Times New Roman" panose="02020603050405020304" pitchFamily="18" charset="0"/>
                <a:cs typeface="Times New Roman" panose="02020603050405020304" pitchFamily="18" charset="0"/>
              </a:rPr>
              <a:t>emotions and share common identity.  </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Therefore, the </a:t>
            </a:r>
            <a:r>
              <a:rPr lang="en-US" b="1" dirty="0">
                <a:solidFill>
                  <a:srgbClr val="00B050"/>
                </a:solidFill>
                <a:latin typeface="Times New Roman" panose="02020603050405020304" pitchFamily="18" charset="0"/>
                <a:cs typeface="Times New Roman" panose="02020603050405020304" pitchFamily="18" charset="0"/>
              </a:rPr>
              <a:t>network of social groups </a:t>
            </a:r>
            <a:r>
              <a:rPr lang="en-US" b="1" dirty="0">
                <a:latin typeface="Times New Roman" panose="02020603050405020304" pitchFamily="18" charset="0"/>
                <a:cs typeface="Times New Roman" panose="02020603050405020304" pitchFamily="18" charset="0"/>
              </a:rPr>
              <a:t>based on </a:t>
            </a:r>
            <a:r>
              <a:rPr lang="en-US" b="1" dirty="0">
                <a:solidFill>
                  <a:srgbClr val="00B050"/>
                </a:solidFill>
                <a:latin typeface="Times New Roman" panose="02020603050405020304" pitchFamily="18" charset="0"/>
                <a:cs typeface="Times New Roman" panose="02020603050405020304" pitchFamily="18" charset="0"/>
              </a:rPr>
              <a:t>friendships</a:t>
            </a:r>
            <a:r>
              <a:rPr lang="en-US" b="1" dirty="0">
                <a:latin typeface="Times New Roman" panose="02020603050405020304" pitchFamily="18" charset="0"/>
                <a:cs typeface="Times New Roman" panose="02020603050405020304" pitchFamily="18" charset="0"/>
              </a:rPr>
              <a:t> can be called as informal organizations.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There is no conscious effort made to have informal organization.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a:t>
            </a:r>
            <a:r>
              <a:rPr lang="en-US" b="1" dirty="0">
                <a:solidFill>
                  <a:srgbClr val="00B050"/>
                </a:solidFill>
                <a:latin typeface="Times New Roman" panose="02020603050405020304" pitchFamily="18" charset="0"/>
                <a:cs typeface="Times New Roman" panose="02020603050405020304" pitchFamily="18" charset="0"/>
              </a:rPr>
              <a:t>emerges from the formal organization</a:t>
            </a:r>
            <a:r>
              <a:rPr lang="en-US" b="1" dirty="0">
                <a:latin typeface="Times New Roman" panose="02020603050405020304" pitchFamily="18" charset="0"/>
                <a:cs typeface="Times New Roman" panose="02020603050405020304" pitchFamily="18" charset="0"/>
              </a:rPr>
              <a:t> and it is </a:t>
            </a:r>
            <a:r>
              <a:rPr lang="en-US" b="1" dirty="0">
                <a:solidFill>
                  <a:srgbClr val="00B050"/>
                </a:solidFill>
                <a:latin typeface="Times New Roman" panose="02020603050405020304" pitchFamily="18" charset="0"/>
                <a:cs typeface="Times New Roman" panose="02020603050405020304" pitchFamily="18" charset="0"/>
              </a:rPr>
              <a:t>not based on any rules and regulations</a:t>
            </a:r>
            <a:r>
              <a:rPr lang="en-US" b="1" dirty="0">
                <a:latin typeface="Times New Roman" panose="02020603050405020304" pitchFamily="18" charset="0"/>
                <a:cs typeface="Times New Roman" panose="02020603050405020304" pitchFamily="18" charset="0"/>
              </a:rPr>
              <a:t> as in case of formal organization.</a:t>
            </a:r>
          </a:p>
          <a:p>
            <a:pPr algn="just">
              <a:lnSpc>
                <a:spcPct val="100000"/>
              </a:lnSpc>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83654" y="1"/>
            <a:ext cx="10515600" cy="888642"/>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TYPES OF </a:t>
            </a:r>
            <a:r>
              <a:rPr lang="en-US"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8420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7896" y="975620"/>
            <a:ext cx="8820955" cy="5721394"/>
          </a:xfrm>
        </p:spPr>
        <p:txBody>
          <a:bodyPr>
            <a:normAutofit fontScale="92500" lnSpcReduction="10000"/>
          </a:bodyPr>
          <a:lstStyle/>
          <a:p>
            <a:pPr marL="0" indent="0">
              <a:buNone/>
            </a:pPr>
            <a:r>
              <a:rPr lang="en-US" b="1" dirty="0">
                <a:solidFill>
                  <a:srgbClr val="FF0000"/>
                </a:solidFill>
                <a:latin typeface="Times New Roman" panose="02020603050405020304" pitchFamily="18" charset="0"/>
                <a:cs typeface="Times New Roman" panose="02020603050405020304" pitchFamily="18" charset="0"/>
              </a:rPr>
              <a:t>Advantages of Informal Organization </a:t>
            </a:r>
          </a:p>
          <a:p>
            <a:pPr marL="514350" lvl="0" indent="-514350" algn="just">
              <a:lnSpc>
                <a:spcPct val="110000"/>
              </a:lnSpc>
              <a:buAutoNum type="arabicPeriod"/>
            </a:pPr>
            <a:r>
              <a:rPr lang="en-US" b="1" dirty="0">
                <a:solidFill>
                  <a:srgbClr val="0000CC"/>
                </a:solidFill>
                <a:latin typeface="Times New Roman" panose="02020603050405020304" pitchFamily="18" charset="0"/>
                <a:cs typeface="Times New Roman" panose="02020603050405020304" pitchFamily="18" charset="0"/>
              </a:rPr>
              <a:t>Fast Communication </a:t>
            </a:r>
          </a:p>
          <a:p>
            <a:pPr algn="just">
              <a:lnSpc>
                <a:spcPct val="110000"/>
              </a:lnSpc>
            </a:pPr>
            <a:r>
              <a:rPr lang="en-US" b="1" dirty="0">
                <a:latin typeface="Times New Roman" panose="02020603050405020304" pitchFamily="18" charset="0"/>
                <a:cs typeface="Times New Roman" panose="02020603050405020304" pitchFamily="18" charset="0"/>
              </a:rPr>
              <a:t>Informal structure does not follow scalar chain so there can be faster spread of communication</a:t>
            </a:r>
            <a:r>
              <a:rPr lang="en-US" dirty="0">
                <a:latin typeface="Times New Roman" panose="02020603050405020304" pitchFamily="18" charset="0"/>
                <a:cs typeface="Times New Roman" panose="02020603050405020304" pitchFamily="18" charset="0"/>
              </a:rPr>
              <a:t>.</a:t>
            </a:r>
            <a:endParaRPr lang="en-AU" dirty="0">
              <a:latin typeface="Times New Roman" panose="02020603050405020304" pitchFamily="18" charset="0"/>
              <a:cs typeface="Times New Roman" panose="02020603050405020304" pitchFamily="18" charset="0"/>
            </a:endParaRPr>
          </a:p>
          <a:p>
            <a:pPr marL="514350" lvl="0" indent="-514350" algn="just">
              <a:lnSpc>
                <a:spcPct val="110000"/>
              </a:lnSpc>
              <a:buAutoNum type="arabicPeriod" startAt="2"/>
            </a:pPr>
            <a:r>
              <a:rPr lang="en-US" b="1" dirty="0">
                <a:solidFill>
                  <a:srgbClr val="0000CC"/>
                </a:solidFill>
                <a:latin typeface="Times New Roman" panose="02020603050405020304" pitchFamily="18" charset="0"/>
                <a:cs typeface="Times New Roman" panose="02020603050405020304" pitchFamily="18" charset="0"/>
              </a:rPr>
              <a:t>Fulfills Social Needs </a:t>
            </a:r>
          </a:p>
          <a:p>
            <a:pPr algn="just">
              <a:lnSpc>
                <a:spcPct val="110000"/>
              </a:lnSpc>
            </a:pPr>
            <a:r>
              <a:rPr lang="en-US" b="1" dirty="0">
                <a:latin typeface="Times New Roman" panose="02020603050405020304" pitchFamily="18" charset="0"/>
                <a:cs typeface="Times New Roman" panose="02020603050405020304" pitchFamily="18" charset="0"/>
              </a:rPr>
              <a:t>Informal communication gives the due importance to psychological and social need of employees which motivate the employees.</a:t>
            </a:r>
            <a:endParaRPr lang="en-AU" b="1" dirty="0">
              <a:latin typeface="Times New Roman" panose="02020603050405020304" pitchFamily="18" charset="0"/>
              <a:cs typeface="Times New Roman" panose="02020603050405020304" pitchFamily="18" charset="0"/>
            </a:endParaRPr>
          </a:p>
          <a:p>
            <a:pPr marL="514350" lvl="0" indent="-514350" algn="just">
              <a:lnSpc>
                <a:spcPct val="110000"/>
              </a:lnSpc>
              <a:buAutoNum type="arabicPeriod" startAt="3"/>
            </a:pPr>
            <a:r>
              <a:rPr lang="en-US" b="1" dirty="0">
                <a:solidFill>
                  <a:srgbClr val="0000CC"/>
                </a:solidFill>
                <a:latin typeface="Times New Roman" panose="02020603050405020304" pitchFamily="18" charset="0"/>
                <a:cs typeface="Times New Roman" panose="02020603050405020304" pitchFamily="18" charset="0"/>
              </a:rPr>
              <a:t>Correct Feedback  </a:t>
            </a:r>
          </a:p>
          <a:p>
            <a:pPr algn="just">
              <a:lnSpc>
                <a:spcPct val="110000"/>
              </a:lnSpc>
            </a:pPr>
            <a:r>
              <a:rPr lang="en-US" b="1" dirty="0">
                <a:latin typeface="Times New Roman" panose="02020603050405020304" pitchFamily="18" charset="0"/>
                <a:cs typeface="Times New Roman" panose="02020603050405020304" pitchFamily="18" charset="0"/>
              </a:rPr>
              <a:t>Through informal structure the top level managers can know the real feedback of employees on various policies and plans.</a:t>
            </a:r>
            <a:endParaRPr lang="en-AU" b="1" dirty="0">
              <a:latin typeface="Times New Roman" panose="02020603050405020304" pitchFamily="18" charset="0"/>
              <a:cs typeface="Times New Roman" panose="02020603050405020304" pitchFamily="18" charset="0"/>
            </a:endParaRPr>
          </a:p>
          <a:p>
            <a:endParaRPr lang="en-AU" dirty="0"/>
          </a:p>
          <a:p>
            <a:pPr marL="0" indent="0">
              <a:buNone/>
            </a:pPr>
            <a:endParaRPr lang="en-AU" dirty="0"/>
          </a:p>
        </p:txBody>
      </p:sp>
      <p:sp>
        <p:nvSpPr>
          <p:cNvPr id="4" name="Title 1"/>
          <p:cNvSpPr>
            <a:spLocks noGrp="1"/>
          </p:cNvSpPr>
          <p:nvPr>
            <p:ph type="title"/>
          </p:nvPr>
        </p:nvSpPr>
        <p:spPr>
          <a:xfrm>
            <a:off x="657896" y="0"/>
            <a:ext cx="10515600" cy="110758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TYPES OF </a:t>
            </a:r>
            <a:r>
              <a:rPr lang="en-US"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96022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6760" y="94333"/>
            <a:ext cx="8186766" cy="1143000"/>
          </a:xfrm>
        </p:spPr>
        <p:txBody>
          <a:bodyPr>
            <a:normAutofit/>
          </a:bodyPr>
          <a:lstStyle/>
          <a:p>
            <a:r>
              <a:rPr lang="en-US" sz="2800" b="1" dirty="0">
                <a:solidFill>
                  <a:srgbClr val="FF0000"/>
                </a:solidFill>
                <a:latin typeface="Times New Roman" panose="02020603050405020304" pitchFamily="18" charset="0"/>
                <a:ea typeface="+mn-ea"/>
                <a:cs typeface="Times New Roman" panose="02020603050405020304" pitchFamily="18" charset="0"/>
              </a:rPr>
              <a:t>Disadvantages of Informal Organization</a:t>
            </a:r>
            <a:r>
              <a:rPr lang="en-AU" sz="2800" b="1" dirty="0">
                <a:solidFill>
                  <a:srgbClr val="FF0000"/>
                </a:solidFill>
                <a:latin typeface="Times New Roman" panose="02020603050405020304" pitchFamily="18" charset="0"/>
                <a:ea typeface="+mn-ea"/>
                <a:cs typeface="Times New Roman" panose="02020603050405020304" pitchFamily="18" charset="0"/>
              </a:rPr>
              <a:t/>
            </a:r>
            <a:br>
              <a:rPr lang="en-AU" sz="2800" b="1" dirty="0">
                <a:solidFill>
                  <a:srgbClr val="FF0000"/>
                </a:solidFill>
                <a:latin typeface="Times New Roman" panose="02020603050405020304" pitchFamily="18" charset="0"/>
                <a:ea typeface="+mn-ea"/>
                <a:cs typeface="Times New Roman" panose="02020603050405020304" pitchFamily="18" charset="0"/>
              </a:rPr>
            </a:br>
            <a:endParaRPr lang="en-AU" sz="2800" b="1" dirty="0">
              <a:solidFill>
                <a:srgbClr val="FF0000"/>
              </a:solidFill>
              <a:latin typeface="Times New Roman" panose="02020603050405020304" pitchFamily="18" charset="0"/>
              <a:ea typeface="+mn-ea"/>
              <a:cs typeface="Times New Roman" panose="02020603050405020304" pitchFamily="18" charset="0"/>
            </a:endParaRPr>
          </a:p>
        </p:txBody>
      </p:sp>
      <p:sp>
        <p:nvSpPr>
          <p:cNvPr id="3" name="Content Placeholder 2"/>
          <p:cNvSpPr>
            <a:spLocks noGrp="1"/>
          </p:cNvSpPr>
          <p:nvPr>
            <p:ph sz="quarter" idx="1"/>
          </p:nvPr>
        </p:nvSpPr>
        <p:spPr>
          <a:xfrm>
            <a:off x="695459" y="665832"/>
            <a:ext cx="9311426" cy="6192167"/>
          </a:xfrm>
        </p:spPr>
        <p:txBody>
          <a:bodyPr>
            <a:normAutofit fontScale="92500" lnSpcReduction="10000"/>
          </a:bodyPr>
          <a:lstStyle/>
          <a:p>
            <a:pPr marL="514350" indent="-514350" algn="just">
              <a:lnSpc>
                <a:spcPct val="100000"/>
              </a:lnSpc>
              <a:buAutoNum type="arabicPeriod" startAt="4"/>
            </a:pPr>
            <a:r>
              <a:rPr lang="en-US" b="1" dirty="0" smtClean="0">
                <a:solidFill>
                  <a:srgbClr val="0000CC"/>
                </a:solidFill>
                <a:latin typeface="Times New Roman" panose="02020603050405020304" pitchFamily="18" charset="0"/>
                <a:cs typeface="Times New Roman" panose="02020603050405020304" pitchFamily="18" charset="0"/>
              </a:rPr>
              <a:t>Spread </a:t>
            </a:r>
            <a:r>
              <a:rPr lang="en-US" b="1" dirty="0">
                <a:solidFill>
                  <a:srgbClr val="0000CC"/>
                </a:solidFill>
                <a:latin typeface="Times New Roman" panose="02020603050405020304" pitchFamily="18" charset="0"/>
                <a:cs typeface="Times New Roman" panose="02020603050405020304" pitchFamily="18" charset="0"/>
              </a:rPr>
              <a:t>Rumors </a:t>
            </a:r>
            <a:endParaRPr lang="en-US" b="1" dirty="0" smtClean="0">
              <a:solidFill>
                <a:srgbClr val="0000CC"/>
              </a:solidFill>
              <a:latin typeface="Times New Roman" panose="02020603050405020304" pitchFamily="18" charset="0"/>
              <a:cs typeface="Times New Roman" panose="02020603050405020304" pitchFamily="18" charset="0"/>
            </a:endParaRPr>
          </a:p>
          <a:p>
            <a:pPr algn="just">
              <a:lnSpc>
                <a:spcPct val="110000"/>
              </a:lnSpc>
            </a:pPr>
            <a:r>
              <a:rPr lang="en-AU" b="1" dirty="0" smtClean="0">
                <a:latin typeface="Times New Roman" panose="02020603050405020304" pitchFamily="18" charset="0"/>
                <a:cs typeface="Times New Roman" panose="02020603050405020304" pitchFamily="18" charset="0"/>
              </a:rPr>
              <a:t>With </a:t>
            </a:r>
            <a:r>
              <a:rPr lang="en-AU" b="1" dirty="0">
                <a:latin typeface="Times New Roman" panose="02020603050405020304" pitchFamily="18" charset="0"/>
                <a:cs typeface="Times New Roman" panose="02020603050405020304" pitchFamily="18" charset="0"/>
              </a:rPr>
              <a:t>communication between different members across departments, there are chances of </a:t>
            </a:r>
            <a:r>
              <a:rPr lang="en-AU" b="1" dirty="0" smtClean="0">
                <a:latin typeface="Times New Roman" panose="02020603050405020304" pitchFamily="18" charset="0"/>
                <a:cs typeface="Times New Roman" panose="02020603050405020304" pitchFamily="18" charset="0"/>
              </a:rPr>
              <a:t>rumours </a:t>
            </a:r>
            <a:r>
              <a:rPr lang="en-AU" b="1" dirty="0">
                <a:latin typeface="Times New Roman" panose="02020603050405020304" pitchFamily="18" charset="0"/>
                <a:cs typeface="Times New Roman" panose="02020603050405020304" pitchFamily="18" charset="0"/>
              </a:rPr>
              <a:t>getting spread quickly.</a:t>
            </a:r>
          </a:p>
          <a:p>
            <a:pPr marL="0" indent="0" algn="just">
              <a:lnSpc>
                <a:spcPct val="100000"/>
              </a:lnSpc>
              <a:buNone/>
            </a:pPr>
            <a:r>
              <a:rPr lang="en-AU" b="1" dirty="0" smtClean="0">
                <a:solidFill>
                  <a:srgbClr val="0000CC"/>
                </a:solidFill>
                <a:latin typeface="Times New Roman" panose="02020603050405020304" pitchFamily="18" charset="0"/>
                <a:cs typeface="Times New Roman" panose="02020603050405020304" pitchFamily="18" charset="0"/>
              </a:rPr>
              <a:t>5.</a:t>
            </a:r>
            <a:r>
              <a:rPr lang="en-AU" b="1" dirty="0" smtClean="0">
                <a:solidFill>
                  <a:srgbClr val="0000CC"/>
                </a:solidFill>
                <a:latin typeface="Times New Roman" panose="02020603050405020304" pitchFamily="18" charset="0"/>
                <a:cs typeface="Times New Roman" panose="02020603050405020304" pitchFamily="18" charset="0"/>
              </a:rPr>
              <a:t>   </a:t>
            </a:r>
            <a:r>
              <a:rPr lang="en-US" b="1" dirty="0" smtClean="0">
                <a:solidFill>
                  <a:srgbClr val="0000CC"/>
                </a:solidFill>
                <a:latin typeface="Times New Roman" panose="02020603050405020304" pitchFamily="18" charset="0"/>
                <a:cs typeface="Times New Roman" panose="02020603050405020304" pitchFamily="18" charset="0"/>
              </a:rPr>
              <a:t>No </a:t>
            </a:r>
            <a:r>
              <a:rPr lang="en-US" b="1" dirty="0">
                <a:solidFill>
                  <a:srgbClr val="0000CC"/>
                </a:solidFill>
                <a:latin typeface="Times New Roman" panose="02020603050405020304" pitchFamily="18" charset="0"/>
                <a:cs typeface="Times New Roman" panose="02020603050405020304" pitchFamily="18" charset="0"/>
              </a:rPr>
              <a:t>Systematic Working   </a:t>
            </a:r>
          </a:p>
          <a:p>
            <a:pPr algn="just">
              <a:lnSpc>
                <a:spcPct val="100000"/>
              </a:lnSpc>
            </a:pPr>
            <a:r>
              <a:rPr lang="en-US" b="1" dirty="0">
                <a:latin typeface="Times New Roman" panose="02020603050405020304" pitchFamily="18" charset="0"/>
                <a:cs typeface="Times New Roman" panose="02020603050405020304" pitchFamily="18" charset="0"/>
              </a:rPr>
              <a:t>Informal structure does not form a structure for smooth working of an organization.</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US" b="1" dirty="0" smtClean="0">
                <a:solidFill>
                  <a:srgbClr val="0000CC"/>
                </a:solidFill>
                <a:latin typeface="Times New Roman" panose="02020603050405020304" pitchFamily="18" charset="0"/>
                <a:cs typeface="Times New Roman" panose="02020603050405020304" pitchFamily="18" charset="0"/>
              </a:rPr>
              <a:t>6.   May </a:t>
            </a:r>
            <a:r>
              <a:rPr lang="en-US" b="1" dirty="0">
                <a:solidFill>
                  <a:srgbClr val="0000CC"/>
                </a:solidFill>
                <a:latin typeface="Times New Roman" panose="02020603050405020304" pitchFamily="18" charset="0"/>
                <a:cs typeface="Times New Roman" panose="02020603050405020304" pitchFamily="18" charset="0"/>
              </a:rPr>
              <a:t>Bring Negative Results  </a:t>
            </a:r>
          </a:p>
          <a:p>
            <a:pPr algn="just">
              <a:lnSpc>
                <a:spcPct val="100000"/>
              </a:lnSpc>
            </a:pPr>
            <a:r>
              <a:rPr lang="en-US" b="1" dirty="0">
                <a:latin typeface="Times New Roman" panose="02020603050405020304" pitchFamily="18" charset="0"/>
                <a:cs typeface="Times New Roman" panose="02020603050405020304" pitchFamily="18" charset="0"/>
              </a:rPr>
              <a:t>If informal organization opposes the policies and changes of management, then it becomes very difficult to implement them in organization.</a:t>
            </a: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r>
              <a:rPr lang="en-US" b="1" dirty="0" smtClean="0">
                <a:solidFill>
                  <a:srgbClr val="0000CC"/>
                </a:solidFill>
                <a:latin typeface="Times New Roman" panose="02020603050405020304" pitchFamily="18" charset="0"/>
                <a:cs typeface="Times New Roman" panose="02020603050405020304" pitchFamily="18" charset="0"/>
              </a:rPr>
              <a:t>7.  More </a:t>
            </a:r>
            <a:r>
              <a:rPr lang="en-US" b="1" dirty="0">
                <a:solidFill>
                  <a:srgbClr val="0000CC"/>
                </a:solidFill>
                <a:latin typeface="Times New Roman" panose="02020603050405020304" pitchFamily="18" charset="0"/>
                <a:cs typeface="Times New Roman" panose="02020603050405020304" pitchFamily="18" charset="0"/>
              </a:rPr>
              <a:t>Emphasis to Individual Interest </a:t>
            </a:r>
          </a:p>
          <a:p>
            <a:pPr algn="just">
              <a:lnSpc>
                <a:spcPct val="100000"/>
              </a:lnSpc>
            </a:pPr>
            <a:r>
              <a:rPr lang="en-US" b="1" dirty="0">
                <a:latin typeface="Times New Roman" panose="02020603050405020304" pitchFamily="18" charset="0"/>
                <a:cs typeface="Times New Roman" panose="02020603050405020304" pitchFamily="18" charset="0"/>
              </a:rPr>
              <a:t>Informal structure gives more importance to satisfaction of individual interest as compared to organizational interest.</a:t>
            </a:r>
            <a:endParaRPr lang="en-AU" b="1" dirty="0">
              <a:latin typeface="Times New Roman" panose="02020603050405020304" pitchFamily="18" charset="0"/>
              <a:cs typeface="Times New Roman" panose="02020603050405020304" pitchFamily="18" charset="0"/>
            </a:endParaRPr>
          </a:p>
          <a:p>
            <a:endParaRPr lang="en-AU" dirty="0"/>
          </a:p>
        </p:txBody>
      </p:sp>
    </p:spTree>
    <p:extLst>
      <p:ext uri="{BB962C8B-B14F-4D97-AF65-F5344CB8AC3E}">
        <p14:creationId xmlns:p14="http://schemas.microsoft.com/office/powerpoint/2010/main" val="8867248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318" y="1017429"/>
            <a:ext cx="9439141" cy="6310649"/>
          </a:xfrm>
        </p:spPr>
        <p:txBody>
          <a:bodyPr>
            <a:normAutofit fontScale="85000" lnSpcReduction="20000"/>
          </a:bodyPr>
          <a:lstStyle/>
          <a:p>
            <a:pPr marL="514350" indent="-514350">
              <a:lnSpc>
                <a:spcPct val="120000"/>
              </a:lnSpc>
              <a:buAutoNum type="arabicPeriod" startAt="3"/>
            </a:pPr>
            <a:r>
              <a:rPr lang="en-US" sz="3000" b="1" dirty="0">
                <a:solidFill>
                  <a:srgbClr val="0000CC"/>
                </a:solidFill>
                <a:latin typeface="Times New Roman" panose="02020603050405020304" pitchFamily="18" charset="0"/>
                <a:cs typeface="Times New Roman" panose="02020603050405020304" pitchFamily="18" charset="0"/>
              </a:rPr>
              <a:t>LINE ORGANIZATION </a:t>
            </a:r>
          </a:p>
          <a:p>
            <a:pPr algn="just">
              <a:lnSpc>
                <a:spcPct val="12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Line organization is the most </a:t>
            </a:r>
            <a:r>
              <a:rPr lang="en-US" sz="3000" b="1" dirty="0">
                <a:solidFill>
                  <a:srgbClr val="00B050"/>
                </a:solidFill>
                <a:latin typeface="Times New Roman" panose="02020603050405020304" pitchFamily="18" charset="0"/>
                <a:cs typeface="Times New Roman" panose="02020603050405020304" pitchFamily="18" charset="0"/>
              </a:rPr>
              <a:t>oldest and simplest method</a:t>
            </a:r>
            <a:r>
              <a:rPr lang="en-US" sz="3000" b="1" dirty="0">
                <a:latin typeface="Times New Roman" panose="02020603050405020304" pitchFamily="18" charset="0"/>
                <a:cs typeface="Times New Roman" panose="02020603050405020304" pitchFamily="18" charset="0"/>
              </a:rPr>
              <a:t> of administrative </a:t>
            </a:r>
            <a:r>
              <a:rPr lang="en-US" sz="3000" b="1" dirty="0" smtClean="0">
                <a:latin typeface="Times New Roman" panose="02020603050405020304" pitchFamily="18" charset="0"/>
                <a:cs typeface="Times New Roman" panose="02020603050405020304" pitchFamily="18" charset="0"/>
              </a:rPr>
              <a:t>organization suitable for smaller organization. </a:t>
            </a:r>
            <a:endParaRPr lang="en-US" sz="3000" b="1" dirty="0">
              <a:latin typeface="Times New Roman" panose="02020603050405020304" pitchFamily="18" charset="0"/>
              <a:cs typeface="Times New Roman" panose="02020603050405020304" pitchFamily="18" charset="0"/>
            </a:endParaRPr>
          </a:p>
          <a:p>
            <a:pPr algn="just">
              <a:lnSpc>
                <a:spcPct val="12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An organization that practices </a:t>
            </a:r>
            <a:r>
              <a:rPr lang="en-US" sz="3000" b="1" dirty="0">
                <a:solidFill>
                  <a:srgbClr val="00B050"/>
                </a:solidFill>
                <a:latin typeface="Times New Roman" panose="02020603050405020304" pitchFamily="18" charset="0"/>
                <a:cs typeface="Times New Roman" panose="02020603050405020304" pitchFamily="18" charset="0"/>
              </a:rPr>
              <a:t>the relation of employees in line</a:t>
            </a:r>
            <a:r>
              <a:rPr lang="en-US" sz="3000" b="1" dirty="0">
                <a:latin typeface="Times New Roman" panose="02020603050405020304" pitchFamily="18" charset="0"/>
                <a:cs typeface="Times New Roman" panose="02020603050405020304" pitchFamily="18" charset="0"/>
              </a:rPr>
              <a:t> is called line organizations. </a:t>
            </a:r>
          </a:p>
          <a:p>
            <a:pPr algn="just">
              <a:lnSpc>
                <a:spcPct val="12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It means that one employee has relation with another employee who is in line. </a:t>
            </a:r>
            <a:r>
              <a:rPr lang="en-US" sz="3000" b="1" dirty="0" smtClean="0">
                <a:solidFill>
                  <a:srgbClr val="00B050"/>
                </a:solidFill>
                <a:latin typeface="Times New Roman" panose="02020603050405020304" pitchFamily="18" charset="0"/>
                <a:cs typeface="Times New Roman" panose="02020603050405020304" pitchFamily="18" charset="0"/>
              </a:rPr>
              <a:t>The authority flows from top to down. </a:t>
            </a:r>
            <a:endParaRPr lang="en-US" sz="3000" b="1" dirty="0">
              <a:solidFill>
                <a:srgbClr val="00B050"/>
              </a:solidFill>
              <a:latin typeface="Times New Roman" panose="02020603050405020304" pitchFamily="18" charset="0"/>
              <a:cs typeface="Times New Roman" panose="02020603050405020304" pitchFamily="18" charset="0"/>
            </a:endParaRPr>
          </a:p>
          <a:p>
            <a:pPr algn="just">
              <a:lnSpc>
                <a:spcPct val="12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This follows the principle that </a:t>
            </a:r>
            <a:r>
              <a:rPr lang="en-US" sz="3000" b="1" dirty="0">
                <a:solidFill>
                  <a:srgbClr val="00B050"/>
                </a:solidFill>
                <a:latin typeface="Times New Roman" panose="02020603050405020304" pitchFamily="18" charset="0"/>
                <a:cs typeface="Times New Roman" panose="02020603050405020304" pitchFamily="18" charset="0"/>
              </a:rPr>
              <a:t>one subordinate has one supervisors. </a:t>
            </a:r>
          </a:p>
          <a:p>
            <a:pPr algn="just">
              <a:lnSpc>
                <a:spcPct val="12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This is </a:t>
            </a:r>
            <a:r>
              <a:rPr lang="en-US" sz="3000" b="1" dirty="0">
                <a:solidFill>
                  <a:srgbClr val="00B050"/>
                </a:solidFill>
                <a:latin typeface="Times New Roman" panose="02020603050405020304" pitchFamily="18" charset="0"/>
                <a:cs typeface="Times New Roman" panose="02020603050405020304" pitchFamily="18" charset="0"/>
              </a:rPr>
              <a:t>authoritative </a:t>
            </a:r>
            <a:r>
              <a:rPr lang="en-US" sz="3000" b="1" dirty="0">
                <a:latin typeface="Times New Roman" panose="02020603050405020304" pitchFamily="18" charset="0"/>
                <a:cs typeface="Times New Roman" panose="02020603050405020304" pitchFamily="18" charset="0"/>
              </a:rPr>
              <a:t>in nature because subordinates have </a:t>
            </a:r>
            <a:r>
              <a:rPr lang="en-US" sz="3000" b="1" dirty="0">
                <a:solidFill>
                  <a:srgbClr val="00B050"/>
                </a:solidFill>
                <a:latin typeface="Times New Roman" panose="02020603050405020304" pitchFamily="18" charset="0"/>
                <a:cs typeface="Times New Roman" panose="02020603050405020304" pitchFamily="18" charset="0"/>
              </a:rPr>
              <a:t>no right to raise questions on the </a:t>
            </a:r>
            <a:r>
              <a:rPr lang="en-US" sz="3000" b="1" dirty="0" smtClean="0">
                <a:solidFill>
                  <a:srgbClr val="00B050"/>
                </a:solidFill>
                <a:latin typeface="Times New Roman" panose="02020603050405020304" pitchFamily="18" charset="0"/>
                <a:cs typeface="Times New Roman" panose="02020603050405020304" pitchFamily="18" charset="0"/>
              </a:rPr>
              <a:t>orders.  </a:t>
            </a:r>
            <a:endParaRPr lang="en-US" sz="3000" b="1" dirty="0">
              <a:latin typeface="Times New Roman" panose="02020603050405020304" pitchFamily="18" charset="0"/>
              <a:cs typeface="Times New Roman" panose="02020603050405020304" pitchFamily="18" charset="0"/>
            </a:endParaRPr>
          </a:p>
          <a:p>
            <a:pPr algn="just">
              <a:lnSpc>
                <a:spcPct val="120000"/>
              </a:lnSpc>
              <a:buFont typeface="Wingdings" panose="05000000000000000000" pitchFamily="2" charset="2"/>
              <a:buChar char="Ø"/>
            </a:pPr>
            <a:r>
              <a:rPr lang="en-US" sz="3000" b="1" dirty="0">
                <a:latin typeface="Times New Roman" panose="02020603050405020304" pitchFamily="18" charset="0"/>
                <a:cs typeface="Times New Roman" panose="02020603050405020304" pitchFamily="18" charset="0"/>
              </a:rPr>
              <a:t>Example: Military </a:t>
            </a:r>
            <a:r>
              <a:rPr lang="en-US" sz="3000" b="1" dirty="0" smtClean="0">
                <a:latin typeface="Times New Roman" panose="02020603050405020304" pitchFamily="18" charset="0"/>
                <a:cs typeface="Times New Roman" panose="02020603050405020304" pitchFamily="18" charset="0"/>
              </a:rPr>
              <a:t>Administration, Bureaucratic structure. </a:t>
            </a:r>
            <a:endParaRPr lang="en-US" sz="3000" b="1" dirty="0">
              <a:latin typeface="Times New Roman" panose="02020603050405020304" pitchFamily="18" charset="0"/>
              <a:cs typeface="Times New Roman" panose="02020603050405020304" pitchFamily="18" charset="0"/>
            </a:endParaRPr>
          </a:p>
          <a:p>
            <a:pPr algn="just">
              <a:lnSpc>
                <a:spcPct val="120000"/>
              </a:lnSpc>
              <a:buNone/>
            </a:pPr>
            <a:r>
              <a:rPr lang="en-US" sz="3000" b="1" dirty="0">
                <a:latin typeface="Times New Roman" panose="02020603050405020304" pitchFamily="18" charset="0"/>
                <a:cs typeface="Times New Roman" panose="02020603050405020304" pitchFamily="18" charset="0"/>
              </a:rPr>
              <a:t> </a:t>
            </a:r>
          </a:p>
          <a:p>
            <a:endParaRPr lang="en-AU" dirty="0"/>
          </a:p>
        </p:txBody>
      </p:sp>
      <p:sp>
        <p:nvSpPr>
          <p:cNvPr id="4" name="Title 1"/>
          <p:cNvSpPr>
            <a:spLocks noGrp="1"/>
          </p:cNvSpPr>
          <p:nvPr>
            <p:ph type="title"/>
          </p:nvPr>
        </p:nvSpPr>
        <p:spPr>
          <a:xfrm>
            <a:off x="722290" y="0"/>
            <a:ext cx="10515600" cy="110758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TYPES OF </a:t>
            </a:r>
            <a:r>
              <a:rPr lang="en-US"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18613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84126"/>
          </a:xfrm>
        </p:spPr>
        <p:txBody>
          <a:bodyPr>
            <a:normAutofit fontScale="90000"/>
          </a:bodyPr>
          <a:lstStyle/>
          <a:p>
            <a:r>
              <a:rPr lang="en-US" sz="3600" b="1" dirty="0">
                <a:solidFill>
                  <a:srgbClr val="002060"/>
                </a:solidFill>
                <a:latin typeface="Times New Roman" panose="02020603050405020304" pitchFamily="18" charset="0"/>
                <a:cs typeface="Times New Roman" panose="02020603050405020304" pitchFamily="18" charset="0"/>
              </a:rPr>
              <a:t>LINE ORGANIZATION </a:t>
            </a:r>
            <a:r>
              <a:rPr lang="en-US" sz="3600" b="1" dirty="0" smtClean="0">
                <a:solidFill>
                  <a:srgbClr val="002060"/>
                </a:solidFill>
                <a:latin typeface="Times New Roman" panose="02020603050405020304" pitchFamily="18" charset="0"/>
                <a:cs typeface="Times New Roman" panose="02020603050405020304" pitchFamily="18" charset="0"/>
              </a:rPr>
              <a:t>(Cont’d..) </a:t>
            </a:r>
            <a:r>
              <a:rPr lang="en-US" b="1" dirty="0">
                <a:solidFill>
                  <a:srgbClr val="0000CC"/>
                </a:solidFill>
                <a:latin typeface="Times New Roman" panose="02020603050405020304" pitchFamily="18" charset="0"/>
                <a:cs typeface="Times New Roman" panose="02020603050405020304" pitchFamily="18" charset="0"/>
              </a:rPr>
              <a:t/>
            </a:r>
            <a:br>
              <a:rPr lang="en-US" b="1" dirty="0">
                <a:solidFill>
                  <a:srgbClr val="0000CC"/>
                </a:solidFill>
                <a:latin typeface="Times New Roman" panose="02020603050405020304" pitchFamily="18" charset="0"/>
                <a:cs typeface="Times New Roman" panose="02020603050405020304" pitchFamily="18" charset="0"/>
              </a:rPr>
            </a:br>
            <a:endParaRPr lang="en-AU" dirty="0"/>
          </a:p>
        </p:txBody>
      </p:sp>
      <p:sp>
        <p:nvSpPr>
          <p:cNvPr id="3" name="Content Placeholder 2"/>
          <p:cNvSpPr>
            <a:spLocks noGrp="1"/>
          </p:cNvSpPr>
          <p:nvPr>
            <p:ph idx="1"/>
          </p:nvPr>
        </p:nvSpPr>
        <p:spPr>
          <a:xfrm>
            <a:off x="4490725" y="1249252"/>
            <a:ext cx="5799495" cy="5608748"/>
          </a:xfrm>
        </p:spPr>
        <p:txBody>
          <a:bodyPr>
            <a:normAutofit fontScale="85000" lnSpcReduction="10000"/>
          </a:bodyPr>
          <a:lstStyle/>
          <a:p>
            <a:pPr algn="just">
              <a:lnSpc>
                <a:spcPct val="120000"/>
              </a:lnSpc>
              <a:buFont typeface="Wingdings" panose="05000000000000000000" pitchFamily="2" charset="2"/>
              <a:buChar char="Ø"/>
              <a:defRPr/>
            </a:pPr>
            <a:r>
              <a:rPr lang="en-US" b="1" dirty="0">
                <a:latin typeface="Times New Roman" panose="02020603050405020304" pitchFamily="18" charset="0"/>
                <a:cs typeface="Times New Roman" panose="02020603050405020304" pitchFamily="18" charset="0"/>
              </a:rPr>
              <a:t>It is the most </a:t>
            </a:r>
            <a:r>
              <a:rPr lang="en-US" b="1" dirty="0">
                <a:solidFill>
                  <a:srgbClr val="00B050"/>
                </a:solidFill>
                <a:latin typeface="Times New Roman" panose="02020603050405020304" pitchFamily="18" charset="0"/>
                <a:cs typeface="Times New Roman" panose="02020603050405020304" pitchFamily="18" charset="0"/>
              </a:rPr>
              <a:t>simplest form </a:t>
            </a:r>
            <a:r>
              <a:rPr lang="en-US" b="1" dirty="0">
                <a:latin typeface="Times New Roman" panose="02020603050405020304" pitchFamily="18" charset="0"/>
                <a:cs typeface="Times New Roman" panose="02020603050405020304" pitchFamily="18" charset="0"/>
              </a:rPr>
              <a:t>of organization. </a:t>
            </a:r>
          </a:p>
          <a:p>
            <a:pPr algn="just">
              <a:lnSpc>
                <a:spcPct val="120000"/>
              </a:lnSpc>
              <a:buFont typeface="Wingdings" panose="05000000000000000000" pitchFamily="2" charset="2"/>
              <a:buChar char="Ø"/>
              <a:defRPr/>
            </a:pPr>
            <a:r>
              <a:rPr lang="en-US" b="1" dirty="0">
                <a:latin typeface="Times New Roman" panose="02020603050405020304" pitchFamily="18" charset="0"/>
                <a:cs typeface="Times New Roman" panose="02020603050405020304" pitchFamily="18" charset="0"/>
              </a:rPr>
              <a:t>Line of authority </a:t>
            </a:r>
            <a:r>
              <a:rPr lang="en-US" b="1" dirty="0">
                <a:solidFill>
                  <a:srgbClr val="00B050"/>
                </a:solidFill>
                <a:latin typeface="Times New Roman" panose="02020603050405020304" pitchFamily="18" charset="0"/>
                <a:cs typeface="Times New Roman" panose="02020603050405020304" pitchFamily="18" charset="0"/>
              </a:rPr>
              <a:t>flows from top to bottom</a:t>
            </a:r>
            <a:r>
              <a:rPr lang="en-US" b="1" dirty="0">
                <a:latin typeface="Times New Roman" panose="02020603050405020304" pitchFamily="18" charset="0"/>
                <a:cs typeface="Times New Roman" panose="02020603050405020304" pitchFamily="18" charset="0"/>
              </a:rPr>
              <a:t>. </a:t>
            </a:r>
          </a:p>
          <a:p>
            <a:pPr algn="just">
              <a:lnSpc>
                <a:spcPct val="120000"/>
              </a:lnSpc>
              <a:buFont typeface="Wingdings" panose="05000000000000000000" pitchFamily="2" charset="2"/>
              <a:buChar char="Ø"/>
              <a:defRPr/>
            </a:pPr>
            <a:r>
              <a:rPr lang="en-US" b="1" dirty="0">
                <a:latin typeface="Times New Roman" panose="02020603050405020304" pitchFamily="18" charset="0"/>
                <a:cs typeface="Times New Roman" panose="02020603050405020304" pitchFamily="18" charset="0"/>
              </a:rPr>
              <a:t>Specialized and supportive services do not take place in these organization. </a:t>
            </a:r>
          </a:p>
          <a:p>
            <a:pPr algn="just">
              <a:lnSpc>
                <a:spcPct val="120000"/>
              </a:lnSpc>
              <a:buFont typeface="Wingdings" panose="05000000000000000000" pitchFamily="2" charset="2"/>
              <a:buChar char="Ø"/>
              <a:defRPr/>
            </a:pPr>
            <a:r>
              <a:rPr lang="en-US" b="1" dirty="0">
                <a:solidFill>
                  <a:srgbClr val="00B050"/>
                </a:solidFill>
                <a:latin typeface="Times New Roman" panose="02020603050405020304" pitchFamily="18" charset="0"/>
                <a:cs typeface="Times New Roman" panose="02020603050405020304" pitchFamily="18" charset="0"/>
              </a:rPr>
              <a:t>Unified control </a:t>
            </a:r>
            <a:r>
              <a:rPr lang="en-US" b="1" dirty="0">
                <a:latin typeface="Times New Roman" panose="02020603050405020304" pitchFamily="18" charset="0"/>
                <a:cs typeface="Times New Roman" panose="02020603050405020304" pitchFamily="18" charset="0"/>
              </a:rPr>
              <a:t>by the line officers can be maintained since they can independently take decisions in their areas and spheres. </a:t>
            </a:r>
          </a:p>
          <a:p>
            <a:pPr algn="just">
              <a:lnSpc>
                <a:spcPct val="120000"/>
              </a:lnSpc>
              <a:buFont typeface="Wingdings" panose="05000000000000000000" pitchFamily="2" charset="2"/>
              <a:buChar char="Ø"/>
              <a:defRPr/>
            </a:pPr>
            <a:r>
              <a:rPr lang="en-US" b="1" dirty="0">
                <a:latin typeface="Times New Roman" panose="02020603050405020304" pitchFamily="18" charset="0"/>
                <a:cs typeface="Times New Roman" panose="02020603050405020304" pitchFamily="18" charset="0"/>
              </a:rPr>
              <a:t>This kind of organization always helps in bringing efficiency in communication and bringing stability to a concern.</a:t>
            </a:r>
          </a:p>
          <a:p>
            <a:endParaRPr lang="en-AU" dirty="0"/>
          </a:p>
        </p:txBody>
      </p:sp>
      <p:pic>
        <p:nvPicPr>
          <p:cNvPr id="7170" name="Picture 2" descr="Line Organisation Structure Source: Akrani, (2010), Organisation -Organisation Structure -Organisational Chart The above figure 3 shows the top-down approach which is termed Authority and the bottom-up approach which is also termed responsibility given and also performed by the lower managers and staff. The fact of the matter is does this really apply or work effectively and efficiently in the public sector organisations through the authority, initiative, and unity of direction? There is a question that contradicts the work of a Manager, Foreman, and Supervisor? It is contradictory when it comes to the application of general authority, initiative, and unity of direction. Below is also an example of line and staff organisation chart through which the principles of management functions exi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516" y="950957"/>
            <a:ext cx="4116210" cy="487029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285434" y="5816405"/>
            <a:ext cx="2491388" cy="523220"/>
          </a:xfrm>
          <a:prstGeom prst="rect">
            <a:avLst/>
          </a:prstGeom>
        </p:spPr>
        <p:txBody>
          <a:bodyPr wrap="none">
            <a:spAutoFit/>
          </a:bodyPr>
          <a:lstStyle/>
          <a:p>
            <a:r>
              <a:rPr lang="en-US" sz="2800" b="1" dirty="0" smtClean="0">
                <a:latin typeface="Times New Roman" panose="02020603050405020304" pitchFamily="18" charset="0"/>
                <a:cs typeface="Times New Roman" panose="02020603050405020304" pitchFamily="18" charset="0"/>
              </a:rPr>
              <a:t>SOURCE: [9]  </a:t>
            </a:r>
            <a:endParaRPr lang="en-AU" sz="2800" dirty="0"/>
          </a:p>
        </p:txBody>
      </p:sp>
      <p:sp>
        <p:nvSpPr>
          <p:cNvPr id="4" name="Rectangle 3"/>
          <p:cNvSpPr/>
          <p:nvPr/>
        </p:nvSpPr>
        <p:spPr>
          <a:xfrm>
            <a:off x="6260195" y="838495"/>
            <a:ext cx="2073581" cy="523220"/>
          </a:xfrm>
          <a:prstGeom prst="rect">
            <a:avLst/>
          </a:prstGeom>
        </p:spPr>
        <p:txBody>
          <a:bodyPr wrap="none">
            <a:spAutoFit/>
          </a:bodyPr>
          <a:lstStyle/>
          <a:p>
            <a:r>
              <a:rPr lang="en-US" sz="2800" b="1" dirty="0">
                <a:solidFill>
                  <a:srgbClr val="C00000"/>
                </a:solidFill>
                <a:latin typeface="Times New Roman" panose="02020603050405020304" pitchFamily="18" charset="0"/>
                <a:cs typeface="Times New Roman" panose="02020603050405020304" pitchFamily="18" charset="0"/>
              </a:rPr>
              <a:t>FEATURES</a:t>
            </a:r>
            <a:endParaRPr lang="en-A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85370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4865" y="988498"/>
            <a:ext cx="9323231" cy="5869502"/>
          </a:xfrm>
        </p:spPr>
        <p:txBody>
          <a:bodyPr>
            <a:normAutofit lnSpcReduction="10000"/>
          </a:bodyPr>
          <a:lstStyle/>
          <a:p>
            <a:pPr marL="0" indent="0">
              <a:buNone/>
            </a:pPr>
            <a:r>
              <a:rPr lang="en-US" b="1" dirty="0">
                <a:solidFill>
                  <a:srgbClr val="C00000"/>
                </a:solidFill>
                <a:latin typeface="Times New Roman" panose="02020603050405020304" pitchFamily="18" charset="0"/>
                <a:cs typeface="Times New Roman" panose="02020603050405020304" pitchFamily="18" charset="0"/>
              </a:rPr>
              <a:t>MERITS OF LINE OGANIZATION </a:t>
            </a:r>
            <a:r>
              <a:rPr lang="en-US" b="1" dirty="0" smtClean="0">
                <a:solidFill>
                  <a:srgbClr val="C00000"/>
                </a:solidFill>
                <a:latin typeface="Times New Roman" panose="02020603050405020304" pitchFamily="18" charset="0"/>
                <a:cs typeface="Times New Roman" panose="02020603050405020304" pitchFamily="18" charset="0"/>
              </a:rPr>
              <a:t> </a:t>
            </a:r>
          </a:p>
          <a:p>
            <a:pPr marL="514350" indent="-514350">
              <a:lnSpc>
                <a:spcPct val="100000"/>
              </a:lnSpc>
              <a:buAutoNum type="arabicPeriod"/>
            </a:pPr>
            <a:r>
              <a:rPr lang="en-US" b="1" dirty="0">
                <a:solidFill>
                  <a:srgbClr val="0000CC"/>
                </a:solidFill>
                <a:latin typeface="Times New Roman" panose="02020603050405020304" pitchFamily="18" charset="0"/>
                <a:cs typeface="Times New Roman" panose="02020603050405020304" pitchFamily="18" charset="0"/>
              </a:rPr>
              <a:t>SIMPLEST </a:t>
            </a:r>
            <a:r>
              <a:rPr lang="en-US" dirty="0">
                <a:solidFill>
                  <a:srgbClr val="0000CC"/>
                </a:solidFill>
                <a:latin typeface="Times New Roman" panose="02020603050405020304" pitchFamily="18" charset="0"/>
                <a:cs typeface="Times New Roman" panose="02020603050405020304" pitchFamily="18" charset="0"/>
              </a:rPr>
              <a:t> </a:t>
            </a:r>
          </a:p>
          <a:p>
            <a:pPr marL="514350" indent="-514350" algn="just">
              <a:lnSpc>
                <a:spcPct val="100000"/>
              </a:lnSpc>
              <a:buNone/>
            </a:pPr>
            <a:r>
              <a:rPr lang="en-US"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It </a:t>
            </a:r>
            <a:r>
              <a:rPr lang="en-US" b="1" dirty="0">
                <a:latin typeface="Times New Roman" panose="02020603050405020304" pitchFamily="18" charset="0"/>
                <a:cs typeface="Times New Roman" panose="02020603050405020304" pitchFamily="18" charset="0"/>
              </a:rPr>
              <a:t>is the most simple and oldest method of administration. </a:t>
            </a:r>
          </a:p>
          <a:p>
            <a:pPr marL="514350" indent="-514350">
              <a:lnSpc>
                <a:spcPct val="100000"/>
              </a:lnSpc>
              <a:buAutoNum type="arabicPeriod" startAt="2"/>
            </a:pPr>
            <a:r>
              <a:rPr lang="en-US" b="1" dirty="0">
                <a:solidFill>
                  <a:srgbClr val="0000CC"/>
                </a:solidFill>
                <a:latin typeface="Times New Roman" panose="02020603050405020304" pitchFamily="18" charset="0"/>
                <a:cs typeface="Times New Roman" panose="02020603050405020304" pitchFamily="18" charset="0"/>
              </a:rPr>
              <a:t>UNITY OF COMMAND </a:t>
            </a:r>
          </a:p>
          <a:p>
            <a:pPr marL="514350" indent="-51435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 In </a:t>
            </a:r>
            <a:r>
              <a:rPr lang="en-US" b="1" dirty="0">
                <a:latin typeface="Times New Roman" panose="02020603050405020304" pitchFamily="18" charset="0"/>
                <a:cs typeface="Times New Roman" panose="02020603050405020304" pitchFamily="18" charset="0"/>
              </a:rPr>
              <a:t>these organizations, superior-subordinate relationship is maintained and scalar chain of command flows from top to bottom.  </a:t>
            </a:r>
          </a:p>
          <a:p>
            <a:pPr marL="514350" indent="-514350">
              <a:lnSpc>
                <a:spcPct val="100000"/>
              </a:lnSpc>
              <a:buAutoNum type="arabicPeriod" startAt="3"/>
            </a:pPr>
            <a:r>
              <a:rPr lang="en-US" b="1" dirty="0">
                <a:solidFill>
                  <a:srgbClr val="0000CC"/>
                </a:solidFill>
                <a:latin typeface="Times New Roman" panose="02020603050405020304" pitchFamily="18" charset="0"/>
                <a:cs typeface="Times New Roman" panose="02020603050405020304" pitchFamily="18" charset="0"/>
              </a:rPr>
              <a:t>BETTER DISCIPLINE</a:t>
            </a:r>
          </a:p>
          <a:p>
            <a:pPr marL="514350" indent="-514350" algn="just">
              <a:lnSpc>
                <a:spcPct val="100000"/>
              </a:lnSpc>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control is unified and concentrates on one person and therefore, he can independently make decisions of his own. Unified control ensures better discipline.</a:t>
            </a:r>
          </a:p>
          <a:p>
            <a:pPr marL="0" indent="0">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6"/>
            <a:ext cx="10515600" cy="742458"/>
          </a:xfrm>
        </p:spPr>
        <p:txBody>
          <a:bodyPr>
            <a:normAutofit fontScale="90000"/>
          </a:bodyPr>
          <a:lstStyle/>
          <a:p>
            <a:r>
              <a:rPr lang="en-US" sz="3600" b="1" dirty="0">
                <a:solidFill>
                  <a:srgbClr val="002060"/>
                </a:solidFill>
                <a:latin typeface="Times New Roman" panose="02020603050405020304" pitchFamily="18" charset="0"/>
                <a:cs typeface="Times New Roman" panose="02020603050405020304" pitchFamily="18" charset="0"/>
              </a:rPr>
              <a:t>LINE ORGANIZATION </a:t>
            </a:r>
            <a:r>
              <a:rPr lang="en-US" sz="3600" b="1" dirty="0" smtClean="0">
                <a:solidFill>
                  <a:srgbClr val="002060"/>
                </a:solidFill>
                <a:latin typeface="Times New Roman" panose="02020603050405020304" pitchFamily="18" charset="0"/>
                <a:cs typeface="Times New Roman" panose="02020603050405020304" pitchFamily="18" charset="0"/>
              </a:rPr>
              <a:t>(Cont’d..) </a:t>
            </a:r>
            <a:r>
              <a:rPr lang="en-US" b="1" dirty="0">
                <a:solidFill>
                  <a:srgbClr val="0000CC"/>
                </a:solidFill>
                <a:latin typeface="Times New Roman" panose="02020603050405020304" pitchFamily="18" charset="0"/>
                <a:cs typeface="Times New Roman" panose="02020603050405020304" pitchFamily="18" charset="0"/>
              </a:rPr>
              <a:t/>
            </a:r>
            <a:br>
              <a:rPr lang="en-US" b="1" dirty="0">
                <a:solidFill>
                  <a:srgbClr val="0000CC"/>
                </a:solidFill>
                <a:latin typeface="Times New Roman" panose="02020603050405020304" pitchFamily="18" charset="0"/>
                <a:cs typeface="Times New Roman" panose="02020603050405020304" pitchFamily="18" charset="0"/>
              </a:rPr>
            </a:br>
            <a:endParaRPr lang="en-AU" dirty="0"/>
          </a:p>
        </p:txBody>
      </p:sp>
    </p:spTree>
    <p:extLst>
      <p:ext uri="{BB962C8B-B14F-4D97-AF65-F5344CB8AC3E}">
        <p14:creationId xmlns:p14="http://schemas.microsoft.com/office/powerpoint/2010/main" val="16633198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0774" y="1078650"/>
            <a:ext cx="9027018" cy="5682758"/>
          </a:xfrm>
        </p:spPr>
        <p:txBody>
          <a:bodyPr>
            <a:normAutofit lnSpcReduction="10000"/>
          </a:bodyPr>
          <a:lstStyle/>
          <a:p>
            <a:pPr marL="514350" indent="-514350" algn="just">
              <a:lnSpc>
                <a:spcPct val="100000"/>
              </a:lnSpc>
              <a:buAutoNum type="arabicPeriod" startAt="4"/>
            </a:pPr>
            <a:r>
              <a:rPr lang="en-US" b="1" dirty="0">
                <a:solidFill>
                  <a:srgbClr val="0000CC"/>
                </a:solidFill>
                <a:latin typeface="Times New Roman" panose="02020603050405020304" pitchFamily="18" charset="0"/>
                <a:cs typeface="Times New Roman" panose="02020603050405020304" pitchFamily="18" charset="0"/>
              </a:rPr>
              <a:t>FIXED RESPONSIBILITY </a:t>
            </a:r>
          </a:p>
          <a:p>
            <a:pPr algn="just">
              <a:lnSpc>
                <a:spcPct val="100000"/>
              </a:lnSpc>
            </a:pPr>
            <a:r>
              <a:rPr lang="en-US" b="1" dirty="0" smtClean="0">
                <a:latin typeface="Times New Roman" panose="02020603050405020304" pitchFamily="18" charset="0"/>
                <a:cs typeface="Times New Roman" panose="02020603050405020304" pitchFamily="18" charset="0"/>
              </a:rPr>
              <a:t>Every </a:t>
            </a:r>
            <a:r>
              <a:rPr lang="en-US" b="1" dirty="0">
                <a:latin typeface="Times New Roman" panose="02020603050405020304" pitchFamily="18" charset="0"/>
                <a:cs typeface="Times New Roman" panose="02020603050405020304" pitchFamily="18" charset="0"/>
              </a:rPr>
              <a:t>line executive has got fixed authority, power and fixed responsibility attached to every authority.</a:t>
            </a:r>
          </a:p>
          <a:p>
            <a:pPr marL="514350" indent="-514350" algn="just">
              <a:lnSpc>
                <a:spcPct val="100000"/>
              </a:lnSpc>
              <a:buAutoNum type="arabicPeriod" startAt="5"/>
            </a:pPr>
            <a:r>
              <a:rPr lang="en-US" b="1" dirty="0" smtClean="0">
                <a:solidFill>
                  <a:srgbClr val="0000CC"/>
                </a:solidFill>
                <a:latin typeface="Times New Roman" panose="02020603050405020304" pitchFamily="18" charset="0"/>
                <a:cs typeface="Times New Roman" panose="02020603050405020304" pitchFamily="18" charset="0"/>
              </a:rPr>
              <a:t>FLEXIBILITY </a:t>
            </a:r>
            <a:endParaRPr lang="en-US" b="1" dirty="0">
              <a:solidFill>
                <a:srgbClr val="0000CC"/>
              </a:solidFill>
              <a:latin typeface="Times New Roman" panose="02020603050405020304" pitchFamily="18" charset="0"/>
              <a:cs typeface="Times New Roman" panose="02020603050405020304" pitchFamily="18" charset="0"/>
            </a:endParaRPr>
          </a:p>
          <a:p>
            <a:pPr algn="just">
              <a:lnSpc>
                <a:spcPct val="100000"/>
              </a:lnSpc>
            </a:pPr>
            <a:r>
              <a:rPr lang="en-US" b="1" dirty="0" smtClean="0">
                <a:latin typeface="Times New Roman" panose="02020603050405020304" pitchFamily="18" charset="0"/>
                <a:cs typeface="Times New Roman" panose="02020603050405020304" pitchFamily="18" charset="0"/>
              </a:rPr>
              <a:t>There </a:t>
            </a:r>
            <a:r>
              <a:rPr lang="en-US" b="1" dirty="0">
                <a:latin typeface="Times New Roman" panose="02020603050405020304" pitchFamily="18" charset="0"/>
                <a:cs typeface="Times New Roman" panose="02020603050405020304" pitchFamily="18" charset="0"/>
              </a:rPr>
              <a:t>is a co-ordination between the top most authority and bottom line authority. </a:t>
            </a:r>
            <a:endParaRPr lang="en-US" b="1" dirty="0" smtClean="0">
              <a:latin typeface="Times New Roman" panose="02020603050405020304" pitchFamily="18" charset="0"/>
              <a:cs typeface="Times New Roman" panose="02020603050405020304" pitchFamily="18" charset="0"/>
            </a:endParaRPr>
          </a:p>
          <a:p>
            <a:pPr algn="just">
              <a:lnSpc>
                <a:spcPct val="100000"/>
              </a:lnSpc>
            </a:pPr>
            <a:r>
              <a:rPr lang="en-US" b="1" dirty="0" smtClean="0">
                <a:latin typeface="Times New Roman" panose="02020603050405020304" pitchFamily="18" charset="0"/>
                <a:cs typeface="Times New Roman" panose="02020603050405020304" pitchFamily="18" charset="0"/>
              </a:rPr>
              <a:t>Since </a:t>
            </a:r>
            <a:r>
              <a:rPr lang="en-US" b="1" dirty="0">
                <a:latin typeface="Times New Roman" panose="02020603050405020304" pitchFamily="18" charset="0"/>
                <a:cs typeface="Times New Roman" panose="02020603050405020304" pitchFamily="18" charset="0"/>
              </a:rPr>
              <a:t>the authority relationships are clear, line officials are independent and can flexibly take the decision. This flexibility gives satisfaction </a:t>
            </a:r>
            <a:r>
              <a:rPr lang="en-US" b="1" dirty="0" smtClean="0">
                <a:latin typeface="Times New Roman" panose="02020603050405020304" pitchFamily="18" charset="0"/>
                <a:cs typeface="Times New Roman" panose="02020603050405020304" pitchFamily="18" charset="0"/>
              </a:rPr>
              <a:t>to </a:t>
            </a:r>
            <a:r>
              <a:rPr lang="en-US" b="1" dirty="0">
                <a:latin typeface="Times New Roman" panose="02020603050405020304" pitchFamily="18" charset="0"/>
                <a:cs typeface="Times New Roman" panose="02020603050405020304" pitchFamily="18" charset="0"/>
              </a:rPr>
              <a:t>line executives</a:t>
            </a:r>
          </a:p>
          <a:p>
            <a:pPr marL="514350" indent="-514350" algn="just">
              <a:lnSpc>
                <a:spcPct val="100000"/>
              </a:lnSpc>
              <a:buAutoNum type="arabicPeriod" startAt="6"/>
            </a:pPr>
            <a:r>
              <a:rPr lang="en-US" b="1" dirty="0">
                <a:solidFill>
                  <a:srgbClr val="0000CC"/>
                </a:solidFill>
                <a:latin typeface="Times New Roman" panose="02020603050405020304" pitchFamily="18" charset="0"/>
                <a:cs typeface="Times New Roman" panose="02020603050405020304" pitchFamily="18" charset="0"/>
              </a:rPr>
              <a:t>PROMPT DECISION </a:t>
            </a:r>
          </a:p>
          <a:p>
            <a:pPr algn="just">
              <a:lnSpc>
                <a:spcPct val="100000"/>
              </a:lnSpc>
            </a:pPr>
            <a:r>
              <a:rPr lang="en-US" b="1" dirty="0" smtClean="0">
                <a:latin typeface="Times New Roman" panose="02020603050405020304" pitchFamily="18" charset="0"/>
                <a:cs typeface="Times New Roman" panose="02020603050405020304" pitchFamily="18" charset="0"/>
              </a:rPr>
              <a:t>Due </a:t>
            </a:r>
            <a:r>
              <a:rPr lang="en-US" b="1" dirty="0">
                <a:latin typeface="Times New Roman" panose="02020603050405020304" pitchFamily="18" charset="0"/>
                <a:cs typeface="Times New Roman" panose="02020603050405020304" pitchFamily="18" charset="0"/>
              </a:rPr>
              <a:t>to the factors of fixed responsibility and unity of command, the officials can take prompt decision.</a:t>
            </a:r>
            <a:r>
              <a:rPr lang="en-US" b="1" dirty="0"/>
              <a:t> </a:t>
            </a:r>
          </a:p>
          <a:p>
            <a:endParaRPr lang="en-AU" dirty="0"/>
          </a:p>
        </p:txBody>
      </p:sp>
      <p:sp>
        <p:nvSpPr>
          <p:cNvPr id="4" name="Title 1"/>
          <p:cNvSpPr>
            <a:spLocks noGrp="1"/>
          </p:cNvSpPr>
          <p:nvPr>
            <p:ph type="title"/>
          </p:nvPr>
        </p:nvSpPr>
        <p:spPr>
          <a:xfrm>
            <a:off x="838200" y="365126"/>
            <a:ext cx="10515600" cy="832610"/>
          </a:xfrm>
        </p:spPr>
        <p:txBody>
          <a:bodyPr>
            <a:normAutofit fontScale="90000"/>
          </a:bodyPr>
          <a:lstStyle/>
          <a:p>
            <a:r>
              <a:rPr lang="en-US" sz="3600" b="1" dirty="0">
                <a:solidFill>
                  <a:srgbClr val="002060"/>
                </a:solidFill>
                <a:latin typeface="Times New Roman" panose="02020603050405020304" pitchFamily="18" charset="0"/>
                <a:cs typeface="Times New Roman" panose="02020603050405020304" pitchFamily="18" charset="0"/>
              </a:rPr>
              <a:t>LINE ORGANIZATION </a:t>
            </a:r>
            <a:r>
              <a:rPr lang="en-US" sz="3600" b="1" dirty="0" smtClean="0">
                <a:solidFill>
                  <a:srgbClr val="002060"/>
                </a:solidFill>
                <a:latin typeface="Times New Roman" panose="02020603050405020304" pitchFamily="18" charset="0"/>
                <a:cs typeface="Times New Roman" panose="02020603050405020304" pitchFamily="18" charset="0"/>
              </a:rPr>
              <a:t>(Cont’d..) </a:t>
            </a:r>
            <a:r>
              <a:rPr lang="en-US" b="1" dirty="0">
                <a:solidFill>
                  <a:srgbClr val="0000CC"/>
                </a:solidFill>
                <a:latin typeface="Times New Roman" panose="02020603050405020304" pitchFamily="18" charset="0"/>
                <a:cs typeface="Times New Roman" panose="02020603050405020304" pitchFamily="18" charset="0"/>
              </a:rPr>
              <a:t/>
            </a:r>
            <a:br>
              <a:rPr lang="en-US" b="1" dirty="0">
                <a:solidFill>
                  <a:srgbClr val="0000CC"/>
                </a:solidFill>
                <a:latin typeface="Times New Roman" panose="02020603050405020304" pitchFamily="18" charset="0"/>
                <a:cs typeface="Times New Roman" panose="02020603050405020304" pitchFamily="18" charset="0"/>
              </a:rPr>
            </a:br>
            <a:endParaRPr lang="en-AU" dirty="0"/>
          </a:p>
        </p:txBody>
      </p:sp>
    </p:spTree>
    <p:extLst>
      <p:ext uri="{BB962C8B-B14F-4D97-AF65-F5344CB8AC3E}">
        <p14:creationId xmlns:p14="http://schemas.microsoft.com/office/powerpoint/2010/main" val="32671387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7743" y="833952"/>
            <a:ext cx="9426263" cy="6024048"/>
          </a:xfrm>
        </p:spPr>
        <p:txBody>
          <a:bodyPr>
            <a:normAutofit lnSpcReduction="10000"/>
          </a:bodyPr>
          <a:lstStyle/>
          <a:p>
            <a:pPr marL="0" indent="0">
              <a:buNone/>
            </a:pPr>
            <a:r>
              <a:rPr lang="en-US" b="1" dirty="0">
                <a:solidFill>
                  <a:srgbClr val="C00000"/>
                </a:solidFill>
                <a:latin typeface="Times New Roman" panose="02020603050405020304" pitchFamily="18" charset="0"/>
                <a:cs typeface="Times New Roman" panose="02020603050405020304" pitchFamily="18" charset="0"/>
              </a:rPr>
              <a:t>DEMERITS OF LINE ORGANIZATION </a:t>
            </a:r>
            <a:r>
              <a:rPr lang="en-US" b="1" dirty="0" smtClean="0">
                <a:solidFill>
                  <a:srgbClr val="C00000"/>
                </a:solidFill>
                <a:latin typeface="Times New Roman" panose="02020603050405020304" pitchFamily="18" charset="0"/>
                <a:cs typeface="Times New Roman" panose="02020603050405020304" pitchFamily="18" charset="0"/>
              </a:rPr>
              <a:t> </a:t>
            </a:r>
          </a:p>
          <a:p>
            <a:pPr marL="457200" indent="-457200" algn="just">
              <a:lnSpc>
                <a:spcPct val="100000"/>
              </a:lnSpc>
              <a:buAutoNum type="arabicPeriod"/>
            </a:pPr>
            <a:r>
              <a:rPr lang="en-US" b="1" dirty="0">
                <a:solidFill>
                  <a:srgbClr val="0000CC"/>
                </a:solidFill>
                <a:latin typeface="Times New Roman" panose="02020603050405020304" pitchFamily="18" charset="0"/>
                <a:cs typeface="Times New Roman" panose="02020603050405020304" pitchFamily="18" charset="0"/>
              </a:rPr>
              <a:t>OVER RELIANCE </a:t>
            </a:r>
          </a:p>
          <a:p>
            <a:pPr algn="just">
              <a:lnSpc>
                <a:spcPct val="100000"/>
              </a:lnSpc>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line executive’s decisions are implemented to the bottom. This results in over-relying on the line officials. </a:t>
            </a:r>
          </a:p>
          <a:p>
            <a:pPr marL="457200" indent="-457200" algn="just">
              <a:lnSpc>
                <a:spcPct val="100000"/>
              </a:lnSpc>
              <a:buAutoNum type="arabicPeriod" startAt="2"/>
            </a:pPr>
            <a:r>
              <a:rPr lang="en-US" b="1" dirty="0">
                <a:solidFill>
                  <a:srgbClr val="0000CC"/>
                </a:solidFill>
                <a:latin typeface="Times New Roman" panose="02020603050405020304" pitchFamily="18" charset="0"/>
                <a:cs typeface="Times New Roman" panose="02020603050405020304" pitchFamily="18" charset="0"/>
              </a:rPr>
              <a:t>LACK OF SPECIALIZATION </a:t>
            </a:r>
          </a:p>
          <a:p>
            <a:pPr algn="just">
              <a:lnSpc>
                <a:spcPct val="100000"/>
              </a:lnSpc>
            </a:pPr>
            <a:r>
              <a:rPr lang="en-US" b="1" dirty="0" smtClean="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line organization flows in a scalar chain from top to bottom and there is no scope for specialized functions. </a:t>
            </a:r>
            <a:endParaRPr lang="en-US" b="1" dirty="0" smtClean="0">
              <a:latin typeface="Times New Roman" panose="02020603050405020304" pitchFamily="18" charset="0"/>
              <a:cs typeface="Times New Roman" panose="02020603050405020304" pitchFamily="18" charset="0"/>
            </a:endParaRPr>
          </a:p>
          <a:p>
            <a:pPr algn="just">
              <a:lnSpc>
                <a:spcPct val="100000"/>
              </a:lnSpc>
            </a:pPr>
            <a:r>
              <a:rPr lang="en-US" b="1" dirty="0" smtClean="0">
                <a:latin typeface="Times New Roman" panose="02020603050405020304" pitchFamily="18" charset="0"/>
                <a:cs typeface="Times New Roman" panose="02020603050405020304" pitchFamily="18" charset="0"/>
              </a:rPr>
              <a:t>For </a:t>
            </a:r>
            <a:r>
              <a:rPr lang="en-US" b="1" dirty="0">
                <a:latin typeface="Times New Roman" panose="02020603050405020304" pitchFamily="18" charset="0"/>
                <a:cs typeface="Times New Roman" panose="02020603050405020304" pitchFamily="18" charset="0"/>
              </a:rPr>
              <a:t>example, expert advices whatever decisions are taken by line managers are implemented in the same way</a:t>
            </a:r>
            <a:r>
              <a:rPr lang="en-US" b="1" dirty="0" smtClean="0">
                <a:latin typeface="Times New Roman" panose="02020603050405020304" pitchFamily="18" charset="0"/>
                <a:cs typeface="Times New Roman" panose="02020603050405020304" pitchFamily="18" charset="0"/>
              </a:rPr>
              <a:t>. </a:t>
            </a:r>
          </a:p>
          <a:p>
            <a:pPr marL="0" indent="0">
              <a:lnSpc>
                <a:spcPct val="100000"/>
              </a:lnSpc>
              <a:buNone/>
            </a:pPr>
            <a:r>
              <a:rPr lang="en-US" b="1" dirty="0">
                <a:solidFill>
                  <a:srgbClr val="0000CC"/>
                </a:solidFill>
                <a:latin typeface="Times New Roman" panose="02020603050405020304" pitchFamily="18" charset="0"/>
                <a:cs typeface="Times New Roman" panose="02020603050405020304" pitchFamily="18" charset="0"/>
              </a:rPr>
              <a:t>3.  AUTHORITY LEADERSHIP  </a:t>
            </a:r>
          </a:p>
          <a:p>
            <a:pPr algn="just">
              <a:lnSpc>
                <a:spcPct val="100000"/>
              </a:lnSpc>
            </a:pPr>
            <a:r>
              <a:rPr lang="en-US" b="1" dirty="0">
                <a:latin typeface="Times New Roman" panose="02020603050405020304" pitchFamily="18" charset="0"/>
                <a:cs typeface="Times New Roman" panose="02020603050405020304" pitchFamily="18" charset="0"/>
              </a:rPr>
              <a:t>The line officials have tendency to </a:t>
            </a:r>
            <a:r>
              <a:rPr lang="en-US" b="1" dirty="0">
                <a:solidFill>
                  <a:srgbClr val="00B050"/>
                </a:solidFill>
                <a:latin typeface="Times New Roman" panose="02020603050405020304" pitchFamily="18" charset="0"/>
                <a:cs typeface="Times New Roman" panose="02020603050405020304" pitchFamily="18" charset="0"/>
              </a:rPr>
              <a:t>misuse their authority positions</a:t>
            </a:r>
            <a:r>
              <a:rPr lang="en-US" b="1" dirty="0">
                <a:latin typeface="Times New Roman" panose="02020603050405020304" pitchFamily="18" charset="0"/>
                <a:cs typeface="Times New Roman" panose="02020603050405020304" pitchFamily="18" charset="0"/>
              </a:rPr>
              <a:t>. This </a:t>
            </a:r>
            <a:r>
              <a:rPr lang="en-US" b="1" dirty="0">
                <a:solidFill>
                  <a:srgbClr val="00B050"/>
                </a:solidFill>
                <a:latin typeface="Times New Roman" panose="02020603050405020304" pitchFamily="18" charset="0"/>
                <a:cs typeface="Times New Roman" panose="02020603050405020304" pitchFamily="18" charset="0"/>
              </a:rPr>
              <a:t>leads to autocratic leadership </a:t>
            </a:r>
            <a:r>
              <a:rPr lang="en-US" b="1" dirty="0">
                <a:latin typeface="Times New Roman" panose="02020603050405020304" pitchFamily="18" charset="0"/>
                <a:cs typeface="Times New Roman" panose="02020603050405020304" pitchFamily="18" charset="0"/>
              </a:rPr>
              <a:t>and monopoly in the concern.</a:t>
            </a:r>
          </a:p>
          <a:p>
            <a:pPr marL="0" indent="0" algn="just">
              <a:buNone/>
            </a:pPr>
            <a:endParaRPr lang="en-US" b="1" dirty="0">
              <a:latin typeface="Times New Roman" panose="02020603050405020304" pitchFamily="18" charset="0"/>
              <a:cs typeface="Times New Roman" panose="02020603050405020304" pitchFamily="18" charset="0"/>
            </a:endParaRPr>
          </a:p>
          <a:p>
            <a:pPr marL="0" indent="0">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979868" y="313610"/>
            <a:ext cx="10515600" cy="729579"/>
          </a:xfrm>
        </p:spPr>
        <p:txBody>
          <a:bodyPr>
            <a:normAutofit fontScale="90000"/>
          </a:bodyPr>
          <a:lstStyle/>
          <a:p>
            <a:r>
              <a:rPr lang="en-US" sz="3600" b="1" dirty="0">
                <a:solidFill>
                  <a:srgbClr val="002060"/>
                </a:solidFill>
                <a:latin typeface="Times New Roman" panose="02020603050405020304" pitchFamily="18" charset="0"/>
                <a:cs typeface="Times New Roman" panose="02020603050405020304" pitchFamily="18" charset="0"/>
              </a:rPr>
              <a:t>LINE ORGANIZATION </a:t>
            </a:r>
            <a:r>
              <a:rPr lang="en-US" sz="3600" b="1" dirty="0" smtClean="0">
                <a:solidFill>
                  <a:srgbClr val="002060"/>
                </a:solidFill>
                <a:latin typeface="Times New Roman" panose="02020603050405020304" pitchFamily="18" charset="0"/>
                <a:cs typeface="Times New Roman" panose="02020603050405020304" pitchFamily="18" charset="0"/>
              </a:rPr>
              <a:t>(Cont’d..) </a:t>
            </a:r>
            <a:r>
              <a:rPr lang="en-US" b="1" dirty="0">
                <a:solidFill>
                  <a:srgbClr val="0000CC"/>
                </a:solidFill>
                <a:latin typeface="Times New Roman" panose="02020603050405020304" pitchFamily="18" charset="0"/>
                <a:cs typeface="Times New Roman" panose="02020603050405020304" pitchFamily="18" charset="0"/>
              </a:rPr>
              <a:t/>
            </a:r>
            <a:br>
              <a:rPr lang="en-US" b="1" dirty="0">
                <a:solidFill>
                  <a:srgbClr val="0000CC"/>
                </a:solidFill>
                <a:latin typeface="Times New Roman" panose="02020603050405020304" pitchFamily="18" charset="0"/>
                <a:cs typeface="Times New Roman" panose="02020603050405020304" pitchFamily="18" charset="0"/>
              </a:rPr>
            </a:br>
            <a:endParaRPr lang="en-AU" sz="3100" b="1" dirty="0">
              <a:solidFill>
                <a:srgbClr val="C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823827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5923" y="769557"/>
            <a:ext cx="9194443" cy="5850184"/>
          </a:xfrm>
        </p:spPr>
        <p:txBody>
          <a:bodyPr>
            <a:normAutofit fontScale="92500" lnSpcReduction="20000"/>
          </a:bodyPr>
          <a:lstStyle/>
          <a:p>
            <a:pPr marL="0" indent="0">
              <a:buNone/>
            </a:pPr>
            <a:r>
              <a:rPr lang="en-US" sz="3000" b="1" dirty="0" smtClean="0">
                <a:solidFill>
                  <a:srgbClr val="0000CC"/>
                </a:solidFill>
                <a:latin typeface="Times New Roman" panose="02020603050405020304" pitchFamily="18" charset="0"/>
                <a:cs typeface="Times New Roman" panose="02020603050405020304" pitchFamily="18" charset="0"/>
              </a:rPr>
              <a:t>4.  INADEQUATE </a:t>
            </a:r>
            <a:r>
              <a:rPr lang="en-US" sz="3000" b="1" dirty="0">
                <a:solidFill>
                  <a:srgbClr val="0000CC"/>
                </a:solidFill>
                <a:latin typeface="Times New Roman" panose="02020603050405020304" pitchFamily="18" charset="0"/>
                <a:cs typeface="Times New Roman" panose="02020603050405020304" pitchFamily="18" charset="0"/>
              </a:rPr>
              <a:t>COMMUNICATION </a:t>
            </a:r>
          </a:p>
          <a:p>
            <a:pPr algn="just">
              <a:lnSpc>
                <a:spcPct val="110000"/>
              </a:lnSpc>
            </a:pPr>
            <a:r>
              <a:rPr lang="en-US" sz="3000" b="1" dirty="0" smtClean="0">
                <a:latin typeface="Times New Roman" panose="02020603050405020304" pitchFamily="18" charset="0"/>
                <a:cs typeface="Times New Roman" panose="02020603050405020304" pitchFamily="18" charset="0"/>
              </a:rPr>
              <a:t>The </a:t>
            </a:r>
            <a:r>
              <a:rPr lang="en-US" sz="3000" b="1" dirty="0">
                <a:latin typeface="Times New Roman" panose="02020603050405020304" pitchFamily="18" charset="0"/>
                <a:cs typeface="Times New Roman" panose="02020603050405020304" pitchFamily="18" charset="0"/>
              </a:rPr>
              <a:t>policies and strategies which are framed by the top authority are carried out in the same way. </a:t>
            </a:r>
            <a:endParaRPr lang="en-US" sz="3000" b="1" dirty="0" smtClean="0">
              <a:latin typeface="Times New Roman" panose="02020603050405020304" pitchFamily="18" charset="0"/>
              <a:cs typeface="Times New Roman" panose="02020603050405020304" pitchFamily="18" charset="0"/>
            </a:endParaRPr>
          </a:p>
          <a:p>
            <a:pPr algn="just">
              <a:lnSpc>
                <a:spcPct val="110000"/>
              </a:lnSpc>
            </a:pPr>
            <a:r>
              <a:rPr lang="en-US" sz="3000" b="1" dirty="0" smtClean="0">
                <a:latin typeface="Times New Roman" panose="02020603050405020304" pitchFamily="18" charset="0"/>
                <a:cs typeface="Times New Roman" panose="02020603050405020304" pitchFamily="18" charset="0"/>
              </a:rPr>
              <a:t>This </a:t>
            </a:r>
            <a:r>
              <a:rPr lang="en-US" sz="3000" b="1" dirty="0">
                <a:latin typeface="Times New Roman" panose="02020603050405020304" pitchFamily="18" charset="0"/>
                <a:cs typeface="Times New Roman" panose="02020603050405020304" pitchFamily="18" charset="0"/>
              </a:rPr>
              <a:t>leaves no scope for communication from the other end. </a:t>
            </a:r>
            <a:endParaRPr lang="en-US" sz="3000" b="1" dirty="0" smtClean="0">
              <a:latin typeface="Times New Roman" panose="02020603050405020304" pitchFamily="18" charset="0"/>
              <a:cs typeface="Times New Roman" panose="02020603050405020304" pitchFamily="18" charset="0"/>
            </a:endParaRPr>
          </a:p>
          <a:p>
            <a:pPr algn="just">
              <a:lnSpc>
                <a:spcPct val="110000"/>
              </a:lnSpc>
            </a:pPr>
            <a:r>
              <a:rPr lang="en-US" sz="3000" b="1" dirty="0" smtClean="0">
                <a:latin typeface="Times New Roman" panose="02020603050405020304" pitchFamily="18" charset="0"/>
                <a:cs typeface="Times New Roman" panose="02020603050405020304" pitchFamily="18" charset="0"/>
              </a:rPr>
              <a:t>The </a:t>
            </a:r>
            <a:r>
              <a:rPr lang="en-US" sz="3000" b="1" dirty="0">
                <a:solidFill>
                  <a:srgbClr val="00B050"/>
                </a:solidFill>
                <a:latin typeface="Times New Roman" panose="02020603050405020304" pitchFamily="18" charset="0"/>
                <a:cs typeface="Times New Roman" panose="02020603050405020304" pitchFamily="18" charset="0"/>
              </a:rPr>
              <a:t>complaints and suggestions of lower authority are not communicated back to the top authority</a:t>
            </a:r>
            <a:r>
              <a:rPr lang="en-US" sz="3000" b="1" dirty="0">
                <a:latin typeface="Times New Roman" panose="02020603050405020304" pitchFamily="18" charset="0"/>
                <a:cs typeface="Times New Roman" panose="02020603050405020304" pitchFamily="18" charset="0"/>
              </a:rPr>
              <a:t>. So there is one way communication. </a:t>
            </a:r>
          </a:p>
          <a:p>
            <a:pPr marL="0" indent="0">
              <a:lnSpc>
                <a:spcPct val="110000"/>
              </a:lnSpc>
              <a:buNone/>
            </a:pPr>
            <a:r>
              <a:rPr lang="en-US" sz="3000" b="1" dirty="0" smtClean="0">
                <a:solidFill>
                  <a:srgbClr val="0000CC"/>
                </a:solidFill>
                <a:latin typeface="Times New Roman" panose="02020603050405020304" pitchFamily="18" charset="0"/>
                <a:cs typeface="Times New Roman" panose="02020603050405020304" pitchFamily="18" charset="0"/>
              </a:rPr>
              <a:t>5.   LACK </a:t>
            </a:r>
            <a:r>
              <a:rPr lang="en-US" sz="3000" b="1" dirty="0">
                <a:solidFill>
                  <a:srgbClr val="0000CC"/>
                </a:solidFill>
                <a:latin typeface="Times New Roman" panose="02020603050405020304" pitchFamily="18" charset="0"/>
                <a:cs typeface="Times New Roman" panose="02020603050405020304" pitchFamily="18" charset="0"/>
              </a:rPr>
              <a:t>OF COORDINATION </a:t>
            </a:r>
          </a:p>
          <a:p>
            <a:pPr algn="just">
              <a:lnSpc>
                <a:spcPct val="110000"/>
              </a:lnSpc>
            </a:pPr>
            <a:r>
              <a:rPr lang="en-US" sz="3000" b="1" dirty="0" smtClean="0">
                <a:latin typeface="Times New Roman" panose="02020603050405020304" pitchFamily="18" charset="0"/>
                <a:cs typeface="Times New Roman" panose="02020603050405020304" pitchFamily="18" charset="0"/>
              </a:rPr>
              <a:t>Whatever </a:t>
            </a:r>
            <a:r>
              <a:rPr lang="en-US" sz="3000" b="1" dirty="0">
                <a:latin typeface="Times New Roman" panose="02020603050405020304" pitchFamily="18" charset="0"/>
                <a:cs typeface="Times New Roman" panose="02020603050405020304" pitchFamily="18" charset="0"/>
              </a:rPr>
              <a:t>decisions are taken by the line officials, in certain situations </a:t>
            </a:r>
            <a:r>
              <a:rPr lang="en-US" sz="3000" b="1" dirty="0">
                <a:solidFill>
                  <a:srgbClr val="00B050"/>
                </a:solidFill>
                <a:latin typeface="Times New Roman" panose="02020603050405020304" pitchFamily="18" charset="0"/>
                <a:cs typeface="Times New Roman" panose="02020603050405020304" pitchFamily="18" charset="0"/>
              </a:rPr>
              <a:t>wrong decisions, are carried down and implemented in the same way</a:t>
            </a:r>
            <a:r>
              <a:rPr lang="en-US" sz="3000" b="1" dirty="0">
                <a:latin typeface="Times New Roman" panose="02020603050405020304" pitchFamily="18" charset="0"/>
                <a:cs typeface="Times New Roman" panose="02020603050405020304" pitchFamily="18" charset="0"/>
              </a:rPr>
              <a:t>. </a:t>
            </a:r>
            <a:endParaRPr lang="en-US" sz="3000" b="1" dirty="0" smtClean="0">
              <a:latin typeface="Times New Roman" panose="02020603050405020304" pitchFamily="18" charset="0"/>
              <a:cs typeface="Times New Roman" panose="02020603050405020304" pitchFamily="18" charset="0"/>
            </a:endParaRPr>
          </a:p>
          <a:p>
            <a:pPr algn="just">
              <a:lnSpc>
                <a:spcPct val="110000"/>
              </a:lnSpc>
            </a:pPr>
            <a:r>
              <a:rPr lang="en-US" sz="3000" b="1" dirty="0" smtClean="0">
                <a:latin typeface="Times New Roman" panose="02020603050405020304" pitchFamily="18" charset="0"/>
                <a:cs typeface="Times New Roman" panose="02020603050405020304" pitchFamily="18" charset="0"/>
              </a:rPr>
              <a:t>Therefore</a:t>
            </a:r>
            <a:r>
              <a:rPr lang="en-US" sz="3000" b="1" dirty="0">
                <a:latin typeface="Times New Roman" panose="02020603050405020304" pitchFamily="18" charset="0"/>
                <a:cs typeface="Times New Roman" panose="02020603050405020304" pitchFamily="18" charset="0"/>
              </a:rPr>
              <a:t>, the degree of effective co- ordination is less.</a:t>
            </a:r>
          </a:p>
          <a:p>
            <a:endParaRPr lang="en-AU" dirty="0"/>
          </a:p>
        </p:txBody>
      </p:sp>
      <p:sp>
        <p:nvSpPr>
          <p:cNvPr id="4" name="Title 1"/>
          <p:cNvSpPr>
            <a:spLocks noGrp="1"/>
          </p:cNvSpPr>
          <p:nvPr>
            <p:ph type="title"/>
          </p:nvPr>
        </p:nvSpPr>
        <p:spPr>
          <a:xfrm>
            <a:off x="838200" y="0"/>
            <a:ext cx="10515600" cy="1107583"/>
          </a:xfrm>
        </p:spPr>
        <p:txBody>
          <a:bodyPr>
            <a:normAutofit/>
          </a:bodyPr>
          <a:lstStyle/>
          <a:p>
            <a:r>
              <a:rPr lang="en-US" sz="3600" b="1" dirty="0">
                <a:solidFill>
                  <a:srgbClr val="002060"/>
                </a:solidFill>
                <a:latin typeface="Times New Roman" panose="02020603050405020304" pitchFamily="18" charset="0"/>
                <a:cs typeface="Times New Roman" panose="02020603050405020304" pitchFamily="18" charset="0"/>
              </a:rPr>
              <a:t>LINE ORGANIZATION </a:t>
            </a:r>
            <a:r>
              <a:rPr lang="en-US" sz="3600" b="1" dirty="0" smtClean="0">
                <a:solidFill>
                  <a:srgbClr val="002060"/>
                </a:solidFill>
                <a:latin typeface="Times New Roman" panose="02020603050405020304" pitchFamily="18" charset="0"/>
                <a:cs typeface="Times New Roman" panose="02020603050405020304" pitchFamily="18" charset="0"/>
              </a:rPr>
              <a:t>(Cont’d..) </a:t>
            </a:r>
            <a:r>
              <a:rPr lang="en-US" b="1" dirty="0">
                <a:solidFill>
                  <a:srgbClr val="0000CC"/>
                </a:solidFill>
                <a:latin typeface="Times New Roman" panose="02020603050405020304" pitchFamily="18" charset="0"/>
                <a:cs typeface="Times New Roman" panose="02020603050405020304" pitchFamily="18" charset="0"/>
              </a:rPr>
              <a:t/>
            </a:r>
            <a:br>
              <a:rPr lang="en-US" b="1" dirty="0">
                <a:solidFill>
                  <a:srgbClr val="0000CC"/>
                </a:solidFill>
                <a:latin typeface="Times New Roman" panose="02020603050405020304" pitchFamily="18" charset="0"/>
                <a:cs typeface="Times New Roman" panose="02020603050405020304" pitchFamily="18" charset="0"/>
              </a:rPr>
            </a:br>
            <a:endParaRPr lang="en-AU" sz="3100" b="1" dirty="0">
              <a:solidFill>
                <a:srgbClr val="C00000"/>
              </a:solidFill>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9574654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234" y="-111962"/>
            <a:ext cx="10515600" cy="1325563"/>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4. LINE </a:t>
            </a:r>
            <a:r>
              <a:rPr lang="en-US" sz="3600" b="1" dirty="0">
                <a:solidFill>
                  <a:srgbClr val="002060"/>
                </a:solidFill>
                <a:latin typeface="Times New Roman" panose="02020603050405020304" pitchFamily="18" charset="0"/>
                <a:cs typeface="Times New Roman" panose="02020603050405020304" pitchFamily="18" charset="0"/>
              </a:rPr>
              <a:t>AND STAFF ORGANIZATION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77590" y="1020985"/>
            <a:ext cx="9348989" cy="5714666"/>
          </a:xfrm>
        </p:spPr>
        <p:txBody>
          <a:bodyPr>
            <a:normAutofit fontScale="92500"/>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Line and staff organization is a </a:t>
            </a:r>
            <a:r>
              <a:rPr lang="en-US" b="1" dirty="0">
                <a:solidFill>
                  <a:srgbClr val="00B050"/>
                </a:solidFill>
                <a:latin typeface="Times New Roman" panose="02020603050405020304" pitchFamily="18" charset="0"/>
                <a:cs typeface="Times New Roman" panose="02020603050405020304" pitchFamily="18" charset="0"/>
              </a:rPr>
              <a:t>modification of line organization</a:t>
            </a:r>
            <a:r>
              <a:rPr lang="en-US" b="1" dirty="0">
                <a:latin typeface="Times New Roman" panose="02020603050405020304" pitchFamily="18" charset="0"/>
                <a:cs typeface="Times New Roman" panose="02020603050405020304" pitchFamily="18" charset="0"/>
              </a:rPr>
              <a:t> and it is more complex than line organization. </a:t>
            </a:r>
          </a:p>
          <a:p>
            <a:pPr algn="just">
              <a:lnSpc>
                <a:spcPct val="10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a:t>
            </a:r>
            <a:r>
              <a:rPr lang="en-US" b="1" dirty="0">
                <a:solidFill>
                  <a:srgbClr val="00B050"/>
                </a:solidFill>
                <a:latin typeface="Times New Roman" panose="02020603050405020304" pitchFamily="18" charset="0"/>
                <a:cs typeface="Times New Roman" panose="02020603050405020304" pitchFamily="18" charset="0"/>
              </a:rPr>
              <a:t>Specialized and supportive activities are attached to the line </a:t>
            </a:r>
            <a:r>
              <a:rPr lang="en-US" b="1" dirty="0">
                <a:latin typeface="Times New Roman" panose="02020603050405020304" pitchFamily="18" charset="0"/>
                <a:cs typeface="Times New Roman" panose="02020603050405020304" pitchFamily="18" charset="0"/>
              </a:rPr>
              <a:t>of command by appointing staff supervisors and staff specialists who are attached to the line authority. </a:t>
            </a:r>
          </a:p>
          <a:p>
            <a:pPr algn="just">
              <a:lnSpc>
                <a:spcPct val="100000"/>
              </a:lnSpc>
              <a:buFont typeface="Wingdings" panose="05000000000000000000" pitchFamily="2" charset="2"/>
              <a:buChar char="Ø"/>
            </a:pPr>
            <a:r>
              <a:rPr lang="en-US" b="1" dirty="0">
                <a:solidFill>
                  <a:srgbClr val="00B050"/>
                </a:solidFill>
                <a:latin typeface="Times New Roman" panose="02020603050405020304" pitchFamily="18" charset="0"/>
                <a:cs typeface="Times New Roman" panose="02020603050405020304" pitchFamily="18" charset="0"/>
              </a:rPr>
              <a:t>Staff officers give advice and services </a:t>
            </a:r>
            <a:r>
              <a:rPr lang="en-US" b="1" dirty="0">
                <a:latin typeface="Times New Roman" panose="02020603050405020304" pitchFamily="18" charset="0"/>
                <a:cs typeface="Times New Roman" panose="02020603050405020304" pitchFamily="18" charset="0"/>
              </a:rPr>
              <a:t>to the line officers. Staff officers are generally expert in a particular field. </a:t>
            </a:r>
            <a:endParaRPr lang="en-US" b="1" dirty="0" smtClean="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authority flows from top to the bottom through the line officers, while the staff officer gives advices at various departments.   </a:t>
            </a:r>
          </a:p>
          <a:p>
            <a:pPr algn="just">
              <a:lnSpc>
                <a:spcPct val="110000"/>
              </a:lnSpc>
              <a:buFont typeface="Wingdings" panose="05000000000000000000" pitchFamily="2" charset="2"/>
              <a:buChar char="Ø"/>
            </a:pPr>
            <a:r>
              <a:rPr lang="en-US" b="1" dirty="0">
                <a:solidFill>
                  <a:srgbClr val="00B050"/>
                </a:solidFill>
                <a:latin typeface="Times New Roman" panose="02020603050405020304" pitchFamily="18" charset="0"/>
                <a:cs typeface="Times New Roman" panose="02020603050405020304" pitchFamily="18" charset="0"/>
              </a:rPr>
              <a:t>Full authority is headed by line officers </a:t>
            </a:r>
            <a:r>
              <a:rPr lang="en-US" b="1" dirty="0">
                <a:latin typeface="Times New Roman" panose="02020603050405020304" pitchFamily="18" charset="0"/>
                <a:cs typeface="Times New Roman" panose="02020603050405020304" pitchFamily="18" charset="0"/>
              </a:rPr>
              <a:t>regarding planning, implementation and control of workers. </a:t>
            </a: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24554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00327" y="1535432"/>
            <a:ext cx="5254580" cy="5255267"/>
          </a:xfrm>
        </p:spPr>
        <p:txBody>
          <a:bodyPr>
            <a:normAutofit fontScale="85000" lnSpcReduction="10000"/>
          </a:bodyPr>
          <a:lstStyle/>
          <a:p>
            <a:pPr marL="514350" indent="-514350" algn="just">
              <a:lnSpc>
                <a:spcPct val="110000"/>
              </a:lnSpc>
              <a:buAutoNum type="arabicPeriod"/>
            </a:pPr>
            <a:r>
              <a:rPr lang="en-US" b="1" dirty="0">
                <a:latin typeface="Times New Roman" panose="02020603050405020304" pitchFamily="18" charset="0"/>
                <a:cs typeface="Times New Roman" panose="02020603050405020304" pitchFamily="18" charset="0"/>
              </a:rPr>
              <a:t>Line and Staff Organization is a compromise of line organization. It is more complex than line concern. </a:t>
            </a:r>
          </a:p>
          <a:p>
            <a:pPr marL="574675" lvl="1" indent="-514350" algn="just">
              <a:lnSpc>
                <a:spcPct val="110000"/>
              </a:lnSpc>
              <a:buAutoNum type="arabicPeriod" startAt="2"/>
            </a:pPr>
            <a:r>
              <a:rPr lang="en-US" sz="2800" b="1" dirty="0">
                <a:latin typeface="Times New Roman" panose="02020603050405020304" pitchFamily="18" charset="0"/>
                <a:cs typeface="Times New Roman" panose="02020603050405020304" pitchFamily="18" charset="0"/>
              </a:rPr>
              <a:t>Division of work and specialization takes place in line and staff organization. </a:t>
            </a:r>
          </a:p>
          <a:p>
            <a:pPr marL="574675" lvl="1" indent="-514350" algn="just">
              <a:lnSpc>
                <a:spcPct val="110000"/>
              </a:lnSpc>
              <a:buFont typeface="Wingdings 2"/>
              <a:buAutoNum type="arabicPeriod" startAt="2"/>
            </a:pPr>
            <a:r>
              <a:rPr lang="en-US" sz="2800" b="1" dirty="0">
                <a:latin typeface="Times New Roman" panose="02020603050405020304" pitchFamily="18" charset="0"/>
                <a:cs typeface="Times New Roman" panose="02020603050405020304" pitchFamily="18" charset="0"/>
              </a:rPr>
              <a:t>The whole organization is divided into different functional areas to which staff specialists are attached.  </a:t>
            </a:r>
          </a:p>
          <a:p>
            <a:pPr marL="574675" lvl="1" indent="-514350" algn="just">
              <a:lnSpc>
                <a:spcPct val="110000"/>
              </a:lnSpc>
              <a:buFont typeface="Wingdings 2"/>
              <a:buAutoNum type="arabicPeriod" startAt="2"/>
            </a:pPr>
            <a:r>
              <a:rPr lang="en-US" sz="2800" b="1" dirty="0">
                <a:latin typeface="Times New Roman" panose="02020603050405020304" pitchFamily="18" charset="0"/>
                <a:cs typeface="Times New Roman" panose="02020603050405020304" pitchFamily="18" charset="0"/>
              </a:rPr>
              <a:t>Efficiency can be achieved through the features of specialization.  </a:t>
            </a:r>
          </a:p>
          <a:p>
            <a:endParaRPr lang="en-AU" dirty="0"/>
          </a:p>
        </p:txBody>
      </p:sp>
      <p:pic>
        <p:nvPicPr>
          <p:cNvPr id="8194" name="Picture 2" descr="Line and Staff Organisation Chart Source: Akrani, (2010), Organisation -Organisation Structure -Organisational Chart The above figure 4 shows the information and responsibilities that follows in an organisation where the line mangers exercise their authority to their staff (subordinates) and as to whether they are allowed to use their initiatives and also follow a unity of direction (objectives) within the public organisations (where there are elected governments and political workers). Above all, how does the public organisational structure effects good governance that the governments and politicians are geared to achieve under the constitution as democratic practice? This is what this research paper is attempting to achieve. According to Akrani, (2010), argued that the following presents the reasons why conflicts may occur between the line executives and staff members. The critical issue also is that in this chart there is a contradiction between positions of Economist and Legal Advisor over the Marketing, Production, and Finance Managers. How will they exercise authority, initiative, and unity of direc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265" y="1056068"/>
            <a:ext cx="4455062" cy="4662151"/>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735169" y="-16412"/>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LINE AND STAFF </a:t>
            </a:r>
            <a:r>
              <a:rPr lang="en-US"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1427102" y="5718219"/>
            <a:ext cx="2491388" cy="523220"/>
          </a:xfrm>
          <a:prstGeom prst="rect">
            <a:avLst/>
          </a:prstGeom>
        </p:spPr>
        <p:txBody>
          <a:bodyPr wrap="none">
            <a:spAutoFit/>
          </a:bodyPr>
          <a:lstStyle/>
          <a:p>
            <a:r>
              <a:rPr lang="en-US" sz="2800" b="1" dirty="0" smtClean="0">
                <a:latin typeface="Times New Roman" panose="02020603050405020304" pitchFamily="18" charset="0"/>
                <a:cs typeface="Times New Roman" panose="02020603050405020304" pitchFamily="18" charset="0"/>
              </a:rPr>
              <a:t>SOURCE: [9]  </a:t>
            </a:r>
            <a:endParaRPr lang="en-AU" sz="2800" dirty="0"/>
          </a:p>
        </p:txBody>
      </p:sp>
      <p:sp>
        <p:nvSpPr>
          <p:cNvPr id="7" name="Rectangle 6"/>
          <p:cNvSpPr/>
          <p:nvPr/>
        </p:nvSpPr>
        <p:spPr>
          <a:xfrm>
            <a:off x="6260195" y="1023503"/>
            <a:ext cx="2073581" cy="523220"/>
          </a:xfrm>
          <a:prstGeom prst="rect">
            <a:avLst/>
          </a:prstGeom>
        </p:spPr>
        <p:txBody>
          <a:bodyPr wrap="none">
            <a:spAutoFit/>
          </a:bodyPr>
          <a:lstStyle/>
          <a:p>
            <a:r>
              <a:rPr lang="en-US" sz="2800" b="1" dirty="0">
                <a:solidFill>
                  <a:srgbClr val="C00000"/>
                </a:solidFill>
                <a:latin typeface="Times New Roman" panose="02020603050405020304" pitchFamily="18" charset="0"/>
                <a:cs typeface="Times New Roman" panose="02020603050405020304" pitchFamily="18" charset="0"/>
              </a:rPr>
              <a:t>FEATURES</a:t>
            </a:r>
            <a:endParaRPr lang="en-A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257095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4559" y="850004"/>
            <a:ext cx="9632325" cy="6007996"/>
          </a:xfrm>
        </p:spPr>
        <p:txBody>
          <a:bodyPr>
            <a:normAutofit fontScale="92500"/>
          </a:bodyPr>
          <a:lstStyle/>
          <a:p>
            <a:pPr marL="0" indent="0">
              <a:buNone/>
            </a:pPr>
            <a:r>
              <a:rPr lang="en-US" b="1" dirty="0">
                <a:solidFill>
                  <a:srgbClr val="C00000"/>
                </a:solidFill>
                <a:latin typeface="Times New Roman" panose="02020603050405020304" pitchFamily="18" charset="0"/>
                <a:cs typeface="Times New Roman" panose="02020603050405020304" pitchFamily="18" charset="0"/>
              </a:rPr>
              <a:t>Merits of Line and Staff organization </a:t>
            </a:r>
            <a:r>
              <a:rPr lang="en-US" b="1" dirty="0" smtClean="0">
                <a:solidFill>
                  <a:srgbClr val="C00000"/>
                </a:solidFill>
                <a:latin typeface="Times New Roman" panose="02020603050405020304" pitchFamily="18" charset="0"/>
                <a:cs typeface="Times New Roman" panose="02020603050405020304" pitchFamily="18" charset="0"/>
              </a:rPr>
              <a:t> </a:t>
            </a:r>
          </a:p>
          <a:p>
            <a:pPr marL="514350" indent="-514350">
              <a:lnSpc>
                <a:spcPct val="110000"/>
              </a:lnSpc>
              <a:buAutoNum type="arabicPeriod"/>
            </a:pPr>
            <a:r>
              <a:rPr lang="en-US" b="1" dirty="0" smtClean="0">
                <a:solidFill>
                  <a:srgbClr val="0000CC"/>
                </a:solidFill>
                <a:latin typeface="Times New Roman" panose="02020603050405020304" pitchFamily="18" charset="0"/>
                <a:cs typeface="Times New Roman" panose="02020603050405020304" pitchFamily="18" charset="0"/>
              </a:rPr>
              <a:t>RELIEF TO LINE EXECUTIVES </a:t>
            </a:r>
            <a:endParaRPr lang="en-US" b="1" dirty="0">
              <a:solidFill>
                <a:srgbClr val="0000CC"/>
              </a:solidFill>
              <a:latin typeface="Times New Roman" panose="02020603050405020304" pitchFamily="18" charset="0"/>
              <a:cs typeface="Times New Roman" panose="02020603050405020304" pitchFamily="18" charset="0"/>
            </a:endParaRPr>
          </a:p>
          <a:p>
            <a:pPr algn="just">
              <a:lnSpc>
                <a:spcPct val="110000"/>
              </a:lnSpc>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advice and counseling which is provided to the line executives </a:t>
            </a:r>
            <a:r>
              <a:rPr lang="en-US" b="1" dirty="0">
                <a:solidFill>
                  <a:srgbClr val="00B050"/>
                </a:solidFill>
                <a:latin typeface="Times New Roman" panose="02020603050405020304" pitchFamily="18" charset="0"/>
                <a:cs typeface="Times New Roman" panose="02020603050405020304" pitchFamily="18" charset="0"/>
              </a:rPr>
              <a:t>divides the work between the two</a:t>
            </a:r>
            <a:r>
              <a:rPr lang="en-US" b="1" dirty="0" smtClean="0">
                <a:solidFill>
                  <a:srgbClr val="00B050"/>
                </a:solidFill>
                <a:latin typeface="Times New Roman" panose="02020603050405020304" pitchFamily="18" charset="0"/>
                <a:cs typeface="Times New Roman" panose="02020603050405020304" pitchFamily="18" charset="0"/>
              </a:rPr>
              <a:t>.</a:t>
            </a:r>
          </a:p>
          <a:p>
            <a:pPr algn="just">
              <a:lnSpc>
                <a:spcPct val="110000"/>
              </a:lnSpc>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line executive can concentrate on the execution of plans and they get relieved of dividing their attention to many areas. </a:t>
            </a:r>
          </a:p>
          <a:p>
            <a:pPr marL="514350" indent="-514350" algn="just">
              <a:lnSpc>
                <a:spcPct val="110000"/>
              </a:lnSpc>
              <a:buAutoNum type="arabicPeriod" startAt="2"/>
            </a:pPr>
            <a:r>
              <a:rPr lang="en-US" b="1" dirty="0" smtClean="0">
                <a:solidFill>
                  <a:srgbClr val="0000CC"/>
                </a:solidFill>
                <a:latin typeface="Times New Roman" panose="02020603050405020304" pitchFamily="18" charset="0"/>
                <a:cs typeface="Times New Roman" panose="02020603050405020304" pitchFamily="18" charset="0"/>
              </a:rPr>
              <a:t>EXPERT ADVICE </a:t>
            </a:r>
            <a:endParaRPr lang="en-US" b="1" dirty="0">
              <a:solidFill>
                <a:srgbClr val="0000CC"/>
              </a:solidFill>
              <a:latin typeface="Times New Roman" panose="02020603050405020304" pitchFamily="18" charset="0"/>
              <a:cs typeface="Times New Roman" panose="02020603050405020304" pitchFamily="18" charset="0"/>
            </a:endParaRPr>
          </a:p>
          <a:p>
            <a:pPr algn="just">
              <a:lnSpc>
                <a:spcPct val="110000"/>
              </a:lnSpc>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line and staff organization facilitates expert advice to the line executive at the time of need. </a:t>
            </a:r>
            <a:endParaRPr lang="en-US" b="1" dirty="0" smtClean="0">
              <a:latin typeface="Times New Roman" panose="02020603050405020304" pitchFamily="18" charset="0"/>
              <a:cs typeface="Times New Roman" panose="02020603050405020304" pitchFamily="18" charset="0"/>
            </a:endParaRPr>
          </a:p>
          <a:p>
            <a:pPr algn="just">
              <a:lnSpc>
                <a:spcPct val="110000"/>
              </a:lnSpc>
            </a:pPr>
            <a:r>
              <a:rPr lang="en-US" b="1" dirty="0" smtClean="0">
                <a:latin typeface="Times New Roman" panose="02020603050405020304" pitchFamily="18" charset="0"/>
                <a:cs typeface="Times New Roman" panose="02020603050405020304" pitchFamily="18" charset="0"/>
              </a:rPr>
              <a:t>The </a:t>
            </a:r>
            <a:r>
              <a:rPr lang="en-US" b="1" dirty="0">
                <a:solidFill>
                  <a:srgbClr val="00B050"/>
                </a:solidFill>
                <a:latin typeface="Times New Roman" panose="02020603050405020304" pitchFamily="18" charset="0"/>
                <a:cs typeface="Times New Roman" panose="02020603050405020304" pitchFamily="18" charset="0"/>
              </a:rPr>
              <a:t>planning and investigation </a:t>
            </a:r>
            <a:r>
              <a:rPr lang="en-US" b="1" dirty="0">
                <a:latin typeface="Times New Roman" panose="02020603050405020304" pitchFamily="18" charset="0"/>
                <a:cs typeface="Times New Roman" panose="02020603050405020304" pitchFamily="18" charset="0"/>
              </a:rPr>
              <a:t>which is related to different matters can be </a:t>
            </a:r>
            <a:r>
              <a:rPr lang="en-US" b="1" dirty="0">
                <a:solidFill>
                  <a:srgbClr val="00B050"/>
                </a:solidFill>
                <a:latin typeface="Times New Roman" panose="02020603050405020304" pitchFamily="18" charset="0"/>
                <a:cs typeface="Times New Roman" panose="02020603050405020304" pitchFamily="18" charset="0"/>
              </a:rPr>
              <a:t>done by the staff specialist </a:t>
            </a:r>
            <a:r>
              <a:rPr lang="en-US" b="1" dirty="0">
                <a:latin typeface="Times New Roman" panose="02020603050405020304" pitchFamily="18" charset="0"/>
                <a:cs typeface="Times New Roman" panose="02020603050405020304" pitchFamily="18" charset="0"/>
              </a:rPr>
              <a:t>and </a:t>
            </a:r>
            <a:r>
              <a:rPr lang="en-US" b="1" dirty="0">
                <a:solidFill>
                  <a:srgbClr val="00B050"/>
                </a:solidFill>
                <a:latin typeface="Times New Roman" panose="02020603050405020304" pitchFamily="18" charset="0"/>
                <a:cs typeface="Times New Roman" panose="02020603050405020304" pitchFamily="18" charset="0"/>
              </a:rPr>
              <a:t>line officers </a:t>
            </a:r>
            <a:r>
              <a:rPr lang="en-US" b="1" dirty="0">
                <a:latin typeface="Times New Roman" panose="02020603050405020304" pitchFamily="18" charset="0"/>
                <a:cs typeface="Times New Roman" panose="02020603050405020304" pitchFamily="18" charset="0"/>
              </a:rPr>
              <a:t>can concentrate on </a:t>
            </a:r>
            <a:r>
              <a:rPr lang="en-US" b="1" dirty="0">
                <a:solidFill>
                  <a:srgbClr val="00B050"/>
                </a:solidFill>
                <a:latin typeface="Times New Roman" panose="02020603050405020304" pitchFamily="18" charset="0"/>
                <a:cs typeface="Times New Roman" panose="02020603050405020304" pitchFamily="18" charset="0"/>
              </a:rPr>
              <a:t>execution of plans.</a:t>
            </a:r>
          </a:p>
          <a:p>
            <a:pPr marL="0" indent="0">
              <a:lnSpc>
                <a:spcPct val="110000"/>
              </a:lnSpc>
              <a:buNone/>
            </a:pPr>
            <a:endParaRPr lang="en-AU" b="1" dirty="0">
              <a:solidFill>
                <a:srgbClr val="C0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03349" y="0"/>
            <a:ext cx="10515600" cy="965915"/>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LINE AND STAFF </a:t>
            </a:r>
            <a:r>
              <a:rPr lang="en-US"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4008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3197" y="965915"/>
            <a:ext cx="9516413" cy="5892085"/>
          </a:xfrm>
        </p:spPr>
        <p:txBody>
          <a:bodyPr>
            <a:normAutofit lnSpcReduction="10000"/>
          </a:bodyPr>
          <a:lstStyle/>
          <a:p>
            <a:pPr marL="514350" indent="-514350">
              <a:lnSpc>
                <a:spcPct val="100000"/>
              </a:lnSpc>
              <a:buAutoNum type="arabicPeriod" startAt="3"/>
            </a:pPr>
            <a:r>
              <a:rPr lang="en-US" b="1" dirty="0" smtClean="0">
                <a:solidFill>
                  <a:srgbClr val="0000CC"/>
                </a:solidFill>
                <a:latin typeface="Times New Roman" panose="02020603050405020304" pitchFamily="18" charset="0"/>
                <a:cs typeface="Times New Roman" panose="02020603050405020304" pitchFamily="18" charset="0"/>
              </a:rPr>
              <a:t>BETTER COORDINATION </a:t>
            </a:r>
            <a:endParaRPr lang="en-US" b="1" dirty="0">
              <a:solidFill>
                <a:srgbClr val="0000CC"/>
              </a:solidFill>
              <a:latin typeface="Times New Roman" panose="02020603050405020304" pitchFamily="18" charset="0"/>
              <a:cs typeface="Times New Roman" panose="02020603050405020304" pitchFamily="18" charset="0"/>
            </a:endParaRPr>
          </a:p>
          <a:p>
            <a:pPr algn="just">
              <a:lnSpc>
                <a:spcPct val="100000"/>
              </a:lnSpc>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Line </a:t>
            </a:r>
            <a:r>
              <a:rPr lang="en-US" b="1" dirty="0">
                <a:latin typeface="Times New Roman" panose="02020603050405020304" pitchFamily="18" charset="0"/>
                <a:cs typeface="Times New Roman" panose="02020603050405020304" pitchFamily="18" charset="0"/>
              </a:rPr>
              <a:t>and staff organization through specialization is able to </a:t>
            </a:r>
            <a:r>
              <a:rPr lang="en-US" b="1" dirty="0">
                <a:solidFill>
                  <a:srgbClr val="00B050"/>
                </a:solidFill>
                <a:latin typeface="Times New Roman" panose="02020603050405020304" pitchFamily="18" charset="0"/>
                <a:cs typeface="Times New Roman" panose="02020603050405020304" pitchFamily="18" charset="0"/>
              </a:rPr>
              <a:t>provide better decision making </a:t>
            </a:r>
            <a:r>
              <a:rPr lang="en-US" b="1" dirty="0">
                <a:latin typeface="Times New Roman" panose="02020603050405020304" pitchFamily="18" charset="0"/>
                <a:cs typeface="Times New Roman" panose="02020603050405020304" pitchFamily="18" charset="0"/>
              </a:rPr>
              <a:t>and concentration remains in few hands. </a:t>
            </a:r>
            <a:endParaRPr lang="en-US" b="1" dirty="0" smtClean="0">
              <a:latin typeface="Times New Roman" panose="02020603050405020304" pitchFamily="18" charset="0"/>
              <a:cs typeface="Times New Roman" panose="02020603050405020304" pitchFamily="18" charset="0"/>
            </a:endParaRPr>
          </a:p>
          <a:p>
            <a:pPr algn="just">
              <a:lnSpc>
                <a:spcPct val="100000"/>
              </a:lnSpc>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feature helps in bringing co-ordination in work as every official is concentrating in their own area. </a:t>
            </a:r>
          </a:p>
          <a:p>
            <a:pPr marL="514350" indent="-514350">
              <a:lnSpc>
                <a:spcPct val="100000"/>
              </a:lnSpc>
              <a:buAutoNum type="arabicPeriod" startAt="4"/>
            </a:pPr>
            <a:r>
              <a:rPr lang="en-US" b="1" dirty="0" smtClean="0">
                <a:solidFill>
                  <a:srgbClr val="0000CC"/>
                </a:solidFill>
                <a:latin typeface="Times New Roman" panose="02020603050405020304" pitchFamily="18" charset="0"/>
                <a:cs typeface="Times New Roman" panose="02020603050405020304" pitchFamily="18" charset="0"/>
              </a:rPr>
              <a:t>BENEFITS </a:t>
            </a:r>
            <a:r>
              <a:rPr lang="en-US" b="1" dirty="0">
                <a:solidFill>
                  <a:srgbClr val="0000CC"/>
                </a:solidFill>
                <a:latin typeface="Times New Roman" panose="02020603050405020304" pitchFamily="18" charset="0"/>
                <a:cs typeface="Times New Roman" panose="02020603050405020304" pitchFamily="18" charset="0"/>
              </a:rPr>
              <a:t>of </a:t>
            </a:r>
            <a:r>
              <a:rPr lang="en-US" b="1" dirty="0" smtClean="0">
                <a:solidFill>
                  <a:srgbClr val="0000CC"/>
                </a:solidFill>
                <a:latin typeface="Times New Roman" panose="02020603050405020304" pitchFamily="18" charset="0"/>
                <a:cs typeface="Times New Roman" panose="02020603050405020304" pitchFamily="18" charset="0"/>
              </a:rPr>
              <a:t>RESEARCH </a:t>
            </a:r>
            <a:r>
              <a:rPr lang="en-US" b="1" dirty="0">
                <a:solidFill>
                  <a:srgbClr val="0000CC"/>
                </a:solidFill>
                <a:latin typeface="Times New Roman" panose="02020603050405020304" pitchFamily="18" charset="0"/>
                <a:cs typeface="Times New Roman" panose="02020603050405020304" pitchFamily="18" charset="0"/>
              </a:rPr>
              <a:t>and </a:t>
            </a:r>
            <a:r>
              <a:rPr lang="en-US" b="1" dirty="0" smtClean="0">
                <a:solidFill>
                  <a:srgbClr val="0000CC"/>
                </a:solidFill>
                <a:latin typeface="Times New Roman" panose="02020603050405020304" pitchFamily="18" charset="0"/>
                <a:cs typeface="Times New Roman" panose="02020603050405020304" pitchFamily="18" charset="0"/>
              </a:rPr>
              <a:t>DEVELOPMENT </a:t>
            </a:r>
            <a:endParaRPr lang="en-US" b="1" dirty="0">
              <a:solidFill>
                <a:srgbClr val="0000CC"/>
              </a:solidFill>
              <a:latin typeface="Times New Roman" panose="02020603050405020304" pitchFamily="18" charset="0"/>
              <a:cs typeface="Times New Roman" panose="02020603050405020304" pitchFamily="18" charset="0"/>
            </a:endParaRPr>
          </a:p>
          <a:p>
            <a:pPr algn="just">
              <a:lnSpc>
                <a:spcPct val="100000"/>
              </a:lnSpc>
            </a:pPr>
            <a:r>
              <a:rPr lang="en-US" b="1" dirty="0" smtClean="0">
                <a:latin typeface="Times New Roman" panose="02020603050405020304" pitchFamily="18" charset="0"/>
                <a:cs typeface="Times New Roman" panose="02020603050405020304" pitchFamily="18" charset="0"/>
              </a:rPr>
              <a:t>Through </a:t>
            </a:r>
            <a:r>
              <a:rPr lang="en-US" b="1" dirty="0">
                <a:latin typeface="Times New Roman" panose="02020603050405020304" pitchFamily="18" charset="0"/>
                <a:cs typeface="Times New Roman" panose="02020603050405020304" pitchFamily="18" charset="0"/>
              </a:rPr>
              <a:t>the advice of specialized staff</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the line executives get time to execute plans by taking productive decisions which are helpful for a concern. </a:t>
            </a:r>
            <a:endParaRPr lang="en-US" b="1" dirty="0" smtClean="0">
              <a:latin typeface="Times New Roman" panose="02020603050405020304" pitchFamily="18" charset="0"/>
              <a:cs typeface="Times New Roman" panose="02020603050405020304" pitchFamily="18" charset="0"/>
            </a:endParaRPr>
          </a:p>
          <a:p>
            <a:pPr algn="just">
              <a:lnSpc>
                <a:spcPct val="100000"/>
              </a:lnSpc>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gives a wide scope to the line executive to bring innovations and go for research work in those areas. This is possible due to the presence of staff specialists.</a:t>
            </a: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48048" y="0"/>
            <a:ext cx="10515600" cy="1133341"/>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LINE AND STAFF </a:t>
            </a:r>
            <a:r>
              <a:rPr lang="en-US"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1796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4560" y="1056068"/>
            <a:ext cx="9426263" cy="5666703"/>
          </a:xfrm>
        </p:spPr>
        <p:txBody>
          <a:bodyPr>
            <a:normAutofit/>
          </a:bodyPr>
          <a:lstStyle/>
          <a:p>
            <a:pPr marL="514350" indent="-514350">
              <a:lnSpc>
                <a:spcPct val="100000"/>
              </a:lnSpc>
              <a:buAutoNum type="arabicPeriod" startAt="6"/>
            </a:pPr>
            <a:r>
              <a:rPr lang="en-US" b="1" dirty="0" smtClean="0">
                <a:solidFill>
                  <a:srgbClr val="0000CC"/>
                </a:solidFill>
                <a:latin typeface="Times New Roman" panose="02020603050405020304" pitchFamily="18" charset="0"/>
                <a:cs typeface="Times New Roman" panose="02020603050405020304" pitchFamily="18" charset="0"/>
              </a:rPr>
              <a:t>BALANCED DECISION</a:t>
            </a:r>
            <a:endParaRPr lang="en-US" b="1" dirty="0">
              <a:solidFill>
                <a:srgbClr val="0000CC"/>
              </a:solidFill>
              <a:latin typeface="Times New Roman" panose="02020603050405020304" pitchFamily="18" charset="0"/>
              <a:cs typeface="Times New Roman" panose="02020603050405020304" pitchFamily="18" charset="0"/>
            </a:endParaRPr>
          </a:p>
          <a:p>
            <a:pPr algn="just">
              <a:lnSpc>
                <a:spcPct val="100000"/>
              </a:lnSpc>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factor of specialization which is achieved by line staff helps in bringing co-ordination. </a:t>
            </a:r>
            <a:endParaRPr lang="en-US" b="1" dirty="0" smtClean="0">
              <a:latin typeface="Times New Roman" panose="02020603050405020304" pitchFamily="18" charset="0"/>
              <a:cs typeface="Times New Roman" panose="02020603050405020304" pitchFamily="18" charset="0"/>
            </a:endParaRPr>
          </a:p>
          <a:p>
            <a:pPr algn="just">
              <a:lnSpc>
                <a:spcPct val="100000"/>
              </a:lnSpc>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relationship automatically ends up the line official to take better and balanced decision. </a:t>
            </a:r>
          </a:p>
          <a:p>
            <a:pPr marL="514350" indent="-514350">
              <a:lnSpc>
                <a:spcPct val="100000"/>
              </a:lnSpc>
              <a:buAutoNum type="arabicPeriod" startAt="7"/>
            </a:pPr>
            <a:r>
              <a:rPr lang="en-US" b="1" dirty="0" smtClean="0">
                <a:solidFill>
                  <a:srgbClr val="0000CC"/>
                </a:solidFill>
                <a:latin typeface="Times New Roman" panose="02020603050405020304" pitchFamily="18" charset="0"/>
                <a:cs typeface="Times New Roman" panose="02020603050405020304" pitchFamily="18" charset="0"/>
              </a:rPr>
              <a:t>UNITY OF ACTION</a:t>
            </a:r>
            <a:endParaRPr lang="en-US" b="1" dirty="0">
              <a:solidFill>
                <a:srgbClr val="0000CC"/>
              </a:solidFill>
              <a:latin typeface="Times New Roman" panose="02020603050405020304" pitchFamily="18" charset="0"/>
              <a:cs typeface="Times New Roman" panose="02020603050405020304" pitchFamily="18" charset="0"/>
            </a:endParaRPr>
          </a:p>
          <a:p>
            <a:pPr algn="just">
              <a:lnSpc>
                <a:spcPct val="100000"/>
              </a:lnSpc>
            </a:pPr>
            <a:r>
              <a:rPr lang="en-US" b="1" dirty="0" smtClean="0">
                <a:latin typeface="Times New Roman" panose="02020603050405020304" pitchFamily="18" charset="0"/>
                <a:cs typeface="Times New Roman" panose="02020603050405020304" pitchFamily="18" charset="0"/>
              </a:rPr>
              <a:t>Unity </a:t>
            </a:r>
            <a:r>
              <a:rPr lang="en-US" b="1" dirty="0">
                <a:latin typeface="Times New Roman" panose="02020603050405020304" pitchFamily="18" charset="0"/>
                <a:cs typeface="Times New Roman" panose="02020603050405020304" pitchFamily="18" charset="0"/>
              </a:rPr>
              <a:t>of action is a result of unified control. </a:t>
            </a:r>
            <a:endParaRPr lang="en-US" b="1" dirty="0" smtClean="0">
              <a:latin typeface="Times New Roman" panose="02020603050405020304" pitchFamily="18" charset="0"/>
              <a:cs typeface="Times New Roman" panose="02020603050405020304" pitchFamily="18" charset="0"/>
            </a:endParaRPr>
          </a:p>
          <a:p>
            <a:pPr algn="just">
              <a:lnSpc>
                <a:spcPct val="100000"/>
              </a:lnSpc>
            </a:pPr>
            <a:r>
              <a:rPr lang="en-US" b="1" dirty="0" smtClean="0">
                <a:latin typeface="Times New Roman" panose="02020603050405020304" pitchFamily="18" charset="0"/>
                <a:cs typeface="Times New Roman" panose="02020603050405020304" pitchFamily="18" charset="0"/>
              </a:rPr>
              <a:t>In </a:t>
            </a:r>
            <a:r>
              <a:rPr lang="en-US" b="1" dirty="0">
                <a:latin typeface="Times New Roman" panose="02020603050405020304" pitchFamily="18" charset="0"/>
                <a:cs typeface="Times New Roman" panose="02020603050405020304" pitchFamily="18" charset="0"/>
              </a:rPr>
              <a:t>the line and staff authority all the officials have got independence to make decisions. This serves as effective control in the whole enterprise</a:t>
            </a:r>
            <a:r>
              <a:rPr lang="en-US" dirty="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1"/>
            <a:ext cx="10515600" cy="1056068"/>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LINE AND STAFF </a:t>
            </a:r>
            <a:r>
              <a:rPr lang="en-US"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13514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6076" y="1120462"/>
            <a:ext cx="9348989" cy="5512157"/>
          </a:xfrm>
        </p:spPr>
        <p:txBody>
          <a:bodyPr>
            <a:normAutofit fontScale="92500" lnSpcReduction="20000"/>
          </a:bodyPr>
          <a:lstStyle/>
          <a:p>
            <a:pPr marL="0" indent="0">
              <a:buNone/>
            </a:pPr>
            <a:r>
              <a:rPr lang="en-US" sz="2600" b="1" dirty="0">
                <a:solidFill>
                  <a:srgbClr val="C00000"/>
                </a:solidFill>
                <a:latin typeface="Times New Roman" panose="02020603050405020304" pitchFamily="18" charset="0"/>
                <a:cs typeface="Times New Roman" panose="02020603050405020304" pitchFamily="18" charset="0"/>
              </a:rPr>
              <a:t>Demerits of Line and Staff organization </a:t>
            </a:r>
            <a:r>
              <a:rPr lang="en-US" sz="2600" b="1" dirty="0" smtClean="0">
                <a:solidFill>
                  <a:srgbClr val="C00000"/>
                </a:solidFill>
                <a:latin typeface="Times New Roman" panose="02020603050405020304" pitchFamily="18" charset="0"/>
                <a:cs typeface="Times New Roman" panose="02020603050405020304" pitchFamily="18" charset="0"/>
              </a:rPr>
              <a:t> </a:t>
            </a:r>
          </a:p>
          <a:p>
            <a:pPr marL="514350" indent="-514350">
              <a:lnSpc>
                <a:spcPct val="120000"/>
              </a:lnSpc>
              <a:buAutoNum type="arabicPeriod"/>
            </a:pPr>
            <a:r>
              <a:rPr lang="en-US" b="1" dirty="0">
                <a:solidFill>
                  <a:srgbClr val="0000CC"/>
                </a:solidFill>
                <a:latin typeface="Times New Roman" panose="02020603050405020304" pitchFamily="18" charset="0"/>
                <a:cs typeface="Times New Roman" panose="02020603050405020304" pitchFamily="18" charset="0"/>
              </a:rPr>
              <a:t>Lack of understanding</a:t>
            </a:r>
          </a:p>
          <a:p>
            <a:pPr algn="just">
              <a:lnSpc>
                <a:spcPct val="120000"/>
              </a:lnSpc>
            </a:pPr>
            <a:r>
              <a:rPr lang="en-US" b="1" dirty="0" smtClean="0">
                <a:latin typeface="Times New Roman" panose="02020603050405020304" pitchFamily="18" charset="0"/>
                <a:cs typeface="Times New Roman" panose="02020603050405020304" pitchFamily="18" charset="0"/>
              </a:rPr>
              <a:t>In </a:t>
            </a:r>
            <a:r>
              <a:rPr lang="en-US" b="1" dirty="0">
                <a:latin typeface="Times New Roman" panose="02020603050405020304" pitchFamily="18" charset="0"/>
                <a:cs typeface="Times New Roman" panose="02020603050405020304" pitchFamily="18" charset="0"/>
              </a:rPr>
              <a:t>a line and staff organization, there are two authority flowing at one time. </a:t>
            </a:r>
            <a:endParaRPr lang="en-US" b="1" dirty="0" smtClean="0">
              <a:latin typeface="Times New Roman" panose="02020603050405020304" pitchFamily="18" charset="0"/>
              <a:cs typeface="Times New Roman" panose="02020603050405020304" pitchFamily="18" charset="0"/>
            </a:endParaRPr>
          </a:p>
          <a:p>
            <a:pPr algn="just">
              <a:lnSpc>
                <a:spcPct val="120000"/>
              </a:lnSpc>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results in the confusion between the two. As a result, the </a:t>
            </a:r>
            <a:r>
              <a:rPr lang="en-US" b="1" dirty="0">
                <a:solidFill>
                  <a:srgbClr val="00B050"/>
                </a:solidFill>
                <a:latin typeface="Times New Roman" panose="02020603050405020304" pitchFamily="18" charset="0"/>
                <a:cs typeface="Times New Roman" panose="02020603050405020304" pitchFamily="18" charset="0"/>
              </a:rPr>
              <a:t>workers are not able to understand as to who is their commanding authority</a:t>
            </a:r>
            <a:r>
              <a:rPr lang="en-US" b="1" dirty="0">
                <a:latin typeface="Times New Roman" panose="02020603050405020304" pitchFamily="18" charset="0"/>
                <a:cs typeface="Times New Roman" panose="02020603050405020304" pitchFamily="18" charset="0"/>
              </a:rPr>
              <a:t>. Hence the problem of understanding can be a hurdle in effective running. </a:t>
            </a:r>
          </a:p>
          <a:p>
            <a:pPr marL="514350" indent="-514350" algn="just">
              <a:lnSpc>
                <a:spcPct val="120000"/>
              </a:lnSpc>
              <a:buAutoNum type="arabicPeriod" startAt="2"/>
            </a:pPr>
            <a:r>
              <a:rPr lang="en-US" b="1" dirty="0">
                <a:solidFill>
                  <a:srgbClr val="0000CC"/>
                </a:solidFill>
                <a:latin typeface="Times New Roman" panose="02020603050405020304" pitchFamily="18" charset="0"/>
                <a:cs typeface="Times New Roman" panose="02020603050405020304" pitchFamily="18" charset="0"/>
              </a:rPr>
              <a:t>Lack of sound advice</a:t>
            </a:r>
          </a:p>
          <a:p>
            <a:pPr algn="just">
              <a:lnSpc>
                <a:spcPct val="120000"/>
              </a:lnSpc>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line official get used to the expertise advice of the staff. At times the </a:t>
            </a:r>
            <a:r>
              <a:rPr lang="en-US" b="1" dirty="0">
                <a:solidFill>
                  <a:srgbClr val="00B050"/>
                </a:solidFill>
                <a:latin typeface="Times New Roman" panose="02020603050405020304" pitchFamily="18" charset="0"/>
                <a:cs typeface="Times New Roman" panose="02020603050405020304" pitchFamily="18" charset="0"/>
              </a:rPr>
              <a:t>staff specialist also provide wrong decisions which the line executive have to consider</a:t>
            </a:r>
            <a:r>
              <a:rPr lang="en-US" b="1" dirty="0">
                <a:latin typeface="Times New Roman" panose="02020603050405020304" pitchFamily="18" charset="0"/>
                <a:cs typeface="Times New Roman" panose="02020603050405020304" pitchFamily="18" charset="0"/>
              </a:rPr>
              <a:t>. </a:t>
            </a:r>
          </a:p>
          <a:p>
            <a:pPr marL="514350" indent="-514350" algn="just">
              <a:buNone/>
            </a:pPr>
            <a:endParaRPr lang="en-US" sz="2400" dirty="0"/>
          </a:p>
          <a:p>
            <a:pPr marL="0" indent="0">
              <a:buNone/>
            </a:pPr>
            <a:endParaRPr lang="en-AU" sz="2600" b="1" dirty="0">
              <a:solidFill>
                <a:srgbClr val="C0000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83654" y="1"/>
            <a:ext cx="10515600" cy="1120462"/>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LINE AND STAFF </a:t>
            </a:r>
            <a:r>
              <a:rPr lang="en-US"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93881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317" y="837127"/>
            <a:ext cx="9619445" cy="6020873"/>
          </a:xfrm>
        </p:spPr>
        <p:txBody>
          <a:bodyPr>
            <a:normAutofit lnSpcReduction="10000"/>
          </a:bodyPr>
          <a:lstStyle/>
          <a:p>
            <a:pPr marL="514350" indent="-514350">
              <a:lnSpc>
                <a:spcPct val="110000"/>
              </a:lnSpc>
              <a:buAutoNum type="arabicPeriod" startAt="3"/>
            </a:pPr>
            <a:r>
              <a:rPr lang="en-US" b="1" dirty="0">
                <a:solidFill>
                  <a:srgbClr val="0000CC"/>
                </a:solidFill>
                <a:latin typeface="Times New Roman" panose="02020603050405020304" pitchFamily="18" charset="0"/>
                <a:cs typeface="Times New Roman" panose="02020603050405020304" pitchFamily="18" charset="0"/>
              </a:rPr>
              <a:t>Line and staff conflicts </a:t>
            </a:r>
          </a:p>
          <a:p>
            <a:pPr algn="just">
              <a:lnSpc>
                <a:spcPct val="110000"/>
              </a:lnSpc>
            </a:pPr>
            <a:r>
              <a:rPr lang="en-US" b="1" dirty="0" smtClean="0">
                <a:latin typeface="Times New Roman" panose="02020603050405020304" pitchFamily="18" charset="0"/>
                <a:cs typeface="Times New Roman" panose="02020603050405020304" pitchFamily="18" charset="0"/>
              </a:rPr>
              <a:t>Line </a:t>
            </a:r>
            <a:r>
              <a:rPr lang="en-US" b="1" dirty="0">
                <a:latin typeface="Times New Roman" panose="02020603050405020304" pitchFamily="18" charset="0"/>
                <a:cs typeface="Times New Roman" panose="02020603050405020304" pitchFamily="18" charset="0"/>
              </a:rPr>
              <a:t>and staff are two authorities which are flowing at the same time. </a:t>
            </a:r>
            <a:endParaRPr lang="en-US" b="1" dirty="0" smtClean="0">
              <a:latin typeface="Times New Roman" panose="02020603050405020304" pitchFamily="18" charset="0"/>
              <a:cs typeface="Times New Roman" panose="02020603050405020304" pitchFamily="18" charset="0"/>
            </a:endParaRPr>
          </a:p>
          <a:p>
            <a:pPr algn="just">
              <a:lnSpc>
                <a:spcPct val="110000"/>
              </a:lnSpc>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factors of designations, status influence sentiments which are related to their relation, can pose a distress on the minds of the employees. </a:t>
            </a:r>
            <a:endParaRPr lang="en-US" b="1" dirty="0" smtClean="0">
              <a:latin typeface="Times New Roman" panose="02020603050405020304" pitchFamily="18" charset="0"/>
              <a:cs typeface="Times New Roman" panose="02020603050405020304" pitchFamily="18" charset="0"/>
            </a:endParaRPr>
          </a:p>
          <a:p>
            <a:pPr algn="just">
              <a:lnSpc>
                <a:spcPct val="110000"/>
              </a:lnSpc>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leads to minimizing of co-ordination which hampers a concern’s working.  </a:t>
            </a:r>
          </a:p>
          <a:p>
            <a:pPr marL="514350" indent="-514350" algn="just">
              <a:lnSpc>
                <a:spcPct val="110000"/>
              </a:lnSpc>
              <a:buAutoNum type="arabicPeriod" startAt="4"/>
            </a:pPr>
            <a:r>
              <a:rPr lang="en-US" b="1" dirty="0">
                <a:solidFill>
                  <a:srgbClr val="0000CC"/>
                </a:solidFill>
                <a:latin typeface="Times New Roman" panose="02020603050405020304" pitchFamily="18" charset="0"/>
                <a:cs typeface="Times New Roman" panose="02020603050405020304" pitchFamily="18" charset="0"/>
              </a:rPr>
              <a:t>Costly</a:t>
            </a:r>
            <a:r>
              <a:rPr lang="en-US" b="1" dirty="0">
                <a:latin typeface="Times New Roman" panose="02020603050405020304" pitchFamily="18" charset="0"/>
                <a:cs typeface="Times New Roman" panose="02020603050405020304" pitchFamily="18" charset="0"/>
              </a:rPr>
              <a:t>  </a:t>
            </a:r>
          </a:p>
          <a:p>
            <a:pPr algn="just">
              <a:lnSpc>
                <a:spcPct val="110000"/>
              </a:lnSpc>
            </a:pPr>
            <a:r>
              <a:rPr lang="en-US" b="1" dirty="0" smtClean="0">
                <a:latin typeface="Times New Roman" panose="02020603050405020304" pitchFamily="18" charset="0"/>
                <a:cs typeface="Times New Roman" panose="02020603050405020304" pitchFamily="18" charset="0"/>
              </a:rPr>
              <a:t>In </a:t>
            </a:r>
            <a:r>
              <a:rPr lang="en-US" b="1" dirty="0">
                <a:latin typeface="Times New Roman" panose="02020603050405020304" pitchFamily="18" charset="0"/>
                <a:cs typeface="Times New Roman" panose="02020603050405020304" pitchFamily="18" charset="0"/>
              </a:rPr>
              <a:t>line and staff concern, the concerns have to </a:t>
            </a:r>
            <a:r>
              <a:rPr lang="en-US" b="1" dirty="0">
                <a:solidFill>
                  <a:srgbClr val="00B050"/>
                </a:solidFill>
                <a:latin typeface="Times New Roman" panose="02020603050405020304" pitchFamily="18" charset="0"/>
                <a:cs typeface="Times New Roman" panose="02020603050405020304" pitchFamily="18" charset="0"/>
              </a:rPr>
              <a:t>maintain the high remuneration of staff specialist.</a:t>
            </a:r>
            <a:r>
              <a:rPr lang="en-US" b="1" dirty="0">
                <a:latin typeface="Times New Roman" panose="02020603050405020304" pitchFamily="18" charset="0"/>
                <a:cs typeface="Times New Roman" panose="02020603050405020304" pitchFamily="18" charset="0"/>
              </a:rPr>
              <a:t> This proves to be costly for a concern with limited finance. </a:t>
            </a:r>
          </a:p>
          <a:p>
            <a:pPr algn="just">
              <a:buNone/>
            </a:pPr>
            <a:endParaRPr lang="en-US" dirty="0"/>
          </a:p>
          <a:p>
            <a:pPr marL="0" indent="0">
              <a:buNone/>
            </a:pPr>
            <a:endParaRPr lang="en-AU" dirty="0"/>
          </a:p>
        </p:txBody>
      </p:sp>
      <p:sp>
        <p:nvSpPr>
          <p:cNvPr id="4" name="Title 1"/>
          <p:cNvSpPr>
            <a:spLocks noGrp="1"/>
          </p:cNvSpPr>
          <p:nvPr>
            <p:ph type="title"/>
          </p:nvPr>
        </p:nvSpPr>
        <p:spPr>
          <a:xfrm>
            <a:off x="812442" y="1"/>
            <a:ext cx="10515600" cy="1120462"/>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LINE AND STAFF </a:t>
            </a:r>
            <a:r>
              <a:rPr lang="en-US"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42493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6228" y="1197737"/>
            <a:ext cx="8949744" cy="5447762"/>
          </a:xfrm>
        </p:spPr>
        <p:txBody>
          <a:bodyPr>
            <a:normAutofit/>
          </a:bodyPr>
          <a:lstStyle/>
          <a:p>
            <a:pPr marL="514350" indent="-514350" algn="just">
              <a:lnSpc>
                <a:spcPct val="110000"/>
              </a:lnSpc>
              <a:buAutoNum type="arabicPeriod" startAt="5"/>
            </a:pPr>
            <a:r>
              <a:rPr lang="en-US" b="1" dirty="0">
                <a:solidFill>
                  <a:srgbClr val="0000CC"/>
                </a:solidFill>
                <a:latin typeface="Times New Roman" panose="02020603050405020304" pitchFamily="18" charset="0"/>
                <a:cs typeface="Times New Roman" panose="02020603050405020304" pitchFamily="18" charset="0"/>
              </a:rPr>
              <a:t>Assumption of authority </a:t>
            </a:r>
          </a:p>
          <a:p>
            <a:pPr algn="just">
              <a:lnSpc>
                <a:spcPct val="110000"/>
              </a:lnSpc>
            </a:pPr>
            <a:r>
              <a:rPr lang="en-US" b="1" dirty="0">
                <a:latin typeface="Times New Roman" panose="02020603050405020304" pitchFamily="18" charset="0"/>
                <a:cs typeface="Times New Roman" panose="02020603050405020304" pitchFamily="18" charset="0"/>
              </a:rPr>
              <a:t>The power of concern is with the line official but the staff dislikes it as they are the one more in mental work.</a:t>
            </a:r>
          </a:p>
          <a:p>
            <a:pPr marL="514350" indent="-514350">
              <a:lnSpc>
                <a:spcPct val="110000"/>
              </a:lnSpc>
              <a:buAutoNum type="arabicPeriod" startAt="6"/>
            </a:pPr>
            <a:r>
              <a:rPr lang="en-US" b="1" dirty="0" smtClean="0">
                <a:solidFill>
                  <a:srgbClr val="0000CC"/>
                </a:solidFill>
                <a:latin typeface="Times New Roman" panose="02020603050405020304" pitchFamily="18" charset="0"/>
                <a:cs typeface="Times New Roman" panose="02020603050405020304" pitchFamily="18" charset="0"/>
              </a:rPr>
              <a:t>Staff </a:t>
            </a:r>
            <a:r>
              <a:rPr lang="en-US" b="1" dirty="0">
                <a:solidFill>
                  <a:srgbClr val="0000CC"/>
                </a:solidFill>
                <a:latin typeface="Times New Roman" panose="02020603050405020304" pitchFamily="18" charset="0"/>
                <a:cs typeface="Times New Roman" panose="02020603050405020304" pitchFamily="18" charset="0"/>
              </a:rPr>
              <a:t>steals the show  </a:t>
            </a:r>
          </a:p>
          <a:p>
            <a:pPr algn="just">
              <a:lnSpc>
                <a:spcPct val="110000"/>
              </a:lnSpc>
            </a:pPr>
            <a:r>
              <a:rPr lang="en-US" b="1" dirty="0" smtClean="0">
                <a:latin typeface="Times New Roman" panose="02020603050405020304" pitchFamily="18" charset="0"/>
                <a:cs typeface="Times New Roman" panose="02020603050405020304" pitchFamily="18" charset="0"/>
              </a:rPr>
              <a:t>In </a:t>
            </a:r>
            <a:r>
              <a:rPr lang="en-US" b="1" dirty="0">
                <a:latin typeface="Times New Roman" panose="02020603050405020304" pitchFamily="18" charset="0"/>
                <a:cs typeface="Times New Roman" panose="02020603050405020304" pitchFamily="18" charset="0"/>
              </a:rPr>
              <a:t>a line and staff concern, the higher returns are considered to be a product of staff advice and counseling. </a:t>
            </a:r>
            <a:endParaRPr lang="en-US" b="1" dirty="0" smtClean="0">
              <a:latin typeface="Times New Roman" panose="02020603050405020304" pitchFamily="18" charset="0"/>
              <a:cs typeface="Times New Roman" panose="02020603050405020304" pitchFamily="18" charset="0"/>
            </a:endParaRPr>
          </a:p>
          <a:p>
            <a:pPr algn="just">
              <a:lnSpc>
                <a:spcPct val="110000"/>
              </a:lnSpc>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line officials feel dissatisfied and a feeling of distress enters a concern. The satisfaction of line officials is very important for effective results.</a:t>
            </a: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19259" y="197701"/>
            <a:ext cx="10515600" cy="1000036"/>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LINE AND STAFF </a:t>
            </a:r>
            <a:r>
              <a:rPr lang="en-US"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26073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774" y="-98514"/>
            <a:ext cx="10515600" cy="1325563"/>
          </a:xfrm>
        </p:spPr>
        <p:txBody>
          <a:bodyPr>
            <a:normAutofit/>
          </a:body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5. FUNCTIONAL </a:t>
            </a:r>
            <a:r>
              <a:rPr lang="en-US" sz="3600" b="1" dirty="0">
                <a:solidFill>
                  <a:srgbClr val="002060"/>
                </a:solidFill>
                <a:latin typeface="Times New Roman" panose="02020603050405020304" pitchFamily="18" charset="0"/>
                <a:cs typeface="Times New Roman" panose="02020603050405020304" pitchFamily="18" charset="0"/>
              </a:rPr>
              <a:t>ORGANIZATION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98046" y="1035845"/>
            <a:ext cx="9464898" cy="5822155"/>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concept of Functional organization was suggested by F.W. Taylor who recommended the </a:t>
            </a:r>
            <a:r>
              <a:rPr lang="en-US" b="1" dirty="0">
                <a:solidFill>
                  <a:srgbClr val="00B050"/>
                </a:solidFill>
                <a:latin typeface="Times New Roman" panose="02020603050405020304" pitchFamily="18" charset="0"/>
                <a:cs typeface="Times New Roman" panose="02020603050405020304" pitchFamily="18" charset="0"/>
              </a:rPr>
              <a:t>appointment of specialists at important positions</a:t>
            </a:r>
            <a:r>
              <a:rPr lang="en-US" b="1" dirty="0">
                <a:latin typeface="Times New Roman" panose="02020603050405020304" pitchFamily="18" charset="0"/>
                <a:cs typeface="Times New Roman" panose="02020603050405020304" pitchFamily="18" charset="0"/>
              </a:rPr>
              <a:t>.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Functional organization brings together in one department all those who are engaged in one activity or in one or more related activities. [10]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Rounded Rectangle 3"/>
          <p:cNvSpPr/>
          <p:nvPr/>
        </p:nvSpPr>
        <p:spPr>
          <a:xfrm>
            <a:off x="3644153" y="3839394"/>
            <a:ext cx="3505200" cy="762000"/>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644153" y="3915594"/>
            <a:ext cx="3505200" cy="584775"/>
          </a:xfrm>
          <a:prstGeom prst="rect">
            <a:avLst/>
          </a:prstGeom>
          <a:noFill/>
        </p:spPr>
        <p:txBody>
          <a:bodyPr wrap="square" rtlCol="0">
            <a:spAutoFit/>
          </a:bodyPr>
          <a:lstStyle/>
          <a:p>
            <a:pPr algn="ctr"/>
            <a:r>
              <a:rPr lang="en-US" sz="3200" b="1" dirty="0"/>
              <a:t>Managing Director </a:t>
            </a:r>
          </a:p>
        </p:txBody>
      </p:sp>
      <p:sp>
        <p:nvSpPr>
          <p:cNvPr id="6" name="Down Arrow 5"/>
          <p:cNvSpPr/>
          <p:nvPr/>
        </p:nvSpPr>
        <p:spPr>
          <a:xfrm>
            <a:off x="5186555" y="4612388"/>
            <a:ext cx="219163" cy="43237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p:nvPr/>
        </p:nvCxnSpPr>
        <p:spPr>
          <a:xfrm>
            <a:off x="1638299" y="5089922"/>
            <a:ext cx="6629400"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8" name="Down Arrow 7"/>
          <p:cNvSpPr/>
          <p:nvPr/>
        </p:nvSpPr>
        <p:spPr>
          <a:xfrm flipH="1">
            <a:off x="1600198" y="5089922"/>
            <a:ext cx="200571" cy="5334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Down Arrow 8"/>
          <p:cNvSpPr/>
          <p:nvPr/>
        </p:nvSpPr>
        <p:spPr>
          <a:xfrm flipH="1">
            <a:off x="3124200" y="5089922"/>
            <a:ext cx="224118" cy="5334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own Arrow 9"/>
          <p:cNvSpPr/>
          <p:nvPr/>
        </p:nvSpPr>
        <p:spPr>
          <a:xfrm flipH="1">
            <a:off x="4952999" y="5089922"/>
            <a:ext cx="195455" cy="5334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own Arrow 10"/>
          <p:cNvSpPr/>
          <p:nvPr/>
        </p:nvSpPr>
        <p:spPr>
          <a:xfrm flipH="1">
            <a:off x="6629400" y="5089922"/>
            <a:ext cx="255494" cy="5334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Down Arrow 11"/>
          <p:cNvSpPr/>
          <p:nvPr/>
        </p:nvSpPr>
        <p:spPr>
          <a:xfrm flipH="1">
            <a:off x="8077200" y="5089922"/>
            <a:ext cx="288640" cy="5334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1066800" y="5634317"/>
            <a:ext cx="1219200" cy="762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914400" y="5634317"/>
            <a:ext cx="1447800" cy="707886"/>
          </a:xfrm>
          <a:prstGeom prst="rect">
            <a:avLst/>
          </a:prstGeom>
          <a:noFill/>
        </p:spPr>
        <p:txBody>
          <a:bodyPr wrap="square" rtlCol="0">
            <a:spAutoFit/>
          </a:bodyPr>
          <a:lstStyle/>
          <a:p>
            <a:pPr algn="ctr"/>
            <a:r>
              <a:rPr lang="en-US" sz="2000" b="1" dirty="0"/>
              <a:t>GM</a:t>
            </a:r>
          </a:p>
          <a:p>
            <a:pPr algn="ctr"/>
            <a:r>
              <a:rPr lang="en-US" sz="2000" b="1" dirty="0"/>
              <a:t> ( Finance)</a:t>
            </a:r>
          </a:p>
        </p:txBody>
      </p:sp>
      <p:sp>
        <p:nvSpPr>
          <p:cNvPr id="15" name="Rounded Rectangle 14"/>
          <p:cNvSpPr/>
          <p:nvPr/>
        </p:nvSpPr>
        <p:spPr>
          <a:xfrm>
            <a:off x="4572000" y="5634317"/>
            <a:ext cx="1143000" cy="762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4419600" y="5634317"/>
            <a:ext cx="1447800" cy="707886"/>
          </a:xfrm>
          <a:prstGeom prst="rect">
            <a:avLst/>
          </a:prstGeom>
          <a:noFill/>
        </p:spPr>
        <p:txBody>
          <a:bodyPr wrap="square" rtlCol="0">
            <a:spAutoFit/>
          </a:bodyPr>
          <a:lstStyle/>
          <a:p>
            <a:pPr algn="ctr"/>
            <a:r>
              <a:rPr lang="en-US" sz="2000" b="1" dirty="0"/>
              <a:t>GM</a:t>
            </a:r>
          </a:p>
          <a:p>
            <a:pPr algn="ctr"/>
            <a:r>
              <a:rPr lang="en-US" sz="2000" b="1" dirty="0"/>
              <a:t> ( </a:t>
            </a:r>
            <a:r>
              <a:rPr lang="en-US" sz="2000" b="1" dirty="0" err="1"/>
              <a:t>Prodn</a:t>
            </a:r>
            <a:r>
              <a:rPr lang="en-US" sz="2000" b="1" dirty="0"/>
              <a:t>)</a:t>
            </a:r>
          </a:p>
        </p:txBody>
      </p:sp>
      <p:sp>
        <p:nvSpPr>
          <p:cNvPr id="17" name="Rounded Rectangle 16"/>
          <p:cNvSpPr/>
          <p:nvPr/>
        </p:nvSpPr>
        <p:spPr>
          <a:xfrm>
            <a:off x="6248400" y="5634317"/>
            <a:ext cx="1143000" cy="762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a:off x="2743200" y="5634317"/>
            <a:ext cx="1219200" cy="762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2743200" y="5710517"/>
            <a:ext cx="1219200" cy="707886"/>
          </a:xfrm>
          <a:prstGeom prst="rect">
            <a:avLst/>
          </a:prstGeom>
        </p:spPr>
        <p:txBody>
          <a:bodyPr wrap="square">
            <a:spAutoFit/>
          </a:bodyPr>
          <a:lstStyle/>
          <a:p>
            <a:pPr algn="ctr"/>
            <a:r>
              <a:rPr lang="en-US" sz="2000" b="1" dirty="0"/>
              <a:t>GM</a:t>
            </a:r>
          </a:p>
          <a:p>
            <a:pPr algn="ctr"/>
            <a:r>
              <a:rPr lang="en-US" sz="2000" b="1" dirty="0"/>
              <a:t> ( </a:t>
            </a:r>
            <a:r>
              <a:rPr lang="en-US" sz="2000" b="1" dirty="0" err="1"/>
              <a:t>Mktg</a:t>
            </a:r>
            <a:r>
              <a:rPr lang="en-US" sz="2000" b="1" dirty="0"/>
              <a:t>)</a:t>
            </a:r>
          </a:p>
        </p:txBody>
      </p:sp>
      <p:sp>
        <p:nvSpPr>
          <p:cNvPr id="20" name="TextBox 19"/>
          <p:cNvSpPr txBox="1"/>
          <p:nvPr/>
        </p:nvSpPr>
        <p:spPr>
          <a:xfrm>
            <a:off x="6096000" y="5634317"/>
            <a:ext cx="1447800" cy="707886"/>
          </a:xfrm>
          <a:prstGeom prst="rect">
            <a:avLst/>
          </a:prstGeom>
          <a:noFill/>
        </p:spPr>
        <p:txBody>
          <a:bodyPr wrap="square" rtlCol="0">
            <a:spAutoFit/>
          </a:bodyPr>
          <a:lstStyle/>
          <a:p>
            <a:pPr algn="ctr"/>
            <a:r>
              <a:rPr lang="en-US" sz="2000" b="1" dirty="0"/>
              <a:t>GM</a:t>
            </a:r>
          </a:p>
          <a:p>
            <a:pPr algn="ctr"/>
            <a:r>
              <a:rPr lang="en-US" sz="2000" b="1" dirty="0"/>
              <a:t> ( </a:t>
            </a:r>
            <a:r>
              <a:rPr lang="en-US" sz="2000" b="1" dirty="0" smtClean="0"/>
              <a:t>Sales</a:t>
            </a:r>
            <a:r>
              <a:rPr lang="en-US" sz="2000" b="1" dirty="0" smtClean="0"/>
              <a:t>)</a:t>
            </a:r>
            <a:endParaRPr lang="en-US" sz="2000" b="1" dirty="0"/>
          </a:p>
        </p:txBody>
      </p:sp>
      <p:sp>
        <p:nvSpPr>
          <p:cNvPr id="21" name="Rounded Rectangle 20"/>
          <p:cNvSpPr/>
          <p:nvPr/>
        </p:nvSpPr>
        <p:spPr>
          <a:xfrm>
            <a:off x="7772400" y="5634317"/>
            <a:ext cx="1143000" cy="762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21"/>
          <p:cNvSpPr txBox="1"/>
          <p:nvPr/>
        </p:nvSpPr>
        <p:spPr>
          <a:xfrm>
            <a:off x="7620000" y="5634317"/>
            <a:ext cx="1447800" cy="707886"/>
          </a:xfrm>
          <a:prstGeom prst="rect">
            <a:avLst/>
          </a:prstGeom>
          <a:noFill/>
        </p:spPr>
        <p:txBody>
          <a:bodyPr wrap="square" rtlCol="0">
            <a:spAutoFit/>
          </a:bodyPr>
          <a:lstStyle/>
          <a:p>
            <a:pPr algn="ctr"/>
            <a:r>
              <a:rPr lang="en-US" sz="2000" b="1" dirty="0"/>
              <a:t>GM</a:t>
            </a:r>
          </a:p>
          <a:p>
            <a:pPr algn="ctr"/>
            <a:r>
              <a:rPr lang="en-US" sz="2000" b="1" dirty="0"/>
              <a:t> ( HR)</a:t>
            </a:r>
          </a:p>
        </p:txBody>
      </p:sp>
    </p:spTree>
    <p:extLst>
      <p:ext uri="{BB962C8B-B14F-4D97-AF65-F5344CB8AC3E}">
        <p14:creationId xmlns:p14="http://schemas.microsoft.com/office/powerpoint/2010/main" val="155888745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4447" y="1223682"/>
            <a:ext cx="9811871" cy="5634317"/>
          </a:xfrm>
        </p:spPr>
        <p:txBody>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Functional organization structure is a </a:t>
            </a:r>
            <a:r>
              <a:rPr lang="en-AU" b="1" dirty="0">
                <a:solidFill>
                  <a:srgbClr val="00B050"/>
                </a:solidFill>
                <a:latin typeface="Times New Roman" panose="02020603050405020304" pitchFamily="18" charset="0"/>
                <a:cs typeface="Times New Roman" panose="02020603050405020304" pitchFamily="18" charset="0"/>
              </a:rPr>
              <a:t>classical hierarchy in which each employee has a single superior</a:t>
            </a:r>
            <a:r>
              <a:rPr lang="en-AU"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 Employees are then organized by specialty and work accomplished is generally specific to that specialty.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Communication with other groups generally occurs by passing information requests up the hierarchy and over to the desired group or manager.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Of all the organizational structures, this one tends to be the </a:t>
            </a:r>
            <a:r>
              <a:rPr lang="en-AU" b="1" dirty="0">
                <a:solidFill>
                  <a:srgbClr val="00B050"/>
                </a:solidFill>
                <a:latin typeface="Times New Roman" panose="02020603050405020304" pitchFamily="18" charset="0"/>
                <a:cs typeface="Times New Roman" panose="02020603050405020304" pitchFamily="18" charset="0"/>
              </a:rPr>
              <a:t>most difficult for the project manager</a:t>
            </a:r>
            <a:r>
              <a:rPr lang="en-AU" b="1" dirty="0" smtClean="0">
                <a:solidFill>
                  <a:srgbClr val="00B050"/>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Principle of unity of command does not apply to such organization as it is present in line organization. </a:t>
            </a:r>
          </a:p>
          <a:p>
            <a:pPr algn="just">
              <a:lnSpc>
                <a:spcPct val="100000"/>
              </a:lnSpc>
              <a:buFont typeface="Wingdings" panose="05000000000000000000" pitchFamily="2" charset="2"/>
              <a:buChar char="Ø"/>
            </a:pPr>
            <a:endParaRPr lang="en-US" b="1" dirty="0">
              <a:solidFill>
                <a:srgbClr val="00B050"/>
              </a:solidFill>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636494" y="1"/>
            <a:ext cx="10515600" cy="1223682"/>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FUNCTIONAL </a:t>
            </a:r>
            <a:r>
              <a:rPr lang="en-US"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12705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36494" y="1008529"/>
            <a:ext cx="9448800" cy="5943600"/>
          </a:xfrm>
        </p:spPr>
        <p:txBody>
          <a:bodyPr>
            <a:normAutofit lnSpcReduction="10000"/>
          </a:bodyPr>
          <a:lstStyle/>
          <a:p>
            <a:pPr marL="0" indent="0" algn="just">
              <a:buNone/>
            </a:pPr>
            <a:r>
              <a:rPr lang="en-US" b="1" dirty="0" smtClean="0">
                <a:solidFill>
                  <a:srgbClr val="240CB4"/>
                </a:solidFill>
                <a:latin typeface="Times New Roman" panose="02020603050405020304" pitchFamily="18" charset="0"/>
                <a:cs typeface="Times New Roman" panose="02020603050405020304" pitchFamily="18" charset="0"/>
              </a:rPr>
              <a:t>ADVANTAGES</a:t>
            </a:r>
          </a:p>
          <a:p>
            <a:pPr marL="514350" indent="-514350" algn="just">
              <a:lnSpc>
                <a:spcPct val="100000"/>
              </a:lnSpc>
              <a:buAutoNum type="arabicPeriod"/>
            </a:pPr>
            <a:r>
              <a:rPr lang="en-US" b="1" dirty="0" smtClean="0">
                <a:solidFill>
                  <a:srgbClr val="C00000"/>
                </a:solidFill>
                <a:latin typeface="Times New Roman" panose="02020603050405020304" pitchFamily="18" charset="0"/>
                <a:cs typeface="Times New Roman" panose="02020603050405020304" pitchFamily="18" charset="0"/>
              </a:rPr>
              <a:t>Specialization </a:t>
            </a:r>
            <a:r>
              <a:rPr lang="en-US" b="1" dirty="0">
                <a:solidFill>
                  <a:srgbClr val="C00000"/>
                </a:solidFill>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Better division of labor takes place which results in specialization of function and it’s consequent benefit. </a:t>
            </a:r>
          </a:p>
          <a:p>
            <a:pPr marL="514350" indent="-514350" algn="just">
              <a:lnSpc>
                <a:spcPct val="100000"/>
              </a:lnSpc>
              <a:buAutoNum type="arabicPeriod" startAt="2"/>
            </a:pPr>
            <a:r>
              <a:rPr lang="en-US" b="1" dirty="0">
                <a:solidFill>
                  <a:srgbClr val="C00000"/>
                </a:solidFill>
                <a:latin typeface="Times New Roman" panose="02020603050405020304" pitchFamily="18" charset="0"/>
                <a:cs typeface="Times New Roman" panose="02020603050405020304" pitchFamily="18" charset="0"/>
              </a:rPr>
              <a:t>Effective Control -</a:t>
            </a:r>
            <a:r>
              <a:rPr lang="en-US" b="1" dirty="0">
                <a:latin typeface="Times New Roman" panose="02020603050405020304" pitchFamily="18" charset="0"/>
                <a:cs typeface="Times New Roman" panose="02020603050405020304" pitchFamily="18" charset="0"/>
              </a:rPr>
              <a:t> Checks and balances keep the authority within certain limits. Specialists may be asked to judge the performance of various sections. </a:t>
            </a:r>
          </a:p>
          <a:p>
            <a:pPr marL="514350" indent="-514350" algn="just">
              <a:lnSpc>
                <a:spcPct val="100000"/>
              </a:lnSpc>
              <a:buAutoNum type="arabicPeriod" startAt="3"/>
            </a:pPr>
            <a:r>
              <a:rPr lang="en-US" b="1" dirty="0">
                <a:solidFill>
                  <a:srgbClr val="C00000"/>
                </a:solidFill>
                <a:latin typeface="Times New Roman" panose="02020603050405020304" pitchFamily="18" charset="0"/>
                <a:cs typeface="Times New Roman" panose="02020603050405020304" pitchFamily="18" charset="0"/>
              </a:rPr>
              <a:t>Efficiency - </a:t>
            </a:r>
            <a:r>
              <a:rPr lang="en-US" b="1" dirty="0">
                <a:latin typeface="Times New Roman" panose="02020603050405020304" pitchFamily="18" charset="0"/>
                <a:cs typeface="Times New Roman" panose="02020603050405020304" pitchFamily="18" charset="0"/>
              </a:rPr>
              <a:t>Greater efficiency is achieved because of every function performing a limited number of functions. </a:t>
            </a:r>
          </a:p>
          <a:p>
            <a:pPr marL="514350" indent="-514350" algn="just">
              <a:lnSpc>
                <a:spcPct val="100000"/>
              </a:lnSpc>
              <a:buAutoNum type="arabicPeriod" startAt="4"/>
            </a:pPr>
            <a:r>
              <a:rPr lang="en-US" b="1" dirty="0">
                <a:solidFill>
                  <a:srgbClr val="C00000"/>
                </a:solidFill>
                <a:latin typeface="Times New Roman" panose="02020603050405020304" pitchFamily="18" charset="0"/>
                <a:cs typeface="Times New Roman" panose="02020603050405020304" pitchFamily="18" charset="0"/>
              </a:rPr>
              <a:t>Economy-</a:t>
            </a:r>
            <a:r>
              <a:rPr lang="en-US" b="1" dirty="0">
                <a:latin typeface="Times New Roman" panose="02020603050405020304" pitchFamily="18" charset="0"/>
                <a:cs typeface="Times New Roman" panose="02020603050405020304" pitchFamily="18" charset="0"/>
              </a:rPr>
              <a:t> Specialization compiled with standardization facilitates maximum production and economical costs. </a:t>
            </a:r>
          </a:p>
          <a:p>
            <a:pPr marL="514350" indent="-514350" algn="just">
              <a:lnSpc>
                <a:spcPct val="100000"/>
              </a:lnSpc>
              <a:buFont typeface="Wingdings 2"/>
              <a:buAutoNum type="arabicPeriod" startAt="4"/>
            </a:pPr>
            <a:r>
              <a:rPr lang="en-US" b="1" dirty="0">
                <a:solidFill>
                  <a:srgbClr val="C00000"/>
                </a:solidFill>
                <a:latin typeface="Times New Roman" panose="02020603050405020304" pitchFamily="18" charset="0"/>
                <a:cs typeface="Times New Roman" panose="02020603050405020304" pitchFamily="18" charset="0"/>
              </a:rPr>
              <a:t>Expansion- </a:t>
            </a:r>
            <a:r>
              <a:rPr lang="en-US" b="1" dirty="0">
                <a:latin typeface="Times New Roman" panose="02020603050405020304" pitchFamily="18" charset="0"/>
                <a:cs typeface="Times New Roman" panose="02020603050405020304" pitchFamily="18" charset="0"/>
              </a:rPr>
              <a:t>Expert knowledge of functional manager facilitates better control and supervision. </a:t>
            </a:r>
          </a:p>
          <a:p>
            <a:pPr marL="514350" indent="-514350" algn="just">
              <a:buAutoNum type="arabicPeriod" startAt="4"/>
            </a:pPr>
            <a:endParaRPr lang="en-US" sz="2400" b="1" dirty="0"/>
          </a:p>
          <a:p>
            <a:pPr marL="514350" indent="-514350" algn="just">
              <a:buNone/>
            </a:pPr>
            <a:endParaRPr lang="en-US" b="1" dirty="0"/>
          </a:p>
          <a:p>
            <a:pPr marL="514350" indent="-514350" algn="just">
              <a:buNone/>
            </a:pPr>
            <a:endParaRPr lang="en-US" b="1" dirty="0"/>
          </a:p>
          <a:p>
            <a:pPr marL="514350" indent="-514350" algn="just">
              <a:buNone/>
            </a:pPr>
            <a:endParaRPr lang="en-US" b="1" dirty="0"/>
          </a:p>
        </p:txBody>
      </p:sp>
      <p:sp>
        <p:nvSpPr>
          <p:cNvPr id="4" name="Title 1"/>
          <p:cNvSpPr txBox="1">
            <a:spLocks/>
          </p:cNvSpPr>
          <p:nvPr/>
        </p:nvSpPr>
        <p:spPr>
          <a:xfrm>
            <a:off x="636494" y="1"/>
            <a:ext cx="10515600" cy="122368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FUNCTIONAL 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31625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7895" y="1062318"/>
            <a:ext cx="9690846" cy="6010836"/>
          </a:xfrm>
        </p:spPr>
        <p:txBody>
          <a:bodyPr>
            <a:normAutofit fontScale="92500" lnSpcReduction="20000"/>
          </a:bodyPr>
          <a:lstStyle/>
          <a:p>
            <a:pPr marL="0" indent="0">
              <a:buNone/>
            </a:pPr>
            <a:r>
              <a:rPr lang="en-US" b="1" dirty="0" smtClean="0">
                <a:solidFill>
                  <a:srgbClr val="240CB4"/>
                </a:solidFill>
                <a:latin typeface="Times New Roman" panose="02020603050405020304" pitchFamily="18" charset="0"/>
                <a:cs typeface="Times New Roman" panose="02020603050405020304" pitchFamily="18" charset="0"/>
              </a:rPr>
              <a:t>DISADVANTAGES </a:t>
            </a:r>
          </a:p>
          <a:p>
            <a:pPr marL="514350" indent="-514350" algn="just">
              <a:lnSpc>
                <a:spcPct val="110000"/>
              </a:lnSpc>
              <a:buAutoNum type="arabicPeriod"/>
            </a:pPr>
            <a:r>
              <a:rPr lang="en-US" b="1" dirty="0">
                <a:solidFill>
                  <a:srgbClr val="C00000"/>
                </a:solidFill>
                <a:latin typeface="Times New Roman" panose="02020603050405020304" pitchFamily="18" charset="0"/>
                <a:cs typeface="Times New Roman" panose="02020603050405020304" pitchFamily="18" charset="0"/>
              </a:rPr>
              <a:t>Ignorance of Organizational Objectives </a:t>
            </a:r>
          </a:p>
          <a:p>
            <a:pPr algn="just">
              <a:lnSpc>
                <a:spcPct val="110000"/>
              </a:lnSpc>
            </a:pPr>
            <a:r>
              <a:rPr lang="en-US" b="1" dirty="0" smtClean="0">
                <a:latin typeface="Times New Roman" panose="02020603050405020304" pitchFamily="18" charset="0"/>
                <a:cs typeface="Times New Roman" panose="02020603050405020304" pitchFamily="18" charset="0"/>
              </a:rPr>
              <a:t>Each </a:t>
            </a:r>
            <a:r>
              <a:rPr lang="en-US" b="1" dirty="0">
                <a:latin typeface="Times New Roman" panose="02020603050405020304" pitchFamily="18" charset="0"/>
                <a:cs typeface="Times New Roman" panose="02020603050405020304" pitchFamily="18" charset="0"/>
              </a:rPr>
              <a:t>departmental head works according to his sweet will</a:t>
            </a:r>
            <a:r>
              <a:rPr lang="en-US" b="1" dirty="0" smtClean="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Hence, overall organizational objectives suffer. </a:t>
            </a:r>
            <a:endParaRPr lang="en-US" b="1" dirty="0">
              <a:solidFill>
                <a:srgbClr val="240CB4"/>
              </a:solidFill>
              <a:latin typeface="Times New Roman" panose="02020603050405020304" pitchFamily="18" charset="0"/>
              <a:cs typeface="Times New Roman" panose="02020603050405020304" pitchFamily="18" charset="0"/>
            </a:endParaRPr>
          </a:p>
          <a:p>
            <a:pPr marL="514350" indent="-514350" algn="just">
              <a:lnSpc>
                <a:spcPct val="110000"/>
              </a:lnSpc>
              <a:buAutoNum type="arabicPeriod" startAt="2"/>
            </a:pPr>
            <a:r>
              <a:rPr lang="en-US" b="1" dirty="0">
                <a:solidFill>
                  <a:srgbClr val="C00000"/>
                </a:solidFill>
                <a:latin typeface="Times New Roman" panose="02020603050405020304" pitchFamily="18" charset="0"/>
                <a:cs typeface="Times New Roman" panose="02020603050405020304" pitchFamily="18" charset="0"/>
              </a:rPr>
              <a:t>Difficulty in Interdepartmental Coordination </a:t>
            </a:r>
          </a:p>
          <a:p>
            <a:pPr algn="just">
              <a:lnSpc>
                <a:spcPct val="110000"/>
              </a:lnSpc>
            </a:pPr>
            <a:r>
              <a:rPr lang="en-US" b="1" dirty="0" smtClean="0">
                <a:latin typeface="Times New Roman" panose="02020603050405020304" pitchFamily="18" charset="0"/>
                <a:cs typeface="Times New Roman" panose="02020603050405020304" pitchFamily="18" charset="0"/>
              </a:rPr>
              <a:t>All </a:t>
            </a:r>
            <a:r>
              <a:rPr lang="en-US" b="1" dirty="0">
                <a:latin typeface="Times New Roman" panose="02020603050405020304" pitchFamily="18" charset="0"/>
                <a:cs typeface="Times New Roman" panose="02020603050405020304" pitchFamily="18" charset="0"/>
              </a:rPr>
              <a:t>departmental heads may work as per their own wish</a:t>
            </a:r>
            <a:r>
              <a:rPr lang="en-US" b="1" dirty="0" smtClean="0">
                <a:latin typeface="Times New Roman" panose="02020603050405020304" pitchFamily="18" charset="0"/>
                <a:cs typeface="Times New Roman" panose="02020603050405020304" pitchFamily="18" charset="0"/>
              </a:rPr>
              <a:t>. </a:t>
            </a:r>
          </a:p>
          <a:p>
            <a:pPr marL="514350" indent="-514350" algn="just">
              <a:lnSpc>
                <a:spcPct val="110000"/>
              </a:lnSpc>
              <a:buAutoNum type="arabicPeriod" startAt="3"/>
            </a:pPr>
            <a:r>
              <a:rPr lang="en-US" b="1" dirty="0" smtClean="0">
                <a:solidFill>
                  <a:srgbClr val="C00000"/>
                </a:solidFill>
                <a:latin typeface="Times New Roman" panose="02020603050405020304" pitchFamily="18" charset="0"/>
                <a:cs typeface="Times New Roman" panose="02020603050405020304" pitchFamily="18" charset="0"/>
              </a:rPr>
              <a:t>Conflict </a:t>
            </a:r>
            <a:r>
              <a:rPr lang="en-US" b="1" dirty="0">
                <a:solidFill>
                  <a:srgbClr val="C00000"/>
                </a:solidFill>
                <a:latin typeface="Times New Roman" panose="02020603050405020304" pitchFamily="18" charset="0"/>
                <a:cs typeface="Times New Roman" panose="02020603050405020304" pitchFamily="18" charset="0"/>
              </a:rPr>
              <a:t>of Interest  </a:t>
            </a:r>
            <a:endParaRPr lang="en-US" b="1" dirty="0" smtClean="0">
              <a:solidFill>
                <a:srgbClr val="C00000"/>
              </a:solidFill>
              <a:latin typeface="Times New Roman" panose="02020603050405020304" pitchFamily="18" charset="0"/>
              <a:cs typeface="Times New Roman" panose="02020603050405020304" pitchFamily="18" charset="0"/>
            </a:endParaRPr>
          </a:p>
          <a:p>
            <a:pPr algn="just">
              <a:lnSpc>
                <a:spcPct val="110000"/>
              </a:lnSpc>
            </a:pPr>
            <a:r>
              <a:rPr lang="en-US" b="1" dirty="0">
                <a:latin typeface="Times New Roman" panose="02020603050405020304" pitchFamily="18" charset="0"/>
                <a:cs typeface="Times New Roman" panose="02020603050405020304" pitchFamily="18" charset="0"/>
              </a:rPr>
              <a:t>Every </a:t>
            </a:r>
            <a:r>
              <a:rPr lang="en-US" b="1" dirty="0">
                <a:latin typeface="Times New Roman" panose="02020603050405020304" pitchFamily="18" charset="0"/>
                <a:cs typeface="Times New Roman" panose="02020603050405020304" pitchFamily="18" charset="0"/>
              </a:rPr>
              <a:t>departmental head wants to become a functional empire</a:t>
            </a:r>
            <a:r>
              <a:rPr lang="en-US" b="1" dirty="0">
                <a:latin typeface="Times New Roman" panose="02020603050405020304" pitchFamily="18"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This situation leads to conflicts among the various departmental heads.  </a:t>
            </a:r>
            <a:endParaRPr lang="en-US" b="1" dirty="0" smtClean="0">
              <a:latin typeface="Times New Roman" panose="02020603050405020304" pitchFamily="18" charset="0"/>
              <a:cs typeface="Times New Roman" panose="02020603050405020304" pitchFamily="18" charset="0"/>
            </a:endParaRPr>
          </a:p>
          <a:p>
            <a:pPr marL="514350" indent="-514350" algn="just">
              <a:lnSpc>
                <a:spcPct val="110000"/>
              </a:lnSpc>
              <a:buAutoNum type="arabicPeriod" startAt="4"/>
            </a:pPr>
            <a:r>
              <a:rPr lang="en-US" b="1" dirty="0">
                <a:solidFill>
                  <a:srgbClr val="C00000"/>
                </a:solidFill>
                <a:latin typeface="Times New Roman" panose="02020603050405020304" pitchFamily="18" charset="0"/>
                <a:cs typeface="Times New Roman" panose="02020603050405020304" pitchFamily="18" charset="0"/>
              </a:rPr>
              <a:t>Hurdle in Complete Development </a:t>
            </a:r>
          </a:p>
          <a:p>
            <a:pPr algn="just">
              <a:lnSpc>
                <a:spcPct val="110000"/>
              </a:lnSpc>
            </a:pPr>
            <a:r>
              <a:rPr lang="en-US"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system is a hurdle in the way of the complete development of the employees</a:t>
            </a:r>
            <a:r>
              <a:rPr lang="en-US" b="1" dirty="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a:p>
            <a:pPr algn="just">
              <a:buNone/>
            </a:pPr>
            <a:endParaRPr lang="en-AU"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xfrm>
            <a:off x="609600" y="-121023"/>
            <a:ext cx="10515600" cy="118334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rgbClr val="002060"/>
                </a:solidFill>
                <a:latin typeface="Times New Roman" panose="02020603050405020304" pitchFamily="18" charset="0"/>
                <a:cs typeface="Times New Roman" panose="02020603050405020304" pitchFamily="18" charset="0"/>
              </a:rPr>
              <a:t>FUNCTIONAL 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7292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1183341"/>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6. MATRIX </a:t>
            </a:r>
            <a:r>
              <a:rPr lang="en-AU" sz="3600" b="1" dirty="0">
                <a:solidFill>
                  <a:srgbClr val="002060"/>
                </a:solidFill>
                <a:latin typeface="Times New Roman" panose="02020603050405020304" pitchFamily="18" charset="0"/>
                <a:cs typeface="Times New Roman" panose="02020603050405020304" pitchFamily="18" charset="0"/>
              </a:rPr>
              <a:t>ORGANIZATION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54106" y="1183340"/>
            <a:ext cx="9368118" cy="5526741"/>
          </a:xfrm>
        </p:spPr>
        <p:txBody>
          <a:bodyPr>
            <a:normAutofit/>
          </a:bodyPr>
          <a:lstStyle/>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a organization in which there is more than one line of reporting managers.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means that the employees of the </a:t>
            </a:r>
            <a:r>
              <a:rPr lang="en-US" b="1" dirty="0">
                <a:solidFill>
                  <a:srgbClr val="00B050"/>
                </a:solidFill>
                <a:latin typeface="Times New Roman" panose="02020603050405020304" pitchFamily="18" charset="0"/>
                <a:cs typeface="Times New Roman" panose="02020603050405020304" pitchFamily="18" charset="0"/>
              </a:rPr>
              <a:t>organization have more than one boss. </a:t>
            </a:r>
            <a:endParaRPr lang="en-US" b="1" dirty="0">
              <a:solidFill>
                <a:srgbClr val="00B05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Authority flows vertically within functional departments while authority of projects flows horizontally crossing the vertical lines. [11]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multinational companies, the managers and employees should follow the instructions received from the host country and home country. </a:t>
            </a:r>
          </a:p>
          <a:p>
            <a:pPr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Therefore, the organizations become matrix in nature so is called matrix organizations.</a:t>
            </a:r>
          </a:p>
          <a:p>
            <a:pPr algn="just"/>
            <a:endParaRPr lang="en-US" b="1" dirty="0"/>
          </a:p>
          <a:p>
            <a:endParaRPr lang="en-AU" dirty="0"/>
          </a:p>
        </p:txBody>
      </p:sp>
    </p:spTree>
    <p:extLst>
      <p:ext uri="{BB962C8B-B14F-4D97-AF65-F5344CB8AC3E}">
        <p14:creationId xmlns:p14="http://schemas.microsoft.com/office/powerpoint/2010/main" val="19326226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1.bp.blogspot.com/-e2LkDnsVBv4/VazurxCENOI/AAAAAAAABAQ/TyFp-2G31zQ/w460-h314/matrix%2Borganization%2Bstructur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752" y="1164197"/>
            <a:ext cx="8794377" cy="4725613"/>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a:spLocks noGrp="1"/>
          </p:cNvSpPr>
          <p:nvPr>
            <p:ph type="title"/>
          </p:nvPr>
        </p:nvSpPr>
        <p:spPr>
          <a:xfrm>
            <a:off x="542365"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MATRIX </a:t>
            </a:r>
            <a:r>
              <a:rPr lang="en-AU" sz="3600" b="1" dirty="0" smtClean="0">
                <a:solidFill>
                  <a:srgbClr val="002060"/>
                </a:solidFill>
                <a:latin typeface="Times New Roman" panose="02020603050405020304" pitchFamily="18" charset="0"/>
                <a:cs typeface="Times New Roman" panose="02020603050405020304" pitchFamily="18" charset="0"/>
              </a:rPr>
              <a:t>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7" name="Rectangle 6"/>
          <p:cNvSpPr/>
          <p:nvPr/>
        </p:nvSpPr>
        <p:spPr>
          <a:xfrm>
            <a:off x="4076172" y="5758560"/>
            <a:ext cx="2670924" cy="523220"/>
          </a:xfrm>
          <a:prstGeom prst="rect">
            <a:avLst/>
          </a:prstGeom>
        </p:spPr>
        <p:txBody>
          <a:bodyPr wrap="none">
            <a:spAutoFit/>
          </a:bodyPr>
          <a:lstStyle/>
          <a:p>
            <a:r>
              <a:rPr lang="en-US" sz="2800" b="1" dirty="0" smtClean="0">
                <a:latin typeface="Times New Roman" panose="02020603050405020304" pitchFamily="18" charset="0"/>
                <a:cs typeface="Times New Roman" panose="02020603050405020304" pitchFamily="18" charset="0"/>
              </a:rPr>
              <a:t>SOURCE: </a:t>
            </a:r>
            <a:r>
              <a:rPr lang="en-US" sz="2800" b="1" dirty="0" smtClean="0">
                <a:latin typeface="Times New Roman" panose="02020603050405020304" pitchFamily="18" charset="0"/>
                <a:cs typeface="Times New Roman" panose="02020603050405020304" pitchFamily="18" charset="0"/>
              </a:rPr>
              <a:t>[12]  </a:t>
            </a:r>
            <a:endParaRPr lang="en-AU" sz="2800" dirty="0"/>
          </a:p>
        </p:txBody>
      </p:sp>
    </p:spTree>
    <p:extLst>
      <p:ext uri="{BB962C8B-B14F-4D97-AF65-F5344CB8AC3E}">
        <p14:creationId xmlns:p14="http://schemas.microsoft.com/office/powerpoint/2010/main" val="26277597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42365" y="950258"/>
            <a:ext cx="9260542" cy="5800166"/>
          </a:xfrm>
        </p:spPr>
        <p:txBody>
          <a:bodyPr>
            <a:normAutofit fontScale="85000" lnSpcReduction="10000"/>
          </a:bodyPr>
          <a:lstStyle/>
          <a:p>
            <a:pPr lvl="0"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enhances flexibility because teams can be created, redefined and dissolved as needed.</a:t>
            </a:r>
          </a:p>
          <a:p>
            <a:pPr lvl="0"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assumes a major role in decision making, team members are likely to be highly 	motivated and committed to the organization.</a:t>
            </a:r>
          </a:p>
          <a:p>
            <a:pPr lvl="0"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Employees in a matrix organization have considerable opportunity to learn new skills.</a:t>
            </a:r>
          </a:p>
          <a:p>
            <a:pPr lvl="0"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provides an efficient way for the organization to take full advantage of its human 	resources.</a:t>
            </a:r>
          </a:p>
          <a:p>
            <a:pPr lvl="0"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Employees in matrix organization servers as a bridge between functional unit and 	project team, enhancing cooperation.</a:t>
            </a:r>
          </a:p>
          <a:p>
            <a:pPr lvl="0" algn="just">
              <a:lnSpc>
                <a:spcPct val="12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matrix design gives top management a useful vehicle for organization.</a:t>
            </a:r>
          </a:p>
          <a:p>
            <a:pPr algn="just"/>
            <a:endParaRPr lang="en-US" dirty="0"/>
          </a:p>
          <a:p>
            <a:pPr algn="just"/>
            <a:endParaRPr lang="en-US" dirty="0"/>
          </a:p>
        </p:txBody>
      </p:sp>
      <p:sp>
        <p:nvSpPr>
          <p:cNvPr id="4" name="Title 1"/>
          <p:cNvSpPr txBox="1">
            <a:spLocks/>
          </p:cNvSpPr>
          <p:nvPr/>
        </p:nvSpPr>
        <p:spPr>
          <a:xfrm>
            <a:off x="542365" y="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MATRIX ORGANIZATION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164891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4753"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66796" y="938875"/>
            <a:ext cx="9793310" cy="5824996"/>
          </a:xfrm>
        </p:spPr>
        <p:txBody>
          <a:bodyPr>
            <a:normAutofit fontScale="92500"/>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 </a:t>
            </a:r>
            <a:r>
              <a:rPr lang="en-AU" b="1" dirty="0">
                <a:latin typeface="Times New Roman" panose="02020603050405020304" pitchFamily="18" charset="0"/>
                <a:cs typeface="Times New Roman" panose="02020603050405020304" pitchFamily="18" charset="0"/>
              </a:rPr>
              <a:t>Organization – Meaning, Definition, Importance and </a:t>
            </a:r>
            <a:r>
              <a:rPr lang="en-AU" b="1" dirty="0" smtClean="0">
                <a:latin typeface="Times New Roman" panose="02020603050405020304" pitchFamily="18" charset="0"/>
                <a:cs typeface="Times New Roman" panose="02020603050405020304" pitchFamily="18" charset="0"/>
              </a:rPr>
              <a:t>Principles, </a:t>
            </a:r>
            <a:r>
              <a:rPr lang="en-AU" b="1" dirty="0">
                <a:latin typeface="Times New Roman" panose="02020603050405020304" pitchFamily="18" charset="0"/>
                <a:cs typeface="Times New Roman" panose="02020603050405020304" pitchFamily="18" charset="0"/>
              </a:rPr>
              <a:t>MBA Knowledge </a:t>
            </a:r>
            <a:r>
              <a:rPr lang="en-AU" b="1" dirty="0" smtClean="0">
                <a:latin typeface="Times New Roman" panose="02020603050405020304" pitchFamily="18" charset="0"/>
                <a:cs typeface="Times New Roman" panose="02020603050405020304" pitchFamily="18" charset="0"/>
              </a:rPr>
              <a:t>Base, accessed on 18</a:t>
            </a:r>
            <a:r>
              <a:rPr lang="en-AU" b="1" baseline="30000" dirty="0" smtClean="0">
                <a:latin typeface="Times New Roman" panose="02020603050405020304" pitchFamily="18" charset="0"/>
                <a:cs typeface="Times New Roman" panose="02020603050405020304" pitchFamily="18" charset="0"/>
              </a:rPr>
              <a:t>th</a:t>
            </a:r>
            <a:r>
              <a:rPr lang="en-AU" b="1" dirty="0" smtClean="0">
                <a:latin typeface="Times New Roman" panose="02020603050405020304" pitchFamily="18" charset="0"/>
                <a:cs typeface="Times New Roman" panose="02020603050405020304" pitchFamily="18" charset="0"/>
              </a:rPr>
              <a:t> March, 2024. </a:t>
            </a:r>
            <a:r>
              <a:rPr lang="en-AU" b="1" dirty="0" smtClean="0">
                <a:latin typeface="Times New Roman" panose="02020603050405020304" pitchFamily="18" charset="0"/>
                <a:cs typeface="Times New Roman" panose="02020603050405020304" pitchFamily="18" charset="0"/>
                <a:hlinkClick r:id="rId2"/>
              </a:rPr>
              <a:t>https://www.mbaknol.com/management-concepts/organization-meaning-definition-importance-and-principles/</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[2] Organization </a:t>
            </a:r>
            <a:r>
              <a:rPr lang="en-AU" b="1" dirty="0" err="1">
                <a:latin typeface="Times New Roman" panose="02020603050405020304" pitchFamily="18" charset="0"/>
                <a:cs typeface="Times New Roman" panose="02020603050405020304" pitchFamily="18" charset="0"/>
              </a:rPr>
              <a:t>Behavior</a:t>
            </a:r>
            <a:r>
              <a:rPr lang="en-AU" b="1" dirty="0">
                <a:latin typeface="Times New Roman" panose="02020603050405020304" pitchFamily="18" charset="0"/>
                <a:cs typeface="Times New Roman" panose="02020603050405020304" pitchFamily="18" charset="0"/>
              </a:rPr>
              <a:t>: Stephen P Robbins, 14</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Edition, Prentice Hall Publication, 2011.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[3] </a:t>
            </a:r>
            <a:r>
              <a:rPr lang="en-AU" b="1" i="1" dirty="0">
                <a:latin typeface="Times New Roman" panose="02020603050405020304" pitchFamily="18" charset="0"/>
                <a:cs typeface="Times New Roman" panose="02020603050405020304" pitchFamily="18" charset="0"/>
              </a:rPr>
              <a:t>Project Management, Planning, Analysis and Control</a:t>
            </a:r>
            <a:r>
              <a:rPr lang="en-AU" b="1" dirty="0">
                <a:latin typeface="Times New Roman" panose="02020603050405020304" pitchFamily="18" charset="0"/>
                <a:cs typeface="Times New Roman" panose="02020603050405020304" pitchFamily="18" charset="0"/>
              </a:rPr>
              <a:t>: Bhakti P. Sharma, First Edition, </a:t>
            </a:r>
            <a:r>
              <a:rPr lang="en-AU" b="1" dirty="0" err="1">
                <a:latin typeface="Times New Roman" panose="02020603050405020304" pitchFamily="18" charset="0"/>
                <a:cs typeface="Times New Roman" panose="02020603050405020304" pitchFamily="18" charset="0"/>
              </a:rPr>
              <a:t>Ekta</a:t>
            </a:r>
            <a:r>
              <a:rPr lang="en-AU" b="1" dirty="0">
                <a:latin typeface="Times New Roman" panose="02020603050405020304" pitchFamily="18" charset="0"/>
                <a:cs typeface="Times New Roman" panose="02020603050405020304" pitchFamily="18" charset="0"/>
              </a:rPr>
              <a:t> Books Distributors </a:t>
            </a:r>
            <a:r>
              <a:rPr lang="en-AU" b="1" dirty="0" err="1">
                <a:latin typeface="Times New Roman" panose="02020603050405020304" pitchFamily="18" charset="0"/>
                <a:cs typeface="Times New Roman" panose="02020603050405020304" pitchFamily="18" charset="0"/>
              </a:rPr>
              <a:t>Pvt.</a:t>
            </a:r>
            <a:r>
              <a:rPr lang="en-AU" b="1" dirty="0">
                <a:latin typeface="Times New Roman" panose="02020603050405020304" pitchFamily="18" charset="0"/>
                <a:cs typeface="Times New Roman" panose="02020603050405020304" pitchFamily="18" charset="0"/>
              </a:rPr>
              <a:t> Ltd, Kathmandu, Nepal, 2006.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a:latin typeface="Times New Roman" panose="02020603050405020304" pitchFamily="18" charset="0"/>
                <a:cs typeface="Times New Roman" panose="02020603050405020304" pitchFamily="18" charset="0"/>
              </a:rPr>
              <a:t>[4] Strategic Planning: Collaboration, Cooperation, and Coordination, accessed on 19</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March 2024, </a:t>
            </a:r>
            <a:r>
              <a:rPr lang="en-AU" b="1" dirty="0">
                <a:latin typeface="Times New Roman" panose="02020603050405020304" pitchFamily="18" charset="0"/>
                <a:cs typeface="Times New Roman" panose="02020603050405020304" pitchFamily="18" charset="0"/>
                <a:hlinkClick r:id="rId3"/>
              </a:rPr>
              <a:t>https://publicpuzzle.wordpress.com/2011/02/18/strategic-planning-collaboration-cooperation-and-coordination/</a:t>
            </a:r>
            <a:r>
              <a:rPr lang="en-AU" b="1" dirty="0">
                <a:latin typeface="Times New Roman" panose="02020603050405020304" pitchFamily="18" charset="0"/>
                <a:cs typeface="Times New Roman" panose="02020603050405020304" pitchFamily="18" charset="0"/>
              </a:rPr>
              <a:t> </a:t>
            </a: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buNone/>
            </a:pPr>
            <a:endParaRPr lang="en-AU" b="1" dirty="0">
              <a:latin typeface="Times New Roman" panose="02020603050405020304" pitchFamily="18" charset="0"/>
              <a:cs typeface="Times New Roman" panose="02020603050405020304" pitchFamily="18" charset="0"/>
            </a:endParaRPr>
          </a:p>
          <a:p>
            <a:pPr marL="0" indent="0">
              <a:buNone/>
            </a:pPr>
            <a:endParaRPr lang="en-AU" b="1" dirty="0"/>
          </a:p>
          <a:p>
            <a:pPr marL="0" indent="0">
              <a:buNone/>
            </a:pPr>
            <a:endParaRPr lang="en-AU" dirty="0"/>
          </a:p>
        </p:txBody>
      </p:sp>
    </p:spTree>
    <p:extLst>
      <p:ext uri="{BB962C8B-B14F-4D97-AF65-F5344CB8AC3E}">
        <p14:creationId xmlns:p14="http://schemas.microsoft.com/office/powerpoint/2010/main" val="133064827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5813" y="884332"/>
            <a:ext cx="9099176" cy="5973668"/>
          </a:xfrm>
        </p:spPr>
        <p:txBody>
          <a:bodyPr>
            <a:normAutofit fontScale="92500" lnSpcReduction="10000"/>
          </a:bodyPr>
          <a:lstStyle/>
          <a:p>
            <a:pPr marL="0" indent="0" algn="just">
              <a:lnSpc>
                <a:spcPct val="120000"/>
              </a:lnSpc>
              <a:buNone/>
            </a:pPr>
            <a:r>
              <a:rPr lang="en-AU" b="1" dirty="0" smtClean="0">
                <a:latin typeface="Times New Roman" panose="02020603050405020304" pitchFamily="18" charset="0"/>
                <a:cs typeface="Times New Roman" panose="02020603050405020304" pitchFamily="18" charset="0"/>
              </a:rPr>
              <a:t>[</a:t>
            </a:r>
            <a:r>
              <a:rPr lang="en-AU" b="1" dirty="0">
                <a:latin typeface="Times New Roman" panose="02020603050405020304" pitchFamily="18" charset="0"/>
                <a:cs typeface="Times New Roman" panose="02020603050405020304" pitchFamily="18" charset="0"/>
              </a:rPr>
              <a:t>5] </a:t>
            </a:r>
            <a:r>
              <a:rPr lang="en-AU" b="1" dirty="0">
                <a:latin typeface="Times New Roman" panose="02020603050405020304" pitchFamily="18" charset="0"/>
                <a:cs typeface="Times New Roman" panose="02020603050405020304" pitchFamily="18" charset="0"/>
                <a:hlinkClick r:id="rId2"/>
              </a:rPr>
              <a:t>https://faculty.sfcc.spokane.edu/inetshare/autowebs/health101/mental-health/textbook.htm</a:t>
            </a:r>
            <a:r>
              <a:rPr lang="en-AU" b="1" dirty="0">
                <a:latin typeface="Times New Roman" panose="02020603050405020304" pitchFamily="18" charset="0"/>
                <a:cs typeface="Times New Roman" panose="02020603050405020304" pitchFamily="18" charset="0"/>
              </a:rPr>
              <a:t> , accessed on 20</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March 2024. </a:t>
            </a:r>
            <a:endParaRPr lang="en-AU" b="1" dirty="0" smtClean="0">
              <a:latin typeface="Times New Roman" panose="02020603050405020304" pitchFamily="18" charset="0"/>
              <a:cs typeface="Times New Roman" panose="02020603050405020304" pitchFamily="18" charset="0"/>
            </a:endParaRPr>
          </a:p>
          <a:p>
            <a:pPr marL="0" indent="0" algn="just">
              <a:lnSpc>
                <a:spcPct val="120000"/>
              </a:lnSpc>
              <a:buNone/>
            </a:pPr>
            <a:r>
              <a:rPr lang="en-AU" b="1" dirty="0">
                <a:latin typeface="Times New Roman" panose="02020603050405020304" pitchFamily="18" charset="0"/>
                <a:cs typeface="Times New Roman" panose="02020603050405020304" pitchFamily="18" charset="0"/>
              </a:rPr>
              <a:t>[6] What is organizational structure and why is it important? By </a:t>
            </a:r>
            <a:r>
              <a:rPr lang="en-AU" b="1" dirty="0" err="1">
                <a:latin typeface="Times New Roman" panose="02020603050405020304" pitchFamily="18" charset="0"/>
                <a:cs typeface="Times New Roman" panose="02020603050405020304" pitchFamily="18" charset="0"/>
              </a:rPr>
              <a:t>Allaya</a:t>
            </a:r>
            <a:r>
              <a:rPr lang="en-AU" b="1" dirty="0">
                <a:latin typeface="Times New Roman" panose="02020603050405020304" pitchFamily="18" charset="0"/>
                <a:cs typeface="Times New Roman" panose="02020603050405020304" pitchFamily="18" charset="0"/>
              </a:rPr>
              <a:t> Cooks-Campbell, September 1, 2022. Accessed on 20</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March, 2024. </a:t>
            </a:r>
            <a:r>
              <a:rPr lang="en-AU" b="1" dirty="0">
                <a:latin typeface="Times New Roman" panose="02020603050405020304" pitchFamily="18" charset="0"/>
                <a:cs typeface="Times New Roman" panose="02020603050405020304" pitchFamily="18" charset="0"/>
                <a:hlinkClick r:id="rId3"/>
              </a:rPr>
              <a:t>https://www.betterup.com/blog/organizational-structure</a:t>
            </a:r>
            <a:r>
              <a:rPr lang="en-AU" b="1" dirty="0">
                <a:latin typeface="Times New Roman" panose="02020603050405020304" pitchFamily="18" charset="0"/>
                <a:cs typeface="Times New Roman" panose="02020603050405020304" pitchFamily="18" charset="0"/>
              </a:rPr>
              <a:t> </a:t>
            </a:r>
          </a:p>
          <a:p>
            <a:pPr marL="0" indent="0" algn="just" fontAlgn="base">
              <a:lnSpc>
                <a:spcPct val="120000"/>
              </a:lnSpc>
              <a:buNone/>
            </a:pPr>
            <a:r>
              <a:rPr lang="en-AU" b="1" dirty="0">
                <a:latin typeface="Times New Roman" panose="02020603050405020304" pitchFamily="18" charset="0"/>
                <a:cs typeface="Times New Roman" panose="02020603050405020304" pitchFamily="18" charset="0"/>
              </a:rPr>
              <a:t>[7] </a:t>
            </a:r>
            <a:r>
              <a:rPr lang="en-AU" b="1" cap="all" dirty="0">
                <a:latin typeface="Times New Roman" panose="02020603050405020304" pitchFamily="18" charset="0"/>
                <a:cs typeface="Times New Roman" panose="02020603050405020304" pitchFamily="18" charset="0"/>
              </a:rPr>
              <a:t>WHAT IS AN ORGANIZATIONAL STRUCTURES?</a:t>
            </a:r>
            <a:r>
              <a:rPr lang="en-AU" b="1" dirty="0">
                <a:latin typeface="Times New Roman" panose="02020603050405020304" pitchFamily="18" charset="0"/>
                <a:cs typeface="Times New Roman" panose="02020603050405020304" pitchFamily="18" charset="0"/>
              </a:rPr>
              <a:t> Management Square, Management Methodology, Project Management. Accessed on 20</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March 2024. </a:t>
            </a:r>
            <a:r>
              <a:rPr lang="en-AU" b="1" dirty="0">
                <a:latin typeface="Times New Roman" panose="02020603050405020304" pitchFamily="18" charset="0"/>
                <a:cs typeface="Times New Roman" panose="02020603050405020304" pitchFamily="18" charset="0"/>
                <a:hlinkClick r:id="rId4"/>
              </a:rPr>
              <a:t>https://www.management-square.com/organizational-structure</a:t>
            </a:r>
            <a:r>
              <a:rPr lang="en-AU" b="1" dirty="0" smtClean="0">
                <a:latin typeface="Times New Roman" panose="02020603050405020304" pitchFamily="18" charset="0"/>
                <a:cs typeface="Times New Roman" panose="02020603050405020304" pitchFamily="18" charset="0"/>
                <a:hlinkClick r:id="rId4"/>
              </a:rPr>
              <a:t>/</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gn="just">
              <a:lnSpc>
                <a:spcPct val="120000"/>
              </a:lnSpc>
              <a:buNone/>
            </a:pPr>
            <a:endParaRPr lang="en-AU" b="1" dirty="0">
              <a:latin typeface="Times New Roman" panose="02020603050405020304" pitchFamily="18" charset="0"/>
              <a:cs typeface="Times New Roman" panose="02020603050405020304" pitchFamily="18" charset="0"/>
            </a:endParaRPr>
          </a:p>
          <a:p>
            <a:pPr marL="0" indent="0">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55812" y="-172757"/>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0708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047" y="1086036"/>
            <a:ext cx="9583271" cy="5771963"/>
          </a:xfrm>
        </p:spPr>
        <p:txBody>
          <a:bodyPr>
            <a:normAutofit fontScale="77500" lnSpcReduction="20000"/>
          </a:bodyPr>
          <a:lstStyle/>
          <a:p>
            <a:pPr marL="0" indent="0" algn="just">
              <a:lnSpc>
                <a:spcPct val="120000"/>
              </a:lnSpc>
              <a:buNone/>
            </a:pPr>
            <a:r>
              <a:rPr lang="en-AU" b="1" dirty="0">
                <a:latin typeface="Times New Roman" panose="02020603050405020304" pitchFamily="18" charset="0"/>
                <a:cs typeface="Times New Roman" panose="02020603050405020304" pitchFamily="18" charset="0"/>
              </a:rPr>
              <a:t>[8] Project Team, Accessed on 20</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march 2024, </a:t>
            </a:r>
            <a:r>
              <a:rPr lang="en-AU" b="1" dirty="0">
                <a:latin typeface="Times New Roman" panose="02020603050405020304" pitchFamily="18" charset="0"/>
                <a:cs typeface="Times New Roman" panose="02020603050405020304" pitchFamily="18" charset="0"/>
                <a:hlinkClick r:id="rId2"/>
              </a:rPr>
              <a:t>https://online.visual-paradigm.com/diagrams/templates/organization-chart/project-team/</a:t>
            </a:r>
            <a:r>
              <a:rPr lang="en-AU" b="1" dirty="0">
                <a:latin typeface="Times New Roman" panose="02020603050405020304" pitchFamily="18" charset="0"/>
                <a:cs typeface="Times New Roman" panose="02020603050405020304" pitchFamily="18" charset="0"/>
              </a:rPr>
              <a:t> </a:t>
            </a:r>
            <a:endParaRPr lang="en-AU" b="1" dirty="0" smtClean="0">
              <a:latin typeface="Times New Roman" panose="02020603050405020304" pitchFamily="18" charset="0"/>
              <a:cs typeface="Times New Roman" panose="02020603050405020304" pitchFamily="18" charset="0"/>
            </a:endParaRPr>
          </a:p>
          <a:p>
            <a:pPr marL="0" indent="0" algn="just">
              <a:lnSpc>
                <a:spcPct val="120000"/>
              </a:lnSpc>
              <a:buNone/>
            </a:pPr>
            <a:r>
              <a:rPr lang="en-AU" b="1" cap="all" dirty="0">
                <a:latin typeface="Times New Roman" panose="02020603050405020304" pitchFamily="18" charset="0"/>
                <a:cs typeface="Times New Roman" panose="02020603050405020304" pitchFamily="18" charset="0"/>
              </a:rPr>
              <a:t>[9] RESEARCHGATE, Uploaded by </a:t>
            </a:r>
            <a:r>
              <a:rPr lang="en-AU" b="1" dirty="0">
                <a:latin typeface="Times New Roman" panose="02020603050405020304" pitchFamily="18" charset="0"/>
                <a:cs typeface="Times New Roman" panose="02020603050405020304" pitchFamily="18" charset="0"/>
              </a:rPr>
              <a:t> Abdul-</a:t>
            </a:r>
            <a:r>
              <a:rPr lang="en-AU" b="1" dirty="0" err="1">
                <a:latin typeface="Times New Roman" panose="02020603050405020304" pitchFamily="18" charset="0"/>
                <a:cs typeface="Times New Roman" panose="02020603050405020304" pitchFamily="18" charset="0"/>
              </a:rPr>
              <a:t>Kahar</a:t>
            </a:r>
            <a:r>
              <a:rPr lang="en-AU" b="1" dirty="0">
                <a:latin typeface="Times New Roman" panose="02020603050405020304" pitchFamily="18" charset="0"/>
                <a:cs typeface="Times New Roman" panose="02020603050405020304" pitchFamily="18" charset="0"/>
              </a:rPr>
              <a:t> Adam, Accessed on 20</a:t>
            </a:r>
            <a:r>
              <a:rPr lang="en-AU" b="1" baseline="30000" dirty="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March 2024, </a:t>
            </a:r>
            <a:r>
              <a:rPr lang="en-AU" b="1" dirty="0">
                <a:latin typeface="Times New Roman" panose="02020603050405020304" pitchFamily="18" charset="0"/>
                <a:cs typeface="Times New Roman" panose="02020603050405020304" pitchFamily="18" charset="0"/>
                <a:hlinkClick r:id="rId3"/>
              </a:rPr>
              <a:t>https://www.researchgate.net/figure/Line-Organisation-Structure-Source-Akrani-2010-Organisation-Organisation-Structure_fig2_333210187</a:t>
            </a:r>
            <a:r>
              <a:rPr lang="en-AU" b="1" dirty="0">
                <a:latin typeface="Times New Roman" panose="02020603050405020304" pitchFamily="18" charset="0"/>
                <a:cs typeface="Times New Roman" panose="02020603050405020304" pitchFamily="18" charset="0"/>
              </a:rPr>
              <a:t> </a:t>
            </a:r>
            <a:endParaRPr lang="en-AU" b="1" dirty="0" smtClean="0">
              <a:latin typeface="Times New Roman" panose="02020603050405020304" pitchFamily="18" charset="0"/>
              <a:cs typeface="Times New Roman" panose="02020603050405020304" pitchFamily="18" charset="0"/>
            </a:endParaRPr>
          </a:p>
          <a:p>
            <a:pPr marL="0" indent="0" algn="just">
              <a:lnSpc>
                <a:spcPct val="120000"/>
              </a:lnSpc>
              <a:buNone/>
            </a:pPr>
            <a:r>
              <a:rPr lang="en-AU" b="1" cap="all" dirty="0">
                <a:latin typeface="Times New Roman" panose="02020603050405020304" pitchFamily="18" charset="0"/>
                <a:cs typeface="Times New Roman" panose="02020603050405020304" pitchFamily="18" charset="0"/>
              </a:rPr>
              <a:t>[10] </a:t>
            </a:r>
            <a:r>
              <a:rPr lang="en-AU" b="1" dirty="0">
                <a:latin typeface="Times New Roman" panose="02020603050405020304" pitchFamily="18" charset="0"/>
                <a:cs typeface="Times New Roman" panose="02020603050405020304" pitchFamily="18" charset="0"/>
              </a:rPr>
              <a:t> </a:t>
            </a:r>
            <a:r>
              <a:rPr lang="en-AU" b="1" i="1" dirty="0">
                <a:latin typeface="Times New Roman" panose="02020603050405020304" pitchFamily="18" charset="0"/>
                <a:cs typeface="Times New Roman" panose="02020603050405020304" pitchFamily="18" charset="0"/>
              </a:rPr>
              <a:t>Project Management</a:t>
            </a:r>
            <a:r>
              <a:rPr lang="en-AU" b="1" dirty="0">
                <a:latin typeface="Times New Roman" panose="02020603050405020304" pitchFamily="18" charset="0"/>
                <a:cs typeface="Times New Roman" panose="02020603050405020304" pitchFamily="18" charset="0"/>
              </a:rPr>
              <a:t>: K. </a:t>
            </a:r>
            <a:r>
              <a:rPr lang="en-AU" b="1" dirty="0" err="1">
                <a:latin typeface="Times New Roman" panose="02020603050405020304" pitchFamily="18" charset="0"/>
                <a:cs typeface="Times New Roman" panose="02020603050405020304" pitchFamily="18" charset="0"/>
              </a:rPr>
              <a:t>Nagarajan</a:t>
            </a:r>
            <a:r>
              <a:rPr lang="en-AU" b="1" dirty="0">
                <a:latin typeface="Times New Roman" panose="02020603050405020304" pitchFamily="18" charset="0"/>
                <a:cs typeface="Times New Roman" panose="02020603050405020304" pitchFamily="18" charset="0"/>
              </a:rPr>
              <a:t>, New Age International (P) Ltd. Publishers, New Delhi, India, 2001.</a:t>
            </a:r>
          </a:p>
          <a:p>
            <a:pPr marL="0" indent="0" algn="just">
              <a:lnSpc>
                <a:spcPct val="120000"/>
              </a:lnSpc>
              <a:buNone/>
            </a:pPr>
            <a:r>
              <a:rPr lang="en-AU" b="1" dirty="0">
                <a:latin typeface="Times New Roman" panose="02020603050405020304" pitchFamily="18" charset="0"/>
                <a:cs typeface="Times New Roman" panose="02020603050405020304" pitchFamily="18" charset="0"/>
              </a:rPr>
              <a:t>[11] </a:t>
            </a:r>
            <a:r>
              <a:rPr lang="en-AU" b="1" i="1" dirty="0">
                <a:latin typeface="Times New Roman" panose="02020603050405020304" pitchFamily="18" charset="0"/>
                <a:cs typeface="Times New Roman" panose="02020603050405020304" pitchFamily="18" charset="0"/>
              </a:rPr>
              <a:t>Project Management, Planning, Analysis and Control</a:t>
            </a:r>
            <a:r>
              <a:rPr lang="en-AU" b="1" dirty="0">
                <a:latin typeface="Times New Roman" panose="02020603050405020304" pitchFamily="18" charset="0"/>
                <a:cs typeface="Times New Roman" panose="02020603050405020304" pitchFamily="18" charset="0"/>
              </a:rPr>
              <a:t>: Bhakti P. Sharma, First Edition, </a:t>
            </a:r>
            <a:r>
              <a:rPr lang="en-AU" b="1" dirty="0" err="1">
                <a:latin typeface="Times New Roman" panose="02020603050405020304" pitchFamily="18" charset="0"/>
                <a:cs typeface="Times New Roman" panose="02020603050405020304" pitchFamily="18" charset="0"/>
              </a:rPr>
              <a:t>Ekta</a:t>
            </a:r>
            <a:r>
              <a:rPr lang="en-AU" b="1" dirty="0">
                <a:latin typeface="Times New Roman" panose="02020603050405020304" pitchFamily="18" charset="0"/>
                <a:cs typeface="Times New Roman" panose="02020603050405020304" pitchFamily="18" charset="0"/>
              </a:rPr>
              <a:t> Books Distributors </a:t>
            </a:r>
            <a:r>
              <a:rPr lang="en-AU" b="1" dirty="0" err="1">
                <a:latin typeface="Times New Roman" panose="02020603050405020304" pitchFamily="18" charset="0"/>
                <a:cs typeface="Times New Roman" panose="02020603050405020304" pitchFamily="18" charset="0"/>
              </a:rPr>
              <a:t>Pvt.</a:t>
            </a:r>
            <a:r>
              <a:rPr lang="en-AU" b="1" dirty="0">
                <a:latin typeface="Times New Roman" panose="02020603050405020304" pitchFamily="18" charset="0"/>
                <a:cs typeface="Times New Roman" panose="02020603050405020304" pitchFamily="18" charset="0"/>
              </a:rPr>
              <a:t> Ltd, Kathmandu, Nepal, 2006. </a:t>
            </a:r>
          </a:p>
          <a:p>
            <a:pPr marL="0" indent="0" algn="just">
              <a:lnSpc>
                <a:spcPct val="120000"/>
              </a:lnSpc>
              <a:buNone/>
            </a:pPr>
            <a:r>
              <a:rPr lang="en-AU" b="1" dirty="0">
                <a:latin typeface="Times New Roman" panose="02020603050405020304" pitchFamily="18" charset="0"/>
                <a:cs typeface="Times New Roman" panose="02020603050405020304" pitchFamily="18" charset="0"/>
              </a:rPr>
              <a:t>[12] Matrix Organization Structure | Usefulness of Matrix Organization Structure, Accessed on 21</a:t>
            </a:r>
            <a:r>
              <a:rPr lang="en-AU" b="1" baseline="30000" dirty="0">
                <a:latin typeface="Times New Roman" panose="02020603050405020304" pitchFamily="18" charset="0"/>
                <a:cs typeface="Times New Roman" panose="02020603050405020304" pitchFamily="18" charset="0"/>
              </a:rPr>
              <a:t>st</a:t>
            </a:r>
            <a:r>
              <a:rPr lang="en-AU" b="1" dirty="0">
                <a:latin typeface="Times New Roman" panose="02020603050405020304" pitchFamily="18" charset="0"/>
                <a:cs typeface="Times New Roman" panose="02020603050405020304" pitchFamily="18" charset="0"/>
              </a:rPr>
              <a:t> March, 2024. </a:t>
            </a:r>
            <a:r>
              <a:rPr lang="en-AU" b="1" dirty="0">
                <a:latin typeface="Times New Roman" panose="02020603050405020304" pitchFamily="18" charset="0"/>
                <a:cs typeface="Times New Roman" panose="02020603050405020304" pitchFamily="18" charset="0"/>
                <a:hlinkClick r:id="rId4"/>
              </a:rPr>
              <a:t>https://analysisproject.blogspot.com/2015/07/matrix-organization-structure.html</a:t>
            </a:r>
            <a:r>
              <a:rPr lang="en-AU" b="1" dirty="0">
                <a:latin typeface="Times New Roman" panose="02020603050405020304" pitchFamily="18" charset="0"/>
                <a:cs typeface="Times New Roman" panose="02020603050405020304" pitchFamily="18" charset="0"/>
              </a:rPr>
              <a:t> </a:t>
            </a:r>
          </a:p>
          <a:p>
            <a:pPr marL="0" indent="0" algn="just">
              <a:buNone/>
            </a:pPr>
            <a:endParaRPr lang="en-AU" b="1" dirty="0" smtClean="0">
              <a:latin typeface="Times New Roman" panose="02020603050405020304" pitchFamily="18" charset="0"/>
              <a:cs typeface="Times New Roman" panose="02020603050405020304" pitchFamily="18" charset="0"/>
            </a:endParaRPr>
          </a:p>
          <a:p>
            <a:pPr marL="0" indent="0" algn="just">
              <a:buNone/>
            </a:pPr>
            <a:endParaRPr lang="en-AU" b="1" dirty="0">
              <a:latin typeface="Times New Roman" panose="02020603050405020304" pitchFamily="18" charset="0"/>
              <a:cs typeface="Times New Roman" panose="02020603050405020304" pitchFamily="18" charset="0"/>
            </a:endParaRPr>
          </a:p>
          <a:p>
            <a:pPr marL="0" indent="0">
              <a:buNone/>
            </a:pP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23047" y="0"/>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80481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2240</TotalTime>
  <Words>3413</Words>
  <Application>Microsoft Office PowerPoint</Application>
  <PresentationFormat>Widescreen</PresentationFormat>
  <Paragraphs>366</Paragraphs>
  <Slides>50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Arial</vt:lpstr>
      <vt:lpstr>Calibri</vt:lpstr>
      <vt:lpstr>Calibri Light</vt:lpstr>
      <vt:lpstr>Perpetua</vt:lpstr>
      <vt:lpstr>Times New Roman</vt:lpstr>
      <vt:lpstr>Wingdings</vt:lpstr>
      <vt:lpstr>Wingdings 2</vt:lpstr>
      <vt:lpstr>Office Theme</vt:lpstr>
      <vt:lpstr>COURSE TITLE ORGANIZATION AND MANAGEMENT</vt:lpstr>
      <vt:lpstr>Learning Objective</vt:lpstr>
      <vt:lpstr>INTRODUCTION</vt:lpstr>
      <vt:lpstr>INTRODUCTION (Cont’d…) </vt:lpstr>
      <vt:lpstr>INTRODUCTION (Cont’d…) </vt:lpstr>
      <vt:lpstr>CHARACTERISTICS OF ORGANIZATION</vt:lpstr>
      <vt:lpstr>CHARACTERISTICS OF ORGANIZATION (Cont’d..) </vt:lpstr>
      <vt:lpstr>CHARACTERISTICS OF ORGANIZATION (Cont’d..) </vt:lpstr>
      <vt:lpstr>CHARACTERISTICS OF ORGANIZATION (Cont’d..) </vt:lpstr>
      <vt:lpstr>CHARACTERISTICS OF ORGANIZATION (Cont’d..) </vt:lpstr>
      <vt:lpstr>CHARACTERISTICS OF ORGANIZATION (Cont’d..) </vt:lpstr>
      <vt:lpstr>PURPOSE OF ORGANIZING</vt:lpstr>
      <vt:lpstr>PRINCIPLE OF ORGANIZATION</vt:lpstr>
      <vt:lpstr>PRINCIPLE OF ORGANIZATION (Cont’d…)</vt:lpstr>
      <vt:lpstr>PRINCIPLE OF ORGANIZATION (Cont’d…)</vt:lpstr>
      <vt:lpstr>PRINCIPLE OF ORGANIZATION (Cont’d…)</vt:lpstr>
      <vt:lpstr>ORGANIZATIONAL STRUCTURE</vt:lpstr>
      <vt:lpstr>ORGANIZATIONAL STRUCTURE (Cont’d..) </vt:lpstr>
      <vt:lpstr>ORGANIZATIONAL CHART</vt:lpstr>
      <vt:lpstr>TYPES OF ORGANIZATION </vt:lpstr>
      <vt:lpstr>TYPES OF ORGANIZATION (Cont’d..)  </vt:lpstr>
      <vt:lpstr>TYPES OF ORGANIZATION (Cont’d..)  </vt:lpstr>
      <vt:lpstr>TYPES OF ORGANIZATION (Cont’d..)  </vt:lpstr>
      <vt:lpstr>TYPES OF ORGANIZATION (Cont’d..)  </vt:lpstr>
      <vt:lpstr>TYPES OF ORGANIZATION (Cont’d..)  </vt:lpstr>
      <vt:lpstr>Disadvantages of Informal Organization </vt:lpstr>
      <vt:lpstr>TYPES OF ORGANIZATION (Cont’d..)  </vt:lpstr>
      <vt:lpstr>LINE ORGANIZATION (Cont’d..)  </vt:lpstr>
      <vt:lpstr>LINE ORGANIZATION (Cont’d..)  </vt:lpstr>
      <vt:lpstr>LINE ORGANIZATION (Cont’d..)  </vt:lpstr>
      <vt:lpstr>LINE ORGANIZATION (Cont’d..)  </vt:lpstr>
      <vt:lpstr>LINE ORGANIZATION (Cont’d..)  </vt:lpstr>
      <vt:lpstr>4. LINE AND STAFF ORGANIZATION </vt:lpstr>
      <vt:lpstr>LINE AND STAFF ORGANIZATION (Cont’d…)  </vt:lpstr>
      <vt:lpstr>LINE AND STAFF ORGANIZATION (Cont’d…)  </vt:lpstr>
      <vt:lpstr>LINE AND STAFF ORGANIZATION (Cont’d…)  </vt:lpstr>
      <vt:lpstr>LINE AND STAFF ORGANIZATION (Cont’d…)  </vt:lpstr>
      <vt:lpstr>LINE AND STAFF ORGANIZATION (Cont’d…)  </vt:lpstr>
      <vt:lpstr>LINE AND STAFF ORGANIZATION (Cont’d…)  </vt:lpstr>
      <vt:lpstr>LINE AND STAFF ORGANIZATION (Cont’d…)  </vt:lpstr>
      <vt:lpstr>5. FUNCTIONAL ORGANIZATION </vt:lpstr>
      <vt:lpstr>FUNCTIONAL ORGANIZATION (Cont’d…)  </vt:lpstr>
      <vt:lpstr>PowerPoint Presentation</vt:lpstr>
      <vt:lpstr>FUNCTIONAL ORGANIZATION (Cont’d…)  </vt:lpstr>
      <vt:lpstr>6. MATRIX ORGANIZATION </vt:lpstr>
      <vt:lpstr>MATRIX ORGANIZATION (Cont’d..)  </vt:lpstr>
      <vt:lpstr>PowerPoint Presentation</vt:lpstr>
      <vt:lpstr>REFERENCES: </vt:lpstr>
      <vt:lpstr>REFERENCES (Cont’d..)  </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ORGANIZATION AND MANAGEMENT</dc:title>
  <dc:creator>Microsoft account</dc:creator>
  <cp:lastModifiedBy>Microsoft account</cp:lastModifiedBy>
  <cp:revision>66</cp:revision>
  <dcterms:created xsi:type="dcterms:W3CDTF">2024-03-15T07:03:35Z</dcterms:created>
  <dcterms:modified xsi:type="dcterms:W3CDTF">2024-03-21T10:09:36Z</dcterms:modified>
</cp:coreProperties>
</file>