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70" r:id="rId12"/>
    <p:sldId id="271" r:id="rId13"/>
    <p:sldId id="266" r:id="rId14"/>
    <p:sldId id="272" r:id="rId15"/>
    <p:sldId id="273" r:id="rId16"/>
    <p:sldId id="274" r:id="rId17"/>
    <p:sldId id="275" r:id="rId18"/>
    <p:sldId id="277" r:id="rId19"/>
    <p:sldId id="278" r:id="rId20"/>
    <p:sldId id="276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8" r:id="rId30"/>
    <p:sldId id="289" r:id="rId31"/>
    <p:sldId id="287" r:id="rId32"/>
    <p:sldId id="291" r:id="rId33"/>
    <p:sldId id="290" r:id="rId34"/>
    <p:sldId id="293" r:id="rId35"/>
    <p:sldId id="294" r:id="rId36"/>
    <p:sldId id="295" r:id="rId37"/>
    <p:sldId id="296" r:id="rId38"/>
    <p:sldId id="298" r:id="rId39"/>
    <p:sldId id="299" r:id="rId40"/>
    <p:sldId id="297" r:id="rId41"/>
    <p:sldId id="269" r:id="rId42"/>
    <p:sldId id="292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5060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7530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00491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99795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00200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398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904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73915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6270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57717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07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EBAFC-07B7-46A2-A610-9AC2BB797C2E}" type="datetimeFigureOut">
              <a:rPr lang="en-AU" smtClean="0"/>
              <a:t>2024-03-25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16FA2-3529-4E67-9FEC-7EC6817AA8E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3312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rywellmind.com/what-is-intrinsic-motivation-2795385" TargetMode="External"/><Relationship Id="rId2" Type="http://schemas.openxmlformats.org/officeDocument/2006/relationships/hyperlink" Target="https://www.verywellmind.com/what-is-extrinsic-motivation-279516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erywellmind.com/what-is-intrinsic-motivation-2795385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evantarver.com/types-of-motivation/" TargetMode="External"/><Relationship Id="rId2" Type="http://schemas.openxmlformats.org/officeDocument/2006/relationships/hyperlink" Target="https://www.verywellmind.com/what-is-motivation-2795378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eksforgeeks.org/maslows-hierarchy-of-needs-theory/" TargetMode="External"/><Relationship Id="rId2" Type="http://schemas.openxmlformats.org/officeDocument/2006/relationships/hyperlink" Target="https://managementweekly.org/stick-and-carrot-theory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tudy4business.com/marketing/clayton-alderfer-erg-theory/" TargetMode="External"/><Relationship Id="rId4" Type="http://schemas.openxmlformats.org/officeDocument/2006/relationships/hyperlink" Target="https://www.study4business.com/author/admin/" TargetMode="Externa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agile-mercurial.com/2019/07/08/vrooms-expectancy-theory-of-motivatio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946" y="-221785"/>
            <a:ext cx="9144000" cy="150823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392" y="1638143"/>
            <a:ext cx="9049554" cy="5083332"/>
          </a:xfrm>
        </p:spPr>
        <p:txBody>
          <a:bodyPr>
            <a:normAutofit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(Week 3)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- 3 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motivation, Types of motivation, Theories of motivation and Issues in motivation. </a:t>
            </a:r>
          </a:p>
          <a:p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2668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078532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Motivation.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Motivation.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Theories of Motivation.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 Motivation.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56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3735" y="1"/>
            <a:ext cx="10515600" cy="1132764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32765"/>
            <a:ext cx="8947245" cy="533627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term “Motivation” is derived from Latin word </a:t>
            </a: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MOVERE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which means to move.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is as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willingness to exert high levels of efforts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towards organizational goals,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conditioned by the effort’s ability to satisfy some individual needs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driving force within us that activates our behavior and considered as the psychological process.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is a process that starts with a physiological or psychological deficiency or need that activates behavior or a drive that that is aimed at a goal or incentive.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819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8919949" cy="503237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is the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that affects the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direction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persistence of a person’s voluntary choice of behaviour. [2]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Intensity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How hard a person tries (physically and mentally) </a:t>
            </a:r>
          </a:p>
          <a:p>
            <a:pPr lvl="1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Direction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>
                <a:solidFill>
                  <a:srgbClr val="248E9C"/>
                </a:solidFill>
                <a:latin typeface="Times New Roman" pitchFamily="18" charset="0"/>
                <a:cs typeface="Times New Roman" pitchFamily="18" charset="0"/>
              </a:rPr>
              <a:t>Towards beneficial goal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chemeClr val="hlink"/>
              </a:buClr>
              <a:buFont typeface="Wingdings" pitchFamily="2" charset="2"/>
              <a:buChar char="§"/>
            </a:pP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Persistence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How long a person tries </a:t>
            </a:r>
            <a:endParaRPr lang="en-AU" sz="2800" dirty="0">
              <a:solidFill>
                <a:srgbClr val="742DF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Motivation = f ( direction, intensity, persistence)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is an important management tool to harmonize and achieve goals of individuals and organizations.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110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375930" y="2029855"/>
            <a:ext cx="2239617" cy="10792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FF0000"/>
                </a:solidFill>
              </a:rPr>
              <a:t>Unsatisfied need/motives</a:t>
            </a: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4025316" y="1964959"/>
            <a:ext cx="2799522" cy="1511808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b="1" dirty="0">
                <a:solidFill>
                  <a:srgbClr val="742DF3"/>
                </a:solidFill>
              </a:rPr>
              <a:t>Te</a:t>
            </a:r>
            <a:r>
              <a:rPr lang="en-US" sz="1800" b="1" dirty="0">
                <a:solidFill>
                  <a:srgbClr val="742DF3"/>
                </a:solidFill>
              </a:rPr>
              <a:t>nsions-physical, psychological sociological</a:t>
            </a: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7571376" y="1952767"/>
            <a:ext cx="2257288" cy="1371600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006600"/>
                </a:solidFill>
              </a:rPr>
              <a:t>Drives for satisfying need/motives</a:t>
            </a: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9901663" y="2569471"/>
            <a:ext cx="61280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AU"/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>
            <a:off x="10184264" y="2569471"/>
            <a:ext cx="0" cy="185116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AU"/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 flipH="1">
            <a:off x="9571463" y="4420639"/>
            <a:ext cx="612801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7384742" y="3803935"/>
            <a:ext cx="2186721" cy="15016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00B0F0"/>
                </a:solidFill>
              </a:rPr>
              <a:t>Search behavior to satisfy needs / motives</a:t>
            </a: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4638117" y="4079263"/>
            <a:ext cx="2186719" cy="958080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 smtClean="0">
                <a:solidFill>
                  <a:srgbClr val="C00000"/>
                </a:solidFill>
              </a:rPr>
              <a:t>Satisfied </a:t>
            </a:r>
            <a:r>
              <a:rPr lang="en-US" sz="1800" b="1" dirty="0">
                <a:solidFill>
                  <a:srgbClr val="C00000"/>
                </a:solidFill>
              </a:rPr>
              <a:t>needs</a:t>
            </a: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1599064" y="3958111"/>
            <a:ext cx="2239615" cy="1079232"/>
          </a:xfrm>
          <a:prstGeom prst="ellipse">
            <a:avLst/>
          </a:prstGeom>
          <a:solidFill>
            <a:srgbClr val="CCCCFF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 eaLnBrk="0" hangingPunct="0"/>
            <a:r>
              <a:rPr lang="en-US" sz="1800" b="1" dirty="0">
                <a:solidFill>
                  <a:srgbClr val="0000CC"/>
                </a:solidFill>
              </a:rPr>
              <a:t>Reduction of Tensions</a:t>
            </a: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3652047" y="2623327"/>
            <a:ext cx="37327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6824838" y="2623327"/>
            <a:ext cx="746539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 flipH="1">
            <a:off x="6824838" y="4635007"/>
            <a:ext cx="559904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 flipH="1">
            <a:off x="3838681" y="4635007"/>
            <a:ext cx="746539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AU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715370" y="369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Content Placeholder 2"/>
          <p:cNvSpPr>
            <a:spLocks noGrp="1"/>
          </p:cNvSpPr>
          <p:nvPr>
            <p:ph idx="1"/>
          </p:nvPr>
        </p:nvSpPr>
        <p:spPr>
          <a:xfrm>
            <a:off x="3584827" y="5037343"/>
            <a:ext cx="3986549" cy="115824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Process of Motivation.</a:t>
            </a:r>
          </a:p>
        </p:txBody>
      </p:sp>
    </p:spTree>
    <p:extLst>
      <p:ext uri="{BB962C8B-B14F-4D97-AF65-F5344CB8AC3E}">
        <p14:creationId xmlns:p14="http://schemas.microsoft.com/office/powerpoint/2010/main" val="194037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266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565245" y="1211474"/>
            <a:ext cx="9288439" cy="5646525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en-US" b="1" dirty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PRIMARY  MOTIVE </a:t>
            </a:r>
            <a:r>
              <a:rPr lang="en-US" b="1" dirty="0" smtClean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Which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are predominantly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physiological (biological)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in nature and unlearned such as air, water, shelter, food, etc; </a:t>
            </a:r>
          </a:p>
          <a:p>
            <a:pPr algn="just">
              <a:lnSpc>
                <a:spcPct val="100000"/>
              </a:lnSpc>
            </a:pPr>
            <a:r>
              <a:rPr lang="en-US" b="1" dirty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SECONDARY MOTIVE </a:t>
            </a:r>
            <a:r>
              <a:rPr lang="en-US" b="1" dirty="0" smtClean="0">
                <a:solidFill>
                  <a:srgbClr val="742DF3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Which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social and psychological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in nature and comprise needs for affiliation, belongingness, power, prestige, knowledge, competence, recognition, achievement, etc.</a:t>
            </a:r>
          </a:p>
          <a:p>
            <a:pPr algn="just">
              <a:lnSpc>
                <a:spcPct val="100000"/>
              </a:lnSpc>
              <a:buFontTx/>
              <a:buChar char="•"/>
            </a:pP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INTERNAL MOTIVES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Which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start from the ego needs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(freedom, prestige, recognition, status,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etc.)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of the person.</a:t>
            </a:r>
          </a:p>
          <a:p>
            <a:pPr algn="just">
              <a:lnSpc>
                <a:spcPct val="100000"/>
              </a:lnSpc>
              <a:buFontTx/>
              <a:buChar char="•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EXTERNAL MOTIVES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Which arise because of the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social and family influences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277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13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131" y="1197827"/>
            <a:ext cx="9834350" cy="5462279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Helps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satisfying the need of the employees in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Change the negative attitude to positive attitude.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Reduce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turnover and absenteeism.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introducing changes inside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Improves level of efficiency of employees.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Creating friendly and supportive relationships.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Facilitates innovation and initiatives.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Improves image of organization and morale of employees.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417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2" y="0"/>
            <a:ext cx="10515600" cy="110546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INDICATION OF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65" y="938520"/>
            <a:ext cx="10515600" cy="2091283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wants to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come to work   willingly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at work, he or she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gives his or her best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she has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definite sense of belonging and pride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organization.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47173" y="3029803"/>
            <a:ext cx="76698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INDICATION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DEMOTIVATION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42665" y="3676134"/>
            <a:ext cx="10515600" cy="3052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  <a:defRPr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absenteeism and rate of accident.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Rank Indiscipline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Frustration and Unrest in the Work Place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Violent Behavior of Employees: Strikes, Demonstration etc. 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Output and Productivity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  <a:defRPr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650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76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767" y="1197827"/>
            <a:ext cx="9370326" cy="5243915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two main types of motivation are frequently described as being either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extrinsic or intrinsic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Extrinsic motivation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arises from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 of the individual and often involves external rewards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trophies, money, social recognition, or praise.</a:t>
            </a:r>
          </a:p>
          <a:p>
            <a:pPr marL="0" indent="0" algn="just" fontAlgn="base">
              <a:lnSpc>
                <a:spcPct val="100000"/>
              </a:lnSpc>
              <a:buNone/>
            </a:pPr>
            <a:r>
              <a:rPr lang="en-AU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Intrinsic motivation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is internal and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arises from within the individual,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as doing a complicated crossword puzzle purely for the gratification of solving a problem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 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motivation are the two main types of motivation and represent all motivational drivers.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885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766" y="790123"/>
            <a:ext cx="9288439" cy="6265769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AU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Types intrinsic motivation</a:t>
            </a:r>
            <a:r>
              <a:rPr lang="en-A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514350" indent="-514350" algn="just">
              <a:lnSpc>
                <a:spcPct val="110000"/>
              </a:lnSpc>
              <a:buFont typeface="+mj-lt"/>
              <a:buAutoNum type="arabicPeriod"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Competence &amp; Learning Motivation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states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people are motivated more by the process itself rather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 reward at the end.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10000"/>
              </a:lnSpc>
              <a:buAutoNum type="arabicPeriod" startAt="2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 Motivation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Attitude motivation refers to the type of motivation that's cultivated through the desire to change the way you or other people think and feel.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 algn="just">
              <a:lnSpc>
                <a:spcPct val="110000"/>
              </a:lnSpc>
              <a:buAutoNum type="arabicPeriod" startAt="3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Achievement Motivation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 motivation states that people are driven by the desire to pursue and achieve specific goals.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driven by this type of motivation desire the achievement of a task or goal itself, and not necessarily because of the reward that’s attached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[4]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28766" y="-16377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13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119" y="914400"/>
            <a:ext cx="9493155" cy="5943600"/>
          </a:xfrm>
        </p:spPr>
        <p:txBody>
          <a:bodyPr>
            <a:normAutofit lnSpcReduction="1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Motivation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people are motivated by creativity or the innate drive for creative expression.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Creative motivation typically manifests itself as an internal feeling that you have something to say that needs to get out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[4]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Physiological Motivation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Often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humans are driven by some internal force beyond their explanation.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actions are motivated by deep physiological feelings that are primal and cannot be ignored, regardless of how hard we try.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the physiological motivational factors that are both internal and outside of our control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[4]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9018" y="-1634"/>
            <a:ext cx="10515600" cy="106615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961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471" y="914400"/>
            <a:ext cx="9670577" cy="5943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u="sng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extrinsic motivation </a:t>
            </a:r>
            <a:r>
              <a:rPr lang="en-AU" b="1" u="sng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Incentive </a:t>
            </a:r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Incentive motivation, unlike achievement motivation, says that people are motivated more by the reward than by the achievement of the goal itself.</a:t>
            </a:r>
          </a:p>
          <a:p>
            <a:pPr marL="0" indent="0">
              <a:buNone/>
            </a:pP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Fear Motivation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Fear motivation is a motivational type that uses consequences to drive people into action. Fear motivation can be thought of as a “negative motivator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”. </a:t>
            </a:r>
          </a:p>
          <a:p>
            <a:pPr marL="0" indent="0">
              <a:buNone/>
            </a:pP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Power Motivation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Power motivation is a motivational factor that says people are motivated by control over their own lives and the lives of others.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u="sng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7949" y="1"/>
            <a:ext cx="10515600" cy="111911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515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131" y="1"/>
            <a:ext cx="10515600" cy="1269242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824" y="126924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Rounded Rectangle 3"/>
          <p:cNvSpPr/>
          <p:nvPr/>
        </p:nvSpPr>
        <p:spPr>
          <a:xfrm>
            <a:off x="647131" y="2412243"/>
            <a:ext cx="1143000" cy="20574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/>
          <p:cNvSpPr txBox="1"/>
          <p:nvPr/>
        </p:nvSpPr>
        <p:spPr>
          <a:xfrm rot="16200000">
            <a:off x="163246" y="2989575"/>
            <a:ext cx="1976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/>
              <a:t>Motivation Theories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790131" y="31742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1561531" y="2488443"/>
            <a:ext cx="13716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790131" y="34790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 flipH="1" flipV="1">
            <a:off x="1562325" y="4164049"/>
            <a:ext cx="13716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47331" y="18026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247331" y="48506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 rot="5400000">
            <a:off x="3161731" y="964443"/>
            <a:ext cx="762000" cy="1676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TextBox 12"/>
          <p:cNvSpPr txBox="1"/>
          <p:nvPr/>
        </p:nvSpPr>
        <p:spPr>
          <a:xfrm>
            <a:off x="2628331" y="1421643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/>
              <a:t>Traditional Theory</a:t>
            </a:r>
          </a:p>
        </p:txBody>
      </p:sp>
      <p:sp>
        <p:nvSpPr>
          <p:cNvPr id="14" name="Rounded Rectangle 13"/>
          <p:cNvSpPr/>
          <p:nvPr/>
        </p:nvSpPr>
        <p:spPr>
          <a:xfrm rot="5400000">
            <a:off x="3051032" y="4054145"/>
            <a:ext cx="1288197" cy="19812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TextBox 14"/>
          <p:cNvSpPr txBox="1"/>
          <p:nvPr/>
        </p:nvSpPr>
        <p:spPr>
          <a:xfrm>
            <a:off x="2780731" y="4469643"/>
            <a:ext cx="182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>
                <a:solidFill>
                  <a:srgbClr val="1B0EC4"/>
                </a:solidFill>
              </a:rPr>
              <a:t>Modern/</a:t>
            </a:r>
          </a:p>
          <a:p>
            <a:pPr algn="ctr"/>
            <a:r>
              <a:rPr lang="en-AU" sz="2400" b="1" dirty="0">
                <a:solidFill>
                  <a:srgbClr val="1B0EC4"/>
                </a:solidFill>
              </a:rPr>
              <a:t>Content  Theory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4380931" y="1802643"/>
            <a:ext cx="16764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 flipH="1" flipV="1">
            <a:off x="5258025" y="2297149"/>
            <a:ext cx="1600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057331" y="14978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 rot="5400000">
            <a:off x="7505131" y="278643"/>
            <a:ext cx="609600" cy="25908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ounded Rectangle 19"/>
          <p:cNvSpPr/>
          <p:nvPr/>
        </p:nvSpPr>
        <p:spPr>
          <a:xfrm rot="5400000">
            <a:off x="7505131" y="1040643"/>
            <a:ext cx="609600" cy="259080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extBox 20"/>
          <p:cNvSpPr txBox="1"/>
          <p:nvPr/>
        </p:nvSpPr>
        <p:spPr>
          <a:xfrm>
            <a:off x="6590731" y="2107443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Reward Theory</a:t>
            </a:r>
          </a:p>
        </p:txBody>
      </p:sp>
      <p:sp>
        <p:nvSpPr>
          <p:cNvPr id="22" name="Rounded Rectangle 21"/>
          <p:cNvSpPr/>
          <p:nvPr/>
        </p:nvSpPr>
        <p:spPr>
          <a:xfrm rot="5400000">
            <a:off x="7505131" y="1802643"/>
            <a:ext cx="609600" cy="2590800"/>
          </a:xfrm>
          <a:prstGeom prst="roundRect">
            <a:avLst/>
          </a:prstGeom>
          <a:solidFill>
            <a:srgbClr val="742DF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TextBox 22"/>
          <p:cNvSpPr txBox="1"/>
          <p:nvPr/>
        </p:nvSpPr>
        <p:spPr>
          <a:xfrm>
            <a:off x="6590731" y="2973444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Carrot and Stick Theory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6057331" y="23360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057331" y="30980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685731" y="4698243"/>
            <a:ext cx="13716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 flipH="1" flipV="1">
            <a:off x="4990531" y="4926843"/>
            <a:ext cx="21336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057331" y="38600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endCxn id="36" idx="1"/>
          </p:cNvCxnSpPr>
          <p:nvPr/>
        </p:nvCxnSpPr>
        <p:spPr>
          <a:xfrm>
            <a:off x="6057331" y="5231643"/>
            <a:ext cx="533400" cy="1836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057331" y="5993643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590731" y="3402843"/>
            <a:ext cx="24384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Maslow Hierarchy Need Theory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90731" y="4088643"/>
            <a:ext cx="2438400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Two Factor Theory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90731" y="4481311"/>
            <a:ext cx="243840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ERG Theory</a:t>
            </a:r>
          </a:p>
        </p:txBody>
      </p:sp>
      <p:sp>
        <p:nvSpPr>
          <p:cNvPr id="35" name="Rounded Rectangle 34"/>
          <p:cNvSpPr/>
          <p:nvPr/>
        </p:nvSpPr>
        <p:spPr>
          <a:xfrm rot="5400000">
            <a:off x="7581331" y="3936243"/>
            <a:ext cx="609600" cy="2590800"/>
          </a:xfrm>
          <a:prstGeom prst="roundRect">
            <a:avLst/>
          </a:prstGeom>
          <a:solidFill>
            <a:srgbClr val="742DF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6" name="TextBox 35"/>
          <p:cNvSpPr txBox="1"/>
          <p:nvPr/>
        </p:nvSpPr>
        <p:spPr>
          <a:xfrm>
            <a:off x="6590731" y="4926843"/>
            <a:ext cx="2590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McClelland Achievement  Theory</a:t>
            </a:r>
          </a:p>
        </p:txBody>
      </p:sp>
      <p:sp>
        <p:nvSpPr>
          <p:cNvPr id="37" name="Rounded Rectangle 36"/>
          <p:cNvSpPr/>
          <p:nvPr/>
        </p:nvSpPr>
        <p:spPr>
          <a:xfrm rot="5400000">
            <a:off x="7715365" y="4575877"/>
            <a:ext cx="341531" cy="2590800"/>
          </a:xfrm>
          <a:prstGeom prst="roundRect">
            <a:avLst/>
          </a:prstGeom>
          <a:solidFill>
            <a:srgbClr val="742DF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8" name="TextBox 37"/>
          <p:cNvSpPr txBox="1"/>
          <p:nvPr/>
        </p:nvSpPr>
        <p:spPr>
          <a:xfrm>
            <a:off x="6590731" y="5700511"/>
            <a:ext cx="2590800" cy="369332"/>
          </a:xfrm>
          <a:prstGeom prst="rect">
            <a:avLst/>
          </a:prstGeom>
          <a:solidFill>
            <a:srgbClr val="99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Expectancy Theory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6057331" y="4315655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057331" y="4696655"/>
            <a:ext cx="45720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558542" y="1311639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/>
              <a:t>Fear and Punishment Theory</a:t>
            </a:r>
          </a:p>
        </p:txBody>
      </p:sp>
    </p:spTree>
    <p:extLst>
      <p:ext uri="{BB962C8B-B14F-4D97-AF65-F5344CB8AC3E}">
        <p14:creationId xmlns:p14="http://schemas.microsoft.com/office/powerpoint/2010/main" val="791185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723" y="1047704"/>
            <a:ext cx="9329381" cy="59126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TRADITIONAL THEORY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AutoNum type="arabicPeriod"/>
            </a:pP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Fear and Punishment theory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theory, manager develop a strategy of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forcing people to work by threatening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punish or dismiss them or cut their reward if they did not work well.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philosophy is characterized by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thinking of aggressiveness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authorities of managers.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involves the use of threat, coercion, close supervision 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tight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of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behaviour.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leads to frustrations, therefore, this approach does not motivate people.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28767" y="1"/>
            <a:ext cx="10515600" cy="1023582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3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597" y="1020407"/>
            <a:ext cx="9274791" cy="5639699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 startAt="2"/>
            </a:pP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Reward Theory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tries to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 a direct relationship between the efforts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people put at work and rewards they gain after the work.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basically is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piece rate system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means the more effort the people put more they are likely to be rewarded.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this theory, people can be motivated to engage in certain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behaviours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external incentives that either promise positive benefits or threaten negative consequences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based on standard that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decide on degrees of rewards and punishments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1597" y="0"/>
            <a:ext cx="10515600" cy="117370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64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882" y="924873"/>
            <a:ext cx="7800831" cy="561922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 startAt="3"/>
            </a:pP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Carrot and Stick Theory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theory suggests a combination of both rewards and penalties for motivation.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can either encourage someone by providing a reward for favourable behaviour and providing punishment for unfavourable behaviour. [5]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is based on the strategy of putting carrot in front of donkey and hitting it with the stick from the behind so it has to run.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Carrot refers to the incentives and stick represents the penalties.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9836" y="0"/>
            <a:ext cx="10515600" cy="1105469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Stick And Carrot The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714" y="1105469"/>
            <a:ext cx="3410566" cy="343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652679" y="4544704"/>
            <a:ext cx="261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[5] 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364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245" y="1037231"/>
            <a:ext cx="9370325" cy="552734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 OR CONTENT THEORY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AutoNum type="arabicPeriod"/>
            </a:pP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Maslow's  </a:t>
            </a: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Hierarchy of Need Theory </a:t>
            </a:r>
            <a:endParaRPr lang="en-AU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Abraham Maslow's, an American psychologist proposed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need hierarchy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theory“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probably the most popular theory of motivation</a:t>
            </a:r>
            <a:r>
              <a:rPr lang="en-US" b="1" dirty="0">
                <a:solidFill>
                  <a:schemeClr val="accent4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He Suggested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that people have a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complex set of strong needs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which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determines the behavior of individuals.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In 1943, He formulated his theory of hierarchical needs by asking the same question: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"what is it that makes people behave the way they do?" </a:t>
            </a:r>
            <a:endPara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He identified five general type of need that motivates people.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65245" y="1"/>
            <a:ext cx="10515600" cy="1037230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304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726" y="5211147"/>
            <a:ext cx="9532844" cy="2486393"/>
          </a:xfrm>
        </p:spPr>
        <p:txBody>
          <a:bodyPr/>
          <a:lstStyle/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Externally satisfied: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Physiological need, Safety need and Social need </a:t>
            </a:r>
          </a:p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Internally satisfied: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Esteem need and self actualization need.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1722" y="0"/>
            <a:ext cx="10515600" cy="859809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media.geeksforgeeks.org/wp-content/cdn-uploads/20221219171212/Maslows-Need-HierarchyTheory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07" y="859809"/>
            <a:ext cx="808378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909594" y="2033516"/>
            <a:ext cx="261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[6] 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195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062" y="856633"/>
            <a:ext cx="9206553" cy="6001367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Physiological need: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includes biological needs like food, shelter, thirst, sex. </a:t>
            </a:r>
          </a:p>
          <a:p>
            <a:pPr marL="514350" indent="-514350" algn="just"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 need: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included security and protection from physical and emotional harm like financial security, living in safe area, job security etc. </a:t>
            </a:r>
          </a:p>
          <a:p>
            <a:pPr marL="514350" indent="-514350" algn="just"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need: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includes the belongingness, affection and friendship 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formation of informal groups in the workplace is an example of social or belonging needs.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 algn="just"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Esteem need: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needs relate to the desire for recognition and respect from others. Esteem needs include autonomy status, attention, appreciation from others or prestige in society. Generally, employees at a higher level are motivated by such needs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[6]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6188" y="1"/>
            <a:ext cx="10515600" cy="1023582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435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767" y="1552669"/>
            <a:ext cx="9151961" cy="5011903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5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 Actualization need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 actualization is the apex of the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Maslow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Hierarchy need.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quest of reaching one’s full potential as a person.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includes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growth, self-fulfilment and achievement of goals.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Maslow indicated when one need is satisfied, people proceed to another need to satisfy. people always try to satisfy the lower need first then proceed into upper level need.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22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836" y="1325563"/>
            <a:ext cx="9179257" cy="5334544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 startAt="2"/>
            </a:pP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 Theory </a:t>
            </a:r>
            <a:endParaRPr lang="en-AU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two-factor theory (also known as 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Herzberg's motivation-hygiene theory and dual-factor theory)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factor theory states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certain 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work place that 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causes job satisfaction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while a separate set of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 causes dissatisfaction</a:t>
            </a:r>
            <a:r>
              <a:rPr lang="en-US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Herzberg’s , people are influenced by two factors: [7]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 and psychological growth are a result of motivation factors. </a:t>
            </a:r>
          </a:p>
          <a:p>
            <a:pPr marL="514350" indent="-514350" algn="just">
              <a:lnSpc>
                <a:spcPct val="100000"/>
              </a:lnSpc>
              <a:buAutoNum type="alphaLcParenBoth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Dissatisfaction is a result of a lack of hygiene factor.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2504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597" y="1064525"/>
            <a:ext cx="9206552" cy="5513696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EXTRINSIC, HYGIENE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JOB-CONTEXT OR MAINTENANCE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represents the need to avoid pain in the environment which represents the condition under which job is performed.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Presence of these factors does not cause motivation but their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absence causes dissatisfaction.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are, therefore,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dis-satisfiers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not motivators. They simply prevent dissatisfaction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 Company policy, relationship with boss, salary, working conditions, security etc.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0779" y="0"/>
            <a:ext cx="10515600" cy="1064525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244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541" y="1201002"/>
            <a:ext cx="9370325" cy="5431809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AutoNum type="arabicPeriod" startAt="2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INTRINSIC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JOB-CONTENT, OR MOTIVATOR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factors have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influence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morale, satisfaction, efficiency and higher productivity.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factors in this group are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satisfiers and motivators.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absence does not cause dissatisfaction but their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presence has an uplifting effect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employee motivation.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 Achievement, recognition, growth, work itself, responsibility, advancement etc.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97006" y="0"/>
            <a:ext cx="10515600" cy="1201003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4167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779" y="1325563"/>
            <a:ext cx="10515600" cy="4351338"/>
          </a:xfrm>
        </p:spPr>
        <p:txBody>
          <a:bodyPr/>
          <a:lstStyle/>
          <a:p>
            <a:pPr marL="514350" indent="-514350">
              <a:buAutoNum type="arabicPeriod" startAt="3"/>
            </a:pP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ERG theory 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CLAYTON PAUL ALDERFER , an American Psychologist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extended and simplified Maslow’s Hierarchy into a shorter set of three needs. </a:t>
            </a:r>
          </a:p>
          <a:p>
            <a:pPr marL="0" indent="0" algn="just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0779" y="0"/>
            <a:ext cx="10515600" cy="1325563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805450" y="4851779"/>
            <a:ext cx="3429000" cy="16002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805450" y="5232779"/>
            <a:ext cx="342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Constantia" pitchFamily="18" charset="0"/>
              </a:rPr>
              <a:t>ERG THEORY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  <a:latin typeface="Constantia" pitchFamily="18" charset="0"/>
              </a:rPr>
              <a:t>CLAYTON ALDERFER </a:t>
            </a:r>
          </a:p>
        </p:txBody>
      </p:sp>
      <p:sp>
        <p:nvSpPr>
          <p:cNvPr id="7" name="Down Arrow 6"/>
          <p:cNvSpPr/>
          <p:nvPr/>
        </p:nvSpPr>
        <p:spPr>
          <a:xfrm rot="18672090">
            <a:off x="2782007" y="3830837"/>
            <a:ext cx="495347" cy="2162914"/>
          </a:xfrm>
          <a:prstGeom prst="down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95650" y="3327779"/>
            <a:ext cx="2133600" cy="762000"/>
          </a:xfrm>
          <a:prstGeom prst="rect">
            <a:avLst/>
          </a:prstGeom>
          <a:solidFill>
            <a:srgbClr val="248E9C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19450" y="3403979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EXISTENCE</a:t>
            </a:r>
            <a:r>
              <a:rPr lang="en-US" dirty="0"/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15050" y="3327779"/>
            <a:ext cx="3048000" cy="7620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338850" y="3403979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RELATADENESS</a:t>
            </a:r>
            <a:r>
              <a:rPr lang="en-US" dirty="0"/>
              <a:t> </a:t>
            </a:r>
          </a:p>
        </p:txBody>
      </p:sp>
      <p:sp>
        <p:nvSpPr>
          <p:cNvPr id="12" name="Down Arrow 11"/>
          <p:cNvSpPr/>
          <p:nvPr/>
        </p:nvSpPr>
        <p:spPr>
          <a:xfrm rot="257726">
            <a:off x="5433625" y="4107254"/>
            <a:ext cx="495347" cy="765567"/>
          </a:xfrm>
          <a:prstGeom prst="downArrow">
            <a:avLst/>
          </a:prstGeom>
          <a:solidFill>
            <a:srgbClr val="1B0E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844050" y="3251579"/>
            <a:ext cx="2133600" cy="762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7767850" y="3403979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GROWTH</a:t>
            </a:r>
            <a:r>
              <a:rPr lang="en-US" dirty="0"/>
              <a:t> </a:t>
            </a:r>
          </a:p>
        </p:txBody>
      </p:sp>
      <p:sp>
        <p:nvSpPr>
          <p:cNvPr id="15" name="Down Arrow 14"/>
          <p:cNvSpPr/>
          <p:nvPr/>
        </p:nvSpPr>
        <p:spPr>
          <a:xfrm rot="3285663">
            <a:off x="7684722" y="3660616"/>
            <a:ext cx="495347" cy="210551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6812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063" y="996286"/>
            <a:ext cx="9302086" cy="5861713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EXISTENCE NEEDS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need is concerned with providing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for material existence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physiological and safety needs of Maslow's model.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work context , this need is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satisfied by money earned in a job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purchase of food, shelter and clothing etc.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RELATADENESS NEED 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needs roughly correspond to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and esteem needs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Maslow's model.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group of need focuses on the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 to establish and maintain interpersonal relationships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family, friends, co-worker and employers. 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9836" y="0"/>
            <a:ext cx="10515600" cy="99628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3199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653" y="79954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GROWTH NEEDS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0653" y="0"/>
            <a:ext cx="10515600" cy="1105469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371700" y="1222622"/>
            <a:ext cx="5231675" cy="541018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needs are about fulfillment of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desires to be creative, productive and to complete meaningful tasks.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similar to Maslow's self-actualization needs.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needs are all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personal development.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a work context a person’s job, career, or profession can provide a significant satisfaction of growth needs. </a:t>
            </a:r>
          </a:p>
          <a:p>
            <a:endParaRPr lang="en-AU" dirty="0"/>
          </a:p>
        </p:txBody>
      </p:sp>
      <p:pic>
        <p:nvPicPr>
          <p:cNvPr id="6" name="Picture 2" descr="C:\Users\ISHWAR\Desktop\ERG_The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2328" y="682389"/>
            <a:ext cx="5565042" cy="458564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566177" y="4957708"/>
            <a:ext cx="261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[8] 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4193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824" y="1129588"/>
            <a:ext cx="9424916" cy="5475927"/>
          </a:xfrm>
        </p:spPr>
        <p:txBody>
          <a:bodyPr/>
          <a:lstStyle/>
          <a:p>
            <a:pPr marL="514350" indent="-514350">
              <a:buAutoNum type="arabicPeriod" startAt="4"/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McClelland's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NEED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that an individual’s  specific needs are acquired over time and are shaped by one’s life experience.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attempt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identify the characteristics of people having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(N/Ach), 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(N/Pow), and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(N/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Aff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believes that each person has a need for all three but that people differs in the degree to which the various need motivate their behavior.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 smtClean="0">
              <a:solidFill>
                <a:srgbClr val="C00000"/>
              </a:solidFill>
              <a:cs typeface="Times New Roman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97006" y="0"/>
            <a:ext cx="10515600" cy="1325563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4095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527" y="996287"/>
            <a:ext cx="9097371" cy="5557813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for </a:t>
            </a: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Achievement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been found to have intense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 for success for its own sake and not for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psychologically concerned mainly with doing things better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career advancement and accomplishment.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seek challenging assignments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prefer to assume personal responsibilities for results,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want prompt feedback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how well they are doing.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difficult but achievable goals for themselves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They believe that easily achievable goals hardly provides them with any sense of achievement. </a:t>
            </a:r>
          </a:p>
          <a:p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78892" y="0"/>
            <a:ext cx="10515600" cy="99628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28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527" y="996287"/>
            <a:ext cx="9097371" cy="5557813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for </a:t>
            </a: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needs personal power wants to direct others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this need often is perceived as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undesirable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who need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institutional power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(also known as social power) want to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organize the efforts of others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further the goals of an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 with high need of institutional power tend to be more effective than those with a high need of personal power.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desire to exercise control over others.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78892" y="0"/>
            <a:ext cx="10515600" cy="99628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5594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527" y="996287"/>
            <a:ext cx="9097371" cy="5557813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Need for </a:t>
            </a:r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Affiliation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need for affiliation derive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satisfaction from friendship, love and belongingness.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enjoy interaction with others, seek and lend psychological support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find satisfaction on developing understanding and intimacy with others.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a strong desire for acceptance and approval from others.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for affiliation is, thus,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need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78892" y="0"/>
            <a:ext cx="10515600" cy="99628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691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892" y="1034054"/>
            <a:ext cx="9329383" cy="5721587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US" b="1" dirty="0" smtClean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EXPECTANCY 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THEORY </a:t>
            </a:r>
            <a:r>
              <a:rPr lang="en-US" b="1" dirty="0" smtClean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theories of motivation (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Alderfer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Herzberg,  Maslow,  McClelland) attempt to explain what motivates people in the workplace.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 is 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(perceiving)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theory of motivation that is based on the idea that :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believe there are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between the effort they put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forth at work,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they achieve from that effort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the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rewards they receive from their effort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performance.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US" b="1" dirty="0" smtClean="0">
              <a:solidFill>
                <a:srgbClr val="1B0EC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78892" y="0"/>
            <a:ext cx="10515600" cy="117370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7403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823" y="761098"/>
            <a:ext cx="9329383" cy="6096902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EXPECTANCY 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THEORY </a:t>
            </a:r>
            <a:r>
              <a:rPr lang="en-US" b="1" dirty="0" smtClean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states that “the strength of a tendency to act in a certain way depends on the strength of an expectation that the act will be followed by a given outcome and on the attractiveness of that outcome to the individual” [1]  </a:t>
            </a:r>
          </a:p>
          <a:p>
            <a:pPr>
              <a:lnSpc>
                <a:spcPct val="11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Developed by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Victor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Vroom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path-goal theory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>
              <a:lnSpc>
                <a:spcPct val="110000"/>
              </a:lnSpc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this theory, motivation to engage in a given behavior is determined by:</a:t>
            </a:r>
          </a:p>
          <a:p>
            <a:pPr lvl="1" algn="just">
              <a:lnSpc>
                <a:spcPct val="11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Individual's perception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expectancy about outcomes or rewards likely to result from his given behavior; and</a:t>
            </a:r>
          </a:p>
          <a:p>
            <a:pPr lvl="1">
              <a:lnSpc>
                <a:spcPct val="110000"/>
              </a:lnSpc>
              <a:defRPr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Attractiveness of that reward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satisfaction of his needs.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78892" y="-139653"/>
            <a:ext cx="10515600" cy="1173707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3383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541" y="883930"/>
            <a:ext cx="6012975" cy="5974070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KEY ELEMENTS : 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EXPECTANCY, </a:t>
            </a:r>
            <a:r>
              <a:rPr lang="en-US" b="1" dirty="0">
                <a:solidFill>
                  <a:srgbClr val="1B0E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INSTRUMENTALITY, &amp; </a:t>
            </a:r>
            <a:r>
              <a:rPr lang="en-US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VALENCE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person is motivated to the degree that he or she believes that:</a:t>
            </a:r>
          </a:p>
          <a:p>
            <a:pPr marL="0" indent="0" algn="just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a)effort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lead to acceptable performance (expectancy),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(b)performance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be rewarded (instrumentality), and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(c)the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of the rewards is highly positive (valence). </a:t>
            </a:r>
          </a:p>
          <a:p>
            <a:pPr mar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= Expectancy x Instrumentality x Valence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2540" y="0"/>
            <a:ext cx="10515600" cy="982639"/>
          </a:xfrm>
        </p:spPr>
        <p:txBody>
          <a:bodyPr/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en-AU" dirty="0" smtClean="0"/>
              <a:t> 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Vroom's Expectancy Theory of Motiv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516" y="883931"/>
            <a:ext cx="5390867" cy="4506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488907" y="4480037"/>
            <a:ext cx="261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5528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892" y="0"/>
            <a:ext cx="10515600" cy="120100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IN MOTIVATION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414" y="928046"/>
            <a:ext cx="11308307" cy="5929953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any organization, the workforce or people comes to work from different cultural background, expertise, and belongs to various departments and groups.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it is not easy for the managers to always keep the employees motivated for the performance and achieving organizational goal.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issues managers has to cope for motivating the employees which includes.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 Motivating to professional employees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 Motivating low skilled service worker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 Motivating contingent or temporary worker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d.  Motivating people doing repetitive job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 Motivating diversified workforce. 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5390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84" y="1037230"/>
            <a:ext cx="9711520" cy="5820770"/>
          </a:xfrm>
        </p:spPr>
        <p:txBody>
          <a:bodyPr>
            <a:normAutofit/>
          </a:bodyPr>
          <a:lstStyle/>
          <a:p>
            <a:pPr marL="514350" indent="-514350">
              <a:buAutoNum type="alphaLcParenBoth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Motivating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professional employees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typical employee today is more likely to be highly trained and educated professional with college degree than a blue collar factory worker. [10]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issues in motivating them are how to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 them with challenging jobs.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Allow them to participate in decisions that affect their work.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Give them autonomy to follow their interest.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Reward them with opportunities to develop their potential.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Give them recognition.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7949" y="25662"/>
            <a:ext cx="10515600" cy="118899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IN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240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483" y="1361601"/>
            <a:ext cx="10515600" cy="5107438"/>
          </a:xfrm>
        </p:spPr>
        <p:txBody>
          <a:bodyPr>
            <a:normAutofit/>
          </a:bodyPr>
          <a:lstStyle/>
          <a:p>
            <a:pPr marL="514350" indent="-514350">
              <a:buAutoNum type="alphaLcParenBoth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Motivating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skilled service worker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jobs are typically filled with people who have </a:t>
            </a: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limited education and skill and little above minimum wages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want other to think what they are working on is important.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issues in motivating them are how to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work schedule.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pay and benefits.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the jobs appealing.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3483" y="0"/>
            <a:ext cx="10515600" cy="117370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IN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6114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483" y="1361601"/>
            <a:ext cx="10515600" cy="5107438"/>
          </a:xfrm>
        </p:spPr>
        <p:txBody>
          <a:bodyPr>
            <a:normAutofit/>
          </a:bodyPr>
          <a:lstStyle/>
          <a:p>
            <a:pPr marL="514350" indent="-514350">
              <a:buAutoNum type="alphaLcParenBoth" startAt="3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Motivating contingent or temporary worker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part time, contract and other forms of temporary workers.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Temporary workers are not committed to organization. They receive fewer benefits and less pay.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 motivating them are how to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them with training to increase their skills.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 opportunities for permanent status.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Ensure equity through appropriate pay plan.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3483" y="0"/>
            <a:ext cx="10515600" cy="117370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IN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2785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472" y="1047703"/>
            <a:ext cx="10515600" cy="510743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lphaLcParenBoth" startAt="4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Motivating people doing repetitive job 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workers on assembly line and do repetitive jobs which might be boring, stressful and standardized.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 motivating them are how to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Carefully select them.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 high pay.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Create pleasant work climate.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33483" y="0"/>
            <a:ext cx="10515600" cy="117370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IN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817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233" y="1173706"/>
            <a:ext cx="9834349" cy="568429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(e) Motivating diversified workforce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Today organization is equipped with different types of workforce like male, female, disabled, professionals, non professionals etc.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the people might not be motivated by money or position only.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issues in motivating them are how to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and respond to their diversity.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flexible and design work schedules, reward system, physical work settings to reflect their varied needs.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 flexible work hours, leave schedules, job sharing, and temporary work assignments. 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60779" y="0"/>
            <a:ext cx="10515600" cy="117370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 IN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0103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9465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541" y="1090186"/>
            <a:ext cx="9424916" cy="5522154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Organization Behaviour: Stephen P. Robbins, 14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Prentice Hall Publication, 2011.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 Organization and Management: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Shyam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Krishna Joshi, Second Edition, A.K. Books Publishers and Distributors, Kathmandu, Nepal, 2006.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 Motivation: The Driving Force Behind Our Actions, By Kendra Cherry, MSED. Updated on May 3, 2023. Accessed on March 24,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www.verywellmind.com/what-is-motivation-2795378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11 Types of Motivation: What They Are &amp; How to Use Them, by Evan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Tarvar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July 15,2020. Accessed on 24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March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https://evantarver.com/types-of-motivation/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0208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063" y="1009934"/>
            <a:ext cx="9465859" cy="5848066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5] Stick And Carrot Theory – Easy Explanation, By  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Arindra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Mishra , October 11, 2021 . Accessed on 24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March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https://managementweekly.org/stick-and-carrot-theory/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[6] Maslow’s Hierarchy of Needs Theory, Accessed on 25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March,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https://www.geeksforgeeks.org/maslows-hierarchy-of-needs-theory/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 Construction Management and Equipment: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Saurabh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Kumar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S.K.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Kataria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Sons, New Delhi, India, 2014.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 Clayton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Alderfer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ERG Theory, October 15, 2018 by 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View all posts by Business Education"/>
              </a:rPr>
              <a:t>Business Education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Accessed on 25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March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https://www.study4business.com/marketing/clayton-alderfer-erg-theory/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2666" y="1"/>
            <a:ext cx="10515600" cy="1241946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249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836" y="1498078"/>
            <a:ext cx="9397621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9] Vroom’s Expectancy Theory of Motivation, </a:t>
            </a:r>
            <a:r>
              <a:rPr lang="en-A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 JOSHUA RENDER 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July 8, 2019. Accessed on 25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March,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https://agile-mercurial.com/2019/07/08/vrooms-expectancy-theory-of-motivation/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[10] A Hand Book of Organizational Behaviour  and Human Resource Management: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Niraj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Mishra, Second Edition,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Asmita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Publication, Kathmandu, Nepal.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861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2769</Words>
  <Application>Microsoft Office PowerPoint</Application>
  <PresentationFormat>Widescreen</PresentationFormat>
  <Paragraphs>301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Constantia</vt:lpstr>
      <vt:lpstr>Times New Roman</vt:lpstr>
      <vt:lpstr>Wingdings</vt:lpstr>
      <vt:lpstr>Office Theme</vt:lpstr>
      <vt:lpstr>COURSE TITLE ORGANIZATION AND MANAGEMENT</vt:lpstr>
      <vt:lpstr>Learning Objective</vt:lpstr>
      <vt:lpstr>MEANING AND CONCEPT OF MOTIVATION </vt:lpstr>
      <vt:lpstr>MEANING AND CONCEPT OF MOTIVATION (Cont’d..)  </vt:lpstr>
      <vt:lpstr>MEANING AND CONCEPT OF MOTIVATION (Cont’d..)  </vt:lpstr>
      <vt:lpstr>MEANING AND CONCEPT OF MOTIVATION (Cont’d..)  </vt:lpstr>
      <vt:lpstr>IMPORTANCE OF MOTIVATION </vt:lpstr>
      <vt:lpstr>INDICATION OF MOTIVATION </vt:lpstr>
      <vt:lpstr>TYPES OF MOTIVATION </vt:lpstr>
      <vt:lpstr>TYPES OF MOTIVATION (Cont’d…)  </vt:lpstr>
      <vt:lpstr>TYPES OF MOTIVATION (Cont’d…)  </vt:lpstr>
      <vt:lpstr>TYPES OF MOTIVATION (Cont’d…)  </vt:lpstr>
      <vt:lpstr>THEORIES OF MOTIVATION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THEORIES OF MOTIVATION (Cont’d..)  </vt:lpstr>
      <vt:lpstr>ISSUES IN MOTIVATION </vt:lpstr>
      <vt:lpstr>ISSUES IN MOTIVATION (cont’d..)  </vt:lpstr>
      <vt:lpstr>ISSUES IN MOTIVATION (cont’d..)  </vt:lpstr>
      <vt:lpstr>ISSUES IN MOTIVATION (cont’d..)  </vt:lpstr>
      <vt:lpstr>ISSUES IN MOTIVATION (cont’d..)  </vt:lpstr>
      <vt:lpstr>ISSUES IN MOTIVATION (cont’d..)  </vt:lpstr>
      <vt:lpstr>REFERENCES: </vt:lpstr>
      <vt:lpstr>REFERENCES (Cont’d…)  </vt:lpstr>
      <vt:lpstr>REFERENCES (Cont’d…)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ORGANIZATION AND MANAGEMENT</dc:title>
  <dc:creator>Microsoft account</dc:creator>
  <cp:lastModifiedBy>Microsoft account</cp:lastModifiedBy>
  <cp:revision>43</cp:revision>
  <dcterms:created xsi:type="dcterms:W3CDTF">2024-03-21T16:16:53Z</dcterms:created>
  <dcterms:modified xsi:type="dcterms:W3CDTF">2024-03-25T04:34:22Z</dcterms:modified>
</cp:coreProperties>
</file>