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58" r:id="rId4"/>
    <p:sldId id="260"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5" r:id="rId18"/>
    <p:sldId id="276" r:id="rId19"/>
    <p:sldId id="277" r:id="rId20"/>
    <p:sldId id="278" r:id="rId21"/>
    <p:sldId id="279" r:id="rId22"/>
    <p:sldId id="280" r:id="rId23"/>
    <p:sldId id="283" r:id="rId24"/>
    <p:sldId id="281" r:id="rId25"/>
    <p:sldId id="282"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261" r:id="rId42"/>
    <p:sldId id="300" r:id="rId43"/>
    <p:sldId id="28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4" d="100"/>
          <a:sy n="74"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63C0C8F2-28C4-456F-939E-3028F0498106}" type="datetimeFigureOut">
              <a:rPr lang="en-AU" smtClean="0"/>
              <a:t>2024-04-01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1541401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63C0C8F2-28C4-456F-939E-3028F0498106}" type="datetimeFigureOut">
              <a:rPr lang="en-AU" smtClean="0"/>
              <a:t>2024-04-01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1472757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C0C8F2-28C4-456F-939E-3028F0498106}" type="datetimeFigureOut">
              <a:rPr lang="en-AU" smtClean="0"/>
              <a:t>2024-04-01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4066706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63C0C8F2-28C4-456F-939E-3028F0498106}" type="datetimeFigureOut">
              <a:rPr lang="en-AU" smtClean="0"/>
              <a:t>2024-04-01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3336342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63C0C8F2-28C4-456F-939E-3028F0498106}" type="datetimeFigureOut">
              <a:rPr lang="en-AU" smtClean="0"/>
              <a:t>2024-04-01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1720767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63C0C8F2-28C4-456F-939E-3028F0498106}" type="datetimeFigureOut">
              <a:rPr lang="en-AU" smtClean="0"/>
              <a:t>2024-04-01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485302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C0C8F2-28C4-456F-939E-3028F0498106}" type="datetimeFigureOut">
              <a:rPr lang="en-AU" smtClean="0"/>
              <a:t>2024-04-01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3106100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C0C8F2-28C4-456F-939E-3028F0498106}" type="datetimeFigureOut">
              <a:rPr lang="en-AU" smtClean="0"/>
              <a:t>2024-04-01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2614580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C0C8F2-28C4-456F-939E-3028F0498106}" type="datetimeFigureOut">
              <a:rPr lang="en-AU" smtClean="0"/>
              <a:t>2024-04-01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64572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63C0C8F2-28C4-456F-939E-3028F0498106}" type="datetimeFigureOut">
              <a:rPr lang="en-AU" smtClean="0"/>
              <a:t>2024-04-01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389823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63C0C8F2-28C4-456F-939E-3028F0498106}" type="datetimeFigureOut">
              <a:rPr lang="en-AU" smtClean="0"/>
              <a:t>2024-04-01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0B08488-4E51-4C5A-A8E6-2F2B64F67D31}" type="slidenum">
              <a:rPr lang="en-AU" smtClean="0"/>
              <a:t>‹#›</a:t>
            </a:fld>
            <a:endParaRPr lang="en-AU"/>
          </a:p>
        </p:txBody>
      </p:sp>
    </p:spTree>
    <p:extLst>
      <p:ext uri="{BB962C8B-B14F-4D97-AF65-F5344CB8AC3E}">
        <p14:creationId xmlns:p14="http://schemas.microsoft.com/office/powerpoint/2010/main" val="4118598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C0C8F2-28C4-456F-939E-3028F0498106}" type="datetimeFigureOut">
              <a:rPr lang="en-AU" smtClean="0"/>
              <a:t>2024-04-01</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B08488-4E51-4C5A-A8E6-2F2B64F67D31}" type="slidenum">
              <a:rPr lang="en-AU" smtClean="0"/>
              <a:t>‹#›</a:t>
            </a:fld>
            <a:endParaRPr lang="en-AU"/>
          </a:p>
        </p:txBody>
      </p:sp>
    </p:spTree>
    <p:extLst>
      <p:ext uri="{BB962C8B-B14F-4D97-AF65-F5344CB8AC3E}">
        <p14:creationId xmlns:p14="http://schemas.microsoft.com/office/powerpoint/2010/main" val="29227001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encyclopedia.thefreedictionary.com/Management+science" TargetMode="External"/><Relationship Id="rId7" Type="http://schemas.openxmlformats.org/officeDocument/2006/relationships/hyperlink" Target="http://encyclopedia.thefreedictionary.com/Economics" TargetMode="External"/><Relationship Id="rId2" Type="http://schemas.openxmlformats.org/officeDocument/2006/relationships/hyperlink" Target="http://encyclopedia.thefreedictionary.com/Engineering" TargetMode="External"/><Relationship Id="rId1" Type="http://schemas.openxmlformats.org/officeDocument/2006/relationships/slideLayout" Target="../slideLayouts/slideLayout2.xml"/><Relationship Id="rId6" Type="http://schemas.openxmlformats.org/officeDocument/2006/relationships/hyperlink" Target="http://encyclopedia.thefreedictionary.com/Sociology" TargetMode="External"/><Relationship Id="rId5" Type="http://schemas.openxmlformats.org/officeDocument/2006/relationships/hyperlink" Target="http://encyclopedia.thefreedictionary.com/Political+economy" TargetMode="External"/><Relationship Id="rId4" Type="http://schemas.openxmlformats.org/officeDocument/2006/relationships/hyperlink" Target="http://encyclopedia.thefreedictionary.com/Political+science"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iedunote.com/michigan-leadership-studies" TargetMode="External"/><Relationship Id="rId2" Type="http://schemas.openxmlformats.org/officeDocument/2006/relationships/hyperlink" Target="https://www.futurelearn.com/info/courses/the-evolution-of-management/0/steps/90266#:~:text=The%20trait%20theory%20of%20leadership,intelligence%20factors%2C%20and%20so%20on"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4 (Week 4) </a:t>
            </a:r>
          </a:p>
          <a:p>
            <a:pPr algn="ctr"/>
            <a:r>
              <a:rPr lang="en-AU" sz="2800" b="1" dirty="0" smtClean="0">
                <a:solidFill>
                  <a:srgbClr val="002060"/>
                </a:solidFill>
                <a:latin typeface="Times New Roman" panose="02020603050405020304" pitchFamily="18" charset="0"/>
                <a:cs typeface="Times New Roman" panose="02020603050405020304" pitchFamily="18" charset="0"/>
              </a:rPr>
              <a:t>LEADERSHIP</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- 4 </a:t>
            </a:r>
          </a:p>
          <a:p>
            <a:r>
              <a:rPr lang="en-AU" sz="2800" b="1" dirty="0" smtClean="0">
                <a:solidFill>
                  <a:srgbClr val="FF0000"/>
                </a:solidFill>
                <a:latin typeface="Times New Roman" panose="02020603050405020304" pitchFamily="18" charset="0"/>
                <a:cs typeface="Times New Roman" panose="02020603050405020304" pitchFamily="18" charset="0"/>
              </a:rPr>
              <a:t>Meaning and concept of leadership, Importance and function of leadership, Leadership styles, Leadership theories and Centralization and decentralization</a:t>
            </a:r>
          </a:p>
          <a:p>
            <a:endParaRPr lang="en-AU" dirty="0" smtClean="0">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3688487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078532" cy="4351338"/>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Meaning and Concept of Leadership.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Importance and Functions of Leadership.</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Style of Leadership.</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Theories of Leadership.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Centralization and decentralization</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4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896"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LEADERSHIP MEANING AND CONCEPT </a:t>
            </a:r>
          </a:p>
        </p:txBody>
      </p:sp>
      <p:sp>
        <p:nvSpPr>
          <p:cNvPr id="3" name="Content Placeholder 2"/>
          <p:cNvSpPr>
            <a:spLocks noGrp="1"/>
          </p:cNvSpPr>
          <p:nvPr>
            <p:ph idx="1"/>
          </p:nvPr>
        </p:nvSpPr>
        <p:spPr>
          <a:xfrm>
            <a:off x="748048" y="1158136"/>
            <a:ext cx="9207321" cy="5532437"/>
          </a:xfrm>
        </p:spPr>
        <p:txBody>
          <a:bodyPr>
            <a:normAutofit fontScale="925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Leadership is the ability to </a:t>
            </a:r>
            <a:r>
              <a:rPr lang="en-AU" b="1" dirty="0">
                <a:solidFill>
                  <a:srgbClr val="FF0000"/>
                </a:solidFill>
                <a:latin typeface="Times New Roman" panose="02020603050405020304" pitchFamily="18" charset="0"/>
                <a:cs typeface="Times New Roman" panose="02020603050405020304" pitchFamily="18" charset="0"/>
              </a:rPr>
              <a:t>influence a group </a:t>
            </a:r>
            <a:r>
              <a:rPr lang="en-AU" b="1" dirty="0">
                <a:latin typeface="Times New Roman" panose="02020603050405020304" pitchFamily="18" charset="0"/>
                <a:cs typeface="Times New Roman" panose="02020603050405020304" pitchFamily="18" charset="0"/>
              </a:rPr>
              <a:t>towards the achievement of goals willingly and enthusiastically.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Leadership is one of the most important aspects of studies of human behaviour in organization.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the leader who </a:t>
            </a:r>
            <a:r>
              <a:rPr lang="en-AU" b="1" dirty="0">
                <a:solidFill>
                  <a:srgbClr val="FF0000"/>
                </a:solidFill>
                <a:latin typeface="Times New Roman" panose="02020603050405020304" pitchFamily="18" charset="0"/>
                <a:cs typeface="Times New Roman" panose="02020603050405020304" pitchFamily="18" charset="0"/>
              </a:rPr>
              <a:t>creates working environment</a:t>
            </a:r>
            <a:r>
              <a:rPr lang="en-AU" b="1" dirty="0">
                <a:latin typeface="Times New Roman" panose="02020603050405020304" pitchFamily="18" charset="0"/>
                <a:cs typeface="Times New Roman" panose="02020603050405020304" pitchFamily="18" charset="0"/>
              </a:rPr>
              <a:t>. The success of an organization depends upon the efficiency of the leader.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the attributes, positive approach and the </a:t>
            </a:r>
            <a:r>
              <a:rPr lang="en-AU" b="1" dirty="0">
                <a:solidFill>
                  <a:srgbClr val="FF0000"/>
                </a:solidFill>
                <a:latin typeface="Times New Roman" panose="02020603050405020304" pitchFamily="18" charset="0"/>
                <a:cs typeface="Times New Roman" panose="02020603050405020304" pitchFamily="18" charset="0"/>
              </a:rPr>
              <a:t>ability to solve problems that make a person leader</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All leaders are not managers as they have to work in non-organized sectors while the managers work in the organized sectors.</a:t>
            </a:r>
          </a:p>
        </p:txBody>
      </p:sp>
    </p:spTree>
    <p:extLst>
      <p:ext uri="{BB962C8B-B14F-4D97-AF65-F5344CB8AC3E}">
        <p14:creationId xmlns:p14="http://schemas.microsoft.com/office/powerpoint/2010/main" val="38872284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12" y="1040012"/>
            <a:ext cx="9709598" cy="5817988"/>
          </a:xfrm>
        </p:spPr>
        <p:txBody>
          <a:bodyPr>
            <a:normAutofit fontScale="92500"/>
          </a:bodyPr>
          <a:lstStyle/>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Leadership can be defined as influence, that is, the area or process of influencing people so that they will strive willingly and enthusiastically towards achievement of group goals (Koontz)[1</a:t>
            </a:r>
            <a:r>
              <a:rPr lang="en-AU"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Besides influence, leadership has been defined in terms of group processes, personality, and compliance particular behaviour, persuasion, power, goal achievement, and interaction, role differentiation, initiation of structure, and combination of two or more of these leader has an ability to lead effectively. (</a:t>
            </a:r>
            <a:r>
              <a:rPr lang="en-AU" b="1" dirty="0" smtClean="0">
                <a:latin typeface="Times New Roman" panose="02020603050405020304" pitchFamily="18" charset="0"/>
                <a:cs typeface="Times New Roman" panose="02020603050405020304" pitchFamily="18" charset="0"/>
              </a:rPr>
              <a:t>Bernard) [2]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Leadership plays an important role in understanding and predicting group </a:t>
            </a:r>
            <a:r>
              <a:rPr lang="en-AU" b="1" dirty="0" smtClean="0">
                <a:latin typeface="Times New Roman" panose="02020603050405020304" pitchFamily="18" charset="0"/>
                <a:cs typeface="Times New Roman" panose="02020603050405020304" pitchFamily="18" charset="0"/>
              </a:rPr>
              <a:t>behaviour</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and is visible aspect of management.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645017" y="0"/>
            <a:ext cx="1125506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LEADERSHIP MEANING AND CONCEPT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5877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1167840"/>
            <a:ext cx="10515600" cy="5554931"/>
          </a:xfrm>
        </p:spPr>
        <p:txBody>
          <a:bodyPr/>
          <a:lstStyle/>
          <a:p>
            <a:pPr marL="0" indent="0">
              <a:buNone/>
            </a:pPr>
            <a:r>
              <a:rPr lang="en-AU" b="1" dirty="0" smtClean="0">
                <a:solidFill>
                  <a:srgbClr val="FF0000"/>
                </a:solidFill>
                <a:latin typeface="Times New Roman" panose="02020603050405020304" pitchFamily="18" charset="0"/>
                <a:cs typeface="Times New Roman" panose="02020603050405020304" pitchFamily="18" charset="0"/>
              </a:rPr>
              <a:t>Characteristics </a:t>
            </a:r>
          </a:p>
          <a:p>
            <a:pPr marL="514350" indent="-514350" algn="just">
              <a:lnSpc>
                <a:spcPct val="100000"/>
              </a:lnSpc>
              <a:buFont typeface="+mj-lt"/>
              <a:buAutoNum type="arabicPeriod"/>
            </a:pPr>
            <a:r>
              <a:rPr lang="en-AU" b="1" dirty="0" smtClean="0">
                <a:solidFill>
                  <a:srgbClr val="0000CC"/>
                </a:solidFill>
                <a:latin typeface="Times New Roman" panose="02020603050405020304" pitchFamily="18" charset="0"/>
                <a:cs typeface="Times New Roman" panose="02020603050405020304" pitchFamily="18" charset="0"/>
              </a:rPr>
              <a:t>Influence:</a:t>
            </a:r>
            <a:r>
              <a:rPr lang="en-AU"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Influencing subordinate is one of the natures of </a:t>
            </a:r>
            <a:r>
              <a:rPr lang="en-US" b="1" dirty="0" smtClean="0">
                <a:latin typeface="Times New Roman" panose="02020603050405020304" pitchFamily="18" charset="0"/>
                <a:cs typeface="Times New Roman" panose="02020603050405020304" pitchFamily="18" charset="0"/>
              </a:rPr>
              <a:t>leadership</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which is done mainly through: </a:t>
            </a:r>
          </a:p>
          <a:p>
            <a:pPr marL="571500" indent="-571500" algn="just">
              <a:lnSpc>
                <a:spcPct val="100000"/>
              </a:lnSpc>
              <a:buFont typeface="+mj-lt"/>
              <a:buAutoNum type="romanUcPeriod"/>
            </a:pPr>
            <a:r>
              <a:rPr lang="en-US" b="1" dirty="0" smtClean="0">
                <a:solidFill>
                  <a:schemeClr val="accent6"/>
                </a:solidFill>
                <a:latin typeface="Times New Roman" panose="02020603050405020304" pitchFamily="18" charset="0"/>
                <a:cs typeface="Times New Roman" panose="02020603050405020304" pitchFamily="18" charset="0"/>
              </a:rPr>
              <a:t>Power:</a:t>
            </a:r>
            <a:r>
              <a:rPr lang="en-US" b="1" dirty="0" smtClean="0">
                <a:latin typeface="Times New Roman" panose="02020603050405020304" pitchFamily="18" charset="0"/>
                <a:cs typeface="Times New Roman" panose="02020603050405020304" pitchFamily="18" charset="0"/>
              </a:rPr>
              <a:t> The power sources can be: </a:t>
            </a:r>
          </a:p>
          <a:p>
            <a:pPr marL="514350" indent="-514350" algn="just">
              <a:lnSpc>
                <a:spcPct val="100000"/>
              </a:lnSpc>
              <a:buAutoNum type="alphaLcParenBoth"/>
            </a:pPr>
            <a:r>
              <a:rPr lang="en-US" b="1" dirty="0" smtClean="0">
                <a:solidFill>
                  <a:srgbClr val="00B0F0"/>
                </a:solidFill>
                <a:latin typeface="Times New Roman" panose="02020603050405020304" pitchFamily="18" charset="0"/>
                <a:cs typeface="Times New Roman" panose="02020603050405020304" pitchFamily="18" charset="0"/>
              </a:rPr>
              <a:t>Legitimate power</a:t>
            </a:r>
            <a:r>
              <a:rPr lang="en-US" b="1" dirty="0" smtClean="0">
                <a:latin typeface="Times New Roman" panose="02020603050405020304" pitchFamily="18" charset="0"/>
                <a:cs typeface="Times New Roman" panose="02020603050405020304" pitchFamily="18" charset="0"/>
              </a:rPr>
              <a:t>: Based on position in the organization. </a:t>
            </a:r>
          </a:p>
          <a:p>
            <a:pPr marL="514350" indent="-514350" algn="just">
              <a:lnSpc>
                <a:spcPct val="100000"/>
              </a:lnSpc>
              <a:buAutoNum type="alphaLcParenBoth"/>
            </a:pPr>
            <a:r>
              <a:rPr lang="en-US" b="1" dirty="0">
                <a:solidFill>
                  <a:srgbClr val="00B0F0"/>
                </a:solidFill>
                <a:latin typeface="Times New Roman" panose="02020603050405020304" pitchFamily="18" charset="0"/>
                <a:cs typeface="Times New Roman" panose="02020603050405020304" pitchFamily="18" charset="0"/>
              </a:rPr>
              <a:t>Reward power </a:t>
            </a:r>
            <a:r>
              <a:rPr lang="en-US" b="1" dirty="0" smtClean="0">
                <a:latin typeface="Times New Roman" panose="02020603050405020304" pitchFamily="18" charset="0"/>
                <a:cs typeface="Times New Roman" panose="02020603050405020304" pitchFamily="18" charset="0"/>
              </a:rPr>
              <a:t>: Based on ability to give praise, recognition. </a:t>
            </a:r>
          </a:p>
          <a:p>
            <a:pPr marL="514350" indent="-514350" algn="just">
              <a:lnSpc>
                <a:spcPct val="100000"/>
              </a:lnSpc>
              <a:buAutoNum type="alphaLcParenBoth"/>
            </a:pPr>
            <a:r>
              <a:rPr lang="en-US" b="1" dirty="0">
                <a:solidFill>
                  <a:srgbClr val="00B0F0"/>
                </a:solidFill>
                <a:latin typeface="Times New Roman" panose="02020603050405020304" pitchFamily="18" charset="0"/>
                <a:cs typeface="Times New Roman" panose="02020603050405020304" pitchFamily="18" charset="0"/>
              </a:rPr>
              <a:t>Coercive power</a:t>
            </a:r>
            <a:r>
              <a:rPr lang="en-US" b="1" dirty="0" smtClean="0">
                <a:latin typeface="Times New Roman" panose="02020603050405020304" pitchFamily="18" charset="0"/>
                <a:cs typeface="Times New Roman" panose="02020603050405020304" pitchFamily="18" charset="0"/>
              </a:rPr>
              <a:t>: Based on fear of punishment. </a:t>
            </a:r>
          </a:p>
          <a:p>
            <a:pPr marL="514350" indent="-514350" algn="just">
              <a:lnSpc>
                <a:spcPct val="100000"/>
              </a:lnSpc>
              <a:buAutoNum type="alphaLcParenBoth"/>
            </a:pPr>
            <a:r>
              <a:rPr lang="en-AU" b="1" dirty="0">
                <a:solidFill>
                  <a:srgbClr val="00B0F0"/>
                </a:solidFill>
                <a:latin typeface="Times New Roman" panose="02020603050405020304" pitchFamily="18" charset="0"/>
                <a:cs typeface="Times New Roman" panose="02020603050405020304" pitchFamily="18" charset="0"/>
              </a:rPr>
              <a:t>Referent power</a:t>
            </a:r>
            <a:r>
              <a:rPr lang="en-AU" b="1" dirty="0" smtClean="0">
                <a:latin typeface="Times New Roman" panose="02020603050405020304" pitchFamily="18" charset="0"/>
                <a:cs typeface="Times New Roman" panose="02020603050405020304" pitchFamily="18" charset="0"/>
              </a:rPr>
              <a:t>: Based on admiration by other people. </a:t>
            </a:r>
          </a:p>
          <a:p>
            <a:pPr marL="514350" indent="-514350" algn="just">
              <a:lnSpc>
                <a:spcPct val="100000"/>
              </a:lnSpc>
              <a:buAutoNum type="alphaLcParenBoth"/>
            </a:pPr>
            <a:r>
              <a:rPr lang="en-AU" b="1" dirty="0">
                <a:solidFill>
                  <a:srgbClr val="00B0F0"/>
                </a:solidFill>
                <a:latin typeface="Times New Roman" panose="02020603050405020304" pitchFamily="18" charset="0"/>
                <a:cs typeface="Times New Roman" panose="02020603050405020304" pitchFamily="18" charset="0"/>
              </a:rPr>
              <a:t>Expert power</a:t>
            </a:r>
            <a:r>
              <a:rPr lang="en-AU" b="1" dirty="0" smtClean="0">
                <a:latin typeface="Times New Roman" panose="02020603050405020304" pitchFamily="18" charset="0"/>
                <a:cs typeface="Times New Roman" panose="02020603050405020304" pitchFamily="18" charset="0"/>
              </a:rPr>
              <a:t>: Based on knowledge, skills and experience.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645017" y="0"/>
            <a:ext cx="1125506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LEADERSHIP MEANING AND CONCEPT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18468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8" y="1020985"/>
            <a:ext cx="9542171" cy="5837015"/>
          </a:xfrm>
        </p:spPr>
        <p:txBody>
          <a:bodyPr>
            <a:normAutofit lnSpcReduction="10000"/>
          </a:bodyPr>
          <a:lstStyle/>
          <a:p>
            <a:pPr marL="571500" indent="-571500" algn="just">
              <a:lnSpc>
                <a:spcPct val="100000"/>
              </a:lnSpc>
              <a:buAutoNum type="romanUcPeriod" startAt="2"/>
            </a:pPr>
            <a:r>
              <a:rPr lang="en-AU" b="1" dirty="0" smtClean="0">
                <a:solidFill>
                  <a:schemeClr val="accent6"/>
                </a:solidFill>
                <a:latin typeface="Times New Roman" panose="02020603050405020304" pitchFamily="18" charset="0"/>
                <a:cs typeface="Times New Roman" panose="02020603050405020304" pitchFamily="18" charset="0"/>
              </a:rPr>
              <a:t>Reasoning:</a:t>
            </a:r>
            <a:r>
              <a:rPr lang="en-AU" b="1" dirty="0" smtClean="0">
                <a:latin typeface="Times New Roman" panose="02020603050405020304" pitchFamily="18" charset="0"/>
                <a:cs typeface="Times New Roman" panose="02020603050405020304" pitchFamily="18" charset="0"/>
              </a:rPr>
              <a:t> It is the use of fact and data to develop argument.</a:t>
            </a:r>
          </a:p>
          <a:p>
            <a:pPr marL="571500" indent="-571500" algn="just">
              <a:lnSpc>
                <a:spcPct val="100000"/>
              </a:lnSpc>
              <a:buFont typeface="Arial" panose="020B0604020202020204" pitchFamily="34" charset="0"/>
              <a:buAutoNum type="romanUcPeriod" startAt="2"/>
            </a:pPr>
            <a:r>
              <a:rPr lang="en-AU" b="1" dirty="0" smtClean="0">
                <a:solidFill>
                  <a:schemeClr val="accent6"/>
                </a:solidFill>
                <a:latin typeface="Times New Roman" panose="02020603050405020304" pitchFamily="18" charset="0"/>
                <a:cs typeface="Times New Roman" panose="02020603050405020304" pitchFamily="18" charset="0"/>
              </a:rPr>
              <a:t>Inspiration:</a:t>
            </a:r>
            <a:r>
              <a:rPr lang="en-AU" b="1" dirty="0" smtClean="0">
                <a:latin typeface="Times New Roman" panose="02020603050405020304" pitchFamily="18" charset="0"/>
                <a:cs typeface="Times New Roman" panose="02020603050405020304" pitchFamily="18" charset="0"/>
              </a:rPr>
              <a:t> It is the ability to inspire other. </a:t>
            </a:r>
          </a:p>
          <a:p>
            <a:pPr marL="571500" indent="-571500" algn="just">
              <a:lnSpc>
                <a:spcPct val="100000"/>
              </a:lnSpc>
              <a:buAutoNum type="romanUcPeriod" startAt="4"/>
            </a:pPr>
            <a:r>
              <a:rPr lang="en-AU" b="1" dirty="0">
                <a:solidFill>
                  <a:schemeClr val="accent6"/>
                </a:solidFill>
                <a:latin typeface="Times New Roman" panose="02020603050405020304" pitchFamily="18" charset="0"/>
                <a:cs typeface="Times New Roman" panose="02020603050405020304" pitchFamily="18" charset="0"/>
              </a:rPr>
              <a:t>Assertiveness:</a:t>
            </a:r>
            <a:r>
              <a:rPr lang="en-AU" b="1" dirty="0">
                <a:latin typeface="Times New Roman" panose="02020603050405020304" pitchFamily="18" charset="0"/>
                <a:cs typeface="Times New Roman" panose="02020603050405020304" pitchFamily="18" charset="0"/>
              </a:rPr>
              <a:t> It is the use of direct and forceful approach. </a:t>
            </a:r>
            <a:endParaRPr lang="en-AU" b="1" dirty="0" smtClean="0">
              <a:latin typeface="Times New Roman" panose="02020603050405020304" pitchFamily="18" charset="0"/>
              <a:cs typeface="Times New Roman" panose="02020603050405020304" pitchFamily="18" charset="0"/>
            </a:endParaRPr>
          </a:p>
          <a:p>
            <a:pPr marL="571500" indent="-571500" algn="just">
              <a:lnSpc>
                <a:spcPct val="100000"/>
              </a:lnSpc>
              <a:buFont typeface="Arial" panose="020B0604020202020204" pitchFamily="34" charset="0"/>
              <a:buAutoNum type="romanUcPeriod" startAt="4"/>
            </a:pPr>
            <a:r>
              <a:rPr lang="en-AU" b="1" dirty="0">
                <a:solidFill>
                  <a:schemeClr val="accent6"/>
                </a:solidFill>
                <a:latin typeface="Times New Roman" panose="02020603050405020304" pitchFamily="18" charset="0"/>
                <a:cs typeface="Times New Roman" panose="02020603050405020304" pitchFamily="18" charset="0"/>
              </a:rPr>
              <a:t>Friendliness :</a:t>
            </a:r>
            <a:r>
              <a:rPr lang="en-AU" b="1" dirty="0" smtClean="0">
                <a:latin typeface="Times New Roman" panose="02020603050405020304" pitchFamily="18" charset="0"/>
                <a:cs typeface="Times New Roman" panose="02020603050405020304" pitchFamily="18" charset="0"/>
              </a:rPr>
              <a:t> It is the use of goodwill and support. </a:t>
            </a:r>
          </a:p>
          <a:p>
            <a:pPr marL="571500" indent="-571500" algn="just">
              <a:lnSpc>
                <a:spcPct val="100000"/>
              </a:lnSpc>
              <a:buAutoNum type="romanUcPeriod" startAt="4"/>
            </a:pPr>
            <a:r>
              <a:rPr lang="en-AU" b="1" dirty="0">
                <a:solidFill>
                  <a:schemeClr val="accent6"/>
                </a:solidFill>
                <a:latin typeface="Times New Roman" panose="02020603050405020304" pitchFamily="18" charset="0"/>
                <a:cs typeface="Times New Roman" panose="02020603050405020304" pitchFamily="18" charset="0"/>
              </a:rPr>
              <a:t>Bargaining:</a:t>
            </a:r>
            <a:r>
              <a:rPr lang="en-AU" b="1" dirty="0" smtClean="0">
                <a:latin typeface="Times New Roman" panose="02020603050405020304" pitchFamily="18" charset="0"/>
                <a:cs typeface="Times New Roman" panose="02020603050405020304" pitchFamily="18" charset="0"/>
              </a:rPr>
              <a:t> It is the use of benefits of favours for negotiation.</a:t>
            </a:r>
          </a:p>
          <a:p>
            <a:pPr marL="571500" indent="-571500" algn="just">
              <a:lnSpc>
                <a:spcPct val="100000"/>
              </a:lnSpc>
              <a:buFont typeface="Arial" panose="020B0604020202020204" pitchFamily="34" charset="0"/>
              <a:buAutoNum type="romanUcPeriod" startAt="4"/>
            </a:pPr>
            <a:r>
              <a:rPr lang="en-AU" b="1" dirty="0">
                <a:solidFill>
                  <a:schemeClr val="accent6"/>
                </a:solidFill>
                <a:latin typeface="Times New Roman" panose="02020603050405020304" pitchFamily="18" charset="0"/>
                <a:cs typeface="Times New Roman" panose="02020603050405020304" pitchFamily="18" charset="0"/>
              </a:rPr>
              <a:t>Motivation: </a:t>
            </a:r>
            <a:r>
              <a:rPr lang="en-AU" b="1" dirty="0" smtClean="0">
                <a:latin typeface="Times New Roman" panose="02020603050405020304" pitchFamily="18" charset="0"/>
                <a:cs typeface="Times New Roman" panose="02020603050405020304" pitchFamily="18" charset="0"/>
              </a:rPr>
              <a:t>It is the use of motivation techniques. </a:t>
            </a:r>
          </a:p>
          <a:p>
            <a:pPr marL="0" indent="0" algn="just">
              <a:lnSpc>
                <a:spcPct val="110000"/>
              </a:lnSpc>
              <a:buNone/>
            </a:pPr>
            <a:r>
              <a:rPr lang="en-AU" dirty="0" smtClean="0"/>
              <a:t> </a:t>
            </a:r>
            <a:r>
              <a:rPr lang="en-AU" b="1" dirty="0" smtClean="0">
                <a:solidFill>
                  <a:srgbClr val="0000CC"/>
                </a:solidFill>
                <a:latin typeface="Times New Roman" panose="02020603050405020304" pitchFamily="18" charset="0"/>
                <a:cs typeface="Times New Roman" panose="02020603050405020304" pitchFamily="18" charset="0"/>
              </a:rPr>
              <a:t>2.  Goal Directed: </a:t>
            </a:r>
            <a:r>
              <a:rPr lang="en-AU" b="1" dirty="0">
                <a:latin typeface="Times New Roman" panose="02020603050405020304" pitchFamily="18" charset="0"/>
                <a:cs typeface="Times New Roman" panose="02020603050405020304" pitchFamily="18" charset="0"/>
              </a:rPr>
              <a:t>The leader and the follower share common goals. Leadership influences follower to willingly and enthusiastically achieve common goal. </a:t>
            </a:r>
          </a:p>
          <a:p>
            <a:pPr marL="514350" indent="-514350" algn="just">
              <a:buAutoNum type="arabicPeriod" startAt="4"/>
            </a:pPr>
            <a:endParaRPr lang="en-AU" dirty="0"/>
          </a:p>
          <a:p>
            <a:pPr marL="571500" indent="-571500">
              <a:buFont typeface="Arial" panose="020B0604020202020204" pitchFamily="34" charset="0"/>
              <a:buAutoNum type="romanUcPeriod" startAt="2"/>
            </a:pPr>
            <a:endParaRPr lang="en-AU" dirty="0" smtClean="0"/>
          </a:p>
          <a:p>
            <a:pPr marL="514350" indent="-514350">
              <a:buAutoNum type="arabicPeriod" startAt="3"/>
            </a:pPr>
            <a:endParaRPr lang="en-AU" dirty="0"/>
          </a:p>
        </p:txBody>
      </p:sp>
      <p:sp>
        <p:nvSpPr>
          <p:cNvPr id="4" name="Title 1"/>
          <p:cNvSpPr txBox="1">
            <a:spLocks noGrp="1"/>
          </p:cNvSpPr>
          <p:nvPr>
            <p:ph type="title"/>
          </p:nvPr>
        </p:nvSpPr>
        <p:spPr>
          <a:xfrm>
            <a:off x="683654" y="-150031"/>
            <a:ext cx="11139152"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LEADERSHIP MEANING AND CONCEPT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8260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1354" y="1023765"/>
            <a:ext cx="9951720" cy="5834235"/>
          </a:xfrm>
        </p:spPr>
        <p:txBody>
          <a:bodyPr>
            <a:normAutofit lnSpcReduction="10000"/>
          </a:bodyPr>
          <a:lstStyle/>
          <a:p>
            <a:pPr marL="0" indent="0" algn="just">
              <a:lnSpc>
                <a:spcPct val="100000"/>
              </a:lnSpc>
              <a:buNone/>
            </a:pPr>
            <a:r>
              <a:rPr lang="en-AU" b="1" dirty="0">
                <a:solidFill>
                  <a:srgbClr val="0000CC"/>
                </a:solidFill>
                <a:latin typeface="Times New Roman" panose="02020603050405020304" pitchFamily="18" charset="0"/>
                <a:cs typeface="Times New Roman" panose="02020603050405020304" pitchFamily="18" charset="0"/>
              </a:rPr>
              <a:t>3. Situational: </a:t>
            </a:r>
            <a:r>
              <a:rPr lang="en-AU" b="1" dirty="0">
                <a:latin typeface="Times New Roman" panose="02020603050405020304" pitchFamily="18" charset="0"/>
                <a:cs typeface="Times New Roman" panose="02020603050405020304" pitchFamily="18" charset="0"/>
              </a:rPr>
              <a:t>Leadership is situational. Situations determine the leadership styles. </a:t>
            </a:r>
          </a:p>
          <a:p>
            <a:pPr marL="0" indent="0" algn="just">
              <a:lnSpc>
                <a:spcPct val="100000"/>
              </a:lnSpc>
              <a:buNone/>
            </a:pPr>
            <a:r>
              <a:rPr lang="en-AU" b="1" dirty="0" smtClean="0">
                <a:solidFill>
                  <a:srgbClr val="0000CC"/>
                </a:solidFill>
                <a:latin typeface="Times New Roman" panose="02020603050405020304" pitchFamily="18" charset="0"/>
                <a:cs typeface="Times New Roman" panose="02020603050405020304" pitchFamily="18" charset="0"/>
              </a:rPr>
              <a:t>4. Unidirectional </a:t>
            </a:r>
            <a:r>
              <a:rPr lang="en-AU" b="1" dirty="0">
                <a:solidFill>
                  <a:srgbClr val="0000CC"/>
                </a:solidFill>
                <a:latin typeface="Times New Roman" panose="02020603050405020304" pitchFamily="18" charset="0"/>
                <a:cs typeface="Times New Roman" panose="02020603050405020304" pitchFamily="18" charset="0"/>
              </a:rPr>
              <a:t>Authority: </a:t>
            </a:r>
            <a:r>
              <a:rPr lang="en-AU" b="1" dirty="0">
                <a:latin typeface="Times New Roman" panose="02020603050405020304" pitchFamily="18" charset="0"/>
                <a:cs typeface="Times New Roman" panose="02020603050405020304" pitchFamily="18" charset="0"/>
              </a:rPr>
              <a:t>Leader possess authority to influence followers. But the followers lack authority to influence the leader. </a:t>
            </a:r>
          </a:p>
          <a:p>
            <a:pPr marL="0" indent="0" algn="just">
              <a:lnSpc>
                <a:spcPct val="100000"/>
              </a:lnSpc>
              <a:buNone/>
            </a:pPr>
            <a:r>
              <a:rPr lang="en-AU" b="1" dirty="0">
                <a:solidFill>
                  <a:srgbClr val="0000CC"/>
                </a:solidFill>
                <a:latin typeface="Times New Roman" panose="02020603050405020304" pitchFamily="18" charset="0"/>
                <a:cs typeface="Times New Roman" panose="02020603050405020304" pitchFamily="18" charset="0"/>
              </a:rPr>
              <a:t>5. </a:t>
            </a:r>
            <a:r>
              <a:rPr lang="en-AU" b="1" dirty="0" smtClean="0">
                <a:solidFill>
                  <a:srgbClr val="0000CC"/>
                </a:solidFill>
                <a:latin typeface="Times New Roman" panose="02020603050405020304" pitchFamily="18" charset="0"/>
                <a:cs typeface="Times New Roman" panose="02020603050405020304" pitchFamily="18" charset="0"/>
              </a:rPr>
              <a:t>   Leader</a:t>
            </a:r>
            <a:r>
              <a:rPr lang="en-AU" b="1" dirty="0">
                <a:solidFill>
                  <a:srgbClr val="0000CC"/>
                </a:solidFill>
                <a:latin typeface="Times New Roman" panose="02020603050405020304" pitchFamily="18" charset="0"/>
                <a:cs typeface="Times New Roman" panose="02020603050405020304" pitchFamily="18" charset="0"/>
              </a:rPr>
              <a:t>, Follower and Situation: </a:t>
            </a:r>
            <a:r>
              <a:rPr lang="en-AU" b="1" dirty="0">
                <a:latin typeface="Times New Roman" panose="02020603050405020304" pitchFamily="18" charset="0"/>
                <a:cs typeface="Times New Roman" panose="02020603050405020304" pitchFamily="18" charset="0"/>
              </a:rPr>
              <a:t>Leadership is made up of: </a:t>
            </a:r>
          </a:p>
          <a:p>
            <a:pPr marL="514350" indent="-514350" algn="just">
              <a:lnSpc>
                <a:spcPct val="100000"/>
              </a:lnSpc>
              <a:buAutoNum type="alphaLcParenBoth"/>
            </a:pPr>
            <a:r>
              <a:rPr lang="en-AU" b="1" dirty="0" smtClean="0">
                <a:solidFill>
                  <a:srgbClr val="FF0000"/>
                </a:solidFill>
                <a:latin typeface="Times New Roman" panose="02020603050405020304" pitchFamily="18" charset="0"/>
                <a:cs typeface="Times New Roman" panose="02020603050405020304" pitchFamily="18" charset="0"/>
              </a:rPr>
              <a:t>Leader:</a:t>
            </a:r>
            <a:r>
              <a:rPr lang="en-AU" b="1" dirty="0" smtClean="0">
                <a:latin typeface="Times New Roman" panose="02020603050405020304" pitchFamily="18" charset="0"/>
                <a:cs typeface="Times New Roman" panose="02020603050405020304" pitchFamily="18" charset="0"/>
              </a:rPr>
              <a:t> He/she can be formally appointed or emerge from work groups. Unites and stimulates the followers towards goal. </a:t>
            </a:r>
          </a:p>
          <a:p>
            <a:pPr marL="514350" indent="-514350" algn="just">
              <a:lnSpc>
                <a:spcPct val="100000"/>
              </a:lnSpc>
              <a:buAutoNum type="alphaLcParenBoth"/>
            </a:pPr>
            <a:r>
              <a:rPr lang="en-AU" b="1" dirty="0" smtClean="0">
                <a:solidFill>
                  <a:srgbClr val="FF0000"/>
                </a:solidFill>
                <a:latin typeface="Times New Roman" panose="02020603050405020304" pitchFamily="18" charset="0"/>
                <a:cs typeface="Times New Roman" panose="02020603050405020304" pitchFamily="18" charset="0"/>
              </a:rPr>
              <a:t>Follower:</a:t>
            </a:r>
            <a:r>
              <a:rPr lang="en-AU" b="1" dirty="0" smtClean="0">
                <a:latin typeface="Times New Roman" panose="02020603050405020304" pitchFamily="18" charset="0"/>
                <a:cs typeface="Times New Roman" panose="02020603050405020304" pitchFamily="18" charset="0"/>
              </a:rPr>
              <a:t> They are people who willingly obey authority and accept the influence of leader. </a:t>
            </a:r>
          </a:p>
          <a:p>
            <a:pPr marL="514350" indent="-514350" algn="just">
              <a:lnSpc>
                <a:spcPct val="100000"/>
              </a:lnSpc>
              <a:buAutoNum type="alphaLcParenBoth"/>
            </a:pPr>
            <a:r>
              <a:rPr lang="en-AU" b="1" dirty="0" smtClean="0">
                <a:solidFill>
                  <a:srgbClr val="FF0000"/>
                </a:solidFill>
                <a:latin typeface="Times New Roman" panose="02020603050405020304" pitchFamily="18" charset="0"/>
                <a:cs typeface="Times New Roman" panose="02020603050405020304" pitchFamily="18" charset="0"/>
              </a:rPr>
              <a:t>Situation:</a:t>
            </a:r>
            <a:r>
              <a:rPr lang="en-AU" b="1" dirty="0" smtClean="0">
                <a:latin typeface="Times New Roman" panose="02020603050405020304" pitchFamily="18" charset="0"/>
                <a:cs typeface="Times New Roman" panose="02020603050405020304" pitchFamily="18" charset="0"/>
              </a:rPr>
              <a:t> Leader should recognize the situation and adapt to them. It makes or breaks the leader.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281354" y="0"/>
            <a:ext cx="1122719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LEADERSHIP MEANING AND CONCEPT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20813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0"/>
            <a:ext cx="10515600" cy="10550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IMPORTNACE OF LEADERSHIP </a:t>
            </a:r>
          </a:p>
        </p:txBody>
      </p:sp>
      <p:sp>
        <p:nvSpPr>
          <p:cNvPr id="3" name="Content Placeholder 2"/>
          <p:cNvSpPr>
            <a:spLocks noGrp="1"/>
          </p:cNvSpPr>
          <p:nvPr>
            <p:ph idx="1"/>
          </p:nvPr>
        </p:nvSpPr>
        <p:spPr>
          <a:xfrm>
            <a:off x="655320" y="925292"/>
            <a:ext cx="10515600" cy="5784997"/>
          </a:xfrm>
        </p:spPr>
        <p:txBody>
          <a:bodyPr>
            <a:normAutofit/>
          </a:bodyPr>
          <a:lstStyle/>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Improves communication </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Creates A Better Work Environment </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Improves Productivity</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Increases Efficiency</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Decreases Mistakes</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Motivates Employees</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Sets a Good Example For Others</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Inspires Hard Work</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Helps Keep Employees On </a:t>
            </a:r>
            <a:r>
              <a:rPr lang="en-AU" b="1" dirty="0" smtClean="0">
                <a:latin typeface="Times New Roman" panose="02020603050405020304" pitchFamily="18" charset="0"/>
                <a:cs typeface="Times New Roman" panose="02020603050405020304" pitchFamily="18" charset="0"/>
              </a:rPr>
              <a:t>Track</a:t>
            </a:r>
          </a:p>
          <a:p>
            <a:pPr marL="514350" indent="-514350" algn="just">
              <a:lnSpc>
                <a:spcPct val="100000"/>
              </a:lnSpc>
              <a:buFont typeface="+mj-lt"/>
              <a:buAutoNum type="arabicPeriod"/>
            </a:pPr>
            <a:r>
              <a:rPr lang="en-AU" b="1" dirty="0">
                <a:latin typeface="Times New Roman" panose="02020603050405020304" pitchFamily="18" charset="0"/>
                <a:cs typeface="Times New Roman" panose="02020603050405020304" pitchFamily="18" charset="0"/>
              </a:rPr>
              <a:t>Creates A Strong Vision And Direction For The </a:t>
            </a:r>
            <a:r>
              <a:rPr lang="en-AU" b="1" dirty="0" smtClean="0">
                <a:latin typeface="Times New Roman" panose="02020603050405020304" pitchFamily="18" charset="0"/>
                <a:cs typeface="Times New Roman" panose="02020603050405020304" pitchFamily="18" charset="0"/>
              </a:rPr>
              <a:t>Future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514350" indent="-514350" algn="just">
              <a:lnSpc>
                <a:spcPct val="100000"/>
              </a:lnSpc>
              <a:buFont typeface="+mj-lt"/>
              <a:buAutoNum type="arabicPeriod"/>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29427224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 y="1"/>
            <a:ext cx="10515600" cy="998806"/>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FUNCTIONS OF LEADERSHIP </a:t>
            </a:r>
          </a:p>
        </p:txBody>
      </p:sp>
      <p:sp>
        <p:nvSpPr>
          <p:cNvPr id="4" name="Content Placeholder 1"/>
          <p:cNvSpPr>
            <a:spLocks noGrp="1"/>
          </p:cNvSpPr>
          <p:nvPr>
            <p:ph idx="1"/>
          </p:nvPr>
        </p:nvSpPr>
        <p:spPr>
          <a:xfrm>
            <a:off x="655321" y="998807"/>
            <a:ext cx="9403080" cy="5559914"/>
          </a:xfrm>
        </p:spPr>
        <p:txBody>
          <a:bodyPr>
            <a:normAutofit/>
          </a:bodyPr>
          <a:lstStyle/>
          <a:p>
            <a:pPr algn="just">
              <a:buFont typeface="Wingdings" panose="05000000000000000000" pitchFamily="2" charset="2"/>
              <a:buChar char="Ø"/>
            </a:pPr>
            <a:r>
              <a:rPr lang="en-US" b="1" dirty="0">
                <a:solidFill>
                  <a:srgbClr val="006600"/>
                </a:solidFill>
                <a:latin typeface="Times New Roman" panose="02020603050405020304" pitchFamily="18" charset="0"/>
                <a:cs typeface="Times New Roman" panose="02020603050405020304" pitchFamily="18" charset="0"/>
              </a:rPr>
              <a:t>Goal Determination </a:t>
            </a:r>
          </a:p>
          <a:p>
            <a:pPr algn="just">
              <a:buFont typeface="Wingdings" panose="05000000000000000000" pitchFamily="2" charset="2"/>
              <a:buChar char="Ø"/>
            </a:pPr>
            <a:r>
              <a:rPr lang="en-US" b="1" dirty="0">
                <a:solidFill>
                  <a:srgbClr val="1B0EC4"/>
                </a:solidFill>
                <a:latin typeface="Times New Roman" panose="02020603050405020304" pitchFamily="18" charset="0"/>
                <a:cs typeface="Times New Roman" panose="02020603050405020304" pitchFamily="18" charset="0"/>
              </a:rPr>
              <a:t>Environmental adaptation </a:t>
            </a:r>
          </a:p>
          <a:p>
            <a:pPr algn="just">
              <a:buFont typeface="Wingdings" panose="05000000000000000000" pitchFamily="2" charset="2"/>
              <a:buChar char="Ø"/>
            </a:pPr>
            <a:r>
              <a:rPr lang="en-US" b="1" dirty="0">
                <a:solidFill>
                  <a:srgbClr val="742DF3"/>
                </a:solidFill>
                <a:latin typeface="Times New Roman" panose="02020603050405020304" pitchFamily="18" charset="0"/>
                <a:cs typeface="Times New Roman" panose="02020603050405020304" pitchFamily="18" charset="0"/>
              </a:rPr>
              <a:t>Task orientation</a:t>
            </a:r>
            <a:r>
              <a:rPr lang="en-US" b="1"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Representation</a:t>
            </a:r>
            <a:r>
              <a:rPr lang="en-US"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a:solidFill>
                  <a:schemeClr val="accent6"/>
                </a:solidFill>
                <a:latin typeface="Times New Roman" panose="02020603050405020304" pitchFamily="18" charset="0"/>
                <a:cs typeface="Times New Roman" panose="02020603050405020304" pitchFamily="18" charset="0"/>
              </a:rPr>
              <a:t>Formal leadership </a:t>
            </a:r>
            <a:r>
              <a:rPr lang="en-AU" b="1" dirty="0">
                <a:latin typeface="Times New Roman" panose="02020603050405020304" pitchFamily="18" charset="0"/>
                <a:cs typeface="Times New Roman" panose="02020603050405020304" pitchFamily="18" charset="0"/>
              </a:rPr>
              <a:t>is the process of influencing relevant others to pursue official organizational objectives.</a:t>
            </a:r>
          </a:p>
          <a:p>
            <a:pPr marL="0" indent="0" algn="just">
              <a:lnSpc>
                <a:spcPct val="100000"/>
              </a:lnSpc>
              <a:buNone/>
            </a:pPr>
            <a:r>
              <a:rPr lang="en-AU" b="1" dirty="0" smtClean="0">
                <a:solidFill>
                  <a:schemeClr val="accent6"/>
                </a:solidFill>
                <a:latin typeface="Times New Roman" panose="02020603050405020304" pitchFamily="18" charset="0"/>
                <a:cs typeface="Times New Roman" panose="02020603050405020304" pitchFamily="18" charset="0"/>
              </a:rPr>
              <a:t>Informal </a:t>
            </a:r>
            <a:r>
              <a:rPr lang="en-AU" b="1" dirty="0">
                <a:solidFill>
                  <a:schemeClr val="accent6"/>
                </a:solidFill>
                <a:latin typeface="Times New Roman" panose="02020603050405020304" pitchFamily="18" charset="0"/>
                <a:cs typeface="Times New Roman" panose="02020603050405020304" pitchFamily="18" charset="0"/>
              </a:rPr>
              <a:t>leadership</a:t>
            </a:r>
            <a:r>
              <a:rPr lang="en-AU" b="1" dirty="0">
                <a:latin typeface="Times New Roman" panose="02020603050405020304" pitchFamily="18" charset="0"/>
                <a:cs typeface="Times New Roman" panose="02020603050405020304" pitchFamily="18" charset="0"/>
              </a:rPr>
              <a:t>, in contrast, is the process of influencing others to </a:t>
            </a:r>
            <a:r>
              <a:rPr lang="en-AU" b="1" dirty="0" smtClean="0">
                <a:latin typeface="Times New Roman" panose="02020603050405020304" pitchFamily="18" charset="0"/>
                <a:cs typeface="Times New Roman" panose="02020603050405020304" pitchFamily="18" charset="0"/>
              </a:rPr>
              <a:t>pursue unofficial </a:t>
            </a:r>
            <a:r>
              <a:rPr lang="en-AU" b="1" dirty="0">
                <a:latin typeface="Times New Roman" panose="02020603050405020304" pitchFamily="18" charset="0"/>
                <a:cs typeface="Times New Roman" panose="02020603050405020304" pitchFamily="18" charset="0"/>
              </a:rPr>
              <a:t>objectives that may or may not serve the </a:t>
            </a:r>
            <a:r>
              <a:rPr lang="en-AU" b="1" dirty="0" smtClean="0">
                <a:latin typeface="Times New Roman" panose="02020603050405020304" pitchFamily="18" charset="0"/>
                <a:cs typeface="Times New Roman" panose="02020603050405020304" pitchFamily="18" charset="0"/>
              </a:rPr>
              <a:t>organization’s interests</a:t>
            </a:r>
            <a:r>
              <a:rPr lang="en-AU" b="1" dirty="0">
                <a:latin typeface="Times New Roman" panose="02020603050405020304" pitchFamily="18" charset="0"/>
                <a:cs typeface="Times New Roman" panose="02020603050405020304" pitchFamily="18" charset="0"/>
              </a:rPr>
              <a:t>.</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22642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16"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MANAGERS VERSUS </a:t>
            </a:r>
            <a:r>
              <a:rPr lang="en-AU" sz="3600" b="1" dirty="0">
                <a:solidFill>
                  <a:srgbClr val="002060"/>
                </a:solidFill>
                <a:latin typeface="Times New Roman" panose="02020603050405020304" pitchFamily="18" charset="0"/>
                <a:cs typeface="Times New Roman" panose="02020603050405020304" pitchFamily="18" charset="0"/>
              </a:rPr>
              <a:t>LEADERS</a:t>
            </a:r>
          </a:p>
        </p:txBody>
      </p:sp>
      <p:graphicFrame>
        <p:nvGraphicFramePr>
          <p:cNvPr id="4" name="Group 85"/>
          <p:cNvGraphicFramePr>
            <a:graphicFrameLocks noGrp="1"/>
          </p:cNvGraphicFramePr>
          <p:nvPr>
            <p:extLst>
              <p:ext uri="{D42A27DB-BD31-4B8C-83A1-F6EECF244321}">
                <p14:modId xmlns:p14="http://schemas.microsoft.com/office/powerpoint/2010/main" val="836101652"/>
              </p:ext>
            </p:extLst>
          </p:nvPr>
        </p:nvGraphicFramePr>
        <p:xfrm>
          <a:off x="613116" y="1025770"/>
          <a:ext cx="8915400" cy="5410200"/>
        </p:xfrm>
        <a:graphic>
          <a:graphicData uri="http://schemas.openxmlformats.org/drawingml/2006/table">
            <a:tbl>
              <a:tblPr/>
              <a:tblGrid>
                <a:gridCol w="4457700">
                  <a:extLst>
                    <a:ext uri="{9D8B030D-6E8A-4147-A177-3AD203B41FA5}">
                      <a16:colId xmlns:a16="http://schemas.microsoft.com/office/drawing/2014/main" xmlns="" val="20000"/>
                    </a:ext>
                  </a:extLst>
                </a:gridCol>
                <a:gridCol w="4457700">
                  <a:extLst>
                    <a:ext uri="{9D8B030D-6E8A-4147-A177-3AD203B41FA5}">
                      <a16:colId xmlns:a16="http://schemas.microsoft.com/office/drawing/2014/main" xmlns="" val="20001"/>
                    </a:ext>
                  </a:extLst>
                </a:gridCol>
              </a:tblGrid>
              <a:tr h="5770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rgbClr val="FF0000"/>
                          </a:solidFill>
                          <a:effectLst/>
                          <a:latin typeface="Times New Roman" charset="0"/>
                        </a:rPr>
                        <a:t>Leader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a:ln>
                            <a:noFill/>
                          </a:ln>
                          <a:solidFill>
                            <a:srgbClr val="FF0000"/>
                          </a:solidFill>
                          <a:effectLst/>
                          <a:latin typeface="Times New Roman" charset="0"/>
                        </a:rPr>
                        <a:t>Manager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833112">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Innovative and risk taking,</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Develop organization,</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Originate,</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Long range view and missionary,</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Focus people,</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Inspire Trust,</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Informal power,</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Ask what and </a:t>
                      </a:r>
                      <a:r>
                        <a:rPr kumimoji="0" lang="en-US" sz="2600" b="1" i="0" u="none" strike="noStrike" cap="none" normalizeH="0" baseline="0" dirty="0" smtClean="0">
                          <a:ln>
                            <a:noFill/>
                          </a:ln>
                          <a:solidFill>
                            <a:schemeClr val="tx1"/>
                          </a:solidFill>
                          <a:effectLst/>
                          <a:latin typeface="Times New Roman" charset="0"/>
                        </a:rPr>
                        <a:t>why</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smtClean="0">
                          <a:ln>
                            <a:noFill/>
                          </a:ln>
                          <a:solidFill>
                            <a:schemeClr val="tx1"/>
                          </a:solidFill>
                          <a:effectLst/>
                          <a:latin typeface="Times New Roman" charset="0"/>
                        </a:rPr>
                        <a:t>Eye on the horizon</a:t>
                      </a:r>
                      <a:endParaRPr kumimoji="0" lang="en-US" sz="2600" b="1" i="0" u="none" strike="noStrike" cap="none" normalizeH="0" baseline="0" dirty="0">
                        <a:ln>
                          <a:noFill/>
                        </a:ln>
                        <a:solidFill>
                          <a:schemeClr val="tx1"/>
                        </a:solidFill>
                        <a:effectLst/>
                        <a:latin typeface="Times New Roman"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Implement, get job done,</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Maintain organization,</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smtClean="0">
                          <a:ln>
                            <a:noFill/>
                          </a:ln>
                          <a:solidFill>
                            <a:schemeClr val="tx1"/>
                          </a:solidFill>
                          <a:effectLst/>
                          <a:latin typeface="Times New Roman" charset="0"/>
                        </a:rPr>
                        <a:t>Imitate/copy</a:t>
                      </a:r>
                      <a:endParaRPr kumimoji="0" lang="en-US" sz="2600" b="1" i="0" u="none" strike="noStrike" cap="none" normalizeH="0" baseline="0" dirty="0">
                        <a:ln>
                          <a:noFill/>
                        </a:ln>
                        <a:solidFill>
                          <a:schemeClr val="tx1"/>
                        </a:solidFill>
                        <a:effectLst/>
                        <a:latin typeface="Times New Roman" charset="0"/>
                      </a:endParaRP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Short-range &amp; goal oriented,</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Focus system and structure,</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Rely on control,</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Formal power,</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a:ln>
                            <a:noFill/>
                          </a:ln>
                          <a:solidFill>
                            <a:schemeClr val="tx1"/>
                          </a:solidFill>
                          <a:effectLst/>
                          <a:latin typeface="Times New Roman" charset="0"/>
                        </a:rPr>
                        <a:t>Ask how and </a:t>
                      </a:r>
                      <a:r>
                        <a:rPr kumimoji="0" lang="en-US" sz="2600" b="1" i="0" u="none" strike="noStrike" cap="none" normalizeH="0" baseline="0" dirty="0" smtClean="0">
                          <a:ln>
                            <a:noFill/>
                          </a:ln>
                          <a:solidFill>
                            <a:schemeClr val="tx1"/>
                          </a:solidFill>
                          <a:effectLst/>
                          <a:latin typeface="Times New Roman" charset="0"/>
                        </a:rPr>
                        <a:t>when</a:t>
                      </a:r>
                    </a:p>
                    <a:p>
                      <a:pPr marL="0" marR="0" lvl="0" indent="0" algn="l" defTabSz="914400" rtl="0" eaLnBrk="1" fontAlgn="base" latinLnBrk="0" hangingPunct="1">
                        <a:lnSpc>
                          <a:spcPct val="100000"/>
                        </a:lnSpc>
                        <a:spcBef>
                          <a:spcPct val="20000"/>
                        </a:spcBef>
                        <a:spcAft>
                          <a:spcPct val="0"/>
                        </a:spcAft>
                        <a:buClrTx/>
                        <a:buSzTx/>
                        <a:buFont typeface="Wingdings" pitchFamily="2" charset="2"/>
                        <a:buChar char="q"/>
                        <a:tabLst/>
                      </a:pPr>
                      <a:r>
                        <a:rPr kumimoji="0" lang="en-US" sz="2600" b="1" i="0" u="none" strike="noStrike" cap="none" normalizeH="0" baseline="0" dirty="0" smtClean="0">
                          <a:ln>
                            <a:noFill/>
                          </a:ln>
                          <a:solidFill>
                            <a:schemeClr val="tx1"/>
                          </a:solidFill>
                          <a:effectLst/>
                          <a:latin typeface="Times New Roman" charset="0"/>
                        </a:rPr>
                        <a:t>Eyes on the bottom line</a:t>
                      </a:r>
                      <a:endParaRPr kumimoji="0" lang="en-US" sz="2600" b="1" i="0" u="none" strike="noStrike" cap="none" normalizeH="0" baseline="0" dirty="0">
                        <a:ln>
                          <a:noFill/>
                        </a:ln>
                        <a:solidFill>
                          <a:schemeClr val="tx1"/>
                        </a:solidFill>
                        <a:effectLst/>
                        <a:latin typeface="Times New Roman"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
        <p:nvSpPr>
          <p:cNvPr id="5" name="TextBox 4"/>
          <p:cNvSpPr txBox="1"/>
          <p:nvPr/>
        </p:nvSpPr>
        <p:spPr>
          <a:xfrm>
            <a:off x="9566031" y="2926080"/>
            <a:ext cx="2400886" cy="523220"/>
          </a:xfrm>
          <a:prstGeom prst="rect">
            <a:avLst/>
          </a:prstGeom>
          <a:noFill/>
        </p:spPr>
        <p:txBody>
          <a:bodyPr wrap="square" rtlCol="0">
            <a:spAutoFit/>
          </a:bodyPr>
          <a:lstStyle/>
          <a:p>
            <a:r>
              <a:rPr lang="en-AU" sz="2800" b="1" dirty="0" smtClean="0">
                <a:latin typeface="Times New Roman" panose="02020603050405020304" pitchFamily="18" charset="0"/>
                <a:cs typeface="Times New Roman" panose="02020603050405020304" pitchFamily="18" charset="0"/>
              </a:rPr>
              <a:t>SOURCE: [3]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4262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253" y="0"/>
            <a:ext cx="10515600" cy="1252025"/>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STYLE OF LEADERSHIP </a:t>
            </a:r>
          </a:p>
        </p:txBody>
      </p:sp>
      <p:sp>
        <p:nvSpPr>
          <p:cNvPr id="3" name="Content Placeholder 2"/>
          <p:cNvSpPr>
            <a:spLocks noGrp="1"/>
          </p:cNvSpPr>
          <p:nvPr>
            <p:ph idx="1"/>
          </p:nvPr>
        </p:nvSpPr>
        <p:spPr>
          <a:xfrm>
            <a:off x="388034" y="1080037"/>
            <a:ext cx="9839178" cy="2887052"/>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Leadership style is firstly the </a:t>
            </a:r>
            <a:r>
              <a:rPr lang="en-AU" b="1" dirty="0">
                <a:solidFill>
                  <a:srgbClr val="FF0000"/>
                </a:solidFill>
                <a:latin typeface="Times New Roman" panose="02020603050405020304" pitchFamily="18" charset="0"/>
                <a:cs typeface="Times New Roman" panose="02020603050405020304" pitchFamily="18" charset="0"/>
              </a:rPr>
              <a:t>ability of a leader to act in </a:t>
            </a:r>
            <a:r>
              <a:rPr lang="en-AU" b="1" dirty="0" smtClean="0">
                <a:solidFill>
                  <a:srgbClr val="FF0000"/>
                </a:solidFill>
                <a:latin typeface="Times New Roman" panose="02020603050405020304" pitchFamily="18" charset="0"/>
                <a:cs typeface="Times New Roman" panose="02020603050405020304" pitchFamily="18" charset="0"/>
              </a:rPr>
              <a:t>a manner </a:t>
            </a:r>
            <a:r>
              <a:rPr lang="en-AU" b="1" dirty="0">
                <a:solidFill>
                  <a:srgbClr val="FF0000"/>
                </a:solidFill>
                <a:latin typeface="Times New Roman" panose="02020603050405020304" pitchFamily="18" charset="0"/>
                <a:cs typeface="Times New Roman" panose="02020603050405020304" pitchFamily="18" charset="0"/>
              </a:rPr>
              <a:t>that will develop a climate conducive</a:t>
            </a:r>
            <a:r>
              <a:rPr lang="en-AU" b="1" dirty="0">
                <a:latin typeface="Times New Roman" panose="02020603050405020304" pitchFamily="18" charset="0"/>
                <a:cs typeface="Times New Roman" panose="02020603050405020304" pitchFamily="18" charset="0"/>
              </a:rPr>
              <a:t> to the response from the </a:t>
            </a:r>
            <a:r>
              <a:rPr lang="en-AU" b="1" dirty="0" smtClean="0">
                <a:latin typeface="Times New Roman" panose="02020603050405020304" pitchFamily="18" charset="0"/>
                <a:cs typeface="Times New Roman" panose="02020603050405020304" pitchFamily="18" charset="0"/>
              </a:rPr>
              <a:t>led. [4]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a:t>
            </a:r>
            <a:r>
              <a:rPr lang="en-AU" b="1" dirty="0" smtClean="0">
                <a:latin typeface="Times New Roman" panose="02020603050405020304" pitchFamily="18" charset="0"/>
                <a:cs typeface="Times New Roman" panose="02020603050405020304" pitchFamily="18" charset="0"/>
              </a:rPr>
              <a:t>econdly </a:t>
            </a:r>
            <a:r>
              <a:rPr lang="en-AU" b="1" dirty="0">
                <a:solidFill>
                  <a:srgbClr val="FF0000"/>
                </a:solidFill>
                <a:latin typeface="Times New Roman" panose="02020603050405020304" pitchFamily="18" charset="0"/>
                <a:cs typeface="Times New Roman" panose="02020603050405020304" pitchFamily="18" charset="0"/>
              </a:rPr>
              <a:t>arouse motivation among the employees</a:t>
            </a:r>
            <a:r>
              <a:rPr lang="en-AU" b="1" dirty="0">
                <a:latin typeface="Times New Roman" panose="02020603050405020304" pitchFamily="18" charset="0"/>
                <a:cs typeface="Times New Roman" panose="02020603050405020304" pitchFamily="18" charset="0"/>
              </a:rPr>
              <a:t>, leader must design and </a:t>
            </a:r>
            <a:r>
              <a:rPr lang="en-AU" b="1" dirty="0" smtClean="0">
                <a:latin typeface="Times New Roman" panose="02020603050405020304" pitchFamily="18" charset="0"/>
                <a:cs typeface="Times New Roman" panose="02020603050405020304" pitchFamily="18" charset="0"/>
              </a:rPr>
              <a:t>maintain an </a:t>
            </a:r>
            <a:r>
              <a:rPr lang="en-AU" b="1" dirty="0">
                <a:latin typeface="Times New Roman" panose="02020603050405020304" pitchFamily="18" charset="0"/>
                <a:cs typeface="Times New Roman" panose="02020603050405020304" pitchFamily="18" charset="0"/>
              </a:rPr>
              <a:t>environment for efficient performance</a:t>
            </a:r>
            <a:r>
              <a:rPr lang="en-AU" dirty="0" smtClean="0"/>
              <a:t>.</a:t>
            </a:r>
            <a:r>
              <a:rPr lang="en-AU" b="1" dirty="0">
                <a:latin typeface="Times New Roman" panose="02020603050405020304" pitchFamily="18" charset="0"/>
                <a:cs typeface="Times New Roman" panose="02020603050405020304" pitchFamily="18" charset="0"/>
              </a:rPr>
              <a:t>[4</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Rectangle 3"/>
          <p:cNvSpPr/>
          <p:nvPr/>
        </p:nvSpPr>
        <p:spPr>
          <a:xfrm>
            <a:off x="3573193" y="3770142"/>
            <a:ext cx="3362179"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TextBox 4"/>
          <p:cNvSpPr txBox="1"/>
          <p:nvPr/>
        </p:nvSpPr>
        <p:spPr>
          <a:xfrm>
            <a:off x="3587261" y="3770142"/>
            <a:ext cx="3348111" cy="523220"/>
          </a:xfrm>
          <a:prstGeom prst="rect">
            <a:avLst/>
          </a:prstGeom>
          <a:noFill/>
        </p:spPr>
        <p:txBody>
          <a:bodyPr wrap="square" rtlCol="0">
            <a:spAutoFit/>
          </a:bodyPr>
          <a:lstStyle/>
          <a:p>
            <a:pPr algn="ctr"/>
            <a:r>
              <a:rPr lang="en-AU" sz="2800" b="1" dirty="0" smtClean="0"/>
              <a:t>Based on Authority</a:t>
            </a:r>
            <a:endParaRPr lang="en-AU" sz="2800" b="1" dirty="0"/>
          </a:p>
        </p:txBody>
      </p:sp>
      <p:sp>
        <p:nvSpPr>
          <p:cNvPr id="6" name="Rectangle 5"/>
          <p:cNvSpPr/>
          <p:nvPr/>
        </p:nvSpPr>
        <p:spPr>
          <a:xfrm>
            <a:off x="1364566" y="4668130"/>
            <a:ext cx="1631853"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Box 6"/>
          <p:cNvSpPr txBox="1"/>
          <p:nvPr/>
        </p:nvSpPr>
        <p:spPr>
          <a:xfrm>
            <a:off x="1139483" y="4668130"/>
            <a:ext cx="2033955" cy="523220"/>
          </a:xfrm>
          <a:prstGeom prst="rect">
            <a:avLst/>
          </a:prstGeom>
          <a:solidFill>
            <a:schemeClr val="accent6">
              <a:lumMod val="40000"/>
              <a:lumOff val="60000"/>
            </a:schemeClr>
          </a:solidFill>
        </p:spPr>
        <p:txBody>
          <a:bodyPr wrap="square" rtlCol="0">
            <a:spAutoFit/>
          </a:bodyPr>
          <a:lstStyle/>
          <a:p>
            <a:pPr algn="ctr"/>
            <a:r>
              <a:rPr lang="en-AU" sz="2800" b="1" dirty="0" smtClean="0"/>
              <a:t>Autocratic </a:t>
            </a:r>
            <a:endParaRPr lang="en-AU" sz="2800" b="1" dirty="0"/>
          </a:p>
        </p:txBody>
      </p:sp>
      <p:sp>
        <p:nvSpPr>
          <p:cNvPr id="8" name="Rectangle 7"/>
          <p:cNvSpPr/>
          <p:nvPr/>
        </p:nvSpPr>
        <p:spPr>
          <a:xfrm>
            <a:off x="4217963" y="4668130"/>
            <a:ext cx="2033955"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p:cNvSpPr txBox="1"/>
          <p:nvPr/>
        </p:nvSpPr>
        <p:spPr>
          <a:xfrm>
            <a:off x="4217962" y="4668130"/>
            <a:ext cx="2033955" cy="523220"/>
          </a:xfrm>
          <a:prstGeom prst="rect">
            <a:avLst/>
          </a:prstGeom>
          <a:solidFill>
            <a:schemeClr val="bg2"/>
          </a:solidFill>
        </p:spPr>
        <p:txBody>
          <a:bodyPr wrap="square" rtlCol="0">
            <a:spAutoFit/>
          </a:bodyPr>
          <a:lstStyle/>
          <a:p>
            <a:pPr algn="ctr"/>
            <a:r>
              <a:rPr lang="en-AU" sz="2800" b="1" dirty="0" smtClean="0"/>
              <a:t>Democratic </a:t>
            </a:r>
            <a:endParaRPr lang="en-AU" sz="2800" b="1" dirty="0"/>
          </a:p>
        </p:txBody>
      </p:sp>
      <p:sp>
        <p:nvSpPr>
          <p:cNvPr id="10" name="Rectangle 9"/>
          <p:cNvSpPr/>
          <p:nvPr/>
        </p:nvSpPr>
        <p:spPr>
          <a:xfrm>
            <a:off x="7521526" y="4668130"/>
            <a:ext cx="1631853"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TextBox 10"/>
          <p:cNvSpPr txBox="1"/>
          <p:nvPr/>
        </p:nvSpPr>
        <p:spPr>
          <a:xfrm>
            <a:off x="7296443" y="4668130"/>
            <a:ext cx="2033955" cy="523220"/>
          </a:xfrm>
          <a:prstGeom prst="rect">
            <a:avLst/>
          </a:prstGeom>
          <a:solidFill>
            <a:schemeClr val="accent3"/>
          </a:solidFill>
        </p:spPr>
        <p:txBody>
          <a:bodyPr wrap="square" rtlCol="0">
            <a:spAutoFit/>
          </a:bodyPr>
          <a:lstStyle/>
          <a:p>
            <a:pPr algn="ctr"/>
            <a:r>
              <a:rPr lang="en-AU" sz="2800" b="1" dirty="0" smtClean="0"/>
              <a:t>Free- rein </a:t>
            </a:r>
            <a:endParaRPr lang="en-AU" sz="2800" b="1" dirty="0"/>
          </a:p>
        </p:txBody>
      </p:sp>
      <p:sp>
        <p:nvSpPr>
          <p:cNvPr id="12" name="Rectangle 11"/>
          <p:cNvSpPr/>
          <p:nvPr/>
        </p:nvSpPr>
        <p:spPr>
          <a:xfrm>
            <a:off x="2710376" y="5566118"/>
            <a:ext cx="2033955" cy="523220"/>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3" name="TextBox 12"/>
          <p:cNvSpPr txBox="1"/>
          <p:nvPr/>
        </p:nvSpPr>
        <p:spPr>
          <a:xfrm>
            <a:off x="2710375" y="5566118"/>
            <a:ext cx="2033955" cy="523220"/>
          </a:xfrm>
          <a:prstGeom prst="rect">
            <a:avLst/>
          </a:prstGeom>
          <a:noFill/>
        </p:spPr>
        <p:txBody>
          <a:bodyPr wrap="square" rtlCol="0">
            <a:spAutoFit/>
          </a:bodyPr>
          <a:lstStyle/>
          <a:p>
            <a:pPr algn="ctr"/>
            <a:r>
              <a:rPr lang="en-AU" sz="2800" b="1" dirty="0" smtClean="0"/>
              <a:t>Consultative  </a:t>
            </a:r>
            <a:endParaRPr lang="en-AU" sz="2800" b="1" dirty="0"/>
          </a:p>
        </p:txBody>
      </p:sp>
      <p:sp>
        <p:nvSpPr>
          <p:cNvPr id="14" name="Rectangle 13"/>
          <p:cNvSpPr/>
          <p:nvPr/>
        </p:nvSpPr>
        <p:spPr>
          <a:xfrm>
            <a:off x="5549117" y="5566118"/>
            <a:ext cx="2033955" cy="5232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5" name="TextBox 14"/>
          <p:cNvSpPr txBox="1"/>
          <p:nvPr/>
        </p:nvSpPr>
        <p:spPr>
          <a:xfrm>
            <a:off x="5549116" y="5566118"/>
            <a:ext cx="2033955" cy="523220"/>
          </a:xfrm>
          <a:prstGeom prst="rect">
            <a:avLst/>
          </a:prstGeom>
          <a:solidFill>
            <a:schemeClr val="accent1">
              <a:lumMod val="20000"/>
              <a:lumOff val="80000"/>
            </a:schemeClr>
          </a:solidFill>
        </p:spPr>
        <p:txBody>
          <a:bodyPr wrap="square" rtlCol="0">
            <a:spAutoFit/>
          </a:bodyPr>
          <a:lstStyle/>
          <a:p>
            <a:pPr algn="ctr"/>
            <a:r>
              <a:rPr lang="en-AU" sz="2800" b="1" dirty="0" smtClean="0"/>
              <a:t>Persuasive</a:t>
            </a:r>
            <a:endParaRPr lang="en-AU" sz="2800" b="1" dirty="0"/>
          </a:p>
        </p:txBody>
      </p:sp>
      <p:sp>
        <p:nvSpPr>
          <p:cNvPr id="16" name="Right Arrow 15"/>
          <p:cNvSpPr/>
          <p:nvPr/>
        </p:nvSpPr>
        <p:spPr>
          <a:xfrm rot="8727846">
            <a:off x="2698337" y="4198927"/>
            <a:ext cx="862819" cy="285858"/>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7" name="Right Arrow 16"/>
          <p:cNvSpPr/>
          <p:nvPr/>
        </p:nvSpPr>
        <p:spPr>
          <a:xfrm rot="1968674">
            <a:off x="6977576" y="4224133"/>
            <a:ext cx="862819" cy="285858"/>
          </a:xfrm>
          <a:prstGeom prst="right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Right Arrow 17"/>
          <p:cNvSpPr/>
          <p:nvPr/>
        </p:nvSpPr>
        <p:spPr>
          <a:xfrm rot="5400000">
            <a:off x="5051567" y="4365094"/>
            <a:ext cx="366743" cy="239330"/>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9" name="Right Arrow 18"/>
          <p:cNvSpPr/>
          <p:nvPr/>
        </p:nvSpPr>
        <p:spPr>
          <a:xfrm rot="8727846">
            <a:off x="3398520" y="5136160"/>
            <a:ext cx="862819" cy="285858"/>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0" name="Right Arrow 19"/>
          <p:cNvSpPr/>
          <p:nvPr/>
        </p:nvSpPr>
        <p:spPr>
          <a:xfrm rot="1587668">
            <a:off x="6250157" y="5106999"/>
            <a:ext cx="862819" cy="285858"/>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7151021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5" y="700209"/>
            <a:ext cx="9656298" cy="7135496"/>
          </a:xfrm>
        </p:spPr>
        <p:txBody>
          <a:bodyPr>
            <a:normAutofit fontScale="62500" lnSpcReduction="20000"/>
          </a:bodyPr>
          <a:lstStyle/>
          <a:p>
            <a:pPr marL="514350" indent="-514350" algn="just">
              <a:lnSpc>
                <a:spcPct val="110000"/>
              </a:lnSpc>
              <a:buAutoNum type="arabicPeriod"/>
            </a:pPr>
            <a:r>
              <a:rPr lang="en-US" sz="4500" b="1" dirty="0" smtClean="0">
                <a:solidFill>
                  <a:srgbClr val="C00000"/>
                </a:solidFill>
                <a:latin typeface="Times New Roman" panose="02020603050405020304" pitchFamily="18" charset="0"/>
                <a:cs typeface="Times New Roman" panose="02020603050405020304" pitchFamily="18" charset="0"/>
              </a:rPr>
              <a:t>AUTOCRATIC STYLE  </a:t>
            </a:r>
          </a:p>
          <a:p>
            <a:pPr algn="just">
              <a:lnSpc>
                <a:spcPct val="110000"/>
              </a:lnSpc>
              <a:buFont typeface="Wingdings" panose="05000000000000000000" pitchFamily="2" charset="2"/>
              <a:buChar char="Ø"/>
            </a:pPr>
            <a:r>
              <a:rPr lang="en-US" sz="4500" b="1" dirty="0" smtClean="0">
                <a:latin typeface="Times New Roman" panose="02020603050405020304" pitchFamily="18" charset="0"/>
                <a:cs typeface="Times New Roman" panose="02020603050405020304" pitchFamily="18" charset="0"/>
              </a:rPr>
              <a:t>In this style, </a:t>
            </a:r>
            <a:r>
              <a:rPr lang="en-US" sz="4500" b="1" dirty="0" smtClean="0">
                <a:solidFill>
                  <a:srgbClr val="006600"/>
                </a:solidFill>
                <a:latin typeface="Times New Roman" panose="02020603050405020304" pitchFamily="18" charset="0"/>
                <a:cs typeface="Times New Roman" panose="02020603050405020304" pitchFamily="18" charset="0"/>
              </a:rPr>
              <a:t>power and decision making are centralized </a:t>
            </a:r>
            <a:r>
              <a:rPr lang="en-US" sz="4500" b="1" dirty="0" smtClean="0">
                <a:latin typeface="Times New Roman" panose="02020603050405020304" pitchFamily="18" charset="0"/>
                <a:cs typeface="Times New Roman" panose="02020603050405020304" pitchFamily="18" charset="0"/>
              </a:rPr>
              <a:t>on the leader. </a:t>
            </a:r>
          </a:p>
          <a:p>
            <a:pPr lvl="0" algn="just">
              <a:lnSpc>
                <a:spcPct val="110000"/>
              </a:lnSpc>
              <a:buFont typeface="Wingdings" panose="05000000000000000000" pitchFamily="2" charset="2"/>
              <a:buChar char="Ø"/>
            </a:pPr>
            <a:r>
              <a:rPr lang="en-US" sz="4500" b="1" dirty="0" smtClean="0">
                <a:solidFill>
                  <a:schemeClr val="tx1">
                    <a:lumMod val="85000"/>
                    <a:lumOff val="15000"/>
                  </a:schemeClr>
                </a:solidFill>
                <a:latin typeface="Times New Roman" panose="02020603050405020304" pitchFamily="18" charset="0"/>
                <a:cs typeface="Times New Roman" panose="02020603050405020304" pitchFamily="18" charset="0"/>
              </a:rPr>
              <a:t>This type of leadership is </a:t>
            </a:r>
            <a:r>
              <a:rPr lang="en-US" sz="4500" b="1" dirty="0" smtClean="0">
                <a:solidFill>
                  <a:srgbClr val="006600"/>
                </a:solidFill>
                <a:latin typeface="Times New Roman" panose="02020603050405020304" pitchFamily="18" charset="0"/>
                <a:cs typeface="Times New Roman" panose="02020603050405020304" pitchFamily="18" charset="0"/>
              </a:rPr>
              <a:t>effective in emergency</a:t>
            </a:r>
            <a:r>
              <a:rPr lang="en-US" sz="4500" b="1" dirty="0" smtClean="0">
                <a:solidFill>
                  <a:srgbClr val="FFFF00"/>
                </a:solidFill>
                <a:latin typeface="Times New Roman" panose="02020603050405020304" pitchFamily="18" charset="0"/>
                <a:cs typeface="Times New Roman" panose="02020603050405020304" pitchFamily="18" charset="0"/>
              </a:rPr>
              <a:t> </a:t>
            </a:r>
            <a:r>
              <a:rPr lang="en-US" sz="4500" b="1" dirty="0" smtClean="0">
                <a:solidFill>
                  <a:schemeClr val="tx1">
                    <a:lumMod val="85000"/>
                    <a:lumOff val="15000"/>
                  </a:schemeClr>
                </a:solidFill>
                <a:latin typeface="Times New Roman" panose="02020603050405020304" pitchFamily="18" charset="0"/>
                <a:cs typeface="Times New Roman" panose="02020603050405020304" pitchFamily="18" charset="0"/>
              </a:rPr>
              <a:t>and it result high productivity.</a:t>
            </a:r>
          </a:p>
          <a:p>
            <a:pPr marL="0" indent="0" algn="just">
              <a:lnSpc>
                <a:spcPct val="110000"/>
              </a:lnSpc>
              <a:buNone/>
            </a:pPr>
            <a:r>
              <a:rPr lang="en-US" sz="4500" b="1" dirty="0" smtClean="0">
                <a:latin typeface="Times New Roman" panose="02020603050405020304" pitchFamily="18" charset="0"/>
                <a:cs typeface="Times New Roman" panose="02020603050405020304" pitchFamily="18" charset="0"/>
              </a:rPr>
              <a:t> Its features are –</a:t>
            </a:r>
          </a:p>
          <a:p>
            <a:pPr marL="514350" indent="-514350" algn="just">
              <a:lnSpc>
                <a:spcPct val="110000"/>
              </a:lnSpc>
              <a:buAutoNum type="arabicPeriod"/>
            </a:pPr>
            <a:r>
              <a:rPr lang="en-US" sz="4500" b="1" dirty="0" smtClean="0">
                <a:latin typeface="Times New Roman" panose="02020603050405020304" pitchFamily="18" charset="0"/>
                <a:cs typeface="Times New Roman" panose="02020603050405020304" pitchFamily="18" charset="0"/>
              </a:rPr>
              <a:t>Leaders make all decisions. </a:t>
            </a:r>
            <a:r>
              <a:rPr lang="en-US" sz="4500" b="1" dirty="0" smtClean="0">
                <a:solidFill>
                  <a:srgbClr val="C00000"/>
                </a:solidFill>
                <a:latin typeface="Times New Roman" panose="02020603050405020304" pitchFamily="18" charset="0"/>
                <a:cs typeface="Times New Roman" panose="02020603050405020304" pitchFamily="18" charset="0"/>
              </a:rPr>
              <a:t>Subordinates are not consulted. </a:t>
            </a:r>
          </a:p>
          <a:p>
            <a:pPr marL="514350" indent="-514350" algn="just">
              <a:lnSpc>
                <a:spcPct val="110000"/>
              </a:lnSpc>
              <a:buFont typeface="Arial" panose="020B0604020202020204" pitchFamily="34" charset="0"/>
              <a:buAutoNum type="arabicPeriod"/>
            </a:pPr>
            <a:r>
              <a:rPr lang="en-US" sz="4500" b="1" dirty="0" smtClean="0">
                <a:latin typeface="Times New Roman" panose="02020603050405020304" pitchFamily="18" charset="0"/>
                <a:cs typeface="Times New Roman" panose="02020603050405020304" pitchFamily="18" charset="0"/>
              </a:rPr>
              <a:t>Leaders have position based authority. They </a:t>
            </a:r>
            <a:r>
              <a:rPr lang="en-US" sz="4500" b="1" dirty="0" smtClean="0">
                <a:solidFill>
                  <a:srgbClr val="C00000"/>
                </a:solidFill>
                <a:latin typeface="Times New Roman" panose="02020603050405020304" pitchFamily="18" charset="0"/>
                <a:cs typeface="Times New Roman" panose="02020603050405020304" pitchFamily="18" charset="0"/>
              </a:rPr>
              <a:t>demand total obedience. </a:t>
            </a:r>
          </a:p>
          <a:p>
            <a:pPr marL="514350" indent="-514350" algn="just">
              <a:lnSpc>
                <a:spcPct val="110000"/>
              </a:lnSpc>
              <a:buFont typeface="Arial" panose="020B0604020202020204" pitchFamily="34" charset="0"/>
              <a:buAutoNum type="arabicPeriod"/>
            </a:pPr>
            <a:r>
              <a:rPr lang="en-US" sz="4500" b="1" dirty="0" smtClean="0">
                <a:latin typeface="Times New Roman" panose="02020603050405020304" pitchFamily="18" charset="0"/>
                <a:cs typeface="Times New Roman" panose="02020603050405020304" pitchFamily="18" charset="0"/>
              </a:rPr>
              <a:t>Leaders </a:t>
            </a:r>
            <a:r>
              <a:rPr lang="en-US" sz="4500" b="1" dirty="0" smtClean="0">
                <a:solidFill>
                  <a:srgbClr val="006600"/>
                </a:solidFill>
                <a:latin typeface="Times New Roman" panose="02020603050405020304" pitchFamily="18" charset="0"/>
                <a:cs typeface="Times New Roman" panose="02020603050405020304" pitchFamily="18" charset="0"/>
              </a:rPr>
              <a:t>give reward and punishment </a:t>
            </a:r>
            <a:r>
              <a:rPr lang="en-US" sz="4500" b="1" dirty="0" smtClean="0">
                <a:latin typeface="Times New Roman" panose="02020603050405020304" pitchFamily="18" charset="0"/>
                <a:cs typeface="Times New Roman" panose="02020603050405020304" pitchFamily="18" charset="0"/>
              </a:rPr>
              <a:t>as they like,</a:t>
            </a:r>
          </a:p>
          <a:p>
            <a:pPr marL="514350" indent="-514350" algn="just">
              <a:lnSpc>
                <a:spcPct val="110000"/>
              </a:lnSpc>
              <a:buFont typeface="Arial" panose="020B0604020202020204" pitchFamily="34" charset="0"/>
              <a:buAutoNum type="arabicPeriod"/>
            </a:pPr>
            <a:r>
              <a:rPr lang="en-US" sz="4500" b="1" dirty="0" smtClean="0">
                <a:latin typeface="Times New Roman" panose="02020603050405020304" pitchFamily="18" charset="0"/>
                <a:cs typeface="Times New Roman" panose="02020603050405020304" pitchFamily="18" charset="0"/>
              </a:rPr>
              <a:t>Permits </a:t>
            </a:r>
            <a:r>
              <a:rPr lang="en-US" sz="4500" b="1" dirty="0" smtClean="0">
                <a:solidFill>
                  <a:srgbClr val="FF0000"/>
                </a:solidFill>
                <a:latin typeface="Times New Roman" panose="02020603050405020304" pitchFamily="18" charset="0"/>
                <a:cs typeface="Times New Roman" panose="02020603050405020304" pitchFamily="18" charset="0"/>
              </a:rPr>
              <a:t>quick decision </a:t>
            </a:r>
            <a:r>
              <a:rPr lang="en-US" sz="4500" b="1" dirty="0" smtClean="0">
                <a:latin typeface="Times New Roman" panose="02020603050405020304" pitchFamily="18" charset="0"/>
                <a:cs typeface="Times New Roman" panose="02020603050405020304" pitchFamily="18" charset="0"/>
              </a:rPr>
              <a:t>making. Information is </a:t>
            </a:r>
            <a:r>
              <a:rPr lang="en-US" sz="4500" b="1" dirty="0" smtClean="0">
                <a:solidFill>
                  <a:srgbClr val="006600"/>
                </a:solidFill>
                <a:latin typeface="Times New Roman" panose="02020603050405020304" pitchFamily="18" charset="0"/>
                <a:cs typeface="Times New Roman" panose="02020603050405020304" pitchFamily="18" charset="0"/>
              </a:rPr>
              <a:t>controlled by leader.</a:t>
            </a:r>
          </a:p>
          <a:p>
            <a:pPr marL="514350" indent="-514350" algn="just">
              <a:lnSpc>
                <a:spcPct val="110000"/>
              </a:lnSpc>
              <a:buAutoNum type="arabicPeriod"/>
            </a:pPr>
            <a:endParaRPr lang="en-US" sz="4500" b="1" dirty="0" smtClean="0">
              <a:solidFill>
                <a:srgbClr val="C00000"/>
              </a:solidFill>
              <a:latin typeface="Times New Roman" panose="02020603050405020304" pitchFamily="18" charset="0"/>
              <a:cs typeface="Times New Roman" panose="02020603050405020304" pitchFamily="18" charset="0"/>
            </a:endParaRPr>
          </a:p>
          <a:p>
            <a:pPr marL="457200" indent="-457200" algn="just">
              <a:lnSpc>
                <a:spcPct val="110000"/>
              </a:lnSpc>
              <a:buNone/>
            </a:pPr>
            <a:r>
              <a:rPr lang="en-US" sz="4500" b="1" dirty="0" smtClean="0">
                <a:solidFill>
                  <a:srgbClr val="C00000"/>
                </a:solidFill>
                <a:latin typeface="Times New Roman" panose="02020603050405020304" pitchFamily="18" charset="0"/>
                <a:cs typeface="Times New Roman" panose="02020603050405020304" pitchFamily="18" charset="0"/>
              </a:rPr>
              <a:t> </a:t>
            </a:r>
          </a:p>
          <a:p>
            <a:pPr>
              <a:buFont typeface="Wingdings" panose="05000000000000000000" pitchFamily="2" charset="2"/>
              <a:buChar char="Ø"/>
            </a:pPr>
            <a:endParaRPr lang="en-AU" dirty="0"/>
          </a:p>
        </p:txBody>
      </p:sp>
      <p:sp>
        <p:nvSpPr>
          <p:cNvPr id="4" name="Title 1"/>
          <p:cNvSpPr>
            <a:spLocks noGrp="1"/>
          </p:cNvSpPr>
          <p:nvPr>
            <p:ph type="title"/>
          </p:nvPr>
        </p:nvSpPr>
        <p:spPr>
          <a:xfrm>
            <a:off x="725659" y="-189255"/>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STYLE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3448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5831" y="1041008"/>
            <a:ext cx="9543757" cy="5816991"/>
          </a:xfrm>
        </p:spPr>
        <p:txBody>
          <a:bodyPr/>
          <a:lstStyle/>
          <a:p>
            <a:pPr marL="514350" indent="-514350">
              <a:buAutoNum type="arabicPeriod" startAt="2"/>
            </a:pPr>
            <a:r>
              <a:rPr lang="en-US" b="1" dirty="0" smtClean="0">
                <a:solidFill>
                  <a:srgbClr val="C00000"/>
                </a:solidFill>
                <a:latin typeface="Times New Roman" panose="02020603050405020304" pitchFamily="18" charset="0"/>
                <a:cs typeface="Times New Roman" panose="02020603050405020304" pitchFamily="18" charset="0"/>
              </a:rPr>
              <a:t>DEMOCRATIC </a:t>
            </a:r>
            <a:r>
              <a:rPr lang="en-US" b="1" dirty="0">
                <a:solidFill>
                  <a:srgbClr val="C00000"/>
                </a:solidFill>
                <a:latin typeface="Times New Roman" panose="02020603050405020304" pitchFamily="18" charset="0"/>
                <a:cs typeface="Times New Roman" panose="02020603050405020304" pitchFamily="18" charset="0"/>
              </a:rPr>
              <a:t>STYLE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style of leadership, power and </a:t>
            </a:r>
            <a:r>
              <a:rPr lang="en-US" b="1" dirty="0">
                <a:solidFill>
                  <a:srgbClr val="0000CC"/>
                </a:solidFill>
                <a:latin typeface="Times New Roman" panose="02020603050405020304" pitchFamily="18" charset="0"/>
                <a:cs typeface="Times New Roman" panose="02020603050405020304" pitchFamily="18" charset="0"/>
              </a:rPr>
              <a:t>decision making are decentralized.</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Discussion</a:t>
            </a:r>
            <a:r>
              <a:rPr lang="en-US" b="1" dirty="0">
                <a:latin typeface="Times New Roman" panose="02020603050405020304" pitchFamily="18" charset="0"/>
                <a:cs typeface="Times New Roman" panose="02020603050405020304" pitchFamily="18" charset="0"/>
              </a:rPr>
              <a:t>, consultation and </a:t>
            </a:r>
            <a:r>
              <a:rPr lang="en-US" b="1" dirty="0">
                <a:solidFill>
                  <a:srgbClr val="0000CC"/>
                </a:solidFill>
                <a:latin typeface="Times New Roman" panose="02020603050405020304" pitchFamily="18" charset="0"/>
                <a:cs typeface="Times New Roman" panose="02020603050405020304" pitchFamily="18" charset="0"/>
              </a:rPr>
              <a:t>participation of the subordinates are encouraged.</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style of leadership is effective where </a:t>
            </a:r>
            <a:r>
              <a:rPr lang="en-US" b="1" dirty="0">
                <a:solidFill>
                  <a:srgbClr val="0000CC"/>
                </a:solidFill>
                <a:latin typeface="Times New Roman" panose="02020603050405020304" pitchFamily="18" charset="0"/>
                <a:cs typeface="Times New Roman" panose="02020603050405020304" pitchFamily="18" charset="0"/>
              </a:rPr>
              <a:t>team work is necessary. </a:t>
            </a:r>
            <a:endParaRPr lang="en-US" b="1" dirty="0" smtClean="0">
              <a:solidFill>
                <a:srgbClr val="0000CC"/>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very popular for participatory management.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People </a:t>
            </a:r>
            <a:r>
              <a:rPr lang="en-US" b="1" dirty="0">
                <a:latin typeface="Times New Roman" panose="02020603050405020304" pitchFamily="18" charset="0"/>
                <a:cs typeface="Times New Roman" panose="02020603050405020304" pitchFamily="18" charset="0"/>
              </a:rPr>
              <a:t>cooperate when they feel committed to goals. It </a:t>
            </a:r>
            <a:r>
              <a:rPr lang="en-US" b="1" dirty="0">
                <a:solidFill>
                  <a:srgbClr val="0000CC"/>
                </a:solidFill>
                <a:latin typeface="Times New Roman" panose="02020603050405020304" pitchFamily="18" charset="0"/>
                <a:cs typeface="Times New Roman" panose="02020603050405020304" pitchFamily="18" charset="0"/>
              </a:rPr>
              <a:t>results high morale and productivity.</a:t>
            </a:r>
          </a:p>
          <a:p>
            <a:pPr marL="0" indent="0">
              <a:buNone/>
            </a:pPr>
            <a:endParaRPr lang="en-AU" dirty="0"/>
          </a:p>
        </p:txBody>
      </p:sp>
      <p:sp>
        <p:nvSpPr>
          <p:cNvPr id="4" name="Title 1"/>
          <p:cNvSpPr>
            <a:spLocks noGrp="1"/>
          </p:cNvSpPr>
          <p:nvPr>
            <p:ph type="title"/>
          </p:nvPr>
        </p:nvSpPr>
        <p:spPr>
          <a:xfrm>
            <a:off x="627185" y="0"/>
            <a:ext cx="10515600" cy="1041009"/>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STYLE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27339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103" y="815926"/>
            <a:ext cx="5661074" cy="5929532"/>
          </a:xfrm>
        </p:spPr>
        <p:txBody>
          <a:bodyPr>
            <a:normAutofit lnSpcReduction="10000"/>
          </a:bodyPr>
          <a:lstStyle/>
          <a:p>
            <a:pPr marL="0" indent="0">
              <a:buNone/>
            </a:pPr>
            <a:r>
              <a:rPr lang="en-AU" b="1" dirty="0" smtClean="0">
                <a:solidFill>
                  <a:srgbClr val="0000CC"/>
                </a:solidFill>
                <a:latin typeface="Times New Roman" panose="02020603050405020304" pitchFamily="18" charset="0"/>
                <a:cs typeface="Times New Roman" panose="02020603050405020304" pitchFamily="18" charset="0"/>
              </a:rPr>
              <a:t>Features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Leaders </a:t>
            </a:r>
            <a:r>
              <a:rPr lang="en-US" b="1" dirty="0">
                <a:solidFill>
                  <a:srgbClr val="C00000"/>
                </a:solidFill>
                <a:latin typeface="Times New Roman" panose="02020603050405020304" pitchFamily="18" charset="0"/>
                <a:cs typeface="Times New Roman" panose="02020603050405020304" pitchFamily="18" charset="0"/>
              </a:rPr>
              <a:t>consult the subordinates </a:t>
            </a:r>
            <a:r>
              <a:rPr lang="en-US" b="1" dirty="0">
                <a:latin typeface="Times New Roman" panose="02020603050405020304" pitchFamily="18" charset="0"/>
                <a:cs typeface="Times New Roman" panose="02020603050405020304" pitchFamily="18" charset="0"/>
              </a:rPr>
              <a:t>about decisions. Also, the subordinates willingly cooperate with the leader,</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Authority and </a:t>
            </a:r>
            <a:r>
              <a:rPr lang="en-US" b="1" dirty="0">
                <a:solidFill>
                  <a:srgbClr val="C00000"/>
                </a:solidFill>
                <a:latin typeface="Times New Roman" panose="02020603050405020304" pitchFamily="18" charset="0"/>
                <a:cs typeface="Times New Roman" panose="02020603050405020304" pitchFamily="18" charset="0"/>
              </a:rPr>
              <a:t>responsibility are delegated</a:t>
            </a:r>
            <a:r>
              <a:rPr lang="en-US" b="1" dirty="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Influences flow both ways.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Performance-based rewards and punishment with emphasis on results,</a:t>
            </a:r>
          </a:p>
          <a:p>
            <a:pPr algn="just">
              <a:lnSpc>
                <a:spcPct val="100000"/>
              </a:lnSpc>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Information is shared</a:t>
            </a:r>
            <a:r>
              <a:rPr lang="en-US" b="1" dirty="0">
                <a:latin typeface="Times New Roman" panose="02020603050405020304" pitchFamily="18" charset="0"/>
                <a:cs typeface="Times New Roman" panose="02020603050405020304" pitchFamily="18" charset="0"/>
              </a:rPr>
              <a:t> between leaders and followers.</a:t>
            </a:r>
          </a:p>
          <a:p>
            <a:pPr marL="0" indent="0">
              <a:buNone/>
            </a:pPr>
            <a:endParaRPr lang="en-AU" dirty="0"/>
          </a:p>
        </p:txBody>
      </p:sp>
      <p:sp>
        <p:nvSpPr>
          <p:cNvPr id="4" name="Title 1"/>
          <p:cNvSpPr>
            <a:spLocks noGrp="1"/>
          </p:cNvSpPr>
          <p:nvPr>
            <p:ph type="title"/>
          </p:nvPr>
        </p:nvSpPr>
        <p:spPr>
          <a:xfrm>
            <a:off x="739726" y="0"/>
            <a:ext cx="10515600" cy="10275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STYLE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4394982" y="1392702"/>
            <a:ext cx="6730218" cy="54652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AU" dirty="0"/>
          </a:p>
        </p:txBody>
      </p:sp>
      <p:sp>
        <p:nvSpPr>
          <p:cNvPr id="6" name="Content Placeholder 2"/>
          <p:cNvSpPr txBox="1">
            <a:spLocks/>
          </p:cNvSpPr>
          <p:nvPr/>
        </p:nvSpPr>
        <p:spPr>
          <a:xfrm>
            <a:off x="7821637" y="1559169"/>
            <a:ext cx="3598984" cy="17889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AU" dirty="0"/>
          </a:p>
        </p:txBody>
      </p:sp>
      <p:sp>
        <p:nvSpPr>
          <p:cNvPr id="7" name="TextBox 6"/>
          <p:cNvSpPr txBox="1"/>
          <p:nvPr/>
        </p:nvSpPr>
        <p:spPr>
          <a:xfrm>
            <a:off x="6358598" y="1392702"/>
            <a:ext cx="5219114" cy="3539430"/>
          </a:xfrm>
          <a:prstGeom prst="rect">
            <a:avLst/>
          </a:prstGeom>
          <a:noFill/>
        </p:spPr>
        <p:txBody>
          <a:bodyPr wrap="square" rtlCol="0">
            <a:spAutoFit/>
          </a:bodyPr>
          <a:lstStyle/>
          <a:p>
            <a:pPr algn="just"/>
            <a:r>
              <a:rPr lang="en-AU" sz="2800" b="1" dirty="0" smtClean="0">
                <a:solidFill>
                  <a:srgbClr val="0000CC"/>
                </a:solidFill>
                <a:latin typeface="Times New Roman" panose="02020603050405020304" pitchFamily="18" charset="0"/>
                <a:cs typeface="Times New Roman" panose="02020603050405020304" pitchFamily="18" charset="0"/>
              </a:rPr>
              <a:t>CONSULTATIVE APPROACH</a:t>
            </a:r>
          </a:p>
          <a:p>
            <a:pPr algn="just"/>
            <a:r>
              <a:rPr lang="en-AU" sz="2800" b="1" dirty="0" smtClean="0">
                <a:latin typeface="Times New Roman" panose="02020603050405020304" pitchFamily="18" charset="0"/>
                <a:cs typeface="Times New Roman" panose="02020603050405020304" pitchFamily="18" charset="0"/>
              </a:rPr>
              <a:t>Process of consultation is done before decisions are taken. </a:t>
            </a:r>
          </a:p>
          <a:p>
            <a:pPr algn="just"/>
            <a:endParaRPr lang="en-AU" sz="2800" b="1" dirty="0">
              <a:latin typeface="Times New Roman" panose="02020603050405020304" pitchFamily="18" charset="0"/>
              <a:cs typeface="Times New Roman" panose="02020603050405020304" pitchFamily="18" charset="0"/>
            </a:endParaRPr>
          </a:p>
          <a:p>
            <a:pPr algn="just"/>
            <a:r>
              <a:rPr lang="en-AU" sz="2800" b="1" dirty="0" smtClean="0">
                <a:solidFill>
                  <a:srgbClr val="0000CC"/>
                </a:solidFill>
                <a:latin typeface="Times New Roman" panose="02020603050405020304" pitchFamily="18" charset="0"/>
                <a:cs typeface="Times New Roman" panose="02020603050405020304" pitchFamily="18" charset="0"/>
              </a:rPr>
              <a:t>PERSUASUVE APPROACH </a:t>
            </a:r>
          </a:p>
          <a:p>
            <a:pPr algn="just"/>
            <a:r>
              <a:rPr lang="en-AU" sz="2800" b="1" dirty="0" smtClean="0">
                <a:latin typeface="Times New Roman" panose="02020603050405020304" pitchFamily="18" charset="0"/>
                <a:cs typeface="Times New Roman" panose="02020603050405020304" pitchFamily="18" charset="0"/>
              </a:rPr>
              <a:t>Leader takes decision and seeks to persuade others that the decision is correct.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57786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104" y="1012873"/>
            <a:ext cx="5942426" cy="5711484"/>
          </a:xfrm>
        </p:spPr>
        <p:txBody>
          <a:bodyPr>
            <a:normAutofit fontScale="85000" lnSpcReduction="10000"/>
          </a:bodyPr>
          <a:lstStyle/>
          <a:p>
            <a:pPr marL="514350" indent="-514350">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FREE </a:t>
            </a:r>
            <a:r>
              <a:rPr lang="en-US" b="1" dirty="0">
                <a:solidFill>
                  <a:srgbClr val="C00000"/>
                </a:solidFill>
                <a:latin typeface="Times New Roman" panose="02020603050405020304" pitchFamily="18" charset="0"/>
                <a:cs typeface="Times New Roman" panose="02020603050405020304" pitchFamily="18" charset="0"/>
              </a:rPr>
              <a:t>REIN (Laissez-faire) </a:t>
            </a:r>
            <a:r>
              <a:rPr lang="en-US" b="1" dirty="0" smtClean="0">
                <a:solidFill>
                  <a:srgbClr val="C00000"/>
                </a:solidFill>
                <a:latin typeface="Times New Roman" panose="02020603050405020304" pitchFamily="18" charset="0"/>
                <a:cs typeface="Times New Roman" panose="02020603050405020304" pitchFamily="18" charset="0"/>
              </a:rPr>
              <a:t>STYLE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style, power and decision making are entrusted on to the subordinates.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Leaders </a:t>
            </a:r>
            <a:r>
              <a:rPr lang="en-US" b="1" dirty="0">
                <a:solidFill>
                  <a:srgbClr val="C00000"/>
                </a:solidFill>
                <a:latin typeface="Times New Roman" panose="02020603050405020304" pitchFamily="18" charset="0"/>
                <a:cs typeface="Times New Roman" panose="02020603050405020304" pitchFamily="18" charset="0"/>
              </a:rPr>
              <a:t>use very little power </a:t>
            </a:r>
            <a:r>
              <a:rPr lang="en-US" b="1" dirty="0">
                <a:latin typeface="Times New Roman" panose="02020603050405020304" pitchFamily="18" charset="0"/>
                <a:cs typeface="Times New Roman" panose="02020603050405020304" pitchFamily="18" charset="0"/>
              </a:rPr>
              <a:t>and control. They serve as an information center</a:t>
            </a:r>
            <a:r>
              <a:rPr lang="en-US" dirty="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Subordinates </a:t>
            </a:r>
            <a:r>
              <a:rPr lang="en-US" b="1" dirty="0">
                <a:latin typeface="Times New Roman" panose="02020603050405020304" pitchFamily="18" charset="0"/>
                <a:cs typeface="Times New Roman" panose="02020603050405020304" pitchFamily="18" charset="0"/>
              </a:rPr>
              <a:t>set own </a:t>
            </a:r>
            <a:r>
              <a:rPr lang="en-US" b="1" dirty="0" smtClean="0">
                <a:latin typeface="Times New Roman" panose="02020603050405020304" pitchFamily="18" charset="0"/>
                <a:cs typeface="Times New Roman" panose="02020603050405020304" pitchFamily="18" charset="0"/>
              </a:rPr>
              <a:t>goals and their </a:t>
            </a:r>
            <a:r>
              <a:rPr lang="en-US" b="1" dirty="0">
                <a:latin typeface="Times New Roman" panose="02020603050405020304" pitchFamily="18" charset="0"/>
                <a:cs typeface="Times New Roman" panose="02020603050405020304" pitchFamily="18" charset="0"/>
              </a:rPr>
              <a:t>potential is effectively utilized.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Subordinates have decentralized authority and responsibility. </a:t>
            </a:r>
            <a:r>
              <a:rPr lang="en-US" b="1" dirty="0">
                <a:solidFill>
                  <a:srgbClr val="C00000"/>
                </a:solidFill>
                <a:latin typeface="Times New Roman" panose="02020603050405020304" pitchFamily="18" charset="0"/>
                <a:cs typeface="Times New Roman" panose="02020603050405020304" pitchFamily="18" charset="0"/>
              </a:rPr>
              <a:t>They are high degree of independence in decision making. </a:t>
            </a:r>
            <a:r>
              <a:rPr lang="en-US" b="1" dirty="0">
                <a:latin typeface="Times New Roman" panose="02020603050405020304" pitchFamily="18" charset="0"/>
                <a:cs typeface="Times New Roman" panose="02020603050405020304" pitchFamily="18" charset="0"/>
              </a:rPr>
              <a:t>Influence flow in all directions.</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effective for </a:t>
            </a:r>
            <a:r>
              <a:rPr lang="en-US" b="1" dirty="0">
                <a:solidFill>
                  <a:srgbClr val="C00000"/>
                </a:solidFill>
                <a:latin typeface="Times New Roman" panose="02020603050405020304" pitchFamily="18" charset="0"/>
                <a:cs typeface="Times New Roman" panose="02020603050405020304" pitchFamily="18" charset="0"/>
              </a:rPr>
              <a:t>research oriented jobs.</a:t>
            </a:r>
            <a:r>
              <a:rPr lang="en-US" b="1" dirty="0">
                <a:latin typeface="Times New Roman" panose="02020603050405020304" pitchFamily="18" charset="0"/>
                <a:cs typeface="Times New Roman" panose="02020603050405020304" pitchFamily="18" charset="0"/>
              </a:rPr>
              <a:t> It </a:t>
            </a:r>
            <a:r>
              <a:rPr lang="en-US" b="1" dirty="0" smtClean="0">
                <a:latin typeface="Times New Roman" panose="02020603050405020304" pitchFamily="18" charset="0"/>
                <a:cs typeface="Times New Roman" panose="02020603050405020304" pitchFamily="18" charset="0"/>
              </a:rPr>
              <a:t>leads </a:t>
            </a:r>
            <a:r>
              <a:rPr lang="en-US" b="1" dirty="0">
                <a:latin typeface="Times New Roman" panose="02020603050405020304" pitchFamily="18" charset="0"/>
                <a:cs typeface="Times New Roman" panose="02020603050405020304" pitchFamily="18" charset="0"/>
              </a:rPr>
              <a:t>high </a:t>
            </a:r>
            <a:r>
              <a:rPr lang="en-US" b="1" dirty="0" smtClean="0">
                <a:latin typeface="Times New Roman" panose="02020603050405020304" pitchFamily="18" charset="0"/>
                <a:cs typeface="Times New Roman" panose="02020603050405020304" pitchFamily="18" charset="0"/>
              </a:rPr>
              <a:t>morale.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1252" y="1"/>
            <a:ext cx="10515600" cy="116761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STYLE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grpSp>
        <p:nvGrpSpPr>
          <p:cNvPr id="5" name="Group 4"/>
          <p:cNvGrpSpPr>
            <a:grpSpLocks/>
          </p:cNvGrpSpPr>
          <p:nvPr/>
        </p:nvGrpSpPr>
        <p:grpSpPr bwMode="auto">
          <a:xfrm>
            <a:off x="6344529" y="2039815"/>
            <a:ext cx="5528179" cy="1547448"/>
            <a:chOff x="1392" y="3264"/>
            <a:chExt cx="3097" cy="701"/>
          </a:xfrm>
        </p:grpSpPr>
        <p:sp>
          <p:nvSpPr>
            <p:cNvPr id="6" name="Text Box 5"/>
            <p:cNvSpPr txBox="1">
              <a:spLocks noChangeArrowheads="1"/>
            </p:cNvSpPr>
            <p:nvPr/>
          </p:nvSpPr>
          <p:spPr bwMode="auto">
            <a:xfrm>
              <a:off x="2400" y="3264"/>
              <a:ext cx="912" cy="166"/>
            </a:xfrm>
            <a:prstGeom prst="rect">
              <a:avLst/>
            </a:prstGeom>
            <a:solidFill>
              <a:schemeClr val="hlink"/>
            </a:solidFill>
            <a:ln w="9525">
              <a:solidFill>
                <a:schemeClr val="tx1"/>
              </a:solidFill>
              <a:miter lim="800000"/>
              <a:headEnd/>
              <a:tailEnd/>
            </a:ln>
          </p:spPr>
          <p:txBody>
            <a:bodyPr>
              <a:spAutoFit/>
            </a:bodyPr>
            <a:lstStyle/>
            <a:p>
              <a:pPr algn="ctr">
                <a:spcBef>
                  <a:spcPct val="50000"/>
                </a:spcBef>
                <a:buFontTx/>
                <a:buNone/>
              </a:pPr>
              <a:r>
                <a:rPr lang="en-US" sz="2400" dirty="0"/>
                <a:t>Free rein</a:t>
              </a:r>
            </a:p>
          </p:txBody>
        </p:sp>
        <p:sp>
          <p:nvSpPr>
            <p:cNvPr id="7" name="Text Box 6"/>
            <p:cNvSpPr txBox="1">
              <a:spLocks noChangeArrowheads="1"/>
            </p:cNvSpPr>
            <p:nvPr/>
          </p:nvSpPr>
          <p:spPr bwMode="auto">
            <a:xfrm>
              <a:off x="3680" y="3650"/>
              <a:ext cx="809" cy="299"/>
            </a:xfrm>
            <a:prstGeom prst="rect">
              <a:avLst/>
            </a:prstGeom>
            <a:solidFill>
              <a:srgbClr val="C00000"/>
            </a:solidFill>
            <a:ln w="9525">
              <a:solidFill>
                <a:schemeClr val="tx1"/>
              </a:solidFill>
              <a:miter lim="800000"/>
              <a:headEnd/>
              <a:tailEnd/>
            </a:ln>
          </p:spPr>
          <p:txBody>
            <a:bodyPr>
              <a:spAutoFit/>
            </a:bodyPr>
            <a:lstStyle/>
            <a:p>
              <a:pPr algn="ctr">
                <a:buFontTx/>
                <a:buNone/>
              </a:pPr>
              <a:r>
                <a:rPr lang="en-US" sz="2400" dirty="0"/>
                <a:t>Followers</a:t>
              </a:r>
            </a:p>
          </p:txBody>
        </p:sp>
        <p:sp>
          <p:nvSpPr>
            <p:cNvPr id="8" name="Text Box 7"/>
            <p:cNvSpPr txBox="1">
              <a:spLocks noChangeArrowheads="1"/>
            </p:cNvSpPr>
            <p:nvPr/>
          </p:nvSpPr>
          <p:spPr bwMode="auto">
            <a:xfrm>
              <a:off x="2448" y="3666"/>
              <a:ext cx="768" cy="299"/>
            </a:xfrm>
            <a:prstGeom prst="rect">
              <a:avLst/>
            </a:prstGeom>
            <a:solidFill>
              <a:srgbClr val="C00000"/>
            </a:solidFill>
            <a:ln w="9525">
              <a:solidFill>
                <a:schemeClr val="tx1"/>
              </a:solidFill>
              <a:miter lim="800000"/>
              <a:headEnd/>
              <a:tailEnd/>
            </a:ln>
          </p:spPr>
          <p:txBody>
            <a:bodyPr>
              <a:spAutoFit/>
            </a:bodyPr>
            <a:lstStyle/>
            <a:p>
              <a:pPr algn="ctr">
                <a:spcBef>
                  <a:spcPct val="50000"/>
                </a:spcBef>
                <a:buFontTx/>
                <a:buNone/>
              </a:pPr>
              <a:r>
                <a:rPr lang="en-US" sz="2400"/>
                <a:t>Followers</a:t>
              </a:r>
            </a:p>
          </p:txBody>
        </p:sp>
        <p:sp>
          <p:nvSpPr>
            <p:cNvPr id="9" name="Text Box 8"/>
            <p:cNvSpPr txBox="1">
              <a:spLocks noChangeArrowheads="1"/>
            </p:cNvSpPr>
            <p:nvPr/>
          </p:nvSpPr>
          <p:spPr bwMode="auto">
            <a:xfrm>
              <a:off x="1392" y="3666"/>
              <a:ext cx="816" cy="299"/>
            </a:xfrm>
            <a:prstGeom prst="rect">
              <a:avLst/>
            </a:prstGeom>
            <a:solidFill>
              <a:srgbClr val="C00000"/>
            </a:solidFill>
            <a:ln w="9525">
              <a:solidFill>
                <a:schemeClr val="tx1"/>
              </a:solidFill>
              <a:miter lim="800000"/>
              <a:headEnd/>
              <a:tailEnd/>
            </a:ln>
          </p:spPr>
          <p:txBody>
            <a:bodyPr>
              <a:spAutoFit/>
            </a:bodyPr>
            <a:lstStyle/>
            <a:p>
              <a:pPr algn="ctr">
                <a:spcBef>
                  <a:spcPct val="50000"/>
                </a:spcBef>
                <a:buFontTx/>
                <a:buNone/>
              </a:pPr>
              <a:r>
                <a:rPr lang="en-US" sz="2400"/>
                <a:t>Followers</a:t>
              </a:r>
            </a:p>
          </p:txBody>
        </p:sp>
        <p:sp>
          <p:nvSpPr>
            <p:cNvPr id="10" name="Line 9"/>
            <p:cNvSpPr>
              <a:spLocks noChangeShapeType="1"/>
            </p:cNvSpPr>
            <p:nvPr/>
          </p:nvSpPr>
          <p:spPr bwMode="auto">
            <a:xfrm>
              <a:off x="3216" y="3755"/>
              <a:ext cx="480" cy="0"/>
            </a:xfrm>
            <a:prstGeom prst="line">
              <a:avLst/>
            </a:prstGeom>
            <a:noFill/>
            <a:ln w="28575">
              <a:solidFill>
                <a:schemeClr val="tx1"/>
              </a:solidFill>
              <a:prstDash val="dash"/>
              <a:round/>
              <a:headEnd type="triangle" w="med" len="med"/>
              <a:tailEnd type="triangle" w="med" len="med"/>
            </a:ln>
          </p:spPr>
          <p:txBody>
            <a:bodyPr/>
            <a:lstStyle/>
            <a:p>
              <a:endParaRPr lang="en-US" sz="2400"/>
            </a:p>
          </p:txBody>
        </p:sp>
        <p:sp>
          <p:nvSpPr>
            <p:cNvPr id="11" name="Line 10"/>
            <p:cNvSpPr>
              <a:spLocks noChangeShapeType="1"/>
            </p:cNvSpPr>
            <p:nvPr/>
          </p:nvSpPr>
          <p:spPr bwMode="auto">
            <a:xfrm>
              <a:off x="2208" y="3800"/>
              <a:ext cx="240" cy="0"/>
            </a:xfrm>
            <a:prstGeom prst="line">
              <a:avLst/>
            </a:prstGeom>
            <a:noFill/>
            <a:ln w="28575">
              <a:solidFill>
                <a:schemeClr val="tx1"/>
              </a:solidFill>
              <a:prstDash val="dash"/>
              <a:round/>
              <a:headEnd type="triangle" w="med" len="med"/>
              <a:tailEnd type="triangle" w="med" len="med"/>
            </a:ln>
          </p:spPr>
          <p:txBody>
            <a:bodyPr/>
            <a:lstStyle/>
            <a:p>
              <a:endParaRPr lang="en-US" sz="2400"/>
            </a:p>
          </p:txBody>
        </p:sp>
        <p:sp>
          <p:nvSpPr>
            <p:cNvPr id="12" name="Line 11"/>
            <p:cNvSpPr>
              <a:spLocks noChangeShapeType="1"/>
            </p:cNvSpPr>
            <p:nvPr/>
          </p:nvSpPr>
          <p:spPr bwMode="auto">
            <a:xfrm>
              <a:off x="3312" y="3398"/>
              <a:ext cx="432" cy="268"/>
            </a:xfrm>
            <a:prstGeom prst="line">
              <a:avLst/>
            </a:prstGeom>
            <a:noFill/>
            <a:ln w="28575">
              <a:solidFill>
                <a:schemeClr val="tx1"/>
              </a:solidFill>
              <a:prstDash val="dash"/>
              <a:round/>
              <a:headEnd type="triangle" w="med" len="med"/>
              <a:tailEnd type="triangle" w="med" len="med"/>
            </a:ln>
          </p:spPr>
          <p:txBody>
            <a:bodyPr/>
            <a:lstStyle/>
            <a:p>
              <a:endParaRPr lang="en-US" sz="2400"/>
            </a:p>
          </p:txBody>
        </p:sp>
        <p:sp>
          <p:nvSpPr>
            <p:cNvPr id="13" name="Line 12"/>
            <p:cNvSpPr>
              <a:spLocks noChangeShapeType="1"/>
            </p:cNvSpPr>
            <p:nvPr/>
          </p:nvSpPr>
          <p:spPr bwMode="auto">
            <a:xfrm rot="17593841">
              <a:off x="1976" y="3396"/>
              <a:ext cx="406" cy="244"/>
            </a:xfrm>
            <a:prstGeom prst="line">
              <a:avLst/>
            </a:prstGeom>
            <a:noFill/>
            <a:ln w="28575">
              <a:solidFill>
                <a:schemeClr val="tx1"/>
              </a:solidFill>
              <a:prstDash val="dash"/>
              <a:round/>
              <a:headEnd type="triangle" w="med" len="med"/>
              <a:tailEnd type="triangle" w="med" len="med"/>
            </a:ln>
          </p:spPr>
          <p:txBody>
            <a:bodyPr/>
            <a:lstStyle/>
            <a:p>
              <a:endParaRPr lang="en-US" sz="2400"/>
            </a:p>
          </p:txBody>
        </p:sp>
        <p:sp>
          <p:nvSpPr>
            <p:cNvPr id="14" name="Line 13"/>
            <p:cNvSpPr>
              <a:spLocks noChangeShapeType="1"/>
            </p:cNvSpPr>
            <p:nvPr/>
          </p:nvSpPr>
          <p:spPr bwMode="auto">
            <a:xfrm>
              <a:off x="2784" y="3487"/>
              <a:ext cx="0" cy="179"/>
            </a:xfrm>
            <a:prstGeom prst="line">
              <a:avLst/>
            </a:prstGeom>
            <a:noFill/>
            <a:ln w="28575">
              <a:solidFill>
                <a:schemeClr val="tx1"/>
              </a:solidFill>
              <a:prstDash val="dash"/>
              <a:round/>
              <a:headEnd type="triangle" w="med" len="med"/>
              <a:tailEnd type="triangle" w="med" len="med"/>
            </a:ln>
          </p:spPr>
          <p:txBody>
            <a:bodyPr/>
            <a:lstStyle/>
            <a:p>
              <a:endParaRPr lang="en-US" sz="2400"/>
            </a:p>
          </p:txBody>
        </p:sp>
        <p:sp>
          <p:nvSpPr>
            <p:cNvPr id="15" name="Line 14"/>
            <p:cNvSpPr>
              <a:spLocks noChangeShapeType="1"/>
            </p:cNvSpPr>
            <p:nvPr/>
          </p:nvSpPr>
          <p:spPr bwMode="auto">
            <a:xfrm flipV="1">
              <a:off x="3744" y="3360"/>
              <a:ext cx="336" cy="288"/>
            </a:xfrm>
            <a:prstGeom prst="line">
              <a:avLst/>
            </a:prstGeom>
            <a:noFill/>
            <a:ln w="28575">
              <a:solidFill>
                <a:schemeClr val="tx1"/>
              </a:solidFill>
              <a:prstDash val="dash"/>
              <a:round/>
              <a:headEnd/>
              <a:tailEnd type="triangle" w="med" len="med"/>
            </a:ln>
          </p:spPr>
          <p:txBody>
            <a:bodyPr/>
            <a:lstStyle/>
            <a:p>
              <a:endParaRPr lang="en-US" sz="2400"/>
            </a:p>
          </p:txBody>
        </p:sp>
        <p:sp>
          <p:nvSpPr>
            <p:cNvPr id="16" name="Line 15"/>
            <p:cNvSpPr>
              <a:spLocks noChangeShapeType="1"/>
            </p:cNvSpPr>
            <p:nvPr/>
          </p:nvSpPr>
          <p:spPr bwMode="auto">
            <a:xfrm flipH="1" flipV="1">
              <a:off x="1632" y="3360"/>
              <a:ext cx="336" cy="336"/>
            </a:xfrm>
            <a:prstGeom prst="line">
              <a:avLst/>
            </a:prstGeom>
            <a:noFill/>
            <a:ln w="28575">
              <a:solidFill>
                <a:schemeClr val="tx1"/>
              </a:solidFill>
              <a:prstDash val="dash"/>
              <a:round/>
              <a:headEnd/>
              <a:tailEnd type="triangle" w="med" len="med"/>
            </a:ln>
          </p:spPr>
          <p:txBody>
            <a:bodyPr/>
            <a:lstStyle/>
            <a:p>
              <a:endParaRPr lang="en-US" sz="2400"/>
            </a:p>
          </p:txBody>
        </p:sp>
      </p:grpSp>
    </p:spTree>
    <p:extLst>
      <p:ext uri="{BB962C8B-B14F-4D97-AF65-F5344CB8AC3E}">
        <p14:creationId xmlns:p14="http://schemas.microsoft.com/office/powerpoint/2010/main" val="225471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17" y="1"/>
            <a:ext cx="10515600" cy="116761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LEADERSHIP </a:t>
            </a:r>
          </a:p>
        </p:txBody>
      </p:sp>
      <p:sp>
        <p:nvSpPr>
          <p:cNvPr id="3" name="Content Placeholder 2"/>
          <p:cNvSpPr>
            <a:spLocks noGrp="1"/>
          </p:cNvSpPr>
          <p:nvPr>
            <p:ph idx="1"/>
          </p:nvPr>
        </p:nvSpPr>
        <p:spPr>
          <a:xfrm>
            <a:off x="458371" y="1026942"/>
            <a:ext cx="9656300" cy="5831058"/>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study of leadership has evolved as </a:t>
            </a:r>
            <a:r>
              <a:rPr lang="en-AU" b="1" dirty="0" smtClean="0">
                <a:latin typeface="Times New Roman" panose="02020603050405020304" pitchFamily="18" charset="0"/>
                <a:cs typeface="Times New Roman" panose="02020603050405020304" pitchFamily="18" charset="0"/>
              </a:rPr>
              <a:t>theories have </a:t>
            </a:r>
            <a:r>
              <a:rPr lang="en-AU" b="1" dirty="0">
                <a:latin typeface="Times New Roman" panose="02020603050405020304" pitchFamily="18" charset="0"/>
                <a:cs typeface="Times New Roman" panose="02020603050405020304" pitchFamily="18" charset="0"/>
              </a:rPr>
              <a:t>been developed and refined by successive </a:t>
            </a:r>
            <a:r>
              <a:rPr lang="en-AU" b="1" dirty="0" smtClean="0">
                <a:latin typeface="Times New Roman" panose="02020603050405020304" pitchFamily="18" charset="0"/>
                <a:cs typeface="Times New Roman" panose="02020603050405020304" pitchFamily="18" charset="0"/>
              </a:rPr>
              <a:t>generations of </a:t>
            </a:r>
            <a:r>
              <a:rPr lang="en-AU" b="1" dirty="0">
                <a:latin typeface="Times New Roman" panose="02020603050405020304" pitchFamily="18" charset="0"/>
                <a:cs typeface="Times New Roman" panose="02020603050405020304" pitchFamily="18" charset="0"/>
              </a:rPr>
              <a:t>researchers</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Leadership styles are greatly influenced by leadership theories</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are mainly three types of leadership theories- </a:t>
            </a:r>
          </a:p>
          <a:p>
            <a:pPr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1</a:t>
            </a:r>
            <a:r>
              <a:rPr lang="en-US" b="1" dirty="0">
                <a:solidFill>
                  <a:srgbClr val="C00000"/>
                </a:solidFill>
                <a:latin typeface="Times New Roman" panose="02020603050405020304" pitchFamily="18" charset="0"/>
                <a:cs typeface="Times New Roman" panose="02020603050405020304" pitchFamily="18" charset="0"/>
              </a:rPr>
              <a:t>. Trait Theory </a:t>
            </a:r>
          </a:p>
          <a:p>
            <a:pPr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a:solidFill>
                  <a:srgbClr val="006600"/>
                </a:solidFill>
                <a:latin typeface="Times New Roman" panose="02020603050405020304" pitchFamily="18" charset="0"/>
                <a:cs typeface="Times New Roman" panose="02020603050405020304" pitchFamily="18" charset="0"/>
              </a:rPr>
              <a:t>2. Behavior Theory </a:t>
            </a:r>
            <a:endParaRPr lang="en-US" b="1" dirty="0" smtClean="0">
              <a:solidFill>
                <a:srgbClr val="006600"/>
              </a:solidFill>
              <a:latin typeface="Times New Roman" panose="02020603050405020304" pitchFamily="18" charset="0"/>
              <a:cs typeface="Times New Roman" panose="02020603050405020304" pitchFamily="18" charset="0"/>
            </a:endParaRPr>
          </a:p>
          <a:p>
            <a:pPr lvl="2"/>
            <a:r>
              <a:rPr lang="en-US" b="1" dirty="0">
                <a:solidFill>
                  <a:srgbClr val="006600"/>
                </a:solidFill>
                <a:latin typeface="Times New Roman" panose="02020603050405020304" pitchFamily="18" charset="0"/>
                <a:cs typeface="Times New Roman" panose="02020603050405020304" pitchFamily="18" charset="0"/>
              </a:rPr>
              <a:t> </a:t>
            </a:r>
            <a:r>
              <a:rPr lang="en-US" b="1" dirty="0" smtClean="0">
                <a:solidFill>
                  <a:srgbClr val="006600"/>
                </a:solidFill>
                <a:latin typeface="Times New Roman" panose="02020603050405020304" pitchFamily="18" charset="0"/>
                <a:cs typeface="Times New Roman" panose="02020603050405020304" pitchFamily="18" charset="0"/>
              </a:rPr>
              <a:t>         </a:t>
            </a:r>
            <a:r>
              <a:rPr lang="en-US" sz="3000" b="1" dirty="0">
                <a:solidFill>
                  <a:srgbClr val="7030A0"/>
                </a:solidFill>
                <a:latin typeface="Times New Roman" panose="02020603050405020304" pitchFamily="18" charset="0"/>
                <a:cs typeface="Times New Roman" panose="02020603050405020304" pitchFamily="18" charset="0"/>
              </a:rPr>
              <a:t>Ohio State University Studies</a:t>
            </a:r>
          </a:p>
          <a:p>
            <a:pPr lvl="2"/>
            <a:r>
              <a:rPr lang="en-US" sz="3000" b="1" dirty="0">
                <a:solidFill>
                  <a:srgbClr val="FF00FF"/>
                </a:solidFill>
                <a:latin typeface="Times New Roman" panose="02020603050405020304" pitchFamily="18" charset="0"/>
                <a:cs typeface="Times New Roman" panose="02020603050405020304" pitchFamily="18" charset="0"/>
              </a:rPr>
              <a:t>	Michigan University Studies</a:t>
            </a:r>
          </a:p>
          <a:p>
            <a:pPr lvl="2"/>
            <a:r>
              <a:rPr lang="en-US" sz="3000" b="1" dirty="0">
                <a:solidFill>
                  <a:srgbClr val="FF00FF"/>
                </a:solidFill>
                <a:latin typeface="Times New Roman" panose="02020603050405020304" pitchFamily="18" charset="0"/>
                <a:cs typeface="Times New Roman" panose="02020603050405020304" pitchFamily="18" charset="0"/>
              </a:rPr>
              <a:t>	</a:t>
            </a:r>
            <a:r>
              <a:rPr lang="en-US" sz="3000" b="1" dirty="0">
                <a:solidFill>
                  <a:srgbClr val="006600"/>
                </a:solidFill>
                <a:latin typeface="Times New Roman" panose="02020603050405020304" pitchFamily="18" charset="0"/>
                <a:cs typeface="Times New Roman" panose="02020603050405020304" pitchFamily="18" charset="0"/>
              </a:rPr>
              <a:t>Managerial Grid</a:t>
            </a:r>
          </a:p>
          <a:p>
            <a:pPr algn="just">
              <a:lnSpc>
                <a:spcPct val="100000"/>
              </a:lnSpc>
              <a:buNone/>
            </a:pPr>
            <a:r>
              <a:rPr lang="en-US" b="1" dirty="0" smtClean="0">
                <a:latin typeface="Times New Roman" panose="02020603050405020304" pitchFamily="18" charset="0"/>
                <a:cs typeface="Times New Roman" panose="02020603050405020304" pitchFamily="18" charset="0"/>
              </a:rPr>
              <a:t>      </a:t>
            </a:r>
            <a:r>
              <a:rPr lang="en-US" b="1" dirty="0">
                <a:solidFill>
                  <a:srgbClr val="7030A0"/>
                </a:solidFill>
                <a:latin typeface="Times New Roman" panose="02020603050405020304" pitchFamily="18" charset="0"/>
                <a:cs typeface="Times New Roman" panose="02020603050405020304" pitchFamily="18" charset="0"/>
              </a:rPr>
              <a:t>3. Contingencies Theory </a:t>
            </a:r>
          </a:p>
          <a:p>
            <a:pPr algn="just">
              <a:lnSpc>
                <a:spcPct val="100000"/>
              </a:lnSpc>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5185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492" y="801248"/>
            <a:ext cx="9811043" cy="6056752"/>
          </a:xfrm>
        </p:spPr>
        <p:txBody>
          <a:bodyPr>
            <a:normAutofit lnSpcReduction="10000"/>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1.   TRAIT THEORY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During </a:t>
            </a:r>
            <a:r>
              <a:rPr lang="en-AU" b="1" dirty="0">
                <a:latin typeface="Times New Roman" panose="02020603050405020304" pitchFamily="18" charset="0"/>
                <a:cs typeface="Times New Roman" panose="02020603050405020304" pitchFamily="18" charset="0"/>
              </a:rPr>
              <a:t>most of recorded history, the prevailing </a:t>
            </a:r>
            <a:r>
              <a:rPr lang="en-AU" b="1" dirty="0" smtClean="0">
                <a:latin typeface="Times New Roman" panose="02020603050405020304" pitchFamily="18" charset="0"/>
                <a:cs typeface="Times New Roman" panose="02020603050405020304" pitchFamily="18" charset="0"/>
              </a:rPr>
              <a:t>assumption was </a:t>
            </a:r>
            <a:r>
              <a:rPr lang="en-AU" b="1" dirty="0">
                <a:latin typeface="Times New Roman" panose="02020603050405020304" pitchFamily="18" charset="0"/>
                <a:cs typeface="Times New Roman" panose="02020603050405020304" pitchFamily="18" charset="0"/>
              </a:rPr>
              <a:t>that leaders are born and not made</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assumes “under </a:t>
            </a:r>
            <a:r>
              <a:rPr lang="en-AU" b="1" dirty="0">
                <a:latin typeface="Times New Roman" panose="02020603050405020304" pitchFamily="18" charset="0"/>
                <a:cs typeface="Times New Roman" panose="02020603050405020304" pitchFamily="18" charset="0"/>
              </a:rPr>
              <a:t>the influence of the </a:t>
            </a:r>
            <a:r>
              <a:rPr lang="en-AU" b="1" dirty="0" smtClean="0">
                <a:latin typeface="Times New Roman" panose="02020603050405020304" pitchFamily="18" charset="0"/>
                <a:cs typeface="Times New Roman" panose="02020603050405020304" pitchFamily="18" charset="0"/>
              </a:rPr>
              <a:t>behaviouristic </a:t>
            </a:r>
            <a:r>
              <a:rPr lang="en-AU" b="1" dirty="0">
                <a:latin typeface="Times New Roman" panose="02020603050405020304" pitchFamily="18" charset="0"/>
                <a:cs typeface="Times New Roman" panose="02020603050405020304" pitchFamily="18" charset="0"/>
              </a:rPr>
              <a:t>school </a:t>
            </a:r>
            <a:r>
              <a:rPr lang="en-AU" b="1" dirty="0" smtClean="0">
                <a:latin typeface="Times New Roman" panose="02020603050405020304" pitchFamily="18" charset="0"/>
                <a:cs typeface="Times New Roman" panose="02020603050405020304" pitchFamily="18" charset="0"/>
              </a:rPr>
              <a:t>of psychological </a:t>
            </a:r>
            <a:r>
              <a:rPr lang="en-AU" b="1" dirty="0">
                <a:latin typeface="Times New Roman" panose="02020603050405020304" pitchFamily="18" charset="0"/>
                <a:cs typeface="Times New Roman" panose="02020603050405020304" pitchFamily="18" charset="0"/>
              </a:rPr>
              <a:t>thought, the fact was accepted </a:t>
            </a:r>
            <a:r>
              <a:rPr lang="en-AU" b="1" dirty="0" smtClean="0">
                <a:latin typeface="Times New Roman" panose="02020603050405020304" pitchFamily="18" charset="0"/>
                <a:cs typeface="Times New Roman" panose="02020603050405020304" pitchFamily="18" charset="0"/>
              </a:rPr>
              <a:t>that leadership </a:t>
            </a:r>
            <a:r>
              <a:rPr lang="en-AU" b="1" dirty="0">
                <a:latin typeface="Times New Roman" panose="02020603050405020304" pitchFamily="18" charset="0"/>
                <a:cs typeface="Times New Roman" panose="02020603050405020304" pitchFamily="18" charset="0"/>
              </a:rPr>
              <a:t>traits are not completely inborn but </a:t>
            </a:r>
            <a:r>
              <a:rPr lang="en-AU" b="1" dirty="0" smtClean="0">
                <a:latin typeface="Times New Roman" panose="02020603050405020304" pitchFamily="18" charset="0"/>
                <a:cs typeface="Times New Roman" panose="02020603050405020304" pitchFamily="18" charset="0"/>
              </a:rPr>
              <a:t>can also </a:t>
            </a:r>
            <a:r>
              <a:rPr lang="en-AU" b="1" dirty="0">
                <a:latin typeface="Times New Roman" panose="02020603050405020304" pitchFamily="18" charset="0"/>
                <a:cs typeface="Times New Roman" panose="02020603050405020304" pitchFamily="18" charset="0"/>
              </a:rPr>
              <a:t>be acquired through learning and </a:t>
            </a:r>
            <a:r>
              <a:rPr lang="en-AU" b="1" dirty="0" smtClean="0">
                <a:latin typeface="Times New Roman" panose="02020603050405020304" pitchFamily="18" charset="0"/>
                <a:cs typeface="Times New Roman" panose="02020603050405020304" pitchFamily="18" charset="0"/>
              </a:rPr>
              <a:t>experience”. [5]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says that leadership involves from the </a:t>
            </a:r>
            <a:r>
              <a:rPr lang="en-US" b="1" dirty="0">
                <a:solidFill>
                  <a:srgbClr val="006600"/>
                </a:solidFill>
                <a:latin typeface="Times New Roman" panose="02020603050405020304" pitchFamily="18" charset="0"/>
                <a:cs typeface="Times New Roman" panose="02020603050405020304" pitchFamily="18" charset="0"/>
              </a:rPr>
              <a:t>possession of certain personal biological characteristics</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trait theory of leadership suggests that certain inborn or innate qualities and characteristics make someone a leader. These qualities might be personality factors, physical factors, intelligence factors, and so on</a:t>
            </a:r>
            <a:r>
              <a:rPr lang="en-AU" b="1" dirty="0" smtClean="0">
                <a:latin typeface="Times New Roman" panose="02020603050405020304" pitchFamily="18" charset="0"/>
                <a:cs typeface="Times New Roman" panose="02020603050405020304" pitchFamily="18" charset="0"/>
              </a:rPr>
              <a:t>. [6] </a:t>
            </a:r>
            <a:endParaRPr lang="en-US"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472440" y="-102283"/>
            <a:ext cx="10515600" cy="119956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01031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5492" y="1198953"/>
            <a:ext cx="4845148" cy="5328455"/>
          </a:xfrm>
        </p:spPr>
        <p:txBody>
          <a:bodyPr>
            <a:normAutofit fontScale="77500" lnSpcReduction="20000"/>
          </a:bodyPr>
          <a:lstStyle/>
          <a:p>
            <a:pPr algn="just">
              <a:lnSpc>
                <a:spcPct val="120000"/>
              </a:lnSpc>
              <a:buFont typeface="Wingdings" panose="05000000000000000000" pitchFamily="2" charset="2"/>
              <a:buChar char="Ø"/>
            </a:pPr>
            <a:r>
              <a:rPr lang="en-US" sz="3300" b="1" dirty="0">
                <a:latin typeface="Times New Roman" panose="02020603050405020304" pitchFamily="18" charset="0"/>
                <a:cs typeface="Times New Roman" panose="02020603050405020304" pitchFamily="18" charset="0"/>
              </a:rPr>
              <a:t>Under trait theory, a leader defers mainly in six traits from non-leaders and they </a:t>
            </a:r>
            <a:r>
              <a:rPr lang="en-US" sz="3300" b="1" dirty="0" smtClean="0">
                <a:latin typeface="Times New Roman" panose="02020603050405020304" pitchFamily="18" charset="0"/>
                <a:cs typeface="Times New Roman" panose="02020603050405020304" pitchFamily="18" charset="0"/>
              </a:rPr>
              <a:t>are- </a:t>
            </a:r>
            <a:r>
              <a:rPr lang="en-US" sz="3300" b="1" dirty="0" smtClean="0">
                <a:solidFill>
                  <a:srgbClr val="0000CC"/>
                </a:solidFill>
                <a:latin typeface="Times New Roman" panose="02020603050405020304" pitchFamily="18" charset="0"/>
                <a:cs typeface="Times New Roman" panose="02020603050405020304" pitchFamily="18" charset="0"/>
              </a:rPr>
              <a:t> </a:t>
            </a:r>
          </a:p>
          <a:p>
            <a:pPr marL="514350" indent="-514350" algn="just">
              <a:lnSpc>
                <a:spcPct val="120000"/>
              </a:lnSpc>
              <a:buAutoNum type="arabicPeriod"/>
            </a:pPr>
            <a:r>
              <a:rPr lang="en-US" sz="3300" b="1" dirty="0" smtClean="0">
                <a:solidFill>
                  <a:srgbClr val="0000CC"/>
                </a:solidFill>
                <a:latin typeface="Times New Roman" panose="02020603050405020304" pitchFamily="18" charset="0"/>
                <a:cs typeface="Times New Roman" panose="02020603050405020304" pitchFamily="18" charset="0"/>
              </a:rPr>
              <a:t>Ambition and energy</a:t>
            </a:r>
          </a:p>
          <a:p>
            <a:pPr marL="514350" indent="-514350" algn="just">
              <a:lnSpc>
                <a:spcPct val="120000"/>
              </a:lnSpc>
              <a:buAutoNum type="arabicPeriod"/>
            </a:pPr>
            <a:r>
              <a:rPr lang="en-US" sz="3300" b="1" dirty="0" smtClean="0">
                <a:solidFill>
                  <a:srgbClr val="006600"/>
                </a:solidFill>
                <a:latin typeface="Times New Roman" panose="02020603050405020304" pitchFamily="18" charset="0"/>
                <a:cs typeface="Times New Roman" panose="02020603050405020304" pitchFamily="18" charset="0"/>
              </a:rPr>
              <a:t>The </a:t>
            </a:r>
            <a:r>
              <a:rPr lang="en-US" sz="3300" b="1" dirty="0">
                <a:solidFill>
                  <a:srgbClr val="006600"/>
                </a:solidFill>
                <a:latin typeface="Times New Roman" panose="02020603050405020304" pitchFamily="18" charset="0"/>
                <a:cs typeface="Times New Roman" panose="02020603050405020304" pitchFamily="18" charset="0"/>
              </a:rPr>
              <a:t>desire to </a:t>
            </a:r>
            <a:r>
              <a:rPr lang="en-US" sz="3300" b="1" dirty="0" smtClean="0">
                <a:solidFill>
                  <a:srgbClr val="006600"/>
                </a:solidFill>
                <a:latin typeface="Times New Roman" panose="02020603050405020304" pitchFamily="18" charset="0"/>
                <a:cs typeface="Times New Roman" panose="02020603050405020304" pitchFamily="18" charset="0"/>
              </a:rPr>
              <a:t>lead </a:t>
            </a:r>
          </a:p>
          <a:p>
            <a:pPr marL="514350" indent="-514350" algn="just">
              <a:lnSpc>
                <a:spcPct val="120000"/>
              </a:lnSpc>
              <a:buAutoNum type="arabicPeriod"/>
            </a:pPr>
            <a:r>
              <a:rPr lang="en-US" sz="3300" b="1" dirty="0">
                <a:solidFill>
                  <a:srgbClr val="248E9C"/>
                </a:solidFill>
                <a:latin typeface="Times New Roman" panose="02020603050405020304" pitchFamily="18" charset="0"/>
                <a:cs typeface="Times New Roman" panose="02020603050405020304" pitchFamily="18" charset="0"/>
              </a:rPr>
              <a:t>Honesty and </a:t>
            </a:r>
            <a:r>
              <a:rPr lang="en-US" sz="3300" b="1" dirty="0" smtClean="0">
                <a:solidFill>
                  <a:srgbClr val="248E9C"/>
                </a:solidFill>
                <a:latin typeface="Times New Roman" panose="02020603050405020304" pitchFamily="18" charset="0"/>
                <a:cs typeface="Times New Roman" panose="02020603050405020304" pitchFamily="18" charset="0"/>
              </a:rPr>
              <a:t>integrity</a:t>
            </a:r>
          </a:p>
          <a:p>
            <a:pPr marL="514350" indent="-514350" algn="just">
              <a:lnSpc>
                <a:spcPct val="120000"/>
              </a:lnSpc>
              <a:buFont typeface="Arial" panose="020B0604020202020204" pitchFamily="34" charset="0"/>
              <a:buAutoNum type="arabicPeriod"/>
            </a:pPr>
            <a:r>
              <a:rPr lang="en-US" sz="3300" b="1" dirty="0">
                <a:solidFill>
                  <a:srgbClr val="C00000"/>
                </a:solidFill>
                <a:latin typeface="Times New Roman" panose="02020603050405020304" pitchFamily="18" charset="0"/>
                <a:cs typeface="Times New Roman" panose="02020603050405020304" pitchFamily="18" charset="0"/>
              </a:rPr>
              <a:t>Self-confidence</a:t>
            </a:r>
          </a:p>
          <a:p>
            <a:pPr marL="514350" indent="-514350" algn="just">
              <a:lnSpc>
                <a:spcPct val="120000"/>
              </a:lnSpc>
              <a:buAutoNum type="arabicPeriod"/>
            </a:pPr>
            <a:r>
              <a:rPr lang="en-US" sz="3300" b="1" dirty="0" smtClean="0">
                <a:solidFill>
                  <a:schemeClr val="accent6">
                    <a:lumMod val="75000"/>
                  </a:schemeClr>
                </a:solidFill>
                <a:latin typeface="Times New Roman" panose="02020603050405020304" pitchFamily="18" charset="0"/>
                <a:cs typeface="Times New Roman" panose="02020603050405020304" pitchFamily="18" charset="0"/>
              </a:rPr>
              <a:t>Job </a:t>
            </a:r>
            <a:r>
              <a:rPr lang="en-US" sz="3300" b="1" dirty="0">
                <a:solidFill>
                  <a:schemeClr val="accent6">
                    <a:lumMod val="75000"/>
                  </a:schemeClr>
                </a:solidFill>
                <a:latin typeface="Times New Roman" panose="02020603050405020304" pitchFamily="18" charset="0"/>
                <a:cs typeface="Times New Roman" panose="02020603050405020304" pitchFamily="18" charset="0"/>
              </a:rPr>
              <a:t>relevant </a:t>
            </a:r>
            <a:r>
              <a:rPr lang="en-US" sz="3300" b="1" dirty="0" smtClean="0">
                <a:solidFill>
                  <a:schemeClr val="accent6">
                    <a:lumMod val="75000"/>
                  </a:schemeClr>
                </a:solidFill>
                <a:latin typeface="Times New Roman" panose="02020603050405020304" pitchFamily="18" charset="0"/>
                <a:cs typeface="Times New Roman" panose="02020603050405020304" pitchFamily="18" charset="0"/>
              </a:rPr>
              <a:t>knowledge</a:t>
            </a:r>
            <a:endParaRPr lang="en-US" sz="3300" b="1" dirty="0" smtClean="0">
              <a:solidFill>
                <a:srgbClr val="0000CC"/>
              </a:solidFill>
              <a:latin typeface="Times New Roman" panose="02020603050405020304" pitchFamily="18" charset="0"/>
              <a:cs typeface="Times New Roman" panose="02020603050405020304" pitchFamily="18" charset="0"/>
            </a:endParaRPr>
          </a:p>
          <a:p>
            <a:pPr marL="514350" indent="-514350" algn="just">
              <a:lnSpc>
                <a:spcPct val="120000"/>
              </a:lnSpc>
              <a:buAutoNum type="arabicPeriod"/>
            </a:pPr>
            <a:r>
              <a:rPr lang="en-US" sz="3300" b="1" dirty="0">
                <a:latin typeface="Times New Roman" panose="02020603050405020304" pitchFamily="18" charset="0"/>
                <a:cs typeface="Times New Roman" panose="02020603050405020304" pitchFamily="18" charset="0"/>
              </a:rPr>
              <a:t>Intelligence.</a:t>
            </a:r>
            <a:endParaRPr lang="en-US" sz="3300" b="1" dirty="0">
              <a:solidFill>
                <a:srgbClr val="0000CC"/>
              </a:solidFill>
              <a:latin typeface="Times New Roman" panose="02020603050405020304" pitchFamily="18" charset="0"/>
              <a:cs typeface="Times New Roman" panose="02020603050405020304" pitchFamily="18" charset="0"/>
            </a:endParaRPr>
          </a:p>
          <a:p>
            <a:pPr marL="609600" indent="-609600" algn="just">
              <a:buNone/>
            </a:pPr>
            <a:r>
              <a:rPr lang="en-US" b="1" dirty="0">
                <a:solidFill>
                  <a:srgbClr val="0000CC"/>
                </a:solidFill>
                <a:latin typeface="Times New Roman" panose="02020603050405020304" pitchFamily="18" charset="0"/>
                <a:cs typeface="Times New Roman" panose="02020603050405020304" pitchFamily="18" charset="0"/>
              </a:rPr>
              <a:t>	</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Group 30"/>
          <p:cNvGraphicFramePr>
            <a:graphicFrameLocks noGrp="1"/>
          </p:cNvGraphicFramePr>
          <p:nvPr>
            <p:extLst>
              <p:ext uri="{D42A27DB-BD31-4B8C-83A1-F6EECF244321}">
                <p14:modId xmlns:p14="http://schemas.microsoft.com/office/powerpoint/2010/main" val="925315632"/>
              </p:ext>
            </p:extLst>
          </p:nvPr>
        </p:nvGraphicFramePr>
        <p:xfrm>
          <a:off x="5120640" y="1198953"/>
          <a:ext cx="6625884" cy="3527792"/>
        </p:xfrm>
        <a:graphic>
          <a:graphicData uri="http://schemas.openxmlformats.org/drawingml/2006/table">
            <a:tbl>
              <a:tblPr>
                <a:tableStyleId>{3C2FFA5D-87B4-456A-9821-1D502468CF0F}</a:tableStyleId>
              </a:tblPr>
              <a:tblGrid>
                <a:gridCol w="2143668">
                  <a:extLst>
                    <a:ext uri="{9D8B030D-6E8A-4147-A177-3AD203B41FA5}">
                      <a16:colId xmlns:a16="http://schemas.microsoft.com/office/drawing/2014/main" xmlns="" val="20000"/>
                    </a:ext>
                  </a:extLst>
                </a:gridCol>
                <a:gridCol w="2013749">
                  <a:extLst>
                    <a:ext uri="{9D8B030D-6E8A-4147-A177-3AD203B41FA5}">
                      <a16:colId xmlns:a16="http://schemas.microsoft.com/office/drawing/2014/main" xmlns="" val="20001"/>
                    </a:ext>
                  </a:extLst>
                </a:gridCol>
                <a:gridCol w="2468467">
                  <a:extLst>
                    <a:ext uri="{9D8B030D-6E8A-4147-A177-3AD203B41FA5}">
                      <a16:colId xmlns:a16="http://schemas.microsoft.com/office/drawing/2014/main" xmlns="" val="20002"/>
                    </a:ext>
                  </a:extLst>
                </a:gridCol>
              </a:tblGrid>
              <a:tr h="95632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Physical Traits</a:t>
                      </a:r>
                      <a:endParaRPr kumimoji="0" lang="en-US" sz="28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solidFill>
                            <a:srgbClr val="FFFF00"/>
                          </a:solidFill>
                          <a:effectLst/>
                          <a:latin typeface="Times New Roman" panose="02020603050405020304" pitchFamily="18" charset="0"/>
                          <a:cs typeface="Times New Roman" panose="02020603050405020304" pitchFamily="18" charset="0"/>
                        </a:rPr>
                        <a:t>Intelligence Traits</a:t>
                      </a:r>
                      <a:endParaRPr kumimoji="0" lang="en-US" sz="2800" b="1" i="0" u="none" strike="noStrike" cap="none" normalizeH="0" baseline="0" dirty="0">
                        <a:ln>
                          <a:noFill/>
                        </a:ln>
                        <a:solidFill>
                          <a:srgbClr val="FFFF00"/>
                        </a:solidFill>
                        <a:effectLst/>
                        <a:latin typeface="Times New Roman" panose="02020603050405020304" pitchFamily="18" charset="0"/>
                        <a:cs typeface="Times New Roman" panose="02020603050405020304"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solidFill>
                            <a:srgbClr val="7030A0"/>
                          </a:solidFill>
                          <a:effectLst/>
                          <a:latin typeface="Times New Roman" panose="02020603050405020304" pitchFamily="18" charset="0"/>
                          <a:cs typeface="Times New Roman" panose="02020603050405020304" pitchFamily="18" charset="0"/>
                        </a:rPr>
                        <a:t>Personality traits</a:t>
                      </a:r>
                      <a:endParaRPr kumimoji="0" lang="en-US" sz="2800" b="1" i="0" u="none" strike="noStrike" cap="none" normalizeH="0" baseline="0" dirty="0">
                        <a:ln>
                          <a:noFill/>
                        </a:ln>
                        <a:solidFill>
                          <a:srgbClr val="7030A0"/>
                        </a:solidFill>
                        <a:effectLst/>
                        <a:latin typeface="Times New Roman" panose="02020603050405020304" pitchFamily="18" charset="0"/>
                        <a:cs typeface="Times New Roman" panose="02020603050405020304" pitchFamily="18" charset="0"/>
                      </a:endParaRPr>
                    </a:p>
                  </a:txBody>
                  <a:tcPr horzOverflow="overflow"/>
                </a:tc>
                <a:extLst>
                  <a:ext uri="{0D108BD9-81ED-4DB2-BD59-A6C34878D82A}">
                    <a16:rowId xmlns:a16="http://schemas.microsoft.com/office/drawing/2014/main" xmlns="" val="10000"/>
                  </a:ext>
                </a:extLst>
              </a:tr>
              <a:tr h="2571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Energy</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Appearance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Height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Weight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Age</a:t>
                      </a:r>
                      <a:endPar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Ability</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Judgment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Decisive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Fluency of speech</a:t>
                      </a:r>
                      <a:endPar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Aggressiveness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Independence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Self confidence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u="none" strike="noStrike" cap="none" normalizeH="0" baseline="0" dirty="0">
                          <a:ln>
                            <a:noFill/>
                          </a:ln>
                          <a:effectLst/>
                          <a:latin typeface="Times New Roman" panose="02020603050405020304" pitchFamily="18" charset="0"/>
                          <a:cs typeface="Times New Roman" panose="02020603050405020304" pitchFamily="18" charset="0"/>
                        </a:rPr>
                        <a:t>Dominance</a:t>
                      </a:r>
                      <a:endParaRPr kumimoji="0" 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horzOverflow="overflow"/>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951126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98" y="900334"/>
            <a:ext cx="9515622" cy="5781820"/>
          </a:xfrm>
        </p:spPr>
        <p:txBody>
          <a:bodyPr>
            <a:normAutofit fontScale="92500"/>
          </a:bodyPr>
          <a:lstStyle/>
          <a:p>
            <a:pPr marL="0" indent="0">
              <a:buNone/>
            </a:pPr>
            <a:r>
              <a:rPr lang="en-AU" b="1" dirty="0">
                <a:solidFill>
                  <a:srgbClr val="0000CC"/>
                </a:solidFill>
                <a:latin typeface="Times New Roman" panose="02020603050405020304" pitchFamily="18" charset="0"/>
                <a:cs typeface="Times New Roman" panose="02020603050405020304" pitchFamily="18" charset="0"/>
              </a:rPr>
              <a:t>Limitations of The Trait </a:t>
            </a:r>
            <a:r>
              <a:rPr lang="en-AU" b="1" dirty="0" smtClean="0">
                <a:solidFill>
                  <a:srgbClr val="0000CC"/>
                </a:solidFill>
                <a:latin typeface="Times New Roman" panose="02020603050405020304" pitchFamily="18" charset="0"/>
                <a:cs typeface="Times New Roman" panose="02020603050405020304" pitchFamily="18" charset="0"/>
              </a:rPr>
              <a:t>Theory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There is bound to be some </a:t>
            </a:r>
            <a:r>
              <a:rPr lang="en-AU" b="1" dirty="0">
                <a:solidFill>
                  <a:srgbClr val="C00000"/>
                </a:solidFill>
                <a:latin typeface="Times New Roman" panose="02020603050405020304" pitchFamily="18" charset="0"/>
                <a:cs typeface="Times New Roman" panose="02020603050405020304" pitchFamily="18" charset="0"/>
              </a:rPr>
              <a:t>subjective judgment </a:t>
            </a:r>
            <a:r>
              <a:rPr lang="en-AU" b="1" dirty="0">
                <a:latin typeface="Times New Roman" panose="02020603050405020304" pitchFamily="18" charset="0"/>
                <a:cs typeface="Times New Roman" panose="02020603050405020304" pitchFamily="18" charset="0"/>
              </a:rPr>
              <a:t>in determining who is regarded as a </a:t>
            </a:r>
            <a:r>
              <a:rPr lang="en-AU" b="1" dirty="0">
                <a:solidFill>
                  <a:srgbClr val="1B0EC4"/>
                </a:solidFill>
                <a:latin typeface="Times New Roman" panose="02020603050405020304" pitchFamily="18" charset="0"/>
                <a:cs typeface="Times New Roman" panose="02020603050405020304" pitchFamily="18" charset="0"/>
              </a:rPr>
              <a:t>‘good’ or ‘successful’ leader</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list of possible traits tends to be very long. More than 100 different traits of successful leaders in various leadership positions have been identified. These descriptions are simply generalities.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There is also a disagreement over </a:t>
            </a:r>
            <a:r>
              <a:rPr lang="en-AU" b="1" dirty="0">
                <a:solidFill>
                  <a:srgbClr val="1B0EC4"/>
                </a:solidFill>
                <a:latin typeface="Times New Roman" panose="02020603050405020304" pitchFamily="18" charset="0"/>
                <a:cs typeface="Times New Roman" panose="02020603050405020304" pitchFamily="18" charset="0"/>
              </a:rPr>
              <a:t>which traits are the most important</a:t>
            </a:r>
            <a:r>
              <a:rPr lang="en-AU" b="1" dirty="0">
                <a:latin typeface="Times New Roman" panose="02020603050405020304" pitchFamily="18" charset="0"/>
                <a:cs typeface="Times New Roman" panose="02020603050405020304" pitchFamily="18" charset="0"/>
              </a:rPr>
              <a:t> for an effective </a:t>
            </a:r>
            <a:r>
              <a:rPr lang="en-AU" b="1" dirty="0" smtClean="0">
                <a:latin typeface="Times New Roman" panose="02020603050405020304" pitchFamily="18" charset="0"/>
                <a:cs typeface="Times New Roman" panose="02020603050405020304" pitchFamily="18" charset="0"/>
              </a:rPr>
              <a:t>leader. </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business organizations, these are not the requirements to be an </a:t>
            </a:r>
            <a:r>
              <a:rPr lang="en-AU" b="1" dirty="0" smtClean="0">
                <a:latin typeface="Times New Roman" panose="02020603050405020304" pitchFamily="18" charset="0"/>
                <a:cs typeface="Times New Roman" panose="02020603050405020304" pitchFamily="18" charset="0"/>
              </a:rPr>
              <a:t>effective leader.</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theory is very complex. </a:t>
            </a:r>
          </a:p>
          <a:p>
            <a:pPr marL="0" indent="0" algn="just">
              <a:lnSpc>
                <a:spcPct val="11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456" y="1"/>
            <a:ext cx="10515600" cy="109728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68763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8" y="1055077"/>
            <a:ext cx="9149862" cy="5472332"/>
          </a:xfrm>
        </p:spPr>
        <p:txBody>
          <a:bodyPr/>
          <a:lstStyle/>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2. BEHAVIOUR THEORY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a:t>
            </a:r>
            <a:r>
              <a:rPr lang="en-US" b="1" dirty="0" smtClean="0">
                <a:latin typeface="Times New Roman" panose="02020603050405020304" pitchFamily="18" charset="0"/>
                <a:cs typeface="Times New Roman" panose="02020603050405020304" pitchFamily="18" charset="0"/>
              </a:rPr>
              <a:t>theory is </a:t>
            </a:r>
            <a:r>
              <a:rPr lang="en-US" b="1" dirty="0">
                <a:latin typeface="Times New Roman" panose="02020603050405020304" pitchFamily="18" charset="0"/>
                <a:cs typeface="Times New Roman" panose="02020603050405020304" pitchFamily="18" charset="0"/>
              </a:rPr>
              <a:t>in contrast to the trait theory which seeks to explain leadership in terms of </a:t>
            </a:r>
            <a:r>
              <a:rPr lang="en-US" b="1" dirty="0">
                <a:solidFill>
                  <a:srgbClr val="7030A0"/>
                </a:solidFill>
                <a:latin typeface="Times New Roman" panose="02020603050405020304" pitchFamily="18" charset="0"/>
                <a:cs typeface="Times New Roman" panose="02020603050405020304" pitchFamily="18" charset="0"/>
              </a:rPr>
              <a:t>what they “are” and what they “do</a:t>
            </a:r>
            <a:r>
              <a:rPr lang="en-US" b="1" dirty="0" smtClean="0">
                <a:solidFill>
                  <a:srgbClr val="7030A0"/>
                </a:solidFill>
                <a:latin typeface="Times New Roman" panose="02020603050405020304" pitchFamily="18" charset="0"/>
                <a:cs typeface="Times New Roman" panose="02020603050405020304" pitchFamily="18" charset="0"/>
              </a:rPr>
              <a:t>”.</a:t>
            </a:r>
            <a:endParaRPr lang="en-US" b="1" dirty="0">
              <a:solidFill>
                <a:srgbClr val="7030A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According to behavioral theory, leadership is </a:t>
            </a:r>
            <a:r>
              <a:rPr lang="en-US" b="1" dirty="0">
                <a:solidFill>
                  <a:srgbClr val="7030A0"/>
                </a:solidFill>
                <a:latin typeface="Times New Roman" panose="02020603050405020304" pitchFamily="18" charset="0"/>
                <a:cs typeface="Times New Roman" panose="02020603050405020304" pitchFamily="18" charset="0"/>
              </a:rPr>
              <a:t>shown by a person’s </a:t>
            </a:r>
            <a:r>
              <a:rPr lang="en-US" b="1" dirty="0" smtClean="0">
                <a:solidFill>
                  <a:srgbClr val="7030A0"/>
                </a:solidFill>
                <a:latin typeface="Times New Roman" panose="02020603050405020304" pitchFamily="18" charset="0"/>
                <a:cs typeface="Times New Roman" panose="02020603050405020304" pitchFamily="18" charset="0"/>
              </a:rPr>
              <a:t>acts (behavior)  </a:t>
            </a:r>
            <a:r>
              <a:rPr lang="en-US" b="1" dirty="0">
                <a:solidFill>
                  <a:srgbClr val="7030A0"/>
                </a:solidFill>
                <a:latin typeface="Times New Roman" panose="02020603050405020304" pitchFamily="18" charset="0"/>
                <a:cs typeface="Times New Roman" panose="02020603050405020304" pitchFamily="18" charset="0"/>
              </a:rPr>
              <a:t>more than by his traits.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leadership effectiveness is determined in terms of </a:t>
            </a:r>
            <a:r>
              <a:rPr lang="en-US" b="1" dirty="0">
                <a:solidFill>
                  <a:srgbClr val="7030A0"/>
                </a:solidFill>
                <a:latin typeface="Times New Roman" panose="02020603050405020304" pitchFamily="18" charset="0"/>
                <a:cs typeface="Times New Roman" panose="02020603050405020304" pitchFamily="18" charset="0"/>
              </a:rPr>
              <a:t>how leaders delegate their tasks, how they communicate with and motivate their followers.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This theory believes that leaders are made, not born. </a:t>
            </a:r>
          </a:p>
        </p:txBody>
      </p:sp>
      <p:sp>
        <p:nvSpPr>
          <p:cNvPr id="4" name="Title 1"/>
          <p:cNvSpPr>
            <a:spLocks noGrp="1"/>
          </p:cNvSpPr>
          <p:nvPr>
            <p:ph type="title"/>
          </p:nvPr>
        </p:nvSpPr>
        <p:spPr>
          <a:xfrm>
            <a:off x="542778" y="0"/>
            <a:ext cx="10515600" cy="1055077"/>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6387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3" y="1167619"/>
            <a:ext cx="10515600" cy="4351338"/>
          </a:xfrm>
        </p:spPr>
        <p:txBody>
          <a:bodyPr/>
          <a:lstStyle/>
          <a:p>
            <a:pPr>
              <a:lnSpc>
                <a:spcPct val="100000"/>
              </a:lnSpc>
              <a:buNone/>
            </a:pPr>
            <a:r>
              <a:rPr lang="en-US" sz="3600" b="1" dirty="0">
                <a:latin typeface="Times New Roman" panose="02020603050405020304" pitchFamily="18" charset="0"/>
                <a:cs typeface="Times New Roman" panose="02020603050405020304" pitchFamily="18" charset="0"/>
              </a:rPr>
              <a:t>Notable research studies </a:t>
            </a:r>
            <a:r>
              <a:rPr lang="en-US" sz="3600" b="1" dirty="0" smtClean="0">
                <a:latin typeface="Times New Roman" panose="02020603050405020304" pitchFamily="18" charset="0"/>
                <a:cs typeface="Times New Roman" panose="02020603050405020304" pitchFamily="18" charset="0"/>
              </a:rPr>
              <a:t>under </a:t>
            </a:r>
            <a:r>
              <a:rPr lang="en-US" sz="3600" b="1" dirty="0">
                <a:latin typeface="Times New Roman" panose="02020603050405020304" pitchFamily="18" charset="0"/>
                <a:cs typeface="Times New Roman" panose="02020603050405020304" pitchFamily="18" charset="0"/>
              </a:rPr>
              <a:t>this </a:t>
            </a:r>
            <a:r>
              <a:rPr lang="en-US" sz="3600" b="1" dirty="0" smtClean="0">
                <a:latin typeface="Times New Roman" panose="02020603050405020304" pitchFamily="18" charset="0"/>
                <a:cs typeface="Times New Roman" panose="02020603050405020304" pitchFamily="18" charset="0"/>
              </a:rPr>
              <a:t>theory are: </a:t>
            </a:r>
            <a:endParaRPr lang="en-US" sz="3600" b="1" dirty="0">
              <a:latin typeface="Times New Roman" panose="02020603050405020304" pitchFamily="18" charset="0"/>
              <a:cs typeface="Times New Roman" panose="02020603050405020304" pitchFamily="18" charset="0"/>
            </a:endParaRPr>
          </a:p>
          <a:p>
            <a:pPr lvl="2">
              <a:lnSpc>
                <a:spcPct val="100000"/>
              </a:lnSpc>
            </a:pPr>
            <a:r>
              <a:rPr lang="en-US" sz="3600" b="1" dirty="0">
                <a:latin typeface="Times New Roman" panose="02020603050405020304" pitchFamily="18" charset="0"/>
                <a:cs typeface="Times New Roman" panose="02020603050405020304" pitchFamily="18" charset="0"/>
              </a:rPr>
              <a:t>	</a:t>
            </a:r>
            <a:r>
              <a:rPr lang="en-US" sz="3600" b="1" dirty="0">
                <a:solidFill>
                  <a:srgbClr val="7030A0"/>
                </a:solidFill>
                <a:latin typeface="Times New Roman" panose="02020603050405020304" pitchFamily="18" charset="0"/>
                <a:cs typeface="Times New Roman" panose="02020603050405020304" pitchFamily="18" charset="0"/>
              </a:rPr>
              <a:t>Ohio State University Studies</a:t>
            </a:r>
          </a:p>
          <a:p>
            <a:pPr lvl="2">
              <a:lnSpc>
                <a:spcPct val="100000"/>
              </a:lnSpc>
            </a:pPr>
            <a:r>
              <a:rPr lang="en-US" sz="3600" b="1" dirty="0">
                <a:solidFill>
                  <a:srgbClr val="FF00FF"/>
                </a:solidFill>
                <a:latin typeface="Times New Roman" panose="02020603050405020304" pitchFamily="18" charset="0"/>
                <a:cs typeface="Times New Roman" panose="02020603050405020304" pitchFamily="18" charset="0"/>
              </a:rPr>
              <a:t>	Michigan University Studies</a:t>
            </a:r>
          </a:p>
          <a:p>
            <a:pPr lvl="2">
              <a:lnSpc>
                <a:spcPct val="100000"/>
              </a:lnSpc>
            </a:pPr>
            <a:r>
              <a:rPr lang="en-US" sz="3600" b="1" dirty="0">
                <a:solidFill>
                  <a:srgbClr val="FF00FF"/>
                </a:solidFill>
                <a:latin typeface="Times New Roman" panose="02020603050405020304" pitchFamily="18" charset="0"/>
                <a:cs typeface="Times New Roman" panose="02020603050405020304" pitchFamily="18" charset="0"/>
              </a:rPr>
              <a:t>	</a:t>
            </a:r>
            <a:r>
              <a:rPr lang="en-US" sz="3600" b="1" dirty="0">
                <a:solidFill>
                  <a:srgbClr val="006600"/>
                </a:solidFill>
                <a:latin typeface="Times New Roman" panose="02020603050405020304" pitchFamily="18" charset="0"/>
                <a:cs typeface="Times New Roman" panose="02020603050405020304" pitchFamily="18" charset="0"/>
              </a:rPr>
              <a:t>Managerial Grid</a:t>
            </a:r>
          </a:p>
          <a:p>
            <a:pPr marL="0" indent="0">
              <a:buNone/>
            </a:pPr>
            <a:endParaRPr lang="en-AU" dirty="0"/>
          </a:p>
        </p:txBody>
      </p:sp>
      <p:sp>
        <p:nvSpPr>
          <p:cNvPr id="4" name="Title 1"/>
          <p:cNvSpPr>
            <a:spLocks noGrp="1"/>
          </p:cNvSpPr>
          <p:nvPr>
            <p:ph type="title"/>
          </p:nvPr>
        </p:nvSpPr>
        <p:spPr>
          <a:xfrm>
            <a:off x="556847" y="1"/>
            <a:ext cx="10515600" cy="116761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0581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8" y="703408"/>
            <a:ext cx="9403080" cy="6006881"/>
          </a:xfrm>
        </p:spPr>
        <p:txBody>
          <a:bodyPr>
            <a:normAutofit fontScale="92500"/>
          </a:bodyPr>
          <a:lstStyle/>
          <a:p>
            <a:pPr marL="0" lvl="2" indent="0" algn="just">
              <a:lnSpc>
                <a:spcPct val="100000"/>
              </a:lnSpc>
              <a:spcBef>
                <a:spcPts val="1000"/>
              </a:spcBef>
              <a:buNone/>
            </a:pPr>
            <a:r>
              <a:rPr lang="en-US" sz="3600" b="1" dirty="0">
                <a:solidFill>
                  <a:srgbClr val="7030A0"/>
                </a:solidFill>
                <a:latin typeface="Times New Roman" panose="02020603050405020304" pitchFamily="18" charset="0"/>
                <a:cs typeface="Times New Roman" panose="02020603050405020304" pitchFamily="18" charset="0"/>
              </a:rPr>
              <a:t>Ohio State University Studies</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This </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approach began in the late 1940s when </a:t>
            </a:r>
            <a:r>
              <a:rPr lang="en-AU" b="1" dirty="0" smtClean="0">
                <a:latin typeface="Times New Roman" panose="02020603050405020304" pitchFamily="18" charset="0"/>
                <a:cs typeface="Times New Roman" panose="02020603050405020304" pitchFamily="18" charset="0"/>
              </a:rPr>
              <a:t>a team </a:t>
            </a:r>
            <a:r>
              <a:rPr lang="en-AU" b="1" dirty="0">
                <a:latin typeface="Times New Roman" panose="02020603050405020304" pitchFamily="18" charset="0"/>
                <a:cs typeface="Times New Roman" panose="02020603050405020304" pitchFamily="18" charset="0"/>
              </a:rPr>
              <a:t>of Ohio State University researchers defined </a:t>
            </a:r>
            <a:r>
              <a:rPr lang="en-AU" b="1" dirty="0" smtClean="0">
                <a:latin typeface="Times New Roman" panose="02020603050405020304" pitchFamily="18" charset="0"/>
                <a:cs typeface="Times New Roman" panose="02020603050405020304" pitchFamily="18" charset="0"/>
              </a:rPr>
              <a:t>two independent </a:t>
            </a:r>
            <a:r>
              <a:rPr lang="en-AU" b="1" dirty="0">
                <a:latin typeface="Times New Roman" panose="02020603050405020304" pitchFamily="18" charset="0"/>
                <a:cs typeface="Times New Roman" panose="02020603050405020304" pitchFamily="18" charset="0"/>
              </a:rPr>
              <a:t>dimensions of leader </a:t>
            </a:r>
            <a:r>
              <a:rPr lang="en-AU" b="1" dirty="0" smtClean="0">
                <a:latin typeface="Times New Roman" panose="02020603050405020304" pitchFamily="18" charset="0"/>
                <a:cs typeface="Times New Roman" panose="02020603050405020304" pitchFamily="18" charset="0"/>
              </a:rPr>
              <a:t>behaviour. [5]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One </a:t>
            </a:r>
            <a:r>
              <a:rPr lang="en-AU" b="1" dirty="0">
                <a:latin typeface="Times New Roman" panose="02020603050405020304" pitchFamily="18" charset="0"/>
                <a:cs typeface="Times New Roman" panose="02020603050405020304" pitchFamily="18" charset="0"/>
              </a:rPr>
              <a:t>dimension</a:t>
            </a:r>
            <a:r>
              <a:rPr lang="en-AU" b="1" dirty="0" smtClean="0">
                <a:latin typeface="Times New Roman" panose="02020603050405020304" pitchFamily="18" charset="0"/>
                <a:cs typeface="Times New Roman" panose="02020603050405020304" pitchFamily="18" charset="0"/>
              </a:rPr>
              <a:t>, called </a:t>
            </a:r>
            <a:r>
              <a:rPr lang="en-AU" b="1" dirty="0">
                <a:solidFill>
                  <a:srgbClr val="C00000"/>
                </a:solidFill>
                <a:latin typeface="Times New Roman" panose="02020603050405020304" pitchFamily="18" charset="0"/>
                <a:cs typeface="Times New Roman" panose="02020603050405020304" pitchFamily="18" charset="0"/>
              </a:rPr>
              <a:t>“initiating structure,” </a:t>
            </a:r>
            <a:r>
              <a:rPr lang="en-AU" b="1" dirty="0">
                <a:latin typeface="Times New Roman" panose="02020603050405020304" pitchFamily="18" charset="0"/>
                <a:cs typeface="Times New Roman" panose="02020603050405020304" pitchFamily="18" charset="0"/>
              </a:rPr>
              <a:t>was the </a:t>
            </a:r>
            <a:r>
              <a:rPr lang="en-AU" b="1" dirty="0" smtClean="0">
                <a:latin typeface="Times New Roman" panose="02020603050405020304" pitchFamily="18" charset="0"/>
                <a:cs typeface="Times New Roman" panose="02020603050405020304" pitchFamily="18" charset="0"/>
              </a:rPr>
              <a:t>leader’s efforts </a:t>
            </a:r>
            <a:r>
              <a:rPr lang="en-AU" b="1" dirty="0">
                <a:latin typeface="Times New Roman" panose="02020603050405020304" pitchFamily="18" charset="0"/>
                <a:cs typeface="Times New Roman" panose="02020603050405020304" pitchFamily="18" charset="0"/>
              </a:rPr>
              <a:t>to </a:t>
            </a:r>
            <a:r>
              <a:rPr lang="en-AU" b="1" dirty="0">
                <a:solidFill>
                  <a:srgbClr val="C00000"/>
                </a:solidFill>
                <a:latin typeface="Times New Roman" panose="02020603050405020304" pitchFamily="18" charset="0"/>
                <a:cs typeface="Times New Roman" panose="02020603050405020304" pitchFamily="18" charset="0"/>
              </a:rPr>
              <a:t>get things organized </a:t>
            </a:r>
            <a:r>
              <a:rPr lang="en-AU" b="1" dirty="0">
                <a:latin typeface="Times New Roman" panose="02020603050405020304" pitchFamily="18" charset="0"/>
                <a:cs typeface="Times New Roman" panose="02020603050405020304" pitchFamily="18" charset="0"/>
              </a:rPr>
              <a:t>and get the job done.</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second dimension, </a:t>
            </a:r>
            <a:r>
              <a:rPr lang="en-AU" b="1" dirty="0" smtClean="0">
                <a:latin typeface="Times New Roman" panose="02020603050405020304" pitchFamily="18" charset="0"/>
                <a:cs typeface="Times New Roman" panose="02020603050405020304" pitchFamily="18" charset="0"/>
              </a:rPr>
              <a:t>labelled </a:t>
            </a:r>
            <a:r>
              <a:rPr lang="en-AU" b="1" dirty="0">
                <a:solidFill>
                  <a:srgbClr val="C00000"/>
                </a:solidFill>
                <a:latin typeface="Times New Roman" panose="02020603050405020304" pitchFamily="18" charset="0"/>
                <a:cs typeface="Times New Roman" panose="02020603050405020304" pitchFamily="18" charset="0"/>
              </a:rPr>
              <a:t>“consideration,” </a:t>
            </a:r>
            <a:r>
              <a:rPr lang="en-AU" b="1" dirty="0" smtClean="0">
                <a:latin typeface="Times New Roman" panose="02020603050405020304" pitchFamily="18" charset="0"/>
                <a:cs typeface="Times New Roman" panose="02020603050405020304" pitchFamily="18" charset="0"/>
              </a:rPr>
              <a:t>was the </a:t>
            </a:r>
            <a:r>
              <a:rPr lang="en-AU" b="1" dirty="0">
                <a:solidFill>
                  <a:srgbClr val="C00000"/>
                </a:solidFill>
                <a:latin typeface="Times New Roman" panose="02020603050405020304" pitchFamily="18" charset="0"/>
                <a:cs typeface="Times New Roman" panose="02020603050405020304" pitchFamily="18" charset="0"/>
              </a:rPr>
              <a:t>degree of trust, friendship, respect</a:t>
            </a:r>
            <a:r>
              <a:rPr lang="en-AU" b="1" dirty="0">
                <a:latin typeface="Times New Roman" panose="02020603050405020304" pitchFamily="18" charset="0"/>
                <a:cs typeface="Times New Roman" panose="02020603050405020304" pitchFamily="18" charset="0"/>
              </a:rPr>
              <a:t>, and </a:t>
            </a:r>
            <a:r>
              <a:rPr lang="en-AU" b="1" dirty="0" smtClean="0">
                <a:latin typeface="Times New Roman" panose="02020603050405020304" pitchFamily="18" charset="0"/>
                <a:cs typeface="Times New Roman" panose="02020603050405020304" pitchFamily="18" charset="0"/>
              </a:rPr>
              <a:t>warmth that </a:t>
            </a:r>
            <a:r>
              <a:rPr lang="en-AU" b="1" dirty="0">
                <a:latin typeface="Times New Roman" panose="02020603050405020304" pitchFamily="18" charset="0"/>
                <a:cs typeface="Times New Roman" panose="02020603050405020304" pitchFamily="18" charset="0"/>
              </a:rPr>
              <a:t>the leader extended to subordinates.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By </a:t>
            </a:r>
            <a:r>
              <a:rPr lang="en-AU" b="1" dirty="0">
                <a:latin typeface="Times New Roman" panose="02020603050405020304" pitchFamily="18" charset="0"/>
                <a:cs typeface="Times New Roman" panose="02020603050405020304" pitchFamily="18" charset="0"/>
              </a:rPr>
              <a:t>making </a:t>
            </a:r>
            <a:r>
              <a:rPr lang="en-AU" b="1" dirty="0" smtClean="0">
                <a:latin typeface="Times New Roman" panose="02020603050405020304" pitchFamily="18" charset="0"/>
                <a:cs typeface="Times New Roman" panose="02020603050405020304" pitchFamily="18" charset="0"/>
              </a:rPr>
              <a:t>a matrix </a:t>
            </a:r>
            <a:r>
              <a:rPr lang="en-AU" b="1" dirty="0">
                <a:latin typeface="Times New Roman" panose="02020603050405020304" pitchFamily="18" charset="0"/>
                <a:cs typeface="Times New Roman" panose="02020603050405020304" pitchFamily="18" charset="0"/>
              </a:rPr>
              <a:t>out of these two independent dimensions </a:t>
            </a:r>
            <a:r>
              <a:rPr lang="en-AU" b="1" dirty="0" smtClean="0">
                <a:latin typeface="Times New Roman" panose="02020603050405020304" pitchFamily="18" charset="0"/>
                <a:cs typeface="Times New Roman" panose="02020603050405020304" pitchFamily="18" charset="0"/>
              </a:rPr>
              <a:t>of leader behaviour, </a:t>
            </a:r>
            <a:r>
              <a:rPr lang="en-AU" b="1" dirty="0">
                <a:latin typeface="Times New Roman" panose="02020603050405020304" pitchFamily="18" charset="0"/>
                <a:cs typeface="Times New Roman" panose="02020603050405020304" pitchFamily="18" charset="0"/>
              </a:rPr>
              <a:t>the Ohio State researchers </a:t>
            </a:r>
            <a:r>
              <a:rPr lang="en-AU" b="1" dirty="0" smtClean="0">
                <a:latin typeface="Times New Roman" panose="02020603050405020304" pitchFamily="18" charset="0"/>
                <a:cs typeface="Times New Roman" panose="02020603050405020304" pitchFamily="18" charset="0"/>
              </a:rPr>
              <a:t>identified four </a:t>
            </a:r>
            <a:r>
              <a:rPr lang="en-AU" b="1" dirty="0">
                <a:latin typeface="Times New Roman" panose="02020603050405020304" pitchFamily="18" charset="0"/>
                <a:cs typeface="Times New Roman" panose="02020603050405020304" pitchFamily="18" charset="0"/>
              </a:rPr>
              <a:t>styles of </a:t>
            </a:r>
            <a:r>
              <a:rPr lang="en-AU" b="1" dirty="0" smtClean="0">
                <a:latin typeface="Times New Roman" panose="02020603050405020304" pitchFamily="18" charset="0"/>
                <a:cs typeface="Times New Roman" panose="02020603050405020304" pitchFamily="18" charset="0"/>
              </a:rPr>
              <a:t>leadership.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30238" y="-27046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3331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5658" y="1170182"/>
            <a:ext cx="9389012" cy="5554175"/>
          </a:xfrm>
        </p:spPr>
        <p:txBody>
          <a:bodyPr>
            <a:normAutofit/>
          </a:bodyPr>
          <a:lstStyle/>
          <a:p>
            <a:pPr marL="0" lvl="2" indent="0" algn="just">
              <a:lnSpc>
                <a:spcPct val="100000"/>
              </a:lnSpc>
              <a:spcBef>
                <a:spcPts val="1000"/>
              </a:spcBef>
              <a:buNone/>
            </a:pPr>
            <a:r>
              <a:rPr lang="en-US" sz="3600" b="1" dirty="0">
                <a:solidFill>
                  <a:srgbClr val="7030A0"/>
                </a:solidFill>
                <a:latin typeface="Times New Roman" panose="02020603050405020304" pitchFamily="18" charset="0"/>
                <a:cs typeface="Times New Roman" panose="02020603050405020304" pitchFamily="18" charset="0"/>
              </a:rPr>
              <a:t>Ohio State University Studies</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focus was on  the </a:t>
            </a:r>
            <a:r>
              <a:rPr lang="en-US" b="1" dirty="0">
                <a:solidFill>
                  <a:srgbClr val="FF0000"/>
                </a:solidFill>
                <a:latin typeface="Times New Roman" panose="02020603050405020304" pitchFamily="18" charset="0"/>
                <a:cs typeface="Times New Roman" panose="02020603050405020304" pitchFamily="18" charset="0"/>
              </a:rPr>
              <a:t>kinds of behavior of people in leadership positions </a:t>
            </a:r>
            <a:r>
              <a:rPr lang="en-US" b="1" dirty="0">
                <a:latin typeface="Times New Roman" panose="02020603050405020304" pitchFamily="18" charset="0"/>
                <a:cs typeface="Times New Roman" panose="02020603050405020304" pitchFamily="18" charset="0"/>
              </a:rPr>
              <a:t>and the </a:t>
            </a:r>
            <a:r>
              <a:rPr lang="en-US" b="1" dirty="0">
                <a:solidFill>
                  <a:srgbClr val="FF0000"/>
                </a:solidFill>
                <a:latin typeface="Times New Roman" panose="02020603050405020304" pitchFamily="18" charset="0"/>
                <a:cs typeface="Times New Roman" panose="02020603050405020304" pitchFamily="18" charset="0"/>
              </a:rPr>
              <a:t>effects of leadership styles</a:t>
            </a:r>
            <a:r>
              <a:rPr lang="en-US" b="1" dirty="0">
                <a:latin typeface="Times New Roman" panose="02020603050405020304" pitchFamily="18" charset="0"/>
                <a:cs typeface="Times New Roman" panose="02020603050405020304" pitchFamily="18" charset="0"/>
              </a:rPr>
              <a:t> on group performance.</a:t>
            </a:r>
            <a:r>
              <a:rPr lang="en-US" dirty="0">
                <a:solidFill>
                  <a:schemeClr val="accent6">
                    <a:lumMod val="60000"/>
                    <a:lumOff val="40000"/>
                  </a:schemeClr>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research was </a:t>
            </a:r>
            <a:r>
              <a:rPr lang="en-US" b="1" dirty="0">
                <a:solidFill>
                  <a:srgbClr val="993300"/>
                </a:solidFill>
                <a:latin typeface="Times New Roman" panose="02020603050405020304" pitchFamily="18" charset="0"/>
                <a:cs typeface="Times New Roman" panose="02020603050405020304" pitchFamily="18" charset="0"/>
              </a:rPr>
              <a:t>based on questionnaires</a:t>
            </a:r>
            <a:r>
              <a:rPr lang="en-US" b="1" dirty="0">
                <a:latin typeface="Times New Roman" panose="02020603050405020304" pitchFamily="18" charset="0"/>
                <a:cs typeface="Times New Roman" panose="02020603050405020304" pitchFamily="18" charset="0"/>
              </a:rPr>
              <a:t> to leaders and subordinates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questionnaires are known as the </a:t>
            </a:r>
            <a:r>
              <a:rPr lang="en-US" b="1" dirty="0">
                <a:solidFill>
                  <a:srgbClr val="1B0EC4"/>
                </a:solidFill>
                <a:latin typeface="Times New Roman" panose="02020603050405020304" pitchFamily="18" charset="0"/>
                <a:cs typeface="Times New Roman" panose="02020603050405020304" pitchFamily="18" charset="0"/>
              </a:rPr>
              <a:t>Leader Behavior Description Questionnaire (LBDQ) </a:t>
            </a:r>
            <a:r>
              <a:rPr lang="en-US" b="1" dirty="0">
                <a:latin typeface="Times New Roman" panose="02020603050405020304" pitchFamily="18" charset="0"/>
                <a:cs typeface="Times New Roman" panose="02020603050405020304" pitchFamily="18" charset="0"/>
              </a:rPr>
              <a:t>and the </a:t>
            </a:r>
            <a:r>
              <a:rPr lang="en-US" b="1" dirty="0">
                <a:solidFill>
                  <a:srgbClr val="1B0EC4"/>
                </a:solidFill>
                <a:latin typeface="Times New Roman" panose="02020603050405020304" pitchFamily="18" charset="0"/>
                <a:cs typeface="Times New Roman" panose="02020603050405020304" pitchFamily="18" charset="0"/>
              </a:rPr>
              <a:t>Supervisor Behavior Description Questionnaire (SBDQ).</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70914" y="14004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11660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5498" y="984702"/>
            <a:ext cx="4385603" cy="4558500"/>
          </a:xfrm>
        </p:spPr>
        <p:txBody>
          <a:bodyPr>
            <a:noAutofit/>
          </a:bodyPr>
          <a:lstStyle/>
          <a:p>
            <a:pPr marL="0" indent="0" algn="just">
              <a:buNone/>
            </a:pPr>
            <a:r>
              <a:rPr lang="en-US" sz="2400" b="1" dirty="0">
                <a:latin typeface="Times New Roman" panose="02020603050405020304" pitchFamily="18" charset="0"/>
                <a:cs typeface="Times New Roman" panose="02020603050405020304" pitchFamily="18" charset="0"/>
              </a:rPr>
              <a:t>Four types of leadership behavior:</a:t>
            </a:r>
          </a:p>
          <a:p>
            <a:pPr algn="just">
              <a:buNone/>
            </a:pPr>
            <a:r>
              <a:rPr lang="en-US" sz="24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400" b="1" dirty="0">
                <a:solidFill>
                  <a:srgbClr val="1B0EC4"/>
                </a:solidFill>
                <a:latin typeface="Times New Roman" panose="02020603050405020304" pitchFamily="18" charset="0"/>
                <a:cs typeface="Times New Roman" panose="02020603050405020304" pitchFamily="18" charset="0"/>
              </a:rPr>
              <a:t>1. Low on  consideration  and low </a:t>
            </a:r>
            <a:r>
              <a:rPr lang="en-US" sz="2400" b="1" dirty="0" smtClean="0">
                <a:solidFill>
                  <a:srgbClr val="1B0EC4"/>
                </a:solidFill>
                <a:latin typeface="Times New Roman" panose="02020603050405020304" pitchFamily="18" charset="0"/>
                <a:cs typeface="Times New Roman" panose="02020603050405020304" pitchFamily="18" charset="0"/>
              </a:rPr>
              <a:t>on structure</a:t>
            </a:r>
            <a:r>
              <a:rPr lang="en-US" sz="2400" b="1" dirty="0">
                <a:solidFill>
                  <a:schemeClr val="accent6">
                    <a:lumMod val="60000"/>
                    <a:lumOff val="40000"/>
                  </a:schemeClr>
                </a:solidFill>
                <a:latin typeface="Times New Roman" panose="02020603050405020304" pitchFamily="18" charset="0"/>
                <a:cs typeface="Times New Roman" panose="02020603050405020304" pitchFamily="18" charset="0"/>
              </a:rPr>
              <a:t>. </a:t>
            </a:r>
          </a:p>
          <a:p>
            <a:pPr algn="just">
              <a:buNone/>
            </a:pPr>
            <a:r>
              <a:rPr lang="en-US" sz="24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400" b="1" dirty="0">
                <a:solidFill>
                  <a:srgbClr val="006600"/>
                </a:solidFill>
                <a:latin typeface="Times New Roman" panose="02020603050405020304" pitchFamily="18" charset="0"/>
                <a:cs typeface="Times New Roman" panose="02020603050405020304" pitchFamily="18" charset="0"/>
              </a:rPr>
              <a:t>2. Low on consideration and high on </a:t>
            </a:r>
            <a:r>
              <a:rPr lang="en-US" sz="2400" b="1" dirty="0" smtClean="0">
                <a:solidFill>
                  <a:srgbClr val="006600"/>
                </a:solidFill>
                <a:latin typeface="Times New Roman" panose="02020603050405020304" pitchFamily="18" charset="0"/>
                <a:cs typeface="Times New Roman" panose="02020603050405020304" pitchFamily="18" charset="0"/>
              </a:rPr>
              <a:t>structure</a:t>
            </a:r>
            <a:r>
              <a:rPr lang="en-US" sz="2400" b="1" dirty="0">
                <a:solidFill>
                  <a:srgbClr val="006600"/>
                </a:solidFill>
                <a:latin typeface="Times New Roman" panose="02020603050405020304" pitchFamily="18" charset="0"/>
                <a:cs typeface="Times New Roman" panose="02020603050405020304" pitchFamily="18" charset="0"/>
              </a:rPr>
              <a:t>. </a:t>
            </a:r>
          </a:p>
          <a:p>
            <a:pPr algn="just">
              <a:buNone/>
            </a:pPr>
            <a:r>
              <a:rPr lang="en-US" sz="2400" b="1" dirty="0">
                <a:solidFill>
                  <a:srgbClr val="C00000"/>
                </a:solidFill>
                <a:latin typeface="Times New Roman" panose="02020603050405020304" pitchFamily="18" charset="0"/>
                <a:cs typeface="Times New Roman" panose="02020603050405020304" pitchFamily="18" charset="0"/>
              </a:rPr>
              <a:t>   3. High on consideration and high on structure . </a:t>
            </a:r>
          </a:p>
          <a:p>
            <a:pPr algn="just">
              <a:buNone/>
            </a:pPr>
            <a:r>
              <a:rPr lang="en-US" sz="2400" b="1" dirty="0">
                <a:solidFill>
                  <a:srgbClr val="993300"/>
                </a:solidFill>
                <a:latin typeface="Times New Roman" panose="02020603050405020304" pitchFamily="18" charset="0"/>
                <a:cs typeface="Times New Roman" panose="02020603050405020304" pitchFamily="18" charset="0"/>
              </a:rPr>
              <a:t>   </a:t>
            </a:r>
            <a:r>
              <a:rPr lang="en-US" sz="2400" b="1" dirty="0">
                <a:solidFill>
                  <a:srgbClr val="00B0F0"/>
                </a:solidFill>
                <a:latin typeface="Times New Roman" panose="02020603050405020304" pitchFamily="18" charset="0"/>
                <a:cs typeface="Times New Roman" panose="02020603050405020304" pitchFamily="18" charset="0"/>
              </a:rPr>
              <a:t>4. High on Consideration and low on structure. </a:t>
            </a:r>
          </a:p>
          <a:p>
            <a:pPr marL="0" indent="0">
              <a:buNone/>
            </a:pPr>
            <a:endParaRPr lang="en-AU" sz="2400" dirty="0">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1221547" y="1123601"/>
            <a:ext cx="5486400" cy="4267200"/>
          </a:xfrm>
          <a:prstGeom prst="rect">
            <a:avLst/>
          </a:prstGeom>
          <a:solidFill>
            <a:srgbClr val="7030A0"/>
          </a:solidFill>
          <a:ln w="38100">
            <a:solidFill>
              <a:schemeClr val="tx1"/>
            </a:solidFill>
            <a:miter lim="800000"/>
            <a:headEnd/>
            <a:tailEnd/>
          </a:ln>
        </p:spPr>
        <p:txBody>
          <a:bodyPr wrap="none" anchor="ctr"/>
          <a:lstStyle/>
          <a:p>
            <a:endParaRPr lang="en-US" b="1">
              <a:latin typeface="Times New Roman" panose="02020603050405020304" pitchFamily="18" charset="0"/>
              <a:cs typeface="Times New Roman" panose="02020603050405020304" pitchFamily="18" charset="0"/>
            </a:endParaRPr>
          </a:p>
        </p:txBody>
      </p:sp>
      <p:sp>
        <p:nvSpPr>
          <p:cNvPr id="6" name="Line 5"/>
          <p:cNvSpPr>
            <a:spLocks noChangeShapeType="1"/>
          </p:cNvSpPr>
          <p:nvPr/>
        </p:nvSpPr>
        <p:spPr bwMode="auto">
          <a:xfrm>
            <a:off x="4040947" y="1123601"/>
            <a:ext cx="0" cy="4267200"/>
          </a:xfrm>
          <a:prstGeom prst="line">
            <a:avLst/>
          </a:prstGeom>
          <a:noFill/>
          <a:ln w="38100">
            <a:solidFill>
              <a:schemeClr val="tx1"/>
            </a:solidFill>
            <a:round/>
            <a:headEnd/>
            <a:tailEnd/>
          </a:ln>
        </p:spPr>
        <p:txBody>
          <a:bodyPr/>
          <a:lstStyle/>
          <a:p>
            <a:endParaRPr lang="en-US" b="1">
              <a:latin typeface="Times New Roman" panose="02020603050405020304" pitchFamily="18" charset="0"/>
              <a:cs typeface="Times New Roman" panose="02020603050405020304" pitchFamily="18" charset="0"/>
            </a:endParaRPr>
          </a:p>
        </p:txBody>
      </p:sp>
      <p:sp>
        <p:nvSpPr>
          <p:cNvPr id="7" name="Line 6"/>
          <p:cNvSpPr>
            <a:spLocks noChangeShapeType="1"/>
          </p:cNvSpPr>
          <p:nvPr/>
        </p:nvSpPr>
        <p:spPr bwMode="auto">
          <a:xfrm>
            <a:off x="1221547" y="3104801"/>
            <a:ext cx="5486400" cy="0"/>
          </a:xfrm>
          <a:prstGeom prst="line">
            <a:avLst/>
          </a:prstGeom>
          <a:noFill/>
          <a:ln w="38100">
            <a:solidFill>
              <a:schemeClr val="tx1"/>
            </a:solidFill>
            <a:round/>
            <a:headEnd/>
            <a:tailEnd/>
          </a:ln>
        </p:spPr>
        <p:txBody>
          <a:bodyPr/>
          <a:lstStyle/>
          <a:p>
            <a:endParaRPr lang="en-US" b="1">
              <a:latin typeface="Times New Roman" panose="02020603050405020304" pitchFamily="18" charset="0"/>
              <a:cs typeface="Times New Roman" panose="02020603050405020304" pitchFamily="18" charset="0"/>
            </a:endParaRPr>
          </a:p>
        </p:txBody>
      </p:sp>
      <p:sp>
        <p:nvSpPr>
          <p:cNvPr id="8" name="Text Box 7"/>
          <p:cNvSpPr txBox="1">
            <a:spLocks noChangeArrowheads="1"/>
          </p:cNvSpPr>
          <p:nvPr/>
        </p:nvSpPr>
        <p:spPr bwMode="auto">
          <a:xfrm rot="16200000">
            <a:off x="-236803" y="2802162"/>
            <a:ext cx="1752600" cy="457200"/>
          </a:xfrm>
          <a:prstGeom prst="rect">
            <a:avLst/>
          </a:prstGeom>
          <a:noFill/>
          <a:ln w="9525">
            <a:noFill/>
            <a:miter lim="800000"/>
            <a:headEnd/>
            <a:tailEnd/>
          </a:ln>
        </p:spPr>
        <p:txBody>
          <a:bodyPr>
            <a:spAutoFit/>
          </a:bodyPr>
          <a:lstStyle/>
          <a:p>
            <a:pPr>
              <a:spcBef>
                <a:spcPct val="50000"/>
              </a:spcBef>
            </a:pPr>
            <a:r>
              <a:rPr lang="en-US" sz="2400" b="1" dirty="0">
                <a:solidFill>
                  <a:srgbClr val="C00000"/>
                </a:solidFill>
                <a:latin typeface="Times New Roman" panose="02020603050405020304" pitchFamily="18" charset="0"/>
                <a:cs typeface="Times New Roman" panose="02020603050405020304" pitchFamily="18" charset="0"/>
              </a:rPr>
              <a:t>Structure</a:t>
            </a:r>
          </a:p>
        </p:txBody>
      </p:sp>
      <p:sp>
        <p:nvSpPr>
          <p:cNvPr id="9" name="Text Box 8"/>
          <p:cNvSpPr txBox="1">
            <a:spLocks noChangeArrowheads="1"/>
          </p:cNvSpPr>
          <p:nvPr/>
        </p:nvSpPr>
        <p:spPr bwMode="auto">
          <a:xfrm>
            <a:off x="307147" y="855680"/>
            <a:ext cx="914400" cy="396875"/>
          </a:xfrm>
          <a:prstGeom prst="rect">
            <a:avLst/>
          </a:prstGeom>
          <a:noFill/>
          <a:ln w="9525">
            <a:noFill/>
            <a:miter lim="800000"/>
            <a:headEnd/>
            <a:tailEnd/>
          </a:ln>
        </p:spPr>
        <p:txBody>
          <a:bodyPr>
            <a:spAutoFit/>
          </a:bodyPr>
          <a:lstStyle/>
          <a:p>
            <a:pPr>
              <a:spcBef>
                <a:spcPct val="50000"/>
              </a:spcBef>
            </a:pPr>
            <a:r>
              <a:rPr lang="en-US" sz="2000" b="1" dirty="0">
                <a:solidFill>
                  <a:srgbClr val="1B0EC4"/>
                </a:solidFill>
                <a:latin typeface="Times New Roman" panose="02020603050405020304" pitchFamily="18" charset="0"/>
                <a:cs typeface="Times New Roman" panose="02020603050405020304" pitchFamily="18" charset="0"/>
              </a:rPr>
              <a:t>High</a:t>
            </a:r>
          </a:p>
        </p:txBody>
      </p:sp>
      <p:sp>
        <p:nvSpPr>
          <p:cNvPr id="10" name="Text Box 9"/>
          <p:cNvSpPr txBox="1">
            <a:spLocks noChangeArrowheads="1"/>
          </p:cNvSpPr>
          <p:nvPr/>
        </p:nvSpPr>
        <p:spPr bwMode="auto">
          <a:xfrm>
            <a:off x="635394" y="5249954"/>
            <a:ext cx="914400" cy="396875"/>
          </a:xfrm>
          <a:prstGeom prst="rect">
            <a:avLst/>
          </a:prstGeom>
          <a:noFill/>
          <a:ln w="9525">
            <a:noFill/>
            <a:miter lim="800000"/>
            <a:headEnd/>
            <a:tailEnd/>
          </a:ln>
        </p:spPr>
        <p:txBody>
          <a:bodyPr>
            <a:spAutoFit/>
          </a:bodyPr>
          <a:lstStyle/>
          <a:p>
            <a:pPr>
              <a:spcBef>
                <a:spcPct val="50000"/>
              </a:spcBef>
            </a:pPr>
            <a:r>
              <a:rPr lang="en-US" sz="2000" b="1" dirty="0">
                <a:solidFill>
                  <a:srgbClr val="006600"/>
                </a:solidFill>
                <a:latin typeface="Times New Roman" panose="02020603050405020304" pitchFamily="18" charset="0"/>
                <a:cs typeface="Times New Roman" panose="02020603050405020304" pitchFamily="18" charset="0"/>
              </a:rPr>
              <a:t>Low</a:t>
            </a:r>
          </a:p>
        </p:txBody>
      </p:sp>
      <p:sp>
        <p:nvSpPr>
          <p:cNvPr id="11" name="Line 10"/>
          <p:cNvSpPr>
            <a:spLocks noChangeShapeType="1"/>
          </p:cNvSpPr>
          <p:nvPr/>
        </p:nvSpPr>
        <p:spPr bwMode="auto">
          <a:xfrm>
            <a:off x="963640" y="971201"/>
            <a:ext cx="0" cy="4267200"/>
          </a:xfrm>
          <a:prstGeom prst="line">
            <a:avLst/>
          </a:prstGeom>
          <a:noFill/>
          <a:ln w="38100">
            <a:solidFill>
              <a:srgbClr val="FF00FF"/>
            </a:solidFill>
            <a:round/>
            <a:headEnd type="triangle" w="med" len="med"/>
            <a:tailEnd type="triangle" w="med" len="med"/>
          </a:ln>
        </p:spPr>
        <p:txBody>
          <a:bodyPr/>
          <a:lstStyle/>
          <a:p>
            <a:endParaRPr lang="en-US" b="1">
              <a:latin typeface="Times New Roman" panose="02020603050405020304" pitchFamily="18" charset="0"/>
              <a:cs typeface="Times New Roman" panose="02020603050405020304" pitchFamily="18" charset="0"/>
            </a:endParaRPr>
          </a:p>
        </p:txBody>
      </p:sp>
      <p:sp>
        <p:nvSpPr>
          <p:cNvPr id="12" name="Line 11"/>
          <p:cNvSpPr>
            <a:spLocks noChangeShapeType="1"/>
          </p:cNvSpPr>
          <p:nvPr/>
        </p:nvSpPr>
        <p:spPr bwMode="auto">
          <a:xfrm>
            <a:off x="1259647" y="5543201"/>
            <a:ext cx="5562600" cy="0"/>
          </a:xfrm>
          <a:prstGeom prst="line">
            <a:avLst/>
          </a:prstGeom>
          <a:noFill/>
          <a:ln w="38100">
            <a:solidFill>
              <a:srgbClr val="FF00FF"/>
            </a:solidFill>
            <a:round/>
            <a:headEnd type="triangle" w="med" len="med"/>
            <a:tailEnd type="triangle" w="med" len="med"/>
          </a:ln>
        </p:spPr>
        <p:txBody>
          <a:bodyPr/>
          <a:lstStyle/>
          <a:p>
            <a:endParaRPr lang="en-US" b="1">
              <a:latin typeface="Times New Roman" panose="02020603050405020304" pitchFamily="18" charset="0"/>
              <a:cs typeface="Times New Roman" panose="02020603050405020304" pitchFamily="18" charset="0"/>
            </a:endParaRPr>
          </a:p>
        </p:txBody>
      </p:sp>
      <p:sp>
        <p:nvSpPr>
          <p:cNvPr id="13" name="Text Box 12"/>
          <p:cNvSpPr txBox="1">
            <a:spLocks noChangeArrowheads="1"/>
          </p:cNvSpPr>
          <p:nvPr/>
        </p:nvSpPr>
        <p:spPr bwMode="auto">
          <a:xfrm>
            <a:off x="6403147" y="5502000"/>
            <a:ext cx="1066800" cy="396875"/>
          </a:xfrm>
          <a:prstGeom prst="rect">
            <a:avLst/>
          </a:prstGeom>
          <a:noFill/>
          <a:ln w="9525">
            <a:noFill/>
            <a:miter lim="800000"/>
            <a:headEnd/>
            <a:tailEnd/>
          </a:ln>
        </p:spPr>
        <p:txBody>
          <a:bodyPr>
            <a:spAutoFit/>
          </a:bodyPr>
          <a:lstStyle/>
          <a:p>
            <a:pPr>
              <a:spcBef>
                <a:spcPct val="50000"/>
              </a:spcBef>
            </a:pPr>
            <a:r>
              <a:rPr lang="en-US" sz="2000" b="1" dirty="0">
                <a:solidFill>
                  <a:srgbClr val="1B0EC4"/>
                </a:solidFill>
                <a:latin typeface="Times New Roman" panose="02020603050405020304" pitchFamily="18" charset="0"/>
                <a:cs typeface="Times New Roman" panose="02020603050405020304" pitchFamily="18" charset="0"/>
              </a:rPr>
              <a:t>High</a:t>
            </a:r>
          </a:p>
        </p:txBody>
      </p:sp>
      <p:sp>
        <p:nvSpPr>
          <p:cNvPr id="14" name="Text Box 13"/>
          <p:cNvSpPr txBox="1">
            <a:spLocks noChangeArrowheads="1"/>
          </p:cNvSpPr>
          <p:nvPr/>
        </p:nvSpPr>
        <p:spPr bwMode="auto">
          <a:xfrm>
            <a:off x="3088446" y="5502000"/>
            <a:ext cx="2438400" cy="457200"/>
          </a:xfrm>
          <a:prstGeom prst="rect">
            <a:avLst/>
          </a:prstGeom>
          <a:noFill/>
          <a:ln w="9525">
            <a:noFill/>
            <a:miter lim="800000"/>
            <a:headEnd/>
            <a:tailEnd/>
          </a:ln>
        </p:spPr>
        <p:txBody>
          <a:bodyPr>
            <a:spAutoFit/>
          </a:bodyPr>
          <a:lstStyle/>
          <a:p>
            <a:pPr>
              <a:spcBef>
                <a:spcPct val="50000"/>
              </a:spcBef>
            </a:pPr>
            <a:r>
              <a:rPr lang="en-US" sz="2400" b="1" dirty="0">
                <a:solidFill>
                  <a:srgbClr val="006600"/>
                </a:solidFill>
                <a:latin typeface="Times New Roman" panose="02020603050405020304" pitchFamily="18" charset="0"/>
                <a:cs typeface="Times New Roman" panose="02020603050405020304" pitchFamily="18" charset="0"/>
              </a:rPr>
              <a:t>Consideration</a:t>
            </a:r>
          </a:p>
        </p:txBody>
      </p:sp>
      <p:sp>
        <p:nvSpPr>
          <p:cNvPr id="15" name="Text Box 14"/>
          <p:cNvSpPr txBox="1">
            <a:spLocks noChangeArrowheads="1"/>
          </p:cNvSpPr>
          <p:nvPr/>
        </p:nvSpPr>
        <p:spPr bwMode="auto">
          <a:xfrm>
            <a:off x="1014047" y="1114442"/>
            <a:ext cx="2743200" cy="854075"/>
          </a:xfrm>
          <a:prstGeom prst="rect">
            <a:avLst/>
          </a:prstGeom>
          <a:noFill/>
          <a:ln w="9525">
            <a:noFill/>
            <a:miter lim="800000"/>
            <a:headEnd/>
            <a:tailEnd/>
          </a:ln>
          <a:effectLst/>
        </p:spPr>
        <p:txBody>
          <a:bodyPr>
            <a:spAutoFit/>
          </a:bodyPr>
          <a:lstStyle/>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Low consideration</a:t>
            </a:r>
          </a:p>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and high structure</a:t>
            </a:r>
          </a:p>
        </p:txBody>
      </p:sp>
      <p:sp>
        <p:nvSpPr>
          <p:cNvPr id="16" name="Text Box 15"/>
          <p:cNvSpPr txBox="1">
            <a:spLocks noChangeArrowheads="1"/>
          </p:cNvSpPr>
          <p:nvPr/>
        </p:nvSpPr>
        <p:spPr bwMode="auto">
          <a:xfrm>
            <a:off x="4172247" y="1102889"/>
            <a:ext cx="2819400" cy="854075"/>
          </a:xfrm>
          <a:prstGeom prst="rect">
            <a:avLst/>
          </a:prstGeom>
          <a:noFill/>
          <a:ln w="9525">
            <a:noFill/>
            <a:miter lim="800000"/>
            <a:headEnd/>
            <a:tailEnd/>
          </a:ln>
          <a:effectLst/>
        </p:spPr>
        <p:txBody>
          <a:bodyPr>
            <a:spAutoFit/>
          </a:bodyPr>
          <a:lstStyle/>
          <a:p>
            <a:pP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High consideration</a:t>
            </a:r>
          </a:p>
          <a:p>
            <a:pP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a</a:t>
            </a:r>
            <a:r>
              <a:rPr lang="en-US" sz="2000" b="1" dirty="0" smtClean="0">
                <a:solidFill>
                  <a:schemeClr val="accent6">
                    <a:lumMod val="60000"/>
                    <a:lumOff val="40000"/>
                  </a:schemeClr>
                </a:solidFill>
                <a:latin typeface="Times New Roman" panose="02020603050405020304" pitchFamily="18" charset="0"/>
                <a:cs typeface="Times New Roman" panose="02020603050405020304" pitchFamily="18" charset="0"/>
              </a:rPr>
              <a:t>nd </a:t>
            </a: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high structure</a:t>
            </a:r>
          </a:p>
        </p:txBody>
      </p:sp>
      <p:sp>
        <p:nvSpPr>
          <p:cNvPr id="17" name="Text Box 16"/>
          <p:cNvSpPr txBox="1">
            <a:spLocks noChangeArrowheads="1"/>
          </p:cNvSpPr>
          <p:nvPr/>
        </p:nvSpPr>
        <p:spPr bwMode="auto">
          <a:xfrm>
            <a:off x="1215100" y="3058763"/>
            <a:ext cx="2667000" cy="854075"/>
          </a:xfrm>
          <a:prstGeom prst="rect">
            <a:avLst/>
          </a:prstGeom>
          <a:noFill/>
          <a:ln w="9525">
            <a:noFill/>
            <a:miter lim="800000"/>
            <a:headEnd/>
            <a:tailEnd/>
          </a:ln>
          <a:effectLst/>
        </p:spPr>
        <p:txBody>
          <a:bodyPr>
            <a:spAutoFit/>
          </a:bodyPr>
          <a:lstStyle/>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Low consideration</a:t>
            </a:r>
          </a:p>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a</a:t>
            </a:r>
            <a:r>
              <a:rPr lang="en-US" sz="2000" b="1" dirty="0" smtClean="0">
                <a:solidFill>
                  <a:schemeClr val="accent6">
                    <a:lumMod val="60000"/>
                    <a:lumOff val="40000"/>
                  </a:schemeClr>
                </a:solidFill>
                <a:latin typeface="Times New Roman" panose="02020603050405020304" pitchFamily="18" charset="0"/>
                <a:cs typeface="Times New Roman" panose="02020603050405020304" pitchFamily="18" charset="0"/>
              </a:rPr>
              <a:t>nd </a:t>
            </a: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low structure</a:t>
            </a:r>
          </a:p>
        </p:txBody>
      </p:sp>
      <p:sp>
        <p:nvSpPr>
          <p:cNvPr id="18" name="Text Box 17"/>
          <p:cNvSpPr txBox="1">
            <a:spLocks noChangeArrowheads="1"/>
          </p:cNvSpPr>
          <p:nvPr/>
        </p:nvSpPr>
        <p:spPr bwMode="auto">
          <a:xfrm>
            <a:off x="3882100" y="3476831"/>
            <a:ext cx="2819400" cy="854075"/>
          </a:xfrm>
          <a:prstGeom prst="rect">
            <a:avLst/>
          </a:prstGeom>
          <a:noFill/>
          <a:ln w="9525">
            <a:noFill/>
            <a:miter lim="800000"/>
            <a:headEnd/>
            <a:tailEnd/>
          </a:ln>
          <a:effectLst/>
        </p:spPr>
        <p:txBody>
          <a:bodyPr>
            <a:spAutoFit/>
          </a:bodyPr>
          <a:lstStyle/>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High consideration</a:t>
            </a:r>
          </a:p>
          <a:p>
            <a:pPr algn="ctr">
              <a:spcBef>
                <a:spcPct val="50000"/>
              </a:spcBef>
              <a:defRPr/>
            </a:pP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a</a:t>
            </a:r>
            <a:r>
              <a:rPr lang="en-US" sz="2000" b="1" dirty="0" smtClean="0">
                <a:solidFill>
                  <a:schemeClr val="accent6">
                    <a:lumMod val="60000"/>
                    <a:lumOff val="40000"/>
                  </a:schemeClr>
                </a:solidFill>
                <a:latin typeface="Times New Roman" panose="02020603050405020304" pitchFamily="18" charset="0"/>
                <a:cs typeface="Times New Roman" panose="02020603050405020304" pitchFamily="18" charset="0"/>
              </a:rPr>
              <a:t>nd </a:t>
            </a:r>
            <a:r>
              <a:rPr lang="en-US" sz="2000" b="1" dirty="0">
                <a:solidFill>
                  <a:schemeClr val="accent6">
                    <a:lumMod val="60000"/>
                    <a:lumOff val="40000"/>
                  </a:schemeClr>
                </a:solidFill>
                <a:latin typeface="Times New Roman" panose="02020603050405020304" pitchFamily="18" charset="0"/>
                <a:cs typeface="Times New Roman" panose="02020603050405020304" pitchFamily="18" charset="0"/>
              </a:rPr>
              <a:t>low structure</a:t>
            </a:r>
          </a:p>
        </p:txBody>
      </p:sp>
      <p:sp>
        <p:nvSpPr>
          <p:cNvPr id="19" name="TextBox 18"/>
          <p:cNvSpPr txBox="1"/>
          <p:nvPr/>
        </p:nvSpPr>
        <p:spPr>
          <a:xfrm>
            <a:off x="1261992" y="1989229"/>
            <a:ext cx="2793606" cy="923330"/>
          </a:xfrm>
          <a:prstGeom prst="rect">
            <a:avLst/>
          </a:prstGeom>
          <a:noFill/>
        </p:spPr>
        <p:txBody>
          <a:bodyPr wrap="square" rtlCol="0">
            <a:spAutoFit/>
          </a:bodyPr>
          <a:lstStyle/>
          <a:p>
            <a:pPr algn="just"/>
            <a:r>
              <a:rPr lang="en-AU" b="1" dirty="0" smtClean="0">
                <a:solidFill>
                  <a:srgbClr val="FFFF00"/>
                </a:solidFill>
                <a:latin typeface="Times New Roman" panose="02020603050405020304" pitchFamily="18" charset="0"/>
                <a:cs typeface="Times New Roman" panose="02020603050405020304" pitchFamily="18" charset="0"/>
              </a:rPr>
              <a:t>Leader strive to promote group harmony and social need satisfaction</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3974419" y="1858434"/>
            <a:ext cx="2793606" cy="1200329"/>
          </a:xfrm>
          <a:prstGeom prst="rect">
            <a:avLst/>
          </a:prstGeom>
          <a:noFill/>
        </p:spPr>
        <p:txBody>
          <a:bodyPr wrap="square" rtlCol="0">
            <a:spAutoFit/>
          </a:bodyPr>
          <a:lstStyle/>
          <a:p>
            <a:pPr algn="just"/>
            <a:r>
              <a:rPr lang="en-AU" b="1" dirty="0" smtClean="0">
                <a:solidFill>
                  <a:srgbClr val="FFFF00"/>
                </a:solidFill>
                <a:latin typeface="Times New Roman" panose="02020603050405020304" pitchFamily="18" charset="0"/>
                <a:cs typeface="Times New Roman" panose="02020603050405020304" pitchFamily="18" charset="0"/>
              </a:rPr>
              <a:t>Leader strive to achieve  balance between job done and maintaining cohesive work group. </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21" name="TextBox 20"/>
          <p:cNvSpPr txBox="1"/>
          <p:nvPr/>
        </p:nvSpPr>
        <p:spPr>
          <a:xfrm>
            <a:off x="1259647" y="3903909"/>
            <a:ext cx="2793606" cy="1200329"/>
          </a:xfrm>
          <a:prstGeom prst="rect">
            <a:avLst/>
          </a:prstGeom>
          <a:noFill/>
        </p:spPr>
        <p:txBody>
          <a:bodyPr wrap="square" rtlCol="0">
            <a:spAutoFit/>
          </a:bodyPr>
          <a:lstStyle/>
          <a:p>
            <a:pPr algn="just"/>
            <a:r>
              <a:rPr lang="en-AU" b="1" dirty="0" smtClean="0">
                <a:solidFill>
                  <a:srgbClr val="FFFF00"/>
                </a:solidFill>
                <a:latin typeface="Times New Roman" panose="02020603050405020304" pitchFamily="18" charset="0"/>
                <a:cs typeface="Times New Roman" panose="02020603050405020304" pitchFamily="18" charset="0"/>
              </a:rPr>
              <a:t>Leader retreats to a passive role of allowing the situation to take care of itself. </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3989079" y="4096405"/>
            <a:ext cx="2793606" cy="1200329"/>
          </a:xfrm>
          <a:prstGeom prst="rect">
            <a:avLst/>
          </a:prstGeom>
          <a:noFill/>
        </p:spPr>
        <p:txBody>
          <a:bodyPr wrap="square" rtlCol="0">
            <a:spAutoFit/>
          </a:bodyPr>
          <a:lstStyle/>
          <a:p>
            <a:pPr algn="just"/>
            <a:r>
              <a:rPr lang="en-AU" b="1" dirty="0" smtClean="0">
                <a:solidFill>
                  <a:srgbClr val="FFFF00"/>
                </a:solidFill>
                <a:latin typeface="Times New Roman" panose="02020603050405020304" pitchFamily="18" charset="0"/>
                <a:cs typeface="Times New Roman" panose="02020603050405020304" pitchFamily="18" charset="0"/>
              </a:rPr>
              <a:t>Leader devotes primary attention to getting job done . Personnel concerns are secondary. </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23" name="Text Box 8"/>
          <p:cNvSpPr txBox="1">
            <a:spLocks noChangeArrowheads="1"/>
          </p:cNvSpPr>
          <p:nvPr/>
        </p:nvSpPr>
        <p:spPr bwMode="auto">
          <a:xfrm>
            <a:off x="307147" y="6012757"/>
            <a:ext cx="8755965" cy="400110"/>
          </a:xfrm>
          <a:prstGeom prst="rect">
            <a:avLst/>
          </a:prstGeom>
          <a:noFill/>
          <a:ln w="9525">
            <a:noFill/>
            <a:miter lim="800000"/>
            <a:headEnd/>
            <a:tailEnd/>
          </a:ln>
        </p:spPr>
        <p:txBody>
          <a:bodyPr wrap="square">
            <a:spAutoFit/>
          </a:bodyPr>
          <a:lstStyle/>
          <a:p>
            <a:pPr>
              <a:spcBef>
                <a:spcPct val="50000"/>
              </a:spcBef>
            </a:pPr>
            <a:r>
              <a:rPr lang="en-US" sz="2000" b="1" dirty="0" smtClean="0">
                <a:latin typeface="Times New Roman" panose="02020603050405020304" pitchFamily="18" charset="0"/>
                <a:cs typeface="Times New Roman" panose="02020603050405020304" pitchFamily="18" charset="0"/>
              </a:rPr>
              <a:t>Fig: THE </a:t>
            </a:r>
            <a:r>
              <a:rPr lang="en-US" sz="2000" b="1" dirty="0">
                <a:latin typeface="Times New Roman" panose="02020603050405020304" pitchFamily="18" charset="0"/>
                <a:cs typeface="Times New Roman" panose="02020603050405020304" pitchFamily="18" charset="0"/>
              </a:rPr>
              <a:t>OHIO STATE QUADRANTS OF LEADERSHIP </a:t>
            </a:r>
            <a:r>
              <a:rPr lang="en-US" sz="2000" b="1" dirty="0" smtClean="0">
                <a:latin typeface="Times New Roman" panose="02020603050405020304" pitchFamily="18" charset="0"/>
                <a:cs typeface="Times New Roman" panose="02020603050405020304" pitchFamily="18" charset="0"/>
              </a:rPr>
              <a:t>BEHAVIOR  [5]</a:t>
            </a:r>
            <a:endParaRPr lang="en-US" sz="2000" b="1" dirty="0">
              <a:latin typeface="Times New Roman" panose="02020603050405020304" pitchFamily="18" charset="0"/>
              <a:cs typeface="Times New Roman" panose="02020603050405020304" pitchFamily="18" charset="0"/>
            </a:endParaRPr>
          </a:p>
        </p:txBody>
      </p:sp>
      <p:sp>
        <p:nvSpPr>
          <p:cNvPr id="25" name="Title 1"/>
          <p:cNvSpPr>
            <a:spLocks noGrp="1"/>
          </p:cNvSpPr>
          <p:nvPr>
            <p:ph type="title"/>
          </p:nvPr>
        </p:nvSpPr>
        <p:spPr>
          <a:xfrm>
            <a:off x="430238" y="-27046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67635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1012874"/>
            <a:ext cx="9543757" cy="5845125"/>
          </a:xfrm>
        </p:spPr>
        <p:txBody>
          <a:bodyPr/>
          <a:lstStyle/>
          <a:p>
            <a:pPr marL="0" indent="0">
              <a:buNone/>
            </a:pPr>
            <a:r>
              <a:rPr lang="en-US" b="1" dirty="0">
                <a:solidFill>
                  <a:srgbClr val="FF00FF"/>
                </a:solidFill>
                <a:latin typeface="Times New Roman" panose="02020603050405020304" pitchFamily="18" charset="0"/>
                <a:cs typeface="Times New Roman" panose="02020603050405020304" pitchFamily="18" charset="0"/>
              </a:rPr>
              <a:t>Michigan University Studies</a:t>
            </a:r>
            <a:endParaRPr lang="en-AU" dirty="0" smtClean="0"/>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Institute for Social Research at the University of Michigan conducted empirical studies to identify styles of leader </a:t>
            </a:r>
            <a:r>
              <a:rPr lang="en-AU" b="1" dirty="0" smtClean="0">
                <a:latin typeface="Times New Roman" panose="02020603050405020304" pitchFamily="18" charset="0"/>
                <a:cs typeface="Times New Roman" panose="02020603050405020304" pitchFamily="18" charset="0"/>
              </a:rPr>
              <a:t>behaviour </a:t>
            </a:r>
            <a:r>
              <a:rPr lang="en-AU" b="1" dirty="0">
                <a:latin typeface="Times New Roman" panose="02020603050405020304" pitchFamily="18" charset="0"/>
                <a:cs typeface="Times New Roman" panose="02020603050405020304" pitchFamily="18" charset="0"/>
              </a:rPr>
              <a:t>that result in higher performance and satisfaction of a group</a:t>
            </a: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[7]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Leadership </a:t>
            </a:r>
            <a:r>
              <a:rPr lang="en-US" b="1" dirty="0">
                <a:latin typeface="Times New Roman" panose="02020603050405020304" pitchFamily="18" charset="0"/>
                <a:cs typeface="Times New Roman" panose="02020603050405020304" pitchFamily="18" charset="0"/>
              </a:rPr>
              <a:t>studies undertaken by the University of Michigan </a:t>
            </a:r>
            <a:r>
              <a:rPr lang="en-US" b="1" dirty="0" smtClean="0">
                <a:latin typeface="Times New Roman" panose="02020603050405020304" pitchFamily="18" charset="0"/>
                <a:cs typeface="Times New Roman" panose="02020603050405020304" pitchFamily="18" charset="0"/>
              </a:rPr>
              <a:t>is </a:t>
            </a:r>
            <a:r>
              <a:rPr lang="en-US" b="1" dirty="0">
                <a:solidFill>
                  <a:srgbClr val="993300"/>
                </a:solidFill>
                <a:latin typeface="Times New Roman" panose="02020603050405020304" pitchFamily="18" charset="0"/>
                <a:cs typeface="Times New Roman" panose="02020603050405020304" pitchFamily="18" charset="0"/>
              </a:rPr>
              <a:t>similar to the study of </a:t>
            </a:r>
            <a:r>
              <a:rPr lang="en-US" b="1">
                <a:solidFill>
                  <a:srgbClr val="993300"/>
                </a:solidFill>
                <a:latin typeface="Times New Roman" panose="02020603050405020304" pitchFamily="18" charset="0"/>
                <a:cs typeface="Times New Roman" panose="02020603050405020304" pitchFamily="18" charset="0"/>
              </a:rPr>
              <a:t>Ohio </a:t>
            </a:r>
            <a:r>
              <a:rPr lang="en-US" b="1" smtClean="0">
                <a:solidFill>
                  <a:srgbClr val="993300"/>
                </a:solidFill>
                <a:latin typeface="Times New Roman" panose="02020603050405020304" pitchFamily="18" charset="0"/>
                <a:cs typeface="Times New Roman" panose="02020603050405020304" pitchFamily="18" charset="0"/>
              </a:rPr>
              <a:t>State </a:t>
            </a:r>
            <a:r>
              <a:rPr lang="en-US" b="1" dirty="0">
                <a:solidFill>
                  <a:srgbClr val="993300"/>
                </a:solidFill>
                <a:latin typeface="Times New Roman" panose="02020603050405020304" pitchFamily="18" charset="0"/>
                <a:cs typeface="Times New Roman" panose="02020603050405020304" pitchFamily="18" charset="0"/>
              </a:rPr>
              <a:t>University</a:t>
            </a:r>
            <a:r>
              <a:rPr lang="en-US" b="1" dirty="0">
                <a:latin typeface="Times New Roman" panose="02020603050405020304" pitchFamily="18" charset="0"/>
                <a:cs typeface="Times New Roman" panose="02020603050405020304" pitchFamily="18" charset="0"/>
              </a:rPr>
              <a:t>, of which the objectives were to locate the behavioral characteristics of leaders.</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studies identified two broad leadership styles - an </a:t>
            </a:r>
            <a:r>
              <a:rPr lang="en-US" b="1" dirty="0">
                <a:solidFill>
                  <a:srgbClr val="993300"/>
                </a:solidFill>
                <a:latin typeface="Times New Roman" panose="02020603050405020304" pitchFamily="18" charset="0"/>
                <a:cs typeface="Times New Roman" panose="02020603050405020304" pitchFamily="18" charset="0"/>
              </a:rPr>
              <a:t>employee oriented and a job oriented</a:t>
            </a:r>
            <a:r>
              <a:rPr lang="en-US" b="1" dirty="0">
                <a:latin typeface="Times New Roman" panose="02020603050405020304" pitchFamily="18" charset="0"/>
                <a:cs typeface="Times New Roman" panose="02020603050405020304" pitchFamily="18" charset="0"/>
              </a:rPr>
              <a:t>.</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58372" y="1"/>
            <a:ext cx="10515600" cy="101287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0218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4" y="928468"/>
            <a:ext cx="9487487" cy="5739618"/>
          </a:xfrm>
        </p:spPr>
        <p:txBody>
          <a:bodyPr>
            <a:normAutofit fontScale="92500" lnSpcReduction="10000"/>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1. Employee-Oriented</a:t>
            </a:r>
            <a:r>
              <a:rPr lang="en-US" b="1" dirty="0" smtClean="0">
                <a:latin typeface="Times New Roman" panose="02020603050405020304" pitchFamily="18" charset="0"/>
                <a:cs typeface="Times New Roman" panose="02020603050405020304" pitchFamily="18" charset="0"/>
              </a:rPr>
              <a:t>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solidFill>
                  <a:srgbClr val="C00000"/>
                </a:solidFill>
                <a:latin typeface="Times New Roman" panose="02020603050405020304" pitchFamily="18" charset="0"/>
                <a:cs typeface="Times New Roman" panose="02020603050405020304" pitchFamily="18" charset="0"/>
              </a:rPr>
              <a:t>Employee-centered</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behavior refers to the extent to which </a:t>
            </a:r>
            <a:r>
              <a:rPr lang="en-US" b="1" dirty="0">
                <a:solidFill>
                  <a:srgbClr val="1B0EC4"/>
                </a:solidFill>
                <a:latin typeface="Times New Roman" panose="02020603050405020304" pitchFamily="18" charset="0"/>
                <a:cs typeface="Times New Roman" panose="02020603050405020304" pitchFamily="18" charset="0"/>
              </a:rPr>
              <a:t>the leader focuses on meeting the human needs of employees </a:t>
            </a:r>
            <a:r>
              <a:rPr lang="en-US" b="1" dirty="0">
                <a:latin typeface="Times New Roman" panose="02020603050405020304" pitchFamily="18" charset="0"/>
                <a:cs typeface="Times New Roman" panose="02020603050405020304" pitchFamily="18" charset="0"/>
              </a:rPr>
              <a:t>while developing relationships.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a:solidFill>
                  <a:srgbClr val="1B0EC4"/>
                </a:solidFill>
                <a:latin typeface="Times New Roman" panose="02020603050405020304" pitchFamily="18" charset="0"/>
                <a:cs typeface="Times New Roman" panose="02020603050405020304" pitchFamily="18" charset="0"/>
              </a:rPr>
              <a:t>leader is sensitive to subordinates </a:t>
            </a:r>
            <a:r>
              <a:rPr lang="en-US" b="1" dirty="0">
                <a:latin typeface="Times New Roman" panose="02020603050405020304" pitchFamily="18" charset="0"/>
                <a:cs typeface="Times New Roman" panose="02020603050405020304" pitchFamily="18" charset="0"/>
              </a:rPr>
              <a:t>and communicates to develop trust, support, and respect while looking out for their welfare</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2. Job - Oriented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Job-centered behavior refers to the extent to which the </a:t>
            </a:r>
            <a:r>
              <a:rPr lang="en-US" b="1" dirty="0">
                <a:solidFill>
                  <a:srgbClr val="006600"/>
                </a:solidFill>
                <a:latin typeface="Times New Roman" panose="02020603050405020304" pitchFamily="18" charset="0"/>
                <a:cs typeface="Times New Roman" panose="02020603050405020304" pitchFamily="18" charset="0"/>
              </a:rPr>
              <a:t>leader takes charge to get the job done.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a:solidFill>
                  <a:srgbClr val="006600"/>
                </a:solidFill>
                <a:latin typeface="Times New Roman" panose="02020603050405020304" pitchFamily="18" charset="0"/>
                <a:cs typeface="Times New Roman" panose="02020603050405020304" pitchFamily="18" charset="0"/>
              </a:rPr>
              <a:t>leader closely directs subordinates </a:t>
            </a:r>
            <a:r>
              <a:rPr lang="en-US" b="1" dirty="0">
                <a:latin typeface="Times New Roman" panose="02020603050405020304" pitchFamily="18" charset="0"/>
                <a:cs typeface="Times New Roman" panose="02020603050405020304" pitchFamily="18" charset="0"/>
              </a:rPr>
              <a:t>with clear roles and goals, while the manager tells them what to do and how to do it as they work toward goal achievement.</a:t>
            </a: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69387" y="1"/>
            <a:ext cx="10515600" cy="111134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9688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305" y="900332"/>
            <a:ext cx="9403080" cy="5957668"/>
          </a:xfrm>
        </p:spPr>
        <p:txBody>
          <a:bodyPr>
            <a:normAutofit lnSpcReduction="10000"/>
          </a:bodyPr>
          <a:lstStyle/>
          <a:p>
            <a:pPr marL="0" indent="0">
              <a:buNone/>
            </a:pPr>
            <a:r>
              <a:rPr lang="en-US" b="1" dirty="0">
                <a:solidFill>
                  <a:srgbClr val="006600"/>
                </a:solidFill>
                <a:latin typeface="Times New Roman" panose="02020603050405020304" pitchFamily="18" charset="0"/>
                <a:cs typeface="Times New Roman" panose="02020603050405020304" pitchFamily="18" charset="0"/>
              </a:rPr>
              <a:t>3. Managerial Grid  (Leadership Grid) </a:t>
            </a:r>
            <a:endParaRPr lang="en-US" b="1" dirty="0" smtClean="0">
              <a:solidFill>
                <a:srgbClr val="0066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Developed by Robert R</a:t>
            </a:r>
            <a:r>
              <a:rPr lang="en-AU" b="1" dirty="0" smtClean="0">
                <a:latin typeface="Times New Roman" panose="02020603050405020304" pitchFamily="18" charset="0"/>
                <a:cs typeface="Times New Roman" panose="02020603050405020304" pitchFamily="18" charset="0"/>
              </a:rPr>
              <a:t>. Blake </a:t>
            </a:r>
            <a:r>
              <a:rPr lang="en-AU" b="1" dirty="0">
                <a:latin typeface="Times New Roman" panose="02020603050405020304" pitchFamily="18" charset="0"/>
                <a:cs typeface="Times New Roman" panose="02020603050405020304" pitchFamily="18" charset="0"/>
              </a:rPr>
              <a:t>and Jane S. Mouton, and originally called </a:t>
            </a:r>
            <a:r>
              <a:rPr lang="en-AU" b="1" dirty="0" smtClean="0">
                <a:latin typeface="Times New Roman" panose="02020603050405020304" pitchFamily="18" charset="0"/>
                <a:cs typeface="Times New Roman" panose="02020603050405020304" pitchFamily="18" charset="0"/>
              </a:rPr>
              <a:t>the Managerial Grid, </a:t>
            </a:r>
            <a:r>
              <a:rPr lang="en-AU" b="1" dirty="0">
                <a:latin typeface="Times New Roman" panose="02020603050405020304" pitchFamily="18" charset="0"/>
                <a:cs typeface="Times New Roman" panose="02020603050405020304" pitchFamily="18" charset="0"/>
              </a:rPr>
              <a:t>the Leadership </a:t>
            </a:r>
            <a:r>
              <a:rPr lang="en-AU" b="1" dirty="0" smtClean="0">
                <a:latin typeface="Times New Roman" panose="02020603050405020304" pitchFamily="18" charset="0"/>
                <a:cs typeface="Times New Roman" panose="02020603050405020304" pitchFamily="18" charset="0"/>
              </a:rPr>
              <a:t>Grid </a:t>
            </a:r>
            <a:r>
              <a:rPr lang="en-AU" b="1" dirty="0">
                <a:latin typeface="Times New Roman" panose="02020603050405020304" pitchFamily="18" charset="0"/>
                <a:cs typeface="Times New Roman" panose="02020603050405020304" pitchFamily="18" charset="0"/>
              </a:rPr>
              <a:t>is a </a:t>
            </a:r>
            <a:r>
              <a:rPr lang="en-AU" b="1" dirty="0" smtClean="0">
                <a:latin typeface="Times New Roman" panose="02020603050405020304" pitchFamily="18" charset="0"/>
                <a:cs typeface="Times New Roman" panose="02020603050405020304" pitchFamily="18" charset="0"/>
              </a:rPr>
              <a:t>trademarked and </a:t>
            </a:r>
            <a:r>
              <a:rPr lang="en-AU" b="1" dirty="0">
                <a:latin typeface="Times New Roman" panose="02020603050405020304" pitchFamily="18" charset="0"/>
                <a:cs typeface="Times New Roman" panose="02020603050405020304" pitchFamily="18" charset="0"/>
              </a:rPr>
              <a:t>widely recognized typology of </a:t>
            </a:r>
            <a:r>
              <a:rPr lang="en-AU" b="1" dirty="0" smtClean="0">
                <a:latin typeface="Times New Roman" panose="02020603050405020304" pitchFamily="18" charset="0"/>
                <a:cs typeface="Times New Roman" panose="02020603050405020304" pitchFamily="18" charset="0"/>
              </a:rPr>
              <a:t>leadership styles. [8]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general, behavioral scientists have separated the two primary concerns – </a:t>
            </a:r>
            <a:r>
              <a:rPr lang="en-US" b="1" dirty="0">
                <a:solidFill>
                  <a:srgbClr val="006600"/>
                </a:solidFill>
                <a:latin typeface="Times New Roman" panose="02020603050405020304" pitchFamily="18" charset="0"/>
                <a:cs typeface="Times New Roman" panose="02020603050405020304" pitchFamily="18" charset="0"/>
              </a:rPr>
              <a:t>concern for production</a:t>
            </a:r>
            <a:r>
              <a:rPr lang="en-AU" b="1" dirty="0">
                <a:latin typeface="Times New Roman" panose="02020603050405020304" pitchFamily="18" charset="0"/>
                <a:cs typeface="Times New Roman" panose="02020603050405020304" pitchFamily="18" charset="0"/>
              </a:rPr>
              <a:t>(accommodating people’s needs and giving them priority)</a:t>
            </a:r>
            <a:r>
              <a:rPr lang="en-US" b="1" dirty="0">
                <a:solidFill>
                  <a:srgbClr val="006600"/>
                </a:solidFill>
                <a:latin typeface="Times New Roman" panose="02020603050405020304" pitchFamily="18" charset="0"/>
                <a:cs typeface="Times New Roman" panose="02020603050405020304" pitchFamily="18" charset="0"/>
              </a:rPr>
              <a:t> and concern for people. </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(keeping tight schedules</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Managerial or Leadership Grid is used to help </a:t>
            </a:r>
            <a:r>
              <a:rPr lang="en-AU" b="1" dirty="0">
                <a:solidFill>
                  <a:srgbClr val="FF0000"/>
                </a:solidFill>
                <a:latin typeface="Times New Roman" panose="02020603050405020304" pitchFamily="18" charset="0"/>
                <a:cs typeface="Times New Roman" panose="02020603050405020304" pitchFamily="18" charset="0"/>
              </a:rPr>
              <a:t>managers analyse their own leadership styles </a:t>
            </a:r>
            <a:r>
              <a:rPr lang="en-AU" b="1" dirty="0">
                <a:latin typeface="Times New Roman" panose="02020603050405020304" pitchFamily="18" charset="0"/>
                <a:cs typeface="Times New Roman" panose="02020603050405020304" pitchFamily="18" charset="0"/>
              </a:rPr>
              <a:t>through a technique known as grid training.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a:solidFill>
                <a:srgbClr val="0066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solidFill>
                <a:srgbClr val="0066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5" y="1"/>
            <a:ext cx="10515600" cy="1097280"/>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31017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192579"/>
            <a:ext cx="6702084" cy="532779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They believe that a </a:t>
            </a:r>
            <a:r>
              <a:rPr lang="en-US" b="1" dirty="0">
                <a:solidFill>
                  <a:srgbClr val="1B0EC4"/>
                </a:solidFill>
                <a:latin typeface="Times New Roman" panose="02020603050405020304" pitchFamily="18" charset="0"/>
                <a:cs typeface="Times New Roman" panose="02020603050405020304" pitchFamily="18" charset="0"/>
              </a:rPr>
              <a:t>high concern for production </a:t>
            </a:r>
            <a:r>
              <a:rPr lang="en-US" b="1" dirty="0">
                <a:latin typeface="Times New Roman" panose="02020603050405020304" pitchFamily="18" charset="0"/>
                <a:cs typeface="Times New Roman" panose="02020603050405020304" pitchFamily="18" charset="0"/>
              </a:rPr>
              <a:t>necessarily meant </a:t>
            </a:r>
            <a:r>
              <a:rPr lang="en-US" b="1" dirty="0">
                <a:solidFill>
                  <a:srgbClr val="006600"/>
                </a:solidFill>
                <a:latin typeface="Times New Roman" panose="02020603050405020304" pitchFamily="18" charset="0"/>
                <a:cs typeface="Times New Roman" panose="02020603050405020304" pitchFamily="18" charset="0"/>
              </a:rPr>
              <a:t>low concern for people </a:t>
            </a:r>
            <a:r>
              <a:rPr lang="en-US" b="1" dirty="0">
                <a:solidFill>
                  <a:srgbClr val="FFFF00"/>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and </a:t>
            </a:r>
            <a:r>
              <a:rPr lang="en-US" b="1" dirty="0">
                <a:solidFill>
                  <a:srgbClr val="1B0EC4"/>
                </a:solidFill>
                <a:latin typeface="Times New Roman" panose="02020603050405020304" pitchFamily="18" charset="0"/>
                <a:cs typeface="Times New Roman" panose="02020603050405020304" pitchFamily="18" charset="0"/>
              </a:rPr>
              <a:t>high consideration for workers </a:t>
            </a:r>
            <a:r>
              <a:rPr lang="en-US" b="1" dirty="0">
                <a:latin typeface="Times New Roman" panose="02020603050405020304" pitchFamily="18" charset="0"/>
                <a:cs typeface="Times New Roman" panose="02020603050405020304" pitchFamily="18" charset="0"/>
              </a:rPr>
              <a:t>meant </a:t>
            </a:r>
            <a:r>
              <a:rPr lang="en-US" b="1" dirty="0">
                <a:solidFill>
                  <a:srgbClr val="006600"/>
                </a:solidFill>
                <a:latin typeface="Times New Roman" panose="02020603050405020304" pitchFamily="18" charset="0"/>
                <a:cs typeface="Times New Roman" panose="02020603050405020304" pitchFamily="18" charset="0"/>
              </a:rPr>
              <a:t>tolerance for low production.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However, the managerial grid model emphasized that </a:t>
            </a:r>
            <a:r>
              <a:rPr lang="en-US" b="1" dirty="0">
                <a:solidFill>
                  <a:srgbClr val="993300"/>
                </a:solidFill>
                <a:latin typeface="Times New Roman" panose="02020603050405020304" pitchFamily="18" charset="0"/>
                <a:cs typeface="Times New Roman" panose="02020603050405020304" pitchFamily="18" charset="0"/>
              </a:rPr>
              <a:t>both concerns should be integrated.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assumes that </a:t>
            </a:r>
            <a:r>
              <a:rPr lang="en-US" b="1" dirty="0">
                <a:solidFill>
                  <a:srgbClr val="993300"/>
                </a:solidFill>
                <a:latin typeface="Times New Roman" panose="02020603050405020304" pitchFamily="18" charset="0"/>
                <a:cs typeface="Times New Roman" panose="02020603050405020304" pitchFamily="18" charset="0"/>
              </a:rPr>
              <a:t>people and production factors are complementary </a:t>
            </a:r>
            <a:r>
              <a:rPr lang="en-US" b="1" dirty="0">
                <a:latin typeface="Times New Roman" panose="02020603050405020304" pitchFamily="18" charset="0"/>
                <a:cs typeface="Times New Roman" panose="02020603050405020304" pitchFamily="18" charset="0"/>
              </a:rPr>
              <a:t>to each other, rather than mutually exclusive.</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14643" y="14068"/>
            <a:ext cx="10515600" cy="98473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grid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6050" y="998806"/>
            <a:ext cx="5115950" cy="4000501"/>
          </a:xfrm>
          <a:prstGeom prst="rect">
            <a:avLst/>
          </a:prstGeom>
          <a:noFill/>
        </p:spPr>
      </p:pic>
      <p:sp>
        <p:nvSpPr>
          <p:cNvPr id="6" name="Text Box 8"/>
          <p:cNvSpPr txBox="1">
            <a:spLocks noChangeArrowheads="1"/>
          </p:cNvSpPr>
          <p:nvPr/>
        </p:nvSpPr>
        <p:spPr bwMode="auto">
          <a:xfrm>
            <a:off x="8774724" y="4999307"/>
            <a:ext cx="1718601" cy="400110"/>
          </a:xfrm>
          <a:prstGeom prst="rect">
            <a:avLst/>
          </a:prstGeom>
          <a:noFill/>
          <a:ln w="9525">
            <a:noFill/>
            <a:miter lim="800000"/>
            <a:headEnd/>
            <a:tailEnd/>
          </a:ln>
        </p:spPr>
        <p:txBody>
          <a:bodyPr wrap="square">
            <a:spAutoFit/>
          </a:bodyPr>
          <a:lstStyle/>
          <a:p>
            <a:pPr>
              <a:spcBef>
                <a:spcPct val="50000"/>
              </a:spcBef>
            </a:pPr>
            <a:r>
              <a:rPr lang="en-US" sz="2000" b="1" dirty="0" smtClean="0">
                <a:latin typeface="Times New Roman" panose="02020603050405020304" pitchFamily="18" charset="0"/>
                <a:cs typeface="Times New Roman" panose="02020603050405020304" pitchFamily="18" charset="0"/>
              </a:rPr>
              <a:t>SOURCE [9]</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11163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5" y="844062"/>
            <a:ext cx="5309383" cy="6013938"/>
          </a:xfrm>
        </p:spPr>
        <p:txBody>
          <a:bodyPr>
            <a:normAutofit/>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Co-ordinates (1,1</a:t>
            </a:r>
            <a:r>
              <a:rPr lang="en-US" b="1" dirty="0" smtClean="0">
                <a:solidFill>
                  <a:srgbClr val="FF0000"/>
                </a:solidFill>
                <a:latin typeface="Times New Roman" panose="02020603050405020304" pitchFamily="18" charset="0"/>
                <a:cs typeface="Times New Roman" panose="02020603050405020304" pitchFamily="18" charset="0"/>
              </a:rPr>
              <a:t>)  Improvised </a:t>
            </a:r>
            <a:r>
              <a:rPr lang="en-US" b="1" dirty="0">
                <a:solidFill>
                  <a:srgbClr val="FF0000"/>
                </a:solidFill>
                <a:latin typeface="Times New Roman" panose="02020603050405020304" pitchFamily="18" charset="0"/>
                <a:cs typeface="Times New Roman" panose="02020603050405020304" pitchFamily="18" charset="0"/>
              </a:rPr>
              <a:t>Management </a:t>
            </a:r>
            <a:endParaRPr 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Managers </a:t>
            </a:r>
            <a:r>
              <a:rPr lang="en-AU" b="1" dirty="0">
                <a:latin typeface="Times New Roman" panose="02020603050405020304" pitchFamily="18" charset="0"/>
                <a:cs typeface="Times New Roman" panose="02020603050405020304" pitchFamily="18" charset="0"/>
              </a:rPr>
              <a:t>with this approach are </a:t>
            </a:r>
            <a:r>
              <a:rPr lang="en-AU" b="1" dirty="0">
                <a:solidFill>
                  <a:srgbClr val="1B0EC4"/>
                </a:solidFill>
                <a:latin typeface="Times New Roman" panose="02020603050405020304" pitchFamily="18" charset="0"/>
                <a:cs typeface="Times New Roman" panose="02020603050405020304" pitchFamily="18" charset="0"/>
              </a:rPr>
              <a:t>low on both the dimensions and exercise minimum effort </a:t>
            </a:r>
            <a:r>
              <a:rPr lang="en-AU" b="1" dirty="0">
                <a:latin typeface="Times New Roman" panose="02020603050405020304" pitchFamily="18" charset="0"/>
                <a:cs typeface="Times New Roman" panose="02020603050405020304" pitchFamily="18" charset="0"/>
              </a:rPr>
              <a:t>to get the work done from subordinates</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leaders are termed </a:t>
            </a:r>
            <a:r>
              <a:rPr lang="en-AU" b="1" dirty="0">
                <a:solidFill>
                  <a:srgbClr val="1B0EC4"/>
                </a:solidFill>
                <a:latin typeface="Times New Roman" panose="02020603050405020304" pitchFamily="18" charset="0"/>
                <a:cs typeface="Times New Roman" panose="02020603050405020304" pitchFamily="18" charset="0"/>
              </a:rPr>
              <a:t>ineffective</a:t>
            </a:r>
            <a:r>
              <a:rPr lang="en-AU" b="1" dirty="0">
                <a:latin typeface="Times New Roman" panose="02020603050405020304" pitchFamily="18" charset="0"/>
                <a:cs typeface="Times New Roman" panose="02020603050405020304" pitchFamily="18" charset="0"/>
              </a:rPr>
              <a:t> wherein </a:t>
            </a:r>
            <a:r>
              <a:rPr lang="en-AU" b="1" dirty="0">
                <a:solidFill>
                  <a:srgbClr val="C00000"/>
                </a:solidFill>
                <a:latin typeface="Times New Roman" panose="02020603050405020304" pitchFamily="18" charset="0"/>
                <a:cs typeface="Times New Roman" panose="02020603050405020304" pitchFamily="18" charset="0"/>
              </a:rPr>
              <a:t>their action is merely aimed at preserving job and seniority.</a:t>
            </a:r>
          </a:p>
          <a:p>
            <a:pPr marL="0" indent="0" algn="just">
              <a:lnSpc>
                <a:spcPct val="100000"/>
              </a:lnSpc>
              <a:buNone/>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97523" y="55662"/>
            <a:ext cx="10515600" cy="1013484"/>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217920" y="1069146"/>
            <a:ext cx="5529775" cy="3970318"/>
          </a:xfrm>
          <a:prstGeom prst="rect">
            <a:avLst/>
          </a:prstGeom>
        </p:spPr>
        <p:txBody>
          <a:bodyPr wrap="square">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Co-ordinates (9,1) Authority Compliance (Task Management ) </a:t>
            </a:r>
          </a:p>
          <a:p>
            <a:pPr algn="just">
              <a:buFont typeface="Wingdings" panose="05000000000000000000" pitchFamily="2" charset="2"/>
              <a:buChar char="Ø"/>
            </a:pPr>
            <a:r>
              <a:rPr lang="en-AU" sz="2800" b="1" dirty="0">
                <a:latin typeface="Times New Roman" panose="02020603050405020304" pitchFamily="18" charset="0"/>
                <a:cs typeface="Times New Roman" panose="02020603050405020304" pitchFamily="18" charset="0"/>
              </a:rPr>
              <a:t>Also called </a:t>
            </a:r>
            <a:r>
              <a:rPr lang="en-AU" sz="2800" b="1" dirty="0">
                <a:solidFill>
                  <a:srgbClr val="1B0EC4"/>
                </a:solidFill>
                <a:latin typeface="Times New Roman" panose="02020603050405020304" pitchFamily="18" charset="0"/>
                <a:cs typeface="Times New Roman" panose="02020603050405020304" pitchFamily="18" charset="0"/>
              </a:rPr>
              <a:t>dictatorial</a:t>
            </a:r>
            <a:r>
              <a:rPr lang="en-AU" sz="2800" b="1" dirty="0">
                <a:solidFill>
                  <a:srgbClr val="C00000"/>
                </a:solidFill>
                <a:latin typeface="Times New Roman" panose="02020603050405020304" pitchFamily="18" charset="0"/>
                <a:cs typeface="Times New Roman" panose="02020603050405020304" pitchFamily="18" charset="0"/>
              </a:rPr>
              <a:t> </a:t>
            </a:r>
            <a:r>
              <a:rPr lang="en-AU" sz="2800" b="1" dirty="0">
                <a:latin typeface="Times New Roman" panose="02020603050405020304" pitchFamily="18" charset="0"/>
                <a:cs typeface="Times New Roman" panose="02020603050405020304" pitchFamily="18" charset="0"/>
              </a:rPr>
              <a:t>or perish style.  Here leaders are </a:t>
            </a:r>
            <a:r>
              <a:rPr lang="en-AU" sz="2800" b="1" dirty="0">
                <a:solidFill>
                  <a:srgbClr val="1B0EC4"/>
                </a:solidFill>
                <a:latin typeface="Times New Roman" panose="02020603050405020304" pitchFamily="18" charset="0"/>
                <a:cs typeface="Times New Roman" panose="02020603050405020304" pitchFamily="18" charset="0"/>
              </a:rPr>
              <a:t>more concerned about production </a:t>
            </a:r>
            <a:r>
              <a:rPr lang="en-AU" sz="2800" b="1" dirty="0">
                <a:latin typeface="Times New Roman" panose="02020603050405020304" pitchFamily="18" charset="0"/>
                <a:cs typeface="Times New Roman" panose="02020603050405020304" pitchFamily="18" charset="0"/>
              </a:rPr>
              <a:t>and have less concern for people. </a:t>
            </a:r>
          </a:p>
          <a:p>
            <a:pPr algn="just">
              <a:buFont typeface="Wingdings" panose="05000000000000000000" pitchFamily="2" charset="2"/>
              <a:buChar char="Ø"/>
            </a:pPr>
            <a:r>
              <a:rPr lang="en-AU" sz="2800" b="1" dirty="0">
                <a:latin typeface="Times New Roman" panose="02020603050405020304" pitchFamily="18" charset="0"/>
                <a:cs typeface="Times New Roman" panose="02020603050405020304" pitchFamily="18" charset="0"/>
              </a:rPr>
              <a:t>The </a:t>
            </a:r>
            <a:r>
              <a:rPr lang="en-AU" sz="2800" b="1" dirty="0">
                <a:solidFill>
                  <a:srgbClr val="1B0EC4"/>
                </a:solidFill>
                <a:latin typeface="Times New Roman" panose="02020603050405020304" pitchFamily="18" charset="0"/>
                <a:cs typeface="Times New Roman" panose="02020603050405020304" pitchFamily="18" charset="0"/>
              </a:rPr>
              <a:t>employees’ needs are not taken care </a:t>
            </a:r>
            <a:r>
              <a:rPr lang="en-AU" sz="2800" b="1" dirty="0">
                <a:latin typeface="Times New Roman" panose="02020603050405020304" pitchFamily="18" charset="0"/>
                <a:cs typeface="Times New Roman" panose="02020603050405020304" pitchFamily="18" charset="0"/>
              </a:rPr>
              <a:t>of and they are simply a means to an end. </a:t>
            </a:r>
          </a:p>
        </p:txBody>
      </p:sp>
    </p:spTree>
    <p:extLst>
      <p:ext uri="{BB962C8B-B14F-4D97-AF65-F5344CB8AC3E}">
        <p14:creationId xmlns:p14="http://schemas.microsoft.com/office/powerpoint/2010/main" val="8030920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9221" y="844061"/>
            <a:ext cx="5802923" cy="5690382"/>
          </a:xfrm>
        </p:spPr>
        <p:txBody>
          <a:bodyPr>
            <a:normAutofit fontScale="92500" lnSpcReduction="10000"/>
          </a:bodyPr>
          <a:lstStyle/>
          <a:p>
            <a:pPr marL="0" indent="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Co-ordinate (1,9) Country Club </a:t>
            </a:r>
            <a:r>
              <a:rPr lang="en-US" b="1" dirty="0" smtClean="0">
                <a:solidFill>
                  <a:srgbClr val="FF0000"/>
                </a:solidFill>
                <a:latin typeface="Times New Roman" panose="02020603050405020304" pitchFamily="18" charset="0"/>
                <a:cs typeface="Times New Roman" panose="02020603050405020304" pitchFamily="18" charset="0"/>
              </a:rPr>
              <a:t>Management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leader feels that such a treatment with employees will lead to self-motivation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solidFill>
                  <a:srgbClr val="C00000"/>
                </a:solidFill>
                <a:latin typeface="Times New Roman" panose="02020603050405020304" pitchFamily="18" charset="0"/>
                <a:cs typeface="Times New Roman" panose="02020603050405020304" pitchFamily="18" charset="0"/>
              </a:rPr>
              <a:t>Thoughtful attention is given </a:t>
            </a:r>
            <a:r>
              <a:rPr lang="en-US" b="1" dirty="0">
                <a:latin typeface="Times New Roman" panose="02020603050405020304" pitchFamily="18" charset="0"/>
                <a:cs typeface="Times New Roman" panose="02020603050405020304" pitchFamily="18" charset="0"/>
              </a:rPr>
              <a:t>to the needs of people. </a:t>
            </a:r>
            <a:r>
              <a:rPr lang="en-US" b="1" dirty="0" smtClean="0">
                <a:solidFill>
                  <a:srgbClr val="C00000"/>
                </a:solidFill>
                <a:latin typeface="Times New Roman" panose="02020603050405020304" pitchFamily="18" charset="0"/>
                <a:cs typeface="Times New Roman" panose="02020603050405020304" pitchFamily="18" charset="0"/>
              </a:rPr>
              <a:t>Personal </a:t>
            </a:r>
            <a:r>
              <a:rPr lang="en-US" b="1" dirty="0">
                <a:solidFill>
                  <a:srgbClr val="C00000"/>
                </a:solidFill>
                <a:latin typeface="Times New Roman" panose="02020603050405020304" pitchFamily="18" charset="0"/>
                <a:cs typeface="Times New Roman" panose="02020603050405020304" pitchFamily="18" charset="0"/>
              </a:rPr>
              <a:t>and meaningful relationship</a:t>
            </a:r>
            <a:r>
              <a:rPr lang="en-US" b="1" dirty="0">
                <a:latin typeface="Times New Roman" panose="02020603050405020304" pitchFamily="18" charset="0"/>
                <a:cs typeface="Times New Roman" panose="02020603050405020304" pitchFamily="18" charset="0"/>
              </a:rPr>
              <a:t> with </a:t>
            </a:r>
            <a:r>
              <a:rPr lang="en-US" b="1" dirty="0" smtClean="0">
                <a:latin typeface="Times New Roman" panose="02020603050405020304" pitchFamily="18" charset="0"/>
                <a:cs typeface="Times New Roman" panose="02020603050405020304" pitchFamily="18" charset="0"/>
              </a:rPr>
              <a:t>workers is maintained. </a:t>
            </a:r>
            <a:r>
              <a:rPr lang="en-US" b="1" dirty="0" smtClean="0">
                <a:solidFill>
                  <a:srgbClr val="C00000"/>
                </a:solidFill>
                <a:latin typeface="Times New Roman" panose="02020603050405020304" pitchFamily="18" charset="0"/>
                <a:cs typeface="Times New Roman" panose="02020603050405020304" pitchFamily="18" charset="0"/>
              </a:rPr>
              <a:t>Friendly </a:t>
            </a:r>
            <a:r>
              <a:rPr lang="en-US" b="1" dirty="0">
                <a:solidFill>
                  <a:srgbClr val="C00000"/>
                </a:solidFill>
                <a:latin typeface="Times New Roman" panose="02020603050405020304" pitchFamily="18" charset="0"/>
                <a:cs typeface="Times New Roman" panose="02020603050405020304" pitchFamily="18" charset="0"/>
              </a:rPr>
              <a:t>atmosphere </a:t>
            </a:r>
            <a:r>
              <a:rPr lang="en-US" b="1" dirty="0">
                <a:latin typeface="Times New Roman" panose="02020603050405020304" pitchFamily="18" charset="0"/>
                <a:cs typeface="Times New Roman" panose="02020603050405020304" pitchFamily="18" charset="0"/>
              </a:rPr>
              <a:t>and high morale.</a:t>
            </a:r>
          </a:p>
          <a:p>
            <a:pPr algn="just">
              <a:lnSpc>
                <a:spcPct val="100000"/>
              </a:lnSpc>
              <a:buFont typeface="Wingdings" panose="05000000000000000000" pitchFamily="2" charset="2"/>
              <a:buChar char="Ø"/>
            </a:pPr>
            <a:r>
              <a:rPr lang="en-US" b="1" dirty="0" smtClean="0">
                <a:solidFill>
                  <a:srgbClr val="993300"/>
                </a:solidFill>
                <a:latin typeface="Times New Roman" panose="02020603050405020304" pitchFamily="18" charset="0"/>
                <a:cs typeface="Times New Roman" panose="02020603050405020304" pitchFamily="18" charset="0"/>
              </a:rPr>
              <a:t>In contrast, there is loosely </a:t>
            </a:r>
            <a:r>
              <a:rPr lang="en-US" b="1" dirty="0">
                <a:solidFill>
                  <a:srgbClr val="993300"/>
                </a:solidFill>
                <a:latin typeface="Times New Roman" panose="02020603050405020304" pitchFamily="18" charset="0"/>
                <a:cs typeface="Times New Roman" panose="02020603050405020304" pitchFamily="18" charset="0"/>
              </a:rPr>
              <a:t>structured work design.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Primary concern for people, </a:t>
            </a:r>
            <a:r>
              <a:rPr lang="en-US" b="1" dirty="0">
                <a:solidFill>
                  <a:srgbClr val="993300"/>
                </a:solidFill>
                <a:latin typeface="Times New Roman" panose="02020603050405020304" pitchFamily="18" charset="0"/>
                <a:cs typeface="Times New Roman" panose="02020603050405020304" pitchFamily="18" charset="0"/>
              </a:rPr>
              <a:t>production secondary.</a:t>
            </a: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3116" y="1"/>
            <a:ext cx="10515600" cy="984738"/>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6302326" y="703384"/>
            <a:ext cx="5598942" cy="5022167"/>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US" b="1" dirty="0" smtClean="0">
                <a:solidFill>
                  <a:srgbClr val="FF0000"/>
                </a:solidFill>
                <a:latin typeface="Times New Roman" panose="02020603050405020304" pitchFamily="18" charset="0"/>
                <a:cs typeface="Times New Roman" panose="02020603050405020304" pitchFamily="18" charset="0"/>
              </a:rPr>
              <a:t>Co-ordinate (9,9) Team Management </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Characterized by high people and task focus.</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style is has been termed as </a:t>
            </a:r>
            <a:r>
              <a:rPr lang="en-AU" b="1" dirty="0" smtClean="0">
                <a:solidFill>
                  <a:srgbClr val="C00000"/>
                </a:solidFill>
                <a:latin typeface="Times New Roman" panose="02020603050405020304" pitchFamily="18" charset="0"/>
                <a:cs typeface="Times New Roman" panose="02020603050405020304" pitchFamily="18" charset="0"/>
              </a:rPr>
              <a:t>most effective style </a:t>
            </a:r>
            <a:r>
              <a:rPr lang="en-AU" b="1" dirty="0" smtClean="0">
                <a:latin typeface="Times New Roman" panose="02020603050405020304" pitchFamily="18" charset="0"/>
                <a:cs typeface="Times New Roman" panose="02020603050405020304" pitchFamily="18" charset="0"/>
              </a:rPr>
              <a:t>according to Blake and Mouton. </a:t>
            </a:r>
          </a:p>
          <a:p>
            <a:pPr algn="just">
              <a:lnSpc>
                <a:spcPct val="12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leader feels that </a:t>
            </a:r>
            <a:r>
              <a:rPr lang="en-AU" b="1" dirty="0" smtClean="0">
                <a:solidFill>
                  <a:srgbClr val="C00000"/>
                </a:solidFill>
                <a:latin typeface="Times New Roman" panose="02020603050405020304" pitchFamily="18" charset="0"/>
                <a:cs typeface="Times New Roman" panose="02020603050405020304" pitchFamily="18" charset="0"/>
              </a:rPr>
              <a:t>empowerment, commitment, trust, and respect are the key elements </a:t>
            </a:r>
            <a:r>
              <a:rPr lang="en-AU" b="1" dirty="0" smtClean="0">
                <a:latin typeface="Times New Roman" panose="02020603050405020304" pitchFamily="18" charset="0"/>
                <a:cs typeface="Times New Roman" panose="02020603050405020304" pitchFamily="18" charset="0"/>
              </a:rPr>
              <a:t>in creating a team atmosphere </a:t>
            </a:r>
            <a:r>
              <a:rPr lang="en-AU" b="1" dirty="0" smtClean="0">
                <a:solidFill>
                  <a:srgbClr val="C00000"/>
                </a:solidFill>
                <a:latin typeface="Times New Roman" panose="02020603050405020304" pitchFamily="18" charset="0"/>
                <a:cs typeface="Times New Roman" panose="02020603050405020304" pitchFamily="18" charset="0"/>
              </a:rPr>
              <a:t>which will automatically result in high employee satisfaction and production</a:t>
            </a:r>
            <a:r>
              <a:rPr lang="en-AU" b="1" dirty="0" smtClean="0">
                <a:latin typeface="Times New Roman" panose="02020603050405020304" pitchFamily="18" charset="0"/>
                <a:cs typeface="Times New Roman" panose="02020603050405020304" pitchFamily="18" charset="0"/>
              </a:rPr>
              <a:t>.</a:t>
            </a:r>
          </a:p>
          <a:p>
            <a:pPr marL="0" indent="0">
              <a:buFont typeface="Arial" panose="020B0604020202020204" pitchFamily="34" charset="0"/>
              <a:buNone/>
            </a:pPr>
            <a:endParaRPr lang="en-AU"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123037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4249" y="893299"/>
            <a:ext cx="4995203" cy="5627076"/>
          </a:xfrm>
        </p:spPr>
        <p:txBody>
          <a:bodyPr>
            <a:normAutofit fontScale="85000" lnSpcReduction="10000"/>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Co-ordinate (9,9) Team </a:t>
            </a:r>
            <a:r>
              <a:rPr lang="en-US" b="1" dirty="0" smtClean="0">
                <a:solidFill>
                  <a:srgbClr val="FF0000"/>
                </a:solidFill>
                <a:latin typeface="Times New Roman" panose="02020603050405020304" pitchFamily="18" charset="0"/>
                <a:cs typeface="Times New Roman" panose="02020603050405020304" pitchFamily="18" charset="0"/>
              </a:rPr>
              <a:t>Management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Characterized by high people and task focus.</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style is </a:t>
            </a:r>
            <a:r>
              <a:rPr lang="en-AU" b="1" dirty="0" smtClean="0">
                <a:latin typeface="Times New Roman" panose="02020603050405020304" pitchFamily="18" charset="0"/>
                <a:cs typeface="Times New Roman" panose="02020603050405020304" pitchFamily="18" charset="0"/>
              </a:rPr>
              <a:t>has </a:t>
            </a:r>
            <a:r>
              <a:rPr lang="en-AU" b="1" dirty="0">
                <a:latin typeface="Times New Roman" panose="02020603050405020304" pitchFamily="18" charset="0"/>
                <a:cs typeface="Times New Roman" panose="02020603050405020304" pitchFamily="18" charset="0"/>
              </a:rPr>
              <a:t>been termed as </a:t>
            </a:r>
            <a:r>
              <a:rPr lang="en-AU" b="1" dirty="0">
                <a:solidFill>
                  <a:srgbClr val="C00000"/>
                </a:solidFill>
                <a:latin typeface="Times New Roman" panose="02020603050405020304" pitchFamily="18" charset="0"/>
                <a:cs typeface="Times New Roman" panose="02020603050405020304" pitchFamily="18" charset="0"/>
              </a:rPr>
              <a:t>most effective style </a:t>
            </a:r>
            <a:r>
              <a:rPr lang="en-AU" b="1" dirty="0">
                <a:latin typeface="Times New Roman" panose="02020603050405020304" pitchFamily="18" charset="0"/>
                <a:cs typeface="Times New Roman" panose="02020603050405020304" pitchFamily="18" charset="0"/>
              </a:rPr>
              <a:t>according to Blake and Mouton.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leader feels that </a:t>
            </a:r>
            <a:r>
              <a:rPr lang="en-AU" b="1" dirty="0">
                <a:solidFill>
                  <a:srgbClr val="C00000"/>
                </a:solidFill>
                <a:latin typeface="Times New Roman" panose="02020603050405020304" pitchFamily="18" charset="0"/>
                <a:cs typeface="Times New Roman" panose="02020603050405020304" pitchFamily="18" charset="0"/>
              </a:rPr>
              <a:t>empowerment, commitment, trust, and respect are the key elements </a:t>
            </a:r>
            <a:r>
              <a:rPr lang="en-AU" b="1" dirty="0">
                <a:latin typeface="Times New Roman" panose="02020603050405020304" pitchFamily="18" charset="0"/>
                <a:cs typeface="Times New Roman" panose="02020603050405020304" pitchFamily="18" charset="0"/>
              </a:rPr>
              <a:t>in creating a team atmosphere </a:t>
            </a:r>
            <a:r>
              <a:rPr lang="en-AU" b="1" dirty="0">
                <a:solidFill>
                  <a:srgbClr val="C00000"/>
                </a:solidFill>
                <a:latin typeface="Times New Roman" panose="02020603050405020304" pitchFamily="18" charset="0"/>
                <a:cs typeface="Times New Roman" panose="02020603050405020304" pitchFamily="18" charset="0"/>
              </a:rPr>
              <a:t>which will automatically result in high employee satisfaction and production</a:t>
            </a:r>
            <a:r>
              <a:rPr lang="en-AU" b="1" dirty="0">
                <a:latin typeface="Times New Roman" panose="02020603050405020304" pitchFamily="18" charset="0"/>
                <a:cs typeface="Times New Roman" panose="02020603050405020304" pitchFamily="18" charset="0"/>
              </a:rPr>
              <a:t>.</a:t>
            </a:r>
          </a:p>
          <a:p>
            <a:pPr marL="0" indent="0">
              <a:buNone/>
            </a:pPr>
            <a:endParaRPr lang="en-AU" b="1" dirty="0">
              <a:solidFill>
                <a:srgbClr val="FF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7184" y="1"/>
            <a:ext cx="10515600" cy="108321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1"/>
          <p:cNvSpPr txBox="1">
            <a:spLocks/>
          </p:cNvSpPr>
          <p:nvPr/>
        </p:nvSpPr>
        <p:spPr>
          <a:xfrm>
            <a:off x="5717344" y="759656"/>
            <a:ext cx="6169855" cy="26306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None/>
            </a:pPr>
            <a:r>
              <a:rPr lang="en-US" sz="2600" b="1" dirty="0">
                <a:solidFill>
                  <a:srgbClr val="FF0000"/>
                </a:solidFill>
                <a:latin typeface="Times New Roman" panose="02020603050405020304" pitchFamily="18" charset="0"/>
                <a:cs typeface="Times New Roman" panose="02020603050405020304" pitchFamily="18" charset="0"/>
              </a:rPr>
              <a:t>Co-ordinates (5,5)</a:t>
            </a:r>
            <a:br>
              <a:rPr lang="en-US" sz="2600" b="1" dirty="0">
                <a:solidFill>
                  <a:srgbClr val="FF0000"/>
                </a:solidFill>
                <a:latin typeface="Times New Roman" panose="02020603050405020304" pitchFamily="18" charset="0"/>
                <a:cs typeface="Times New Roman" panose="02020603050405020304" pitchFamily="18" charset="0"/>
              </a:rPr>
            </a:br>
            <a:r>
              <a:rPr lang="en-US" sz="2600" b="1" dirty="0">
                <a:solidFill>
                  <a:srgbClr val="FF0000"/>
                </a:solidFill>
                <a:latin typeface="Times New Roman" panose="02020603050405020304" pitchFamily="18" charset="0"/>
                <a:cs typeface="Times New Roman" panose="02020603050405020304" pitchFamily="18" charset="0"/>
              </a:rPr>
              <a:t>Middle-of-the-Road Management</a:t>
            </a:r>
            <a:endParaRPr lang="en-AU" sz="2600" b="1" dirty="0">
              <a:solidFill>
                <a:srgbClr val="FF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sz="2600" b="1" dirty="0" smtClean="0">
                <a:latin typeface="Times New Roman" panose="02020603050405020304" pitchFamily="18" charset="0"/>
                <a:cs typeface="Times New Roman" panose="02020603050405020304" pitchFamily="18" charset="0"/>
              </a:rPr>
              <a:t>This is basically a </a:t>
            </a:r>
            <a:r>
              <a:rPr lang="en-AU" sz="2600" b="1" dirty="0" smtClean="0">
                <a:solidFill>
                  <a:srgbClr val="C00000"/>
                </a:solidFill>
                <a:latin typeface="Times New Roman" panose="02020603050405020304" pitchFamily="18" charset="0"/>
                <a:cs typeface="Times New Roman" panose="02020603050405020304" pitchFamily="18" charset="0"/>
              </a:rPr>
              <a:t>compromising style </a:t>
            </a:r>
            <a:r>
              <a:rPr lang="en-AU" sz="2600" b="1" dirty="0" smtClean="0">
                <a:latin typeface="Times New Roman" panose="02020603050405020304" pitchFamily="18" charset="0"/>
                <a:cs typeface="Times New Roman" panose="02020603050405020304" pitchFamily="18" charset="0"/>
              </a:rPr>
              <a:t>wherein the leader tries to maintain a </a:t>
            </a:r>
            <a:r>
              <a:rPr lang="en-AU" sz="2600" b="1" dirty="0" smtClean="0">
                <a:solidFill>
                  <a:srgbClr val="C00000"/>
                </a:solidFill>
                <a:latin typeface="Times New Roman" panose="02020603050405020304" pitchFamily="18" charset="0"/>
                <a:cs typeface="Times New Roman" panose="02020603050405020304" pitchFamily="18" charset="0"/>
              </a:rPr>
              <a:t>balance between goals of company and the needs of people. </a:t>
            </a:r>
          </a:p>
          <a:p>
            <a:pPr algn="just">
              <a:lnSpc>
                <a:spcPct val="110000"/>
              </a:lnSpc>
              <a:buFont typeface="Wingdings" panose="05000000000000000000" pitchFamily="2" charset="2"/>
              <a:buChar char="Ø"/>
            </a:pPr>
            <a:r>
              <a:rPr lang="en-AU" sz="2600" b="1" dirty="0" smtClean="0">
                <a:latin typeface="Times New Roman" panose="02020603050405020304" pitchFamily="18" charset="0"/>
                <a:cs typeface="Times New Roman" panose="02020603050405020304" pitchFamily="18" charset="0"/>
              </a:rPr>
              <a:t>The leader </a:t>
            </a:r>
            <a:r>
              <a:rPr lang="en-AU" sz="2600" b="1" dirty="0" smtClean="0">
                <a:solidFill>
                  <a:srgbClr val="C00000"/>
                </a:solidFill>
                <a:latin typeface="Times New Roman" panose="02020603050405020304" pitchFamily="18" charset="0"/>
                <a:cs typeface="Times New Roman" panose="02020603050405020304" pitchFamily="18" charset="0"/>
              </a:rPr>
              <a:t>does not push the boundaries of achievement resulting </a:t>
            </a:r>
            <a:r>
              <a:rPr lang="en-AU" sz="2600" b="1" dirty="0" smtClean="0">
                <a:latin typeface="Times New Roman" panose="02020603050405020304" pitchFamily="18" charset="0"/>
                <a:cs typeface="Times New Roman" panose="02020603050405020304" pitchFamily="18" charset="0"/>
              </a:rPr>
              <a:t>in average performance for organization. </a:t>
            </a:r>
          </a:p>
          <a:p>
            <a:pPr algn="just">
              <a:lnSpc>
                <a:spcPct val="110000"/>
              </a:lnSpc>
              <a:buFont typeface="Wingdings" panose="05000000000000000000" pitchFamily="2" charset="2"/>
              <a:buChar char="Ø"/>
            </a:pPr>
            <a:r>
              <a:rPr lang="en-AU" sz="2600" b="1" dirty="0" smtClean="0">
                <a:latin typeface="Times New Roman" panose="02020603050405020304" pitchFamily="18" charset="0"/>
                <a:cs typeface="Times New Roman" panose="02020603050405020304" pitchFamily="18" charset="0"/>
              </a:rPr>
              <a:t>Here neither employee nor production needs are fully met.</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20772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642" y="984739"/>
            <a:ext cx="9262403" cy="5458264"/>
          </a:xfrm>
        </p:spPr>
        <p:txBody>
          <a:bodyPr>
            <a:normAutofit/>
          </a:bodyPr>
          <a:lstStyle/>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3.  CONTINGENCY THEORY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based on the view that there is </a:t>
            </a:r>
            <a:r>
              <a:rPr lang="en-US" b="1" dirty="0">
                <a:solidFill>
                  <a:srgbClr val="1B0EC4"/>
                </a:solidFill>
                <a:latin typeface="Times New Roman" panose="02020603050405020304" pitchFamily="18" charset="0"/>
                <a:cs typeface="Times New Roman" panose="02020603050405020304" pitchFamily="18" charset="0"/>
              </a:rPr>
              <a:t>no “one best way” to lead</a:t>
            </a:r>
            <a:r>
              <a:rPr lang="en-US" b="1" dirty="0">
                <a:latin typeface="Times New Roman" panose="02020603050405020304" pitchFamily="18" charset="0"/>
                <a:cs typeface="Times New Roman" panose="02020603050405020304" pitchFamily="18" charset="0"/>
              </a:rPr>
              <a:t> an organization or to make a decision.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contingent leader effectively applies their </a:t>
            </a:r>
            <a:r>
              <a:rPr lang="en-US" b="1" dirty="0">
                <a:solidFill>
                  <a:srgbClr val="1B0EC4"/>
                </a:solidFill>
                <a:latin typeface="Times New Roman" panose="02020603050405020304" pitchFamily="18" charset="0"/>
                <a:cs typeface="Times New Roman" panose="02020603050405020304" pitchFamily="18" charset="0"/>
              </a:rPr>
              <a:t>own style of leadership </a:t>
            </a:r>
            <a:r>
              <a:rPr lang="en-US" b="1" dirty="0">
                <a:latin typeface="Times New Roman" panose="02020603050405020304" pitchFamily="18" charset="0"/>
                <a:cs typeface="Times New Roman" panose="02020603050405020304" pitchFamily="18" charset="0"/>
              </a:rPr>
              <a:t>to the right situation.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Contingency theories put forth the idea that the success of a leader hinges on the specific situation at hand.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Also called the Situational approach developed by Fiddler. </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 identified behaviour of leaders depends upon characteristic of situation leader is in.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1252" y="0"/>
            <a:ext cx="10515600" cy="1153551"/>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1878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4981" y="1083213"/>
            <a:ext cx="9473419" cy="5401993"/>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performance of a leader depends on two </a:t>
            </a:r>
            <a:r>
              <a:rPr lang="en-AU" b="1" dirty="0" smtClean="0">
                <a:latin typeface="Times New Roman" panose="02020603050405020304" pitchFamily="18" charset="0"/>
                <a:cs typeface="Times New Roman" panose="02020603050405020304" pitchFamily="18" charset="0"/>
              </a:rPr>
              <a:t>interrelated factors</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[5] </a:t>
            </a:r>
          </a:p>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a:t>
            </a:r>
            <a:r>
              <a:rPr lang="en-AU" b="1" dirty="0">
                <a:solidFill>
                  <a:srgbClr val="C00000"/>
                </a:solidFill>
                <a:latin typeface="Times New Roman" panose="02020603050405020304" pitchFamily="18" charset="0"/>
                <a:cs typeface="Times New Roman" panose="02020603050405020304" pitchFamily="18" charset="0"/>
              </a:rPr>
              <a:t>1) the degree to which the </a:t>
            </a:r>
            <a:r>
              <a:rPr lang="en-AU" b="1" dirty="0" smtClean="0">
                <a:solidFill>
                  <a:srgbClr val="C00000"/>
                </a:solidFill>
                <a:latin typeface="Times New Roman" panose="02020603050405020304" pitchFamily="18" charset="0"/>
                <a:cs typeface="Times New Roman" panose="02020603050405020304" pitchFamily="18" charset="0"/>
              </a:rPr>
              <a:t>situation gives </a:t>
            </a:r>
            <a:r>
              <a:rPr lang="en-AU" b="1" dirty="0">
                <a:solidFill>
                  <a:srgbClr val="C00000"/>
                </a:solidFill>
                <a:latin typeface="Times New Roman" panose="02020603050405020304" pitchFamily="18" charset="0"/>
                <a:cs typeface="Times New Roman" panose="02020603050405020304" pitchFamily="18" charset="0"/>
              </a:rPr>
              <a:t>the leader control and influence</a:t>
            </a:r>
            <a:r>
              <a:rPr lang="en-AU" b="1" dirty="0">
                <a:latin typeface="Times New Roman" panose="02020603050405020304" pitchFamily="18" charset="0"/>
                <a:cs typeface="Times New Roman" panose="02020603050405020304" pitchFamily="18" charset="0"/>
              </a:rPr>
              <a:t>—that is, </a:t>
            </a:r>
            <a:r>
              <a:rPr lang="en-AU" b="1" dirty="0" smtClean="0">
                <a:latin typeface="Times New Roman" panose="02020603050405020304" pitchFamily="18" charset="0"/>
                <a:cs typeface="Times New Roman" panose="02020603050405020304" pitchFamily="18" charset="0"/>
              </a:rPr>
              <a:t>the likelihood </a:t>
            </a:r>
            <a:r>
              <a:rPr lang="en-AU" b="1" dirty="0">
                <a:latin typeface="Times New Roman" panose="02020603050405020304" pitchFamily="18" charset="0"/>
                <a:cs typeface="Times New Roman" panose="02020603050405020304" pitchFamily="18" charset="0"/>
              </a:rPr>
              <a:t>that [the leader] can successfully </a:t>
            </a:r>
            <a:r>
              <a:rPr lang="en-AU" b="1" dirty="0" smtClean="0">
                <a:latin typeface="Times New Roman" panose="02020603050405020304" pitchFamily="18" charset="0"/>
                <a:cs typeface="Times New Roman" panose="02020603050405020304" pitchFamily="18" charset="0"/>
              </a:rPr>
              <a:t>accomplish the </a:t>
            </a:r>
            <a:r>
              <a:rPr lang="en-AU" b="1" dirty="0">
                <a:latin typeface="Times New Roman" panose="02020603050405020304" pitchFamily="18" charset="0"/>
                <a:cs typeface="Times New Roman" panose="02020603050405020304" pitchFamily="18" charset="0"/>
              </a:rPr>
              <a:t>job; and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a:t>
            </a:r>
            <a:r>
              <a:rPr lang="en-AU" b="1" dirty="0">
                <a:solidFill>
                  <a:srgbClr val="C00000"/>
                </a:solidFill>
                <a:latin typeface="Times New Roman" panose="02020603050405020304" pitchFamily="18" charset="0"/>
                <a:cs typeface="Times New Roman" panose="02020603050405020304" pitchFamily="18" charset="0"/>
              </a:rPr>
              <a:t>2) the leader’s basic motivation</a:t>
            </a:r>
            <a:r>
              <a:rPr lang="en-AU" b="1" dirty="0" smtClean="0">
                <a:latin typeface="Times New Roman" panose="02020603050405020304" pitchFamily="18" charset="0"/>
                <a:cs typeface="Times New Roman" panose="02020603050405020304" pitchFamily="18" charset="0"/>
              </a:rPr>
              <a:t>— that </a:t>
            </a:r>
            <a:r>
              <a:rPr lang="en-AU" b="1" dirty="0">
                <a:latin typeface="Times New Roman" panose="02020603050405020304" pitchFamily="18" charset="0"/>
                <a:cs typeface="Times New Roman" panose="02020603050405020304" pitchFamily="18" charset="0"/>
              </a:rPr>
              <a:t>is, whether [the leader’s] self-esteem </a:t>
            </a:r>
            <a:r>
              <a:rPr lang="en-AU" b="1" dirty="0" smtClean="0">
                <a:latin typeface="Times New Roman" panose="02020603050405020304" pitchFamily="18" charset="0"/>
                <a:cs typeface="Times New Roman" panose="02020603050405020304" pitchFamily="18" charset="0"/>
              </a:rPr>
              <a:t>depends primarily </a:t>
            </a:r>
            <a:r>
              <a:rPr lang="en-AU" b="1" dirty="0">
                <a:latin typeface="Times New Roman" panose="02020603050405020304" pitchFamily="18" charset="0"/>
                <a:cs typeface="Times New Roman" panose="02020603050405020304" pitchFamily="18" charset="0"/>
              </a:rPr>
              <a:t>on accomplishing the task or on </a:t>
            </a:r>
            <a:r>
              <a:rPr lang="en-AU" b="1" dirty="0" smtClean="0">
                <a:latin typeface="Times New Roman" panose="02020603050405020304" pitchFamily="18" charset="0"/>
                <a:cs typeface="Times New Roman" panose="02020603050405020304" pitchFamily="18" charset="0"/>
              </a:rPr>
              <a:t>having close </a:t>
            </a:r>
            <a:r>
              <a:rPr lang="en-AU" b="1" dirty="0">
                <a:latin typeface="Times New Roman" panose="02020603050405020304" pitchFamily="18" charset="0"/>
                <a:cs typeface="Times New Roman" panose="02020603050405020304" pitchFamily="18" charset="0"/>
              </a:rPr>
              <a:t>supportive relations with </a:t>
            </a:r>
            <a:r>
              <a:rPr lang="en-AU" b="1" dirty="0" smtClean="0">
                <a:latin typeface="Times New Roman" panose="02020603050405020304" pitchFamily="18" charset="0"/>
                <a:cs typeface="Times New Roman" panose="02020603050405020304" pitchFamily="18" charset="0"/>
              </a:rPr>
              <a:t>others. </a:t>
            </a:r>
          </a:p>
        </p:txBody>
      </p:sp>
      <p:sp>
        <p:nvSpPr>
          <p:cNvPr id="4" name="Title 1"/>
          <p:cNvSpPr>
            <a:spLocks noGrp="1"/>
          </p:cNvSpPr>
          <p:nvPr>
            <p:ph type="title"/>
          </p:nvPr>
        </p:nvSpPr>
        <p:spPr>
          <a:xfrm>
            <a:off x="584981" y="1"/>
            <a:ext cx="10515600" cy="108321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95708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65605"/>
            <a:ext cx="9107658" cy="4794518"/>
          </a:xfrm>
        </p:spPr>
        <p:txBody>
          <a:bodyPr>
            <a:normAutofit/>
          </a:bodyPr>
          <a:lstStyle/>
          <a:p>
            <a:pPr marL="0" indent="0">
              <a:buNone/>
            </a:pPr>
            <a:r>
              <a:rPr lang="en-US" b="1" dirty="0">
                <a:latin typeface="Times New Roman" panose="02020603050405020304" pitchFamily="18" charset="0"/>
                <a:cs typeface="Times New Roman" panose="02020603050405020304" pitchFamily="18" charset="0"/>
              </a:rPr>
              <a:t>Fiddler  isolated three situational criteria as follows-</a:t>
            </a:r>
            <a:endParaRPr lang="en-AU" b="1" dirty="0">
              <a:latin typeface="Times New Roman" panose="02020603050405020304" pitchFamily="18" charset="0"/>
              <a:cs typeface="Times New Roman" panose="02020603050405020304" pitchFamily="18" charset="0"/>
            </a:endParaRPr>
          </a:p>
          <a:p>
            <a:pPr marL="457200" indent="-457200" algn="just">
              <a:lnSpc>
                <a:spcPct val="100000"/>
              </a:lnSpc>
              <a:buFont typeface="+mj-lt"/>
              <a:buAutoNum type="arabicPeriod"/>
            </a:pPr>
            <a:r>
              <a:rPr lang="en-US" b="1" u="sng" dirty="0">
                <a:solidFill>
                  <a:srgbClr val="1B0EC4"/>
                </a:solidFill>
                <a:latin typeface="Times New Roman" panose="02020603050405020304" pitchFamily="18" charset="0"/>
                <a:cs typeface="Times New Roman" panose="02020603050405020304" pitchFamily="18" charset="0"/>
              </a:rPr>
              <a:t>Leader-member relations</a:t>
            </a:r>
            <a:r>
              <a:rPr lang="en-US" b="1" dirty="0">
                <a:latin typeface="Times New Roman" panose="02020603050405020304" pitchFamily="18" charset="0"/>
                <a:cs typeface="Times New Roman" panose="02020603050405020304" pitchFamily="18" charset="0"/>
              </a:rPr>
              <a:t>: The degree of confidence, trust, and respect the subordinates have in their leaders situation,</a:t>
            </a:r>
          </a:p>
          <a:p>
            <a:pPr marL="457200" indent="-457200" algn="just">
              <a:lnSpc>
                <a:spcPct val="100000"/>
              </a:lnSpc>
              <a:buFont typeface="+mj-lt"/>
              <a:buAutoNum type="arabicPeriod"/>
            </a:pPr>
            <a:r>
              <a:rPr lang="en-US" b="1" u="sng" dirty="0">
                <a:solidFill>
                  <a:srgbClr val="1B0EC4"/>
                </a:solidFill>
                <a:latin typeface="Times New Roman" panose="02020603050405020304" pitchFamily="18" charset="0"/>
                <a:cs typeface="Times New Roman" panose="02020603050405020304" pitchFamily="18" charset="0"/>
              </a:rPr>
              <a:t>Task structure: </a:t>
            </a:r>
            <a:r>
              <a:rPr lang="en-US" b="1" dirty="0">
                <a:latin typeface="Times New Roman" panose="02020603050405020304" pitchFamily="18" charset="0"/>
                <a:cs typeface="Times New Roman" panose="02020603050405020304" pitchFamily="18" charset="0"/>
              </a:rPr>
              <a:t>The degree to which the job assignments are </a:t>
            </a:r>
            <a:r>
              <a:rPr lang="en-US" b="1" dirty="0" err="1" smtClean="0">
                <a:latin typeface="Times New Roman" panose="02020603050405020304" pitchFamily="18" charset="0"/>
                <a:cs typeface="Times New Roman" panose="02020603050405020304" pitchFamily="18" charset="0"/>
              </a:rPr>
              <a:t>procedured</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i.e. structure or unstructured. </a:t>
            </a:r>
          </a:p>
          <a:p>
            <a:pPr marL="457200" indent="-457200" algn="just">
              <a:lnSpc>
                <a:spcPct val="100000"/>
              </a:lnSpc>
              <a:buFont typeface="+mj-lt"/>
              <a:buAutoNum type="arabicPeriod"/>
            </a:pPr>
            <a:r>
              <a:rPr lang="en-US" b="1" u="sng" dirty="0">
                <a:solidFill>
                  <a:srgbClr val="1B0EC4"/>
                </a:solidFill>
                <a:latin typeface="Times New Roman" panose="02020603050405020304" pitchFamily="18" charset="0"/>
                <a:cs typeface="Times New Roman" panose="02020603050405020304" pitchFamily="18" charset="0"/>
              </a:rPr>
              <a:t>Position Power</a:t>
            </a:r>
            <a:r>
              <a:rPr lang="en-US" b="1" u="sng"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degree of influence a Leader has over power variables such as hiring, firing, discipline, promotions, and salary increases.</a:t>
            </a:r>
          </a:p>
          <a:p>
            <a:pPr marL="0" indent="0">
              <a:buNone/>
            </a:pPr>
            <a:endParaRPr lang="en-AU" dirty="0"/>
          </a:p>
        </p:txBody>
      </p:sp>
      <p:sp>
        <p:nvSpPr>
          <p:cNvPr id="4" name="Title 1"/>
          <p:cNvSpPr>
            <a:spLocks noGrp="1"/>
          </p:cNvSpPr>
          <p:nvPr>
            <p:ph type="title"/>
          </p:nvPr>
        </p:nvSpPr>
        <p:spPr>
          <a:xfrm>
            <a:off x="838200" y="14004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32844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154" y="1122241"/>
            <a:ext cx="9529689" cy="5503642"/>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person </a:t>
            </a:r>
            <a:r>
              <a:rPr lang="en-US" b="1" dirty="0">
                <a:solidFill>
                  <a:srgbClr val="006600"/>
                </a:solidFill>
                <a:latin typeface="Times New Roman" panose="02020603050405020304" pitchFamily="18" charset="0"/>
                <a:cs typeface="Times New Roman" panose="02020603050405020304" pitchFamily="18" charset="0"/>
              </a:rPr>
              <a:t>describes the least preferred coworkers in relatively positive terms </a:t>
            </a:r>
            <a:r>
              <a:rPr lang="en-US" b="1" dirty="0">
                <a:latin typeface="Times New Roman" panose="02020603050405020304" pitchFamily="18" charset="0"/>
                <a:cs typeface="Times New Roman" panose="02020603050405020304" pitchFamily="18" charset="0"/>
              </a:rPr>
              <a:t>(</a:t>
            </a:r>
            <a:r>
              <a:rPr lang="en-US" b="1" dirty="0">
                <a:solidFill>
                  <a:srgbClr val="CC3300"/>
                </a:solidFill>
                <a:latin typeface="Times New Roman" panose="02020603050405020304" pitchFamily="18" charset="0"/>
                <a:cs typeface="Times New Roman" panose="02020603050405020304" pitchFamily="18" charset="0"/>
              </a:rPr>
              <a:t>a high LPC score</a:t>
            </a:r>
            <a:r>
              <a:rPr lang="en-US" b="1" dirty="0">
                <a:latin typeface="Times New Roman" panose="02020603050405020304" pitchFamily="18" charset="0"/>
                <a:cs typeface="Times New Roman" panose="02020603050405020304" pitchFamily="18" charset="0"/>
              </a:rPr>
              <a:t>), 	 then the person is labeled as </a:t>
            </a:r>
            <a:r>
              <a:rPr lang="en-US" b="1" dirty="0">
                <a:solidFill>
                  <a:srgbClr val="CC3300"/>
                </a:solidFill>
                <a:latin typeface="Times New Roman" panose="02020603050405020304" pitchFamily="18" charset="0"/>
                <a:cs typeface="Times New Roman" panose="02020603050405020304" pitchFamily="18" charset="0"/>
              </a:rPr>
              <a:t>relation-oriented</a:t>
            </a:r>
            <a:r>
              <a:rPr lang="en-US" b="1" dirty="0">
                <a:solidFill>
                  <a:schemeClr val="hlink"/>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person </a:t>
            </a:r>
            <a:r>
              <a:rPr lang="en-US" b="1" dirty="0">
                <a:solidFill>
                  <a:srgbClr val="006600"/>
                </a:solidFill>
                <a:latin typeface="Times New Roman" panose="02020603050405020304" pitchFamily="18" charset="0"/>
                <a:cs typeface="Times New Roman" panose="02020603050405020304" pitchFamily="18" charset="0"/>
              </a:rPr>
              <a:t>describes the least preferred coworkers in relatively unfavorable terms </a:t>
            </a:r>
            <a:r>
              <a:rPr lang="en-US" b="1" dirty="0">
                <a:latin typeface="Times New Roman" panose="02020603050405020304" pitchFamily="18" charset="0"/>
                <a:cs typeface="Times New Roman" panose="02020603050405020304" pitchFamily="18" charset="0"/>
              </a:rPr>
              <a:t>(</a:t>
            </a:r>
            <a:r>
              <a:rPr lang="en-US" b="1" dirty="0">
                <a:solidFill>
                  <a:srgbClr val="CC3300"/>
                </a:solidFill>
                <a:latin typeface="Times New Roman" panose="02020603050405020304" pitchFamily="18" charset="0"/>
                <a:cs typeface="Times New Roman" panose="02020603050405020304" pitchFamily="18" charset="0"/>
              </a:rPr>
              <a:t>a low LPC score</a:t>
            </a:r>
            <a:r>
              <a:rPr lang="en-US" b="1" dirty="0">
                <a:latin typeface="Times New Roman" panose="02020603050405020304" pitchFamily="18" charset="0"/>
                <a:cs typeface="Times New Roman" panose="02020603050405020304" pitchFamily="18" charset="0"/>
              </a:rPr>
              <a:t>), the person is labeled as </a:t>
            </a:r>
            <a:r>
              <a:rPr lang="en-US" b="1" dirty="0">
                <a:solidFill>
                  <a:srgbClr val="C00000"/>
                </a:solidFill>
                <a:latin typeface="Times New Roman" panose="02020603050405020304" pitchFamily="18" charset="0"/>
                <a:cs typeface="Times New Roman" panose="02020603050405020304" pitchFamily="18" charset="0"/>
              </a:rPr>
              <a:t>task-oriented</a:t>
            </a:r>
            <a:r>
              <a:rPr lang="en-US" b="1" dirty="0" smtClean="0">
                <a:solidFill>
                  <a:srgbClr val="C0000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Task oriented leaders tend to perform best in very favorable and unfavorable situations.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Relationship oriented leaders tend to perform best in moderately favorable situation. </a:t>
            </a:r>
          </a:p>
          <a:p>
            <a:pPr algn="just">
              <a:lnSpc>
                <a:spcPct val="100000"/>
              </a:lnSpc>
              <a:buFont typeface="Wingdings" panose="05000000000000000000" pitchFamily="2" charset="2"/>
              <a:buChar char="Ø"/>
            </a:pPr>
            <a:endParaRPr lang="en-US" b="1" dirty="0">
              <a:solidFill>
                <a:srgbClr val="C00000"/>
              </a:solidFill>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2249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THEORIES OF </a:t>
            </a:r>
            <a:r>
              <a:rPr lang="en-AU" sz="3600" b="1" dirty="0" smtClean="0">
                <a:solidFill>
                  <a:srgbClr val="002060"/>
                </a:solidFill>
                <a:latin typeface="Times New Roman" panose="02020603050405020304" pitchFamily="18" charset="0"/>
                <a:cs typeface="Times New Roman" panose="02020603050405020304" pitchFamily="18" charset="0"/>
              </a:rPr>
              <a:t>LEADERSHIP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555795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17" y="-14703"/>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CENTRALIZATION AND DECENTRALIZATION </a:t>
            </a:r>
          </a:p>
        </p:txBody>
      </p:sp>
      <p:sp>
        <p:nvSpPr>
          <p:cNvPr id="3" name="Content Placeholder 2"/>
          <p:cNvSpPr>
            <a:spLocks noGrp="1"/>
          </p:cNvSpPr>
          <p:nvPr>
            <p:ph idx="1"/>
          </p:nvPr>
        </p:nvSpPr>
        <p:spPr>
          <a:xfrm>
            <a:off x="430237" y="1099844"/>
            <a:ext cx="9515621" cy="5758155"/>
          </a:xfrm>
        </p:spPr>
        <p:txBody>
          <a:bodyPr>
            <a:normAutofit/>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Centralization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Centralization </a:t>
            </a:r>
            <a:r>
              <a:rPr lang="en-US" b="1" dirty="0">
                <a:latin typeface="Times New Roman" panose="02020603050405020304" pitchFamily="18" charset="0"/>
                <a:cs typeface="Times New Roman" panose="02020603050405020304" pitchFamily="18" charset="0"/>
              </a:rPr>
              <a:t>is said to be a process where the concentration of decision making is in a few hands.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a:t>
            </a:r>
            <a:r>
              <a:rPr lang="en-US" b="1" dirty="0">
                <a:latin typeface="Times New Roman" panose="02020603050405020304" pitchFamily="18" charset="0"/>
                <a:cs typeface="Times New Roman" panose="02020603050405020304" pitchFamily="18" charset="0"/>
              </a:rPr>
              <a:t>the important decision and actions at the lower level, all subjects, and actions at the lower level are subject to the approval of top management.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Centralization </a:t>
            </a:r>
            <a:r>
              <a:rPr lang="en-US" b="1" dirty="0">
                <a:latin typeface="Times New Roman" panose="02020603050405020304" pitchFamily="18" charset="0"/>
                <a:cs typeface="Times New Roman" panose="02020603050405020304" pitchFamily="18" charset="0"/>
              </a:rPr>
              <a:t>is the systematic and consistent reservation of authority at central points in the organization.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Centralization is the process by which the activities of an organization, particularly those regarding planning, decision-making, become concentrated within a particular location and/or group</a:t>
            </a:r>
            <a:r>
              <a:rPr lang="en-US" b="1" dirty="0" smtClean="0">
                <a:latin typeface="Times New Roman" panose="02020603050405020304" pitchFamily="18" charset="0"/>
                <a:cs typeface="Times New Roman" panose="02020603050405020304" pitchFamily="18" charset="0"/>
              </a:rPr>
              <a:t>. [9]</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334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5830" y="1325562"/>
            <a:ext cx="8446478" cy="5426929"/>
          </a:xfrm>
        </p:spPr>
        <p:txBody>
          <a:bodyPr>
            <a:normAutofit lnSpcReduction="10000"/>
          </a:bodyPr>
          <a:lstStyle/>
          <a:p>
            <a:pPr marL="0" indent="0" algn="just">
              <a:lnSpc>
                <a:spcPct val="110000"/>
              </a:lnSpc>
              <a:buNone/>
            </a:pPr>
            <a:r>
              <a:rPr lang="en-US" b="1" dirty="0">
                <a:solidFill>
                  <a:srgbClr val="C00000"/>
                </a:solidFill>
                <a:latin typeface="Times New Roman" panose="02020603050405020304" pitchFamily="18" charset="0"/>
                <a:cs typeface="Times New Roman" panose="02020603050405020304" pitchFamily="18" charset="0"/>
              </a:rPr>
              <a:t>Need of centralization</a:t>
            </a:r>
            <a:endParaRPr lang="en-AU" b="1" dirty="0">
              <a:solidFill>
                <a:srgbClr val="C00000"/>
              </a:solidFill>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strengthen the central government</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Well management of the available resources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maintain the public faith</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Overall management on various aspects of development</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determine the national priorities and needs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address the problems which are not addressed by local government</a:t>
            </a:r>
            <a:endParaRPr lang="en-AU"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Disaster management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71246" y="0"/>
            <a:ext cx="7827498"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CENTRALIZATION AND DECENTRALIZATION </a:t>
            </a:r>
            <a:r>
              <a:rPr lang="en-AU"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18161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507" y="1325562"/>
            <a:ext cx="9163929" cy="5532437"/>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Characteristics of Centralization </a:t>
            </a:r>
            <a:endParaRPr lang="en-AU" b="1" dirty="0">
              <a:solidFill>
                <a:srgbClr val="C0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Philosophy/emphasis on</a:t>
            </a:r>
            <a:r>
              <a:rPr lang="en-US" b="1" dirty="0">
                <a:latin typeface="Times New Roman" panose="02020603050405020304" pitchFamily="18" charset="0"/>
                <a:cs typeface="Times New Roman" panose="02020603050405020304" pitchFamily="18" charset="0"/>
              </a:rPr>
              <a:t>: top-down control, leadership, vision, strategy.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Decision-making:</a:t>
            </a:r>
            <a:r>
              <a:rPr lang="en-US" b="1" dirty="0">
                <a:latin typeface="Times New Roman" panose="02020603050405020304" pitchFamily="18" charset="0"/>
                <a:cs typeface="Times New Roman" panose="02020603050405020304" pitchFamily="18" charset="0"/>
              </a:rPr>
              <a:t> strong, authoritarian, visionary, charismatic.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Organizational change: </a:t>
            </a:r>
            <a:r>
              <a:rPr lang="en-US" b="1" dirty="0">
                <a:latin typeface="Times New Roman" panose="02020603050405020304" pitchFamily="18" charset="0"/>
                <a:cs typeface="Times New Roman" panose="02020603050405020304" pitchFamily="18" charset="0"/>
              </a:rPr>
              <a:t>shaped by top, a vision of a leader.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Execution: </a:t>
            </a:r>
            <a:r>
              <a:rPr lang="en-US" b="1" dirty="0">
                <a:latin typeface="Times New Roman" panose="02020603050405020304" pitchFamily="18" charset="0"/>
                <a:cs typeface="Times New Roman" panose="02020603050405020304" pitchFamily="18" charset="0"/>
              </a:rPr>
              <a:t>decisive, fast, coordinated. Able to respond quickly to major issues and changes.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Uniformity. </a:t>
            </a:r>
            <a:r>
              <a:rPr lang="en-US" b="1" dirty="0">
                <a:latin typeface="Times New Roman" panose="02020603050405020304" pitchFamily="18" charset="0"/>
                <a:cs typeface="Times New Roman" panose="02020603050405020304" pitchFamily="18" charset="0"/>
              </a:rPr>
              <a:t>Low risk of dissent or conflicts between parts of the organization.</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5532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CENTRALIZATION AND DECENTRALIZATION </a:t>
            </a:r>
            <a:r>
              <a:rPr lang="en-AU"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60521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711" y="1690688"/>
            <a:ext cx="9374944" cy="5167312"/>
          </a:xfrm>
        </p:spPr>
        <p:txBody>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Decentralization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Decentralization is a systematic delegation of authority at all levels of management and in all of the organization</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Decentralization refers to the systematic effort to delegate to the lowest level of authority except that which can be controlled and exercised at central points.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includes the dispersal of administration or governance in sectors or areas like </a:t>
            </a:r>
            <a:r>
              <a:rPr lang="en-US" b="1" dirty="0">
                <a:latin typeface="Times New Roman" panose="02020603050405020304" pitchFamily="18" charset="0"/>
                <a:cs typeface="Times New Roman" panose="02020603050405020304" pitchFamily="18" charset="0"/>
                <a:hlinkClick r:id="rId2"/>
              </a:rPr>
              <a:t>engineering</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hlinkClick r:id="rId3"/>
              </a:rPr>
              <a:t>management science</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hlinkClick r:id="rId4"/>
              </a:rPr>
              <a:t>political science</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hlinkClick r:id="rId5"/>
              </a:rPr>
              <a:t>political economy</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hlinkClick r:id="rId6"/>
              </a:rPr>
              <a:t>sociology</a:t>
            </a:r>
            <a:r>
              <a:rPr lang="en-US" b="1" dirty="0">
                <a:latin typeface="Times New Roman" panose="02020603050405020304" pitchFamily="18" charset="0"/>
                <a:cs typeface="Times New Roman" panose="02020603050405020304" pitchFamily="18" charset="0"/>
              </a:rPr>
              <a:t>, and </a:t>
            </a:r>
            <a:r>
              <a:rPr lang="en-US" b="1" dirty="0">
                <a:latin typeface="Times New Roman" panose="02020603050405020304" pitchFamily="18" charset="0"/>
                <a:cs typeface="Times New Roman" panose="02020603050405020304" pitchFamily="18" charset="0"/>
                <a:hlinkClick r:id="rId7"/>
              </a:rPr>
              <a:t>economics</a:t>
            </a:r>
            <a:r>
              <a:rPr lang="en-US" b="1" dirty="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CENTRALIZATION AND DECENTRALIZATION </a:t>
            </a:r>
            <a:r>
              <a:rPr lang="en-AU"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90592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 y="1156750"/>
            <a:ext cx="9614095" cy="5532437"/>
          </a:xfrm>
        </p:spPr>
        <p:txBody>
          <a:bodyPr>
            <a:normAutofit lnSpcReduction="10000"/>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Need of </a:t>
            </a:r>
            <a:r>
              <a:rPr lang="en-US" b="1" dirty="0" smtClean="0">
                <a:solidFill>
                  <a:srgbClr val="C00000"/>
                </a:solidFill>
                <a:latin typeface="Times New Roman" panose="02020603050405020304" pitchFamily="18" charset="0"/>
                <a:cs typeface="Times New Roman" panose="02020603050405020304" pitchFamily="18" charset="0"/>
              </a:rPr>
              <a:t>decentralization</a:t>
            </a:r>
            <a:endParaRPr lang="en-AU" b="1" dirty="0">
              <a:solidFill>
                <a:srgbClr val="C00000"/>
              </a:solidFill>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transfer power, authority, etc. from central government to local government.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dispersion or distribution of functions and powers from a central to regional and local governing bodies. </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Transfer of authority, legislative, judicial or administrative from a higher level of government to a lower level.</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Embracing both the process of de-concentration and devolution</a:t>
            </a:r>
            <a:endParaRPr lang="en-AU"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transfer of responsibility for planning, management and the raising and allocation of resources from the central government and its agencies to </a:t>
            </a:r>
            <a:r>
              <a:rPr lang="en-AU" b="1" dirty="0">
                <a:latin typeface="Times New Roman" panose="02020603050405020304" pitchFamily="18" charset="0"/>
                <a:cs typeface="Times New Roman" panose="02020603050405020304" pitchFamily="18" charset="0"/>
              </a:rPr>
              <a:t>regional or local level. </a:t>
            </a:r>
          </a:p>
        </p:txBody>
      </p:sp>
      <p:sp>
        <p:nvSpPr>
          <p:cNvPr id="4" name="Title 1"/>
          <p:cNvSpPr>
            <a:spLocks noGrp="1"/>
          </p:cNvSpPr>
          <p:nvPr>
            <p:ph type="title"/>
          </p:nvPr>
        </p:nvSpPr>
        <p:spPr>
          <a:xfrm>
            <a:off x="59904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CENTRALIZATION AND DECENTRALIZATION </a:t>
            </a:r>
            <a:r>
              <a:rPr lang="en-AU" sz="3600" b="1" dirty="0" smtClean="0">
                <a:solidFill>
                  <a:srgbClr val="002060"/>
                </a:solidFill>
                <a:latin typeface="Times New Roman" panose="02020603050405020304" pitchFamily="18" charset="0"/>
                <a:cs typeface="Times New Roman" panose="02020603050405020304" pitchFamily="18" charset="0"/>
              </a:rPr>
              <a: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71128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508" y="-113177"/>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486508" y="1108172"/>
            <a:ext cx="9276470" cy="5588049"/>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Management: </a:t>
            </a:r>
            <a:r>
              <a:rPr lang="en-AU" b="1" dirty="0">
                <a:latin typeface="Times New Roman" panose="02020603050405020304" pitchFamily="18" charset="0"/>
                <a:cs typeface="Times New Roman" panose="02020603050405020304" pitchFamily="18" charset="0"/>
              </a:rPr>
              <a:t>Heinz </a:t>
            </a:r>
            <a:r>
              <a:rPr lang="en-AU" b="1" dirty="0" err="1">
                <a:latin typeface="Times New Roman" panose="02020603050405020304" pitchFamily="18" charset="0"/>
                <a:cs typeface="Times New Roman" panose="02020603050405020304" pitchFamily="18" charset="0"/>
              </a:rPr>
              <a:t>Weihrich</a:t>
            </a:r>
            <a:r>
              <a:rPr lang="en-AU" b="1" dirty="0">
                <a:latin typeface="Times New Roman" panose="02020603050405020304" pitchFamily="18" charset="0"/>
                <a:cs typeface="Times New Roman" panose="02020603050405020304" pitchFamily="18" charset="0"/>
              </a:rPr>
              <a:t> and Harold Koontz , </a:t>
            </a:r>
            <a:r>
              <a:rPr lang="en-AU" b="1" dirty="0" err="1">
                <a:latin typeface="Times New Roman" panose="02020603050405020304" pitchFamily="18" charset="0"/>
                <a:cs typeface="Times New Roman" panose="02020603050405020304" pitchFamily="18" charset="0"/>
              </a:rPr>
              <a:t>Mc</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Graw</a:t>
            </a:r>
            <a:r>
              <a:rPr lang="en-AU" b="1" dirty="0">
                <a:latin typeface="Times New Roman" panose="02020603050405020304" pitchFamily="18" charset="0"/>
                <a:cs typeface="Times New Roman" panose="02020603050405020304" pitchFamily="18" charset="0"/>
              </a:rPr>
              <a:t> Hills International Edition</a:t>
            </a:r>
            <a:r>
              <a:rPr lang="en-AU" b="1" dirty="0" smtClean="0">
                <a:latin typeface="Times New Roman" panose="02020603050405020304" pitchFamily="18" charset="0"/>
                <a:cs typeface="Times New Roman" panose="02020603050405020304" pitchFamily="18" charset="0"/>
              </a:rPr>
              <a:t>, 1994.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Hand </a:t>
            </a:r>
            <a:r>
              <a:rPr lang="en-AU" b="1" dirty="0">
                <a:latin typeface="Times New Roman" panose="02020603050405020304" pitchFamily="18" charset="0"/>
                <a:cs typeface="Times New Roman" panose="02020603050405020304" pitchFamily="18" charset="0"/>
              </a:rPr>
              <a:t>Book of </a:t>
            </a:r>
            <a:r>
              <a:rPr lang="en-AU" b="1" dirty="0" smtClean="0">
                <a:latin typeface="Times New Roman" panose="02020603050405020304" pitchFamily="18" charset="0"/>
                <a:cs typeface="Times New Roman" panose="02020603050405020304" pitchFamily="18" charset="0"/>
              </a:rPr>
              <a:t>Leadership, </a:t>
            </a:r>
            <a:r>
              <a:rPr lang="en-AU" b="1" dirty="0">
                <a:latin typeface="Times New Roman" panose="02020603050405020304" pitchFamily="18" charset="0"/>
                <a:cs typeface="Times New Roman" panose="02020603050405020304" pitchFamily="18" charset="0"/>
              </a:rPr>
              <a:t>3rd edition, Bernard, M</a:t>
            </a:r>
            <a:r>
              <a:rPr lang="en-AU" b="1" dirty="0" smtClean="0">
                <a:latin typeface="Times New Roman" panose="02020603050405020304" pitchFamily="18" charset="0"/>
                <a:cs typeface="Times New Roman" panose="02020603050405020304" pitchFamily="18" charset="0"/>
              </a:rPr>
              <a:t>. bass</a:t>
            </a:r>
            <a:r>
              <a:rPr lang="en-AU" b="1" dirty="0">
                <a:latin typeface="Times New Roman" panose="02020603050405020304" pitchFamily="18" charset="0"/>
                <a:cs typeface="Times New Roman" panose="02020603050405020304" pitchFamily="18" charset="0"/>
              </a:rPr>
              <a:t>, Bass and </a:t>
            </a:r>
            <a:r>
              <a:rPr lang="en-AU" b="1" dirty="0" err="1">
                <a:latin typeface="Times New Roman" panose="02020603050405020304" pitchFamily="18" charset="0"/>
                <a:cs typeface="Times New Roman" panose="02020603050405020304" pitchFamily="18" charset="0"/>
              </a:rPr>
              <a:t>Stogdill’s</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Free </a:t>
            </a:r>
            <a:r>
              <a:rPr lang="en-AU" b="1" dirty="0">
                <a:latin typeface="Times New Roman" panose="02020603050405020304" pitchFamily="18" charset="0"/>
                <a:cs typeface="Times New Roman" panose="02020603050405020304" pitchFamily="18" charset="0"/>
              </a:rPr>
              <a:t>Press</a:t>
            </a:r>
            <a:r>
              <a:rPr lang="en-AU" b="1" dirty="0" smtClean="0">
                <a:latin typeface="Times New Roman" panose="02020603050405020304" pitchFamily="18" charset="0"/>
                <a:cs typeface="Times New Roman" panose="02020603050405020304" pitchFamily="18" charset="0"/>
              </a:rPr>
              <a:t>, New </a:t>
            </a:r>
            <a:r>
              <a:rPr lang="en-AU" b="1" dirty="0">
                <a:latin typeface="Times New Roman" panose="02020603050405020304" pitchFamily="18" charset="0"/>
                <a:cs typeface="Times New Roman" panose="02020603050405020304" pitchFamily="18" charset="0"/>
              </a:rPr>
              <a:t>York, 1990.</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dirty="0">
                <a:latin typeface="Times New Roman" panose="02020603050405020304" pitchFamily="18" charset="0"/>
                <a:cs typeface="Times New Roman" panose="02020603050405020304" pitchFamily="18" charset="0"/>
              </a:rPr>
              <a:t>Warren and Benin’s” Managing the dream. Leadership in 21st century, Journal of </a:t>
            </a:r>
            <a:r>
              <a:rPr lang="en-AU" b="1" dirty="0" smtClean="0">
                <a:latin typeface="Times New Roman" panose="02020603050405020304" pitchFamily="18" charset="0"/>
                <a:cs typeface="Times New Roman" panose="02020603050405020304" pitchFamily="18" charset="0"/>
              </a:rPr>
              <a:t>Organizational Change </a:t>
            </a:r>
            <a:r>
              <a:rPr lang="en-AU" b="1" dirty="0">
                <a:latin typeface="Times New Roman" panose="02020603050405020304" pitchFamily="18" charset="0"/>
                <a:cs typeface="Times New Roman" panose="02020603050405020304" pitchFamily="18" charset="0"/>
              </a:rPr>
              <a:t>Management </a:t>
            </a:r>
            <a:r>
              <a:rPr lang="en-AU" b="1" dirty="0" smtClean="0">
                <a:latin typeface="Times New Roman" panose="02020603050405020304" pitchFamily="18" charset="0"/>
                <a:cs typeface="Times New Roman" panose="02020603050405020304" pitchFamily="18" charset="0"/>
              </a:rPr>
              <a:t>Vol. </a:t>
            </a:r>
            <a:r>
              <a:rPr lang="en-AU" b="1" dirty="0">
                <a:latin typeface="Times New Roman" panose="02020603050405020304" pitchFamily="18" charset="0"/>
                <a:cs typeface="Times New Roman" panose="02020603050405020304" pitchFamily="18" charset="0"/>
              </a:rPr>
              <a:t>2, No. 1 1989</a:t>
            </a:r>
            <a:r>
              <a:rPr lang="en-AU" b="1" dirty="0" smtClean="0">
                <a:latin typeface="Times New Roman" panose="02020603050405020304" pitchFamily="18" charset="0"/>
                <a:cs typeface="Times New Roman" panose="02020603050405020304" pitchFamily="18" charset="0"/>
              </a:rPr>
              <a:t>.</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Organizational Behaviour: V. G. </a:t>
            </a:r>
            <a:r>
              <a:rPr lang="en-AU" b="1" dirty="0" err="1" smtClean="0">
                <a:latin typeface="Times New Roman" panose="02020603050405020304" pitchFamily="18" charset="0"/>
                <a:cs typeface="Times New Roman" panose="02020603050405020304" pitchFamily="18" charset="0"/>
              </a:rPr>
              <a:t>Kondalkar</a:t>
            </a: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 ISBN (13) : </a:t>
            </a:r>
            <a:r>
              <a:rPr lang="en-AU" b="1" dirty="0" smtClean="0">
                <a:latin typeface="Times New Roman" panose="02020603050405020304" pitchFamily="18" charset="0"/>
                <a:cs typeface="Times New Roman" panose="02020603050405020304" pitchFamily="18" charset="0"/>
              </a:rPr>
              <a:t>978-81-224-2487-4, </a:t>
            </a:r>
            <a:r>
              <a:rPr lang="en-AU" b="1" dirty="0">
                <a:latin typeface="Times New Roman" panose="02020603050405020304" pitchFamily="18" charset="0"/>
                <a:cs typeface="Times New Roman" panose="02020603050405020304" pitchFamily="18" charset="0"/>
              </a:rPr>
              <a:t>Published by New Age International (P) Ltd., </a:t>
            </a:r>
            <a:r>
              <a:rPr lang="en-AU" b="1" dirty="0" smtClean="0">
                <a:latin typeface="Times New Roman" panose="02020603050405020304" pitchFamily="18" charset="0"/>
                <a:cs typeface="Times New Roman" panose="02020603050405020304" pitchFamily="18" charset="0"/>
              </a:rPr>
              <a:t>Publishers, New Delhi, India, 2006.  </a:t>
            </a:r>
          </a:p>
          <a:p>
            <a:pPr marL="0" indent="0">
              <a:buNone/>
            </a:pPr>
            <a:endParaRPr lang="en-AU" dirty="0"/>
          </a:p>
        </p:txBody>
      </p:sp>
    </p:spTree>
    <p:extLst>
      <p:ext uri="{BB962C8B-B14F-4D97-AF65-F5344CB8AC3E}">
        <p14:creationId xmlns:p14="http://schemas.microsoft.com/office/powerpoint/2010/main" val="41194469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1591" y="1347322"/>
            <a:ext cx="9487486" cy="5166019"/>
          </a:xfrm>
        </p:spPr>
        <p:txBody>
          <a:bodyPr>
            <a:normAutofit/>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[5] Management: Robert </a:t>
            </a:r>
            <a:r>
              <a:rPr lang="en-AU" b="1" dirty="0" err="1">
                <a:latin typeface="Times New Roman" panose="02020603050405020304" pitchFamily="18" charset="0"/>
                <a:cs typeface="Times New Roman" panose="02020603050405020304" pitchFamily="18" charset="0"/>
              </a:rPr>
              <a:t>Kreitner</a:t>
            </a:r>
            <a:r>
              <a:rPr lang="en-AU" b="1" dirty="0">
                <a:latin typeface="Times New Roman" panose="02020603050405020304" pitchFamily="18" charset="0"/>
                <a:cs typeface="Times New Roman" panose="02020603050405020304" pitchFamily="18" charset="0"/>
              </a:rPr>
              <a:t>, Eleventh Edition, Houghton Mifflin Harcourt Publishing Company.2009. </a:t>
            </a:r>
          </a:p>
          <a:p>
            <a:pPr marL="0" indent="0" algn="just">
              <a:lnSpc>
                <a:spcPct val="100000"/>
              </a:lnSpc>
              <a:buNone/>
            </a:pPr>
            <a:r>
              <a:rPr lang="en-AU" b="1" dirty="0">
                <a:latin typeface="Times New Roman" panose="02020603050405020304" pitchFamily="18" charset="0"/>
                <a:cs typeface="Times New Roman" panose="02020603050405020304" pitchFamily="18" charset="0"/>
              </a:rPr>
              <a:t>[6] Trait Theory </a:t>
            </a:r>
            <a:r>
              <a:rPr lang="en-AU" b="1" dirty="0" err="1">
                <a:latin typeface="Times New Roman" panose="02020603050405020304" pitchFamily="18" charset="0"/>
                <a:cs typeface="Times New Roman" panose="02020603050405020304" pitchFamily="18" charset="0"/>
              </a:rPr>
              <a:t>vs</a:t>
            </a:r>
            <a:r>
              <a:rPr lang="en-AU" b="1" dirty="0">
                <a:latin typeface="Times New Roman" panose="02020603050405020304" pitchFamily="18" charset="0"/>
                <a:cs typeface="Times New Roman" panose="02020603050405020304" pitchFamily="18" charset="0"/>
              </a:rPr>
              <a:t> Process Theory of Leadership, Accessed on 27</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2"/>
              </a:rPr>
              <a:t>https://www.futurelearn.com/info/courses/the-evolution-of-management/0/steps/90266#:~:text=The%20trait%20theory%20of%20leadership,intelligence%20factors%2C%20and%20so%20on</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[7] Michigan Leadership Studies [Comprehensive Guide], Accessed on 27</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3"/>
              </a:rPr>
              <a:t>https://www.iedunote.com/michigan-leadership-studies</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11591" y="125974"/>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4735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473418" cy="4351338"/>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[8] </a:t>
            </a:r>
            <a:r>
              <a:rPr lang="en-AU" b="1" dirty="0">
                <a:latin typeface="Times New Roman" panose="02020603050405020304" pitchFamily="18" charset="0"/>
                <a:cs typeface="Times New Roman" panose="02020603050405020304" pitchFamily="18" charset="0"/>
              </a:rPr>
              <a:t>Scott B. Parry, “How to Validate </a:t>
            </a:r>
            <a:r>
              <a:rPr lang="en-AU" b="1" dirty="0" smtClean="0">
                <a:latin typeface="Times New Roman" panose="02020603050405020304" pitchFamily="18" charset="0"/>
                <a:cs typeface="Times New Roman" panose="02020603050405020304" pitchFamily="18" charset="0"/>
              </a:rPr>
              <a:t>an Assessment </a:t>
            </a:r>
            <a:r>
              <a:rPr lang="en-AU" b="1" dirty="0">
                <a:latin typeface="Times New Roman" panose="02020603050405020304" pitchFamily="18" charset="0"/>
                <a:cs typeface="Times New Roman" panose="02020603050405020304" pitchFamily="18" charset="0"/>
              </a:rPr>
              <a:t>Tool,” </a:t>
            </a:r>
            <a:r>
              <a:rPr lang="en-AU" b="1" i="1" dirty="0">
                <a:latin typeface="Times New Roman" panose="02020603050405020304" pitchFamily="18" charset="0"/>
                <a:cs typeface="Times New Roman" panose="02020603050405020304" pitchFamily="18" charset="0"/>
              </a:rPr>
              <a:t>Training</a:t>
            </a:r>
            <a:r>
              <a:rPr lang="en-AU" b="1" dirty="0">
                <a:latin typeface="Times New Roman" panose="02020603050405020304" pitchFamily="18" charset="0"/>
                <a:cs typeface="Times New Roman" panose="02020603050405020304" pitchFamily="18" charset="0"/>
              </a:rPr>
              <a:t>, 30 (</a:t>
            </a:r>
            <a:r>
              <a:rPr lang="en-AU" b="1" dirty="0" smtClean="0">
                <a:latin typeface="Times New Roman" panose="02020603050405020304" pitchFamily="18" charset="0"/>
                <a:cs typeface="Times New Roman" panose="02020603050405020304" pitchFamily="18" charset="0"/>
              </a:rPr>
              <a:t>April 1993</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Page 37–42.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[9] Text book of Construction Management: S.K. </a:t>
            </a:r>
            <a:r>
              <a:rPr lang="en-AU" b="1" dirty="0" err="1" smtClean="0">
                <a:latin typeface="Times New Roman" panose="02020603050405020304" pitchFamily="18" charset="0"/>
                <a:cs typeface="Times New Roman" panose="02020603050405020304" pitchFamily="18" charset="0"/>
              </a:rPr>
              <a:t>Bhattarai</a:t>
            </a:r>
            <a:r>
              <a:rPr lang="en-AU" b="1" dirty="0" smtClean="0">
                <a:latin typeface="Times New Roman" panose="02020603050405020304" pitchFamily="18" charset="0"/>
                <a:cs typeface="Times New Roman" panose="02020603050405020304" pitchFamily="18" charset="0"/>
              </a:rPr>
              <a:t>, S.K Shrestha, R. K. Shrestha, First Edition, Heritage Publishers and Distributors </a:t>
            </a:r>
            <a:r>
              <a:rPr lang="en-AU" b="1" dirty="0" err="1" smtClean="0">
                <a:latin typeface="Times New Roman" panose="02020603050405020304" pitchFamily="18" charset="0"/>
                <a:cs typeface="Times New Roman" panose="02020603050405020304" pitchFamily="18" charset="0"/>
              </a:rPr>
              <a:t>Pvt.</a:t>
            </a:r>
            <a:r>
              <a:rPr lang="en-AU" b="1" dirty="0" smtClean="0">
                <a:latin typeface="Times New Roman" panose="02020603050405020304" pitchFamily="18" charset="0"/>
                <a:cs typeface="Times New Roman" panose="02020603050405020304" pitchFamily="18" charset="0"/>
              </a:rPr>
              <a:t> Ltd. Kathmandu, Nepal, August 2014.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28196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1501</TotalTime>
  <Words>3243</Words>
  <Application>Microsoft Office PowerPoint</Application>
  <PresentationFormat>Widescreen</PresentationFormat>
  <Paragraphs>355</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Times New Roman</vt:lpstr>
      <vt:lpstr>Wingdings</vt:lpstr>
      <vt:lpstr>Office Theme</vt:lpstr>
      <vt:lpstr>COURSE TITLE ORGANIZATION AND MANAGEMENT</vt:lpstr>
      <vt:lpstr>Learning Objective</vt:lpstr>
      <vt:lpstr>LEADERSHIP MEANING AND CONCEPT </vt:lpstr>
      <vt:lpstr>PowerPoint Presentation</vt:lpstr>
      <vt:lpstr>PowerPoint Presentation</vt:lpstr>
      <vt:lpstr>LEADERSHIP MEANING AND CONCEPT (Cont’d..)  </vt:lpstr>
      <vt:lpstr>LEADERSHIP MEANING AND CONCEPT (Cont’d..)  </vt:lpstr>
      <vt:lpstr>IMPORTNACE OF LEADERSHIP </vt:lpstr>
      <vt:lpstr>FUNCTIONS OF LEADERSHIP </vt:lpstr>
      <vt:lpstr>MANAGERS VERSUS LEADERS</vt:lpstr>
      <vt:lpstr>STYLE OF LEADERSHIP </vt:lpstr>
      <vt:lpstr>STYLE OF LEADERSHIP (Cont’d…)  </vt:lpstr>
      <vt:lpstr>STYLE OF LEADERSHIP (Cont’d…)  </vt:lpstr>
      <vt:lpstr>STYLE OF LEADERSHIP (Cont’d…)  </vt:lpstr>
      <vt:lpstr>STYLE OF LEADERSHIP (Cont’d…)  </vt:lpstr>
      <vt:lpstr>THEORIES OF LEADERSHIP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THEORIES OF LEADERSHIP (Cont’d..)  </vt:lpstr>
      <vt:lpstr>CENTRALIZATION AND DECENTRALIZATION </vt:lpstr>
      <vt:lpstr>CENTRALIZATION AND DECENTRALIZATION  (Cont’d..) </vt:lpstr>
      <vt:lpstr>CENTRALIZATION AND DECENTRALIZATION  (Cont’d..) </vt:lpstr>
      <vt:lpstr>CENTRALIZATION AND DECENTRALIZATION  (Cont’d..) </vt:lpstr>
      <vt:lpstr>CENTRALIZATION AND DECENTRALIZATION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56</cp:revision>
  <dcterms:created xsi:type="dcterms:W3CDTF">2024-03-25T09:24:54Z</dcterms:created>
  <dcterms:modified xsi:type="dcterms:W3CDTF">2024-04-01T09:50:19Z</dcterms:modified>
</cp:coreProperties>
</file>