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63" r:id="rId6"/>
    <p:sldId id="262" r:id="rId7"/>
    <p:sldId id="264" r:id="rId8"/>
    <p:sldId id="265" r:id="rId9"/>
    <p:sldId id="267" r:id="rId10"/>
    <p:sldId id="268" r:id="rId11"/>
    <p:sldId id="269"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7" r:id="rId38"/>
    <p:sldId id="298" r:id="rId39"/>
    <p:sldId id="299" r:id="rId40"/>
    <p:sldId id="300" r:id="rId41"/>
    <p:sldId id="301" r:id="rId42"/>
    <p:sldId id="302" r:id="rId43"/>
    <p:sldId id="303" r:id="rId44"/>
    <p:sldId id="304" r:id="rId45"/>
    <p:sldId id="305" r:id="rId46"/>
    <p:sldId id="261" r:id="rId47"/>
    <p:sldId id="27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0A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125EE931-EBF9-4559-842E-1E7B9C1121A6}" type="datetimeFigureOut">
              <a:rPr lang="en-AU" smtClean="0"/>
              <a:t>2024-04-10</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913901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25EE931-EBF9-4559-842E-1E7B9C1121A6}" type="datetimeFigureOut">
              <a:rPr lang="en-AU" smtClean="0"/>
              <a:t>2024-04-10</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242339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25EE931-EBF9-4559-842E-1E7B9C1121A6}" type="datetimeFigureOut">
              <a:rPr lang="en-AU" smtClean="0"/>
              <a:t>2024-04-10</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3971676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125EE931-EBF9-4559-842E-1E7B9C1121A6}" type="datetimeFigureOut">
              <a:rPr lang="en-AU" smtClean="0"/>
              <a:t>2024-04-10</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2426938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125EE931-EBF9-4559-842E-1E7B9C1121A6}" type="datetimeFigureOut">
              <a:rPr lang="en-AU" smtClean="0"/>
              <a:t>2024-04-10</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2978098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125EE931-EBF9-4559-842E-1E7B9C1121A6}" type="datetimeFigureOut">
              <a:rPr lang="en-AU" smtClean="0"/>
              <a:t>2024-04-10</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3673739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5EE931-EBF9-4559-842E-1E7B9C1121A6}" type="datetimeFigureOut">
              <a:rPr lang="en-AU" smtClean="0"/>
              <a:t>2024-04-10</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3370441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5EE931-EBF9-4559-842E-1E7B9C1121A6}" type="datetimeFigureOut">
              <a:rPr lang="en-AU" smtClean="0"/>
              <a:t>2024-04-10</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3402277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5EE931-EBF9-4559-842E-1E7B9C1121A6}" type="datetimeFigureOut">
              <a:rPr lang="en-AU" smtClean="0"/>
              <a:t>2024-04-10</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1174763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25EE931-EBF9-4559-842E-1E7B9C1121A6}" type="datetimeFigureOut">
              <a:rPr lang="en-AU" smtClean="0"/>
              <a:t>2024-04-10</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490537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25EE931-EBF9-4559-842E-1E7B9C1121A6}" type="datetimeFigureOut">
              <a:rPr lang="en-AU" smtClean="0"/>
              <a:t>2024-04-10</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E06B8F2-B266-4E07-83BC-6C9BA1F3F4F8}" type="slidenum">
              <a:rPr lang="en-AU" smtClean="0"/>
              <a:t>‹#›</a:t>
            </a:fld>
            <a:endParaRPr lang="en-AU"/>
          </a:p>
        </p:txBody>
      </p:sp>
    </p:spTree>
    <p:extLst>
      <p:ext uri="{BB962C8B-B14F-4D97-AF65-F5344CB8AC3E}">
        <p14:creationId xmlns:p14="http://schemas.microsoft.com/office/powerpoint/2010/main" val="2695380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5EE931-EBF9-4559-842E-1E7B9C1121A6}" type="datetimeFigureOut">
              <a:rPr lang="en-AU" smtClean="0"/>
              <a:t>2024-04-10</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06B8F2-B266-4E07-83BC-6C9BA1F3F4F8}" type="slidenum">
              <a:rPr lang="en-AU" smtClean="0"/>
              <a:t>‹#›</a:t>
            </a:fld>
            <a:endParaRPr lang="en-AU"/>
          </a:p>
        </p:txBody>
      </p:sp>
    </p:spTree>
    <p:extLst>
      <p:ext uri="{BB962C8B-B14F-4D97-AF65-F5344CB8AC3E}">
        <p14:creationId xmlns:p14="http://schemas.microsoft.com/office/powerpoint/2010/main" val="8650645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linkedin.com/pulse/communication-structure-organization-seema-verma-1f/"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blog.superhuman.com/diagonal-communication/" TargetMode="External"/><Relationship Id="rId2" Type="http://schemas.openxmlformats.org/officeDocument/2006/relationships/hyperlink" Target="https://www.marketing91.com/downward-communication/" TargetMode="External"/><Relationship Id="rId1" Type="http://schemas.openxmlformats.org/officeDocument/2006/relationships/slideLayout" Target="../slideLayouts/slideLayout2.xml"/><Relationship Id="rId5" Type="http://schemas.openxmlformats.org/officeDocument/2006/relationships/hyperlink" Target="https://www.britannica.com/topic/mass-communication" TargetMode="External"/><Relationship Id="rId4" Type="http://schemas.openxmlformats.org/officeDocument/2006/relationships/hyperlink" Target="https://businessjargons.com/communication-proces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946" y="-221785"/>
            <a:ext cx="9144000" cy="1508236"/>
          </a:xfrm>
        </p:spPr>
        <p:txBody>
          <a:bodyPr>
            <a:normAutofit/>
          </a:bodyPr>
          <a:lstStyle/>
          <a:p>
            <a:pPr algn="ctr">
              <a:lnSpc>
                <a:spcPct val="100000"/>
              </a:lnSpc>
            </a:pP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ORGANIZATION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50392" y="1638143"/>
            <a:ext cx="9049554" cy="5083332"/>
          </a:xfrm>
        </p:spPr>
        <p:txBody>
          <a:bodyPr>
            <a:normAutofit lnSpcReduction="100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5 (Week 5) </a:t>
            </a:r>
          </a:p>
          <a:p>
            <a:pPr algn="ctr"/>
            <a:r>
              <a:rPr lang="en-AU" sz="2800" b="1" dirty="0" smtClean="0">
                <a:solidFill>
                  <a:srgbClr val="002060"/>
                </a:solidFill>
                <a:latin typeface="Times New Roman" panose="02020603050405020304" pitchFamily="18" charset="0"/>
                <a:cs typeface="Times New Roman" panose="02020603050405020304" pitchFamily="18" charset="0"/>
              </a:rPr>
              <a:t>COMMUNICATION</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- 5 </a:t>
            </a:r>
          </a:p>
          <a:p>
            <a:r>
              <a:rPr lang="en-AU" sz="2800" b="1" dirty="0" smtClean="0">
                <a:solidFill>
                  <a:srgbClr val="FF0000"/>
                </a:solidFill>
                <a:latin typeface="Times New Roman" panose="02020603050405020304" pitchFamily="18" charset="0"/>
                <a:cs typeface="Times New Roman" panose="02020603050405020304" pitchFamily="18" charset="0"/>
              </a:rPr>
              <a:t>Introduction to Communication, Structure of Communication, Process of communication, Types </a:t>
            </a:r>
            <a:r>
              <a:rPr lang="en-AU" sz="2800" b="1" dirty="0" smtClean="0">
                <a:solidFill>
                  <a:srgbClr val="FF0000"/>
                </a:solidFill>
                <a:latin typeface="Times New Roman" panose="02020603050405020304" pitchFamily="18" charset="0"/>
                <a:cs typeface="Times New Roman" panose="02020603050405020304" pitchFamily="18" charset="0"/>
              </a:rPr>
              <a:t>and Levels of </a:t>
            </a:r>
            <a:r>
              <a:rPr lang="en-AU" sz="2800" b="1" dirty="0">
                <a:solidFill>
                  <a:srgbClr val="FF0000"/>
                </a:solidFill>
                <a:latin typeface="Times New Roman" panose="02020603050405020304" pitchFamily="18" charset="0"/>
                <a:cs typeface="Times New Roman" panose="02020603050405020304" pitchFamily="18" charset="0"/>
              </a:rPr>
              <a:t>C</a:t>
            </a:r>
            <a:r>
              <a:rPr lang="en-AU" sz="2800" b="1" dirty="0" smtClean="0">
                <a:solidFill>
                  <a:srgbClr val="FF0000"/>
                </a:solidFill>
                <a:latin typeface="Times New Roman" panose="02020603050405020304" pitchFamily="18" charset="0"/>
                <a:cs typeface="Times New Roman" panose="02020603050405020304" pitchFamily="18" charset="0"/>
              </a:rPr>
              <a:t>ommunication </a:t>
            </a:r>
            <a:r>
              <a:rPr lang="en-AU" sz="2800" b="1" dirty="0" smtClean="0">
                <a:solidFill>
                  <a:srgbClr val="FF0000"/>
                </a:solidFill>
                <a:latin typeface="Times New Roman" panose="02020603050405020304" pitchFamily="18" charset="0"/>
                <a:cs typeface="Times New Roman" panose="02020603050405020304" pitchFamily="18" charset="0"/>
              </a:rPr>
              <a:t>and Barriers </a:t>
            </a:r>
            <a:r>
              <a:rPr lang="en-AU" sz="2800" b="1" dirty="0" smtClean="0">
                <a:solidFill>
                  <a:srgbClr val="FF0000"/>
                </a:solidFill>
                <a:latin typeface="Times New Roman" panose="02020603050405020304" pitchFamily="18" charset="0"/>
                <a:cs typeface="Times New Roman" panose="02020603050405020304" pitchFamily="18" charset="0"/>
              </a:rPr>
              <a:t>and Enhancement of </a:t>
            </a:r>
            <a:r>
              <a:rPr lang="en-AU" sz="2800" b="1" dirty="0" smtClean="0">
                <a:solidFill>
                  <a:srgbClr val="FF0000"/>
                </a:solidFill>
                <a:latin typeface="Times New Roman" panose="02020603050405020304" pitchFamily="18" charset="0"/>
                <a:cs typeface="Times New Roman" panose="02020603050405020304" pitchFamily="18" charset="0"/>
              </a:rPr>
              <a:t>Communication</a:t>
            </a:r>
          </a:p>
          <a:p>
            <a:endParaRPr lang="en-AU" dirty="0" smtClean="0">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33905757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078532" cy="4351338"/>
          </a:xfrm>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Introduction to communication.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Structure of communication.</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Process of communication.</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Types and Levels of communication.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Barriers  and Enhancement of communication</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3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166" y="-227304"/>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COMMUNICATION</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86684" y="876144"/>
            <a:ext cx="9142928" cy="5885264"/>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term communication is derived from Latin word </a:t>
            </a:r>
            <a:r>
              <a:rPr lang="en-US" b="1" dirty="0" smtClean="0">
                <a:solidFill>
                  <a:srgbClr val="006600"/>
                </a:solidFill>
                <a:latin typeface="Times New Roman" panose="02020603050405020304" pitchFamily="18" charset="0"/>
                <a:cs typeface="Times New Roman" panose="02020603050405020304" pitchFamily="18" charset="0"/>
              </a:rPr>
              <a:t>“</a:t>
            </a:r>
            <a:r>
              <a:rPr lang="en-US" b="1" dirty="0" err="1" smtClean="0">
                <a:solidFill>
                  <a:srgbClr val="006600"/>
                </a:solidFill>
                <a:latin typeface="Times New Roman" panose="02020603050405020304" pitchFamily="18" charset="0"/>
                <a:cs typeface="Times New Roman" panose="02020603050405020304" pitchFamily="18" charset="0"/>
              </a:rPr>
              <a:t>communicare</a:t>
            </a:r>
            <a:r>
              <a:rPr lang="en-US" b="1" dirty="0" smtClean="0">
                <a:solidFill>
                  <a:srgbClr val="006600"/>
                </a:solidFill>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which means to make common, mutual donation, building together a defense.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Communication is the </a:t>
            </a:r>
            <a:r>
              <a:rPr lang="en-US" b="1" dirty="0" smtClean="0">
                <a:solidFill>
                  <a:srgbClr val="C00000"/>
                </a:solidFill>
                <a:latin typeface="Times New Roman" panose="02020603050405020304" pitchFamily="18" charset="0"/>
                <a:cs typeface="Times New Roman" panose="02020603050405020304" pitchFamily="18" charset="0"/>
              </a:rPr>
              <a:t>process of exchanging information between two or more people</a:t>
            </a:r>
            <a:r>
              <a:rPr lang="en-US" b="1" dirty="0" smtClean="0">
                <a:latin typeface="Times New Roman" panose="02020603050405020304" pitchFamily="18" charset="0"/>
                <a:cs typeface="Times New Roman" panose="02020603050405020304" pitchFamily="18" charset="0"/>
              </a:rPr>
              <a:t>, through a common system of symbols.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involves </a:t>
            </a:r>
            <a:r>
              <a:rPr lang="en-US" b="1" dirty="0" smtClean="0">
                <a:solidFill>
                  <a:srgbClr val="C00000"/>
                </a:solidFill>
                <a:latin typeface="Times New Roman" panose="02020603050405020304" pitchFamily="18" charset="0"/>
                <a:cs typeface="Times New Roman" panose="02020603050405020304" pitchFamily="18" charset="0"/>
              </a:rPr>
              <a:t>transfer of meaning</a:t>
            </a:r>
            <a:r>
              <a:rPr lang="en-US" b="1" dirty="0" smtClean="0">
                <a:latin typeface="Times New Roman" panose="02020603050405020304" pitchFamily="18" charset="0"/>
                <a:cs typeface="Times New Roman" panose="02020603050405020304" pitchFamily="18" charset="0"/>
              </a:rPr>
              <a:t>, if no information or ideas have not been conveyed, communication hasn’t taken place.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Effective management is an output of effective </a:t>
            </a:r>
            <a:r>
              <a:rPr lang="en-AU" b="1" dirty="0" smtClean="0">
                <a:latin typeface="Times New Roman" panose="02020603050405020304" pitchFamily="18" charset="0"/>
                <a:cs typeface="Times New Roman" panose="02020603050405020304" pitchFamily="18" charset="0"/>
              </a:rPr>
              <a:t>communication. So, </a:t>
            </a:r>
            <a:r>
              <a:rPr lang="en-US" b="1" dirty="0" smtClean="0">
                <a:latin typeface="Times New Roman" panose="02020603050405020304" pitchFamily="18" charset="0"/>
                <a:cs typeface="Times New Roman" panose="02020603050405020304" pitchFamily="18" charset="0"/>
              </a:rPr>
              <a:t>It is taken as the fundamental management function and </a:t>
            </a:r>
            <a:r>
              <a:rPr lang="en-US" b="1" dirty="0" smtClean="0">
                <a:solidFill>
                  <a:srgbClr val="C00000"/>
                </a:solidFill>
                <a:latin typeface="Times New Roman" panose="02020603050405020304" pitchFamily="18" charset="0"/>
                <a:cs typeface="Times New Roman" panose="02020603050405020304" pitchFamily="18" charset="0"/>
              </a:rPr>
              <a:t>lifeblood of any organization. </a:t>
            </a:r>
          </a:p>
          <a:p>
            <a:pPr algn="just">
              <a:lnSpc>
                <a:spcPct val="11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481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5" y="936982"/>
            <a:ext cx="9374747" cy="5921018"/>
          </a:xfrm>
        </p:spPr>
        <p:txBody>
          <a:bodyPr>
            <a:normAutofit fontScale="925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Without communication an organization would only be an assembly of men, material and processes which are inoperative.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Organizational effectiveness depends upon the quality of communication.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Managers </a:t>
            </a:r>
            <a:r>
              <a:rPr lang="en-AU" b="1" dirty="0">
                <a:latin typeface="Times New Roman" panose="02020603050405020304" pitchFamily="18" charset="0"/>
                <a:cs typeface="Times New Roman" panose="02020603050405020304" pitchFamily="18" charset="0"/>
              </a:rPr>
              <a:t>have to communicate with subordinates and superiors. </a:t>
            </a:r>
            <a:r>
              <a:rPr lang="en-AU" b="1" dirty="0" smtClean="0">
                <a:latin typeface="Times New Roman" panose="02020603050405020304" pitchFamily="18" charset="0"/>
                <a:cs typeface="Times New Roman" panose="02020603050405020304" pitchFamily="18" charset="0"/>
              </a:rPr>
              <a:t>50</a:t>
            </a:r>
            <a:r>
              <a:rPr lang="en-AU" b="1" dirty="0">
                <a:latin typeface="Times New Roman" panose="02020603050405020304" pitchFamily="18" charset="0"/>
                <a:cs typeface="Times New Roman" panose="02020603050405020304" pitchFamily="18" charset="0"/>
              </a:rPr>
              <a:t>% to 90% of a manager’s time is spent communicating. </a:t>
            </a:r>
            <a:r>
              <a:rPr lang="en-AU" b="1" dirty="0" smtClean="0">
                <a:latin typeface="Times New Roman" panose="02020603050405020304" pitchFamily="18" charset="0"/>
                <a:cs typeface="Times New Roman" panose="02020603050405020304" pitchFamily="18" charset="0"/>
              </a:rPr>
              <a:t>[1]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Communication involves the </a:t>
            </a:r>
            <a:r>
              <a:rPr lang="en-AU" b="1" dirty="0" smtClean="0">
                <a:solidFill>
                  <a:srgbClr val="C00000"/>
                </a:solidFill>
                <a:latin typeface="Times New Roman" panose="02020603050405020304" pitchFamily="18" charset="0"/>
                <a:cs typeface="Times New Roman" panose="02020603050405020304" pitchFamily="18" charset="0"/>
              </a:rPr>
              <a:t>systematic and continuous process of telling, listening and understanding</a:t>
            </a:r>
            <a:r>
              <a:rPr lang="en-AU"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If communication stops, the organization will cease to exist. Communication is vital for the very existence of the  organization.</a:t>
            </a:r>
          </a:p>
        </p:txBody>
      </p:sp>
      <p:sp>
        <p:nvSpPr>
          <p:cNvPr id="4" name="Title 1"/>
          <p:cNvSpPr>
            <a:spLocks noGrp="1"/>
          </p:cNvSpPr>
          <p:nvPr>
            <p:ph type="title"/>
          </p:nvPr>
        </p:nvSpPr>
        <p:spPr>
          <a:xfrm>
            <a:off x="657895" y="0"/>
            <a:ext cx="11010364" cy="110758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0795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3798" y="1146220"/>
            <a:ext cx="10515600" cy="5576551"/>
          </a:xfrm>
        </p:spPr>
        <p:txBody>
          <a:bodyPr>
            <a:normAutofit/>
          </a:bodyPr>
          <a:lstStyle/>
          <a:p>
            <a:pPr algn="just">
              <a:lnSpc>
                <a:spcPct val="100000"/>
              </a:lnSpc>
            </a:pPr>
            <a:r>
              <a:rPr lang="en-AU" b="1" dirty="0">
                <a:latin typeface="Times New Roman" panose="02020603050405020304" pitchFamily="18" charset="0"/>
                <a:cs typeface="Times New Roman" panose="02020603050405020304" pitchFamily="18" charset="0"/>
              </a:rPr>
              <a:t>Management needs to take employees in confidence and make them aware </a:t>
            </a:r>
            <a:r>
              <a:rPr lang="en-AU" b="1" dirty="0" smtClean="0">
                <a:latin typeface="Times New Roman" panose="02020603050405020304" pitchFamily="18" charset="0"/>
                <a:cs typeface="Times New Roman" panose="02020603050405020304" pitchFamily="18" charset="0"/>
              </a:rPr>
              <a:t>of organizational </a:t>
            </a:r>
            <a:r>
              <a:rPr lang="en-AU" b="1" dirty="0">
                <a:latin typeface="Times New Roman" panose="02020603050405020304" pitchFamily="18" charset="0"/>
                <a:cs typeface="Times New Roman" panose="02020603050405020304" pitchFamily="18" charset="0"/>
              </a:rPr>
              <a:t>policies, problems and vision. Following points need interaction </a:t>
            </a:r>
            <a:r>
              <a:rPr lang="en-AU" b="1" dirty="0" smtClean="0">
                <a:latin typeface="Times New Roman" panose="02020603050405020304" pitchFamily="18" charset="0"/>
                <a:cs typeface="Times New Roman" panose="02020603050405020304" pitchFamily="18" charset="0"/>
              </a:rPr>
              <a:t>with employees </a:t>
            </a:r>
            <a:r>
              <a:rPr lang="en-AU" b="1" dirty="0">
                <a:latin typeface="Times New Roman" panose="02020603050405020304" pitchFamily="18" charset="0"/>
                <a:cs typeface="Times New Roman" panose="02020603050405020304" pitchFamily="18" charset="0"/>
              </a:rPr>
              <a:t>for successful running of an </a:t>
            </a:r>
            <a:r>
              <a:rPr lang="en-AU" b="1" dirty="0" smtClean="0">
                <a:latin typeface="Times New Roman" panose="02020603050405020304" pitchFamily="18" charset="0"/>
                <a:cs typeface="Times New Roman" panose="02020603050405020304" pitchFamily="18" charset="0"/>
              </a:rPr>
              <a:t>organization [2]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(a) Organizations policy and future plans</a:t>
            </a:r>
          </a:p>
          <a:p>
            <a:pPr marL="0" indent="0" algn="just">
              <a:lnSpc>
                <a:spcPct val="100000"/>
              </a:lnSpc>
              <a:buNone/>
            </a:pPr>
            <a:r>
              <a:rPr lang="en-AU" b="1" dirty="0">
                <a:latin typeface="Times New Roman" panose="02020603050405020304" pitchFamily="18" charset="0"/>
                <a:cs typeface="Times New Roman" panose="02020603050405020304" pitchFamily="18" charset="0"/>
              </a:rPr>
              <a:t>(b) Results achieved </a:t>
            </a:r>
            <a:r>
              <a:rPr lang="en-AU" b="1" dirty="0" smtClean="0">
                <a:latin typeface="Times New Roman" panose="02020603050405020304" pitchFamily="18" charset="0"/>
                <a:cs typeface="Times New Roman" panose="02020603050405020304" pitchFamily="18" charset="0"/>
              </a:rPr>
              <a:t>in relation to </a:t>
            </a:r>
            <a:r>
              <a:rPr lang="en-AU" b="1" dirty="0">
                <a:latin typeface="Times New Roman" panose="02020603050405020304" pitchFamily="18" charset="0"/>
                <a:cs typeface="Times New Roman" panose="02020603050405020304" pitchFamily="18" charset="0"/>
              </a:rPr>
              <a:t>the industry performance</a:t>
            </a:r>
          </a:p>
          <a:p>
            <a:pPr marL="0" indent="0" algn="just">
              <a:lnSpc>
                <a:spcPct val="100000"/>
              </a:lnSpc>
              <a:buNone/>
            </a:pPr>
            <a:r>
              <a:rPr lang="en-AU" b="1" dirty="0">
                <a:latin typeface="Times New Roman" panose="02020603050405020304" pitchFamily="18" charset="0"/>
                <a:cs typeface="Times New Roman" panose="02020603050405020304" pitchFamily="18" charset="0"/>
              </a:rPr>
              <a:t>(c) Achievement of higher productivity</a:t>
            </a:r>
          </a:p>
          <a:p>
            <a:pPr marL="0" indent="0" algn="just">
              <a:lnSpc>
                <a:spcPct val="100000"/>
              </a:lnSpc>
              <a:buNone/>
            </a:pPr>
            <a:r>
              <a:rPr lang="en-AU" b="1" dirty="0">
                <a:latin typeface="Times New Roman" panose="02020603050405020304" pitchFamily="18" charset="0"/>
                <a:cs typeface="Times New Roman" panose="02020603050405020304" pitchFamily="18" charset="0"/>
              </a:rPr>
              <a:t>(d) Industrial safety, health and welfare measures</a:t>
            </a:r>
          </a:p>
          <a:p>
            <a:pPr marL="0" indent="0" algn="just">
              <a:lnSpc>
                <a:spcPct val="100000"/>
              </a:lnSpc>
              <a:buNone/>
            </a:pPr>
            <a:r>
              <a:rPr lang="en-AU" b="1" dirty="0">
                <a:latin typeface="Times New Roman" panose="02020603050405020304" pitchFamily="18" charset="0"/>
                <a:cs typeface="Times New Roman" panose="02020603050405020304" pitchFamily="18" charset="0"/>
              </a:rPr>
              <a:t>(e) Technical developments</a:t>
            </a:r>
          </a:p>
          <a:p>
            <a:pPr marL="0" indent="0" algn="just">
              <a:lnSpc>
                <a:spcPct val="100000"/>
              </a:lnSpc>
              <a:buNone/>
            </a:pPr>
            <a:r>
              <a:rPr lang="en-AU" b="1" dirty="0">
                <a:latin typeface="Times New Roman" panose="02020603050405020304" pitchFamily="18" charset="0"/>
                <a:cs typeface="Times New Roman" panose="02020603050405020304" pitchFamily="18" charset="0"/>
              </a:rPr>
              <a:t>(f) Personal growth prospects</a:t>
            </a:r>
          </a:p>
        </p:txBody>
      </p:sp>
      <p:sp>
        <p:nvSpPr>
          <p:cNvPr id="4" name="Title 1"/>
          <p:cNvSpPr>
            <a:spLocks noGrp="1"/>
          </p:cNvSpPr>
          <p:nvPr>
            <p:ph type="title"/>
          </p:nvPr>
        </p:nvSpPr>
        <p:spPr>
          <a:xfrm>
            <a:off x="386366" y="1"/>
            <a:ext cx="11070465" cy="1146220"/>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4082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964" y="924102"/>
            <a:ext cx="9542709" cy="5933897"/>
          </a:xfrm>
        </p:spPr>
        <p:txBody>
          <a:bodyPr>
            <a:normAutofit lnSpcReduction="10000"/>
          </a:bodyPr>
          <a:lstStyle/>
          <a:p>
            <a:pPr marL="0" indent="0" algn="just">
              <a:lnSpc>
                <a:spcPct val="100000"/>
              </a:lnSpc>
              <a:buNone/>
            </a:pPr>
            <a:r>
              <a:rPr lang="en-AU" b="1" dirty="0" smtClean="0">
                <a:solidFill>
                  <a:srgbClr val="00B0F0"/>
                </a:solidFill>
                <a:latin typeface="Times New Roman" panose="02020603050405020304" pitchFamily="18" charset="0"/>
                <a:cs typeface="Times New Roman" panose="02020603050405020304" pitchFamily="18" charset="0"/>
              </a:rPr>
              <a:t>Features of communication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solidFill>
                  <a:srgbClr val="C00000"/>
                </a:solidFill>
                <a:latin typeface="Times New Roman" panose="02020603050405020304" pitchFamily="18" charset="0"/>
                <a:cs typeface="Times New Roman" panose="02020603050405020304" pitchFamily="18" charset="0"/>
              </a:rPr>
              <a:t>channels of communication must be clearly set </a:t>
            </a:r>
            <a:r>
              <a:rPr lang="en-AU" b="1" dirty="0">
                <a:latin typeface="Times New Roman" panose="02020603050405020304" pitchFamily="18" charset="0"/>
                <a:cs typeface="Times New Roman" panose="02020603050405020304" pitchFamily="18" charset="0"/>
              </a:rPr>
              <a:t>and be known to all.</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Every </a:t>
            </a:r>
            <a:r>
              <a:rPr lang="en-AU" b="1" dirty="0">
                <a:latin typeface="Times New Roman" panose="02020603050405020304" pitchFamily="18" charset="0"/>
                <a:cs typeface="Times New Roman" panose="02020603050405020304" pitchFamily="18" charset="0"/>
              </a:rPr>
              <a:t>member of the organization should be </a:t>
            </a:r>
            <a:r>
              <a:rPr lang="en-AU" b="1" dirty="0">
                <a:solidFill>
                  <a:srgbClr val="C00000"/>
                </a:solidFill>
                <a:latin typeface="Times New Roman" panose="02020603050405020304" pitchFamily="18" charset="0"/>
                <a:cs typeface="Times New Roman" panose="02020603050405020304" pitchFamily="18" charset="0"/>
              </a:rPr>
              <a:t>reached by some channel </a:t>
            </a:r>
            <a:r>
              <a:rPr lang="en-AU" b="1" dirty="0" smtClean="0">
                <a:solidFill>
                  <a:srgbClr val="C00000"/>
                </a:solidFill>
                <a:latin typeface="Times New Roman" panose="02020603050405020304" pitchFamily="18" charset="0"/>
                <a:cs typeface="Times New Roman" panose="02020603050405020304" pitchFamily="18" charset="0"/>
              </a:rPr>
              <a:t>of communication</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solidFill>
                  <a:srgbClr val="C00000"/>
                </a:solidFill>
                <a:latin typeface="Times New Roman" panose="02020603050405020304" pitchFamily="18" charset="0"/>
                <a:cs typeface="Times New Roman" panose="02020603050405020304" pitchFamily="18" charset="0"/>
              </a:rPr>
              <a:t>line of communication should be as direct</a:t>
            </a:r>
            <a:r>
              <a:rPr lang="en-AU" b="1" dirty="0">
                <a:latin typeface="Times New Roman" panose="02020603050405020304" pitchFamily="18" charset="0"/>
                <a:cs typeface="Times New Roman" panose="02020603050405020304" pitchFamily="18" charset="0"/>
              </a:rPr>
              <a:t> as possible.</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There </a:t>
            </a:r>
            <a:r>
              <a:rPr lang="en-AU" b="1" dirty="0">
                <a:latin typeface="Times New Roman" panose="02020603050405020304" pitchFamily="18" charset="0"/>
                <a:cs typeface="Times New Roman" panose="02020603050405020304" pitchFamily="18" charset="0"/>
              </a:rPr>
              <a:t>should be </a:t>
            </a:r>
            <a:r>
              <a:rPr lang="en-AU" b="1" dirty="0">
                <a:solidFill>
                  <a:srgbClr val="C00000"/>
                </a:solidFill>
                <a:latin typeface="Times New Roman" panose="02020603050405020304" pitchFamily="18" charset="0"/>
                <a:cs typeface="Times New Roman" panose="02020603050405020304" pitchFamily="18" charset="0"/>
              </a:rPr>
              <a:t>no blockage in the line of communication</a:t>
            </a:r>
            <a:r>
              <a:rPr lang="en-AU" b="1" dirty="0">
                <a:latin typeface="Times New Roman" panose="02020603050405020304" pitchFamily="18" charset="0"/>
                <a:cs typeface="Times New Roman" panose="02020603050405020304" pitchFamily="18" charset="0"/>
              </a:rPr>
              <a:t> and formal line </a:t>
            </a:r>
            <a:r>
              <a:rPr lang="en-AU" b="1" dirty="0" smtClean="0">
                <a:latin typeface="Times New Roman" panose="02020603050405020304" pitchFamily="18" charset="0"/>
                <a:cs typeface="Times New Roman" panose="02020603050405020304" pitchFamily="18" charset="0"/>
              </a:rPr>
              <a:t>should be </a:t>
            </a:r>
            <a:r>
              <a:rPr lang="en-AU" b="1" dirty="0">
                <a:latin typeface="Times New Roman" panose="02020603050405020304" pitchFamily="18" charset="0"/>
                <a:cs typeface="Times New Roman" panose="02020603050405020304" pitchFamily="18" charset="0"/>
              </a:rPr>
              <a:t>used.</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solidFill>
                  <a:srgbClr val="C00000"/>
                </a:solidFill>
                <a:latin typeface="Times New Roman" panose="02020603050405020304" pitchFamily="18" charset="0"/>
                <a:cs typeface="Times New Roman" panose="02020603050405020304" pitchFamily="18" charset="0"/>
              </a:rPr>
              <a:t>communicator should be highly skilled </a:t>
            </a:r>
            <a:r>
              <a:rPr lang="en-AU" b="1" dirty="0">
                <a:latin typeface="Times New Roman" panose="02020603050405020304" pitchFamily="18" charset="0"/>
                <a:cs typeface="Times New Roman" panose="02020603050405020304" pitchFamily="18" charset="0"/>
              </a:rPr>
              <a:t>in the art of communication.</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solidFill>
                  <a:srgbClr val="C00000"/>
                </a:solidFill>
                <a:latin typeface="Times New Roman" panose="02020603050405020304" pitchFamily="18" charset="0"/>
                <a:cs typeface="Times New Roman" panose="02020603050405020304" pitchFamily="18" charset="0"/>
              </a:rPr>
              <a:t>line of communication should be constantly kept open</a:t>
            </a:r>
            <a:r>
              <a:rPr lang="en-AU" b="1" dirty="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Every </a:t>
            </a:r>
            <a:r>
              <a:rPr lang="en-AU" b="1" dirty="0">
                <a:latin typeface="Times New Roman" panose="02020603050405020304" pitchFamily="18" charset="0"/>
                <a:cs typeface="Times New Roman" panose="02020603050405020304" pitchFamily="18" charset="0"/>
              </a:rPr>
              <a:t>communication should be authenticated.</a:t>
            </a:r>
          </a:p>
        </p:txBody>
      </p:sp>
      <p:sp>
        <p:nvSpPr>
          <p:cNvPr id="4" name="Title 1"/>
          <p:cNvSpPr>
            <a:spLocks noGrp="1"/>
          </p:cNvSpPr>
          <p:nvPr>
            <p:ph type="title"/>
          </p:nvPr>
        </p:nvSpPr>
        <p:spPr>
          <a:xfrm>
            <a:off x="425003" y="0"/>
            <a:ext cx="10928797"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0848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9398" y="907014"/>
            <a:ext cx="10241355" cy="5776174"/>
          </a:xfrm>
        </p:spPr>
        <p:txBody>
          <a:bodyPr>
            <a:normAutofit fontScale="92500" lnSpcReduction="20000"/>
          </a:bodyPr>
          <a:lstStyle/>
          <a:p>
            <a:pPr marL="0" indent="0" algn="just">
              <a:lnSpc>
                <a:spcPct val="120000"/>
              </a:lnSpc>
              <a:buNone/>
            </a:pPr>
            <a:r>
              <a:rPr lang="en-AU" sz="3000" b="1" dirty="0">
                <a:solidFill>
                  <a:srgbClr val="00B0F0"/>
                </a:solidFill>
                <a:latin typeface="Times New Roman" panose="02020603050405020304" pitchFamily="18" charset="0"/>
                <a:cs typeface="Times New Roman" panose="02020603050405020304" pitchFamily="18" charset="0"/>
              </a:rPr>
              <a:t>Objectives of </a:t>
            </a:r>
            <a:r>
              <a:rPr lang="en-AU" sz="3000" b="1" dirty="0" smtClean="0">
                <a:solidFill>
                  <a:srgbClr val="00B0F0"/>
                </a:solidFill>
                <a:latin typeface="Times New Roman" panose="02020603050405020304" pitchFamily="18" charset="0"/>
                <a:cs typeface="Times New Roman" panose="02020603050405020304" pitchFamily="18" charset="0"/>
              </a:rPr>
              <a:t>Communication</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To </a:t>
            </a:r>
            <a:r>
              <a:rPr lang="en-AU" b="1" dirty="0">
                <a:latin typeface="Times New Roman" panose="02020603050405020304" pitchFamily="18" charset="0"/>
                <a:cs typeface="Times New Roman" panose="02020603050405020304" pitchFamily="18" charset="0"/>
              </a:rPr>
              <a:t>keep employees abreast with external and internal environment.</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Develop </a:t>
            </a:r>
            <a:r>
              <a:rPr lang="en-AU" b="1" dirty="0">
                <a:latin typeface="Times New Roman" panose="02020603050405020304" pitchFamily="18" charset="0"/>
                <a:cs typeface="Times New Roman" panose="02020603050405020304" pitchFamily="18" charset="0"/>
              </a:rPr>
              <a:t>understanding and cordial relationship with management.</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Development </a:t>
            </a:r>
            <a:r>
              <a:rPr lang="en-AU" b="1" dirty="0">
                <a:latin typeface="Times New Roman" panose="02020603050405020304" pitchFamily="18" charset="0"/>
                <a:cs typeface="Times New Roman" panose="02020603050405020304" pitchFamily="18" charset="0"/>
              </a:rPr>
              <a:t>of team spirit, group task resolution and psychological bent of mind.</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Promote </a:t>
            </a:r>
            <a:r>
              <a:rPr lang="en-AU" b="1" dirty="0">
                <a:latin typeface="Times New Roman" panose="02020603050405020304" pitchFamily="18" charset="0"/>
                <a:cs typeface="Times New Roman" panose="02020603050405020304" pitchFamily="18" charset="0"/>
              </a:rPr>
              <a:t>creativity and innovativeness.</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Develop </a:t>
            </a:r>
            <a:r>
              <a:rPr lang="en-AU" b="1" dirty="0">
                <a:latin typeface="Times New Roman" panose="02020603050405020304" pitchFamily="18" charset="0"/>
                <a:cs typeface="Times New Roman" panose="02020603050405020304" pitchFamily="18" charset="0"/>
              </a:rPr>
              <a:t>social commitment among employees.</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Make </a:t>
            </a:r>
            <a:r>
              <a:rPr lang="en-AU" b="1" dirty="0">
                <a:latin typeface="Times New Roman" panose="02020603050405020304" pitchFamily="18" charset="0"/>
                <a:cs typeface="Times New Roman" panose="02020603050405020304" pitchFamily="18" charset="0"/>
              </a:rPr>
              <a:t>them aware of their rights, entitlements, and responsibilities.</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Prepare </a:t>
            </a:r>
            <a:r>
              <a:rPr lang="en-AU" b="1" dirty="0">
                <a:latin typeface="Times New Roman" panose="02020603050405020304" pitchFamily="18" charset="0"/>
                <a:cs typeface="Times New Roman" panose="02020603050405020304" pitchFamily="18" charset="0"/>
              </a:rPr>
              <a:t>employees to accept and implement change.</a:t>
            </a: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Prevent misinformation </a:t>
            </a:r>
            <a:r>
              <a:rPr lang="en-AU" b="1" dirty="0">
                <a:latin typeface="Times New Roman" panose="02020603050405020304" pitchFamily="18" charset="0"/>
                <a:cs typeface="Times New Roman" panose="02020603050405020304" pitchFamily="18" charset="0"/>
              </a:rPr>
              <a:t>and counter </a:t>
            </a:r>
            <a:r>
              <a:rPr lang="en-AU" b="1" dirty="0" smtClean="0">
                <a:latin typeface="Times New Roman" panose="02020603050405020304" pitchFamily="18" charset="0"/>
                <a:cs typeface="Times New Roman" panose="02020603050405020304" pitchFamily="18" charset="0"/>
              </a:rPr>
              <a:t>rumours.</a:t>
            </a:r>
            <a:endParaRPr lang="en-AU" b="1" dirty="0">
              <a:latin typeface="Times New Roman" panose="02020603050405020304" pitchFamily="18" charset="0"/>
              <a:cs typeface="Times New Roman" panose="02020603050405020304" pitchFamily="18" charset="0"/>
            </a:endParaRPr>
          </a:p>
          <a:p>
            <a:pPr marL="514350" indent="-514350" algn="just">
              <a:lnSpc>
                <a:spcPct val="120000"/>
              </a:lnSpc>
              <a:buFont typeface="+mj-lt"/>
              <a:buAutoNum type="arabicPeriod"/>
            </a:pPr>
            <a:r>
              <a:rPr lang="en-AU" b="1" dirty="0" smtClean="0">
                <a:latin typeface="Times New Roman" panose="02020603050405020304" pitchFamily="18" charset="0"/>
                <a:cs typeface="Times New Roman" panose="02020603050405020304" pitchFamily="18" charset="0"/>
              </a:rPr>
              <a:t>Promote </a:t>
            </a:r>
            <a:r>
              <a:rPr lang="en-AU" b="1" dirty="0">
                <a:latin typeface="Times New Roman" panose="02020603050405020304" pitchFamily="18" charset="0"/>
                <a:cs typeface="Times New Roman" panose="02020603050405020304" pitchFamily="18" charset="0"/>
              </a:rPr>
              <a:t>participative type of leadership model.</a:t>
            </a:r>
          </a:p>
          <a:p>
            <a:pPr marL="0" indent="0" algn="just">
              <a:lnSpc>
                <a:spcPct val="12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89398" y="107548"/>
            <a:ext cx="11006070" cy="1115946"/>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9775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106" y="1690687"/>
            <a:ext cx="4419600" cy="4952159"/>
          </a:xfrm>
        </p:spPr>
        <p:txBody>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Advantages </a:t>
            </a:r>
          </a:p>
          <a:p>
            <a:r>
              <a:rPr lang="en-AU" b="1" dirty="0" smtClean="0">
                <a:latin typeface="Times New Roman" panose="02020603050405020304" pitchFamily="18" charset="0"/>
                <a:cs typeface="Times New Roman" panose="02020603050405020304" pitchFamily="18" charset="0"/>
              </a:rPr>
              <a:t>Increase productivity </a:t>
            </a:r>
          </a:p>
          <a:p>
            <a:r>
              <a:rPr lang="en-AU" b="1" dirty="0" smtClean="0">
                <a:latin typeface="Times New Roman" panose="02020603050405020304" pitchFamily="18" charset="0"/>
                <a:cs typeface="Times New Roman" panose="02020603050405020304" pitchFamily="18" charset="0"/>
              </a:rPr>
              <a:t>Reduce stress </a:t>
            </a:r>
          </a:p>
          <a:p>
            <a:r>
              <a:rPr lang="en-AU" b="1" dirty="0" smtClean="0">
                <a:latin typeface="Times New Roman" panose="02020603050405020304" pitchFamily="18" charset="0"/>
                <a:cs typeface="Times New Roman" panose="02020603050405020304" pitchFamily="18" charset="0"/>
              </a:rPr>
              <a:t>Better understand what others are saying</a:t>
            </a:r>
          </a:p>
          <a:p>
            <a:r>
              <a:rPr lang="en-AU" b="1" dirty="0" smtClean="0">
                <a:latin typeface="Times New Roman" panose="02020603050405020304" pitchFamily="18" charset="0"/>
                <a:cs typeface="Times New Roman" panose="02020603050405020304" pitchFamily="18" charset="0"/>
              </a:rPr>
              <a:t>Better understand how to get your message across</a:t>
            </a:r>
          </a:p>
          <a:p>
            <a:r>
              <a:rPr lang="en-AU" b="1" dirty="0" smtClean="0">
                <a:latin typeface="Times New Roman" panose="02020603050405020304" pitchFamily="18" charset="0"/>
                <a:cs typeface="Times New Roman" panose="02020603050405020304" pitchFamily="18" charset="0"/>
              </a:rPr>
              <a:t>Enhance relationships</a:t>
            </a:r>
          </a:p>
          <a:p>
            <a:r>
              <a:rPr lang="en-AU" b="1" dirty="0" smtClean="0">
                <a:latin typeface="Times New Roman" panose="02020603050405020304" pitchFamily="18" charset="0"/>
                <a:cs typeface="Times New Roman" panose="02020603050405020304" pitchFamily="18" charset="0"/>
              </a:rPr>
              <a:t>Save time and money.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056094" y="1713939"/>
            <a:ext cx="6602506" cy="49521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AU" b="1" dirty="0" smtClean="0">
                <a:solidFill>
                  <a:srgbClr val="FF0000"/>
                </a:solidFill>
                <a:latin typeface="Times New Roman" panose="02020603050405020304" pitchFamily="18" charset="0"/>
                <a:cs typeface="Times New Roman" panose="02020603050405020304" pitchFamily="18" charset="0"/>
              </a:rPr>
              <a:t>Characteristics  </a:t>
            </a:r>
          </a:p>
          <a:p>
            <a:r>
              <a:rPr lang="en-AU" b="1" dirty="0" smtClean="0">
                <a:latin typeface="Times New Roman" panose="02020603050405020304" pitchFamily="18" charset="0"/>
                <a:cs typeface="Times New Roman" panose="02020603050405020304" pitchFamily="18" charset="0"/>
              </a:rPr>
              <a:t>Continuous  process</a:t>
            </a:r>
          </a:p>
          <a:p>
            <a:r>
              <a:rPr lang="en-AU" b="1" dirty="0" smtClean="0">
                <a:latin typeface="Times New Roman" panose="02020603050405020304" pitchFamily="18" charset="0"/>
                <a:cs typeface="Times New Roman" panose="02020603050405020304" pitchFamily="18" charset="0"/>
              </a:rPr>
              <a:t>Complete system</a:t>
            </a:r>
          </a:p>
          <a:p>
            <a:r>
              <a:rPr lang="en-AU" b="1" dirty="0" smtClean="0">
                <a:latin typeface="Times New Roman" panose="02020603050405020304" pitchFamily="18" charset="0"/>
                <a:cs typeface="Times New Roman" panose="02020603050405020304" pitchFamily="18" charset="0"/>
              </a:rPr>
              <a:t>Interactive, timely and ever changing</a:t>
            </a:r>
          </a:p>
          <a:p>
            <a:r>
              <a:rPr lang="en-AU" b="1" dirty="0" smtClean="0">
                <a:latin typeface="Times New Roman" panose="02020603050405020304" pitchFamily="18" charset="0"/>
                <a:cs typeface="Times New Roman" panose="02020603050405020304" pitchFamily="18" charset="0"/>
              </a:rPr>
              <a:t>Mostly irreversible</a:t>
            </a:r>
          </a:p>
          <a:p>
            <a:r>
              <a:rPr lang="en-AU" b="1" dirty="0" smtClean="0">
                <a:latin typeface="Times New Roman" panose="02020603050405020304" pitchFamily="18" charset="0"/>
                <a:cs typeface="Times New Roman" panose="02020603050405020304" pitchFamily="18" charset="0"/>
              </a:rPr>
              <a:t>Intentional and unintentional</a:t>
            </a:r>
          </a:p>
          <a:p>
            <a:r>
              <a:rPr lang="en-AU" b="1" dirty="0" smtClean="0">
                <a:latin typeface="Times New Roman" panose="02020603050405020304" pitchFamily="18" charset="0"/>
                <a:cs typeface="Times New Roman" panose="02020603050405020304" pitchFamily="18" charset="0"/>
              </a:rPr>
              <a:t>Multi directional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5393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9634" y="1089212"/>
            <a:ext cx="5844990" cy="5405717"/>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communication structure in an organization refers to the </a:t>
            </a:r>
            <a:r>
              <a:rPr lang="en-AU" b="1" dirty="0">
                <a:solidFill>
                  <a:srgbClr val="FF0000"/>
                </a:solidFill>
                <a:latin typeface="Times New Roman" panose="02020603050405020304" pitchFamily="18" charset="0"/>
                <a:cs typeface="Times New Roman" panose="02020603050405020304" pitchFamily="18" charset="0"/>
              </a:rPr>
              <a:t>formal and informal channels of communication that exist</a:t>
            </a:r>
            <a:r>
              <a:rPr lang="en-AU" b="1" dirty="0">
                <a:latin typeface="Times New Roman" panose="02020603050405020304" pitchFamily="18" charset="0"/>
                <a:cs typeface="Times New Roman" panose="02020603050405020304" pitchFamily="18" charset="0"/>
              </a:rPr>
              <a:t> between different levels of employees and departments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defines the flow of information, the people involved in the process, and the procedures that are used to communicate information throughout the </a:t>
            </a:r>
            <a:r>
              <a:rPr lang="en-AU" b="1" dirty="0" smtClean="0">
                <a:latin typeface="Times New Roman" panose="02020603050405020304" pitchFamily="18" charset="0"/>
                <a:cs typeface="Times New Roman" panose="02020603050405020304" pitchFamily="18" charset="0"/>
              </a:rPr>
              <a:t>organization. [3]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3047" y="0"/>
            <a:ext cx="10515600" cy="1304365"/>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COMMUNICATION</a:t>
            </a:r>
          </a:p>
        </p:txBody>
      </p:sp>
      <p:sp>
        <p:nvSpPr>
          <p:cNvPr id="5" name="Content Placeholder 1"/>
          <p:cNvSpPr txBox="1">
            <a:spLocks/>
          </p:cNvSpPr>
          <p:nvPr/>
        </p:nvSpPr>
        <p:spPr>
          <a:xfrm>
            <a:off x="6468037" y="1089212"/>
            <a:ext cx="4944035" cy="524752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10000"/>
              </a:lnSpc>
              <a:buFont typeface="Arial" panose="020B0604020202020204" pitchFamily="34" charset="0"/>
              <a:buAutoNum type="arabicPeriod"/>
            </a:pPr>
            <a:r>
              <a:rPr lang="en-US" b="1" dirty="0" smtClean="0">
                <a:solidFill>
                  <a:srgbClr val="00B050"/>
                </a:solidFill>
                <a:latin typeface="Times New Roman" panose="02020603050405020304" pitchFamily="18" charset="0"/>
                <a:cs typeface="Times New Roman" panose="02020603050405020304" pitchFamily="18" charset="0"/>
              </a:rPr>
              <a:t>Formal Structure </a:t>
            </a:r>
          </a:p>
          <a:p>
            <a:pPr marL="514350" indent="-514350">
              <a:lnSpc>
                <a:spcPct val="110000"/>
              </a:lnSpc>
              <a:buFont typeface="Arial" panose="020B0604020202020204" pitchFamily="34" charset="0"/>
              <a:buNone/>
            </a:pPr>
            <a:r>
              <a:rPr lang="en-US" b="1" dirty="0" smtClean="0">
                <a:solidFill>
                  <a:srgbClr val="00B050"/>
                </a:solidFill>
                <a:latin typeface="Times New Roman" panose="02020603050405020304" pitchFamily="18" charset="0"/>
                <a:cs typeface="Times New Roman" panose="02020603050405020304" pitchFamily="18" charset="0"/>
              </a:rPr>
              <a:t>        </a:t>
            </a:r>
            <a:r>
              <a:rPr lang="en-US" b="1" dirty="0" smtClean="0">
                <a:solidFill>
                  <a:srgbClr val="FF0000"/>
                </a:solidFill>
                <a:latin typeface="Times New Roman" panose="02020603050405020304" pitchFamily="18" charset="0"/>
                <a:cs typeface="Times New Roman" panose="02020603050405020304" pitchFamily="18" charset="0"/>
              </a:rPr>
              <a:t> (a)  Vertical Structure </a:t>
            </a:r>
          </a:p>
          <a:p>
            <a:pPr marL="514350" indent="-514350">
              <a:lnSpc>
                <a:spcPct val="110000"/>
              </a:lnSpc>
              <a:buFont typeface="Arial" panose="020B0604020202020204" pitchFamily="34" charset="0"/>
              <a:buNone/>
            </a:pPr>
            <a:r>
              <a:rPr lang="en-US" b="1" dirty="0" smtClean="0">
                <a:solidFill>
                  <a:srgbClr val="00B050"/>
                </a:solidFill>
                <a:latin typeface="Times New Roman" panose="02020603050405020304" pitchFamily="18" charset="0"/>
                <a:cs typeface="Times New Roman" panose="02020603050405020304" pitchFamily="18" charset="0"/>
              </a:rPr>
              <a:t>               </a:t>
            </a:r>
            <a:r>
              <a:rPr lang="en-US" b="1" dirty="0" smtClean="0">
                <a:solidFill>
                  <a:srgbClr val="3608A8"/>
                </a:solidFill>
                <a:latin typeface="Times New Roman" panose="02020603050405020304" pitchFamily="18" charset="0"/>
                <a:cs typeface="Times New Roman" panose="02020603050405020304" pitchFamily="18" charset="0"/>
              </a:rPr>
              <a:t> - Top Down </a:t>
            </a:r>
          </a:p>
          <a:p>
            <a:pPr marL="514350" indent="-514350">
              <a:lnSpc>
                <a:spcPct val="110000"/>
              </a:lnSpc>
              <a:buFont typeface="Arial" panose="020B0604020202020204" pitchFamily="34" charset="0"/>
              <a:buNone/>
            </a:pPr>
            <a:r>
              <a:rPr lang="en-US" b="1" dirty="0" smtClean="0">
                <a:solidFill>
                  <a:srgbClr val="3608A8"/>
                </a:solidFill>
                <a:latin typeface="Times New Roman" panose="02020603050405020304" pitchFamily="18" charset="0"/>
                <a:cs typeface="Times New Roman" panose="02020603050405020304" pitchFamily="18" charset="0"/>
              </a:rPr>
              <a:t>                - Down Top </a:t>
            </a:r>
          </a:p>
          <a:p>
            <a:pPr marL="514350" indent="-514350">
              <a:lnSpc>
                <a:spcPct val="110000"/>
              </a:lnSpc>
              <a:buFont typeface="Arial" panose="020B0604020202020204" pitchFamily="34" charset="0"/>
              <a:buNone/>
            </a:pPr>
            <a:r>
              <a:rPr lang="en-US" b="1" dirty="0" smtClean="0">
                <a:solidFill>
                  <a:srgbClr val="3608A8"/>
                </a:solidFill>
                <a:latin typeface="Times New Roman" panose="02020603050405020304" pitchFamily="18" charset="0"/>
                <a:cs typeface="Times New Roman" panose="02020603050405020304" pitchFamily="18" charset="0"/>
              </a:rPr>
              <a:t>                - Both Ways  </a:t>
            </a:r>
          </a:p>
          <a:p>
            <a:pPr marL="514350" indent="-514350">
              <a:lnSpc>
                <a:spcPct val="110000"/>
              </a:lnSpc>
              <a:buFont typeface="Arial" panose="020B0604020202020204" pitchFamily="34" charset="0"/>
              <a:buNone/>
            </a:pPr>
            <a:r>
              <a:rPr lang="en-US" b="1" dirty="0" smtClean="0">
                <a:solidFill>
                  <a:srgbClr val="00B050"/>
                </a:solidFill>
                <a:latin typeface="Times New Roman" panose="02020603050405020304" pitchFamily="18" charset="0"/>
                <a:cs typeface="Times New Roman" panose="02020603050405020304" pitchFamily="18" charset="0"/>
              </a:rPr>
              <a:t>         </a:t>
            </a:r>
            <a:r>
              <a:rPr lang="en-US" b="1" dirty="0" smtClean="0">
                <a:solidFill>
                  <a:srgbClr val="FF0000"/>
                </a:solidFill>
                <a:latin typeface="Times New Roman" panose="02020603050405020304" pitchFamily="18" charset="0"/>
                <a:cs typeface="Times New Roman" panose="02020603050405020304" pitchFamily="18" charset="0"/>
              </a:rPr>
              <a:t>(b) Horizontal Structure </a:t>
            </a:r>
          </a:p>
          <a:p>
            <a:pPr marL="514350" indent="-514350">
              <a:lnSpc>
                <a:spcPct val="110000"/>
              </a:lnSpc>
              <a:buFont typeface="Arial" panose="020B0604020202020204" pitchFamily="34" charset="0"/>
              <a:buNone/>
            </a:pPr>
            <a:r>
              <a:rPr lang="en-US" b="1" dirty="0" smtClean="0">
                <a:solidFill>
                  <a:srgbClr val="FF0000"/>
                </a:solidFill>
                <a:latin typeface="Times New Roman" panose="02020603050405020304" pitchFamily="18" charset="0"/>
                <a:cs typeface="Times New Roman" panose="02020603050405020304" pitchFamily="18" charset="0"/>
              </a:rPr>
              <a:t>         (c) Diagonal Structure </a:t>
            </a:r>
          </a:p>
          <a:p>
            <a:pPr marL="514350" indent="-514350">
              <a:lnSpc>
                <a:spcPct val="110000"/>
              </a:lnSpc>
              <a:buFont typeface="Arial" panose="020B0604020202020204" pitchFamily="34" charset="0"/>
              <a:buNone/>
            </a:pPr>
            <a:r>
              <a:rPr lang="en-US" b="1" dirty="0">
                <a:solidFill>
                  <a:srgbClr val="00B050"/>
                </a:solidFill>
                <a:latin typeface="Times New Roman" panose="02020603050405020304" pitchFamily="18" charset="0"/>
                <a:cs typeface="Times New Roman" panose="02020603050405020304" pitchFamily="18" charset="0"/>
              </a:rPr>
              <a:t>2.   </a:t>
            </a:r>
            <a:r>
              <a:rPr lang="en-US" b="1" dirty="0" smtClean="0">
                <a:solidFill>
                  <a:srgbClr val="00B050"/>
                </a:solidFill>
                <a:latin typeface="Times New Roman" panose="02020603050405020304" pitchFamily="18" charset="0"/>
                <a:cs typeface="Times New Roman" panose="02020603050405020304" pitchFamily="18" charset="0"/>
              </a:rPr>
              <a:t>Informal Structure </a:t>
            </a:r>
          </a:p>
          <a:p>
            <a:pPr marL="514350" indent="-514350">
              <a:lnSpc>
                <a:spcPct val="110000"/>
              </a:lnSpc>
              <a:buFont typeface="Arial" panose="020B0604020202020204" pitchFamily="34" charset="0"/>
              <a:buNone/>
            </a:pPr>
            <a:r>
              <a:rPr lang="en-US" b="1" dirty="0" smtClean="0">
                <a:solidFill>
                  <a:srgbClr val="00B050"/>
                </a:solidFill>
                <a:latin typeface="Times New Roman" panose="02020603050405020304" pitchFamily="18" charset="0"/>
                <a:cs typeface="Times New Roman" panose="02020603050405020304" pitchFamily="18" charset="0"/>
              </a:rPr>
              <a:t>                   - </a:t>
            </a:r>
            <a:r>
              <a:rPr lang="en-US" b="1" dirty="0" smtClean="0">
                <a:solidFill>
                  <a:srgbClr val="2B0AA6"/>
                </a:solidFill>
                <a:latin typeface="Times New Roman" panose="02020603050405020304" pitchFamily="18" charset="0"/>
                <a:cs typeface="Times New Roman" panose="02020603050405020304" pitchFamily="18" charset="0"/>
              </a:rPr>
              <a:t>Grapevine  </a:t>
            </a:r>
          </a:p>
          <a:p>
            <a:endParaRPr lang="en-AU" dirty="0"/>
          </a:p>
        </p:txBody>
      </p:sp>
    </p:spTree>
    <p:extLst>
      <p:ext uri="{BB962C8B-B14F-4D97-AF65-F5344CB8AC3E}">
        <p14:creationId xmlns:p14="http://schemas.microsoft.com/office/powerpoint/2010/main" val="2345081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894" y="897778"/>
            <a:ext cx="9798424" cy="5852646"/>
          </a:xfrm>
        </p:spPr>
        <p:txBody>
          <a:bodyPr>
            <a:normAutofit lnSpcReduction="10000"/>
          </a:bodyPr>
          <a:lstStyle/>
          <a:p>
            <a:pPr marL="0" indent="0">
              <a:lnSpc>
                <a:spcPct val="100000"/>
              </a:lnSpc>
              <a:buNone/>
            </a:pPr>
            <a:r>
              <a:rPr lang="en-AU" b="1" dirty="0" smtClean="0">
                <a:solidFill>
                  <a:srgbClr val="00B050"/>
                </a:solidFill>
                <a:latin typeface="Times New Roman" panose="02020603050405020304" pitchFamily="18" charset="0"/>
                <a:cs typeface="Times New Roman" panose="02020603050405020304" pitchFamily="18" charset="0"/>
              </a:rPr>
              <a:t>Formal Structure </a:t>
            </a:r>
          </a:p>
          <a:p>
            <a:pPr marL="514350" indent="-514350">
              <a:lnSpc>
                <a:spcPct val="100000"/>
              </a:lnSpc>
              <a:buAutoNum type="alphaUcPeriod"/>
            </a:pPr>
            <a:r>
              <a:rPr lang="en-AU" b="1" dirty="0" smtClean="0">
                <a:solidFill>
                  <a:srgbClr val="2B0AA6"/>
                </a:solidFill>
                <a:latin typeface="Times New Roman" panose="02020603050405020304" pitchFamily="18" charset="0"/>
                <a:cs typeface="Times New Roman" panose="02020603050405020304" pitchFamily="18" charset="0"/>
              </a:rPr>
              <a:t>Vertical </a:t>
            </a:r>
            <a:r>
              <a:rPr lang="en-AU" b="1" dirty="0">
                <a:solidFill>
                  <a:srgbClr val="2B0AA6"/>
                </a:solidFill>
                <a:latin typeface="Times New Roman" panose="02020603050405020304" pitchFamily="18" charset="0"/>
                <a:cs typeface="Times New Roman" panose="02020603050405020304" pitchFamily="18" charset="0"/>
              </a:rPr>
              <a:t>Structure </a:t>
            </a:r>
            <a:endParaRPr lang="en-AU" b="1" dirty="0" smtClean="0">
              <a:solidFill>
                <a:srgbClr val="2B0AA6"/>
              </a:solidFill>
              <a:latin typeface="Times New Roman" panose="02020603050405020304" pitchFamily="18" charset="0"/>
              <a:cs typeface="Times New Roman" panose="02020603050405020304" pitchFamily="18" charset="0"/>
            </a:endParaRPr>
          </a:p>
          <a:p>
            <a:pPr marL="514350" indent="-514350">
              <a:lnSpc>
                <a:spcPct val="10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Downward (Top – Down) Communication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a:t>
            </a:r>
            <a:r>
              <a:rPr lang="en-AU" b="1" dirty="0">
                <a:latin typeface="Times New Roman" panose="02020603050405020304" pitchFamily="18" charset="0"/>
                <a:cs typeface="Times New Roman" panose="02020603050405020304" pitchFamily="18" charset="0"/>
              </a:rPr>
              <a:t>this pattern the communication flows from superior to subordinates.</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Any </a:t>
            </a:r>
            <a:r>
              <a:rPr lang="en-US" b="1" dirty="0">
                <a:latin typeface="Times New Roman" panose="02020603050405020304" pitchFamily="18" charset="0"/>
                <a:cs typeface="Times New Roman" panose="02020603050405020304" pitchFamily="18" charset="0"/>
              </a:rPr>
              <a:t>communication that flows from a </a:t>
            </a:r>
            <a:r>
              <a:rPr lang="en-US" b="1" dirty="0">
                <a:solidFill>
                  <a:srgbClr val="C00000"/>
                </a:solidFill>
                <a:latin typeface="Times New Roman" panose="02020603050405020304" pitchFamily="18" charset="0"/>
                <a:cs typeface="Times New Roman" panose="02020603050405020304" pitchFamily="18" charset="0"/>
              </a:rPr>
              <a:t>manager down the authority or along the chain of </a:t>
            </a:r>
            <a:r>
              <a:rPr lang="en-US" b="1" dirty="0" smtClean="0">
                <a:solidFill>
                  <a:srgbClr val="C00000"/>
                </a:solidFill>
                <a:latin typeface="Times New Roman" panose="02020603050405020304" pitchFamily="18" charset="0"/>
                <a:cs typeface="Times New Roman" panose="02020603050405020304" pitchFamily="18" charset="0"/>
              </a:rPr>
              <a:t>commands</a:t>
            </a: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is downward communication. </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used to inform, </a:t>
            </a:r>
            <a:r>
              <a:rPr lang="en-US" b="1" dirty="0" smtClean="0">
                <a:latin typeface="Times New Roman" panose="02020603050405020304" pitchFamily="18" charset="0"/>
                <a:cs typeface="Times New Roman" panose="02020603050405020304" pitchFamily="18" charset="0"/>
              </a:rPr>
              <a:t>direct,  </a:t>
            </a:r>
            <a:r>
              <a:rPr lang="en-US" b="1" dirty="0">
                <a:latin typeface="Times New Roman" panose="02020603050405020304" pitchFamily="18" charset="0"/>
                <a:cs typeface="Times New Roman" panose="02020603050405020304" pitchFamily="18" charset="0"/>
              </a:rPr>
              <a:t>coordinate and evaluate subordinates</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in </a:t>
            </a:r>
            <a:r>
              <a:rPr lang="en-AU" b="1" dirty="0" smtClean="0">
                <a:latin typeface="Times New Roman" panose="02020603050405020304" pitchFamily="18" charset="0"/>
                <a:cs typeface="Times New Roman" panose="02020603050405020304" pitchFamily="18" charset="0"/>
              </a:rPr>
              <a:t>the written </a:t>
            </a:r>
            <a:r>
              <a:rPr lang="en-AU" b="1" dirty="0">
                <a:latin typeface="Times New Roman" panose="02020603050405020304" pitchFamily="18" charset="0"/>
                <a:cs typeface="Times New Roman" panose="02020603050405020304" pitchFamily="18" charset="0"/>
              </a:rPr>
              <a:t>form like policy letters, standing orders, staff regulations, handbooks, procedure</a:t>
            </a:r>
            <a:r>
              <a:rPr lang="en-AU" b="1" dirty="0" smtClean="0">
                <a:latin typeface="Times New Roman" panose="02020603050405020304" pitchFamily="18" charset="0"/>
                <a:cs typeface="Times New Roman" panose="02020603050405020304" pitchFamily="18" charset="0"/>
              </a:rPr>
              <a:t>, manuals </a:t>
            </a:r>
            <a:r>
              <a:rPr lang="en-AU" b="1" dirty="0">
                <a:latin typeface="Times New Roman" panose="02020603050405020304" pitchFamily="18" charset="0"/>
                <a:cs typeface="Times New Roman" panose="02020603050405020304" pitchFamily="18" charset="0"/>
              </a:rPr>
              <a:t>and the like.</a:t>
            </a:r>
            <a:endParaRPr lang="en-US"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36494" y="-137646"/>
            <a:ext cx="10515600" cy="134470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31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0658" y="887506"/>
            <a:ext cx="10201836" cy="5970493"/>
          </a:xfrm>
        </p:spPr>
        <p:txBody>
          <a:bodyPr>
            <a:normAutofit/>
          </a:bodyPr>
          <a:lstStyle/>
          <a:p>
            <a:pPr marL="514350" indent="-514350" algn="just">
              <a:buAutoNum type="arabicPeriod" startAt="2"/>
            </a:pPr>
            <a:r>
              <a:rPr lang="en-US" b="1" dirty="0" smtClean="0">
                <a:solidFill>
                  <a:srgbClr val="FF0000"/>
                </a:solidFill>
                <a:latin typeface="Times New Roman" panose="02020603050405020304" pitchFamily="18" charset="0"/>
                <a:cs typeface="Times New Roman" panose="02020603050405020304" pitchFamily="18" charset="0"/>
              </a:rPr>
              <a:t>Upward (Down –Top) </a:t>
            </a:r>
            <a:r>
              <a:rPr lang="en-US" b="1" dirty="0">
                <a:solidFill>
                  <a:srgbClr val="FF0000"/>
                </a:solidFill>
                <a:latin typeface="Times New Roman" panose="02020603050405020304" pitchFamily="18" charset="0"/>
                <a:cs typeface="Times New Roman" panose="02020603050405020304" pitchFamily="18" charset="0"/>
              </a:rPr>
              <a:t>Communication </a:t>
            </a:r>
          </a:p>
          <a:p>
            <a:pPr algn="just">
              <a:lnSpc>
                <a:spcPct val="12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Managers </a:t>
            </a:r>
            <a:r>
              <a:rPr lang="en-US" b="1" dirty="0">
                <a:latin typeface="Times New Roman" panose="02020603050405020304" pitchFamily="18" charset="0"/>
                <a:cs typeface="Times New Roman" panose="02020603050405020304" pitchFamily="18" charset="0"/>
              </a:rPr>
              <a:t>rely on individuals below them for information.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Reports are </a:t>
            </a:r>
            <a:r>
              <a:rPr lang="en-US" b="1" dirty="0">
                <a:solidFill>
                  <a:srgbClr val="C00000"/>
                </a:solidFill>
                <a:latin typeface="Times New Roman" panose="02020603050405020304" pitchFamily="18" charset="0"/>
                <a:cs typeface="Times New Roman" panose="02020603050405020304" pitchFamily="18" charset="0"/>
              </a:rPr>
              <a:t>sent upwards in the authority hierarchy </a:t>
            </a:r>
            <a:r>
              <a:rPr lang="en-US" b="1" dirty="0">
                <a:latin typeface="Times New Roman" panose="02020603050405020304" pitchFamily="18" charset="0"/>
                <a:cs typeface="Times New Roman" panose="02020603050405020304" pitchFamily="18" charset="0"/>
              </a:rPr>
              <a:t>to inform higher management of progress towards goals and current problems</a:t>
            </a:r>
            <a:r>
              <a:rPr lang="en-US" b="1" dirty="0" smtClean="0">
                <a:latin typeface="Times New Roman" panose="02020603050405020304" pitchFamily="18" charset="0"/>
                <a:cs typeface="Times New Roman" panose="02020603050405020304" pitchFamily="18" charset="0"/>
              </a:rPr>
              <a:t>. </a:t>
            </a:r>
          </a:p>
          <a:p>
            <a:pPr algn="just">
              <a:lnSpc>
                <a:spcPct val="12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flow of </a:t>
            </a:r>
            <a:r>
              <a:rPr lang="en-AU" b="1" dirty="0" smtClean="0">
                <a:latin typeface="Times New Roman" panose="02020603050405020304" pitchFamily="18" charset="0"/>
                <a:cs typeface="Times New Roman" panose="02020603050405020304" pitchFamily="18" charset="0"/>
              </a:rPr>
              <a:t>information from </a:t>
            </a:r>
            <a:r>
              <a:rPr lang="en-AU" b="1" dirty="0">
                <a:latin typeface="Times New Roman" panose="02020603050405020304" pitchFamily="18" charset="0"/>
                <a:cs typeface="Times New Roman" panose="02020603050405020304" pitchFamily="18" charset="0"/>
              </a:rPr>
              <a:t>bottom to top helps the top management to know the actions, attitude, opinion </a:t>
            </a:r>
            <a:r>
              <a:rPr lang="en-AU" b="1" dirty="0" smtClean="0">
                <a:latin typeface="Times New Roman" panose="02020603050405020304" pitchFamily="18" charset="0"/>
                <a:cs typeface="Times New Roman" panose="02020603050405020304" pitchFamily="18" charset="0"/>
              </a:rPr>
              <a:t>and feelings </a:t>
            </a:r>
            <a:r>
              <a:rPr lang="en-AU" b="1" dirty="0">
                <a:latin typeface="Times New Roman" panose="02020603050405020304" pitchFamily="18" charset="0"/>
                <a:cs typeface="Times New Roman" panose="02020603050405020304" pitchFamily="18" charset="0"/>
              </a:rPr>
              <a:t>of people.</a:t>
            </a:r>
            <a:endParaRPr lang="en-US" b="1" dirty="0">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Hence upward communication is flow from subordinates to higher level </a:t>
            </a:r>
            <a:r>
              <a:rPr lang="en-US" b="1" dirty="0" smtClean="0">
                <a:latin typeface="Times New Roman" panose="02020603050405020304" pitchFamily="18" charset="0"/>
                <a:cs typeface="Times New Roman" panose="02020603050405020304" pitchFamily="18" charset="0"/>
              </a:rPr>
              <a:t>managers. </a:t>
            </a: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9941" y="1"/>
            <a:ext cx="10515600" cy="111610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093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686365" y="3373586"/>
            <a:ext cx="2505635" cy="492443"/>
          </a:xfrm>
          <a:prstGeom prst="rect">
            <a:avLst/>
          </a:prstGeom>
          <a:noFill/>
        </p:spPr>
        <p:txBody>
          <a:bodyPr wrap="square" rtlCol="0">
            <a:spAutoFit/>
          </a:bodyPr>
          <a:lstStyle/>
          <a:p>
            <a:r>
              <a:rPr lang="en-AU" sz="2600" b="1" dirty="0" smtClean="0">
                <a:latin typeface="Times New Roman" panose="02020603050405020304" pitchFamily="18" charset="0"/>
                <a:cs typeface="Times New Roman" panose="02020603050405020304" pitchFamily="18" charset="0"/>
              </a:rPr>
              <a:t>SOURCE: [4] </a:t>
            </a:r>
            <a:endParaRPr lang="en-AU" sz="2600" b="1" dirty="0">
              <a:latin typeface="Times New Roman" panose="02020603050405020304" pitchFamily="18" charset="0"/>
              <a:cs typeface="Times New Roman" panose="02020603050405020304" pitchFamily="18" charset="0"/>
            </a:endParaRPr>
          </a:p>
        </p:txBody>
      </p:sp>
      <p:pic>
        <p:nvPicPr>
          <p:cNvPr id="3074" name="Picture 2" descr="Downward Communication vs Upward Communic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072317"/>
            <a:ext cx="8816788" cy="5140223"/>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1652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153" y="1325563"/>
            <a:ext cx="8104094" cy="5236602"/>
          </a:xfrm>
        </p:spPr>
        <p:txBody>
          <a:bodyPr>
            <a:normAutofit/>
          </a:bodyPr>
          <a:lstStyle/>
          <a:p>
            <a:pPr marL="514350" indent="-514350">
              <a:buAutoNum type="arabicPeriod" startAt="3"/>
            </a:pPr>
            <a:r>
              <a:rPr lang="en-US" b="1" dirty="0">
                <a:solidFill>
                  <a:srgbClr val="FF0000"/>
                </a:solidFill>
                <a:latin typeface="Times New Roman" panose="02020603050405020304" pitchFamily="18" charset="0"/>
                <a:cs typeface="Times New Roman" panose="02020603050405020304" pitchFamily="18" charset="0"/>
              </a:rPr>
              <a:t>Both way Communication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process of sharing information back and forth between two parties. In other words, it's a conversation where both the sender and receiver invite and offer feedback.</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the communication is flown from both sides top level managers and the subordinates then it is taken as both way communication.</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Basically </a:t>
            </a:r>
            <a:r>
              <a:rPr lang="en-US" b="1" dirty="0">
                <a:latin typeface="Times New Roman" panose="02020603050405020304" pitchFamily="18" charset="0"/>
                <a:cs typeface="Times New Roman" panose="02020603050405020304" pitchFamily="18" charset="0"/>
              </a:rPr>
              <a:t>found in those organization which follows participative management.</a:t>
            </a:r>
          </a:p>
          <a:p>
            <a:endParaRPr lang="en-AU" dirty="0"/>
          </a:p>
          <a:p>
            <a:pPr marL="0" indent="0">
              <a:buNone/>
            </a:pPr>
            <a:endParaRPr lang="en-AU" dirty="0"/>
          </a:p>
        </p:txBody>
      </p:sp>
      <p:sp>
        <p:nvSpPr>
          <p:cNvPr id="4" name="Title 1"/>
          <p:cNvSpPr>
            <a:spLocks noGrp="1"/>
          </p:cNvSpPr>
          <p:nvPr>
            <p:ph type="title"/>
          </p:nvPr>
        </p:nvSpPr>
        <p:spPr>
          <a:xfrm>
            <a:off x="73062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5"/>
          <p:cNvSpPr>
            <a:spLocks noChangeArrowheads="1"/>
          </p:cNvSpPr>
          <p:nvPr/>
        </p:nvSpPr>
        <p:spPr bwMode="auto">
          <a:xfrm>
            <a:off x="9906000" y="2040111"/>
            <a:ext cx="685800" cy="533400"/>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6" name="Rectangle 10"/>
          <p:cNvSpPr>
            <a:spLocks noChangeArrowheads="1"/>
          </p:cNvSpPr>
          <p:nvPr/>
        </p:nvSpPr>
        <p:spPr bwMode="auto">
          <a:xfrm>
            <a:off x="9906000" y="4097511"/>
            <a:ext cx="685800" cy="533400"/>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7" name="Line 16"/>
          <p:cNvSpPr>
            <a:spLocks noChangeShapeType="1"/>
          </p:cNvSpPr>
          <p:nvPr/>
        </p:nvSpPr>
        <p:spPr bwMode="auto">
          <a:xfrm flipV="1">
            <a:off x="10058400" y="2573511"/>
            <a:ext cx="2177" cy="1524000"/>
          </a:xfrm>
          <a:prstGeom prst="line">
            <a:avLst/>
          </a:prstGeom>
          <a:noFill/>
          <a:ln w="57150">
            <a:solidFill>
              <a:schemeClr val="tx1"/>
            </a:solidFill>
            <a:round/>
            <a:headEnd/>
            <a:tailEnd type="triangle" w="med" len="med"/>
          </a:ln>
        </p:spPr>
        <p:txBody>
          <a:bodyPr/>
          <a:lstStyle/>
          <a:p>
            <a:endParaRPr lang="en-US"/>
          </a:p>
        </p:txBody>
      </p:sp>
      <p:sp>
        <p:nvSpPr>
          <p:cNvPr id="8" name="Line 16"/>
          <p:cNvSpPr>
            <a:spLocks noChangeShapeType="1"/>
          </p:cNvSpPr>
          <p:nvPr/>
        </p:nvSpPr>
        <p:spPr bwMode="auto">
          <a:xfrm>
            <a:off x="10439401" y="2594194"/>
            <a:ext cx="0" cy="1503317"/>
          </a:xfrm>
          <a:prstGeom prst="line">
            <a:avLst/>
          </a:prstGeom>
          <a:noFill/>
          <a:ln w="57150">
            <a:solidFill>
              <a:schemeClr val="tx1"/>
            </a:solidFill>
            <a:round/>
            <a:headEnd/>
            <a:tailEnd type="triangle" w="med" len="med"/>
          </a:ln>
        </p:spPr>
        <p:txBody>
          <a:bodyPr/>
          <a:lstStyle/>
          <a:p>
            <a:endParaRPr lang="en-US"/>
          </a:p>
        </p:txBody>
      </p:sp>
    </p:spTree>
    <p:extLst>
      <p:ext uri="{BB962C8B-B14F-4D97-AF65-F5344CB8AC3E}">
        <p14:creationId xmlns:p14="http://schemas.microsoft.com/office/powerpoint/2010/main" val="2493223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143000"/>
            <a:ext cx="6732494" cy="5714999"/>
          </a:xfrm>
        </p:spPr>
        <p:txBody>
          <a:bodyPr>
            <a:normAutofit lnSpcReduction="10000"/>
          </a:bodyPr>
          <a:lstStyle/>
          <a:p>
            <a:pPr marL="514350" indent="-514350">
              <a:buAutoNum type="alphaUcPeriod" startAt="2"/>
            </a:pPr>
            <a:r>
              <a:rPr lang="en-AU" b="1" dirty="0" smtClean="0">
                <a:solidFill>
                  <a:srgbClr val="2B0AA6"/>
                </a:solidFill>
                <a:latin typeface="Times New Roman" panose="02020603050405020304" pitchFamily="18" charset="0"/>
                <a:cs typeface="Times New Roman" panose="02020603050405020304" pitchFamily="18" charset="0"/>
              </a:rPr>
              <a:t>Horizontal </a:t>
            </a:r>
            <a:r>
              <a:rPr lang="en-AU" b="1" dirty="0">
                <a:solidFill>
                  <a:srgbClr val="2B0AA6"/>
                </a:solidFill>
                <a:latin typeface="Times New Roman" panose="02020603050405020304" pitchFamily="18" charset="0"/>
                <a:cs typeface="Times New Roman" panose="02020603050405020304" pitchFamily="18" charset="0"/>
              </a:rPr>
              <a:t>Structure  </a:t>
            </a:r>
            <a:r>
              <a:rPr lang="en-AU" b="1" dirty="0" smtClean="0">
                <a:solidFill>
                  <a:srgbClr val="2B0AA6"/>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type of communication refers to communication across departments or between people within different departments.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does not have a superior – subordinate relationship as downward and upward communication has.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is more informal in nature and is necessary in promoting a supportive organizational climate</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necessary to save time and facilitate coordination. </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buNone/>
            </a:pPr>
            <a:endParaRPr lang="en-AU" b="1" dirty="0" smtClean="0">
              <a:solidFill>
                <a:srgbClr val="2B0AA6"/>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09600" y="1"/>
            <a:ext cx="10515600" cy="114300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9099176" y="1949823"/>
            <a:ext cx="1066800" cy="609600"/>
          </a:xfrm>
          <a:prstGeom prst="rect">
            <a:avLst/>
          </a:prstGeom>
          <a:solidFill>
            <a:schemeClr val="accent1">
              <a:lumMod val="40000"/>
              <a:lumOff val="60000"/>
            </a:schemeClr>
          </a:solidFill>
          <a:ln w="9525">
            <a:solidFill>
              <a:schemeClr val="tx1"/>
            </a:solidFill>
            <a:miter lim="800000"/>
            <a:headEnd/>
            <a:tailEnd/>
          </a:ln>
        </p:spPr>
        <p:txBody>
          <a:bodyPr wrap="none" anchor="ctr"/>
          <a:lstStyle/>
          <a:p>
            <a:endParaRPr lang="en-US"/>
          </a:p>
        </p:txBody>
      </p:sp>
      <p:sp>
        <p:nvSpPr>
          <p:cNvPr id="6" name="Rectangle 7"/>
          <p:cNvSpPr>
            <a:spLocks noChangeArrowheads="1"/>
          </p:cNvSpPr>
          <p:nvPr/>
        </p:nvSpPr>
        <p:spPr bwMode="auto">
          <a:xfrm>
            <a:off x="10165976" y="3169023"/>
            <a:ext cx="1066800" cy="609600"/>
          </a:xfrm>
          <a:prstGeom prst="rect">
            <a:avLst/>
          </a:prstGeom>
          <a:solidFill>
            <a:schemeClr val="accent1">
              <a:lumMod val="40000"/>
              <a:lumOff val="60000"/>
            </a:schemeClr>
          </a:solidFill>
          <a:ln w="9525">
            <a:solidFill>
              <a:schemeClr val="tx1"/>
            </a:solidFill>
            <a:miter lim="800000"/>
            <a:headEnd/>
            <a:tailEnd/>
          </a:ln>
        </p:spPr>
        <p:txBody>
          <a:bodyPr wrap="none" anchor="ctr"/>
          <a:lstStyle/>
          <a:p>
            <a:endParaRPr lang="en-US"/>
          </a:p>
        </p:txBody>
      </p:sp>
      <p:sp>
        <p:nvSpPr>
          <p:cNvPr id="7" name="Rectangle 8"/>
          <p:cNvSpPr>
            <a:spLocks noChangeArrowheads="1"/>
          </p:cNvSpPr>
          <p:nvPr/>
        </p:nvSpPr>
        <p:spPr bwMode="auto">
          <a:xfrm>
            <a:off x="8184776" y="3169023"/>
            <a:ext cx="1066800" cy="609600"/>
          </a:xfrm>
          <a:prstGeom prst="rect">
            <a:avLst/>
          </a:prstGeom>
          <a:solidFill>
            <a:schemeClr val="accent1">
              <a:lumMod val="40000"/>
              <a:lumOff val="60000"/>
            </a:schemeClr>
          </a:solidFill>
          <a:ln w="9525">
            <a:solidFill>
              <a:schemeClr val="tx1"/>
            </a:solidFill>
            <a:miter lim="800000"/>
            <a:headEnd/>
            <a:tailEnd/>
          </a:ln>
        </p:spPr>
        <p:txBody>
          <a:bodyPr wrap="none" anchor="ctr"/>
          <a:lstStyle/>
          <a:p>
            <a:endParaRPr lang="en-US"/>
          </a:p>
        </p:txBody>
      </p:sp>
      <p:sp>
        <p:nvSpPr>
          <p:cNvPr id="8" name="Line 30"/>
          <p:cNvSpPr>
            <a:spLocks noChangeShapeType="1"/>
          </p:cNvSpPr>
          <p:nvPr/>
        </p:nvSpPr>
        <p:spPr bwMode="auto">
          <a:xfrm>
            <a:off x="8870576" y="2864223"/>
            <a:ext cx="0" cy="304800"/>
          </a:xfrm>
          <a:prstGeom prst="line">
            <a:avLst/>
          </a:prstGeom>
          <a:noFill/>
          <a:ln w="57150">
            <a:solidFill>
              <a:schemeClr val="tx1"/>
            </a:solidFill>
            <a:round/>
            <a:headEnd/>
            <a:tailEnd type="triangle" w="med" len="med"/>
          </a:ln>
        </p:spPr>
        <p:txBody>
          <a:bodyPr/>
          <a:lstStyle/>
          <a:p>
            <a:endParaRPr lang="en-US"/>
          </a:p>
        </p:txBody>
      </p:sp>
      <p:sp>
        <p:nvSpPr>
          <p:cNvPr id="9" name="Line 31"/>
          <p:cNvSpPr>
            <a:spLocks noChangeShapeType="1"/>
          </p:cNvSpPr>
          <p:nvPr/>
        </p:nvSpPr>
        <p:spPr bwMode="auto">
          <a:xfrm>
            <a:off x="10394576" y="2864223"/>
            <a:ext cx="0" cy="304800"/>
          </a:xfrm>
          <a:prstGeom prst="line">
            <a:avLst/>
          </a:prstGeom>
          <a:noFill/>
          <a:ln w="57150">
            <a:solidFill>
              <a:schemeClr val="tx1"/>
            </a:solidFill>
            <a:round/>
            <a:headEnd/>
            <a:tailEnd type="triangle" w="med" len="med"/>
          </a:ln>
        </p:spPr>
        <p:txBody>
          <a:bodyPr/>
          <a:lstStyle/>
          <a:p>
            <a:endParaRPr lang="en-US"/>
          </a:p>
        </p:txBody>
      </p:sp>
      <p:sp>
        <p:nvSpPr>
          <p:cNvPr id="10" name="Line 32"/>
          <p:cNvSpPr>
            <a:spLocks noChangeShapeType="1"/>
          </p:cNvSpPr>
          <p:nvPr/>
        </p:nvSpPr>
        <p:spPr bwMode="auto">
          <a:xfrm>
            <a:off x="8870576" y="2864223"/>
            <a:ext cx="1524000" cy="0"/>
          </a:xfrm>
          <a:prstGeom prst="line">
            <a:avLst/>
          </a:prstGeom>
          <a:noFill/>
          <a:ln w="57150">
            <a:solidFill>
              <a:schemeClr val="tx1"/>
            </a:solidFill>
            <a:round/>
            <a:headEnd/>
            <a:tailEnd/>
          </a:ln>
        </p:spPr>
        <p:txBody>
          <a:bodyPr/>
          <a:lstStyle/>
          <a:p>
            <a:endParaRPr lang="en-US"/>
          </a:p>
        </p:txBody>
      </p:sp>
      <p:sp>
        <p:nvSpPr>
          <p:cNvPr id="11" name="Line 33"/>
          <p:cNvSpPr>
            <a:spLocks noChangeShapeType="1"/>
          </p:cNvSpPr>
          <p:nvPr/>
        </p:nvSpPr>
        <p:spPr bwMode="auto">
          <a:xfrm>
            <a:off x="9556376" y="2559423"/>
            <a:ext cx="0" cy="304800"/>
          </a:xfrm>
          <a:prstGeom prst="line">
            <a:avLst/>
          </a:prstGeom>
          <a:noFill/>
          <a:ln w="9525">
            <a:solidFill>
              <a:schemeClr val="tx1"/>
            </a:solidFill>
            <a:round/>
            <a:headEnd/>
            <a:tailEnd/>
          </a:ln>
        </p:spPr>
        <p:txBody>
          <a:bodyPr/>
          <a:lstStyle/>
          <a:p>
            <a:endParaRPr lang="en-US"/>
          </a:p>
        </p:txBody>
      </p:sp>
      <p:sp>
        <p:nvSpPr>
          <p:cNvPr id="12" name="Text Box 34"/>
          <p:cNvSpPr txBox="1">
            <a:spLocks noChangeArrowheads="1"/>
          </p:cNvSpPr>
          <p:nvPr/>
        </p:nvSpPr>
        <p:spPr bwMode="auto">
          <a:xfrm>
            <a:off x="8565776" y="3976266"/>
            <a:ext cx="2057400" cy="366713"/>
          </a:xfrm>
          <a:prstGeom prst="rect">
            <a:avLst/>
          </a:prstGeom>
          <a:solidFill>
            <a:schemeClr val="accent1">
              <a:lumMod val="40000"/>
              <a:lumOff val="60000"/>
            </a:schemeClr>
          </a:solidFill>
          <a:ln w="9525">
            <a:noFill/>
            <a:miter lim="800000"/>
            <a:headEnd/>
            <a:tailEnd/>
          </a:ln>
        </p:spPr>
        <p:txBody>
          <a:bodyPr>
            <a:spAutoFit/>
          </a:bodyPr>
          <a:lstStyle/>
          <a:p>
            <a:pPr algn="ctr">
              <a:spcBef>
                <a:spcPct val="50000"/>
              </a:spcBef>
            </a:pPr>
            <a:r>
              <a:rPr lang="en-US" b="1" dirty="0"/>
              <a:t>Horizontal </a:t>
            </a:r>
          </a:p>
        </p:txBody>
      </p:sp>
      <p:sp>
        <p:nvSpPr>
          <p:cNvPr id="13" name="Line 41"/>
          <p:cNvSpPr>
            <a:spLocks noChangeShapeType="1"/>
          </p:cNvSpPr>
          <p:nvPr/>
        </p:nvSpPr>
        <p:spPr bwMode="auto">
          <a:xfrm>
            <a:off x="9327776" y="3473823"/>
            <a:ext cx="838200" cy="0"/>
          </a:xfrm>
          <a:prstGeom prst="line">
            <a:avLst/>
          </a:prstGeom>
          <a:noFill/>
          <a:ln w="57150">
            <a:solidFill>
              <a:srgbClr val="3608A8"/>
            </a:solidFill>
            <a:round/>
            <a:headEnd type="triangle" w="med" len="med"/>
            <a:tailEnd type="triangle" w="med" len="med"/>
          </a:ln>
        </p:spPr>
        <p:txBody>
          <a:bodyPr/>
          <a:lstStyle/>
          <a:p>
            <a:endParaRPr lang="en-US"/>
          </a:p>
        </p:txBody>
      </p:sp>
    </p:spTree>
    <p:extLst>
      <p:ext uri="{BB962C8B-B14F-4D97-AF65-F5344CB8AC3E}">
        <p14:creationId xmlns:p14="http://schemas.microsoft.com/office/powerpoint/2010/main" val="3692930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365" y="1099484"/>
            <a:ext cx="6154270" cy="5503022"/>
          </a:xfrm>
        </p:spPr>
        <p:txBody>
          <a:bodyPr/>
          <a:lstStyle/>
          <a:p>
            <a:pPr marL="514350" indent="-514350">
              <a:buAutoNum type="alphaUcPeriod" startAt="3"/>
            </a:pPr>
            <a:r>
              <a:rPr lang="en-AU" b="1" dirty="0">
                <a:solidFill>
                  <a:srgbClr val="2B0AA6"/>
                </a:solidFill>
                <a:latin typeface="Times New Roman" panose="02020603050405020304" pitchFamily="18" charset="0"/>
                <a:cs typeface="Times New Roman" panose="02020603050405020304" pitchFamily="18" charset="0"/>
              </a:rPr>
              <a:t>Diagonal Communication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Diagonal communication in a workplace is when people from different levels or departments talk directly.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doesn't follow the conventional top-down or bottom-up patterns. It involves information moving sideways, cutting across different levels and departments</a:t>
            </a:r>
            <a:r>
              <a:rPr lang="en-AU" b="1" dirty="0" smtClean="0">
                <a:latin typeface="Times New Roman" panose="02020603050405020304" pitchFamily="18" charset="0"/>
                <a:cs typeface="Times New Roman" panose="02020603050405020304" pitchFamily="18" charset="0"/>
              </a:rPr>
              <a:t>. [5]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36494" y="1"/>
            <a:ext cx="10515600" cy="122368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4098" name="Picture 2" descr="https://lh7-us.googleusercontent.com/hn0H0tPKfaypn4oh-B3OcB1qicU8yxGQ7YWPLqHzKBmwaRX8vLXKDKSBlcBLq7PiXg2CS70hF2Fc7EJ-3a-eMp5uowP1m9M-WBhNoAXCi2DpuYAs_Blv5eSzwsUYQoq1fdPN1Uogv3w5dUcExkTdUx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0764" y="1099484"/>
            <a:ext cx="5275729" cy="45079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696635" y="5361202"/>
            <a:ext cx="2505635" cy="492443"/>
          </a:xfrm>
          <a:prstGeom prst="rect">
            <a:avLst/>
          </a:prstGeom>
          <a:noFill/>
        </p:spPr>
        <p:txBody>
          <a:bodyPr wrap="square" rtlCol="0">
            <a:spAutoFit/>
          </a:bodyPr>
          <a:lstStyle/>
          <a:p>
            <a:r>
              <a:rPr lang="en-AU" sz="2600" b="1" dirty="0" smtClean="0">
                <a:latin typeface="Times New Roman" panose="02020603050405020304" pitchFamily="18" charset="0"/>
                <a:cs typeface="Times New Roman" panose="02020603050405020304" pitchFamily="18" charset="0"/>
              </a:rPr>
              <a:t>SOURCE: [5] </a:t>
            </a:r>
            <a:endParaRPr lang="en-A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71237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0659" y="1089212"/>
            <a:ext cx="9550316" cy="5526741"/>
          </a:xfrm>
        </p:spPr>
        <p:txBody>
          <a:bodyPr/>
          <a:lstStyle/>
          <a:p>
            <a:pPr marL="0" indent="0">
              <a:buNone/>
            </a:pPr>
            <a:r>
              <a:rPr lang="en-AU" b="1" dirty="0" smtClean="0">
                <a:solidFill>
                  <a:srgbClr val="00B050"/>
                </a:solidFill>
                <a:latin typeface="Times New Roman" panose="02020603050405020304" pitchFamily="18" charset="0"/>
                <a:cs typeface="Times New Roman" panose="02020603050405020304" pitchFamily="18" charset="0"/>
              </a:rPr>
              <a:t>Informal </a:t>
            </a:r>
            <a:r>
              <a:rPr lang="en-AU" b="1" dirty="0">
                <a:solidFill>
                  <a:srgbClr val="00B050"/>
                </a:solidFill>
                <a:latin typeface="Times New Roman" panose="02020603050405020304" pitchFamily="18" charset="0"/>
                <a:cs typeface="Times New Roman" panose="02020603050405020304" pitchFamily="18" charset="0"/>
              </a:rPr>
              <a:t>Structure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that communication structure that is </a:t>
            </a:r>
            <a:r>
              <a:rPr lang="en-US" b="1" dirty="0">
                <a:solidFill>
                  <a:srgbClr val="C00000"/>
                </a:solidFill>
                <a:latin typeface="Times New Roman" panose="02020603050405020304" pitchFamily="18" charset="0"/>
                <a:cs typeface="Times New Roman" panose="02020603050405020304" pitchFamily="18" charset="0"/>
              </a:rPr>
              <a:t>not approved by management and not defined by the structural hierarchy. </a:t>
            </a:r>
          </a:p>
          <a:p>
            <a:pPr algn="just">
              <a:lnSpc>
                <a:spcPct val="100000"/>
              </a:lnSpc>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Grapevine </a:t>
            </a:r>
            <a:r>
              <a:rPr lang="en-US" b="1" dirty="0">
                <a:latin typeface="Times New Roman" panose="02020603050405020304" pitchFamily="18" charset="0"/>
                <a:cs typeface="Times New Roman" panose="02020603050405020304" pitchFamily="18" charset="0"/>
              </a:rPr>
              <a:t>is most common kind of information structure almost present in any organization.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the </a:t>
            </a:r>
            <a:r>
              <a:rPr lang="en-US" b="1" dirty="0">
                <a:solidFill>
                  <a:srgbClr val="C00000"/>
                </a:solidFill>
                <a:latin typeface="Times New Roman" panose="02020603050405020304" pitchFamily="18" charset="0"/>
                <a:cs typeface="Times New Roman" panose="02020603050405020304" pitchFamily="18" charset="0"/>
              </a:rPr>
              <a:t>formal channels fail </a:t>
            </a:r>
            <a:r>
              <a:rPr lang="en-US" b="1" dirty="0">
                <a:latin typeface="Times New Roman" panose="02020603050405020304" pitchFamily="18" charset="0"/>
                <a:cs typeface="Times New Roman" panose="02020603050405020304" pitchFamily="18" charset="0"/>
              </a:rPr>
              <a:t>or do not work properly and some over-smart </a:t>
            </a:r>
            <a:r>
              <a:rPr lang="en-US" b="1" dirty="0">
                <a:solidFill>
                  <a:srgbClr val="C00000"/>
                </a:solidFill>
                <a:latin typeface="Times New Roman" panose="02020603050405020304" pitchFamily="18" charset="0"/>
                <a:cs typeface="Times New Roman" panose="02020603050405020304" pitchFamily="18" charset="0"/>
              </a:rPr>
              <a:t>people spread rumors, false and irresponsible statement or half-truths</a:t>
            </a:r>
            <a:r>
              <a:rPr lang="en-US" b="1" dirty="0">
                <a:latin typeface="Times New Roman" panose="02020603050405020304" pitchFamily="18" charset="0"/>
                <a:cs typeface="Times New Roman" panose="02020603050405020304" pitchFamily="18" charset="0"/>
              </a:rPr>
              <a:t> in all the directions. It is called the </a:t>
            </a:r>
            <a:r>
              <a:rPr lang="en-US" b="1" dirty="0" smtClean="0">
                <a:latin typeface="Times New Roman" panose="02020603050405020304" pitchFamily="18" charset="0"/>
                <a:cs typeface="Times New Roman" panose="02020603050405020304" pitchFamily="18" charset="0"/>
              </a:rPr>
              <a:t>communication on </a:t>
            </a:r>
            <a:r>
              <a:rPr lang="en-US" b="1" dirty="0">
                <a:latin typeface="Times New Roman" panose="02020603050405020304" pitchFamily="18" charset="0"/>
                <a:cs typeface="Times New Roman" panose="02020603050405020304" pitchFamily="18" charset="0"/>
              </a:rPr>
              <a:t>the grapevine channel.</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2706" y="1"/>
            <a:ext cx="10515600" cy="122368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6285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1990165" y="4589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 name="Oval 5"/>
          <p:cNvSpPr>
            <a:spLocks noChangeArrowheads="1"/>
          </p:cNvSpPr>
          <p:nvPr/>
        </p:nvSpPr>
        <p:spPr bwMode="auto">
          <a:xfrm>
            <a:off x="1990165" y="37512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 name="Oval 6"/>
          <p:cNvSpPr>
            <a:spLocks noChangeArrowheads="1"/>
          </p:cNvSpPr>
          <p:nvPr/>
        </p:nvSpPr>
        <p:spPr bwMode="auto">
          <a:xfrm>
            <a:off x="1990165" y="29892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7" name="Oval 7"/>
          <p:cNvSpPr>
            <a:spLocks noChangeArrowheads="1"/>
          </p:cNvSpPr>
          <p:nvPr/>
        </p:nvSpPr>
        <p:spPr bwMode="auto">
          <a:xfrm>
            <a:off x="1990165" y="13128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8" name="Oval 8"/>
          <p:cNvSpPr>
            <a:spLocks noChangeArrowheads="1"/>
          </p:cNvSpPr>
          <p:nvPr/>
        </p:nvSpPr>
        <p:spPr bwMode="auto">
          <a:xfrm>
            <a:off x="1990165" y="2151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9" name="Line 10"/>
          <p:cNvSpPr>
            <a:spLocks noChangeShapeType="1"/>
          </p:cNvSpPr>
          <p:nvPr/>
        </p:nvSpPr>
        <p:spPr bwMode="auto">
          <a:xfrm flipV="1">
            <a:off x="2218765" y="4208463"/>
            <a:ext cx="0" cy="381000"/>
          </a:xfrm>
          <a:prstGeom prst="line">
            <a:avLst/>
          </a:prstGeom>
          <a:noFill/>
          <a:ln w="9525">
            <a:solidFill>
              <a:schemeClr val="tx1"/>
            </a:solidFill>
            <a:round/>
            <a:headEnd/>
            <a:tailEnd type="triangle" w="med" len="med"/>
          </a:ln>
        </p:spPr>
        <p:txBody>
          <a:bodyPr/>
          <a:lstStyle/>
          <a:p>
            <a:endParaRPr lang="en-US"/>
          </a:p>
        </p:txBody>
      </p:sp>
      <p:sp>
        <p:nvSpPr>
          <p:cNvPr id="10" name="Line 11"/>
          <p:cNvSpPr>
            <a:spLocks noChangeShapeType="1"/>
          </p:cNvSpPr>
          <p:nvPr/>
        </p:nvSpPr>
        <p:spPr bwMode="auto">
          <a:xfrm flipV="1">
            <a:off x="2218765" y="3446463"/>
            <a:ext cx="0" cy="304800"/>
          </a:xfrm>
          <a:prstGeom prst="line">
            <a:avLst/>
          </a:prstGeom>
          <a:noFill/>
          <a:ln w="9525">
            <a:solidFill>
              <a:schemeClr val="tx1"/>
            </a:solidFill>
            <a:round/>
            <a:headEnd/>
            <a:tailEnd type="triangle" w="med" len="med"/>
          </a:ln>
        </p:spPr>
        <p:txBody>
          <a:bodyPr/>
          <a:lstStyle/>
          <a:p>
            <a:endParaRPr lang="en-US"/>
          </a:p>
        </p:txBody>
      </p:sp>
      <p:sp>
        <p:nvSpPr>
          <p:cNvPr id="11" name="Line 12"/>
          <p:cNvSpPr>
            <a:spLocks noChangeShapeType="1"/>
          </p:cNvSpPr>
          <p:nvPr/>
        </p:nvSpPr>
        <p:spPr bwMode="auto">
          <a:xfrm flipV="1">
            <a:off x="2218765" y="2608263"/>
            <a:ext cx="0" cy="381000"/>
          </a:xfrm>
          <a:prstGeom prst="line">
            <a:avLst/>
          </a:prstGeom>
          <a:noFill/>
          <a:ln w="9525">
            <a:solidFill>
              <a:schemeClr val="tx1"/>
            </a:solidFill>
            <a:round/>
            <a:headEnd/>
            <a:tailEnd type="triangle" w="med" len="med"/>
          </a:ln>
        </p:spPr>
        <p:txBody>
          <a:bodyPr/>
          <a:lstStyle/>
          <a:p>
            <a:endParaRPr lang="en-US"/>
          </a:p>
        </p:txBody>
      </p:sp>
      <p:sp>
        <p:nvSpPr>
          <p:cNvPr id="12" name="Line 13"/>
          <p:cNvSpPr>
            <a:spLocks noChangeShapeType="1"/>
          </p:cNvSpPr>
          <p:nvPr/>
        </p:nvSpPr>
        <p:spPr bwMode="auto">
          <a:xfrm flipV="1">
            <a:off x="2218765" y="1770063"/>
            <a:ext cx="0" cy="381000"/>
          </a:xfrm>
          <a:prstGeom prst="line">
            <a:avLst/>
          </a:prstGeom>
          <a:noFill/>
          <a:ln w="9525">
            <a:solidFill>
              <a:schemeClr val="tx1"/>
            </a:solidFill>
            <a:round/>
            <a:headEnd/>
            <a:tailEnd type="triangle" w="med" len="med"/>
          </a:ln>
        </p:spPr>
        <p:txBody>
          <a:bodyPr/>
          <a:lstStyle/>
          <a:p>
            <a:endParaRPr lang="en-US"/>
          </a:p>
        </p:txBody>
      </p:sp>
      <p:sp>
        <p:nvSpPr>
          <p:cNvPr id="13" name="Oval 16"/>
          <p:cNvSpPr>
            <a:spLocks noChangeArrowheads="1"/>
          </p:cNvSpPr>
          <p:nvPr/>
        </p:nvSpPr>
        <p:spPr bwMode="auto">
          <a:xfrm>
            <a:off x="3742765" y="46656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4" name="Oval 17"/>
          <p:cNvSpPr>
            <a:spLocks noChangeArrowheads="1"/>
          </p:cNvSpPr>
          <p:nvPr/>
        </p:nvSpPr>
        <p:spPr bwMode="auto">
          <a:xfrm>
            <a:off x="4352365" y="4056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5" name="Oval 18"/>
          <p:cNvSpPr>
            <a:spLocks noChangeArrowheads="1"/>
          </p:cNvSpPr>
          <p:nvPr/>
        </p:nvSpPr>
        <p:spPr bwMode="auto">
          <a:xfrm>
            <a:off x="4047565" y="3294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6" name="Oval 19"/>
          <p:cNvSpPr>
            <a:spLocks noChangeArrowheads="1"/>
          </p:cNvSpPr>
          <p:nvPr/>
        </p:nvSpPr>
        <p:spPr bwMode="auto">
          <a:xfrm>
            <a:off x="3437965" y="3294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7" name="Oval 20"/>
          <p:cNvSpPr>
            <a:spLocks noChangeArrowheads="1"/>
          </p:cNvSpPr>
          <p:nvPr/>
        </p:nvSpPr>
        <p:spPr bwMode="auto">
          <a:xfrm>
            <a:off x="2980765" y="3827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8" name="Line 21"/>
          <p:cNvSpPr>
            <a:spLocks noChangeShapeType="1"/>
          </p:cNvSpPr>
          <p:nvPr/>
        </p:nvSpPr>
        <p:spPr bwMode="auto">
          <a:xfrm flipH="1" flipV="1">
            <a:off x="3361765" y="4284663"/>
            <a:ext cx="457200" cy="457200"/>
          </a:xfrm>
          <a:prstGeom prst="line">
            <a:avLst/>
          </a:prstGeom>
          <a:noFill/>
          <a:ln w="9525">
            <a:solidFill>
              <a:schemeClr val="tx1"/>
            </a:solidFill>
            <a:round/>
            <a:headEnd/>
            <a:tailEnd type="triangle" w="med" len="med"/>
          </a:ln>
        </p:spPr>
        <p:txBody>
          <a:bodyPr/>
          <a:lstStyle/>
          <a:p>
            <a:endParaRPr lang="en-US"/>
          </a:p>
        </p:txBody>
      </p:sp>
      <p:sp>
        <p:nvSpPr>
          <p:cNvPr id="19" name="Line 22"/>
          <p:cNvSpPr>
            <a:spLocks noChangeShapeType="1"/>
          </p:cNvSpPr>
          <p:nvPr/>
        </p:nvSpPr>
        <p:spPr bwMode="auto">
          <a:xfrm flipH="1" flipV="1">
            <a:off x="3742765" y="3827463"/>
            <a:ext cx="228600" cy="838200"/>
          </a:xfrm>
          <a:prstGeom prst="line">
            <a:avLst/>
          </a:prstGeom>
          <a:noFill/>
          <a:ln w="9525">
            <a:solidFill>
              <a:schemeClr val="tx1"/>
            </a:solidFill>
            <a:round/>
            <a:headEnd/>
            <a:tailEnd type="triangle" w="med" len="med"/>
          </a:ln>
        </p:spPr>
        <p:txBody>
          <a:bodyPr/>
          <a:lstStyle/>
          <a:p>
            <a:endParaRPr lang="en-US"/>
          </a:p>
        </p:txBody>
      </p:sp>
      <p:sp>
        <p:nvSpPr>
          <p:cNvPr id="20" name="Line 23"/>
          <p:cNvSpPr>
            <a:spLocks noChangeShapeType="1"/>
          </p:cNvSpPr>
          <p:nvPr/>
        </p:nvSpPr>
        <p:spPr bwMode="auto">
          <a:xfrm flipV="1">
            <a:off x="4123765" y="4437063"/>
            <a:ext cx="304800" cy="228600"/>
          </a:xfrm>
          <a:prstGeom prst="line">
            <a:avLst/>
          </a:prstGeom>
          <a:noFill/>
          <a:ln w="9525">
            <a:solidFill>
              <a:schemeClr val="tx1"/>
            </a:solidFill>
            <a:round/>
            <a:headEnd/>
            <a:tailEnd type="triangle" w="med" len="med"/>
          </a:ln>
        </p:spPr>
        <p:txBody>
          <a:bodyPr/>
          <a:lstStyle/>
          <a:p>
            <a:endParaRPr lang="en-US"/>
          </a:p>
        </p:txBody>
      </p:sp>
      <p:sp>
        <p:nvSpPr>
          <p:cNvPr id="21" name="Line 24"/>
          <p:cNvSpPr>
            <a:spLocks noChangeShapeType="1"/>
          </p:cNvSpPr>
          <p:nvPr/>
        </p:nvSpPr>
        <p:spPr bwMode="auto">
          <a:xfrm flipV="1">
            <a:off x="4047565" y="3751263"/>
            <a:ext cx="152400" cy="914400"/>
          </a:xfrm>
          <a:prstGeom prst="line">
            <a:avLst/>
          </a:prstGeom>
          <a:noFill/>
          <a:ln w="9525">
            <a:solidFill>
              <a:schemeClr val="tx1"/>
            </a:solidFill>
            <a:round/>
            <a:headEnd/>
            <a:tailEnd type="triangle" w="med" len="med"/>
          </a:ln>
        </p:spPr>
        <p:txBody>
          <a:bodyPr/>
          <a:lstStyle/>
          <a:p>
            <a:endParaRPr lang="en-US"/>
          </a:p>
        </p:txBody>
      </p:sp>
      <p:sp>
        <p:nvSpPr>
          <p:cNvPr id="22" name="Oval 25"/>
          <p:cNvSpPr>
            <a:spLocks noChangeArrowheads="1"/>
          </p:cNvSpPr>
          <p:nvPr/>
        </p:nvSpPr>
        <p:spPr bwMode="auto">
          <a:xfrm>
            <a:off x="6257365" y="47418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23" name="Oval 26"/>
          <p:cNvSpPr>
            <a:spLocks noChangeArrowheads="1"/>
          </p:cNvSpPr>
          <p:nvPr/>
        </p:nvSpPr>
        <p:spPr bwMode="auto">
          <a:xfrm>
            <a:off x="5266765" y="29892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24" name="Oval 27"/>
          <p:cNvSpPr>
            <a:spLocks noChangeArrowheads="1"/>
          </p:cNvSpPr>
          <p:nvPr/>
        </p:nvSpPr>
        <p:spPr bwMode="auto">
          <a:xfrm>
            <a:off x="6104965" y="2684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25" name="Oval 28"/>
          <p:cNvSpPr>
            <a:spLocks noChangeArrowheads="1"/>
          </p:cNvSpPr>
          <p:nvPr/>
        </p:nvSpPr>
        <p:spPr bwMode="auto">
          <a:xfrm>
            <a:off x="5647765" y="3827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26" name="Oval 29"/>
          <p:cNvSpPr>
            <a:spLocks noChangeArrowheads="1"/>
          </p:cNvSpPr>
          <p:nvPr/>
        </p:nvSpPr>
        <p:spPr bwMode="auto">
          <a:xfrm>
            <a:off x="7247965" y="3446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27" name="Oval 30"/>
          <p:cNvSpPr>
            <a:spLocks noChangeArrowheads="1"/>
          </p:cNvSpPr>
          <p:nvPr/>
        </p:nvSpPr>
        <p:spPr bwMode="auto">
          <a:xfrm>
            <a:off x="6943165" y="41322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28" name="Oval 31"/>
          <p:cNvSpPr>
            <a:spLocks noChangeArrowheads="1"/>
          </p:cNvSpPr>
          <p:nvPr/>
        </p:nvSpPr>
        <p:spPr bwMode="auto">
          <a:xfrm>
            <a:off x="6409765" y="3675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29" name="Line 32"/>
          <p:cNvSpPr>
            <a:spLocks noChangeShapeType="1"/>
          </p:cNvSpPr>
          <p:nvPr/>
        </p:nvSpPr>
        <p:spPr bwMode="auto">
          <a:xfrm flipH="1" flipV="1">
            <a:off x="5952565" y="4208463"/>
            <a:ext cx="381000" cy="609600"/>
          </a:xfrm>
          <a:prstGeom prst="line">
            <a:avLst/>
          </a:prstGeom>
          <a:noFill/>
          <a:ln w="9525">
            <a:solidFill>
              <a:schemeClr val="tx1"/>
            </a:solidFill>
            <a:round/>
            <a:headEnd/>
            <a:tailEnd type="triangle" w="med" len="med"/>
          </a:ln>
        </p:spPr>
        <p:txBody>
          <a:bodyPr/>
          <a:lstStyle/>
          <a:p>
            <a:endParaRPr lang="en-US"/>
          </a:p>
        </p:txBody>
      </p:sp>
      <p:sp>
        <p:nvSpPr>
          <p:cNvPr id="30" name="Line 33"/>
          <p:cNvSpPr>
            <a:spLocks noChangeShapeType="1"/>
          </p:cNvSpPr>
          <p:nvPr/>
        </p:nvSpPr>
        <p:spPr bwMode="auto">
          <a:xfrm flipV="1">
            <a:off x="6028765" y="3141663"/>
            <a:ext cx="304800" cy="685800"/>
          </a:xfrm>
          <a:prstGeom prst="line">
            <a:avLst/>
          </a:prstGeom>
          <a:noFill/>
          <a:ln w="9525">
            <a:solidFill>
              <a:schemeClr val="tx1"/>
            </a:solidFill>
            <a:round/>
            <a:headEnd/>
            <a:tailEnd type="triangle" w="med" len="med"/>
          </a:ln>
        </p:spPr>
        <p:txBody>
          <a:bodyPr/>
          <a:lstStyle/>
          <a:p>
            <a:endParaRPr lang="en-US"/>
          </a:p>
        </p:txBody>
      </p:sp>
      <p:sp>
        <p:nvSpPr>
          <p:cNvPr id="31" name="Line 34"/>
          <p:cNvSpPr>
            <a:spLocks noChangeShapeType="1"/>
          </p:cNvSpPr>
          <p:nvPr/>
        </p:nvSpPr>
        <p:spPr bwMode="auto">
          <a:xfrm flipH="1" flipV="1">
            <a:off x="5495365" y="3370263"/>
            <a:ext cx="304800" cy="533400"/>
          </a:xfrm>
          <a:prstGeom prst="line">
            <a:avLst/>
          </a:prstGeom>
          <a:noFill/>
          <a:ln w="9525">
            <a:solidFill>
              <a:schemeClr val="tx1"/>
            </a:solidFill>
            <a:round/>
            <a:headEnd/>
            <a:tailEnd type="triangle" w="med" len="med"/>
          </a:ln>
        </p:spPr>
        <p:txBody>
          <a:bodyPr/>
          <a:lstStyle/>
          <a:p>
            <a:endParaRPr lang="en-US"/>
          </a:p>
        </p:txBody>
      </p:sp>
      <p:sp>
        <p:nvSpPr>
          <p:cNvPr id="32" name="Line 35"/>
          <p:cNvSpPr>
            <a:spLocks noChangeShapeType="1"/>
          </p:cNvSpPr>
          <p:nvPr/>
        </p:nvSpPr>
        <p:spPr bwMode="auto">
          <a:xfrm flipV="1">
            <a:off x="6638365" y="4513263"/>
            <a:ext cx="457200" cy="304800"/>
          </a:xfrm>
          <a:prstGeom prst="line">
            <a:avLst/>
          </a:prstGeom>
          <a:noFill/>
          <a:ln w="9525">
            <a:solidFill>
              <a:schemeClr val="tx1"/>
            </a:solidFill>
            <a:round/>
            <a:headEnd/>
            <a:tailEnd type="triangle" w="med" len="med"/>
          </a:ln>
        </p:spPr>
        <p:txBody>
          <a:bodyPr/>
          <a:lstStyle/>
          <a:p>
            <a:endParaRPr lang="en-US"/>
          </a:p>
        </p:txBody>
      </p:sp>
      <p:sp>
        <p:nvSpPr>
          <p:cNvPr id="33" name="Line 36"/>
          <p:cNvSpPr>
            <a:spLocks noChangeShapeType="1"/>
          </p:cNvSpPr>
          <p:nvPr/>
        </p:nvSpPr>
        <p:spPr bwMode="auto">
          <a:xfrm flipV="1">
            <a:off x="7247965" y="3827463"/>
            <a:ext cx="152400" cy="381000"/>
          </a:xfrm>
          <a:prstGeom prst="line">
            <a:avLst/>
          </a:prstGeom>
          <a:noFill/>
          <a:ln w="9525">
            <a:solidFill>
              <a:schemeClr val="tx1"/>
            </a:solidFill>
            <a:round/>
            <a:headEnd/>
            <a:tailEnd type="triangle" w="med" len="med"/>
          </a:ln>
        </p:spPr>
        <p:txBody>
          <a:bodyPr/>
          <a:lstStyle/>
          <a:p>
            <a:endParaRPr lang="en-US"/>
          </a:p>
        </p:txBody>
      </p:sp>
      <p:sp>
        <p:nvSpPr>
          <p:cNvPr id="34" name="Oval 37"/>
          <p:cNvSpPr>
            <a:spLocks noChangeArrowheads="1"/>
          </p:cNvSpPr>
          <p:nvPr/>
        </p:nvSpPr>
        <p:spPr bwMode="auto">
          <a:xfrm>
            <a:off x="5495365" y="2151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35" name="Oval 38"/>
          <p:cNvSpPr>
            <a:spLocks noChangeArrowheads="1"/>
          </p:cNvSpPr>
          <p:nvPr/>
        </p:nvSpPr>
        <p:spPr bwMode="auto">
          <a:xfrm>
            <a:off x="6943165" y="2913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36" name="Oval 39"/>
          <p:cNvSpPr>
            <a:spLocks noChangeArrowheads="1"/>
          </p:cNvSpPr>
          <p:nvPr/>
        </p:nvSpPr>
        <p:spPr bwMode="auto">
          <a:xfrm>
            <a:off x="8771965" y="4589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37" name="Oval 40"/>
          <p:cNvSpPr>
            <a:spLocks noChangeArrowheads="1"/>
          </p:cNvSpPr>
          <p:nvPr/>
        </p:nvSpPr>
        <p:spPr bwMode="auto">
          <a:xfrm>
            <a:off x="8771965" y="39036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38" name="Oval 41"/>
          <p:cNvSpPr>
            <a:spLocks noChangeArrowheads="1"/>
          </p:cNvSpPr>
          <p:nvPr/>
        </p:nvSpPr>
        <p:spPr bwMode="auto">
          <a:xfrm>
            <a:off x="8162365" y="40560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39" name="Oval 42"/>
          <p:cNvSpPr>
            <a:spLocks noChangeArrowheads="1"/>
          </p:cNvSpPr>
          <p:nvPr/>
        </p:nvSpPr>
        <p:spPr bwMode="auto">
          <a:xfrm>
            <a:off x="9305365" y="41322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40" name="Oval 43"/>
          <p:cNvSpPr>
            <a:spLocks noChangeArrowheads="1"/>
          </p:cNvSpPr>
          <p:nvPr/>
        </p:nvSpPr>
        <p:spPr bwMode="auto">
          <a:xfrm>
            <a:off x="9076765" y="3065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41" name="Oval 44"/>
          <p:cNvSpPr>
            <a:spLocks noChangeArrowheads="1"/>
          </p:cNvSpPr>
          <p:nvPr/>
        </p:nvSpPr>
        <p:spPr bwMode="auto">
          <a:xfrm>
            <a:off x="9152965" y="22272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42" name="Oval 45"/>
          <p:cNvSpPr>
            <a:spLocks noChangeArrowheads="1"/>
          </p:cNvSpPr>
          <p:nvPr/>
        </p:nvSpPr>
        <p:spPr bwMode="auto">
          <a:xfrm>
            <a:off x="9457765" y="3446463"/>
            <a:ext cx="457200" cy="45720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43" name="Line 46"/>
          <p:cNvSpPr>
            <a:spLocks noChangeShapeType="1"/>
          </p:cNvSpPr>
          <p:nvPr/>
        </p:nvSpPr>
        <p:spPr bwMode="auto">
          <a:xfrm flipH="1" flipV="1">
            <a:off x="8467165" y="4437063"/>
            <a:ext cx="381000" cy="228600"/>
          </a:xfrm>
          <a:prstGeom prst="line">
            <a:avLst/>
          </a:prstGeom>
          <a:noFill/>
          <a:ln w="9525">
            <a:solidFill>
              <a:schemeClr val="tx1"/>
            </a:solidFill>
            <a:round/>
            <a:headEnd/>
            <a:tailEnd type="triangle" w="med" len="med"/>
          </a:ln>
        </p:spPr>
        <p:txBody>
          <a:bodyPr/>
          <a:lstStyle/>
          <a:p>
            <a:endParaRPr lang="en-US"/>
          </a:p>
        </p:txBody>
      </p:sp>
      <p:sp>
        <p:nvSpPr>
          <p:cNvPr id="44" name="Line 47"/>
          <p:cNvSpPr>
            <a:spLocks noChangeShapeType="1"/>
          </p:cNvSpPr>
          <p:nvPr/>
        </p:nvSpPr>
        <p:spPr bwMode="auto">
          <a:xfrm flipV="1">
            <a:off x="9000565" y="4284663"/>
            <a:ext cx="0" cy="304800"/>
          </a:xfrm>
          <a:prstGeom prst="line">
            <a:avLst/>
          </a:prstGeom>
          <a:noFill/>
          <a:ln w="9525">
            <a:solidFill>
              <a:schemeClr val="tx1"/>
            </a:solidFill>
            <a:round/>
            <a:headEnd/>
            <a:tailEnd type="triangle" w="med" len="med"/>
          </a:ln>
        </p:spPr>
        <p:txBody>
          <a:bodyPr/>
          <a:lstStyle/>
          <a:p>
            <a:endParaRPr lang="en-US"/>
          </a:p>
        </p:txBody>
      </p:sp>
      <p:sp>
        <p:nvSpPr>
          <p:cNvPr id="45" name="Line 48"/>
          <p:cNvSpPr>
            <a:spLocks noChangeShapeType="1"/>
          </p:cNvSpPr>
          <p:nvPr/>
        </p:nvSpPr>
        <p:spPr bwMode="auto">
          <a:xfrm flipV="1">
            <a:off x="9152965" y="4513263"/>
            <a:ext cx="228600" cy="228600"/>
          </a:xfrm>
          <a:prstGeom prst="line">
            <a:avLst/>
          </a:prstGeom>
          <a:noFill/>
          <a:ln w="9525">
            <a:solidFill>
              <a:schemeClr val="tx1"/>
            </a:solidFill>
            <a:round/>
            <a:headEnd/>
            <a:tailEnd type="triangle" w="med" len="med"/>
          </a:ln>
        </p:spPr>
        <p:txBody>
          <a:bodyPr/>
          <a:lstStyle/>
          <a:p>
            <a:endParaRPr lang="en-US"/>
          </a:p>
        </p:txBody>
      </p:sp>
      <p:sp>
        <p:nvSpPr>
          <p:cNvPr id="46" name="Line 49"/>
          <p:cNvSpPr>
            <a:spLocks noChangeShapeType="1"/>
          </p:cNvSpPr>
          <p:nvPr/>
        </p:nvSpPr>
        <p:spPr bwMode="auto">
          <a:xfrm flipV="1">
            <a:off x="9533965" y="3827463"/>
            <a:ext cx="76200" cy="304800"/>
          </a:xfrm>
          <a:prstGeom prst="line">
            <a:avLst/>
          </a:prstGeom>
          <a:noFill/>
          <a:ln w="9525">
            <a:solidFill>
              <a:schemeClr val="tx1"/>
            </a:solidFill>
            <a:round/>
            <a:headEnd/>
            <a:tailEnd type="triangle" w="med" len="med"/>
          </a:ln>
        </p:spPr>
        <p:txBody>
          <a:bodyPr/>
          <a:lstStyle/>
          <a:p>
            <a:endParaRPr lang="en-US"/>
          </a:p>
        </p:txBody>
      </p:sp>
      <p:sp>
        <p:nvSpPr>
          <p:cNvPr id="47" name="Line 50"/>
          <p:cNvSpPr>
            <a:spLocks noChangeShapeType="1"/>
          </p:cNvSpPr>
          <p:nvPr/>
        </p:nvSpPr>
        <p:spPr bwMode="auto">
          <a:xfrm flipH="1" flipV="1">
            <a:off x="9229165" y="3522663"/>
            <a:ext cx="228600" cy="609600"/>
          </a:xfrm>
          <a:prstGeom prst="line">
            <a:avLst/>
          </a:prstGeom>
          <a:noFill/>
          <a:ln w="9525">
            <a:solidFill>
              <a:schemeClr val="tx1"/>
            </a:solidFill>
            <a:round/>
            <a:headEnd/>
            <a:tailEnd type="triangle" w="med" len="med"/>
          </a:ln>
        </p:spPr>
        <p:txBody>
          <a:bodyPr/>
          <a:lstStyle/>
          <a:p>
            <a:endParaRPr lang="en-US"/>
          </a:p>
        </p:txBody>
      </p:sp>
      <p:sp>
        <p:nvSpPr>
          <p:cNvPr id="48" name="Line 51"/>
          <p:cNvSpPr>
            <a:spLocks noChangeShapeType="1"/>
          </p:cNvSpPr>
          <p:nvPr/>
        </p:nvSpPr>
        <p:spPr bwMode="auto">
          <a:xfrm flipV="1">
            <a:off x="9381565" y="2684463"/>
            <a:ext cx="0" cy="381000"/>
          </a:xfrm>
          <a:prstGeom prst="line">
            <a:avLst/>
          </a:prstGeom>
          <a:noFill/>
          <a:ln w="9525">
            <a:solidFill>
              <a:schemeClr val="tx1"/>
            </a:solidFill>
            <a:round/>
            <a:headEnd/>
            <a:tailEnd type="triangle" w="med" len="med"/>
          </a:ln>
        </p:spPr>
        <p:txBody>
          <a:bodyPr/>
          <a:lstStyle/>
          <a:p>
            <a:endParaRPr lang="en-US"/>
          </a:p>
        </p:txBody>
      </p:sp>
      <p:sp>
        <p:nvSpPr>
          <p:cNvPr id="49" name="Text Box 52"/>
          <p:cNvSpPr txBox="1">
            <a:spLocks noChangeArrowheads="1"/>
          </p:cNvSpPr>
          <p:nvPr/>
        </p:nvSpPr>
        <p:spPr bwMode="auto">
          <a:xfrm>
            <a:off x="1456765" y="5046663"/>
            <a:ext cx="1828800" cy="1054100"/>
          </a:xfrm>
          <a:prstGeom prst="rect">
            <a:avLst/>
          </a:prstGeom>
          <a:noFill/>
          <a:ln w="9525">
            <a:noFill/>
            <a:miter lim="800000"/>
            <a:headEnd/>
            <a:tailEnd/>
          </a:ln>
        </p:spPr>
        <p:txBody>
          <a:bodyPr>
            <a:spAutoFit/>
          </a:bodyPr>
          <a:lstStyle/>
          <a:p>
            <a:pPr algn="ctr">
              <a:spcBef>
                <a:spcPct val="50000"/>
              </a:spcBef>
            </a:pPr>
            <a:r>
              <a:rPr lang="en-US" b="1" dirty="0"/>
              <a:t>Single Strand</a:t>
            </a:r>
          </a:p>
          <a:p>
            <a:pPr algn="ctr">
              <a:spcBef>
                <a:spcPct val="50000"/>
              </a:spcBef>
            </a:pPr>
            <a:r>
              <a:rPr lang="en-US" dirty="0"/>
              <a:t>Each tells one another</a:t>
            </a:r>
          </a:p>
        </p:txBody>
      </p:sp>
      <p:sp>
        <p:nvSpPr>
          <p:cNvPr id="50" name="Text Box 53"/>
          <p:cNvSpPr txBox="1">
            <a:spLocks noChangeArrowheads="1"/>
          </p:cNvSpPr>
          <p:nvPr/>
        </p:nvSpPr>
        <p:spPr bwMode="auto">
          <a:xfrm>
            <a:off x="2904565" y="2379663"/>
            <a:ext cx="1981200" cy="779463"/>
          </a:xfrm>
          <a:prstGeom prst="rect">
            <a:avLst/>
          </a:prstGeom>
          <a:noFill/>
          <a:ln w="9525">
            <a:noFill/>
            <a:miter lim="800000"/>
            <a:headEnd/>
            <a:tailEnd/>
          </a:ln>
        </p:spPr>
        <p:txBody>
          <a:bodyPr>
            <a:spAutoFit/>
          </a:bodyPr>
          <a:lstStyle/>
          <a:p>
            <a:pPr algn="ctr">
              <a:spcBef>
                <a:spcPct val="50000"/>
              </a:spcBef>
            </a:pPr>
            <a:r>
              <a:rPr lang="en-US" b="1"/>
              <a:t>Gossip</a:t>
            </a:r>
          </a:p>
          <a:p>
            <a:pPr algn="ctr">
              <a:spcBef>
                <a:spcPct val="50000"/>
              </a:spcBef>
            </a:pPr>
            <a:r>
              <a:rPr lang="en-US"/>
              <a:t>One tells all</a:t>
            </a:r>
          </a:p>
        </p:txBody>
      </p:sp>
      <p:sp>
        <p:nvSpPr>
          <p:cNvPr id="51" name="Text Box 54"/>
          <p:cNvSpPr txBox="1">
            <a:spLocks noChangeArrowheads="1"/>
          </p:cNvSpPr>
          <p:nvPr/>
        </p:nvSpPr>
        <p:spPr bwMode="auto">
          <a:xfrm>
            <a:off x="5793442" y="1514429"/>
            <a:ext cx="2209800" cy="1054100"/>
          </a:xfrm>
          <a:prstGeom prst="rect">
            <a:avLst/>
          </a:prstGeom>
          <a:noFill/>
          <a:ln w="9525">
            <a:noFill/>
            <a:miter lim="800000"/>
            <a:headEnd/>
            <a:tailEnd/>
          </a:ln>
        </p:spPr>
        <p:txBody>
          <a:bodyPr>
            <a:spAutoFit/>
          </a:bodyPr>
          <a:lstStyle/>
          <a:p>
            <a:pPr algn="ctr">
              <a:spcBef>
                <a:spcPct val="50000"/>
              </a:spcBef>
            </a:pPr>
            <a:r>
              <a:rPr lang="en-US" b="1" dirty="0"/>
              <a:t>Probability</a:t>
            </a:r>
          </a:p>
          <a:p>
            <a:pPr algn="ctr">
              <a:spcBef>
                <a:spcPct val="50000"/>
              </a:spcBef>
            </a:pPr>
            <a:r>
              <a:rPr lang="en-US" dirty="0"/>
              <a:t>Each randomly tells others</a:t>
            </a:r>
          </a:p>
        </p:txBody>
      </p:sp>
      <p:sp>
        <p:nvSpPr>
          <p:cNvPr id="52" name="Text Box 55"/>
          <p:cNvSpPr txBox="1">
            <a:spLocks noChangeArrowheads="1"/>
          </p:cNvSpPr>
          <p:nvPr/>
        </p:nvSpPr>
        <p:spPr bwMode="auto">
          <a:xfrm>
            <a:off x="7857564" y="5122863"/>
            <a:ext cx="2711823" cy="784830"/>
          </a:xfrm>
          <a:prstGeom prst="rect">
            <a:avLst/>
          </a:prstGeom>
          <a:noFill/>
          <a:ln w="9525">
            <a:noFill/>
            <a:miter lim="800000"/>
            <a:headEnd/>
            <a:tailEnd/>
          </a:ln>
        </p:spPr>
        <p:txBody>
          <a:bodyPr wrap="square">
            <a:spAutoFit/>
          </a:bodyPr>
          <a:lstStyle/>
          <a:p>
            <a:pPr algn="ctr">
              <a:spcBef>
                <a:spcPct val="50000"/>
              </a:spcBef>
            </a:pPr>
            <a:r>
              <a:rPr lang="en-US" b="1" dirty="0"/>
              <a:t>Cluster</a:t>
            </a:r>
          </a:p>
          <a:p>
            <a:pPr>
              <a:spcBef>
                <a:spcPct val="50000"/>
              </a:spcBef>
            </a:pPr>
            <a:r>
              <a:rPr lang="en-US" dirty="0"/>
              <a:t>Some tell selected others</a:t>
            </a:r>
          </a:p>
        </p:txBody>
      </p:sp>
      <p:sp>
        <p:nvSpPr>
          <p:cNvPr id="53" name="Text Box 56"/>
          <p:cNvSpPr txBox="1">
            <a:spLocks noChangeArrowheads="1"/>
          </p:cNvSpPr>
          <p:nvPr/>
        </p:nvSpPr>
        <p:spPr bwMode="auto">
          <a:xfrm>
            <a:off x="2980765" y="5983893"/>
            <a:ext cx="4914900" cy="461665"/>
          </a:xfrm>
          <a:prstGeom prst="rect">
            <a:avLst/>
          </a:prstGeom>
          <a:noFill/>
          <a:ln w="9525">
            <a:noFill/>
            <a:miter lim="800000"/>
            <a:headEnd/>
            <a:tailEnd/>
          </a:ln>
        </p:spPr>
        <p:txBody>
          <a:bodyPr wrap="square">
            <a:spAutoFit/>
          </a:bodyPr>
          <a:lstStyle/>
          <a:p>
            <a:pPr algn="ctr">
              <a:spcBef>
                <a:spcPct val="50000"/>
              </a:spcBef>
            </a:pPr>
            <a:r>
              <a:rPr lang="en-US" sz="2400" b="1" dirty="0" smtClean="0">
                <a:solidFill>
                  <a:srgbClr val="C00000"/>
                </a:solidFill>
                <a:latin typeface="Times New Roman" panose="02020603050405020304" pitchFamily="18" charset="0"/>
                <a:cs typeface="Times New Roman" panose="02020603050405020304" pitchFamily="18" charset="0"/>
              </a:rPr>
              <a:t>Fig: Forms of Informal </a:t>
            </a:r>
            <a:r>
              <a:rPr lang="en-US" sz="2400" b="1" dirty="0">
                <a:solidFill>
                  <a:srgbClr val="C00000"/>
                </a:solidFill>
                <a:latin typeface="Times New Roman" panose="02020603050405020304" pitchFamily="18" charset="0"/>
                <a:cs typeface="Times New Roman" panose="02020603050405020304" pitchFamily="18" charset="0"/>
              </a:rPr>
              <a:t>Structures</a:t>
            </a:r>
          </a:p>
        </p:txBody>
      </p:sp>
      <p:sp>
        <p:nvSpPr>
          <p:cNvPr id="54" name="Title 1"/>
          <p:cNvSpPr>
            <a:spLocks noGrp="1"/>
          </p:cNvSpPr>
          <p:nvPr>
            <p:ph type="title"/>
          </p:nvPr>
        </p:nvSpPr>
        <p:spPr>
          <a:xfrm>
            <a:off x="770965" y="1634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STRUCTURE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3663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576" y="0"/>
            <a:ext cx="10515600" cy="11858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PROCESS OF COMMUNICATION </a:t>
            </a:r>
          </a:p>
        </p:txBody>
      </p:sp>
      <p:sp>
        <p:nvSpPr>
          <p:cNvPr id="3" name="Content Placeholder 2"/>
          <p:cNvSpPr>
            <a:spLocks noGrp="1"/>
          </p:cNvSpPr>
          <p:nvPr>
            <p:ph idx="1"/>
          </p:nvPr>
        </p:nvSpPr>
        <p:spPr>
          <a:xfrm>
            <a:off x="165847" y="991906"/>
            <a:ext cx="6793940" cy="5556811"/>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Communication is the dynamic process of sending and receiving the message/information between two people.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sender conceptualizes the idea and sends it to the receiver by some medium/means.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most common ways/means  to communicate is by speaking, writing or body language (physical gestures or signs or symbols) </a:t>
            </a:r>
          </a:p>
        </p:txBody>
      </p:sp>
      <p:pic>
        <p:nvPicPr>
          <p:cNvPr id="7170" name="Picture 2" descr="communication proc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9500" y="991906"/>
            <a:ext cx="4762500" cy="398145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8498541" y="4727134"/>
            <a:ext cx="2505635" cy="492443"/>
          </a:xfrm>
          <a:prstGeom prst="rect">
            <a:avLst/>
          </a:prstGeom>
          <a:noFill/>
        </p:spPr>
        <p:txBody>
          <a:bodyPr wrap="square" rtlCol="0">
            <a:spAutoFit/>
          </a:bodyPr>
          <a:lstStyle/>
          <a:p>
            <a:r>
              <a:rPr lang="en-AU" sz="2600" b="1" dirty="0" smtClean="0">
                <a:latin typeface="Times New Roman" panose="02020603050405020304" pitchFamily="18" charset="0"/>
                <a:cs typeface="Times New Roman" panose="02020603050405020304" pitchFamily="18" charset="0"/>
              </a:rPr>
              <a:t>SOURCE: [6] </a:t>
            </a:r>
            <a:endParaRPr lang="en-A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7044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894" y="1139824"/>
            <a:ext cx="10282518" cy="5610599"/>
          </a:xfrm>
        </p:spPr>
        <p:txBody>
          <a:bodyPr/>
          <a:lstStyle/>
          <a:p>
            <a:pPr marL="0" indent="0">
              <a:lnSpc>
                <a:spcPct val="100000"/>
              </a:lnSpc>
              <a:buNone/>
            </a:pPr>
            <a:r>
              <a:rPr lang="en-US" b="1" dirty="0">
                <a:solidFill>
                  <a:srgbClr val="3608A8"/>
                </a:solidFill>
                <a:latin typeface="Times New Roman" panose="02020603050405020304" pitchFamily="18" charset="0"/>
                <a:cs typeface="Times New Roman" panose="02020603050405020304" pitchFamily="18" charset="0"/>
              </a:rPr>
              <a:t>Developing ideas by sender: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communicator </a:t>
            </a:r>
            <a:r>
              <a:rPr lang="en-US" b="1" dirty="0">
                <a:solidFill>
                  <a:srgbClr val="C00000"/>
                </a:solidFill>
                <a:latin typeface="Times New Roman" panose="02020603050405020304" pitchFamily="18" charset="0"/>
                <a:cs typeface="Times New Roman" panose="02020603050405020304" pitchFamily="18" charset="0"/>
              </a:rPr>
              <a:t>develops or conceptualizes an idea to be sent</a:t>
            </a:r>
            <a:r>
              <a:rPr lang="en-US" b="1" dirty="0" smtClean="0">
                <a:solidFill>
                  <a:srgbClr val="C00000"/>
                </a:solidFill>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is also known as the planning stage since in this stage the </a:t>
            </a:r>
            <a:r>
              <a:rPr lang="en-US" b="1" dirty="0">
                <a:solidFill>
                  <a:srgbClr val="C00000"/>
                </a:solidFill>
                <a:latin typeface="Times New Roman" panose="02020603050405020304" pitchFamily="18" charset="0"/>
                <a:cs typeface="Times New Roman" panose="02020603050405020304" pitchFamily="18" charset="0"/>
              </a:rPr>
              <a:t>communicator plans the subject matter of communication</a:t>
            </a:r>
            <a:r>
              <a:rPr lang="en-US" b="1" dirty="0">
                <a:latin typeface="Times New Roman" panose="02020603050405020304" pitchFamily="18" charset="0"/>
                <a:cs typeface="Times New Roman" panose="02020603050405020304" pitchFamily="18" charset="0"/>
              </a:rPr>
              <a:t>. </a:t>
            </a:r>
          </a:p>
          <a:p>
            <a:pPr marL="0" indent="0" algn="just">
              <a:lnSpc>
                <a:spcPct val="100000"/>
              </a:lnSpc>
              <a:buNone/>
            </a:pPr>
            <a:r>
              <a:rPr lang="en-US" b="1" dirty="0">
                <a:solidFill>
                  <a:srgbClr val="3608A8"/>
                </a:solidFill>
                <a:latin typeface="Times New Roman" panose="02020603050405020304" pitchFamily="18" charset="0"/>
                <a:cs typeface="Times New Roman" panose="02020603050405020304" pitchFamily="18" charset="0"/>
              </a:rPr>
              <a:t>Encoding:</a:t>
            </a:r>
            <a:r>
              <a:rPr lang="en-US" dirty="0">
                <a:solidFill>
                  <a:srgbClr val="3608A8"/>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Encoding means </a:t>
            </a:r>
            <a:r>
              <a:rPr lang="en-US" b="1" dirty="0">
                <a:solidFill>
                  <a:srgbClr val="C00000"/>
                </a:solidFill>
                <a:latin typeface="Times New Roman" panose="02020603050405020304" pitchFamily="18" charset="0"/>
                <a:cs typeface="Times New Roman" panose="02020603050405020304" pitchFamily="18" charset="0"/>
              </a:rPr>
              <a:t>converting or translation the idea into a perceivable form </a:t>
            </a:r>
            <a:r>
              <a:rPr lang="en-US" b="1" dirty="0">
                <a:latin typeface="Times New Roman" panose="02020603050405020304" pitchFamily="18" charset="0"/>
                <a:cs typeface="Times New Roman" panose="02020603050405020304" pitchFamily="18" charset="0"/>
              </a:rPr>
              <a:t>that can be communicated to others</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sender begins with the encoding process wherein he uses certain words or non-verbal methods such as symbols, signs, body gestures, etc. to translate the information into a message.</a:t>
            </a: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096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PROCESS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8378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986" y="1143043"/>
            <a:ext cx="9619445" cy="5605487"/>
          </a:xfrm>
        </p:spPr>
        <p:txBody>
          <a:bodyPr>
            <a:normAutofit lnSpcReduction="10000"/>
          </a:bodyPr>
          <a:lstStyle/>
          <a:p>
            <a:pPr marL="0" indent="0">
              <a:lnSpc>
                <a:spcPct val="100000"/>
              </a:lnSpc>
              <a:buNone/>
            </a:pPr>
            <a:r>
              <a:rPr lang="en-US" b="1" dirty="0">
                <a:solidFill>
                  <a:srgbClr val="3608A8"/>
                </a:solidFill>
                <a:latin typeface="Times New Roman" panose="02020603050405020304" pitchFamily="18" charset="0"/>
                <a:cs typeface="Times New Roman" panose="02020603050405020304" pitchFamily="18" charset="0"/>
              </a:rPr>
              <a:t>Selecting the medium</a:t>
            </a:r>
            <a:r>
              <a:rPr lang="en-US" b="1" dirty="0">
                <a:solidFill>
                  <a:srgbClr val="FFFF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Medium is the channel or means of </a:t>
            </a:r>
            <a:r>
              <a:rPr lang="en-US" b="1" dirty="0">
                <a:solidFill>
                  <a:srgbClr val="C00000"/>
                </a:solidFill>
                <a:latin typeface="Times New Roman" panose="02020603050405020304" pitchFamily="18" charset="0"/>
                <a:cs typeface="Times New Roman" panose="02020603050405020304" pitchFamily="18" charset="0"/>
              </a:rPr>
              <a:t>transmitting the message to the receiver.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Once the sender has encoded his into a message, the next step is to </a:t>
            </a:r>
            <a:r>
              <a:rPr lang="en-US" b="1" dirty="0">
                <a:solidFill>
                  <a:srgbClr val="C00000"/>
                </a:solidFill>
                <a:latin typeface="Times New Roman" panose="02020603050405020304" pitchFamily="18" charset="0"/>
                <a:cs typeface="Times New Roman" panose="02020603050405020304" pitchFamily="18" charset="0"/>
              </a:rPr>
              <a:t>select a suitable medium for transmitting it to the receiver.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medium of communication can be </a:t>
            </a:r>
            <a:r>
              <a:rPr lang="en-US" b="1" dirty="0">
                <a:solidFill>
                  <a:srgbClr val="C00000"/>
                </a:solidFill>
                <a:latin typeface="Times New Roman" panose="02020603050405020304" pitchFamily="18" charset="0"/>
                <a:cs typeface="Times New Roman" panose="02020603050405020304" pitchFamily="18" charset="0"/>
              </a:rPr>
              <a:t>speaking, writing, signaling, gesturing etc</a:t>
            </a:r>
            <a:r>
              <a:rPr lang="en-US" b="1" dirty="0" smtClean="0">
                <a:solidFill>
                  <a:srgbClr val="C00000"/>
                </a:solidFill>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Communicating with those outside the organization opens up further possibilities, such as news releases, press conferences, and advertising on television and radio or in magazines, in newspapers, and on the Internet</a:t>
            </a:r>
            <a:r>
              <a:rPr lang="en-AU" b="1" dirty="0" smtClean="0">
                <a:latin typeface="Times New Roman" panose="02020603050405020304" pitchFamily="18" charset="0"/>
                <a:cs typeface="Times New Roman" panose="02020603050405020304" pitchFamily="18" charset="0"/>
              </a:rPr>
              <a:t>. [7] </a:t>
            </a: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1244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PROCESS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2311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682" y="914400"/>
            <a:ext cx="9452019" cy="5834129"/>
          </a:xfrm>
        </p:spPr>
        <p:txBody>
          <a:bodyPr/>
          <a:lstStyle/>
          <a:p>
            <a:pPr>
              <a:buNone/>
            </a:pPr>
            <a:r>
              <a:rPr lang="en-US" b="1" dirty="0">
                <a:solidFill>
                  <a:srgbClr val="3608A8"/>
                </a:solidFill>
                <a:latin typeface="Times New Roman" panose="02020603050405020304" pitchFamily="18" charset="0"/>
                <a:cs typeface="Times New Roman" panose="02020603050405020304" pitchFamily="18" charset="0"/>
              </a:rPr>
              <a:t>Receiving the message by receiver: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stage simply involves the </a:t>
            </a:r>
            <a:r>
              <a:rPr lang="en-US" b="1" dirty="0">
                <a:solidFill>
                  <a:srgbClr val="C00000"/>
                </a:solidFill>
                <a:latin typeface="Times New Roman" panose="02020603050405020304" pitchFamily="18" charset="0"/>
                <a:cs typeface="Times New Roman" panose="02020603050405020304" pitchFamily="18" charset="0"/>
              </a:rPr>
              <a:t>reception of sender’s message by the receiver.</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message can be received in the form of hearing, seeing, feeling and so 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receiver is the person for whom the message is intended or targeted.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He </a:t>
            </a:r>
            <a:r>
              <a:rPr lang="en-AU" b="1" dirty="0">
                <a:latin typeface="Times New Roman" panose="02020603050405020304" pitchFamily="18" charset="0"/>
                <a:cs typeface="Times New Roman" panose="02020603050405020304" pitchFamily="18" charset="0"/>
              </a:rPr>
              <a:t>tries to comprehend it in the best possible manner such that the communication objective is attained.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degree to which the receiver decodes the message depends on his knowledge of the subject matter, experience, trust and relationship with the sender</a:t>
            </a:r>
            <a:r>
              <a:rPr lang="en-AU" dirty="0"/>
              <a:t>.</a:t>
            </a:r>
          </a:p>
        </p:txBody>
      </p:sp>
      <p:sp>
        <p:nvSpPr>
          <p:cNvPr id="4" name="Title 1"/>
          <p:cNvSpPr>
            <a:spLocks noGrp="1"/>
          </p:cNvSpPr>
          <p:nvPr>
            <p:ph type="title"/>
          </p:nvPr>
        </p:nvSpPr>
        <p:spPr>
          <a:xfrm>
            <a:off x="735169" y="1"/>
            <a:ext cx="10515600" cy="105606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PROCESS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5869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23492"/>
            <a:ext cx="9477777" cy="5061397"/>
          </a:xfrm>
        </p:spPr>
        <p:txBody>
          <a:bodyPr/>
          <a:lstStyle/>
          <a:p>
            <a:pPr marL="0" indent="0" algn="just">
              <a:lnSpc>
                <a:spcPct val="100000"/>
              </a:lnSpc>
              <a:buNone/>
            </a:pPr>
            <a:r>
              <a:rPr lang="en-US" b="1" dirty="0">
                <a:solidFill>
                  <a:srgbClr val="3608A8"/>
                </a:solidFill>
                <a:latin typeface="Times New Roman" panose="02020603050405020304" pitchFamily="18" charset="0"/>
                <a:cs typeface="Times New Roman" panose="02020603050405020304" pitchFamily="18" charset="0"/>
              </a:rPr>
              <a:t>Decoding: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Decoding is the </a:t>
            </a:r>
            <a:r>
              <a:rPr lang="en-US" b="1" dirty="0">
                <a:solidFill>
                  <a:srgbClr val="C00000"/>
                </a:solidFill>
                <a:latin typeface="Times New Roman" panose="02020603050405020304" pitchFamily="18" charset="0"/>
                <a:cs typeface="Times New Roman" panose="02020603050405020304" pitchFamily="18" charset="0"/>
              </a:rPr>
              <a:t>receiver’s interpretation of the sender’s message.</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Here the receiver </a:t>
            </a:r>
            <a:r>
              <a:rPr lang="en-US" b="1" dirty="0">
                <a:solidFill>
                  <a:srgbClr val="C00000"/>
                </a:solidFill>
                <a:latin typeface="Times New Roman" panose="02020603050405020304" pitchFamily="18" charset="0"/>
                <a:cs typeface="Times New Roman" panose="02020603050405020304" pitchFamily="18" charset="0"/>
              </a:rPr>
              <a:t>converts the message into thoughts and tries to analyze and understand it.</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Effective communication can occur only when both the sender and the receiver assign the same or similar meanings to the message.</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22349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PROCESS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29435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6380" y="1146220"/>
            <a:ext cx="9336110" cy="5711780"/>
          </a:xfrm>
        </p:spPr>
        <p:txBody>
          <a:bodyPr>
            <a:normAutofit/>
          </a:bodyPr>
          <a:lstStyle/>
          <a:p>
            <a:pPr marL="0" indent="0">
              <a:lnSpc>
                <a:spcPct val="100000"/>
              </a:lnSpc>
              <a:buNone/>
            </a:pPr>
            <a:r>
              <a:rPr lang="en-US" b="1" dirty="0" smtClean="0">
                <a:solidFill>
                  <a:srgbClr val="3608A8"/>
                </a:solidFill>
                <a:latin typeface="Times New Roman" panose="02020603050405020304" pitchFamily="18" charset="0"/>
                <a:cs typeface="Times New Roman" panose="02020603050405020304" pitchFamily="18" charset="0"/>
              </a:rPr>
              <a:t>Feedback:</a:t>
            </a:r>
            <a:endParaRPr lang="en-US" b="1" dirty="0">
              <a:solidFill>
                <a:srgbClr val="3608A8"/>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Feedback means </a:t>
            </a:r>
            <a:r>
              <a:rPr lang="en-US" b="1" dirty="0">
                <a:solidFill>
                  <a:srgbClr val="C00000"/>
                </a:solidFill>
                <a:latin typeface="Times New Roman" panose="02020603050405020304" pitchFamily="18" charset="0"/>
                <a:cs typeface="Times New Roman" panose="02020603050405020304" pitchFamily="18" charset="0"/>
              </a:rPr>
              <a:t>receiver’s response to sender’s message.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increases the effectiveness of communication.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ensures that the </a:t>
            </a:r>
            <a:r>
              <a:rPr lang="en-US" b="1" dirty="0">
                <a:solidFill>
                  <a:srgbClr val="C00000"/>
                </a:solidFill>
                <a:latin typeface="Times New Roman" panose="02020603050405020304" pitchFamily="18" charset="0"/>
                <a:cs typeface="Times New Roman" panose="02020603050405020304" pitchFamily="18" charset="0"/>
              </a:rPr>
              <a:t>receiver has correctly understood the message.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Feedback is the essence of two-way communication.</a:t>
            </a:r>
          </a:p>
          <a:p>
            <a:pPr marL="0" indent="0">
              <a:buNone/>
            </a:pPr>
            <a:r>
              <a:rPr lang="en-US" b="1" dirty="0" smtClean="0">
                <a:solidFill>
                  <a:srgbClr val="3608A8"/>
                </a:solidFill>
                <a:latin typeface="Times New Roman" panose="02020603050405020304" pitchFamily="18" charset="0"/>
                <a:cs typeface="Times New Roman" panose="02020603050405020304" pitchFamily="18" charset="0"/>
              </a:rPr>
              <a:t>Noise:</a:t>
            </a:r>
            <a:endParaRPr lang="en-US" b="1" dirty="0">
              <a:solidFill>
                <a:srgbClr val="3608A8"/>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It is the </a:t>
            </a:r>
            <a:r>
              <a:rPr lang="en-US" b="1" dirty="0">
                <a:solidFill>
                  <a:srgbClr val="C00000"/>
                </a:solidFill>
                <a:latin typeface="Times New Roman" panose="02020603050405020304" pitchFamily="18" charset="0"/>
                <a:cs typeface="Times New Roman" panose="02020603050405020304" pitchFamily="18" charset="0"/>
              </a:rPr>
              <a:t>disturbances</a:t>
            </a:r>
            <a:r>
              <a:rPr lang="en-US" b="1" dirty="0">
                <a:latin typeface="Times New Roman" panose="02020603050405020304" pitchFamily="18" charset="0"/>
                <a:cs typeface="Times New Roman" panose="02020603050405020304" pitchFamily="18" charset="0"/>
              </a:rPr>
              <a:t> that interfere with the transmission of a message.</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Presences of noise </a:t>
            </a:r>
            <a:r>
              <a:rPr lang="en-US" b="1" dirty="0">
                <a:latin typeface="Times New Roman" panose="02020603050405020304" pitchFamily="18" charset="0"/>
                <a:cs typeface="Times New Roman" panose="02020603050405020304" pitchFamily="18" charset="0"/>
              </a:rPr>
              <a:t>reduce the chance of good and effective communication.</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2290" y="1"/>
            <a:ext cx="10515600" cy="114622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PROCESS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764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169" y="0"/>
            <a:ext cx="10515600" cy="1043189"/>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COMMUNICATION </a:t>
            </a:r>
          </a:p>
        </p:txBody>
      </p:sp>
      <p:sp>
        <p:nvSpPr>
          <p:cNvPr id="3" name="Content Placeholder 2"/>
          <p:cNvSpPr>
            <a:spLocks noGrp="1"/>
          </p:cNvSpPr>
          <p:nvPr>
            <p:ph idx="1"/>
          </p:nvPr>
        </p:nvSpPr>
        <p:spPr>
          <a:xfrm>
            <a:off x="863958" y="1065772"/>
            <a:ext cx="10515600" cy="5489574"/>
          </a:xfrm>
        </p:spPr>
        <p:txBody>
          <a:bodyPr>
            <a:normAutofit lnSpcReduction="10000"/>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Types of Communication based on the communication channels are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sz="4800" b="1" dirty="0" smtClean="0">
                <a:solidFill>
                  <a:srgbClr val="C00000"/>
                </a:solidFill>
                <a:latin typeface="Times New Roman" panose="02020603050405020304" pitchFamily="18" charset="0"/>
                <a:cs typeface="Times New Roman" panose="02020603050405020304" pitchFamily="18" charset="0"/>
              </a:rPr>
              <a:t>Verbal </a:t>
            </a:r>
            <a:r>
              <a:rPr lang="en-US" sz="4800" b="1" dirty="0">
                <a:solidFill>
                  <a:srgbClr val="C00000"/>
                </a:solidFill>
                <a:latin typeface="Times New Roman" panose="02020603050405020304" pitchFamily="18" charset="0"/>
                <a:cs typeface="Times New Roman" panose="02020603050405020304" pitchFamily="18" charset="0"/>
              </a:rPr>
              <a:t>Communication </a:t>
            </a:r>
          </a:p>
          <a:p>
            <a:pPr algn="just">
              <a:lnSpc>
                <a:spcPct val="100000"/>
              </a:lnSpc>
              <a:buFont typeface="Wingdings" panose="05000000000000000000" pitchFamily="2" charset="2"/>
              <a:buChar char="Ø"/>
            </a:pPr>
            <a:r>
              <a:rPr lang="en-US" sz="4800" b="1" dirty="0">
                <a:solidFill>
                  <a:srgbClr val="C00000"/>
                </a:solidFill>
                <a:latin typeface="Times New Roman" panose="02020603050405020304" pitchFamily="18" charset="0"/>
                <a:cs typeface="Times New Roman" panose="02020603050405020304" pitchFamily="18" charset="0"/>
              </a:rPr>
              <a:t> </a:t>
            </a:r>
            <a:r>
              <a:rPr lang="en-US" sz="4800" b="1" dirty="0" smtClean="0">
                <a:solidFill>
                  <a:srgbClr val="006600"/>
                </a:solidFill>
                <a:latin typeface="Times New Roman" panose="02020603050405020304" pitchFamily="18" charset="0"/>
                <a:cs typeface="Times New Roman" panose="02020603050405020304" pitchFamily="18" charset="0"/>
              </a:rPr>
              <a:t>Non </a:t>
            </a:r>
            <a:r>
              <a:rPr lang="en-US" sz="4800" b="1" dirty="0">
                <a:solidFill>
                  <a:srgbClr val="006600"/>
                </a:solidFill>
                <a:latin typeface="Times New Roman" panose="02020603050405020304" pitchFamily="18" charset="0"/>
                <a:cs typeface="Times New Roman" panose="02020603050405020304" pitchFamily="18" charset="0"/>
              </a:rPr>
              <a:t>Verbal Communication </a:t>
            </a:r>
          </a:p>
          <a:p>
            <a:pPr>
              <a:buFont typeface="Wingdings" panose="05000000000000000000" pitchFamily="2" charset="2"/>
              <a:buChar char="Ø"/>
            </a:pPr>
            <a:endParaRPr lang="en-AU" dirty="0"/>
          </a:p>
          <a:p>
            <a:pPr marL="0" indent="0" algn="just">
              <a:lnSpc>
                <a:spcPct val="100000"/>
              </a:lnSpc>
              <a:buNone/>
            </a:pPr>
            <a:r>
              <a:rPr lang="en-AU" b="1" dirty="0">
                <a:latin typeface="Times New Roman" panose="02020603050405020304" pitchFamily="18" charset="0"/>
                <a:cs typeface="Times New Roman" panose="02020603050405020304" pitchFamily="18" charset="0"/>
              </a:rPr>
              <a:t>The choice as to which method to adopt would </a:t>
            </a:r>
            <a:r>
              <a:rPr lang="en-AU" b="1" dirty="0" smtClean="0">
                <a:latin typeface="Times New Roman" panose="02020603050405020304" pitchFamily="18" charset="0"/>
                <a:cs typeface="Times New Roman" panose="02020603050405020304" pitchFamily="18" charset="0"/>
              </a:rPr>
              <a:t>largely depend </a:t>
            </a:r>
            <a:r>
              <a:rPr lang="en-AU" b="1" dirty="0">
                <a:latin typeface="Times New Roman" panose="02020603050405020304" pitchFamily="18" charset="0"/>
                <a:cs typeface="Times New Roman" panose="02020603050405020304" pitchFamily="18" charset="0"/>
              </a:rPr>
              <a:t>upon the location of the sender and receiver, ability, the nature of the message</a:t>
            </a:r>
            <a:r>
              <a:rPr lang="en-AU" b="1" dirty="0" smtClean="0">
                <a:latin typeface="Times New Roman" panose="02020603050405020304" pitchFamily="18" charset="0"/>
                <a:cs typeface="Times New Roman" panose="02020603050405020304" pitchFamily="18" charset="0"/>
              </a:rPr>
              <a:t>, urgency </a:t>
            </a:r>
            <a:r>
              <a:rPr lang="en-AU" b="1" dirty="0">
                <a:latin typeface="Times New Roman" panose="02020603050405020304" pitchFamily="18" charset="0"/>
                <a:cs typeface="Times New Roman" panose="02020603050405020304" pitchFamily="18" charset="0"/>
              </a:rPr>
              <a:t>with which the information is required to be passed on and the cost involved </a:t>
            </a:r>
            <a:r>
              <a:rPr lang="en-AU" b="1" dirty="0" smtClean="0">
                <a:latin typeface="Times New Roman" panose="02020603050405020304" pitchFamily="18" charset="0"/>
                <a:cs typeface="Times New Roman" panose="02020603050405020304" pitchFamily="18" charset="0"/>
              </a:rPr>
              <a:t>in passing </a:t>
            </a:r>
            <a:r>
              <a:rPr lang="en-AU" b="1" dirty="0">
                <a:latin typeface="Times New Roman" panose="02020603050405020304" pitchFamily="18" charset="0"/>
                <a:cs typeface="Times New Roman" panose="02020603050405020304" pitchFamily="18" charset="0"/>
              </a:rPr>
              <a:t>or receiving the information</a:t>
            </a:r>
            <a:r>
              <a:rPr lang="en-AU" b="1" dirty="0" smtClean="0">
                <a:latin typeface="Times New Roman" panose="02020603050405020304" pitchFamily="18" charset="0"/>
                <a:cs typeface="Times New Roman" panose="02020603050405020304" pitchFamily="18" charset="0"/>
              </a:rPr>
              <a:t>. [2]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129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AutoNum type="arabicPeriod"/>
            </a:pPr>
            <a:r>
              <a:rPr lang="en-US" b="1" dirty="0" smtClean="0">
                <a:solidFill>
                  <a:srgbClr val="00B050"/>
                </a:solidFill>
                <a:latin typeface="Times New Roman" panose="02020603050405020304" pitchFamily="18" charset="0"/>
                <a:cs typeface="Times New Roman" panose="02020603050405020304" pitchFamily="18" charset="0"/>
              </a:rPr>
              <a:t>Verbal Communication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refers to the form of communication in which </a:t>
            </a:r>
            <a:r>
              <a:rPr lang="en-US" b="1" dirty="0">
                <a:solidFill>
                  <a:srgbClr val="C00000"/>
                </a:solidFill>
                <a:latin typeface="Times New Roman" panose="02020603050405020304" pitchFamily="18" charset="0"/>
                <a:cs typeface="Times New Roman" panose="02020603050405020304" pitchFamily="18" charset="0"/>
              </a:rPr>
              <a:t>message is transmitted verbally</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Communication is </a:t>
            </a:r>
            <a:r>
              <a:rPr lang="en-US" b="1" dirty="0">
                <a:solidFill>
                  <a:srgbClr val="C00000"/>
                </a:solidFill>
                <a:latin typeface="Times New Roman" panose="02020603050405020304" pitchFamily="18" charset="0"/>
                <a:cs typeface="Times New Roman" panose="02020603050405020304" pitchFamily="18" charset="0"/>
              </a:rPr>
              <a:t>done by the word of mouth and a piece of writing.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Divided into two parts </a:t>
            </a:r>
          </a:p>
          <a:p>
            <a:pPr marL="0" indent="0">
              <a:buNone/>
            </a:pPr>
            <a:r>
              <a:rPr lang="en-US" b="1" dirty="0">
                <a:latin typeface="Times New Roman" panose="02020603050405020304" pitchFamily="18" charset="0"/>
                <a:cs typeface="Times New Roman" panose="02020603050405020304" pitchFamily="18" charset="0"/>
              </a:rPr>
              <a:t>             - </a:t>
            </a:r>
            <a:r>
              <a:rPr lang="en-US" b="1" dirty="0">
                <a:solidFill>
                  <a:srgbClr val="3608A8"/>
                </a:solidFill>
                <a:latin typeface="Times New Roman" panose="02020603050405020304" pitchFamily="18" charset="0"/>
                <a:cs typeface="Times New Roman" panose="02020603050405020304" pitchFamily="18" charset="0"/>
              </a:rPr>
              <a:t>Oral Communication and </a:t>
            </a:r>
          </a:p>
          <a:p>
            <a:pPr marL="0" indent="0">
              <a:buNone/>
            </a:pPr>
            <a:r>
              <a:rPr lang="en-US" b="1" dirty="0">
                <a:solidFill>
                  <a:srgbClr val="3608A8"/>
                </a:solidFill>
                <a:latin typeface="Times New Roman" panose="02020603050405020304" pitchFamily="18" charset="0"/>
                <a:cs typeface="Times New Roman" panose="02020603050405020304" pitchFamily="18" charset="0"/>
              </a:rPr>
              <a:t>             - Written Communication </a:t>
            </a: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8458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592" y="1081825"/>
            <a:ext cx="9786870" cy="5447764"/>
          </a:xfrm>
        </p:spPr>
        <p:txBody>
          <a:bodyPr>
            <a:normAutofit lnSpcReduction="10000"/>
          </a:bodyPr>
          <a:lstStyle/>
          <a:p>
            <a:pPr marL="0" indent="0" algn="just">
              <a:buNone/>
            </a:pPr>
            <a:r>
              <a:rPr lang="en-US" b="1" dirty="0" smtClean="0">
                <a:solidFill>
                  <a:srgbClr val="2B0AA6"/>
                </a:solidFill>
                <a:latin typeface="Times New Roman" panose="02020603050405020304" pitchFamily="18" charset="0"/>
                <a:cs typeface="Times New Roman" panose="02020603050405020304" pitchFamily="18" charset="0"/>
              </a:rPr>
              <a:t>Oral Communication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Anything </a:t>
            </a:r>
            <a:r>
              <a:rPr lang="en-US" b="1" dirty="0">
                <a:latin typeface="Times New Roman" panose="02020603050405020304" pitchFamily="18" charset="0"/>
                <a:cs typeface="Times New Roman" panose="02020603050405020304" pitchFamily="18" charset="0"/>
              </a:rPr>
              <a:t>that </a:t>
            </a:r>
            <a:r>
              <a:rPr lang="en-US" b="1" dirty="0">
                <a:solidFill>
                  <a:srgbClr val="006600"/>
                </a:solidFill>
                <a:latin typeface="Times New Roman" panose="02020603050405020304" pitchFamily="18" charset="0"/>
                <a:cs typeface="Times New Roman" panose="02020603050405020304" pitchFamily="18" charset="0"/>
              </a:rPr>
              <a:t>emanates from the mouth </a:t>
            </a:r>
            <a:r>
              <a:rPr lang="en-US" b="1" dirty="0">
                <a:latin typeface="Times New Roman" panose="02020603050405020304" pitchFamily="18" charset="0"/>
                <a:cs typeface="Times New Roman" panose="02020603050405020304" pitchFamily="18" charset="0"/>
              </a:rPr>
              <a:t>is referred as oral communication. </a:t>
            </a:r>
            <a:r>
              <a:rPr lang="en-US" b="1" dirty="0" smtClean="0">
                <a:solidFill>
                  <a:srgbClr val="C00000"/>
                </a:solidFill>
                <a:latin typeface="Times New Roman" panose="02020603050405020304" pitchFamily="18" charset="0"/>
                <a:cs typeface="Times New Roman" panose="02020603050405020304" pitchFamily="18" charset="0"/>
              </a:rPr>
              <a:t>Spoken </a:t>
            </a:r>
            <a:r>
              <a:rPr lang="en-US" b="1" dirty="0">
                <a:solidFill>
                  <a:srgbClr val="C00000"/>
                </a:solidFill>
                <a:latin typeface="Times New Roman" panose="02020603050405020304" pitchFamily="18" charset="0"/>
                <a:cs typeface="Times New Roman" panose="02020603050405020304" pitchFamily="18" charset="0"/>
              </a:rPr>
              <a:t>words </a:t>
            </a:r>
            <a:r>
              <a:rPr lang="en-US" b="1" dirty="0">
                <a:latin typeface="Times New Roman" panose="02020603050405020304" pitchFamily="18" charset="0"/>
                <a:cs typeface="Times New Roman" panose="02020603050405020304" pitchFamily="18" charset="0"/>
              </a:rPr>
              <a:t>are </a:t>
            </a:r>
            <a:r>
              <a:rPr lang="en-US" b="1" dirty="0" smtClean="0">
                <a:latin typeface="Times New Roman" panose="02020603050405020304" pitchFamily="18" charset="0"/>
                <a:cs typeface="Times New Roman" panose="02020603050405020304" pitchFamily="18" charset="0"/>
              </a:rPr>
              <a:t>used.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Includes </a:t>
            </a:r>
            <a:r>
              <a:rPr lang="en-US" b="1" dirty="0">
                <a:solidFill>
                  <a:srgbClr val="006600"/>
                </a:solidFill>
                <a:latin typeface="Times New Roman" panose="02020603050405020304" pitchFamily="18" charset="0"/>
                <a:cs typeface="Times New Roman" panose="02020603050405020304" pitchFamily="18" charset="0"/>
              </a:rPr>
              <a:t>face to face conversation, speech, telephonic conversation, television, voice </a:t>
            </a:r>
            <a:r>
              <a:rPr lang="en-US" b="1" dirty="0">
                <a:latin typeface="Times New Roman" panose="02020603050405020304" pitchFamily="18" charset="0"/>
                <a:cs typeface="Times New Roman" panose="02020603050405020304" pitchFamily="18" charset="0"/>
              </a:rPr>
              <a:t>etc.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Communication is influenced by </a:t>
            </a:r>
            <a:r>
              <a:rPr lang="en-US" b="1" dirty="0">
                <a:solidFill>
                  <a:srgbClr val="006600"/>
                </a:solidFill>
                <a:latin typeface="Times New Roman" panose="02020603050405020304" pitchFamily="18" charset="0"/>
                <a:cs typeface="Times New Roman" panose="02020603050405020304" pitchFamily="18" charset="0"/>
              </a:rPr>
              <a:t>pitch, volume, speed, and clarity of speaking.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Oral communication is the best way of transforming an individual </a:t>
            </a:r>
            <a:r>
              <a:rPr lang="en-AU" b="1" dirty="0" smtClean="0">
                <a:latin typeface="Times New Roman" panose="02020603050405020304" pitchFamily="18" charset="0"/>
                <a:cs typeface="Times New Roman" panose="02020603050405020304" pitchFamily="18" charset="0"/>
              </a:rPr>
              <a:t>with particular </a:t>
            </a:r>
            <a:r>
              <a:rPr lang="en-AU" b="1" dirty="0">
                <a:latin typeface="Times New Roman" panose="02020603050405020304" pitchFamily="18" charset="0"/>
                <a:cs typeface="Times New Roman" panose="02020603050405020304" pitchFamily="18" charset="0"/>
              </a:rPr>
              <a:t>reference to attitude, beliefs, trust and faith.</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To make oral communication more effective monotonous speech should be avoided.</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838200" y="0"/>
            <a:ext cx="10515600" cy="1197735"/>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7590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7" y="914401"/>
            <a:ext cx="9464899" cy="5943599"/>
          </a:xfrm>
        </p:spPr>
        <p:txBody>
          <a:bodyPr>
            <a:normAutofit/>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Oral conversations at the workplace may be formal or informal. In the workplace, oral communication is crucial for:</a:t>
            </a:r>
          </a:p>
          <a:p>
            <a:pPr algn="just">
              <a:lnSpc>
                <a:spcPct val="100000"/>
              </a:lnSpc>
            </a:pPr>
            <a:r>
              <a:rPr lang="en-AU" b="1" dirty="0">
                <a:solidFill>
                  <a:srgbClr val="C00000"/>
                </a:solidFill>
                <a:latin typeface="Times New Roman" panose="02020603050405020304" pitchFamily="18" charset="0"/>
                <a:cs typeface="Times New Roman" panose="02020603050405020304" pitchFamily="18" charset="0"/>
              </a:rPr>
              <a:t>Meetings</a:t>
            </a:r>
            <a:r>
              <a:rPr lang="en-AU" b="1" dirty="0">
                <a:latin typeface="Times New Roman" panose="02020603050405020304" pitchFamily="18" charset="0"/>
                <a:cs typeface="Times New Roman" panose="02020603050405020304" pitchFamily="18" charset="0"/>
              </a:rPr>
              <a:t> - can be formal and informal, depending on the participants and the nature of the discussion.</a:t>
            </a:r>
          </a:p>
          <a:p>
            <a:pPr algn="just">
              <a:lnSpc>
                <a:spcPct val="100000"/>
              </a:lnSpc>
            </a:pPr>
            <a:r>
              <a:rPr lang="en-AU" b="1" dirty="0">
                <a:solidFill>
                  <a:srgbClr val="C00000"/>
                </a:solidFill>
                <a:latin typeface="Times New Roman" panose="02020603050405020304" pitchFamily="18" charset="0"/>
                <a:cs typeface="Times New Roman" panose="02020603050405020304" pitchFamily="18" charset="0"/>
              </a:rPr>
              <a:t>Videoconferencing</a:t>
            </a:r>
            <a:r>
              <a:rPr lang="en-AU" b="1" dirty="0">
                <a:latin typeface="Times New Roman" panose="02020603050405020304" pitchFamily="18" charset="0"/>
                <a:cs typeface="Times New Roman" panose="02020603050405020304" pitchFamily="18" charset="0"/>
              </a:rPr>
              <a:t> - it enables oral communication with participants from around the world.</a:t>
            </a:r>
          </a:p>
          <a:p>
            <a:pPr algn="just">
              <a:lnSpc>
                <a:spcPct val="100000"/>
              </a:lnSpc>
            </a:pPr>
            <a:r>
              <a:rPr lang="en-AU" b="1" dirty="0">
                <a:solidFill>
                  <a:srgbClr val="C00000"/>
                </a:solidFill>
                <a:latin typeface="Times New Roman" panose="02020603050405020304" pitchFamily="18" charset="0"/>
                <a:cs typeface="Times New Roman" panose="02020603050405020304" pitchFamily="18" charset="0"/>
              </a:rPr>
              <a:t>Telephone </a:t>
            </a:r>
            <a:r>
              <a:rPr lang="en-AU" b="1" dirty="0">
                <a:latin typeface="Times New Roman" panose="02020603050405020304" pitchFamily="18" charset="0"/>
                <a:cs typeface="Times New Roman" panose="02020603050405020304" pitchFamily="18" charset="0"/>
              </a:rPr>
              <a:t>- telephone communications are regular in the workplace, especially within office buildings.</a:t>
            </a:r>
          </a:p>
          <a:p>
            <a:pPr algn="just">
              <a:lnSpc>
                <a:spcPct val="100000"/>
              </a:lnSpc>
            </a:pPr>
            <a:r>
              <a:rPr lang="en-AU" b="1" dirty="0">
                <a:solidFill>
                  <a:srgbClr val="C00000"/>
                </a:solidFill>
                <a:latin typeface="Times New Roman" panose="02020603050405020304" pitchFamily="18" charset="0"/>
                <a:cs typeface="Times New Roman" panose="02020603050405020304" pitchFamily="18" charset="0"/>
              </a:rPr>
              <a:t>Formal Communications</a:t>
            </a:r>
            <a:r>
              <a:rPr lang="en-AU" b="1" dirty="0">
                <a:latin typeface="Times New Roman" panose="02020603050405020304" pitchFamily="18" charset="0"/>
                <a:cs typeface="Times New Roman" panose="02020603050405020304" pitchFamily="18" charset="0"/>
              </a:rPr>
              <a:t> - oral communication with managers and clients are frequent at the workplace. Such conversations are formal and precise.</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
            <a:ext cx="10515600" cy="106894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26516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138" y="936984"/>
            <a:ext cx="9400504" cy="5766469"/>
          </a:xfrm>
        </p:spPr>
        <p:txBody>
          <a:bodyPr>
            <a:normAutofit/>
          </a:bodyPr>
          <a:lstStyle/>
          <a:p>
            <a:pPr marL="0" indent="0">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Advantages of Oral Communication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brings quick feedback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Better relationships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Time saving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Effective tool for group communication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Economical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Allows to measure effectiveness immediately.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It’s the only way out during emergency.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a face to face conversation, by reading facial expression and body language one can trust what’s being said or not. </a:t>
            </a:r>
          </a:p>
          <a:p>
            <a:pPr marL="0" indent="0">
              <a:buNone/>
            </a:pPr>
            <a:endParaRPr lang="en-AU" dirty="0"/>
          </a:p>
        </p:txBody>
      </p:sp>
      <p:sp>
        <p:nvSpPr>
          <p:cNvPr id="4" name="Title 1"/>
          <p:cNvSpPr>
            <a:spLocks noGrp="1"/>
          </p:cNvSpPr>
          <p:nvPr>
            <p:ph type="title"/>
          </p:nvPr>
        </p:nvSpPr>
        <p:spPr>
          <a:xfrm>
            <a:off x="838200" y="1"/>
            <a:ext cx="10515600" cy="105606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20482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138" y="936982"/>
            <a:ext cx="10515600" cy="4351338"/>
          </a:xfrm>
        </p:spPr>
        <p:txBody>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Disadvantages </a:t>
            </a:r>
            <a:r>
              <a:rPr lang="en-AU" b="1" dirty="0">
                <a:solidFill>
                  <a:srgbClr val="C00000"/>
                </a:solidFill>
                <a:latin typeface="Times New Roman" panose="02020603050405020304" pitchFamily="18" charset="0"/>
                <a:cs typeface="Times New Roman" panose="02020603050405020304" pitchFamily="18" charset="0"/>
              </a:rPr>
              <a:t>of Oral Communication  </a:t>
            </a:r>
          </a:p>
          <a:p>
            <a:pPr marL="0" indent="0">
              <a:buNone/>
            </a:pPr>
            <a:endParaRPr lang="en-AU" dirty="0"/>
          </a:p>
        </p:txBody>
      </p:sp>
      <p:sp>
        <p:nvSpPr>
          <p:cNvPr id="4" name="Title 1"/>
          <p:cNvSpPr>
            <a:spLocks noGrp="1"/>
          </p:cNvSpPr>
          <p:nvPr>
            <p:ph type="title"/>
          </p:nvPr>
        </p:nvSpPr>
        <p:spPr>
          <a:xfrm>
            <a:off x="632138" y="1"/>
            <a:ext cx="10515600" cy="114622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1"/>
          <p:cNvSpPr txBox="1">
            <a:spLocks/>
          </p:cNvSpPr>
          <p:nvPr/>
        </p:nvSpPr>
        <p:spPr>
          <a:xfrm>
            <a:off x="632138" y="1475615"/>
            <a:ext cx="9555051" cy="51441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Lack of documentation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Distortion in passing the message.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No legal validity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Possibility of misunderstanding.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Unsuitable for long messages.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constrained by physical barriers.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Not effective when the target group is spread out.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a face to face discussion user is unable to think about what he is delivering, so this can be counted as fault. </a:t>
            </a:r>
          </a:p>
          <a:p>
            <a:endParaRPr lang="en-AU" dirty="0"/>
          </a:p>
        </p:txBody>
      </p:sp>
    </p:spTree>
    <p:extLst>
      <p:ext uri="{BB962C8B-B14F-4D97-AF65-F5344CB8AC3E}">
        <p14:creationId xmlns:p14="http://schemas.microsoft.com/office/powerpoint/2010/main" val="6457150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6532" y="1325563"/>
            <a:ext cx="10515600" cy="4351338"/>
          </a:xfrm>
        </p:spPr>
        <p:txBody>
          <a:bodyPr/>
          <a:lstStyle/>
          <a:p>
            <a:pPr marL="0" indent="0" algn="just">
              <a:buNone/>
            </a:pPr>
            <a:r>
              <a:rPr lang="en-US" b="1" dirty="0">
                <a:solidFill>
                  <a:srgbClr val="3608A8"/>
                </a:solidFill>
                <a:latin typeface="Times New Roman" panose="02020603050405020304" pitchFamily="18" charset="0"/>
                <a:cs typeface="Times New Roman" panose="02020603050405020304" pitchFamily="18" charset="0"/>
              </a:rPr>
              <a:t>Written </a:t>
            </a:r>
            <a:r>
              <a:rPr lang="en-US" b="1" dirty="0" smtClean="0">
                <a:solidFill>
                  <a:srgbClr val="3608A8"/>
                </a:solidFill>
                <a:latin typeface="Times New Roman" panose="02020603050405020304" pitchFamily="18" charset="0"/>
                <a:cs typeface="Times New Roman" panose="02020603050405020304" pitchFamily="18" charset="0"/>
              </a:rPr>
              <a:t>Communication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Written </a:t>
            </a:r>
            <a:r>
              <a:rPr lang="en-US" b="1" dirty="0">
                <a:solidFill>
                  <a:srgbClr val="C00000"/>
                </a:solidFill>
                <a:latin typeface="Times New Roman" panose="02020603050405020304" pitchFamily="18" charset="0"/>
                <a:cs typeface="Times New Roman" panose="02020603050405020304" pitchFamily="18" charset="0"/>
              </a:rPr>
              <a:t>signs and symbols </a:t>
            </a:r>
            <a:r>
              <a:rPr lang="en-US" b="1" dirty="0">
                <a:latin typeface="Times New Roman" panose="02020603050405020304" pitchFamily="18" charset="0"/>
                <a:cs typeface="Times New Roman" panose="02020603050405020304" pitchFamily="18" charset="0"/>
              </a:rPr>
              <a:t>are used for the communication.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Message can be transmitted via email, fax, letter, report, memo etc.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Most common form of communication used in the business.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Written communication is generally in the form of standing orders, policy documents</a:t>
            </a:r>
            <a:r>
              <a:rPr lang="en-AU" b="1" dirty="0" smtClean="0">
                <a:latin typeface="Times New Roman" panose="02020603050405020304" pitchFamily="18" charset="0"/>
                <a:cs typeface="Times New Roman" panose="02020603050405020304" pitchFamily="18" charset="0"/>
              </a:rPr>
              <a:t>, </a:t>
            </a:r>
            <a:r>
              <a:rPr lang="fr-FR" b="1" dirty="0" err="1" smtClean="0">
                <a:latin typeface="Times New Roman" panose="02020603050405020304" pitchFamily="18" charset="0"/>
                <a:cs typeface="Times New Roman" panose="02020603050405020304" pitchFamily="18" charset="0"/>
              </a:rPr>
              <a:t>orders</a:t>
            </a:r>
            <a:r>
              <a:rPr lang="fr-FR" b="1" dirty="0">
                <a:latin typeface="Times New Roman" panose="02020603050405020304" pitchFamily="18" charset="0"/>
                <a:cs typeface="Times New Roman" panose="02020603050405020304" pitchFamily="18" charset="0"/>
              </a:rPr>
              <a:t>, instructions, notes, memos, </a:t>
            </a:r>
            <a:r>
              <a:rPr lang="fr-FR" b="1" dirty="0" err="1" smtClean="0">
                <a:latin typeface="Times New Roman" panose="02020603050405020304" pitchFamily="18" charset="0"/>
                <a:cs typeface="Times New Roman" panose="02020603050405020304" pitchFamily="18" charset="0"/>
              </a:rPr>
              <a:t>formal</a:t>
            </a:r>
            <a:r>
              <a:rPr lang="fr-FR" b="1" dirty="0" smtClean="0">
                <a:latin typeface="Times New Roman" panose="02020603050405020304" pitchFamily="18" charset="0"/>
                <a:cs typeface="Times New Roman" panose="02020603050405020304" pitchFamily="18" charset="0"/>
              </a:rPr>
              <a:t> </a:t>
            </a:r>
            <a:r>
              <a:rPr lang="fr-FR" b="1" dirty="0" err="1" smtClean="0">
                <a:latin typeface="Times New Roman" panose="02020603050405020304" pitchFamily="18" charset="0"/>
                <a:cs typeface="Times New Roman" panose="02020603050405020304" pitchFamily="18" charset="0"/>
              </a:rPr>
              <a:t>letters</a:t>
            </a:r>
            <a:r>
              <a:rPr lang="fr-FR" b="1" dirty="0" smtClean="0">
                <a:latin typeface="Times New Roman" panose="02020603050405020304" pitchFamily="18" charset="0"/>
                <a:cs typeface="Times New Roman" panose="02020603050405020304" pitchFamily="18" charset="0"/>
              </a:rPr>
              <a:t>, </a:t>
            </a:r>
            <a:r>
              <a:rPr lang="fr-FR" b="1" dirty="0">
                <a:latin typeface="Times New Roman" panose="02020603050405020304" pitchFamily="18" charset="0"/>
                <a:cs typeface="Times New Roman" panose="02020603050405020304" pitchFamily="18" charset="0"/>
              </a:rPr>
              <a:t>demi official </a:t>
            </a:r>
            <a:r>
              <a:rPr lang="fr-FR" b="1" dirty="0" err="1">
                <a:latin typeface="Times New Roman" panose="02020603050405020304" pitchFamily="18" charset="0"/>
                <a:cs typeface="Times New Roman" panose="02020603050405020304" pitchFamily="18" charset="0"/>
              </a:rPr>
              <a:t>letters</a:t>
            </a:r>
            <a:r>
              <a:rPr lang="fr-FR" b="1" dirty="0">
                <a:latin typeface="Times New Roman" panose="02020603050405020304" pitchFamily="18" charset="0"/>
                <a:cs typeface="Times New Roman" panose="02020603050405020304" pitchFamily="18" charset="0"/>
              </a:rPr>
              <a:t> etc.</a:t>
            </a:r>
            <a:endParaRPr lang="en-US"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9653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8946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3806" y="1220316"/>
            <a:ext cx="10515600" cy="5463819"/>
          </a:xfrm>
        </p:spPr>
        <p:txBody>
          <a:bodyPr>
            <a:normAutofit/>
          </a:bodyPr>
          <a:lstStyle/>
          <a:p>
            <a:pPr marL="0" indent="0">
              <a:buNone/>
            </a:pPr>
            <a:r>
              <a:rPr lang="en-AU" b="1" dirty="0">
                <a:solidFill>
                  <a:srgbClr val="C00000"/>
                </a:solidFill>
                <a:latin typeface="Times New Roman" panose="02020603050405020304" pitchFamily="18" charset="0"/>
                <a:cs typeface="Times New Roman" panose="02020603050405020304" pitchFamily="18" charset="0"/>
              </a:rPr>
              <a:t>Advantages of </a:t>
            </a:r>
            <a:r>
              <a:rPr lang="en-AU" b="1" dirty="0" smtClean="0">
                <a:solidFill>
                  <a:srgbClr val="C00000"/>
                </a:solidFill>
                <a:latin typeface="Times New Roman" panose="02020603050405020304" pitchFamily="18" charset="0"/>
                <a:cs typeface="Times New Roman" panose="02020603050405020304" pitchFamily="18" charset="0"/>
              </a:rPr>
              <a:t>Written </a:t>
            </a:r>
            <a:r>
              <a:rPr lang="en-AU" b="1" dirty="0">
                <a:solidFill>
                  <a:srgbClr val="C00000"/>
                </a:solidFill>
                <a:latin typeface="Times New Roman" panose="02020603050405020304" pitchFamily="18" charset="0"/>
                <a:cs typeface="Times New Roman" panose="02020603050405020304" pitchFamily="18" charset="0"/>
              </a:rPr>
              <a:t>Communication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Ready reference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Legal defense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Mass access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Suitable for distance communication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Message can be edited </a:t>
            </a:r>
            <a:r>
              <a:rPr lang="en-US" b="1" dirty="0" smtClean="0">
                <a:latin typeface="Times New Roman" panose="02020603050405020304" pitchFamily="18" charset="0"/>
                <a:cs typeface="Times New Roman" panose="02020603050405020304" pitchFamily="18" charset="0"/>
              </a:rPr>
              <a:t>and </a:t>
            </a:r>
            <a:r>
              <a:rPr lang="en-US" b="1" dirty="0">
                <a:latin typeface="Times New Roman" panose="02020603050405020304" pitchFamily="18" charset="0"/>
                <a:cs typeface="Times New Roman" panose="02020603050405020304" pitchFamily="18" charset="0"/>
              </a:rPr>
              <a:t>revised.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Provides record and back up.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Enables receivers to fully understand it and send appropriate feedback. </a:t>
            </a:r>
          </a:p>
          <a:p>
            <a:pPr marL="0" indent="0">
              <a:buNone/>
            </a:pPr>
            <a:endParaRPr lang="en-AU" dirty="0"/>
          </a:p>
        </p:txBody>
      </p:sp>
      <p:sp>
        <p:nvSpPr>
          <p:cNvPr id="4" name="Title 1"/>
          <p:cNvSpPr>
            <a:spLocks noGrp="1"/>
          </p:cNvSpPr>
          <p:nvPr>
            <p:ph type="title"/>
          </p:nvPr>
        </p:nvSpPr>
        <p:spPr>
          <a:xfrm>
            <a:off x="67077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724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6533" y="1120463"/>
            <a:ext cx="10515600" cy="5447762"/>
          </a:xfrm>
        </p:spPr>
        <p:txBody>
          <a:bodyPr>
            <a:normAutofit/>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Disadvantages </a:t>
            </a:r>
            <a:r>
              <a:rPr lang="en-AU" b="1" dirty="0">
                <a:solidFill>
                  <a:srgbClr val="C00000"/>
                </a:solidFill>
                <a:latin typeface="Times New Roman" panose="02020603050405020304" pitchFamily="18" charset="0"/>
                <a:cs typeface="Times New Roman" panose="02020603050405020304" pitchFamily="18" charset="0"/>
              </a:rPr>
              <a:t>of Written Communication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Limited to literature world.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Time consuming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Lot of paper work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Need expertise in expression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Doesn’t bring instant feedback.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takes more time in composing a written message.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Number of people struggles for writing ability.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No immediate clarification </a:t>
            </a:r>
          </a:p>
          <a:p>
            <a:pPr marL="0" indent="0">
              <a:buNone/>
            </a:pPr>
            <a:endParaRPr lang="en-AU" dirty="0"/>
          </a:p>
        </p:txBody>
      </p:sp>
      <p:sp>
        <p:nvSpPr>
          <p:cNvPr id="4" name="Title 1"/>
          <p:cNvSpPr>
            <a:spLocks noGrp="1"/>
          </p:cNvSpPr>
          <p:nvPr>
            <p:ph type="title"/>
          </p:nvPr>
        </p:nvSpPr>
        <p:spPr>
          <a:xfrm>
            <a:off x="838200" y="1"/>
            <a:ext cx="10515600" cy="112046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02141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048" y="1055106"/>
            <a:ext cx="9207321" cy="5802894"/>
          </a:xfrm>
        </p:spPr>
        <p:txBody>
          <a:bodyPr>
            <a:normAutofit/>
          </a:bodyPr>
          <a:lstStyle/>
          <a:p>
            <a:pPr marL="514350" indent="-514350">
              <a:buAutoNum type="arabicPeriod" startAt="2"/>
            </a:pPr>
            <a:r>
              <a:rPr lang="en-AU" b="1" dirty="0" smtClean="0">
                <a:solidFill>
                  <a:srgbClr val="00B050"/>
                </a:solidFill>
                <a:latin typeface="Times New Roman" panose="02020603050405020304" pitchFamily="18" charset="0"/>
                <a:cs typeface="Times New Roman" panose="02020603050405020304" pitchFamily="18" charset="0"/>
              </a:rPr>
              <a:t>Non </a:t>
            </a:r>
            <a:r>
              <a:rPr lang="en-AU" b="1" dirty="0">
                <a:solidFill>
                  <a:srgbClr val="00B050"/>
                </a:solidFill>
                <a:latin typeface="Times New Roman" panose="02020603050405020304" pitchFamily="18" charset="0"/>
                <a:cs typeface="Times New Roman" panose="02020603050405020304" pitchFamily="18" charset="0"/>
              </a:rPr>
              <a:t>Verbal Communication </a:t>
            </a:r>
            <a:endParaRPr lang="en-AU" b="1" dirty="0" smtClean="0">
              <a:solidFill>
                <a:srgbClr val="00B05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Nonverbal </a:t>
            </a:r>
            <a:r>
              <a:rPr lang="en-AU" b="1" dirty="0">
                <a:latin typeface="Times New Roman" panose="02020603050405020304" pitchFamily="18" charset="0"/>
                <a:cs typeface="Times New Roman" panose="02020603050405020304" pitchFamily="18" charset="0"/>
              </a:rPr>
              <a:t>messages are transmitted through gestures, facial </a:t>
            </a:r>
            <a:r>
              <a:rPr lang="en-AU" b="1" dirty="0" smtClean="0">
                <a:latin typeface="Times New Roman" panose="02020603050405020304" pitchFamily="18" charset="0"/>
                <a:cs typeface="Times New Roman" panose="02020603050405020304" pitchFamily="18" charset="0"/>
              </a:rPr>
              <a:t>expressions, eye contact, touch, posture </a:t>
            </a:r>
            <a:r>
              <a:rPr lang="en-AU" b="1" dirty="0">
                <a:latin typeface="Times New Roman" panose="02020603050405020304" pitchFamily="18" charset="0"/>
                <a:cs typeface="Times New Roman" panose="02020603050405020304" pitchFamily="18" charset="0"/>
              </a:rPr>
              <a:t>and </a:t>
            </a:r>
            <a:r>
              <a:rPr lang="en-AU" b="1" dirty="0" smtClean="0">
                <a:latin typeface="Times New Roman" panose="02020603050405020304" pitchFamily="18" charset="0"/>
                <a:cs typeface="Times New Roman" panose="02020603050405020304" pitchFamily="18" charset="0"/>
              </a:rPr>
              <a:t>through body </a:t>
            </a:r>
            <a:r>
              <a:rPr lang="en-AU" b="1" dirty="0">
                <a:latin typeface="Times New Roman" panose="02020603050405020304" pitchFamily="18" charset="0"/>
                <a:cs typeface="Times New Roman" panose="02020603050405020304" pitchFamily="18" charset="0"/>
              </a:rPr>
              <a:t>language</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all about the </a:t>
            </a:r>
            <a:r>
              <a:rPr lang="en-US" b="1" dirty="0">
                <a:solidFill>
                  <a:srgbClr val="C00000"/>
                </a:solidFill>
                <a:latin typeface="Times New Roman" panose="02020603050405020304" pitchFamily="18" charset="0"/>
                <a:cs typeface="Times New Roman" panose="02020603050405020304" pitchFamily="18" charset="0"/>
              </a:rPr>
              <a:t>body language of the speaker</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Includes three elements: </a:t>
            </a:r>
          </a:p>
          <a:p>
            <a:pPr marL="0" indent="0" algn="just">
              <a:lnSpc>
                <a:spcPct val="100000"/>
              </a:lnSpc>
              <a:buNone/>
            </a:pPr>
            <a:r>
              <a:rPr lang="en-US" b="1" dirty="0" smtClean="0">
                <a:solidFill>
                  <a:srgbClr val="00B050"/>
                </a:solidFill>
                <a:latin typeface="Times New Roman" panose="02020603050405020304" pitchFamily="18" charset="0"/>
                <a:cs typeface="Times New Roman" panose="02020603050405020304" pitchFamily="18" charset="0"/>
              </a:rPr>
              <a:t>Appearance</a:t>
            </a:r>
            <a:r>
              <a:rPr lang="en-US" b="1" dirty="0">
                <a:solidFill>
                  <a:srgbClr val="00B05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clothing, hairstyle, </a:t>
            </a:r>
            <a:r>
              <a:rPr lang="en-US" b="1" dirty="0" smtClean="0">
                <a:latin typeface="Times New Roman" panose="02020603050405020304" pitchFamily="18" charset="0"/>
                <a:cs typeface="Times New Roman" panose="02020603050405020304" pitchFamily="18" charset="0"/>
              </a:rPr>
              <a:t>neatness, </a:t>
            </a:r>
          </a:p>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Body language</a:t>
            </a:r>
            <a:r>
              <a:rPr lang="en-US" b="1" dirty="0" smtClean="0">
                <a:latin typeface="Times New Roman" panose="02020603050405020304" pitchFamily="18" charset="0"/>
                <a:cs typeface="Times New Roman" panose="02020603050405020304" pitchFamily="18" charset="0"/>
              </a:rPr>
              <a:t>: gesture, facial expression, postures</a:t>
            </a:r>
          </a:p>
          <a:p>
            <a:pPr marL="0" indent="0" algn="just">
              <a:lnSpc>
                <a:spcPct val="100000"/>
              </a:lnSpc>
              <a:buNone/>
            </a:pPr>
            <a:r>
              <a:rPr lang="en-US" b="1" dirty="0" smtClean="0">
                <a:solidFill>
                  <a:srgbClr val="0000CC"/>
                </a:solidFill>
                <a:latin typeface="Times New Roman" panose="02020603050405020304" pitchFamily="18" charset="0"/>
                <a:cs typeface="Times New Roman" panose="02020603050405020304" pitchFamily="18" charset="0"/>
              </a:rPr>
              <a:t>Sound</a:t>
            </a:r>
            <a:r>
              <a:rPr lang="en-US" b="1" dirty="0">
                <a:solidFill>
                  <a:srgbClr val="0000CC"/>
                </a:solidFill>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voice, tone, volume, speech rate.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Non </a:t>
            </a:r>
            <a:r>
              <a:rPr lang="en-AU" b="1" dirty="0">
                <a:latin typeface="Times New Roman" panose="02020603050405020304" pitchFamily="18" charset="0"/>
                <a:cs typeface="Times New Roman" panose="02020603050405020304" pitchFamily="18" charset="0"/>
              </a:rPr>
              <a:t>verbal communication plays an important role in how people interact with one another. </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748048"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5941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653" y="1"/>
            <a:ext cx="10515600" cy="106894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LEVEL OF COMMUNICATION </a:t>
            </a:r>
          </a:p>
        </p:txBody>
      </p:sp>
      <p:sp>
        <p:nvSpPr>
          <p:cNvPr id="3" name="Content Placeholder 2"/>
          <p:cNvSpPr>
            <a:spLocks noGrp="1"/>
          </p:cNvSpPr>
          <p:nvPr>
            <p:ph idx="1"/>
          </p:nvPr>
        </p:nvSpPr>
        <p:spPr>
          <a:xfrm>
            <a:off x="683653" y="1258954"/>
            <a:ext cx="10515600" cy="5116088"/>
          </a:xfrm>
        </p:spPr>
        <p:txBody>
          <a:bodyPr/>
          <a:lstStyle/>
          <a:p>
            <a:pPr marL="514350" indent="-514350">
              <a:buAutoNum type="arabicPeriod"/>
            </a:pPr>
            <a:r>
              <a:rPr lang="en-US" b="1" dirty="0">
                <a:solidFill>
                  <a:srgbClr val="C00000"/>
                </a:solidFill>
                <a:latin typeface="Times New Roman" panose="02020603050405020304" pitchFamily="18" charset="0"/>
                <a:cs typeface="Times New Roman" panose="02020603050405020304" pitchFamily="18" charset="0"/>
              </a:rPr>
              <a:t>Intra personal Communication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Communication that </a:t>
            </a:r>
            <a:r>
              <a:rPr lang="en-US" b="1" dirty="0">
                <a:solidFill>
                  <a:srgbClr val="C00000"/>
                </a:solidFill>
                <a:latin typeface="Times New Roman" panose="02020603050405020304" pitchFamily="18" charset="0"/>
                <a:cs typeface="Times New Roman" panose="02020603050405020304" pitchFamily="18" charset="0"/>
              </a:rPr>
              <a:t>occurs in your own mind</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type of communication is known as self-talk and is the internal process that people use to think, reflect, and make sense of their experiences.</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Example – what to eat or wear, where to go in weekend etc.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can be considered surface-level communication as both the sender and the receiver of the message is the same person.</a:t>
            </a:r>
          </a:p>
        </p:txBody>
      </p:sp>
    </p:spTree>
    <p:extLst>
      <p:ext uri="{BB962C8B-B14F-4D97-AF65-F5344CB8AC3E}">
        <p14:creationId xmlns:p14="http://schemas.microsoft.com/office/powerpoint/2010/main" val="35298990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78650"/>
            <a:ext cx="9104290" cy="5128967"/>
          </a:xfrm>
        </p:spPr>
        <p:txBody>
          <a:bodyPr>
            <a:normAutofit/>
          </a:bodyPr>
          <a:lstStyle/>
          <a:p>
            <a:pPr marL="514350" indent="-514350">
              <a:lnSpc>
                <a:spcPct val="100000"/>
              </a:lnSpc>
              <a:buAutoNum type="arabicPeriod" startAt="2"/>
            </a:pPr>
            <a:r>
              <a:rPr lang="en-AU" b="1" dirty="0" smtClean="0">
                <a:solidFill>
                  <a:srgbClr val="C00000"/>
                </a:solidFill>
                <a:latin typeface="Times New Roman" panose="02020603050405020304" pitchFamily="18" charset="0"/>
                <a:cs typeface="Times New Roman" panose="02020603050405020304" pitchFamily="18" charset="0"/>
              </a:rPr>
              <a:t>Interpersonal </a:t>
            </a:r>
            <a:r>
              <a:rPr lang="en-AU" b="1" dirty="0">
                <a:solidFill>
                  <a:srgbClr val="C00000"/>
                </a:solidFill>
                <a:latin typeface="Times New Roman" panose="02020603050405020304" pitchFamily="18" charset="0"/>
                <a:cs typeface="Times New Roman" panose="02020603050405020304" pitchFamily="18" charset="0"/>
              </a:rPr>
              <a:t>Communication </a:t>
            </a:r>
            <a:r>
              <a:rPr lang="en-AU" b="1" dirty="0" smtClean="0">
                <a:solidFill>
                  <a:srgbClr val="C0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Communication between two people is known as interpersonal communication (IPC)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most often face to face conversation.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can be exchange of ideas, knowledge, instruction, information between two people.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Immediate feedback is possible.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Both sender and receiver are present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Technology mediated IPC </a:t>
            </a:r>
            <a:r>
              <a:rPr lang="en-AU" b="1" dirty="0" smtClean="0">
                <a:latin typeface="Times New Roman" panose="02020603050405020304" pitchFamily="18" charset="0"/>
                <a:cs typeface="Times New Roman" panose="02020603050405020304" pitchFamily="18" charset="0"/>
              </a:rPr>
              <a:t>is through </a:t>
            </a:r>
            <a:r>
              <a:rPr lang="en-AU" b="1" dirty="0">
                <a:latin typeface="Times New Roman" panose="02020603050405020304" pitchFamily="18" charset="0"/>
                <a:cs typeface="Times New Roman" panose="02020603050405020304" pitchFamily="18" charset="0"/>
              </a:rPr>
              <a:t>internet, telephone, mobile etc. </a:t>
            </a:r>
          </a:p>
          <a:p>
            <a:pPr marL="0" indent="0">
              <a:buNone/>
            </a:pPr>
            <a:endParaRPr lang="en-AU" dirty="0"/>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LEVEL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21941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1106621"/>
            <a:ext cx="9426262" cy="5590393"/>
          </a:xfrm>
        </p:spPr>
        <p:txBody>
          <a:bodyPr>
            <a:normAutofit/>
          </a:bodyPr>
          <a:lstStyle/>
          <a:p>
            <a:pPr marL="514350" indent="-514350">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Small </a:t>
            </a:r>
            <a:r>
              <a:rPr lang="en-US" b="1" dirty="0">
                <a:solidFill>
                  <a:srgbClr val="C00000"/>
                </a:solidFill>
                <a:latin typeface="Times New Roman" panose="02020603050405020304" pitchFamily="18" charset="0"/>
                <a:cs typeface="Times New Roman" panose="02020603050405020304" pitchFamily="18" charset="0"/>
              </a:rPr>
              <a:t>Group Communication </a:t>
            </a:r>
            <a:r>
              <a:rPr lang="en-US" b="1" dirty="0" smtClean="0">
                <a:solidFill>
                  <a:srgbClr val="C0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Communication within formal or informal groups or team.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 group interaction that results in decision making, problem solving and discussion within </a:t>
            </a:r>
            <a:r>
              <a:rPr lang="en-US" b="1" dirty="0" smtClean="0">
                <a:latin typeface="Times New Roman" panose="02020603050405020304" pitchFamily="18" charset="0"/>
                <a:cs typeface="Times New Roman" panose="02020603050405020304" pitchFamily="18" charset="0"/>
              </a:rPr>
              <a:t>an </a:t>
            </a:r>
            <a:r>
              <a:rPr lang="en-US" b="1" dirty="0">
                <a:latin typeface="Times New Roman" panose="02020603050405020304" pitchFamily="18" charset="0"/>
                <a:cs typeface="Times New Roman" panose="02020603050405020304" pitchFamily="18" charset="0"/>
              </a:rPr>
              <a:t>organization</a:t>
            </a:r>
            <a:r>
              <a:rPr lang="en-US" dirty="0">
                <a:latin typeface="Times New Roman" panose="02020603050405020304" pitchFamily="18" charset="0"/>
                <a:cs typeface="Times New Roman" panose="02020603050405020304" pitchFamily="18" charset="0"/>
              </a:rPr>
              <a:t>.  </a:t>
            </a:r>
          </a:p>
          <a:p>
            <a:pPr marL="514350" indent="-514350" algn="just">
              <a:lnSpc>
                <a:spcPct val="100000"/>
              </a:lnSpc>
              <a:buAutoNum type="arabicPeriod" startAt="4"/>
            </a:pPr>
            <a:r>
              <a:rPr lang="en-US" b="1" dirty="0" smtClean="0">
                <a:solidFill>
                  <a:srgbClr val="C00000"/>
                </a:solidFill>
                <a:latin typeface="Times New Roman" panose="02020603050405020304" pitchFamily="18" charset="0"/>
                <a:cs typeface="Times New Roman" panose="02020603050405020304" pitchFamily="18" charset="0"/>
              </a:rPr>
              <a:t>Mass </a:t>
            </a:r>
            <a:r>
              <a:rPr lang="en-US" b="1" dirty="0">
                <a:solidFill>
                  <a:srgbClr val="C00000"/>
                </a:solidFill>
                <a:latin typeface="Times New Roman" panose="02020603050405020304" pitchFamily="18" charset="0"/>
                <a:cs typeface="Times New Roman" panose="02020603050405020304" pitchFamily="18" charset="0"/>
              </a:rPr>
              <a:t>Communication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Mass communication, process of sharing information with a large audience.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Mass communication is accomplished via mass media—that is, technology capable of sending messages to great numbers of people, many of whom are unknown to the sender (e.g., television</a:t>
            </a:r>
            <a:r>
              <a:rPr lang="en-AU" b="1" dirty="0" smtClean="0">
                <a:latin typeface="Times New Roman" panose="02020603050405020304" pitchFamily="18" charset="0"/>
                <a:cs typeface="Times New Roman" panose="02020603050405020304" pitchFamily="18" charset="0"/>
              </a:rPr>
              <a:t>). [8]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LEVEL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79029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
            <a:ext cx="10515600" cy="106894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BARRIERS OF COMMUNICATION </a:t>
            </a:r>
          </a:p>
        </p:txBody>
      </p:sp>
      <p:sp>
        <p:nvSpPr>
          <p:cNvPr id="3" name="Content Placeholder 2"/>
          <p:cNvSpPr>
            <a:spLocks noGrp="1"/>
          </p:cNvSpPr>
          <p:nvPr>
            <p:ph idx="1"/>
          </p:nvPr>
        </p:nvSpPr>
        <p:spPr>
          <a:xfrm>
            <a:off x="748048" y="975619"/>
            <a:ext cx="9284594" cy="5669880"/>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When a communication is made by a sender, it must be received correctly by the receiver.</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Message must be interpreted by the receiver as has been intended by the sender.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There are various problems like the message does not reach the receiver, problems of encoding and decoding, faulty selection of channel, wrong language or the interpretation of the message. </a:t>
            </a:r>
            <a:r>
              <a:rPr lang="en-AU" b="1" dirty="0" smtClean="0">
                <a:latin typeface="Times New Roman" panose="02020603050405020304" pitchFamily="18" charset="0"/>
                <a:cs typeface="Times New Roman" panose="02020603050405020304" pitchFamily="18" charset="0"/>
              </a:rPr>
              <a:t>[2]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list can be long and unending. These problems are called ‘Noise’ in communication.</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These problems can be classified as various barriers</a:t>
            </a:r>
          </a:p>
        </p:txBody>
      </p:sp>
    </p:spTree>
    <p:extLst>
      <p:ext uri="{BB962C8B-B14F-4D97-AF65-F5344CB8AC3E}">
        <p14:creationId xmlns:p14="http://schemas.microsoft.com/office/powerpoint/2010/main" val="13943329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5" y="1568047"/>
            <a:ext cx="10515600" cy="5025935"/>
          </a:xfrm>
        </p:spPr>
        <p:txBody>
          <a:bodyPr/>
          <a:lstStyle/>
          <a:p>
            <a:pPr marL="457200" indent="-457200">
              <a:lnSpc>
                <a:spcPct val="100000"/>
              </a:lnSpc>
              <a:buFont typeface="+mj-lt"/>
              <a:buAutoNum type="arabicPeriod"/>
            </a:pPr>
            <a:r>
              <a:rPr lang="en-US" b="1" dirty="0">
                <a:solidFill>
                  <a:srgbClr val="C00000"/>
                </a:solidFill>
                <a:latin typeface="Times New Roman" panose="02020603050405020304" pitchFamily="18" charset="0"/>
                <a:cs typeface="Times New Roman" panose="02020603050405020304" pitchFamily="18" charset="0"/>
              </a:rPr>
              <a:t>Organizational Barriers </a:t>
            </a:r>
          </a:p>
          <a:p>
            <a:pPr marL="0" indent="0">
              <a:lnSpc>
                <a:spcPct val="100000"/>
              </a:lnSpc>
              <a:buNone/>
            </a:pPr>
            <a:r>
              <a:rPr lang="en-US" b="1" dirty="0">
                <a:latin typeface="Times New Roman" panose="02020603050405020304" pitchFamily="18" charset="0"/>
                <a:cs typeface="Times New Roman" panose="02020603050405020304" pitchFamily="18" charset="0"/>
              </a:rPr>
              <a:t>These barriers arise when duties and line of authority are not clearly defined. </a:t>
            </a:r>
          </a:p>
          <a:p>
            <a:pPr>
              <a:lnSpc>
                <a:spcPct val="100000"/>
              </a:lnSpc>
            </a:pPr>
            <a:r>
              <a:rPr lang="en-US" b="1" dirty="0">
                <a:latin typeface="Times New Roman" panose="02020603050405020304" pitchFamily="18" charset="0"/>
                <a:cs typeface="Times New Roman" panose="02020603050405020304" pitchFamily="18" charset="0"/>
              </a:rPr>
              <a:t>Policy</a:t>
            </a:r>
          </a:p>
          <a:p>
            <a:pPr>
              <a:lnSpc>
                <a:spcPct val="100000"/>
              </a:lnSpc>
            </a:pPr>
            <a:r>
              <a:rPr lang="en-US" b="1" dirty="0">
                <a:latin typeface="Times New Roman" panose="02020603050405020304" pitchFamily="18" charset="0"/>
                <a:cs typeface="Times New Roman" panose="02020603050405020304" pitchFamily="18" charset="0"/>
              </a:rPr>
              <a:t>Rules and Regulations</a:t>
            </a:r>
          </a:p>
          <a:p>
            <a:pPr>
              <a:lnSpc>
                <a:spcPct val="100000"/>
              </a:lnSpc>
            </a:pPr>
            <a:r>
              <a:rPr lang="en-US" b="1" dirty="0">
                <a:latin typeface="Times New Roman" panose="02020603050405020304" pitchFamily="18" charset="0"/>
                <a:cs typeface="Times New Roman" panose="02020603050405020304" pitchFamily="18" charset="0"/>
              </a:rPr>
              <a:t>Facilities</a:t>
            </a:r>
          </a:p>
          <a:p>
            <a:pPr>
              <a:lnSpc>
                <a:spcPct val="100000"/>
              </a:lnSpc>
            </a:pPr>
            <a:r>
              <a:rPr lang="en-US" b="1" dirty="0">
                <a:latin typeface="Times New Roman" panose="02020603050405020304" pitchFamily="18" charset="0"/>
                <a:cs typeface="Times New Roman" panose="02020603050405020304" pitchFamily="18" charset="0"/>
              </a:rPr>
              <a:t>Complex organization</a:t>
            </a:r>
          </a:p>
          <a:p>
            <a:pPr>
              <a:lnSpc>
                <a:spcPct val="100000"/>
              </a:lnSpc>
            </a:pPr>
            <a:r>
              <a:rPr lang="en-US" b="1" dirty="0">
                <a:latin typeface="Times New Roman" panose="02020603050405020304" pitchFamily="18" charset="0"/>
                <a:cs typeface="Times New Roman" panose="02020603050405020304" pitchFamily="18" charset="0"/>
              </a:rPr>
              <a:t>Status and position</a:t>
            </a:r>
          </a:p>
          <a:p>
            <a:pPr marL="0" indent="0">
              <a:buNone/>
            </a:pPr>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BARRIERS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03960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4865" y="1133340"/>
            <a:ext cx="5060324" cy="5499279"/>
          </a:xfrm>
        </p:spPr>
        <p:txBody>
          <a:bodyPr>
            <a:normAutofit/>
          </a:bodyPr>
          <a:lstStyle/>
          <a:p>
            <a:pPr marL="514350" indent="-514350">
              <a:buAutoNum type="arabicPeriod" startAt="2"/>
            </a:pPr>
            <a:r>
              <a:rPr lang="en-US" b="1" dirty="0" smtClean="0">
                <a:solidFill>
                  <a:srgbClr val="C00000"/>
                </a:solidFill>
                <a:latin typeface="Times New Roman" panose="02020603050405020304" pitchFamily="18" charset="0"/>
                <a:cs typeface="Times New Roman" panose="02020603050405020304" pitchFamily="18" charset="0"/>
              </a:rPr>
              <a:t>Emotional </a:t>
            </a:r>
            <a:r>
              <a:rPr lang="en-US" b="1" dirty="0">
                <a:solidFill>
                  <a:srgbClr val="C00000"/>
                </a:solidFill>
                <a:latin typeface="Times New Roman" panose="02020603050405020304" pitchFamily="18" charset="0"/>
                <a:cs typeface="Times New Roman" panose="02020603050405020304" pitchFamily="18" charset="0"/>
              </a:rPr>
              <a:t>/ Psychological </a:t>
            </a:r>
            <a:r>
              <a:rPr lang="en-US" b="1" dirty="0" smtClean="0">
                <a:solidFill>
                  <a:srgbClr val="C00000"/>
                </a:solidFill>
                <a:latin typeface="Times New Roman" panose="02020603050405020304" pitchFamily="18" charset="0"/>
                <a:cs typeface="Times New Roman" panose="02020603050405020304" pitchFamily="18" charset="0"/>
              </a:rPr>
              <a:t>barriers </a:t>
            </a:r>
          </a:p>
          <a:p>
            <a:r>
              <a:rPr lang="en-US" b="1" dirty="0">
                <a:latin typeface="Times New Roman" panose="02020603050405020304" pitchFamily="18" charset="0"/>
                <a:cs typeface="Times New Roman" panose="02020603050405020304" pitchFamily="18" charset="0"/>
              </a:rPr>
              <a:t>Poor pronunciation </a:t>
            </a:r>
          </a:p>
          <a:p>
            <a:r>
              <a:rPr lang="en-US" b="1" dirty="0">
                <a:latin typeface="Times New Roman" panose="02020603050405020304" pitchFamily="18" charset="0"/>
                <a:cs typeface="Times New Roman" panose="02020603050405020304" pitchFamily="18" charset="0"/>
              </a:rPr>
              <a:t>Confused thinking </a:t>
            </a:r>
          </a:p>
          <a:p>
            <a:r>
              <a:rPr lang="en-US" b="1" dirty="0">
                <a:latin typeface="Times New Roman" panose="02020603050405020304" pitchFamily="18" charset="0"/>
                <a:cs typeface="Times New Roman" panose="02020603050405020304" pitchFamily="18" charset="0"/>
              </a:rPr>
              <a:t>Communication overload </a:t>
            </a:r>
          </a:p>
          <a:p>
            <a:r>
              <a:rPr lang="en-US" b="1" dirty="0">
                <a:latin typeface="Times New Roman" panose="02020603050405020304" pitchFamily="18" charset="0"/>
                <a:cs typeface="Times New Roman" panose="02020603050405020304" pitchFamily="18" charset="0"/>
              </a:rPr>
              <a:t>Attitude </a:t>
            </a:r>
          </a:p>
          <a:p>
            <a:r>
              <a:rPr lang="en-US" b="1" dirty="0">
                <a:latin typeface="Times New Roman" panose="02020603050405020304" pitchFamily="18" charset="0"/>
                <a:cs typeface="Times New Roman" panose="02020603050405020304" pitchFamily="18" charset="0"/>
              </a:rPr>
              <a:t>Fear and anxiety </a:t>
            </a:r>
          </a:p>
          <a:p>
            <a:r>
              <a:rPr lang="en-US" b="1" dirty="0">
                <a:latin typeface="Times New Roman" panose="02020603050405020304" pitchFamily="18" charset="0"/>
                <a:cs typeface="Times New Roman" panose="02020603050405020304" pitchFamily="18" charset="0"/>
              </a:rPr>
              <a:t>Suspicious, jealousy, anger</a:t>
            </a:r>
          </a:p>
          <a:p>
            <a:r>
              <a:rPr lang="en-US" b="1" dirty="0">
                <a:latin typeface="Times New Roman" panose="02020603050405020304" pitchFamily="18" charset="0"/>
                <a:cs typeface="Times New Roman" panose="02020603050405020304" pitchFamily="18" charset="0"/>
              </a:rPr>
              <a:t>Lack of interest and lack of listening </a:t>
            </a:r>
          </a:p>
          <a:p>
            <a:r>
              <a:rPr lang="en-US" b="1" dirty="0">
                <a:latin typeface="Times New Roman" panose="02020603050405020304" pitchFamily="18" charset="0"/>
                <a:cs typeface="Times New Roman" panose="02020603050405020304" pitchFamily="18" charset="0"/>
              </a:rPr>
              <a:t>Inattention </a:t>
            </a:r>
          </a:p>
          <a:p>
            <a:pPr marL="0" indent="0">
              <a:buNone/>
            </a:pPr>
            <a:endParaRPr lang="en-US" b="1" dirty="0" smtClean="0">
              <a:solidFill>
                <a:srgbClr val="C00000"/>
              </a:solidFill>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133341"/>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BARRIERS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1"/>
          <p:cNvSpPr txBox="1">
            <a:spLocks/>
          </p:cNvSpPr>
          <p:nvPr/>
        </p:nvSpPr>
        <p:spPr>
          <a:xfrm>
            <a:off x="6096000" y="1243795"/>
            <a:ext cx="5392459" cy="38778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AutoNum type="arabicPeriod" startAt="3"/>
            </a:pPr>
            <a:r>
              <a:rPr lang="en-US" b="1" dirty="0">
                <a:solidFill>
                  <a:srgbClr val="C00000"/>
                </a:solidFill>
                <a:latin typeface="Times New Roman" panose="02020603050405020304" pitchFamily="18" charset="0"/>
                <a:cs typeface="Times New Roman" panose="02020603050405020304" pitchFamily="18" charset="0"/>
              </a:rPr>
              <a:t>Physical Barrier </a:t>
            </a:r>
          </a:p>
          <a:p>
            <a:r>
              <a:rPr lang="en-US" b="1" dirty="0" smtClean="0">
                <a:latin typeface="Times New Roman" panose="02020603050405020304" pitchFamily="18" charset="0"/>
                <a:cs typeface="Times New Roman" panose="02020603050405020304" pitchFamily="18" charset="0"/>
              </a:rPr>
              <a:t>Poor timing </a:t>
            </a:r>
          </a:p>
          <a:p>
            <a:r>
              <a:rPr lang="en-US" b="1" dirty="0" smtClean="0">
                <a:latin typeface="Times New Roman" panose="02020603050405020304" pitchFamily="18" charset="0"/>
                <a:cs typeface="Times New Roman" panose="02020603050405020304" pitchFamily="18" charset="0"/>
              </a:rPr>
              <a:t>Choice of channel </a:t>
            </a:r>
          </a:p>
          <a:p>
            <a:r>
              <a:rPr lang="en-US" b="1" dirty="0" smtClean="0">
                <a:latin typeface="Times New Roman" panose="02020603050405020304" pitchFamily="18" charset="0"/>
                <a:cs typeface="Times New Roman" panose="02020603050405020304" pitchFamily="18" charset="0"/>
              </a:rPr>
              <a:t>Inadequate information </a:t>
            </a:r>
          </a:p>
          <a:p>
            <a:r>
              <a:rPr lang="en-US" b="1" dirty="0" smtClean="0">
                <a:latin typeface="Times New Roman" panose="02020603050405020304" pitchFamily="18" charset="0"/>
                <a:cs typeface="Times New Roman" panose="02020603050405020304" pitchFamily="18" charset="0"/>
              </a:rPr>
              <a:t>Information overload </a:t>
            </a:r>
          </a:p>
          <a:p>
            <a:r>
              <a:rPr lang="en-US" b="1" dirty="0" smtClean="0">
                <a:latin typeface="Times New Roman" panose="02020603050405020304" pitchFamily="18" charset="0"/>
                <a:cs typeface="Times New Roman" panose="02020603050405020304" pitchFamily="18" charset="0"/>
              </a:rPr>
              <a:t>Poor hearing </a:t>
            </a:r>
          </a:p>
          <a:p>
            <a:r>
              <a:rPr lang="en-US" b="1" dirty="0" smtClean="0">
                <a:latin typeface="Times New Roman" panose="02020603050405020304" pitchFamily="18" charset="0"/>
                <a:cs typeface="Times New Roman" panose="02020603050405020304" pitchFamily="18" charset="0"/>
              </a:rPr>
              <a:t>Distances </a:t>
            </a: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3820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2" y="1184857"/>
            <a:ext cx="5034567" cy="4351338"/>
          </a:xfrm>
        </p:spPr>
        <p:txBody>
          <a:bodyPr/>
          <a:lstStyle/>
          <a:p>
            <a:pPr marL="514350" indent="-514350">
              <a:buAutoNum type="arabicPeriod" startAt="4"/>
            </a:pPr>
            <a:r>
              <a:rPr lang="en-US" b="1" dirty="0" smtClean="0">
                <a:solidFill>
                  <a:srgbClr val="C00000"/>
                </a:solidFill>
                <a:latin typeface="Times New Roman" panose="02020603050405020304" pitchFamily="18" charset="0"/>
                <a:cs typeface="Times New Roman" panose="02020603050405020304" pitchFamily="18" charset="0"/>
              </a:rPr>
              <a:t>Mechanical Barriers </a:t>
            </a:r>
          </a:p>
          <a:p>
            <a:r>
              <a:rPr lang="en-US" b="1" dirty="0">
                <a:latin typeface="Times New Roman" panose="02020603050405020304" pitchFamily="18" charset="0"/>
                <a:cs typeface="Times New Roman" panose="02020603050405020304" pitchFamily="18" charset="0"/>
              </a:rPr>
              <a:t>Non availability of proper machines </a:t>
            </a:r>
          </a:p>
          <a:p>
            <a:r>
              <a:rPr lang="en-US" b="1" dirty="0">
                <a:latin typeface="Times New Roman" panose="02020603050405020304" pitchFamily="18" charset="0"/>
                <a:cs typeface="Times New Roman" panose="02020603050405020304" pitchFamily="18" charset="0"/>
              </a:rPr>
              <a:t>Presence of defective machine  </a:t>
            </a:r>
          </a:p>
          <a:p>
            <a:r>
              <a:rPr lang="en-US" b="1" dirty="0">
                <a:latin typeface="Times New Roman" panose="02020603050405020304" pitchFamily="18" charset="0"/>
                <a:cs typeface="Times New Roman" panose="02020603050405020304" pitchFamily="18" charset="0"/>
              </a:rPr>
              <a:t>Interruption </a:t>
            </a:r>
          </a:p>
          <a:p>
            <a:r>
              <a:rPr lang="en-US" b="1" dirty="0">
                <a:latin typeface="Times New Roman" panose="02020603050405020304" pitchFamily="18" charset="0"/>
                <a:cs typeface="Times New Roman" panose="02020603050405020304" pitchFamily="18" charset="0"/>
              </a:rPr>
              <a:t>Power Failure </a:t>
            </a: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
            <a:ext cx="10515600" cy="118485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BARRIERS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5615190" y="1094705"/>
            <a:ext cx="4520484" cy="529321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AutoNum type="arabicPeriod" startAt="5"/>
            </a:pPr>
            <a:r>
              <a:rPr lang="en-US" b="1" dirty="0" smtClean="0">
                <a:solidFill>
                  <a:srgbClr val="C00000"/>
                </a:solidFill>
                <a:latin typeface="Times New Roman" panose="02020603050405020304" pitchFamily="18" charset="0"/>
                <a:cs typeface="Times New Roman" panose="02020603050405020304" pitchFamily="18" charset="0"/>
              </a:rPr>
              <a:t>Perceptional </a:t>
            </a:r>
            <a:r>
              <a:rPr lang="en-US" b="1" dirty="0">
                <a:solidFill>
                  <a:srgbClr val="C00000"/>
                </a:solidFill>
                <a:latin typeface="Times New Roman" panose="02020603050405020304" pitchFamily="18" charset="0"/>
                <a:cs typeface="Times New Roman" panose="02020603050405020304" pitchFamily="18" charset="0"/>
              </a:rPr>
              <a:t>Barriers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Lack </a:t>
            </a:r>
            <a:r>
              <a:rPr lang="en-US" b="1" dirty="0">
                <a:latin typeface="Times New Roman" panose="02020603050405020304" pitchFamily="18" charset="0"/>
                <a:cs typeface="Times New Roman" panose="02020603050405020304" pitchFamily="18" charset="0"/>
              </a:rPr>
              <a:t>of common experience </a:t>
            </a:r>
          </a:p>
          <a:p>
            <a:pPr algn="just">
              <a:lnSpc>
                <a:spcPct val="100000"/>
              </a:lnSpc>
            </a:pPr>
            <a:r>
              <a:rPr lang="en-US" b="1" dirty="0">
                <a:latin typeface="Times New Roman" panose="02020603050405020304" pitchFamily="18" charset="0"/>
                <a:cs typeface="Times New Roman" panose="02020603050405020304" pitchFamily="18" charset="0"/>
              </a:rPr>
              <a:t>Linguistic : different language and vocabulary. </a:t>
            </a:r>
          </a:p>
          <a:p>
            <a:pPr algn="just">
              <a:lnSpc>
                <a:spcPct val="100000"/>
              </a:lnSpc>
            </a:pPr>
            <a:r>
              <a:rPr lang="en-US" b="1" dirty="0">
                <a:latin typeface="Times New Roman" panose="02020603050405020304" pitchFamily="18" charset="0"/>
                <a:cs typeface="Times New Roman" panose="02020603050405020304" pitchFamily="18" charset="0"/>
              </a:rPr>
              <a:t>Low IQ </a:t>
            </a:r>
          </a:p>
          <a:p>
            <a:pPr algn="just">
              <a:lnSpc>
                <a:spcPct val="100000"/>
              </a:lnSpc>
            </a:pPr>
            <a:r>
              <a:rPr lang="en-US" b="1" dirty="0">
                <a:latin typeface="Times New Roman" panose="02020603050405020304" pitchFamily="18" charset="0"/>
                <a:cs typeface="Times New Roman" panose="02020603050405020304" pitchFamily="18" charset="0"/>
              </a:rPr>
              <a:t>From receiver side: interrupting the speaker, asking too many questions</a:t>
            </a:r>
            <a:r>
              <a:rPr lang="en-US" dirty="0">
                <a:latin typeface="Times New Roman" panose="02020603050405020304" pitchFamily="18" charset="0"/>
                <a:cs typeface="Times New Roman" panose="02020603050405020304" pitchFamily="18" charset="0"/>
              </a:rPr>
              <a:t>.  </a:t>
            </a:r>
          </a:p>
          <a:p>
            <a:pPr algn="just">
              <a:lnSpc>
                <a:spcPct val="100000"/>
              </a:lnSpc>
            </a:pPr>
            <a:r>
              <a:rPr lang="en-US" b="1" dirty="0">
                <a:latin typeface="Times New Roman" panose="02020603050405020304" pitchFamily="18" charset="0"/>
                <a:cs typeface="Times New Roman" panose="02020603050405020304" pitchFamily="18" charset="0"/>
              </a:rPr>
              <a:t>From sender side: unclear message, incomplete sentence. </a:t>
            </a:r>
          </a:p>
          <a:p>
            <a:endParaRPr lang="en-AU"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5292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536842" cy="4351338"/>
          </a:xfrm>
        </p:spPr>
        <p:txBody>
          <a:bodyPr/>
          <a:lstStyle/>
          <a:p>
            <a:pPr marL="514350" indent="-514350">
              <a:buAutoNum type="arabicPeriod" startAt="6"/>
            </a:pPr>
            <a:r>
              <a:rPr lang="en-AU" b="1" dirty="0" smtClean="0">
                <a:solidFill>
                  <a:srgbClr val="C00000"/>
                </a:solidFill>
                <a:latin typeface="Times New Roman" panose="02020603050405020304" pitchFamily="18" charset="0"/>
                <a:cs typeface="Times New Roman" panose="02020603050405020304" pitchFamily="18" charset="0"/>
              </a:rPr>
              <a:t>Semantic barriers  </a:t>
            </a:r>
          </a:p>
          <a:p>
            <a:pPr marL="514350" indent="-514350"/>
            <a:r>
              <a:rPr lang="en-AU" b="1" dirty="0">
                <a:latin typeface="Times New Roman" panose="02020603050405020304" pitchFamily="18" charset="0"/>
                <a:cs typeface="Times New Roman" panose="02020603050405020304" pitchFamily="18" charset="0"/>
              </a:rPr>
              <a:t>Symbol with different meaning </a:t>
            </a:r>
          </a:p>
          <a:p>
            <a:pPr marL="514350" indent="-514350"/>
            <a:r>
              <a:rPr lang="en-AU" b="1" dirty="0">
                <a:latin typeface="Times New Roman" panose="02020603050405020304" pitchFamily="18" charset="0"/>
                <a:cs typeface="Times New Roman" panose="02020603050405020304" pitchFamily="18" charset="0"/>
              </a:rPr>
              <a:t>Badly expressed message </a:t>
            </a:r>
          </a:p>
          <a:p>
            <a:pPr marL="514350" indent="-514350"/>
            <a:r>
              <a:rPr lang="en-AU" b="1" dirty="0">
                <a:latin typeface="Times New Roman" panose="02020603050405020304" pitchFamily="18" charset="0"/>
                <a:cs typeface="Times New Roman" panose="02020603050405020304" pitchFamily="18" charset="0"/>
              </a:rPr>
              <a:t>Faulty translation </a:t>
            </a:r>
          </a:p>
          <a:p>
            <a:pPr marL="514350" indent="-514350"/>
            <a:r>
              <a:rPr lang="en-AU" b="1" dirty="0">
                <a:latin typeface="Times New Roman" panose="02020603050405020304" pitchFamily="18" charset="0"/>
                <a:cs typeface="Times New Roman" panose="02020603050405020304" pitchFamily="18" charset="0"/>
              </a:rPr>
              <a:t>Unclarified assumption </a:t>
            </a:r>
          </a:p>
          <a:p>
            <a:pPr marL="514350" indent="-514350"/>
            <a:r>
              <a:rPr lang="en-AU" b="1" dirty="0">
                <a:latin typeface="Times New Roman" panose="02020603050405020304" pitchFamily="18" charset="0"/>
                <a:cs typeface="Times New Roman" panose="02020603050405020304" pitchFamily="18" charset="0"/>
              </a:rPr>
              <a:t>Specialist’s language </a:t>
            </a:r>
          </a:p>
          <a:p>
            <a:pPr marL="0" indent="0">
              <a:buNone/>
            </a:pPr>
            <a:endParaRPr lang="en-AU" b="1" dirty="0" smtClean="0">
              <a:solidFill>
                <a:srgbClr val="C00000"/>
              </a:solidFill>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BARRIERS OF </a:t>
            </a:r>
            <a:r>
              <a:rPr lang="en-AU" sz="3600" b="1" dirty="0" smtClean="0">
                <a:solidFill>
                  <a:srgbClr val="002060"/>
                </a:solidFill>
                <a:latin typeface="Times New Roman" panose="02020603050405020304" pitchFamily="18" charset="0"/>
                <a:cs typeface="Times New Roman" panose="02020603050405020304" pitchFamily="18" charset="0"/>
              </a:rPr>
              <a:t>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62443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4" y="1"/>
            <a:ext cx="10515600" cy="1030310"/>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ENHANCING EFFECTIVE COMMUNICATION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9107" y="888643"/>
            <a:ext cx="9773992" cy="5731097"/>
          </a:xfrm>
        </p:spPr>
        <p:txBody>
          <a:bodyPr>
            <a:normAutofit fontScale="92500" lnSpcReduction="10000"/>
          </a:bodyPr>
          <a:lstStyle/>
          <a:p>
            <a:pPr marL="0" indent="0" algn="just">
              <a:lnSpc>
                <a:spcPct val="110000"/>
              </a:lnSpc>
              <a:buNone/>
            </a:pPr>
            <a:r>
              <a:rPr lang="en-US" b="1" dirty="0">
                <a:solidFill>
                  <a:srgbClr val="00B050"/>
                </a:solidFill>
                <a:latin typeface="Times New Roman" panose="02020603050405020304" pitchFamily="18" charset="0"/>
                <a:cs typeface="Times New Roman" panose="02020603050405020304" pitchFamily="18" charset="0"/>
              </a:rPr>
              <a:t>Use Feedback</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Many communication problems can be directly attributed to misunderstanding and inaccuracies.</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These problems are less likely to occur if the manager uses the feedback loop in communication process.</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Feedback can </a:t>
            </a:r>
            <a:r>
              <a:rPr lang="en-US" b="1" dirty="0">
                <a:solidFill>
                  <a:srgbClr val="C00000"/>
                </a:solidFill>
                <a:latin typeface="Times New Roman" panose="02020603050405020304" pitchFamily="18" charset="0"/>
                <a:cs typeface="Times New Roman" panose="02020603050405020304" pitchFamily="18" charset="0"/>
              </a:rPr>
              <a:t>help sender to know about the real response of the receiver</a:t>
            </a:r>
          </a:p>
          <a:p>
            <a:pPr marL="0" indent="0" algn="just">
              <a:lnSpc>
                <a:spcPct val="110000"/>
              </a:lnSpc>
              <a:buNone/>
            </a:pPr>
            <a:r>
              <a:rPr lang="en-US" b="1" dirty="0">
                <a:solidFill>
                  <a:srgbClr val="00B050"/>
                </a:solidFill>
                <a:latin typeface="Times New Roman" panose="02020603050405020304" pitchFamily="18" charset="0"/>
                <a:cs typeface="Times New Roman" panose="02020603050405020304" pitchFamily="18" charset="0"/>
              </a:rPr>
              <a:t>Listen Actively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receiver doesn’t give priority and listen to the sender, he/she will not be able to capture the message.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Hence receiver should actively listen to what the sender is saying in order to get the true meaning of information.  </a:t>
            </a:r>
          </a:p>
          <a:p>
            <a:pPr algn="just">
              <a:lnSpc>
                <a:spcPct val="11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95541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2" y="1621777"/>
            <a:ext cx="9645203" cy="5699862"/>
          </a:xfrm>
        </p:spPr>
        <p:txBody>
          <a:bodyPr>
            <a:normAutofit/>
          </a:bodyPr>
          <a:lstStyle/>
          <a:p>
            <a:pPr marL="0" indent="0">
              <a:lnSpc>
                <a:spcPct val="100000"/>
              </a:lnSpc>
              <a:buNone/>
            </a:pPr>
            <a:r>
              <a:rPr lang="en-US" b="1" dirty="0">
                <a:solidFill>
                  <a:srgbClr val="00B050"/>
                </a:solidFill>
                <a:latin typeface="Times New Roman" panose="02020603050405020304" pitchFamily="18" charset="0"/>
                <a:cs typeface="Times New Roman" panose="02020603050405020304" pitchFamily="18" charset="0"/>
              </a:rPr>
              <a:t>Simplify languages</a:t>
            </a:r>
            <a:r>
              <a:rPr lang="en-US" b="1" dirty="0">
                <a:solidFill>
                  <a:srgbClr val="C0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Since </a:t>
            </a:r>
            <a:r>
              <a:rPr lang="en-US" b="1" dirty="0">
                <a:solidFill>
                  <a:srgbClr val="3608A8"/>
                </a:solidFill>
                <a:latin typeface="Times New Roman" panose="02020603050405020304" pitchFamily="18" charset="0"/>
                <a:cs typeface="Times New Roman" panose="02020603050405020304" pitchFamily="18" charset="0"/>
              </a:rPr>
              <a:t>language is the barrier </a:t>
            </a:r>
            <a:r>
              <a:rPr lang="en-US" b="1" dirty="0">
                <a:latin typeface="Times New Roman" panose="02020603050405020304" pitchFamily="18" charset="0"/>
                <a:cs typeface="Times New Roman" panose="02020603050405020304" pitchFamily="18" charset="0"/>
              </a:rPr>
              <a:t>to effective communication, managers should </a:t>
            </a:r>
            <a:r>
              <a:rPr lang="en-US" b="1" dirty="0">
                <a:solidFill>
                  <a:srgbClr val="3608A8"/>
                </a:solidFill>
                <a:latin typeface="Times New Roman" panose="02020603050405020304" pitchFamily="18" charset="0"/>
                <a:cs typeface="Times New Roman" panose="02020603050405020304" pitchFamily="18" charset="0"/>
              </a:rPr>
              <a:t>choose words and structure their messages</a:t>
            </a:r>
            <a:r>
              <a:rPr lang="en-US" b="1" dirty="0">
                <a:latin typeface="Times New Roman" panose="02020603050405020304" pitchFamily="18" charset="0"/>
                <a:cs typeface="Times New Roman" panose="02020603050405020304" pitchFamily="18" charset="0"/>
              </a:rPr>
              <a:t> in ways that will make those message </a:t>
            </a:r>
            <a:r>
              <a:rPr lang="en-US" b="1" dirty="0">
                <a:solidFill>
                  <a:srgbClr val="3608A8"/>
                </a:solidFill>
                <a:latin typeface="Times New Roman" panose="02020603050405020304" pitchFamily="18" charset="0"/>
                <a:cs typeface="Times New Roman" panose="02020603050405020304" pitchFamily="18" charset="0"/>
              </a:rPr>
              <a:t>clear and understanding to the receiver.</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t>
            </a:r>
            <a:r>
              <a:rPr lang="en-US" b="1" dirty="0">
                <a:solidFill>
                  <a:srgbClr val="2B0AA6"/>
                </a:solidFill>
                <a:latin typeface="Times New Roman" panose="02020603050405020304" pitchFamily="18" charset="0"/>
                <a:cs typeface="Times New Roman" panose="02020603050405020304" pitchFamily="18" charset="0"/>
              </a:rPr>
              <a:t>managers need to simplify his or her language </a:t>
            </a:r>
            <a:r>
              <a:rPr lang="en-US" b="1" dirty="0">
                <a:latin typeface="Times New Roman" panose="02020603050405020304" pitchFamily="18" charset="0"/>
                <a:cs typeface="Times New Roman" panose="02020603050405020304" pitchFamily="18" charset="0"/>
              </a:rPr>
              <a:t>and consider the audience to whom the message is directed to so the language will be tailored to the receivers</a:t>
            </a:r>
            <a:r>
              <a:rPr lang="en-US" b="1" dirty="0" smtClean="0">
                <a:latin typeface="Times New Roman" panose="02020603050405020304" pitchFamily="18" charset="0"/>
                <a:cs typeface="Times New Roman" panose="02020603050405020304" pitchFamily="18" charset="0"/>
              </a:rPr>
              <a:t>. </a:t>
            </a:r>
          </a:p>
          <a:p>
            <a:pPr marL="0" indent="0" algn="just">
              <a:lnSpc>
                <a:spcPct val="110000"/>
              </a:lnSpc>
              <a:buNone/>
            </a:pPr>
            <a:endParaRPr lang="en-US" b="1" dirty="0">
              <a:latin typeface="Times New Roman" panose="02020603050405020304" pitchFamily="18" charset="0"/>
              <a:cs typeface="Times New Roman" panose="02020603050405020304" pitchFamily="18" charset="0"/>
            </a:endParaRPr>
          </a:p>
          <a:p>
            <a:pPr>
              <a:lnSpc>
                <a:spcPct val="11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09411"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ENHANCING EFFECTIVE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0892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260" y="1207438"/>
            <a:ext cx="9902779" cy="5650561"/>
          </a:xfrm>
        </p:spPr>
        <p:txBody>
          <a:bodyPr>
            <a:normAutofit lnSpcReduction="10000"/>
          </a:bodyPr>
          <a:lstStyle/>
          <a:p>
            <a:pPr marL="0" indent="0">
              <a:buNone/>
            </a:pPr>
            <a:r>
              <a:rPr lang="en-US" b="1" dirty="0">
                <a:solidFill>
                  <a:srgbClr val="00B050"/>
                </a:solidFill>
                <a:latin typeface="Times New Roman" panose="02020603050405020304" pitchFamily="18" charset="0"/>
                <a:cs typeface="Times New Roman" panose="02020603050405020304" pitchFamily="18" charset="0"/>
              </a:rPr>
              <a:t>Constrain Emotions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Emotions can severely cloud and distort the transference of meaning.  A manager who is emotionally upset over an issue will not be able to express his message effectively.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Hence he should transmit the message when he has regained his composure.</a:t>
            </a:r>
          </a:p>
          <a:p>
            <a:pPr marL="0" indent="0">
              <a:buNone/>
            </a:pPr>
            <a:r>
              <a:rPr lang="en-US" b="1" dirty="0">
                <a:solidFill>
                  <a:srgbClr val="00B050"/>
                </a:solidFill>
                <a:latin typeface="Times New Roman" panose="02020603050405020304" pitchFamily="18" charset="0"/>
                <a:cs typeface="Times New Roman" panose="02020603050405020304" pitchFamily="18" charset="0"/>
              </a:rPr>
              <a:t>Avoiding overload of information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Information flow should be regulated by providing it on time.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message should be up to date and not sent the message at the same time.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information is timely it will help in avoiding overload of information at the same time</a:t>
            </a:r>
          </a:p>
          <a:p>
            <a:endParaRPr lang="en-AU" dirty="0">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5169"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ENHANCING EFFECTIVE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69037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8" y="1325563"/>
            <a:ext cx="9529293" cy="4351338"/>
          </a:xfrm>
        </p:spPr>
        <p:txBody>
          <a:bodyPr/>
          <a:lstStyle/>
          <a:p>
            <a:pPr marL="0" indent="0">
              <a:lnSpc>
                <a:spcPct val="100000"/>
              </a:lnSpc>
              <a:buNone/>
            </a:pPr>
            <a:r>
              <a:rPr lang="en-US" b="1" dirty="0">
                <a:solidFill>
                  <a:srgbClr val="00B050"/>
                </a:solidFill>
                <a:latin typeface="Times New Roman" panose="02020603050405020304" pitchFamily="18" charset="0"/>
                <a:cs typeface="Times New Roman" panose="02020603050405020304" pitchFamily="18" charset="0"/>
              </a:rPr>
              <a:t>Empathy (Fellow feeling)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ability to put oneself on the other person’s role and to assume the viewpoints and emotions of that person</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requires communicators to place themselves in the receivers’ positions and anticipate how the message is likely to be decoded.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helps in decreasing many barriers to effective communication</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5017"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ENHANCING EFFECTIVE COMMUNICATION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13416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83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657896" y="1220318"/>
            <a:ext cx="9207321" cy="5335028"/>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“Effects of differences in subordinate perceptions of superiors’ communication practices”. </a:t>
            </a:r>
            <a:r>
              <a:rPr lang="en-AU" b="1" dirty="0" err="1" smtClean="0">
                <a:latin typeface="Times New Roman" panose="02020603050405020304" pitchFamily="18" charset="0"/>
                <a:cs typeface="Times New Roman" panose="02020603050405020304" pitchFamily="18" charset="0"/>
              </a:rPr>
              <a:t>Schnake</a:t>
            </a:r>
            <a:r>
              <a:rPr lang="en-AU" b="1" dirty="0">
                <a:latin typeface="Times New Roman" panose="02020603050405020304" pitchFamily="18" charset="0"/>
                <a:cs typeface="Times New Roman" panose="02020603050405020304" pitchFamily="18" charset="0"/>
              </a:rPr>
              <a:t>, M. E., </a:t>
            </a:r>
            <a:r>
              <a:rPr lang="en-AU" b="1" dirty="0" err="1">
                <a:latin typeface="Times New Roman" panose="02020603050405020304" pitchFamily="18" charset="0"/>
                <a:cs typeface="Times New Roman" panose="02020603050405020304" pitchFamily="18" charset="0"/>
              </a:rPr>
              <a:t>Dumler</a:t>
            </a:r>
            <a:r>
              <a:rPr lang="en-AU" b="1" dirty="0">
                <a:latin typeface="Times New Roman" panose="02020603050405020304" pitchFamily="18" charset="0"/>
                <a:cs typeface="Times New Roman" panose="02020603050405020304" pitchFamily="18" charset="0"/>
              </a:rPr>
              <a:t>, M. P., Cochran, D. S., &amp; Barnett, T. R. (1990).  </a:t>
            </a:r>
            <a:r>
              <a:rPr lang="en-AU" b="1" i="1" dirty="0">
                <a:latin typeface="Times New Roman" panose="02020603050405020304" pitchFamily="18" charset="0"/>
                <a:cs typeface="Times New Roman" panose="02020603050405020304" pitchFamily="18" charset="0"/>
              </a:rPr>
              <a:t>Journal of Business Communication</a:t>
            </a:r>
            <a:r>
              <a:rPr lang="en-AU" b="1" dirty="0">
                <a:latin typeface="Times New Roman" panose="02020603050405020304" pitchFamily="18" charset="0"/>
                <a:cs typeface="Times New Roman" panose="02020603050405020304" pitchFamily="18" charset="0"/>
              </a:rPr>
              <a:t>, </a:t>
            </a:r>
            <a:r>
              <a:rPr lang="en-AU" b="1" i="1" dirty="0">
                <a:latin typeface="Times New Roman" panose="02020603050405020304" pitchFamily="18" charset="0"/>
                <a:cs typeface="Times New Roman" panose="02020603050405020304" pitchFamily="18" charset="0"/>
              </a:rPr>
              <a:t>27</a:t>
            </a:r>
            <a:r>
              <a:rPr lang="en-AU" b="1" dirty="0">
                <a:latin typeface="Times New Roman" panose="02020603050405020304" pitchFamily="18" charset="0"/>
                <a:cs typeface="Times New Roman" panose="02020603050405020304" pitchFamily="18" charset="0"/>
              </a:rPr>
              <a:t>, 37–50.</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[2]Organizational Behaviour: V. G. </a:t>
            </a:r>
            <a:r>
              <a:rPr lang="en-AU" b="1" dirty="0" err="1" smtClean="0">
                <a:latin typeface="Times New Roman" panose="02020603050405020304" pitchFamily="18" charset="0"/>
                <a:cs typeface="Times New Roman" panose="02020603050405020304" pitchFamily="18" charset="0"/>
              </a:rPr>
              <a:t>Kondalkar</a:t>
            </a:r>
            <a:r>
              <a:rPr lang="en-AU" b="1" dirty="0" smtClean="0">
                <a:latin typeface="Times New Roman" panose="02020603050405020304" pitchFamily="18" charset="0"/>
                <a:cs typeface="Times New Roman" panose="02020603050405020304" pitchFamily="18" charset="0"/>
              </a:rPr>
              <a:t>, ISBN (13) : 978-81-224-2487-4, Published by New Age International (P) Ltd., Publishers, New Delhi, India, 2006.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AU" b="1" dirty="0">
                <a:latin typeface="Times New Roman" panose="02020603050405020304" pitchFamily="18" charset="0"/>
                <a:cs typeface="Times New Roman" panose="02020603050405020304" pitchFamily="18" charset="0"/>
              </a:rPr>
              <a:t>Communication structure in an </a:t>
            </a:r>
            <a:r>
              <a:rPr lang="en-AU" b="1" dirty="0" smtClean="0">
                <a:latin typeface="Times New Roman" panose="02020603050405020304" pitchFamily="18" charset="0"/>
                <a:cs typeface="Times New Roman" panose="02020603050405020304" pitchFamily="18" charset="0"/>
              </a:rPr>
              <a:t>organization. By </a:t>
            </a:r>
            <a:r>
              <a:rPr lang="en-AU" b="1" dirty="0" err="1" smtClean="0">
                <a:latin typeface="Times New Roman" panose="02020603050405020304" pitchFamily="18" charset="0"/>
                <a:cs typeface="Times New Roman" panose="02020603050405020304" pitchFamily="18" charset="0"/>
              </a:rPr>
              <a:t>Seema</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Verma</a:t>
            </a:r>
            <a:r>
              <a:rPr lang="en-AU" b="1" dirty="0" smtClean="0">
                <a:latin typeface="Times New Roman" panose="02020603050405020304" pitchFamily="18" charset="0"/>
                <a:cs typeface="Times New Roman" panose="02020603050405020304" pitchFamily="18" charset="0"/>
              </a:rPr>
              <a:t>, May 2, 2023, Accessed on 9</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April 2024. </a:t>
            </a:r>
            <a:r>
              <a:rPr lang="en-AU" b="1" dirty="0">
                <a:latin typeface="Times New Roman" panose="02020603050405020304" pitchFamily="18" charset="0"/>
                <a:cs typeface="Times New Roman" panose="02020603050405020304" pitchFamily="18" charset="0"/>
                <a:hlinkClick r:id="rId2"/>
              </a:rPr>
              <a:t>https://www.linkedin.com/pulse/communication-structure-organization-seema-verma-1f</a:t>
            </a:r>
            <a:r>
              <a:rPr lang="en-AU" b="1" dirty="0" smtClean="0">
                <a:latin typeface="Times New Roman" panose="02020603050405020304" pitchFamily="18" charset="0"/>
                <a:cs typeface="Times New Roman" panose="02020603050405020304" pitchFamily="18" charset="0"/>
                <a:hlinkClick r:id="rId2"/>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dirty="0" smtClean="0">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9834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2" y="991672"/>
            <a:ext cx="9825506" cy="5866327"/>
          </a:xfrm>
        </p:spPr>
        <p:txBody>
          <a:bodyPr>
            <a:normAutofit fontScale="92500"/>
          </a:bodyPr>
          <a:lstStyle/>
          <a:p>
            <a:pPr marL="0" indent="0" algn="just">
              <a:buNone/>
            </a:pPr>
            <a:r>
              <a:rPr lang="en-AU" b="1" dirty="0" smtClean="0">
                <a:latin typeface="Times New Roman" panose="02020603050405020304" pitchFamily="18" charset="0"/>
                <a:cs typeface="Times New Roman" panose="02020603050405020304" pitchFamily="18" charset="0"/>
              </a:rPr>
              <a:t>[4] </a:t>
            </a:r>
            <a:r>
              <a:rPr lang="en-AU" b="1" dirty="0">
                <a:latin typeface="Times New Roman" panose="02020603050405020304" pitchFamily="18" charset="0"/>
                <a:cs typeface="Times New Roman" panose="02020603050405020304" pitchFamily="18" charset="0"/>
              </a:rPr>
              <a:t>Downward Communication: Importance, Types &amp; </a:t>
            </a:r>
            <a:r>
              <a:rPr lang="en-AU" b="1" dirty="0" smtClean="0">
                <a:latin typeface="Times New Roman" panose="02020603050405020304" pitchFamily="18" charset="0"/>
                <a:cs typeface="Times New Roman" panose="02020603050405020304" pitchFamily="18" charset="0"/>
              </a:rPr>
              <a:t>Advantages, By</a:t>
            </a:r>
            <a:r>
              <a:rPr lang="en-AU" b="1" dirty="0">
                <a:latin typeface="Times New Roman" panose="02020603050405020304" pitchFamily="18" charset="0"/>
                <a:cs typeface="Times New Roman" panose="02020603050405020304" pitchFamily="18" charset="0"/>
              </a:rPr>
              <a:t> Hitesh </a:t>
            </a:r>
            <a:r>
              <a:rPr lang="en-AU" b="1" dirty="0" err="1" smtClean="0">
                <a:latin typeface="Times New Roman" panose="02020603050405020304" pitchFamily="18" charset="0"/>
                <a:cs typeface="Times New Roman" panose="02020603050405020304" pitchFamily="18" charset="0"/>
              </a:rPr>
              <a:t>Bhasin</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June 9, </a:t>
            </a:r>
            <a:r>
              <a:rPr lang="en-AU" b="1" dirty="0" smtClean="0">
                <a:latin typeface="Times New Roman" panose="02020603050405020304" pitchFamily="18" charset="0"/>
                <a:cs typeface="Times New Roman" panose="02020603050405020304" pitchFamily="18" charset="0"/>
              </a:rPr>
              <a:t>2023. Accessed on 9</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April 2024. </a:t>
            </a:r>
            <a:r>
              <a:rPr lang="en-AU" b="1" dirty="0">
                <a:latin typeface="Times New Roman" panose="02020603050405020304" pitchFamily="18" charset="0"/>
                <a:cs typeface="Times New Roman" panose="02020603050405020304" pitchFamily="18" charset="0"/>
                <a:hlinkClick r:id="rId2"/>
              </a:rPr>
              <a:t>https://www.marketing91.com/downward-communication</a:t>
            </a:r>
            <a:r>
              <a:rPr lang="en-AU" b="1" dirty="0" smtClean="0">
                <a:latin typeface="Times New Roman" panose="02020603050405020304" pitchFamily="18" charset="0"/>
                <a:cs typeface="Times New Roman" panose="02020603050405020304" pitchFamily="18" charset="0"/>
                <a:hlinkClick r:id="rId2"/>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buNone/>
            </a:pPr>
            <a:r>
              <a:rPr lang="en-AU" b="1" dirty="0" smtClean="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rPr>
              <a:t>Diagonal communication: Definition, examples, and benefits, by </a:t>
            </a:r>
            <a:br>
              <a:rPr lang="en-AU" b="1" dirty="0">
                <a:latin typeface="Times New Roman" panose="02020603050405020304" pitchFamily="18" charset="0"/>
                <a:cs typeface="Times New Roman" panose="02020603050405020304" pitchFamily="18" charset="0"/>
              </a:rPr>
            </a:br>
            <a:r>
              <a:rPr lang="en-AU" b="1" dirty="0">
                <a:latin typeface="Times New Roman" panose="02020603050405020304" pitchFamily="18" charset="0"/>
                <a:cs typeface="Times New Roman" panose="02020603050405020304" pitchFamily="18" charset="0"/>
              </a:rPr>
              <a:t>Jenna </a:t>
            </a:r>
            <a:r>
              <a:rPr lang="en-AU" b="1" dirty="0" err="1" smtClean="0">
                <a:latin typeface="Times New Roman" panose="02020603050405020304" pitchFamily="18" charset="0"/>
                <a:cs typeface="Times New Roman" panose="02020603050405020304" pitchFamily="18" charset="0"/>
              </a:rPr>
              <a:t>Scaglione</a:t>
            </a:r>
            <a:r>
              <a:rPr lang="en-AU" b="1" dirty="0" smtClean="0">
                <a:latin typeface="Times New Roman" panose="02020603050405020304" pitchFamily="18" charset="0"/>
                <a:cs typeface="Times New Roman" panose="02020603050405020304" pitchFamily="18" charset="0"/>
              </a:rPr>
              <a:t>, Dec 26, 2023. Accessed on 9</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April 2024. </a:t>
            </a:r>
            <a:r>
              <a:rPr lang="en-AU" b="1" dirty="0">
                <a:latin typeface="Times New Roman" panose="02020603050405020304" pitchFamily="18" charset="0"/>
                <a:cs typeface="Times New Roman" panose="02020603050405020304" pitchFamily="18" charset="0"/>
                <a:hlinkClick r:id="rId3"/>
              </a:rPr>
              <a:t>https://blog.superhuman.com/diagonal-communication</a:t>
            </a:r>
            <a:r>
              <a:rPr lang="en-AU" b="1" dirty="0" smtClean="0">
                <a:latin typeface="Times New Roman" panose="02020603050405020304" pitchFamily="18" charset="0"/>
                <a:cs typeface="Times New Roman" panose="02020603050405020304" pitchFamily="18" charset="0"/>
                <a:hlinkClick r:id="rId3"/>
              </a:rPr>
              <a:t>/</a:t>
            </a:r>
            <a:r>
              <a:rPr lang="en-AU" b="1" dirty="0" smtClean="0">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[6] </a:t>
            </a:r>
            <a:r>
              <a:rPr lang="en-AU" b="1" dirty="0">
                <a:latin typeface="Times New Roman" panose="02020603050405020304" pitchFamily="18" charset="0"/>
                <a:cs typeface="Times New Roman" panose="02020603050405020304" pitchFamily="18" charset="0"/>
              </a:rPr>
              <a:t>Communication </a:t>
            </a:r>
            <a:r>
              <a:rPr lang="en-AU" b="1" dirty="0" smtClean="0">
                <a:latin typeface="Times New Roman" panose="02020603050405020304" pitchFamily="18" charset="0"/>
                <a:cs typeface="Times New Roman" panose="02020603050405020304" pitchFamily="18" charset="0"/>
              </a:rPr>
              <a:t>Process: business jargons. Accessed on 9</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April 2024. </a:t>
            </a:r>
            <a:r>
              <a:rPr lang="en-AU" b="1" dirty="0">
                <a:latin typeface="Times New Roman" panose="02020603050405020304" pitchFamily="18" charset="0"/>
                <a:cs typeface="Times New Roman" panose="02020603050405020304" pitchFamily="18" charset="0"/>
                <a:hlinkClick r:id="rId4"/>
              </a:rPr>
              <a:t>https://</a:t>
            </a:r>
            <a:r>
              <a:rPr lang="en-AU" b="1" dirty="0" smtClean="0">
                <a:latin typeface="Times New Roman" panose="02020603050405020304" pitchFamily="18" charset="0"/>
                <a:cs typeface="Times New Roman" panose="02020603050405020304" pitchFamily="18" charset="0"/>
                <a:hlinkClick r:id="rId4"/>
              </a:rPr>
              <a:t>businessjargons.com/communication-process.html</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buNone/>
            </a:pPr>
            <a:r>
              <a:rPr lang="en-AU" b="1" dirty="0" smtClean="0">
                <a:latin typeface="Times New Roman" panose="02020603050405020304" pitchFamily="18" charset="0"/>
                <a:cs typeface="Times New Roman" panose="02020603050405020304" pitchFamily="18" charset="0"/>
              </a:rPr>
              <a:t>[7] </a:t>
            </a:r>
            <a:r>
              <a:rPr lang="en-AU" b="1" dirty="0">
                <a:latin typeface="Times New Roman" panose="02020603050405020304" pitchFamily="18" charset="0"/>
                <a:cs typeface="Times New Roman" panose="02020603050405020304" pitchFamily="18" charset="0"/>
              </a:rPr>
              <a:t>Management: Robert </a:t>
            </a:r>
            <a:r>
              <a:rPr lang="en-AU" b="1" dirty="0" err="1">
                <a:latin typeface="Times New Roman" panose="02020603050405020304" pitchFamily="18" charset="0"/>
                <a:cs typeface="Times New Roman" panose="02020603050405020304" pitchFamily="18" charset="0"/>
              </a:rPr>
              <a:t>Kreitner</a:t>
            </a:r>
            <a:r>
              <a:rPr lang="en-AU" b="1" dirty="0">
                <a:latin typeface="Times New Roman" panose="02020603050405020304" pitchFamily="18" charset="0"/>
                <a:cs typeface="Times New Roman" panose="02020603050405020304" pitchFamily="18" charset="0"/>
              </a:rPr>
              <a:t>, Eleventh Edition, Houghton Mifflin Harcourt Publishing Company.2009. </a:t>
            </a:r>
          </a:p>
          <a:p>
            <a:pPr marL="0" indent="0" algn="just">
              <a:buNone/>
            </a:pPr>
            <a:r>
              <a:rPr lang="en-AU" b="1" dirty="0">
                <a:latin typeface="Times New Roman" panose="02020603050405020304" pitchFamily="18" charset="0"/>
                <a:cs typeface="Times New Roman" panose="02020603050405020304" pitchFamily="18" charset="0"/>
              </a:rPr>
              <a:t>[8] Mass Communication, by Adam </a:t>
            </a:r>
            <a:r>
              <a:rPr lang="en-AU" b="1" dirty="0" err="1">
                <a:latin typeface="Times New Roman" panose="02020603050405020304" pitchFamily="18" charset="0"/>
                <a:cs typeface="Times New Roman" panose="02020603050405020304" pitchFamily="18" charset="0"/>
              </a:rPr>
              <a:t>Volle</a:t>
            </a:r>
            <a:r>
              <a:rPr lang="en-AU" b="1" dirty="0">
                <a:latin typeface="Times New Roman" panose="02020603050405020304" pitchFamily="18" charset="0"/>
                <a:cs typeface="Times New Roman" panose="02020603050405020304" pitchFamily="18" charset="0"/>
              </a:rPr>
              <a:t>. Accessed on 10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April 2024. </a:t>
            </a:r>
            <a:r>
              <a:rPr lang="en-AU" b="1" dirty="0">
                <a:latin typeface="Times New Roman" panose="02020603050405020304" pitchFamily="18" charset="0"/>
                <a:cs typeface="Times New Roman" panose="02020603050405020304" pitchFamily="18" charset="0"/>
                <a:hlinkClick r:id="rId5"/>
              </a:rPr>
              <a:t>https://www.britannica.com/topic/mass-communication</a:t>
            </a:r>
            <a:r>
              <a:rPr lang="en-AU" b="1" dirty="0">
                <a:latin typeface="Times New Roman" panose="02020603050405020304" pitchFamily="18" charset="0"/>
                <a:cs typeface="Times New Roman" panose="02020603050405020304" pitchFamily="18" charset="0"/>
              </a:rPr>
              <a:t> </a:t>
            </a:r>
          </a:p>
          <a:p>
            <a:pPr marL="0" indent="0" algn="just">
              <a:buNone/>
            </a:pP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13197" y="0"/>
            <a:ext cx="10515600" cy="99167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76209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607</TotalTime>
  <Words>3031</Words>
  <Application>Microsoft Office PowerPoint</Application>
  <PresentationFormat>Widescreen</PresentationFormat>
  <Paragraphs>360</Paragraphs>
  <Slides>47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Times New Roman</vt:lpstr>
      <vt:lpstr>Wingdings</vt:lpstr>
      <vt:lpstr>Office Theme</vt:lpstr>
      <vt:lpstr>COURSE TITLE ORGANIZATION AND MANAGEMENT</vt:lpstr>
      <vt:lpstr>Learning Objective</vt:lpstr>
      <vt:lpstr>INTRODUCTION TO COMMUNICATION</vt:lpstr>
      <vt:lpstr>INTRODUCTION TO COMMUNICATION (Cont’d..) </vt:lpstr>
      <vt:lpstr>INTRODUCTION TO COMMUNICATION (Cont’d..) </vt:lpstr>
      <vt:lpstr>INTRODUCTION TO COMMUNICATION (Cont’d..) </vt:lpstr>
      <vt:lpstr>INTRODUCTION TO COMMUNICATION (Cont’d..) </vt:lpstr>
      <vt:lpstr>INTRODUCTION TO COMMUNICATION (Cont’d..) </vt:lpstr>
      <vt:lpstr>STRUCTURE OF COMMUNICATION</vt:lpstr>
      <vt:lpstr>STRUCTURE OF COMMUNICATION (Cont’d..) </vt:lpstr>
      <vt:lpstr>STRUCTURE OF COMMUNICATION (Cont’d..) </vt:lpstr>
      <vt:lpstr>STRUCTURE OF COMMUNICATION (Cont’d..) </vt:lpstr>
      <vt:lpstr>STRUCTURE OF COMMUNICATION (Cont’d..) </vt:lpstr>
      <vt:lpstr>STRUCTURE OF COMMUNICATION (Cont’d..) </vt:lpstr>
      <vt:lpstr>STRUCTURE OF COMMUNICATION (Cont’d..) </vt:lpstr>
      <vt:lpstr>STRUCTURE OF COMMUNICATION (Cont’d..) </vt:lpstr>
      <vt:lpstr>STRUCTURE OF COMMUNICATION (Cont’d..) </vt:lpstr>
      <vt:lpstr>PROCESS OF COMMUNICATION </vt:lpstr>
      <vt:lpstr>PROCESS OF COMMUNICATION (Cont’d…)  </vt:lpstr>
      <vt:lpstr>PROCESS OF COMMUNICATION (Cont’d…)  </vt:lpstr>
      <vt:lpstr>PROCESS OF COMMUNICATION (Cont’d…)  </vt:lpstr>
      <vt:lpstr>PROCESS OF COMMUNICATION (Cont’d…)  </vt:lpstr>
      <vt:lpstr>PROCESS OF COMMUNICATION (Cont’d…)  </vt:lpstr>
      <vt:lpstr>TYPES OF COMMUNICATION </vt:lpstr>
      <vt:lpstr>TYPES OF COMMUNICATION (Cont’d..)  </vt:lpstr>
      <vt:lpstr>TYPES OF COMMUNICATION (Cont’d..)  </vt:lpstr>
      <vt:lpstr>TYPES OF COMMUNICATION (Cont’d..)  </vt:lpstr>
      <vt:lpstr>TYPES OF COMMUNICATION (Cont’d..)  </vt:lpstr>
      <vt:lpstr>TYPES OF COMMUNICATION (Cont’d..)  </vt:lpstr>
      <vt:lpstr>TYPES OF COMMUNICATION (Cont’d..)  </vt:lpstr>
      <vt:lpstr>TYPES OF COMMUNICATION (Cont’d..)  </vt:lpstr>
      <vt:lpstr>TYPES OF COMMUNICATION (Cont’d..)  </vt:lpstr>
      <vt:lpstr>TYPES OF COMMUNICATION (Cont’d..)  </vt:lpstr>
      <vt:lpstr>LEVEL OF COMMUNICATION </vt:lpstr>
      <vt:lpstr>LEVEL OF COMMUNICATION (Cont’d..)  </vt:lpstr>
      <vt:lpstr>LEVEL OF COMMUNICATION (Cont’d..)  </vt:lpstr>
      <vt:lpstr>BARRIERS OF COMMUNICATION </vt:lpstr>
      <vt:lpstr>BARRIERS OF COMMUNICATION (Cont’d..)  </vt:lpstr>
      <vt:lpstr>BARRIERS OF COMMUNICATION (Cont’d..)  </vt:lpstr>
      <vt:lpstr>BARRIERS OF COMMUNICATION (Cont’d..)  </vt:lpstr>
      <vt:lpstr>BARRIERS OF COMMUNICATION (Cont’d..)  </vt:lpstr>
      <vt:lpstr>ENHANCING EFFECTIVE COMMUNICATION </vt:lpstr>
      <vt:lpstr>ENHANCING EFFECTIVE COMMUNICATION (Cont’d..)  </vt:lpstr>
      <vt:lpstr>ENHANCING EFFECTIVE COMMUNICATION (Cont’d..)  </vt:lpstr>
      <vt:lpstr>ENHANCING EFFECTIVE COMMUNICATION (Cont’d..)  </vt:lpstr>
      <vt:lpstr>REFERENCES</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ORGANIZATION AND MANAGEMENT</dc:title>
  <dc:creator>Microsoft account</dc:creator>
  <cp:lastModifiedBy>Microsoft account</cp:lastModifiedBy>
  <cp:revision>58</cp:revision>
  <dcterms:created xsi:type="dcterms:W3CDTF">2024-04-01T07:47:01Z</dcterms:created>
  <dcterms:modified xsi:type="dcterms:W3CDTF">2024-04-10T16:14:07Z</dcterms:modified>
</cp:coreProperties>
</file>