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2" r:id="rId6"/>
    <p:sldId id="287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0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260" r:id="rId50"/>
    <p:sldId id="307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3AB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3868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765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085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5914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667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7814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484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60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0632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4593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5800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842EF-295F-4EA3-9D05-98D3E509669D}" type="datetimeFigureOut">
              <a:rPr lang="en-AU" smtClean="0"/>
              <a:t>2024-04-14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8D20F-8F55-4928-8EBC-32B699B51EF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1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getuplearn.com/blog/group-formation/" TargetMode="External"/><Relationship Id="rId2" Type="http://schemas.openxmlformats.org/officeDocument/2006/relationships/hyperlink" Target="https://corporatefinanceinstitute.com/resources/team-development/understanding-tuckmans-team-development-stages/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theintactone.com/2019/06/18/mpob-u4-topic-3-theories-of-group-form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946" y="-221785"/>
            <a:ext cx="9144000" cy="15082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2" y="1638143"/>
            <a:ext cx="9049554" cy="5083332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 (Week 6)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AND CONFLICT MANAGEMENT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- 6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Group, Stages of Group Formation, Group Dynamics Theories, Introduction to Conflict, Levels and Types of Conflicts, Approach to Conflict </a:t>
            </a:r>
            <a:r>
              <a:rPr lang="en-A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anagement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8530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078532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group.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formation.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theories.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conflict.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management.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6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380" y="0"/>
            <a:ext cx="10515600" cy="108182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DYNAMICS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228" y="927279"/>
            <a:ext cx="9529293" cy="5125792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may be defined as a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of two or more people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work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one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regularly to achieve common goals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true group,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members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mutually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 on one another to achieve common goals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they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interact with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another regularly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pursue those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goals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a sustained period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time. [1]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could be co-workers or people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meeting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lunch or standing at the bus stop. Unlike teams, groups do not necessarily engage in collective work that requires interdependent effort.</a:t>
            </a:r>
          </a:p>
        </p:txBody>
      </p:sp>
    </p:spTree>
    <p:extLst>
      <p:ext uri="{BB962C8B-B14F-4D97-AF65-F5344CB8AC3E}">
        <p14:creationId xmlns:p14="http://schemas.microsoft.com/office/powerpoint/2010/main" val="1094669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23" y="1030310"/>
            <a:ext cx="9400504" cy="546064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contains two words: </a:t>
            </a:r>
          </a:p>
          <a:p>
            <a:pPr algn="just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Basically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of two or more persons. 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comes from Greek word 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   FORCE</a:t>
            </a:r>
            <a:r>
              <a:rPr lang="en-US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deals with interaction of the forces among group members in a social situation.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or more individuals,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interacting and independent,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who have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come together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 particular objective.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[2] 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deals with the </a:t>
            </a:r>
            <a:r>
              <a:rPr lang="en-AU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attitudes and behavioural patterns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group.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0775" y="1"/>
            <a:ext cx="10515600" cy="103031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921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380" y="125895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FOUR DIMENSIONS OF GROUP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5169" y="1"/>
            <a:ext cx="10515600" cy="109470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32609" y="3336819"/>
            <a:ext cx="1378039" cy="6787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TextBox 5"/>
          <p:cNvSpPr txBox="1"/>
          <p:nvPr/>
        </p:nvSpPr>
        <p:spPr>
          <a:xfrm>
            <a:off x="4778063" y="3336819"/>
            <a:ext cx="1687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GROUP</a:t>
            </a:r>
            <a:r>
              <a:rPr lang="en-AU" sz="3200" b="1" dirty="0" smtClean="0">
                <a:solidFill>
                  <a:srgbClr val="FF0000"/>
                </a:solidFill>
              </a:rPr>
              <a:t> </a:t>
            </a:r>
            <a:endParaRPr lang="en-AU" sz="32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98620" y="2145543"/>
            <a:ext cx="1378039" cy="6787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/>
          <p:cNvSpPr txBox="1"/>
          <p:nvPr/>
        </p:nvSpPr>
        <p:spPr>
          <a:xfrm>
            <a:off x="1144074" y="2145543"/>
            <a:ext cx="1687132" cy="120032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Two or More People</a:t>
            </a:r>
            <a:r>
              <a:rPr lang="en-AU" sz="2400" b="1" dirty="0" smtClean="0">
                <a:solidFill>
                  <a:srgbClr val="FF0000"/>
                </a:solidFill>
              </a:rPr>
              <a:t> </a:t>
            </a:r>
            <a:endParaRPr lang="en-AU" sz="24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6184" y="4409964"/>
            <a:ext cx="1378039" cy="6787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TextBox 9"/>
          <p:cNvSpPr txBox="1"/>
          <p:nvPr/>
        </p:nvSpPr>
        <p:spPr>
          <a:xfrm>
            <a:off x="1181638" y="4409964"/>
            <a:ext cx="1687132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Share Common Goals </a:t>
            </a:r>
            <a:endParaRPr lang="en-AU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87426" y="1731273"/>
            <a:ext cx="1378039" cy="6787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TextBox 11"/>
          <p:cNvSpPr txBox="1"/>
          <p:nvPr/>
        </p:nvSpPr>
        <p:spPr>
          <a:xfrm>
            <a:off x="7632880" y="1731273"/>
            <a:ext cx="1687132" cy="156966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See Themselves as Group </a:t>
            </a:r>
            <a:r>
              <a:rPr lang="en-AU" sz="2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</a:t>
            </a:r>
            <a:r>
              <a:rPr lang="en-AU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embers </a:t>
            </a:r>
            <a:endParaRPr lang="en-AU" sz="24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87426" y="4255252"/>
            <a:ext cx="1378039" cy="67875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7632880" y="4255252"/>
            <a:ext cx="1687132" cy="1200329"/>
          </a:xfrm>
          <a:prstGeom prst="rect">
            <a:avLst/>
          </a:prstGeom>
          <a:solidFill>
            <a:srgbClr val="03ABB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Interact With Each Other</a:t>
            </a:r>
            <a:endParaRPr lang="en-AU" sz="2400" b="1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791497" y="2394642"/>
            <a:ext cx="2063839" cy="890904"/>
          </a:xfrm>
          <a:prstGeom prst="straightConnector1">
            <a:avLst/>
          </a:prstGeom>
          <a:ln w="762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2908479" y="4070457"/>
            <a:ext cx="1792311" cy="1369737"/>
          </a:xfrm>
          <a:prstGeom prst="straightConnector1">
            <a:avLst/>
          </a:prstGeom>
          <a:ln w="762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233375" y="2300661"/>
            <a:ext cx="1322231" cy="984885"/>
          </a:xfrm>
          <a:prstGeom prst="straightConnector1">
            <a:avLst/>
          </a:prstGeom>
          <a:ln w="762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233375" y="4036074"/>
            <a:ext cx="1322232" cy="803956"/>
          </a:xfrm>
          <a:prstGeom prst="straightConnector1">
            <a:avLst/>
          </a:prstGeom>
          <a:ln w="762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344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914" y="100969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 between Group and Team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1590" y="1"/>
            <a:ext cx="10515600" cy="98473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1681021"/>
              </p:ext>
            </p:extLst>
          </p:nvPr>
        </p:nvGraphicFramePr>
        <p:xfrm>
          <a:off x="711588" y="1570917"/>
          <a:ext cx="8840374" cy="48463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420187"/>
                <a:gridCol w="442018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</a:t>
                      </a:r>
                      <a:endParaRPr lang="en-A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TEAM</a:t>
                      </a:r>
                      <a:endParaRPr lang="en-A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kumimoji="0" lang="en-AU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When two or more individuals are </a:t>
                      </a:r>
                      <a:r>
                        <a:rPr kumimoji="0" lang="en-AU" sz="2400" b="1" kern="1200" baseline="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classed together either by the organization </a:t>
                      </a:r>
                      <a:r>
                        <a:rPr kumimoji="0" lang="en-AU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 out of social needs, it is known as a group.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kumimoji="0" lang="en-AU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 team is the collection of people, who are </a:t>
                      </a:r>
                      <a:r>
                        <a:rPr kumimoji="0" lang="en-AU" sz="2400" b="1" kern="1200" baseline="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linked together </a:t>
                      </a:r>
                      <a:r>
                        <a:rPr kumimoji="0" lang="en-AU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 achieve a common objective.</a:t>
                      </a:r>
                      <a:br>
                        <a:rPr kumimoji="0" lang="en-AU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</a:br>
                      <a:endParaRPr kumimoji="0" lang="en-AU" sz="2400" b="1" kern="1200" baseline="0" dirty="0" smtClean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kumimoji="0" lang="en-AU" sz="2400" b="1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There is only </a:t>
                      </a:r>
                      <a:r>
                        <a:rPr kumimoji="0" lang="en-AU" sz="2400" b="1" i="0" kern="120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one head </a:t>
                      </a:r>
                      <a:r>
                        <a:rPr kumimoji="0" lang="en-AU" sz="2400" b="1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 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kumimoji="0" lang="en-AU" sz="2400" b="1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A team can have </a:t>
                      </a:r>
                      <a:r>
                        <a:rPr kumimoji="0" lang="en-AU" sz="2400" b="1" i="0" kern="120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more than one head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A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</a:t>
                      </a:r>
                      <a:r>
                        <a:rPr lang="en-AU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group member </a:t>
                      </a:r>
                      <a:r>
                        <a:rPr lang="en-AU" sz="2400" b="1" baseline="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not share responsibility. </a:t>
                      </a:r>
                      <a:endParaRPr lang="en-AU" sz="2400" b="1" dirty="0">
                        <a:solidFill>
                          <a:srgbClr val="3608A8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A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Team members </a:t>
                      </a:r>
                      <a:r>
                        <a:rPr lang="en-AU" sz="2400" b="1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share the responsibility.</a:t>
                      </a:r>
                      <a:endParaRPr lang="en-AU" sz="2400" b="1" dirty="0">
                        <a:solidFill>
                          <a:srgbClr val="3608A8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A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</a:t>
                      </a:r>
                      <a:r>
                        <a:rPr lang="en-AU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group focuses on </a:t>
                      </a:r>
                      <a:r>
                        <a:rPr lang="en-AU" sz="2400" b="1" baseline="0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achieving the individual goals. </a:t>
                      </a:r>
                      <a:endParaRPr lang="en-AU" sz="2400" b="1" dirty="0">
                        <a:solidFill>
                          <a:srgbClr val="3608A8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A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team members focus on </a:t>
                      </a:r>
                      <a:r>
                        <a:rPr lang="en-AU" sz="2400" b="1" dirty="0" smtClean="0">
                          <a:solidFill>
                            <a:srgbClr val="3608A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achieving the team goal</a:t>
                      </a:r>
                      <a:r>
                        <a:rPr lang="en-A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A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5651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744" y="1246074"/>
            <a:ext cx="10515600" cy="53350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people join groups ?? 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sense of security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 esteem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248E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Achievement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Empowerment through </a:t>
            </a:r>
            <a:r>
              <a:rPr lang="en-US" b="1" dirty="0">
                <a:solidFill>
                  <a:srgbClr val="26EA8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sharing of resources.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Affiliation needs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8182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37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50" y="1068946"/>
            <a:ext cx="10515600" cy="55379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Reasons for Group Formation/Joining Groups</a:t>
            </a:r>
            <a:endParaRPr lang="en-AU" sz="4000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7896" y="1"/>
            <a:ext cx="10515600" cy="106894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03350" y="1898996"/>
            <a:ext cx="5031852" cy="38778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Employees’  point of view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 security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Status/identification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Self-esteem/ego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Affiliation/social needs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Power/unity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Goal achievement</a:t>
            </a:r>
          </a:p>
          <a:p>
            <a:endParaRPr lang="en-A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5535202" y="1990769"/>
            <a:ext cx="5769736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Organizational point of view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Socialization of new employees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the jobs done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 making</a:t>
            </a:r>
          </a:p>
          <a:p>
            <a:pPr lvl="1">
              <a:lnSpc>
                <a:spcPct val="10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</a:t>
            </a: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531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138" y="1336227"/>
            <a:ext cx="9413383" cy="57342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sz="4000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Principal  of Group </a:t>
            </a:r>
            <a:r>
              <a:rPr lang="en-AU" sz="4000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members of group must have a strong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sense of belongingness.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more attraction a group member is to its members,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0448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greater influence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would exercise on its members.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relating to the need for changes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plans for change and consequences of the changes must be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shared by the members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group.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group arise and function owing to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motives. </a:t>
            </a:r>
          </a:p>
          <a:p>
            <a:pPr marL="0" indent="0" algn="just">
              <a:buNone/>
            </a:pPr>
            <a:endParaRPr lang="en-AU" sz="4000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2138" y="0"/>
            <a:ext cx="10515600" cy="11075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344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27772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Principal  of Group Dynamics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intergroup relations, group organization, member participation is essential for effectiveness of a group.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major requirement which is achieved by mutual respect for one another.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9259" y="386366"/>
            <a:ext cx="10515600" cy="113334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530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067985"/>
            <a:ext cx="10515600" cy="579001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 of Group Dynamics 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 of objectives.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productivity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efficiently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Collaborative effort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Better decisions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Improve job satisfaction and team spirit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Attitude, perception and ideas of members depend on group dynamism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Reduce the absenteeism and labour turnover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to meet individual needs. </a:t>
            </a:r>
          </a:p>
          <a:p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941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218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3244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Group Dynamics 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conflicts 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of objectives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Hampers relation due to inequity in contribution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with similar opinions will produce routine decision.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Varied opinions will lead to indecisions.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447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169" y="824246"/>
            <a:ext cx="9233079" cy="584057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Groups  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Group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formal group is a group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created for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of doing productive work.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may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called a team, a committee, or simply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group.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 formal group,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rules and regulation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guides the behavior of group.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 is deliberately created to perform specific task and a 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hierarchy of authority exists.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group 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usually formed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purpose of contributing to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success of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larger organization.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5169" y="-103031"/>
            <a:ext cx="10515600" cy="132652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371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380" y="926318"/>
            <a:ext cx="9825507" cy="582221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head of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formal group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responsible for the group’s performance accomplishments, but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members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contribute the required work.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Formal group can be further divided into: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Command group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Specified by organization chart and includes supervisor and his subordinates. 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Consist  of subordinates who have common boss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 group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together to complete a particular task or job.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time period is allotted for completion of tasks.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9411" y="-19318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267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Formal group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structure by top management 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based on division of labour and efficiency in operation.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concentrates more on performance of job.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Authority responsibility hierarchy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Coordination and control are well specified through process, procedures and rules.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732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380" y="988497"/>
            <a:ext cx="9490657" cy="5869503"/>
          </a:xfrm>
        </p:spPr>
        <p:txBody>
          <a:bodyPr>
            <a:noAutofit/>
          </a:bodyPr>
          <a:lstStyle/>
          <a:p>
            <a:pPr marL="514350" indent="-514350">
              <a:lnSpc>
                <a:spcPct val="110000"/>
              </a:lnSpc>
              <a:buAutoNum type="arabicPeriod" startAt="2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Informal Group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Informal groups emerge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without being officially designated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organization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form spontaneously and are </a:t>
            </a: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 on personal relationships or special interests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on any specific organizational endorsement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are not formed under company rules and policies.  They form a consequential part of company by easing out any kind of stress and tension.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communication is ensured from the top to the bottom without the line of authority.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10000"/>
              </a:lnSpc>
              <a:buNone/>
            </a:pP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8048" y="1"/>
            <a:ext cx="10515600" cy="112046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334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Informal group  </a:t>
            </a:r>
          </a:p>
          <a:p>
            <a:pPr algn="just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outcome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not designed and planned. </a:t>
            </a:r>
          </a:p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Created on the basis of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similarities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among members. </a:t>
            </a:r>
          </a:p>
          <a:p>
            <a:pPr algn="just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Voluntary membership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can become member to several informal groups at the same time. </a:t>
            </a:r>
          </a:p>
          <a:p>
            <a:pPr algn="just"/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members formed and controlled by group norms.  </a:t>
            </a:r>
          </a:p>
          <a:p>
            <a:pPr marL="0" indent="0" algn="just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360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33" y="1"/>
            <a:ext cx="10515600" cy="121061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FORMATION </a:t>
            </a:r>
          </a:p>
        </p:txBody>
      </p:sp>
      <p:pic>
        <p:nvPicPr>
          <p:cNvPr id="1026" name="Picture 2" descr="Tuckman's Team Development St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33" y="1061545"/>
            <a:ext cx="9753600" cy="474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31030" y="5691783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[3]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585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9410"/>
            <a:ext cx="9400504" cy="4922905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characterized by a </a:t>
            </a: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 deal of uncertainty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group’s purpose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structure, and leadership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 should provide clear direction, establish goals, and create an environment where team members feel safe to express themselves and ask questions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stage, membership is increased till group is established and also communication pattern is developed.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resources is carried out for achievement of group goals.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28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5" y="1128614"/>
            <a:ext cx="8981049" cy="5525403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 startAt="2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Storming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stage is characterized by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and confrontation.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may be considerable disagreement and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among the members about the roles and duties. </a:t>
            </a:r>
            <a:endParaRPr lang="en-US" b="1" dirty="0" smtClean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 of the group storm their views and hierarchy of leadership emerges.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stage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eam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work to establish their roles and responsibilities within the project.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team functions more as individual members than as a cohesive unit.</a:t>
            </a:r>
          </a:p>
          <a:p>
            <a:pPr algn="just"/>
            <a:endParaRPr lang="en-US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718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536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5658" y="0"/>
            <a:ext cx="10515600" cy="12238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2440" y="911223"/>
            <a:ext cx="9403080" cy="5806099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 startAt="3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 norming stage of group development, the team has effectively resolved most, if not all, conflicts and can productively work on the project or towards the end goal.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stage situation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chaos is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settled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begin to settle into cooperation and collaboration.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“I” feeling is replaced by “we” feeling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high cohesion, group identity etc.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norms is developed to guide the individual behavior.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positive behavior and strong feeling of development. </a:t>
            </a:r>
          </a:p>
          <a:p>
            <a:pPr algn="just"/>
            <a:endParaRPr lang="en-US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331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267" y="1080037"/>
            <a:ext cx="8952915" cy="5461439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4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stage is where the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is fully functioning and devoted to effectively accomplishing the tasks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agreed upon in the norming stage.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emphasis is on cooperation, problem solving, and achieving group goals.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performing stage, productivity and efficiency are typically high.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Group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are not only comfortable with one another, but they're also comfortable with their work and expectations.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5320" y="0"/>
            <a:ext cx="10515600" cy="106914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585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711" y="1276984"/>
            <a:ext cx="10515600" cy="5320763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Adjourning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represents the end of group.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project team or task force with specific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accomplished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group will disband or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new composition.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Signs of adjourning stage is: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-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Sadness at the project's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ending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Feeling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excited about what might come next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- Uncertainty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 future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9387" y="0"/>
            <a:ext cx="10515600" cy="112541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STAGES OF GROUP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08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236" y="0"/>
            <a:ext cx="10515600" cy="11394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THEORIES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9713" y="1477108"/>
            <a:ext cx="7883769" cy="4351338"/>
          </a:xfrm>
        </p:spPr>
        <p:txBody>
          <a:bodyPr/>
          <a:lstStyle/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PROPINQUITY THEORY 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742DF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CLASSIC THEORY OF GEORGE </a:t>
            </a:r>
            <a:r>
              <a:rPr lang="en-US" b="1" dirty="0" smtClean="0">
                <a:solidFill>
                  <a:srgbClr val="742DF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HOMANS </a:t>
            </a:r>
            <a:endParaRPr lang="en-US" b="1" dirty="0">
              <a:solidFill>
                <a:srgbClr val="742DF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 THEORY </a:t>
            </a:r>
          </a:p>
          <a:p>
            <a:pPr marL="457200" indent="-457200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THEORY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525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05" y="998831"/>
            <a:ext cx="9642231" cy="5732560"/>
          </a:xfrm>
        </p:spPr>
        <p:txBody>
          <a:bodyPr>
            <a:normAutofit lnSpcReduction="10000"/>
          </a:bodyPr>
          <a:lstStyle/>
          <a:p>
            <a:pPr marL="514350" indent="-514350" algn="just">
              <a:lnSpc>
                <a:spcPct val="110000"/>
              </a:lnSpc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Propinquity theory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meaning of propinquity means nearness.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tries to explain 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people affiliate with one another?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this theory, </a:t>
            </a:r>
            <a:r>
              <a:rPr lang="en-A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nearness is only the facilitating factor for group formation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cannot be a reason for group formation. [4]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two persons work in same environment repeatedly, they develop a sense of belongingness and they gradually develop communication which in turn leads to sharing of thought, feeling and discussions.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analytical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does not explain some of the complexities of group formation.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684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594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982" y="1195755"/>
            <a:ext cx="9656298" cy="5331654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Classic Theory of George </a:t>
            </a:r>
            <a:r>
              <a:rPr lang="en-A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Homans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is based on three elements: </a:t>
            </a: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activities, interaction and sentiments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are directly related to each other.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George C.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Homans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states that more the individuals share their activities, the more they will interact with each other, and more stronger their sentiments for each other and vice versa. [4]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major element is interaction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People in a group interact not just physical propinquity sense, but also to accomplish many group goals. 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4982" y="1"/>
            <a:ext cx="10515600" cy="119575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437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831" y="1030141"/>
            <a:ext cx="6364459" cy="5708284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3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Balance Theory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this theory developed by Theodore Newcomb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“People are attracted to one another on the basis of similar/common attitudes towards common commonly relevant objects and goals”. [5]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Once a relationship is formed balance between attraction and common attitude is tried to maintained or stored. 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opic 3.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609" y="1030141"/>
            <a:ext cx="4514850" cy="378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193208" y="4692977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[6]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9234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02" y="1055077"/>
            <a:ext cx="9487486" cy="5669280"/>
          </a:xfrm>
        </p:spPr>
        <p:txBody>
          <a:bodyPr/>
          <a:lstStyle/>
          <a:p>
            <a:pPr marL="514350" indent="-514350">
              <a:buAutoNum type="arabicPeriod" startAt="4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Exchange Theory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is based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Reward- Cost Outcomes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minimum positive level (rewards greater than costs) of an outcome must exits in order for attraction or affiliation to take place.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 Reward is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Satisfaction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Cost is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Sacrifice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from interactions gratify needs, while costs incurs anxiety, frustration, embarrassment or fatigue. 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Propinquity, interaction and common attitudes all have roles in exchange theory 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9388" y="0"/>
            <a:ext cx="10515600" cy="105507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DYNAMICS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5535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914" y="1"/>
            <a:ext cx="10515600" cy="108321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CONFLICT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914" y="1083213"/>
            <a:ext cx="9431215" cy="554267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is defined as a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disagreement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through which the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parties involved perceive a threat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their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needs, interests or concerns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can be defined “as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disagreement between two or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more individuals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groups, with each individual or group trying to gain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acceptance of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its views or objective over others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.”[7]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is an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inevitable or unavoidable part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our everyday professional and personal lives.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is any situation in which </a:t>
            </a: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or more parties feel themselves in opposition.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111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508" y="1125415"/>
            <a:ext cx="10515600" cy="5331656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DOES CONFLICT OCCUR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???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Personality Clashes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Competition of Resources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Authority issue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of Cooperation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over methods and styles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performance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 of goal differences 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6508" y="0"/>
            <a:ext cx="10515600" cy="112541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990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8" y="1023766"/>
            <a:ext cx="10515600" cy="495545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SYMPTOMS OF CONFLICT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699248" y="1671571"/>
            <a:ext cx="4843424" cy="4954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Avoidance 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  absenteeism, hiding out,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 self centeredness 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 hiding behind the rules 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 Repression  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ill health, escapist drinking, irregular productivity, low satisfaction, irritability.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99248" y="8940"/>
            <a:ext cx="10515600" cy="111647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71028" y="1626196"/>
            <a:ext cx="5181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 startAt="3"/>
            </a:pPr>
            <a:r>
              <a:rPr lang="en-AU" sz="2800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Reactive </a:t>
            </a:r>
          </a:p>
          <a:p>
            <a:pPr marL="457200" indent="-457200">
              <a:buNone/>
            </a:pPr>
            <a:r>
              <a:rPr lang="en-AU" b="1" dirty="0">
                <a:solidFill>
                  <a:srgbClr val="C00000"/>
                </a:solidFill>
              </a:rPr>
              <a:t>   </a:t>
            </a:r>
            <a:r>
              <a:rPr lang="en-AU" b="1" dirty="0" smtClean="0">
                <a:solidFill>
                  <a:srgbClr val="C00000"/>
                </a:solidFill>
              </a:rPr>
              <a:t>   -  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flashes of anger, non cooperation, rumours</a:t>
            </a:r>
          </a:p>
          <a:p>
            <a:pPr marL="457200" indent="-457200">
              <a:buNone/>
            </a:pP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destruction, strikes.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957048" y="354896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 GROUP </a:t>
            </a:r>
          </a:p>
          <a:p>
            <a:pPr>
              <a:buNone/>
            </a:pPr>
            <a:r>
              <a:rPr lang="en-AU" dirty="0"/>
              <a:t>    -  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Competition  </a:t>
            </a:r>
          </a:p>
          <a:p>
            <a:pPr>
              <a:buNone/>
            </a:pP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Appeals to superior for decision </a:t>
            </a:r>
          </a:p>
          <a:p>
            <a:pPr>
              <a:buNone/>
            </a:pP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Decreased rate of interaction </a:t>
            </a:r>
          </a:p>
          <a:p>
            <a:pPr>
              <a:buNone/>
            </a:pP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trust  </a:t>
            </a:r>
          </a:p>
        </p:txBody>
      </p:sp>
    </p:spTree>
    <p:extLst>
      <p:ext uri="{BB962C8B-B14F-4D97-AF65-F5344CB8AC3E}">
        <p14:creationId xmlns:p14="http://schemas.microsoft.com/office/powerpoint/2010/main" val="8823577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4133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Assumptions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Causes 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 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Conflict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5140248"/>
              </p:ext>
            </p:extLst>
          </p:nvPr>
        </p:nvGraphicFramePr>
        <p:xfrm>
          <a:off x="683454" y="1325563"/>
          <a:ext cx="9332743" cy="47376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19564"/>
                <a:gridCol w="6213179"/>
              </a:tblGrid>
              <a:tr h="61005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Causes of Conflict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does it means ?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1369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Misunderstanding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individuals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do not hear what is being said? 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13695">
                <a:tc>
                  <a:txBody>
                    <a:bodyPr/>
                    <a:lstStyle/>
                    <a:p>
                      <a:pPr algn="ctr"/>
                      <a:r>
                        <a:rPr kumimoji="0" lang="en-US" sz="2400" b="1" kern="1200" dirty="0" smtClean="0">
                          <a:solidFill>
                            <a:srgbClr val="0000CC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Personality Clashes </a:t>
                      </a:r>
                      <a:endParaRPr kumimoji="0" lang="en-US" sz="2400" b="1" kern="1200" dirty="0">
                        <a:solidFill>
                          <a:srgbClr val="0000CC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400" b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 individuals do not value “people just like me” </a:t>
                      </a:r>
                      <a:endParaRPr kumimoji="0" lang="en-US" sz="2400" b="1" kern="12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1978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0066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Competition for Resources</a:t>
                      </a:r>
                      <a:endParaRPr lang="en-US" sz="2400" b="1" dirty="0">
                        <a:solidFill>
                          <a:srgbClr val="0066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employees believe they are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better off competing  for resources rather than cooperating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80385">
                <a:tc>
                  <a:txBody>
                    <a:bodyPr/>
                    <a:lstStyle/>
                    <a:p>
                      <a:pPr algn="ctr"/>
                      <a:r>
                        <a:rPr kumimoji="0" lang="en-US" sz="2400" b="1" kern="1200" baseline="0" dirty="0" smtClean="0">
                          <a:solidFill>
                            <a:srgbClr val="742DF3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Authority Issues</a:t>
                      </a:r>
                      <a:endParaRPr kumimoji="0" lang="en-US" sz="2400" b="1" kern="1200" baseline="0" dirty="0">
                        <a:solidFill>
                          <a:srgbClr val="742DF3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When employees lack confidence in their leaders or perceive overuse of authority </a:t>
                      </a:r>
                      <a:endParaRPr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895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1548710"/>
              </p:ext>
            </p:extLst>
          </p:nvPr>
        </p:nvGraphicFramePr>
        <p:xfrm>
          <a:off x="979854" y="1223889"/>
          <a:ext cx="8459568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9784"/>
                <a:gridCol w="4229784"/>
              </a:tblGrid>
              <a:tr h="370840">
                <a:tc>
                  <a:txBody>
                    <a:bodyPr/>
                    <a:lstStyle/>
                    <a:p>
                      <a:pPr algn="just"/>
                      <a:endParaRPr lang="en-A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AU" sz="24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Lack of Cooperation </a:t>
                      </a:r>
                      <a:endParaRPr kumimoji="0" lang="en-US" sz="2400" b="1" kern="1200" baseline="0" dirty="0">
                        <a:solidFill>
                          <a:srgbClr val="00B0F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one person does not share information with the whole group</a:t>
                      </a:r>
                      <a:endParaRPr kumimoji="0"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 performance </a:t>
                      </a:r>
                      <a:endParaRPr kumimoji="0" lang="en-US" sz="2400" b="1" kern="1200" baseline="0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individuals are not working to their potential</a:t>
                      </a:r>
                      <a:endParaRPr kumimoji="0"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Values or goal difference</a:t>
                      </a:r>
                      <a:endParaRPr kumimoji="0" lang="en-US" sz="2400" b="1" kern="1200" baseline="0" dirty="0">
                        <a:solidFill>
                          <a:schemeClr val="accent5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individuals value different  objectives or outcomes.</a:t>
                      </a:r>
                      <a:endParaRPr kumimoji="0"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Difference over methods  or style </a:t>
                      </a:r>
                      <a:endParaRPr kumimoji="0"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4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agreement does not exists on standard ways of completing tasks.</a:t>
                      </a:r>
                      <a:endParaRPr kumimoji="0" lang="en-US" sz="2400" b="1" kern="1200" baseline="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80403" y="0"/>
            <a:ext cx="10515600" cy="122388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Assumptions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Causes 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 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Conflict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83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4" y="1192578"/>
            <a:ext cx="9417148" cy="5278559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Changing view (Transition)  of Conflict</a:t>
            </a:r>
          </a:p>
          <a:p>
            <a:pPr marL="0" indent="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View  </a:t>
            </a:r>
          </a:p>
          <a:p>
            <a:pPr marL="457200" indent="-45720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assumes 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is bad and views negatively 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considered as early approach to conflict. </a:t>
            </a:r>
          </a:p>
          <a:p>
            <a:pPr marL="457200" indent="-45720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uses conflict as synonymous to violence irrational and destruction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view held that the conflict arose due to poor communication, lack of openness, lack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trust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failure of managers to be responsive to the needs and aspirations 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employees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[8]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718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2815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982" y="1083212"/>
            <a:ext cx="9501553" cy="5486399"/>
          </a:xfrm>
        </p:spPr>
        <p:txBody>
          <a:bodyPr>
            <a:normAutofit/>
          </a:bodyPr>
          <a:lstStyle/>
          <a:p>
            <a:pPr marL="0" indent="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 Relations View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argues that 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is a natural occurrence.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be accepted because it is inevitable and cannot be eliminated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level of conflict between the groups would increase competitiveness that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 lend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itself to higher productivity and increased job satisfaction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required today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innovation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creativity and an ability of the group to meet the social obligations.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Hence there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need for maintaining minimal level of conflict within the group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[8]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1591" y="1"/>
            <a:ext cx="10515600" cy="108321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5114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455" y="1206646"/>
            <a:ext cx="9009185" cy="4351338"/>
          </a:xfrm>
        </p:spPr>
        <p:txBody>
          <a:bodyPr/>
          <a:lstStyle/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Interactionism View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Views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necessary element for the progress of the organization.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advocates that harmonious, peaceful, and cooperative group is prone to becoming static, apathetic, and non-responsive to need for change and innovation.</a:t>
            </a:r>
          </a:p>
          <a:p>
            <a:pPr marL="0" indent="0">
              <a:lnSpc>
                <a:spcPct val="15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455" y="1"/>
            <a:ext cx="10515600" cy="108321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3258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18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</a:p>
        </p:txBody>
      </p:sp>
      <p:pic>
        <p:nvPicPr>
          <p:cNvPr id="4" name="Picture 2" descr="Levels of Conflict&#10;Individual level&#10;Conflict&#10;Group level&#10;Conflict&#10;Organisational level&#10;Conflict&#10;Intra&#10;Individual&#10;Conflict&#10;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6942" y="1035148"/>
            <a:ext cx="9144000" cy="5105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2992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388" y="1"/>
            <a:ext cx="10515600" cy="108321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914" y="900331"/>
            <a:ext cx="10515600" cy="59576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LEVEL CONFLICT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 Individual Conflict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conflict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involves single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 and arises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inside the individual person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internal to the person and is probably most difficult type of conflict</a:t>
            </a:r>
          </a:p>
          <a:p>
            <a:pPr algn="just">
              <a:buNone/>
            </a:pPr>
            <a:r>
              <a:rPr lang="en-US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intra-individual conflict:</a:t>
            </a:r>
          </a:p>
          <a:p>
            <a:pPr lvl="1" algn="just"/>
            <a:r>
              <a:rPr lang="en-US" sz="2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 conflict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it is the conflict that arises  </a:t>
            </a:r>
          </a:p>
          <a:p>
            <a:pPr marL="365760" lvl="1" indent="0" algn="just">
              <a:buNone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(a) when an individual attempts to achieve a goal that has both positive and negative features  </a:t>
            </a:r>
          </a:p>
          <a:p>
            <a:pPr marL="365760" lvl="1" indent="0" algn="just">
              <a:buNone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(b) when two or more competing goals exist.</a:t>
            </a:r>
          </a:p>
          <a:p>
            <a:pPr lvl="1" algn="just"/>
            <a:r>
              <a:rPr lang="en-US" sz="2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conflict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it occurs when roles are conflicting in nature.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6552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117" y="1181686"/>
            <a:ext cx="10515600" cy="5570805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2"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Inter-personal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</a:t>
            </a:r>
            <a:endParaRPr 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the type of conflict in which two or more individuals are involved.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occurs when there is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the choices made by different people.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inter-individual conflicts: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differences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Perceptions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Clashes of values and interests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Power and status differences</a:t>
            </a:r>
          </a:p>
          <a:p>
            <a:pPr marL="0" indent="0" algn="just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5658" y="1"/>
            <a:ext cx="10515600" cy="118168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0763851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5652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LEVEL CONFLICT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within and between group and groups are common phenomenon.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common contributing factors to give rise the group level conflict are: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Heterogeneity members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distortions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Unclear roles and responsibility</a:t>
            </a:r>
            <a:endParaRPr lang="en-A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0667721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7963" y="956603"/>
            <a:ext cx="496589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Intra- group </a:t>
            </a:r>
            <a:r>
              <a:rPr lang="en-US" sz="28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arises when differences over an issue appear between the members of the same group.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 of intra-group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conflicts: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New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New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Role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</a:t>
            </a:r>
            <a:endParaRPr lang="en-A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5249" y="0"/>
            <a:ext cx="10515600" cy="95660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dirty="0"/>
          </a:p>
        </p:txBody>
      </p:sp>
      <p:sp>
        <p:nvSpPr>
          <p:cNvPr id="6" name="Rectangle 5"/>
          <p:cNvSpPr/>
          <p:nvPr/>
        </p:nvSpPr>
        <p:spPr>
          <a:xfrm>
            <a:off x="5774786" y="956603"/>
            <a:ext cx="591546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Inter-group </a:t>
            </a:r>
            <a:r>
              <a:rPr lang="en-US" sz="2800" b="1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conflict arises between two or more groups.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factors contributing to this type of conflict include authority, jurisdiction and resources.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 of inter-group conflicts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Differences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goals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Task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interdependence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Resource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allocation</a:t>
            </a:r>
          </a:p>
          <a:p>
            <a:pPr lvl="1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Competitive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</a:t>
            </a:r>
          </a:p>
          <a:p>
            <a:pPr algn="just"/>
            <a:r>
              <a:rPr lang="en-US" sz="28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622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9387" y="1139482"/>
            <a:ext cx="10515600" cy="571851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LEVEL </a:t>
            </a: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CONFLICT  </a:t>
            </a:r>
          </a:p>
          <a:p>
            <a:pPr algn="just">
              <a:lnSpc>
                <a:spcPct val="100000"/>
              </a:lnSpc>
              <a:buFont typeface="Arial" charset="0"/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Intra-organizational Conflict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conflict is similar to intra-group conflict</a:t>
            </a:r>
          </a:p>
          <a:p>
            <a:pPr algn="just">
              <a:lnSpc>
                <a:spcPct val="100000"/>
              </a:lnSpc>
              <a:buFont typeface="Arial" charset="0"/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Inter-organizational Conflict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type of conflict arises between two or more organizations.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–government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Inter-management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Inter-union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Union-government</a:t>
            </a:r>
          </a:p>
          <a:p>
            <a:pPr lvl="1" algn="just">
              <a:lnSpc>
                <a:spcPct val="10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Union-management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solidFill>
                <a:srgbClr val="3608A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9387" y="0"/>
            <a:ext cx="10515600" cy="11394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TYPES OF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187878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299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MANAGEMENT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management is defined as “the opportunity to improve situations and strengthen relationships”. 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between parties can be resolved by five different modes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Accommodating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Compromising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Competing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6396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77" y="1071708"/>
            <a:ext cx="9417147" cy="57862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Accommodating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accommodating mode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person scarifies his own interest for accommodating other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person’s interest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mode is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 adopted when other person’s view is stronger,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want to achieve goodwill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indicate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are reasonable.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of conflict resolution is important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want other person to give at a later date when it favours you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accommodation often occurs when one of the parties wishes to keep the peace or perceives the issue as minor.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3469" y="2564"/>
            <a:ext cx="966831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8443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455" y="1431729"/>
            <a:ext cx="9529690" cy="5292627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style is associated with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behaviors such as withdrawal, indifference, side step.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delaying or ignoring the conflict,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avoider hopes the problem resolves itself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without a confrontation.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actively avoid conflict frequently have low esteem or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 a position of low power.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strategy is useful when issues involved in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conflict are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very minor nature or when more important issues deserve attention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45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0422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Collaborating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parties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try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satisfy the needs of both parties.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 works by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integrating ideas set out by multiple people.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 is to find a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solution acceptable to everyone.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Collaboration, though useful, calls for a significant time commitment not appropriate to all conflicts.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533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" y="1378659"/>
            <a:ext cx="9937652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Compromising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technique generally appeals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those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living in a democracy.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advocates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compromise say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everyone wins because compromise is based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negotiation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give-and-take.[9]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strategy prevails most often in conflicts where the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parties hold approximately equivalent power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718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9726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Competing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party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tries to meet its goal at another party’s expense.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Competing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also useful in emergencies where quick decisions are required.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power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used unilaterally as a weapon when unpopular decisions like termination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pay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cuts, layoffs, cost cutting and enforcing discipline are required to be taken.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 TO CONFLICT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8232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710" y="981562"/>
            <a:ext cx="9712570" cy="587643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Organizational Behaviour: John R.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Schermerhorn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James G. Hunt, Richard N. Osborn. Seventh Edition. John Wiley and Sons, Inc. 2002.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Organization Behaviour: Stephen P Robbins, 14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Prentice Hall Publication, 2011.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Tuckman's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Team Development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Stages, By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Wale. Accessed on 11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https://corporatefinanceinstitute.com/resources/team-development/understanding-tuckmans-team-development-stages/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Group Formation: 5 Theories, Process, by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Anuj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Kumar, 31 July 2023. Accessed on 12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https://getuplearn.com/blog/group-formation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0841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02" y="939360"/>
            <a:ext cx="9796975" cy="591863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 Organizational Behaviour in Nepal: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Govinda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Agrawal. M.K. publishers and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dristributors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Kathmandu, Nepal, 2013.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6] Theories of Group Formation, 18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June 2019. Accessed on 12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https://theintactone.com/2019/06/18/mpob-u4-topic-3-theories-of-group-formation/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Austin, David L. “Conflict: A More Professional approach”, Personal administration, Volume 21 July 1976.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 Organizational Behaviour: V. G.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Kondalkar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New Edge International (P</a:t>
            </a:r>
            <a:r>
              <a:rPr lang="en-AU" b="1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A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Limited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Publishers. New Delhi, India, 2007.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 Management: Robert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Kreitner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Eleventh Edition, Houghton Mifflin Harcourt Publishing Company, USA, 2009.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42779" y="-155379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981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995</TotalTime>
  <Words>3170</Words>
  <Application>Microsoft Office PowerPoint</Application>
  <PresentationFormat>Widescreen</PresentationFormat>
  <Paragraphs>376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Wingdings</vt:lpstr>
      <vt:lpstr>Office Theme</vt:lpstr>
      <vt:lpstr>COURSE TITLE ORGANIZATION AND MANAGEMENT</vt:lpstr>
      <vt:lpstr>Learning Objective</vt:lpstr>
      <vt:lpstr>MEANING OF GROUP DYNAMICS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MEANING OF GROUP DYNAMICS (Cont’d..) </vt:lpstr>
      <vt:lpstr>STAGES OF GROUP FORMATION </vt:lpstr>
      <vt:lpstr>STAGES OF GROUP FORMATION (Cont’d..)  </vt:lpstr>
      <vt:lpstr>STAGES OF GROUP FORMATION (Cont’d..)  </vt:lpstr>
      <vt:lpstr>STAGES OF GROUP FORMATION (Cont’d..)  </vt:lpstr>
      <vt:lpstr>STAGES OF GROUP FORMATION (Cont’d..)  </vt:lpstr>
      <vt:lpstr>STAGES OF GROUP FORMATION (Cont’d..)  </vt:lpstr>
      <vt:lpstr>GROUP DYNAMICS THEORIES </vt:lpstr>
      <vt:lpstr>GROUP DYNAMICS THEORIES (Cont’d…) </vt:lpstr>
      <vt:lpstr>GROUP DYNAMICS THEORIES (Cont’d…) </vt:lpstr>
      <vt:lpstr>GROUP DYNAMICS THEORIES (Cont’d…) </vt:lpstr>
      <vt:lpstr>GROUP DYNAMICS THEORIES (Cont’d…) </vt:lpstr>
      <vt:lpstr>INTRODUCTION TO CONFLICT </vt:lpstr>
      <vt:lpstr>INTRODUCTION TO CONFLICT (Cont’d..)  </vt:lpstr>
      <vt:lpstr>INTRODUCTION TO CONFLICT (Cont’d..)  </vt:lpstr>
      <vt:lpstr>Assumptions About Causes and Values of Conflict </vt:lpstr>
      <vt:lpstr>Assumptions About Causes and Values of Conflict </vt:lpstr>
      <vt:lpstr>INTRODUCTION TO CONFLICT (Cont’d..)  </vt:lpstr>
      <vt:lpstr>INTRODUCTION TO CONFLICT (Cont’d..)  </vt:lpstr>
      <vt:lpstr>INTRODUCTION TO CONFLICT (Cont’d..)  </vt:lpstr>
      <vt:lpstr>LEVELS AND TYPES OF CONFLICT </vt:lpstr>
      <vt:lpstr>LEVELS AND TYPES OF CONFLICT (Cont’d..) </vt:lpstr>
      <vt:lpstr>LEVELS AND TYPES OF CONFLICT (Cont’d..) </vt:lpstr>
      <vt:lpstr>LEVELS AND TYPES OF CONFLICT (Cont’d..) </vt:lpstr>
      <vt:lpstr>LEVELS AND TYPES OF CONFLICT (Cont’d..) </vt:lpstr>
      <vt:lpstr>LEVELS AND TYPES OF CONFLICT (Cont’d..) </vt:lpstr>
      <vt:lpstr>APPROACH TO CONFLICT MANAGEMENT </vt:lpstr>
      <vt:lpstr>APPROACH TO CONFLICT MANAGEMENT (Cont’d..)  </vt:lpstr>
      <vt:lpstr>APPROACH TO CONFLICT MANAGEMENT (Cont’d..)  </vt:lpstr>
      <vt:lpstr>APPROACH TO CONFLICT MANAGEMENT (Cont’d..)  </vt:lpstr>
      <vt:lpstr>APPROACH TO CONFLICT MANAGEMENT (Cont’d..)  </vt:lpstr>
      <vt:lpstr>APPROACH TO CONFLICT MANAGEMENT (Cont’d..)  </vt:lpstr>
      <vt:lpstr>REFERENCES </vt:lpstr>
      <vt:lpstr>REFERENCES (Cont’d..)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ORGANIZATION AND MANAGEMENT</dc:title>
  <dc:creator>Microsoft account</dc:creator>
  <cp:lastModifiedBy>Microsoft account</cp:lastModifiedBy>
  <cp:revision>55</cp:revision>
  <dcterms:created xsi:type="dcterms:W3CDTF">2024-04-11T05:57:34Z</dcterms:created>
  <dcterms:modified xsi:type="dcterms:W3CDTF">2024-04-14T13:09:14Z</dcterms:modified>
</cp:coreProperties>
</file>