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5" r:id="rId7"/>
    <p:sldId id="266" r:id="rId8"/>
    <p:sldId id="263" r:id="rId9"/>
    <p:sldId id="267" r:id="rId10"/>
    <p:sldId id="264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9" r:id="rId31"/>
    <p:sldId id="288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260" r:id="rId47"/>
    <p:sldId id="280" r:id="rId48"/>
    <p:sldId id="304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2508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046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093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1512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025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4490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63713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2244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02323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593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922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14B86-A198-462E-A126-CFE0919CC80C}" type="datetimeFigureOut">
              <a:rPr lang="en-AU" smtClean="0"/>
              <a:t>2024-04-15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40180-159D-433C-AD55-0384C526E10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2928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eksforgeeks.org/perceptual-errors-meaning-types-and-sources/" TargetMode="External"/><Relationship Id="rId2" Type="http://schemas.openxmlformats.org/officeDocument/2006/relationships/hyperlink" Target="http://www.civilserviceindia.com/subject/Management/notes/the-individual-processes-perception.html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manticscholar.org/author/V.-Takale/1491491996" TargetMode="External"/><Relationship Id="rId2" Type="http://schemas.openxmlformats.org/officeDocument/2006/relationships/hyperlink" Target="https://www.semanticscholar.org/author/Suraj-Panpatte/209035777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emanticscholar.org/paper/To-Study-the-Decision-Making-Process-in-an-for-its-Panpatte-Takale/82c144cbc66c14b74da81929ad3f5a7b4aa1b82a" TargetMode="Externa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lideshare.net/wicaksana/decision-making-1615197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5946" y="-221785"/>
            <a:ext cx="9144000" cy="1508236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AND MANAGEMENT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392" y="1638143"/>
            <a:ext cx="9049554" cy="5083332"/>
          </a:xfrm>
        </p:spPr>
        <p:txBody>
          <a:bodyPr>
            <a:normAutofit/>
          </a:bodyPr>
          <a:lstStyle/>
          <a:p>
            <a:pPr algn="ctr"/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 (Week 7) </a:t>
            </a:r>
          </a:p>
          <a:p>
            <a:pPr algn="ctr"/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AND DECISION MAKING</a:t>
            </a:r>
          </a:p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- 7 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perception, Perceptual process, Perceptual errors, Introduction to decision making, Types and condition of decision making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pPr algn="ctr"/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pPr algn="ctr"/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EFC43-1ADD-4952-B492-8FECD4FE203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262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078532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perception.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process.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errors.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decision making.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making .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 of decision making 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88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20462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PERCEPTION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120463"/>
            <a:ext cx="9606567" cy="5525036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behaviour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only a function of our personality, values, and preferences, but also of the situation. 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differs in the way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sees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interprets and understands a particular event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perception is concerned with making judgment about others.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is the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by which individuals select, organize, and interpret their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sensory impressions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order to give meaning to their environment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of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receiving information about and making sense of the world around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perception. 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905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623" y="1433109"/>
            <a:ext cx="9619445" cy="4980569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differs from one person to another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depending upon needs, values, and expectation 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organize and interpret things based on their past experience and the important values they consider important.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 respond to situations 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the basis of their perception about the reality rather than reality itself.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study of perception is very important in the organization because it is necessary for the manager to perceive individuals correctly irrespective of their status. [2]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80623" y="10754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038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548425" y="1447800"/>
            <a:ext cx="3776663" cy="541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143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SENSATION 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use their sensory organ to sense. 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Senses receives stimuli both from within and outside the body. 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4294967295"/>
          </p:nvPr>
        </p:nvSpPr>
        <p:spPr>
          <a:xfrm>
            <a:off x="6417972" y="2011362"/>
            <a:ext cx="3962400" cy="4525963"/>
          </a:xfrm>
          <a:prstGeom prst="rect">
            <a:avLst/>
          </a:prstGeom>
        </p:spPr>
        <p:txBody>
          <a:bodyPr/>
          <a:lstStyle/>
          <a:p>
            <a:pPr marL="11430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 takes in the raw data through his senses and then, refines, modifies or completely alters it by cognitive. </a:t>
            </a:r>
          </a:p>
        </p:txBody>
      </p:sp>
    </p:spTree>
    <p:extLst>
      <p:ext uri="{BB962C8B-B14F-4D97-AF65-F5344CB8AC3E}">
        <p14:creationId xmlns:p14="http://schemas.microsoft.com/office/powerpoint/2010/main" val="2927984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155806" cy="491617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Nature of Perception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process by which an individual gives meaning to the environment.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cognitive (mental)and psychological process.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action, emotions, feelings and thoughts are triggered by their perceptions.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Since perception refers to the acquisition of specific knowledge about objects and events at any particular moment, it occurs whenever stimuli activates the sense organs.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12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7743" y="1690688"/>
            <a:ext cx="9619446" cy="4935783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basically refers to the manner in which a person experiences the world. </a:t>
            </a:r>
          </a:p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an almost automatic process and works in much the same way with each individual and yields different perceptions. </a:t>
            </a:r>
          </a:p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stimulus that is not perceived has no effect on behaviour. </a:t>
            </a:r>
          </a:p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process that operates constantly between us and reality. </a:t>
            </a:r>
          </a:p>
          <a:p>
            <a:pPr marL="514350" indent="-514350" algn="just">
              <a:lnSpc>
                <a:spcPct val="100000"/>
              </a:lnSpc>
              <a:buAutoNum type="arabicPeriod" startAt="5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is more broader and much complex than sensation. </a:t>
            </a:r>
          </a:p>
          <a:p>
            <a:pPr marL="514350" indent="-514350" algn="just">
              <a:lnSpc>
                <a:spcPct val="100000"/>
              </a:lnSpc>
              <a:buAutoNum type="arabicPeriod" startAt="5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880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4051" y="2001885"/>
            <a:ext cx="4451283" cy="105425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 Perception</a:t>
            </a:r>
            <a:endParaRPr lang="en-A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430922" y="1608786"/>
            <a:ext cx="3200400" cy="1676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eaLnBrk="0" hangingPunct="0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 the perceiver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Attitudes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Motives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Interests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Experience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Expectations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518232" y="3923362"/>
            <a:ext cx="14478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Perception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829148" y="3460862"/>
            <a:ext cx="3267075" cy="214144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eaLnBrk="0" hangingPunct="0"/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 the Target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Novelty (original or freshness) 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Motion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Sounds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Size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Background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Proximity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Similarity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493920" y="3624911"/>
            <a:ext cx="27432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eaLnBrk="0" hangingPunct="0"/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Factors in the situation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Time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 Setting</a:t>
            </a:r>
          </a:p>
          <a:p>
            <a:pPr eaLnBrk="0" hangingPunct="0">
              <a:buFontTx/>
              <a:buChar char="•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Social Setting</a:t>
            </a: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>
            <a:off x="4237120" y="4274197"/>
            <a:ext cx="1281112" cy="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 flipH="1" flipV="1">
            <a:off x="6973969" y="4274197"/>
            <a:ext cx="855178" cy="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6175457" y="3337574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80623" y="10754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PERCEPTION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15177" y="5464665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[1]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80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107" y="1233197"/>
            <a:ext cx="9542172" cy="551533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Perception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plays very important role in shaping the personality of individual.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Perception is central in interpreting the world around us.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should be able to distinguish between perceived world and the reality.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affects the outcome of our behaviour because we act on the basis of what we see.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understanding of perception important to understand and control the human behaviour.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MEANING AND CONCEPT OF PERCEPTION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91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98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PROCESS </a:t>
            </a:r>
          </a:p>
        </p:txBody>
      </p:sp>
      <p:pic>
        <p:nvPicPr>
          <p:cNvPr id="1026" name="Picture 2" descr="Perceptual Proc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63" y="1286926"/>
            <a:ext cx="8242479" cy="522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118242" y="3182472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[3]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34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91" y="1042227"/>
            <a:ext cx="9516415" cy="5815773"/>
          </a:xfrm>
        </p:spPr>
        <p:txBody>
          <a:bodyPr>
            <a:normAutofit/>
          </a:bodyPr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Stimuli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 of stimuli is the first process in perception.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filtering information</a:t>
            </a:r>
            <a:r>
              <a:rPr lang="en-US" b="1" dirty="0" smtClean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received by our sense is called selecting stimuli.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are  selecting the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stimuli through our senses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like...eyes, ears, tongue, nose, skins.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Factors that influence selective attention are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factors: Nature , Location ,Color, Size , Contrast , Movement , Repetition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factors : Learning, Inner needs , Interest, Age difference.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653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278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58955"/>
            <a:ext cx="9091411" cy="597253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AutoNum type="arabicPeriod" startAt="2"/>
            </a:pPr>
            <a:r>
              <a:rPr lang="en-A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Organizing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stage in the perception process is the organization of that stimulus in brain i.e. developing a positive or negative cerebral response to the stimulus.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process in which people attempt to organize things in such a way that they make sense to them.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aspect of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forming bits of information into meaningful wholes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called the perceptual organization.</a:t>
            </a:r>
          </a:p>
          <a:p>
            <a:pPr marL="0" indent="0">
              <a:lnSpc>
                <a:spcPct val="100000"/>
              </a:lnSpc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7879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422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7206"/>
            <a:ext cx="8846712" cy="5550794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 startAt="3"/>
            </a:pPr>
            <a:r>
              <a:rPr 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Selected information are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grouped on the  basis of similarity or proximity (nearness).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example: if in an institution, two employees resign together, then the manager tend to perceive that their departure were closely related, whereas in reality it might not be so. 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9412" y="418564"/>
            <a:ext cx="10515600" cy="88864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9014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260" y="888643"/>
            <a:ext cx="9310351" cy="5563672"/>
          </a:xfrm>
        </p:spPr>
        <p:txBody>
          <a:bodyPr>
            <a:normAutofit lnSpcReduction="10000"/>
          </a:bodyPr>
          <a:lstStyle/>
          <a:p>
            <a:pPr marL="514350" indent="-514350" algn="just">
              <a:lnSpc>
                <a:spcPct val="110000"/>
              </a:lnSpc>
              <a:buAutoNum type="arabicPeriod" startAt="4"/>
            </a:pPr>
            <a:r>
              <a:rPr 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selection and organizing the stimuli has to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interpret them in order to make a sensible meaning.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Perceiver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can’t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 any meaning without interpretation.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subjective and judgmental process.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Perceiver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 his assumption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people, things, object, and situation.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attributions, uses his judgmental skills distorts information, adds/delete information brings his own subjective feelings, opinion, and emotions, in interpreting and drawing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measures.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8048" y="1"/>
            <a:ext cx="10515600" cy="100455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0980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54" y="1"/>
            <a:ext cx="10515600" cy="123637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ERRORS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654" y="914400"/>
            <a:ext cx="9310352" cy="5756856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Errors are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mistakes or biases in how we perceive and interpret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from our environment.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errors can occur due to various factors such as our past experiences, cultural background, or cognitive biases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errors are like misinterpretations or misunderstandings that happen when we see, hear, or experience something, leading us to form inaccurate conclusions or judgments about the world around us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[4] 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Errors can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 to confusion and poor decisions.</a:t>
            </a:r>
          </a:p>
          <a:p>
            <a:pPr algn="just" fontAlgn="base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avoid these mistakes, we should keep an open mind, listen to others, and get all the facts before deciding.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070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20463"/>
            <a:ext cx="10515600" cy="485178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errors occur when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judgments about others are made using shortcuts.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perceptual errors are 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Selective perception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Halo effect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 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Projection </a:t>
            </a:r>
          </a:p>
          <a:p>
            <a:pPr lvl="1">
              <a:lnSpc>
                <a:spcPct val="100000"/>
              </a:lnSpc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Impression 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20462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51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865" y="1325563"/>
            <a:ext cx="9452020" cy="4922904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Selective  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perception 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Everything that occur around us cannot be observed.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selectively interpret what they see based 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their attitude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interest, background and experience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organization so many things keep happening but different people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will perceive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fact differently based on individuals selectivity in perceiving which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generally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his past experience and attitude towards work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[2]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4804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1569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532" y="1194559"/>
            <a:ext cx="9258837" cy="528351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Halo 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the tendency of people to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judgment about others on the basis of a single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 </a:t>
            </a:r>
            <a:r>
              <a:rPr lang="en-A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intellectual ability, sociability and appearance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 occurs when one attribute of a person or situation is used to develop an overall impression of the individual or situation.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Halo effects are particularly important in the performance appraisal process because they can influence a manager’s evaluations of subordinates’ work performance.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6532" y="1"/>
            <a:ext cx="10515600" cy="1068946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1957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654" y="1030310"/>
            <a:ext cx="9361867" cy="5731097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Stereotyping (Generalizing)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judge someone on the basis of our perception of the group to which he or she belongs, we are using the shortcut called stereotyping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to simplify matters, we often tend to classify people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events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 already known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tendency to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generalize the characteristics of the objects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being observed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Stereo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typing often takes place based on gender, ethnicity, religion etc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3654" y="1"/>
            <a:ext cx="10515600" cy="103031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699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184855"/>
            <a:ext cx="9567930" cy="5995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effect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not evaluate a person in isolation.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 to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person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relative to the other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During selection process, interviewer selects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particular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 for a particular job not because he fulfils all requirements but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 selected in relation to the other candidates.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selected may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academically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skill wise, experience wise better than those not selected.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comparative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contrast phenomenon of perception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04318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8532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6685" y="1014255"/>
            <a:ext cx="9477777" cy="5296391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Projection </a:t>
            </a:r>
            <a:endParaRPr lang="en-US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assume a person based on your own traits and not what 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actually possesses.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were hard working and dependable you would expect others to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so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who engage in projection tend to perceive others according to what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themselves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like rather than perceiving others as they really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are. </a:t>
            </a:r>
          </a:p>
          <a:p>
            <a:pPr marL="114300" indent="0" algn="just">
              <a:buNone/>
            </a:pP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Impression </a:t>
            </a:r>
          </a:p>
          <a:p>
            <a:pPr marL="571500" indent="-457200" algn="just">
              <a:buFont typeface="Wingdings" panose="05000000000000000000" pitchFamily="2" charset="2"/>
              <a:buChar char="Ø"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frequently form impression of other on the first sight.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6380" y="-18866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PERCEPTUAL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ERRORS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7308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138" y="1"/>
            <a:ext cx="10515600" cy="105606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138" y="962740"/>
            <a:ext cx="9477777" cy="5438061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is the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 of choosing one alternative from among a set of alternatives.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is the process of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choosing among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alternative courses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action in a manner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demands of the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situation. [5]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is the process by which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managers responds to a opportunities and threats by analyzing options, and making decisions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about goal and course of action.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to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decide decision has to be made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then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secondly identify a set of feasible alternatives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before we select one.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6152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" y="1252025"/>
            <a:ext cx="10515600" cy="5289452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‘C’ of DECISION MAKING 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clear picture of precisely what must be decided.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COMPILE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list of requirements that must be met.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information on alternatives that meet the requirements.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alternatives that meet the requirements.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“what might go wrong” factor with each alternatives.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COMMIT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a decision and follow through with it.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7523" y="0"/>
            <a:ext cx="10515600" cy="1252025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(Cont’d….)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8185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53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253" y="1058277"/>
            <a:ext cx="10515600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process of making a choice between a number of options and committing to a future course of action is called decision making process.  It involves following steps: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ig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56" y="2383840"/>
            <a:ext cx="5143500" cy="443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29787" y="3121367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3771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456" y="1181710"/>
            <a:ext cx="9276470" cy="541603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1: Identify the Problem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sure it’s a problem and not just the symptoms of a problem.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identification is subjective.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 is the discrepancy between the existing and a desired state.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Discrepancies can be found by comparing current results with some standards.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are not likely to characterize discrepancy as a problem if they perceive that they do not have authority, information, or other resources needed to act on it.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8345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9526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4" y="1178509"/>
            <a:ext cx="10007991" cy="5461441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2: Diagnosing the problem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stage an extensive analysis of the issues is carried out.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necessary to classify the problems in order to know who must take the decision and who must be informed about the decision taken.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Explore the issue from different perspective (using the diverse expertise from the decision making team) 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 of what, how, why, who, when, where is asked so that the issue is fully resolved.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Refine the decision statement based on the analysis. 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718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2284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831" y="911226"/>
            <a:ext cx="9839178" cy="5763894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3: Discover alternative course of action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step all the possible and desirable alternatives are listed.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Creative skills are used and come out with alternatives that may look a little irrelevant rather than restricting yourself.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Adequate research has to be done to come up with the necessary facts that would aid in solving the problems.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4: Evaluate Alternatives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out advantages and disadvantages of each options.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Filter out the problem that you think are impossible or do not serve your purpose.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Rating each option with numerical digit would also help in filtration process.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39726" y="-112542"/>
            <a:ext cx="10515600" cy="1237957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4866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846" y="1195755"/>
            <a:ext cx="9600028" cy="577092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5: Select the best alternative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step is where hard work you have put in analysing would lead to a proper decision.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includes selecting the alternative which seems to be best suited for you.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Choice of the best alternative is most critical point in decision making.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6846" y="1"/>
            <a:ext cx="10515600" cy="1195754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4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4" y="1325563"/>
            <a:ext cx="9543758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6: Implementing and follow up action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step, the result of the decision is experienced whether or not it has solved the need identified in step 1.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the decision has not resolved the identified need, certain steps of the process is repeated in order to make the new decision.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gathering detailed or different information or discovering additional alternatives on which the decision is based.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14643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2802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711" y="1122240"/>
            <a:ext cx="9374944" cy="555991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 decision must be made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</a:p>
          <a:p>
            <a:pPr marL="114300" indent="0" algn="just">
              <a:lnSpc>
                <a:spcPct val="110000"/>
              </a:lnSpc>
              <a:buNone/>
            </a:pPr>
            <a:r>
              <a:rPr lang="en-US" b="1" u="sng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Maximize  : </a:t>
            </a:r>
          </a:p>
          <a:p>
            <a:pPr marL="114300" indent="0" algn="just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set of factors such as profit, sales, employees welfare and market share etc. </a:t>
            </a:r>
          </a:p>
          <a:p>
            <a:pPr marL="114300" indent="0" algn="just">
              <a:lnSpc>
                <a:spcPct val="110000"/>
              </a:lnSpc>
              <a:buNone/>
            </a:pPr>
            <a:r>
              <a:rPr lang="en-US" b="1" u="sng" dirty="0">
                <a:solidFill>
                  <a:srgbClr val="3608A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Minimize : </a:t>
            </a:r>
          </a:p>
          <a:p>
            <a:pPr marL="114300" indent="0" algn="just">
              <a:lnSpc>
                <a:spcPct val="11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Loss, expenses, or employee turn over </a:t>
            </a:r>
          </a:p>
          <a:p>
            <a:pPr marL="571500" indent="-45720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decision about both problems (undesirable situation) and opportunities (desirable situation) </a:t>
            </a:r>
          </a:p>
          <a:p>
            <a:pPr marL="571500" indent="-45720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take a long time before a manager can know for sure if the right decision was made. 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565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PROCESS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075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846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MAKING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794" y="1206646"/>
            <a:ext cx="10515600" cy="5278560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need to take different decision on the basis of time and requirement.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Managerial decisions may be divided into different types: 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</a:t>
            </a: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Decisions and Routine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Decisions </a:t>
            </a:r>
          </a:p>
          <a:p>
            <a:pPr marL="514350" indent="-514350" algn="just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Programmed Decisions and Non-Programmed Decisions</a:t>
            </a:r>
          </a:p>
          <a:p>
            <a:pPr marL="514350" indent="-514350" algn="just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Policy Decisions and Operating Decisions</a:t>
            </a:r>
          </a:p>
          <a:p>
            <a:pPr marL="514350" indent="-514350" algn="just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Decisions and Personal Decisions</a:t>
            </a:r>
          </a:p>
          <a:p>
            <a:pPr marL="514350" indent="-514350" algn="just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Decisions and Group Decisions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3983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39" y="942536"/>
            <a:ext cx="9318674" cy="5655211"/>
          </a:xfrm>
        </p:spPr>
        <p:txBody>
          <a:bodyPr/>
          <a:lstStyle/>
          <a:p>
            <a:pPr marL="0" indent="0" algn="just"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Decisions and Routine Decisions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outine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are those that the manager makes in the daily functioning of the organization, i.e. they are routine.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decisions do not require a lot of evaluation, analysis or in-depth study. In fact, high-level managers usually delegate these decisions to their subordinates.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other hand, strategic decisions are the important decisions of the firm. These are usually taken by upper and middle-level management.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usually relate to the policies of the firm or the strategic plan for the future.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9049" y="1"/>
            <a:ext cx="10515600" cy="1097280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7328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898" y="1153551"/>
            <a:ext cx="10007991" cy="540199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Programmed Decisions and Non-Programmed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Routine problems arise on a regular basis 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be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addressed through standard responses, called programmed decisions.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simply implement solutions that have already been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experience as appropriate for the problem at hand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[7]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are usually taken by lower management.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granting leave to employees, purchasing spare parts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etc.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programmed decisions where a specific procedure is followed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25658" y="0"/>
            <a:ext cx="10515600" cy="1153551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5715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23" y="1347323"/>
            <a:ext cx="9585960" cy="5081612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Non-routine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problems are unique and new, having never been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encountered before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Because standard responses are not available, these circumstances call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creative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solving.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non-programmed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are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specifically crafted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tailored to the situation at hand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[7]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Usually, these decisions are important to the organization. Such decisions are left to upper management.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example, opening a new branch office will be a non-programmed decision.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73380" y="14004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7700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04" y="900331"/>
            <a:ext cx="9571893" cy="555673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Policy Decisions and Operating Decisions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Tactical decisions pertaining to the policy and planning of the firm are known as policy decisions.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are usually reserved for the firm’s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top</a:t>
            </a:r>
            <a:r>
              <a:rPr lang="en-AU" b="1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A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officials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a long term impact on the firm and require a great deal of analysis.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Operating decisions are the decisions necessary to put the policy decisions into action.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help implement the plans and policies taken by the high-level managers.</a:t>
            </a: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7523" y="0"/>
            <a:ext cx="10515600" cy="113948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214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117" y="1184885"/>
            <a:ext cx="9374945" cy="5370659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Decisions and Personal Decisions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executive takes a decision in an official capacity, on behalf of the organization, this is an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decisions can be delegated to subordinates.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However, if the executive takes a decision in a personal capacity, that does not relate to the organization in any way this is a personal decision.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Obviously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these decisions cannot be delegated.</a:t>
            </a:r>
          </a:p>
          <a:p>
            <a:pPr algn="just"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159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7322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049" y="1192578"/>
            <a:ext cx="9431216" cy="547550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Decisions and Group Decisions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 decision taken by an individual in an official capacity it is an individual decision.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are smaller and have an autocratic style of management rely on such decisions.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decisions are taken by a group or a collective of the firm’s employees and management.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example, decisions taken by the board of directors are a group decision.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9904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</a:t>
            </a:r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DECISION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(Cont’d..)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1003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23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CONDITIONS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26" y="1325563"/>
            <a:ext cx="10515600" cy="486422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make problem‐solving decisions under three different conditions: certainty, risk, and uncertainty.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857250" indent="-742950" algn="just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US" b="1" dirty="0">
                <a:solidFill>
                  <a:srgbClr val="742DF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Certainty  </a:t>
            </a:r>
          </a:p>
          <a:p>
            <a:pPr marL="857250" indent="-742950" algn="just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Risk </a:t>
            </a:r>
          </a:p>
          <a:p>
            <a:pPr marL="857250" indent="-742950" algn="just">
              <a:lnSpc>
                <a:spcPct val="100000"/>
              </a:lnSpc>
              <a:buAutoNum type="arabicPeriod"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 Uncertainty</a:t>
            </a:r>
          </a:p>
          <a:p>
            <a:pPr marL="11430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2161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591" y="1282725"/>
            <a:ext cx="9023252" cy="490706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Certainty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 of certainty exists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there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 doubt about the factual basis of 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particular decision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its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 can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predicted accurately.[8]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Very few organizational decisions are made under this condition.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condition is ideal for problem solving. The challenge is simply to study the alternatives and choose the best solution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good example is the decision to reorder inventory automatically when stock falls below a determined level. 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6633"/>
            <a:ext cx="10515600" cy="1066579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3144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116" y="1325562"/>
            <a:ext cx="9726637" cy="508930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Risk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 of risk is said to exist when a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must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made on the basis of incomplete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 reliable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factual information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Reliable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though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incomplete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useful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managers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coping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risk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they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 use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to calculate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 given event will occur and then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select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decision alternative with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favourable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odds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[8]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is calculated on the basis of which alternative has the highest probability of working effectively.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3117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0106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590" y="1178512"/>
            <a:ext cx="9600028" cy="5320762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under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 </a:t>
            </a:r>
            <a:endParaRPr lang="en-AU" dirty="0" smtClean="0"/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ondition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uncertainty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exists when little or no reliable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factual information is available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Most of the major decision making in today’s organization  is done under this condition.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the effective decision under this condition, manager has to secure as much as relevant information as possible and approach the situation from logical rational point of view.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Intuitions, judgements, and experience plays an important role in the decision making process.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11590" y="1"/>
            <a:ext cx="10515600" cy="1167618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5036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74" y="565272"/>
            <a:ext cx="9067800" cy="516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18107" y="5240141"/>
            <a:ext cx="25056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A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</a:t>
            </a:r>
            <a:endParaRPr lang="en-A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084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373" y="671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MODEL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455" y="1392726"/>
            <a:ext cx="10515600" cy="4351338"/>
          </a:xfrm>
        </p:spPr>
        <p:txBody>
          <a:bodyPr/>
          <a:lstStyle/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Classical decision making model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Classical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theory views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makers as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acting in a world of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certainty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an approach to decision making that tells managers how they should make decisions.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Approach assumes managers are rational and logical and decisions will be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the best interest of organization.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8783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3117" y="1389526"/>
            <a:ext cx="9304606" cy="528559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Rational decision making model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rational model of decision-making involves reasoning, facts, and data.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comparison, intuitive decision-making involves choosing among options without relying on reasoning or analysis.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unconsciously recalling a memory or relying on emotions to make decisions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Consist of six steps that keeps the decision makers focused on facts and logic and help guard against inappropriate assumptions and pitfalls.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13117" y="6396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0596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1: Recognizing and defining the decision situation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2: Identifying alternatives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3: Evaluating alternatives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4: Selecting an alternative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5: Implementing the chosen alternative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Step 6: Following up and evaluating the results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611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591" y="111907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2778" y="1150375"/>
            <a:ext cx="9543757" cy="555991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Organization Behaviour: Stephen P Robbins, 14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Edition, Prentice Hall Publication, 2011.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Organizational Behaviour: V. G.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Kondalkar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New Edge International (P) Limited, Publishers. New Delhi, India, 2007.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individual processes: Perception (Organisational Behaviour and Design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Civil Service India. Accessed on 15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http://www.civilserviceindia.com/subject/Management/notes/the-individual-processes-perception.html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Perceptual Errors: Meaning, Types, and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Sources. Last updated on 5 March, 2024. Accessed on 15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https://www.geeksforgeeks.org/perceptual-errors-meaning-types-and-sources/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832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02" y="925292"/>
            <a:ext cx="9740704" cy="59327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Duane Ireland and C. Chet Miller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Decision-Making and Firm Success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Academy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Management Executive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 (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November 2004): 8–12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Study the Decision Making Process in an Organization for its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Effectiveness by </a:t>
            </a:r>
            <a:r>
              <a:rPr lang="en-A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Suraj</a:t>
            </a:r>
            <a:r>
              <a:rPr lang="en-AU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en-AU" b="1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Panpatte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AU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V. </a:t>
            </a:r>
            <a:r>
              <a:rPr lang="en-A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Takale</a:t>
            </a:r>
            <a:r>
              <a:rPr lang="en-A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Published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2019,Business. Accessed on 16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www.semanticscholar.org/paper/To-Study-the-Decision-Making-Process-in-an-for-its-Panpatte-Takale/82c144cbc66c14b74da81929ad3f5a7b4aa1b82a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Behaviour: John R.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Schermerhorn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James G. Hunt, Richard N. Osborn. Seventh Edition. John Wiley and Sons, Inc. 2002. </a:t>
            </a:r>
          </a:p>
          <a:p>
            <a:pPr marL="0" indent="0" algn="just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53794" y="-141312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7587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5" y="1325563"/>
            <a:ext cx="9163929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 Management: Robert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Kreitner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Eleventh Edition, Houghton Mifflin Harcourt Publishing Company, USA, 2009.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 Decision Making by Seta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Wicaksana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January 24, 2013, Slide share a scribed company. Accessed on 16</a:t>
            </a:r>
            <a:r>
              <a:rPr lang="en-AU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April 2024.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https://www.slideshare.net/wicaksana/decision-making-16151977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7185" y="0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511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3165</Words>
  <Application>Microsoft Office PowerPoint</Application>
  <PresentationFormat>Widescreen</PresentationFormat>
  <Paragraphs>304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Calibri Light</vt:lpstr>
      <vt:lpstr>Times New Roman</vt:lpstr>
      <vt:lpstr>Wingdings</vt:lpstr>
      <vt:lpstr>Office Theme</vt:lpstr>
      <vt:lpstr>COURSE TITLE ORGANIZATION AND MANAGEMENT</vt:lpstr>
      <vt:lpstr>Learning Objective</vt:lpstr>
      <vt:lpstr>MEANING AND CONCEPT OF PERCEPTION</vt:lpstr>
      <vt:lpstr>MEANING AND CONCEPT OF PERCEPTION (Cont’d…) </vt:lpstr>
      <vt:lpstr>MEANING AND CONCEPT OF PERCEPTION (Cont’d…) </vt:lpstr>
      <vt:lpstr>MEANING AND CONCEPT OF PERCEPTION (Cont’d…) </vt:lpstr>
      <vt:lpstr>MEANING AND CONCEPT OF PERCEPTION (Cont’d…) </vt:lpstr>
      <vt:lpstr>Factors Influencing Perception</vt:lpstr>
      <vt:lpstr>MEANING AND CONCEPT OF PERCEPTION (Cont’d…) </vt:lpstr>
      <vt:lpstr>PERCEPTUAL PROCESS </vt:lpstr>
      <vt:lpstr>PERCEPTUAL PROCESS (Cont’d…)  </vt:lpstr>
      <vt:lpstr>PERCEPTUAL PROCESS (Cont’d…)  </vt:lpstr>
      <vt:lpstr>PERCEPTUAL PROCESS (Cont’d…)  </vt:lpstr>
      <vt:lpstr>PERCEPTUAL PROCESS (Cont’d…)  </vt:lpstr>
      <vt:lpstr>PERCEPTUAL ERRORS </vt:lpstr>
      <vt:lpstr>PERCEPTUAL ERRORS (Cont’d..)  </vt:lpstr>
      <vt:lpstr>PERCEPTUAL ERRORS (Cont’d..)  </vt:lpstr>
      <vt:lpstr>PERCEPTUAL ERRORS (Cont’d..)  </vt:lpstr>
      <vt:lpstr>PERCEPTUAL ERRORS (Cont’d..)  </vt:lpstr>
      <vt:lpstr>PERCEPTUAL ERRORS (Cont’d..)  </vt:lpstr>
      <vt:lpstr>PERCEPTUAL ERRORS (Cont’d..)  </vt:lpstr>
      <vt:lpstr>DECISION MAKING </vt:lpstr>
      <vt:lpstr>DECISION MAKING (Cont’d….)  </vt:lpstr>
      <vt:lpstr>DECISION MAKING PROCESS</vt:lpstr>
      <vt:lpstr>DECISION MAKING PROCESS (Cont’d….) </vt:lpstr>
      <vt:lpstr>DECISION MAKING PROCESS (Cont’d….) </vt:lpstr>
      <vt:lpstr>DECISION MAKING PROCESS (Cont’d….) </vt:lpstr>
      <vt:lpstr>DECISION MAKING PROCESS (Cont’d….) </vt:lpstr>
      <vt:lpstr>DECISION MAKING PROCESS (Cont’d….) </vt:lpstr>
      <vt:lpstr>DECISION MAKING PROCESS (Cont’d….) </vt:lpstr>
      <vt:lpstr>TYPES OF DECISION MAKING </vt:lpstr>
      <vt:lpstr>TYPES OF DECISION MAKING (Cont’d..)  </vt:lpstr>
      <vt:lpstr>TYPES OF DECISION MAKING (Cont’d..)  </vt:lpstr>
      <vt:lpstr>TYPES OF DECISION MAKING (Cont’d..)  </vt:lpstr>
      <vt:lpstr>TYPES OF DECISION MAKING (Cont’d..)  </vt:lpstr>
      <vt:lpstr>TYPES OF DECISION MAKING (Cont’d..)  </vt:lpstr>
      <vt:lpstr>TYPES OF DECISION MAKING (Cont’d..)  </vt:lpstr>
      <vt:lpstr>DECISION MAKING CONDITIONS</vt:lpstr>
      <vt:lpstr>DECISION MAKING CONDITIONS (Cont’d..) </vt:lpstr>
      <vt:lpstr>DECISION MAKING CONDITIONS (Cont’d..) </vt:lpstr>
      <vt:lpstr>DECISION MAKING CONDITIONS (Cont’d..) </vt:lpstr>
      <vt:lpstr>PowerPoint Presentation</vt:lpstr>
      <vt:lpstr>DECISION MAKING MODEL </vt:lpstr>
      <vt:lpstr>DECISION MAKING MODEL (Cont’d…)  </vt:lpstr>
      <vt:lpstr>DECISION MAKING MODEL (Cont’d…)  </vt:lpstr>
      <vt:lpstr>REFERENCES: </vt:lpstr>
      <vt:lpstr>REFERENCES (Cont’d…)  </vt:lpstr>
      <vt:lpstr>REFERENCES (Cont’d…)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ORGANIZATION AND MANAGEMENT</dc:title>
  <dc:creator>Microsoft account</dc:creator>
  <cp:lastModifiedBy>Microsoft account</cp:lastModifiedBy>
  <cp:revision>52</cp:revision>
  <dcterms:created xsi:type="dcterms:W3CDTF">2024-04-14T12:37:28Z</dcterms:created>
  <dcterms:modified xsi:type="dcterms:W3CDTF">2024-04-15T09:46:16Z</dcterms:modified>
</cp:coreProperties>
</file>