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0" r:id="rId4"/>
    <p:sldId id="261" r:id="rId5"/>
    <p:sldId id="264" r:id="rId6"/>
    <p:sldId id="258"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2" r:id="rId24"/>
    <p:sldId id="281" r:id="rId25"/>
    <p:sldId id="283" r:id="rId26"/>
    <p:sldId id="284" r:id="rId27"/>
    <p:sldId id="285" r:id="rId28"/>
    <p:sldId id="286" r:id="rId29"/>
    <p:sldId id="287" r:id="rId30"/>
    <p:sldId id="289" r:id="rId31"/>
    <p:sldId id="290" r:id="rId32"/>
    <p:sldId id="291" r:id="rId33"/>
    <p:sldId id="292" r:id="rId34"/>
    <p:sldId id="293" r:id="rId35"/>
    <p:sldId id="294" r:id="rId36"/>
    <p:sldId id="297" r:id="rId37"/>
    <p:sldId id="295" r:id="rId38"/>
    <p:sldId id="298" r:id="rId39"/>
    <p:sldId id="299" r:id="rId40"/>
    <p:sldId id="296" r:id="rId41"/>
    <p:sldId id="300" r:id="rId42"/>
    <p:sldId id="301" r:id="rId43"/>
    <p:sldId id="262" r:id="rId44"/>
    <p:sldId id="288"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60"/>
  </p:normalViewPr>
  <p:slideViewPr>
    <p:cSldViewPr snapToGrid="0">
      <p:cViewPr varScale="1">
        <p:scale>
          <a:sx n="74" d="100"/>
          <a:sy n="74" d="100"/>
        </p:scale>
        <p:origin x="45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A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7DBFB92F-62E9-4FDE-89B9-21E4226909E9}" type="datetimeFigureOut">
              <a:rPr lang="en-AU" smtClean="0"/>
              <a:t>2024-04-19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04E8B43-2513-41D5-B960-C501341AC5D6}" type="slidenum">
              <a:rPr lang="en-AU" smtClean="0"/>
              <a:t>‹#›</a:t>
            </a:fld>
            <a:endParaRPr lang="en-AU"/>
          </a:p>
        </p:txBody>
      </p:sp>
    </p:spTree>
    <p:extLst>
      <p:ext uri="{BB962C8B-B14F-4D97-AF65-F5344CB8AC3E}">
        <p14:creationId xmlns:p14="http://schemas.microsoft.com/office/powerpoint/2010/main" val="4002096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7DBFB92F-62E9-4FDE-89B9-21E4226909E9}" type="datetimeFigureOut">
              <a:rPr lang="en-AU" smtClean="0"/>
              <a:t>2024-04-19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04E8B43-2513-41D5-B960-C501341AC5D6}" type="slidenum">
              <a:rPr lang="en-AU" smtClean="0"/>
              <a:t>‹#›</a:t>
            </a:fld>
            <a:endParaRPr lang="en-AU"/>
          </a:p>
        </p:txBody>
      </p:sp>
    </p:spTree>
    <p:extLst>
      <p:ext uri="{BB962C8B-B14F-4D97-AF65-F5344CB8AC3E}">
        <p14:creationId xmlns:p14="http://schemas.microsoft.com/office/powerpoint/2010/main" val="32850352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A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DBFB92F-62E9-4FDE-89B9-21E4226909E9}" type="datetimeFigureOut">
              <a:rPr lang="en-AU" smtClean="0"/>
              <a:t>2024-04-19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04E8B43-2513-41D5-B960-C501341AC5D6}" type="slidenum">
              <a:rPr lang="en-AU" smtClean="0"/>
              <a:t>‹#›</a:t>
            </a:fld>
            <a:endParaRPr lang="en-AU"/>
          </a:p>
        </p:txBody>
      </p:sp>
    </p:spTree>
    <p:extLst>
      <p:ext uri="{BB962C8B-B14F-4D97-AF65-F5344CB8AC3E}">
        <p14:creationId xmlns:p14="http://schemas.microsoft.com/office/powerpoint/2010/main" val="10931100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7DBFB92F-62E9-4FDE-89B9-21E4226909E9}" type="datetimeFigureOut">
              <a:rPr lang="en-AU" smtClean="0"/>
              <a:t>2024-04-19</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04E8B43-2513-41D5-B960-C501341AC5D6}" type="slidenum">
              <a:rPr lang="en-AU" smtClean="0"/>
              <a:t>‹#›</a:t>
            </a:fld>
            <a:endParaRPr lang="en-AU"/>
          </a:p>
        </p:txBody>
      </p:sp>
    </p:spTree>
    <p:extLst>
      <p:ext uri="{BB962C8B-B14F-4D97-AF65-F5344CB8AC3E}">
        <p14:creationId xmlns:p14="http://schemas.microsoft.com/office/powerpoint/2010/main" val="2695586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7DBFB92F-62E9-4FDE-89B9-21E4226909E9}" type="datetimeFigureOut">
              <a:rPr lang="en-AU" smtClean="0"/>
              <a:t>2024-04-19</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904E8B43-2513-41D5-B960-C501341AC5D6}" type="slidenum">
              <a:rPr lang="en-AU" smtClean="0"/>
              <a:t>‹#›</a:t>
            </a:fld>
            <a:endParaRPr lang="en-AU"/>
          </a:p>
        </p:txBody>
      </p:sp>
    </p:spTree>
    <p:extLst>
      <p:ext uri="{BB962C8B-B14F-4D97-AF65-F5344CB8AC3E}">
        <p14:creationId xmlns:p14="http://schemas.microsoft.com/office/powerpoint/2010/main" val="33237425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7DBFB92F-62E9-4FDE-89B9-21E4226909E9}" type="datetimeFigureOut">
              <a:rPr lang="en-AU" smtClean="0"/>
              <a:t>2024-04-19</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904E8B43-2513-41D5-B960-C501341AC5D6}" type="slidenum">
              <a:rPr lang="en-AU" smtClean="0"/>
              <a:t>‹#›</a:t>
            </a:fld>
            <a:endParaRPr lang="en-AU"/>
          </a:p>
        </p:txBody>
      </p:sp>
    </p:spTree>
    <p:extLst>
      <p:ext uri="{BB962C8B-B14F-4D97-AF65-F5344CB8AC3E}">
        <p14:creationId xmlns:p14="http://schemas.microsoft.com/office/powerpoint/2010/main" val="38479148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BFB92F-62E9-4FDE-89B9-21E4226909E9}" type="datetimeFigureOut">
              <a:rPr lang="en-AU" smtClean="0"/>
              <a:t>2024-04-19</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904E8B43-2513-41D5-B960-C501341AC5D6}" type="slidenum">
              <a:rPr lang="en-AU" smtClean="0"/>
              <a:t>‹#›</a:t>
            </a:fld>
            <a:endParaRPr lang="en-AU"/>
          </a:p>
        </p:txBody>
      </p:sp>
    </p:spTree>
    <p:extLst>
      <p:ext uri="{BB962C8B-B14F-4D97-AF65-F5344CB8AC3E}">
        <p14:creationId xmlns:p14="http://schemas.microsoft.com/office/powerpoint/2010/main" val="951403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DBFB92F-62E9-4FDE-89B9-21E4226909E9}" type="datetimeFigureOut">
              <a:rPr lang="en-AU" smtClean="0"/>
              <a:t>2024-04-19</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04E8B43-2513-41D5-B960-C501341AC5D6}" type="slidenum">
              <a:rPr lang="en-AU" smtClean="0"/>
              <a:t>‹#›</a:t>
            </a:fld>
            <a:endParaRPr lang="en-AU"/>
          </a:p>
        </p:txBody>
      </p:sp>
    </p:spTree>
    <p:extLst>
      <p:ext uri="{BB962C8B-B14F-4D97-AF65-F5344CB8AC3E}">
        <p14:creationId xmlns:p14="http://schemas.microsoft.com/office/powerpoint/2010/main" val="37246994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DBFB92F-62E9-4FDE-89B9-21E4226909E9}" type="datetimeFigureOut">
              <a:rPr lang="en-AU" smtClean="0"/>
              <a:t>2024-04-19</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04E8B43-2513-41D5-B960-C501341AC5D6}" type="slidenum">
              <a:rPr lang="en-AU" smtClean="0"/>
              <a:t>‹#›</a:t>
            </a:fld>
            <a:endParaRPr lang="en-AU"/>
          </a:p>
        </p:txBody>
      </p:sp>
    </p:spTree>
    <p:extLst>
      <p:ext uri="{BB962C8B-B14F-4D97-AF65-F5344CB8AC3E}">
        <p14:creationId xmlns:p14="http://schemas.microsoft.com/office/powerpoint/2010/main" val="30653066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7DBFB92F-62E9-4FDE-89B9-21E4226909E9}" type="datetimeFigureOut">
              <a:rPr lang="en-AU" smtClean="0"/>
              <a:t>2024-04-19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04E8B43-2513-41D5-B960-C501341AC5D6}" type="slidenum">
              <a:rPr lang="en-AU" smtClean="0"/>
              <a:t>‹#›</a:t>
            </a:fld>
            <a:endParaRPr lang="en-AU"/>
          </a:p>
        </p:txBody>
      </p:sp>
    </p:spTree>
    <p:extLst>
      <p:ext uri="{BB962C8B-B14F-4D97-AF65-F5344CB8AC3E}">
        <p14:creationId xmlns:p14="http://schemas.microsoft.com/office/powerpoint/2010/main" val="36601897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7DBFB92F-62E9-4FDE-89B9-21E4226909E9}" type="datetimeFigureOut">
              <a:rPr lang="en-AU" smtClean="0"/>
              <a:t>2024-04-19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04E8B43-2513-41D5-B960-C501341AC5D6}" type="slidenum">
              <a:rPr lang="en-AU" smtClean="0"/>
              <a:t>‹#›</a:t>
            </a:fld>
            <a:endParaRPr lang="en-AU"/>
          </a:p>
        </p:txBody>
      </p:sp>
    </p:spTree>
    <p:extLst>
      <p:ext uri="{BB962C8B-B14F-4D97-AF65-F5344CB8AC3E}">
        <p14:creationId xmlns:p14="http://schemas.microsoft.com/office/powerpoint/2010/main" val="3042916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BFB92F-62E9-4FDE-89B9-21E4226909E9}" type="datetimeFigureOut">
              <a:rPr lang="en-AU" smtClean="0"/>
              <a:t>2024-04-19</a:t>
            </a:fld>
            <a:endParaRPr lang="en-A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4E8B43-2513-41D5-B960-C501341AC5D6}" type="slidenum">
              <a:rPr lang="en-AU" smtClean="0"/>
              <a:t>‹#›</a:t>
            </a:fld>
            <a:endParaRPr lang="en-AU"/>
          </a:p>
        </p:txBody>
      </p:sp>
    </p:spTree>
    <p:extLst>
      <p:ext uri="{BB962C8B-B14F-4D97-AF65-F5344CB8AC3E}">
        <p14:creationId xmlns:p14="http://schemas.microsoft.com/office/powerpoint/2010/main" val="20936636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hyperlink" Target="https://www.mbaskool.com/business-concepts/human-resources-hr-terms/15260-human-resource-management.html"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s://www.netsuite.com/portal/resource/articles/human-resources/employee-retention.shtml" TargetMode="External"/><Relationship Id="rId2" Type="http://schemas.openxmlformats.org/officeDocument/2006/relationships/hyperlink" Target="https://www.mbaskool.com/business-concepts/human-resources-hr-terms/1797-job-analysis.htm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5946" y="-221785"/>
            <a:ext cx="9144000" cy="1508236"/>
          </a:xfrm>
        </p:spPr>
        <p:txBody>
          <a:bodyPr>
            <a:normAutofit/>
          </a:bodyPr>
          <a:lstStyle/>
          <a:p>
            <a:pPr algn="ctr">
              <a:lnSpc>
                <a:spcPct val="100000"/>
              </a:lnSpc>
            </a:pPr>
            <a:r>
              <a:rPr lang="en-AU" sz="3200" b="1" dirty="0" smtClean="0">
                <a:solidFill>
                  <a:srgbClr val="FF0000"/>
                </a:solidFill>
                <a:latin typeface="Times New Roman" panose="02020603050405020304" pitchFamily="18" charset="0"/>
                <a:cs typeface="Times New Roman" panose="02020603050405020304" pitchFamily="18" charset="0"/>
              </a:rPr>
              <a:t>COURSE TITLE</a:t>
            </a:r>
            <a:r>
              <a:rPr lang="en-AU" sz="3200" b="1" dirty="0" smtClean="0">
                <a:latin typeface="Times New Roman" panose="02020603050405020304" pitchFamily="18" charset="0"/>
                <a:cs typeface="Times New Roman" panose="02020603050405020304" pitchFamily="18" charset="0"/>
              </a:rPr>
              <a:t/>
            </a:r>
            <a:br>
              <a:rPr lang="en-AU" sz="3200" b="1" dirty="0" smtClean="0">
                <a:latin typeface="Times New Roman" panose="02020603050405020304" pitchFamily="18" charset="0"/>
                <a:cs typeface="Times New Roman" panose="02020603050405020304" pitchFamily="18" charset="0"/>
              </a:rPr>
            </a:br>
            <a:r>
              <a:rPr lang="en-AU" sz="3600" b="1" dirty="0" smtClean="0">
                <a:solidFill>
                  <a:srgbClr val="002060"/>
                </a:solidFill>
                <a:latin typeface="Times New Roman" panose="02020603050405020304" pitchFamily="18" charset="0"/>
                <a:cs typeface="Times New Roman" panose="02020603050405020304" pitchFamily="18" charset="0"/>
              </a:rPr>
              <a:t>ORGANIZATION AND MANAGEMENT</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1250392" y="1638143"/>
            <a:ext cx="9049554" cy="5083332"/>
          </a:xfrm>
        </p:spPr>
        <p:txBody>
          <a:bodyPr>
            <a:normAutofit/>
          </a:bodyPr>
          <a:lstStyle/>
          <a:p>
            <a:pPr algn="ctr"/>
            <a:r>
              <a:rPr lang="en-AU" sz="2800" b="1" dirty="0" smtClean="0">
                <a:solidFill>
                  <a:srgbClr val="FF0000"/>
                </a:solidFill>
                <a:latin typeface="Times New Roman" panose="02020603050405020304" pitchFamily="18" charset="0"/>
                <a:cs typeface="Times New Roman" panose="02020603050405020304" pitchFamily="18" charset="0"/>
              </a:rPr>
              <a:t>CHAPTER 8 (Week 8) </a:t>
            </a:r>
          </a:p>
          <a:p>
            <a:pPr algn="ctr"/>
            <a:r>
              <a:rPr lang="en-AU" sz="2800" b="1" dirty="0" smtClean="0">
                <a:solidFill>
                  <a:srgbClr val="002060"/>
                </a:solidFill>
                <a:latin typeface="Times New Roman" panose="02020603050405020304" pitchFamily="18" charset="0"/>
                <a:cs typeface="Times New Roman" panose="02020603050405020304" pitchFamily="18" charset="0"/>
              </a:rPr>
              <a:t>HUMAN RESOURCE MANAGEMENT (HRM)</a:t>
            </a:r>
          </a:p>
          <a:p>
            <a:pPr algn="ctr"/>
            <a:r>
              <a:rPr lang="en-AU" sz="3600" b="1" dirty="0" smtClean="0">
                <a:solidFill>
                  <a:srgbClr val="002060"/>
                </a:solidFill>
                <a:latin typeface="Times New Roman" panose="02020603050405020304" pitchFamily="18" charset="0"/>
                <a:cs typeface="Times New Roman" panose="02020603050405020304" pitchFamily="18" charset="0"/>
              </a:rPr>
              <a:t>Lecture - 8 </a:t>
            </a:r>
          </a:p>
          <a:p>
            <a:r>
              <a:rPr lang="en-AU" sz="2800" b="1" dirty="0" smtClean="0">
                <a:solidFill>
                  <a:srgbClr val="FF0000"/>
                </a:solidFill>
                <a:latin typeface="Times New Roman" panose="02020603050405020304" pitchFamily="18" charset="0"/>
                <a:cs typeface="Times New Roman" panose="02020603050405020304" pitchFamily="18" charset="0"/>
              </a:rPr>
              <a:t>Meaning and concept of HRM, Challenges of HRM, Job Analysis, Recruitment, Selection, Training and Performance appraisal </a:t>
            </a:r>
          </a:p>
          <a:p>
            <a:r>
              <a:rPr lang="en-AU" sz="2800" b="1" dirty="0" smtClean="0">
                <a:solidFill>
                  <a:srgbClr val="FF0000"/>
                </a:solidFill>
                <a:latin typeface="Times New Roman" panose="02020603050405020304" pitchFamily="18" charset="0"/>
                <a:cs typeface="Times New Roman" panose="02020603050405020304" pitchFamily="18" charset="0"/>
              </a:rPr>
              <a:t> </a:t>
            </a:r>
            <a:r>
              <a:rPr lang="en-AU" sz="2400" b="1" dirty="0" err="1" smtClean="0">
                <a:latin typeface="Times New Roman" panose="02020603050405020304" pitchFamily="18" charset="0"/>
                <a:cs typeface="Times New Roman" panose="02020603050405020304" pitchFamily="18" charset="0"/>
              </a:rPr>
              <a:t>Er</a:t>
            </a:r>
            <a:r>
              <a:rPr lang="en-AU" sz="2400" b="1" dirty="0" smtClean="0">
                <a:latin typeface="Times New Roman" panose="02020603050405020304" pitchFamily="18" charset="0"/>
                <a:cs typeface="Times New Roman" panose="02020603050405020304" pitchFamily="18" charset="0"/>
              </a:rPr>
              <a:t>. Ishwar Adhikari </a:t>
            </a:r>
          </a:p>
          <a:p>
            <a:pPr algn="ctr"/>
            <a:r>
              <a:rPr lang="en-AU" sz="2400" b="1" dirty="0" smtClean="0">
                <a:latin typeface="Times New Roman" panose="02020603050405020304" pitchFamily="18" charset="0"/>
                <a:cs typeface="Times New Roman" panose="02020603050405020304" pitchFamily="18" charset="0"/>
              </a:rPr>
              <a:t>Associate Professor</a:t>
            </a:r>
          </a:p>
          <a:p>
            <a:pPr algn="ctr"/>
            <a:r>
              <a:rPr lang="en-AU" sz="2400" b="1" dirty="0">
                <a:latin typeface="Times New Roman" panose="02020603050405020304" pitchFamily="18" charset="0"/>
                <a:cs typeface="Times New Roman" panose="02020603050405020304" pitchFamily="18" charset="0"/>
              </a:rPr>
              <a:t>Kathmandu Engineering College, Nepal</a:t>
            </a:r>
          </a:p>
        </p:txBody>
      </p:sp>
      <p:sp>
        <p:nvSpPr>
          <p:cNvPr id="5" name="Slide Number Placeholder 4"/>
          <p:cNvSpPr>
            <a:spLocks noGrp="1"/>
          </p:cNvSpPr>
          <p:nvPr>
            <p:ph type="sldNum" sz="quarter" idx="12"/>
          </p:nvPr>
        </p:nvSpPr>
        <p:spPr/>
        <p:txBody>
          <a:bodyPr/>
          <a:lstStyle/>
          <a:p>
            <a:fld id="{1C0EFC43-1ADD-4952-B492-8FECD4FE203F}" type="slidenum">
              <a:rPr lang="en-AU" smtClean="0"/>
              <a:t>1</a:t>
            </a:fld>
            <a:endParaRPr lang="en-AU"/>
          </a:p>
        </p:txBody>
      </p:sp>
    </p:spTree>
    <p:extLst>
      <p:ext uri="{BB962C8B-B14F-4D97-AF65-F5344CB8AC3E}">
        <p14:creationId xmlns:p14="http://schemas.microsoft.com/office/powerpoint/2010/main" val="44160218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4"/>
            <a:ext cx="9078532" cy="4845631"/>
          </a:xfrm>
        </p:spPr>
        <p:txBody>
          <a:bodyPr>
            <a:normAutofit/>
          </a:bodyPr>
          <a:lstStyle/>
          <a:p>
            <a:pPr marL="0" indent="0" algn="just">
              <a:buNone/>
            </a:pPr>
            <a:r>
              <a:rPr lang="en-AU" b="1" dirty="0" smtClean="0">
                <a:latin typeface="Times New Roman" panose="02020603050405020304" pitchFamily="18" charset="0"/>
                <a:cs typeface="Times New Roman" panose="02020603050405020304" pitchFamily="18" charset="0"/>
              </a:rPr>
              <a:t>The main objective of this lecture is to understand about : </a:t>
            </a:r>
          </a:p>
          <a:p>
            <a:pPr marL="0" indent="0" algn="just">
              <a:buNone/>
            </a:pPr>
            <a:endParaRPr lang="en-AU" b="1"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Meaning and concept of HRM.  </a:t>
            </a: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Challenges of HRM.</a:t>
            </a: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Job Analysis.</a:t>
            </a: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Recruitment. </a:t>
            </a: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Selection.  </a:t>
            </a: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Training. </a:t>
            </a: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Performance Appraisal. </a:t>
            </a:r>
            <a:endParaRPr lang="en-AU" b="1" dirty="0">
              <a:latin typeface="Times New Roman" panose="02020603050405020304" pitchFamily="18" charset="0"/>
              <a:cs typeface="Times New Roman" panose="02020603050405020304" pitchFamily="18" charset="0"/>
            </a:endParaRPr>
          </a:p>
        </p:txBody>
      </p:sp>
      <p:sp>
        <p:nvSpPr>
          <p:cNvPr id="4" name="Title 1"/>
          <p:cNvSpPr txBox="1">
            <a:spLocks noGrp="1"/>
          </p:cNvSpPr>
          <p:nvPr>
            <p:ph type="title"/>
          </p:nvPr>
        </p:nvSpPr>
        <p:spPr>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000" b="1" dirty="0" smtClean="0">
                <a:solidFill>
                  <a:srgbClr val="002060"/>
                </a:solidFill>
                <a:latin typeface="Times New Roman" panose="02020603050405020304" pitchFamily="18" charset="0"/>
                <a:cs typeface="Times New Roman" panose="02020603050405020304" pitchFamily="18" charset="0"/>
              </a:rPr>
              <a:t>Learning Objective</a:t>
            </a:r>
            <a:endParaRPr lang="en-AU" sz="40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3164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5169" y="-105246"/>
            <a:ext cx="105156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INTRODUCTION TO HRM</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45016" y="808194"/>
            <a:ext cx="9580809" cy="5953214"/>
          </a:xfrm>
        </p:spPr>
        <p:txBody>
          <a:bodyPr>
            <a:normAutofit fontScale="92500"/>
          </a:bodyPr>
          <a:lstStyle/>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Human resource management (HRM) is concerned with the ‘people’ dimension in organization.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As we know management is the art of getting things done through other people. Managers perform the function of planning, organizing, staffing, coordinating, directing etc.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staffing functions is concerned with human resource management.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management function that deals with the </a:t>
            </a:r>
            <a:r>
              <a:rPr lang="en-US" b="1" dirty="0" smtClean="0">
                <a:solidFill>
                  <a:srgbClr val="C00000"/>
                </a:solidFill>
                <a:latin typeface="Times New Roman" panose="02020603050405020304" pitchFamily="18" charset="0"/>
                <a:cs typeface="Times New Roman" panose="02020603050405020304" pitchFamily="18" charset="0"/>
              </a:rPr>
              <a:t>recruitment, placement, training, development of organization members.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HRM is a process for </a:t>
            </a:r>
            <a:r>
              <a:rPr lang="en-US" b="1" dirty="0" smtClean="0">
                <a:solidFill>
                  <a:srgbClr val="C00000"/>
                </a:solidFill>
                <a:latin typeface="Times New Roman" panose="02020603050405020304" pitchFamily="18" charset="0"/>
                <a:cs typeface="Times New Roman" panose="02020603050405020304" pitchFamily="18" charset="0"/>
              </a:rPr>
              <a:t>staffing the organization and sustaining high employee performance</a:t>
            </a:r>
            <a:r>
              <a:rPr lang="en-US"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HRM is the </a:t>
            </a:r>
            <a:r>
              <a:rPr lang="en-AU" b="1" dirty="0" smtClean="0">
                <a:solidFill>
                  <a:srgbClr val="C00000"/>
                </a:solidFill>
                <a:latin typeface="Times New Roman" panose="02020603050405020304" pitchFamily="18" charset="0"/>
                <a:cs typeface="Times New Roman" panose="02020603050405020304" pitchFamily="18" charset="0"/>
              </a:rPr>
              <a:t>art of procuring, developing and maintaining competent workforce </a:t>
            </a:r>
            <a:r>
              <a:rPr lang="en-AU" b="1" dirty="0" smtClean="0">
                <a:latin typeface="Times New Roman" panose="02020603050405020304" pitchFamily="18" charset="0"/>
                <a:cs typeface="Times New Roman" panose="02020603050405020304" pitchFamily="18" charset="0"/>
              </a:rPr>
              <a:t>to achieve organisational goals effectively.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324243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9107" y="949858"/>
            <a:ext cx="9786870" cy="5908141"/>
          </a:xfrm>
        </p:spPr>
        <p:txBody>
          <a:bodyPr>
            <a:normAutofit lnSpcReduction="10000"/>
          </a:bodyPr>
          <a:lstStyle/>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Human resource management is a </a:t>
            </a:r>
            <a:r>
              <a:rPr lang="en-AU" b="1" dirty="0" smtClean="0">
                <a:solidFill>
                  <a:srgbClr val="C00000"/>
                </a:solidFill>
                <a:latin typeface="Times New Roman" panose="02020603050405020304" pitchFamily="18" charset="0"/>
                <a:cs typeface="Times New Roman" panose="02020603050405020304" pitchFamily="18" charset="0"/>
              </a:rPr>
              <a:t>process consisting of four functions acquisition, development, motivation and maintenance</a:t>
            </a:r>
            <a:r>
              <a:rPr lang="en-AU" b="1" dirty="0" smtClean="0">
                <a:latin typeface="Times New Roman" panose="02020603050405020304" pitchFamily="18" charset="0"/>
                <a:cs typeface="Times New Roman" panose="02020603050405020304" pitchFamily="18" charset="0"/>
              </a:rPr>
              <a:t>. [1] </a:t>
            </a: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HRM can be defined as all the practices, system, and procedures implemented to attract,  acquire, develop, manage human resources to achieve the goal of an organization. </a:t>
            </a: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Human resources </a:t>
            </a:r>
            <a:r>
              <a:rPr lang="en-US" b="1" dirty="0" smtClean="0">
                <a:solidFill>
                  <a:srgbClr val="C00000"/>
                </a:solidFill>
                <a:latin typeface="Times New Roman" panose="02020603050405020304" pitchFamily="18" charset="0"/>
                <a:cs typeface="Times New Roman" panose="02020603050405020304" pitchFamily="18" charset="0"/>
              </a:rPr>
              <a:t>add to the value while other resources add to the costs</a:t>
            </a:r>
            <a:r>
              <a:rPr lang="en-US" b="1" dirty="0" smtClean="0">
                <a:latin typeface="Times New Roman" panose="02020603050405020304" pitchFamily="18" charset="0"/>
                <a:cs typeface="Times New Roman" panose="02020603050405020304" pitchFamily="18" charset="0"/>
              </a:rPr>
              <a:t> of an organization. </a:t>
            </a: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Thus human resources </a:t>
            </a:r>
            <a:r>
              <a:rPr lang="en-US" b="1" dirty="0" smtClean="0">
                <a:solidFill>
                  <a:srgbClr val="C00000"/>
                </a:solidFill>
                <a:latin typeface="Times New Roman" panose="02020603050405020304" pitchFamily="18" charset="0"/>
                <a:cs typeface="Times New Roman" panose="02020603050405020304" pitchFamily="18" charset="0"/>
              </a:rPr>
              <a:t>creates organization </a:t>
            </a:r>
            <a:r>
              <a:rPr lang="en-US" b="1" dirty="0" smtClean="0">
                <a:latin typeface="Times New Roman" panose="02020603050405020304" pitchFamily="18" charset="0"/>
                <a:cs typeface="Times New Roman" panose="02020603050405020304" pitchFamily="18" charset="0"/>
              </a:rPr>
              <a:t>and make them survive and prosper. </a:t>
            </a: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Management of human resources is very challenging task for managers running an organization in effective manner. </a:t>
            </a:r>
          </a:p>
          <a:p>
            <a:pPr algn="just">
              <a:lnSpc>
                <a:spcPct val="11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70774" y="0"/>
            <a:ext cx="105156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INTRODUCTION TO HRM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271688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748048" y="0"/>
            <a:ext cx="105156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INTRODUCTION TO HRM (Cont’d..) </a:t>
            </a:r>
            <a:endParaRPr lang="en-AU" sz="3600" b="1" dirty="0">
              <a:solidFill>
                <a:srgbClr val="002060"/>
              </a:solidFill>
              <a:latin typeface="Times New Roman" panose="02020603050405020304" pitchFamily="18" charset="0"/>
              <a:cs typeface="Times New Roman" panose="02020603050405020304" pitchFamily="18" charset="0"/>
            </a:endParaRPr>
          </a:p>
        </p:txBody>
      </p:sp>
      <p:pic>
        <p:nvPicPr>
          <p:cNvPr id="1026" name="Picture 2" descr="Human Resource Management (HR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9256" y="949862"/>
            <a:ext cx="7160653" cy="496154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9008961" y="3480624"/>
            <a:ext cx="2505635" cy="492443"/>
          </a:xfrm>
          <a:prstGeom prst="rect">
            <a:avLst/>
          </a:prstGeom>
          <a:noFill/>
        </p:spPr>
        <p:txBody>
          <a:bodyPr wrap="square" rtlCol="0">
            <a:spAutoFit/>
          </a:bodyPr>
          <a:lstStyle/>
          <a:p>
            <a:r>
              <a:rPr lang="en-AU" sz="2600" b="1" dirty="0" smtClean="0">
                <a:latin typeface="Times New Roman" panose="02020603050405020304" pitchFamily="18" charset="0"/>
                <a:cs typeface="Times New Roman" panose="02020603050405020304" pitchFamily="18" charset="0"/>
              </a:rPr>
              <a:t>SOURCE: [2] </a:t>
            </a:r>
            <a:endParaRPr lang="en-AU" sz="2600" b="1" dirty="0">
              <a:latin typeface="Times New Roman" panose="02020603050405020304" pitchFamily="18" charset="0"/>
              <a:cs typeface="Times New Roman" panose="02020603050405020304" pitchFamily="18" charset="0"/>
            </a:endParaRPr>
          </a:p>
        </p:txBody>
      </p:sp>
      <p:sp>
        <p:nvSpPr>
          <p:cNvPr id="7" name="TextBox 6"/>
          <p:cNvSpPr txBox="1"/>
          <p:nvPr/>
        </p:nvSpPr>
        <p:spPr>
          <a:xfrm>
            <a:off x="3581859" y="5808372"/>
            <a:ext cx="4536929" cy="492443"/>
          </a:xfrm>
          <a:prstGeom prst="rect">
            <a:avLst/>
          </a:prstGeom>
          <a:noFill/>
        </p:spPr>
        <p:txBody>
          <a:bodyPr wrap="square" rtlCol="0">
            <a:spAutoFit/>
          </a:bodyPr>
          <a:lstStyle/>
          <a:p>
            <a:r>
              <a:rPr lang="en-AU" sz="2600" b="1" dirty="0" smtClean="0">
                <a:solidFill>
                  <a:srgbClr val="C00000"/>
                </a:solidFill>
                <a:latin typeface="Times New Roman" panose="02020603050405020304" pitchFamily="18" charset="0"/>
                <a:cs typeface="Times New Roman" panose="02020603050405020304" pitchFamily="18" charset="0"/>
              </a:rPr>
              <a:t>Fig: FUNCTIONS OF HRM </a:t>
            </a:r>
            <a:endParaRPr lang="en-AU" sz="2600" b="1"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483816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2140" y="1110847"/>
            <a:ext cx="9452018" cy="5747153"/>
          </a:xfrm>
        </p:spPr>
        <p:txBody>
          <a:bodyPr>
            <a:noAutofit/>
          </a:bodyPr>
          <a:lstStyle/>
          <a:p>
            <a:pPr marL="0" indent="0" algn="just">
              <a:lnSpc>
                <a:spcPct val="100000"/>
              </a:lnSpc>
              <a:buNone/>
            </a:pPr>
            <a:r>
              <a:rPr lang="en-AU" b="1" dirty="0" smtClean="0">
                <a:solidFill>
                  <a:srgbClr val="C00000"/>
                </a:solidFill>
                <a:latin typeface="Times New Roman" panose="02020603050405020304" pitchFamily="18" charset="0"/>
                <a:cs typeface="Times New Roman" panose="02020603050405020304" pitchFamily="18" charset="0"/>
              </a:rPr>
              <a:t>IMPORTANCE OF HRM </a:t>
            </a:r>
          </a:p>
          <a:p>
            <a:pPr marL="514350" indent="-514350" algn="just">
              <a:lnSpc>
                <a:spcPct val="100000"/>
              </a:lnSpc>
              <a:buAutoNum type="arabicPeriod"/>
            </a:pPr>
            <a:r>
              <a:rPr lang="en-AU" b="1" dirty="0" smtClean="0">
                <a:solidFill>
                  <a:srgbClr val="0070C0"/>
                </a:solidFill>
                <a:latin typeface="Times New Roman" panose="02020603050405020304" pitchFamily="18" charset="0"/>
                <a:cs typeface="Times New Roman" panose="02020603050405020304" pitchFamily="18" charset="0"/>
              </a:rPr>
              <a:t>Importance for the Organisation: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Good human resource practices help in attracting &amp; retaining the best people in the organisation.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In order to make use of latest technology the appointment of right type of persons is essential.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right people can be fitted into new jobs properly only if the management performs its HR function satisfactorily.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performance of the company depends upon the qualities of the people employed.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 </a:t>
            </a:r>
          </a:p>
        </p:txBody>
      </p:sp>
      <p:sp>
        <p:nvSpPr>
          <p:cNvPr id="4" name="Title 1"/>
          <p:cNvSpPr>
            <a:spLocks noGrp="1"/>
          </p:cNvSpPr>
          <p:nvPr>
            <p:ph type="title"/>
          </p:nvPr>
        </p:nvSpPr>
        <p:spPr>
          <a:xfrm>
            <a:off x="748048" y="141668"/>
            <a:ext cx="105156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INTRODUCTION TO HRM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822393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9107" y="962740"/>
            <a:ext cx="9696718" cy="5895259"/>
          </a:xfrm>
        </p:spPr>
        <p:txBody>
          <a:bodyPr>
            <a:normAutofit/>
          </a:bodyPr>
          <a:lstStyle/>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HR planning alerts the organisation to the types of people it will need in the short , medium &amp; long run.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importance of HRM has increased because of the shortage of really managerial talent in the country.  </a:t>
            </a:r>
          </a:p>
          <a:p>
            <a:pPr marL="514350" indent="-514350" algn="just">
              <a:lnSpc>
                <a:spcPct val="100000"/>
              </a:lnSpc>
              <a:buAutoNum type="arabicPeriod" startAt="2"/>
            </a:pPr>
            <a:r>
              <a:rPr lang="en-AU" b="1" dirty="0" smtClean="0">
                <a:solidFill>
                  <a:srgbClr val="0070C0"/>
                </a:solidFill>
                <a:latin typeface="Times New Roman" panose="02020603050405020304" pitchFamily="18" charset="0"/>
                <a:cs typeface="Times New Roman" panose="02020603050405020304" pitchFamily="18" charset="0"/>
              </a:rPr>
              <a:t>Importance </a:t>
            </a:r>
            <a:r>
              <a:rPr lang="en-AU" b="1" dirty="0">
                <a:solidFill>
                  <a:srgbClr val="0070C0"/>
                </a:solidFill>
                <a:latin typeface="Times New Roman" panose="02020603050405020304" pitchFamily="18" charset="0"/>
                <a:cs typeface="Times New Roman" panose="02020603050405020304" pitchFamily="18" charset="0"/>
              </a:rPr>
              <a:t>for the employees</a:t>
            </a:r>
            <a:r>
              <a:rPr lang="en-AU" b="1" dirty="0" smtClean="0">
                <a:solidFill>
                  <a:srgbClr val="0070C0"/>
                </a:solidFill>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 HRM stress on the motivation of employees by providing them various financial &amp; non-financial incentives.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Right organisational climate is also stressed upon so that the employees can contribute their maximum to the achievement of the organisational objectives.</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also encourages people to work with diligence &amp; commitment. </a:t>
            </a:r>
          </a:p>
          <a:p>
            <a:pPr algn="just">
              <a:lnSpc>
                <a:spcPct val="100000"/>
              </a:lnSpc>
              <a:buFont typeface="Wingdings" panose="05000000000000000000" pitchFamily="2" charset="2"/>
              <a:buChar char="Ø"/>
            </a:pP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endParaRPr lang="en-AU" dirty="0"/>
          </a:p>
        </p:txBody>
      </p:sp>
      <p:sp>
        <p:nvSpPr>
          <p:cNvPr id="4" name="Title 1"/>
          <p:cNvSpPr>
            <a:spLocks noGrp="1"/>
          </p:cNvSpPr>
          <p:nvPr>
            <p:ph type="title"/>
          </p:nvPr>
        </p:nvSpPr>
        <p:spPr>
          <a:xfrm>
            <a:off x="838200" y="1"/>
            <a:ext cx="10515600" cy="1094704"/>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INTRODUCTION TO HRM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94953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0775" y="1068946"/>
            <a:ext cx="9439140" cy="5447763"/>
          </a:xfrm>
        </p:spPr>
        <p:txBody>
          <a:bodyPr>
            <a:normAutofit/>
          </a:bodyPr>
          <a:lstStyle/>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Effective management of HR promotes team wok &amp; team spirit among employees.</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offers excellent growth opportunities to people who have the potential to rise. </a:t>
            </a:r>
          </a:p>
          <a:p>
            <a:pPr marL="514350" indent="-514350">
              <a:lnSpc>
                <a:spcPct val="100000"/>
              </a:lnSpc>
              <a:buAutoNum type="arabicPeriod" startAt="3"/>
            </a:pPr>
            <a:r>
              <a:rPr lang="en-AU" b="1" dirty="0" smtClean="0">
                <a:solidFill>
                  <a:srgbClr val="0070C0"/>
                </a:solidFill>
                <a:latin typeface="Times New Roman" panose="02020603050405020304" pitchFamily="18" charset="0"/>
                <a:cs typeface="Times New Roman" panose="02020603050405020304" pitchFamily="18" charset="0"/>
              </a:rPr>
              <a:t>Importance </a:t>
            </a:r>
            <a:r>
              <a:rPr lang="en-AU" b="1" dirty="0">
                <a:solidFill>
                  <a:srgbClr val="0070C0"/>
                </a:solidFill>
                <a:latin typeface="Times New Roman" panose="02020603050405020304" pitchFamily="18" charset="0"/>
                <a:cs typeface="Times New Roman" panose="02020603050405020304" pitchFamily="18" charset="0"/>
              </a:rPr>
              <a:t>for the society: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Good </a:t>
            </a:r>
            <a:r>
              <a:rPr lang="en-AU" b="1" dirty="0">
                <a:latin typeface="Times New Roman" panose="02020603050405020304" pitchFamily="18" charset="0"/>
                <a:cs typeface="Times New Roman" panose="02020603050405020304" pitchFamily="18" charset="0"/>
              </a:rPr>
              <a:t>HR efforts lead to productivity gains (ration of output to input) to the </a:t>
            </a:r>
            <a:r>
              <a:rPr lang="en-AU" b="1" dirty="0" smtClean="0">
                <a:latin typeface="Times New Roman" panose="02020603050405020304" pitchFamily="18" charset="0"/>
                <a:cs typeface="Times New Roman" panose="02020603050405020304" pitchFamily="18" charset="0"/>
              </a:rPr>
              <a:t>society.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Since </a:t>
            </a:r>
            <a:r>
              <a:rPr lang="en-AU" b="1" dirty="0">
                <a:latin typeface="Times New Roman" panose="02020603050405020304" pitchFamily="18" charset="0"/>
                <a:cs typeface="Times New Roman" panose="02020603050405020304" pitchFamily="18" charset="0"/>
              </a:rPr>
              <a:t>it enables the managers to reduce costs, save scarce resources, enhance profits &amp; offer better pay, benefits &amp; working conditions to employees. </a:t>
            </a:r>
          </a:p>
        </p:txBody>
      </p:sp>
      <p:sp>
        <p:nvSpPr>
          <p:cNvPr id="4" name="Title 1"/>
          <p:cNvSpPr>
            <a:spLocks noGrp="1"/>
          </p:cNvSpPr>
          <p:nvPr>
            <p:ph type="title"/>
          </p:nvPr>
        </p:nvSpPr>
        <p:spPr>
          <a:xfrm>
            <a:off x="670775" y="1"/>
            <a:ext cx="10515600" cy="1068946"/>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INTRODUCTION TO HRM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794600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7897" y="1246076"/>
            <a:ext cx="9413383" cy="5611924"/>
          </a:xfrm>
        </p:spPr>
        <p:txBody>
          <a:bodyPr>
            <a:normAutofit/>
          </a:bodyPr>
          <a:lstStyle/>
          <a:p>
            <a:pPr marL="0" indent="0" algn="just">
              <a:lnSpc>
                <a:spcPct val="100000"/>
              </a:lnSpc>
              <a:buNone/>
            </a:pPr>
            <a:r>
              <a:rPr lang="en-AU" b="1" dirty="0" smtClean="0">
                <a:solidFill>
                  <a:srgbClr val="C00000"/>
                </a:solidFill>
                <a:latin typeface="Times New Roman" panose="02020603050405020304" pitchFamily="18" charset="0"/>
                <a:cs typeface="Times New Roman" panose="02020603050405020304" pitchFamily="18" charset="0"/>
              </a:rPr>
              <a:t>OBJECTIVES OF HRM </a:t>
            </a:r>
          </a:p>
          <a:p>
            <a:pPr marL="514350" indent="-514350" algn="just">
              <a:lnSpc>
                <a:spcPct val="100000"/>
              </a:lnSpc>
              <a:buAutoNum type="arabicPeriod"/>
            </a:pPr>
            <a:r>
              <a:rPr lang="en-AU" b="1" dirty="0" smtClean="0">
                <a:solidFill>
                  <a:srgbClr val="0070C0"/>
                </a:solidFill>
                <a:latin typeface="Times New Roman" panose="02020603050405020304" pitchFamily="18" charset="0"/>
                <a:cs typeface="Times New Roman" panose="02020603050405020304" pitchFamily="18" charset="0"/>
              </a:rPr>
              <a:t>Societal Objectives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To manage human resources in an ethical &amp; socially responsible manner.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To ensure compliance with legal &amp; ethical standards.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To minimise the negative impact of societal demands upon the organisation. </a:t>
            </a: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0"/>
            <a:ext cx="10515600" cy="110758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INTRODUCTION TO HRM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151581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7895" y="875763"/>
            <a:ext cx="9413384" cy="5763295"/>
          </a:xfrm>
        </p:spPr>
        <p:txBody>
          <a:bodyPr>
            <a:normAutofit/>
          </a:bodyPr>
          <a:lstStyle/>
          <a:p>
            <a:pPr marL="514350" indent="-514350" algn="just">
              <a:lnSpc>
                <a:spcPct val="120000"/>
              </a:lnSpc>
              <a:buAutoNum type="arabicPeriod" startAt="2"/>
            </a:pPr>
            <a:r>
              <a:rPr lang="en-AU" sz="3000" b="1" dirty="0" smtClean="0">
                <a:solidFill>
                  <a:srgbClr val="0070C0"/>
                </a:solidFill>
                <a:latin typeface="Times New Roman" panose="02020603050405020304" pitchFamily="18" charset="0"/>
                <a:cs typeface="Times New Roman" panose="02020603050405020304" pitchFamily="18" charset="0"/>
              </a:rPr>
              <a:t>Organisational Objective: </a:t>
            </a:r>
          </a:p>
          <a:p>
            <a:pPr algn="just">
              <a:lnSpc>
                <a:spcPct val="12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HR department, like any other department in an organisation, should focus on achieving the goals of the organisation first.</a:t>
            </a:r>
          </a:p>
          <a:p>
            <a:pPr algn="just">
              <a:lnSpc>
                <a:spcPct val="12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If it does not meet this purpose, the HR department cannot exist in the long run.</a:t>
            </a:r>
          </a:p>
          <a:p>
            <a:pPr algn="just">
              <a:lnSpc>
                <a:spcPct val="12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HR department should recognise its role in bringing about organisational effectiveness. </a:t>
            </a:r>
          </a:p>
          <a:p>
            <a:pPr algn="just">
              <a:lnSpc>
                <a:spcPct val="12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HRM is not an end in itself. It is only a means to assist the organisation with its primary objectives. </a:t>
            </a:r>
          </a:p>
          <a:p>
            <a:pPr marL="0" indent="0">
              <a:buNone/>
            </a:pPr>
            <a:endParaRPr lang="en-AU" dirty="0"/>
          </a:p>
        </p:txBody>
      </p:sp>
      <p:sp>
        <p:nvSpPr>
          <p:cNvPr id="4" name="Title 1"/>
          <p:cNvSpPr>
            <a:spLocks noGrp="1"/>
          </p:cNvSpPr>
          <p:nvPr>
            <p:ph type="title"/>
          </p:nvPr>
        </p:nvSpPr>
        <p:spPr>
          <a:xfrm>
            <a:off x="748048" y="1"/>
            <a:ext cx="10515600" cy="1094704"/>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INTRODUCTION TO HRM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26977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0485" y="1030311"/>
            <a:ext cx="9219126" cy="5705340"/>
          </a:xfrm>
        </p:spPr>
        <p:txBody>
          <a:bodyPr>
            <a:normAutofit/>
          </a:bodyPr>
          <a:lstStyle/>
          <a:p>
            <a:pPr marL="514350" indent="-514350" algn="just">
              <a:lnSpc>
                <a:spcPct val="100000"/>
              </a:lnSpc>
              <a:buAutoNum type="arabicPeriod" startAt="3"/>
            </a:pPr>
            <a:r>
              <a:rPr lang="en-AU" b="1" dirty="0" smtClean="0">
                <a:solidFill>
                  <a:srgbClr val="0070C0"/>
                </a:solidFill>
                <a:latin typeface="Times New Roman" panose="02020603050405020304" pitchFamily="18" charset="0"/>
                <a:cs typeface="Times New Roman" panose="02020603050405020304" pitchFamily="18" charset="0"/>
              </a:rPr>
              <a:t>Functional </a:t>
            </a:r>
            <a:r>
              <a:rPr lang="en-AU" b="1" dirty="0">
                <a:solidFill>
                  <a:srgbClr val="0070C0"/>
                </a:solidFill>
                <a:latin typeface="Times New Roman" panose="02020603050405020304" pitchFamily="18" charset="0"/>
                <a:cs typeface="Times New Roman" panose="02020603050405020304" pitchFamily="18" charset="0"/>
              </a:rPr>
              <a:t>Objectives</a:t>
            </a:r>
            <a:r>
              <a:rPr lang="en-AU" b="1" dirty="0" smtClean="0">
                <a:solidFill>
                  <a:srgbClr val="0070C0"/>
                </a:solidFill>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To maintain the HRM departments contribution at a level appropriate to the organisation’s needs.</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Resources are wasted when HRM is either more or less sophisticated to suit the organisation’s demands. </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HRM should employ the skills &amp; abilities of the workforce efficiently. It should aim at making the people’s strength more productive &amp; beneficial to the organisation. </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HRM should aim at providing the organisation with well trained &amp; well motivated employees. </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54865" y="1"/>
            <a:ext cx="10515600" cy="1030310"/>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INTRODUCTION TO HRM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14110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6380" y="850006"/>
            <a:ext cx="9323231" cy="6007994"/>
          </a:xfrm>
        </p:spPr>
        <p:txBody>
          <a:bodyPr>
            <a:noAutofit/>
          </a:bodyPr>
          <a:lstStyle/>
          <a:p>
            <a:pPr marL="0" indent="0" algn="just">
              <a:lnSpc>
                <a:spcPct val="100000"/>
              </a:lnSpc>
              <a:buNone/>
            </a:pPr>
            <a:r>
              <a:rPr lang="en-AU" b="1" dirty="0" smtClean="0">
                <a:solidFill>
                  <a:srgbClr val="0070C0"/>
                </a:solidFill>
                <a:latin typeface="Times New Roman" panose="02020603050405020304" pitchFamily="18" charset="0"/>
                <a:cs typeface="Times New Roman" panose="02020603050405020304" pitchFamily="18" charset="0"/>
              </a:rPr>
              <a:t>4.   Personnel </a:t>
            </a:r>
            <a:r>
              <a:rPr lang="en-AU" b="1" dirty="0">
                <a:solidFill>
                  <a:srgbClr val="0070C0"/>
                </a:solidFill>
                <a:latin typeface="Times New Roman" panose="02020603050405020304" pitchFamily="18" charset="0"/>
                <a:cs typeface="Times New Roman" panose="02020603050405020304" pitchFamily="18" charset="0"/>
              </a:rPr>
              <a:t>Objectives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HRM should increase employees job satisfaction to the fullest extent.</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HRM should also meet the self actualisation needs of the employees. It should stimulate every employee to achieve his potential. </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HRM should develop &amp; maintain a quality of work life. It makes employment in the organisation a desirable, personal &amp; social situation.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HRM should also communicate HR policies to all employees. It will help the HRM in tapping the ideas, opinions, feelings, &amp; the views of the employees. </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06380" y="1"/>
            <a:ext cx="10515600" cy="1068946"/>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INTRODUCTION TO HRM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159930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0774" y="1"/>
            <a:ext cx="10515600" cy="1068946"/>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CHALLENGES OF HRM </a:t>
            </a:r>
          </a:p>
        </p:txBody>
      </p:sp>
      <p:sp>
        <p:nvSpPr>
          <p:cNvPr id="3" name="Content Placeholder 2"/>
          <p:cNvSpPr>
            <a:spLocks noGrp="1"/>
          </p:cNvSpPr>
          <p:nvPr>
            <p:ph idx="1"/>
          </p:nvPr>
        </p:nvSpPr>
        <p:spPr>
          <a:xfrm>
            <a:off x="799564" y="953036"/>
            <a:ext cx="9464898" cy="5692462"/>
          </a:xfrm>
        </p:spPr>
        <p:txBody>
          <a:bodyPr>
            <a:normAutofit/>
          </a:bodyPr>
          <a:lstStyle/>
          <a:p>
            <a:pPr marL="457200" indent="-457200">
              <a:lnSpc>
                <a:spcPct val="100000"/>
              </a:lnSpc>
              <a:buAutoNum type="arabicPeriod"/>
            </a:pPr>
            <a:r>
              <a:rPr lang="en-US" b="1" dirty="0" smtClean="0">
                <a:solidFill>
                  <a:srgbClr val="C00000"/>
                </a:solidFill>
                <a:latin typeface="Times New Roman" panose="02020603050405020304" pitchFamily="18" charset="0"/>
                <a:cs typeface="Times New Roman" panose="02020603050405020304" pitchFamily="18" charset="0"/>
              </a:rPr>
              <a:t>Outsourcing HR activities </a:t>
            </a:r>
          </a:p>
          <a:p>
            <a:pPr marL="502920" lvl="1" indent="-457200" algn="just">
              <a:lnSpc>
                <a:spcPct val="100000"/>
              </a:lnSpc>
              <a:spcBef>
                <a:spcPts val="600"/>
              </a:spcBef>
              <a:buSzPct val="70000"/>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Outsourcing </a:t>
            </a:r>
            <a:r>
              <a:rPr lang="en-US" sz="2800" b="1" dirty="0">
                <a:latin typeface="Times New Roman" panose="02020603050405020304" pitchFamily="18" charset="0"/>
                <a:cs typeface="Times New Roman" panose="02020603050405020304" pitchFamily="18" charset="0"/>
              </a:rPr>
              <a:t>is the process by which organizations </a:t>
            </a:r>
            <a:r>
              <a:rPr lang="en-US" sz="2800" b="1" dirty="0">
                <a:solidFill>
                  <a:srgbClr val="C00000"/>
                </a:solidFill>
                <a:latin typeface="Times New Roman" panose="02020603050405020304" pitchFamily="18" charset="0"/>
                <a:cs typeface="Times New Roman" panose="02020603050405020304" pitchFamily="18" charset="0"/>
              </a:rPr>
              <a:t>transfer  work to another organization that specializes in that work </a:t>
            </a:r>
            <a:r>
              <a:rPr lang="en-US" sz="2800" b="1" dirty="0">
                <a:latin typeface="Times New Roman" panose="02020603050405020304" pitchFamily="18" charset="0"/>
                <a:cs typeface="Times New Roman" panose="02020603050405020304" pitchFamily="18" charset="0"/>
              </a:rPr>
              <a:t>and can perform more efficiently.  </a:t>
            </a:r>
          </a:p>
          <a:p>
            <a:pPr marL="502920" lvl="1" indent="-457200" algn="just">
              <a:lnSpc>
                <a:spcPct val="100000"/>
              </a:lnSpc>
              <a:spcBef>
                <a:spcPts val="600"/>
              </a:spcBef>
              <a:buSzPct val="70000"/>
              <a:buFont typeface="Wingdings" panose="05000000000000000000" pitchFamily="2" charset="2"/>
              <a:buChar char="Ø"/>
            </a:pPr>
            <a:r>
              <a:rPr lang="en-AU" sz="2800" b="1" dirty="0">
                <a:latin typeface="Times New Roman" panose="02020603050405020304" pitchFamily="18" charset="0"/>
                <a:cs typeface="Times New Roman" panose="02020603050405020304" pitchFamily="18" charset="0"/>
              </a:rPr>
              <a:t>Human resource outsourcing is when a company hires another company to handle some or all of its HR tasks.</a:t>
            </a:r>
            <a:endParaRPr lang="en-US" sz="2800" b="1" dirty="0">
              <a:latin typeface="Times New Roman" panose="02020603050405020304" pitchFamily="18" charset="0"/>
              <a:cs typeface="Times New Roman" panose="02020603050405020304" pitchFamily="18" charset="0"/>
            </a:endParaRPr>
          </a:p>
          <a:p>
            <a:pPr marL="502920" lvl="1" indent="-457200" algn="just">
              <a:lnSpc>
                <a:spcPct val="100000"/>
              </a:lnSpc>
              <a:spcBef>
                <a:spcPts val="600"/>
              </a:spcBef>
              <a:buSzPct val="70000"/>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It </a:t>
            </a:r>
            <a:r>
              <a:rPr lang="en-US" sz="2800" b="1" dirty="0">
                <a:latin typeface="Times New Roman" panose="02020603050405020304" pitchFamily="18" charset="0"/>
                <a:cs typeface="Times New Roman" panose="02020603050405020304" pitchFamily="18" charset="0"/>
              </a:rPr>
              <a:t>is assumed that outsourcing offers reduced costs, improved flexibility, and allows the hiring of specialized expertise.</a:t>
            </a:r>
          </a:p>
          <a:p>
            <a:pPr marL="502920" lvl="1" indent="-457200" algn="just">
              <a:lnSpc>
                <a:spcPct val="100000"/>
              </a:lnSpc>
              <a:spcBef>
                <a:spcPts val="600"/>
              </a:spcBef>
              <a:buSzPct val="70000"/>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The HR activities which are commonly outsourced include hiring, training and development, payroll preparation, and so on.</a:t>
            </a:r>
          </a:p>
          <a:p>
            <a:pPr>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14009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21535" y="1416676"/>
            <a:ext cx="9155806" cy="5640945"/>
          </a:xfrm>
        </p:spPr>
        <p:txBody>
          <a:bodyPr>
            <a:normAutofit/>
          </a:bodyPr>
          <a:lstStyle/>
          <a:p>
            <a:pPr marL="514350" indent="-514350">
              <a:lnSpc>
                <a:spcPct val="110000"/>
              </a:lnSpc>
              <a:buAutoNum type="arabicPeriod" startAt="2"/>
            </a:pPr>
            <a:r>
              <a:rPr lang="en-US" b="1" dirty="0" smtClean="0">
                <a:solidFill>
                  <a:srgbClr val="C00000"/>
                </a:solidFill>
                <a:latin typeface="Times New Roman" panose="02020603050405020304" pitchFamily="18" charset="0"/>
                <a:cs typeface="Times New Roman" panose="02020603050405020304" pitchFamily="18" charset="0"/>
              </a:rPr>
              <a:t>Balancing </a:t>
            </a:r>
            <a:r>
              <a:rPr lang="en-US" b="1" dirty="0">
                <a:solidFill>
                  <a:srgbClr val="C00000"/>
                </a:solidFill>
                <a:latin typeface="Times New Roman" panose="02020603050405020304" pitchFamily="18" charset="0"/>
                <a:cs typeface="Times New Roman" panose="02020603050405020304" pitchFamily="18" charset="0"/>
              </a:rPr>
              <a:t>work life and family </a:t>
            </a:r>
            <a:r>
              <a:rPr lang="en-US" b="1" dirty="0" smtClean="0">
                <a:solidFill>
                  <a:srgbClr val="C00000"/>
                </a:solidFill>
                <a:latin typeface="Times New Roman" panose="02020603050405020304" pitchFamily="18" charset="0"/>
                <a:cs typeface="Times New Roman" panose="02020603050405020304" pitchFamily="18" charset="0"/>
              </a:rPr>
              <a:t>life  </a:t>
            </a:r>
          </a:p>
          <a:p>
            <a:pPr algn="just">
              <a:lnSpc>
                <a:spcPct val="110000"/>
              </a:lnSpc>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A growing concern in HR management is the issue of </a:t>
            </a:r>
            <a:r>
              <a:rPr lang="en-US" sz="2800" b="1" dirty="0" smtClean="0">
                <a:solidFill>
                  <a:srgbClr val="0B0BB9"/>
                </a:solidFill>
                <a:latin typeface="Times New Roman" panose="02020603050405020304" pitchFamily="18" charset="0"/>
                <a:cs typeface="Times New Roman" panose="02020603050405020304" pitchFamily="18" charset="0"/>
              </a:rPr>
              <a:t>balancing work life quality and family life quality</a:t>
            </a:r>
            <a:r>
              <a:rPr lang="en-US" sz="2800" b="1" dirty="0" smtClean="0">
                <a:latin typeface="Times New Roman" panose="02020603050405020304" pitchFamily="18" charset="0"/>
                <a:cs typeface="Times New Roman" panose="02020603050405020304" pitchFamily="18" charset="0"/>
              </a:rPr>
              <a:t>. This issue is more when both husband and wife are employed.</a:t>
            </a:r>
          </a:p>
          <a:p>
            <a:pPr algn="just">
              <a:lnSpc>
                <a:spcPct val="110000"/>
              </a:lnSpc>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It has resulted into the need to introduce </a:t>
            </a:r>
            <a:r>
              <a:rPr lang="en-US" sz="2800" b="1" dirty="0" smtClean="0">
                <a:solidFill>
                  <a:srgbClr val="0B0BB9"/>
                </a:solidFill>
                <a:latin typeface="Times New Roman" panose="02020603050405020304" pitchFamily="18" charset="0"/>
                <a:cs typeface="Times New Roman" panose="02020603050405020304" pitchFamily="18" charset="0"/>
              </a:rPr>
              <a:t>flexi-work hour, job sharing, childcare at work places, flexible work policies etc.  </a:t>
            </a:r>
          </a:p>
          <a:p>
            <a:pPr algn="just">
              <a:lnSpc>
                <a:spcPct val="110000"/>
              </a:lnSpc>
              <a:buFont typeface="Wingdings" panose="05000000000000000000" pitchFamily="2" charset="2"/>
              <a:buChar char="Ø"/>
            </a:pPr>
            <a:endParaRPr lang="en-US" b="1" dirty="0" smtClean="0">
              <a:solidFill>
                <a:srgbClr val="C00000"/>
              </a:solidFill>
              <a:latin typeface="Times New Roman" panose="02020603050405020304" pitchFamily="18" charset="0"/>
              <a:cs typeface="Times New Roman" panose="02020603050405020304" pitchFamily="18" charset="0"/>
            </a:endParaRPr>
          </a:p>
          <a:p>
            <a:pPr marL="0" indent="0">
              <a:lnSpc>
                <a:spcPct val="110000"/>
              </a:lnSpc>
              <a:buNone/>
            </a:pPr>
            <a:r>
              <a:rPr lang="en-US" b="1" dirty="0">
                <a:solidFill>
                  <a:srgbClr val="C00000"/>
                </a:solidFill>
                <a:latin typeface="Times New Roman" panose="02020603050405020304" pitchFamily="18" charset="0"/>
                <a:cs typeface="Times New Roman" panose="02020603050405020304" pitchFamily="18" charset="0"/>
              </a:rPr>
              <a:t/>
            </a:r>
            <a:br>
              <a:rPr lang="en-US" b="1" dirty="0">
                <a:solidFill>
                  <a:srgbClr val="C00000"/>
                </a:solidFill>
                <a:latin typeface="Times New Roman" panose="02020603050405020304" pitchFamily="18" charset="0"/>
                <a:cs typeface="Times New Roman" panose="02020603050405020304" pitchFamily="18" charset="0"/>
              </a:rPr>
            </a:br>
            <a:endParaRPr lang="en-AU" b="1" dirty="0">
              <a:solidFill>
                <a:srgbClr val="C00000"/>
              </a:solidFill>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735169" y="1"/>
            <a:ext cx="10515600" cy="1236372"/>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CHALLENGES OF HRM </a:t>
            </a:r>
            <a:r>
              <a:rPr lang="en-AU" sz="3600" b="1" dirty="0" smtClean="0">
                <a:solidFill>
                  <a:srgbClr val="002060"/>
                </a:solidFill>
                <a:latin typeface="Times New Roman" panose="02020603050405020304" pitchFamily="18" charset="0"/>
                <a:cs typeface="Times New Roman" panose="02020603050405020304" pitchFamily="18" charset="0"/>
              </a:rPr>
              <a:t>(Cont’d..)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548664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7744" y="872588"/>
            <a:ext cx="9606566" cy="5875941"/>
          </a:xfrm>
        </p:spPr>
        <p:txBody>
          <a:bodyPr>
            <a:normAutofit lnSpcReduction="10000"/>
          </a:bodyPr>
          <a:lstStyle/>
          <a:p>
            <a:pPr marL="514350" indent="-514350" algn="just">
              <a:lnSpc>
                <a:spcPct val="100000"/>
              </a:lnSpc>
              <a:buAutoNum type="arabicPeriod" startAt="3"/>
            </a:pPr>
            <a:r>
              <a:rPr lang="en-US" b="1" dirty="0" smtClean="0">
                <a:solidFill>
                  <a:srgbClr val="C00000"/>
                </a:solidFill>
                <a:latin typeface="Times New Roman" panose="02020603050405020304" pitchFamily="18" charset="0"/>
                <a:cs typeface="Times New Roman" panose="02020603050405020304" pitchFamily="18" charset="0"/>
              </a:rPr>
              <a:t>Change in employee expectations </a:t>
            </a:r>
          </a:p>
          <a:p>
            <a:pPr algn="just">
              <a:lnSpc>
                <a:spcPct val="100000"/>
              </a:lnSpc>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With the change in various aspects of time, expectations of the employees are also changing everyday.</a:t>
            </a:r>
          </a:p>
          <a:p>
            <a:pPr algn="just">
              <a:lnSpc>
                <a:spcPct val="100000"/>
              </a:lnSpc>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It has given birth to the motivation problems and several other behavioral issues.</a:t>
            </a:r>
          </a:p>
          <a:p>
            <a:pPr algn="just">
              <a:lnSpc>
                <a:spcPct val="100000"/>
              </a:lnSpc>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The challenge in front of HR managers is to </a:t>
            </a:r>
            <a:r>
              <a:rPr lang="en-US" sz="2800" b="1" dirty="0" smtClean="0">
                <a:solidFill>
                  <a:srgbClr val="0B0BB9"/>
                </a:solidFill>
                <a:latin typeface="Times New Roman" panose="02020603050405020304" pitchFamily="18" charset="0"/>
                <a:cs typeface="Times New Roman" panose="02020603050405020304" pitchFamily="18" charset="0"/>
              </a:rPr>
              <a:t>identify and define the expectations of the employees.</a:t>
            </a:r>
          </a:p>
          <a:p>
            <a:pPr marL="457200" lvl="1" indent="-457200" algn="just">
              <a:lnSpc>
                <a:spcPct val="100000"/>
              </a:lnSpc>
              <a:spcBef>
                <a:spcPts val="1000"/>
              </a:spcBef>
              <a:buAutoNum type="arabicPeriod" startAt="4"/>
            </a:pPr>
            <a:r>
              <a:rPr lang="en-US" sz="3000" b="1" dirty="0" smtClean="0">
                <a:solidFill>
                  <a:srgbClr val="C00000"/>
                </a:solidFill>
                <a:latin typeface="Times New Roman" panose="02020603050405020304" pitchFamily="18" charset="0"/>
                <a:cs typeface="Times New Roman" panose="02020603050405020304" pitchFamily="18" charset="0"/>
              </a:rPr>
              <a:t>Corporate reorganization </a:t>
            </a:r>
          </a:p>
          <a:p>
            <a:pPr marL="457200" lvl="1" indent="-457200" algn="just">
              <a:lnSpc>
                <a:spcPct val="100000"/>
              </a:lnSpc>
              <a:spcBef>
                <a:spcPts val="1000"/>
              </a:spcBef>
              <a:buFont typeface="Wingdings" panose="05000000000000000000" pitchFamily="2" charset="2"/>
              <a:buChar char="Ø"/>
            </a:pPr>
            <a:r>
              <a:rPr lang="en-US" sz="3000" b="1" dirty="0" smtClean="0">
                <a:latin typeface="Times New Roman" panose="02020603050405020304" pitchFamily="18" charset="0"/>
                <a:cs typeface="Times New Roman" panose="02020603050405020304" pitchFamily="18" charset="0"/>
              </a:rPr>
              <a:t>With the change in environment, reorganization of big organizations have become common. </a:t>
            </a:r>
          </a:p>
          <a:p>
            <a:pPr marL="457200" lvl="1" indent="-457200" algn="just">
              <a:lnSpc>
                <a:spcPct val="100000"/>
              </a:lnSpc>
              <a:spcBef>
                <a:spcPts val="1000"/>
              </a:spcBef>
              <a:buFont typeface="Wingdings" panose="05000000000000000000" pitchFamily="2" charset="2"/>
              <a:buChar char="Ø"/>
            </a:pPr>
            <a:r>
              <a:rPr lang="en-US" sz="3000" b="1" dirty="0" smtClean="0">
                <a:solidFill>
                  <a:srgbClr val="0B0BB9"/>
                </a:solidFill>
                <a:latin typeface="Times New Roman" panose="02020603050405020304" pitchFamily="18" charset="0"/>
                <a:cs typeface="Times New Roman" panose="02020603050405020304" pitchFamily="18" charset="0"/>
              </a:rPr>
              <a:t>Mergers, acquisitions, takeovers, and divestitures </a:t>
            </a:r>
            <a:r>
              <a:rPr lang="en-US" sz="3000" b="1" dirty="0" smtClean="0">
                <a:latin typeface="Times New Roman" panose="02020603050405020304" pitchFamily="18" charset="0"/>
                <a:cs typeface="Times New Roman" panose="02020603050405020304" pitchFamily="18" charset="0"/>
              </a:rPr>
              <a:t>have posed challenges for HRM these days. </a:t>
            </a:r>
          </a:p>
          <a:p>
            <a:pPr marL="0" indent="0">
              <a:lnSpc>
                <a:spcPct val="100000"/>
              </a:lnSpc>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1"/>
            <a:ext cx="10515600" cy="1184856"/>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CHALLENGES OF HRM </a:t>
            </a:r>
            <a:r>
              <a:rPr lang="en-AU" sz="3600" b="1" dirty="0" smtClean="0">
                <a:solidFill>
                  <a:srgbClr val="002060"/>
                </a:solidFill>
                <a:latin typeface="Times New Roman" panose="02020603050405020304" pitchFamily="18" charset="0"/>
                <a:cs typeface="Times New Roman" panose="02020603050405020304" pitchFamily="18" charset="0"/>
              </a:rPr>
              <a:t>(Cont’d..)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67512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8648" y="763117"/>
            <a:ext cx="9864145" cy="6094883"/>
          </a:xfrm>
        </p:spPr>
        <p:txBody>
          <a:bodyPr>
            <a:normAutofit fontScale="92500" lnSpcReduction="10000"/>
          </a:bodyPr>
          <a:lstStyle/>
          <a:p>
            <a:pPr marL="457200" lvl="1" indent="0" algn="just">
              <a:lnSpc>
                <a:spcPct val="110000"/>
              </a:lnSpc>
              <a:buNone/>
            </a:pPr>
            <a:r>
              <a:rPr lang="en-US" sz="2800" b="1" dirty="0" smtClean="0">
                <a:solidFill>
                  <a:srgbClr val="C00000"/>
                </a:solidFill>
                <a:latin typeface="Times New Roman" panose="02020603050405020304" pitchFamily="18" charset="0"/>
                <a:cs typeface="Times New Roman" panose="02020603050405020304" pitchFamily="18" charset="0"/>
              </a:rPr>
              <a:t>5. Loss </a:t>
            </a:r>
            <a:r>
              <a:rPr lang="en-US" sz="2800" b="1" dirty="0">
                <a:solidFill>
                  <a:srgbClr val="C00000"/>
                </a:solidFill>
                <a:latin typeface="Times New Roman" panose="02020603050405020304" pitchFamily="18" charset="0"/>
                <a:cs typeface="Times New Roman" panose="02020603050405020304" pitchFamily="18" charset="0"/>
              </a:rPr>
              <a:t>of joy and </a:t>
            </a:r>
            <a:r>
              <a:rPr lang="en-US" sz="2800" b="1" dirty="0" smtClean="0">
                <a:solidFill>
                  <a:srgbClr val="C00000"/>
                </a:solidFill>
                <a:latin typeface="Times New Roman" panose="02020603050405020304" pitchFamily="18" charset="0"/>
                <a:cs typeface="Times New Roman" panose="02020603050405020304" pitchFamily="18" charset="0"/>
              </a:rPr>
              <a:t>pleasure</a:t>
            </a:r>
          </a:p>
          <a:p>
            <a:pPr lvl="1" algn="just">
              <a:lnSpc>
                <a:spcPct val="110000"/>
              </a:lnSpc>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HR managers are not as fortunate as they were in the past. They are facing </a:t>
            </a:r>
            <a:r>
              <a:rPr lang="en-US" sz="2800" b="1" dirty="0" smtClean="0">
                <a:solidFill>
                  <a:srgbClr val="0B0BB9"/>
                </a:solidFill>
                <a:latin typeface="Times New Roman" panose="02020603050405020304" pitchFamily="18" charset="0"/>
                <a:cs typeface="Times New Roman" panose="02020603050405020304" pitchFamily="18" charset="0"/>
              </a:rPr>
              <a:t>strikes, sabotage, vandalism, and other forms of disturbances. </a:t>
            </a:r>
          </a:p>
          <a:p>
            <a:pPr lvl="1" algn="just">
              <a:lnSpc>
                <a:spcPct val="110000"/>
              </a:lnSpc>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HR </a:t>
            </a:r>
            <a:r>
              <a:rPr lang="en-US" sz="2800" b="1" dirty="0">
                <a:latin typeface="Times New Roman" panose="02020603050405020304" pitchFamily="18" charset="0"/>
                <a:cs typeface="Times New Roman" panose="02020603050405020304" pitchFamily="18" charset="0"/>
              </a:rPr>
              <a:t>as the part of the organization with the responsibility of managing employee relations is always in state of tension resulting into loss of joy and pleasure. </a:t>
            </a:r>
            <a:endParaRPr lang="en-US" sz="2800" b="1" dirty="0" smtClean="0">
              <a:latin typeface="Times New Roman" panose="02020603050405020304" pitchFamily="18" charset="0"/>
              <a:cs typeface="Times New Roman" panose="02020603050405020304" pitchFamily="18" charset="0"/>
            </a:endParaRPr>
          </a:p>
          <a:p>
            <a:pPr marL="457200" lvl="1" indent="0" algn="just">
              <a:lnSpc>
                <a:spcPct val="110000"/>
              </a:lnSpc>
              <a:buNone/>
            </a:pPr>
            <a:r>
              <a:rPr lang="en-US" sz="2800" b="1" dirty="0" smtClean="0">
                <a:solidFill>
                  <a:srgbClr val="C00000"/>
                </a:solidFill>
                <a:latin typeface="Times New Roman" panose="02020603050405020304" pitchFamily="18" charset="0"/>
                <a:cs typeface="Times New Roman" panose="02020603050405020304" pitchFamily="18" charset="0"/>
              </a:rPr>
              <a:t>6. Changing </a:t>
            </a:r>
            <a:r>
              <a:rPr lang="en-US" sz="2800" b="1" dirty="0">
                <a:solidFill>
                  <a:srgbClr val="C00000"/>
                </a:solidFill>
                <a:latin typeface="Times New Roman" panose="02020603050405020304" pitchFamily="18" charset="0"/>
                <a:cs typeface="Times New Roman" panose="02020603050405020304" pitchFamily="18" charset="0"/>
              </a:rPr>
              <a:t>qualities of HR </a:t>
            </a:r>
            <a:r>
              <a:rPr lang="en-US" sz="2800" b="1" dirty="0" smtClean="0">
                <a:solidFill>
                  <a:srgbClr val="C00000"/>
                </a:solidFill>
                <a:latin typeface="Times New Roman" panose="02020603050405020304" pitchFamily="18" charset="0"/>
                <a:cs typeface="Times New Roman" panose="02020603050405020304" pitchFamily="18" charset="0"/>
              </a:rPr>
              <a:t>professions</a:t>
            </a:r>
          </a:p>
          <a:p>
            <a:pPr lvl="1" algn="just">
              <a:lnSpc>
                <a:spcPct val="11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HR executives these days are in the cross roads.</a:t>
            </a:r>
          </a:p>
          <a:p>
            <a:pPr lvl="1" algn="just">
              <a:lnSpc>
                <a:spcPct val="11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They are </a:t>
            </a:r>
            <a:r>
              <a:rPr lang="en-US" sz="2800" b="1" dirty="0">
                <a:solidFill>
                  <a:srgbClr val="0B0BB9"/>
                </a:solidFill>
                <a:latin typeface="Times New Roman" panose="02020603050405020304" pitchFamily="18" charset="0"/>
                <a:cs typeface="Times New Roman" panose="02020603050405020304" pitchFamily="18" charset="0"/>
              </a:rPr>
              <a:t>caught between the conflicting interests </a:t>
            </a:r>
            <a:r>
              <a:rPr lang="en-US" sz="2800" b="1" dirty="0">
                <a:latin typeface="Times New Roman" panose="02020603050405020304" pitchFamily="18" charset="0"/>
                <a:cs typeface="Times New Roman" panose="02020603050405020304" pitchFamily="18" charset="0"/>
              </a:rPr>
              <a:t>of (a) management and </a:t>
            </a:r>
            <a:r>
              <a:rPr lang="en-US" sz="2800" b="1" dirty="0" smtClean="0">
                <a:latin typeface="Times New Roman" panose="02020603050405020304" pitchFamily="18" charset="0"/>
                <a:cs typeface="Times New Roman" panose="02020603050405020304" pitchFamily="18" charset="0"/>
              </a:rPr>
              <a:t>labor, </a:t>
            </a:r>
            <a:r>
              <a:rPr lang="en-US" sz="2800" b="1" dirty="0">
                <a:latin typeface="Times New Roman" panose="02020603050405020304" pitchFamily="18" charset="0"/>
                <a:cs typeface="Times New Roman" panose="02020603050405020304" pitchFamily="18" charset="0"/>
              </a:rPr>
              <a:t>(b) political and bureaucratic hassles.</a:t>
            </a:r>
          </a:p>
          <a:p>
            <a:pPr lvl="1" algn="just">
              <a:lnSpc>
                <a:spcPct val="11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HR managers is required to have skills and knowledge of the areas other than HR </a:t>
            </a:r>
            <a:r>
              <a:rPr lang="en-US" sz="2800" b="1" dirty="0" smtClean="0">
                <a:latin typeface="Times New Roman" panose="02020603050405020304" pitchFamily="18" charset="0"/>
                <a:cs typeface="Times New Roman" panose="02020603050405020304" pitchFamily="18" charset="0"/>
              </a:rPr>
              <a:t>practices.</a:t>
            </a:r>
            <a:r>
              <a:rPr lang="en-US" sz="2800" b="1" dirty="0">
                <a:solidFill>
                  <a:srgbClr val="C00000"/>
                </a:solidFill>
                <a:latin typeface="Times New Roman" panose="02020603050405020304" pitchFamily="18" charset="0"/>
                <a:cs typeface="Times New Roman" panose="02020603050405020304" pitchFamily="18" charset="0"/>
              </a:rPr>
              <a:t/>
            </a:r>
            <a:br>
              <a:rPr lang="en-US" sz="2800" b="1" dirty="0">
                <a:solidFill>
                  <a:srgbClr val="C00000"/>
                </a:solidFill>
                <a:latin typeface="Times New Roman" panose="02020603050405020304" pitchFamily="18" charset="0"/>
                <a:cs typeface="Times New Roman" panose="02020603050405020304" pitchFamily="18" charset="0"/>
              </a:rPr>
            </a:br>
            <a:endParaRPr lang="en-US" sz="2800" b="1" dirty="0">
              <a:latin typeface="Times New Roman" panose="02020603050405020304" pitchFamily="18" charset="0"/>
              <a:cs typeface="Times New Roman" panose="02020603050405020304" pitchFamily="18" charset="0"/>
            </a:endParaRPr>
          </a:p>
          <a:p>
            <a:pPr marL="0" indent="0">
              <a:lnSpc>
                <a:spcPct val="110000"/>
              </a:lnSpc>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0"/>
            <a:ext cx="10515600" cy="1017431"/>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CHALLENGES OF HRM </a:t>
            </a:r>
            <a:r>
              <a:rPr lang="en-AU" sz="3600" b="1" dirty="0" smtClean="0">
                <a:solidFill>
                  <a:srgbClr val="002060"/>
                </a:solidFill>
                <a:latin typeface="Times New Roman" panose="02020603050405020304" pitchFamily="18" charset="0"/>
                <a:cs typeface="Times New Roman" panose="02020603050405020304" pitchFamily="18" charset="0"/>
              </a:rPr>
              <a:t>(Cont’d..)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86371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0622" y="0"/>
            <a:ext cx="10515600" cy="1159099"/>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HRM ‘Planning’</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80622" y="1030309"/>
            <a:ext cx="9735355" cy="5698901"/>
          </a:xfrm>
        </p:spPr>
        <p:txBody>
          <a:bodyPr/>
          <a:lstStyle/>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Human resource planning is the process by which a firm ensures that it has the right number of people and right kind of people at the right place at the right time doing work for which they are economically most useful. [3]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Human resource planning ensures that future </a:t>
            </a:r>
            <a:r>
              <a:rPr lang="en-US" b="1" dirty="0">
                <a:solidFill>
                  <a:srgbClr val="C00000"/>
                </a:solidFill>
                <a:latin typeface="Times New Roman" panose="02020603050405020304" pitchFamily="18" charset="0"/>
                <a:cs typeface="Times New Roman" panose="02020603050405020304" pitchFamily="18" charset="0"/>
              </a:rPr>
              <a:t>personnel needs will be constantly and appropriately met</a:t>
            </a:r>
            <a:r>
              <a:rPr lang="en-US" b="1" dirty="0">
                <a:latin typeface="Times New Roman" panose="02020603050405020304" pitchFamily="18" charset="0"/>
                <a:cs typeface="Times New Roman" panose="02020603050405020304" pitchFamily="18" charset="0"/>
              </a:rPr>
              <a:t>.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It is used to forecast personnel requirements, cope with changes, use existing manpower productively and promote employees in a systematic manner.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It includes: </a:t>
            </a:r>
            <a:r>
              <a:rPr lang="en-US" b="1" dirty="0">
                <a:latin typeface="Times New Roman" panose="02020603050405020304" pitchFamily="18" charset="0"/>
                <a:cs typeface="Times New Roman" panose="02020603050405020304" pitchFamily="18" charset="0"/>
              </a:rPr>
              <a:t>Job Design, Recruitment, Selection, Training &amp; Developing employees, Performance and Retaining. </a:t>
            </a:r>
          </a:p>
          <a:p>
            <a:pPr algn="just">
              <a:lnSpc>
                <a:spcPct val="10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436917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3654" y="827802"/>
            <a:ext cx="9580808" cy="5933605"/>
          </a:xfrm>
        </p:spPr>
        <p:txBody>
          <a:bodyPr>
            <a:normAutofit fontScale="92500" lnSpcReduction="10000"/>
          </a:bodyPr>
          <a:lstStyle/>
          <a:p>
            <a:pPr marL="514350" indent="-514350" algn="just">
              <a:lnSpc>
                <a:spcPct val="110000"/>
              </a:lnSpc>
              <a:buAutoNum type="arabicPeriod"/>
            </a:pPr>
            <a:r>
              <a:rPr lang="en-AU" b="1" dirty="0" smtClean="0">
                <a:solidFill>
                  <a:srgbClr val="C00000"/>
                </a:solidFill>
                <a:latin typeface="Times New Roman" panose="02020603050405020304" pitchFamily="18" charset="0"/>
                <a:cs typeface="Times New Roman" panose="02020603050405020304" pitchFamily="18" charset="0"/>
              </a:rPr>
              <a:t>JOB DESIGN/ ANALYSIS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Job is “ collection or aggregation of tasks, duties, and responsibilities, regarded as a regular assignment to individual employee</a:t>
            </a:r>
            <a:r>
              <a:rPr lang="en-US" b="1" dirty="0" smtClean="0">
                <a:latin typeface="Times New Roman" panose="02020603050405020304" pitchFamily="18" charset="0"/>
                <a:cs typeface="Times New Roman" panose="02020603050405020304" pitchFamily="18" charset="0"/>
              </a:rPr>
              <a:t>.” </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Job design is related to deliberately structuring technical, social and human aspect of </a:t>
            </a:r>
            <a:r>
              <a:rPr lang="en-AU" b="1" dirty="0" smtClean="0">
                <a:latin typeface="Times New Roman" panose="02020603050405020304" pitchFamily="18" charset="0"/>
                <a:cs typeface="Times New Roman" panose="02020603050405020304" pitchFamily="18" charset="0"/>
              </a:rPr>
              <a:t>a job</a:t>
            </a:r>
            <a:r>
              <a:rPr lang="en-AU" b="1" dirty="0">
                <a:latin typeface="Times New Roman" panose="02020603050405020304" pitchFamily="18" charset="0"/>
                <a:cs typeface="Times New Roman" panose="02020603050405020304" pitchFamily="18" charset="0"/>
              </a:rPr>
              <a:t>. </a:t>
            </a:r>
            <a:endParaRPr lang="en-AU" b="1" dirty="0" smtClean="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a:t>
            </a:r>
            <a:r>
              <a:rPr lang="en-AU" b="1" dirty="0">
                <a:latin typeface="Times New Roman" panose="02020603050405020304" pitchFamily="18" charset="0"/>
                <a:cs typeface="Times New Roman" panose="02020603050405020304" pitchFamily="18" charset="0"/>
              </a:rPr>
              <a:t>is related to organizing (assembling) the components of job to enable </a:t>
            </a:r>
            <a:r>
              <a:rPr lang="en-AU" b="1" dirty="0" smtClean="0">
                <a:latin typeface="Times New Roman" panose="02020603050405020304" pitchFamily="18" charset="0"/>
                <a:cs typeface="Times New Roman" panose="02020603050405020304" pitchFamily="18" charset="0"/>
              </a:rPr>
              <a:t>participation by </a:t>
            </a:r>
            <a:r>
              <a:rPr lang="en-AU" b="1" dirty="0">
                <a:latin typeface="Times New Roman" panose="02020603050405020304" pitchFamily="18" charset="0"/>
                <a:cs typeface="Times New Roman" panose="02020603050405020304" pitchFamily="18" charset="0"/>
              </a:rPr>
              <a:t>all group members to accomplish the same</a:t>
            </a:r>
            <a:r>
              <a:rPr lang="en-AU" b="1" dirty="0" smtClean="0">
                <a:latin typeface="Times New Roman" panose="02020603050405020304" pitchFamily="18" charset="0"/>
                <a:cs typeface="Times New Roman" panose="02020603050405020304" pitchFamily="18" charset="0"/>
              </a:rPr>
              <a:t>. [4] </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Jobs </a:t>
            </a:r>
            <a:r>
              <a:rPr lang="en-AU" b="1" dirty="0">
                <a:latin typeface="Times New Roman" panose="02020603050405020304" pitchFamily="18" charset="0"/>
                <a:cs typeface="Times New Roman" panose="02020603050405020304" pitchFamily="18" charset="0"/>
              </a:rPr>
              <a:t>can be highly complex or very </a:t>
            </a:r>
            <a:r>
              <a:rPr lang="en-AU" b="1" dirty="0" smtClean="0">
                <a:latin typeface="Times New Roman" panose="02020603050405020304" pitchFamily="18" charset="0"/>
                <a:cs typeface="Times New Roman" panose="02020603050405020304" pitchFamily="18" charset="0"/>
              </a:rPr>
              <a:t>simple in </a:t>
            </a:r>
            <a:r>
              <a:rPr lang="en-AU" b="1" dirty="0">
                <a:latin typeface="Times New Roman" panose="02020603050405020304" pitchFamily="18" charset="0"/>
                <a:cs typeface="Times New Roman" panose="02020603050405020304" pitchFamily="18" charset="0"/>
              </a:rPr>
              <a:t>terms of use of employee skills. </a:t>
            </a:r>
            <a:endParaRPr lang="en-AU" b="1" dirty="0" smtClean="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Once </a:t>
            </a:r>
            <a:r>
              <a:rPr lang="en-AU" b="1" dirty="0">
                <a:latin typeface="Times New Roman" panose="02020603050405020304" pitchFamily="18" charset="0"/>
                <a:cs typeface="Times New Roman" panose="02020603050405020304" pitchFamily="18" charset="0"/>
              </a:rPr>
              <a:t>a job is designed, it must give satisfaction to </a:t>
            </a:r>
            <a:r>
              <a:rPr lang="en-AU" b="1" dirty="0" smtClean="0">
                <a:latin typeface="Times New Roman" panose="02020603050405020304" pitchFamily="18" charset="0"/>
                <a:cs typeface="Times New Roman" panose="02020603050405020304" pitchFamily="18" charset="0"/>
              </a:rPr>
              <a:t>the worker </a:t>
            </a:r>
            <a:r>
              <a:rPr lang="en-AU" b="1" dirty="0">
                <a:latin typeface="Times New Roman" panose="02020603050405020304" pitchFamily="18" charset="0"/>
                <a:cs typeface="Times New Roman" panose="02020603050405020304" pitchFamily="18" charset="0"/>
              </a:rPr>
              <a:t>and he should be able to experience ‘Worth’ in doing the same.</a:t>
            </a:r>
            <a:endParaRPr lang="en-US" b="1" dirty="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83654" y="-201546"/>
            <a:ext cx="10515600" cy="1325563"/>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HRM ‘Planning</a:t>
            </a:r>
            <a:r>
              <a:rPr lang="en-US" sz="3600" b="1" dirty="0" smtClean="0">
                <a:solidFill>
                  <a:srgbClr val="002060"/>
                </a:solidFill>
                <a:latin typeface="Times New Roman" panose="02020603050405020304" pitchFamily="18" charset="0"/>
                <a:cs typeface="Times New Roman" panose="02020603050405020304" pitchFamily="18" charset="0"/>
              </a:rPr>
              <a: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17236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97002" y="999612"/>
            <a:ext cx="5705341" cy="5723160"/>
          </a:xfrm>
        </p:spPr>
        <p:txBody>
          <a:bodyPr>
            <a:normAutofit fontScale="85000" lnSpcReduction="10000"/>
          </a:bodyPr>
          <a:lstStyle/>
          <a:p>
            <a:pPr marL="0" indent="0" algn="just">
              <a:lnSpc>
                <a:spcPct val="110000"/>
              </a:lnSpc>
              <a:buNone/>
            </a:pPr>
            <a:r>
              <a:rPr lang="en-AU" b="1" dirty="0" smtClean="0">
                <a:solidFill>
                  <a:srgbClr val="C00000"/>
                </a:solidFill>
                <a:latin typeface="Times New Roman" panose="02020603050405020304" pitchFamily="18" charset="0"/>
                <a:cs typeface="Times New Roman" panose="02020603050405020304" pitchFamily="18" charset="0"/>
              </a:rPr>
              <a:t>Uses of Job Analysis  </a:t>
            </a:r>
          </a:p>
          <a:p>
            <a:pPr algn="just">
              <a:lnSpc>
                <a:spcPct val="110000"/>
              </a:lnSpc>
            </a:pPr>
            <a:r>
              <a:rPr lang="en-AU" b="1" dirty="0">
                <a:latin typeface="Times New Roman" panose="02020603050405020304" pitchFamily="18" charset="0"/>
                <a:cs typeface="Times New Roman" panose="02020603050405020304" pitchFamily="18" charset="0"/>
              </a:rPr>
              <a:t>Provide </a:t>
            </a:r>
            <a:r>
              <a:rPr lang="en-AU" b="1" dirty="0">
                <a:solidFill>
                  <a:srgbClr val="0B0BB9"/>
                </a:solidFill>
                <a:latin typeface="Times New Roman" panose="02020603050405020304" pitchFamily="18" charset="0"/>
                <a:cs typeface="Times New Roman" panose="02020603050405020304" pitchFamily="18" charset="0"/>
              </a:rPr>
              <a:t>complete knowledge of the job</a:t>
            </a:r>
            <a:r>
              <a:rPr lang="en-AU" b="1" dirty="0">
                <a:latin typeface="Times New Roman" panose="02020603050405020304" pitchFamily="18" charset="0"/>
                <a:cs typeface="Times New Roman" panose="02020603050405020304" pitchFamily="18" charset="0"/>
              </a:rPr>
              <a:t>. </a:t>
            </a:r>
          </a:p>
          <a:p>
            <a:pPr algn="just">
              <a:lnSpc>
                <a:spcPct val="110000"/>
              </a:lnSpc>
            </a:pPr>
            <a:r>
              <a:rPr lang="en-AU" b="1" dirty="0">
                <a:latin typeface="Times New Roman" panose="02020603050405020304" pitchFamily="18" charset="0"/>
                <a:cs typeface="Times New Roman" panose="02020603050405020304" pitchFamily="18" charset="0"/>
              </a:rPr>
              <a:t>Job analysis provides a </a:t>
            </a:r>
            <a:r>
              <a:rPr lang="en-AU" b="1" dirty="0">
                <a:solidFill>
                  <a:srgbClr val="0B0BB9"/>
                </a:solidFill>
                <a:latin typeface="Times New Roman" panose="02020603050405020304" pitchFamily="18" charset="0"/>
                <a:cs typeface="Times New Roman" panose="02020603050405020304" pitchFamily="18" charset="0"/>
              </a:rPr>
              <a:t>realistic basis for recruitment and selection</a:t>
            </a:r>
            <a:r>
              <a:rPr lang="en-AU" b="1" dirty="0">
                <a:latin typeface="Times New Roman" panose="02020603050405020304" pitchFamily="18" charset="0"/>
                <a:cs typeface="Times New Roman" panose="02020603050405020304" pitchFamily="18" charset="0"/>
              </a:rPr>
              <a:t> of employees. </a:t>
            </a:r>
          </a:p>
          <a:p>
            <a:pPr algn="just">
              <a:lnSpc>
                <a:spcPct val="110000"/>
              </a:lnSpc>
            </a:pPr>
            <a:r>
              <a:rPr lang="en-AU" b="1" dirty="0">
                <a:latin typeface="Times New Roman" panose="02020603050405020304" pitchFamily="18" charset="0"/>
                <a:cs typeface="Times New Roman" panose="02020603050405020304" pitchFamily="18" charset="0"/>
              </a:rPr>
              <a:t>Helps to </a:t>
            </a:r>
            <a:r>
              <a:rPr lang="en-AU" b="1" dirty="0">
                <a:solidFill>
                  <a:srgbClr val="0B0BB9"/>
                </a:solidFill>
                <a:latin typeface="Times New Roman" panose="02020603050405020304" pitchFamily="18" charset="0"/>
                <a:cs typeface="Times New Roman" panose="02020603050405020304" pitchFamily="18" charset="0"/>
              </a:rPr>
              <a:t>rearrange the work flow </a:t>
            </a:r>
            <a:r>
              <a:rPr lang="en-AU" b="1" dirty="0">
                <a:latin typeface="Times New Roman" panose="02020603050405020304" pitchFamily="18" charset="0"/>
                <a:cs typeface="Times New Roman" panose="02020603050405020304" pitchFamily="18" charset="0"/>
              </a:rPr>
              <a:t>and to revise existing procedure. </a:t>
            </a:r>
          </a:p>
          <a:p>
            <a:pPr algn="just">
              <a:lnSpc>
                <a:spcPct val="110000"/>
              </a:lnSpc>
            </a:pPr>
            <a:r>
              <a:rPr lang="en-AU" b="1" dirty="0">
                <a:latin typeface="Times New Roman" panose="02020603050405020304" pitchFamily="18" charset="0"/>
                <a:cs typeface="Times New Roman" panose="02020603050405020304" pitchFamily="18" charset="0"/>
              </a:rPr>
              <a:t>Provides the </a:t>
            </a:r>
            <a:r>
              <a:rPr lang="en-AU" b="1" dirty="0">
                <a:solidFill>
                  <a:srgbClr val="0B0BB9"/>
                </a:solidFill>
                <a:latin typeface="Times New Roman" panose="02020603050405020304" pitchFamily="18" charset="0"/>
                <a:cs typeface="Times New Roman" panose="02020603050405020304" pitchFamily="18" charset="0"/>
              </a:rPr>
              <a:t>necessary information for employee development. </a:t>
            </a:r>
          </a:p>
          <a:p>
            <a:pPr algn="just">
              <a:lnSpc>
                <a:spcPct val="110000"/>
              </a:lnSpc>
            </a:pPr>
            <a:r>
              <a:rPr lang="en-AU" b="1" dirty="0">
                <a:latin typeface="Times New Roman" panose="02020603050405020304" pitchFamily="18" charset="0"/>
                <a:cs typeface="Times New Roman" panose="02020603050405020304" pitchFamily="18" charset="0"/>
              </a:rPr>
              <a:t>Helps in establishing clear cut standards. This helps the employees as they can know what is expected of them. </a:t>
            </a:r>
          </a:p>
          <a:p>
            <a:pPr algn="just">
              <a:lnSpc>
                <a:spcPct val="110000"/>
              </a:lnSpc>
            </a:pPr>
            <a:r>
              <a:rPr lang="en-AU" b="1" dirty="0">
                <a:latin typeface="Times New Roman" panose="02020603050405020304" pitchFamily="18" charset="0"/>
                <a:cs typeface="Times New Roman" panose="02020603050405020304" pitchFamily="18" charset="0"/>
              </a:rPr>
              <a:t>Make known the </a:t>
            </a:r>
            <a:r>
              <a:rPr lang="en-AU" b="1" dirty="0">
                <a:solidFill>
                  <a:srgbClr val="0B0BB9"/>
                </a:solidFill>
                <a:latin typeface="Times New Roman" panose="02020603050405020304" pitchFamily="18" charset="0"/>
                <a:cs typeface="Times New Roman" panose="02020603050405020304" pitchFamily="18" charset="0"/>
              </a:rPr>
              <a:t>required skills and knowledge </a:t>
            </a:r>
            <a:r>
              <a:rPr lang="en-AU" b="1" dirty="0">
                <a:latin typeface="Times New Roman" panose="02020603050405020304" pitchFamily="18" charset="0"/>
                <a:cs typeface="Times New Roman" panose="02020603050405020304" pitchFamily="18" charset="0"/>
              </a:rPr>
              <a:t>for doing a job. </a:t>
            </a:r>
          </a:p>
          <a:p>
            <a:pPr marL="0" indent="0" algn="just">
              <a:lnSpc>
                <a:spcPct val="110000"/>
              </a:lnSpc>
              <a:buNone/>
            </a:pPr>
            <a:endParaRPr lang="en-AU" b="1" dirty="0">
              <a:latin typeface="Times New Roman" panose="02020603050405020304" pitchFamily="18" charset="0"/>
              <a:cs typeface="Times New Roman" panose="02020603050405020304" pitchFamily="18" charset="0"/>
            </a:endParaRPr>
          </a:p>
        </p:txBody>
      </p:sp>
      <p:pic>
        <p:nvPicPr>
          <p:cNvPr id="1026" name="Picture 2" descr="Job Analysis - Job Description and Job Specific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4" y="846831"/>
            <a:ext cx="4841428" cy="4523659"/>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a:spLocks noGrp="1"/>
          </p:cNvSpPr>
          <p:nvPr>
            <p:ph type="title"/>
          </p:nvPr>
        </p:nvSpPr>
        <p:spPr>
          <a:xfrm>
            <a:off x="2319271" y="-229465"/>
            <a:ext cx="8151253" cy="1325563"/>
          </a:xfrm>
        </p:spPr>
        <p:txBody>
          <a:bodyPr>
            <a:normAutofit/>
          </a:bodyPr>
          <a:lstStyle/>
          <a:p>
            <a:pPr algn="just">
              <a:lnSpc>
                <a:spcPct val="110000"/>
              </a:lnSpc>
            </a:pPr>
            <a:r>
              <a:rPr lang="en-AU" sz="3600" b="1" dirty="0">
                <a:solidFill>
                  <a:srgbClr val="002060"/>
                </a:solidFill>
                <a:latin typeface="Times New Roman" panose="02020603050405020304" pitchFamily="18" charset="0"/>
                <a:cs typeface="Times New Roman" panose="02020603050405020304" pitchFamily="18" charset="0"/>
              </a:rPr>
              <a:t>JOB DESIGN/ ANALYSIS </a:t>
            </a:r>
            <a:r>
              <a:rPr lang="en-AU" sz="3600" b="1" dirty="0" smtClean="0">
                <a:solidFill>
                  <a:srgbClr val="002060"/>
                </a:solidFill>
                <a:latin typeface="Times New Roman" panose="02020603050405020304" pitchFamily="18" charset="0"/>
                <a:cs typeface="Times New Roman" panose="02020603050405020304" pitchFamily="18" charset="0"/>
              </a:rPr>
              <a:t>(Cont’d..)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1323471" y="5784004"/>
            <a:ext cx="2505635" cy="492443"/>
          </a:xfrm>
          <a:prstGeom prst="rect">
            <a:avLst/>
          </a:prstGeom>
          <a:noFill/>
        </p:spPr>
        <p:txBody>
          <a:bodyPr wrap="square" rtlCol="0">
            <a:spAutoFit/>
          </a:bodyPr>
          <a:lstStyle/>
          <a:p>
            <a:r>
              <a:rPr lang="en-AU" sz="2600" b="1" dirty="0" smtClean="0">
                <a:latin typeface="Times New Roman" panose="02020603050405020304" pitchFamily="18" charset="0"/>
                <a:cs typeface="Times New Roman" panose="02020603050405020304" pitchFamily="18" charset="0"/>
              </a:rPr>
              <a:t>SOURCE: </a:t>
            </a:r>
            <a:r>
              <a:rPr lang="en-AU" sz="2600" b="1" dirty="0" smtClean="0">
                <a:latin typeface="Times New Roman" panose="02020603050405020304" pitchFamily="18" charset="0"/>
                <a:cs typeface="Times New Roman" panose="02020603050405020304" pitchFamily="18" charset="0"/>
              </a:rPr>
              <a:t>[5] </a:t>
            </a:r>
            <a:endParaRPr lang="en-AU" sz="2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19768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7744" y="1004552"/>
            <a:ext cx="9477777" cy="5460641"/>
          </a:xfrm>
        </p:spPr>
        <p:txBody>
          <a:bodyPr>
            <a:noAutofit/>
          </a:bodyPr>
          <a:lstStyle/>
          <a:p>
            <a:pPr marL="514350" indent="-514350" algn="just">
              <a:lnSpc>
                <a:spcPct val="100000"/>
              </a:lnSpc>
              <a:buAutoNum type="arabicPeriod" startAt="2"/>
            </a:pPr>
            <a:r>
              <a:rPr lang="en-AU" b="1" dirty="0" smtClean="0">
                <a:solidFill>
                  <a:srgbClr val="C00000"/>
                </a:solidFill>
                <a:latin typeface="Times New Roman" panose="02020603050405020304" pitchFamily="18" charset="0"/>
                <a:cs typeface="Times New Roman" panose="02020603050405020304" pitchFamily="18" charset="0"/>
              </a:rPr>
              <a:t>RECRUITMENT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Recruitment is a process of searching for prospective employees and stimulating and encouraging them to apply for jobs in an organization.</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Development of a </a:t>
            </a:r>
            <a:r>
              <a:rPr lang="en-US" b="1" dirty="0">
                <a:solidFill>
                  <a:srgbClr val="0B0BB9"/>
                </a:solidFill>
                <a:latin typeface="Times New Roman" panose="02020603050405020304" pitchFamily="18" charset="0"/>
                <a:cs typeface="Times New Roman" panose="02020603050405020304" pitchFamily="18" charset="0"/>
              </a:rPr>
              <a:t>pool of job candidate </a:t>
            </a:r>
            <a:r>
              <a:rPr lang="en-US" b="1" dirty="0">
                <a:latin typeface="Times New Roman" panose="02020603050405020304" pitchFamily="18" charset="0"/>
                <a:cs typeface="Times New Roman" panose="02020603050405020304" pitchFamily="18" charset="0"/>
              </a:rPr>
              <a:t>in accordance with a human resource plan.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Its purpose is to </a:t>
            </a:r>
            <a:r>
              <a:rPr lang="en-US" b="1" dirty="0">
                <a:solidFill>
                  <a:srgbClr val="0B0BB9"/>
                </a:solidFill>
                <a:latin typeface="Times New Roman" panose="02020603050405020304" pitchFamily="18" charset="0"/>
                <a:cs typeface="Times New Roman" panose="02020603050405020304" pitchFamily="18" charset="0"/>
              </a:rPr>
              <a:t>provide management with enough candidates </a:t>
            </a:r>
            <a:r>
              <a:rPr lang="en-US" b="1" dirty="0">
                <a:latin typeface="Times New Roman" panose="02020603050405020304" pitchFamily="18" charset="0"/>
                <a:cs typeface="Times New Roman" panose="02020603050405020304" pitchFamily="18" charset="0"/>
              </a:rPr>
              <a:t>from which they can select qualified employees.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process begins when new recruits are sought and ends when their application are submitted.  </a:t>
            </a:r>
          </a:p>
        </p:txBody>
      </p:sp>
      <p:sp>
        <p:nvSpPr>
          <p:cNvPr id="4" name="Title 1"/>
          <p:cNvSpPr>
            <a:spLocks noGrp="1"/>
          </p:cNvSpPr>
          <p:nvPr>
            <p:ph type="title"/>
          </p:nvPr>
        </p:nvSpPr>
        <p:spPr>
          <a:xfrm>
            <a:off x="838200" y="1"/>
            <a:ext cx="10515600" cy="1004552"/>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HRM ‘Planning</a:t>
            </a:r>
            <a:r>
              <a:rPr lang="en-US" sz="3600" b="1" dirty="0" smtClean="0">
                <a:solidFill>
                  <a:srgbClr val="002060"/>
                </a:solidFill>
                <a:latin typeface="Times New Roman" panose="02020603050405020304" pitchFamily="18" charset="0"/>
                <a:cs typeface="Times New Roman" panose="02020603050405020304" pitchFamily="18" charset="0"/>
              </a:rPr>
              <a: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675048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7896" y="1081825"/>
            <a:ext cx="9516414" cy="5537916"/>
          </a:xfrm>
        </p:spPr>
        <p:txBody>
          <a:bodyPr>
            <a:normAutofit/>
          </a:bodyPr>
          <a:lstStyle/>
          <a:p>
            <a:pPr marL="0" indent="0" algn="just">
              <a:lnSpc>
                <a:spcPct val="110000"/>
              </a:lnSpc>
              <a:buNone/>
            </a:pPr>
            <a:r>
              <a:rPr lang="en-AU" b="1" dirty="0">
                <a:solidFill>
                  <a:srgbClr val="C00000"/>
                </a:solidFill>
                <a:latin typeface="Times New Roman" panose="02020603050405020304" pitchFamily="18" charset="0"/>
                <a:cs typeface="Times New Roman" panose="02020603050405020304" pitchFamily="18" charset="0"/>
              </a:rPr>
              <a:t>Recruitment policy</a:t>
            </a:r>
            <a:r>
              <a:rPr lang="en-AU" b="1" dirty="0">
                <a:solidFill>
                  <a:srgbClr val="C00000"/>
                </a:solidFill>
                <a:latin typeface="Times New Roman" panose="02020603050405020304" pitchFamily="18" charset="0"/>
                <a:cs typeface="Times New Roman" panose="02020603050405020304" pitchFamily="18" charset="0"/>
              </a:rPr>
              <a:t> [3</a:t>
            </a:r>
            <a:r>
              <a:rPr lang="en-AU" b="1" dirty="0">
                <a:solidFill>
                  <a:srgbClr val="C00000"/>
                </a:solidFill>
                <a:latin typeface="Times New Roman" panose="02020603050405020304" pitchFamily="18" charset="0"/>
                <a:cs typeface="Times New Roman" panose="02020603050405020304" pitchFamily="18" charset="0"/>
              </a:rPr>
              <a:t>] </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indicates the organization code of conduct in this area of activity. </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may involve a commitment to broad principles such as filling vacancies with the best qualified individuals. </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Fair and objective recruitment policy and standard would add to the image of the organization in the long run. </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Such a policy declares the objectives of the recruitment and provides a frame work of implementation of the recruitment program in the form of procedure. </a:t>
            </a:r>
          </a:p>
          <a:p>
            <a:pPr algn="just">
              <a:lnSpc>
                <a:spcPct val="110000"/>
              </a:lnSpc>
              <a:buFont typeface="Wingdings" panose="05000000000000000000" pitchFamily="2" charset="2"/>
              <a:buChar char="Ø"/>
            </a:pPr>
            <a:endParaRPr lang="en-AU" b="1" dirty="0" smtClean="0">
              <a:latin typeface="Times New Roman" panose="02020603050405020304" pitchFamily="18" charset="0"/>
              <a:cs typeface="Times New Roman" panose="02020603050405020304" pitchFamily="18" charset="0"/>
            </a:endParaRPr>
          </a:p>
          <a:p>
            <a:pPr marL="0" indent="0" algn="just">
              <a:lnSpc>
                <a:spcPct val="110000"/>
              </a:lnSpc>
              <a:buNone/>
            </a:pPr>
            <a:endParaRPr lang="en-AU" b="1" dirty="0">
              <a:latin typeface="Times New Roman" panose="02020603050405020304" pitchFamily="18" charset="0"/>
              <a:cs typeface="Times New Roman" panose="02020603050405020304" pitchFamily="18" charset="0"/>
            </a:endParaRPr>
          </a:p>
        </p:txBody>
      </p:sp>
      <p:sp>
        <p:nvSpPr>
          <p:cNvPr id="5" name="Title 1"/>
          <p:cNvSpPr txBox="1">
            <a:spLocks/>
          </p:cNvSpPr>
          <p:nvPr/>
        </p:nvSpPr>
        <p:spPr>
          <a:xfrm>
            <a:off x="2847305" y="0"/>
            <a:ext cx="815125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lnSpc>
                <a:spcPct val="110000"/>
              </a:lnSpc>
            </a:pPr>
            <a:r>
              <a:rPr lang="en-AU" sz="3600" b="1" dirty="0" smtClean="0">
                <a:solidFill>
                  <a:srgbClr val="002060"/>
                </a:solidFill>
                <a:latin typeface="Times New Roman" panose="02020603050405020304" pitchFamily="18" charset="0"/>
                <a:cs typeface="Times New Roman" panose="02020603050405020304" pitchFamily="18" charset="0"/>
              </a:rPr>
              <a:t>RECRUITMENT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310856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7895" y="1001376"/>
            <a:ext cx="6116391" cy="5753593"/>
          </a:xfrm>
        </p:spPr>
        <p:txBody>
          <a:bodyPr>
            <a:normAutofit lnSpcReduction="10000"/>
          </a:bodyPr>
          <a:lstStyle/>
          <a:p>
            <a:pPr marL="0" indent="0" algn="just">
              <a:lnSpc>
                <a:spcPct val="110000"/>
              </a:lnSpc>
              <a:buNone/>
            </a:pPr>
            <a:r>
              <a:rPr lang="en-US" b="1" dirty="0">
                <a:solidFill>
                  <a:srgbClr val="C00000"/>
                </a:solidFill>
                <a:latin typeface="Times New Roman" panose="02020603050405020304" pitchFamily="18" charset="0"/>
                <a:cs typeface="Times New Roman" panose="02020603050405020304" pitchFamily="18" charset="0"/>
              </a:rPr>
              <a:t>Internal Source of Recruitment</a:t>
            </a:r>
            <a:endParaRPr lang="en-AU" dirty="0">
              <a:latin typeface="Times New Roman" panose="02020603050405020304" pitchFamily="18" charset="0"/>
              <a:cs typeface="Times New Roman" panose="02020603050405020304" pitchFamily="18" charset="0"/>
            </a:endParaRPr>
          </a:p>
          <a:p>
            <a:pPr marL="514350" indent="-514350" algn="just">
              <a:lnSpc>
                <a:spcPct val="110000"/>
              </a:lnSpc>
              <a:buAutoNum type="arabicPeriod"/>
            </a:pPr>
            <a:r>
              <a:rPr lang="en-US" b="1" dirty="0">
                <a:solidFill>
                  <a:srgbClr val="0B0BB9"/>
                </a:solidFill>
                <a:latin typeface="Times New Roman" panose="02020603050405020304" pitchFamily="18" charset="0"/>
                <a:cs typeface="Times New Roman" panose="02020603050405020304" pitchFamily="18" charset="0"/>
              </a:rPr>
              <a:t>Promotion</a:t>
            </a:r>
            <a:r>
              <a:rPr lang="en-US" dirty="0">
                <a:latin typeface="Times New Roman" panose="02020603050405020304" pitchFamily="18" charset="0"/>
                <a:cs typeface="Times New Roman" panose="02020603050405020304" pitchFamily="18" charset="0"/>
              </a:rPr>
              <a:t> </a:t>
            </a:r>
          </a:p>
          <a:p>
            <a:pPr lvl="1" algn="just">
              <a:lnSpc>
                <a:spcPct val="11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Job vacancies can be </a:t>
            </a:r>
            <a:r>
              <a:rPr lang="en-US" sz="2800" b="1" dirty="0">
                <a:solidFill>
                  <a:srgbClr val="006600"/>
                </a:solidFill>
                <a:latin typeface="Times New Roman" panose="02020603050405020304" pitchFamily="18" charset="0"/>
                <a:cs typeface="Times New Roman" panose="02020603050405020304" pitchFamily="18" charset="0"/>
              </a:rPr>
              <a:t>filled through promotion of the current employees. </a:t>
            </a:r>
          </a:p>
          <a:p>
            <a:pPr lvl="1" algn="just">
              <a:lnSpc>
                <a:spcPct val="11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Employees also feel more secured and can identify their long- term interests in the organization.</a:t>
            </a:r>
          </a:p>
          <a:p>
            <a:pPr lvl="1" algn="just">
              <a:lnSpc>
                <a:spcPct val="11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It can motivate the employees.</a:t>
            </a:r>
          </a:p>
          <a:p>
            <a:pPr lvl="1" algn="just">
              <a:lnSpc>
                <a:spcPct val="11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If there arises vacancies requiring special skills and knowledge, this source may not be sufficient. </a:t>
            </a:r>
          </a:p>
          <a:p>
            <a:pPr marL="0" indent="0" algn="just">
              <a:lnSpc>
                <a:spcPct val="110000"/>
              </a:lnSpc>
              <a:buNone/>
            </a:pPr>
            <a:endParaRPr lang="en-AU" dirty="0">
              <a:latin typeface="Times New Roman" panose="02020603050405020304" pitchFamily="18" charset="0"/>
              <a:cs typeface="Times New Roman" panose="02020603050405020304" pitchFamily="18" charset="0"/>
            </a:endParaRPr>
          </a:p>
        </p:txBody>
      </p:sp>
      <p:sp>
        <p:nvSpPr>
          <p:cNvPr id="5" name="Rectangle 4"/>
          <p:cNvSpPr/>
          <p:nvPr/>
        </p:nvSpPr>
        <p:spPr>
          <a:xfrm>
            <a:off x="6774287" y="1325563"/>
            <a:ext cx="4377205" cy="2246769"/>
          </a:xfrm>
          <a:prstGeom prst="rect">
            <a:avLst/>
          </a:prstGeom>
        </p:spPr>
        <p:txBody>
          <a:bodyPr wrap="square">
            <a:spAutoFit/>
          </a:bodyPr>
          <a:lstStyle/>
          <a:p>
            <a:pPr marL="514350" indent="-514350" algn="just">
              <a:buAutoNum type="arabicPeriod" startAt="2"/>
            </a:pPr>
            <a:r>
              <a:rPr lang="en-US" sz="2800" b="1" dirty="0">
                <a:solidFill>
                  <a:srgbClr val="0B0BB9"/>
                </a:solidFill>
                <a:latin typeface="Times New Roman" panose="02020603050405020304" pitchFamily="18" charset="0"/>
                <a:cs typeface="Times New Roman" panose="02020603050405020304" pitchFamily="18" charset="0"/>
              </a:rPr>
              <a:t>Transfer  </a:t>
            </a:r>
          </a:p>
          <a:p>
            <a:pPr marL="914400" lvl="1" indent="-457200" algn="just">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This is the method of </a:t>
            </a:r>
            <a:r>
              <a:rPr lang="en-US" sz="2800" b="1" dirty="0">
                <a:solidFill>
                  <a:srgbClr val="006600"/>
                </a:solidFill>
                <a:latin typeface="Times New Roman" panose="02020603050405020304" pitchFamily="18" charset="0"/>
                <a:cs typeface="Times New Roman" panose="02020603050405020304" pitchFamily="18" charset="0"/>
              </a:rPr>
              <a:t>recruiting employees internally without promoting</a:t>
            </a:r>
            <a:r>
              <a:rPr lang="en-US" sz="2800" b="1" dirty="0">
                <a:latin typeface="Times New Roman" panose="02020603050405020304" pitchFamily="18" charset="0"/>
                <a:cs typeface="Times New Roman" panose="02020603050405020304" pitchFamily="18" charset="0"/>
              </a:rPr>
              <a:t>. </a:t>
            </a:r>
          </a:p>
        </p:txBody>
      </p:sp>
      <p:sp>
        <p:nvSpPr>
          <p:cNvPr id="7" name="Title 1"/>
          <p:cNvSpPr txBox="1">
            <a:spLocks/>
          </p:cNvSpPr>
          <p:nvPr/>
        </p:nvSpPr>
        <p:spPr>
          <a:xfrm>
            <a:off x="2698660" y="-162094"/>
            <a:ext cx="815125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lnSpc>
                <a:spcPct val="110000"/>
              </a:lnSpc>
            </a:pPr>
            <a:r>
              <a:rPr lang="en-AU" sz="3600" b="1" dirty="0" smtClean="0">
                <a:solidFill>
                  <a:srgbClr val="002060"/>
                </a:solidFill>
                <a:latin typeface="Times New Roman" panose="02020603050405020304" pitchFamily="18" charset="0"/>
                <a:cs typeface="Times New Roman" panose="02020603050405020304" pitchFamily="18" charset="0"/>
              </a:rPr>
              <a:t>RECRUITMENT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794814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587062" y="784650"/>
            <a:ext cx="5014710" cy="3539430"/>
          </a:xfrm>
          <a:prstGeom prst="rect">
            <a:avLst/>
          </a:prstGeom>
        </p:spPr>
        <p:txBody>
          <a:bodyPr wrap="square">
            <a:spAutoFit/>
          </a:bodyPr>
          <a:lstStyle/>
          <a:p>
            <a:pPr marL="514350" indent="-514350" algn="just">
              <a:buAutoNum type="arabicPeriod" startAt="3"/>
            </a:pPr>
            <a:r>
              <a:rPr lang="en-US" sz="2800" b="1" dirty="0">
                <a:solidFill>
                  <a:srgbClr val="0B0BB9"/>
                </a:solidFill>
                <a:latin typeface="Times New Roman" panose="02020603050405020304" pitchFamily="18" charset="0"/>
                <a:cs typeface="Times New Roman" panose="02020603050405020304" pitchFamily="18" charset="0"/>
              </a:rPr>
              <a:t>Job rotation </a:t>
            </a:r>
          </a:p>
          <a:p>
            <a:pPr marL="914400" lvl="1" indent="-457200" algn="just">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It is a process of moving employees from </a:t>
            </a:r>
            <a:r>
              <a:rPr lang="en-US" sz="2800" b="1" dirty="0">
                <a:solidFill>
                  <a:srgbClr val="006600"/>
                </a:solidFill>
                <a:latin typeface="Times New Roman" panose="02020603050405020304" pitchFamily="18" charset="0"/>
                <a:cs typeface="Times New Roman" panose="02020603050405020304" pitchFamily="18" charset="0"/>
              </a:rPr>
              <a:t>one job to another for a short period</a:t>
            </a:r>
            <a:r>
              <a:rPr lang="en-US" sz="2800" b="1" dirty="0">
                <a:latin typeface="Times New Roman" panose="02020603050405020304" pitchFamily="18" charset="0"/>
                <a:cs typeface="Times New Roman" panose="02020603050405020304" pitchFamily="18" charset="0"/>
              </a:rPr>
              <a:t>.</a:t>
            </a:r>
          </a:p>
          <a:p>
            <a:pPr marL="914400" lvl="1" indent="-457200" algn="just">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From recruitment perspective it is a kind of temporary assignment. </a:t>
            </a:r>
          </a:p>
        </p:txBody>
      </p:sp>
      <p:sp>
        <p:nvSpPr>
          <p:cNvPr id="24" name="Rectangle 23"/>
          <p:cNvSpPr/>
          <p:nvPr/>
        </p:nvSpPr>
        <p:spPr>
          <a:xfrm>
            <a:off x="6515635" y="1000093"/>
            <a:ext cx="4263981" cy="3108543"/>
          </a:xfrm>
          <a:prstGeom prst="rect">
            <a:avLst/>
          </a:prstGeom>
        </p:spPr>
        <p:txBody>
          <a:bodyPr wrap="square">
            <a:spAutoFit/>
          </a:bodyPr>
          <a:lstStyle/>
          <a:p>
            <a:pPr marL="514350" indent="-514350" algn="just">
              <a:buAutoNum type="arabicPeriod" startAt="4"/>
            </a:pPr>
            <a:r>
              <a:rPr lang="en-US" sz="2800" b="1" dirty="0">
                <a:solidFill>
                  <a:srgbClr val="0B0BB9"/>
                </a:solidFill>
                <a:latin typeface="Times New Roman" panose="02020603050405020304" pitchFamily="18" charset="0"/>
                <a:cs typeface="Times New Roman" panose="02020603050405020304" pitchFamily="18" charset="0"/>
              </a:rPr>
              <a:t>Rehires and recall</a:t>
            </a:r>
          </a:p>
          <a:p>
            <a:pPr marL="914400" lvl="1" indent="-457200" algn="just">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Former employees who were laid off for some reasons may be called back.</a:t>
            </a:r>
          </a:p>
          <a:p>
            <a:pPr marL="914400" lvl="1" indent="-457200" algn="just">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This source is also cost effective. </a:t>
            </a:r>
          </a:p>
        </p:txBody>
      </p:sp>
      <p:sp>
        <p:nvSpPr>
          <p:cNvPr id="25" name="Rectangle 24"/>
          <p:cNvSpPr/>
          <p:nvPr/>
        </p:nvSpPr>
        <p:spPr>
          <a:xfrm>
            <a:off x="587062" y="4359495"/>
            <a:ext cx="8836518" cy="2246769"/>
          </a:xfrm>
          <a:prstGeom prst="rect">
            <a:avLst/>
          </a:prstGeom>
        </p:spPr>
        <p:txBody>
          <a:bodyPr wrap="square">
            <a:spAutoFit/>
          </a:bodyPr>
          <a:lstStyle/>
          <a:p>
            <a:pPr marL="514350" indent="-514350" algn="just">
              <a:buAutoNum type="arabicPeriod" startAt="5"/>
            </a:pPr>
            <a:r>
              <a:rPr lang="en-US" sz="2800" b="1" dirty="0">
                <a:solidFill>
                  <a:srgbClr val="0B0BB9"/>
                </a:solidFill>
                <a:latin typeface="Times New Roman" panose="02020603050405020304" pitchFamily="18" charset="0"/>
                <a:cs typeface="Times New Roman" panose="02020603050405020304" pitchFamily="18" charset="0"/>
              </a:rPr>
              <a:t>Job posting</a:t>
            </a:r>
          </a:p>
          <a:p>
            <a:pPr marL="914400" lvl="1" indent="-457200" algn="just">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This is </a:t>
            </a:r>
            <a:r>
              <a:rPr lang="en-US" sz="2800" b="1" dirty="0">
                <a:solidFill>
                  <a:srgbClr val="006600"/>
                </a:solidFill>
                <a:latin typeface="Times New Roman" panose="02020603050405020304" pitchFamily="18" charset="0"/>
                <a:cs typeface="Times New Roman" panose="02020603050405020304" pitchFamily="18" charset="0"/>
              </a:rPr>
              <a:t>an open invitation to all employees </a:t>
            </a:r>
            <a:r>
              <a:rPr lang="en-US" sz="2800" b="1" dirty="0">
                <a:latin typeface="Times New Roman" panose="02020603050405020304" pitchFamily="18" charset="0"/>
                <a:cs typeface="Times New Roman" panose="02020603050405020304" pitchFamily="18" charset="0"/>
              </a:rPr>
              <a:t>in an organization to apply for their job vacancies.</a:t>
            </a:r>
          </a:p>
          <a:p>
            <a:pPr marL="914400" lvl="1" indent="-457200" algn="just">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It provides equal opportunities for employees’ growth and advancement.</a:t>
            </a:r>
          </a:p>
        </p:txBody>
      </p:sp>
      <p:sp>
        <p:nvSpPr>
          <p:cNvPr id="6" name="Title 1"/>
          <p:cNvSpPr txBox="1">
            <a:spLocks/>
          </p:cNvSpPr>
          <p:nvPr/>
        </p:nvSpPr>
        <p:spPr>
          <a:xfrm>
            <a:off x="3094417" y="-190923"/>
            <a:ext cx="815125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lnSpc>
                <a:spcPct val="110000"/>
              </a:lnSpc>
            </a:pPr>
            <a:r>
              <a:rPr lang="en-AU" sz="3600" b="1" dirty="0" smtClean="0">
                <a:solidFill>
                  <a:srgbClr val="002060"/>
                </a:solidFill>
                <a:latin typeface="Times New Roman" panose="02020603050405020304" pitchFamily="18" charset="0"/>
                <a:cs typeface="Times New Roman" panose="02020603050405020304" pitchFamily="18" charset="0"/>
              </a:rPr>
              <a:t>RECRUITMENT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812378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541986" y="1040014"/>
            <a:ext cx="5073761" cy="480131"/>
          </a:xfrm>
          <a:prstGeom prst="rect">
            <a:avLst/>
          </a:prstGeom>
        </p:spPr>
        <p:txBody>
          <a:bodyPr wrap="none">
            <a:spAutoFit/>
          </a:bodyPr>
          <a:lstStyle/>
          <a:p>
            <a:pPr marL="0" indent="0">
              <a:buNone/>
            </a:pPr>
            <a:r>
              <a:rPr lang="en-US" b="1" dirty="0">
                <a:solidFill>
                  <a:srgbClr val="C00000"/>
                </a:solidFill>
                <a:latin typeface="Times New Roman" panose="02020603050405020304" pitchFamily="18" charset="0"/>
                <a:cs typeface="Times New Roman" panose="02020603050405020304" pitchFamily="18" charset="0"/>
              </a:rPr>
              <a:t>External Source of Recruitment</a:t>
            </a:r>
            <a:endParaRPr lang="en-AU" b="1" dirty="0">
              <a:solidFill>
                <a:srgbClr val="C00000"/>
              </a:solidFill>
              <a:latin typeface="Times New Roman" panose="02020603050405020304" pitchFamily="18" charset="0"/>
              <a:cs typeface="Times New Roman" panose="02020603050405020304" pitchFamily="18" charset="0"/>
            </a:endParaRPr>
          </a:p>
        </p:txBody>
      </p:sp>
      <p:sp>
        <p:nvSpPr>
          <p:cNvPr id="6" name="Rectangle 5"/>
          <p:cNvSpPr/>
          <p:nvPr/>
        </p:nvSpPr>
        <p:spPr>
          <a:xfrm>
            <a:off x="657896" y="1653862"/>
            <a:ext cx="4558048" cy="4401205"/>
          </a:xfrm>
          <a:prstGeom prst="rect">
            <a:avLst/>
          </a:prstGeom>
        </p:spPr>
        <p:txBody>
          <a:bodyPr wrap="square">
            <a:spAutoFit/>
          </a:bodyPr>
          <a:lstStyle/>
          <a:p>
            <a:pPr marL="514350" indent="-514350">
              <a:buAutoNum type="arabicPeriod"/>
            </a:pPr>
            <a:r>
              <a:rPr lang="en-US" sz="2800" b="1" dirty="0">
                <a:solidFill>
                  <a:srgbClr val="0B0BB9"/>
                </a:solidFill>
                <a:latin typeface="Times New Roman" panose="02020603050405020304" pitchFamily="18" charset="0"/>
                <a:cs typeface="Times New Roman" panose="02020603050405020304" pitchFamily="18" charset="0"/>
              </a:rPr>
              <a:t>Employee referral program </a:t>
            </a:r>
            <a:endParaRPr lang="en-US" sz="2800" b="1" dirty="0" smtClean="0">
              <a:solidFill>
                <a:srgbClr val="0B0BB9"/>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It </a:t>
            </a:r>
            <a:r>
              <a:rPr lang="en-US" sz="2800" b="1" dirty="0">
                <a:latin typeface="Times New Roman" panose="02020603050405020304" pitchFamily="18" charset="0"/>
                <a:cs typeface="Times New Roman" panose="02020603050405020304" pitchFamily="18" charset="0"/>
              </a:rPr>
              <a:t>is work-of-mouth advertisement in which </a:t>
            </a:r>
            <a:r>
              <a:rPr lang="en-US" sz="2800" b="1" dirty="0">
                <a:solidFill>
                  <a:srgbClr val="006600"/>
                </a:solidFill>
                <a:latin typeface="Times New Roman" panose="02020603050405020304" pitchFamily="18" charset="0"/>
                <a:cs typeface="Times New Roman" panose="02020603050405020304" pitchFamily="18" charset="0"/>
              </a:rPr>
              <a:t>current employees refer applicants from outside </a:t>
            </a:r>
            <a:r>
              <a:rPr lang="en-US" sz="2800" b="1" dirty="0">
                <a:latin typeface="Times New Roman" panose="02020603050405020304" pitchFamily="18" charset="0"/>
                <a:cs typeface="Times New Roman" panose="02020603050405020304" pitchFamily="18" charset="0"/>
              </a:rPr>
              <a:t>the </a:t>
            </a:r>
            <a:r>
              <a:rPr lang="en-US" sz="2800" b="1" dirty="0" smtClean="0">
                <a:latin typeface="Times New Roman" panose="02020603050405020304" pitchFamily="18" charset="0"/>
                <a:cs typeface="Times New Roman" panose="02020603050405020304" pitchFamily="18" charset="0"/>
              </a:rPr>
              <a:t>organization.</a:t>
            </a:r>
          </a:p>
          <a:p>
            <a:pPr marL="457200" indent="-457200" algn="just">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This </a:t>
            </a:r>
            <a:r>
              <a:rPr lang="en-US" sz="2800" b="1" dirty="0">
                <a:latin typeface="Times New Roman" panose="02020603050405020304" pitchFamily="18" charset="0"/>
                <a:cs typeface="Times New Roman" panose="02020603050405020304" pitchFamily="18" charset="0"/>
              </a:rPr>
              <a:t>method is effective to find critically skilled employees. </a:t>
            </a:r>
          </a:p>
        </p:txBody>
      </p:sp>
      <p:sp>
        <p:nvSpPr>
          <p:cNvPr id="7" name="Rectangle 6"/>
          <p:cNvSpPr/>
          <p:nvPr/>
        </p:nvSpPr>
        <p:spPr>
          <a:xfrm>
            <a:off x="5859887" y="1653862"/>
            <a:ext cx="5164428" cy="3539430"/>
          </a:xfrm>
          <a:prstGeom prst="rect">
            <a:avLst/>
          </a:prstGeom>
        </p:spPr>
        <p:txBody>
          <a:bodyPr wrap="square">
            <a:spAutoFit/>
          </a:bodyPr>
          <a:lstStyle/>
          <a:p>
            <a:pPr marL="514350" indent="-514350" algn="just">
              <a:buAutoNum type="arabicPeriod" startAt="2"/>
            </a:pPr>
            <a:r>
              <a:rPr lang="en-US" sz="2800" b="1" dirty="0" smtClean="0">
                <a:solidFill>
                  <a:srgbClr val="0B0BB9"/>
                </a:solidFill>
                <a:latin typeface="Times New Roman" panose="02020603050405020304" pitchFamily="18" charset="0"/>
                <a:cs typeface="Times New Roman" panose="02020603050405020304" pitchFamily="18" charset="0"/>
              </a:rPr>
              <a:t>Walk-ins</a:t>
            </a:r>
          </a:p>
          <a:p>
            <a:pPr marL="457200" indent="-457200" algn="just">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When </a:t>
            </a:r>
            <a:r>
              <a:rPr lang="en-US" sz="2800" b="1" dirty="0">
                <a:latin typeface="Times New Roman" panose="02020603050405020304" pitchFamily="18" charset="0"/>
                <a:cs typeface="Times New Roman" panose="02020603050405020304" pitchFamily="18" charset="0"/>
              </a:rPr>
              <a:t>job applicants come to </a:t>
            </a:r>
            <a:r>
              <a:rPr lang="en-US" sz="2800" b="1" dirty="0">
                <a:solidFill>
                  <a:srgbClr val="006600"/>
                </a:solidFill>
                <a:latin typeface="Times New Roman" panose="02020603050405020304" pitchFamily="18" charset="0"/>
                <a:cs typeface="Times New Roman" panose="02020603050405020304" pitchFamily="18" charset="0"/>
              </a:rPr>
              <a:t>apply for jobs by walking into the organization’s employment office</a:t>
            </a:r>
            <a:r>
              <a:rPr lang="en-US" sz="2800" b="1" dirty="0">
                <a:latin typeface="Times New Roman" panose="02020603050405020304" pitchFamily="18" charset="0"/>
                <a:cs typeface="Times New Roman" panose="02020603050405020304" pitchFamily="18" charset="0"/>
              </a:rPr>
              <a:t>, this is known as </a:t>
            </a:r>
            <a:r>
              <a:rPr lang="en-US" sz="2800" b="1" dirty="0" smtClean="0">
                <a:latin typeface="Times New Roman" panose="02020603050405020304" pitchFamily="18" charset="0"/>
                <a:cs typeface="Times New Roman" panose="02020603050405020304" pitchFamily="18" charset="0"/>
              </a:rPr>
              <a:t>walk-ins.</a:t>
            </a:r>
          </a:p>
          <a:p>
            <a:pPr marL="457200" indent="-457200" algn="just">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This </a:t>
            </a:r>
            <a:r>
              <a:rPr lang="en-US" sz="2800" b="1" dirty="0">
                <a:latin typeface="Times New Roman" panose="02020603050405020304" pitchFamily="18" charset="0"/>
                <a:cs typeface="Times New Roman" panose="02020603050405020304" pitchFamily="18" charset="0"/>
              </a:rPr>
              <a:t>method is relatively informal and less expensive.</a:t>
            </a:r>
          </a:p>
        </p:txBody>
      </p:sp>
      <p:sp>
        <p:nvSpPr>
          <p:cNvPr id="8" name="Title 1"/>
          <p:cNvSpPr txBox="1">
            <a:spLocks/>
          </p:cNvSpPr>
          <p:nvPr/>
        </p:nvSpPr>
        <p:spPr>
          <a:xfrm>
            <a:off x="3078866" y="-138504"/>
            <a:ext cx="815125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lnSpc>
                <a:spcPct val="110000"/>
              </a:lnSpc>
            </a:pPr>
            <a:r>
              <a:rPr lang="en-AU" sz="3600" b="1" dirty="0" smtClean="0">
                <a:solidFill>
                  <a:srgbClr val="002060"/>
                </a:solidFill>
                <a:latin typeface="Times New Roman" panose="02020603050405020304" pitchFamily="18" charset="0"/>
                <a:cs typeface="Times New Roman" panose="02020603050405020304" pitchFamily="18" charset="0"/>
              </a:rPr>
              <a:t>RECRUITMENT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862563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0775" y="1017431"/>
            <a:ext cx="4572000" cy="4832092"/>
          </a:xfrm>
          <a:prstGeom prst="rect">
            <a:avLst/>
          </a:prstGeom>
        </p:spPr>
        <p:txBody>
          <a:bodyPr>
            <a:spAutoFit/>
          </a:bodyPr>
          <a:lstStyle/>
          <a:p>
            <a:pPr marL="514350" indent="-514350">
              <a:buAutoNum type="arabicPeriod" startAt="3"/>
            </a:pPr>
            <a:r>
              <a:rPr lang="en-US" sz="2800" b="1" dirty="0">
                <a:solidFill>
                  <a:srgbClr val="0B0BB9"/>
                </a:solidFill>
                <a:latin typeface="Times New Roman" panose="02020603050405020304" pitchFamily="18" charset="0"/>
                <a:cs typeface="Times New Roman" panose="02020603050405020304" pitchFamily="18" charset="0"/>
              </a:rPr>
              <a:t>Employment </a:t>
            </a:r>
            <a:r>
              <a:rPr lang="en-US" sz="2800" b="1" dirty="0" smtClean="0">
                <a:solidFill>
                  <a:srgbClr val="0B0BB9"/>
                </a:solidFill>
                <a:latin typeface="Times New Roman" panose="02020603050405020304" pitchFamily="18" charset="0"/>
                <a:cs typeface="Times New Roman" panose="02020603050405020304" pitchFamily="18" charset="0"/>
              </a:rPr>
              <a:t>agencies</a:t>
            </a:r>
          </a:p>
          <a:p>
            <a:pPr marL="457200" indent="-457200" algn="just">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These </a:t>
            </a:r>
            <a:r>
              <a:rPr lang="en-US" sz="2800" b="1" dirty="0">
                <a:latin typeface="Times New Roman" panose="02020603050405020304" pitchFamily="18" charset="0"/>
                <a:cs typeface="Times New Roman" panose="02020603050405020304" pitchFamily="18" charset="0"/>
              </a:rPr>
              <a:t>agencies are likely to have a </a:t>
            </a:r>
            <a:r>
              <a:rPr lang="en-US" sz="2800" b="1" dirty="0">
                <a:solidFill>
                  <a:srgbClr val="006600"/>
                </a:solidFill>
                <a:latin typeface="Times New Roman" panose="02020603050405020304" pitchFamily="18" charset="0"/>
                <a:cs typeface="Times New Roman" panose="02020603050405020304" pitchFamily="18" charset="0"/>
              </a:rPr>
              <a:t>list of suitable applicants in their records and charge some reasonable amount </a:t>
            </a:r>
            <a:r>
              <a:rPr lang="en-US" sz="2800" b="1" dirty="0">
                <a:latin typeface="Times New Roman" panose="02020603050405020304" pitchFamily="18" charset="0"/>
                <a:cs typeface="Times New Roman" panose="02020603050405020304" pitchFamily="18" charset="0"/>
              </a:rPr>
              <a:t>for rendering employment </a:t>
            </a:r>
            <a:r>
              <a:rPr lang="en-US" sz="2800" b="1" dirty="0" smtClean="0">
                <a:latin typeface="Times New Roman" panose="02020603050405020304" pitchFamily="18" charset="0"/>
                <a:cs typeface="Times New Roman" panose="02020603050405020304" pitchFamily="18" charset="0"/>
              </a:rPr>
              <a:t>service.</a:t>
            </a:r>
          </a:p>
          <a:p>
            <a:pPr marL="457200" indent="-457200" algn="just">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There </a:t>
            </a:r>
            <a:r>
              <a:rPr lang="en-US" sz="2800" b="1" dirty="0">
                <a:latin typeface="Times New Roman" panose="02020603050405020304" pitchFamily="18" charset="0"/>
                <a:cs typeface="Times New Roman" panose="02020603050405020304" pitchFamily="18" charset="0"/>
              </a:rPr>
              <a:t>are some private and public agencies rendering these services. </a:t>
            </a:r>
          </a:p>
        </p:txBody>
      </p:sp>
      <p:sp>
        <p:nvSpPr>
          <p:cNvPr id="6" name="Rectangle 5"/>
          <p:cNvSpPr/>
          <p:nvPr/>
        </p:nvSpPr>
        <p:spPr>
          <a:xfrm>
            <a:off x="5769735" y="1017431"/>
            <a:ext cx="5396248" cy="4832092"/>
          </a:xfrm>
          <a:prstGeom prst="rect">
            <a:avLst/>
          </a:prstGeom>
        </p:spPr>
        <p:txBody>
          <a:bodyPr wrap="square">
            <a:spAutoFit/>
          </a:bodyPr>
          <a:lstStyle/>
          <a:p>
            <a:pPr marL="514350" indent="-514350">
              <a:buAutoNum type="arabicPeriod" startAt="4"/>
            </a:pPr>
            <a:r>
              <a:rPr lang="en-US" sz="2800" b="1" dirty="0">
                <a:solidFill>
                  <a:srgbClr val="0B0BB9"/>
                </a:solidFill>
                <a:latin typeface="Times New Roman" panose="02020603050405020304" pitchFamily="18" charset="0"/>
                <a:cs typeface="Times New Roman" panose="02020603050405020304" pitchFamily="18" charset="0"/>
              </a:rPr>
              <a:t>Trade unions </a:t>
            </a:r>
            <a:endParaRPr lang="en-US" sz="2800" b="1" dirty="0" smtClean="0">
              <a:solidFill>
                <a:srgbClr val="0B0BB9"/>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In </a:t>
            </a:r>
            <a:r>
              <a:rPr lang="en-US" sz="2800" b="1" dirty="0">
                <a:latin typeface="Times New Roman" panose="02020603050405020304" pitchFamily="18" charset="0"/>
                <a:cs typeface="Times New Roman" panose="02020603050405020304" pitchFamily="18" charset="0"/>
              </a:rPr>
              <a:t>some organizations, unions such as trade unions and professional associations collect applicants for the future </a:t>
            </a:r>
            <a:r>
              <a:rPr lang="en-US" sz="2800" b="1" dirty="0" smtClean="0">
                <a:latin typeface="Times New Roman" panose="02020603050405020304" pitchFamily="18" charset="0"/>
                <a:cs typeface="Times New Roman" panose="02020603050405020304" pitchFamily="18" charset="0"/>
              </a:rPr>
              <a:t>selection.</a:t>
            </a:r>
          </a:p>
          <a:p>
            <a:pPr marL="457200" indent="-457200" algn="just">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These </a:t>
            </a:r>
            <a:r>
              <a:rPr lang="en-US" sz="2800" b="1" dirty="0">
                <a:latin typeface="Times New Roman" panose="02020603050405020304" pitchFamily="18" charset="0"/>
                <a:cs typeface="Times New Roman" panose="02020603050405020304" pitchFamily="18" charset="0"/>
              </a:rPr>
              <a:t>associations publish notices in their newsletters offering employment opportunities especially for skilled personnel.</a:t>
            </a:r>
          </a:p>
        </p:txBody>
      </p:sp>
      <p:sp>
        <p:nvSpPr>
          <p:cNvPr id="7" name="Title 1"/>
          <p:cNvSpPr txBox="1">
            <a:spLocks/>
          </p:cNvSpPr>
          <p:nvPr/>
        </p:nvSpPr>
        <p:spPr>
          <a:xfrm>
            <a:off x="3130641" y="0"/>
            <a:ext cx="815125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lnSpc>
                <a:spcPct val="110000"/>
              </a:lnSpc>
            </a:pPr>
            <a:r>
              <a:rPr lang="en-AU" sz="3600" b="1" dirty="0" smtClean="0">
                <a:solidFill>
                  <a:srgbClr val="002060"/>
                </a:solidFill>
                <a:latin typeface="Times New Roman" panose="02020603050405020304" pitchFamily="18" charset="0"/>
                <a:cs typeface="Times New Roman" panose="02020603050405020304" pitchFamily="18" charset="0"/>
              </a:rPr>
              <a:t>RECRUITMENT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36551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p:cNvSpPr txBox="1">
            <a:spLocks/>
          </p:cNvSpPr>
          <p:nvPr/>
        </p:nvSpPr>
        <p:spPr>
          <a:xfrm>
            <a:off x="1150008" y="1514252"/>
            <a:ext cx="7745505" cy="387781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a:buAutoNum type="arabicPeriod" startAt="5"/>
            </a:pPr>
            <a:r>
              <a:rPr lang="en-US" b="1" dirty="0" smtClean="0">
                <a:solidFill>
                  <a:srgbClr val="0B0BB9"/>
                </a:solidFill>
                <a:latin typeface="Times New Roman" panose="02020603050405020304" pitchFamily="18" charset="0"/>
                <a:cs typeface="Times New Roman" panose="02020603050405020304" pitchFamily="18" charset="0"/>
              </a:rPr>
              <a:t>Newspaper and trade journals </a:t>
            </a:r>
          </a:p>
          <a:p>
            <a:pPr lvl="1" algn="just">
              <a:lnSpc>
                <a:spcPct val="100000"/>
              </a:lnSpc>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These are the most commonly used recruitment methods.</a:t>
            </a:r>
          </a:p>
          <a:p>
            <a:pPr lvl="1" algn="just">
              <a:lnSpc>
                <a:spcPct val="100000"/>
              </a:lnSpc>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Recruitment adds in daily and weekly newspapers are effective for all types of positions</a:t>
            </a:r>
          </a:p>
          <a:p>
            <a:pPr algn="just">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2757154" y="0"/>
            <a:ext cx="815125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lnSpc>
                <a:spcPct val="110000"/>
              </a:lnSpc>
            </a:pPr>
            <a:r>
              <a:rPr lang="en-AU" sz="3600" b="1" dirty="0" smtClean="0">
                <a:solidFill>
                  <a:srgbClr val="002060"/>
                </a:solidFill>
                <a:latin typeface="Times New Roman" panose="02020603050405020304" pitchFamily="18" charset="0"/>
                <a:cs typeface="Times New Roman" panose="02020603050405020304" pitchFamily="18" charset="0"/>
              </a:rPr>
              <a:t>RECRUITMENT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63443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9259" y="872587"/>
            <a:ext cx="9233079" cy="6133520"/>
          </a:xfrm>
        </p:spPr>
        <p:txBody>
          <a:bodyPr>
            <a:normAutofit/>
          </a:bodyPr>
          <a:lstStyle/>
          <a:p>
            <a:pPr marL="514350" indent="-514350">
              <a:buAutoNum type="arabicPeriod" startAt="3"/>
            </a:pPr>
            <a:r>
              <a:rPr lang="en-AU" sz="2600" b="1" dirty="0" smtClean="0">
                <a:solidFill>
                  <a:srgbClr val="C00000"/>
                </a:solidFill>
                <a:latin typeface="Times New Roman" panose="02020603050405020304" pitchFamily="18" charset="0"/>
                <a:cs typeface="Times New Roman" panose="02020603050405020304" pitchFamily="18" charset="0"/>
              </a:rPr>
              <a:t>SELECTION </a:t>
            </a:r>
          </a:p>
          <a:p>
            <a:pPr algn="just">
              <a:lnSpc>
                <a:spcPct val="100000"/>
              </a:lnSpc>
              <a:buFont typeface="Wingdings" panose="05000000000000000000" pitchFamily="2" charset="2"/>
              <a:buChar char="Ø"/>
            </a:pPr>
            <a:r>
              <a:rPr lang="en-US" sz="2600" b="1" dirty="0">
                <a:latin typeface="Times New Roman" panose="02020603050405020304" pitchFamily="18" charset="0"/>
                <a:cs typeface="Times New Roman" panose="02020603050405020304" pitchFamily="18" charset="0"/>
              </a:rPr>
              <a:t>Selection is essentially a process of </a:t>
            </a:r>
            <a:r>
              <a:rPr lang="en-US" sz="2600" b="1" dirty="0">
                <a:solidFill>
                  <a:srgbClr val="0B0BB9"/>
                </a:solidFill>
                <a:latin typeface="Times New Roman" panose="02020603050405020304" pitchFamily="18" charset="0"/>
                <a:cs typeface="Times New Roman" panose="02020603050405020304" pitchFamily="18" charset="0"/>
              </a:rPr>
              <a:t>choosing right applicants best suited</a:t>
            </a:r>
            <a:r>
              <a:rPr lang="en-US" sz="2600" b="1" dirty="0">
                <a:latin typeface="Times New Roman" panose="02020603050405020304" pitchFamily="18" charset="0"/>
                <a:cs typeface="Times New Roman" panose="02020603050405020304" pitchFamily="18" charset="0"/>
              </a:rPr>
              <a:t> for the organization’s requirement.</a:t>
            </a:r>
          </a:p>
          <a:p>
            <a:pPr algn="just">
              <a:lnSpc>
                <a:spcPct val="100000"/>
              </a:lnSpc>
              <a:buFont typeface="Wingdings" panose="05000000000000000000" pitchFamily="2" charset="2"/>
              <a:buChar char="Ø"/>
            </a:pPr>
            <a:r>
              <a:rPr lang="en-US" sz="2600" b="1" dirty="0">
                <a:latin typeface="Times New Roman" panose="02020603050405020304" pitchFamily="18" charset="0"/>
                <a:cs typeface="Times New Roman" panose="02020603050405020304" pitchFamily="18" charset="0"/>
              </a:rPr>
              <a:t>The most common approach to the selection objective is to </a:t>
            </a:r>
            <a:r>
              <a:rPr lang="en-US" sz="2600" b="1" dirty="0">
                <a:solidFill>
                  <a:srgbClr val="0B0BB9"/>
                </a:solidFill>
                <a:latin typeface="Times New Roman" panose="02020603050405020304" pitchFamily="18" charset="0"/>
                <a:cs typeface="Times New Roman" panose="02020603050405020304" pitchFamily="18" charset="0"/>
              </a:rPr>
              <a:t>choose individuals who possess the necessary skills, abilities</a:t>
            </a:r>
            <a:r>
              <a:rPr lang="en-US" sz="2600" b="1" dirty="0">
                <a:latin typeface="Times New Roman" panose="02020603050405020304" pitchFamily="18" charset="0"/>
                <a:cs typeface="Times New Roman" panose="02020603050405020304" pitchFamily="18" charset="0"/>
              </a:rPr>
              <a:t>, and personalities to successfully fill specific jobs in the organization.</a:t>
            </a:r>
          </a:p>
          <a:p>
            <a:pPr algn="just">
              <a:lnSpc>
                <a:spcPct val="100000"/>
              </a:lnSpc>
              <a:buFont typeface="Wingdings" panose="05000000000000000000" pitchFamily="2" charset="2"/>
              <a:buChar char="Ø"/>
            </a:pPr>
            <a:r>
              <a:rPr lang="en-US" sz="2600" b="1" dirty="0">
                <a:latin typeface="Times New Roman" panose="02020603050405020304" pitchFamily="18" charset="0"/>
                <a:cs typeface="Times New Roman" panose="02020603050405020304" pitchFamily="18" charset="0"/>
              </a:rPr>
              <a:t>The mutual process whereby the organization decides to make </a:t>
            </a:r>
            <a:r>
              <a:rPr lang="en-US" sz="2600" b="1" dirty="0">
                <a:solidFill>
                  <a:srgbClr val="0B0BB9"/>
                </a:solidFill>
                <a:latin typeface="Times New Roman" panose="02020603050405020304" pitchFamily="18" charset="0"/>
                <a:cs typeface="Times New Roman" panose="02020603050405020304" pitchFamily="18" charset="0"/>
              </a:rPr>
              <a:t>a job offer </a:t>
            </a:r>
            <a:r>
              <a:rPr lang="en-US" sz="2600" b="1" dirty="0">
                <a:latin typeface="Times New Roman" panose="02020603050405020304" pitchFamily="18" charset="0"/>
                <a:cs typeface="Times New Roman" panose="02020603050405020304" pitchFamily="18" charset="0"/>
              </a:rPr>
              <a:t>and the candidate decides </a:t>
            </a:r>
            <a:r>
              <a:rPr lang="en-US" sz="2600" b="1" dirty="0">
                <a:solidFill>
                  <a:srgbClr val="0B0BB9"/>
                </a:solidFill>
                <a:latin typeface="Times New Roman" panose="02020603050405020304" pitchFamily="18" charset="0"/>
                <a:cs typeface="Times New Roman" panose="02020603050405020304" pitchFamily="18" charset="0"/>
              </a:rPr>
              <a:t>whether or not to accept it</a:t>
            </a:r>
            <a:r>
              <a:rPr lang="en-US" sz="2600" b="1" dirty="0" smtClean="0">
                <a:solidFill>
                  <a:srgbClr val="0B0BB9"/>
                </a:solidFill>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US" sz="2600" b="1" dirty="0" smtClean="0">
                <a:latin typeface="Times New Roman" panose="02020603050405020304" pitchFamily="18" charset="0"/>
                <a:cs typeface="Times New Roman" panose="02020603050405020304" pitchFamily="18" charset="0"/>
              </a:rPr>
              <a:t>Candidates are screened by the employer and the shortlisted applicants go on to the next hurdle, while the unqualified once are eliminated. </a:t>
            </a:r>
            <a:endParaRPr lang="en-AU" sz="2600" b="1" dirty="0">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Ø"/>
            </a:pPr>
            <a:endParaRPr lang="en-AU" sz="2600" b="1" dirty="0">
              <a:solidFill>
                <a:srgbClr val="C00000"/>
              </a:solidFill>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0"/>
            <a:ext cx="10515600" cy="1325563"/>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HRM ‘Planning</a:t>
            </a:r>
            <a:r>
              <a:rPr lang="en-US" sz="3600" b="1" dirty="0" smtClean="0">
                <a:solidFill>
                  <a:srgbClr val="002060"/>
                </a:solidFill>
                <a:latin typeface="Times New Roman" panose="02020603050405020304" pitchFamily="18" charset="0"/>
                <a:cs typeface="Times New Roman" panose="02020603050405020304" pitchFamily="18" charset="0"/>
              </a:rPr>
              <a: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1662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838200" y="1"/>
            <a:ext cx="10515600" cy="1146220"/>
          </a:xfrm>
        </p:spPr>
        <p:txBody>
          <a:bodyPr>
            <a:normAutofit/>
          </a:bodyPr>
          <a:lstStyle/>
          <a:p>
            <a:pPr algn="ctr"/>
            <a:r>
              <a:rPr lang="en-US" sz="3600" b="1" dirty="0" smtClean="0">
                <a:solidFill>
                  <a:srgbClr val="002060"/>
                </a:solidFill>
                <a:latin typeface="Times New Roman" panose="02020603050405020304" pitchFamily="18" charset="0"/>
                <a:cs typeface="Times New Roman" panose="02020603050405020304" pitchFamily="18" charset="0"/>
              </a:rPr>
              <a:t>SELECTION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2666088761"/>
              </p:ext>
            </p:extLst>
          </p:nvPr>
        </p:nvGraphicFramePr>
        <p:xfrm>
          <a:off x="950175" y="899970"/>
          <a:ext cx="6996090" cy="5669280"/>
        </p:xfrm>
        <a:graphic>
          <a:graphicData uri="http://schemas.openxmlformats.org/drawingml/2006/table">
            <a:tbl>
              <a:tblPr firstRow="1" bandRow="1">
                <a:tableStyleId>{3B4B98B0-60AC-42C2-AFA5-B58CD77FA1E5}</a:tableStyleId>
              </a:tblPr>
              <a:tblGrid>
                <a:gridCol w="6996090"/>
              </a:tblGrid>
              <a:tr h="1353833">
                <a:tc>
                  <a:txBody>
                    <a:bodyPr/>
                    <a:lstStyle/>
                    <a:p>
                      <a:pPr marL="0" indent="0">
                        <a:buNone/>
                      </a:pPr>
                      <a:r>
                        <a:rPr lang="en-AU" sz="2000" b="1" dirty="0" smtClean="0">
                          <a:solidFill>
                            <a:srgbClr val="C00000"/>
                          </a:solidFill>
                          <a:latin typeface="Times New Roman" panose="02020603050405020304" pitchFamily="18" charset="0"/>
                          <a:cs typeface="Times New Roman" panose="02020603050405020304" pitchFamily="18" charset="0"/>
                        </a:rPr>
                        <a:t>Step 1: PREPARE</a:t>
                      </a:r>
                    </a:p>
                    <a:p>
                      <a:pPr marL="0" indent="0">
                        <a:buNone/>
                      </a:pPr>
                      <a:r>
                        <a:rPr lang="en-AU" sz="2000" b="1" dirty="0" smtClean="0">
                          <a:latin typeface="Times New Roman" panose="02020603050405020304" pitchFamily="18" charset="0"/>
                          <a:cs typeface="Times New Roman" panose="02020603050405020304" pitchFamily="18" charset="0"/>
                        </a:rPr>
                        <a:t>• Identify existing superior performers.</a:t>
                      </a:r>
                    </a:p>
                    <a:p>
                      <a:pPr marL="0" indent="0">
                        <a:buNone/>
                      </a:pPr>
                      <a:r>
                        <a:rPr lang="en-AU" sz="2000" b="1" dirty="0" smtClean="0">
                          <a:latin typeface="Times New Roman" panose="02020603050405020304" pitchFamily="18" charset="0"/>
                          <a:cs typeface="Times New Roman" panose="02020603050405020304" pitchFamily="18" charset="0"/>
                        </a:rPr>
                        <a:t>• Create a job description for the position.</a:t>
                      </a:r>
                    </a:p>
                    <a:p>
                      <a:pPr marL="0" indent="0">
                        <a:buNone/>
                      </a:pPr>
                      <a:r>
                        <a:rPr lang="en-AU" sz="2000" b="1" dirty="0" smtClean="0">
                          <a:latin typeface="Times New Roman" panose="02020603050405020304" pitchFamily="18" charset="0"/>
                          <a:cs typeface="Times New Roman" panose="02020603050405020304" pitchFamily="18" charset="0"/>
                        </a:rPr>
                        <a:t>• Identify the competencies or skills needed to do the job.</a:t>
                      </a:r>
                    </a:p>
                    <a:p>
                      <a:pPr marL="0" indent="0">
                        <a:buNone/>
                      </a:pPr>
                      <a:r>
                        <a:rPr lang="en-AU" sz="2000" b="1" dirty="0" smtClean="0">
                          <a:latin typeface="Times New Roman" panose="02020603050405020304" pitchFamily="18" charset="0"/>
                          <a:cs typeface="Times New Roman" panose="02020603050405020304" pitchFamily="18" charset="0"/>
                        </a:rPr>
                        <a:t>• Draft interview questions. </a:t>
                      </a:r>
                      <a:endParaRPr lang="en-AU" sz="2000" b="1" dirty="0">
                        <a:latin typeface="Times New Roman" panose="02020603050405020304" pitchFamily="18" charset="0"/>
                        <a:cs typeface="Times New Roman" panose="02020603050405020304" pitchFamily="18" charset="0"/>
                      </a:endParaRPr>
                    </a:p>
                  </a:txBody>
                  <a:tcPr/>
                </a:tc>
              </a:tr>
              <a:tr h="370840">
                <a:tc>
                  <a:txBody>
                    <a:bodyPr/>
                    <a:lstStyle/>
                    <a:p>
                      <a:pPr marL="0" indent="0">
                        <a:buNone/>
                      </a:pPr>
                      <a:r>
                        <a:rPr lang="en-AU" sz="2000" b="1" dirty="0" smtClean="0">
                          <a:solidFill>
                            <a:srgbClr val="C00000"/>
                          </a:solidFill>
                          <a:latin typeface="Times New Roman" panose="02020603050405020304" pitchFamily="18" charset="0"/>
                          <a:cs typeface="Times New Roman" panose="02020603050405020304" pitchFamily="18" charset="0"/>
                        </a:rPr>
                        <a:t>Step 2: REVIEW</a:t>
                      </a:r>
                    </a:p>
                    <a:p>
                      <a:pPr marL="0" indent="0">
                        <a:buNone/>
                      </a:pPr>
                      <a:r>
                        <a:rPr lang="en-AU" sz="2000" b="1" dirty="0" smtClean="0">
                          <a:latin typeface="Times New Roman" panose="02020603050405020304" pitchFamily="18" charset="0"/>
                          <a:cs typeface="Times New Roman" panose="02020603050405020304" pitchFamily="18" charset="0"/>
                        </a:rPr>
                        <a:t>• Review questions for legality and fairness. </a:t>
                      </a:r>
                    </a:p>
                    <a:p>
                      <a:pPr marL="0" indent="0">
                        <a:buNone/>
                      </a:pPr>
                      <a:r>
                        <a:rPr lang="en-AU" sz="2000" b="1" dirty="0" smtClean="0">
                          <a:solidFill>
                            <a:srgbClr val="C00000"/>
                          </a:solidFill>
                          <a:latin typeface="Times New Roman" panose="02020603050405020304" pitchFamily="18" charset="0"/>
                          <a:cs typeface="Times New Roman" panose="02020603050405020304" pitchFamily="18" charset="0"/>
                        </a:rPr>
                        <a:t>Step 3: ORGANIZE</a:t>
                      </a:r>
                    </a:p>
                    <a:p>
                      <a:pPr marL="0" indent="0">
                        <a:buNone/>
                      </a:pPr>
                      <a:r>
                        <a:rPr lang="en-AU" sz="2000" b="1" dirty="0" smtClean="0">
                          <a:latin typeface="Times New Roman" panose="02020603050405020304" pitchFamily="18" charset="0"/>
                          <a:cs typeface="Times New Roman" panose="02020603050405020304" pitchFamily="18" charset="0"/>
                        </a:rPr>
                        <a:t>• Select your interview team and your method of interviewing.</a:t>
                      </a:r>
                    </a:p>
                    <a:p>
                      <a:pPr marL="0" indent="0">
                        <a:buNone/>
                      </a:pPr>
                      <a:r>
                        <a:rPr lang="en-AU" sz="2000" b="1" dirty="0" smtClean="0">
                          <a:latin typeface="Times New Roman" panose="02020603050405020304" pitchFamily="18" charset="0"/>
                          <a:cs typeface="Times New Roman" panose="02020603050405020304" pitchFamily="18" charset="0"/>
                        </a:rPr>
                        <a:t>• Assign roles to your team and divide the questions.</a:t>
                      </a:r>
                    </a:p>
                    <a:p>
                      <a:r>
                        <a:rPr lang="en-AU" sz="2000" b="1" u="none" strike="noStrike" kern="1200" baseline="0" dirty="0" smtClean="0">
                          <a:solidFill>
                            <a:srgbClr val="C00000"/>
                          </a:solidFill>
                          <a:latin typeface="Times New Roman" panose="02020603050405020304" pitchFamily="18" charset="0"/>
                          <a:cs typeface="Times New Roman" panose="02020603050405020304" pitchFamily="18" charset="0"/>
                        </a:rPr>
                        <a:t>Step 4: CONDUCT</a:t>
                      </a:r>
                    </a:p>
                    <a:p>
                      <a:r>
                        <a:rPr lang="en-AU" sz="2000" b="1" u="none" strike="noStrike" kern="1200" baseline="0" dirty="0" smtClean="0">
                          <a:latin typeface="Times New Roman" panose="02020603050405020304" pitchFamily="18" charset="0"/>
                          <a:cs typeface="Times New Roman" panose="02020603050405020304" pitchFamily="18" charset="0"/>
                        </a:rPr>
                        <a:t>• Gather data from the job candidate.</a:t>
                      </a:r>
                    </a:p>
                    <a:p>
                      <a:r>
                        <a:rPr lang="en-AU" sz="2000" b="1" u="none" strike="noStrike" kern="1200" baseline="0" dirty="0" smtClean="0">
                          <a:solidFill>
                            <a:srgbClr val="C00000"/>
                          </a:solidFill>
                          <a:latin typeface="Times New Roman" panose="02020603050405020304" pitchFamily="18" charset="0"/>
                          <a:cs typeface="Times New Roman" panose="02020603050405020304" pitchFamily="18" charset="0"/>
                        </a:rPr>
                        <a:t>Step 5: EVALUATE</a:t>
                      </a:r>
                    </a:p>
                    <a:p>
                      <a:r>
                        <a:rPr lang="en-AU" sz="2000" b="1" u="none" strike="noStrike" kern="1200" baseline="0" dirty="0" smtClean="0">
                          <a:latin typeface="Times New Roman" panose="02020603050405020304" pitchFamily="18" charset="0"/>
                          <a:cs typeface="Times New Roman" panose="02020603050405020304" pitchFamily="18" charset="0"/>
                        </a:rPr>
                        <a:t>• Determine the match between the candidate and the job.</a:t>
                      </a:r>
                    </a:p>
                    <a:p>
                      <a:r>
                        <a:rPr lang="en-AU" sz="2000" b="1" u="none" strike="noStrike" kern="1200" baseline="0" dirty="0" smtClean="0">
                          <a:solidFill>
                            <a:srgbClr val="C00000"/>
                          </a:solidFill>
                          <a:latin typeface="Times New Roman" panose="02020603050405020304" pitchFamily="18" charset="0"/>
                          <a:cs typeface="Times New Roman" panose="02020603050405020304" pitchFamily="18" charset="0"/>
                        </a:rPr>
                        <a:t>Step 6: EXCHANGE</a:t>
                      </a:r>
                    </a:p>
                    <a:p>
                      <a:r>
                        <a:rPr lang="en-AU" sz="2000" b="1" u="none" strike="noStrike" kern="1200" baseline="0" dirty="0" smtClean="0">
                          <a:latin typeface="Times New Roman" panose="02020603050405020304" pitchFamily="18" charset="0"/>
                          <a:cs typeface="Times New Roman" panose="02020603050405020304" pitchFamily="18" charset="0"/>
                        </a:rPr>
                        <a:t>• Share data in a discussion meeting.</a:t>
                      </a:r>
                    </a:p>
                    <a:p>
                      <a:r>
                        <a:rPr lang="en-AU" sz="2000" b="1" u="none" strike="noStrike" kern="1200" baseline="0" dirty="0" smtClean="0">
                          <a:solidFill>
                            <a:srgbClr val="C00000"/>
                          </a:solidFill>
                          <a:latin typeface="Times New Roman" panose="02020603050405020304" pitchFamily="18" charset="0"/>
                          <a:cs typeface="Times New Roman" panose="02020603050405020304" pitchFamily="18" charset="0"/>
                        </a:rPr>
                        <a:t>Step 7: DECIDE</a:t>
                      </a:r>
                    </a:p>
                    <a:p>
                      <a:r>
                        <a:rPr lang="en-AU" sz="2000" b="1" u="none" strike="noStrike" kern="1200" baseline="0" dirty="0" smtClean="0">
                          <a:latin typeface="Times New Roman" panose="02020603050405020304" pitchFamily="18" charset="0"/>
                          <a:cs typeface="Times New Roman" panose="02020603050405020304" pitchFamily="18" charset="0"/>
                        </a:rPr>
                        <a:t>• Make the final decision</a:t>
                      </a:r>
                      <a:endParaRPr lang="en-AU" sz="2000" b="1" dirty="0">
                        <a:latin typeface="Times New Roman" panose="02020603050405020304" pitchFamily="18" charset="0"/>
                        <a:cs typeface="Times New Roman" panose="02020603050405020304" pitchFamily="18" charset="0"/>
                      </a:endParaRPr>
                    </a:p>
                  </a:txBody>
                  <a:tcPr/>
                </a:tc>
              </a:tr>
            </a:tbl>
          </a:graphicData>
        </a:graphic>
      </p:graphicFrame>
      <p:sp>
        <p:nvSpPr>
          <p:cNvPr id="6" name="TextBox 5"/>
          <p:cNvSpPr txBox="1"/>
          <p:nvPr/>
        </p:nvSpPr>
        <p:spPr>
          <a:xfrm>
            <a:off x="8239426" y="3092319"/>
            <a:ext cx="2505635" cy="2092881"/>
          </a:xfrm>
          <a:prstGeom prst="rect">
            <a:avLst/>
          </a:prstGeom>
          <a:noFill/>
        </p:spPr>
        <p:txBody>
          <a:bodyPr wrap="square" rtlCol="0">
            <a:spAutoFit/>
          </a:bodyPr>
          <a:lstStyle/>
          <a:p>
            <a:pPr algn="ctr"/>
            <a:r>
              <a:rPr lang="en-AU" sz="2600" b="1" dirty="0" smtClean="0">
                <a:solidFill>
                  <a:srgbClr val="C00000"/>
                </a:solidFill>
                <a:latin typeface="Times New Roman" panose="02020603050405020304" pitchFamily="18" charset="0"/>
                <a:cs typeface="Times New Roman" panose="02020603050405020304" pitchFamily="18" charset="0"/>
              </a:rPr>
              <a:t>The Employee Selection Process : Still’s PROCEED model.  [6] </a:t>
            </a:r>
            <a:endParaRPr lang="en-AU" sz="2600" b="1"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04923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0471" y="952076"/>
            <a:ext cx="9439140" cy="5777136"/>
          </a:xfrm>
        </p:spPr>
        <p:txBody>
          <a:bodyPr>
            <a:normAutofit/>
          </a:bodyPr>
          <a:lstStyle/>
          <a:p>
            <a:pPr marL="457200" lvl="1" indent="0" algn="just">
              <a:lnSpc>
                <a:spcPct val="100000"/>
              </a:lnSpc>
              <a:buNone/>
            </a:pPr>
            <a:r>
              <a:rPr lang="en-AU" sz="2600" b="1" dirty="0">
                <a:solidFill>
                  <a:srgbClr val="C00000"/>
                </a:solidFill>
                <a:latin typeface="Times New Roman" panose="02020603050405020304" pitchFamily="18" charset="0"/>
                <a:cs typeface="Times New Roman" panose="02020603050405020304" pitchFamily="18" charset="0"/>
              </a:rPr>
              <a:t>STEP 1: </a:t>
            </a:r>
            <a:r>
              <a:rPr lang="en-US" sz="2600" b="1" dirty="0">
                <a:solidFill>
                  <a:srgbClr val="C00000"/>
                </a:solidFill>
                <a:latin typeface="Times New Roman" panose="02020603050405020304" pitchFamily="18" charset="0"/>
                <a:cs typeface="Times New Roman" panose="02020603050405020304" pitchFamily="18" charset="0"/>
              </a:rPr>
              <a:t>Reception of Application</a:t>
            </a:r>
          </a:p>
          <a:p>
            <a:pPr lvl="1" algn="just">
              <a:lnSpc>
                <a:spcPct val="100000"/>
              </a:lnSpc>
              <a:buFont typeface="Wingdings" panose="05000000000000000000" pitchFamily="2" charset="2"/>
              <a:buChar char="Ø"/>
            </a:pPr>
            <a:r>
              <a:rPr lang="en-US" sz="2600" b="1" dirty="0" smtClean="0">
                <a:latin typeface="Times New Roman" panose="02020603050405020304" pitchFamily="18" charset="0"/>
                <a:cs typeface="Times New Roman" panose="02020603050405020304" pitchFamily="18" charset="0"/>
              </a:rPr>
              <a:t>The </a:t>
            </a:r>
            <a:r>
              <a:rPr lang="en-US" sz="2600" b="1" dirty="0">
                <a:latin typeface="Times New Roman" panose="02020603050405020304" pitchFamily="18" charset="0"/>
                <a:cs typeface="Times New Roman" panose="02020603050405020304" pitchFamily="18" charset="0"/>
              </a:rPr>
              <a:t>first step in selection process is the reception of application of the candidates as a result of vacancies announcement.</a:t>
            </a:r>
          </a:p>
          <a:p>
            <a:pPr lvl="1" algn="just">
              <a:lnSpc>
                <a:spcPct val="100000"/>
              </a:lnSpc>
              <a:buFont typeface="Wingdings" panose="05000000000000000000" pitchFamily="2" charset="2"/>
              <a:buChar char="Ø"/>
            </a:pPr>
            <a:r>
              <a:rPr lang="en-US" sz="2600" b="1" dirty="0">
                <a:latin typeface="Times New Roman" panose="02020603050405020304" pitchFamily="18" charset="0"/>
                <a:cs typeface="Times New Roman" panose="02020603050405020304" pitchFamily="18" charset="0"/>
              </a:rPr>
              <a:t>The application should </a:t>
            </a:r>
            <a:r>
              <a:rPr lang="en-US" sz="2600" b="1" dirty="0">
                <a:solidFill>
                  <a:srgbClr val="0B0BB9"/>
                </a:solidFill>
                <a:latin typeface="Times New Roman" panose="02020603050405020304" pitchFamily="18" charset="0"/>
                <a:cs typeface="Times New Roman" panose="02020603050405020304" pitchFamily="18" charset="0"/>
              </a:rPr>
              <a:t>spell out the interests and expectations of the applicants </a:t>
            </a:r>
            <a:r>
              <a:rPr lang="en-US" sz="2600" b="1" dirty="0">
                <a:latin typeface="Times New Roman" panose="02020603050405020304" pitchFamily="18" charset="0"/>
                <a:cs typeface="Times New Roman" panose="02020603050405020304" pitchFamily="18" charset="0"/>
              </a:rPr>
              <a:t>along with their resume.</a:t>
            </a:r>
          </a:p>
          <a:p>
            <a:pPr marL="0" indent="0" algn="just">
              <a:lnSpc>
                <a:spcPct val="100000"/>
              </a:lnSpc>
              <a:buNone/>
            </a:pPr>
            <a:r>
              <a:rPr lang="en-AU" sz="2600" b="1" dirty="0">
                <a:solidFill>
                  <a:srgbClr val="C00000"/>
                </a:solidFill>
                <a:latin typeface="Times New Roman" panose="02020603050405020304" pitchFamily="18" charset="0"/>
                <a:cs typeface="Times New Roman" panose="02020603050405020304" pitchFamily="18" charset="0"/>
              </a:rPr>
              <a:t>STEP </a:t>
            </a:r>
            <a:r>
              <a:rPr lang="en-AU" sz="2600" b="1" dirty="0" smtClean="0">
                <a:solidFill>
                  <a:srgbClr val="C00000"/>
                </a:solidFill>
                <a:latin typeface="Times New Roman" panose="02020603050405020304" pitchFamily="18" charset="0"/>
                <a:cs typeface="Times New Roman" panose="02020603050405020304" pitchFamily="18" charset="0"/>
              </a:rPr>
              <a:t>2: </a:t>
            </a:r>
            <a:r>
              <a:rPr lang="en-US" sz="2600" b="1" dirty="0" smtClean="0">
                <a:solidFill>
                  <a:srgbClr val="C00000"/>
                </a:solidFill>
                <a:latin typeface="Times New Roman" panose="02020603050405020304" pitchFamily="18" charset="0"/>
                <a:cs typeface="Times New Roman" panose="02020603050405020304" pitchFamily="18" charset="0"/>
              </a:rPr>
              <a:t>Preliminary </a:t>
            </a:r>
            <a:r>
              <a:rPr lang="en-US" sz="2600" b="1" dirty="0">
                <a:solidFill>
                  <a:srgbClr val="C00000"/>
                </a:solidFill>
                <a:latin typeface="Times New Roman" panose="02020603050405020304" pitchFamily="18" charset="0"/>
                <a:cs typeface="Times New Roman" panose="02020603050405020304" pitchFamily="18" charset="0"/>
              </a:rPr>
              <a:t>Interview</a:t>
            </a:r>
            <a:endParaRPr lang="en-AU" sz="2600" b="1" dirty="0">
              <a:latin typeface="Times New Roman" panose="02020603050405020304" pitchFamily="18" charset="0"/>
              <a:cs typeface="Times New Roman" panose="02020603050405020304" pitchFamily="18" charset="0"/>
            </a:endParaRPr>
          </a:p>
          <a:p>
            <a:pPr lvl="1" algn="just">
              <a:lnSpc>
                <a:spcPct val="100000"/>
              </a:lnSpc>
              <a:buFont typeface="Wingdings" panose="05000000000000000000" pitchFamily="2" charset="2"/>
              <a:buChar char="Ø"/>
            </a:pPr>
            <a:r>
              <a:rPr lang="en-US" sz="2600" b="1" dirty="0">
                <a:latin typeface="Times New Roman" panose="02020603050405020304" pitchFamily="18" charset="0"/>
                <a:cs typeface="Times New Roman" panose="02020603050405020304" pitchFamily="18" charset="0"/>
              </a:rPr>
              <a:t>The second step is to conduct preliminary screening interview to have an </a:t>
            </a:r>
            <a:r>
              <a:rPr lang="en-US" sz="2600" b="1" dirty="0">
                <a:solidFill>
                  <a:srgbClr val="0B0BB9"/>
                </a:solidFill>
                <a:latin typeface="Times New Roman" panose="02020603050405020304" pitchFamily="18" charset="0"/>
                <a:cs typeface="Times New Roman" panose="02020603050405020304" pitchFamily="18" charset="0"/>
              </a:rPr>
              <a:t>initial assessment of the candidate’s abilities</a:t>
            </a:r>
            <a:r>
              <a:rPr lang="en-US" sz="2600" b="1" dirty="0">
                <a:latin typeface="Times New Roman" panose="02020603050405020304" pitchFamily="18" charset="0"/>
                <a:cs typeface="Times New Roman" panose="02020603050405020304" pitchFamily="18" charset="0"/>
              </a:rPr>
              <a:t> and aspirations.</a:t>
            </a:r>
          </a:p>
          <a:p>
            <a:pPr lvl="1" algn="just">
              <a:lnSpc>
                <a:spcPct val="100000"/>
              </a:lnSpc>
              <a:buFont typeface="Wingdings" panose="05000000000000000000" pitchFamily="2" charset="2"/>
              <a:buChar char="Ø"/>
            </a:pPr>
            <a:r>
              <a:rPr lang="en-US" sz="2600" b="1" dirty="0">
                <a:latin typeface="Times New Roman" panose="02020603050405020304" pitchFamily="18" charset="0"/>
                <a:cs typeface="Times New Roman" panose="02020603050405020304" pitchFamily="18" charset="0"/>
              </a:rPr>
              <a:t>This interview would generally establish a candidate’s goals and interests and general attitude towards the organization and what the candidate can contribute to the organization.</a:t>
            </a:r>
          </a:p>
          <a:p>
            <a:pPr algn="just">
              <a:lnSpc>
                <a:spcPct val="100000"/>
              </a:lnSpc>
              <a:buFont typeface="Wingdings" panose="05000000000000000000" pitchFamily="2" charset="2"/>
              <a:buChar char="Ø"/>
            </a:pPr>
            <a:endParaRPr lang="en-AU" sz="2600" b="1" dirty="0">
              <a:latin typeface="Times New Roman" panose="02020603050405020304" pitchFamily="18" charset="0"/>
              <a:cs typeface="Times New Roman" panose="02020603050405020304" pitchFamily="18" charset="0"/>
            </a:endParaRPr>
          </a:p>
        </p:txBody>
      </p:sp>
      <p:sp>
        <p:nvSpPr>
          <p:cNvPr id="5" name="Title 1"/>
          <p:cNvSpPr txBox="1">
            <a:spLocks/>
          </p:cNvSpPr>
          <p:nvPr/>
        </p:nvSpPr>
        <p:spPr>
          <a:xfrm>
            <a:off x="490471" y="0"/>
            <a:ext cx="10515600" cy="114622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smtClean="0">
                <a:solidFill>
                  <a:srgbClr val="002060"/>
                </a:solidFill>
                <a:latin typeface="Times New Roman" panose="02020603050405020304" pitchFamily="18" charset="0"/>
                <a:cs typeface="Times New Roman" panose="02020603050405020304" pitchFamily="18" charset="0"/>
              </a:rPr>
              <a:t>SELECTION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68078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516531"/>
            <a:ext cx="9258837" cy="5128967"/>
          </a:xfrm>
        </p:spPr>
        <p:txBody>
          <a:bodyPr>
            <a:normAutofit/>
          </a:bodyPr>
          <a:lstStyle/>
          <a:p>
            <a:pPr marL="0" indent="0">
              <a:buNone/>
            </a:pPr>
            <a:r>
              <a:rPr lang="en-US" b="1" dirty="0" smtClean="0">
                <a:solidFill>
                  <a:srgbClr val="C00000"/>
                </a:solidFill>
                <a:latin typeface="Times New Roman" panose="02020603050405020304" pitchFamily="18" charset="0"/>
                <a:cs typeface="Times New Roman" panose="02020603050405020304" pitchFamily="18" charset="0"/>
              </a:rPr>
              <a:t>STEP 3: Selection Tests </a:t>
            </a:r>
          </a:p>
          <a:p>
            <a:pPr lvl="1" algn="just">
              <a:lnSpc>
                <a:spcPct val="10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In recent years selection tests (which are usually constructed by industrial psychologists) have become a well accepted part of the selection procedure for the majority of medium and large organizations.</a:t>
            </a:r>
          </a:p>
          <a:p>
            <a:pPr lvl="1" algn="just">
              <a:lnSpc>
                <a:spcPct val="10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These tests are given to </a:t>
            </a:r>
            <a:r>
              <a:rPr lang="en-US" sz="2800" b="1" dirty="0">
                <a:solidFill>
                  <a:srgbClr val="0070C0"/>
                </a:solidFill>
                <a:latin typeface="Times New Roman" panose="02020603050405020304" pitchFamily="18" charset="0"/>
                <a:cs typeface="Times New Roman" panose="02020603050405020304" pitchFamily="18" charset="0"/>
              </a:rPr>
              <a:t>make judgment about certain specific aspects of the candidates</a:t>
            </a:r>
            <a:r>
              <a:rPr lang="en-US" sz="2800" b="1" dirty="0">
                <a:latin typeface="Times New Roman" panose="02020603050405020304" pitchFamily="18" charset="0"/>
                <a:cs typeface="Times New Roman" panose="02020603050405020304" pitchFamily="18" charset="0"/>
              </a:rPr>
              <a:t>. </a:t>
            </a:r>
          </a:p>
          <a:p>
            <a:pPr lvl="1" algn="just">
              <a:lnSpc>
                <a:spcPct val="10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These tests may include achievement tests, aptitude tests, personality tests, intelligence tests, psychomotor tests etc.</a:t>
            </a:r>
          </a:p>
          <a:p>
            <a:endParaRPr lang="en-AU" b="1" dirty="0">
              <a:latin typeface="Times New Roman" panose="02020603050405020304" pitchFamily="18" charset="0"/>
              <a:cs typeface="Times New Roman" panose="02020603050405020304" pitchFamily="18" charset="0"/>
            </a:endParaRPr>
          </a:p>
          <a:p>
            <a:pPr marL="0" indent="0">
              <a:buNone/>
            </a:pPr>
            <a:endParaRPr lang="en-AU" b="1" dirty="0">
              <a:latin typeface="Times New Roman" panose="02020603050405020304" pitchFamily="18" charset="0"/>
              <a:cs typeface="Times New Roman" panose="02020603050405020304" pitchFamily="18" charset="0"/>
            </a:endParaRPr>
          </a:p>
        </p:txBody>
      </p:sp>
      <p:sp>
        <p:nvSpPr>
          <p:cNvPr id="5" name="Title 1"/>
          <p:cNvSpPr txBox="1">
            <a:spLocks/>
          </p:cNvSpPr>
          <p:nvPr/>
        </p:nvSpPr>
        <p:spPr>
          <a:xfrm>
            <a:off x="838200" y="370311"/>
            <a:ext cx="10515600" cy="114622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smtClean="0">
                <a:solidFill>
                  <a:srgbClr val="002060"/>
                </a:solidFill>
                <a:latin typeface="Times New Roman" panose="02020603050405020304" pitchFamily="18" charset="0"/>
                <a:cs typeface="Times New Roman" panose="02020603050405020304" pitchFamily="18" charset="0"/>
              </a:rPr>
              <a:t>SELECTION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502263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3654" y="1168803"/>
            <a:ext cx="9374746" cy="5193360"/>
          </a:xfrm>
        </p:spPr>
        <p:txBody>
          <a:bodyPr>
            <a:normAutofit/>
          </a:bodyPr>
          <a:lstStyle/>
          <a:p>
            <a:pPr marL="0" lvl="1" indent="0" algn="just">
              <a:lnSpc>
                <a:spcPct val="100000"/>
              </a:lnSpc>
              <a:spcBef>
                <a:spcPts val="1000"/>
              </a:spcBef>
              <a:buNone/>
            </a:pPr>
            <a:r>
              <a:rPr lang="en-US" sz="2800" b="1" dirty="0" smtClean="0">
                <a:solidFill>
                  <a:srgbClr val="C00000"/>
                </a:solidFill>
                <a:latin typeface="Times New Roman" panose="02020603050405020304" pitchFamily="18" charset="0"/>
                <a:cs typeface="Times New Roman" panose="02020603050405020304" pitchFamily="18" charset="0"/>
              </a:rPr>
              <a:t>STEP 4: Office Interview. </a:t>
            </a:r>
          </a:p>
          <a:p>
            <a:pPr marL="457200" lvl="1" indent="-457200" algn="just">
              <a:lnSpc>
                <a:spcPct val="100000"/>
              </a:lnSpc>
              <a:spcBef>
                <a:spcPts val="1000"/>
              </a:spcBef>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It </a:t>
            </a:r>
            <a:r>
              <a:rPr lang="en-US" sz="2800" b="1" dirty="0">
                <a:latin typeface="Times New Roman" panose="02020603050405020304" pitchFamily="18" charset="0"/>
                <a:cs typeface="Times New Roman" panose="02020603050405020304" pitchFamily="18" charset="0"/>
              </a:rPr>
              <a:t>is conducted to evaluate the applicant’s acceptability in terms of his ability to fit into the organization’s culture and his motive for joining the organization. </a:t>
            </a:r>
          </a:p>
          <a:p>
            <a:pPr marL="457200" lvl="1" indent="-457200" algn="just">
              <a:lnSpc>
                <a:spcPct val="100000"/>
              </a:lnSpc>
              <a:spcBef>
                <a:spcPts val="1000"/>
              </a:spcBef>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The </a:t>
            </a:r>
            <a:r>
              <a:rPr lang="en-US" sz="2800" b="1" dirty="0">
                <a:latin typeface="Times New Roman" panose="02020603050405020304" pitchFamily="18" charset="0"/>
                <a:cs typeface="Times New Roman" panose="02020603050405020304" pitchFamily="18" charset="0"/>
              </a:rPr>
              <a:t>interview program can be designed in various patterns such as structured or unstructured interview, formal or informal interview, planned interview, non-directive interview, depth and stress interview, group interview, and panel interview.</a:t>
            </a: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5" name="Title 1"/>
          <p:cNvSpPr txBox="1">
            <a:spLocks/>
          </p:cNvSpPr>
          <p:nvPr/>
        </p:nvSpPr>
        <p:spPr>
          <a:xfrm>
            <a:off x="541987" y="193184"/>
            <a:ext cx="10515600" cy="114622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smtClean="0">
                <a:solidFill>
                  <a:srgbClr val="002060"/>
                </a:solidFill>
                <a:latin typeface="Times New Roman" panose="02020603050405020304" pitchFamily="18" charset="0"/>
                <a:cs typeface="Times New Roman" panose="02020603050405020304" pitchFamily="18" charset="0"/>
              </a:rPr>
              <a:t>SELECTION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64702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7896" y="953036"/>
            <a:ext cx="9889901" cy="5904963"/>
          </a:xfrm>
        </p:spPr>
        <p:txBody>
          <a:bodyPr>
            <a:normAutofit/>
          </a:bodyPr>
          <a:lstStyle/>
          <a:p>
            <a:pPr marL="0" lvl="1" indent="0" algn="just">
              <a:spcBef>
                <a:spcPts val="1000"/>
              </a:spcBef>
              <a:buNone/>
            </a:pPr>
            <a:r>
              <a:rPr lang="en-AU" sz="2800" b="1" dirty="0" smtClean="0">
                <a:solidFill>
                  <a:srgbClr val="C00000"/>
                </a:solidFill>
                <a:latin typeface="Times New Roman" panose="02020603050405020304" pitchFamily="18" charset="0"/>
                <a:cs typeface="Times New Roman" panose="02020603050405020304" pitchFamily="18" charset="0"/>
              </a:rPr>
              <a:t>STEP 5: </a:t>
            </a:r>
            <a:r>
              <a:rPr lang="en-US" sz="2800" b="1" dirty="0">
                <a:solidFill>
                  <a:srgbClr val="C00000"/>
                </a:solidFill>
                <a:latin typeface="Times New Roman" panose="02020603050405020304" pitchFamily="18" charset="0"/>
                <a:cs typeface="Times New Roman" panose="02020603050405020304" pitchFamily="18" charset="0"/>
              </a:rPr>
              <a:t>Reference </a:t>
            </a:r>
            <a:r>
              <a:rPr lang="en-US" sz="2800" b="1" dirty="0" smtClean="0">
                <a:solidFill>
                  <a:srgbClr val="C00000"/>
                </a:solidFill>
                <a:latin typeface="Times New Roman" panose="02020603050405020304" pitchFamily="18" charset="0"/>
                <a:cs typeface="Times New Roman" panose="02020603050405020304" pitchFamily="18" charset="0"/>
              </a:rPr>
              <a:t>check </a:t>
            </a:r>
          </a:p>
          <a:p>
            <a:pPr marL="457200" lvl="1" indent="-457200" algn="just">
              <a:lnSpc>
                <a:spcPct val="100000"/>
              </a:lnSpc>
              <a:spcBef>
                <a:spcPts val="1000"/>
              </a:spcBef>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The next </a:t>
            </a:r>
            <a:r>
              <a:rPr lang="en-US" sz="2800" b="1" dirty="0">
                <a:latin typeface="Times New Roman" panose="02020603050405020304" pitchFamily="18" charset="0"/>
                <a:cs typeface="Times New Roman" panose="02020603050405020304" pitchFamily="18" charset="0"/>
              </a:rPr>
              <a:t>step is to check the candidate’s reference seek opinions from his previous employers or instructors. </a:t>
            </a:r>
            <a:endParaRPr lang="en-US" sz="2800" b="1" dirty="0" smtClean="0">
              <a:latin typeface="Times New Roman" panose="02020603050405020304" pitchFamily="18" charset="0"/>
              <a:cs typeface="Times New Roman" panose="02020603050405020304" pitchFamily="18" charset="0"/>
            </a:endParaRPr>
          </a:p>
          <a:p>
            <a:pPr marL="457200" lvl="1" indent="-457200" algn="just">
              <a:lnSpc>
                <a:spcPct val="100000"/>
              </a:lnSpc>
              <a:spcBef>
                <a:spcPts val="1000"/>
              </a:spcBef>
              <a:buFont typeface="Wingdings" panose="05000000000000000000" pitchFamily="2" charset="2"/>
              <a:buChar char="Ø"/>
            </a:pPr>
            <a:r>
              <a:rPr lang="en-AU" sz="2800" b="1" dirty="0" smtClean="0">
                <a:latin typeface="Times New Roman" panose="02020603050405020304" pitchFamily="18" charset="0"/>
                <a:cs typeface="Times New Roman" panose="02020603050405020304" pitchFamily="18" charset="0"/>
              </a:rPr>
              <a:t>Background </a:t>
            </a:r>
            <a:r>
              <a:rPr lang="en-AU" sz="2800" b="1" dirty="0">
                <a:latin typeface="Times New Roman" panose="02020603050405020304" pitchFamily="18" charset="0"/>
                <a:cs typeface="Times New Roman" panose="02020603050405020304" pitchFamily="18" charset="0"/>
              </a:rPr>
              <a:t>checks for criminal records </a:t>
            </a:r>
            <a:r>
              <a:rPr lang="en-AU" sz="2800" b="1" dirty="0">
                <a:latin typeface="Times New Roman" panose="02020603050405020304" pitchFamily="18" charset="0"/>
                <a:cs typeface="Times New Roman" panose="02020603050405020304" pitchFamily="18" charset="0"/>
              </a:rPr>
              <a:t>and citizenship/immigration </a:t>
            </a:r>
            <a:r>
              <a:rPr lang="en-AU" sz="2800" b="1" dirty="0">
                <a:latin typeface="Times New Roman" panose="02020603050405020304" pitchFamily="18" charset="0"/>
                <a:cs typeface="Times New Roman" panose="02020603050405020304" pitchFamily="18" charset="0"/>
              </a:rPr>
              <a:t>status are more crucial </a:t>
            </a:r>
            <a:r>
              <a:rPr lang="en-AU" sz="2800" b="1" dirty="0">
                <a:latin typeface="Times New Roman" panose="02020603050405020304" pitchFamily="18" charset="0"/>
                <a:cs typeface="Times New Roman" panose="02020603050405020304" pitchFamily="18" charset="0"/>
              </a:rPr>
              <a:t>than ever </a:t>
            </a:r>
            <a:r>
              <a:rPr lang="en-AU" sz="2800" b="1" dirty="0">
                <a:latin typeface="Times New Roman" panose="02020603050405020304" pitchFamily="18" charset="0"/>
                <a:cs typeface="Times New Roman" panose="02020603050405020304" pitchFamily="18" charset="0"/>
              </a:rPr>
              <a:t>amid concerns about workplace violence and </a:t>
            </a:r>
            <a:r>
              <a:rPr lang="en-AU" sz="2800" b="1" dirty="0">
                <a:latin typeface="Times New Roman" panose="02020603050405020304" pitchFamily="18" charset="0"/>
                <a:cs typeface="Times New Roman" panose="02020603050405020304" pitchFamily="18" charset="0"/>
              </a:rPr>
              <a:t>international terrorism. [7] </a:t>
            </a:r>
            <a:endParaRPr lang="en-AU" sz="2800" b="1" dirty="0" smtClean="0">
              <a:latin typeface="Times New Roman" panose="02020603050405020304" pitchFamily="18" charset="0"/>
              <a:cs typeface="Times New Roman" panose="02020603050405020304" pitchFamily="18" charset="0"/>
            </a:endParaRPr>
          </a:p>
          <a:p>
            <a:pPr marL="0" indent="0">
              <a:buNone/>
            </a:pPr>
            <a:r>
              <a:rPr lang="en-US" b="1" dirty="0">
                <a:solidFill>
                  <a:srgbClr val="C00000"/>
                </a:solidFill>
                <a:latin typeface="Times New Roman" panose="02020603050405020304" pitchFamily="18" charset="0"/>
                <a:cs typeface="Times New Roman" panose="02020603050405020304" pitchFamily="18" charset="0"/>
              </a:rPr>
              <a:t>STEP 6: </a:t>
            </a:r>
            <a:r>
              <a:rPr lang="en-US" b="1" dirty="0">
                <a:solidFill>
                  <a:srgbClr val="C00000"/>
                </a:solidFill>
                <a:latin typeface="Times New Roman" panose="02020603050405020304" pitchFamily="18" charset="0"/>
                <a:cs typeface="Times New Roman" panose="02020603050405020304" pitchFamily="18" charset="0"/>
              </a:rPr>
              <a:t>Final selection </a:t>
            </a:r>
            <a:r>
              <a:rPr lang="en-US" b="1" dirty="0" smtClean="0">
                <a:solidFill>
                  <a:srgbClr val="C00000"/>
                </a:solidFill>
                <a:latin typeface="Times New Roman" panose="02020603050405020304" pitchFamily="18" charset="0"/>
                <a:cs typeface="Times New Roman" panose="02020603050405020304" pitchFamily="18" charset="0"/>
              </a:rPr>
              <a:t>interview</a:t>
            </a:r>
          </a:p>
          <a:p>
            <a:pPr algn="just">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A </a:t>
            </a:r>
            <a:r>
              <a:rPr lang="en-US" sz="2800" b="1" dirty="0">
                <a:latin typeface="Times New Roman" panose="02020603050405020304" pitchFamily="18" charset="0"/>
                <a:cs typeface="Times New Roman" panose="02020603050405020304" pitchFamily="18" charset="0"/>
              </a:rPr>
              <a:t>final selection interview is conducted by the line </a:t>
            </a:r>
            <a:r>
              <a:rPr lang="en-US" sz="2800" b="1" dirty="0" smtClean="0">
                <a:latin typeface="Times New Roman" panose="02020603050405020304" pitchFamily="18" charset="0"/>
                <a:cs typeface="Times New Roman" panose="02020603050405020304" pitchFamily="18" charset="0"/>
              </a:rPr>
              <a:t>executives.</a:t>
            </a:r>
          </a:p>
          <a:p>
            <a:pPr algn="just">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At </a:t>
            </a:r>
            <a:r>
              <a:rPr lang="en-US" sz="2800" b="1" dirty="0">
                <a:latin typeface="Times New Roman" panose="02020603050405020304" pitchFamily="18" charset="0"/>
                <a:cs typeface="Times New Roman" panose="02020603050405020304" pitchFamily="18" charset="0"/>
              </a:rPr>
              <a:t>this phase, a final decision of acceptance or rejection is made.</a:t>
            </a:r>
          </a:p>
          <a:p>
            <a:pPr marL="0" lvl="1" indent="0" algn="just">
              <a:lnSpc>
                <a:spcPct val="100000"/>
              </a:lnSpc>
              <a:spcBef>
                <a:spcPts val="1000"/>
              </a:spcBef>
              <a:buNone/>
            </a:pPr>
            <a:endParaRPr lang="en-US" sz="2800"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5" name="Title 1"/>
          <p:cNvSpPr txBox="1">
            <a:spLocks/>
          </p:cNvSpPr>
          <p:nvPr/>
        </p:nvSpPr>
        <p:spPr>
          <a:xfrm>
            <a:off x="657896" y="25757"/>
            <a:ext cx="10515600" cy="114622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smtClean="0">
                <a:solidFill>
                  <a:srgbClr val="002060"/>
                </a:solidFill>
                <a:latin typeface="Times New Roman" panose="02020603050405020304" pitchFamily="18" charset="0"/>
                <a:cs typeface="Times New Roman" panose="02020603050405020304" pitchFamily="18" charset="0"/>
              </a:rPr>
              <a:t>SELECTION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345609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8955" y="1130166"/>
            <a:ext cx="9902780" cy="5727834"/>
          </a:xfrm>
        </p:spPr>
        <p:txBody>
          <a:bodyPr>
            <a:noAutofit/>
          </a:bodyPr>
          <a:lstStyle/>
          <a:p>
            <a:pPr marL="0" indent="0" algn="just">
              <a:lnSpc>
                <a:spcPct val="100000"/>
              </a:lnSpc>
              <a:buNone/>
            </a:pPr>
            <a:r>
              <a:rPr lang="en-US" b="1" dirty="0" smtClean="0">
                <a:solidFill>
                  <a:srgbClr val="C00000"/>
                </a:solidFill>
                <a:latin typeface="Times New Roman" panose="02020603050405020304" pitchFamily="18" charset="0"/>
                <a:cs typeface="Times New Roman" panose="02020603050405020304" pitchFamily="18" charset="0"/>
              </a:rPr>
              <a:t>STEP 7: Medical examination </a:t>
            </a:r>
          </a:p>
          <a:p>
            <a:pPr lvl="1" algn="just">
              <a:lnSpc>
                <a:spcPct val="10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This step is concerned with the physical health of the incumbents. It is necessary to ensure that the </a:t>
            </a:r>
          </a:p>
          <a:p>
            <a:pPr lvl="2" algn="just">
              <a:lnSpc>
                <a:spcPct val="100000"/>
              </a:lnSpc>
            </a:pPr>
            <a:r>
              <a:rPr lang="en-US" sz="2800" b="1" dirty="0">
                <a:latin typeface="Times New Roman" panose="02020603050405020304" pitchFamily="18" charset="0"/>
                <a:cs typeface="Times New Roman" panose="02020603050405020304" pitchFamily="18" charset="0"/>
              </a:rPr>
              <a:t>Applicants are physically fit and capable to perform the jobs given.</a:t>
            </a:r>
          </a:p>
          <a:p>
            <a:pPr lvl="2" algn="just">
              <a:lnSpc>
                <a:spcPct val="100000"/>
              </a:lnSpc>
            </a:pPr>
            <a:r>
              <a:rPr lang="en-US" sz="2800" b="1" dirty="0">
                <a:latin typeface="Times New Roman" panose="02020603050405020304" pitchFamily="18" charset="0"/>
                <a:cs typeface="Times New Roman" panose="02020603050405020304" pitchFamily="18" charset="0"/>
              </a:rPr>
              <a:t>Unwarranted claims will be avoided.</a:t>
            </a:r>
          </a:p>
          <a:p>
            <a:pPr lvl="2" algn="just">
              <a:lnSpc>
                <a:spcPct val="100000"/>
              </a:lnSpc>
            </a:pPr>
            <a:r>
              <a:rPr lang="en-US" sz="2800" b="1" dirty="0">
                <a:latin typeface="Times New Roman" panose="02020603050405020304" pitchFamily="18" charset="0"/>
                <a:cs typeface="Times New Roman" panose="02020603050405020304" pitchFamily="18" charset="0"/>
              </a:rPr>
              <a:t>Communicable diseases will be prevented.</a:t>
            </a:r>
          </a:p>
          <a:p>
            <a:pPr marL="0" indent="0" algn="just">
              <a:lnSpc>
                <a:spcPct val="100000"/>
              </a:lnSpc>
              <a:buNone/>
            </a:pPr>
            <a:r>
              <a:rPr lang="en-US" b="1" dirty="0" smtClean="0">
                <a:solidFill>
                  <a:srgbClr val="C00000"/>
                </a:solidFill>
                <a:latin typeface="Times New Roman" panose="02020603050405020304" pitchFamily="18" charset="0"/>
                <a:cs typeface="Times New Roman" panose="02020603050405020304" pitchFamily="18" charset="0"/>
              </a:rPr>
              <a:t>STEP 8:Induction </a:t>
            </a:r>
            <a:r>
              <a:rPr lang="en-US" b="1" dirty="0">
                <a:solidFill>
                  <a:srgbClr val="C00000"/>
                </a:solidFill>
                <a:latin typeface="Times New Roman" panose="02020603050405020304" pitchFamily="18" charset="0"/>
                <a:cs typeface="Times New Roman" panose="02020603050405020304" pitchFamily="18" charset="0"/>
              </a:rPr>
              <a:t>or orientation</a:t>
            </a:r>
          </a:p>
          <a:p>
            <a:pPr lvl="1" algn="just">
              <a:lnSpc>
                <a:spcPct val="10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This step involves the hiring of the candidates with the orientation of the organization’s culture and norms and the responsibilities they have to discharge.</a:t>
            </a:r>
          </a:p>
          <a:p>
            <a:pPr marL="0" indent="0" algn="just">
              <a:lnSpc>
                <a:spcPct val="100000"/>
              </a:lnSpc>
              <a:buNone/>
            </a:pPr>
            <a:endParaRPr lang="en-AU" dirty="0">
              <a:latin typeface="Times New Roman" panose="02020603050405020304" pitchFamily="18" charset="0"/>
              <a:cs typeface="Times New Roman" panose="02020603050405020304" pitchFamily="18" charset="0"/>
            </a:endParaRPr>
          </a:p>
        </p:txBody>
      </p:sp>
      <p:sp>
        <p:nvSpPr>
          <p:cNvPr id="6" name="Title 1"/>
          <p:cNvSpPr>
            <a:spLocks noGrp="1"/>
          </p:cNvSpPr>
          <p:nvPr>
            <p:ph type="title"/>
          </p:nvPr>
        </p:nvSpPr>
        <p:spPr>
          <a:xfrm>
            <a:off x="838200" y="1"/>
            <a:ext cx="10515600" cy="1146220"/>
          </a:xfrm>
        </p:spPr>
        <p:txBody>
          <a:bodyPr>
            <a:normAutofit/>
          </a:bodyPr>
          <a:lstStyle/>
          <a:p>
            <a:pPr algn="ctr"/>
            <a:r>
              <a:rPr lang="en-US" sz="3600" b="1" dirty="0" smtClean="0">
                <a:solidFill>
                  <a:srgbClr val="002060"/>
                </a:solidFill>
                <a:latin typeface="Times New Roman" panose="02020603050405020304" pitchFamily="18" charset="0"/>
                <a:cs typeface="Times New Roman" panose="02020603050405020304" pitchFamily="18" charset="0"/>
              </a:rPr>
              <a:t>SELECTION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20982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851882" y="45881"/>
            <a:ext cx="8150710" cy="1054250"/>
          </a:xfrm>
        </p:spPr>
        <p:txBody>
          <a:bodyPr/>
          <a:lstStyle/>
          <a:p>
            <a:pPr algn="ctr"/>
            <a:r>
              <a:rPr lang="en-US" b="1" dirty="0">
                <a:solidFill>
                  <a:srgbClr val="002060"/>
                </a:solidFill>
                <a:latin typeface="Times New Roman" panose="02020603050405020304" pitchFamily="18" charset="0"/>
                <a:cs typeface="Times New Roman" panose="02020603050405020304" pitchFamily="18" charset="0"/>
              </a:rPr>
              <a:t>Recruitment Versus Selection </a:t>
            </a:r>
            <a:endParaRPr lang="en-AU" b="1" dirty="0">
              <a:solidFill>
                <a:srgbClr val="002060"/>
              </a:solidFill>
              <a:latin typeface="Times New Roman" panose="02020603050405020304" pitchFamily="18" charset="0"/>
              <a:cs typeface="Times New Roman" panose="02020603050405020304" pitchFamily="18" charset="0"/>
            </a:endParaRPr>
          </a:p>
        </p:txBody>
      </p:sp>
      <p:sp>
        <p:nvSpPr>
          <p:cNvPr id="8" name="Rectangle 7"/>
          <p:cNvSpPr/>
          <p:nvPr/>
        </p:nvSpPr>
        <p:spPr>
          <a:xfrm>
            <a:off x="858592" y="1112105"/>
            <a:ext cx="1676400"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b="1" dirty="0">
                <a:solidFill>
                  <a:schemeClr val="accent2">
                    <a:lumMod val="50000"/>
                  </a:schemeClr>
                </a:solidFill>
                <a:latin typeface="Times New Roman" panose="02020603050405020304" pitchFamily="18" charset="0"/>
                <a:cs typeface="Times New Roman" panose="02020603050405020304" pitchFamily="18" charset="0"/>
              </a:rPr>
              <a:t>Basis</a:t>
            </a:r>
            <a:r>
              <a:rPr lang="en-US" sz="2000" b="1" dirty="0">
                <a:latin typeface="Times New Roman" panose="02020603050405020304" pitchFamily="18" charset="0"/>
                <a:cs typeface="Times New Roman" panose="02020603050405020304" pitchFamily="18" charset="0"/>
              </a:rPr>
              <a:t> </a:t>
            </a:r>
          </a:p>
        </p:txBody>
      </p:sp>
      <p:sp>
        <p:nvSpPr>
          <p:cNvPr id="9" name="Rectangle 8"/>
          <p:cNvSpPr/>
          <p:nvPr/>
        </p:nvSpPr>
        <p:spPr>
          <a:xfrm>
            <a:off x="2534992" y="1100131"/>
            <a:ext cx="3657600"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b="1" dirty="0">
                <a:solidFill>
                  <a:srgbClr val="C00000"/>
                </a:solidFill>
                <a:latin typeface="Times New Roman" panose="02020603050405020304" pitchFamily="18" charset="0"/>
                <a:cs typeface="Times New Roman" panose="02020603050405020304" pitchFamily="18" charset="0"/>
              </a:rPr>
              <a:t>Recruitment </a:t>
            </a:r>
          </a:p>
        </p:txBody>
      </p:sp>
      <p:sp>
        <p:nvSpPr>
          <p:cNvPr id="10" name="Rectangle 9"/>
          <p:cNvSpPr/>
          <p:nvPr/>
        </p:nvSpPr>
        <p:spPr>
          <a:xfrm>
            <a:off x="6192592" y="1112105"/>
            <a:ext cx="3810000"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b="1" dirty="0">
                <a:solidFill>
                  <a:srgbClr val="C00000"/>
                </a:solidFill>
                <a:latin typeface="Times New Roman" panose="02020603050405020304" pitchFamily="18" charset="0"/>
                <a:cs typeface="Times New Roman" panose="02020603050405020304" pitchFamily="18" charset="0"/>
              </a:rPr>
              <a:t>Selection</a:t>
            </a:r>
            <a:r>
              <a:rPr lang="en-US" sz="2000" b="1" dirty="0">
                <a:latin typeface="Times New Roman" panose="02020603050405020304" pitchFamily="18" charset="0"/>
                <a:cs typeface="Times New Roman" panose="02020603050405020304" pitchFamily="18" charset="0"/>
              </a:rPr>
              <a:t> </a:t>
            </a:r>
          </a:p>
        </p:txBody>
      </p:sp>
      <p:sp>
        <p:nvSpPr>
          <p:cNvPr id="11" name="Rectangle 10"/>
          <p:cNvSpPr/>
          <p:nvPr/>
        </p:nvSpPr>
        <p:spPr>
          <a:xfrm>
            <a:off x="858592" y="1721705"/>
            <a:ext cx="1676400" cy="1066800"/>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endParaRPr lang="en-US" sz="2000" b="1" dirty="0">
              <a:latin typeface="Times New Roman" panose="02020603050405020304" pitchFamily="18" charset="0"/>
              <a:cs typeface="Times New Roman" panose="02020603050405020304" pitchFamily="18" charset="0"/>
            </a:endParaRPr>
          </a:p>
          <a:p>
            <a:pPr algn="ctr">
              <a:defRPr/>
            </a:pPr>
            <a:r>
              <a:rPr lang="en-US" sz="2000" b="1" dirty="0">
                <a:latin typeface="Times New Roman" panose="02020603050405020304" pitchFamily="18" charset="0"/>
                <a:cs typeface="Times New Roman" panose="02020603050405020304" pitchFamily="18" charset="0"/>
              </a:rPr>
              <a:t>Meaning </a:t>
            </a:r>
          </a:p>
        </p:txBody>
      </p:sp>
      <p:sp>
        <p:nvSpPr>
          <p:cNvPr id="12" name="Rectangle 11"/>
          <p:cNvSpPr/>
          <p:nvPr/>
        </p:nvSpPr>
        <p:spPr>
          <a:xfrm>
            <a:off x="2472647" y="1721706"/>
            <a:ext cx="3719945" cy="1425711"/>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US" sz="2000" b="1" dirty="0">
                <a:latin typeface="Times New Roman" panose="02020603050405020304" pitchFamily="18" charset="0"/>
                <a:cs typeface="Times New Roman" panose="02020603050405020304" pitchFamily="18" charset="0"/>
              </a:rPr>
              <a:t>Process of searching candidates  for vacant job positions and making them to apply.</a:t>
            </a:r>
          </a:p>
        </p:txBody>
      </p:sp>
      <p:sp>
        <p:nvSpPr>
          <p:cNvPr id="13" name="Rectangle 12"/>
          <p:cNvSpPr/>
          <p:nvPr/>
        </p:nvSpPr>
        <p:spPr>
          <a:xfrm>
            <a:off x="6192592" y="1721705"/>
            <a:ext cx="3810000" cy="1066800"/>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US" sz="2000" b="1" dirty="0">
                <a:latin typeface="Times New Roman" panose="02020603050405020304" pitchFamily="18" charset="0"/>
                <a:cs typeface="Times New Roman" panose="02020603050405020304" pitchFamily="18" charset="0"/>
              </a:rPr>
              <a:t>Process of selection of right  candidates and offering job to them. </a:t>
            </a:r>
          </a:p>
        </p:txBody>
      </p:sp>
      <p:sp>
        <p:nvSpPr>
          <p:cNvPr id="14" name="Rectangle 13"/>
          <p:cNvSpPr/>
          <p:nvPr/>
        </p:nvSpPr>
        <p:spPr>
          <a:xfrm>
            <a:off x="858592" y="2788505"/>
            <a:ext cx="1676400" cy="1066800"/>
          </a:xfrm>
          <a:prstGeom prst="rect">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endParaRPr lang="en-US" sz="2000" b="1" dirty="0">
              <a:latin typeface="Times New Roman" panose="02020603050405020304" pitchFamily="18" charset="0"/>
              <a:cs typeface="Times New Roman" panose="02020603050405020304" pitchFamily="18" charset="0"/>
            </a:endParaRPr>
          </a:p>
          <a:p>
            <a:pPr algn="ctr">
              <a:defRPr/>
            </a:pPr>
            <a:r>
              <a:rPr lang="en-US" sz="2000" b="1" dirty="0">
                <a:latin typeface="Times New Roman" panose="02020603050405020304" pitchFamily="18" charset="0"/>
                <a:cs typeface="Times New Roman" panose="02020603050405020304" pitchFamily="18" charset="0"/>
              </a:rPr>
              <a:t>Nature  </a:t>
            </a:r>
          </a:p>
        </p:txBody>
      </p:sp>
      <p:sp>
        <p:nvSpPr>
          <p:cNvPr id="15" name="Rectangle 14"/>
          <p:cNvSpPr/>
          <p:nvPr/>
        </p:nvSpPr>
        <p:spPr>
          <a:xfrm>
            <a:off x="2534992" y="2788505"/>
            <a:ext cx="3657600" cy="1066800"/>
          </a:xfrm>
          <a:prstGeom prst="rect">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US" sz="2000" b="1" dirty="0">
                <a:latin typeface="Times New Roman" panose="02020603050405020304" pitchFamily="18" charset="0"/>
                <a:cs typeface="Times New Roman" panose="02020603050405020304" pitchFamily="18" charset="0"/>
              </a:rPr>
              <a:t>Positive process of aggregation of potential candidates. </a:t>
            </a:r>
          </a:p>
        </p:txBody>
      </p:sp>
      <p:sp>
        <p:nvSpPr>
          <p:cNvPr id="16" name="Rectangle 15"/>
          <p:cNvSpPr/>
          <p:nvPr/>
        </p:nvSpPr>
        <p:spPr>
          <a:xfrm>
            <a:off x="6192592" y="2788505"/>
            <a:ext cx="3810000" cy="1066800"/>
          </a:xfrm>
          <a:prstGeom prst="rect">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US" sz="2000" b="1" dirty="0">
                <a:latin typeface="Times New Roman" panose="02020603050405020304" pitchFamily="18" charset="0"/>
                <a:cs typeface="Times New Roman" panose="02020603050405020304" pitchFamily="18" charset="0"/>
              </a:rPr>
              <a:t>Negative process (process of eliminating of unsuitable candidates).</a:t>
            </a:r>
          </a:p>
        </p:txBody>
      </p:sp>
      <p:sp>
        <p:nvSpPr>
          <p:cNvPr id="17" name="Rectangle 16"/>
          <p:cNvSpPr/>
          <p:nvPr/>
        </p:nvSpPr>
        <p:spPr>
          <a:xfrm>
            <a:off x="858592" y="3855305"/>
            <a:ext cx="1676400" cy="1066800"/>
          </a:xfrm>
          <a:prstGeom prst="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endParaRPr lang="en-US" sz="2000" b="1" dirty="0">
              <a:latin typeface="Times New Roman" panose="02020603050405020304" pitchFamily="18" charset="0"/>
              <a:cs typeface="Times New Roman" panose="02020603050405020304" pitchFamily="18" charset="0"/>
            </a:endParaRPr>
          </a:p>
          <a:p>
            <a:pPr algn="ctr">
              <a:defRPr/>
            </a:pPr>
            <a:r>
              <a:rPr lang="en-US" sz="2000" b="1" dirty="0">
                <a:latin typeface="Times New Roman" panose="02020603050405020304" pitchFamily="18" charset="0"/>
                <a:cs typeface="Times New Roman" panose="02020603050405020304" pitchFamily="18" charset="0"/>
              </a:rPr>
              <a:t>Objective </a:t>
            </a:r>
          </a:p>
        </p:txBody>
      </p:sp>
      <p:sp>
        <p:nvSpPr>
          <p:cNvPr id="18" name="Rectangle 17"/>
          <p:cNvSpPr/>
          <p:nvPr/>
        </p:nvSpPr>
        <p:spPr>
          <a:xfrm>
            <a:off x="2534992" y="3855305"/>
            <a:ext cx="3657600" cy="1066800"/>
          </a:xfrm>
          <a:prstGeom prst="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US" sz="2000" b="1" dirty="0">
                <a:latin typeface="Times New Roman" panose="02020603050405020304" pitchFamily="18" charset="0"/>
                <a:cs typeface="Times New Roman" panose="02020603050405020304" pitchFamily="18" charset="0"/>
              </a:rPr>
              <a:t>To attract more and more candidates.</a:t>
            </a:r>
          </a:p>
        </p:txBody>
      </p:sp>
      <p:sp>
        <p:nvSpPr>
          <p:cNvPr id="19" name="Rectangle 18"/>
          <p:cNvSpPr/>
          <p:nvPr/>
        </p:nvSpPr>
        <p:spPr>
          <a:xfrm>
            <a:off x="6192592" y="3879254"/>
            <a:ext cx="3810000" cy="1600200"/>
          </a:xfrm>
          <a:prstGeom prst="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US" sz="2000" b="1" dirty="0">
                <a:latin typeface="Times New Roman" panose="02020603050405020304" pitchFamily="18" charset="0"/>
                <a:cs typeface="Times New Roman" panose="02020603050405020304" pitchFamily="18" charset="0"/>
              </a:rPr>
              <a:t>To evaluate and then reject unsuitable candidates and select the most suitable candidates.</a:t>
            </a:r>
          </a:p>
        </p:txBody>
      </p:sp>
      <p:sp>
        <p:nvSpPr>
          <p:cNvPr id="20" name="Rectangle 19"/>
          <p:cNvSpPr/>
          <p:nvPr/>
        </p:nvSpPr>
        <p:spPr>
          <a:xfrm>
            <a:off x="858592" y="4922105"/>
            <a:ext cx="1676400" cy="1066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endParaRPr lang="en-US" sz="2000" b="1" dirty="0">
              <a:latin typeface="Times New Roman" panose="02020603050405020304" pitchFamily="18" charset="0"/>
              <a:cs typeface="Times New Roman" panose="02020603050405020304" pitchFamily="18" charset="0"/>
            </a:endParaRPr>
          </a:p>
          <a:p>
            <a:pPr algn="ctr">
              <a:defRPr/>
            </a:pPr>
            <a:r>
              <a:rPr lang="en-US" sz="2000" b="1" dirty="0">
                <a:latin typeface="Times New Roman" panose="02020603050405020304" pitchFamily="18" charset="0"/>
                <a:cs typeface="Times New Roman" panose="02020603050405020304" pitchFamily="18" charset="0"/>
              </a:rPr>
              <a:t>Procedure </a:t>
            </a:r>
          </a:p>
        </p:txBody>
      </p:sp>
      <p:sp>
        <p:nvSpPr>
          <p:cNvPr id="21" name="Rectangle 20"/>
          <p:cNvSpPr/>
          <p:nvPr/>
        </p:nvSpPr>
        <p:spPr>
          <a:xfrm>
            <a:off x="2534992" y="4922105"/>
            <a:ext cx="3657600" cy="1066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US" sz="2000" b="1" dirty="0">
                <a:latin typeface="Times New Roman" panose="02020603050405020304" pitchFamily="18" charset="0"/>
                <a:cs typeface="Times New Roman" panose="02020603050405020304" pitchFamily="18" charset="0"/>
              </a:rPr>
              <a:t>Notification of vacancies to potential candidates through various means.</a:t>
            </a:r>
          </a:p>
        </p:txBody>
      </p:sp>
      <p:sp>
        <p:nvSpPr>
          <p:cNvPr id="22" name="Rectangle 21"/>
          <p:cNvSpPr/>
          <p:nvPr/>
        </p:nvSpPr>
        <p:spPr>
          <a:xfrm>
            <a:off x="6192592" y="4922105"/>
            <a:ext cx="3810000" cy="1066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US" sz="2000" b="1" dirty="0">
                <a:latin typeface="Times New Roman" panose="02020603050405020304" pitchFamily="18" charset="0"/>
                <a:cs typeface="Times New Roman" panose="02020603050405020304" pitchFamily="18" charset="0"/>
              </a:rPr>
              <a:t>Candidates asked to go through a series of steps in the selection process.</a:t>
            </a:r>
          </a:p>
        </p:txBody>
      </p:sp>
    </p:spTree>
    <p:extLst>
      <p:ext uri="{BB962C8B-B14F-4D97-AF65-F5344CB8AC3E}">
        <p14:creationId xmlns:p14="http://schemas.microsoft.com/office/powerpoint/2010/main" val="29785492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1986" y="952076"/>
            <a:ext cx="9761113" cy="5686023"/>
          </a:xfrm>
        </p:spPr>
        <p:txBody>
          <a:bodyPr>
            <a:noAutofit/>
          </a:bodyPr>
          <a:lstStyle/>
          <a:p>
            <a:pPr marL="514350" indent="-514350" algn="just">
              <a:lnSpc>
                <a:spcPct val="100000"/>
              </a:lnSpc>
              <a:buAutoNum type="arabicPeriod" startAt="4"/>
            </a:pPr>
            <a:r>
              <a:rPr lang="en-US" b="1" dirty="0" smtClean="0">
                <a:solidFill>
                  <a:srgbClr val="C00000"/>
                </a:solidFill>
                <a:latin typeface="Times New Roman" panose="02020603050405020304" pitchFamily="18" charset="0"/>
                <a:cs typeface="Times New Roman" panose="02020603050405020304" pitchFamily="18" charset="0"/>
              </a:rPr>
              <a:t>TRAINING AND DEVELOPMENT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Training </a:t>
            </a:r>
            <a:r>
              <a:rPr lang="en-US" b="1" dirty="0">
                <a:latin typeface="Times New Roman" panose="02020603050405020304" pitchFamily="18" charset="0"/>
                <a:cs typeface="Times New Roman" panose="02020603050405020304" pitchFamily="18" charset="0"/>
              </a:rPr>
              <a:t>is the process designed to maintain or </a:t>
            </a:r>
            <a:r>
              <a:rPr lang="en-US" b="1" dirty="0">
                <a:solidFill>
                  <a:srgbClr val="0B0BB9"/>
                </a:solidFill>
                <a:latin typeface="Times New Roman" panose="02020603050405020304" pitchFamily="18" charset="0"/>
                <a:cs typeface="Times New Roman" panose="02020603050405020304" pitchFamily="18" charset="0"/>
              </a:rPr>
              <a:t>improve current employee performance. </a:t>
            </a:r>
            <a:endParaRPr lang="en-US" b="1" dirty="0" smtClean="0">
              <a:solidFill>
                <a:srgbClr val="0B0BB9"/>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It is the process of learning a sequence of programmed behavior.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It gives people an awareness of the rules and procedures to guide their behavior. </a:t>
            </a: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Development is a process designed to develop skills and attitudes necessary for future work.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Training and developmental program improve three types of skill: </a:t>
            </a:r>
            <a:r>
              <a:rPr lang="en-US" b="1" dirty="0" smtClean="0">
                <a:latin typeface="Times New Roman" panose="02020603050405020304" pitchFamily="18" charset="0"/>
                <a:cs typeface="Times New Roman" panose="02020603050405020304" pitchFamily="18" charset="0"/>
              </a:rPr>
              <a:t>Technical skill, Interpersonal </a:t>
            </a:r>
            <a:r>
              <a:rPr lang="en-US" b="1" dirty="0">
                <a:latin typeface="Times New Roman" panose="02020603050405020304" pitchFamily="18" charset="0"/>
                <a:cs typeface="Times New Roman" panose="02020603050405020304" pitchFamily="18" charset="0"/>
              </a:rPr>
              <a:t>skill </a:t>
            </a:r>
            <a:r>
              <a:rPr lang="en-US" b="1" dirty="0" smtClean="0">
                <a:latin typeface="Times New Roman" panose="02020603050405020304" pitchFamily="18" charset="0"/>
                <a:cs typeface="Times New Roman" panose="02020603050405020304" pitchFamily="18" charset="0"/>
              </a:rPr>
              <a:t> and Problem </a:t>
            </a:r>
            <a:r>
              <a:rPr lang="en-US" b="1" dirty="0">
                <a:latin typeface="Times New Roman" panose="02020603050405020304" pitchFamily="18" charset="0"/>
                <a:cs typeface="Times New Roman" panose="02020603050405020304" pitchFamily="18" charset="0"/>
              </a:rPr>
              <a:t>solving </a:t>
            </a:r>
            <a:r>
              <a:rPr lang="en-US" b="1" dirty="0" smtClean="0">
                <a:latin typeface="Times New Roman" panose="02020603050405020304" pitchFamily="18" charset="0"/>
                <a:cs typeface="Times New Roman" panose="02020603050405020304" pitchFamily="18" charset="0"/>
              </a:rPr>
              <a:t>skill.</a:t>
            </a:r>
            <a:endParaRPr lang="en-US" b="1" dirty="0">
              <a:latin typeface="Times New Roman" panose="02020603050405020304" pitchFamily="18" charset="0"/>
              <a:cs typeface="Times New Roman" panose="02020603050405020304" pitchFamily="18" charset="0"/>
            </a:endParaRPr>
          </a:p>
          <a:p>
            <a:pPr>
              <a:lnSpc>
                <a:spcPct val="100000"/>
              </a:lnSpc>
            </a:pPr>
            <a:endParaRPr lang="en-AU" dirty="0">
              <a:latin typeface="Times New Roman" panose="02020603050405020304" pitchFamily="18" charset="0"/>
              <a:cs typeface="Times New Roman" panose="02020603050405020304" pitchFamily="18" charset="0"/>
            </a:endParaRPr>
          </a:p>
        </p:txBody>
      </p:sp>
      <p:sp>
        <p:nvSpPr>
          <p:cNvPr id="4" name="Title 1"/>
          <p:cNvSpPr txBox="1">
            <a:spLocks/>
          </p:cNvSpPr>
          <p:nvPr/>
        </p:nvSpPr>
        <p:spPr>
          <a:xfrm>
            <a:off x="541986" y="0"/>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smtClean="0">
                <a:solidFill>
                  <a:srgbClr val="002060"/>
                </a:solidFill>
                <a:latin typeface="Times New Roman" panose="02020603050405020304" pitchFamily="18" charset="0"/>
                <a:cs typeface="Times New Roman" panose="02020603050405020304" pitchFamily="18" charset="0"/>
              </a:rPr>
              <a:t>HRM ‘Planning’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54536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28352" y="796893"/>
            <a:ext cx="10515600" cy="1325563"/>
          </a:xfrm>
        </p:spPr>
        <p:txBody>
          <a:bodyPr>
            <a:normAutofit/>
          </a:bodyPr>
          <a:lstStyle/>
          <a:p>
            <a:r>
              <a:rPr lang="en-US" sz="3600" b="1" dirty="0">
                <a:solidFill>
                  <a:srgbClr val="C00000"/>
                </a:solidFill>
                <a:latin typeface="Times New Roman" panose="02020603050405020304" pitchFamily="18" charset="0"/>
                <a:cs typeface="Times New Roman" panose="02020603050405020304" pitchFamily="18" charset="0"/>
              </a:rPr>
              <a:t>Training Methods </a:t>
            </a:r>
            <a:endParaRPr lang="en-AU" sz="3600" b="1" dirty="0">
              <a:solidFill>
                <a:srgbClr val="C00000"/>
              </a:solidFill>
              <a:latin typeface="Times New Roman" panose="02020603050405020304" pitchFamily="18" charset="0"/>
              <a:cs typeface="Times New Roman" panose="02020603050405020304" pitchFamily="18" charset="0"/>
            </a:endParaRPr>
          </a:p>
        </p:txBody>
      </p:sp>
      <p:sp>
        <p:nvSpPr>
          <p:cNvPr id="9" name="Content Placeholder 2"/>
          <p:cNvSpPr>
            <a:spLocks noGrp="1"/>
          </p:cNvSpPr>
          <p:nvPr>
            <p:ph sz="quarter" idx="4294967295"/>
          </p:nvPr>
        </p:nvSpPr>
        <p:spPr>
          <a:xfrm>
            <a:off x="1697865" y="2607671"/>
            <a:ext cx="3657600" cy="3886200"/>
          </a:xfrm>
          <a:prstGeom prst="rect">
            <a:avLst/>
          </a:prstGeom>
          <a:solidFill>
            <a:schemeClr val="accent5">
              <a:lumMod val="20000"/>
              <a:lumOff val="80000"/>
            </a:schemeClr>
          </a:solidFill>
        </p:spPr>
        <p:txBody>
          <a:bodyPr/>
          <a:lstStyle/>
          <a:p>
            <a:pPr marL="457200" indent="-457200">
              <a:buFont typeface="+mj-lt"/>
              <a:buAutoNum type="arabicPeriod"/>
              <a:defRPr/>
            </a:pPr>
            <a:r>
              <a:rPr lang="en-US" b="1" dirty="0">
                <a:latin typeface="Times New Roman" panose="02020603050405020304" pitchFamily="18" charset="0"/>
                <a:cs typeface="Times New Roman" panose="02020603050405020304" pitchFamily="18" charset="0"/>
              </a:rPr>
              <a:t>Apprenticeship</a:t>
            </a:r>
          </a:p>
          <a:p>
            <a:pPr marL="457200" indent="-457200">
              <a:buFont typeface="+mj-lt"/>
              <a:buAutoNum type="arabicPeriod"/>
              <a:defRPr/>
            </a:pPr>
            <a:r>
              <a:rPr lang="en-US" b="1" dirty="0">
                <a:latin typeface="Times New Roman" panose="02020603050405020304" pitchFamily="18" charset="0"/>
                <a:cs typeface="Times New Roman" panose="02020603050405020304" pitchFamily="18" charset="0"/>
              </a:rPr>
              <a:t>Job Instruction Training (JIT)</a:t>
            </a:r>
          </a:p>
          <a:p>
            <a:pPr marL="457200" indent="-457200">
              <a:buFont typeface="+mj-lt"/>
              <a:buAutoNum type="arabicPeriod"/>
              <a:defRPr/>
            </a:pPr>
            <a:r>
              <a:rPr lang="en-US" b="1" dirty="0">
                <a:latin typeface="Times New Roman" panose="02020603050405020304" pitchFamily="18" charset="0"/>
                <a:cs typeface="Times New Roman" panose="02020603050405020304" pitchFamily="18" charset="0"/>
              </a:rPr>
              <a:t>Internship</a:t>
            </a:r>
          </a:p>
          <a:p>
            <a:pPr marL="0" indent="0">
              <a:buNone/>
            </a:pPr>
            <a:endParaRPr lang="en-US" b="1" dirty="0">
              <a:latin typeface="Times New Roman" panose="02020603050405020304" pitchFamily="18" charset="0"/>
              <a:cs typeface="Times New Roman" panose="02020603050405020304" pitchFamily="18" charset="0"/>
            </a:endParaRPr>
          </a:p>
        </p:txBody>
      </p:sp>
      <p:sp>
        <p:nvSpPr>
          <p:cNvPr id="10" name="Content Placeholder 3"/>
          <p:cNvSpPr>
            <a:spLocks noGrp="1"/>
          </p:cNvSpPr>
          <p:nvPr>
            <p:ph sz="quarter" idx="4294967295"/>
          </p:nvPr>
        </p:nvSpPr>
        <p:spPr>
          <a:xfrm>
            <a:off x="5612640" y="2607671"/>
            <a:ext cx="4086225" cy="3886200"/>
          </a:xfrm>
          <a:prstGeom prst="rect">
            <a:avLst/>
          </a:prstGeom>
          <a:solidFill>
            <a:schemeClr val="accent5">
              <a:lumMod val="20000"/>
              <a:lumOff val="80000"/>
            </a:schemeClr>
          </a:solidFill>
        </p:spPr>
        <p:txBody>
          <a:bodyPr>
            <a:normAutofit fontScale="92500" lnSpcReduction="10000"/>
          </a:bodyPr>
          <a:lstStyle/>
          <a:p>
            <a:pPr>
              <a:buFont typeface="Calibri" pitchFamily="34" charset="0"/>
              <a:buAutoNum type="arabicPeriod"/>
            </a:pPr>
            <a:r>
              <a:rPr lang="en-US" b="1" dirty="0">
                <a:latin typeface="Times New Roman" panose="02020603050405020304" pitchFamily="18" charset="0"/>
                <a:cs typeface="Times New Roman" panose="02020603050405020304" pitchFamily="18" charset="0"/>
              </a:rPr>
              <a:t>Lecture</a:t>
            </a:r>
          </a:p>
          <a:p>
            <a:pPr>
              <a:buFont typeface="Calibri" pitchFamily="34" charset="0"/>
              <a:buAutoNum type="arabicPeriod"/>
            </a:pPr>
            <a:r>
              <a:rPr lang="en-US" b="1" dirty="0">
                <a:latin typeface="Times New Roman" panose="02020603050405020304" pitchFamily="18" charset="0"/>
                <a:cs typeface="Times New Roman" panose="02020603050405020304" pitchFamily="18" charset="0"/>
              </a:rPr>
              <a:t>Conference</a:t>
            </a:r>
          </a:p>
          <a:p>
            <a:pPr>
              <a:buFont typeface="Calibri" pitchFamily="34" charset="0"/>
              <a:buAutoNum type="arabicPeriod"/>
            </a:pPr>
            <a:r>
              <a:rPr lang="en-US" b="1" dirty="0">
                <a:latin typeface="Times New Roman" panose="02020603050405020304" pitchFamily="18" charset="0"/>
                <a:cs typeface="Times New Roman" panose="02020603050405020304" pitchFamily="18" charset="0"/>
              </a:rPr>
              <a:t>Case study</a:t>
            </a:r>
          </a:p>
          <a:p>
            <a:pPr>
              <a:buFont typeface="Calibri" pitchFamily="34" charset="0"/>
              <a:buAutoNum type="arabicPeriod"/>
            </a:pPr>
            <a:r>
              <a:rPr lang="en-US" b="1" dirty="0">
                <a:latin typeface="Times New Roman" panose="02020603050405020304" pitchFamily="18" charset="0"/>
                <a:cs typeface="Times New Roman" panose="02020603050405020304" pitchFamily="18" charset="0"/>
              </a:rPr>
              <a:t>Role play</a:t>
            </a:r>
          </a:p>
          <a:p>
            <a:pPr>
              <a:buFont typeface="Calibri" pitchFamily="34" charset="0"/>
              <a:buAutoNum type="arabicPeriod"/>
            </a:pPr>
            <a:r>
              <a:rPr lang="en-US" b="1" dirty="0">
                <a:latin typeface="Times New Roman" panose="02020603050405020304" pitchFamily="18" charset="0"/>
                <a:cs typeface="Times New Roman" panose="02020603050405020304" pitchFamily="18" charset="0"/>
              </a:rPr>
              <a:t>Programmed instruction</a:t>
            </a:r>
          </a:p>
          <a:p>
            <a:pPr>
              <a:buFont typeface="Calibri" pitchFamily="34" charset="0"/>
              <a:buAutoNum type="arabicPeriod"/>
            </a:pPr>
            <a:r>
              <a:rPr lang="en-US" b="1" dirty="0">
                <a:latin typeface="Times New Roman" panose="02020603050405020304" pitchFamily="18" charset="0"/>
                <a:cs typeface="Times New Roman" panose="02020603050405020304" pitchFamily="18" charset="0"/>
              </a:rPr>
              <a:t>Computer Assisted Instruction</a:t>
            </a:r>
          </a:p>
          <a:p>
            <a:pPr>
              <a:buFont typeface="Calibri" pitchFamily="34" charset="0"/>
              <a:buAutoNum type="arabicPeriod"/>
            </a:pPr>
            <a:r>
              <a:rPr lang="en-US" b="1" dirty="0">
                <a:latin typeface="Times New Roman" panose="02020603050405020304" pitchFamily="18" charset="0"/>
                <a:cs typeface="Times New Roman" panose="02020603050405020304" pitchFamily="18" charset="0"/>
              </a:rPr>
              <a:t>Audio—visual methods</a:t>
            </a:r>
          </a:p>
          <a:p>
            <a:pPr>
              <a:buFont typeface="Calibri" pitchFamily="34" charset="0"/>
              <a:buAutoNum type="arabicPeriod"/>
            </a:pPr>
            <a:r>
              <a:rPr lang="en-US" b="1" dirty="0">
                <a:latin typeface="Times New Roman" panose="02020603050405020304" pitchFamily="18" charset="0"/>
                <a:cs typeface="Times New Roman" panose="02020603050405020304" pitchFamily="18" charset="0"/>
              </a:rPr>
              <a:t>Other methods</a:t>
            </a:r>
          </a:p>
          <a:p>
            <a:pPr marL="0" indent="0">
              <a:buNone/>
            </a:pPr>
            <a:endParaRPr lang="en-US" b="1" dirty="0">
              <a:latin typeface="Times New Roman" panose="02020603050405020304" pitchFamily="18" charset="0"/>
              <a:cs typeface="Times New Roman" panose="02020603050405020304" pitchFamily="18" charset="0"/>
            </a:endParaRPr>
          </a:p>
        </p:txBody>
      </p:sp>
      <p:sp>
        <p:nvSpPr>
          <p:cNvPr id="11" name="Text Placeholder 4"/>
          <p:cNvSpPr txBox="1">
            <a:spLocks/>
          </p:cNvSpPr>
          <p:nvPr/>
        </p:nvSpPr>
        <p:spPr>
          <a:xfrm>
            <a:off x="1697865" y="1815191"/>
            <a:ext cx="3657600" cy="658368"/>
          </a:xfrm>
          <a:prstGeom prst="rect">
            <a:avLst/>
          </a:prstGeom>
          <a:solidFill>
            <a:schemeClr val="accent5">
              <a:lumMod val="20000"/>
              <a:lumOff val="80000"/>
            </a:schemeClr>
          </a:solidFill>
        </p:spPr>
        <p:txBody>
          <a:bodyPr vert="horz" lIns="91440" tIns="45720" rIns="91440" bIns="45720" rtlCol="0">
            <a:normAutofit/>
          </a:bodyPr>
          <a:lstStyle/>
          <a:p>
            <a:pPr algn="ctr">
              <a:spcBef>
                <a:spcPct val="20000"/>
              </a:spcBef>
              <a:buClr>
                <a:schemeClr val="accent1"/>
              </a:buClr>
              <a:defRPr/>
            </a:pPr>
            <a:r>
              <a:rPr lang="en-US" sz="2800" b="1" dirty="0">
                <a:solidFill>
                  <a:srgbClr val="0B0BB9"/>
                </a:solidFill>
                <a:latin typeface="Times New Roman" panose="02020603050405020304" pitchFamily="18" charset="0"/>
                <a:cs typeface="Times New Roman" panose="02020603050405020304" pitchFamily="18" charset="0"/>
              </a:rPr>
              <a:t>On the Job Training </a:t>
            </a:r>
          </a:p>
        </p:txBody>
      </p:sp>
      <p:sp>
        <p:nvSpPr>
          <p:cNvPr id="12" name="Text Placeholder 5"/>
          <p:cNvSpPr txBox="1">
            <a:spLocks/>
          </p:cNvSpPr>
          <p:nvPr/>
        </p:nvSpPr>
        <p:spPr>
          <a:xfrm>
            <a:off x="5584064" y="1815191"/>
            <a:ext cx="4114801" cy="658368"/>
          </a:xfrm>
          <a:prstGeom prst="roundRect">
            <a:avLst>
              <a:gd name="adj" fmla="val 16667"/>
            </a:avLst>
          </a:prstGeom>
          <a:solidFill>
            <a:schemeClr val="accent5">
              <a:lumMod val="20000"/>
              <a:lumOff val="80000"/>
            </a:schemeClr>
          </a:solidFill>
        </p:spPr>
        <p:txBody>
          <a:bodyPr/>
          <a:lstStyle/>
          <a:p>
            <a:pPr algn="ctr">
              <a:spcBef>
                <a:spcPct val="20000"/>
              </a:spcBef>
              <a:buClr>
                <a:schemeClr val="accent1"/>
              </a:buClr>
              <a:defRPr/>
            </a:pPr>
            <a:r>
              <a:rPr lang="en-US" sz="2800" b="1" dirty="0">
                <a:solidFill>
                  <a:srgbClr val="0B0BB9"/>
                </a:solidFill>
                <a:latin typeface="Times New Roman" panose="02020603050405020304" pitchFamily="18" charset="0"/>
                <a:cs typeface="Times New Roman" panose="02020603050405020304" pitchFamily="18" charset="0"/>
              </a:rPr>
              <a:t>Off the Job Training </a:t>
            </a:r>
          </a:p>
        </p:txBody>
      </p:sp>
      <p:sp>
        <p:nvSpPr>
          <p:cNvPr id="7" name="Title 1"/>
          <p:cNvSpPr txBox="1">
            <a:spLocks/>
          </p:cNvSpPr>
          <p:nvPr/>
        </p:nvSpPr>
        <p:spPr>
          <a:xfrm>
            <a:off x="722290" y="0"/>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AU" sz="3600" b="1" smtClean="0">
                <a:solidFill>
                  <a:srgbClr val="002060"/>
                </a:solidFill>
                <a:latin typeface="Times New Roman" panose="02020603050405020304" pitchFamily="18" charset="0"/>
                <a:cs typeface="Times New Roman" panose="02020603050405020304" pitchFamily="18" charset="0"/>
              </a:rPr>
              <a:t>TRAINING AND DEVELOPING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25587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22290" y="1091528"/>
            <a:ext cx="9297473" cy="5541092"/>
          </a:xfrm>
        </p:spPr>
        <p:txBody>
          <a:bodyPr>
            <a:normAutofit lnSpcReduction="10000"/>
          </a:bodyPr>
          <a:lstStyle/>
          <a:p>
            <a:pPr marL="514350" indent="-514350">
              <a:lnSpc>
                <a:spcPct val="100000"/>
              </a:lnSpc>
              <a:buAutoNum type="arabicPeriod"/>
            </a:pPr>
            <a:r>
              <a:rPr lang="en-AU" b="1" dirty="0" smtClean="0">
                <a:solidFill>
                  <a:srgbClr val="C00000"/>
                </a:solidFill>
                <a:latin typeface="Times New Roman" panose="02020603050405020304" pitchFamily="18" charset="0"/>
                <a:cs typeface="Times New Roman" panose="02020603050405020304" pitchFamily="18" charset="0"/>
              </a:rPr>
              <a:t>On the Job Training. </a:t>
            </a:r>
          </a:p>
          <a:p>
            <a:pPr lvl="1" algn="just">
              <a:lnSpc>
                <a:spcPct val="11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This method is the most widely used method and it simply means </a:t>
            </a:r>
            <a:r>
              <a:rPr lang="en-US" sz="2800" b="1" dirty="0">
                <a:solidFill>
                  <a:srgbClr val="00B0F0"/>
                </a:solidFill>
                <a:latin typeface="Times New Roman" panose="02020603050405020304" pitchFamily="18" charset="0"/>
                <a:cs typeface="Times New Roman" panose="02020603050405020304" pitchFamily="18" charset="0"/>
              </a:rPr>
              <a:t>putting the workers on the job under close supervision of trained instructor. </a:t>
            </a:r>
          </a:p>
          <a:p>
            <a:pPr lvl="1" algn="just">
              <a:lnSpc>
                <a:spcPct val="11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This training continues until supervisor is satisfied that the employee can adequately perform the job without supervision.</a:t>
            </a:r>
          </a:p>
          <a:p>
            <a:pPr lvl="1" algn="just">
              <a:lnSpc>
                <a:spcPct val="11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This method is  </a:t>
            </a:r>
            <a:r>
              <a:rPr lang="en-US" sz="2800" b="1" dirty="0">
                <a:solidFill>
                  <a:srgbClr val="00B0F0"/>
                </a:solidFill>
                <a:latin typeface="Times New Roman" panose="02020603050405020304" pitchFamily="18" charset="0"/>
                <a:cs typeface="Times New Roman" panose="02020603050405020304" pitchFamily="18" charset="0"/>
              </a:rPr>
              <a:t>appropriate for skill oriented jobs with small number of employees</a:t>
            </a:r>
            <a:r>
              <a:rPr lang="en-US" sz="2800" b="1" dirty="0">
                <a:latin typeface="Times New Roman" panose="02020603050405020304" pitchFamily="18" charset="0"/>
                <a:cs typeface="Times New Roman" panose="02020603050405020304" pitchFamily="18" charset="0"/>
              </a:rPr>
              <a:t>.</a:t>
            </a:r>
          </a:p>
          <a:p>
            <a:pPr lvl="1" algn="just">
              <a:lnSpc>
                <a:spcPct val="11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This method is suitable for the employees in clerical positions, shop floor and workers in manual and repetitive jobs. </a:t>
            </a:r>
          </a:p>
          <a:p>
            <a:pPr marL="0" indent="0">
              <a:lnSpc>
                <a:spcPct val="10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722290"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TRAINING AND </a:t>
            </a:r>
            <a:r>
              <a:rPr lang="en-AU" sz="3600" b="1" dirty="0" smtClean="0">
                <a:solidFill>
                  <a:srgbClr val="002060"/>
                </a:solidFill>
                <a:latin typeface="Times New Roman" panose="02020603050405020304" pitchFamily="18" charset="0"/>
                <a:cs typeface="Times New Roman" panose="02020603050405020304" pitchFamily="18" charset="0"/>
              </a:rPr>
              <a:t>DEVELOPING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21791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593806"/>
            <a:ext cx="9323231" cy="4351338"/>
          </a:xfrm>
        </p:spPr>
        <p:txBody>
          <a:bodyPr>
            <a:normAutofit/>
          </a:bodyPr>
          <a:lstStyle/>
          <a:p>
            <a:pPr marL="514350" indent="-514350">
              <a:buAutoNum type="arabicPeriod" startAt="2"/>
            </a:pPr>
            <a:r>
              <a:rPr lang="en-AU" b="1" dirty="0">
                <a:solidFill>
                  <a:srgbClr val="C00000"/>
                </a:solidFill>
                <a:latin typeface="Times New Roman" panose="02020603050405020304" pitchFamily="18" charset="0"/>
                <a:cs typeface="Times New Roman" panose="02020603050405020304" pitchFamily="18" charset="0"/>
              </a:rPr>
              <a:t>Off the Job </a:t>
            </a:r>
            <a:r>
              <a:rPr lang="en-AU" b="1" dirty="0" smtClean="0">
                <a:solidFill>
                  <a:srgbClr val="C00000"/>
                </a:solidFill>
                <a:latin typeface="Times New Roman" panose="02020603050405020304" pitchFamily="18" charset="0"/>
                <a:cs typeface="Times New Roman" panose="02020603050405020304" pitchFamily="18" charset="0"/>
              </a:rPr>
              <a:t>Training.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Such training takes place outside the actual workplace but attempts to simulate actual working conditions.</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Location of such training may be the organization’s class room, an outside place  owned by the organization, an educational institution etc.</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Various methods can be employed in this type of </a:t>
            </a:r>
            <a:r>
              <a:rPr lang="en-US" b="1" dirty="0" smtClean="0">
                <a:latin typeface="Times New Roman" panose="02020603050405020304" pitchFamily="18" charset="0"/>
                <a:cs typeface="Times New Roman" panose="02020603050405020304" pitchFamily="18" charset="0"/>
              </a:rPr>
              <a:t>training like lectures, role playing, conference, case study, audio- visual techniques etc. </a:t>
            </a:r>
            <a:endParaRPr lang="en-US" b="1" dirty="0">
              <a:latin typeface="Times New Roman" panose="02020603050405020304" pitchFamily="18" charset="0"/>
              <a:cs typeface="Times New Roman" panose="02020603050405020304" pitchFamily="18" charset="0"/>
            </a:endParaRPr>
          </a:p>
          <a:p>
            <a:pPr marL="0" indent="0">
              <a:lnSpc>
                <a:spcPct val="100000"/>
              </a:lnSpc>
              <a:buNone/>
            </a:pPr>
            <a:endParaRPr lang="en-AU" b="1" dirty="0">
              <a:solidFill>
                <a:srgbClr val="C00000"/>
              </a:solidFill>
              <a:latin typeface="Times New Roman" panose="02020603050405020304" pitchFamily="18" charset="0"/>
              <a:cs typeface="Times New Roman" panose="02020603050405020304" pitchFamily="18" charset="0"/>
            </a:endParaRPr>
          </a:p>
          <a:p>
            <a:pPr marL="0" indent="0">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94668"/>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TRAINING AND </a:t>
            </a:r>
            <a:r>
              <a:rPr lang="en-AU" sz="3600" b="1" dirty="0" smtClean="0">
                <a:solidFill>
                  <a:srgbClr val="002060"/>
                </a:solidFill>
                <a:latin typeface="Times New Roman" panose="02020603050405020304" pitchFamily="18" charset="0"/>
                <a:cs typeface="Times New Roman" panose="02020603050405020304" pitchFamily="18" charset="0"/>
              </a:rPr>
              <a:t>DEVELOPING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6512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9259" y="1004553"/>
            <a:ext cx="10147479" cy="5711779"/>
          </a:xfrm>
        </p:spPr>
        <p:txBody>
          <a:bodyPr>
            <a:normAutofit/>
          </a:bodyPr>
          <a:lstStyle/>
          <a:p>
            <a:pPr marL="0" indent="0" algn="just">
              <a:lnSpc>
                <a:spcPct val="100000"/>
              </a:lnSpc>
              <a:buNone/>
            </a:pPr>
            <a:r>
              <a:rPr lang="en-AU" b="1" dirty="0" smtClean="0">
                <a:solidFill>
                  <a:srgbClr val="C00000"/>
                </a:solidFill>
                <a:latin typeface="Times New Roman" panose="02020603050405020304" pitchFamily="18" charset="0"/>
                <a:cs typeface="Times New Roman" panose="02020603050405020304" pitchFamily="18" charset="0"/>
              </a:rPr>
              <a:t>Importance of Training [3]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Training makes employees to develop and rise within the organization and increase their earning capacity.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Trained workers enable the enterprise to face competition from rival organization.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Training moulds the employees attitudes and helps them to achieve better cooperation the organization.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Trained workers need lesser supervision.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Trained worker make better use of materials and equipment resulting in reduction of wastage and spoilage.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Training leads to job satisfaction and high moral. </a:t>
            </a: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735169" y="1"/>
            <a:ext cx="10515600" cy="1146220"/>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TRAINING AND </a:t>
            </a:r>
            <a:r>
              <a:rPr lang="en-AU" sz="3600" b="1" dirty="0" smtClean="0">
                <a:solidFill>
                  <a:srgbClr val="002060"/>
                </a:solidFill>
                <a:latin typeface="Times New Roman" panose="02020603050405020304" pitchFamily="18" charset="0"/>
                <a:cs typeface="Times New Roman" panose="02020603050405020304" pitchFamily="18" charset="0"/>
              </a:rPr>
              <a:t>DEVELOPING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891886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6532" y="1307206"/>
            <a:ext cx="9516414" cy="5550794"/>
          </a:xfrm>
        </p:spPr>
        <p:txBody>
          <a:bodyPr>
            <a:normAutofit/>
          </a:bodyPr>
          <a:lstStyle/>
          <a:p>
            <a:pPr marL="514350" indent="-514350" algn="just">
              <a:lnSpc>
                <a:spcPct val="100000"/>
              </a:lnSpc>
              <a:buAutoNum type="arabicPeriod" startAt="6"/>
            </a:pPr>
            <a:r>
              <a:rPr lang="en-AU" b="1" dirty="0" smtClean="0">
                <a:solidFill>
                  <a:srgbClr val="C00000"/>
                </a:solidFill>
                <a:latin typeface="Times New Roman" panose="02020603050405020304" pitchFamily="18" charset="0"/>
                <a:cs typeface="Times New Roman" panose="02020603050405020304" pitchFamily="18" charset="0"/>
              </a:rPr>
              <a:t>EMPLOYEE </a:t>
            </a:r>
            <a:r>
              <a:rPr lang="en-AU" b="1" dirty="0">
                <a:solidFill>
                  <a:srgbClr val="C00000"/>
                </a:solidFill>
                <a:latin typeface="Times New Roman" panose="02020603050405020304" pitchFamily="18" charset="0"/>
                <a:cs typeface="Times New Roman" panose="02020603050405020304" pitchFamily="18" charset="0"/>
              </a:rPr>
              <a:t>PERFORMANCE </a:t>
            </a:r>
            <a:r>
              <a:rPr lang="en-AU" b="1" dirty="0" smtClean="0">
                <a:solidFill>
                  <a:srgbClr val="C00000"/>
                </a:solidFill>
                <a:latin typeface="Times New Roman" panose="02020603050405020304" pitchFamily="18" charset="0"/>
                <a:cs typeface="Times New Roman" panose="02020603050405020304" pitchFamily="18" charset="0"/>
              </a:rPr>
              <a:t>MANAGEMENT</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Annual </a:t>
            </a:r>
            <a:r>
              <a:rPr lang="en-AU" b="1" dirty="0">
                <a:latin typeface="Times New Roman" panose="02020603050405020304" pitchFamily="18" charset="0"/>
                <a:cs typeface="Times New Roman" panose="02020603050405020304" pitchFamily="18" charset="0"/>
              </a:rPr>
              <a:t>performance appraisals are such a </a:t>
            </a:r>
            <a:r>
              <a:rPr lang="en-AU" b="1" dirty="0" smtClean="0">
                <a:latin typeface="Times New Roman" panose="02020603050405020304" pitchFamily="18" charset="0"/>
                <a:cs typeface="Times New Roman" panose="02020603050405020304" pitchFamily="18" charset="0"/>
              </a:rPr>
              <a:t>common part </a:t>
            </a:r>
            <a:r>
              <a:rPr lang="en-AU" b="1" dirty="0">
                <a:latin typeface="Times New Roman" panose="02020603050405020304" pitchFamily="18" charset="0"/>
                <a:cs typeface="Times New Roman" panose="02020603050405020304" pitchFamily="18" charset="0"/>
              </a:rPr>
              <a:t>of modern organizational life that they qualify </a:t>
            </a:r>
            <a:r>
              <a:rPr lang="en-AU" b="1" dirty="0" smtClean="0">
                <a:latin typeface="Times New Roman" panose="02020603050405020304" pitchFamily="18" charset="0"/>
                <a:cs typeface="Times New Roman" panose="02020603050405020304" pitchFamily="18" charset="0"/>
              </a:rPr>
              <a:t>as a </a:t>
            </a:r>
            <a:r>
              <a:rPr lang="en-AU" b="1" dirty="0">
                <a:latin typeface="Times New Roman" panose="02020603050405020304" pitchFamily="18" charset="0"/>
                <a:cs typeface="Times New Roman" panose="02020603050405020304" pitchFamily="18" charset="0"/>
              </a:rPr>
              <a:t>ritual</a:t>
            </a:r>
            <a:r>
              <a:rPr lang="en-AU" b="1" dirty="0" smtClean="0">
                <a:latin typeface="Times New Roman" panose="02020603050405020304" pitchFamily="18" charset="0"/>
                <a:cs typeface="Times New Roman" panose="02020603050405020304" pitchFamily="18" charset="0"/>
              </a:rPr>
              <a:t>. [7]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Performance management is a process used within a organization </a:t>
            </a:r>
            <a:r>
              <a:rPr lang="en-US" b="1" dirty="0">
                <a:solidFill>
                  <a:srgbClr val="C00000"/>
                </a:solidFill>
                <a:latin typeface="Times New Roman" panose="02020603050405020304" pitchFamily="18" charset="0"/>
                <a:cs typeface="Times New Roman" panose="02020603050405020304" pitchFamily="18" charset="0"/>
              </a:rPr>
              <a:t>to establish and evaluate and individual’s job performance to achieve goals and objectives</a:t>
            </a:r>
            <a:r>
              <a:rPr lang="en-US" b="1" dirty="0">
                <a:latin typeface="Times New Roman" panose="02020603050405020304" pitchFamily="18" charset="0"/>
                <a:cs typeface="Times New Roman" panose="02020603050405020304" pitchFamily="18" charset="0"/>
              </a:rPr>
              <a:t>.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Performance appraisal is a </a:t>
            </a:r>
            <a:r>
              <a:rPr lang="en-US" b="1" dirty="0">
                <a:latin typeface="Times New Roman" panose="02020603050405020304" pitchFamily="18" charset="0"/>
                <a:cs typeface="Times New Roman" panose="02020603050405020304" pitchFamily="18" charset="0"/>
              </a:rPr>
              <a:t>process of systematically evaluating performance and providing feedback upon which performance adjustment can be </a:t>
            </a:r>
            <a:r>
              <a:rPr lang="en-US" b="1" dirty="0" smtClean="0">
                <a:latin typeface="Times New Roman" panose="02020603050405020304" pitchFamily="18" charset="0"/>
                <a:cs typeface="Times New Roman" panose="02020603050405020304" pitchFamily="18" charset="0"/>
              </a:rPr>
              <a:t>made.    </a:t>
            </a: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Performance Appraisal should be based on job analysis, job description and job specification. </a:t>
            </a:r>
          </a:p>
          <a:p>
            <a:pPr algn="just">
              <a:lnSpc>
                <a:spcPct val="10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96532" y="0"/>
            <a:ext cx="10515600" cy="1159099"/>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HRM Planning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654977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2290" y="300731"/>
            <a:ext cx="10515600" cy="1325563"/>
          </a:xfrm>
        </p:spPr>
        <p:txBody>
          <a:bodyPr>
            <a:normAutofit fontScale="90000"/>
          </a:bodyPr>
          <a:lstStyle/>
          <a:p>
            <a:pPr algn="ctr"/>
            <a:r>
              <a:rPr lang="en-AU" sz="3600" b="1" dirty="0">
                <a:solidFill>
                  <a:srgbClr val="002060"/>
                </a:solidFill>
                <a:latin typeface="Times New Roman" panose="02020603050405020304" pitchFamily="18" charset="0"/>
                <a:cs typeface="Times New Roman" panose="02020603050405020304" pitchFamily="18" charset="0"/>
              </a:rPr>
              <a:t>EMPLOYEE PERFORMANCE </a:t>
            </a:r>
            <a:r>
              <a:rPr lang="en-AU" sz="3600" b="1" dirty="0" smtClean="0">
                <a:solidFill>
                  <a:srgbClr val="002060"/>
                </a:solidFill>
                <a:latin typeface="Times New Roman" panose="02020603050405020304" pitchFamily="18" charset="0"/>
                <a:cs typeface="Times New Roman" panose="02020603050405020304" pitchFamily="18" charset="0"/>
              </a:rPr>
              <a:t>MANAGEMENT (Cont’d…) </a:t>
            </a:r>
            <a:r>
              <a:rPr lang="en-AU" sz="3600" b="1" dirty="0">
                <a:solidFill>
                  <a:srgbClr val="002060"/>
                </a:solidFill>
                <a:latin typeface="Times New Roman" panose="02020603050405020304" pitchFamily="18" charset="0"/>
                <a:cs typeface="Times New Roman" panose="02020603050405020304" pitchFamily="18" charset="0"/>
              </a:rPr>
              <a:t/>
            </a:r>
            <a:br>
              <a:rPr lang="en-AU" sz="3600" b="1" dirty="0">
                <a:solidFill>
                  <a:srgbClr val="002060"/>
                </a:solidFill>
                <a:latin typeface="Times New Roman" panose="02020603050405020304" pitchFamily="18" charset="0"/>
                <a:cs typeface="Times New Roman" panose="02020603050405020304" pitchFamily="18" charset="0"/>
              </a:rPr>
            </a:b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722290" y="1529410"/>
            <a:ext cx="9426262" cy="4781238"/>
          </a:xfrm>
        </p:spPr>
        <p:txBody>
          <a:bodyPr>
            <a:normAutofit/>
          </a:bodyPr>
          <a:lstStyle/>
          <a:p>
            <a:pPr marL="0" indent="0">
              <a:lnSpc>
                <a:spcPct val="100000"/>
              </a:lnSpc>
              <a:buNone/>
            </a:pPr>
            <a:r>
              <a:rPr lang="en-AU" b="1" dirty="0" smtClean="0">
                <a:solidFill>
                  <a:srgbClr val="00B050"/>
                </a:solidFill>
                <a:latin typeface="Times New Roman" panose="02020603050405020304" pitchFamily="18" charset="0"/>
                <a:cs typeface="Times New Roman" panose="02020603050405020304" pitchFamily="18" charset="0"/>
              </a:rPr>
              <a:t>Types of performance appraisal </a:t>
            </a:r>
          </a:p>
          <a:p>
            <a:pPr marL="514350" indent="-514350">
              <a:lnSpc>
                <a:spcPct val="100000"/>
              </a:lnSpc>
              <a:buAutoNum type="arabicPeriod"/>
            </a:pPr>
            <a:r>
              <a:rPr lang="en-US" b="1" dirty="0" smtClean="0">
                <a:solidFill>
                  <a:srgbClr val="C00000"/>
                </a:solidFill>
                <a:latin typeface="Times New Roman" panose="02020603050405020304" pitchFamily="18" charset="0"/>
                <a:cs typeface="Times New Roman" panose="02020603050405020304" pitchFamily="18" charset="0"/>
              </a:rPr>
              <a:t>Informal </a:t>
            </a:r>
            <a:r>
              <a:rPr lang="en-US" b="1" dirty="0">
                <a:solidFill>
                  <a:srgbClr val="C00000"/>
                </a:solidFill>
                <a:latin typeface="Times New Roman" panose="02020603050405020304" pitchFamily="18" charset="0"/>
                <a:cs typeface="Times New Roman" panose="02020603050405020304" pitchFamily="18" charset="0"/>
              </a:rPr>
              <a:t>Performance Appraisal </a:t>
            </a:r>
            <a:endParaRPr lang="en-US" b="1" dirty="0" smtClean="0">
              <a:solidFill>
                <a:srgbClr val="C00000"/>
              </a:solidFill>
              <a:latin typeface="Times New Roman" panose="02020603050405020304" pitchFamily="18" charset="0"/>
              <a:cs typeface="Times New Roman" panose="02020603050405020304" pitchFamily="18" charset="0"/>
            </a:endParaRPr>
          </a:p>
          <a:p>
            <a:pPr marL="0" indent="0" algn="just">
              <a:lnSpc>
                <a:spcPct val="100000"/>
              </a:lnSpc>
              <a:buNone/>
            </a:pP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process of continually feeding back to subordinates information regarding their work performance. </a:t>
            </a:r>
          </a:p>
          <a:p>
            <a:pPr marL="0" indent="0" algn="just">
              <a:lnSpc>
                <a:spcPct val="100000"/>
              </a:lnSpc>
              <a:buNone/>
            </a:pPr>
            <a:endParaRPr lang="en-US" b="1" dirty="0">
              <a:solidFill>
                <a:srgbClr val="C00000"/>
              </a:solidFill>
              <a:latin typeface="Times New Roman" panose="02020603050405020304" pitchFamily="18" charset="0"/>
              <a:cs typeface="Times New Roman" panose="02020603050405020304" pitchFamily="18" charset="0"/>
            </a:endParaRPr>
          </a:p>
          <a:p>
            <a:pPr marL="457200" indent="-457200" algn="just">
              <a:lnSpc>
                <a:spcPct val="100000"/>
              </a:lnSpc>
              <a:buAutoNum type="arabicPeriod" startAt="2"/>
            </a:pPr>
            <a:r>
              <a:rPr lang="en-US" b="1" dirty="0">
                <a:solidFill>
                  <a:srgbClr val="C00000"/>
                </a:solidFill>
                <a:latin typeface="Times New Roman" panose="02020603050405020304" pitchFamily="18" charset="0"/>
                <a:cs typeface="Times New Roman" panose="02020603050405020304" pitchFamily="18" charset="0"/>
              </a:rPr>
              <a:t>Formal Performance Appraisal </a:t>
            </a:r>
            <a:endParaRPr lang="en-US" b="1" dirty="0" smtClean="0">
              <a:solidFill>
                <a:srgbClr val="C00000"/>
              </a:solidFill>
              <a:latin typeface="Times New Roman" panose="02020603050405020304" pitchFamily="18" charset="0"/>
              <a:cs typeface="Times New Roman" panose="02020603050405020304" pitchFamily="18" charset="0"/>
            </a:endParaRPr>
          </a:p>
          <a:p>
            <a:pPr marL="0" indent="0" algn="just">
              <a:lnSpc>
                <a:spcPct val="100000"/>
              </a:lnSpc>
              <a:buNone/>
            </a:pPr>
            <a:r>
              <a:rPr lang="en-US" b="1" dirty="0" smtClean="0">
                <a:latin typeface="Times New Roman" panose="02020603050405020304" pitchFamily="18" charset="0"/>
                <a:cs typeface="Times New Roman" panose="02020603050405020304" pitchFamily="18" charset="0"/>
              </a:rPr>
              <a:t>A </a:t>
            </a:r>
            <a:r>
              <a:rPr lang="en-US" b="1" dirty="0">
                <a:latin typeface="Times New Roman" panose="02020603050405020304" pitchFamily="18" charset="0"/>
                <a:cs typeface="Times New Roman" panose="02020603050405020304" pitchFamily="18" charset="0"/>
              </a:rPr>
              <a:t>formalized appraisal  process of rating work performance, identifying deserving raises or promotions, and identifying those in need of further training. </a:t>
            </a:r>
          </a:p>
          <a:p>
            <a:pPr marL="0" indent="0">
              <a:lnSpc>
                <a:spcPct val="100000"/>
              </a:lnSpc>
              <a:buNone/>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54027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0470" y="964954"/>
            <a:ext cx="10515600" cy="5893045"/>
          </a:xfrm>
        </p:spPr>
        <p:txBody>
          <a:bodyPr/>
          <a:lstStyle/>
          <a:p>
            <a:pPr marL="514350" indent="-514350" algn="just">
              <a:lnSpc>
                <a:spcPct val="100000"/>
              </a:lnSpc>
              <a:buAutoNum type="arabicPeriod" startAt="7"/>
            </a:pPr>
            <a:r>
              <a:rPr lang="en-AU" b="1" dirty="0">
                <a:solidFill>
                  <a:srgbClr val="C00000"/>
                </a:solidFill>
                <a:latin typeface="Times New Roman" panose="02020603050405020304" pitchFamily="18" charset="0"/>
                <a:cs typeface="Times New Roman" panose="02020603050405020304" pitchFamily="18" charset="0"/>
              </a:rPr>
              <a:t>RETENTION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Employee retention is defined as </a:t>
            </a:r>
            <a:r>
              <a:rPr lang="en-AU" b="1" dirty="0">
                <a:solidFill>
                  <a:srgbClr val="00B050"/>
                </a:solidFill>
                <a:latin typeface="Times New Roman" panose="02020603050405020304" pitchFamily="18" charset="0"/>
                <a:cs typeface="Times New Roman" panose="02020603050405020304" pitchFamily="18" charset="0"/>
              </a:rPr>
              <a:t>an organization’s ability to prevent employee turnover,</a:t>
            </a:r>
            <a:r>
              <a:rPr lang="en-AU" b="1" dirty="0">
                <a:latin typeface="Times New Roman" panose="02020603050405020304" pitchFamily="18" charset="0"/>
                <a:cs typeface="Times New Roman" panose="02020603050405020304" pitchFamily="18" charset="0"/>
              </a:rPr>
              <a:t> or the number of people who leave their job in a certain period, either voluntarily or involuntarily</a:t>
            </a:r>
            <a:r>
              <a:rPr lang="en-AU" b="1" dirty="0" smtClean="0">
                <a:latin typeface="Times New Roman" panose="02020603050405020304" pitchFamily="18" charset="0"/>
                <a:cs typeface="Times New Roman" panose="02020603050405020304" pitchFamily="18" charset="0"/>
              </a:rPr>
              <a:t>. [8]</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Compensation and Benefits plays and important role in retaining the employees in an organization.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A thoughtful and comprehensive employee retention strategy reduces the high costs associated with replacing lost employees</a:t>
            </a:r>
            <a:r>
              <a:rPr lang="en-AU" b="1" dirty="0" smtClean="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Benefits of a fair, effective and compensation </a:t>
            </a:r>
            <a:r>
              <a:rPr lang="en-US" b="1" dirty="0" smtClean="0">
                <a:latin typeface="Times New Roman" panose="02020603050405020304" pitchFamily="18" charset="0"/>
                <a:cs typeface="Times New Roman" panose="02020603050405020304" pitchFamily="18" charset="0"/>
              </a:rPr>
              <a:t>system: </a:t>
            </a:r>
            <a:endParaRPr lang="en-US" b="1" dirty="0">
              <a:latin typeface="Times New Roman" panose="02020603050405020304" pitchFamily="18" charset="0"/>
              <a:cs typeface="Times New Roman" panose="02020603050405020304" pitchFamily="18" charset="0"/>
            </a:endParaRPr>
          </a:p>
          <a:p>
            <a:pPr marL="0" indent="0" algn="just">
              <a:lnSpc>
                <a:spcPct val="100000"/>
              </a:lnSpc>
              <a:buNone/>
            </a:pPr>
            <a:r>
              <a:rPr lang="en-US" b="1" dirty="0">
                <a:latin typeface="Times New Roman" panose="02020603050405020304" pitchFamily="18" charset="0"/>
                <a:cs typeface="Times New Roman" panose="02020603050405020304" pitchFamily="18" charset="0"/>
              </a:rPr>
              <a:t>         - help attract and retain high performance employees. </a:t>
            </a:r>
          </a:p>
          <a:p>
            <a:pPr marL="0" indent="0" algn="just">
              <a:lnSpc>
                <a:spcPct val="100000"/>
              </a:lnSpc>
              <a:buNone/>
            </a:pPr>
            <a:r>
              <a:rPr lang="en-US" b="1" dirty="0">
                <a:latin typeface="Times New Roman" panose="02020603050405020304" pitchFamily="18" charset="0"/>
                <a:cs typeface="Times New Roman" panose="02020603050405020304" pitchFamily="18" charset="0"/>
              </a:rPr>
              <a:t>         - impact on strategic performance of the firm. </a:t>
            </a:r>
          </a:p>
          <a:p>
            <a:pPr>
              <a:lnSpc>
                <a:spcPct val="100000"/>
              </a:lnSpc>
            </a:pP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735169" y="0"/>
            <a:ext cx="105156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HRM Planning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6392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9411" y="0"/>
            <a:ext cx="105156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REFERENCES: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93501" y="1001376"/>
            <a:ext cx="9555051" cy="5856623"/>
          </a:xfrm>
        </p:spPr>
        <p:txBody>
          <a:bodyPr>
            <a:normAutofit/>
          </a:bodyPr>
          <a:lstStyle/>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[1] Organization Behaviour: Stephen P Robbins, 14</a:t>
            </a:r>
            <a:r>
              <a:rPr lang="en-AU" b="1" baseline="30000" dirty="0" smtClean="0">
                <a:latin typeface="Times New Roman" panose="02020603050405020304" pitchFamily="18" charset="0"/>
                <a:cs typeface="Times New Roman" panose="02020603050405020304" pitchFamily="18" charset="0"/>
              </a:rPr>
              <a:t>th</a:t>
            </a:r>
            <a:r>
              <a:rPr lang="en-AU" b="1" dirty="0" smtClean="0">
                <a:latin typeface="Times New Roman" panose="02020603050405020304" pitchFamily="18" charset="0"/>
                <a:cs typeface="Times New Roman" panose="02020603050405020304" pitchFamily="18" charset="0"/>
              </a:rPr>
              <a:t> Edition, Prentice Hall Publication, 2011.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[2] </a:t>
            </a:r>
            <a:r>
              <a:rPr lang="en-AU" b="1" dirty="0">
                <a:latin typeface="Times New Roman" panose="02020603050405020304" pitchFamily="18" charset="0"/>
                <a:cs typeface="Times New Roman" panose="02020603050405020304" pitchFamily="18" charset="0"/>
              </a:rPr>
              <a:t>Human Resource Management (HRM) - Definition &amp; </a:t>
            </a:r>
            <a:r>
              <a:rPr lang="en-AU" b="1" dirty="0" smtClean="0">
                <a:latin typeface="Times New Roman" panose="02020603050405020304" pitchFamily="18" charset="0"/>
                <a:cs typeface="Times New Roman" panose="02020603050405020304" pitchFamily="18" charset="0"/>
              </a:rPr>
              <a:t>Importance, Published </a:t>
            </a:r>
            <a:r>
              <a:rPr lang="en-AU" b="1" dirty="0">
                <a:latin typeface="Times New Roman" panose="02020603050405020304" pitchFamily="18" charset="0"/>
                <a:cs typeface="Times New Roman" panose="02020603050405020304" pitchFamily="18" charset="0"/>
              </a:rPr>
              <a:t>in Human Resources Terms by MBA </a:t>
            </a:r>
            <a:r>
              <a:rPr lang="en-AU" b="1" dirty="0" err="1">
                <a:latin typeface="Times New Roman" panose="02020603050405020304" pitchFamily="18" charset="0"/>
                <a:cs typeface="Times New Roman" panose="02020603050405020304" pitchFamily="18" charset="0"/>
              </a:rPr>
              <a:t>Skool</a:t>
            </a: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Team. Accessed on 17</a:t>
            </a:r>
            <a:r>
              <a:rPr lang="en-AU" b="1" baseline="30000" dirty="0" smtClean="0">
                <a:latin typeface="Times New Roman" panose="02020603050405020304" pitchFamily="18" charset="0"/>
                <a:cs typeface="Times New Roman" panose="02020603050405020304" pitchFamily="18" charset="0"/>
              </a:rPr>
              <a:t>th</a:t>
            </a:r>
            <a:r>
              <a:rPr lang="en-AU" b="1" dirty="0" smtClean="0">
                <a:latin typeface="Times New Roman" panose="02020603050405020304" pitchFamily="18" charset="0"/>
                <a:cs typeface="Times New Roman" panose="02020603050405020304" pitchFamily="18" charset="0"/>
              </a:rPr>
              <a:t> April 2024. </a:t>
            </a:r>
            <a:r>
              <a:rPr lang="en-AU" b="1" dirty="0" smtClean="0">
                <a:latin typeface="Times New Roman" panose="02020603050405020304" pitchFamily="18" charset="0"/>
                <a:cs typeface="Times New Roman" panose="02020603050405020304" pitchFamily="18" charset="0"/>
                <a:hlinkClick r:id="rId2"/>
              </a:rPr>
              <a:t>https://www.mbaskool.com/business-concepts/human-resources-hr-terms/15260-human-resource-management.html</a:t>
            </a:r>
            <a:r>
              <a:rPr lang="en-AU" b="1" dirty="0" smtClean="0">
                <a:latin typeface="Times New Roman" panose="02020603050405020304" pitchFamily="18" charset="0"/>
                <a:cs typeface="Times New Roman" panose="02020603050405020304" pitchFamily="18" charset="0"/>
              </a:rPr>
              <a:t> </a:t>
            </a: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[3] Construction Management and Equipment: </a:t>
            </a:r>
            <a:r>
              <a:rPr lang="en-AU" b="1" dirty="0" err="1" smtClean="0">
                <a:latin typeface="Times New Roman" panose="02020603050405020304" pitchFamily="18" charset="0"/>
                <a:cs typeface="Times New Roman" panose="02020603050405020304" pitchFamily="18" charset="0"/>
              </a:rPr>
              <a:t>Saurabh</a:t>
            </a:r>
            <a:r>
              <a:rPr lang="en-AU" b="1" dirty="0" smtClean="0">
                <a:latin typeface="Times New Roman" panose="02020603050405020304" pitchFamily="18" charset="0"/>
                <a:cs typeface="Times New Roman" panose="02020603050405020304" pitchFamily="18" charset="0"/>
              </a:rPr>
              <a:t> Kumar </a:t>
            </a:r>
            <a:r>
              <a:rPr lang="en-AU" b="1" dirty="0" err="1" smtClean="0">
                <a:latin typeface="Times New Roman" panose="02020603050405020304" pitchFamily="18" charset="0"/>
                <a:cs typeface="Times New Roman" panose="02020603050405020304" pitchFamily="18" charset="0"/>
              </a:rPr>
              <a:t>Soni</a:t>
            </a:r>
            <a:r>
              <a:rPr lang="en-AU" b="1" dirty="0" smtClean="0">
                <a:latin typeface="Times New Roman" panose="02020603050405020304" pitchFamily="18" charset="0"/>
                <a:cs typeface="Times New Roman" panose="02020603050405020304" pitchFamily="18" charset="0"/>
              </a:rPr>
              <a:t>, First </a:t>
            </a:r>
            <a:r>
              <a:rPr lang="en-AU" b="1" dirty="0" err="1" smtClean="0">
                <a:latin typeface="Times New Roman" panose="02020603050405020304" pitchFamily="18" charset="0"/>
                <a:cs typeface="Times New Roman" panose="02020603050405020304" pitchFamily="18" charset="0"/>
              </a:rPr>
              <a:t>Edition,S.K</a:t>
            </a:r>
            <a:r>
              <a:rPr lang="en-AU" b="1" dirty="0" smtClean="0">
                <a:latin typeface="Times New Roman" panose="02020603050405020304" pitchFamily="18" charset="0"/>
                <a:cs typeface="Times New Roman" panose="02020603050405020304" pitchFamily="18" charset="0"/>
              </a:rPr>
              <a:t>. </a:t>
            </a:r>
            <a:r>
              <a:rPr lang="en-AU" b="1" dirty="0" err="1" smtClean="0">
                <a:latin typeface="Times New Roman" panose="02020603050405020304" pitchFamily="18" charset="0"/>
                <a:cs typeface="Times New Roman" panose="02020603050405020304" pitchFamily="18" charset="0"/>
              </a:rPr>
              <a:t>Kataria</a:t>
            </a:r>
            <a:r>
              <a:rPr lang="en-AU" b="1" dirty="0" smtClean="0">
                <a:latin typeface="Times New Roman" panose="02020603050405020304" pitchFamily="18" charset="0"/>
                <a:cs typeface="Times New Roman" panose="02020603050405020304" pitchFamily="18" charset="0"/>
              </a:rPr>
              <a:t> and Sons, New Delhi, India, April 2004.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[4] </a:t>
            </a:r>
            <a:r>
              <a:rPr lang="en-AU" b="1" dirty="0">
                <a:latin typeface="Times New Roman" panose="02020603050405020304" pitchFamily="18" charset="0"/>
                <a:cs typeface="Times New Roman" panose="02020603050405020304" pitchFamily="18" charset="0"/>
              </a:rPr>
              <a:t>Organizational Behaviour: V. G. </a:t>
            </a:r>
            <a:r>
              <a:rPr lang="en-AU" b="1" dirty="0" err="1">
                <a:latin typeface="Times New Roman" panose="02020603050405020304" pitchFamily="18" charset="0"/>
                <a:cs typeface="Times New Roman" panose="02020603050405020304" pitchFamily="18" charset="0"/>
              </a:rPr>
              <a:t>Kondalkar</a:t>
            </a:r>
            <a:r>
              <a:rPr lang="en-AU" b="1" dirty="0">
                <a:latin typeface="Times New Roman" panose="02020603050405020304" pitchFamily="18" charset="0"/>
                <a:cs typeface="Times New Roman" panose="02020603050405020304" pitchFamily="18" charset="0"/>
              </a:rPr>
              <a:t>, New Edge International (P) Limited, Publishers. New Delhi, India, 2007. </a:t>
            </a: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080538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0623" y="1001376"/>
            <a:ext cx="9670960" cy="5760032"/>
          </a:xfrm>
        </p:spPr>
        <p:txBody>
          <a:bodyPr>
            <a:normAutofit fontScale="92500" lnSpcReduction="20000"/>
          </a:bodyPr>
          <a:lstStyle/>
          <a:p>
            <a:pPr marL="0" indent="0" algn="just">
              <a:lnSpc>
                <a:spcPct val="110000"/>
              </a:lnSpc>
              <a:buNone/>
            </a:pPr>
            <a:r>
              <a:rPr lang="en-AU" b="1" dirty="0" smtClean="0">
                <a:latin typeface="Times New Roman" panose="02020603050405020304" pitchFamily="18" charset="0"/>
                <a:cs typeface="Times New Roman" panose="02020603050405020304" pitchFamily="18" charset="0"/>
              </a:rPr>
              <a:t>[5] </a:t>
            </a:r>
            <a:r>
              <a:rPr lang="en-AU" b="1" dirty="0">
                <a:latin typeface="Times New Roman" panose="02020603050405020304" pitchFamily="18" charset="0"/>
                <a:cs typeface="Times New Roman" panose="02020603050405020304" pitchFamily="18" charset="0"/>
              </a:rPr>
              <a:t>Job Analysis - Definition, Importance &amp; </a:t>
            </a:r>
            <a:r>
              <a:rPr lang="en-AU" b="1" dirty="0" smtClean="0">
                <a:latin typeface="Times New Roman" panose="02020603050405020304" pitchFamily="18" charset="0"/>
                <a:cs typeface="Times New Roman" panose="02020603050405020304" pitchFamily="18" charset="0"/>
              </a:rPr>
              <a:t>Process, Published </a:t>
            </a:r>
            <a:r>
              <a:rPr lang="en-AU" b="1" dirty="0">
                <a:latin typeface="Times New Roman" panose="02020603050405020304" pitchFamily="18" charset="0"/>
                <a:cs typeface="Times New Roman" panose="02020603050405020304" pitchFamily="18" charset="0"/>
              </a:rPr>
              <a:t>in Human Resources Terms by MBA </a:t>
            </a:r>
            <a:r>
              <a:rPr lang="en-AU" b="1" dirty="0" err="1">
                <a:latin typeface="Times New Roman" panose="02020603050405020304" pitchFamily="18" charset="0"/>
                <a:cs typeface="Times New Roman" panose="02020603050405020304" pitchFamily="18" charset="0"/>
              </a:rPr>
              <a:t>Skool</a:t>
            </a: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Team. Accessed on 19</a:t>
            </a:r>
            <a:r>
              <a:rPr lang="en-AU" b="1" baseline="30000" dirty="0" smtClean="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April 2024. </a:t>
            </a:r>
            <a:r>
              <a:rPr lang="en-AU" b="1" dirty="0">
                <a:latin typeface="Times New Roman" panose="02020603050405020304" pitchFamily="18" charset="0"/>
                <a:cs typeface="Times New Roman" panose="02020603050405020304" pitchFamily="18" charset="0"/>
                <a:hlinkClick r:id="rId2"/>
              </a:rPr>
              <a:t>https://</a:t>
            </a:r>
            <a:r>
              <a:rPr lang="en-AU" b="1" dirty="0" smtClean="0">
                <a:latin typeface="Times New Roman" panose="02020603050405020304" pitchFamily="18" charset="0"/>
                <a:cs typeface="Times New Roman" panose="02020603050405020304" pitchFamily="18" charset="0"/>
                <a:hlinkClick r:id="rId2"/>
              </a:rPr>
              <a:t>www.mbaskool.com/business-concepts/human-resources-hr-terms/1797-job-analysis.html</a:t>
            </a:r>
            <a:r>
              <a:rPr lang="en-AU" b="1" dirty="0" smtClean="0">
                <a:latin typeface="Times New Roman" panose="02020603050405020304" pitchFamily="18" charset="0"/>
                <a:cs typeface="Times New Roman" panose="02020603050405020304" pitchFamily="18" charset="0"/>
              </a:rPr>
              <a:t> </a:t>
            </a:r>
          </a:p>
          <a:p>
            <a:pPr marL="0" indent="0" algn="just">
              <a:lnSpc>
                <a:spcPct val="110000"/>
              </a:lnSpc>
              <a:buNone/>
            </a:pPr>
            <a:r>
              <a:rPr lang="en-AU" b="1" dirty="0" smtClean="0">
                <a:latin typeface="Times New Roman" panose="02020603050405020304" pitchFamily="18" charset="0"/>
                <a:cs typeface="Times New Roman" panose="02020603050405020304" pitchFamily="18" charset="0"/>
              </a:rPr>
              <a:t>[6] High </a:t>
            </a:r>
            <a:r>
              <a:rPr lang="en-AU" b="1" dirty="0">
                <a:latin typeface="Times New Roman" panose="02020603050405020304" pitchFamily="18" charset="0"/>
                <a:cs typeface="Times New Roman" panose="02020603050405020304" pitchFamily="18" charset="0"/>
              </a:rPr>
              <a:t>Impact Hiring: How to Interview and Select Outstanding Employees, </a:t>
            </a:r>
            <a:r>
              <a:rPr lang="en-AU" b="1" i="1" dirty="0">
                <a:latin typeface="Times New Roman" panose="02020603050405020304" pitchFamily="18" charset="0"/>
                <a:cs typeface="Times New Roman" panose="02020603050405020304" pitchFamily="18" charset="0"/>
              </a:rPr>
              <a:t>Del J. Still, </a:t>
            </a:r>
            <a:r>
              <a:rPr lang="en-AU" b="1" i="1" dirty="0" smtClean="0">
                <a:latin typeface="Times New Roman" panose="02020603050405020304" pitchFamily="18" charset="0"/>
                <a:cs typeface="Times New Roman" panose="02020603050405020304" pitchFamily="18" charset="0"/>
              </a:rPr>
              <a:t>2nd </a:t>
            </a:r>
            <a:r>
              <a:rPr lang="en-AU" b="1" i="1" dirty="0">
                <a:latin typeface="Times New Roman" panose="02020603050405020304" pitchFamily="18" charset="0"/>
                <a:cs typeface="Times New Roman" panose="02020603050405020304" pitchFamily="18" charset="0"/>
              </a:rPr>
              <a:t>edition, </a:t>
            </a:r>
            <a:r>
              <a:rPr lang="en-AU" b="1" i="1" dirty="0" smtClean="0">
                <a:latin typeface="Times New Roman" panose="02020603050405020304" pitchFamily="18" charset="0"/>
                <a:cs typeface="Times New Roman" panose="02020603050405020304" pitchFamily="18" charset="0"/>
              </a:rPr>
              <a:t>revised (</a:t>
            </a:r>
            <a:r>
              <a:rPr lang="en-AU" b="1" i="1" dirty="0">
                <a:latin typeface="Times New Roman" panose="02020603050405020304" pitchFamily="18" charset="0"/>
                <a:cs typeface="Times New Roman" panose="02020603050405020304" pitchFamily="18" charset="0"/>
              </a:rPr>
              <a:t>Dana Point, CA.: Management Development Systems, 2001), pp. 43–44</a:t>
            </a:r>
            <a:r>
              <a:rPr lang="en-AU" b="1" i="1" dirty="0" smtClean="0">
                <a:latin typeface="Times New Roman" panose="02020603050405020304" pitchFamily="18" charset="0"/>
                <a:cs typeface="Times New Roman" panose="02020603050405020304" pitchFamily="18" charset="0"/>
              </a:rPr>
              <a:t>.</a:t>
            </a:r>
          </a:p>
          <a:p>
            <a:pPr marL="0" indent="0" algn="just">
              <a:lnSpc>
                <a:spcPct val="110000"/>
              </a:lnSpc>
              <a:buNone/>
            </a:pPr>
            <a:r>
              <a:rPr lang="en-AU" b="1" dirty="0" smtClean="0">
                <a:latin typeface="Times New Roman" panose="02020603050405020304" pitchFamily="18" charset="0"/>
                <a:cs typeface="Times New Roman" panose="02020603050405020304" pitchFamily="18" charset="0"/>
              </a:rPr>
              <a:t>[7] </a:t>
            </a:r>
            <a:r>
              <a:rPr lang="en-AU" b="1" dirty="0">
                <a:latin typeface="Times New Roman" panose="02020603050405020304" pitchFamily="18" charset="0"/>
                <a:cs typeface="Times New Roman" panose="02020603050405020304" pitchFamily="18" charset="0"/>
              </a:rPr>
              <a:t>Management: Robert </a:t>
            </a:r>
            <a:r>
              <a:rPr lang="en-AU" b="1" dirty="0" err="1">
                <a:latin typeface="Times New Roman" panose="02020603050405020304" pitchFamily="18" charset="0"/>
                <a:cs typeface="Times New Roman" panose="02020603050405020304" pitchFamily="18" charset="0"/>
              </a:rPr>
              <a:t>Kreitner</a:t>
            </a:r>
            <a:r>
              <a:rPr lang="en-AU" b="1" dirty="0">
                <a:latin typeface="Times New Roman" panose="02020603050405020304" pitchFamily="18" charset="0"/>
                <a:cs typeface="Times New Roman" panose="02020603050405020304" pitchFamily="18" charset="0"/>
              </a:rPr>
              <a:t>, Eleventh Edition, Houghton Mifflin Harcourt Publishing Company, USA, 2009. </a:t>
            </a:r>
          </a:p>
          <a:p>
            <a:pPr marL="0" indent="0" algn="just">
              <a:lnSpc>
                <a:spcPct val="110000"/>
              </a:lnSpc>
              <a:buNone/>
            </a:pPr>
            <a:r>
              <a:rPr lang="en-AU" b="1" dirty="0" smtClean="0">
                <a:latin typeface="Times New Roman" panose="02020603050405020304" pitchFamily="18" charset="0"/>
                <a:cs typeface="Times New Roman" panose="02020603050405020304" pitchFamily="18" charset="0"/>
              </a:rPr>
              <a:t>[8] </a:t>
            </a:r>
            <a:r>
              <a:rPr lang="en-AU" b="1" dirty="0">
                <a:latin typeface="Times New Roman" panose="02020603050405020304" pitchFamily="18" charset="0"/>
                <a:cs typeface="Times New Roman" panose="02020603050405020304" pitchFamily="18" charset="0"/>
              </a:rPr>
              <a:t>What Is Employee Retention? Benefits, Tips &amp; </a:t>
            </a:r>
            <a:r>
              <a:rPr lang="en-AU" b="1" dirty="0" smtClean="0">
                <a:latin typeface="Times New Roman" panose="02020603050405020304" pitchFamily="18" charset="0"/>
                <a:cs typeface="Times New Roman" panose="02020603050405020304" pitchFamily="18" charset="0"/>
              </a:rPr>
              <a:t>Metrics, by </a:t>
            </a:r>
            <a:r>
              <a:rPr lang="en-AU" b="1" dirty="0">
                <a:latin typeface="Times New Roman" panose="02020603050405020304" pitchFamily="18" charset="0"/>
                <a:cs typeface="Times New Roman" panose="02020603050405020304" pitchFamily="18" charset="0"/>
              </a:rPr>
              <a:t> Marc </a:t>
            </a:r>
            <a:r>
              <a:rPr lang="en-AU" b="1" dirty="0" smtClean="0">
                <a:latin typeface="Times New Roman" panose="02020603050405020304" pitchFamily="18" charset="0"/>
                <a:cs typeface="Times New Roman" panose="02020603050405020304" pitchFamily="18" charset="0"/>
              </a:rPr>
              <a:t>Holliday,</a:t>
            </a:r>
            <a:r>
              <a:rPr lang="en-AU" b="1" dirty="0">
                <a:latin typeface="Times New Roman" panose="02020603050405020304" pitchFamily="18" charset="0"/>
                <a:cs typeface="Times New Roman" panose="02020603050405020304" pitchFamily="18" charset="0"/>
              </a:rPr>
              <a:t> Sr. Product Marketing </a:t>
            </a:r>
            <a:r>
              <a:rPr lang="en-AU" b="1" dirty="0" smtClean="0">
                <a:latin typeface="Times New Roman" panose="02020603050405020304" pitchFamily="18" charset="0"/>
                <a:cs typeface="Times New Roman" panose="02020603050405020304" pitchFamily="18" charset="0"/>
              </a:rPr>
              <a:t>Manager, March 9 2021. Accessed on 24</a:t>
            </a:r>
            <a:r>
              <a:rPr lang="en-AU" b="1" baseline="30000" dirty="0" smtClean="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April, 2024. </a:t>
            </a:r>
            <a:r>
              <a:rPr lang="en-AU" b="1" dirty="0">
                <a:latin typeface="Times New Roman" panose="02020603050405020304" pitchFamily="18" charset="0"/>
                <a:cs typeface="Times New Roman" panose="02020603050405020304" pitchFamily="18" charset="0"/>
                <a:hlinkClick r:id="rId3"/>
              </a:rPr>
              <a:t>https://</a:t>
            </a:r>
            <a:r>
              <a:rPr lang="en-AU" b="1" dirty="0" smtClean="0">
                <a:latin typeface="Times New Roman" panose="02020603050405020304" pitchFamily="18" charset="0"/>
                <a:cs typeface="Times New Roman" panose="02020603050405020304" pitchFamily="18" charset="0"/>
                <a:hlinkClick r:id="rId3"/>
              </a:rPr>
              <a:t>www.netsuite.com/portal/resource/articles/human-resources/employee-retention.shtml</a:t>
            </a:r>
            <a:r>
              <a:rPr lang="en-AU"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a:p>
            <a:pPr marL="0" indent="0" algn="just">
              <a:lnSpc>
                <a:spcPct val="110000"/>
              </a:lnSpc>
              <a:buNone/>
            </a:pPr>
            <a:endParaRPr lang="en-AU" b="1" dirty="0">
              <a:latin typeface="Times New Roman" panose="02020603050405020304" pitchFamily="18" charset="0"/>
              <a:cs typeface="Times New Roman" panose="02020603050405020304" pitchFamily="18" charset="0"/>
            </a:endParaRPr>
          </a:p>
        </p:txBody>
      </p:sp>
      <p:sp>
        <p:nvSpPr>
          <p:cNvPr id="7" name="Title 1"/>
          <p:cNvSpPr>
            <a:spLocks noGrp="1"/>
          </p:cNvSpPr>
          <p:nvPr>
            <p:ph type="title"/>
          </p:nvPr>
        </p:nvSpPr>
        <p:spPr>
          <a:xfrm>
            <a:off x="812442" y="0"/>
            <a:ext cx="10515600" cy="1303943"/>
          </a:xfrm>
        </p:spPr>
        <p:txBody>
          <a:bodyPr>
            <a:normAutofit/>
          </a:bodyPr>
          <a:lstStyle/>
          <a:p>
            <a:r>
              <a:rPr lang="en-AU" sz="3600" b="1" dirty="0" smtClean="0">
                <a:solidFill>
                  <a:srgbClr val="002060"/>
                </a:solidFill>
                <a:latin typeface="Times New Roman" panose="02020603050405020304" pitchFamily="18" charset="0"/>
                <a:cs typeface="Times New Roman" panose="02020603050405020304" pitchFamily="18" charset="0"/>
              </a:rPr>
              <a:t>REFERENCES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92640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4981</TotalTime>
  <Words>3601</Words>
  <Application>Microsoft Office PowerPoint</Application>
  <PresentationFormat>Widescreen</PresentationFormat>
  <Paragraphs>329</Paragraphs>
  <Slides>44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Arial</vt:lpstr>
      <vt:lpstr>Calibri</vt:lpstr>
      <vt:lpstr>Calibri Light</vt:lpstr>
      <vt:lpstr>Times New Roman</vt:lpstr>
      <vt:lpstr>Wingdings</vt:lpstr>
      <vt:lpstr>Office Theme</vt:lpstr>
      <vt:lpstr>COURSE TITLE ORGANIZATION AND MANAGEMENT</vt:lpstr>
      <vt:lpstr>Learning Objective</vt:lpstr>
      <vt:lpstr>INTRODUCTION TO HRM</vt:lpstr>
      <vt:lpstr>INTRODUCTION TO HRM (Cont’d..) </vt:lpstr>
      <vt:lpstr>INTRODUCTION TO HRM (Cont’d..) </vt:lpstr>
      <vt:lpstr>INTRODUCTION TO HRM (Cont’d..) </vt:lpstr>
      <vt:lpstr>INTRODUCTION TO HRM (Cont’d..) </vt:lpstr>
      <vt:lpstr>INTRODUCTION TO HRM (Cont’d..) </vt:lpstr>
      <vt:lpstr>INTRODUCTION TO HRM (Cont’d..) </vt:lpstr>
      <vt:lpstr>INTRODUCTION TO HRM (Cont’d..) </vt:lpstr>
      <vt:lpstr>INTRODUCTION TO HRM (Cont’d..) </vt:lpstr>
      <vt:lpstr>INTRODUCTION TO HRM (Cont’d..) </vt:lpstr>
      <vt:lpstr>CHALLENGES OF HRM </vt:lpstr>
      <vt:lpstr>CHALLENGES OF HRM (Cont’d..) </vt:lpstr>
      <vt:lpstr>CHALLENGES OF HRM (Cont’d..) </vt:lpstr>
      <vt:lpstr>CHALLENGES OF HRM (Cont’d..) </vt:lpstr>
      <vt:lpstr>HRM ‘Planning’</vt:lpstr>
      <vt:lpstr>HRM ‘Planning’ (Cont’d…) </vt:lpstr>
      <vt:lpstr>JOB DESIGN/ ANALYSIS (Cont’d..) </vt:lpstr>
      <vt:lpstr>HRM ‘Planning’ (Cont’d…) </vt:lpstr>
      <vt:lpstr>PowerPoint Presentation</vt:lpstr>
      <vt:lpstr>PowerPoint Presentation</vt:lpstr>
      <vt:lpstr>PowerPoint Presentation</vt:lpstr>
      <vt:lpstr>PowerPoint Presentation</vt:lpstr>
      <vt:lpstr>PowerPoint Presentation</vt:lpstr>
      <vt:lpstr>PowerPoint Presentation</vt:lpstr>
      <vt:lpstr>HRM ‘Planning’ (Cont’d…) </vt:lpstr>
      <vt:lpstr>SELECTION (Cont’d…) </vt:lpstr>
      <vt:lpstr>PowerPoint Presentation</vt:lpstr>
      <vt:lpstr>PowerPoint Presentation</vt:lpstr>
      <vt:lpstr>PowerPoint Presentation</vt:lpstr>
      <vt:lpstr>PowerPoint Presentation</vt:lpstr>
      <vt:lpstr>SELECTION (Cont’d…) </vt:lpstr>
      <vt:lpstr>Recruitment Versus Selection </vt:lpstr>
      <vt:lpstr>PowerPoint Presentation</vt:lpstr>
      <vt:lpstr>Training Methods </vt:lpstr>
      <vt:lpstr>TRAINING AND DEVELOPING (Cont’d….)  </vt:lpstr>
      <vt:lpstr>TRAINING AND DEVELOPING (Cont’d….)  </vt:lpstr>
      <vt:lpstr>TRAINING AND DEVELOPING (Cont’d….)  </vt:lpstr>
      <vt:lpstr>HRM Planning (Cont’d..) </vt:lpstr>
      <vt:lpstr>EMPLOYEE PERFORMANCE MANAGEMENT (Cont’d…)  </vt:lpstr>
      <vt:lpstr>HRM Planning (Cont’d..) </vt:lpstr>
      <vt:lpstr>REFERENCES: </vt:lpstr>
      <vt:lpstr>REFERENCES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ORGANIZATION AND MANAGEMENT</dc:title>
  <dc:creator>Microsoft account</dc:creator>
  <cp:lastModifiedBy>Microsoft account</cp:lastModifiedBy>
  <cp:revision>49</cp:revision>
  <dcterms:created xsi:type="dcterms:W3CDTF">2024-04-16T04:21:23Z</dcterms:created>
  <dcterms:modified xsi:type="dcterms:W3CDTF">2024-04-22T09:00:53Z</dcterms:modified>
</cp:coreProperties>
</file>