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9" r:id="rId4"/>
    <p:sldId id="262" r:id="rId5"/>
    <p:sldId id="266" r:id="rId6"/>
    <p:sldId id="264" r:id="rId7"/>
    <p:sldId id="265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6" r:id="rId17"/>
    <p:sldId id="277" r:id="rId18"/>
    <p:sldId id="281" r:id="rId19"/>
    <p:sldId id="282" r:id="rId20"/>
    <p:sldId id="283" r:id="rId21"/>
    <p:sldId id="278" r:id="rId22"/>
    <p:sldId id="284" r:id="rId23"/>
    <p:sldId id="279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6" r:id="rId35"/>
    <p:sldId id="297" r:id="rId36"/>
    <p:sldId id="298" r:id="rId37"/>
    <p:sldId id="299" r:id="rId38"/>
    <p:sldId id="300" r:id="rId39"/>
    <p:sldId id="301" r:id="rId40"/>
    <p:sldId id="303" r:id="rId41"/>
    <p:sldId id="304" r:id="rId42"/>
    <p:sldId id="305" r:id="rId43"/>
    <p:sldId id="261" r:id="rId44"/>
    <p:sldId id="275" r:id="rId45"/>
    <p:sldId id="295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19" autoAdjust="0"/>
    <p:restoredTop sz="94660"/>
  </p:normalViewPr>
  <p:slideViewPr>
    <p:cSldViewPr snapToGrid="0">
      <p:cViewPr varScale="1">
        <p:scale>
          <a:sx n="71" d="100"/>
          <a:sy n="71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2FD6-D18D-4FFE-837C-1BE390C86935}" type="datetimeFigureOut">
              <a:rPr lang="en-AU" smtClean="0"/>
              <a:t>2024-05-02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BE6D-FD5D-422A-96A6-EB65C36AA94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55126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2FD6-D18D-4FFE-837C-1BE390C86935}" type="datetimeFigureOut">
              <a:rPr lang="en-AU" smtClean="0"/>
              <a:t>2024-05-02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BE6D-FD5D-422A-96A6-EB65C36AA94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1750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2FD6-D18D-4FFE-837C-1BE390C86935}" type="datetimeFigureOut">
              <a:rPr lang="en-AU" smtClean="0"/>
              <a:t>2024-05-02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BE6D-FD5D-422A-96A6-EB65C36AA94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63005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2FD6-D18D-4FFE-837C-1BE390C86935}" type="datetimeFigureOut">
              <a:rPr lang="en-AU" smtClean="0"/>
              <a:t>2024-05-02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BE6D-FD5D-422A-96A6-EB65C36AA94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19662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2FD6-D18D-4FFE-837C-1BE390C86935}" type="datetimeFigureOut">
              <a:rPr lang="en-AU" smtClean="0"/>
              <a:t>2024-05-02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BE6D-FD5D-422A-96A6-EB65C36AA94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93317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2FD6-D18D-4FFE-837C-1BE390C86935}" type="datetimeFigureOut">
              <a:rPr lang="en-AU" smtClean="0"/>
              <a:t>2024-05-02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BE6D-FD5D-422A-96A6-EB65C36AA94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67568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2FD6-D18D-4FFE-837C-1BE390C86935}" type="datetimeFigureOut">
              <a:rPr lang="en-AU" smtClean="0"/>
              <a:t>2024-05-02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BE6D-FD5D-422A-96A6-EB65C36AA94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6629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2FD6-D18D-4FFE-837C-1BE390C86935}" type="datetimeFigureOut">
              <a:rPr lang="en-AU" smtClean="0"/>
              <a:t>2024-05-02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BE6D-FD5D-422A-96A6-EB65C36AA94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14843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2FD6-D18D-4FFE-837C-1BE390C86935}" type="datetimeFigureOut">
              <a:rPr lang="en-AU" smtClean="0"/>
              <a:t>2024-05-02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BE6D-FD5D-422A-96A6-EB65C36AA94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61132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2FD6-D18D-4FFE-837C-1BE390C86935}" type="datetimeFigureOut">
              <a:rPr lang="en-AU" smtClean="0"/>
              <a:t>2024-05-02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BE6D-FD5D-422A-96A6-EB65C36AA94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33141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2FD6-D18D-4FFE-837C-1BE390C86935}" type="datetimeFigureOut">
              <a:rPr lang="en-AU" smtClean="0"/>
              <a:t>2024-05-02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BE6D-FD5D-422A-96A6-EB65C36AA94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39971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AE2FD6-D18D-4FFE-837C-1BE390C86935}" type="datetimeFigureOut">
              <a:rPr lang="en-AU" smtClean="0"/>
              <a:t>2024-05-02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0BE6D-FD5D-422A-96A6-EB65C36AA94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6528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s://whatfix.com/blog/types-of-organizational-change/#:~:text=Organizational%20changes%20are%20those%20that,It's%20a%20broad%20category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hyperlink" Target="https://courses.lumenlearning.com/atd-tc3-management/chapter/planning-and-executing-change-effectively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5946" y="-221785"/>
            <a:ext cx="9144000" cy="1508236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TITLE</a:t>
            </a:r>
            <a:r>
              <a:rPr lang="en-A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AND MANAGEMENT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0392" y="1638143"/>
            <a:ext cx="9049554" cy="5083332"/>
          </a:xfrm>
        </p:spPr>
        <p:txBody>
          <a:bodyPr>
            <a:normAutofit/>
          </a:bodyPr>
          <a:lstStyle/>
          <a:p>
            <a:pPr algn="ctr"/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9 (Week 9) </a:t>
            </a:r>
          </a:p>
          <a:p>
            <a:pPr algn="ctr"/>
            <a:r>
              <a:rPr lang="en-A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CHANGE AND DEVELOPMENT </a:t>
            </a:r>
          </a:p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- 9 </a:t>
            </a:r>
          </a:p>
          <a:p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organizational change, Change Forces, Forms of change, Resistance to change, Approach to organizational change, Meaning and concept of organizational development </a:t>
            </a:r>
          </a:p>
          <a:p>
            <a:r>
              <a:rPr lang="en-A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Ishwar Adhikari </a:t>
            </a:r>
          </a:p>
          <a:p>
            <a:pPr algn="ctr"/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 Professor</a:t>
            </a:r>
          </a:p>
          <a:p>
            <a:pPr algn="ctr"/>
            <a:r>
              <a:rPr lang="en-A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Kathmandu Engineering College, Nepal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5685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9078532" cy="48456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objective of this lecture is to understand about : </a:t>
            </a:r>
          </a:p>
          <a:p>
            <a:pPr marL="0" indent="0" algn="just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Meaning of Organizational Change .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 forces.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Forms of change 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Resistance to change 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Approach to organizational change. 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Meaning of organizational development 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402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341" y="-9413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ORGNIZATIONAL CHANGE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965" y="929596"/>
            <a:ext cx="9529292" cy="5753592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 is a law of nature and we live in a dynamic world where nothing remain static.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refers to any alteration which occurs in over all work environment of an organization.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may relate to change in technology, organizational structure, working processes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work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environment, organizational policy and even the roles people play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process by which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move from their present state to some desired future state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increase the effectiveness.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Change is defined as change that has an impact on the way work is performed and has significant effects on staff.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8756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3389" y="1690688"/>
            <a:ext cx="9704293" cy="4351338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system is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disturbed by internal or external forces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frequently occur or any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alteration which occur in overall work environment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an organization is organizational change. 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change may be pressurized by internal and external forces, may affect only one or all the levels and departments or may be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related to the organizational structure, people, technology, working or social environment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[1]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ORGNIZATIONAL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485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ypes of organizational chan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1156447"/>
            <a:ext cx="8319247" cy="5593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199" y="18050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ORGNIZATIONAL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439269" y="2831634"/>
            <a:ext cx="250563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SOURCE: [2] </a:t>
            </a: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9308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02658"/>
            <a:ext cx="9811871" cy="5580530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organization is an open system which has to interact with environment and is solely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dependent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it.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 is dynamic and changing fast and both internal and external forces encourage organization to change from present to future state.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 change in environment makes it necessary for the organization to incorporate change in the internal systems, sub-systems and processes.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has a chain reaction on the other internal elements of organization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 forces are categorized as external and internal.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10515600" cy="1102659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FORCES </a:t>
            </a:r>
          </a:p>
        </p:txBody>
      </p:sp>
    </p:spTree>
    <p:extLst>
      <p:ext uri="{BB962C8B-B14F-4D97-AF65-F5344CB8AC3E}">
        <p14:creationId xmlns:p14="http://schemas.microsoft.com/office/powerpoint/2010/main" val="3605571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577" y="830540"/>
            <a:ext cx="9905999" cy="5906435"/>
          </a:xfrm>
        </p:spPr>
        <p:txBody>
          <a:bodyPr>
            <a:normAutofit lnSpcReduction="10000"/>
          </a:bodyPr>
          <a:lstStyle/>
          <a:p>
            <a:pPr marL="514350" indent="-514350" algn="just">
              <a:lnSpc>
                <a:spcPct val="100000"/>
              </a:lnSpc>
              <a:buAutoNum type="arabicPeriod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External Forces </a:t>
            </a:r>
          </a:p>
          <a:p>
            <a:pPr marL="514350" indent="-514350" algn="just">
              <a:lnSpc>
                <a:spcPct val="100000"/>
              </a:lnSpc>
              <a:buAutoNum type="alphaLcParenBoth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Technological forces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Technology is a major external force which calls for change.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recent times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made a remarkable impact on the ability of managers to use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to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arrive at a decision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It includes: </a:t>
            </a:r>
          </a:p>
          <a:p>
            <a:pPr algn="just"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Innovation and experimentation to develop new or improved products or processes. </a:t>
            </a:r>
          </a:p>
          <a:p>
            <a:pPr algn="just"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Redesigning jobs arising from  new developments in technology. </a:t>
            </a:r>
          </a:p>
          <a:p>
            <a:pPr algn="just"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the level of technology and the rate of technological change. </a:t>
            </a:r>
          </a:p>
          <a:p>
            <a:pPr algn="just">
              <a:lnSpc>
                <a:spcPct val="100000"/>
              </a:lnSpc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88577" y="-12102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FORCES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7658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812" y="1112932"/>
            <a:ext cx="10515600" cy="5745068"/>
          </a:xfrm>
        </p:spPr>
        <p:txBody>
          <a:bodyPr/>
          <a:lstStyle/>
          <a:p>
            <a:pPr marL="514350" indent="-514350" algn="just">
              <a:lnSpc>
                <a:spcPct val="100000"/>
              </a:lnSpc>
              <a:buAutoNum type="alphaLcParenBoth" startAt="2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Political forces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Political forces are related to management of public affairs. It includes: </a:t>
            </a:r>
          </a:p>
          <a:p>
            <a:pPr algn="just"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Changing political system, institutions and philosophies. </a:t>
            </a:r>
          </a:p>
          <a:p>
            <a:pPr algn="just"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Changing world politics like Russia – Ukraine war, Israel –Hamas war. </a:t>
            </a:r>
          </a:p>
          <a:p>
            <a:pPr algn="just"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Increasing activities of pressure group like social activist, trade unions etc. </a:t>
            </a:r>
          </a:p>
          <a:p>
            <a:pPr algn="just"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Changing role of government from doer to facilitator. </a:t>
            </a:r>
          </a:p>
          <a:p>
            <a:pPr algn="just"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New laws, regulations and deregulations.  </a:t>
            </a:r>
          </a:p>
          <a:p>
            <a:pPr algn="just">
              <a:lnSpc>
                <a:spcPct val="100000"/>
              </a:lnSpc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55812" y="1"/>
            <a:ext cx="10515600" cy="1062318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FORCES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175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342" y="1086037"/>
            <a:ext cx="9852211" cy="5610598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00000"/>
              </a:lnSpc>
              <a:buAutoNum type="alphaLcParenBoth" startAt="3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Economic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Market forces </a:t>
            </a:r>
            <a:endParaRPr lang="en-A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Economic system, policies and conditions. </a:t>
            </a:r>
          </a:p>
          <a:p>
            <a:pPr algn="just"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Economic health of the country indicated by per capita income and growth rate. </a:t>
            </a:r>
          </a:p>
          <a:p>
            <a:pPr algn="just"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Inflation and exchange rate changes </a:t>
            </a:r>
          </a:p>
          <a:p>
            <a:pPr algn="just"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Income distribution and poverty minimization. </a:t>
            </a:r>
          </a:p>
          <a:p>
            <a:pPr algn="just"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Resource availability: physical, human, financial etc. </a:t>
            </a:r>
          </a:p>
          <a:p>
            <a:pPr algn="just"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Liberalization and privatization </a:t>
            </a:r>
          </a:p>
          <a:p>
            <a:pPr algn="just"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Workforce diversity in terms of culture, gender, age, skill and professionalism.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0373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FORCES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7360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023" y="1435193"/>
            <a:ext cx="10515600" cy="5032841"/>
          </a:xfrm>
        </p:spPr>
        <p:txBody>
          <a:bodyPr/>
          <a:lstStyle/>
          <a:p>
            <a:pPr marL="514350" indent="-514350">
              <a:buAutoNum type="alphaLcParenBoth" startAt="4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Socio Cultural forces </a:t>
            </a: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reflected by 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Demographic changes related to population. 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Social change that causes differences among people. 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Cross cultural influences and their impacts on values, beliefs, and attitudes. 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Ethical problems and dilemmas.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10963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FORCES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0787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3730" y="1139825"/>
            <a:ext cx="9637058" cy="5193740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00000"/>
              </a:lnSpc>
              <a:buAutoNum type="arabicPeriod" startAt="2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Forces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forces are controllable by the organization. They are reflected by: </a:t>
            </a:r>
          </a:p>
          <a:p>
            <a:pPr marL="514350" indent="-514350" algn="just">
              <a:lnSpc>
                <a:spcPct val="100000"/>
              </a:lnSpc>
              <a:buAutoNum type="alphaLcParenBoth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 changes: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goal of employees changes. Organizational goal experience succession and displacement. </a:t>
            </a:r>
          </a:p>
          <a:p>
            <a:pPr marL="514350" indent="-514350" algn="just">
              <a:lnSpc>
                <a:spcPct val="100000"/>
              </a:lnSpc>
              <a:buAutoNum type="alphaLcParenBoth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Structure changes: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affect job design and relationships. Coordination mechanism also change. </a:t>
            </a:r>
          </a:p>
          <a:p>
            <a:pPr marL="514350" indent="-514350" algn="just">
              <a:lnSpc>
                <a:spcPct val="100000"/>
              </a:lnSpc>
              <a:buAutoNum type="alphaLcParenBoth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Resource changes: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technology changes make manually performed jobs automated and computerized.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0373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FORCES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57129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471" y="1264024"/>
            <a:ext cx="10515600" cy="5486399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10000"/>
              </a:lnSpc>
              <a:buAutoNum type="alphaLcParenBoth" startAt="4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climate changes: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quality of working environment is reflected by changes in: </a:t>
            </a:r>
          </a:p>
          <a:p>
            <a:pPr algn="just">
              <a:lnSpc>
                <a:spcPct val="11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Mutuality of interest of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labor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management. </a:t>
            </a:r>
          </a:p>
          <a:p>
            <a:pPr algn="just">
              <a:lnSpc>
                <a:spcPct val="11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Openness in communication and tolerance for conflicts. </a:t>
            </a:r>
          </a:p>
          <a:p>
            <a:pPr algn="just">
              <a:lnSpc>
                <a:spcPct val="11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Collaborating among employees. </a:t>
            </a:r>
          </a:p>
          <a:p>
            <a:pPr algn="just">
              <a:lnSpc>
                <a:spcPct val="11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Team work – grouping of activities around teams for results. </a:t>
            </a:r>
          </a:p>
          <a:p>
            <a:pPr algn="just">
              <a:lnSpc>
                <a:spcPct val="11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Innovation and risk taking</a:t>
            </a:r>
          </a:p>
          <a:p>
            <a:pPr algn="just">
              <a:lnSpc>
                <a:spcPct val="11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based rewards. </a:t>
            </a:r>
          </a:p>
          <a:p>
            <a:pPr algn="just">
              <a:lnSpc>
                <a:spcPct val="110000"/>
              </a:lnSpc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15471" y="1"/>
            <a:ext cx="10515600" cy="1264024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FORCES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097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838200" y="1715789"/>
            <a:ext cx="3657600" cy="6583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FORCES </a:t>
            </a:r>
            <a:endParaRPr 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Placeholder 5"/>
          <p:cNvSpPr txBox="1">
            <a:spLocks/>
          </p:cNvSpPr>
          <p:nvPr/>
        </p:nvSpPr>
        <p:spPr>
          <a:xfrm>
            <a:off x="5796536" y="1690688"/>
            <a:ext cx="4068267" cy="658368"/>
          </a:xfrm>
          <a:prstGeom prst="roundRect">
            <a:avLst>
              <a:gd name="adj" fmla="val 16667"/>
            </a:avLst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EXTERNAL FORCES</a:t>
            </a:r>
            <a:endParaRPr 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21772" y="2399258"/>
            <a:ext cx="4098145" cy="38862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Declining Effectiveness. </a:t>
            </a: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crisis Situation </a:t>
            </a: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employee expectations </a:t>
            </a: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the work climate at an organization.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3"/>
          <p:cNvSpPr txBox="1">
            <a:spLocks/>
          </p:cNvSpPr>
          <p:nvPr/>
        </p:nvSpPr>
        <p:spPr>
          <a:xfrm>
            <a:off x="5937562" y="2399258"/>
            <a:ext cx="3786214" cy="3886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Nature of work force. </a:t>
            </a: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Technology </a:t>
            </a: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Economic shocks </a:t>
            </a: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Competition  </a:t>
            </a: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Social trends </a:t>
            </a:r>
          </a:p>
          <a:p>
            <a:pPr algn="just">
              <a:buFont typeface="Arial" panose="020B0604020202020204" pitchFamily="34" charset="0"/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FORCES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8931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8576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FORMS OF CHANGE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9941" y="1180166"/>
            <a:ext cx="9139518" cy="5556810"/>
          </a:xfrm>
        </p:spPr>
        <p:txBody>
          <a:bodyPr/>
          <a:lstStyle/>
          <a:p>
            <a:pPr marL="514350" indent="-514350">
              <a:lnSpc>
                <a:spcPct val="100000"/>
              </a:lnSpc>
              <a:buAutoNum type="arabicPeriod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Planned Change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change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resulting from a deliberate decision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alter the organization.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focus of planned change is primarily on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intentional, goal-oriented change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Companies that wish to move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a traditional hierarchical structure to one that facilitates self-managed team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use a proactive, orchestrated approach.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change is designed to achieve specific goals and usually involves a detailed roadmap that ensures a smooth transition.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3944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340" y="1002832"/>
            <a:ext cx="9704295" cy="5761039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00000"/>
              </a:lnSpc>
              <a:buAutoNum type="arabicPeriod" startAt="2"/>
            </a:pPr>
            <a:r>
              <a:rPr lang="en-US" b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Unp</a:t>
            </a:r>
            <a:r>
              <a:rPr lang="en-AU" b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lanned</a:t>
            </a: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endParaRPr lang="en-AU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imposed on the organization and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often unforeseen.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government regulation and changes in economy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for example, are often unplanned.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forces of unplanned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 begin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appear, the appropriate goal is to act quickly to minimize any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negative consequences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maximize any possible benefits.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type of change can be chaotic and requires quick responses to adapt successfully.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Unplanned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can be considered a remedial change or reactionary change, too.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03729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FORMS OF CHANGE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5376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0283" y="1059142"/>
            <a:ext cx="10040470" cy="5798858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00000"/>
              </a:lnSpc>
              <a:buAutoNum type="arabicPeriod" startAt="3"/>
            </a:pPr>
            <a:r>
              <a:rPr lang="en-A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Transformational Change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Transformational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in an organisation means a complete overhaul, shaping something entirely new.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often involves a fundamental overhaul of an organisation’s systems, processes, or culture.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radical process that may alter the company’s direction, vision, or mission. 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can occur when an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faces different technologies, significant changes in supply and demand, unexpected losses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etc.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90283" y="0"/>
            <a:ext cx="10515600" cy="1183341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FORMS OF CHANGE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08922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54977"/>
            <a:ext cx="9421906" cy="5032375"/>
          </a:xfrm>
        </p:spPr>
        <p:txBody>
          <a:bodyPr/>
          <a:lstStyle/>
          <a:p>
            <a:pPr marL="514350" indent="-514350" algn="just">
              <a:lnSpc>
                <a:spcPct val="100000"/>
              </a:lnSpc>
              <a:buAutoNum type="arabicPeriod" startAt="4"/>
            </a:pPr>
            <a:r>
              <a:rPr lang="en-A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Radical Change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process by which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firms regain competitive advantage after it has been lost or threatened.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type of extent of change undertaken depends upon the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firm’s resources and capabilities, its competitive environment, and its leadership.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fundamentally change the firm’s processes, system, structure, strategies and core values.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223682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FORMS OF CHANGE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25628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95" y="-16524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AGENT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894" y="888205"/>
            <a:ext cx="9784977" cy="5969795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agent are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that are responsible for the change in individual behaviour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 agent is anyone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has the skill and power to stimulate, facilitate and coordinate the change effort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changes like change in organization structure, organizational strategy, process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policy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the like can always be introduced in the organization with proper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consultations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employees so that they are accepted by them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in human behaviour is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complex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phenomenon that may require a number of strategies to make desirable change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These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called change agents.</a:t>
            </a:r>
          </a:p>
        </p:txBody>
      </p:sp>
    </p:spTree>
    <p:extLst>
      <p:ext uri="{BB962C8B-B14F-4D97-AF65-F5344CB8AC3E}">
        <p14:creationId xmlns:p14="http://schemas.microsoft.com/office/powerpoint/2010/main" val="18538627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659" y="843989"/>
            <a:ext cx="9838765" cy="5919882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 types of change agents have been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identified[5] </a:t>
            </a:r>
          </a:p>
          <a:p>
            <a:pPr marL="514350" indent="-514350" algn="just">
              <a:lnSpc>
                <a:spcPct val="110000"/>
              </a:lnSpc>
              <a:buAutoNum type="arabicPeriod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Outside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Pressures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 like fiscal policy, government policy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technology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social change bring change into the organization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generally executed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the organizations itself. Government may also indulge and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help organizations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adopt to new policy like controlling strike in the organizations.</a:t>
            </a:r>
          </a:p>
          <a:p>
            <a:pPr marL="514350" indent="-514350" algn="just">
              <a:lnSpc>
                <a:spcPct val="110000"/>
              </a:lnSpc>
              <a:buAutoNum type="arabicPeriod" startAt="2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Changes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 Top Management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change may come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from the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 management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be in the form of structural, strategic or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institutions changes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may be beneficial to the organization with particular reference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employees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40659" y="-177988"/>
            <a:ext cx="10515600" cy="1264024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AGENT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54342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236" y="833718"/>
            <a:ext cx="9690846" cy="5916706"/>
          </a:xfrm>
        </p:spPr>
        <p:txBody>
          <a:bodyPr>
            <a:normAutofit fontScale="92500" lnSpcReduction="10000"/>
          </a:bodyPr>
          <a:lstStyle/>
          <a:p>
            <a:pPr marL="514350" indent="-514350" algn="just">
              <a:lnSpc>
                <a:spcPct val="110000"/>
              </a:lnSpc>
              <a:buAutoNum type="arabicPeriod" startAt="3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Development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 must be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reviewed from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to time. This is necessitated because of the environmental changes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Areas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organizational development can be carried out are work design,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delegation of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authority, team building, empowerment, autonomy, job enrichment ,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job rotation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etc.</a:t>
            </a:r>
          </a:p>
          <a:p>
            <a:pPr marL="514350" indent="-514350" algn="just">
              <a:lnSpc>
                <a:spcPct val="110000"/>
              </a:lnSpc>
              <a:buAutoNum type="arabicPeriod" startAt="4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 Change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change refers to change in attitude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skills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behaviour.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development process like management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objective (MBO) encompasses self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setting objective for self,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introduced, individuals are likely to be more responsible for the work they are assigned.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82706" y="1"/>
            <a:ext cx="10515600" cy="1143000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AGENT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2644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836" y="1"/>
            <a:ext cx="10515600" cy="1223682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RESISTANCE TO CHANGE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577" y="991906"/>
            <a:ext cx="9852212" cy="5866094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organizations, resistance to change is any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 or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behaviour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indicates unwillingness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make or support a desired change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helpful to view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resistance to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as feedback that the change agent can use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facilitate gaining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 objectives.[5]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must be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emphasised that change brings with it new challenges, new experiences, spirit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associated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and therefore it should be welcomed and implemented with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positiveness and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full support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[3]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However, there are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two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that resist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change: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Resistance and Organizational Resistance. </a:t>
            </a: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1549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57563"/>
          </a:xfrm>
        </p:spPr>
        <p:txBody>
          <a:bodyPr/>
          <a:lstStyle/>
          <a:p>
            <a:pPr marL="514350" indent="-514350" algn="just">
              <a:lnSpc>
                <a:spcPct val="100000"/>
              </a:lnSpc>
              <a:buAutoNum type="arabicPeriod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Resistance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 sources of resistance to change reside in basic human characteristics such as perceptions, personalities and needs. </a:t>
            </a:r>
          </a:p>
          <a:p>
            <a:pPr marL="514350" indent="-514350" algn="just">
              <a:lnSpc>
                <a:spcPct val="100000"/>
              </a:lnSpc>
              <a:buAutoNum type="alphaLcParenBoth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Economic reason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It usually focus on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Fear of technological unemployment.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Fear of reduced work hours and consequently less pay.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Fear of demotion and thus reduced pay.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RESISTANCE TO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3968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918" y="978459"/>
            <a:ext cx="9784976" cy="5879541"/>
          </a:xfrm>
        </p:spPr>
        <p:txBody>
          <a:bodyPr/>
          <a:lstStyle/>
          <a:p>
            <a:pPr marL="514350" indent="-514350" algn="just">
              <a:lnSpc>
                <a:spcPct val="100000"/>
              </a:lnSpc>
              <a:buAutoNum type="alphaLcParenBoth" startAt="2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Fear of Job Security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is impending, some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employees may fear loosing their jobs,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particularly when new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advanced technology is introduced.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times there has been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trend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down sizing the organization as a measure of cost cutting.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diminish the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positive qualities the individuals enjoys the job. </a:t>
            </a:r>
          </a:p>
          <a:p>
            <a:pPr marL="514350" indent="-514350">
              <a:buAutoNum type="alphaLcParenBoth" startAt="3"/>
            </a:pPr>
            <a:r>
              <a:rPr lang="en-A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Peer Pressure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 employee may be prepared to accept change but refuse to accept it for the sake of group.  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/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36494" y="1"/>
            <a:ext cx="10515600" cy="1223682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RESISTANCE TO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8333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2365" y="1110409"/>
            <a:ext cx="9408458" cy="5653461"/>
          </a:xfrm>
        </p:spPr>
        <p:txBody>
          <a:bodyPr>
            <a:normAutofit/>
          </a:bodyPr>
          <a:lstStyle/>
          <a:p>
            <a:pPr marL="514350" indent="-514350" algn="just">
              <a:buAutoNum type="alphaLcParenBoth" startAt="4"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Fear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Failure  </a:t>
            </a:r>
            <a:endParaRPr lang="en-US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fear changes because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fear their own failure.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introducing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computer system often arouses individuals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 doubt about their ability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interact with the computer. </a:t>
            </a:r>
          </a:p>
          <a:p>
            <a:pPr marL="514350" indent="-514350">
              <a:buAutoNum type="alphaLcParenBoth" startAt="5"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Personality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Conflict  </a:t>
            </a:r>
            <a:endParaRPr lang="en-US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agent who appears insensitive to employee concerns and feeling may meet considerable resistance because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employees perceive that their needs are not being taken into account. </a:t>
            </a:r>
          </a:p>
          <a:p>
            <a:pPr marL="0" indent="0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36494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RESISTANCE TO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8526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5129" y="968189"/>
            <a:ext cx="9959789" cy="5755340"/>
          </a:xfrm>
        </p:spPr>
        <p:txBody>
          <a:bodyPr>
            <a:normAutofit fontScale="92500"/>
          </a:bodyPr>
          <a:lstStyle/>
          <a:p>
            <a:pPr marL="514350" indent="-514350">
              <a:buAutoNum type="arabicPeriod" startAt="2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Resistance  </a:t>
            </a:r>
            <a:endParaRPr lang="en-A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Reasons for organizational resistance are: </a:t>
            </a:r>
          </a:p>
          <a:p>
            <a:pPr marL="514350" indent="-514350" algn="just">
              <a:lnSpc>
                <a:spcPct val="100000"/>
              </a:lnSpc>
              <a:buAutoNum type="alphaLcParenBoth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Resource constraint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Resources are one of the major constraints inside the organization.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necessary financial, material and human resources may not be available to the organization to make the needed changes. </a:t>
            </a:r>
          </a:p>
          <a:p>
            <a:pPr marL="514350" indent="-514350" algn="just">
              <a:lnSpc>
                <a:spcPct val="100000"/>
              </a:lnSpc>
              <a:buAutoNum type="alphaLcParenBoth" startAt="2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Structural constraint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organizational structure have in built mechanism for resistance to change.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bureaucratic structure, jobs are narrowly defined and lines of authority are clearly spelled out which makes difficult to implement change.  </a:t>
            </a:r>
          </a:p>
          <a:p>
            <a:pPr>
              <a:buFont typeface="Wingdings" panose="05000000000000000000" pitchFamily="2" charset="2"/>
              <a:buChar char="Ø"/>
            </a:pP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23047" y="1"/>
            <a:ext cx="10515600" cy="1250576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RESISTANCE TO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941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836" y="1325562"/>
            <a:ext cx="9502588" cy="5155919"/>
          </a:xfrm>
        </p:spPr>
        <p:txBody>
          <a:bodyPr>
            <a:noAutofit/>
          </a:bodyPr>
          <a:lstStyle/>
          <a:p>
            <a:pPr marL="514350" indent="-514350" algn="just">
              <a:lnSpc>
                <a:spcPct val="110000"/>
              </a:lnSpc>
              <a:buAutoNum type="alphaLcParenBoth" startAt="3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Threat to expertise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 in organizational pattern may threaten the expertise of the specialized groups. Therefore specialists usually resist to change. </a:t>
            </a:r>
          </a:p>
          <a:p>
            <a:pPr marL="514350" indent="-514350" algn="just">
              <a:lnSpc>
                <a:spcPct val="110000"/>
              </a:lnSpc>
              <a:buAutoNum type="alphaLcParenBoth" startAt="4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Politics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change may shift the existing balance power in an organization.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Individuals or groups who hold power under the current arrangement may fear losing these political advantages.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1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76836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RESISTANCE TO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94991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2706" y="0"/>
            <a:ext cx="10515600" cy="1156447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RESISTANCE TO CHANGE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106" y="779929"/>
            <a:ext cx="9610166" cy="5785411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tactics are used to resist to change: 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Education and Communication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about impending change is essential if employees are to adjust effectively.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details of the change should be provided and its potential consequences.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Educating employees on new work procedures is often helpful.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6228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836" y="1325562"/>
            <a:ext cx="9354670" cy="5532437"/>
          </a:xfrm>
        </p:spPr>
        <p:txBody>
          <a:bodyPr>
            <a:normAutofit/>
          </a:bodyPr>
          <a:lstStyle/>
          <a:p>
            <a:pPr marL="514350" indent="-514350">
              <a:buAutoNum type="arabicPeriod" startAt="2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Participation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difficult for the individuals to resist a change decision in which they are participated.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Prior to making a change, those opposed can be brought into the decision process. </a:t>
            </a:r>
          </a:p>
          <a:p>
            <a:pPr marL="514350" indent="-514350">
              <a:buAutoNum type="arabicPeriod" startAt="3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Empathy and Support  </a:t>
            </a:r>
            <a:endParaRPr lang="en-A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Active listening is a excellent tool for identifying reasons behind the resistance.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expression of concerns about the change can provide important feedback that managers can use to improve the change process.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76836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RESISTANCE TO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58796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6153" y="1435193"/>
            <a:ext cx="9946341" cy="5180760"/>
          </a:xfrm>
        </p:spPr>
        <p:txBody>
          <a:bodyPr/>
          <a:lstStyle/>
          <a:p>
            <a:pPr marL="514350" indent="-514350" algn="just">
              <a:buAutoNum type="arabicPeriod" startAt="4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Manipulation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Manipulation refers to covert influence attempts.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Twisting and distorting facts to make them appear attractive and creating false rumours to get employees to accept a change. </a:t>
            </a:r>
          </a:p>
          <a:p>
            <a:pPr marL="514350" indent="-514350" algn="just">
              <a:buFont typeface="Arial" panose="020B0604020202020204" pitchFamily="34" charset="0"/>
              <a:buAutoNum type="arabicPeriod" startAt="4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Coercion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Coercion is application of direct threats or force on resistors.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change agent essentially force people to accept a change by explicitly or implicitly threating them with the loss of their jobs, promotion possibilities and transferring them.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96153" y="10963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RESISTANCE TO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425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 TO ORGANIZATIONAL CHANGE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25563"/>
            <a:ext cx="10515600" cy="4351338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approaches of managing the organizational change have been developed,  among them major approaches are: </a:t>
            </a:r>
          </a:p>
          <a:p>
            <a:pPr lvl="1" algn="just">
              <a:lnSpc>
                <a:spcPct val="100000"/>
              </a:lnSpc>
            </a:pP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Lewin’s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Three step model</a:t>
            </a:r>
          </a:p>
          <a:p>
            <a:pPr lvl="1" algn="just">
              <a:lnSpc>
                <a:spcPct val="100000"/>
              </a:lnSpc>
            </a:pP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Action research model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A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1229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2365" y="1529324"/>
            <a:ext cx="10515600" cy="4817222"/>
          </a:xfrm>
        </p:spPr>
        <p:txBody>
          <a:bodyPr>
            <a:noAutofit/>
          </a:bodyPr>
          <a:lstStyle/>
          <a:p>
            <a:pPr marL="514350" lvl="1" indent="-514350">
              <a:lnSpc>
                <a:spcPct val="100000"/>
              </a:lnSpc>
              <a:spcBef>
                <a:spcPts val="1000"/>
              </a:spcBef>
              <a:buAutoNum type="arabicPeriod"/>
            </a:pPr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Lewin’s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step 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year 1951, Kurt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Lewin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 social psychologist, has developed this model which is also called “Force Field Analysis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According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this model, organizational change can be managed through the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interaction between driving and restraining forces.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model asserts that there are two types of regular forces that affect change: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Driving forces: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Forces that favor or support change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Restraining forces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Forces that oppose or block change</a:t>
            </a:r>
          </a:p>
          <a:p>
            <a:pPr marL="0" lvl="1" indent="0">
              <a:lnSpc>
                <a:spcPct val="100000"/>
              </a:lnSpc>
              <a:spcBef>
                <a:spcPts val="1000"/>
              </a:spcBef>
              <a:buNone/>
            </a:pPr>
            <a:endParaRPr lang="en-US" sz="28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 indent="0">
              <a:lnSpc>
                <a:spcPct val="100000"/>
              </a:lnSpc>
              <a:spcBef>
                <a:spcPts val="1000"/>
              </a:spcBef>
              <a:buNone/>
            </a:pP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A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30624" y="20376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 TO ORGANIZATIONAL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347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0283" y="1410400"/>
            <a:ext cx="10515600" cy="4351338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Psychologist Kurt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Lewin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recommends that any change effort be viewed as a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process with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distinct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phases—unfreezing, changing, and refreezing,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all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which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be well handled for a change to be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successful.[7]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https://textimgs.s3.amazonaws.com/mgmtprinc/images/sm_a2a590a623bb60a104433bc7c06a0aa4.jpg#fix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213" y="3249892"/>
            <a:ext cx="7836736" cy="2962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90283" y="16342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 TO ORGANIZATIONAL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25949" y="3893951"/>
            <a:ext cx="250563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SOURCE: [8] </a:t>
            </a: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4951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0282" y="1325562"/>
            <a:ext cx="9892553" cy="5424861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Stage 1: Unfreezing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Process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finding a method of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it possible for people to let go of an old pattern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was counterproductive in some way.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Unfreezing can be achieved by use of three methods: 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Increasing the driving force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direct behavior away from the existing situation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-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Decreasing the restraining forces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negatively affect the movement from the existing equilibrium. 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- Finding the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combination of two methods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listed above.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90282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 TO ORGANIZATIONAL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6221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5130" y="1314170"/>
            <a:ext cx="10201835" cy="54228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Stage 2: Movement  </a:t>
            </a:r>
            <a:endParaRPr 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Process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in thoughts, feeling, behavior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is in some way more productive.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Once team members have opened up their minds, change can start.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change process is dynamic and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will take some time to be effective and involve transition period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have to take new responsibilities and tasks, which entails learning curve that will first slow the organization down.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change process is viewed as an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investment both in terms of time and allocation of resources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90283" y="12307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 TO ORGANIZATIONAL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0775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717741" cy="4351338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3: Refreezing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will only reach its full effect, 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made permanent.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Once the organizational change have been made,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efforts should be made to cement them and make sure the new organization reaches the standards.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 freezing gives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people the opportunity to thrive in the new organization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take full advantage of the change.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 TO ORGANIZATIONAL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86028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576" y="1287275"/>
            <a:ext cx="9852212" cy="5301783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00000"/>
              </a:lnSpc>
              <a:buAutoNum type="arabicPeriod" startAt="2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Action Research Model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is “A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process that is based on the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systematic collection of data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then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selection of change action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what the analyzed data indicate.” 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00000"/>
              </a:lnSpc>
              <a:buAutoNum type="arabicPeriod"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Diagnosis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begins by gathering information about problems, and needed changes from members of the organization. </a:t>
            </a:r>
          </a:p>
          <a:p>
            <a:pPr marL="457200" indent="-457200" algn="just">
              <a:lnSpc>
                <a:spcPct val="100000"/>
              </a:lnSpc>
              <a:buAutoNum type="arabicPeriod"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information is synthesized into primary concern, problem areas and possible actions. 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Feedback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requires sharing with employees what has been found from step one and two and the development of plan for the change. </a:t>
            </a:r>
          </a:p>
          <a:p>
            <a:pPr marL="457200" indent="-457200" algn="just">
              <a:lnSpc>
                <a:spcPct val="100000"/>
              </a:lnSpc>
              <a:buAutoNum type="arabicPeriod"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23047" y="1365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 TO ORGANIZATIONAL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22053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577" y="1325562"/>
            <a:ext cx="9690847" cy="5532437"/>
          </a:xfrm>
        </p:spPr>
        <p:txBody>
          <a:bodyPr>
            <a:normAutofit lnSpcReduction="10000"/>
          </a:bodyPr>
          <a:lstStyle/>
          <a:p>
            <a:pPr marL="457200" indent="-457200" algn="just">
              <a:lnSpc>
                <a:spcPct val="100000"/>
              </a:lnSpc>
              <a:buAutoNum type="arabicPeriod" startAt="4"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Action :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step where employees set into motion the specific action to correct the problem that were identified.   </a:t>
            </a:r>
          </a:p>
          <a:p>
            <a:pPr marL="457200" indent="-457200" algn="just">
              <a:lnSpc>
                <a:spcPct val="100000"/>
              </a:lnSpc>
              <a:buAutoNum type="arabicPeriod" startAt="4"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Evaluation: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final step to assess the action plan’s effectiveness. Using the initial data gathered as a bench mark, the subsequent change can be compared and evaluated.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u="sng" dirty="0" smtClean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Provides </a:t>
            </a:r>
            <a:r>
              <a:rPr lang="en-US" b="1" u="sng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benefits for organization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algn="just">
              <a:lnSpc>
                <a:spcPct val="100000"/>
              </a:lnSpc>
            </a:pPr>
            <a:r>
              <a:rPr lang="en-US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 focused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change agent looks for problems and the type of problem determine the type of change of action. </a:t>
            </a:r>
          </a:p>
          <a:p>
            <a:pPr algn="just">
              <a:lnSpc>
                <a:spcPct val="100000"/>
              </a:lnSpc>
            </a:pPr>
            <a:r>
              <a:rPr lang="en-US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Resistance to change is reduced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once employees have actively participated in the feedback process, the change process typically takes on a momentum of its own. </a:t>
            </a:r>
          </a:p>
          <a:p>
            <a:pPr marL="0" indent="0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 TO ORGANIZATIONAL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7342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9259" y="0"/>
            <a:ext cx="10515600" cy="112955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DEVELOPMENT(OD)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895" y="924672"/>
            <a:ext cx="10515600" cy="5933328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 is the act, process or result of furthering, advancing, or promoting the growth of an organization.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development is a collection of planned change interventions, built on humanistic-democratic values, that seeks to improve organizational effectiveness and employee well being.[9]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underlying values in OD effort are :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- Respect for people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- Trust and people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- Power equalization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- Confrontation 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-  Participation </a:t>
            </a:r>
          </a:p>
          <a:p>
            <a:pPr algn="just">
              <a:lnSpc>
                <a:spcPct val="100000"/>
              </a:lnSpc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340089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99" y="760785"/>
            <a:ext cx="10515600" cy="6097215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Role of OD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place emphasis on humanistic value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treat each human being as a complex person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increase the level of trust among the members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increase the level of enthusiasm at all levels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increase the level of self and group responsibility in planning.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OD </a:t>
            </a:r>
          </a:p>
          <a:p>
            <a:pPr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Discrepancy between ideal and real situations. </a:t>
            </a:r>
          </a:p>
          <a:p>
            <a:pPr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Resistance to change </a:t>
            </a:r>
          </a:p>
          <a:p>
            <a:pPr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Costly programs </a:t>
            </a:r>
          </a:p>
          <a:p>
            <a:pPr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Lack of motivation among members.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88575" y="-147918"/>
            <a:ext cx="11183471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DEVELOPMENT(OD)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3524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2365" y="1325563"/>
            <a:ext cx="9448800" cy="5169366"/>
          </a:xfrm>
        </p:spPr>
        <p:txBody>
          <a:bodyPr/>
          <a:lstStyle/>
          <a:p>
            <a:pPr marL="0" indent="0"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 interventions </a:t>
            </a:r>
          </a:p>
          <a:p>
            <a:pPr marL="457200" indent="-457200">
              <a:buAutoNum type="arabicPeriod"/>
            </a:pP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training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called laboratory training, T-groups (Training groups).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Refers to a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unstructured group interaction.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Participants discuss themselves and their interactive process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directed by the professional behavior scientist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 result include ; improved listening skill, greater openness, increased tolerance, improved conflict resolution skills.  </a:t>
            </a: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42365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DEVELOPMENT(OD)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714298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576" y="1690688"/>
            <a:ext cx="10107706" cy="5167312"/>
          </a:xfrm>
        </p:spPr>
        <p:txBody>
          <a:bodyPr/>
          <a:lstStyle/>
          <a:p>
            <a:pPr marL="514350" indent="-514350" algn="just">
              <a:lnSpc>
                <a:spcPct val="100000"/>
              </a:lnSpc>
              <a:buAutoNum type="arabicPeriod" startAt="2"/>
            </a:pPr>
            <a:r>
              <a:rPr lang="en-US" b="1" dirty="0" smtClean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Survey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Feedback </a:t>
            </a:r>
            <a:endParaRPr lang="en-US" b="1" dirty="0" smtClean="0">
              <a:solidFill>
                <a:srgbClr val="0B0BB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involves the use of questionnaires to identify discrepancies in member perceptions. Group discussion of survey results suggest remedies.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consultation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outside consultant assists the client to perceive, understand and act upon process events. The processes that need improvement are identified jointly by the consultant and the client.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DEVELOPMENT(OD)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85735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2365" y="1191091"/>
            <a:ext cx="9865659" cy="5572780"/>
          </a:xfrm>
        </p:spPr>
        <p:txBody>
          <a:bodyPr>
            <a:normAutofit lnSpcReduction="10000"/>
          </a:bodyPr>
          <a:lstStyle/>
          <a:p>
            <a:pPr marL="457200" indent="-457200" algn="just">
              <a:lnSpc>
                <a:spcPct val="100000"/>
              </a:lnSpc>
              <a:buAutoNum type="arabicPeriod" startAt="4"/>
            </a:pP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 Building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utilizes high interaction group activities to increase trust and openness among team members.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objective is to improve coordinative efforts of team members which results in team performance.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Clarify the role of each members in the team. </a:t>
            </a:r>
          </a:p>
          <a:p>
            <a:pPr marL="457200" indent="-457200" algn="just">
              <a:lnSpc>
                <a:spcPct val="100000"/>
              </a:lnSpc>
              <a:buAutoNum type="arabicPeriod" startAt="5"/>
            </a:pPr>
            <a:r>
              <a:rPr lang="en-US" b="1" dirty="0">
                <a:solidFill>
                  <a:srgbClr val="0B0BB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Intergroup Development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seeks to change the attitude, stereotype, perception that group have each other.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the identification of difficulty, the group can move into the integration phase, that will improve relation between the group. 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36494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DEVELOPMENT(OD)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63797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047" y="0"/>
            <a:ext cx="10515600" cy="1304365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788" y="1166719"/>
            <a:ext cx="9838765" cy="5503022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 A Hand Book of Organizational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Behavior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Human Resource Management.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Niraj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Mishra, 2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Asmita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Publication, Kathmandu Nepal, 2006.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Change Management, 6 Types of Organizational Change, Explained, September 8 2022. Accessed on 25</a:t>
            </a:r>
            <a:r>
              <a:rPr lang="en-AU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April 2024.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https://whatfix.com/blog/types-of-organizational-change/#:~:text=Organizational%20changes%20are%20those%20that,It's%20a%20broad%20category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3]Organizational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Behaviour: V. G.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Kondalkar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New Edge International (P) Limited, Publishers. New Delhi, India, 2007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[4] Organizational Behaviour: John R.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Schermerhorn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James G. Hunt, Richard N. Osborn. Seventh Edition. John Wiley and Sons, Inc. 2002.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57730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3729" y="1"/>
            <a:ext cx="10515600" cy="1290918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(Cont’d..)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471" y="1072589"/>
            <a:ext cx="9865658" cy="503237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[5]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Tichy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N. and H.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Hoernstein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“Stand when your number is called : An Empirical attempt to Classify Types of Social Change Agents”. Human Relations, Vol. 29, No. 10.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Donald Klein, “Some Notes on the Dynamics of Resistance to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Change:The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Defender Role,” in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Bennis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al. (eds.),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of Change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(1969), pp. 117–124.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[7]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Kurt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Lewin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“Group Decision and Social Change,” in G. E. Swanson, 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M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Newcomb, and E. L. Hartley (eds.),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Readings in Social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Psychology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York: Holt, Rinehart &amp; Winston, 1952), pp. 459–473.</a:t>
            </a:r>
          </a:p>
        </p:txBody>
      </p:sp>
    </p:spTree>
    <p:extLst>
      <p:ext uri="{BB962C8B-B14F-4D97-AF65-F5344CB8AC3E}">
        <p14:creationId xmlns:p14="http://schemas.microsoft.com/office/powerpoint/2010/main" val="410444475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[8]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and Executing Change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Effectively, Organizational structure and change, Principle of Management. Accessed on 26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April 2024.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https://courses.lumenlearning.com/atd-tc3-management/chapter/planning-and-executing-change-effectively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[9]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Behaviour: Stephen P. Robbins, 14</a:t>
            </a:r>
            <a:r>
              <a:rPr lang="en-AU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Prentice Hall Publication, 2011. </a:t>
            </a:r>
          </a:p>
          <a:p>
            <a:pPr marL="0" indent="0">
              <a:buNone/>
            </a:pPr>
            <a:r>
              <a:rPr lang="en-AU" b="1" dirty="0" smtClean="0"/>
              <a:t> </a:t>
            </a:r>
            <a:endParaRPr lang="en-AU" b="1" dirty="0"/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(Cont’d..) </a:t>
            </a:r>
          </a:p>
        </p:txBody>
      </p:sp>
    </p:spTree>
    <p:extLst>
      <p:ext uri="{BB962C8B-B14F-4D97-AF65-F5344CB8AC3E}">
        <p14:creationId xmlns:p14="http://schemas.microsoft.com/office/powerpoint/2010/main" val="9868147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842</TotalTime>
  <Words>3405</Words>
  <Application>Microsoft Office PowerPoint</Application>
  <PresentationFormat>Widescreen</PresentationFormat>
  <Paragraphs>309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1" baseType="lpstr">
      <vt:lpstr>Arial</vt:lpstr>
      <vt:lpstr>Calibri</vt:lpstr>
      <vt:lpstr>Calibri Light</vt:lpstr>
      <vt:lpstr>Times New Roman</vt:lpstr>
      <vt:lpstr>Wingdings</vt:lpstr>
      <vt:lpstr>Office Theme</vt:lpstr>
      <vt:lpstr>COURSE TITLE ORGANIZATION AND MANAGEMENT</vt:lpstr>
      <vt:lpstr>Learning Objective</vt:lpstr>
      <vt:lpstr>MEANING OF ORGNIZATIONAL CHANGE </vt:lpstr>
      <vt:lpstr>MEANING OF ORGNIZATIONAL CHANGE (Cont’d..)  </vt:lpstr>
      <vt:lpstr>MEANING OF ORGNIZATIONAL CHANGE (Cont’d..)  </vt:lpstr>
      <vt:lpstr>CHANGE FORCES </vt:lpstr>
      <vt:lpstr>CHANGE FORCES (Cont’d…) </vt:lpstr>
      <vt:lpstr>CHANGE FORCES (Cont’d…) </vt:lpstr>
      <vt:lpstr>CHANGE FORCES (Cont’d…) </vt:lpstr>
      <vt:lpstr>CHANGE FORCES (Cont’d…) </vt:lpstr>
      <vt:lpstr>CHANGE FORCES (Cont’d…) </vt:lpstr>
      <vt:lpstr>CHANGE FORCES (Cont’d…) </vt:lpstr>
      <vt:lpstr>CHANGE FORCES (Cont’d…) </vt:lpstr>
      <vt:lpstr>FORMS OF CHANGE </vt:lpstr>
      <vt:lpstr>FORMS OF CHANGE (Cont’d…) </vt:lpstr>
      <vt:lpstr>FORMS OF CHANGE (Cont’d…) </vt:lpstr>
      <vt:lpstr>FORMS OF CHANGE (Cont’d…) </vt:lpstr>
      <vt:lpstr>CHANGE AGENT </vt:lpstr>
      <vt:lpstr>CHANGE AGENT (Cont’d..)  </vt:lpstr>
      <vt:lpstr>CHANGE AGENT (Cont’d..)  </vt:lpstr>
      <vt:lpstr>RESISTANCE TO CHANGE </vt:lpstr>
      <vt:lpstr>RESISTANCE TO CHANGE (Cont’d..)  </vt:lpstr>
      <vt:lpstr>RESISTANCE TO CHANGE (Cont’d..)  </vt:lpstr>
      <vt:lpstr>RESISTANCE TO CHANGE (Cont’d..)  </vt:lpstr>
      <vt:lpstr>RESISTANCE TO CHANGE (Cont’d..)  </vt:lpstr>
      <vt:lpstr>RESISTANCE TO CHANGE (Cont’d..)  </vt:lpstr>
      <vt:lpstr>MANAGING RESISTANCE TO CHANGE </vt:lpstr>
      <vt:lpstr>MANAGING RESISTANCE TO CHANGE (Cont’d..)  </vt:lpstr>
      <vt:lpstr>MANAGING RESISTANCE TO CHANGE (Cont’d..)  </vt:lpstr>
      <vt:lpstr>APPROACH TO ORGANIZATIONAL CHANGE </vt:lpstr>
      <vt:lpstr>APPROACH TO ORGANIZATIONAL CHANGE (Cont’d…)  </vt:lpstr>
      <vt:lpstr>APPROACH TO ORGANIZATIONAL CHANGE (Cont’d…)  </vt:lpstr>
      <vt:lpstr>APPROACH TO ORGANIZATIONAL CHANGE (Cont’d…)  </vt:lpstr>
      <vt:lpstr>APPROACH TO ORGANIZATIONAL CHANGE (Cont’d…)  </vt:lpstr>
      <vt:lpstr>APPROACH TO ORGANIZATIONAL CHANGE (Cont’d…)  </vt:lpstr>
      <vt:lpstr>APPROACH TO ORGANIZATIONAL CHANGE (Cont’d…)  </vt:lpstr>
      <vt:lpstr>APPROACH TO ORGANIZATIONAL CHANGE (Cont’d…)  </vt:lpstr>
      <vt:lpstr>ORGANIZATIONAL DEVELOPMENT(OD)  </vt:lpstr>
      <vt:lpstr>ORGANIZATIONAL DEVELOPMENT(OD) (Cont’d..)  </vt:lpstr>
      <vt:lpstr>ORGANIZATIONAL DEVELOPMENT(OD) (Cont’d..)  </vt:lpstr>
      <vt:lpstr>ORGANIZATIONAL DEVELOPMENT(OD) (Cont’d..)  </vt:lpstr>
      <vt:lpstr>ORGANIZATIONAL DEVELOPMENT(OD) (Cont’d..)  </vt:lpstr>
      <vt:lpstr>REFERENCES:</vt:lpstr>
      <vt:lpstr>REFERENCES (Cont’d..) </vt:lpstr>
      <vt:lpstr>REFERENCES (Cont’d..)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TITLE ORGANIZATION AND MANAGEMENT</dc:title>
  <dc:creator>Microsoft account</dc:creator>
  <cp:lastModifiedBy>Microsoft account</cp:lastModifiedBy>
  <cp:revision>59</cp:revision>
  <dcterms:created xsi:type="dcterms:W3CDTF">2024-04-23T09:57:43Z</dcterms:created>
  <dcterms:modified xsi:type="dcterms:W3CDTF">2024-05-02T10:20:59Z</dcterms:modified>
</cp:coreProperties>
</file>